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46.xml" ContentType="application/vnd.openxmlformats-officedocument.presentationml.tags+xml"/>
  <Override PartName="/ppt/notesSlides/notesSlide1.xml" ContentType="application/vnd.openxmlformats-officedocument.presentationml.notesSlide+xml"/>
  <Override PartName="/ppt/tags/tag47.xml" ContentType="application/vnd.openxmlformats-officedocument.presentationml.tags+xml"/>
  <Override PartName="/ppt/notesSlides/notesSlide2.xml" ContentType="application/vnd.openxmlformats-officedocument.presentationml.notesSlide+xml"/>
  <Override PartName="/ppt/tags/tag48.xml" ContentType="application/vnd.openxmlformats-officedocument.presentationml.tags+xml"/>
  <Override PartName="/ppt/notesSlides/notesSlide3.xml" ContentType="application/vnd.openxmlformats-officedocument.presentationml.notesSlide+xml"/>
  <Override PartName="/ppt/tags/tag49.xml" ContentType="application/vnd.openxmlformats-officedocument.presentationml.tags+xml"/>
  <Override PartName="/ppt/notesSlides/notesSlide4.xml" ContentType="application/vnd.openxmlformats-officedocument.presentationml.notesSlide+xml"/>
  <Override PartName="/ppt/tags/tag50.xml" ContentType="application/vnd.openxmlformats-officedocument.presentationml.tags+xml"/>
  <Override PartName="/ppt/notesSlides/notesSlide5.xml" ContentType="application/vnd.openxmlformats-officedocument.presentationml.notesSlide+xml"/>
  <Override PartName="/ppt/tags/tag51.xml" ContentType="application/vnd.openxmlformats-officedocument.presentationml.tags+xml"/>
  <Override PartName="/ppt/notesSlides/notesSlide6.xml" ContentType="application/vnd.openxmlformats-officedocument.presentationml.notesSlide+xml"/>
  <Override PartName="/ppt/tags/tag52.xml" ContentType="application/vnd.openxmlformats-officedocument.presentationml.tags+xml"/>
  <Override PartName="/ppt/notesSlides/notesSlide7.xml" ContentType="application/vnd.openxmlformats-officedocument.presentationml.notesSlide+xml"/>
  <Override PartName="/ppt/tags/tag53.xml" ContentType="application/vnd.openxmlformats-officedocument.presentationml.tags+xml"/>
  <Override PartName="/ppt/notesSlides/notesSlide8.xml" ContentType="application/vnd.openxmlformats-officedocument.presentationml.notesSlide+xml"/>
  <Override PartName="/ppt/tags/tag54.xml" ContentType="application/vnd.openxmlformats-officedocument.presentationml.tags+xml"/>
  <Override PartName="/ppt/notesSlides/notesSlide9.xml" ContentType="application/vnd.openxmlformats-officedocument.presentationml.notesSlide+xml"/>
  <Override PartName="/ppt/tags/tag55.xml" ContentType="application/vnd.openxmlformats-officedocument.presentationml.tags+xml"/>
  <Override PartName="/ppt/notesSlides/notesSlide10.xml" ContentType="application/vnd.openxmlformats-officedocument.presentationml.notesSlide+xml"/>
  <Override PartName="/ppt/tags/tag56.xml" ContentType="application/vnd.openxmlformats-officedocument.presentationml.tags+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57.xml" ContentType="application/vnd.openxmlformats-officedocument.presentationml.tags+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tags/tag58.xml" ContentType="application/vnd.openxmlformats-officedocument.presentationml.tags+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59.xml" ContentType="application/vnd.openxmlformats-officedocument.presentationml.tags+xml"/>
  <Override PartName="/ppt/notesSlides/notesSlide1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60.xml" ContentType="application/vnd.openxmlformats-officedocument.presentationml.tags+xml"/>
  <Override PartName="/ppt/notesSlides/notesSlide1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61.xml" ContentType="application/vnd.openxmlformats-officedocument.presentationml.tags+xml"/>
  <Override PartName="/ppt/notesSlides/notesSlide16.xml" ContentType="application/vnd.openxmlformats-officedocument.presentationml.notesSlide+xml"/>
  <Override PartName="/ppt/tags/tag62.xml" ContentType="application/vnd.openxmlformats-officedocument.presentationml.tags+xml"/>
  <Override PartName="/ppt/notesSlides/notesSlide17.xml" ContentType="application/vnd.openxmlformats-officedocument.presentationml.notesSlide+xml"/>
  <Override PartName="/ppt/tags/tag63.xml" ContentType="application/vnd.openxmlformats-officedocument.presentationml.tags+xml"/>
  <Override PartName="/ppt/notesSlides/notesSlide18.xml" ContentType="application/vnd.openxmlformats-officedocument.presentationml.notesSlide+xml"/>
  <Override PartName="/ppt/tags/tag64.xml" ContentType="application/vnd.openxmlformats-officedocument.presentationml.tags+xml"/>
  <Override PartName="/ppt/notesSlides/notesSlide19.xml" ContentType="application/vnd.openxmlformats-officedocument.presentationml.notesSlide+xml"/>
  <Override PartName="/ppt/tags/tag65.xml" ContentType="application/vnd.openxmlformats-officedocument.presentationml.tags+xml"/>
  <Override PartName="/ppt/notesSlides/notesSlide20.xml" ContentType="application/vnd.openxmlformats-officedocument.presentationml.notesSlide+xml"/>
  <Override PartName="/ppt/tags/tag66.xml" ContentType="application/vnd.openxmlformats-officedocument.presentationml.tags+xml"/>
  <Override PartName="/ppt/notesSlides/notesSlide21.xml" ContentType="application/vnd.openxmlformats-officedocument.presentationml.notesSlide+xml"/>
  <Override PartName="/ppt/tags/tag67.xml" ContentType="application/vnd.openxmlformats-officedocument.presentationml.tags+xml"/>
  <Override PartName="/ppt/notesSlides/notesSlide22.xml" ContentType="application/vnd.openxmlformats-officedocument.presentationml.notesSlide+xml"/>
  <Override PartName="/ppt/tags/tag68.xml" ContentType="application/vnd.openxmlformats-officedocument.presentationml.tags+xml"/>
  <Override PartName="/ppt/notesSlides/notesSlide23.xml" ContentType="application/vnd.openxmlformats-officedocument.presentationml.notesSlide+xml"/>
  <Override PartName="/ppt/tags/tag69.xml" ContentType="application/vnd.openxmlformats-officedocument.presentationml.tags+xml"/>
  <Override PartName="/ppt/notesSlides/notesSlide24.xml" ContentType="application/vnd.openxmlformats-officedocument.presentationml.notesSlide+xml"/>
  <Override PartName="/ppt/tags/tag70.xml" ContentType="application/vnd.openxmlformats-officedocument.presentationml.tags+xml"/>
  <Override PartName="/ppt/notesSlides/notesSlide25.xml" ContentType="application/vnd.openxmlformats-officedocument.presentationml.notesSlide+xml"/>
  <Override PartName="/ppt/tags/tag71.xml" ContentType="application/vnd.openxmlformats-officedocument.presentationml.tags+xml"/>
  <Override PartName="/ppt/notesSlides/notesSlide26.xml" ContentType="application/vnd.openxmlformats-officedocument.presentationml.notesSlide+xml"/>
  <Override PartName="/ppt/tags/tag72.xml" ContentType="application/vnd.openxmlformats-officedocument.presentationml.tags+xml"/>
  <Override PartName="/ppt/notesSlides/notesSlide27.xml" ContentType="application/vnd.openxmlformats-officedocument.presentationml.notesSlide+xml"/>
  <Override PartName="/ppt/tags/tag73.xml" ContentType="application/vnd.openxmlformats-officedocument.presentationml.tags+xml"/>
  <Override PartName="/ppt/notesSlides/notesSlide28.xml" ContentType="application/vnd.openxmlformats-officedocument.presentationml.notesSlide+xml"/>
  <Override PartName="/ppt/tags/tag74.xml" ContentType="application/vnd.openxmlformats-officedocument.presentationml.tags+xml"/>
  <Override PartName="/ppt/notesSlides/notesSlide29.xml" ContentType="application/vnd.openxmlformats-officedocument.presentationml.notesSlide+xml"/>
  <Override PartName="/ppt/tags/tag75.xml" ContentType="application/vnd.openxmlformats-officedocument.presentationml.tags+xml"/>
  <Override PartName="/ppt/notesSlides/notesSlide30.xml" ContentType="application/vnd.openxmlformats-officedocument.presentationml.notesSlide+xml"/>
  <Override PartName="/ppt/tags/tag76.xml" ContentType="application/vnd.openxmlformats-officedocument.presentationml.tags+xml"/>
  <Override PartName="/ppt/notesSlides/notesSlide31.xml" ContentType="application/vnd.openxmlformats-officedocument.presentationml.notesSlide+xml"/>
  <Override PartName="/ppt/tags/tag77.xml" ContentType="application/vnd.openxmlformats-officedocument.presentationml.tags+xml"/>
  <Override PartName="/ppt/notesSlides/notesSlide32.xml" ContentType="application/vnd.openxmlformats-officedocument.presentationml.notesSlide+xml"/>
  <Override PartName="/ppt/tags/tag78.xml" ContentType="application/vnd.openxmlformats-officedocument.presentationml.tags+xml"/>
  <Override PartName="/ppt/notesSlides/notesSlide33.xml" ContentType="application/vnd.openxmlformats-officedocument.presentationml.notesSlide+xml"/>
  <Override PartName="/ppt/tags/tag79.xml" ContentType="application/vnd.openxmlformats-officedocument.presentationml.tags+xml"/>
  <Override PartName="/ppt/notesSlides/notesSlide34.xml" ContentType="application/vnd.openxmlformats-officedocument.presentationml.notesSlide+xml"/>
  <Override PartName="/ppt/tags/tag80.xml" ContentType="application/vnd.openxmlformats-officedocument.presentationml.tags+xml"/>
  <Override PartName="/ppt/notesSlides/notesSlide35.xml" ContentType="application/vnd.openxmlformats-officedocument.presentationml.notesSlide+xml"/>
  <Override PartName="/ppt/tags/tag81.xml" ContentType="application/vnd.openxmlformats-officedocument.presentationml.tags+xml"/>
  <Override PartName="/ppt/notesSlides/notesSlide36.xml" ContentType="application/vnd.openxmlformats-officedocument.presentationml.notesSlide+xml"/>
  <Override PartName="/ppt/tags/tag82.xml" ContentType="application/vnd.openxmlformats-officedocument.presentationml.tags+xml"/>
  <Override PartName="/ppt/notesSlides/notesSlide37.xml" ContentType="application/vnd.openxmlformats-officedocument.presentationml.notesSlide+xml"/>
  <Override PartName="/ppt/tags/tag83.xml" ContentType="application/vnd.openxmlformats-officedocument.presentationml.tags+xml"/>
  <Override PartName="/ppt/notesSlides/notesSlide38.xml" ContentType="application/vnd.openxmlformats-officedocument.presentationml.notesSlide+xml"/>
  <Override PartName="/ppt/tags/tag84.xml" ContentType="application/vnd.openxmlformats-officedocument.presentationml.tags+xml"/>
  <Override PartName="/ppt/notesSlides/notesSlide39.xml" ContentType="application/vnd.openxmlformats-officedocument.presentationml.notesSlide+xml"/>
  <Override PartName="/ppt/tags/tag85.xml" ContentType="application/vnd.openxmlformats-officedocument.presentationml.tags+xml"/>
  <Override PartName="/ppt/notesSlides/notesSlide40.xml" ContentType="application/vnd.openxmlformats-officedocument.presentationml.notesSlide+xml"/>
  <Override PartName="/ppt/tags/tag86.xml" ContentType="application/vnd.openxmlformats-officedocument.presentationml.tags+xml"/>
  <Override PartName="/ppt/notesSlides/notesSlide41.xml" ContentType="application/vnd.openxmlformats-officedocument.presentationml.notesSlide+xml"/>
  <Override PartName="/ppt/tags/tag87.xml" ContentType="application/vnd.openxmlformats-officedocument.presentationml.tags+xml"/>
  <Override PartName="/ppt/notesSlides/notesSlide42.xml" ContentType="application/vnd.openxmlformats-officedocument.presentationml.notesSlide+xml"/>
  <Override PartName="/ppt/tags/tag88.xml" ContentType="application/vnd.openxmlformats-officedocument.presentationml.tags+xml"/>
  <Override PartName="/ppt/notesSlides/notesSlide43.xml" ContentType="application/vnd.openxmlformats-officedocument.presentationml.notesSlide+xml"/>
  <Override PartName="/ppt/tags/tag89.xml" ContentType="application/vnd.openxmlformats-officedocument.presentationml.tags+xml"/>
  <Override PartName="/ppt/notesSlides/notesSlide44.xml" ContentType="application/vnd.openxmlformats-officedocument.presentationml.notesSlide+xml"/>
  <Override PartName="/ppt/tags/tag90.xml" ContentType="application/vnd.openxmlformats-officedocument.presentationml.tags+xml"/>
  <Override PartName="/ppt/notesSlides/notesSlide45.xml" ContentType="application/vnd.openxmlformats-officedocument.presentationml.notesSlide+xml"/>
  <Override PartName="/ppt/tags/tag91.xml" ContentType="application/vnd.openxmlformats-officedocument.presentationml.tags+xml"/>
  <Override PartName="/ppt/notesSlides/notesSlide46.xml" ContentType="application/vnd.openxmlformats-officedocument.presentationml.notesSlide+xml"/>
  <Override PartName="/ppt/tags/tag92.xml" ContentType="application/vnd.openxmlformats-officedocument.presentationml.tags+xml"/>
  <Override PartName="/ppt/notesSlides/notesSlide47.xml" ContentType="application/vnd.openxmlformats-officedocument.presentationml.notesSlide+xml"/>
  <Override PartName="/ppt/tags/tag93.xml" ContentType="application/vnd.openxmlformats-officedocument.presentationml.tags+xml"/>
  <Override PartName="/ppt/notesSlides/notesSlide48.xml" ContentType="application/vnd.openxmlformats-officedocument.presentationml.notesSlide+xml"/>
  <Override PartName="/ppt/tags/tag94.xml" ContentType="application/vnd.openxmlformats-officedocument.presentationml.tags+xml"/>
  <Override PartName="/ppt/notesSlides/notesSlide49.xml" ContentType="application/vnd.openxmlformats-officedocument.presentationml.notesSlide+xml"/>
  <Override PartName="/ppt/tags/tag95.xml" ContentType="application/vnd.openxmlformats-officedocument.presentationml.tags+xml"/>
  <Override PartName="/ppt/notesSlides/notesSlide50.xml" ContentType="application/vnd.openxmlformats-officedocument.presentationml.notesSlide+xml"/>
  <Override PartName="/ppt/tags/tag96.xml" ContentType="application/vnd.openxmlformats-officedocument.presentationml.tags+xml"/>
  <Override PartName="/ppt/notesSlides/notesSlide51.xml" ContentType="application/vnd.openxmlformats-officedocument.presentationml.notesSlide+xml"/>
  <Override PartName="/ppt/tags/tag97.xml" ContentType="application/vnd.openxmlformats-officedocument.presentationml.tags+xml"/>
  <Override PartName="/ppt/notesSlides/notesSlide52.xml" ContentType="application/vnd.openxmlformats-officedocument.presentationml.notesSlide+xml"/>
  <Override PartName="/ppt/tags/tag98.xml" ContentType="application/vnd.openxmlformats-officedocument.presentationml.tags+xml"/>
  <Override PartName="/ppt/notesSlides/notesSlide53.xml" ContentType="application/vnd.openxmlformats-officedocument.presentationml.notesSlide+xml"/>
  <Override PartName="/ppt/tags/tag99.xml" ContentType="application/vnd.openxmlformats-officedocument.presentationml.tags+xml"/>
  <Override PartName="/ppt/notesSlides/notesSlide54.xml" ContentType="application/vnd.openxmlformats-officedocument.presentationml.notesSlide+xml"/>
  <Override PartName="/ppt/tags/tag100.xml" ContentType="application/vnd.openxmlformats-officedocument.presentationml.tags+xml"/>
  <Override PartName="/ppt/notesSlides/notesSlide55.xml" ContentType="application/vnd.openxmlformats-officedocument.presentationml.notesSlide+xml"/>
  <Override PartName="/ppt/tags/tag101.xml" ContentType="application/vnd.openxmlformats-officedocument.presentationml.tags+xml"/>
  <Override PartName="/ppt/notesSlides/notesSlide56.xml" ContentType="application/vnd.openxmlformats-officedocument.presentationml.notesSlide+xml"/>
  <Override PartName="/ppt/tags/tag102.xml" ContentType="application/vnd.openxmlformats-officedocument.presentationml.tags+xml"/>
  <Override PartName="/ppt/notesSlides/notesSlide57.xml" ContentType="application/vnd.openxmlformats-officedocument.presentationml.notesSlide+xml"/>
  <Override PartName="/ppt/tags/tag103.xml" ContentType="application/vnd.openxmlformats-officedocument.presentationml.tags+xml"/>
  <Override PartName="/ppt/notesSlides/notesSlide58.xml" ContentType="application/vnd.openxmlformats-officedocument.presentationml.notesSlide+xml"/>
  <Override PartName="/ppt/tags/tag104.xml" ContentType="application/vnd.openxmlformats-officedocument.presentationml.tags+xml"/>
  <Override PartName="/ppt/notesSlides/notesSlide59.xml" ContentType="application/vnd.openxmlformats-officedocument.presentationml.notesSlide+xml"/>
  <Override PartName="/ppt/tags/tag105.xml" ContentType="application/vnd.openxmlformats-officedocument.presentationml.tags+xml"/>
  <Override PartName="/ppt/notesSlides/notesSlide60.xml" ContentType="application/vnd.openxmlformats-officedocument.presentationml.notesSlide+xml"/>
  <Override PartName="/ppt/tags/tag106.xml" ContentType="application/vnd.openxmlformats-officedocument.presentationml.tags+xml"/>
  <Override PartName="/ppt/notesSlides/notesSlide61.xml" ContentType="application/vnd.openxmlformats-officedocument.presentationml.notesSlide+xml"/>
  <Override PartName="/ppt/tags/tag107.xml" ContentType="application/vnd.openxmlformats-officedocument.presentationml.tags+xml"/>
  <Override PartName="/ppt/notesSlides/notesSlide62.xml" ContentType="application/vnd.openxmlformats-officedocument.presentationml.notesSlide+xml"/>
  <Override PartName="/ppt/tags/tag108.xml" ContentType="application/vnd.openxmlformats-officedocument.presentationml.tags+xml"/>
  <Override PartName="/ppt/notesSlides/notesSlide63.xml" ContentType="application/vnd.openxmlformats-officedocument.presentationml.notesSlide+xml"/>
  <Override PartName="/ppt/tags/tag109.xml" ContentType="application/vnd.openxmlformats-officedocument.presentationml.tags+xml"/>
  <Override PartName="/ppt/notesSlides/notesSlide64.xml" ContentType="application/vnd.openxmlformats-officedocument.presentationml.notesSlide+xml"/>
  <Override PartName="/ppt/tags/tag110.xml" ContentType="application/vnd.openxmlformats-officedocument.presentationml.tags+xml"/>
  <Override PartName="/ppt/notesSlides/notesSlide65.xml" ContentType="application/vnd.openxmlformats-officedocument.presentationml.notesSlide+xml"/>
  <Override PartName="/ppt/tags/tag111.xml" ContentType="application/vnd.openxmlformats-officedocument.presentationml.tags+xml"/>
  <Override PartName="/ppt/notesSlides/notesSlide66.xml" ContentType="application/vnd.openxmlformats-officedocument.presentationml.notesSlide+xml"/>
  <Override PartName="/ppt/tags/tag112.xml" ContentType="application/vnd.openxmlformats-officedocument.presentationml.tags+xml"/>
  <Override PartName="/ppt/notesSlides/notesSlide67.xml" ContentType="application/vnd.openxmlformats-officedocument.presentationml.notesSlide+xml"/>
  <Override PartName="/ppt/tags/tag113.xml" ContentType="application/vnd.openxmlformats-officedocument.presentationml.tags+xml"/>
  <Override PartName="/ppt/notesSlides/notesSlide68.xml" ContentType="application/vnd.openxmlformats-officedocument.presentationml.notesSlide+xml"/>
  <Override PartName="/ppt/tags/tag114.xml" ContentType="application/vnd.openxmlformats-officedocument.presentationml.tags+xml"/>
  <Override PartName="/ppt/notesSlides/notesSlide69.xml" ContentType="application/vnd.openxmlformats-officedocument.presentationml.notesSlide+xml"/>
  <Override PartName="/ppt/tags/tag115.xml" ContentType="application/vnd.openxmlformats-officedocument.presentationml.tags+xml"/>
  <Override PartName="/ppt/notesSlides/notesSlide70.xml" ContentType="application/vnd.openxmlformats-officedocument.presentationml.notesSlide+xml"/>
  <Override PartName="/ppt/tags/tag116.xml" ContentType="application/vnd.openxmlformats-officedocument.presentationml.tags+xml"/>
  <Override PartName="/ppt/notesSlides/notesSlide71.xml" ContentType="application/vnd.openxmlformats-officedocument.presentationml.notesSlide+xml"/>
  <Override PartName="/ppt/tags/tag117.xml" ContentType="application/vnd.openxmlformats-officedocument.presentationml.tags+xml"/>
  <Override PartName="/ppt/notesSlides/notesSlide7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96" r:id="rId4"/>
    <p:sldMasterId id="2147483942" r:id="rId5"/>
  </p:sldMasterIdLst>
  <p:notesMasterIdLst>
    <p:notesMasterId r:id="rId78"/>
  </p:notesMasterIdLst>
  <p:handoutMasterIdLst>
    <p:handoutMasterId r:id="rId79"/>
  </p:handoutMasterIdLst>
  <p:sldIdLst>
    <p:sldId id="359" r:id="rId6"/>
    <p:sldId id="360" r:id="rId7"/>
    <p:sldId id="378" r:id="rId8"/>
    <p:sldId id="363" r:id="rId9"/>
    <p:sldId id="465" r:id="rId10"/>
    <p:sldId id="490" r:id="rId11"/>
    <p:sldId id="491" r:id="rId12"/>
    <p:sldId id="393" r:id="rId13"/>
    <p:sldId id="394" r:id="rId14"/>
    <p:sldId id="395" r:id="rId15"/>
    <p:sldId id="474" r:id="rId16"/>
    <p:sldId id="397" r:id="rId17"/>
    <p:sldId id="480" r:id="rId18"/>
    <p:sldId id="481" r:id="rId19"/>
    <p:sldId id="398" r:id="rId20"/>
    <p:sldId id="392" r:id="rId21"/>
    <p:sldId id="482" r:id="rId22"/>
    <p:sldId id="424" r:id="rId23"/>
    <p:sldId id="484" r:id="rId24"/>
    <p:sldId id="425" r:id="rId25"/>
    <p:sldId id="464" r:id="rId26"/>
    <p:sldId id="442" r:id="rId27"/>
    <p:sldId id="492" r:id="rId28"/>
    <p:sldId id="493" r:id="rId29"/>
    <p:sldId id="494" r:id="rId30"/>
    <p:sldId id="401" r:id="rId31"/>
    <p:sldId id="403" r:id="rId32"/>
    <p:sldId id="405" r:id="rId33"/>
    <p:sldId id="473" r:id="rId34"/>
    <p:sldId id="407" r:id="rId35"/>
    <p:sldId id="459" r:id="rId36"/>
    <p:sldId id="409" r:id="rId37"/>
    <p:sldId id="410" r:id="rId38"/>
    <p:sldId id="411" r:id="rId39"/>
    <p:sldId id="412" r:id="rId40"/>
    <p:sldId id="413" r:id="rId41"/>
    <p:sldId id="414" r:id="rId42"/>
    <p:sldId id="415" r:id="rId43"/>
    <p:sldId id="417" r:id="rId44"/>
    <p:sldId id="416" r:id="rId45"/>
    <p:sldId id="467" r:id="rId46"/>
    <p:sldId id="468" r:id="rId47"/>
    <p:sldId id="418" r:id="rId48"/>
    <p:sldId id="485" r:id="rId49"/>
    <p:sldId id="486" r:id="rId50"/>
    <p:sldId id="426" r:id="rId51"/>
    <p:sldId id="463" r:id="rId52"/>
    <p:sldId id="458" r:id="rId53"/>
    <p:sldId id="419" r:id="rId54"/>
    <p:sldId id="420" r:id="rId55"/>
    <p:sldId id="421" r:id="rId56"/>
    <p:sldId id="466" r:id="rId57"/>
    <p:sldId id="422" r:id="rId58"/>
    <p:sldId id="446" r:id="rId59"/>
    <p:sldId id="428" r:id="rId60"/>
    <p:sldId id="461" r:id="rId61"/>
    <p:sldId id="462" r:id="rId62"/>
    <p:sldId id="431" r:id="rId63"/>
    <p:sldId id="432" r:id="rId64"/>
    <p:sldId id="433" r:id="rId65"/>
    <p:sldId id="434" r:id="rId66"/>
    <p:sldId id="435" r:id="rId67"/>
    <p:sldId id="441" r:id="rId68"/>
    <p:sldId id="487" r:id="rId69"/>
    <p:sldId id="488" r:id="rId70"/>
    <p:sldId id="436" r:id="rId71"/>
    <p:sldId id="453" r:id="rId72"/>
    <p:sldId id="371" r:id="rId73"/>
    <p:sldId id="437" r:id="rId74"/>
    <p:sldId id="475" r:id="rId75"/>
    <p:sldId id="439" r:id="rId76"/>
    <p:sldId id="469" r:id="rId77"/>
  </p:sldIdLst>
  <p:sldSz cx="12192000" cy="6858000"/>
  <p:notesSz cx="7315200" cy="9601200"/>
  <p:custDataLst>
    <p:tags r:id="rId8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CC8F19-39AD-B18B-9B58-995A2B5BC83A}" name="Diacogiannis, Doria (CMS/OC)" initials="DD" userId="S::doria.diacogiannis@cms.hhs.gov::c67081fa-44ef-4438-9bb7-e0e43eac079b" providerId="AD"/>
  <p188:author id="{ED252955-A7C4-5767-FF9E-526FF7C4FFB4}" name="Lare, Kim (CMS/OC)" initials="LK(" userId="S::kim.lare@cms.hhs.gov::480d68cd-ca54-4970-9db8-059bd1cb6d10" providerId="AD"/>
  <p188:author id="{B013696D-DB46-073C-22CE-724EE773C1F6}" name="Kim Lare" initials="KL" userId="S-1-5-21-4095628063-3556742122-3606576086-1090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Carla McClure" initials="CM [2]" lastIdx="29" clrIdx="6">
    <p:extLst>
      <p:ext uri="{19B8F6BF-5375-455C-9EA6-DF929625EA0E}">
        <p15:presenceInfo xmlns:p15="http://schemas.microsoft.com/office/powerpoint/2012/main" userId="b9a8a43c2c7098b4" providerId="Windows Live"/>
      </p:ext>
    </p:extLst>
  </p:cmAuthor>
  <p:cmAuthor id="1" name="Kim Lare" initials="KL" lastIdx="152" clrIdx="0">
    <p:extLst>
      <p:ext uri="{19B8F6BF-5375-455C-9EA6-DF929625EA0E}">
        <p15:presenceInfo xmlns:p15="http://schemas.microsoft.com/office/powerpoint/2012/main" userId="S-1-5-21-4095628063-3556742122-3606576086-10900" providerId="AD"/>
      </p:ext>
    </p:extLst>
  </p:cmAuthor>
  <p:cmAuthor id="8" name="Carla McClure" initials="CM [3]" lastIdx="19" clrIdx="7">
    <p:extLst>
      <p:ext uri="{19B8F6BF-5375-455C-9EA6-DF929625EA0E}">
        <p15:presenceInfo xmlns:p15="http://schemas.microsoft.com/office/powerpoint/2012/main" userId="S::cmcclure@seiservices.com::fde6e194-4821-4e48-b273-ef3313c9dc98" providerId="AD"/>
      </p:ext>
    </p:extLst>
  </p:cmAuthor>
  <p:cmAuthor id="2" name="Doria Diacogiannis" initials="DD" lastIdx="165" clrIdx="1">
    <p:extLst>
      <p:ext uri="{19B8F6BF-5375-455C-9EA6-DF929625EA0E}">
        <p15:presenceInfo xmlns:p15="http://schemas.microsoft.com/office/powerpoint/2012/main" userId="S-1-5-21-4095628063-3556742122-3606576086-197501" providerId="AD"/>
      </p:ext>
    </p:extLst>
  </p:cmAuthor>
  <p:cmAuthor id="9" name="Chelsea Heffernan" initials="CH" lastIdx="21" clrIdx="8">
    <p:extLst>
      <p:ext uri="{19B8F6BF-5375-455C-9EA6-DF929625EA0E}">
        <p15:presenceInfo xmlns:p15="http://schemas.microsoft.com/office/powerpoint/2012/main" userId="S::CHeffernan@seiservices.com::7050c5c2-1bd2-4717-9519-2d7b917433fa" providerId="AD"/>
      </p:ext>
    </p:extLst>
  </p:cmAuthor>
  <p:cmAuthor id="3" name="Leslie Long" initials="LL" lastIdx="65" clrIdx="2">
    <p:extLst>
      <p:ext uri="{19B8F6BF-5375-455C-9EA6-DF929625EA0E}">
        <p15:presenceInfo xmlns:p15="http://schemas.microsoft.com/office/powerpoint/2012/main" userId="S-1-5-21-4095628063-3556742122-3606576086-120535" providerId="AD"/>
      </p:ext>
    </p:extLst>
  </p:cmAuthor>
  <p:cmAuthor id="10" name="Mohamad Al-Issa" initials="MA" lastIdx="65" clrIdx="9">
    <p:extLst>
      <p:ext uri="{19B8F6BF-5375-455C-9EA6-DF929625EA0E}">
        <p15:presenceInfo xmlns:p15="http://schemas.microsoft.com/office/powerpoint/2012/main" userId="S-1-5-21-4095628063-3556742122-3606576086-234970" providerId="AD"/>
      </p:ext>
    </p:extLst>
  </p:cmAuthor>
  <p:cmAuthor id="4" name="Carla McClure" initials="CM" lastIdx="107" clrIdx="3">
    <p:extLst>
      <p:ext uri="{19B8F6BF-5375-455C-9EA6-DF929625EA0E}">
        <p15:presenceInfo xmlns:p15="http://schemas.microsoft.com/office/powerpoint/2012/main" userId="Carla McClure" providerId="None"/>
      </p:ext>
    </p:extLst>
  </p:cmAuthor>
  <p:cmAuthor id="11" name="Kathleen Bethke" initials="KB [2]" lastIdx="9" clrIdx="10">
    <p:extLst>
      <p:ext uri="{19B8F6BF-5375-455C-9EA6-DF929625EA0E}">
        <p15:presenceInfo xmlns:p15="http://schemas.microsoft.com/office/powerpoint/2012/main" userId="S::kbethke@seiservices.com::597e6176-bd2f-46eb-aaca-c344fe83e283" providerId="AD"/>
      </p:ext>
    </p:extLst>
  </p:cmAuthor>
  <p:cmAuthor id="5" name="Yliana Barrera" initials="YB" lastIdx="30" clrIdx="4">
    <p:extLst>
      <p:ext uri="{19B8F6BF-5375-455C-9EA6-DF929625EA0E}">
        <p15:presenceInfo xmlns:p15="http://schemas.microsoft.com/office/powerpoint/2012/main" userId="Yliana Barrera" providerId="None"/>
      </p:ext>
    </p:extLst>
  </p:cmAuthor>
  <p:cmAuthor id="12" name="Alicia Lew" initials="AL" lastIdx="23" clrIdx="11">
    <p:extLst>
      <p:ext uri="{19B8F6BF-5375-455C-9EA6-DF929625EA0E}">
        <p15:presenceInfo xmlns:p15="http://schemas.microsoft.com/office/powerpoint/2012/main" userId="S-1-5-21-4095628063-3556742122-3606576086-224763" providerId="AD"/>
      </p:ext>
    </p:extLst>
  </p:cmAuthor>
  <p:cmAuthor id="6" name="Kathleen Bethke" initials="KB" lastIdx="37" clrIdx="5">
    <p:extLst>
      <p:ext uri="{19B8F6BF-5375-455C-9EA6-DF929625EA0E}">
        <p15:presenceInfo xmlns:p15="http://schemas.microsoft.com/office/powerpoint/2012/main" userId="Kathleen Bethk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9B"/>
    <a:srgbClr val="E6E7E8"/>
    <a:srgbClr val="DAE3F3"/>
    <a:srgbClr val="005EAC"/>
    <a:srgbClr val="FFD966"/>
    <a:srgbClr val="2F5597"/>
    <a:srgbClr val="FFD961"/>
    <a:srgbClr val="F8C300"/>
    <a:srgbClr val="FE7200"/>
    <a:srgbClr val="E522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10" autoAdjust="0"/>
    <p:restoredTop sz="67881" autoAdjust="0"/>
  </p:normalViewPr>
  <p:slideViewPr>
    <p:cSldViewPr snapToGrid="0">
      <p:cViewPr varScale="1">
        <p:scale>
          <a:sx n="42" d="100"/>
          <a:sy n="42" d="100"/>
        </p:scale>
        <p:origin x="1388" y="36"/>
      </p:cViewPr>
      <p:guideLst>
        <p:guide orient="horz" pos="2136"/>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1094"/>
    </p:cViewPr>
  </p:sorterViewPr>
  <p:notesViewPr>
    <p:cSldViewPr snapToGrid="0">
      <p:cViewPr>
        <p:scale>
          <a:sx n="100" d="100"/>
          <a:sy n="100" d="100"/>
        </p:scale>
        <p:origin x="3726" y="-351"/>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theme" Target="theme/theme1.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handoutMaster" Target="handoutMasters/handoutMaster1.xml"/><Relationship Id="rId5" Type="http://schemas.openxmlformats.org/officeDocument/2006/relationships/slideMaster" Target="slideMasters/slideMaster2.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tags" Target="tags/tag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notesMaster" Target="notesMasters/notesMaster1.xml"/><Relationship Id="rId81" Type="http://schemas.openxmlformats.org/officeDocument/2006/relationships/commentAuthors" Target="commentAuthors.xml"/><Relationship Id="rId86"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61" Type="http://schemas.openxmlformats.org/officeDocument/2006/relationships/slide" Target="slides/slide56.xml"/><Relationship Id="rId8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Sheet1!$B$2</c:f>
              <c:strCache>
                <c:ptCount val="1"/>
                <c:pt idx="0">
                  <c:v>Amount</c:v>
                </c:pt>
              </c:strCache>
            </c:strRef>
          </c:tx>
          <c:dPt>
            <c:idx val="0"/>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1-C6C7-4FE1-ADE0-B8C6075ADAE2}"/>
              </c:ext>
            </c:extLst>
          </c:dPt>
          <c:dPt>
            <c:idx val="1"/>
            <c:bubble3D val="0"/>
            <c:spPr>
              <a:solidFill>
                <a:srgbClr val="7030A0"/>
              </a:solidFill>
              <a:ln w="19050">
                <a:solidFill>
                  <a:schemeClr val="lt1"/>
                </a:solidFill>
              </a:ln>
              <a:effectLst/>
            </c:spPr>
            <c:extLst>
              <c:ext xmlns:c16="http://schemas.microsoft.com/office/drawing/2014/chart" uri="{C3380CC4-5D6E-409C-BE32-E72D297353CC}">
                <c16:uniqueId val="{00000003-C6C7-4FE1-ADE0-B8C6075ADAE2}"/>
              </c:ext>
            </c:extLst>
          </c:dPt>
          <c:dPt>
            <c:idx val="2"/>
            <c:bubble3D val="0"/>
            <c:spPr>
              <a:solidFill>
                <a:srgbClr val="FFC000"/>
              </a:solidFill>
              <a:ln w="19050">
                <a:solidFill>
                  <a:schemeClr val="lt1"/>
                </a:solidFill>
              </a:ln>
              <a:effectLst/>
            </c:spPr>
            <c:extLst>
              <c:ext xmlns:c16="http://schemas.microsoft.com/office/drawing/2014/chart" uri="{C3380CC4-5D6E-409C-BE32-E72D297353CC}">
                <c16:uniqueId val="{00000005-C6C7-4FE1-ADE0-B8C6075ADAE2}"/>
              </c:ext>
            </c:extLst>
          </c:dPt>
          <c:dPt>
            <c:idx val="3"/>
            <c:bubble3D val="0"/>
            <c:spPr>
              <a:solidFill>
                <a:schemeClr val="accent5">
                  <a:lumMod val="50000"/>
                </a:schemeClr>
              </a:solidFill>
              <a:ln w="19050">
                <a:solidFill>
                  <a:schemeClr val="lt1"/>
                </a:solidFill>
              </a:ln>
              <a:effectLst/>
            </c:spPr>
            <c:extLst>
              <c:ext xmlns:c16="http://schemas.microsoft.com/office/drawing/2014/chart" uri="{C3380CC4-5D6E-409C-BE32-E72D297353CC}">
                <c16:uniqueId val="{00000007-C6C7-4FE1-ADE0-B8C6075ADAE2}"/>
              </c:ext>
            </c:extLst>
          </c:dPt>
          <c:dPt>
            <c:idx val="4"/>
            <c:bubble3D val="0"/>
            <c:spPr>
              <a:solidFill>
                <a:schemeClr val="accent2">
                  <a:lumMod val="75000"/>
                </a:schemeClr>
              </a:solidFill>
              <a:ln w="19050">
                <a:solidFill>
                  <a:schemeClr val="lt1"/>
                </a:solidFill>
              </a:ln>
              <a:effectLst/>
            </c:spPr>
            <c:extLst>
              <c:ext xmlns:c16="http://schemas.microsoft.com/office/drawing/2014/chart" uri="{C3380CC4-5D6E-409C-BE32-E72D297353CC}">
                <c16:uniqueId val="{00000009-C6C7-4FE1-ADE0-B8C6075ADAE2}"/>
              </c:ext>
            </c:extLst>
          </c:dPt>
          <c:dLbls>
            <c:dLbl>
              <c:idx val="0"/>
              <c:layout>
                <c:manualLayout>
                  <c:x val="-8.8275770472134127E-2"/>
                  <c:y val="-2.4928627001865777E-2"/>
                </c:manualLayout>
              </c:layout>
              <c:tx>
                <c:rich>
                  <a:bodyPr/>
                  <a:lstStyle/>
                  <a:p>
                    <a:fld id="{A7C88AE5-3C90-45CE-B097-280E06E0A294}" type="CATEGORYNAME">
                      <a:rPr lang="en-US"/>
                      <a:pPr/>
                      <a:t>[CATEGORY NAME]</a:t>
                    </a:fld>
                    <a:r>
                      <a:rPr lang="en-US" baseline="0"/>
                      <a:t> </a:t>
                    </a:r>
                    <a:br>
                      <a:rPr lang="en-US" baseline="0"/>
                    </a:br>
                    <a:fld id="{717ED4CF-61D9-43CF-9820-17932D08AAF3}" type="VALUE">
                      <a:rPr lang="en-US" baseline="0"/>
                      <a:pPr/>
                      <a:t>[VALUE]</a:t>
                    </a:fld>
                    <a:br>
                      <a:rPr lang="en-US" baseline="0"/>
                    </a:br>
                    <a:r>
                      <a:rPr lang="en-US" baseline="0"/>
                      <a:t> </a:t>
                    </a:r>
                    <a:fld id="{932C4237-FDB0-4BEC-A258-AB7C9E63FEB0}" type="PERCENTAGE">
                      <a:rPr lang="en-US" baseline="0"/>
                      <a:pPr/>
                      <a:t>[PERCENTAGE]</a:t>
                    </a:fld>
                    <a:endParaRPr lang="en-US" baseline="0"/>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C6C7-4FE1-ADE0-B8C6075ADAE2}"/>
                </c:ext>
              </c:extLst>
            </c:dLbl>
            <c:dLbl>
              <c:idx val="1"/>
              <c:layout>
                <c:manualLayout>
                  <c:x val="-1.5200492934492141E-2"/>
                  <c:y val="1.98509928637472E-2"/>
                </c:manualLayout>
              </c:layout>
              <c:tx>
                <c:rich>
                  <a:bodyPr/>
                  <a:lstStyle/>
                  <a:p>
                    <a:fld id="{2B4CE51B-7D57-4B80-8946-5BF5CD5E9331}" type="CATEGORYNAME">
                      <a:rPr lang="en-US"/>
                      <a:pPr/>
                      <a:t>[CATEGORY NAME]</a:t>
                    </a:fld>
                    <a:r>
                      <a:rPr lang="en-US" baseline="0"/>
                      <a:t> </a:t>
                    </a:r>
                    <a:fld id="{5C7614C5-9CA4-4673-8B91-45ACE930F248}" type="VALUE">
                      <a:rPr lang="en-US" baseline="0"/>
                      <a:pPr/>
                      <a:t>[VALUE]</a:t>
                    </a:fld>
                    <a:br>
                      <a:rPr lang="en-US" baseline="0"/>
                    </a:br>
                    <a:fld id="{96BEA701-3C7B-4C0E-BF7E-6251A77647A4}" type="PERCENTAGE">
                      <a:rPr lang="en-US" baseline="0"/>
                      <a:pPr/>
                      <a:t>[PERCENTAGE]</a:t>
                    </a:fld>
                    <a:endParaRPr lang="en-US" baseline="0"/>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C6C7-4FE1-ADE0-B8C6075ADAE2}"/>
                </c:ext>
              </c:extLst>
            </c:dLbl>
            <c:dLbl>
              <c:idx val="2"/>
              <c:layout>
                <c:manualLayout>
                  <c:x val="-7.943061162166154E-2"/>
                  <c:y val="0.10391122316480925"/>
                </c:manualLayout>
              </c:layout>
              <c:tx>
                <c:rich>
                  <a:bodyPr rot="0" spcFirstLastPara="1" vertOverflow="ellipsis" vert="horz" wrap="square" lIns="38100" tIns="19050" rIns="38100" bIns="19050" anchor="ctr" anchorCtr="1">
                    <a:noAutofit/>
                  </a:bodyPr>
                  <a:lstStyle/>
                  <a:p>
                    <a:pPr>
                      <a:defRPr sz="1800" b="1" i="0" u="none" strike="noStrike" kern="1200" baseline="0">
                        <a:solidFill>
                          <a:srgbClr val="00529B"/>
                        </a:solidFill>
                        <a:latin typeface="+mn-lt"/>
                        <a:ea typeface="+mn-ea"/>
                        <a:cs typeface="+mn-cs"/>
                      </a:defRPr>
                    </a:pPr>
                    <a:fld id="{D6374D24-DD18-42EE-9059-CCE1DB9A580E}" type="CATEGORYNAME">
                      <a:rPr lang="en-US" sz="1800">
                        <a:solidFill>
                          <a:srgbClr val="00529B"/>
                        </a:solidFill>
                      </a:rPr>
                      <a:pPr>
                        <a:defRPr sz="1800" b="1">
                          <a:solidFill>
                            <a:srgbClr val="00529B"/>
                          </a:solidFill>
                        </a:defRPr>
                      </a:pPr>
                      <a:t>[CATEGORY NAME]</a:t>
                    </a:fld>
                    <a:r>
                      <a:rPr lang="en-US" sz="1800" baseline="0" dirty="0">
                        <a:solidFill>
                          <a:srgbClr val="00529B"/>
                        </a:solidFill>
                      </a:rPr>
                      <a:t> </a:t>
                    </a:r>
                    <a:br>
                      <a:rPr lang="en-US" sz="1800" baseline="0" dirty="0">
                        <a:solidFill>
                          <a:srgbClr val="00529B"/>
                        </a:solidFill>
                      </a:rPr>
                    </a:br>
                    <a:fld id="{E93B0E6C-F7F2-4AC6-A263-EC82B6462FF7}" type="VALUE">
                      <a:rPr lang="en-US" sz="1800" baseline="0">
                        <a:solidFill>
                          <a:srgbClr val="00529B"/>
                        </a:solidFill>
                      </a:rPr>
                      <a:pPr>
                        <a:defRPr sz="1800" b="1">
                          <a:solidFill>
                            <a:srgbClr val="00529B"/>
                          </a:solidFill>
                        </a:defRPr>
                      </a:pPr>
                      <a:t>[VALUE]</a:t>
                    </a:fld>
                    <a:br>
                      <a:rPr lang="en-US" sz="1800" baseline="0" dirty="0">
                        <a:solidFill>
                          <a:srgbClr val="00529B"/>
                        </a:solidFill>
                      </a:rPr>
                    </a:br>
                    <a:fld id="{0780C849-82CD-40A7-BF31-3C1A02D53A5E}" type="PERCENTAGE">
                      <a:rPr lang="en-US" sz="1800" baseline="0">
                        <a:solidFill>
                          <a:srgbClr val="00529B"/>
                        </a:solidFill>
                      </a:rPr>
                      <a:pPr>
                        <a:defRPr sz="1800" b="1">
                          <a:solidFill>
                            <a:srgbClr val="00529B"/>
                          </a:solidFill>
                        </a:defRPr>
                      </a:pPr>
                      <a:t>[PERCENTAGE]</a:t>
                    </a:fld>
                    <a:endParaRPr lang="en-US" sz="1800" baseline="0" dirty="0">
                      <a:solidFill>
                        <a:srgbClr val="00529B"/>
                      </a:solidFill>
                    </a:endParaRPr>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rgbClr val="00529B"/>
                      </a:solidFill>
                      <a:latin typeface="+mn-lt"/>
                      <a:ea typeface="+mn-ea"/>
                      <a:cs typeface="+mn-cs"/>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25786469335375356"/>
                      <c:h val="0.23293725134622123"/>
                    </c:manualLayout>
                  </c15:layout>
                  <c15:dlblFieldTable/>
                  <c15:showDataLabelsRange val="0"/>
                </c:ext>
                <c:ext xmlns:c16="http://schemas.microsoft.com/office/drawing/2014/chart" uri="{C3380CC4-5D6E-409C-BE32-E72D297353CC}">
                  <c16:uniqueId val="{00000005-C6C7-4FE1-ADE0-B8C6075ADAE2}"/>
                </c:ext>
              </c:extLst>
            </c:dLbl>
            <c:dLbl>
              <c:idx val="3"/>
              <c:layout>
                <c:manualLayout>
                  <c:x val="6.413225905902413E-2"/>
                  <c:y val="-4.2591552277282646E-2"/>
                </c:manualLayout>
              </c:layout>
              <c:tx>
                <c:rich>
                  <a:bodyPr/>
                  <a:lstStyle/>
                  <a:p>
                    <a:fld id="{B6CDA903-A230-43D1-9853-46A66D8E63B4}" type="CATEGORYNAME">
                      <a:rPr lang="en-US"/>
                      <a:pPr/>
                      <a:t>[CATEGORY NAME]</a:t>
                    </a:fld>
                    <a:r>
                      <a:rPr lang="en-US" baseline="0"/>
                      <a:t> </a:t>
                    </a:r>
                    <a:fld id="{51A1DA7C-90A1-412D-A4B4-DD3EA8F010E6}" type="VALUE">
                      <a:rPr lang="en-US" baseline="0"/>
                      <a:pPr/>
                      <a:t>[VALUE]</a:t>
                    </a:fld>
                    <a:br>
                      <a:rPr lang="en-US" baseline="0"/>
                    </a:br>
                    <a:r>
                      <a:rPr lang="en-US" baseline="0"/>
                      <a:t> </a:t>
                    </a:r>
                    <a:fld id="{E5247CF2-4F66-4027-8BB1-757231C094E2}" type="PERCENTAGE">
                      <a:rPr lang="en-US" baseline="0"/>
                      <a:pPr/>
                      <a:t>[PERCENTAGE]</a:t>
                    </a:fld>
                    <a:endParaRPr lang="en-US" baseline="0"/>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C6C7-4FE1-ADE0-B8C6075ADAE2}"/>
                </c:ext>
              </c:extLst>
            </c:dLbl>
            <c:dLbl>
              <c:idx val="4"/>
              <c:layout>
                <c:manualLayout>
                  <c:x val="-2.8879260186270669E-2"/>
                  <c:y val="1.2430414506354166E-2"/>
                </c:manualLayout>
              </c:layout>
              <c:tx>
                <c:rich>
                  <a:bodyPr rot="0" spcFirstLastPara="1" vertOverflow="ellipsis" vert="horz" wrap="square" lIns="38100" tIns="19050" rIns="38100" bIns="19050" anchor="ctr" anchorCtr="1">
                    <a:noAutofit/>
                  </a:bodyPr>
                  <a:lstStyle/>
                  <a:p>
                    <a:pPr>
                      <a:defRPr sz="1800" b="1" i="0" u="none" strike="noStrike" kern="1200" baseline="0">
                        <a:solidFill>
                          <a:srgbClr val="00529B"/>
                        </a:solidFill>
                        <a:latin typeface="+mn-lt"/>
                        <a:ea typeface="+mn-ea"/>
                        <a:cs typeface="+mn-cs"/>
                      </a:defRPr>
                    </a:pPr>
                    <a:fld id="{979985BC-2631-42BA-AA73-648287E497C1}" type="CATEGORYNAME">
                      <a:rPr lang="en-US" sz="1800">
                        <a:solidFill>
                          <a:srgbClr val="00529B"/>
                        </a:solidFill>
                      </a:rPr>
                      <a:pPr>
                        <a:defRPr sz="1800" b="1">
                          <a:solidFill>
                            <a:srgbClr val="00529B"/>
                          </a:solidFill>
                        </a:defRPr>
                      </a:pPr>
                      <a:t>[CATEGORY NAME]</a:t>
                    </a:fld>
                    <a:r>
                      <a:rPr lang="en-US" sz="1800" baseline="0" dirty="0">
                        <a:solidFill>
                          <a:srgbClr val="00529B"/>
                        </a:solidFill>
                      </a:rPr>
                      <a:t> </a:t>
                    </a:r>
                    <a:br>
                      <a:rPr lang="en-US" sz="1800" baseline="0" dirty="0">
                        <a:solidFill>
                          <a:srgbClr val="00529B"/>
                        </a:solidFill>
                      </a:rPr>
                    </a:br>
                    <a:fld id="{134EC482-0823-48A0-B967-5D5D83E93D20}" type="VALUE">
                      <a:rPr lang="en-US" sz="1800" baseline="0" smtClean="0">
                        <a:solidFill>
                          <a:srgbClr val="00529B"/>
                        </a:solidFill>
                      </a:rPr>
                      <a:pPr>
                        <a:defRPr sz="1800" b="1">
                          <a:solidFill>
                            <a:srgbClr val="00529B"/>
                          </a:solidFill>
                        </a:defRPr>
                      </a:pPr>
                      <a:t>[VALUE]</a:t>
                    </a:fld>
                    <a:br>
                      <a:rPr lang="en-US" sz="1800" baseline="0" dirty="0">
                        <a:solidFill>
                          <a:srgbClr val="00529B"/>
                        </a:solidFill>
                      </a:rPr>
                    </a:br>
                    <a:r>
                      <a:rPr lang="en-US" sz="1800" baseline="0" dirty="0">
                        <a:solidFill>
                          <a:srgbClr val="00529B"/>
                        </a:solidFill>
                      </a:rPr>
                      <a:t> </a:t>
                    </a:r>
                    <a:fld id="{70FC4F05-E538-47EE-836F-A1958AF72F99}" type="PERCENTAGE">
                      <a:rPr lang="en-US" sz="1800" baseline="0">
                        <a:solidFill>
                          <a:srgbClr val="00529B"/>
                        </a:solidFill>
                      </a:rPr>
                      <a:pPr>
                        <a:defRPr sz="1800" b="1">
                          <a:solidFill>
                            <a:srgbClr val="00529B"/>
                          </a:solidFill>
                        </a:defRPr>
                      </a:pPr>
                      <a:t>[PERCENTAGE]</a:t>
                    </a:fld>
                    <a:endParaRPr lang="en-US" sz="1800" baseline="0" dirty="0">
                      <a:solidFill>
                        <a:srgbClr val="00529B"/>
                      </a:solidFill>
                    </a:endParaRPr>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rgbClr val="00529B"/>
                      </a:solidFill>
                      <a:latin typeface="+mn-lt"/>
                      <a:ea typeface="+mn-ea"/>
                      <a:cs typeface="+mn-cs"/>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22901911343589085"/>
                      <c:h val="0.17733132281383132"/>
                    </c:manualLayout>
                  </c15:layout>
                  <c15:dlblFieldTable/>
                  <c15:showDataLabelsRange val="0"/>
                </c:ext>
                <c:ext xmlns:c16="http://schemas.microsoft.com/office/drawing/2014/chart" uri="{C3380CC4-5D6E-409C-BE32-E72D297353CC}">
                  <c16:uniqueId val="{00000009-C6C7-4FE1-ADE0-B8C6075ADAE2}"/>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529B"/>
                    </a:solidFill>
                    <a:latin typeface="+mn-lt"/>
                    <a:ea typeface="+mn-ea"/>
                    <a:cs typeface="+mn-cs"/>
                  </a:defRPr>
                </a:pPr>
                <a:endParaRPr lang="en-US"/>
              </a:p>
            </c:txPr>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Sheet1!$A$3:$A$7</c:f>
              <c:strCache>
                <c:ptCount val="5"/>
                <c:pt idx="0">
                  <c:v>Other</c:v>
                </c:pt>
                <c:pt idx="1">
                  <c:v>Incorrect Coding</c:v>
                </c:pt>
                <c:pt idx="2">
                  <c:v>Medically Unnecessary</c:v>
                </c:pt>
                <c:pt idx="3">
                  <c:v>Insufficient Documentation</c:v>
                </c:pt>
                <c:pt idx="4">
                  <c:v>No Documentation</c:v>
                </c:pt>
              </c:strCache>
            </c:strRef>
          </c:cat>
          <c:val>
            <c:numRef>
              <c:f>Sheet1!$B$3:$B$7</c:f>
              <c:numCache>
                <c:formatCode>_("$"* #,##0.00_);_("$"* \(#,##0.00\);_("$"* "-"??_);_(@_)</c:formatCode>
                <c:ptCount val="5"/>
                <c:pt idx="0">
                  <c:v>2.1</c:v>
                </c:pt>
                <c:pt idx="1">
                  <c:v>3.6</c:v>
                </c:pt>
                <c:pt idx="2">
                  <c:v>4.5999999999999996</c:v>
                </c:pt>
                <c:pt idx="3">
                  <c:v>19.600000000000001</c:v>
                </c:pt>
                <c:pt idx="4">
                  <c:v>1.2</c:v>
                </c:pt>
              </c:numCache>
            </c:numRef>
          </c:val>
          <c:extLst>
            <c:ext xmlns:c16="http://schemas.microsoft.com/office/drawing/2014/chart" uri="{C3380CC4-5D6E-409C-BE32-E72D297353CC}">
              <c16:uniqueId val="{0000000A-C6C7-4FE1-ADE0-B8C6075ADAE2}"/>
            </c:ext>
          </c:extLst>
        </c:ser>
        <c:ser>
          <c:idx val="1"/>
          <c:order val="1"/>
          <c:tx>
            <c:strRef>
              <c:f>Sheet1!$C$2</c:f>
              <c:strCache>
                <c:ptCount val="1"/>
                <c:pt idx="0">
                  <c:v>Percentatge </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C-C6C7-4FE1-ADE0-B8C6075ADAE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E-C6C7-4FE1-ADE0-B8C6075ADAE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0-C6C7-4FE1-ADE0-B8C6075ADAE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2-C6C7-4FE1-ADE0-B8C6075ADAE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4-C6C7-4FE1-ADE0-B8C6075ADAE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Sheet1!$A$3:$A$7</c:f>
              <c:strCache>
                <c:ptCount val="5"/>
                <c:pt idx="0">
                  <c:v>Other</c:v>
                </c:pt>
                <c:pt idx="1">
                  <c:v>Incorrect Coding</c:v>
                </c:pt>
                <c:pt idx="2">
                  <c:v>Medically Unnecessary</c:v>
                </c:pt>
                <c:pt idx="3">
                  <c:v>Insufficient Documentation</c:v>
                </c:pt>
                <c:pt idx="4">
                  <c:v>No Documentation</c:v>
                </c:pt>
              </c:strCache>
            </c:strRef>
          </c:cat>
          <c:val>
            <c:numRef>
              <c:f>Sheet1!$C$3:$C$7</c:f>
              <c:numCache>
                <c:formatCode>0%</c:formatCode>
                <c:ptCount val="5"/>
                <c:pt idx="0">
                  <c:v>7.0000000000000007E-2</c:v>
                </c:pt>
                <c:pt idx="1">
                  <c:v>0.11</c:v>
                </c:pt>
                <c:pt idx="2">
                  <c:v>0.15</c:v>
                </c:pt>
                <c:pt idx="3">
                  <c:v>0.63</c:v>
                </c:pt>
                <c:pt idx="4">
                  <c:v>0.04</c:v>
                </c:pt>
              </c:numCache>
            </c:numRef>
          </c:val>
          <c:extLst>
            <c:ext xmlns:c16="http://schemas.microsoft.com/office/drawing/2014/chart" uri="{C3380CC4-5D6E-409C-BE32-E72D297353CC}">
              <c16:uniqueId val="{00000015-C6C7-4FE1-ADE0-B8C6075ADAE2}"/>
            </c:ext>
          </c:extLst>
        </c:ser>
        <c:dLbls>
          <c:showLegendKey val="0"/>
          <c:showVal val="0"/>
          <c:showCatName val="1"/>
          <c:showSerName val="0"/>
          <c:showPercent val="1"/>
          <c:showBubbleSize val="0"/>
          <c:showLeaderLines val="1"/>
        </c:dLbls>
        <c:firstSliceAng val="238"/>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120" normalizeH="0" baseline="0">
                <a:solidFill>
                  <a:schemeClr val="tx1">
                    <a:lumMod val="65000"/>
                    <a:lumOff val="35000"/>
                  </a:schemeClr>
                </a:solidFill>
                <a:latin typeface="+mn-lt"/>
                <a:ea typeface="+mn-ea"/>
                <a:cs typeface="+mn-cs"/>
              </a:defRPr>
            </a:pPr>
            <a:r>
              <a:rPr lang="en-US" sz="1800" dirty="0">
                <a:solidFill>
                  <a:schemeClr val="tx1"/>
                </a:solidFill>
                <a:latin typeface="Arial" panose="020B0604020202020204" pitchFamily="34" charset="0"/>
                <a:cs typeface="Arial" panose="020B0604020202020204" pitchFamily="34" charset="0"/>
              </a:rPr>
              <a:t>Medicare Fee-For-Service </a:t>
            </a:r>
          </a:p>
          <a:p>
            <a:pPr>
              <a:defRPr sz="1800"/>
            </a:pPr>
            <a:r>
              <a:rPr lang="en-US" sz="1800" dirty="0">
                <a:solidFill>
                  <a:schemeClr val="tx1"/>
                </a:solidFill>
                <a:latin typeface="Arial" panose="020B0604020202020204" pitchFamily="34" charset="0"/>
                <a:cs typeface="Arial" panose="020B0604020202020204" pitchFamily="34" charset="0"/>
              </a:rPr>
              <a:t>Historical Improper Payment Rates</a:t>
            </a:r>
          </a:p>
        </c:rich>
      </c:tx>
      <c:layout>
        <c:manualLayout>
          <c:xMode val="edge"/>
          <c:yMode val="edge"/>
          <c:x val="0.27973052309737989"/>
          <c:y val="5.6607915524943698E-3"/>
        </c:manualLayout>
      </c:layout>
      <c:overlay val="0"/>
      <c:spPr>
        <a:noFill/>
        <a:ln>
          <a:noFill/>
        </a:ln>
        <a:effectLst/>
      </c:spPr>
      <c:txPr>
        <a:bodyPr rot="0" spcFirstLastPara="1" vertOverflow="ellipsis" vert="horz" wrap="square" anchor="ctr" anchorCtr="1"/>
        <a:lstStyle/>
        <a:p>
          <a:pPr>
            <a:defRPr sz="180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3094524017261135E-2"/>
          <c:y val="0.2791893479057857"/>
          <c:w val="0.83603912824970272"/>
          <c:h val="0.53432523476127169"/>
        </c:manualLayout>
      </c:layout>
      <c:barChart>
        <c:barDir val="col"/>
        <c:grouping val="clustered"/>
        <c:varyColors val="0"/>
        <c:ser>
          <c:idx val="0"/>
          <c:order val="0"/>
          <c:tx>
            <c:strRef>
              <c:f>Sheet1!$B$1</c:f>
              <c:strCache>
                <c:ptCount val="1"/>
                <c:pt idx="0">
                  <c:v>Actual</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Sheet1!$A$2:$A$13</c:f>
              <c:numCache>
                <c:formatCode>General</c:formatCode>
                <c:ptCount val="12"/>
                <c:pt idx="0">
                  <c:v>2013</c:v>
                </c:pt>
                <c:pt idx="1">
                  <c:v>2014</c:v>
                </c:pt>
                <c:pt idx="2">
                  <c:v>2015</c:v>
                </c:pt>
                <c:pt idx="3">
                  <c:v>2016</c:v>
                </c:pt>
                <c:pt idx="4">
                  <c:v>2017</c:v>
                </c:pt>
                <c:pt idx="5">
                  <c:v>2018</c:v>
                </c:pt>
                <c:pt idx="6">
                  <c:v>2019</c:v>
                </c:pt>
                <c:pt idx="7">
                  <c:v>2020</c:v>
                </c:pt>
                <c:pt idx="8">
                  <c:v>2021</c:v>
                </c:pt>
                <c:pt idx="9">
                  <c:v>2022</c:v>
                </c:pt>
                <c:pt idx="10">
                  <c:v>2023</c:v>
                </c:pt>
                <c:pt idx="11">
                  <c:v>2024</c:v>
                </c:pt>
              </c:numCache>
            </c:numRef>
          </c:cat>
          <c:val>
            <c:numRef>
              <c:f>Sheet1!$B$2:$B$13</c:f>
              <c:numCache>
                <c:formatCode>General</c:formatCode>
                <c:ptCount val="12"/>
                <c:pt idx="0">
                  <c:v>10.1</c:v>
                </c:pt>
                <c:pt idx="1">
                  <c:v>12.7</c:v>
                </c:pt>
                <c:pt idx="2">
                  <c:v>12.1</c:v>
                </c:pt>
                <c:pt idx="3">
                  <c:v>11</c:v>
                </c:pt>
                <c:pt idx="4">
                  <c:v>9.5</c:v>
                </c:pt>
                <c:pt idx="5">
                  <c:v>8.1199999999999992</c:v>
                </c:pt>
                <c:pt idx="6">
                  <c:v>7.25</c:v>
                </c:pt>
                <c:pt idx="7">
                  <c:v>6.27</c:v>
                </c:pt>
                <c:pt idx="8">
                  <c:v>6.26</c:v>
                </c:pt>
                <c:pt idx="9">
                  <c:v>7.46</c:v>
                </c:pt>
                <c:pt idx="10">
                  <c:v>7.38</c:v>
                </c:pt>
              </c:numCache>
            </c:numRef>
          </c:val>
          <c:extLst>
            <c:ext xmlns:c16="http://schemas.microsoft.com/office/drawing/2014/chart" uri="{C3380CC4-5D6E-409C-BE32-E72D297353CC}">
              <c16:uniqueId val="{00000000-9D94-4217-9520-FC718A5ABDEA}"/>
            </c:ext>
          </c:extLst>
        </c:ser>
        <c:ser>
          <c:idx val="1"/>
          <c:order val="1"/>
          <c:tx>
            <c:strRef>
              <c:f>Sheet1!$C$1</c:f>
              <c:strCache>
                <c:ptCount val="1"/>
                <c:pt idx="0">
                  <c:v>CMS Target</c:v>
                </c:pt>
              </c:strCache>
            </c:strRef>
          </c:tx>
          <c:spPr>
            <a:solidFill>
              <a:srgbClr val="FFC000"/>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Sheet1!$A$2:$A$13</c:f>
              <c:numCache>
                <c:formatCode>General</c:formatCode>
                <c:ptCount val="12"/>
                <c:pt idx="0">
                  <c:v>2013</c:v>
                </c:pt>
                <c:pt idx="1">
                  <c:v>2014</c:v>
                </c:pt>
                <c:pt idx="2">
                  <c:v>2015</c:v>
                </c:pt>
                <c:pt idx="3">
                  <c:v>2016</c:v>
                </c:pt>
                <c:pt idx="4">
                  <c:v>2017</c:v>
                </c:pt>
                <c:pt idx="5">
                  <c:v>2018</c:v>
                </c:pt>
                <c:pt idx="6">
                  <c:v>2019</c:v>
                </c:pt>
                <c:pt idx="7">
                  <c:v>2020</c:v>
                </c:pt>
                <c:pt idx="8">
                  <c:v>2021</c:v>
                </c:pt>
                <c:pt idx="9">
                  <c:v>2022</c:v>
                </c:pt>
                <c:pt idx="10">
                  <c:v>2023</c:v>
                </c:pt>
                <c:pt idx="11">
                  <c:v>2024</c:v>
                </c:pt>
              </c:numCache>
            </c:numRef>
          </c:cat>
          <c:val>
            <c:numRef>
              <c:f>Sheet1!$C$2:$C$13</c:f>
              <c:numCache>
                <c:formatCode>General</c:formatCode>
                <c:ptCount val="12"/>
                <c:pt idx="0">
                  <c:v>8.3000000000000007</c:v>
                </c:pt>
                <c:pt idx="1">
                  <c:v>9.9</c:v>
                </c:pt>
                <c:pt idx="2">
                  <c:v>12.5</c:v>
                </c:pt>
                <c:pt idx="3">
                  <c:v>11.5</c:v>
                </c:pt>
                <c:pt idx="4">
                  <c:v>10.4</c:v>
                </c:pt>
                <c:pt idx="5">
                  <c:v>9.4</c:v>
                </c:pt>
                <c:pt idx="6">
                  <c:v>8</c:v>
                </c:pt>
                <c:pt idx="7">
                  <c:v>7.15</c:v>
                </c:pt>
                <c:pt idx="8">
                  <c:v>6.17</c:v>
                </c:pt>
                <c:pt idx="9">
                  <c:v>6.16</c:v>
                </c:pt>
                <c:pt idx="10">
                  <c:v>7.36</c:v>
                </c:pt>
                <c:pt idx="11">
                  <c:v>7.28</c:v>
                </c:pt>
              </c:numCache>
            </c:numRef>
          </c:val>
          <c:extLst>
            <c:ext xmlns:c16="http://schemas.microsoft.com/office/drawing/2014/chart" uri="{C3380CC4-5D6E-409C-BE32-E72D297353CC}">
              <c16:uniqueId val="{00000001-9D94-4217-9520-FC718A5ABDEA}"/>
            </c:ext>
          </c:extLst>
        </c:ser>
        <c:dLbls>
          <c:dLblPos val="outEnd"/>
          <c:showLegendKey val="0"/>
          <c:showVal val="1"/>
          <c:showCatName val="0"/>
          <c:showSerName val="0"/>
          <c:showPercent val="0"/>
          <c:showBubbleSize val="0"/>
        </c:dLbls>
        <c:gapWidth val="49"/>
        <c:overlap val="-97"/>
        <c:axId val="622023400"/>
        <c:axId val="599368920"/>
      </c:barChart>
      <c:catAx>
        <c:axId val="62202340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97" b="0" i="0" u="none" strike="noStrike" kern="1200" cap="none" baseline="0">
                    <a:solidFill>
                      <a:schemeClr val="tx1"/>
                    </a:solidFill>
                    <a:latin typeface="+mn-lt"/>
                    <a:ea typeface="+mn-ea"/>
                    <a:cs typeface="+mn-cs"/>
                  </a:defRPr>
                </a:pPr>
                <a:r>
                  <a:rPr lang="en-US" sz="1800" cap="none" baseline="0" dirty="0">
                    <a:solidFill>
                      <a:schemeClr val="tx1"/>
                    </a:solidFill>
                    <a:latin typeface="Arial" panose="020B0604020202020204" pitchFamily="34" charset="0"/>
                    <a:cs typeface="Arial" panose="020B0604020202020204" pitchFamily="34" charset="0"/>
                  </a:rPr>
                  <a:t>Year</a:t>
                </a:r>
              </a:p>
            </c:rich>
          </c:tx>
          <c:overlay val="0"/>
          <c:spPr>
            <a:noFill/>
            <a:ln>
              <a:noFill/>
            </a:ln>
            <a:effectLst/>
          </c:spPr>
          <c:txPr>
            <a:bodyPr rot="0" spcFirstLastPara="1" vertOverflow="ellipsis" vert="horz" wrap="square" anchor="ctr" anchorCtr="1"/>
            <a:lstStyle/>
            <a:p>
              <a:pPr>
                <a:defRPr sz="1197" b="0" i="0" u="none" strike="noStrike" kern="1200" cap="none"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cap="all" spc="120" normalizeH="0" baseline="0">
                <a:solidFill>
                  <a:schemeClr val="tx1"/>
                </a:solidFill>
                <a:latin typeface="+mn-lt"/>
                <a:ea typeface="+mn-ea"/>
                <a:cs typeface="+mn-cs"/>
              </a:defRPr>
            </a:pPr>
            <a:endParaRPr lang="en-US"/>
          </a:p>
        </c:txPr>
        <c:crossAx val="599368920"/>
        <c:crosses val="autoZero"/>
        <c:auto val="1"/>
        <c:lblAlgn val="ctr"/>
        <c:lblOffset val="100"/>
        <c:noMultiLvlLbl val="0"/>
      </c:catAx>
      <c:valAx>
        <c:axId val="599368920"/>
        <c:scaling>
          <c:orientation val="minMax"/>
        </c:scaling>
        <c:delete val="0"/>
        <c:axPos val="l"/>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j-lt"/>
                    <a:ea typeface="+mn-ea"/>
                    <a:cs typeface="+mn-cs"/>
                  </a:defRPr>
                </a:pPr>
                <a:r>
                  <a:rPr lang="en-US" sz="1800" cap="none" baseline="0" dirty="0">
                    <a:solidFill>
                      <a:schemeClr val="tx1"/>
                    </a:solidFill>
                    <a:latin typeface="Arial" panose="020B0604020202020204" pitchFamily="34" charset="0"/>
                    <a:cs typeface="Arial" panose="020B0604020202020204" pitchFamily="34" charset="0"/>
                  </a:rPr>
                  <a:t>Percentage of Payments identified as Improper</a:t>
                </a:r>
              </a:p>
            </c:rich>
          </c:tx>
          <c:layout>
            <c:manualLayout>
              <c:xMode val="edge"/>
              <c:yMode val="edge"/>
              <c:x val="9.2939472436768689E-3"/>
              <c:y val="0.12534307405496539"/>
            </c:manualLayout>
          </c:layout>
          <c:overlay val="0"/>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j-lt"/>
                  <a:ea typeface="+mn-ea"/>
                  <a:cs typeface="+mn-cs"/>
                </a:defRPr>
              </a:pPr>
              <a:endParaRPr lang="en-US"/>
            </a:p>
          </c:txPr>
        </c:title>
        <c:numFmt formatCode="General" sourceLinked="0"/>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62202340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120" normalizeH="0" baseline="0">
                <a:solidFill>
                  <a:schemeClr val="tx1">
                    <a:lumMod val="65000"/>
                    <a:lumOff val="35000"/>
                  </a:schemeClr>
                </a:solidFill>
                <a:latin typeface="+mn-lt"/>
                <a:ea typeface="+mn-ea"/>
                <a:cs typeface="+mn-cs"/>
              </a:defRPr>
            </a:pPr>
            <a:r>
              <a:rPr lang="en-US" sz="1800" dirty="0">
                <a:solidFill>
                  <a:schemeClr val="tx1"/>
                </a:solidFill>
                <a:latin typeface="Arial" panose="020B0604020202020204" pitchFamily="34" charset="0"/>
                <a:cs typeface="Arial" panose="020B0604020202020204" pitchFamily="34" charset="0"/>
              </a:rPr>
              <a:t>Medicare Advantage</a:t>
            </a:r>
          </a:p>
          <a:p>
            <a:pPr>
              <a:defRPr sz="1800"/>
            </a:pPr>
            <a:r>
              <a:rPr lang="en-US" sz="1800" dirty="0">
                <a:solidFill>
                  <a:schemeClr val="tx1"/>
                </a:solidFill>
                <a:latin typeface="Arial" panose="020B0604020202020204" pitchFamily="34" charset="0"/>
                <a:cs typeface="Arial" panose="020B0604020202020204" pitchFamily="34" charset="0"/>
              </a:rPr>
              <a:t>Historical Improper Payment Rates</a:t>
            </a:r>
          </a:p>
        </c:rich>
      </c:tx>
      <c:layout>
        <c:manualLayout>
          <c:xMode val="edge"/>
          <c:yMode val="edge"/>
          <c:x val="0.27973052309737989"/>
          <c:y val="5.6607915524943698E-3"/>
        </c:manualLayout>
      </c:layout>
      <c:overlay val="0"/>
      <c:spPr>
        <a:noFill/>
        <a:ln>
          <a:noFill/>
        </a:ln>
        <a:effectLst/>
      </c:spPr>
      <c:txPr>
        <a:bodyPr rot="0" spcFirstLastPara="1" vertOverflow="ellipsis" vert="horz" wrap="square" anchor="ctr" anchorCtr="1"/>
        <a:lstStyle/>
        <a:p>
          <a:pPr>
            <a:defRPr sz="180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3094524017261135E-2"/>
          <c:y val="0.2791893479057857"/>
          <c:w val="0.83603912824970272"/>
          <c:h val="0.53432523476127169"/>
        </c:manualLayout>
      </c:layout>
      <c:barChart>
        <c:barDir val="col"/>
        <c:grouping val="clustered"/>
        <c:varyColors val="0"/>
        <c:ser>
          <c:idx val="0"/>
          <c:order val="0"/>
          <c:tx>
            <c:strRef>
              <c:f>Sheet1!$B$1</c:f>
              <c:strCache>
                <c:ptCount val="1"/>
                <c:pt idx="0">
                  <c:v>Actual</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Sheet1!$A$2:$A$10</c:f>
              <c:numCache>
                <c:formatCode>General</c:formatCode>
                <c:ptCount val="9"/>
                <c:pt idx="0">
                  <c:v>2016</c:v>
                </c:pt>
                <c:pt idx="1">
                  <c:v>2017</c:v>
                </c:pt>
                <c:pt idx="2">
                  <c:v>2018</c:v>
                </c:pt>
                <c:pt idx="3">
                  <c:v>2019</c:v>
                </c:pt>
                <c:pt idx="4">
                  <c:v>2020</c:v>
                </c:pt>
                <c:pt idx="5">
                  <c:v>2021</c:v>
                </c:pt>
                <c:pt idx="6">
                  <c:v>2022</c:v>
                </c:pt>
                <c:pt idx="7">
                  <c:v>2023</c:v>
                </c:pt>
                <c:pt idx="8">
                  <c:v>2024</c:v>
                </c:pt>
              </c:numCache>
            </c:numRef>
          </c:cat>
          <c:val>
            <c:numRef>
              <c:f>Sheet1!$B$2:$B$10</c:f>
              <c:numCache>
                <c:formatCode>General</c:formatCode>
                <c:ptCount val="9"/>
                <c:pt idx="0">
                  <c:v>9.99</c:v>
                </c:pt>
                <c:pt idx="1">
                  <c:v>8.31</c:v>
                </c:pt>
                <c:pt idx="2">
                  <c:v>8.1</c:v>
                </c:pt>
                <c:pt idx="3">
                  <c:v>7.87</c:v>
                </c:pt>
                <c:pt idx="4">
                  <c:v>6.78</c:v>
                </c:pt>
                <c:pt idx="5">
                  <c:v>10.28</c:v>
                </c:pt>
                <c:pt idx="6">
                  <c:v>5.42</c:v>
                </c:pt>
                <c:pt idx="7">
                  <c:v>6.01</c:v>
                </c:pt>
              </c:numCache>
            </c:numRef>
          </c:val>
          <c:extLst>
            <c:ext xmlns:c16="http://schemas.microsoft.com/office/drawing/2014/chart" uri="{C3380CC4-5D6E-409C-BE32-E72D297353CC}">
              <c16:uniqueId val="{00000000-9D94-4217-9520-FC718A5ABDEA}"/>
            </c:ext>
          </c:extLst>
        </c:ser>
        <c:ser>
          <c:idx val="1"/>
          <c:order val="1"/>
          <c:tx>
            <c:strRef>
              <c:f>Sheet1!$C$1</c:f>
              <c:strCache>
                <c:ptCount val="1"/>
                <c:pt idx="0">
                  <c:v>CMS Target</c:v>
                </c:pt>
              </c:strCache>
            </c:strRef>
          </c:tx>
          <c:spPr>
            <a:solidFill>
              <a:srgbClr val="FFC000"/>
            </a:solidFill>
            <a:ln>
              <a:noFill/>
            </a:ln>
            <a:effectLst/>
          </c:spPr>
          <c:invertIfNegative val="0"/>
          <c:dLbls>
            <c:dLbl>
              <c:idx val="5"/>
              <c:delete val="1"/>
              <c:extLst>
                <c:ext xmlns:c15="http://schemas.microsoft.com/office/drawing/2012/chart" uri="{CE6537A1-D6FC-4f65-9D91-7224C49458BB}"/>
                <c:ext xmlns:c16="http://schemas.microsoft.com/office/drawing/2014/chart" uri="{C3380CC4-5D6E-409C-BE32-E72D297353CC}">
                  <c16:uniqueId val="{00000000-699B-4D50-ABB1-A3558566564E}"/>
                </c:ext>
              </c:extLst>
            </c:dLbl>
            <c:spPr>
              <a:noFill/>
              <a:ln>
                <a:noFill/>
              </a:ln>
              <a:effectLst/>
            </c:spPr>
            <c:txPr>
              <a:bodyPr rot="-540000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Sheet1!$A$2:$A$10</c:f>
              <c:numCache>
                <c:formatCode>General</c:formatCode>
                <c:ptCount val="9"/>
                <c:pt idx="0">
                  <c:v>2016</c:v>
                </c:pt>
                <c:pt idx="1">
                  <c:v>2017</c:v>
                </c:pt>
                <c:pt idx="2">
                  <c:v>2018</c:v>
                </c:pt>
                <c:pt idx="3">
                  <c:v>2019</c:v>
                </c:pt>
                <c:pt idx="4">
                  <c:v>2020</c:v>
                </c:pt>
                <c:pt idx="5">
                  <c:v>2021</c:v>
                </c:pt>
                <c:pt idx="6">
                  <c:v>2022</c:v>
                </c:pt>
                <c:pt idx="7">
                  <c:v>2023</c:v>
                </c:pt>
                <c:pt idx="8">
                  <c:v>2024</c:v>
                </c:pt>
              </c:numCache>
            </c:numRef>
          </c:cat>
          <c:val>
            <c:numRef>
              <c:f>Sheet1!$C$2:$C$10</c:f>
              <c:numCache>
                <c:formatCode>General</c:formatCode>
                <c:ptCount val="9"/>
                <c:pt idx="0">
                  <c:v>9.14</c:v>
                </c:pt>
                <c:pt idx="1">
                  <c:v>9.5</c:v>
                </c:pt>
                <c:pt idx="2">
                  <c:v>8.08</c:v>
                </c:pt>
                <c:pt idx="3">
                  <c:v>7.9</c:v>
                </c:pt>
                <c:pt idx="4">
                  <c:v>7.77</c:v>
                </c:pt>
                <c:pt idx="5">
                  <c:v>0</c:v>
                </c:pt>
                <c:pt idx="6">
                  <c:v>9.69</c:v>
                </c:pt>
                <c:pt idx="7">
                  <c:v>5.77</c:v>
                </c:pt>
                <c:pt idx="8">
                  <c:v>6.38</c:v>
                </c:pt>
              </c:numCache>
            </c:numRef>
          </c:val>
          <c:extLst>
            <c:ext xmlns:c16="http://schemas.microsoft.com/office/drawing/2014/chart" uri="{C3380CC4-5D6E-409C-BE32-E72D297353CC}">
              <c16:uniqueId val="{00000001-9D94-4217-9520-FC718A5ABDEA}"/>
            </c:ext>
          </c:extLst>
        </c:ser>
        <c:dLbls>
          <c:dLblPos val="outEnd"/>
          <c:showLegendKey val="0"/>
          <c:showVal val="1"/>
          <c:showCatName val="0"/>
          <c:showSerName val="0"/>
          <c:showPercent val="0"/>
          <c:showBubbleSize val="0"/>
        </c:dLbls>
        <c:gapWidth val="49"/>
        <c:overlap val="-97"/>
        <c:axId val="622023400"/>
        <c:axId val="599368920"/>
      </c:barChart>
      <c:catAx>
        <c:axId val="62202340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97" b="0" i="0" u="none" strike="noStrike" kern="1200" cap="none" baseline="0">
                    <a:solidFill>
                      <a:schemeClr val="tx1"/>
                    </a:solidFill>
                    <a:latin typeface="+mn-lt"/>
                    <a:ea typeface="+mn-ea"/>
                    <a:cs typeface="+mn-cs"/>
                  </a:defRPr>
                </a:pPr>
                <a:r>
                  <a:rPr lang="en-US" sz="1800" cap="none" baseline="0" dirty="0">
                    <a:solidFill>
                      <a:schemeClr val="tx1"/>
                    </a:solidFill>
                    <a:latin typeface="Arial" panose="020B0604020202020204" pitchFamily="34" charset="0"/>
                    <a:cs typeface="Arial" panose="020B0604020202020204" pitchFamily="34" charset="0"/>
                  </a:rPr>
                  <a:t>Year</a:t>
                </a:r>
              </a:p>
            </c:rich>
          </c:tx>
          <c:overlay val="0"/>
          <c:spPr>
            <a:noFill/>
            <a:ln>
              <a:noFill/>
            </a:ln>
            <a:effectLst/>
          </c:spPr>
          <c:txPr>
            <a:bodyPr rot="0" spcFirstLastPara="1" vertOverflow="ellipsis" vert="horz" wrap="square" anchor="ctr" anchorCtr="1"/>
            <a:lstStyle/>
            <a:p>
              <a:pPr>
                <a:defRPr sz="1197" b="0" i="0" u="none" strike="noStrike" kern="1200" cap="none"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cap="all" spc="120" normalizeH="0" baseline="0">
                <a:solidFill>
                  <a:schemeClr val="tx1"/>
                </a:solidFill>
                <a:latin typeface="+mn-lt"/>
                <a:ea typeface="+mn-ea"/>
                <a:cs typeface="+mn-cs"/>
              </a:defRPr>
            </a:pPr>
            <a:endParaRPr lang="en-US"/>
          </a:p>
        </c:txPr>
        <c:crossAx val="599368920"/>
        <c:crosses val="autoZero"/>
        <c:auto val="1"/>
        <c:lblAlgn val="ctr"/>
        <c:lblOffset val="100"/>
        <c:noMultiLvlLbl val="0"/>
      </c:catAx>
      <c:valAx>
        <c:axId val="599368920"/>
        <c:scaling>
          <c:orientation val="minMax"/>
        </c:scaling>
        <c:delete val="0"/>
        <c:axPos val="l"/>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j-lt"/>
                    <a:ea typeface="+mn-ea"/>
                    <a:cs typeface="+mn-cs"/>
                  </a:defRPr>
                </a:pPr>
                <a:r>
                  <a:rPr lang="en-US" sz="1800" cap="none" baseline="0" dirty="0">
                    <a:solidFill>
                      <a:schemeClr val="tx1"/>
                    </a:solidFill>
                    <a:latin typeface="Arial" panose="020B0604020202020204" pitchFamily="34" charset="0"/>
                    <a:cs typeface="Arial" panose="020B0604020202020204" pitchFamily="34" charset="0"/>
                  </a:rPr>
                  <a:t>Percentage of Payments identified as Improper</a:t>
                </a:r>
              </a:p>
            </c:rich>
          </c:tx>
          <c:layout>
            <c:manualLayout>
              <c:xMode val="edge"/>
              <c:yMode val="edge"/>
              <c:x val="9.2939472436768689E-3"/>
              <c:y val="0.12534307405496539"/>
            </c:manualLayout>
          </c:layout>
          <c:overlay val="0"/>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j-lt"/>
                  <a:ea typeface="+mn-ea"/>
                  <a:cs typeface="+mn-cs"/>
                </a:defRPr>
              </a:pPr>
              <a:endParaRPr lang="en-US"/>
            </a:p>
          </c:txPr>
        </c:title>
        <c:numFmt formatCode="General" sourceLinked="0"/>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62202340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120" normalizeH="0" baseline="0">
                <a:solidFill>
                  <a:schemeClr val="tx1">
                    <a:lumMod val="65000"/>
                    <a:lumOff val="35000"/>
                  </a:schemeClr>
                </a:solidFill>
                <a:latin typeface="+mn-lt"/>
                <a:ea typeface="+mn-ea"/>
                <a:cs typeface="+mn-cs"/>
              </a:defRPr>
            </a:pPr>
            <a:r>
              <a:rPr lang="en-US" sz="1800" dirty="0">
                <a:solidFill>
                  <a:schemeClr val="tx1"/>
                </a:solidFill>
                <a:latin typeface="Arial" panose="020B0604020202020204" pitchFamily="34" charset="0"/>
                <a:cs typeface="Arial" panose="020B0604020202020204" pitchFamily="34" charset="0"/>
              </a:rPr>
              <a:t>Medicare Part D</a:t>
            </a:r>
          </a:p>
          <a:p>
            <a:pPr>
              <a:defRPr sz="1800"/>
            </a:pPr>
            <a:r>
              <a:rPr lang="en-US" sz="1800" dirty="0">
                <a:solidFill>
                  <a:schemeClr val="tx1"/>
                </a:solidFill>
                <a:latin typeface="Arial" panose="020B0604020202020204" pitchFamily="34" charset="0"/>
                <a:cs typeface="Arial" panose="020B0604020202020204" pitchFamily="34" charset="0"/>
              </a:rPr>
              <a:t>Historical Improper Payment Rates</a:t>
            </a:r>
          </a:p>
        </c:rich>
      </c:tx>
      <c:layout>
        <c:manualLayout>
          <c:xMode val="edge"/>
          <c:yMode val="edge"/>
          <c:x val="0.27973052309737989"/>
          <c:y val="5.6607915524943698E-3"/>
        </c:manualLayout>
      </c:layout>
      <c:overlay val="0"/>
      <c:spPr>
        <a:noFill/>
        <a:ln>
          <a:noFill/>
        </a:ln>
        <a:effectLst/>
      </c:spPr>
      <c:txPr>
        <a:bodyPr rot="0" spcFirstLastPara="1" vertOverflow="ellipsis" vert="horz" wrap="square" anchor="ctr" anchorCtr="1"/>
        <a:lstStyle/>
        <a:p>
          <a:pPr>
            <a:defRPr sz="180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3094524017261135E-2"/>
          <c:y val="0.2791893479057857"/>
          <c:w val="0.83603912824970272"/>
          <c:h val="0.53432523476127169"/>
        </c:manualLayout>
      </c:layout>
      <c:barChart>
        <c:barDir val="col"/>
        <c:grouping val="clustered"/>
        <c:varyColors val="0"/>
        <c:ser>
          <c:idx val="0"/>
          <c:order val="0"/>
          <c:tx>
            <c:strRef>
              <c:f>Sheet1!$B$1</c:f>
              <c:strCache>
                <c:ptCount val="1"/>
                <c:pt idx="0">
                  <c:v>Actual</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Sheet1!$B$2:$B$9</c:f>
              <c:numCache>
                <c:formatCode>General</c:formatCode>
                <c:ptCount val="8"/>
                <c:pt idx="0">
                  <c:v>3.41</c:v>
                </c:pt>
                <c:pt idx="1">
                  <c:v>1.67</c:v>
                </c:pt>
                <c:pt idx="2">
                  <c:v>1.66</c:v>
                </c:pt>
                <c:pt idx="3">
                  <c:v>0.75</c:v>
                </c:pt>
                <c:pt idx="4">
                  <c:v>1.1499999999999999</c:v>
                </c:pt>
                <c:pt idx="5">
                  <c:v>1.33</c:v>
                </c:pt>
                <c:pt idx="6">
                  <c:v>1.54</c:v>
                </c:pt>
                <c:pt idx="7">
                  <c:v>3.72</c:v>
                </c:pt>
              </c:numCache>
            </c:numRef>
          </c:val>
          <c:extLst>
            <c:ext xmlns:c16="http://schemas.microsoft.com/office/drawing/2014/chart" uri="{C3380CC4-5D6E-409C-BE32-E72D297353CC}">
              <c16:uniqueId val="{00000000-9D94-4217-9520-FC718A5ABDEA}"/>
            </c:ext>
          </c:extLst>
        </c:ser>
        <c:ser>
          <c:idx val="1"/>
          <c:order val="1"/>
          <c:tx>
            <c:strRef>
              <c:f>Sheet1!$C$1</c:f>
              <c:strCache>
                <c:ptCount val="1"/>
                <c:pt idx="0">
                  <c:v>CMS Target</c:v>
                </c:pt>
              </c:strCache>
            </c:strRef>
          </c:tx>
          <c:spPr>
            <a:solidFill>
              <a:srgbClr val="FFC000"/>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Sheet1!$C$2:$C$9</c:f>
              <c:numCache>
                <c:formatCode>General</c:formatCode>
                <c:ptCount val="8"/>
                <c:pt idx="0">
                  <c:v>3.4</c:v>
                </c:pt>
                <c:pt idx="1">
                  <c:v>3.3</c:v>
                </c:pt>
                <c:pt idx="2">
                  <c:v>1.66</c:v>
                </c:pt>
                <c:pt idx="3">
                  <c:v>1.65</c:v>
                </c:pt>
                <c:pt idx="4">
                  <c:v>0.74</c:v>
                </c:pt>
                <c:pt idx="5">
                  <c:v>1.1399999999999999</c:v>
                </c:pt>
                <c:pt idx="6">
                  <c:v>1.2</c:v>
                </c:pt>
                <c:pt idx="7">
                  <c:v>1.64</c:v>
                </c:pt>
              </c:numCache>
            </c:numRef>
          </c:val>
          <c:extLst>
            <c:ext xmlns:c16="http://schemas.microsoft.com/office/drawing/2014/chart" uri="{C3380CC4-5D6E-409C-BE32-E72D297353CC}">
              <c16:uniqueId val="{00000001-9D94-4217-9520-FC718A5ABDEA}"/>
            </c:ext>
          </c:extLst>
        </c:ser>
        <c:dLbls>
          <c:dLblPos val="outEnd"/>
          <c:showLegendKey val="0"/>
          <c:showVal val="1"/>
          <c:showCatName val="0"/>
          <c:showSerName val="0"/>
          <c:showPercent val="0"/>
          <c:showBubbleSize val="0"/>
        </c:dLbls>
        <c:gapWidth val="49"/>
        <c:overlap val="-97"/>
        <c:axId val="622023400"/>
        <c:axId val="599368920"/>
      </c:barChart>
      <c:catAx>
        <c:axId val="62202340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97" b="0" i="0" u="none" strike="noStrike" kern="1200" cap="none" baseline="0">
                    <a:solidFill>
                      <a:schemeClr val="tx1"/>
                    </a:solidFill>
                    <a:latin typeface="+mn-lt"/>
                    <a:ea typeface="+mn-ea"/>
                    <a:cs typeface="+mn-cs"/>
                  </a:defRPr>
                </a:pPr>
                <a:r>
                  <a:rPr lang="en-US" sz="1800" cap="none" baseline="0" dirty="0">
                    <a:solidFill>
                      <a:schemeClr val="tx1"/>
                    </a:solidFill>
                    <a:latin typeface="Arial" panose="020B0604020202020204" pitchFamily="34" charset="0"/>
                    <a:cs typeface="Arial" panose="020B0604020202020204" pitchFamily="34" charset="0"/>
                  </a:rPr>
                  <a:t>Year</a:t>
                </a:r>
              </a:p>
            </c:rich>
          </c:tx>
          <c:overlay val="0"/>
          <c:spPr>
            <a:noFill/>
            <a:ln>
              <a:noFill/>
            </a:ln>
            <a:effectLst/>
          </c:spPr>
          <c:txPr>
            <a:bodyPr rot="0" spcFirstLastPara="1" vertOverflow="ellipsis" vert="horz" wrap="square" anchor="ctr" anchorCtr="1"/>
            <a:lstStyle/>
            <a:p>
              <a:pPr>
                <a:defRPr sz="1197" b="0" i="0" u="none" strike="noStrike" kern="1200" cap="none"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cap="all" spc="120" normalizeH="0" baseline="0">
                <a:solidFill>
                  <a:schemeClr val="tx1"/>
                </a:solidFill>
                <a:latin typeface="+mn-lt"/>
                <a:ea typeface="+mn-ea"/>
                <a:cs typeface="+mn-cs"/>
              </a:defRPr>
            </a:pPr>
            <a:endParaRPr lang="en-US"/>
          </a:p>
        </c:txPr>
        <c:crossAx val="599368920"/>
        <c:crosses val="autoZero"/>
        <c:auto val="1"/>
        <c:lblAlgn val="ctr"/>
        <c:lblOffset val="100"/>
        <c:noMultiLvlLbl val="0"/>
      </c:catAx>
      <c:valAx>
        <c:axId val="599368920"/>
        <c:scaling>
          <c:orientation val="minMax"/>
        </c:scaling>
        <c:delete val="0"/>
        <c:axPos val="l"/>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j-lt"/>
                    <a:ea typeface="+mn-ea"/>
                    <a:cs typeface="+mn-cs"/>
                  </a:defRPr>
                </a:pPr>
                <a:r>
                  <a:rPr lang="en-US" sz="1800" cap="none" baseline="0" dirty="0">
                    <a:solidFill>
                      <a:schemeClr val="tx1"/>
                    </a:solidFill>
                    <a:latin typeface="Arial" panose="020B0604020202020204" pitchFamily="34" charset="0"/>
                    <a:cs typeface="Arial" panose="020B0604020202020204" pitchFamily="34" charset="0"/>
                  </a:rPr>
                  <a:t>Percentage of Payments identified as Improper</a:t>
                </a:r>
              </a:p>
            </c:rich>
          </c:tx>
          <c:layout>
            <c:manualLayout>
              <c:xMode val="edge"/>
              <c:yMode val="edge"/>
              <c:x val="9.2939472436768689E-3"/>
              <c:y val="0.12534307405496539"/>
            </c:manualLayout>
          </c:layout>
          <c:overlay val="0"/>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j-lt"/>
                  <a:ea typeface="+mn-ea"/>
                  <a:cs typeface="+mn-cs"/>
                </a:defRPr>
              </a:pPr>
              <a:endParaRPr lang="en-US"/>
            </a:p>
          </c:txPr>
        </c:title>
        <c:numFmt formatCode="General" sourceLinked="0"/>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62202340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120" normalizeH="0" baseline="0">
                <a:solidFill>
                  <a:schemeClr val="tx1"/>
                </a:solidFill>
                <a:latin typeface="+mn-lt"/>
                <a:ea typeface="+mn-ea"/>
                <a:cs typeface="+mn-cs"/>
              </a:defRPr>
            </a:pPr>
            <a:r>
              <a:rPr lang="en-US" sz="1800" dirty="0">
                <a:solidFill>
                  <a:schemeClr val="tx1"/>
                </a:solidFill>
                <a:latin typeface="Arial" panose="020B0604020202020204" pitchFamily="34" charset="0"/>
                <a:cs typeface="Arial" panose="020B0604020202020204" pitchFamily="34" charset="0"/>
              </a:rPr>
              <a:t>MEDICAID HISTORICAL IMPROPER PAYMENT RATES</a:t>
            </a:r>
          </a:p>
        </c:rich>
      </c:tx>
      <c:layout>
        <c:manualLayout>
          <c:xMode val="edge"/>
          <c:yMode val="edge"/>
          <c:x val="0.18692628095401118"/>
          <c:y val="0"/>
        </c:manualLayout>
      </c:layout>
      <c:overlay val="0"/>
      <c:spPr>
        <a:noFill/>
        <a:ln>
          <a:noFill/>
        </a:ln>
        <a:effectLst/>
      </c:spPr>
      <c:txPr>
        <a:bodyPr rot="0" spcFirstLastPara="1" vertOverflow="ellipsis" vert="horz" wrap="square" anchor="ctr" anchorCtr="1"/>
        <a:lstStyle/>
        <a:p>
          <a:pPr>
            <a:defRPr sz="1800" b="1" i="0" u="none" strike="noStrike" kern="1200" cap="all" spc="120" normalizeH="0" baseline="0">
              <a:solidFill>
                <a:schemeClr val="tx1"/>
              </a:solidFill>
              <a:latin typeface="+mn-lt"/>
              <a:ea typeface="+mn-ea"/>
              <a:cs typeface="+mn-cs"/>
            </a:defRPr>
          </a:pPr>
          <a:endParaRPr lang="en-US"/>
        </a:p>
      </c:txPr>
    </c:title>
    <c:autoTitleDeleted val="0"/>
    <c:plotArea>
      <c:layout>
        <c:manualLayout>
          <c:layoutTarget val="inner"/>
          <c:xMode val="edge"/>
          <c:yMode val="edge"/>
          <c:x val="8.813286926090759E-2"/>
          <c:y val="0.21948445696624372"/>
          <c:w val="0.86895969255595462"/>
          <c:h val="0.58653590230135788"/>
        </c:manualLayout>
      </c:layout>
      <c:barChart>
        <c:barDir val="col"/>
        <c:grouping val="clustered"/>
        <c:varyColors val="0"/>
        <c:ser>
          <c:idx val="0"/>
          <c:order val="0"/>
          <c:tx>
            <c:strRef>
              <c:f>Sheet1!$B$1</c:f>
              <c:strCache>
                <c:ptCount val="1"/>
                <c:pt idx="0">
                  <c:v>Actual</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Sheet1!$A$2:$A$14</c:f>
              <c:numCache>
                <c:formatCode>General</c:formatCode>
                <c:ptCount val="1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numCache>
            </c:numRef>
          </c:cat>
          <c:val>
            <c:numRef>
              <c:f>Sheet1!$B$2:$B$14</c:f>
              <c:numCache>
                <c:formatCode>General</c:formatCode>
                <c:ptCount val="13"/>
                <c:pt idx="0">
                  <c:v>8.1</c:v>
                </c:pt>
                <c:pt idx="1">
                  <c:v>7.1</c:v>
                </c:pt>
                <c:pt idx="2">
                  <c:v>5.8</c:v>
                </c:pt>
                <c:pt idx="3">
                  <c:v>6.7</c:v>
                </c:pt>
                <c:pt idx="4">
                  <c:v>9.8000000000000007</c:v>
                </c:pt>
                <c:pt idx="5">
                  <c:v>10.48</c:v>
                </c:pt>
                <c:pt idx="6">
                  <c:v>10.1</c:v>
                </c:pt>
                <c:pt idx="7">
                  <c:v>9.7899999999999991</c:v>
                </c:pt>
                <c:pt idx="8">
                  <c:v>14.9</c:v>
                </c:pt>
                <c:pt idx="9">
                  <c:v>21.36</c:v>
                </c:pt>
                <c:pt idx="10">
                  <c:v>21.69</c:v>
                </c:pt>
                <c:pt idx="11">
                  <c:v>15.62</c:v>
                </c:pt>
                <c:pt idx="12">
                  <c:v>8.58</c:v>
                </c:pt>
              </c:numCache>
            </c:numRef>
          </c:val>
          <c:extLst>
            <c:ext xmlns:c16="http://schemas.microsoft.com/office/drawing/2014/chart" uri="{C3380CC4-5D6E-409C-BE32-E72D297353CC}">
              <c16:uniqueId val="{00000000-E434-4885-B5B6-528AAAF01D0B}"/>
            </c:ext>
          </c:extLst>
        </c:ser>
        <c:ser>
          <c:idx val="1"/>
          <c:order val="1"/>
          <c:tx>
            <c:strRef>
              <c:f>Sheet1!$C$1</c:f>
              <c:strCache>
                <c:ptCount val="1"/>
                <c:pt idx="0">
                  <c:v>CMS Target</c:v>
                </c:pt>
              </c:strCache>
            </c:strRef>
          </c:tx>
          <c:spPr>
            <a:solidFill>
              <a:srgbClr val="FEC736"/>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Sheet1!$A$2:$A$14</c:f>
              <c:numCache>
                <c:formatCode>General</c:formatCode>
                <c:ptCount val="1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numCache>
            </c:numRef>
          </c:cat>
          <c:val>
            <c:numRef>
              <c:f>Sheet1!$C$2:$C$14</c:f>
              <c:numCache>
                <c:formatCode>General</c:formatCode>
                <c:ptCount val="13"/>
                <c:pt idx="0">
                  <c:v>8.4</c:v>
                </c:pt>
                <c:pt idx="1">
                  <c:v>7.4</c:v>
                </c:pt>
                <c:pt idx="2">
                  <c:v>6.4</c:v>
                </c:pt>
                <c:pt idx="3">
                  <c:v>5.6</c:v>
                </c:pt>
                <c:pt idx="4">
                  <c:v>6.7</c:v>
                </c:pt>
                <c:pt idx="5">
                  <c:v>11.53</c:v>
                </c:pt>
                <c:pt idx="6">
                  <c:v>9.57</c:v>
                </c:pt>
                <c:pt idx="7">
                  <c:v>7.93</c:v>
                </c:pt>
                <c:pt idx="11">
                  <c:v>18.940000000000001</c:v>
                </c:pt>
                <c:pt idx="12">
                  <c:v>12.68</c:v>
                </c:pt>
              </c:numCache>
            </c:numRef>
          </c:val>
          <c:extLst>
            <c:ext xmlns:c16="http://schemas.microsoft.com/office/drawing/2014/chart" uri="{C3380CC4-5D6E-409C-BE32-E72D297353CC}">
              <c16:uniqueId val="{00000001-E434-4885-B5B6-528AAAF01D0B}"/>
            </c:ext>
          </c:extLst>
        </c:ser>
        <c:dLbls>
          <c:dLblPos val="outEnd"/>
          <c:showLegendKey val="0"/>
          <c:showVal val="1"/>
          <c:showCatName val="0"/>
          <c:showSerName val="0"/>
          <c:showPercent val="0"/>
          <c:showBubbleSize val="0"/>
        </c:dLbls>
        <c:gapWidth val="444"/>
        <c:overlap val="-90"/>
        <c:axId val="599357944"/>
        <c:axId val="405269088"/>
      </c:barChart>
      <c:catAx>
        <c:axId val="5993579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cap="none" baseline="0">
                    <a:solidFill>
                      <a:schemeClr val="tx1"/>
                    </a:solidFill>
                    <a:latin typeface="+mn-lt"/>
                    <a:ea typeface="+mn-ea"/>
                    <a:cs typeface="+mn-cs"/>
                  </a:defRPr>
                </a:pPr>
                <a:r>
                  <a:rPr lang="en-US" sz="1800" cap="none" baseline="0" dirty="0">
                    <a:solidFill>
                      <a:schemeClr val="tx1"/>
                    </a:solidFill>
                    <a:latin typeface="Arial" panose="020B0604020202020204" pitchFamily="34" charset="0"/>
                    <a:cs typeface="Arial" panose="020B0604020202020204" pitchFamily="34" charset="0"/>
                  </a:rPr>
                  <a:t>Year</a:t>
                </a:r>
              </a:p>
            </c:rich>
          </c:tx>
          <c:overlay val="0"/>
          <c:spPr>
            <a:noFill/>
            <a:ln>
              <a:noFill/>
            </a:ln>
            <a:effectLst/>
          </c:spPr>
          <c:txPr>
            <a:bodyPr rot="0" spcFirstLastPara="1" vertOverflow="ellipsis" vert="horz" wrap="square" anchor="ctr" anchorCtr="1"/>
            <a:lstStyle/>
            <a:p>
              <a:pPr>
                <a:defRPr sz="1800" b="0" i="0" u="none" strike="noStrike" kern="1200" cap="none"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cap="all" spc="120" normalizeH="0" baseline="0">
                <a:solidFill>
                  <a:schemeClr val="tx1"/>
                </a:solidFill>
                <a:latin typeface="+mn-lt"/>
                <a:ea typeface="+mn-ea"/>
                <a:cs typeface="+mn-cs"/>
              </a:defRPr>
            </a:pPr>
            <a:endParaRPr lang="en-US"/>
          </a:p>
        </c:txPr>
        <c:crossAx val="405269088"/>
        <c:crosses val="autoZero"/>
        <c:auto val="1"/>
        <c:lblAlgn val="ctr"/>
        <c:lblOffset val="100"/>
        <c:noMultiLvlLbl val="0"/>
      </c:catAx>
      <c:valAx>
        <c:axId val="405269088"/>
        <c:scaling>
          <c:orientation val="minMax"/>
        </c:scaling>
        <c:delete val="0"/>
        <c:axPos val="l"/>
        <c:title>
          <c:tx>
            <c:rich>
              <a:bodyPr rot="-5400000" spcFirstLastPara="1" vertOverflow="ellipsis" vert="horz" wrap="square" anchor="ctr" anchorCtr="1"/>
              <a:lstStyle/>
              <a:p>
                <a:pPr>
                  <a:defRPr sz="1400" b="0" i="0" u="none" strike="noStrike" kern="1200" cap="none" baseline="0">
                    <a:solidFill>
                      <a:schemeClr val="tx1"/>
                    </a:solidFill>
                    <a:latin typeface="+mn-lt"/>
                    <a:ea typeface="+mn-ea"/>
                    <a:cs typeface="+mn-cs"/>
                  </a:defRPr>
                </a:pPr>
                <a:r>
                  <a:rPr lang="en-US" sz="1800" cap="none" baseline="0" dirty="0">
                    <a:solidFill>
                      <a:schemeClr val="tx1"/>
                    </a:solidFill>
                    <a:latin typeface="Arial" panose="020B0604020202020204" pitchFamily="34" charset="0"/>
                    <a:cs typeface="Arial" panose="020B0604020202020204" pitchFamily="34" charset="0"/>
                  </a:rPr>
                  <a:t>Percentage of Payments Identified as Improper</a:t>
                </a:r>
              </a:p>
            </c:rich>
          </c:tx>
          <c:layout>
            <c:manualLayout>
              <c:xMode val="edge"/>
              <c:yMode val="edge"/>
              <c:x val="0"/>
              <c:y val="0.14471810182605679"/>
            </c:manualLayout>
          </c:layout>
          <c:overlay val="0"/>
          <c:spPr>
            <a:noFill/>
            <a:ln>
              <a:noFill/>
            </a:ln>
            <a:effectLst/>
          </c:spPr>
          <c:txPr>
            <a:bodyPr rot="-5400000" spcFirstLastPara="1" vertOverflow="ellipsis" vert="horz" wrap="square" anchor="ctr" anchorCtr="1"/>
            <a:lstStyle/>
            <a:p>
              <a:pPr>
                <a:defRPr sz="1400" b="0" i="0" u="none" strike="noStrike" kern="1200" cap="none"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99357944"/>
        <c:crosses val="autoZero"/>
        <c:crossBetween val="between"/>
        <c:majorUnit val="2"/>
      </c:valAx>
      <c:spPr>
        <a:noFill/>
        <a:ln>
          <a:noFill/>
        </a:ln>
        <a:effectLst/>
      </c:spPr>
    </c:plotArea>
    <c:legend>
      <c:legendPos val="t"/>
      <c:legendEntry>
        <c:idx val="1"/>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0.09578</cdr:x>
      <cdr:y>0.43459</cdr:y>
    </cdr:from>
    <cdr:to>
      <cdr:x>0.92158</cdr:x>
      <cdr:y>0.43459</cdr:y>
    </cdr:to>
    <cdr:cxnSp macro="">
      <cdr:nvCxnSpPr>
        <cdr:cNvPr id="3" name="Straight Connector 2">
          <a:extLst xmlns:a="http://schemas.openxmlformats.org/drawingml/2006/main">
            <a:ext uri="{FF2B5EF4-FFF2-40B4-BE49-F238E27FC236}">
              <a16:creationId xmlns:a16="http://schemas.microsoft.com/office/drawing/2014/main" id="{860E3B20-6184-435C-811D-2438C034DFF2}"/>
            </a:ext>
            <a:ext uri="{C183D7F6-B498-43B3-948B-1728B52AA6E4}">
              <adec:decorative xmlns:adec="http://schemas.microsoft.com/office/drawing/2017/decorative" val="1"/>
            </a:ext>
          </a:extLst>
        </cdr:cNvPr>
        <cdr:cNvCxnSpPr/>
      </cdr:nvCxnSpPr>
      <cdr:spPr>
        <a:xfrm xmlns:a="http://schemas.openxmlformats.org/drawingml/2006/main">
          <a:off x="1047052" y="1949994"/>
          <a:ext cx="9027544" cy="0"/>
        </a:xfrm>
        <a:prstGeom xmlns:a="http://schemas.openxmlformats.org/drawingml/2006/main" prst="line">
          <a:avLst/>
        </a:prstGeom>
        <a:ln xmlns:a="http://schemas.openxmlformats.org/drawingml/2006/main" w="12700">
          <a:solidFill>
            <a:srgbClr val="FF0000"/>
          </a:solidFill>
          <a:prstDash val="lgDashDot"/>
        </a:ln>
      </cdr:spPr>
      <cdr:style>
        <a:lnRef xmlns:a="http://schemas.openxmlformats.org/drawingml/2006/main" idx="1">
          <a:schemeClr val="accent2"/>
        </a:lnRef>
        <a:fillRef xmlns:a="http://schemas.openxmlformats.org/drawingml/2006/main" idx="0">
          <a:schemeClr val="accent2"/>
        </a:fillRef>
        <a:effectRef xmlns:a="http://schemas.openxmlformats.org/drawingml/2006/main" idx="0">
          <a:schemeClr val="accent2"/>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6A42CB-F667-704F-95F5-D94D13F7A508}"/>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a:extLst>
              <a:ext uri="{FF2B5EF4-FFF2-40B4-BE49-F238E27FC236}">
                <a16:creationId xmlns:a16="http://schemas.microsoft.com/office/drawing/2014/main" id="{45252E29-C32E-9C43-92D1-DD73DC848603}"/>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CCB6EDC4-4B3F-6948-B71B-1CB10AB2DC17}" type="datetimeFigureOut">
              <a:rPr lang="en-US" smtClean="0"/>
              <a:t>04/26/2024</a:t>
            </a:fld>
            <a:endParaRPr lang="en-US" dirty="0"/>
          </a:p>
        </p:txBody>
      </p:sp>
      <p:sp>
        <p:nvSpPr>
          <p:cNvPr id="4" name="Footer Placeholder 3">
            <a:extLst>
              <a:ext uri="{FF2B5EF4-FFF2-40B4-BE49-F238E27FC236}">
                <a16:creationId xmlns:a16="http://schemas.microsoft.com/office/drawing/2014/main" id="{75663639-ABBE-3149-A268-3D3CAC63C61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a:extLst>
              <a:ext uri="{FF2B5EF4-FFF2-40B4-BE49-F238E27FC236}">
                <a16:creationId xmlns:a16="http://schemas.microsoft.com/office/drawing/2014/main" id="{43402B22-5D33-004E-9260-F6388C9235AA}"/>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3D4C2DC1-DD1A-9240-BD1F-C5F549950A18}" type="slidenum">
              <a:rPr lang="en-US" smtClean="0"/>
              <a:t>‹#›</a:t>
            </a:fld>
            <a:endParaRPr lang="en-US" dirty="0"/>
          </a:p>
        </p:txBody>
      </p:sp>
    </p:spTree>
    <p:extLst>
      <p:ext uri="{BB962C8B-B14F-4D97-AF65-F5344CB8AC3E}">
        <p14:creationId xmlns:p14="http://schemas.microsoft.com/office/powerpoint/2010/main" val="80244469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77875" y="341313"/>
            <a:ext cx="5759450" cy="3240087"/>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3757507"/>
            <a:ext cx="5852160" cy="5144347"/>
          </a:xfrm>
          <a:prstGeom prst="rect">
            <a:avLst/>
          </a:prstGeom>
        </p:spPr>
        <p:txBody>
          <a:bodyPr vert="horz" lIns="96661" tIns="48331" rIns="96661" bIns="48331" rtlCol="0"/>
          <a:lstStyle/>
          <a:p>
            <a:pPr lvl="0"/>
            <a:r>
              <a:rPr lang="en-US"/>
              <a:t>Edit Master text styles</a:t>
            </a:r>
          </a:p>
        </p:txBody>
      </p:sp>
    </p:spTree>
    <p:extLst>
      <p:ext uri="{BB962C8B-B14F-4D97-AF65-F5344CB8AC3E}">
        <p14:creationId xmlns:p14="http://schemas.microsoft.com/office/powerpoint/2010/main" val="123249777"/>
      </p:ext>
    </p:extLst>
  </p:cSld>
  <p:clrMap bg1="lt1" tx1="dk1" bg2="lt2" tx2="dk2" accent1="accent1" accent2="accent2" accent3="accent3" accent4="accent4" accent5="accent5" accent6="accent6" hlink="hlink" folHlink="folHlink"/>
  <p:hf sldNum="0" hdr="0" ftr="0" dt="0"/>
  <p:notesStyle>
    <a:lvl1pPr marL="112713" indent="-112713" algn="l" defTabSz="914400" rtl="0" eaLnBrk="1" latinLnBrk="0" hangingPunct="1">
      <a:spcBef>
        <a:spcPts val="600"/>
      </a:spcBef>
      <a:buFont typeface="Wingdings" panose="05000000000000000000" pitchFamily="2" charset="2"/>
      <a:buChar char="§"/>
      <a:defRPr sz="1200" kern="1200">
        <a:solidFill>
          <a:schemeClr val="tx1"/>
        </a:solidFill>
        <a:latin typeface="+mn-lt"/>
        <a:ea typeface="+mn-ea"/>
        <a:cs typeface="+mn-cs"/>
      </a:defRPr>
    </a:lvl1pPr>
    <a:lvl2pPr marL="230188"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sz="12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12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12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support.microsoft.com/en-us/office/start-the-presentation-and-see-your-notes-in-presenter-view-4de90e28-487e-435c-9401-eb49a3801257"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mailto:press@cms.hhs.gov" TargetMode="External"/><Relationship Id="rId4" Type="http://schemas.openxmlformats.org/officeDocument/2006/relationships/hyperlink" Target="https://cmsnationaltrainingprogram.cms.gov/"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hhs.gov/sites/default/files/fy-2023-hhs-agency-financial-report.pdf"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hhs.gov/about/agencies/asfr/finance/financial-policy-library/agency-financial-reports/index.html" TargetMode="External"/><Relationship Id="rId4" Type="http://schemas.openxmlformats.org/officeDocument/2006/relationships/hyperlink" Target="https://www.cms.gov/research-statistics-data-and-systems/monitoring-programs/medicare-ffs-compliance-programs/cert/additionaldata"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ms.gov/Research-Statistics-Data-and-Systems/Monitoring-Programs/Improper-Payment-Measurement-Programs/CERT" TargetMode="External"/><Relationship Id="rId7" Type="http://schemas.openxmlformats.org/officeDocument/2006/relationships/hyperlink" Target="https://www.cms.gov/newsroom/fact-sheets/fiscal-year-2023-improper-payments-fact-sheet"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hhs.gov/sites/default/files/fy-2023-hhs-agency-financial-report.pdf" TargetMode="External"/><Relationship Id="rId5" Type="http://schemas.openxmlformats.org/officeDocument/2006/relationships/hyperlink" Target="https://paymentaccuracy.gov/" TargetMode="External"/><Relationship Id="rId4" Type="http://schemas.openxmlformats.org/officeDocument/2006/relationships/hyperlink" Target="https://www.cms.gov/data-research/monitoring-programs/improper-payment-measurement-programs/comprehensive-error-rate-testing-cert/improper-payment-rates-and-additional-data"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hhs.gov/sites/default/files/fy2023-performance-plan.pdf"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www.cms.gov/data-research/monitoring-programs/improper-payment-measurement-programs/medicare-part-c-ipm" TargetMode="External"/><Relationship Id="rId4" Type="http://schemas.openxmlformats.org/officeDocument/2006/relationships/hyperlink" Target="https://www.hhs.gov/sites/default/files/fy-2023-hhs-agency-financial-report.pdf"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hhs.gov/sites/default/files/fy2023-performance-plan.pdf"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hhs.gov/sites/default/files/fy-2023-hhs-agency-financial-report.pdf"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cms.gov/Research-Statistics-Data-and-Systems/Monitoring-Programs/Improper-Payment-Measurement-Programs/PERM"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medicaid.gov/medicaid/program-integrity/index.html"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ms.gov/files/document/comprehensive-medicaid-integrity-plan-fys-2019-2023.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medicaid.gov/resources-for-states/coronavirus-disease-2019-covid-19/unwinding-and-returning-regular-operations-after-covid-19/medicaid-and-chip-renewals-outreach-and-educational-resources/index.html"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cms.gov/medicare/health-drug-plans/managed-care-marketing/medicare-guidelines"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oig.hhs.gov/fraud/report-fraud/index.asp"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oig.hhs.gov/fraud/report-fraud/index.asp"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cms.gov/Medicare/Provider-Enrollment-and-Certification/MedicareProviderSupEnroll/Downloads/DMEPOSSupplierStandards.pdf"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www.federalregister.gov/documents/2023/11/13/2023-24455/medicare-program-calendar-year-cy-2024-home-health-hh-prospective-payment-system-rate-update-hh" TargetMode="External"/><Relationship Id="rId4" Type="http://schemas.openxmlformats.org/officeDocument/2006/relationships/hyperlink" Target="https://www.ecfr.gov/current/title-42/chapter-IV/subchapter-B/part-424/subpart-D#p-424.57(c)"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cms.gov/medicare/payment/fee-schedules/dmepos-competitive-bidding"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cms.gov/medicare/payment/fee-schedules/dmepos-competitive-bidding/health-status-monitoring"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qioprogram.org/locate-your-bfcc-qio"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data.cms.gov/market-saturation/states-and-counties"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cms.gov/Medicare/Provider-Enrollment-and-Certification"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www.cms.gov/medicaid-integrity-institute" TargetMode="External"/><Relationship Id="rId5" Type="http://schemas.openxmlformats.org/officeDocument/2006/relationships/hyperlink" Target="https://www.cms.gov/Research-Statistics-Data-and-Systems/Monitoring-Programs/Medicare-FFS-Compliance-Programs/Medical-Review" TargetMode="External"/><Relationship Id="rId4" Type="http://schemas.openxmlformats.org/officeDocument/2006/relationships/hyperlink" Target="https://data.cms.gov/summary-statistics-on-use-and-payments/program-integrity-market-saturation-by-type-of-service/market-saturation-utilization-state-county"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cms.gov/Research-Statistics-Data-and-Systems/Monitoring-Programs/Medicare-FFS-Compliance-Programs/Review-Contractor-Directory-Interactive-Map"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medicaid.gov/medicaid/finance/state-expenditure-reporting/index.html"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qlarant.com/contracts" TargetMode="External"/><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hyperlink" Target="mailto:I-MEDIC_OIG_Hotline@qlarant.com" TargetMode="External"/><Relationship Id="rId4" Type="http://schemas.openxmlformats.org/officeDocument/2006/relationships/hyperlink" Target="mailto:I-MEDICComplaints@qlarant.com"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ecfr.gov/current/title-42/chapter-IV/subchapter-B/part-424/subpart-P/section-424.535"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oig.hhs.gov/publications/docs/hcfac/FY2021-hcfac.pdf"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oig.hhs.gov/fraud/strike-force/"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cms.gov/hfpp/about"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www.cms.gov/files/document/hfpprtc92023.pdf"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cms.gov/About-CMS/Components/CPI/CPI-Resources.html" TargetMode="External"/><Relationship Id="rId2" Type="http://schemas.openxmlformats.org/officeDocument/2006/relationships/slide" Target="../slides/slide43.xml"/><Relationship Id="rId1" Type="http://schemas.openxmlformats.org/officeDocument/2006/relationships/notesMaster" Target="../notesMasters/notesMaster1.xml"/><Relationship Id="rId5" Type="http://schemas.openxmlformats.org/officeDocument/2006/relationships/hyperlink" Target="https://www.cms.gov/Outreach-and-Education/MLN/WBT/MedicareFraudandAbuse/FraudandAbuse/story.html" TargetMode="External"/><Relationship Id="rId4" Type="http://schemas.openxmlformats.org/officeDocument/2006/relationships/hyperlink" Target="https://www.cms.gov/Outreach-and-Education/Medicare-Learning-Network-MLN/MLNProducts/Downloads/Fraud-Abuse-MLN4649244.pdf"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qioprogram.org/locate-your-bfcc-qio"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medicare.gov/basics/reporting-medicare-fraud-and-abuse"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macpac.gov/publication/pharmacy-and-provider-lock-in-programs-in-medicaid-fee-for-service/"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www.medicaid.gov/medicaid/program-integrity/index.html" TargetMode="Externa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www.smpresource.org/"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mailto:info@smpresource.org"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medicare.gov/basics/reporting-medicare-fraud-and-abuse"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medicare.gov/basics/forms-publications-mailings/mailings/costs-and-coverage/medicare-summary-notice" TargetMode="External"/><Relationship Id="rId7" Type="http://schemas.openxmlformats.org/officeDocument/2006/relationships/hyperlink" Target="https://www.mymedicare.gov/" TargetMode="External"/><Relationship Id="rId2" Type="http://schemas.openxmlformats.org/officeDocument/2006/relationships/slide" Target="../slides/slide51.xml"/><Relationship Id="rId1" Type="http://schemas.openxmlformats.org/officeDocument/2006/relationships/notesMaster" Target="../notesMasters/notesMaster1.xml"/><Relationship Id="rId6" Type="http://schemas.openxmlformats.org/officeDocument/2006/relationships/hyperlink" Target="https://www.medicare.gov/pubs/pdf/SummaryNoticeDME.pdf" TargetMode="External"/><Relationship Id="rId5" Type="http://schemas.openxmlformats.org/officeDocument/2006/relationships/hyperlink" Target="https://www.medicare.gov/Pubs/pdf/summarynoticeb.pdf" TargetMode="External"/><Relationship Id="rId4" Type="http://schemas.openxmlformats.org/officeDocument/2006/relationships/hyperlink" Target="http://www.medicare.gov/pubs/pdf/summarynoticea.pdf" TargetMode="Externa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medicare.gov/account/login"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www.cms.gov/Medicare/Health-Plans/ManagedCareMarketing/MarketngModelsStandardDocumentsandEducationalMaterial.html"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https://www.cms.gov/medicare/coverage/prescription-drug-coverage-contracting/part-d-model-materials" TargetMode="Externa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www.smpresource.org/" TargetMode="External"/><Relationship Id="rId2" Type="http://schemas.openxmlformats.org/officeDocument/2006/relationships/slide" Target="../slides/slide55.xml"/><Relationship Id="rId1" Type="http://schemas.openxmlformats.org/officeDocument/2006/relationships/notesMaster" Target="../notesMasters/notesMaster1.xml"/><Relationship Id="rId5" Type="http://schemas.openxmlformats.org/officeDocument/2006/relationships/hyperlink" Target="https://gcc02.safelinks.protection.outlook.com/?url=https%3A%2F%2Fwww.medicare.gov%2Fpublications&amp;data=04%7C01%7CKim.Lare%40cms.hhs.gov%7C3a56733ca93b4c2a28d808da0c051bc3%7Cd58addea50534a808499ba4d944910df%7C0%7C0%7C637835513321323447%7CUnknown%7CTWFpbGZsb3d8eyJWIjoiMC4wLjAwMDAiLCJQIjoiV2luMzIiLCJBTiI6Ik1haWwiLCJXVCI6Mn0%3D%7C3000&amp;sdata=w5fHWN6p11KFKCBZe0tOH5AzAj28%2FYxG3B0I%2F2WDqu4%3D&amp;reserved=0" TargetMode="External"/><Relationship Id="rId4" Type="http://schemas.openxmlformats.org/officeDocument/2006/relationships/hyperlink" Target="http://www.mymedicare.gov/" TargetMode="Externa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medicare.gov/account/login/"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ecfr.io/Title-42/se42.3.420_1405"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identitytheft.gov/" TargetMode="External"/><Relationship Id="rId2" Type="http://schemas.openxmlformats.org/officeDocument/2006/relationships/slide" Target="../slides/slide61.xml"/><Relationship Id="rId1" Type="http://schemas.openxmlformats.org/officeDocument/2006/relationships/notesMaster" Target="../notesMasters/notesMaster1.xml"/><Relationship Id="rId4" Type="http://schemas.openxmlformats.org/officeDocument/2006/relationships/hyperlink" Target="http://www.ftc.gov/idtheft" TargetMode="Externa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youtube.com/watch?time_continue=4&amp;v=r_RNBFGgw1Q&amp;feature=emb_logo"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oig.hhs.gov/fraud/medicaid-fraud-control-units-mfcu/files/contact-directors.pdf" TargetMode="External"/><Relationship Id="rId2" Type="http://schemas.openxmlformats.org/officeDocument/2006/relationships/slide" Target="../slides/slide63.xml"/><Relationship Id="rId1" Type="http://schemas.openxmlformats.org/officeDocument/2006/relationships/notesMaster" Target="../notesMasters/notesMaster1.xml"/><Relationship Id="rId6" Type="http://schemas.openxmlformats.org/officeDocument/2006/relationships/hyperlink" Target="https://www.medicaid.gov/medicaid/program-integrity/index.html" TargetMode="External"/><Relationship Id="rId5" Type="http://schemas.openxmlformats.org/officeDocument/2006/relationships/hyperlink" Target="https://www.medicaid.gov/about-us/beneficiary-resources/index.html#statemenu" TargetMode="External"/><Relationship Id="rId4" Type="http://schemas.openxmlformats.org/officeDocument/2006/relationships/hyperlink" Target="https://tips.oig.hhs.gov/" TargetMode="Externa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8" Type="http://schemas.openxmlformats.org/officeDocument/2006/relationships/hyperlink" Target="https://www.justice.gov/opa/pr/justice-department-takes-action-against-covid-19-fraud" TargetMode="External"/><Relationship Id="rId3" Type="http://schemas.openxmlformats.org/officeDocument/2006/relationships/hyperlink" Target="https://www.justice.gov/opa/pr/national-enforcement-action-results-78-individuals-charged-25b-health-care-fraud" TargetMode="External"/><Relationship Id="rId7" Type="http://schemas.openxmlformats.org/officeDocument/2006/relationships/hyperlink" Target="https://www.nbcnews.com/health/health-news/arrest-warrant-psychiatrist-arkansas-medical-board-medicaid-fraud-rcna119610" TargetMode="External"/><Relationship Id="rId2" Type="http://schemas.openxmlformats.org/officeDocument/2006/relationships/slide" Target="../slides/slide67.xml"/><Relationship Id="rId1" Type="http://schemas.openxmlformats.org/officeDocument/2006/relationships/notesMaster" Target="../notesMasters/notesMaster1.xml"/><Relationship Id="rId6" Type="http://schemas.openxmlformats.org/officeDocument/2006/relationships/hyperlink" Target="https://www.cnbc.com/2023/09/21/florida-nurse-practitioner-convicted-in-200-million-medicare-fraud-scheme.html" TargetMode="External"/><Relationship Id="rId5" Type="http://schemas.openxmlformats.org/officeDocument/2006/relationships/hyperlink" Target="https://www.justice.gov/opa/pr/former-executive-medicare-advantage-organization-charged-multimillion-dollar-medicare-fraud" TargetMode="External"/><Relationship Id="rId4" Type="http://schemas.openxmlformats.org/officeDocument/2006/relationships/hyperlink" Target="https://www.justice.gov/usao-sdfl/pr/convicted-lab-owner-ordered-forfeit-over-187-million-health-care-fraud-proceeds" TargetMode="Externa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ms.gov/Outreach-and-Education/Medicare-Learning-Network-MLN/MLNProducts/Downloads/Fraud-Abuse-MLN4649244.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www.cms.gov/medicare-medicaid-coordination/fraud-prevention/medicaid-integrity-education/beneficiary-education-toolkits/beneficiary-toolkit.html" TargetMode="External"/><Relationship Id="rId2" Type="http://schemas.openxmlformats.org/officeDocument/2006/relationships/slide" Target="../slides/slide70.xml"/><Relationship Id="rId1" Type="http://schemas.openxmlformats.org/officeDocument/2006/relationships/notesMaster" Target="../notesMasters/notesMaster1.xml"/><Relationship Id="rId4" Type="http://schemas.openxmlformats.org/officeDocument/2006/relationships/hyperlink" Target="https://www.medicare.gov/Pubs/pdf/10111-Protecting-Yourself-and-Medicare.pdf"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72.xml"/><Relationship Id="rId1" Type="http://schemas.openxmlformats.org/officeDocument/2006/relationships/notesMaster" Target="../notesMasters/notesMaster1.xml"/><Relationship Id="rId4" Type="http://schemas.openxmlformats.org/officeDocument/2006/relationships/hyperlink" Target="mailto:training@cms.hhs.gov"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99975" y="3794863"/>
            <a:ext cx="6393116" cy="5464627"/>
          </a:xfrm>
        </p:spPr>
        <p:txBody>
          <a:bodyPr/>
          <a:lstStyle/>
          <a:p>
            <a:pPr marL="0" indent="0" fontAlgn="base">
              <a:spcAft>
                <a:spcPts val="600"/>
              </a:spcAft>
              <a:buNone/>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p>
          <a:p>
            <a:pPr marL="0" indent="0" fontAlgn="base">
              <a:spcAft>
                <a:spcPts val="600"/>
              </a:spcAft>
              <a:buNone/>
            </a:pPr>
            <a:r>
              <a:rPr lang="en-US" dirty="0">
                <a:solidFill>
                  <a:srgbClr val="000000"/>
                </a:solidFill>
                <a:cs typeface="Arial" panose="020B0604020202020204" pitchFamily="34" charset="0"/>
              </a:rPr>
              <a:t>You can use Microsoft PowerPoint’s p</a:t>
            </a:r>
            <a:r>
              <a:rPr lang="en-US" dirty="0">
                <a:solidFill>
                  <a:srgbClr val="1E1E1E"/>
                </a:solidFill>
                <a:cs typeface="Arial" panose="020B0604020202020204" pitchFamily="34" charset="0"/>
              </a:rPr>
              <a:t>resenter view to view your presentation with speaker notes on one computer (your laptop, for example), while only the slides themselves appear on the screen that your audience sees (like a larger screen you're projecting to). See this link for instructions: </a:t>
            </a:r>
            <a:r>
              <a:rPr lang="en-US" u="sng" dirty="0">
                <a:solidFill>
                  <a:srgbClr val="0563C1"/>
                </a:solidFill>
                <a:cs typeface="Arial" panose="020B0604020202020204" pitchFamily="34" charset="0"/>
                <a:hlinkClick r:id="rId3"/>
              </a:rPr>
              <a:t>support.microsoft.com/en-us/office/start-the-presentation-and-see-your-notes-in-presenter-view-4de90e28-487e-435c-9401-eb49a3801257</a:t>
            </a:r>
            <a:r>
              <a:rPr lang="en-US" dirty="0">
                <a:solidFill>
                  <a:srgbClr val="444444"/>
                </a:solidFill>
                <a:cs typeface="Arial" panose="020B0604020202020204" pitchFamily="34" charset="0"/>
              </a:rPr>
              <a:t>​.</a:t>
            </a:r>
          </a:p>
          <a:p>
            <a:pPr marL="0" indent="0" fontAlgn="base">
              <a:spcAft>
                <a:spcPts val="600"/>
              </a:spcAft>
              <a:buNone/>
            </a:pPr>
            <a:r>
              <a:rPr lang="en-US" b="1" dirty="0">
                <a:solidFill>
                  <a:srgbClr val="000000"/>
                </a:solidFill>
                <a:cs typeface="Arial" panose="020B0604020202020204" pitchFamily="34" charset="0"/>
              </a:rPr>
              <a:t>Introduction to Module Content</a:t>
            </a:r>
            <a:r>
              <a:rPr lang="en-US" dirty="0">
                <a:solidFill>
                  <a:srgbClr val="444444"/>
                </a:solidFill>
                <a:cs typeface="Arial" panose="020B0604020202020204" pitchFamily="34" charset="0"/>
              </a:rPr>
              <a:t>​</a:t>
            </a:r>
          </a:p>
          <a:p>
            <a:pPr marL="0" indent="0" algn="l" rtl="0" fontAlgn="base">
              <a:spcAft>
                <a:spcPts val="600"/>
              </a:spcAft>
              <a:buNone/>
            </a:pPr>
            <a:r>
              <a:rPr lang="en-US" dirty="0">
                <a:solidFill>
                  <a:srgbClr val="000000"/>
                </a:solidFill>
                <a:cs typeface="Arial" panose="020B0604020202020204" pitchFamily="34" charset="0"/>
              </a:rPr>
              <a:t>The “Medicare &amp; Medicaid Fraud, Waste, &amp; Abuse Prevention” training module explains Medicare and Medicaid fraud, waste, and abuse prevention.</a:t>
            </a:r>
            <a:r>
              <a:rPr lang="en-US" dirty="0">
                <a:solidFill>
                  <a:srgbClr val="444444"/>
                </a:solidFill>
                <a:cs typeface="Arial" panose="020B0604020202020204" pitchFamily="34" charset="0"/>
              </a:rPr>
              <a:t>​</a:t>
            </a:r>
          </a:p>
          <a:p>
            <a:pPr marL="0" indent="0" fontAlgn="base">
              <a:spcAft>
                <a:spcPts val="600"/>
              </a:spcAft>
              <a:buNone/>
            </a:pPr>
            <a:r>
              <a:rPr lang="en-US" b="1" dirty="0">
                <a:solidFill>
                  <a:srgbClr val="000000"/>
                </a:solidFill>
                <a:cs typeface="Arial" panose="020B0604020202020204" pitchFamily="34" charset="0"/>
              </a:rPr>
              <a:t>Disclaimer</a:t>
            </a:r>
            <a:r>
              <a:rPr lang="en-US" dirty="0">
                <a:solidFill>
                  <a:srgbClr val="444444"/>
                </a:solidFill>
                <a:cs typeface="Arial" panose="020B0604020202020204" pitchFamily="34" charset="0"/>
              </a:rPr>
              <a:t>​</a:t>
            </a:r>
          </a:p>
          <a:p>
            <a:pPr marL="0" indent="0" defTabSz="957300">
              <a:spcBef>
                <a:spcPts val="628"/>
              </a:spcBef>
              <a:spcAft>
                <a:spcPts val="600"/>
              </a:spcAft>
              <a:buNone/>
              <a:defRPr/>
            </a:pPr>
            <a:r>
              <a:rPr lang="en-US" dirty="0">
                <a:solidFill>
                  <a:prstClr val="black"/>
                </a:solidFill>
                <a:cs typeface="Arial" panose="020B0604020202020204" pitchFamily="34" charset="0"/>
              </a:rPr>
              <a:t>This training module was developed and approved by the Centers for Medicare &amp; Medicaid Services (CMS), the federal agency that administers Medicare, Medicaid, the Children’s Health Insurance Program (CHIP), and the Health Insurance Marketplace®. </a:t>
            </a:r>
          </a:p>
          <a:p>
            <a:pPr marL="0" indent="0" defTabSz="957300">
              <a:spcBef>
                <a:spcPts val="628"/>
              </a:spcBef>
              <a:spcAft>
                <a:spcPts val="600"/>
              </a:spcAft>
              <a:buNone/>
              <a:defRPr/>
            </a:pPr>
            <a:r>
              <a:rPr lang="en-US" dirty="0">
                <a:solidFill>
                  <a:prstClr val="black"/>
                </a:solidFill>
                <a:cs typeface="Arial" panose="020B0604020202020204" pitchFamily="34" charset="0"/>
              </a:rPr>
              <a:t>The information in this module was correct as of </a:t>
            </a:r>
            <a:r>
              <a:rPr lang="en-US" b="1" dirty="0">
                <a:solidFill>
                  <a:prstClr val="black"/>
                </a:solidFill>
                <a:cs typeface="Arial" panose="020B0604020202020204" pitchFamily="34" charset="0"/>
              </a:rPr>
              <a:t>April 2024</a:t>
            </a:r>
            <a:r>
              <a:rPr lang="en-US" dirty="0">
                <a:solidFill>
                  <a:prstClr val="black"/>
                </a:solidFill>
                <a:cs typeface="Arial" panose="020B0604020202020204" pitchFamily="34" charset="0"/>
              </a:rPr>
              <a:t>. To check for an updated version, visit: </a:t>
            </a:r>
            <a:r>
              <a:rPr lang="en-US" dirty="0">
                <a:solidFill>
                  <a:prstClr val="black"/>
                </a:solidFill>
                <a:cs typeface="Arial" panose="020B0604020202020204" pitchFamily="34" charset="0"/>
                <a:hlinkClick r:id="rId4"/>
              </a:rPr>
              <a:t>CMSnationaltrainingprogram.cms.gov</a:t>
            </a:r>
            <a:r>
              <a:rPr lang="en-US" dirty="0">
                <a:solidFill>
                  <a:prstClr val="black"/>
                </a:solidFill>
                <a:cs typeface="Arial" panose="020B0604020202020204" pitchFamily="34" charset="0"/>
              </a:rPr>
              <a:t>.</a:t>
            </a:r>
            <a:r>
              <a:rPr lang="en-US" dirty="0">
                <a:solidFill>
                  <a:srgbClr val="0000FF"/>
                </a:solidFill>
                <a:ea typeface="Calibri"/>
                <a:cs typeface="Arial" panose="020B0604020202020204" pitchFamily="34" charset="0"/>
              </a:rPr>
              <a:t> </a:t>
            </a:r>
            <a:r>
              <a:rPr lang="en-US" dirty="0">
                <a:solidFill>
                  <a:prstClr val="black"/>
                </a:solidFill>
                <a:cs typeface="Arial" panose="020B0604020202020204" pitchFamily="34" charset="0"/>
              </a:rPr>
              <a:t>The CMS National Training Program provides this information as a resource for our partners. It’s not a legal document or intended for press purposes. The press can contact the CMS Press Office at </a:t>
            </a:r>
            <a:r>
              <a:rPr lang="en-US" u="sng" dirty="0">
                <a:solidFill>
                  <a:prstClr val="black"/>
                </a:solidFill>
                <a:cs typeface="Arial" panose="020B0604020202020204" pitchFamily="34" charset="0"/>
                <a:hlinkClick r:id="rId5"/>
              </a:rPr>
              <a:t>press@cms.hhs.gov</a:t>
            </a:r>
            <a:r>
              <a:rPr lang="en-US" dirty="0">
                <a:solidFill>
                  <a:prstClr val="black"/>
                </a:solidFill>
                <a:cs typeface="Arial" panose="020B0604020202020204" pitchFamily="34" charset="0"/>
              </a:rPr>
              <a:t>. Official Medicare Program legal guidance is contained in the relevant statutes, regulations, and rulings.</a:t>
            </a:r>
          </a:p>
          <a:p>
            <a:pPr marL="0" indent="0" defTabSz="957300">
              <a:spcBef>
                <a:spcPts val="628"/>
              </a:spcBef>
              <a:spcAft>
                <a:spcPts val="600"/>
              </a:spcAft>
              <a:buNone/>
              <a:defRPr/>
            </a:pPr>
            <a:r>
              <a:rPr lang="en-US" dirty="0">
                <a:solidFill>
                  <a:prstClr val="black"/>
                </a:solidFill>
                <a:cs typeface="Arial" panose="020B0604020202020204" pitchFamily="34" charset="0"/>
              </a:rPr>
              <a:t>This communication was printed, published, or produced and disseminated at U.S. taxpayer expense.</a:t>
            </a:r>
          </a:p>
          <a:p>
            <a:pPr marL="0" indent="0" defTabSz="957300">
              <a:spcBef>
                <a:spcPts val="628"/>
              </a:spcBef>
              <a:spcAft>
                <a:spcPts val="600"/>
              </a:spcAft>
              <a:buNone/>
              <a:defRPr/>
            </a:pPr>
            <a:r>
              <a:rPr lang="en-US" dirty="0">
                <a:solidFill>
                  <a:prstClr val="black"/>
                </a:solidFill>
                <a:cs typeface="Arial" panose="020B0604020202020204" pitchFamily="34" charset="0"/>
              </a:rPr>
              <a:t>Health </a:t>
            </a:r>
            <a:r>
              <a:rPr lang="en-US" dirty="0">
                <a:cs typeface="Arial" panose="020B0604020202020204" pitchFamily="34" charset="0"/>
              </a:rPr>
              <a:t>Insurance Marketplace is a registered service mark of the U.S. Department of Health &amp; Human Services (HHS).</a:t>
            </a:r>
            <a:endParaRPr lang="en-US" dirty="0">
              <a:solidFill>
                <a:prstClr val="black"/>
              </a:solidFill>
              <a:cs typeface="Arial" panose="020B0604020202020204" pitchFamily="34" charset="0"/>
            </a:endParaRPr>
          </a:p>
          <a:p>
            <a:pPr marL="0" indent="0" fontAlgn="base">
              <a:spcAft>
                <a:spcPts val="600"/>
              </a:spcAft>
              <a:buNone/>
            </a:pPr>
            <a:endParaRPr lang="en-US" dirty="0">
              <a:solidFill>
                <a:srgbClr val="444444"/>
              </a:solidFill>
              <a:cs typeface="Arial" panose="020B0604020202020204" pitchFamily="34" charset="0"/>
            </a:endParaRPr>
          </a:p>
          <a:p>
            <a:pPr marL="0" indent="0">
              <a:spcAft>
                <a:spcPts val="600"/>
              </a:spcAft>
              <a:buNone/>
            </a:pPr>
            <a:endParaRPr lang="en-US" dirty="0">
              <a:solidFill>
                <a:srgbClr val="444444"/>
              </a:solidFill>
              <a:cs typeface="Arial" panose="020B0604020202020204" pitchFamily="34" charset="0"/>
            </a:endParaRPr>
          </a:p>
          <a:p>
            <a:pPr marL="0" indent="0" fontAlgn="base">
              <a:spcAft>
                <a:spcPts val="600"/>
              </a:spcAft>
              <a:buNone/>
            </a:pPr>
            <a:endParaRPr lang="en-US" dirty="0">
              <a:solidFill>
                <a:srgbClr val="444444"/>
              </a:solidFill>
              <a:cs typeface="Arial" panose="020B0604020202020204" pitchFamily="34" charset="0"/>
            </a:endParaRPr>
          </a:p>
          <a:p>
            <a:pPr>
              <a:spcAft>
                <a:spcPts val="600"/>
              </a:spcAft>
            </a:pPr>
            <a:endParaRPr lang="en-US" dirty="0">
              <a:cs typeface="Arial" panose="020B0604020202020204" pitchFamily="34" charset="0"/>
            </a:endParaRPr>
          </a:p>
        </p:txBody>
      </p:sp>
    </p:spTree>
    <p:extLst>
      <p:ext uri="{BB962C8B-B14F-4D97-AF65-F5344CB8AC3E}">
        <p14:creationId xmlns:p14="http://schemas.microsoft.com/office/powerpoint/2010/main" val="3862791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40632" y="3582114"/>
            <a:ext cx="6930189" cy="5897551"/>
          </a:xfrm>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p>
          <a:p>
            <a:pPr defTabSz="957300">
              <a:spcBef>
                <a:spcPts val="0"/>
              </a:spcBef>
              <a:spcAft>
                <a:spcPts val="600"/>
              </a:spcAft>
              <a:defRPr/>
            </a:pPr>
            <a:r>
              <a:rPr lang="en-US" dirty="0">
                <a:latin typeface="Calibri" panose="020F0502020204030204" pitchFamily="34" charset="0"/>
                <a:cs typeface="Calibri" panose="020F0502020204030204" pitchFamily="34" charset="0"/>
              </a:rPr>
              <a:t>An improper payment, according to the Payment Integrity Information Act of 2019, is any payment that shouldn’t have been made or that was made in an incorrect amount (including overpayments and underpayments) under statutory, contractual, administrative, or other legally applicable requirements. </a:t>
            </a:r>
          </a:p>
          <a:p>
            <a:pPr marL="118002" marR="0" lvl="0" indent="-118002" algn="l" defTabSz="9573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US" b="0" i="0" dirty="0">
                <a:effectLst/>
                <a:latin typeface="Calibri" panose="020F0502020204030204" pitchFamily="34" charset="0"/>
                <a:cs typeface="Calibri" panose="020F0502020204030204" pitchFamily="34" charset="0"/>
              </a:rPr>
              <a:t>It’s important to understand that improper payments are payments that don’t meet CMS program requirements. They can be overpayments, underpayments, or payments where insufficient information was provided to determine whether a payment was proper. Most improper payments involve a situation when a state, contractor, or provider misses an administrative step. While CMS’ improper payments reporting programs are designed to protect the integrity of CMS programs, not all improper payments are fraud or abuse. </a:t>
            </a:r>
            <a:r>
              <a:rPr lang="en-US" dirty="0">
                <a:latin typeface="Calibri" panose="020F0502020204030204" pitchFamily="34" charset="0"/>
                <a:cs typeface="Calibri" panose="020F0502020204030204" pitchFamily="34" charset="0"/>
              </a:rPr>
              <a:t>CMS’s program integrity activities target all causes of improper payments—from honest mistakes to intentional deception. </a:t>
            </a:r>
          </a:p>
          <a:p>
            <a:pPr marL="118002" indent="-118002" defTabSz="957300">
              <a:spcBef>
                <a:spcPts val="0"/>
              </a:spcBef>
              <a:spcAft>
                <a:spcPts val="600"/>
              </a:spcAft>
              <a:defRPr/>
            </a:pPr>
            <a:r>
              <a:rPr lang="en-US" dirty="0">
                <a:latin typeface="Calibri" panose="020F0502020204030204" pitchFamily="34" charset="0"/>
                <a:cs typeface="Calibri" panose="020F0502020204030204" pitchFamily="34" charset="0"/>
              </a:rPr>
              <a:t>Causes of improper payments include errors, waste, abuse, and fraud—also known as mistakes, inefficiencies, bending the rules, and intentional deception.</a:t>
            </a:r>
          </a:p>
          <a:p>
            <a:pPr marL="118002" indent="-118002" defTabSz="957300">
              <a:spcBef>
                <a:spcPts val="0"/>
              </a:spcBef>
              <a:spcAft>
                <a:spcPts val="600"/>
              </a:spcAft>
              <a:defRPr/>
            </a:pPr>
            <a:r>
              <a:rPr lang="en-US" dirty="0">
                <a:latin typeface="Calibri" panose="020F0502020204030204" pitchFamily="34" charset="0"/>
                <a:cs typeface="Calibri" panose="020F0502020204030204" pitchFamily="34" charset="0"/>
              </a:rPr>
              <a:t>Contrary to common perception, not all improper payments are fraud (that is, an intentional misuse of funds). In fact, most improper payments are due to unintentional errors. For example, an error may occur because a program doesn’t have documentation to support someone’s eligibility for a benefit, or an eligible person gets a payment that’s too high—or too low—due to a data entry mistake or inefficiencies</a:t>
            </a:r>
            <a:r>
              <a:rPr lang="en-US" dirty="0">
                <a:solidFill>
                  <a:prstClr val="black"/>
                </a:solidFill>
                <a:latin typeface="Calibri "/>
                <a:cs typeface="Arial" panose="020B0604020202020204" pitchFamily="34" charset="0"/>
              </a:rPr>
              <a:t>.</a:t>
            </a:r>
          </a:p>
        </p:txBody>
      </p:sp>
    </p:spTree>
    <p:extLst>
      <p:ext uri="{BB962C8B-B14F-4D97-AF65-F5344CB8AC3E}">
        <p14:creationId xmlns:p14="http://schemas.microsoft.com/office/powerpoint/2010/main" val="276035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633505" y="3695700"/>
            <a:ext cx="6048189" cy="5823857"/>
          </a:xfrm>
        </p:spPr>
        <p:txBody>
          <a:bodyPr/>
          <a:lstStyle/>
          <a:p>
            <a:pPr marL="0" indent="0" defTabSz="966612">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Many of the Medicare Fee-for-Service (FFS) improper payments are payments that were labeled improper due to a lack of documentation. CMS believes that having sufficient documentation would show that many of these overpayments were actually proper, and the amount of improper payments actually lost by the government would be even lower than the estimated loss.</a:t>
            </a:r>
          </a:p>
          <a:p>
            <a:pPr marL="0" indent="0">
              <a:spcBef>
                <a:spcPts val="0"/>
              </a:spcBef>
              <a:spcAft>
                <a:spcPts val="600"/>
              </a:spcAft>
              <a:buNone/>
            </a:pPr>
            <a:r>
              <a:rPr lang="en-US" dirty="0">
                <a:solidFill>
                  <a:prstClr val="black"/>
                </a:solidFill>
                <a:latin typeface="Calibri "/>
                <a:cs typeface="Arial" panose="020B0604020202020204" pitchFamily="34" charset="0"/>
              </a:rPr>
              <a:t>CMS must report improper payment information each year in the annual Department of Health &amp; Human Services Agency Financial Report. You may access this report by visiting </a:t>
            </a:r>
            <a:r>
              <a:rPr lang="en-US" dirty="0">
                <a:solidFill>
                  <a:prstClr val="black"/>
                </a:solidFill>
                <a:latin typeface="Calibri "/>
                <a:cs typeface="Arial" panose="020B0604020202020204" pitchFamily="34" charset="0"/>
                <a:hlinkClick r:id="rId3"/>
              </a:rPr>
              <a:t>HHS.gov/sites/default/files/fy-2023-hhs-agency-financial-report.pdf</a:t>
            </a:r>
            <a:r>
              <a:rPr lang="en-US" dirty="0">
                <a:solidFill>
                  <a:prstClr val="black"/>
                </a:solidFill>
                <a:latin typeface="Calibri "/>
                <a:cs typeface="Arial" panose="020B0604020202020204" pitchFamily="34" charset="0"/>
              </a:rPr>
              <a:t>. This chart from The U.S. Department of Health &amp; Human Services’ (HHS’) financial report data shows fiscal year (FY) 2023 Medicare FFS Estimated Improper Payments by Type of CERT Error (Dollar Amounts in Millions). </a:t>
            </a:r>
          </a:p>
          <a:p>
            <a:pPr marL="0" indent="0">
              <a:spcBef>
                <a:spcPts val="0"/>
              </a:spcBef>
              <a:spcAft>
                <a:spcPts val="600"/>
              </a:spcAft>
              <a:buNone/>
            </a:pPr>
            <a:r>
              <a:rPr lang="en-US" dirty="0">
                <a:solidFill>
                  <a:prstClr val="black"/>
                </a:solidFill>
                <a:latin typeface="Calibri "/>
                <a:cs typeface="Arial" panose="020B0604020202020204" pitchFamily="34" charset="0"/>
              </a:rPr>
              <a:t>More</a:t>
            </a:r>
            <a:r>
              <a:rPr lang="en-US" baseline="0" dirty="0">
                <a:solidFill>
                  <a:prstClr val="black"/>
                </a:solidFill>
                <a:latin typeface="Calibri "/>
                <a:cs typeface="Arial" panose="020B0604020202020204" pitchFamily="34" charset="0"/>
              </a:rPr>
              <a:t> </a:t>
            </a:r>
            <a:r>
              <a:rPr lang="en-US" dirty="0">
                <a:solidFill>
                  <a:prstClr val="black"/>
                </a:solidFill>
                <a:latin typeface="Calibri "/>
                <a:cs typeface="Arial" panose="020B0604020202020204" pitchFamily="34" charset="0"/>
              </a:rPr>
              <a:t>data for this report and more</a:t>
            </a:r>
            <a:r>
              <a:rPr lang="en-US" baseline="0" dirty="0">
                <a:solidFill>
                  <a:prstClr val="black"/>
                </a:solidFill>
                <a:latin typeface="Calibri "/>
                <a:cs typeface="Arial" panose="020B0604020202020204" pitchFamily="34" charset="0"/>
              </a:rPr>
              <a:t> details about improper payments are </a:t>
            </a:r>
            <a:r>
              <a:rPr lang="en-US" dirty="0">
                <a:solidFill>
                  <a:prstClr val="black"/>
                </a:solidFill>
                <a:latin typeface="Calibri "/>
                <a:cs typeface="Arial" panose="020B0604020202020204" pitchFamily="34" charset="0"/>
              </a:rPr>
              <a:t>available at </a:t>
            </a:r>
            <a:r>
              <a:rPr lang="en-US" dirty="0">
                <a:solidFill>
                  <a:prstClr val="black"/>
                </a:solidFill>
                <a:latin typeface="Calibri "/>
                <a:cs typeface="Arial" panose="020B0604020202020204" pitchFamily="34" charset="0"/>
                <a:hlinkClick r:id="rId4"/>
              </a:rPr>
              <a:t>CMS.gov/research-statistics-data-and-systems/monitoring-programs/</a:t>
            </a:r>
            <a:r>
              <a:rPr lang="en-US" dirty="0" err="1">
                <a:solidFill>
                  <a:prstClr val="black"/>
                </a:solidFill>
                <a:latin typeface="Calibri "/>
                <a:cs typeface="Arial" panose="020B0604020202020204" pitchFamily="34" charset="0"/>
                <a:hlinkClick r:id="rId4"/>
              </a:rPr>
              <a:t>medicare</a:t>
            </a:r>
            <a:r>
              <a:rPr lang="en-US" dirty="0">
                <a:solidFill>
                  <a:prstClr val="black"/>
                </a:solidFill>
                <a:latin typeface="Calibri "/>
                <a:cs typeface="Arial" panose="020B0604020202020204" pitchFamily="34" charset="0"/>
                <a:hlinkClick r:id="rId4"/>
              </a:rPr>
              <a:t>-ffs-compliance-programs/cert/</a:t>
            </a:r>
            <a:r>
              <a:rPr lang="en-US" dirty="0" err="1">
                <a:solidFill>
                  <a:prstClr val="black"/>
                </a:solidFill>
                <a:latin typeface="Calibri "/>
                <a:cs typeface="Arial" panose="020B0604020202020204" pitchFamily="34" charset="0"/>
                <a:hlinkClick r:id="rId4"/>
              </a:rPr>
              <a:t>additionaldata</a:t>
            </a:r>
            <a:r>
              <a:rPr lang="en-US" dirty="0">
                <a:solidFill>
                  <a:prstClr val="black"/>
                </a:solidFill>
                <a:latin typeface="Calibri "/>
                <a:cs typeface="Arial" panose="020B0604020202020204" pitchFamily="34" charset="0"/>
              </a:rPr>
              <a:t>.</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Past reports are at </a:t>
            </a:r>
            <a:r>
              <a:rPr lang="en-US" dirty="0">
                <a:solidFill>
                  <a:prstClr val="black"/>
                </a:solidFill>
                <a:latin typeface="Calibri "/>
                <a:cs typeface="Arial" panose="020B0604020202020204" pitchFamily="34" charset="0"/>
                <a:hlinkClick r:id="rId5"/>
              </a:rPr>
              <a:t>HHS.gov/about/agencies/asfr/finance/financial-policy-library/agency-financial-reports/index.html</a:t>
            </a:r>
            <a:r>
              <a:rPr lang="en-US" dirty="0">
                <a:solidFill>
                  <a:prstClr val="black"/>
                </a:solidFill>
                <a:latin typeface="Calibri "/>
                <a:cs typeface="Arial" panose="020B0604020202020204" pitchFamily="34" charset="0"/>
              </a:rPr>
              <a:t>.</a:t>
            </a:r>
          </a:p>
          <a:p>
            <a:pPr marL="0" indent="0">
              <a:spcBef>
                <a:spcPts val="0"/>
              </a:spcBef>
              <a:spcAft>
                <a:spcPts val="600"/>
              </a:spcAft>
              <a:buNone/>
            </a:pPr>
            <a:r>
              <a:rPr lang="en-US" b="1" dirty="0">
                <a:latin typeface="Calibri "/>
                <a:cs typeface="Arial" panose="020B0604020202020204" pitchFamily="34" charset="0"/>
              </a:rPr>
              <a:t>Causes (as shown in chart):</a:t>
            </a:r>
          </a:p>
          <a:p>
            <a:pPr marL="118813" indent="-118813">
              <a:spcBef>
                <a:spcPts val="0"/>
              </a:spcBef>
              <a:spcAft>
                <a:spcPts val="600"/>
              </a:spcAft>
            </a:pPr>
            <a:r>
              <a:rPr lang="en-US" b="0" dirty="0">
                <a:latin typeface="Calibri "/>
                <a:cs typeface="Arial" panose="020B0604020202020204" pitchFamily="34" charset="0"/>
              </a:rPr>
              <a:t>63% ($19.61 Billion) – Insufficient Documentation</a:t>
            </a:r>
          </a:p>
          <a:p>
            <a:pPr marL="118813" indent="-118813">
              <a:spcBef>
                <a:spcPts val="0"/>
              </a:spcBef>
              <a:spcAft>
                <a:spcPts val="600"/>
              </a:spcAft>
            </a:pPr>
            <a:r>
              <a:rPr lang="en-US" dirty="0">
                <a:latin typeface="Calibri "/>
                <a:cs typeface="Arial" panose="020B0604020202020204" pitchFamily="34" charset="0"/>
              </a:rPr>
              <a:t>15% ($4.69 Billion) </a:t>
            </a:r>
            <a:r>
              <a:rPr lang="en-US" b="0" dirty="0">
                <a:latin typeface="Calibri "/>
                <a:cs typeface="Arial" panose="020B0604020202020204" pitchFamily="34" charset="0"/>
              </a:rPr>
              <a:t>– Medically Unnecessary</a:t>
            </a:r>
            <a:endParaRPr lang="en-US" dirty="0">
              <a:latin typeface="Calibri "/>
              <a:cs typeface="Arial" panose="020B0604020202020204" pitchFamily="34" charset="0"/>
            </a:endParaRPr>
          </a:p>
          <a:p>
            <a:pPr marL="118813" indent="-118813">
              <a:spcBef>
                <a:spcPts val="0"/>
              </a:spcBef>
              <a:spcAft>
                <a:spcPts val="600"/>
              </a:spcAft>
            </a:pPr>
            <a:r>
              <a:rPr lang="en-US" b="0" dirty="0">
                <a:latin typeface="Calibri "/>
                <a:cs typeface="Arial" panose="020B0604020202020204" pitchFamily="34" charset="0"/>
              </a:rPr>
              <a:t>11</a:t>
            </a:r>
            <a:r>
              <a:rPr lang="en-US" dirty="0">
                <a:latin typeface="Calibri "/>
                <a:cs typeface="Arial" panose="020B0604020202020204" pitchFamily="34" charset="0"/>
              </a:rPr>
              <a:t>% ($3.63 Billion) </a:t>
            </a:r>
            <a:r>
              <a:rPr lang="en-US" b="0" dirty="0">
                <a:latin typeface="Calibri "/>
                <a:cs typeface="Arial" panose="020B0604020202020204" pitchFamily="34" charset="0"/>
              </a:rPr>
              <a:t>– Incorrect Coding</a:t>
            </a:r>
            <a:endParaRPr lang="en-US" dirty="0">
              <a:latin typeface="Calibri "/>
              <a:cs typeface="Arial" panose="020B0604020202020204" pitchFamily="34" charset="0"/>
            </a:endParaRPr>
          </a:p>
          <a:p>
            <a:pPr marL="118813" indent="-118813">
              <a:spcBef>
                <a:spcPts val="0"/>
              </a:spcBef>
              <a:spcAft>
                <a:spcPts val="600"/>
              </a:spcAft>
            </a:pPr>
            <a:r>
              <a:rPr lang="en-US" dirty="0">
                <a:latin typeface="Calibri "/>
                <a:cs typeface="Arial" panose="020B0604020202020204" pitchFamily="34" charset="0"/>
              </a:rPr>
              <a:t>7% ($2.14 Billion) </a:t>
            </a:r>
            <a:r>
              <a:rPr lang="en-US" b="0" dirty="0">
                <a:latin typeface="Calibri "/>
                <a:cs typeface="Arial" panose="020B0604020202020204" pitchFamily="34" charset="0"/>
              </a:rPr>
              <a:t>– Other (claims are placed into this category if they don’t fit into any of the other categories, for example, duplicate payment error, non-covered or unallowable service)</a:t>
            </a:r>
          </a:p>
          <a:p>
            <a:pPr marL="118813" indent="-118813" defTabSz="966612">
              <a:spcBef>
                <a:spcPts val="0"/>
              </a:spcBef>
              <a:spcAft>
                <a:spcPts val="600"/>
              </a:spcAft>
              <a:defRPr/>
            </a:pPr>
            <a:r>
              <a:rPr lang="en-US" dirty="0">
                <a:latin typeface="Calibri "/>
                <a:cs typeface="Arial" panose="020B0604020202020204" pitchFamily="34" charset="0"/>
              </a:rPr>
              <a:t>4% ($1.16 Billion) </a:t>
            </a:r>
            <a:r>
              <a:rPr lang="en-US" b="0" dirty="0">
                <a:latin typeface="Calibri "/>
                <a:cs typeface="Arial" panose="020B0604020202020204" pitchFamily="34" charset="0"/>
              </a:rPr>
              <a:t>– No Documentation</a:t>
            </a:r>
          </a:p>
          <a:p>
            <a:pPr marL="0" indent="0">
              <a:buNone/>
            </a:pPr>
            <a:r>
              <a:rPr lang="en-US" dirty="0">
                <a:latin typeface="Calibri "/>
                <a:cs typeface="Arial" panose="020B0604020202020204" pitchFamily="34" charset="0"/>
              </a:rPr>
              <a:t>*HHS’ report displays these amounts in the Millions. NTP converted the figures to Billions for simplicity.</a:t>
            </a:r>
          </a:p>
        </p:txBody>
      </p:sp>
    </p:spTree>
    <p:extLst>
      <p:ext uri="{BB962C8B-B14F-4D97-AF65-F5344CB8AC3E}">
        <p14:creationId xmlns:p14="http://schemas.microsoft.com/office/powerpoint/2010/main" val="517297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21105" y="3643805"/>
            <a:ext cx="6424863" cy="5843697"/>
          </a:xfrm>
        </p:spPr>
        <p:txBody>
          <a:bodyPr/>
          <a:lstStyle/>
          <a:p>
            <a:pPr marL="0" indent="0" defTabSz="957300">
              <a:spcBef>
                <a:spcPts val="628"/>
              </a:spcBef>
              <a:spcAft>
                <a:spcPts val="600"/>
              </a:spcAft>
              <a:buNone/>
              <a:defRPr/>
            </a:pPr>
            <a:r>
              <a:rPr lang="en-US" sz="1050" b="1" dirty="0">
                <a:solidFill>
                  <a:srgbClr val="000000"/>
                </a:solidFill>
                <a:cs typeface="Arial" panose="020B0604020202020204" pitchFamily="34" charset="0"/>
              </a:rPr>
              <a:t>Presenter Notes</a:t>
            </a:r>
            <a:r>
              <a:rPr lang="en-US" sz="1050" dirty="0">
                <a:solidFill>
                  <a:srgbClr val="444444"/>
                </a:solidFill>
                <a:cs typeface="Arial" panose="020B0604020202020204" pitchFamily="34" charset="0"/>
              </a:rPr>
              <a:t>​</a:t>
            </a:r>
            <a:endParaRPr lang="en-US" sz="1050" b="0" i="0" dirty="0">
              <a:solidFill>
                <a:srgbClr val="444444"/>
              </a:solidFill>
              <a:effectLst/>
              <a:cs typeface="Arial" panose="020B0604020202020204" pitchFamily="34" charset="0"/>
            </a:endParaRPr>
          </a:p>
          <a:p>
            <a:pPr marL="119149" indent="-119149" defTabSz="957300">
              <a:spcBef>
                <a:spcPts val="0"/>
              </a:spcBef>
              <a:spcAft>
                <a:spcPts val="600"/>
              </a:spcAft>
              <a:defRPr/>
            </a:pPr>
            <a:r>
              <a:rPr lang="en-US" sz="1050" dirty="0">
                <a:solidFill>
                  <a:prstClr val="black"/>
                </a:solidFill>
                <a:cs typeface="Arial" panose="020B0604020202020204" pitchFamily="34" charset="0"/>
              </a:rPr>
              <a:t>The factors contributing to improper payments are complex and vary from year to year, but the primary causes of Medicare FFS improper payments continue to be insufficient documentation and documentation provided didn’t sufficiently demonstrate medical necessity.</a:t>
            </a:r>
          </a:p>
          <a:p>
            <a:pPr defTabSz="957300">
              <a:spcBef>
                <a:spcPts val="0"/>
              </a:spcBef>
              <a:spcAft>
                <a:spcPts val="600"/>
              </a:spcAft>
              <a:defRPr/>
            </a:pPr>
            <a:r>
              <a:rPr lang="en-US" sz="1050" dirty="0">
                <a:solidFill>
                  <a:prstClr val="black"/>
                </a:solidFill>
                <a:cs typeface="Arial" panose="020B0604020202020204" pitchFamily="34" charset="0"/>
              </a:rPr>
              <a:t>Per the Office of Management and Budget, Medicare FFS is considered a high-priority program. CMS developed the Comprehensive Error Rate Testing (CERT) program to estimate the Medicare FFS improper payment rate. Each year, the CERT program reviews a statistically valid stratified random sample of Medicare FFS claims to determine if they were paid properly under Medicare coverage, coding, and payment rules.</a:t>
            </a:r>
          </a:p>
          <a:p>
            <a:pPr defTabSz="957300">
              <a:spcBef>
                <a:spcPts val="0"/>
              </a:spcBef>
              <a:spcAft>
                <a:spcPts val="600"/>
              </a:spcAft>
              <a:defRPr/>
            </a:pPr>
            <a:r>
              <a:rPr lang="en-US" sz="1050" dirty="0">
                <a:solidFill>
                  <a:prstClr val="black"/>
                </a:solidFill>
                <a:cs typeface="Arial" panose="020B0604020202020204" pitchFamily="34" charset="0"/>
              </a:rPr>
              <a:t>This graph shows the rate reduction goal for each fiscal year. The FY 2023 improper payment rate was 7.38% (representing $31.23 billion in improper payments), </a:t>
            </a:r>
            <a:r>
              <a:rPr lang="en-US" sz="1050" b="0" i="0" kern="1200" dirty="0">
                <a:solidFill>
                  <a:schemeClr val="tx1"/>
                </a:solidFill>
                <a:effectLst/>
                <a:ea typeface="+mn-ea"/>
                <a:cs typeface="+mn-cs"/>
              </a:rPr>
              <a:t>marking the 7</a:t>
            </a:r>
            <a:r>
              <a:rPr lang="en-US" sz="1050" b="0" i="0" kern="1200" baseline="30000" dirty="0">
                <a:solidFill>
                  <a:schemeClr val="tx1"/>
                </a:solidFill>
                <a:effectLst/>
                <a:ea typeface="+mn-ea"/>
                <a:cs typeface="+mn-cs"/>
              </a:rPr>
              <a:t>th</a:t>
            </a:r>
            <a:r>
              <a:rPr lang="en-US" sz="1050" b="0" i="0" kern="1200" dirty="0">
                <a:solidFill>
                  <a:schemeClr val="tx1"/>
                </a:solidFill>
                <a:effectLst/>
                <a:ea typeface="+mn-ea"/>
                <a:cs typeface="+mn-cs"/>
              </a:rPr>
              <a:t> consecutive year this figure has been below the 10% threshold for compliance established in the Payment Integrity Information Act of 2019</a:t>
            </a:r>
            <a:r>
              <a:rPr lang="en-US" sz="1050" dirty="0">
                <a:solidFill>
                  <a:prstClr val="black"/>
                </a:solidFill>
                <a:cs typeface="Arial" panose="020B0604020202020204" pitchFamily="34" charset="0"/>
              </a:rPr>
              <a:t>. </a:t>
            </a:r>
          </a:p>
          <a:p>
            <a:pPr defTabSz="957300">
              <a:spcBef>
                <a:spcPts val="0"/>
              </a:spcBef>
              <a:spcAft>
                <a:spcPts val="600"/>
              </a:spcAft>
              <a:defRPr/>
            </a:pPr>
            <a:r>
              <a:rPr lang="en-US" sz="1050" dirty="0">
                <a:solidFill>
                  <a:prstClr val="black"/>
                </a:solidFill>
                <a:cs typeface="Arial" panose="020B0604020202020204" pitchFamily="34" charset="0"/>
              </a:rPr>
              <a:t>For improper payment rate information, visit </a:t>
            </a:r>
            <a:r>
              <a:rPr lang="en-US" sz="1050" dirty="0">
                <a:solidFill>
                  <a:prstClr val="black"/>
                </a:solidFill>
                <a:cs typeface="Arial" panose="020B0604020202020204" pitchFamily="34" charset="0"/>
                <a:hlinkClick r:id="rId3"/>
              </a:rPr>
              <a:t>CMS.gov/Research-Statistics-Data-and-Systems/Monitoring-Programs/Improper-Payment-Measurement-Programs/CERT</a:t>
            </a:r>
            <a:r>
              <a:rPr lang="en-US" sz="1050" dirty="0">
                <a:solidFill>
                  <a:prstClr val="black"/>
                </a:solidFill>
                <a:cs typeface="Arial" panose="020B0604020202020204" pitchFamily="34" charset="0"/>
              </a:rPr>
              <a:t> and </a:t>
            </a:r>
            <a:r>
              <a:rPr lang="en-US" sz="1050" dirty="0">
                <a:solidFill>
                  <a:prstClr val="black"/>
                </a:solidFill>
                <a:cs typeface="Arial" panose="020B0604020202020204" pitchFamily="34" charset="0"/>
                <a:hlinkClick r:id="rId4"/>
              </a:rPr>
              <a:t>CMS.gov/data-research/monitoring-programs/improper-payment-measurement-programs/comprehensive-error-rate-testing-cert/improper-payment-rates-and-additional-data</a:t>
            </a:r>
            <a:r>
              <a:rPr lang="en-US" sz="1050" dirty="0">
                <a:solidFill>
                  <a:prstClr val="black"/>
                </a:solidFill>
                <a:cs typeface="Arial" panose="020B0604020202020204" pitchFamily="34" charset="0"/>
              </a:rPr>
              <a:t>.</a:t>
            </a:r>
          </a:p>
          <a:p>
            <a:pPr defTabSz="957300">
              <a:spcBef>
                <a:spcPts val="0"/>
              </a:spcBef>
              <a:spcAft>
                <a:spcPts val="600"/>
              </a:spcAft>
              <a:defRPr/>
            </a:pPr>
            <a:r>
              <a:rPr lang="en-US" sz="1050" dirty="0">
                <a:solidFill>
                  <a:prstClr val="black"/>
                </a:solidFill>
                <a:cs typeface="Arial" panose="020B0604020202020204" pitchFamily="34" charset="0"/>
              </a:rPr>
              <a:t> </a:t>
            </a:r>
            <a:r>
              <a:rPr lang="en-US" sz="1050" dirty="0">
                <a:solidFill>
                  <a:prstClr val="black"/>
                </a:solidFill>
                <a:cs typeface="Arial" panose="020B0604020202020204" pitchFamily="34" charset="0"/>
                <a:hlinkClick r:id="rId5"/>
              </a:rPr>
              <a:t>Paymentaccuracy.gov</a:t>
            </a:r>
            <a:r>
              <a:rPr lang="en-US" sz="1050" dirty="0">
                <a:solidFill>
                  <a:prstClr val="black"/>
                </a:solidFill>
                <a:cs typeface="Arial" panose="020B0604020202020204" pitchFamily="34" charset="0"/>
              </a:rPr>
              <a:t> also provides information and keeps scorecards for improper payments processed throughout the federal government.</a:t>
            </a:r>
          </a:p>
          <a:p>
            <a:pPr defTabSz="957300">
              <a:spcBef>
                <a:spcPts val="0"/>
              </a:spcBef>
              <a:spcAft>
                <a:spcPts val="600"/>
              </a:spcAft>
              <a:defRPr/>
            </a:pPr>
            <a:r>
              <a:rPr lang="en-US" sz="1050" dirty="0">
                <a:solidFill>
                  <a:prstClr val="black"/>
                </a:solidFill>
                <a:cs typeface="Arial" panose="020B0604020202020204" pitchFamily="34" charset="0"/>
              </a:rPr>
              <a:t>For the HHS FY23 Financial Report, which includes target rate tables, visit </a:t>
            </a:r>
            <a:r>
              <a:rPr lang="en-US" sz="1050" dirty="0">
                <a:solidFill>
                  <a:prstClr val="black"/>
                </a:solidFill>
                <a:cs typeface="Arial" panose="020B0604020202020204" pitchFamily="34" charset="0"/>
                <a:hlinkClick r:id="rId6"/>
              </a:rPr>
              <a:t>HHS.gov/sites/default/files/fy-2023-hhs-agency-financial-report.pdf</a:t>
            </a:r>
            <a:r>
              <a:rPr lang="en-US" sz="1050" dirty="0">
                <a:solidFill>
                  <a:prstClr val="black"/>
                </a:solidFill>
                <a:cs typeface="Arial" panose="020B0604020202020204" pitchFamily="34" charset="0"/>
              </a:rPr>
              <a:t>.</a:t>
            </a:r>
          </a:p>
          <a:p>
            <a:pPr defTabSz="957300">
              <a:spcBef>
                <a:spcPts val="0"/>
              </a:spcBef>
              <a:spcAft>
                <a:spcPts val="600"/>
              </a:spcAft>
              <a:defRPr/>
            </a:pPr>
            <a:r>
              <a:rPr lang="en-US" sz="1050" dirty="0">
                <a:solidFill>
                  <a:prstClr val="black"/>
                </a:solidFill>
                <a:cs typeface="Arial" panose="020B0604020202020204" pitchFamily="34" charset="0"/>
              </a:rPr>
              <a:t>For the 2023 press release regarding improper payment rates for CMS Programs, visit </a:t>
            </a:r>
            <a:r>
              <a:rPr lang="en-US" sz="1050" dirty="0">
                <a:solidFill>
                  <a:prstClr val="black"/>
                </a:solidFill>
                <a:cs typeface="Arial" panose="020B0604020202020204" pitchFamily="34" charset="0"/>
                <a:hlinkClick r:id="rId7"/>
              </a:rPr>
              <a:t>CMS.gov/newsroom/fact-sheets/fiscal-year-2023-improper-payments-fact-sheet</a:t>
            </a:r>
            <a:r>
              <a:rPr lang="en-US" sz="1050" dirty="0">
                <a:solidFill>
                  <a:prstClr val="black"/>
                </a:solidFill>
                <a:cs typeface="Arial" panose="020B0604020202020204" pitchFamily="34" charset="0"/>
              </a:rPr>
              <a:t>.</a:t>
            </a:r>
          </a:p>
          <a:p>
            <a:pPr defTabSz="957300">
              <a:spcBef>
                <a:spcPts val="0"/>
              </a:spcBef>
              <a:spcAft>
                <a:spcPts val="600"/>
              </a:spcAft>
              <a:defRPr/>
            </a:pPr>
            <a:endParaRPr lang="en-US" sz="1050" dirty="0">
              <a:solidFill>
                <a:prstClr val="black"/>
              </a:solidFill>
              <a:latin typeface="Calibri "/>
              <a:cs typeface="Arial" panose="020B0604020202020204" pitchFamily="34" charset="0"/>
            </a:endParaRPr>
          </a:p>
        </p:txBody>
      </p:sp>
    </p:spTree>
    <p:extLst>
      <p:ext uri="{BB962C8B-B14F-4D97-AF65-F5344CB8AC3E}">
        <p14:creationId xmlns:p14="http://schemas.microsoft.com/office/powerpoint/2010/main" val="860688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97224" y="3581401"/>
            <a:ext cx="6992469" cy="5906102"/>
          </a:xfrm>
        </p:spPr>
        <p:txBody>
          <a:bodyPr/>
          <a:lstStyle/>
          <a:p>
            <a:pPr marL="0" indent="0" defTabSz="957300">
              <a:spcBef>
                <a:spcPts val="628"/>
              </a:spcBef>
              <a:spcAft>
                <a:spcPts val="600"/>
              </a:spcAft>
              <a:buNone/>
              <a:defRPr/>
            </a:pPr>
            <a:r>
              <a:rPr lang="en-US" sz="1050" b="1" dirty="0">
                <a:solidFill>
                  <a:srgbClr val="000000"/>
                </a:solidFill>
                <a:cs typeface="Arial" panose="020B0604020202020204" pitchFamily="34" charset="0"/>
              </a:rPr>
              <a:t>Presenter Notes</a:t>
            </a:r>
            <a:r>
              <a:rPr lang="en-US" sz="1050" dirty="0">
                <a:solidFill>
                  <a:srgbClr val="444444"/>
                </a:solidFill>
                <a:cs typeface="Arial" panose="020B0604020202020204" pitchFamily="34" charset="0"/>
              </a:rPr>
              <a:t>​</a:t>
            </a:r>
          </a:p>
          <a:p>
            <a:pPr marL="0" indent="0" algn="l">
              <a:spcBef>
                <a:spcPts val="0"/>
              </a:spcBef>
              <a:buNone/>
            </a:pPr>
            <a:r>
              <a:rPr lang="en-US" sz="1100" dirty="0"/>
              <a:t>The Medicare Advantage (MA) program (also known as Part C) payment error estimate reflects the extent to which plan-submitted diagnoses of a national sample of enrollees are substantiated by medical records. If the medical records don’t support the diagnoses submitted to CMS, the diagnoses may be inaccurate and result in payment errors. CMS performs a validation of diagnoses in medical records for sampled beneficiaries during CMS’s annual Medical Record Review process, where 2 separate certified coders review medical records in the process of confirming discrepancies for sampled beneficiaries. Validation results from the sample are then extrapolated to the Medicare Advantage population resulting in the Part C gross payment error amount. In FY 2023, CMS reported an estimated Part C improper payment estimate of 6.01% or $16.55 billion. In FY 2023, CMS implemented a revised sample allocation methodology to reallocate the sampled beneficiaries across the strata proportionally according to stratum size rather than evenly. By evaluating the variances within and between strata, CMS determined the alternative sample allocation method would yield a more precise overall error estimate and a more efficient sample. In FY 2021 and FY 2022, CMS implemented methodology and policy changes, and FY 2023 establishes a baseline. The FY 2023 error rate calculation follows those previously implemented policy changes. While FY 2023 and FY 2022 are comparable, they aren’t directly comparable to earlier reporting years.</a:t>
            </a:r>
          </a:p>
          <a:p>
            <a:pPr marL="0" indent="0" algn="l">
              <a:buNone/>
            </a:pPr>
            <a:r>
              <a:rPr lang="en-US" sz="1100" dirty="0"/>
              <a:t>CMS estimates Medicare Advantage improper payments using the Part C Improper Payment Measure (IPM) methodology.</a:t>
            </a:r>
          </a:p>
          <a:p>
            <a:pPr marL="114300" lvl="1" indent="-114300" algn="l">
              <a:buFont typeface="Wingdings" panose="05000000000000000000" pitchFamily="2" charset="2"/>
              <a:buChar char="§"/>
            </a:pPr>
            <a:r>
              <a:rPr lang="en-US" sz="1100" dirty="0"/>
              <a:t>CMS calculates an annual capitated payment for each Medicare beneficiary enrolled in an MA Organization (MAO) based on diagnosis data previously submitted to CMS by the MAO. The diagnosis data are used to determine risk scores and calculate risk-adjusted payments to MAOs for their enrollees. Inaccurate or incomplete diagnosis data may result in improper payments made to MAOs.</a:t>
            </a:r>
          </a:p>
          <a:p>
            <a:pPr marL="114300" lvl="1" indent="-114300" algn="l">
              <a:buFont typeface="Wingdings" panose="05000000000000000000" pitchFamily="2" charset="2"/>
              <a:buChar char="§"/>
            </a:pPr>
            <a:r>
              <a:rPr lang="en-US" sz="1100" dirty="0"/>
              <a:t>CMS conducts the annual Part C IPM activity to estimate the improper payments for the Medicare Part C program due to unsubstantiated risk adjustment data.</a:t>
            </a:r>
          </a:p>
          <a:p>
            <a:pPr marL="114300" lvl="1" indent="-114300" algn="l">
              <a:buFont typeface="Wingdings" panose="05000000000000000000" pitchFamily="2" charset="2"/>
              <a:buChar char="§"/>
            </a:pPr>
            <a:r>
              <a:rPr lang="en-US" sz="1100" dirty="0"/>
              <a:t>Part C IPM reviews the medical record documentation for a statistically valid stratified random sample of Medicare Part C enrollees to ensure the diagnosis data used to determine payment to the MAO are present and in accordance with CMS rules and regulations.</a:t>
            </a:r>
          </a:p>
          <a:p>
            <a:pPr marL="0" indent="0" algn="l">
              <a:buNone/>
            </a:pPr>
            <a:r>
              <a:rPr lang="en-US" sz="1100" dirty="0"/>
              <a:t>The majority of Part C improper payments fall into 3 categories: </a:t>
            </a:r>
          </a:p>
          <a:p>
            <a:pPr marL="228600" indent="-228600" algn="l">
              <a:spcBef>
                <a:spcPts val="0"/>
              </a:spcBef>
              <a:buFont typeface="+mj-lt"/>
              <a:buAutoNum type="arabicPeriod"/>
            </a:pPr>
            <a:r>
              <a:rPr lang="en-US" sz="1100" dirty="0"/>
              <a:t>The MAO’s supporting documentation fails to substantiate the beneficiary diagnosis data submitted for payment.   </a:t>
            </a:r>
          </a:p>
          <a:p>
            <a:pPr marL="228600" indent="-228600" algn="l">
              <a:spcBef>
                <a:spcPts val="0"/>
              </a:spcBef>
              <a:buFont typeface="+mj-lt"/>
              <a:buAutoNum type="arabicPeriod"/>
            </a:pPr>
            <a:r>
              <a:rPr lang="en-US" sz="1100" dirty="0"/>
              <a:t>Invalid documentation, such as illegible documentation. </a:t>
            </a:r>
          </a:p>
          <a:p>
            <a:pPr marL="228600" indent="-228600">
              <a:spcBef>
                <a:spcPts val="0"/>
              </a:spcBef>
              <a:buFont typeface="+mj-lt"/>
              <a:buAutoNum type="arabicPeriod"/>
            </a:pPr>
            <a:r>
              <a:rPr lang="en-US" sz="1100" dirty="0"/>
              <a:t>Missing documentation </a:t>
            </a:r>
          </a:p>
          <a:p>
            <a:pPr marL="228600" indent="-228600">
              <a:spcBef>
                <a:spcPts val="0"/>
              </a:spcBef>
              <a:buFont typeface="+mj-lt"/>
              <a:buAutoNum type="arabicPeriod"/>
            </a:pPr>
            <a:r>
              <a:rPr lang="en-US" sz="1100" dirty="0"/>
              <a:t>For more information visit</a:t>
            </a:r>
            <a:r>
              <a:rPr lang="en-US" sz="1100" b="0" i="0" dirty="0">
                <a:solidFill>
                  <a:srgbClr val="323A45"/>
                </a:solidFill>
                <a:effectLst/>
              </a:rPr>
              <a:t> </a:t>
            </a:r>
            <a:r>
              <a:rPr lang="en-US" sz="1100" dirty="0">
                <a:hlinkClick r:id="rId3"/>
              </a:rPr>
              <a:t>HHS.gov/sites/default/files/fy2023-performance-plan.pdf</a:t>
            </a:r>
            <a:r>
              <a:rPr lang="en-US" sz="1100" dirty="0"/>
              <a:t>, </a:t>
            </a:r>
            <a:r>
              <a:rPr lang="en-US" sz="1100" dirty="0">
                <a:hlinkClick r:id="rId4"/>
              </a:rPr>
              <a:t>HHS.gov/sites/default/files/fy-2023-hhs-agency-financial-report.pdf</a:t>
            </a:r>
            <a:r>
              <a:rPr lang="en-US" sz="1100" dirty="0"/>
              <a:t>, and </a:t>
            </a:r>
            <a:r>
              <a:rPr lang="en-US" sz="1100" dirty="0">
                <a:hlinkClick r:id="rId5"/>
              </a:rPr>
              <a:t>CMS.gov/data-research/monitoring-programs/improper-payment-measurement-programs/</a:t>
            </a:r>
            <a:r>
              <a:rPr lang="en-US" sz="1100" dirty="0" err="1">
                <a:hlinkClick r:id="rId5"/>
              </a:rPr>
              <a:t>medicare</a:t>
            </a:r>
            <a:r>
              <a:rPr lang="en-US" sz="1100" dirty="0">
                <a:hlinkClick r:id="rId5"/>
              </a:rPr>
              <a:t>-part-c-</a:t>
            </a:r>
            <a:r>
              <a:rPr lang="en-US" sz="1100" dirty="0" err="1">
                <a:hlinkClick r:id="rId5"/>
              </a:rPr>
              <a:t>ipm</a:t>
            </a:r>
            <a:endParaRPr lang="en-US" sz="1100" dirty="0"/>
          </a:p>
          <a:p>
            <a:pPr marL="228600" indent="-228600">
              <a:spcBef>
                <a:spcPts val="0"/>
              </a:spcBef>
              <a:buFont typeface="+mj-lt"/>
              <a:buAutoNum type="arabicPeriod"/>
            </a:pPr>
            <a:endParaRPr lang="en-US" sz="1100" dirty="0">
              <a:solidFill>
                <a:srgbClr val="323A45"/>
              </a:solidFill>
            </a:endParaRPr>
          </a:p>
          <a:p>
            <a:pPr marL="228600" indent="-228600" algn="l">
              <a:spcBef>
                <a:spcPts val="0"/>
              </a:spcBef>
              <a:buFont typeface="+mj-lt"/>
              <a:buAutoNum type="arabicPeriod"/>
            </a:pPr>
            <a:endParaRPr lang="en-US" sz="1100" b="0" i="0" dirty="0">
              <a:solidFill>
                <a:srgbClr val="323A45"/>
              </a:solidFill>
              <a:effectLst/>
            </a:endParaRPr>
          </a:p>
          <a:p>
            <a:pPr defTabSz="957300">
              <a:spcBef>
                <a:spcPts val="0"/>
              </a:spcBef>
              <a:spcAft>
                <a:spcPts val="600"/>
              </a:spcAft>
              <a:defRPr/>
            </a:pPr>
            <a:endParaRPr lang="en-US" sz="1050" dirty="0">
              <a:solidFill>
                <a:prstClr val="black"/>
              </a:solidFill>
              <a:cs typeface="Arial" panose="020B0604020202020204" pitchFamily="34" charset="0"/>
            </a:endParaRPr>
          </a:p>
        </p:txBody>
      </p:sp>
    </p:spTree>
    <p:extLst>
      <p:ext uri="{BB962C8B-B14F-4D97-AF65-F5344CB8AC3E}">
        <p14:creationId xmlns:p14="http://schemas.microsoft.com/office/powerpoint/2010/main" val="3514605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21105" y="3643805"/>
            <a:ext cx="6578409" cy="5843697"/>
          </a:xfrm>
        </p:spPr>
        <p:txBody>
          <a:bodyPr/>
          <a:lstStyle/>
          <a:p>
            <a:pPr marL="0" indent="0" defTabSz="957300">
              <a:spcBef>
                <a:spcPts val="628"/>
              </a:spcBef>
              <a:spcAft>
                <a:spcPts val="600"/>
              </a:spcAft>
              <a:buNone/>
              <a:defRPr/>
            </a:pPr>
            <a:r>
              <a:rPr lang="en-US" sz="1050" b="1" dirty="0">
                <a:solidFill>
                  <a:srgbClr val="000000"/>
                </a:solidFill>
                <a:cs typeface="Arial" panose="020B0604020202020204" pitchFamily="34" charset="0"/>
              </a:rPr>
              <a:t>Presenter Notes</a:t>
            </a:r>
            <a:r>
              <a:rPr lang="en-US" sz="1050" dirty="0">
                <a:solidFill>
                  <a:srgbClr val="444444"/>
                </a:solidFill>
                <a:cs typeface="Arial" panose="020B0604020202020204" pitchFamily="34" charset="0"/>
              </a:rPr>
              <a:t>​</a:t>
            </a:r>
          </a:p>
          <a:p>
            <a:pPr marL="0" indent="0">
              <a:spcBef>
                <a:spcPts val="0"/>
              </a:spcBef>
              <a:spcAft>
                <a:spcPts val="600"/>
              </a:spcAft>
              <a:buFont typeface="+mj-lt"/>
              <a:buNone/>
            </a:pPr>
            <a:r>
              <a:rPr lang="en-US" sz="1100" dirty="0">
                <a:solidFill>
                  <a:srgbClr val="323A45"/>
                </a:solidFill>
              </a:rPr>
              <a:t>The Part D program improper payment rate measures the payment error related to Prescription Drug Event (PDE) data. CMS measures inconsistencies between information reported on PDEs and supporting documentation submitted by Part D sponsors: prescription record hardcopies (or medication orders as appropriate) and detailed claims information. Based on these reviews, each PDE in the audit sample is assigned a gross drug cost error. A representative sample of beneficiaries undergoes a simulation to determine the Part D improper payment estimate. Improper payments due to drug or drug pricing discrepancies occur when the prescription documentation submitted indicates that an overpayment occurred. Underpayments result when prescription record hard copies (or medication orders) indicates that CMS should have paid more. CMS then extrapolates those improper payments to the entire Part D population to produce the Part D improper payment estimate. In FY 2023, CMS reported a Part D improper payment estimate of 3.72% or $3.35 billion. There isn’t a FY 2024 target as of March 2023.</a:t>
            </a:r>
          </a:p>
          <a:p>
            <a:pPr marL="0" indent="0">
              <a:spcBef>
                <a:spcPts val="0"/>
              </a:spcBef>
              <a:spcAft>
                <a:spcPts val="600"/>
              </a:spcAft>
              <a:buFont typeface="+mj-lt"/>
              <a:buNone/>
            </a:pPr>
            <a:r>
              <a:rPr lang="en-US" sz="1100" dirty="0">
                <a:solidFill>
                  <a:srgbClr val="323A45"/>
                </a:solidFill>
              </a:rPr>
              <a:t>In FY 2023, CMS implemented methodology refinements that contributed to an increase in the FY 2023 improper payment rate estimate. Specifically, CMS adjusted the methodology to recognize payment errors resulting from the use of incorrect benefit parameters. In those instances, sponsors weren’t using CMS-approved benefit parameters in the original processing of a PDE. Other technical methodology changes included: improving the accuracy of the simulation by using a more appropriate sampling unit, decreasing the number of simulation iterations to align to statistical literature, aligning the confidence interval calculation to the estimation method, and improving the simulation by applying more accurate parameter assumptions when benefit parameters are missing or incomplete. Due to the methodology changes introduced in FY 2023, the rates for FY 2022 and FY 2023 aren’t comparable.</a:t>
            </a:r>
            <a:endParaRPr lang="en-US" sz="1100" b="0" i="0" dirty="0">
              <a:solidFill>
                <a:srgbClr val="323A45"/>
              </a:solidFill>
              <a:effectLst/>
            </a:endParaRPr>
          </a:p>
          <a:p>
            <a:pPr marL="0" indent="0">
              <a:spcBef>
                <a:spcPts val="0"/>
              </a:spcBef>
              <a:spcAft>
                <a:spcPts val="600"/>
              </a:spcAft>
              <a:buFont typeface="+mj-lt"/>
              <a:buNone/>
            </a:pPr>
            <a:r>
              <a:rPr lang="en-US" sz="1100" b="0" i="0" dirty="0">
                <a:solidFill>
                  <a:srgbClr val="323A45"/>
                </a:solidFill>
                <a:effectLst/>
              </a:rPr>
              <a:t>For more information, visit </a:t>
            </a:r>
            <a:r>
              <a:rPr lang="en-US" sz="1100" dirty="0">
                <a:hlinkClick r:id="rId3"/>
              </a:rPr>
              <a:t>HHS.gov/sites/default/files/fy2023-performance-plan.pdf</a:t>
            </a:r>
            <a:r>
              <a:rPr lang="en-US" sz="1100" dirty="0"/>
              <a:t> </a:t>
            </a:r>
            <a:r>
              <a:rPr lang="en-US" sz="1100" b="0" i="0" dirty="0">
                <a:solidFill>
                  <a:srgbClr val="323A45"/>
                </a:solidFill>
                <a:effectLst/>
              </a:rPr>
              <a:t>and </a:t>
            </a:r>
            <a:r>
              <a:rPr lang="en-US" sz="1100" dirty="0">
                <a:hlinkClick r:id="rId4"/>
              </a:rPr>
              <a:t>HHS.gov/sites/default/files/fy-2023-hhs-agency-financial-report.pdf</a:t>
            </a:r>
            <a:r>
              <a:rPr lang="en-US" sz="1100" dirty="0"/>
              <a:t>.</a:t>
            </a:r>
            <a:endParaRPr lang="en-US" sz="1100" dirty="0">
              <a:solidFill>
                <a:srgbClr val="323A45"/>
              </a:solidFill>
            </a:endParaRPr>
          </a:p>
          <a:p>
            <a:pPr marL="228600" indent="-228600" algn="l">
              <a:spcBef>
                <a:spcPts val="0"/>
              </a:spcBef>
              <a:spcAft>
                <a:spcPts val="600"/>
              </a:spcAft>
              <a:buFont typeface="+mj-lt"/>
              <a:buAutoNum type="arabicPeriod"/>
            </a:pPr>
            <a:endParaRPr lang="en-US" sz="1100" b="0" i="0" dirty="0">
              <a:solidFill>
                <a:srgbClr val="323A45"/>
              </a:solidFill>
              <a:effectLst/>
            </a:endParaRPr>
          </a:p>
          <a:p>
            <a:pPr defTabSz="957300">
              <a:spcBef>
                <a:spcPts val="0"/>
              </a:spcBef>
              <a:spcAft>
                <a:spcPts val="600"/>
              </a:spcAft>
              <a:defRPr/>
            </a:pPr>
            <a:endParaRPr lang="en-US" sz="1050" dirty="0">
              <a:solidFill>
                <a:prstClr val="black"/>
              </a:solidFill>
              <a:cs typeface="Arial" panose="020B0604020202020204" pitchFamily="34" charset="0"/>
            </a:endParaRPr>
          </a:p>
        </p:txBody>
      </p:sp>
    </p:spTree>
    <p:extLst>
      <p:ext uri="{BB962C8B-B14F-4D97-AF65-F5344CB8AC3E}">
        <p14:creationId xmlns:p14="http://schemas.microsoft.com/office/powerpoint/2010/main" val="3196418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48783" y="3894937"/>
            <a:ext cx="6617633" cy="4767800"/>
          </a:xfrm>
        </p:spPr>
        <p:txBody>
          <a:bodyPr/>
          <a:lstStyle/>
          <a:p>
            <a:pPr marL="0" indent="0" defTabSz="957300">
              <a:spcBef>
                <a:spcPts val="628"/>
              </a:spcBef>
              <a:buNone/>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p>
          <a:p>
            <a:pPr marL="118002" indent="-118002" defTabSz="957300">
              <a:spcBef>
                <a:spcPts val="0"/>
              </a:spcBef>
              <a:spcAft>
                <a:spcPts val="600"/>
              </a:spcAft>
              <a:defRPr/>
            </a:pPr>
            <a:r>
              <a:rPr lang="en-US" dirty="0">
                <a:solidFill>
                  <a:prstClr val="black"/>
                </a:solidFill>
                <a:cs typeface="Arial" panose="020B0604020202020204" pitchFamily="34" charset="0"/>
              </a:rPr>
              <a:t>Medicaid is the primary health coverage for more than 88 million Americans. The FY 2023 improper payment rate was 8.58%, or $50.3 billion, a decrease from the 2022 reported rate of 15.62%. </a:t>
            </a:r>
            <a:r>
              <a:rPr lang="en-US" b="0" i="0" kern="1200" dirty="0">
                <a:solidFill>
                  <a:schemeClr val="tx1"/>
                </a:solidFill>
                <a:effectLst/>
                <a:ea typeface="+mn-ea"/>
                <a:cs typeface="+mn-cs"/>
              </a:rPr>
              <a:t>Of the 2023 Medicaid improper payments, 82% were the result of insufficient documentation. These payments typically involve situations where a state or provider missed an administrative step and don’t necessarily indicate fraud or abuse.</a:t>
            </a:r>
            <a:r>
              <a:rPr lang="en-US" b="0" i="0" dirty="0">
                <a:solidFill>
                  <a:srgbClr val="323A45"/>
                </a:solidFill>
                <a:effectLst/>
                <a:latin typeface="Muli"/>
              </a:rPr>
              <a:t> </a:t>
            </a:r>
          </a:p>
          <a:p>
            <a:pPr marL="118002" indent="-118002" defTabSz="957300">
              <a:spcBef>
                <a:spcPts val="0"/>
              </a:spcBef>
              <a:spcAft>
                <a:spcPts val="600"/>
              </a:spcAft>
              <a:defRPr/>
            </a:pPr>
            <a:r>
              <a:rPr lang="en-US" b="0" i="0" kern="1200" dirty="0">
                <a:solidFill>
                  <a:schemeClr val="tx1"/>
                </a:solidFill>
                <a:effectLst/>
                <a:ea typeface="+mn-ea"/>
                <a:cs typeface="+mn-cs"/>
              </a:rPr>
              <a:t>These figures are calculated through CMS’ Payment Error Rate Measurement (PERM) program, which uses a 17-states-per-year, 3-year rotation to identify and measure improper payments in Medicaid and the Children’s Health Insurance Program (CHIP). The FY23 rate was comprised of reviews in 2021, 2022, and 2023.</a:t>
            </a:r>
          </a:p>
          <a:p>
            <a:pPr marL="118002" indent="-118002" defTabSz="957300">
              <a:spcBef>
                <a:spcPts val="0"/>
              </a:spcBef>
              <a:spcAft>
                <a:spcPts val="600"/>
              </a:spcAft>
              <a:defRPr/>
            </a:pPr>
            <a:r>
              <a:rPr lang="en-US" dirty="0">
                <a:solidFill>
                  <a:prstClr val="black"/>
                </a:solidFill>
                <a:cs typeface="Arial" panose="020B0604020202020204" pitchFamily="34" charset="0"/>
              </a:rPr>
              <a:t>The improved performance in the national Medicaid improper payment estimates reflect: 1) reviews that accounted for certain flexibilities afforded to states during COVID-19, such as suspended eligibility determinations and reduced requirements around provider enrollment and revalidations, which were typically included in the PERM reviews prior to the COVID-19 Public Health Emergency or PHE; and 2) improved state compliance with other program requirements. While it is unclear how much the decrease is attributable to the PHE flexibilities versus improved state compliance, it appears that the PHE flexibilities had an impact on lowering the rate. Please note that the data doesn’t capture any effects of the PHE unwinding, as these will be included in future report periods.</a:t>
            </a:r>
          </a:p>
          <a:p>
            <a:pPr marL="118002" marR="0" lvl="0" indent="-118002" algn="l" defTabSz="9573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US" dirty="0">
                <a:solidFill>
                  <a:prstClr val="black"/>
                </a:solidFill>
                <a:cs typeface="Arial" panose="020B0604020202020204" pitchFamily="34" charset="0"/>
              </a:rPr>
              <a:t>For more information, visit </a:t>
            </a:r>
            <a:r>
              <a:rPr lang="en-US" dirty="0">
                <a:solidFill>
                  <a:prstClr val="black"/>
                </a:solidFill>
                <a:cs typeface="Arial" panose="020B0604020202020204" pitchFamily="34" charset="0"/>
                <a:hlinkClick r:id="rId3"/>
              </a:rPr>
              <a:t>CMS.gov/Research-Statistics-Data-and-Systems/Monitoring-Programs/Improper-Payment-Measurement-Programs/PERM</a:t>
            </a:r>
            <a:r>
              <a:rPr lang="en-US" dirty="0">
                <a:solidFill>
                  <a:prstClr val="black"/>
                </a:solidFill>
                <a:cs typeface="Arial" panose="020B0604020202020204" pitchFamily="34" charset="0"/>
              </a:rPr>
              <a:t>. </a:t>
            </a:r>
            <a:r>
              <a:rPr lang="en-US" dirty="0">
                <a:latin typeface="Calibri "/>
                <a:cs typeface="Arial" panose="020B0604020202020204" pitchFamily="34" charset="0"/>
              </a:rPr>
              <a:t>Visit </a:t>
            </a:r>
            <a:r>
              <a:rPr lang="en-US" dirty="0">
                <a:latin typeface="Calibri "/>
                <a:cs typeface="Arial" panose="020B0604020202020204" pitchFamily="34" charset="0"/>
                <a:hlinkClick r:id="rId4"/>
              </a:rPr>
              <a:t>Medicaid.gov/</a:t>
            </a:r>
            <a:r>
              <a:rPr lang="en-US" dirty="0" err="1">
                <a:latin typeface="Calibri "/>
                <a:cs typeface="Arial" panose="020B0604020202020204" pitchFamily="34" charset="0"/>
                <a:hlinkClick r:id="rId4"/>
              </a:rPr>
              <a:t>medicaid</a:t>
            </a:r>
            <a:r>
              <a:rPr lang="en-US" dirty="0">
                <a:latin typeface="Calibri "/>
                <a:cs typeface="Arial" panose="020B0604020202020204" pitchFamily="34" charset="0"/>
                <a:hlinkClick r:id="rId4"/>
              </a:rPr>
              <a:t>/program-integrity/index.html</a:t>
            </a:r>
            <a:r>
              <a:rPr lang="en-US" dirty="0">
                <a:latin typeface="Calibri "/>
                <a:cs typeface="Arial" panose="020B0604020202020204" pitchFamily="34" charset="0"/>
              </a:rPr>
              <a:t> for more information about Medicaid fraud prevention efforts.</a:t>
            </a:r>
          </a:p>
          <a:p>
            <a:pPr marL="118002" indent="-118002" defTabSz="957300">
              <a:spcBef>
                <a:spcPts val="0"/>
              </a:spcBef>
              <a:spcAft>
                <a:spcPts val="600"/>
              </a:spcAft>
              <a:defRPr/>
            </a:pPr>
            <a:endParaRPr lang="en-US" dirty="0">
              <a:solidFill>
                <a:prstClr val="black"/>
              </a:solidFill>
              <a:cs typeface="Arial" panose="020B0604020202020204" pitchFamily="34" charset="0"/>
            </a:endParaRPr>
          </a:p>
          <a:p>
            <a:pPr marL="0" indent="0" defTabSz="957300">
              <a:spcBef>
                <a:spcPts val="628"/>
              </a:spcBef>
              <a:buNone/>
              <a:defRPr/>
            </a:pPr>
            <a:endParaRPr lang="en-US" b="1" dirty="0">
              <a:solidFill>
                <a:prstClr val="black"/>
              </a:solidFill>
              <a:cs typeface="Arial" panose="020B0604020202020204" pitchFamily="34" charset="0"/>
            </a:endParaRPr>
          </a:p>
        </p:txBody>
      </p:sp>
    </p:spTree>
    <p:extLst>
      <p:ext uri="{BB962C8B-B14F-4D97-AF65-F5344CB8AC3E}">
        <p14:creationId xmlns:p14="http://schemas.microsoft.com/office/powerpoint/2010/main" val="1428940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28613"/>
            <a:ext cx="5759450" cy="3240087"/>
          </a:xfrm>
        </p:spPr>
      </p:sp>
      <p:sp>
        <p:nvSpPr>
          <p:cNvPr id="3" name="Notes Placeholder 2"/>
          <p:cNvSpPr>
            <a:spLocks noGrp="1"/>
          </p:cNvSpPr>
          <p:nvPr>
            <p:ph type="body" idx="1"/>
          </p:nvPr>
        </p:nvSpPr>
        <p:spPr>
          <a:xfrm>
            <a:off x="395083" y="3757507"/>
            <a:ext cx="6728749" cy="5737013"/>
          </a:xfrm>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CMS puts patients first in all our programs. This includes supporting innovative approaches to improve quality, accessibility, and affordability, while finding the best ways to use innovative technology to support patient-centered care. To improve affordability, CMS must protect the Medicare Hospital Insurance (HI) (Part A) Trust Fund and the Supplementary Medical Insurance (SMI) (Part B) Trust Fund. </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The Medicare Hospital Insurance Trust Fund pays for Part A benefits, like inpatient hospital care, skilled nursing facility (SNF) care, home health care, and hospice care. It’s funded by payroll taxes, income taxes paid on Social Security benefits, interest earned on trust fund investments, and Part A premiums from people who aren’t eligible for premium-free Part A.</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The Supplementary Medical Insurance Trust Fund pays for Part B benefits including doctor services, outpatient hospital care, home health care not covered under Part A, DME, certain preventive services, lab tests, Medicare drug coverage (Part D), and Medicare Program administrative costs. Its funding is authorized by Congress from Part B premiums, Medicare drug plan (Part D) premiums, and interest earned on trust fund investments.</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The federal government contributes to annual Medicaid expenditures, and CMS must protect the public resources that fund the Medicaid Programs operated by the states, the District of Columbia, and U.S. Territories. To view CMS’ Comprehensive Medicaid Integrity Plan, visit </a:t>
            </a:r>
            <a:r>
              <a:rPr lang="en-US" dirty="0">
                <a:solidFill>
                  <a:prstClr val="black"/>
                </a:solidFill>
                <a:latin typeface="Calibri "/>
                <a:cs typeface="Arial" panose="020B0604020202020204" pitchFamily="34" charset="0"/>
                <a:hlinkClick r:id="rId3"/>
              </a:rPr>
              <a:t>CMS.gov/files/document/comprehensive-medicaid-integrity-plan-fys-2019-2023.pdf</a:t>
            </a:r>
            <a:r>
              <a:rPr lang="en-US" dirty="0">
                <a:solidFill>
                  <a:prstClr val="black"/>
                </a:solidFill>
                <a:latin typeface="Calibri "/>
                <a:cs typeface="Arial" panose="020B0604020202020204" pitchFamily="34" charset="0"/>
              </a:rPr>
              <a:t>.</a:t>
            </a:r>
          </a:p>
          <a:p>
            <a:pPr marL="0" marR="0" lvl="0" indent="0" algn="l" defTabSz="9573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dirty="0">
                <a:solidFill>
                  <a:prstClr val="black"/>
                </a:solidFill>
                <a:latin typeface="Calibri "/>
                <a:cs typeface="Arial" panose="020B0604020202020204" pitchFamily="34" charset="0"/>
              </a:rPr>
              <a:t>CMS has to manage the careful balance between paying claims quickly and limiting provider burden and conducting reviews that prevent and detect fraud. </a:t>
            </a:r>
            <a:r>
              <a:rPr lang="en-US" sz="1200" kern="1200" dirty="0">
                <a:solidFill>
                  <a:schemeClr val="tx1"/>
                </a:solidFill>
                <a:effectLst/>
                <a:latin typeface="+mn-lt"/>
                <a:ea typeface="+mn-ea"/>
                <a:cs typeface="+mn-cs"/>
              </a:rPr>
              <a:t>CMS improves program integrity and oversight by monitoring and analyzing claims data. The Office of Inspector General (OIG) excludes providers for a variety of reasons, including having fraudulent histories that could exploit patients with federally funded health coverage and prevents provider reimbursement for services not supported by evidence. T</a:t>
            </a:r>
            <a:r>
              <a:rPr lang="en-US" dirty="0"/>
              <a:t>he primary effect is no payment will be made for any items or services furnished, ordered, or prescribed by an excluded individual or entity. This includes Medicare, Medicaid, and all other Federal plans and programs that provide health benefits funded directly or indirectly by the United States (other than the Federal Employees Health Benefits (FEHB) Plan).</a:t>
            </a:r>
          </a:p>
          <a:p>
            <a:pPr marL="0" indent="0" defTabSz="957300">
              <a:spcBef>
                <a:spcPts val="0"/>
              </a:spcBef>
              <a:spcAft>
                <a:spcPts val="600"/>
              </a:spcAft>
              <a:buNone/>
              <a:defRPr/>
            </a:pPr>
            <a:endParaRPr lang="en-US" dirty="0">
              <a:solidFill>
                <a:prstClr val="black"/>
              </a:solidFill>
              <a:latin typeface="Calibri "/>
              <a:cs typeface="Arial" panose="020B0604020202020204" pitchFamily="34" charset="0"/>
            </a:endParaRPr>
          </a:p>
          <a:p>
            <a:pPr marL="0" indent="0" defTabSz="957300">
              <a:spcBef>
                <a:spcPts val="628"/>
              </a:spcBef>
              <a:buNone/>
              <a:defRPr/>
            </a:pPr>
            <a:endParaRPr lang="en-US" dirty="0">
              <a:solidFill>
                <a:prstClr val="black"/>
              </a:solidFill>
              <a:latin typeface="Calibri "/>
              <a:cs typeface="Arial" panose="020B0604020202020204" pitchFamily="34" charset="0"/>
            </a:endParaRPr>
          </a:p>
          <a:p>
            <a:pPr defTabSz="957300">
              <a:defRPr/>
            </a:pPr>
            <a:endParaRPr lang="en-US" dirty="0">
              <a:solidFill>
                <a:prstClr val="black"/>
              </a:solidFill>
              <a:latin typeface="Calibri "/>
              <a:cs typeface="Arial" panose="020B0604020202020204" pitchFamily="34" charset="0"/>
            </a:endParaRPr>
          </a:p>
        </p:txBody>
      </p:sp>
    </p:spTree>
    <p:extLst>
      <p:ext uri="{BB962C8B-B14F-4D97-AF65-F5344CB8AC3E}">
        <p14:creationId xmlns:p14="http://schemas.microsoft.com/office/powerpoint/2010/main" val="4273314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p>
          <a:p>
            <a:pPr marL="0" indent="0" defTabSz="957300">
              <a:spcBef>
                <a:spcPts val="0"/>
              </a:spcBef>
              <a:spcAft>
                <a:spcPts val="600"/>
              </a:spcAft>
              <a:buNone/>
              <a:defRPr/>
            </a:pPr>
            <a:r>
              <a:rPr lang="en-US" dirty="0">
                <a:solidFill>
                  <a:prstClr val="black"/>
                </a:solidFill>
                <a:cs typeface="Arial" panose="020B0604020202020204" pitchFamily="34" charset="0"/>
              </a:rPr>
              <a:t>Check Your Knowledge—Question 1</a:t>
            </a:r>
          </a:p>
          <a:p>
            <a:pPr marL="0" lvl="1" defTabSz="717975">
              <a:spcBef>
                <a:spcPts val="0"/>
              </a:spcBef>
              <a:spcAft>
                <a:spcPts val="600"/>
              </a:spcAft>
              <a:defRPr/>
            </a:pPr>
            <a:r>
              <a:rPr lang="en-US" dirty="0">
                <a:solidFill>
                  <a:prstClr val="black"/>
                </a:solidFill>
                <a:cs typeface="Arial" panose="020B0604020202020204" pitchFamily="34" charset="0"/>
              </a:rPr>
              <a:t>A doctor’s office submitted a bill with the wrong procedure code on it. Upon review, this occurs very frequently, but there isn’t any evidence the doctor is purposely advising her staff to improperly bill Medicare. This is an example of _____________. </a:t>
            </a:r>
          </a:p>
          <a:p>
            <a:pPr marL="177814" indent="-177814" defTabSz="957300">
              <a:spcBef>
                <a:spcPts val="0"/>
              </a:spcBef>
              <a:spcAft>
                <a:spcPts val="600"/>
              </a:spcAft>
              <a:buFont typeface="Wingdings" panose="05000000000000000000" pitchFamily="2" charset="2"/>
              <a:buAutoNum type="alphaLcPeriod"/>
              <a:defRPr/>
            </a:pPr>
            <a:r>
              <a:rPr lang="en-US" dirty="0">
                <a:solidFill>
                  <a:prstClr val="black"/>
                </a:solidFill>
                <a:cs typeface="Arial" panose="020B0604020202020204" pitchFamily="34" charset="0"/>
              </a:rPr>
              <a:t>Fraud </a:t>
            </a:r>
          </a:p>
          <a:p>
            <a:pPr marL="177814" indent="-177814" defTabSz="957300">
              <a:spcBef>
                <a:spcPts val="0"/>
              </a:spcBef>
              <a:spcAft>
                <a:spcPts val="600"/>
              </a:spcAft>
              <a:buFont typeface="Wingdings" panose="05000000000000000000" pitchFamily="2" charset="2"/>
              <a:buAutoNum type="alphaLcPeriod"/>
              <a:defRPr/>
            </a:pPr>
            <a:r>
              <a:rPr lang="en-US" dirty="0">
                <a:solidFill>
                  <a:prstClr val="black"/>
                </a:solidFill>
                <a:cs typeface="Arial" panose="020B0604020202020204" pitchFamily="34" charset="0"/>
              </a:rPr>
              <a:t>Waste</a:t>
            </a:r>
          </a:p>
          <a:p>
            <a:pPr marL="177814" indent="-177814" defTabSz="957300">
              <a:spcBef>
                <a:spcPts val="0"/>
              </a:spcBef>
              <a:spcAft>
                <a:spcPts val="600"/>
              </a:spcAft>
              <a:buFont typeface="Wingdings" panose="05000000000000000000" pitchFamily="2" charset="2"/>
              <a:buAutoNum type="alphaLcPeriod"/>
              <a:defRPr/>
            </a:pPr>
            <a:r>
              <a:rPr lang="en-US" dirty="0">
                <a:solidFill>
                  <a:prstClr val="black"/>
                </a:solidFill>
                <a:cs typeface="Arial" panose="020B0604020202020204" pitchFamily="34" charset="0"/>
              </a:rPr>
              <a:t>Abuse</a:t>
            </a:r>
          </a:p>
          <a:p>
            <a:pPr marL="177814" indent="-177814" defTabSz="957300">
              <a:spcBef>
                <a:spcPts val="0"/>
              </a:spcBef>
              <a:spcAft>
                <a:spcPts val="600"/>
              </a:spcAft>
              <a:buFont typeface="Wingdings" panose="05000000000000000000" pitchFamily="2" charset="2"/>
              <a:buAutoNum type="alphaLcPeriod"/>
              <a:defRPr/>
            </a:pPr>
            <a:r>
              <a:rPr lang="en-US" dirty="0">
                <a:solidFill>
                  <a:prstClr val="black"/>
                </a:solidFill>
                <a:cs typeface="Arial" panose="020B0604020202020204" pitchFamily="34" charset="0"/>
              </a:rPr>
              <a:t>Simple errors</a:t>
            </a:r>
            <a:endParaRPr lang="en-US" dirty="0">
              <a:solidFill>
                <a:prstClr val="black"/>
              </a:solidFill>
              <a:ea typeface="ＭＳ Ｐゴシック" charset="0"/>
              <a:cs typeface="Arial" panose="020B0604020202020204" pitchFamily="34" charset="0"/>
            </a:endParaRPr>
          </a:p>
          <a:p>
            <a:pPr marL="0" indent="0" defTabSz="957300">
              <a:spcBef>
                <a:spcPts val="0"/>
              </a:spcBef>
              <a:spcAft>
                <a:spcPts val="600"/>
              </a:spcAft>
              <a:buNone/>
              <a:defRPr/>
            </a:pPr>
            <a:r>
              <a:rPr lang="en-US" b="1" dirty="0">
                <a:solidFill>
                  <a:prstClr val="black"/>
                </a:solidFill>
                <a:ea typeface="ＭＳ Ｐゴシック" pitchFamily="7" charset="-128"/>
                <a:cs typeface="Arial" panose="020B0604020202020204" pitchFamily="34" charset="0"/>
              </a:rPr>
              <a:t>ANSWER: c. Abuse</a:t>
            </a:r>
            <a:endParaRPr lang="en-US" b="1" dirty="0">
              <a:solidFill>
                <a:prstClr val="black"/>
              </a:solidFill>
              <a:cs typeface="Arial" panose="020B0604020202020204" pitchFamily="34" charset="0"/>
            </a:endParaRPr>
          </a:p>
          <a:p>
            <a:pPr marL="0" lvl="1" defTabSz="717975">
              <a:spcBef>
                <a:spcPts val="0"/>
              </a:spcBef>
              <a:spcAft>
                <a:spcPts val="600"/>
              </a:spcAft>
              <a:defRPr/>
            </a:pPr>
            <a:r>
              <a:rPr lang="en-US" dirty="0">
                <a:solidFill>
                  <a:prstClr val="black"/>
                </a:solidFill>
                <a:cs typeface="Arial" panose="020B0604020202020204" pitchFamily="34" charset="0"/>
              </a:rPr>
              <a:t>Abuse happens when health care providers or suppliers perform actions that directly or indirectly result in unnecessary costs to any health care benefit program, like billing Medicare for services that aren’t covered or properly coded. In this case, the provider hasn’t knowingly and intentionally misrepresented the facts to obtain payment. If they had, it would elevate the abuse to the fraud level. Medicare abuse can also expose providers to criminal and civil liability. Abuse includes any practice that doesn’t provide patients with medically necessary services or meet professionally recognized standards. </a:t>
            </a:r>
          </a:p>
          <a:p>
            <a:pPr marL="0" indent="0">
              <a:spcAft>
                <a:spcPts val="600"/>
              </a:spcAft>
              <a:buNone/>
            </a:pPr>
            <a:endParaRPr lang="en-US" dirty="0">
              <a:cs typeface="Arial" panose="020B0604020202020204" pitchFamily="34" charset="0"/>
            </a:endParaRPr>
          </a:p>
          <a:p>
            <a:pPr>
              <a:spcAft>
                <a:spcPts val="600"/>
              </a:spcAft>
            </a:pPr>
            <a:endParaRPr lang="en-US" dirty="0">
              <a:cs typeface="Arial" panose="020B0604020202020204" pitchFamily="34" charset="0"/>
            </a:endParaRPr>
          </a:p>
        </p:txBody>
      </p:sp>
    </p:spTree>
    <p:extLst>
      <p:ext uri="{BB962C8B-B14F-4D97-AF65-F5344CB8AC3E}">
        <p14:creationId xmlns:p14="http://schemas.microsoft.com/office/powerpoint/2010/main" val="5167068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Check Your Knowledge—Question 2</a:t>
            </a:r>
          </a:p>
          <a:p>
            <a:pPr marL="0" marR="0" lvl="0" indent="0" algn="l" defTabSz="957300" rtl="0" eaLnBrk="1" fontAlgn="auto" latinLnBrk="0" hangingPunct="1">
              <a:spcBef>
                <a:spcPts val="0"/>
              </a:spcBef>
              <a:spcAft>
                <a:spcPts val="600"/>
              </a:spcAft>
              <a:buClrTx/>
              <a:buSzTx/>
              <a:buFont typeface="Wingdings" panose="05000000000000000000" pitchFamily="2" charset="2"/>
              <a:buNone/>
              <a:tabLst/>
              <a:defRPr/>
            </a:pPr>
            <a:r>
              <a:rPr lang="en-US" sz="1200" dirty="0"/>
              <a:t>Improper payments are mostly the result of fraud and abuse schemes.</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a. True</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b. False</a:t>
            </a:r>
          </a:p>
          <a:p>
            <a:pPr marL="0" indent="0" defTabSz="957300">
              <a:spcBef>
                <a:spcPts val="0"/>
              </a:spcBef>
              <a:spcAft>
                <a:spcPts val="600"/>
              </a:spcAft>
              <a:buNone/>
              <a:defRPr/>
            </a:pPr>
            <a:r>
              <a:rPr lang="en-US" b="1" dirty="0">
                <a:solidFill>
                  <a:prstClr val="black"/>
                </a:solidFill>
                <a:latin typeface="Calibri "/>
                <a:cs typeface="Arial" panose="020B0604020202020204" pitchFamily="34" charset="0"/>
              </a:rPr>
              <a:t>ANSWER: b. False</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Contrary to common perception, not all improper payments are fraud (that is, an intentional misuse of funds). In fact, most improper payments are due to unintentional errors. For example, an error may occur because a program doesn’t have documentation to support someone’s eligibility for a benefit, or an eligible person gets a payment that’s too high—or too low—due to a data entry mistake or inefficiencies.</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8045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Check Your Knowledge—Question 3</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You have to work in a medical provider’s office to engage in health care fraud. </a:t>
            </a:r>
          </a:p>
          <a:p>
            <a:pPr marL="0" indent="0" defTabSz="957300">
              <a:spcBef>
                <a:spcPts val="0"/>
              </a:spcBef>
              <a:spcAft>
                <a:spcPts val="600"/>
              </a:spcAft>
              <a:buNone/>
              <a:defRPr/>
            </a:pPr>
            <a:r>
              <a:rPr lang="en-US" b="1" dirty="0">
                <a:solidFill>
                  <a:prstClr val="black"/>
                </a:solidFill>
                <a:latin typeface="Calibri "/>
                <a:cs typeface="Arial" panose="020B0604020202020204" pitchFamily="34" charset="0"/>
              </a:rPr>
              <a:t>ANSWER: b. False</a:t>
            </a:r>
          </a:p>
          <a:p>
            <a:pPr marL="0" marR="0" lvl="0" indent="0" algn="l" defTabSz="957300" rtl="0" eaLnBrk="1" fontAlgn="auto" latinLnBrk="0" hangingPunct="1">
              <a:spcBef>
                <a:spcPts val="0"/>
              </a:spcBef>
              <a:spcAft>
                <a:spcPts val="600"/>
              </a:spcAft>
              <a:buClrTx/>
              <a:buSzTx/>
              <a:buFont typeface="Wingdings" panose="05000000000000000000" pitchFamily="2" charset="2"/>
              <a:buNone/>
              <a:tabLst/>
              <a:defRPr/>
            </a:pPr>
            <a:r>
              <a:rPr lang="en-US" dirty="0">
                <a:solidFill>
                  <a:prstClr val="black"/>
                </a:solidFill>
                <a:latin typeface="Calibri "/>
                <a:cs typeface="Arial" panose="020B0604020202020204" pitchFamily="34" charset="0"/>
              </a:rPr>
              <a:t>Anyone can commit health care fraud. While providers and their office staff can commit fraud, others like durable medical equipment (DME) suppliers, hospitals, pharmacies, ambulance services, and home health organizations, people with Medicare/Medicaid, or identity theft criminals, telemarketing companies, and organized crime groups can all engage in health care fraud schemes.</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 </a:t>
            </a:r>
          </a:p>
          <a:p>
            <a:pPr marL="0" indent="0" defTabSz="957300">
              <a:spcBef>
                <a:spcPts val="628"/>
              </a:spcBef>
              <a:buNone/>
              <a:defRPr/>
            </a:pPr>
            <a:endParaRPr lang="en-US" dirty="0">
              <a:solidFill>
                <a:prstClr val="black"/>
              </a:solidFill>
              <a:latin typeface="Calibri "/>
              <a:cs typeface="Arial" panose="020B0604020202020204" pitchFamily="34" charset="0"/>
            </a:endParaRPr>
          </a:p>
        </p:txBody>
      </p:sp>
    </p:spTree>
    <p:extLst>
      <p:ext uri="{BB962C8B-B14F-4D97-AF65-F5344CB8AC3E}">
        <p14:creationId xmlns:p14="http://schemas.microsoft.com/office/powerpoint/2010/main" val="1917104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84978">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84978">
              <a:spcBef>
                <a:spcPts val="0"/>
              </a:spcBef>
              <a:spcAft>
                <a:spcPts val="600"/>
              </a:spcAft>
              <a:buNone/>
              <a:defRPr/>
            </a:pPr>
            <a:r>
              <a:rPr lang="en-US" dirty="0">
                <a:solidFill>
                  <a:prstClr val="black"/>
                </a:solidFill>
                <a:latin typeface="Calibri "/>
                <a:cs typeface="Arial" panose="020B0604020202020204" pitchFamily="34" charset="0"/>
              </a:rPr>
              <a:t>The lessons in this module, “Medicare and Medicaid</a:t>
            </a:r>
            <a:r>
              <a:rPr lang="en-US" baseline="0" dirty="0">
                <a:solidFill>
                  <a:prstClr val="black"/>
                </a:solidFill>
                <a:latin typeface="Calibri "/>
                <a:cs typeface="Arial" panose="020B0604020202020204" pitchFamily="34" charset="0"/>
              </a:rPr>
              <a:t> Fraud, Waste, &amp; Abuse Prevention</a:t>
            </a:r>
            <a:r>
              <a:rPr lang="en-US" dirty="0">
                <a:solidFill>
                  <a:prstClr val="black"/>
                </a:solidFill>
                <a:latin typeface="Calibri "/>
                <a:cs typeface="Arial" panose="020B0604020202020204" pitchFamily="34" charset="0"/>
              </a:rPr>
              <a:t>,” explain common fraud schemes and</a:t>
            </a:r>
            <a:r>
              <a:rPr lang="en-US" baseline="0" dirty="0">
                <a:solidFill>
                  <a:prstClr val="black"/>
                </a:solidFill>
                <a:latin typeface="Calibri "/>
                <a:cs typeface="Arial" panose="020B0604020202020204" pitchFamily="34" charset="0"/>
              </a:rPr>
              <a:t> how CMS and partner organizations combat fraud, waste, and abuse in health care programs</a:t>
            </a:r>
            <a:r>
              <a:rPr lang="en-US" dirty="0">
                <a:solidFill>
                  <a:prstClr val="black"/>
                </a:solidFill>
                <a:latin typeface="Calibri "/>
                <a:cs typeface="Arial" panose="020B0604020202020204" pitchFamily="34" charset="0"/>
              </a:rPr>
              <a:t>. </a:t>
            </a:r>
          </a:p>
          <a:p>
            <a:pPr marL="0" indent="0" defTabSz="984978">
              <a:spcBef>
                <a:spcPts val="0"/>
              </a:spcBef>
              <a:spcAft>
                <a:spcPts val="600"/>
              </a:spcAft>
              <a:buNone/>
              <a:defRPr/>
            </a:pPr>
            <a:r>
              <a:rPr lang="en-US" dirty="0">
                <a:solidFill>
                  <a:prstClr val="black"/>
                </a:solidFill>
                <a:latin typeface="Calibri "/>
                <a:cs typeface="Arial" panose="020B0604020202020204" pitchFamily="34" charset="0"/>
              </a:rPr>
              <a:t>These materials are for information givers/trainers who are familiar with the Medicare Program, and who use the information for their presentations. </a:t>
            </a:r>
          </a:p>
          <a:p>
            <a:pPr marL="0" indent="0" defTabSz="984978">
              <a:spcBef>
                <a:spcPts val="0"/>
              </a:spcBef>
              <a:spcAft>
                <a:spcPts val="600"/>
              </a:spcAft>
              <a:buNone/>
              <a:defRPr/>
            </a:pPr>
            <a:r>
              <a:rPr lang="en-US" dirty="0">
                <a:solidFill>
                  <a:prstClr val="black"/>
                </a:solidFill>
                <a:latin typeface="Calibri "/>
                <a:cs typeface="Arial" panose="020B0604020202020204" pitchFamily="34" charset="0"/>
              </a:rPr>
              <a:t>This module includes 72 slides and speaker’s notes and includes check your knowledge questions. It takes about 1.5</a:t>
            </a:r>
            <a:r>
              <a:rPr lang="en-US" baseline="0" dirty="0">
                <a:solidFill>
                  <a:prstClr val="black"/>
                </a:solidFill>
                <a:latin typeface="Calibri "/>
                <a:cs typeface="Arial" panose="020B0604020202020204" pitchFamily="34" charset="0"/>
              </a:rPr>
              <a:t> hours</a:t>
            </a:r>
            <a:r>
              <a:rPr lang="en-US" dirty="0">
                <a:solidFill>
                  <a:prstClr val="black"/>
                </a:solidFill>
                <a:latin typeface="Calibri "/>
                <a:cs typeface="Arial" panose="020B0604020202020204" pitchFamily="34" charset="0"/>
              </a:rPr>
              <a:t> to present. You may need to add more time for additional activities you want to include.</a:t>
            </a:r>
          </a:p>
        </p:txBody>
      </p:sp>
    </p:spTree>
    <p:extLst>
      <p:ext uri="{BB962C8B-B14F-4D97-AF65-F5344CB8AC3E}">
        <p14:creationId xmlns:p14="http://schemas.microsoft.com/office/powerpoint/2010/main" val="3295748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marL="0" indent="0" defTabSz="957300">
              <a:spcBef>
                <a:spcPts val="0"/>
              </a:spcBef>
              <a:spcAft>
                <a:spcPts val="600"/>
              </a:spcAft>
              <a:buNone/>
              <a:defRPr/>
            </a:pPr>
            <a:r>
              <a:rPr lang="en-US" dirty="0">
                <a:solidFill>
                  <a:prstClr val="black"/>
                </a:solidFill>
                <a:cs typeface="Arial" panose="020B0604020202020204" pitchFamily="34" charset="0"/>
              </a:rPr>
              <a:t>Lesson 2 discusses the following organizations and the strategies they use to detect and prevent fraud and abuse:</a:t>
            </a:r>
          </a:p>
          <a:p>
            <a:pPr marL="119650" indent="-119650" defTabSz="957300">
              <a:spcBef>
                <a:spcPts val="0"/>
              </a:spcBef>
              <a:spcAft>
                <a:spcPts val="600"/>
              </a:spcAft>
              <a:defRPr/>
            </a:pPr>
            <a:r>
              <a:rPr lang="en-US" dirty="0">
                <a:solidFill>
                  <a:prstClr val="black"/>
                </a:solidFill>
                <a:cs typeface="Arial" panose="020B0604020202020204" pitchFamily="34" charset="0"/>
              </a:rPr>
              <a:t>The Centers for Medicare &amp; Medicaid Services (CMS)</a:t>
            </a:r>
          </a:p>
          <a:p>
            <a:pPr marL="119650" indent="-119650" defTabSz="957300">
              <a:spcBef>
                <a:spcPts val="0"/>
              </a:spcBef>
              <a:spcAft>
                <a:spcPts val="600"/>
              </a:spcAft>
              <a:defRPr/>
            </a:pPr>
            <a:r>
              <a:rPr lang="en-US" dirty="0">
                <a:solidFill>
                  <a:prstClr val="black"/>
                </a:solidFill>
                <a:cs typeface="Arial" panose="020B0604020202020204" pitchFamily="34" charset="0"/>
              </a:rPr>
              <a:t>CMS’ Center for Program Integrity (CPI)</a:t>
            </a:r>
          </a:p>
          <a:p>
            <a:pPr marL="119650" indent="-119650" defTabSz="957300">
              <a:spcBef>
                <a:spcPts val="0"/>
              </a:spcBef>
              <a:spcAft>
                <a:spcPts val="600"/>
              </a:spcAft>
              <a:defRPr/>
            </a:pPr>
            <a:r>
              <a:rPr lang="en-US" dirty="0">
                <a:solidFill>
                  <a:prstClr val="black"/>
                </a:solidFill>
                <a:cs typeface="Arial" panose="020B0604020202020204" pitchFamily="34" charset="0"/>
              </a:rPr>
              <a:t>CMS Program Integrity Contractors</a:t>
            </a:r>
          </a:p>
          <a:p>
            <a:pPr marL="119650" indent="-119650" defTabSz="957300">
              <a:spcBef>
                <a:spcPts val="0"/>
              </a:spcBef>
              <a:spcAft>
                <a:spcPts val="600"/>
              </a:spcAft>
              <a:defRPr/>
            </a:pPr>
            <a:r>
              <a:rPr lang="en-US" dirty="0">
                <a:solidFill>
                  <a:prstClr val="black"/>
                </a:solidFill>
                <a:cs typeface="Arial" panose="020B0604020202020204" pitchFamily="34" charset="0"/>
              </a:rPr>
              <a:t>CMS administrative actions</a:t>
            </a:r>
          </a:p>
          <a:p>
            <a:pPr marL="119650" indent="-119650" defTabSz="957300">
              <a:spcBef>
                <a:spcPts val="0"/>
              </a:spcBef>
              <a:spcAft>
                <a:spcPts val="600"/>
              </a:spcAft>
              <a:defRPr/>
            </a:pPr>
            <a:r>
              <a:rPr lang="en-US" dirty="0">
                <a:solidFill>
                  <a:prstClr val="black"/>
                </a:solidFill>
                <a:cs typeface="Arial" panose="020B0604020202020204" pitchFamily="34" charset="0"/>
              </a:rPr>
              <a:t>Law enforcement actions</a:t>
            </a:r>
          </a:p>
          <a:p>
            <a:pPr marL="119650" indent="-119650" defTabSz="957300">
              <a:spcBef>
                <a:spcPts val="0"/>
              </a:spcBef>
              <a:spcAft>
                <a:spcPts val="600"/>
              </a:spcAft>
              <a:defRPr/>
            </a:pPr>
            <a:r>
              <a:rPr lang="en-US" dirty="0">
                <a:solidFill>
                  <a:prstClr val="black"/>
                </a:solidFill>
                <a:cs typeface="Arial" panose="020B0604020202020204" pitchFamily="34" charset="0"/>
              </a:rPr>
              <a:t>The Health Care Fraud Prevention Partnership (HFPP)</a:t>
            </a:r>
          </a:p>
          <a:p>
            <a:pPr marL="119650" indent="-119650" defTabSz="957300">
              <a:spcBef>
                <a:spcPts val="0"/>
              </a:spcBef>
              <a:spcAft>
                <a:spcPts val="600"/>
              </a:spcAft>
              <a:defRPr/>
            </a:pPr>
            <a:r>
              <a:rPr lang="en-US" dirty="0">
                <a:solidFill>
                  <a:prstClr val="black"/>
                </a:solidFill>
                <a:cs typeface="Arial" panose="020B0604020202020204" pitchFamily="34" charset="0"/>
              </a:rPr>
              <a:t>Health Care Fraud Prevention &amp; Enforcement Action Team (HEAT)</a:t>
            </a:r>
          </a:p>
          <a:p>
            <a:pPr marL="119650" indent="-119650" defTabSz="957300">
              <a:spcBef>
                <a:spcPts val="0"/>
              </a:spcBef>
              <a:spcAft>
                <a:spcPts val="600"/>
              </a:spcAft>
              <a:defRPr/>
            </a:pPr>
            <a:r>
              <a:rPr lang="en-US" dirty="0">
                <a:solidFill>
                  <a:prstClr val="black"/>
                </a:solidFill>
                <a:cs typeface="Arial" panose="020B0604020202020204" pitchFamily="34" charset="0"/>
              </a:rPr>
              <a:t>Education efforts</a:t>
            </a:r>
          </a:p>
          <a:p>
            <a:pPr>
              <a:spcAft>
                <a:spcPts val="600"/>
              </a:spcAft>
            </a:pPr>
            <a:endParaRPr lang="en-US" dirty="0">
              <a:cs typeface="Arial" panose="020B0604020202020204" pitchFamily="34" charset="0"/>
            </a:endParaRPr>
          </a:p>
          <a:p>
            <a:pPr>
              <a:spcAft>
                <a:spcPts val="600"/>
              </a:spcAft>
            </a:pPr>
            <a:endParaRPr lang="en-US" dirty="0">
              <a:cs typeface="Arial" panose="020B0604020202020204" pitchFamily="34" charset="0"/>
            </a:endParaRPr>
          </a:p>
        </p:txBody>
      </p:sp>
    </p:spTree>
    <p:extLst>
      <p:ext uri="{BB962C8B-B14F-4D97-AF65-F5344CB8AC3E}">
        <p14:creationId xmlns:p14="http://schemas.microsoft.com/office/powerpoint/2010/main" val="19505173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118813" indent="-118813">
              <a:spcBef>
                <a:spcPts val="0"/>
              </a:spcBef>
              <a:spcAft>
                <a:spcPts val="600"/>
              </a:spcAft>
              <a:buNone/>
            </a:pPr>
            <a:r>
              <a:rPr lang="en-US" b="1" dirty="0">
                <a:latin typeface="Calibri "/>
                <a:cs typeface="Arial" panose="020B0604020202020204" pitchFamily="34" charset="0"/>
              </a:rPr>
              <a:t>Presenter Notes</a:t>
            </a:r>
          </a:p>
          <a:p>
            <a:pPr marL="118813" indent="-118813">
              <a:spcBef>
                <a:spcPts val="0"/>
              </a:spcBef>
              <a:spcAft>
                <a:spcPts val="600"/>
              </a:spcAft>
              <a:buNone/>
            </a:pPr>
            <a:r>
              <a:rPr lang="en-US" dirty="0">
                <a:latin typeface="Calibri "/>
                <a:cs typeface="Arial" panose="020B0604020202020204" pitchFamily="34" charset="0"/>
              </a:rPr>
              <a:t>At the end of this lesson, you’ll be able to:</a:t>
            </a:r>
          </a:p>
          <a:p>
            <a:pPr marL="181240" indent="-181240">
              <a:spcBef>
                <a:spcPts val="0"/>
              </a:spcBef>
              <a:spcAft>
                <a:spcPts val="600"/>
              </a:spcAft>
            </a:pPr>
            <a:r>
              <a:rPr lang="en-US" dirty="0">
                <a:latin typeface="Calibri "/>
                <a:cs typeface="Arial" panose="020B0604020202020204" pitchFamily="34" charset="0"/>
              </a:rPr>
              <a:t>Recognize fraud schemes </a:t>
            </a:r>
          </a:p>
          <a:p>
            <a:pPr marL="181240" indent="-181240">
              <a:spcBef>
                <a:spcPts val="0"/>
              </a:spcBef>
              <a:spcAft>
                <a:spcPts val="600"/>
              </a:spcAft>
            </a:pPr>
            <a:r>
              <a:rPr lang="en-US" dirty="0">
                <a:latin typeface="Calibri "/>
                <a:cs typeface="Arial" panose="020B0604020202020204" pitchFamily="34" charset="0"/>
              </a:rPr>
              <a:t>Explain how to protect yourself from fraud </a:t>
            </a:r>
          </a:p>
          <a:p>
            <a:pPr marL="181240" indent="-181240">
              <a:spcBef>
                <a:spcPts val="0"/>
              </a:spcBef>
              <a:spcAft>
                <a:spcPts val="600"/>
              </a:spcAft>
            </a:pPr>
            <a:r>
              <a:rPr lang="en-US" dirty="0">
                <a:latin typeface="Calibri "/>
                <a:cs typeface="Arial" panose="020B0604020202020204" pitchFamily="34" charset="0"/>
              </a:rPr>
              <a:t>Describe what to do if you have quality of care concerns </a:t>
            </a:r>
          </a:p>
          <a:p>
            <a:pPr marL="181240" indent="-181240">
              <a:spcBef>
                <a:spcPts val="0"/>
              </a:spcBef>
              <a:spcAft>
                <a:spcPts val="600"/>
              </a:spcAft>
            </a:pPr>
            <a:r>
              <a:rPr lang="en-US" dirty="0">
                <a:latin typeface="Calibri "/>
                <a:cs typeface="Arial" panose="020B0604020202020204" pitchFamily="34" charset="0"/>
              </a:rPr>
              <a:t>Describe organizations and strategies to detect and prevent fraud </a:t>
            </a:r>
          </a:p>
        </p:txBody>
      </p:sp>
    </p:spTree>
    <p:extLst>
      <p:ext uri="{BB962C8B-B14F-4D97-AF65-F5344CB8AC3E}">
        <p14:creationId xmlns:p14="http://schemas.microsoft.com/office/powerpoint/2010/main" val="22303714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19" y="3757507"/>
            <a:ext cx="5957751" cy="5502380"/>
          </a:xfrm>
        </p:spPr>
        <p:txBody>
          <a:bodyPr/>
          <a:lstStyle/>
          <a:p>
            <a:pPr marL="0" indent="0" defTabSz="957300">
              <a:spcBef>
                <a:spcPts val="628"/>
              </a:spcBef>
              <a:spcAft>
                <a:spcPts val="600"/>
              </a:spcAft>
              <a:buNone/>
              <a:defRPr/>
            </a:pPr>
            <a:r>
              <a:rPr lang="en-US" b="1" dirty="0">
                <a:solidFill>
                  <a:srgbClr val="000000"/>
                </a:solidFill>
                <a:cs typeface="Arial" panose="020B0604020202020204" pitchFamily="34" charset="0"/>
              </a:rPr>
              <a:t>This slide has animation. </a:t>
            </a:r>
          </a:p>
          <a:p>
            <a:pPr marL="0" indent="0" defTabSz="957300">
              <a:spcBef>
                <a:spcPts val="628"/>
              </a:spcBef>
              <a:spcAft>
                <a:spcPts val="600"/>
              </a:spcAft>
              <a:buNone/>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marL="0" indent="0" defTabSz="966612">
              <a:spcBef>
                <a:spcPts val="0"/>
              </a:spcBef>
              <a:spcAft>
                <a:spcPts val="600"/>
              </a:spcAft>
              <a:buNone/>
              <a:defRPr/>
            </a:pPr>
            <a:r>
              <a:rPr lang="en-US" dirty="0">
                <a:cs typeface="Arial" panose="020B0604020202020204" pitchFamily="34" charset="0"/>
              </a:rPr>
              <a:t>The </a:t>
            </a:r>
            <a:r>
              <a:rPr lang="en-US" baseline="0" dirty="0">
                <a:cs typeface="Arial" panose="020B0604020202020204" pitchFamily="34" charset="0"/>
              </a:rPr>
              <a:t>COVID-19 public health emergency has ended, but fraudsters continue to try and bill Medicare and Medicaid for sham tests or treatments and are targeting individuals to illegally get money or Medicare/Medicaid Numbers. If anyone asks you for your Medicare or Medicaid Number to get a vaccine, booster, or to get a free COVID-19 test, it’s probably a scam. </a:t>
            </a:r>
          </a:p>
          <a:p>
            <a:pPr marL="0" indent="0" algn="l">
              <a:spcAft>
                <a:spcPts val="600"/>
              </a:spcAft>
              <a:buNone/>
            </a:pPr>
            <a:r>
              <a:rPr lang="en-US" dirty="0">
                <a:cs typeface="Arial" panose="020B0604020202020204" pitchFamily="34" charset="0"/>
              </a:rPr>
              <a:t>While states work through their Medicaid renewal processes, you should remember these facts to safeguard yourself against scams:</a:t>
            </a:r>
          </a:p>
          <a:p>
            <a:pPr algn="l">
              <a:spcAft>
                <a:spcPts val="600"/>
              </a:spcAft>
            </a:pPr>
            <a:r>
              <a:rPr lang="en-US" dirty="0">
                <a:cs typeface="Arial" panose="020B0604020202020204" pitchFamily="34" charset="0"/>
              </a:rPr>
              <a:t>Applying for Medicaid is always free. You don’t need to pay anything or provide a credit card number when applying for benefits through your state.</a:t>
            </a:r>
          </a:p>
          <a:p>
            <a:pPr algn="l">
              <a:spcAft>
                <a:spcPts val="600"/>
              </a:spcAft>
            </a:pPr>
            <a:r>
              <a:rPr lang="en-US" dirty="0">
                <a:cs typeface="Arial" panose="020B0604020202020204" pitchFamily="34" charset="0"/>
              </a:rPr>
              <a:t>Renewal or redetermination of Medicaid benefits is always free.</a:t>
            </a:r>
          </a:p>
          <a:p>
            <a:pPr algn="l">
              <a:spcAft>
                <a:spcPts val="600"/>
              </a:spcAft>
            </a:pPr>
            <a:r>
              <a:rPr lang="en-US" dirty="0">
                <a:cs typeface="Arial" panose="020B0604020202020204" pitchFamily="34" charset="0"/>
              </a:rPr>
              <a:t>You don’t need to pay to continue getting Medicaid benefits.</a:t>
            </a:r>
          </a:p>
          <a:p>
            <a:pPr algn="l">
              <a:spcAft>
                <a:spcPts val="600"/>
              </a:spcAft>
            </a:pPr>
            <a:r>
              <a:rPr lang="en-US" dirty="0">
                <a:cs typeface="Arial" panose="020B0604020202020204" pitchFamily="34" charset="0"/>
              </a:rPr>
              <a:t>If you have moved, Medicaid may need to use methods other than mail to reach you. If you get a call from someone claiming to be from Medicaid, tell them you will call Medicaid directly and use a trusted phone number to do so.</a:t>
            </a:r>
            <a:endParaRPr lang="en-US" baseline="0" dirty="0">
              <a:cs typeface="Arial" panose="020B0604020202020204" pitchFamily="34" charset="0"/>
            </a:endParaRPr>
          </a:p>
          <a:p>
            <a:pPr marL="0" indent="0" defTabSz="966612">
              <a:spcBef>
                <a:spcPts val="0"/>
              </a:spcBef>
              <a:spcAft>
                <a:spcPts val="600"/>
              </a:spcAft>
              <a:buNone/>
              <a:defRPr/>
            </a:pPr>
            <a:r>
              <a:rPr lang="en-US" baseline="0" dirty="0">
                <a:cs typeface="Arial" panose="020B0604020202020204" pitchFamily="34" charset="0"/>
              </a:rPr>
              <a:t>People with Medicare and Medicaid are at higher risk. If they’re unaware of these schemes, they may give away their medical and financial data. </a:t>
            </a:r>
            <a:r>
              <a:rPr lang="en-US" dirty="0">
                <a:cs typeface="Arial" panose="020B0604020202020204" pitchFamily="34" charset="0"/>
              </a:rPr>
              <a:t>The personal information collected can be used to fraudulently bill federal health care programs and commit medical identity theft. </a:t>
            </a:r>
          </a:p>
          <a:p>
            <a:pPr marL="0" indent="0">
              <a:spcBef>
                <a:spcPts val="0"/>
              </a:spcBef>
              <a:spcAft>
                <a:spcPts val="600"/>
              </a:spcAft>
              <a:buNone/>
            </a:pPr>
            <a:r>
              <a:rPr lang="en-US" dirty="0">
                <a:cs typeface="Arial" panose="020B0604020202020204" pitchFamily="34" charset="0"/>
              </a:rPr>
              <a:t>Check Medicaid’s Fraud and Scams Messaging for resources to educate people about potential scams related to Medicaid renewals </a:t>
            </a:r>
            <a:r>
              <a:rPr lang="en-US" dirty="0">
                <a:cs typeface="Arial" panose="020B0604020202020204" pitchFamily="34" charset="0"/>
                <a:hlinkClick r:id="rId3"/>
              </a:rPr>
              <a:t>Medicaid.gov/resources-for-states/coronavirus-disease-2019-covid-19/unwinding-and-returning-regular-operations-after-covid-19/medicaid-and-chip-renewals-outreach-and-educational-resources/index.html#</a:t>
            </a:r>
            <a:r>
              <a:rPr lang="en-US" dirty="0">
                <a:cs typeface="Arial" panose="020B0604020202020204" pitchFamily="34" charset="0"/>
              </a:rPr>
              <a:t>.</a:t>
            </a:r>
          </a:p>
          <a:p>
            <a:pPr marL="0" indent="0">
              <a:spcBef>
                <a:spcPts val="628"/>
              </a:spcBef>
              <a:spcAft>
                <a:spcPts val="600"/>
              </a:spcAft>
              <a:buNone/>
            </a:pPr>
            <a:endParaRPr lang="en-US" dirty="0">
              <a:cs typeface="Arial" panose="020B0604020202020204" pitchFamily="34" charset="0"/>
            </a:endParaRPr>
          </a:p>
          <a:p>
            <a:pPr marL="0" indent="0">
              <a:spcBef>
                <a:spcPts val="628"/>
              </a:spcBef>
              <a:spcAft>
                <a:spcPts val="600"/>
              </a:spcAft>
              <a:buNone/>
            </a:pPr>
            <a:endParaRPr lang="en-US" sz="1300" dirty="0">
              <a:cs typeface="Arial" panose="020B0604020202020204" pitchFamily="34" charset="0"/>
            </a:endParaRPr>
          </a:p>
        </p:txBody>
      </p:sp>
    </p:spTree>
    <p:extLst>
      <p:ext uri="{BB962C8B-B14F-4D97-AF65-F5344CB8AC3E}">
        <p14:creationId xmlns:p14="http://schemas.microsoft.com/office/powerpoint/2010/main" val="33366570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CC0D8-BFB8-C893-0FD2-98BFF38459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069E1C-5E73-F4E5-770D-B14B420DFE36}"/>
              </a:ext>
            </a:extLst>
          </p:cNvPr>
          <p:cNvSpPr>
            <a:spLocks noGrp="1" noRot="1" noChangeAspect="1"/>
          </p:cNvSpPr>
          <p:nvPr>
            <p:ph type="sldImg"/>
          </p:nvPr>
        </p:nvSpPr>
        <p:spPr>
          <a:xfrm>
            <a:off x="777875" y="341313"/>
            <a:ext cx="5759450" cy="3240087"/>
          </a:xfrm>
        </p:spPr>
      </p:sp>
      <p:sp>
        <p:nvSpPr>
          <p:cNvPr id="3" name="Notes Placeholder 2">
            <a:extLst>
              <a:ext uri="{FF2B5EF4-FFF2-40B4-BE49-F238E27FC236}">
                <a16:creationId xmlns:a16="http://schemas.microsoft.com/office/drawing/2014/main" id="{4D914874-1FA3-302A-04D1-2DAC3A33890A}"/>
              </a:ext>
            </a:extLst>
          </p:cNvPr>
          <p:cNvSpPr>
            <a:spLocks noGrp="1"/>
          </p:cNvSpPr>
          <p:nvPr>
            <p:ph type="body" idx="1"/>
          </p:nvPr>
        </p:nvSpPr>
        <p:spPr>
          <a:xfrm>
            <a:off x="731520" y="3757507"/>
            <a:ext cx="5852160" cy="5563658"/>
          </a:xfrm>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Providers aren’t the only ones who can prevent Medicare fraud. Medicare health and drug plans have responsibilities beyond billing. Plans are responsible for marketing to people with Medicare in responsible ways that protect them and the Medicare Program from fraud. This includes the plan’s agents or brokers who represent them.</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Here are some examples of activities that Medicare plans and people who represent them aren’t allowed to do:</a:t>
            </a:r>
          </a:p>
          <a:p>
            <a:pPr marL="118002" indent="-118002" defTabSz="957300">
              <a:spcBef>
                <a:spcPts val="0"/>
              </a:spcBef>
              <a:spcAft>
                <a:spcPts val="600"/>
              </a:spcAft>
              <a:defRPr/>
            </a:pPr>
            <a:r>
              <a:rPr lang="en-US" dirty="0">
                <a:solidFill>
                  <a:prstClr val="black"/>
                </a:solidFill>
                <a:latin typeface="Calibri "/>
                <a:cs typeface="Arial" panose="020B0604020202020204" pitchFamily="34" charset="0"/>
              </a:rPr>
              <a:t>Send unwanted emails without an “opt-out” function</a:t>
            </a:r>
          </a:p>
          <a:p>
            <a:pPr marL="118002" indent="-118002" defTabSz="957300">
              <a:spcBef>
                <a:spcPts val="0"/>
              </a:spcBef>
              <a:spcAft>
                <a:spcPts val="600"/>
              </a:spcAft>
              <a:defRPr/>
            </a:pPr>
            <a:r>
              <a:rPr lang="en-US" dirty="0">
                <a:solidFill>
                  <a:prstClr val="black"/>
                </a:solidFill>
                <a:latin typeface="Calibri "/>
                <a:cs typeface="Arial" panose="020B0604020202020204" pitchFamily="34" charset="0"/>
              </a:rPr>
              <a:t>Visit homes uninvited to encourage enrollment in their plan </a:t>
            </a:r>
          </a:p>
          <a:p>
            <a:pPr marL="118002" indent="-118002" defTabSz="957300">
              <a:spcBef>
                <a:spcPts val="0"/>
              </a:spcBef>
              <a:spcAft>
                <a:spcPts val="600"/>
              </a:spcAft>
              <a:defRPr/>
            </a:pPr>
            <a:r>
              <a:rPr lang="en-US" dirty="0">
                <a:solidFill>
                  <a:prstClr val="black"/>
                </a:solidFill>
                <a:latin typeface="Calibri "/>
                <a:cs typeface="Arial" panose="020B0604020202020204" pitchFamily="34" charset="0"/>
              </a:rPr>
              <a:t>Call or text non-members (unless given permission)</a:t>
            </a:r>
          </a:p>
          <a:p>
            <a:pPr marL="118002" indent="-118002" defTabSz="957300">
              <a:spcBef>
                <a:spcPts val="0"/>
              </a:spcBef>
              <a:spcAft>
                <a:spcPts val="600"/>
              </a:spcAft>
              <a:defRPr/>
            </a:pPr>
            <a:r>
              <a:rPr lang="en-US" dirty="0">
                <a:solidFill>
                  <a:prstClr val="black"/>
                </a:solidFill>
                <a:latin typeface="Calibri "/>
                <a:cs typeface="Arial" panose="020B0604020202020204" pitchFamily="34" charset="0"/>
              </a:rPr>
              <a:t>Offer cash to join their plan (nominal, noncash gifts under $15 are allowed)</a:t>
            </a:r>
          </a:p>
          <a:p>
            <a:pPr marL="118002" indent="-118002" defTabSz="957300">
              <a:spcBef>
                <a:spcPts val="0"/>
              </a:spcBef>
              <a:spcAft>
                <a:spcPts val="600"/>
              </a:spcAft>
              <a:defRPr/>
            </a:pPr>
            <a:r>
              <a:rPr lang="en-US" dirty="0">
                <a:solidFill>
                  <a:prstClr val="black"/>
                </a:solidFill>
                <a:latin typeface="Calibri "/>
                <a:cs typeface="Arial" panose="020B0604020202020204" pitchFamily="34" charset="0"/>
              </a:rPr>
              <a:t>Give free meals at sales or </a:t>
            </a:r>
            <a:r>
              <a:rPr lang="en-US" u="sng" dirty="0">
                <a:solidFill>
                  <a:prstClr val="black"/>
                </a:solidFill>
                <a:latin typeface="Calibri "/>
                <a:cs typeface="Arial" panose="020B0604020202020204" pitchFamily="34" charset="0"/>
              </a:rPr>
              <a:t>marketing</a:t>
            </a:r>
            <a:r>
              <a:rPr lang="en-US" dirty="0">
                <a:solidFill>
                  <a:prstClr val="black"/>
                </a:solidFill>
                <a:latin typeface="Calibri "/>
                <a:cs typeface="Arial" panose="020B0604020202020204" pitchFamily="34" charset="0"/>
              </a:rPr>
              <a:t> events (Plans can provide meals at </a:t>
            </a:r>
            <a:r>
              <a:rPr lang="en-US" u="sng" dirty="0">
                <a:solidFill>
                  <a:prstClr val="black"/>
                </a:solidFill>
                <a:latin typeface="Calibri "/>
                <a:cs typeface="Arial" panose="020B0604020202020204" pitchFamily="34" charset="0"/>
              </a:rPr>
              <a:t>educational</a:t>
            </a:r>
            <a:r>
              <a:rPr lang="en-US" dirty="0">
                <a:solidFill>
                  <a:prstClr val="black"/>
                </a:solidFill>
                <a:latin typeface="Calibri "/>
                <a:cs typeface="Arial" panose="020B0604020202020204" pitchFamily="34" charset="0"/>
              </a:rPr>
              <a:t> events; marketing events are limited to light snacks and refreshments)</a:t>
            </a:r>
          </a:p>
          <a:p>
            <a:pPr marL="118002" indent="-118002" defTabSz="957300">
              <a:spcBef>
                <a:spcPts val="0"/>
              </a:spcBef>
              <a:spcAft>
                <a:spcPts val="600"/>
              </a:spcAft>
              <a:defRPr/>
            </a:pPr>
            <a:r>
              <a:rPr lang="en-US" dirty="0">
                <a:solidFill>
                  <a:prstClr val="black"/>
                </a:solidFill>
                <a:latin typeface="Calibri "/>
                <a:cs typeface="Arial" panose="020B0604020202020204" pitchFamily="34" charset="0"/>
              </a:rPr>
              <a:t>Talk about their plan in restricted areas like exam rooms, hospital patient rooms, treatment areas, and pharmacy counters (areas where people get health care)</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For more information, visit </a:t>
            </a:r>
            <a:r>
              <a:rPr lang="en-US" dirty="0">
                <a:solidFill>
                  <a:prstClr val="black"/>
                </a:solidFill>
                <a:latin typeface="Calibri "/>
                <a:cs typeface="Arial" panose="020B0604020202020204" pitchFamily="34" charset="0"/>
                <a:hlinkClick r:id="rId3"/>
              </a:rPr>
              <a:t>CMS.gov/medicare/health-drug-plans/managed-care-marketing/</a:t>
            </a:r>
            <a:r>
              <a:rPr lang="en-US" dirty="0" err="1">
                <a:solidFill>
                  <a:prstClr val="black"/>
                </a:solidFill>
                <a:latin typeface="Calibri "/>
                <a:cs typeface="Arial" panose="020B0604020202020204" pitchFamily="34" charset="0"/>
                <a:hlinkClick r:id="rId3"/>
              </a:rPr>
              <a:t>medicare</a:t>
            </a:r>
            <a:r>
              <a:rPr lang="en-US" dirty="0">
                <a:solidFill>
                  <a:prstClr val="black"/>
                </a:solidFill>
                <a:latin typeface="Calibri "/>
                <a:cs typeface="Arial" panose="020B0604020202020204" pitchFamily="34" charset="0"/>
                <a:hlinkClick r:id="rId3"/>
              </a:rPr>
              <a:t>-guidelines</a:t>
            </a:r>
            <a:r>
              <a:rPr lang="en-US" dirty="0">
                <a:latin typeface="Calibri "/>
                <a:cs typeface="Arial" panose="020B0604020202020204" pitchFamily="34" charset="0"/>
              </a:rPr>
              <a:t>.</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To report plans that ask for your personal information over the telephone or that call you without your permission to enroll you in a plan, call 1-800-MEDICARE (1-800-633-4227); TTY: 1-877-486-2048. </a:t>
            </a:r>
          </a:p>
          <a:p>
            <a:pPr marL="0" indent="0" defTabSz="957300">
              <a:spcBef>
                <a:spcPts val="628"/>
              </a:spcBef>
              <a:buNone/>
              <a:defRPr/>
            </a:pPr>
            <a:endParaRPr lang="en-US" b="1" dirty="0">
              <a:solidFill>
                <a:prstClr val="black"/>
              </a:solidFill>
              <a:latin typeface="Calibri "/>
              <a:cs typeface="Arial" panose="020B0604020202020204" pitchFamily="34" charset="0"/>
            </a:endParaRPr>
          </a:p>
        </p:txBody>
      </p:sp>
    </p:spTree>
    <p:extLst>
      <p:ext uri="{BB962C8B-B14F-4D97-AF65-F5344CB8AC3E}">
        <p14:creationId xmlns:p14="http://schemas.microsoft.com/office/powerpoint/2010/main" val="32889100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0E8EA-A090-8AB9-5F1E-35442CFFC7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4D52E0-C974-FC9C-C726-C998B7E866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8A179B-0610-8915-A2C2-9FB99620C610}"/>
              </a:ext>
            </a:extLst>
          </p:cNvPr>
          <p:cNvSpPr>
            <a:spLocks noGrp="1"/>
          </p:cNvSpPr>
          <p:nvPr>
            <p:ph type="body" idx="1"/>
          </p:nvPr>
        </p:nvSpPr>
        <p:spPr>
          <a:xfrm>
            <a:off x="633413" y="3581400"/>
            <a:ext cx="6057900" cy="5729287"/>
          </a:xfrm>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66612">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algn="l">
              <a:spcAft>
                <a:spcPts val="600"/>
              </a:spcAft>
            </a:pPr>
            <a:r>
              <a:rPr lang="en-US" sz="1100" dirty="0">
                <a:latin typeface="Calibri "/>
                <a:cs typeface="Arial" panose="020B0604020202020204" pitchFamily="34" charset="0"/>
              </a:rPr>
              <a:t>The U.S. Department of Health &amp; Human Services (</a:t>
            </a:r>
            <a:r>
              <a:rPr lang="en-US" sz="1100" baseline="0" dirty="0">
                <a:latin typeface="Calibri "/>
                <a:cs typeface="Arial" panose="020B0604020202020204" pitchFamily="34" charset="0"/>
              </a:rPr>
              <a:t>HHS) Office of Inspector General (OIG) is alerting the public about a fraud scheme involving monthly </a:t>
            </a:r>
            <a:r>
              <a:rPr lang="en-US" sz="1100" dirty="0">
                <a:latin typeface="Calibri "/>
                <a:cs typeface="Arial" panose="020B0604020202020204" pitchFamily="34" charset="0"/>
              </a:rPr>
              <a:t>billing for remote patient monitoring. This scam involves signing up Medicare enrollees for remote patient monitoring (RPM). Legitimate RPM involves using medical devices like scales, glucose monitors, blood pressure cuffs, cardiac rhythm devices, and other equipment to remotely monitor for anomalies in patients with chronic medical conditions. This treatment is beneficial for those whose condition might deteriorate quickly, where monitoring can reduce complications, hospitalizations, or death.</a:t>
            </a:r>
          </a:p>
          <a:p>
            <a:pPr algn="l">
              <a:spcAft>
                <a:spcPts val="600"/>
              </a:spcAft>
            </a:pPr>
            <a:r>
              <a:rPr lang="en-US" sz="1100" dirty="0">
                <a:latin typeface="Calibri "/>
                <a:cs typeface="Arial" panose="020B0604020202020204" pitchFamily="34" charset="0"/>
              </a:rPr>
              <a:t>Unscrupulous companies are signing up Medicare enrollees for this service, regardless of medical necessity. Scammers have several ways to make contact. It may involve phone solicitations (“cold calling”), internet ads (“click bait”), or television advertising. These contacts may originate from a Durable Medical Equipment (DME) company or pharmacy. Equipment may or may not be sent. When equipment is sent, it may not be Food &amp; Drug Administration (FDA)-approved. Billing then occurs for set-up, patient teaching, and monthly monitoring of data. Most often, the monthly monitoring never happens, but the enrollee is billed monthly anyway.</a:t>
            </a:r>
          </a:p>
          <a:p>
            <a:pPr marL="119149" indent="-119149">
              <a:spcBef>
                <a:spcPts val="0"/>
              </a:spcBef>
              <a:spcAft>
                <a:spcPts val="600"/>
              </a:spcAft>
            </a:pPr>
            <a:r>
              <a:rPr lang="en-US" sz="1100" dirty="0">
                <a:latin typeface="Calibri "/>
                <a:cs typeface="Arial" panose="020B0604020202020204" pitchFamily="34" charset="0"/>
              </a:rPr>
              <a:t>Keep a record of any suspicious encounters and report them to 1-800-HHS-TIPS (1-800-447-8477) or </a:t>
            </a:r>
            <a:r>
              <a:rPr lang="en-US" sz="1100" dirty="0">
                <a:latin typeface="Calibri "/>
                <a:cs typeface="Arial" panose="020B0604020202020204" pitchFamily="34" charset="0"/>
                <a:hlinkClick r:id="rId3"/>
              </a:rPr>
              <a:t>OIG.HHS.gov/fraud/hotline</a:t>
            </a:r>
            <a:r>
              <a:rPr lang="en-US" sz="1100" dirty="0">
                <a:latin typeface="Calibri "/>
                <a:cs typeface="Arial" panose="020B0604020202020204" pitchFamily="34" charset="0"/>
              </a:rPr>
              <a:t>.</a:t>
            </a:r>
          </a:p>
          <a:p>
            <a:pPr marL="114300" marR="0" indent="-114300">
              <a:lnSpc>
                <a:spcPct val="115000"/>
              </a:lnSpc>
              <a:spcBef>
                <a:spcPts val="0"/>
              </a:spcBef>
              <a:spcAft>
                <a:spcPts val="0"/>
              </a:spcAft>
            </a:pPr>
            <a:r>
              <a:rPr lang="en-US" sz="1100" dirty="0">
                <a:latin typeface="Calibri "/>
                <a:cs typeface="Arial" panose="020B0604020202020204" pitchFamily="34" charset="0"/>
              </a:rPr>
              <a:t>CMS is aware of this issue and continues to review complaints and to investigate instances of abuse of COVID-19 Over-the-Counter (OTC) test kit billing. This involves working with our law enforcement partners on these and other fraud schemes that exploited the COVID-19 pandemic. Because of the nature in working with law enforcement, we won’t be able to get back to individuals about their specific cases. As a result of these complaints, CMS has taken immediate action implementing over 150 provider payment suspensions and recouping overpayments when suspensions have been terminated.</a:t>
            </a:r>
          </a:p>
          <a:p>
            <a:pPr marL="114300" marR="0" indent="-114300">
              <a:lnSpc>
                <a:spcPct val="115000"/>
              </a:lnSpc>
              <a:spcBef>
                <a:spcPts val="0"/>
              </a:spcBef>
              <a:spcAft>
                <a:spcPts val="0"/>
              </a:spcAft>
            </a:pPr>
            <a:r>
              <a:rPr lang="en-US" sz="1100" dirty="0">
                <a:latin typeface="Calibri "/>
                <a:cs typeface="Arial" panose="020B0604020202020204" pitchFamily="34" charset="0"/>
              </a:rPr>
              <a:t>If you’re concerned that your personal identifiable information (PII) has been breached, or if you would like a new Medicare beneficiary number as a result of these test kit billings, call 1-800-MEDICARE to get assistance from a CMS caseworker.</a:t>
            </a:r>
          </a:p>
          <a:p>
            <a:pPr marL="0" indent="0">
              <a:spcAft>
                <a:spcPts val="600"/>
              </a:spcAft>
              <a:buNone/>
            </a:pPr>
            <a:endParaRPr lang="en-US" dirty="0"/>
          </a:p>
        </p:txBody>
      </p:sp>
    </p:spTree>
    <p:extLst>
      <p:ext uri="{BB962C8B-B14F-4D97-AF65-F5344CB8AC3E}">
        <p14:creationId xmlns:p14="http://schemas.microsoft.com/office/powerpoint/2010/main" val="15377850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1B031-2E5A-28CA-3193-D9EC834B77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C8F124-A9C1-B8F0-AAD2-521D97608F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B1FD29-62A2-2311-2BEE-49A12F3BE9CD}"/>
              </a:ext>
            </a:extLst>
          </p:cNvPr>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66612">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algn="l"/>
            <a:r>
              <a:rPr lang="en-US" sz="1100" dirty="0">
                <a:latin typeface="Calibri "/>
                <a:cs typeface="Arial" panose="020B0604020202020204" pitchFamily="34" charset="0"/>
              </a:rPr>
              <a:t>The U.S. Department of Health and Human Services Office of Inspector General (HHS-OIG) is alerting the public about a fraud scheme involving Durable Medical Equipment (DME), specifically urinary catheters.</a:t>
            </a:r>
          </a:p>
          <a:p>
            <a:pPr algn="l"/>
            <a:r>
              <a:rPr lang="en-US" sz="1100" dirty="0">
                <a:latin typeface="Calibri "/>
                <a:cs typeface="Arial" panose="020B0604020202020204" pitchFamily="34" charset="0"/>
              </a:rPr>
              <a:t>Scammers are targeting Medicare enrollees through phone calls, internet ads, and text messages with offers of free services, medical equipment, or gift cards upon confirming their personal information and eligibility for specific Medicare services. Often, the enticement for the individual is that they are “qualified” for items “at no cost” or “free.” Once the scammers obtain the enrollee’s personal information, monthly billing to Medicare will begin for medically unnecessary urinary catheters that may or may not actually be sent to the enrollee.</a:t>
            </a:r>
          </a:p>
          <a:p>
            <a:pPr marL="119149" indent="-119149">
              <a:spcBef>
                <a:spcPts val="0"/>
              </a:spcBef>
              <a:spcAft>
                <a:spcPts val="600"/>
              </a:spcAft>
            </a:pPr>
            <a:r>
              <a:rPr lang="en-US" sz="1100" dirty="0">
                <a:latin typeface="Calibri "/>
                <a:cs typeface="Arial" panose="020B0604020202020204" pitchFamily="34" charset="0"/>
              </a:rPr>
              <a:t>Keep a record of any suspicious encounters and report them to 1-800-HHS-TIPS (1-800-447-8477) or </a:t>
            </a:r>
            <a:r>
              <a:rPr lang="en-US" sz="1100" dirty="0">
                <a:latin typeface="Calibri "/>
                <a:cs typeface="Arial" panose="020B0604020202020204" pitchFamily="34" charset="0"/>
                <a:hlinkClick r:id="rId3">
                  <a:extLst>
                    <a:ext uri="{A12FA001-AC4F-418D-AE19-62706E023703}">
                      <ahyp:hlinkClr xmlns:ahyp="http://schemas.microsoft.com/office/drawing/2018/hyperlinkcolor" val="tx"/>
                    </a:ext>
                  </a:extLst>
                </a:hlinkClick>
              </a:rPr>
              <a:t>OIG.HHS.gov/fraud/hotline</a:t>
            </a:r>
            <a:r>
              <a:rPr lang="en-US" sz="1100" dirty="0">
                <a:latin typeface="Calibri "/>
                <a:cs typeface="Arial" panose="020B0604020202020204" pitchFamily="34" charset="0"/>
              </a:rPr>
              <a:t>.</a:t>
            </a:r>
          </a:p>
          <a:p>
            <a:pPr marL="114300" marR="0" indent="-114300">
              <a:spcBef>
                <a:spcPts val="0"/>
              </a:spcBef>
              <a:spcAft>
                <a:spcPts val="0"/>
              </a:spcAft>
            </a:pPr>
            <a:r>
              <a:rPr lang="en-US" sz="1100" dirty="0">
                <a:latin typeface="Calibri "/>
                <a:cs typeface="Arial" panose="020B0604020202020204" pitchFamily="34" charset="0"/>
              </a:rPr>
              <a:t>CMS is aware of this issue and continues to review complaints and investigate instances of abusive billing of catheters to Medicare beneficiaries.  CMS works closely with the HHS OIG and the Department of Justice to investigate health care fraud schemes, and refer cases to law enforcement partners as appropriate to pursue criminal and civil charges. CMS can take swift actions to address suspected fraud, including preventing payments from being made and revoking a provider’s or supplier’s enrollment in Medicare so that they can no longer bill the Medicare program.  Additionally, if CMS determines an overpayment was made, the agency works to recover those funds. </a:t>
            </a:r>
          </a:p>
          <a:p>
            <a:pPr marR="0">
              <a:spcBef>
                <a:spcPts val="0"/>
              </a:spcBef>
              <a:spcAft>
                <a:spcPts val="0"/>
              </a:spcAft>
            </a:pPr>
            <a:r>
              <a:rPr lang="en-US" sz="1100" dirty="0">
                <a:latin typeface="Calibri "/>
                <a:cs typeface="Arial" panose="020B0604020202020204" pitchFamily="34" charset="0"/>
              </a:rPr>
              <a:t>Because of the nature in working with law enforcement, CMS won’t be able to loop back to individuals with information regarding their specific cases. If you’re concerned that your personal identifiable information (PII) has been breached, or if you would like a new Medicare beneficiary number as a result of these billings, call 1-800-MEDICARE to get assistance from a CMS caseworker.</a:t>
            </a:r>
          </a:p>
          <a:p>
            <a:pPr marL="0" indent="0">
              <a:spcAft>
                <a:spcPts val="600"/>
              </a:spcAft>
              <a:buNone/>
            </a:pPr>
            <a:endParaRPr lang="en-US" dirty="0"/>
          </a:p>
        </p:txBody>
      </p:sp>
    </p:spTree>
    <p:extLst>
      <p:ext uri="{BB962C8B-B14F-4D97-AF65-F5344CB8AC3E}">
        <p14:creationId xmlns:p14="http://schemas.microsoft.com/office/powerpoint/2010/main" val="30752960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46313" y="3581400"/>
            <a:ext cx="6558643" cy="5927271"/>
          </a:xfrm>
        </p:spPr>
        <p:txBody>
          <a:bodyPr/>
          <a:lstStyle/>
          <a:p>
            <a:pPr marL="0" indent="0" defTabSz="957300">
              <a:spcBef>
                <a:spcPts val="0"/>
              </a:spcBef>
              <a:spcAft>
                <a:spcPts val="600"/>
              </a:spcAft>
              <a:buNone/>
              <a:defRPr/>
            </a:pPr>
            <a:r>
              <a:rPr lang="en-US" sz="1000" b="1" dirty="0">
                <a:solidFill>
                  <a:srgbClr val="000000"/>
                </a:solidFill>
                <a:cs typeface="Arial" panose="020B0604020202020204" pitchFamily="34" charset="0"/>
              </a:rPr>
              <a:t>This slide has animation.</a:t>
            </a:r>
          </a:p>
          <a:p>
            <a:pPr marL="0" indent="0" defTabSz="957300">
              <a:spcBef>
                <a:spcPts val="0"/>
              </a:spcBef>
              <a:spcAft>
                <a:spcPts val="600"/>
              </a:spcAft>
              <a:buNone/>
              <a:defRPr/>
            </a:pPr>
            <a:r>
              <a:rPr lang="en-US" sz="1000" b="1" dirty="0">
                <a:solidFill>
                  <a:srgbClr val="000000"/>
                </a:solidFill>
                <a:cs typeface="Arial" panose="020B0604020202020204" pitchFamily="34" charset="0"/>
              </a:rPr>
              <a:t>Presenter Notes</a:t>
            </a:r>
            <a:r>
              <a:rPr lang="en-US" sz="1000" dirty="0">
                <a:solidFill>
                  <a:srgbClr val="444444"/>
                </a:solidFill>
                <a:cs typeface="Arial" panose="020B0604020202020204" pitchFamily="34" charset="0"/>
              </a:rPr>
              <a:t>​</a:t>
            </a:r>
            <a:endParaRPr lang="en-US" sz="1000" b="0" i="0" dirty="0">
              <a:solidFill>
                <a:srgbClr val="444444"/>
              </a:solidFill>
              <a:effectLst/>
              <a:cs typeface="Arial" panose="020B0604020202020204" pitchFamily="34" charset="0"/>
            </a:endParaRPr>
          </a:p>
          <a:p>
            <a:pPr marL="0" indent="0" defTabSz="957300">
              <a:spcBef>
                <a:spcPts val="0"/>
              </a:spcBef>
              <a:spcAft>
                <a:spcPts val="600"/>
              </a:spcAft>
              <a:buNone/>
              <a:defRPr/>
            </a:pPr>
            <a:r>
              <a:rPr lang="en-US" sz="1000" dirty="0">
                <a:solidFill>
                  <a:prstClr val="black"/>
                </a:solidFill>
                <a:cs typeface="Arial" panose="020B0604020202020204" pitchFamily="34" charset="0"/>
              </a:rPr>
              <a:t>There are telemarketing rules for DME. DME suppliers (people who sell equipment like diabetic supplies and power wheelchairs), and anyone representing the supplier are prohibited by law from directly selling their products to people with Medicare (unless given prior consent). This includes contacting you by telephone, text message, computer, e-mail, instant messaging, and in-person contact. DME suppliers must be in compliance with the supplier standards of 42 C.F.R. 424.57(c). See </a:t>
            </a:r>
            <a:r>
              <a:rPr lang="en-US" sz="1000" dirty="0">
                <a:solidFill>
                  <a:prstClr val="black"/>
                </a:solidFill>
                <a:cs typeface="Arial" panose="020B0604020202020204" pitchFamily="34" charset="0"/>
                <a:hlinkClick r:id="rId3"/>
              </a:rPr>
              <a:t>CMS.gov/Medicare/Provider-Enrollment-and-Certification/MedicareProviderSupEnroll/Downloads/DMEPOSSupplierStandards.pdf</a:t>
            </a:r>
            <a:r>
              <a:rPr lang="en-US" sz="1000" dirty="0">
                <a:solidFill>
                  <a:prstClr val="black"/>
                </a:solidFill>
                <a:cs typeface="Arial" panose="020B0604020202020204" pitchFamily="34" charset="0"/>
              </a:rPr>
              <a:t> and </a:t>
            </a:r>
            <a:r>
              <a:rPr lang="en-US" sz="1000" dirty="0">
                <a:solidFill>
                  <a:prstClr val="black"/>
                </a:solidFill>
                <a:cs typeface="Arial" panose="020B0604020202020204" pitchFamily="34" charset="0"/>
                <a:hlinkClick r:id="rId4"/>
              </a:rPr>
              <a:t>ECFR.gov/current/title-42/chapter-IV/subchapter-B/part-424/subpart-D#p-424.57(c)</a:t>
            </a:r>
            <a:r>
              <a:rPr lang="en-US" sz="1000" dirty="0">
                <a:solidFill>
                  <a:prstClr val="black"/>
                </a:solidFill>
                <a:cs typeface="Arial" panose="020B0604020202020204" pitchFamily="34" charset="0"/>
              </a:rPr>
              <a:t> for complete details.</a:t>
            </a:r>
          </a:p>
          <a:p>
            <a:pPr marL="0" indent="0" defTabSz="957300">
              <a:spcBef>
                <a:spcPts val="0"/>
              </a:spcBef>
              <a:spcAft>
                <a:spcPts val="600"/>
              </a:spcAft>
              <a:buNone/>
              <a:defRPr/>
            </a:pPr>
            <a:r>
              <a:rPr lang="en-US" sz="1000" dirty="0">
                <a:solidFill>
                  <a:prstClr val="black"/>
                </a:solidFill>
                <a:cs typeface="Arial" panose="020B0604020202020204" pitchFamily="34" charset="0"/>
              </a:rPr>
              <a:t>Potential DME scams include:</a:t>
            </a:r>
          </a:p>
          <a:p>
            <a:pPr marL="124636" indent="-124636" defTabSz="957300">
              <a:spcBef>
                <a:spcPts val="0"/>
              </a:spcBef>
              <a:spcAft>
                <a:spcPts val="600"/>
              </a:spcAft>
              <a:defRPr/>
            </a:pPr>
            <a:r>
              <a:rPr lang="en-US" sz="1000" dirty="0">
                <a:solidFill>
                  <a:prstClr val="black"/>
                </a:solidFill>
                <a:cs typeface="Arial" panose="020B0604020202020204" pitchFamily="34" charset="0"/>
              </a:rPr>
              <a:t>Calls or visits from people saying they represent Medicare</a:t>
            </a:r>
          </a:p>
          <a:p>
            <a:pPr marL="124636" indent="-124636" defTabSz="957300">
              <a:spcBef>
                <a:spcPts val="0"/>
              </a:spcBef>
              <a:spcAft>
                <a:spcPts val="600"/>
              </a:spcAft>
              <a:defRPr/>
            </a:pPr>
            <a:r>
              <a:rPr lang="en-US" sz="1000" dirty="0">
                <a:solidFill>
                  <a:prstClr val="black"/>
                </a:solidFill>
                <a:cs typeface="Arial" panose="020B0604020202020204" pitchFamily="34" charset="0"/>
              </a:rPr>
              <a:t>Phone or door-to-door selling techniques</a:t>
            </a:r>
          </a:p>
          <a:p>
            <a:pPr marL="124636" indent="-124636" defTabSz="957300">
              <a:spcBef>
                <a:spcPts val="0"/>
              </a:spcBef>
              <a:spcAft>
                <a:spcPts val="600"/>
              </a:spcAft>
              <a:defRPr/>
            </a:pPr>
            <a:r>
              <a:rPr lang="en-US" sz="1000" dirty="0">
                <a:solidFill>
                  <a:prstClr val="black"/>
                </a:solidFill>
                <a:cs typeface="Arial" panose="020B0604020202020204" pitchFamily="34" charset="0"/>
              </a:rPr>
              <a:t>Equipment or service, like “free” diabetic testing supplies, heating pads, braces or orthotics, is offered for free and then you're asked for your Medicare number for what they claim is “record-keeping purposes”</a:t>
            </a:r>
          </a:p>
          <a:p>
            <a:pPr marL="124636" indent="-124636" defTabSz="957300">
              <a:spcBef>
                <a:spcPts val="0"/>
              </a:spcBef>
              <a:spcAft>
                <a:spcPts val="600"/>
              </a:spcAft>
              <a:defRPr/>
            </a:pPr>
            <a:r>
              <a:rPr lang="en-US" sz="1000" dirty="0">
                <a:solidFill>
                  <a:prstClr val="black"/>
                </a:solidFill>
                <a:cs typeface="Arial" panose="020B0604020202020204" pitchFamily="34" charset="0"/>
              </a:rPr>
              <a:t>Being told that Medicare will pay for the item or service if you give them your Medicare number</a:t>
            </a:r>
          </a:p>
          <a:p>
            <a:pPr marL="124636" indent="-124636" defTabSz="957300">
              <a:spcBef>
                <a:spcPts val="0"/>
              </a:spcBef>
              <a:spcAft>
                <a:spcPts val="600"/>
              </a:spcAft>
              <a:defRPr/>
            </a:pPr>
            <a:r>
              <a:rPr lang="en-US" sz="1000" dirty="0">
                <a:solidFill>
                  <a:prstClr val="black"/>
                </a:solidFill>
                <a:cs typeface="Arial" panose="020B0604020202020204" pitchFamily="34" charset="0"/>
              </a:rPr>
              <a:t>Supplies you never ordered are delivered to you</a:t>
            </a:r>
          </a:p>
          <a:p>
            <a:pPr marL="0" indent="0" defTabSz="957300">
              <a:spcBef>
                <a:spcPts val="0"/>
              </a:spcBef>
              <a:spcAft>
                <a:spcPts val="600"/>
              </a:spcAft>
              <a:buNone/>
              <a:defRPr/>
            </a:pPr>
            <a:r>
              <a:rPr lang="en-US" sz="1000" dirty="0">
                <a:cs typeface="Arial" panose="020B0604020202020204" pitchFamily="34" charset="0"/>
              </a:rPr>
              <a:t>A main goal of these scams is to get your Medicare number and bill Medicare for services or items that you don’t need or never get. Or they may ship you supplies that you never ordered and then bill your Medicare number. You’re under no obligation to accept items that you didn’t order and should refuse delivery or return to the sender. Keep a record of the sender’s name and the date you returned the item(s). </a:t>
            </a:r>
          </a:p>
          <a:p>
            <a:pPr marL="0" marR="0" lvl="0" indent="0" algn="l" defTabSz="957300" rtl="0" eaLnBrk="1" fontAlgn="auto" latinLnBrk="0" hangingPunct="1">
              <a:spcBef>
                <a:spcPts val="0"/>
              </a:spcBef>
              <a:spcAft>
                <a:spcPts val="600"/>
              </a:spcAft>
              <a:buClrTx/>
              <a:buSzTx/>
              <a:buFont typeface="Wingdings" panose="05000000000000000000" pitchFamily="2" charset="2"/>
              <a:buNone/>
              <a:tabLst/>
              <a:defRPr/>
            </a:pPr>
            <a:r>
              <a:rPr lang="en-US" sz="1000" dirty="0">
                <a:effectLst/>
              </a:rPr>
              <a:t>In response to concerns related to auto-shipments and delivery of Durable Medical Equipment, Prosthetics, and Orthotics (DMEPOS) supplies that may no longer be needed or not needed at the same level of frequency/volume, CMS instituted policies to require suppliers to contact you prior to dispensing DME refills. CMS </a:t>
            </a:r>
            <a:r>
              <a:rPr lang="en-US" sz="1000" dirty="0"/>
              <a:t>finalized </a:t>
            </a:r>
            <a:r>
              <a:rPr lang="en-US" sz="1000" dirty="0">
                <a:effectLst/>
              </a:rPr>
              <a:t>its proposal to codify with some changes to its long-standing refill policy. Medicare now requires documentation indicating you confirmed the need for the refill within the 30-day period prior to the end of the current supply. Additionally, Medicare has a requirement that delivery of DME items (that is, date of service) be no sooner than 10 calendar days before the expected end of the current supply. </a:t>
            </a:r>
            <a:r>
              <a:rPr lang="en-US" sz="1000" dirty="0"/>
              <a:t>This rule also clarifies the longstanding Medicare definition of brace to provide clarification on the scope of the Medicare Part B (Medical Insurance) benefit for leg, arm, back, and neck braces and, as a result, classifies certain exoskeleton-type devices as braces for Medicare payment purposes. </a:t>
            </a:r>
            <a:r>
              <a:rPr lang="en-US" sz="1000" dirty="0">
                <a:effectLst/>
              </a:rPr>
              <a:t>For more information visit </a:t>
            </a:r>
            <a:r>
              <a:rPr lang="en-US" sz="1000" dirty="0">
                <a:effectLst/>
                <a:hlinkClick r:id="rId5"/>
              </a:rPr>
              <a:t>federalregister.gov/documents/2023/11/13/2023-24455/medicare-program-calendar-year-cy-2024-home-health-hh-prospective-payment-system-rate-update-hh</a:t>
            </a:r>
            <a:r>
              <a:rPr lang="en-US" sz="1000" dirty="0">
                <a:effectLst/>
              </a:rPr>
              <a:t>.</a:t>
            </a:r>
            <a:endParaRPr lang="en-US" sz="1000" dirty="0"/>
          </a:p>
          <a:p>
            <a:pPr marL="0" marR="0" lvl="0" indent="0" algn="l" defTabSz="957300" rtl="0" eaLnBrk="1" fontAlgn="auto" latinLnBrk="0" hangingPunct="1">
              <a:spcBef>
                <a:spcPts val="0"/>
              </a:spcBef>
              <a:spcAft>
                <a:spcPts val="600"/>
              </a:spcAft>
              <a:buClrTx/>
              <a:buSzTx/>
              <a:buFont typeface="Wingdings" panose="05000000000000000000" pitchFamily="2" charset="2"/>
              <a:buNone/>
              <a:tabLst/>
              <a:defRPr/>
            </a:pPr>
            <a:r>
              <a:rPr lang="en-US" sz="1000" dirty="0">
                <a:cs typeface="Arial" panose="020B0604020202020204" pitchFamily="34" charset="0"/>
              </a:rPr>
              <a:t>It’s important to review your Medicare Summary Notice (MSN) or claims statements from your Medicare plan for charges that you don’t recognize. If you suspect fraud, report it to Medicare.</a:t>
            </a:r>
            <a:r>
              <a:rPr lang="en-US" sz="1000" dirty="0">
                <a:solidFill>
                  <a:prstClr val="black"/>
                </a:solidFill>
                <a:cs typeface="Arial" panose="020B0604020202020204" pitchFamily="34" charset="0"/>
              </a:rPr>
              <a:t> To report suspected DME scams or any other suspected Medicare fraud, call 1-800-MEDICARE (1-800-633-4227); TTY: 1-877-486-2048. </a:t>
            </a:r>
          </a:p>
          <a:p>
            <a:pPr marL="0" indent="0">
              <a:buNone/>
            </a:pPr>
            <a:endParaRPr lang="en-US" sz="1000" dirty="0">
              <a:cs typeface="Arial" panose="020B0604020202020204" pitchFamily="34" charset="0"/>
            </a:endParaRPr>
          </a:p>
        </p:txBody>
      </p:sp>
    </p:spTree>
    <p:extLst>
      <p:ext uri="{BB962C8B-B14F-4D97-AF65-F5344CB8AC3E}">
        <p14:creationId xmlns:p14="http://schemas.microsoft.com/office/powerpoint/2010/main" val="41351070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44379" y="3581401"/>
            <a:ext cx="7074568" cy="5900056"/>
          </a:xfrm>
        </p:spPr>
        <p:txBody>
          <a:bodyPr/>
          <a:lstStyle/>
          <a:p>
            <a:pPr marL="0" indent="0" defTabSz="957300">
              <a:spcBef>
                <a:spcPts val="0"/>
              </a:spcBef>
              <a:spcAft>
                <a:spcPts val="600"/>
              </a:spcAft>
              <a:buNone/>
              <a:defRPr/>
            </a:pPr>
            <a:r>
              <a:rPr lang="en-US" sz="1100" b="1" dirty="0">
                <a:solidFill>
                  <a:srgbClr val="000000"/>
                </a:solidFill>
                <a:cs typeface="Arial" panose="020B0604020202020204" pitchFamily="34" charset="0"/>
              </a:rPr>
              <a:t>This slide has animation. Presenter Notes</a:t>
            </a:r>
            <a:r>
              <a:rPr lang="en-US" sz="1100" dirty="0">
                <a:solidFill>
                  <a:srgbClr val="444444"/>
                </a:solidFill>
                <a:cs typeface="Arial" panose="020B0604020202020204" pitchFamily="34" charset="0"/>
              </a:rPr>
              <a:t>​</a:t>
            </a:r>
            <a:endParaRPr lang="en-US" sz="1100" b="0" i="0" dirty="0">
              <a:solidFill>
                <a:srgbClr val="444444"/>
              </a:solidFill>
              <a:effectLst/>
              <a:cs typeface="Arial" panose="020B0604020202020204" pitchFamily="34" charset="0"/>
            </a:endParaRPr>
          </a:p>
          <a:p>
            <a:pPr marL="0" indent="0" defTabSz="966612">
              <a:spcBef>
                <a:spcPts val="0"/>
              </a:spcBef>
              <a:spcAft>
                <a:spcPts val="600"/>
              </a:spcAft>
              <a:buNone/>
              <a:defRPr/>
            </a:pPr>
            <a:r>
              <a:rPr lang="en-US" sz="1100" dirty="0">
                <a:cs typeface="Arial" panose="020B0604020202020204" pitchFamily="34" charset="0"/>
              </a:rPr>
              <a:t>The DMEPOS Competitive Bidding Program (CBP) was established by the Medicare Prescription Drug, Improvement, and Modernization Act of 2003 (MMA). The DMEPOS CBP has been an essential tool to help Medicare set market-based payment rates for DMEPOS items, save money for people with Medicare and taxpayers, and limit fraud, waste, and abuse in the Medicare Program. The DMEPOS CBP has saved billions of dollars since it was started, while ensuring access to quality items and services. </a:t>
            </a:r>
          </a:p>
          <a:p>
            <a:pPr marL="0" indent="0" defTabSz="966612">
              <a:spcBef>
                <a:spcPts val="0"/>
              </a:spcBef>
              <a:spcAft>
                <a:spcPts val="600"/>
              </a:spcAft>
              <a:buNone/>
              <a:defRPr/>
            </a:pPr>
            <a:r>
              <a:rPr lang="en-US" sz="1100" dirty="0">
                <a:cs typeface="Arial" panose="020B0604020202020204" pitchFamily="34" charset="0"/>
              </a:rPr>
              <a:t>CMS previously announced Round 2021 single payment amounts (SPAs) for 2 product categories: Off-The-Shelf (OTS) back braces and OTS knee braces. Round 2021 contracts started on January 1, 2021, and ended on December 31, 2023. </a:t>
            </a:r>
          </a:p>
          <a:p>
            <a:pPr marL="0" indent="0">
              <a:spcBef>
                <a:spcPts val="0"/>
              </a:spcBef>
              <a:spcAft>
                <a:spcPts val="600"/>
              </a:spcAft>
              <a:buNone/>
            </a:pPr>
            <a:r>
              <a:rPr lang="en-US" sz="1100" dirty="0">
                <a:cs typeface="Arial" panose="020B0604020202020204" pitchFamily="34" charset="0"/>
              </a:rPr>
              <a:t>As of January 1, 2024, there’s a temporary gap period for the DMEPOS CBP. During the temporary gap period, Medicare-enrolled DMEPOS suppliers may furnish DMEPOS items and services to patients. Here are the payment rules: 1) Adjusted fees in former competitive bidding areas (CBAs) are based on 100% of the single payment amount for the CBA increased by the projected percentage change in the Consumer Price Index for All Urban Consumers (CPI-U) from January 2023–January 2024; and 2) Adjusted fees in non-CBAs are based on fully adjusted rates per the applicable methodology under 42 CFR 414.210(g).</a:t>
            </a:r>
          </a:p>
          <a:p>
            <a:pPr marL="0" indent="0">
              <a:spcBef>
                <a:spcPts val="0"/>
              </a:spcBef>
              <a:spcAft>
                <a:spcPts val="600"/>
              </a:spcAft>
              <a:buNone/>
            </a:pPr>
            <a:r>
              <a:rPr lang="en-US" sz="1100" dirty="0">
                <a:cs typeface="Arial" panose="020B0604020202020204" pitchFamily="34" charset="0"/>
              </a:rPr>
              <a:t>Visit </a:t>
            </a:r>
            <a:r>
              <a:rPr lang="en-US" sz="1100" dirty="0">
                <a:cs typeface="Arial" panose="020B0604020202020204" pitchFamily="34" charset="0"/>
                <a:hlinkClick r:id="rId3"/>
              </a:rPr>
              <a:t>CMS.gov/</a:t>
            </a:r>
            <a:r>
              <a:rPr lang="en-US" sz="1100" dirty="0" err="1">
                <a:cs typeface="Arial" panose="020B0604020202020204" pitchFamily="34" charset="0"/>
                <a:hlinkClick r:id="rId3"/>
              </a:rPr>
              <a:t>medicare</a:t>
            </a:r>
            <a:r>
              <a:rPr lang="en-US" sz="1100" dirty="0">
                <a:cs typeface="Arial" panose="020B0604020202020204" pitchFamily="34" charset="0"/>
                <a:hlinkClick r:id="rId3"/>
              </a:rPr>
              <a:t>/payment/fee-schedules/</a:t>
            </a:r>
            <a:r>
              <a:rPr lang="en-US" sz="1100" dirty="0" err="1">
                <a:cs typeface="Arial" panose="020B0604020202020204" pitchFamily="34" charset="0"/>
                <a:hlinkClick r:id="rId3"/>
              </a:rPr>
              <a:t>dmepos</a:t>
            </a:r>
            <a:r>
              <a:rPr lang="en-US" sz="1100" dirty="0">
                <a:cs typeface="Arial" panose="020B0604020202020204" pitchFamily="34" charset="0"/>
                <a:hlinkClick r:id="rId3"/>
              </a:rPr>
              <a:t>-competitive-bidding</a:t>
            </a:r>
            <a:r>
              <a:rPr lang="en-US" sz="1100" dirty="0">
                <a:cs typeface="Arial" panose="020B0604020202020204" pitchFamily="34" charset="0"/>
              </a:rPr>
              <a:t> and </a:t>
            </a:r>
            <a:r>
              <a:rPr lang="en-US" sz="1100" dirty="0">
                <a:effectLst/>
                <a:hlinkClick r:id="rId4"/>
              </a:rPr>
              <a:t>CMS.gov/medicare/payment/fee-schedules/dmepos-competitive-bidding/health-status-monitoring</a:t>
            </a:r>
            <a:r>
              <a:rPr lang="en-US" sz="1100" dirty="0">
                <a:cs typeface="Arial" panose="020B0604020202020204" pitchFamily="34" charset="0"/>
              </a:rPr>
              <a:t>.</a:t>
            </a:r>
          </a:p>
          <a:p>
            <a:pPr marL="0" indent="0">
              <a:spcBef>
                <a:spcPts val="0"/>
              </a:spcBef>
              <a:spcAft>
                <a:spcPts val="600"/>
              </a:spcAft>
              <a:buNone/>
            </a:pPr>
            <a:r>
              <a:rPr lang="en-US" sz="1100" dirty="0">
                <a:cs typeface="Arial" panose="020B0604020202020204" pitchFamily="34" charset="0"/>
              </a:rPr>
              <a:t>CMS will start bidding for the next round after we: </a:t>
            </a:r>
          </a:p>
          <a:p>
            <a:pPr>
              <a:spcBef>
                <a:spcPts val="0"/>
              </a:spcBef>
              <a:spcAft>
                <a:spcPts val="600"/>
              </a:spcAft>
            </a:pPr>
            <a:r>
              <a:rPr lang="en-US" sz="1100" dirty="0">
                <a:cs typeface="Arial" panose="020B0604020202020204" pitchFamily="34" charset="0"/>
              </a:rPr>
              <a:t>Complete the formal public notice and comment rulemaking process </a:t>
            </a:r>
          </a:p>
          <a:p>
            <a:pPr>
              <a:spcBef>
                <a:spcPts val="0"/>
              </a:spcBef>
              <a:spcAft>
                <a:spcPts val="600"/>
              </a:spcAft>
            </a:pPr>
            <a:r>
              <a:rPr lang="en-US" sz="1100" dirty="0">
                <a:cs typeface="Arial" panose="020B0604020202020204" pitchFamily="34" charset="0"/>
              </a:rPr>
              <a:t>Implement necessary DMEPOS CBP changes to: </a:t>
            </a:r>
          </a:p>
          <a:p>
            <a:pPr marL="342900" lvl="1" indent="-112713">
              <a:spcBef>
                <a:spcPts val="0"/>
              </a:spcBef>
              <a:spcAft>
                <a:spcPts val="600"/>
              </a:spcAft>
              <a:buFont typeface="Arial" panose="020B0604020202020204" pitchFamily="34" charset="0"/>
              <a:buChar char="•"/>
            </a:pPr>
            <a:r>
              <a:rPr lang="en-US" sz="1100" dirty="0">
                <a:cs typeface="Arial" panose="020B0604020202020204" pitchFamily="34" charset="0"/>
              </a:rPr>
              <a:t>Establish sustainable prices </a:t>
            </a:r>
          </a:p>
          <a:p>
            <a:pPr marL="342900" lvl="1" indent="-112713">
              <a:spcBef>
                <a:spcPts val="0"/>
              </a:spcBef>
              <a:spcAft>
                <a:spcPts val="600"/>
              </a:spcAft>
              <a:buFont typeface="Arial" panose="020B0604020202020204" pitchFamily="34" charset="0"/>
              <a:buChar char="•"/>
            </a:pPr>
            <a:r>
              <a:rPr lang="en-US" sz="1100" dirty="0">
                <a:cs typeface="Arial" panose="020B0604020202020204" pitchFamily="34" charset="0"/>
              </a:rPr>
              <a:t>Save money for Medicare patients and taxpayers </a:t>
            </a:r>
          </a:p>
          <a:p>
            <a:pPr marL="342900" lvl="1" indent="-112713">
              <a:spcBef>
                <a:spcPts val="0"/>
              </a:spcBef>
              <a:spcAft>
                <a:spcPts val="600"/>
              </a:spcAft>
              <a:buFont typeface="Arial" panose="020B0604020202020204" pitchFamily="34" charset="0"/>
              <a:buChar char="•"/>
            </a:pPr>
            <a:r>
              <a:rPr lang="en-US" sz="1100" dirty="0">
                <a:cs typeface="Arial" panose="020B0604020202020204" pitchFamily="34" charset="0"/>
              </a:rPr>
              <a:t>Help limit fraud, waste, and abuse in the Medicare Program </a:t>
            </a:r>
          </a:p>
          <a:p>
            <a:pPr marL="342900" lvl="1" indent="-112713">
              <a:spcBef>
                <a:spcPts val="0"/>
              </a:spcBef>
              <a:spcAft>
                <a:spcPts val="600"/>
              </a:spcAft>
              <a:buFont typeface="Arial" panose="020B0604020202020204" pitchFamily="34" charset="0"/>
              <a:buChar char="•"/>
            </a:pPr>
            <a:r>
              <a:rPr lang="en-US" sz="1100" dirty="0">
                <a:cs typeface="Arial" panose="020B0604020202020204" pitchFamily="34" charset="0"/>
              </a:rPr>
              <a:t>Ensure patient access to quality items and services </a:t>
            </a:r>
          </a:p>
          <a:p>
            <a:pPr marL="0" indent="0">
              <a:spcBef>
                <a:spcPts val="0"/>
              </a:spcBef>
              <a:spcAft>
                <a:spcPts val="600"/>
              </a:spcAft>
              <a:buNone/>
            </a:pPr>
            <a:r>
              <a:rPr lang="en-US" sz="1100" spc="0" dirty="0">
                <a:effectLst/>
                <a:ea typeface="Wingdings" panose="05000000000000000000" pitchFamily="2" charset="2"/>
                <a:cs typeface="Wingdings" panose="05000000000000000000" pitchFamily="2" charset="2"/>
              </a:rPr>
              <a:t>To</a:t>
            </a:r>
            <a:r>
              <a:rPr lang="en-US" sz="1100" spc="-15" dirty="0">
                <a:effectLst/>
                <a:ea typeface="Wingdings" panose="05000000000000000000" pitchFamily="2" charset="2"/>
                <a:cs typeface="Wingdings" panose="05000000000000000000" pitchFamily="2" charset="2"/>
              </a:rPr>
              <a:t> </a:t>
            </a:r>
            <a:r>
              <a:rPr lang="en-US" sz="1100" spc="0" dirty="0">
                <a:effectLst/>
                <a:ea typeface="Wingdings" panose="05000000000000000000" pitchFamily="2" charset="2"/>
                <a:cs typeface="Wingdings" panose="05000000000000000000" pitchFamily="2" charset="2"/>
              </a:rPr>
              <a:t>participate</a:t>
            </a:r>
            <a:r>
              <a:rPr lang="en-US" sz="1100" spc="-30" dirty="0">
                <a:effectLst/>
                <a:ea typeface="Wingdings" panose="05000000000000000000" pitchFamily="2" charset="2"/>
                <a:cs typeface="Wingdings" panose="05000000000000000000" pitchFamily="2" charset="2"/>
              </a:rPr>
              <a:t> </a:t>
            </a:r>
            <a:r>
              <a:rPr lang="en-US" sz="1100" spc="0" dirty="0">
                <a:effectLst/>
                <a:ea typeface="Wingdings" panose="05000000000000000000" pitchFamily="2" charset="2"/>
                <a:cs typeface="Wingdings" panose="05000000000000000000" pitchFamily="2" charset="2"/>
              </a:rPr>
              <a:t>in</a:t>
            </a:r>
            <a:r>
              <a:rPr lang="en-US" sz="1100" spc="-25" dirty="0">
                <a:effectLst/>
                <a:ea typeface="Wingdings" panose="05000000000000000000" pitchFamily="2" charset="2"/>
                <a:cs typeface="Wingdings" panose="05000000000000000000" pitchFamily="2" charset="2"/>
              </a:rPr>
              <a:t> </a:t>
            </a:r>
            <a:r>
              <a:rPr lang="en-US" sz="1100" spc="0" dirty="0">
                <a:effectLst/>
                <a:ea typeface="Wingdings" panose="05000000000000000000" pitchFamily="2" charset="2"/>
                <a:cs typeface="Wingdings" panose="05000000000000000000" pitchFamily="2" charset="2"/>
              </a:rPr>
              <a:t>the</a:t>
            </a:r>
            <a:r>
              <a:rPr lang="en-US" sz="1100" spc="-20" dirty="0">
                <a:effectLst/>
                <a:ea typeface="Wingdings" panose="05000000000000000000" pitchFamily="2" charset="2"/>
                <a:cs typeface="Wingdings" panose="05000000000000000000" pitchFamily="2" charset="2"/>
              </a:rPr>
              <a:t> </a:t>
            </a:r>
            <a:r>
              <a:rPr lang="en-US" sz="1100" spc="0" dirty="0">
                <a:effectLst/>
                <a:ea typeface="Wingdings" panose="05000000000000000000" pitchFamily="2" charset="2"/>
                <a:cs typeface="Wingdings" panose="05000000000000000000" pitchFamily="2" charset="2"/>
              </a:rPr>
              <a:t>DMEPOS</a:t>
            </a:r>
            <a:r>
              <a:rPr lang="en-US" sz="1100" spc="-15" dirty="0">
                <a:effectLst/>
                <a:ea typeface="Wingdings" panose="05000000000000000000" pitchFamily="2" charset="2"/>
                <a:cs typeface="Wingdings" panose="05000000000000000000" pitchFamily="2" charset="2"/>
              </a:rPr>
              <a:t> </a:t>
            </a:r>
            <a:r>
              <a:rPr lang="en-US" sz="1100" spc="0" dirty="0">
                <a:effectLst/>
                <a:ea typeface="Wingdings" panose="05000000000000000000" pitchFamily="2" charset="2"/>
                <a:cs typeface="Wingdings" panose="05000000000000000000" pitchFamily="2" charset="2"/>
              </a:rPr>
              <a:t>CBP,</a:t>
            </a:r>
            <a:r>
              <a:rPr lang="en-US" sz="1100" spc="-20" dirty="0">
                <a:effectLst/>
                <a:ea typeface="Wingdings" panose="05000000000000000000" pitchFamily="2" charset="2"/>
                <a:cs typeface="Wingdings" panose="05000000000000000000" pitchFamily="2" charset="2"/>
              </a:rPr>
              <a:t> </a:t>
            </a:r>
            <a:r>
              <a:rPr lang="en-US" sz="1100" spc="0" dirty="0">
                <a:effectLst/>
                <a:ea typeface="Wingdings" panose="05000000000000000000" pitchFamily="2" charset="2"/>
                <a:cs typeface="Wingdings" panose="05000000000000000000" pitchFamily="2" charset="2"/>
              </a:rPr>
              <a:t>suppliers</a:t>
            </a:r>
            <a:r>
              <a:rPr lang="en-US" sz="1100" spc="-20" dirty="0">
                <a:effectLst/>
                <a:ea typeface="Wingdings" panose="05000000000000000000" pitchFamily="2" charset="2"/>
                <a:cs typeface="Wingdings" panose="05000000000000000000" pitchFamily="2" charset="2"/>
              </a:rPr>
              <a:t> </a:t>
            </a:r>
            <a:r>
              <a:rPr lang="en-US" sz="1100" spc="0" dirty="0">
                <a:effectLst/>
                <a:ea typeface="Wingdings" panose="05000000000000000000" pitchFamily="2" charset="2"/>
                <a:cs typeface="Wingdings" panose="05000000000000000000" pitchFamily="2" charset="2"/>
              </a:rPr>
              <a:t>compete</a:t>
            </a:r>
            <a:r>
              <a:rPr lang="en-US" sz="1100" spc="-15" dirty="0">
                <a:effectLst/>
                <a:ea typeface="Wingdings" panose="05000000000000000000" pitchFamily="2" charset="2"/>
                <a:cs typeface="Wingdings" panose="05000000000000000000" pitchFamily="2" charset="2"/>
              </a:rPr>
              <a:t> </a:t>
            </a:r>
            <a:r>
              <a:rPr lang="en-US" sz="1100" spc="0" dirty="0">
                <a:effectLst/>
                <a:ea typeface="Wingdings" panose="05000000000000000000" pitchFamily="2" charset="2"/>
                <a:cs typeface="Wingdings" panose="05000000000000000000" pitchFamily="2" charset="2"/>
              </a:rPr>
              <a:t>by</a:t>
            </a:r>
            <a:r>
              <a:rPr lang="en-US" sz="1100" spc="-30" dirty="0">
                <a:effectLst/>
                <a:ea typeface="Wingdings" panose="05000000000000000000" pitchFamily="2" charset="2"/>
                <a:cs typeface="Wingdings" panose="05000000000000000000" pitchFamily="2" charset="2"/>
              </a:rPr>
              <a:t> </a:t>
            </a:r>
            <a:r>
              <a:rPr lang="en-US" sz="1100" spc="0" dirty="0">
                <a:effectLst/>
                <a:ea typeface="Wingdings" panose="05000000000000000000" pitchFamily="2" charset="2"/>
                <a:cs typeface="Wingdings" panose="05000000000000000000" pitchFamily="2" charset="2"/>
              </a:rPr>
              <a:t>submitting</a:t>
            </a:r>
            <a:r>
              <a:rPr lang="en-US" sz="1100" spc="-35" dirty="0">
                <a:effectLst/>
                <a:ea typeface="Wingdings" panose="05000000000000000000" pitchFamily="2" charset="2"/>
                <a:cs typeface="Wingdings" panose="05000000000000000000" pitchFamily="2" charset="2"/>
              </a:rPr>
              <a:t> </a:t>
            </a:r>
            <a:r>
              <a:rPr lang="en-US" sz="1100" spc="0" dirty="0">
                <a:effectLst/>
                <a:ea typeface="Wingdings" panose="05000000000000000000" pitchFamily="2" charset="2"/>
                <a:cs typeface="Wingdings" panose="05000000000000000000" pitchFamily="2" charset="2"/>
              </a:rPr>
              <a:t>a</a:t>
            </a:r>
            <a:r>
              <a:rPr lang="en-US" sz="1100" spc="-20" dirty="0">
                <a:effectLst/>
                <a:ea typeface="Wingdings" panose="05000000000000000000" pitchFamily="2" charset="2"/>
                <a:cs typeface="Wingdings" panose="05000000000000000000" pitchFamily="2" charset="2"/>
              </a:rPr>
              <a:t> </a:t>
            </a:r>
            <a:r>
              <a:rPr lang="en-US" sz="1100" spc="0" dirty="0">
                <a:effectLst/>
                <a:ea typeface="Wingdings" panose="05000000000000000000" pitchFamily="2" charset="2"/>
                <a:cs typeface="Wingdings" panose="05000000000000000000" pitchFamily="2" charset="2"/>
              </a:rPr>
              <a:t>bid</a:t>
            </a:r>
            <a:r>
              <a:rPr lang="en-US" sz="1100" spc="-25" dirty="0">
                <a:effectLst/>
                <a:ea typeface="Wingdings" panose="05000000000000000000" pitchFamily="2" charset="2"/>
                <a:cs typeface="Wingdings" panose="05000000000000000000" pitchFamily="2" charset="2"/>
              </a:rPr>
              <a:t> </a:t>
            </a:r>
            <a:r>
              <a:rPr lang="en-US" sz="1100" spc="0" dirty="0">
                <a:effectLst/>
                <a:ea typeface="Wingdings" panose="05000000000000000000" pitchFamily="2" charset="2"/>
                <a:cs typeface="Wingdings" panose="05000000000000000000" pitchFamily="2" charset="2"/>
              </a:rPr>
              <a:t>for</a:t>
            </a:r>
            <a:r>
              <a:rPr lang="en-US" sz="1100" spc="-30" dirty="0">
                <a:effectLst/>
                <a:ea typeface="Wingdings" panose="05000000000000000000" pitchFamily="2" charset="2"/>
                <a:cs typeface="Wingdings" panose="05000000000000000000" pitchFamily="2" charset="2"/>
              </a:rPr>
              <a:t> </a:t>
            </a:r>
            <a:r>
              <a:rPr lang="en-US" sz="1100" spc="0" dirty="0">
                <a:effectLst/>
                <a:ea typeface="Wingdings" panose="05000000000000000000" pitchFamily="2" charset="2"/>
                <a:cs typeface="Wingdings" panose="05000000000000000000" pitchFamily="2" charset="2"/>
              </a:rPr>
              <a:t>selected</a:t>
            </a:r>
            <a:r>
              <a:rPr lang="en-US" sz="1100" spc="-15" dirty="0">
                <a:effectLst/>
                <a:ea typeface="Wingdings" panose="05000000000000000000" pitchFamily="2" charset="2"/>
                <a:cs typeface="Wingdings" panose="05000000000000000000" pitchFamily="2" charset="2"/>
              </a:rPr>
              <a:t> </a:t>
            </a:r>
            <a:r>
              <a:rPr lang="en-US" sz="1100" spc="0" dirty="0">
                <a:effectLst/>
                <a:ea typeface="Wingdings" panose="05000000000000000000" pitchFamily="2" charset="2"/>
                <a:cs typeface="Wingdings" panose="05000000000000000000" pitchFamily="2" charset="2"/>
              </a:rPr>
              <a:t>products.</a:t>
            </a:r>
            <a:r>
              <a:rPr lang="en-US" sz="1100" spc="-25" dirty="0">
                <a:effectLst/>
                <a:ea typeface="Wingdings" panose="05000000000000000000" pitchFamily="2" charset="2"/>
                <a:cs typeface="Wingdings" panose="05000000000000000000" pitchFamily="2" charset="2"/>
              </a:rPr>
              <a:t> </a:t>
            </a:r>
            <a:r>
              <a:rPr lang="en-US" sz="1100" spc="0" dirty="0">
                <a:effectLst/>
                <a:ea typeface="Wingdings" panose="05000000000000000000" pitchFamily="2" charset="2"/>
                <a:cs typeface="Wingdings" panose="05000000000000000000" pitchFamily="2" charset="2"/>
              </a:rPr>
              <a:t>Medicare evaluates the bids based on the supplier’s eligibility, its financial stability, and its bid price. Medicare awards</a:t>
            </a:r>
            <a:r>
              <a:rPr lang="en-US" sz="1100" spc="-15" dirty="0">
                <a:effectLst/>
                <a:ea typeface="Wingdings" panose="05000000000000000000" pitchFamily="2" charset="2"/>
                <a:cs typeface="Wingdings" panose="05000000000000000000" pitchFamily="2" charset="2"/>
              </a:rPr>
              <a:t> </a:t>
            </a:r>
            <a:r>
              <a:rPr lang="en-US" sz="1100" spc="0" dirty="0">
                <a:effectLst/>
                <a:ea typeface="Wingdings" panose="05000000000000000000" pitchFamily="2" charset="2"/>
                <a:cs typeface="Wingdings" panose="05000000000000000000" pitchFamily="2" charset="2"/>
              </a:rPr>
              <a:t>contacts to suppliers</a:t>
            </a:r>
            <a:r>
              <a:rPr lang="en-US" sz="1100" spc="-10" dirty="0">
                <a:effectLst/>
                <a:ea typeface="Wingdings" panose="05000000000000000000" pitchFamily="2" charset="2"/>
                <a:cs typeface="Wingdings" panose="05000000000000000000" pitchFamily="2" charset="2"/>
              </a:rPr>
              <a:t> </a:t>
            </a:r>
            <a:r>
              <a:rPr lang="en-US" sz="1100" spc="0" dirty="0">
                <a:effectLst/>
                <a:ea typeface="Wingdings" panose="05000000000000000000" pitchFamily="2" charset="2"/>
                <a:cs typeface="Wingdings" panose="05000000000000000000" pitchFamily="2" charset="2"/>
              </a:rPr>
              <a:t>that</a:t>
            </a:r>
            <a:r>
              <a:rPr lang="en-US" sz="1100" spc="-10" dirty="0">
                <a:effectLst/>
                <a:ea typeface="Wingdings" panose="05000000000000000000" pitchFamily="2" charset="2"/>
                <a:cs typeface="Wingdings" panose="05000000000000000000" pitchFamily="2" charset="2"/>
              </a:rPr>
              <a:t> </a:t>
            </a:r>
            <a:r>
              <a:rPr lang="en-US" sz="1100" spc="0" dirty="0">
                <a:effectLst/>
                <a:ea typeface="Wingdings" panose="05000000000000000000" pitchFamily="2" charset="2"/>
                <a:cs typeface="Wingdings" panose="05000000000000000000" pitchFamily="2" charset="2"/>
              </a:rPr>
              <a:t>offer</a:t>
            </a:r>
            <a:r>
              <a:rPr lang="en-US" sz="1100" spc="-15" dirty="0">
                <a:effectLst/>
                <a:ea typeface="Wingdings" panose="05000000000000000000" pitchFamily="2" charset="2"/>
                <a:cs typeface="Wingdings" panose="05000000000000000000" pitchFamily="2" charset="2"/>
              </a:rPr>
              <a:t> </a:t>
            </a:r>
            <a:r>
              <a:rPr lang="en-US" sz="1100" spc="0" dirty="0">
                <a:effectLst/>
                <a:ea typeface="Wingdings" panose="05000000000000000000" pitchFamily="2" charset="2"/>
                <a:cs typeface="Wingdings" panose="05000000000000000000" pitchFamily="2" charset="2"/>
              </a:rPr>
              <a:t>the</a:t>
            </a:r>
            <a:r>
              <a:rPr lang="en-US" sz="1100" spc="-5" dirty="0">
                <a:effectLst/>
                <a:ea typeface="Wingdings" panose="05000000000000000000" pitchFamily="2" charset="2"/>
                <a:cs typeface="Wingdings" panose="05000000000000000000" pitchFamily="2" charset="2"/>
              </a:rPr>
              <a:t> </a:t>
            </a:r>
            <a:r>
              <a:rPr lang="en-US" sz="1100" spc="0" dirty="0">
                <a:effectLst/>
                <a:ea typeface="Wingdings" panose="05000000000000000000" pitchFamily="2" charset="2"/>
                <a:cs typeface="Wingdings" panose="05000000000000000000" pitchFamily="2" charset="2"/>
              </a:rPr>
              <a:t>best</a:t>
            </a:r>
            <a:r>
              <a:rPr lang="en-US" sz="1100" spc="-5" dirty="0">
                <a:effectLst/>
                <a:ea typeface="Wingdings" panose="05000000000000000000" pitchFamily="2" charset="2"/>
                <a:cs typeface="Wingdings" panose="05000000000000000000" pitchFamily="2" charset="2"/>
              </a:rPr>
              <a:t> </a:t>
            </a:r>
            <a:r>
              <a:rPr lang="en-US" sz="1100" spc="0" dirty="0">
                <a:effectLst/>
                <a:ea typeface="Wingdings" panose="05000000000000000000" pitchFamily="2" charset="2"/>
                <a:cs typeface="Wingdings" panose="05000000000000000000" pitchFamily="2" charset="2"/>
              </a:rPr>
              <a:t>price</a:t>
            </a:r>
            <a:r>
              <a:rPr lang="en-US" sz="1100" spc="-5" dirty="0">
                <a:effectLst/>
                <a:ea typeface="Wingdings" panose="05000000000000000000" pitchFamily="2" charset="2"/>
                <a:cs typeface="Wingdings" panose="05000000000000000000" pitchFamily="2" charset="2"/>
              </a:rPr>
              <a:t> </a:t>
            </a:r>
            <a:r>
              <a:rPr lang="en-US" sz="1100" spc="0" dirty="0">
                <a:effectLst/>
                <a:ea typeface="Wingdings" panose="05000000000000000000" pitchFamily="2" charset="2"/>
                <a:cs typeface="Wingdings" panose="05000000000000000000" pitchFamily="2" charset="2"/>
              </a:rPr>
              <a:t>and</a:t>
            </a:r>
            <a:r>
              <a:rPr lang="en-US" sz="1100" spc="-20" dirty="0">
                <a:effectLst/>
                <a:ea typeface="Wingdings" panose="05000000000000000000" pitchFamily="2" charset="2"/>
                <a:cs typeface="Wingdings" panose="05000000000000000000" pitchFamily="2" charset="2"/>
              </a:rPr>
              <a:t> </a:t>
            </a:r>
            <a:r>
              <a:rPr lang="en-US" sz="1100" spc="0" dirty="0">
                <a:effectLst/>
                <a:ea typeface="Wingdings" panose="05000000000000000000" pitchFamily="2" charset="2"/>
                <a:cs typeface="Wingdings" panose="05000000000000000000" pitchFamily="2" charset="2"/>
              </a:rPr>
              <a:t>meet applicable</a:t>
            </a:r>
            <a:r>
              <a:rPr lang="en-US" sz="1100" spc="-20" dirty="0">
                <a:effectLst/>
                <a:ea typeface="Wingdings" panose="05000000000000000000" pitchFamily="2" charset="2"/>
                <a:cs typeface="Wingdings" panose="05000000000000000000" pitchFamily="2" charset="2"/>
              </a:rPr>
              <a:t> </a:t>
            </a:r>
            <a:r>
              <a:rPr lang="en-US" sz="1100" spc="0" dirty="0">
                <a:effectLst/>
                <a:ea typeface="Wingdings" panose="05000000000000000000" pitchFamily="2" charset="2"/>
                <a:cs typeface="Wingdings" panose="05000000000000000000" pitchFamily="2" charset="2"/>
              </a:rPr>
              <a:t>quality</a:t>
            </a:r>
            <a:r>
              <a:rPr lang="en-US" sz="1100" spc="-15" dirty="0">
                <a:effectLst/>
                <a:ea typeface="Wingdings" panose="05000000000000000000" pitchFamily="2" charset="2"/>
                <a:cs typeface="Wingdings" panose="05000000000000000000" pitchFamily="2" charset="2"/>
              </a:rPr>
              <a:t> </a:t>
            </a:r>
            <a:r>
              <a:rPr lang="en-US" sz="1100" spc="0" dirty="0">
                <a:effectLst/>
                <a:ea typeface="Wingdings" panose="05000000000000000000" pitchFamily="2" charset="2"/>
                <a:cs typeface="Wingdings" panose="05000000000000000000" pitchFamily="2" charset="2"/>
              </a:rPr>
              <a:t>and</a:t>
            </a:r>
            <a:r>
              <a:rPr lang="en-US" sz="1100" spc="-15" dirty="0">
                <a:effectLst/>
                <a:ea typeface="Wingdings" panose="05000000000000000000" pitchFamily="2" charset="2"/>
                <a:cs typeface="Wingdings" panose="05000000000000000000" pitchFamily="2" charset="2"/>
              </a:rPr>
              <a:t> </a:t>
            </a:r>
            <a:r>
              <a:rPr lang="en-US" sz="1100" spc="0" dirty="0">
                <a:effectLst/>
                <a:ea typeface="Wingdings" panose="05000000000000000000" pitchFamily="2" charset="2"/>
                <a:cs typeface="Wingdings" panose="05000000000000000000" pitchFamily="2" charset="2"/>
              </a:rPr>
              <a:t>financial</a:t>
            </a:r>
            <a:r>
              <a:rPr lang="en-US" sz="1100" spc="-20" dirty="0">
                <a:effectLst/>
                <a:ea typeface="Wingdings" panose="05000000000000000000" pitchFamily="2" charset="2"/>
                <a:cs typeface="Wingdings" panose="05000000000000000000" pitchFamily="2" charset="2"/>
              </a:rPr>
              <a:t> </a:t>
            </a:r>
            <a:r>
              <a:rPr lang="en-US" sz="1100" spc="0" dirty="0">
                <a:effectLst/>
                <a:ea typeface="Wingdings" panose="05000000000000000000" pitchFamily="2" charset="2"/>
                <a:cs typeface="Wingdings" panose="05000000000000000000" pitchFamily="2" charset="2"/>
              </a:rPr>
              <a:t>standards. Contract suppliers must agree to accept Medicare assignment on all claims for bid items and will be paid the single payment amount.</a:t>
            </a:r>
          </a:p>
          <a:p>
            <a:pPr marL="0" indent="0">
              <a:spcBef>
                <a:spcPts val="0"/>
              </a:spcBef>
              <a:spcAft>
                <a:spcPts val="600"/>
              </a:spcAft>
              <a:buNone/>
            </a:pPr>
            <a:endParaRPr lang="en-US" sz="1100" b="1" dirty="0">
              <a:cs typeface="Arial" panose="020B0604020202020204" pitchFamily="34" charset="0"/>
            </a:endParaRPr>
          </a:p>
          <a:p>
            <a:endParaRPr lang="en-US" sz="1100" dirty="0">
              <a:cs typeface="Arial" panose="020B0604020202020204" pitchFamily="34" charset="0"/>
            </a:endParaRPr>
          </a:p>
        </p:txBody>
      </p:sp>
    </p:spTree>
    <p:extLst>
      <p:ext uri="{BB962C8B-B14F-4D97-AF65-F5344CB8AC3E}">
        <p14:creationId xmlns:p14="http://schemas.microsoft.com/office/powerpoint/2010/main" val="14506642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There’s a specific Quality Improvement Organization (QIO) dedicated to addressing the concerns of people with Medicare and their families called the Beneficiary and Family Centered Care (BFCC)-QIO. </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Patient quality of care concerns aren’t necessarily fraud. Examples of quality of care concerns that your BFCC-QIO can address include:</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Medication errors (being given the wrong medication, being given medication at the wrong time, being given a medication to which you’re allergic, or being given medications that interact in a negative way). The BFCC-QIO can evaluate if the situation merits Medicare Drug Integrity Contractor (MEDIC) intervention.</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A change in your condition that’s not treated, like not getting treatment after abnormal test results or when you developed a complication.</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Being discharged from the hospital too soon.</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Incomplete discharge instructions and/or arrangements.</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To get the address and phone number of the BFCC-QIO for your state or territory, visit </a:t>
            </a:r>
            <a:r>
              <a:rPr lang="en-US" dirty="0">
                <a:solidFill>
                  <a:prstClr val="black"/>
                </a:solidFill>
                <a:latin typeface="Calibri "/>
                <a:cs typeface="Arial" panose="020B0604020202020204" pitchFamily="34" charset="0"/>
                <a:hlinkClick r:id="rId3"/>
              </a:rPr>
              <a:t>qioprogram.org/locate-your-</a:t>
            </a:r>
            <a:r>
              <a:rPr lang="en-US" dirty="0" err="1">
                <a:solidFill>
                  <a:prstClr val="black"/>
                </a:solidFill>
                <a:latin typeface="Calibri "/>
                <a:cs typeface="Arial" panose="020B0604020202020204" pitchFamily="34" charset="0"/>
                <a:hlinkClick r:id="rId3"/>
              </a:rPr>
              <a:t>bfcc</a:t>
            </a:r>
            <a:r>
              <a:rPr lang="en-US" dirty="0">
                <a:solidFill>
                  <a:prstClr val="black"/>
                </a:solidFill>
                <a:latin typeface="Calibri "/>
                <a:cs typeface="Arial" panose="020B0604020202020204" pitchFamily="34" charset="0"/>
                <a:hlinkClick r:id="rId3"/>
              </a:rPr>
              <a:t>-</a:t>
            </a:r>
            <a:r>
              <a:rPr lang="en-US" dirty="0" err="1">
                <a:solidFill>
                  <a:prstClr val="black"/>
                </a:solidFill>
                <a:latin typeface="Calibri "/>
                <a:cs typeface="Arial" panose="020B0604020202020204" pitchFamily="34" charset="0"/>
                <a:hlinkClick r:id="rId3"/>
              </a:rPr>
              <a:t>qio</a:t>
            </a:r>
            <a:r>
              <a:rPr lang="en-US" dirty="0">
                <a:solidFill>
                  <a:prstClr val="black"/>
                </a:solidFill>
                <a:latin typeface="Calibri "/>
                <a:cs typeface="Arial" panose="020B0604020202020204" pitchFamily="34" charset="0"/>
              </a:rPr>
              <a:t> and search for information on the topic of “Complaints about my care or services.” Or, call 1-800-MEDICARE (1-800-633-4227); TTY: 1-877-486-2048.</a:t>
            </a:r>
          </a:p>
          <a:p>
            <a:endParaRPr lang="en-US" dirty="0">
              <a:latin typeface="Calibri "/>
              <a:cs typeface="Arial" panose="020B0604020202020204" pitchFamily="34" charset="0"/>
            </a:endParaRPr>
          </a:p>
        </p:txBody>
      </p:sp>
    </p:spTree>
    <p:extLst>
      <p:ext uri="{BB962C8B-B14F-4D97-AF65-F5344CB8AC3E}">
        <p14:creationId xmlns:p14="http://schemas.microsoft.com/office/powerpoint/2010/main" val="26420030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21105" y="3757507"/>
            <a:ext cx="6460958" cy="5760204"/>
          </a:xfrm>
        </p:spPr>
        <p:txBody>
          <a:bodyPr/>
          <a:lstStyle/>
          <a:p>
            <a:pPr marL="0" indent="0" defTabSz="957300">
              <a:spcBef>
                <a:spcPts val="0"/>
              </a:spcBef>
              <a:spcAft>
                <a:spcPts val="600"/>
              </a:spcAft>
              <a:buNone/>
              <a:defRPr/>
            </a:pPr>
            <a:r>
              <a:rPr lang="en-US" b="1" i="0" u="none" strike="noStrike" dirty="0">
                <a:solidFill>
                  <a:srgbClr val="000000"/>
                </a:solidFill>
                <a:effectLst/>
                <a:latin typeface="Calibri "/>
                <a:cs typeface="Arial" panose="020B0604020202020204" pitchFamily="34" charset="0"/>
              </a:rPr>
              <a:t>This slide has animation. </a:t>
            </a:r>
          </a:p>
          <a:p>
            <a:pPr marL="0" indent="0" defTabSz="957300">
              <a:spcBef>
                <a:spcPts val="0"/>
              </a:spcBef>
              <a:spcAft>
                <a:spcPts val="600"/>
              </a:spcAft>
              <a:buNone/>
              <a:defRPr/>
            </a:pPr>
            <a:r>
              <a:rPr lang="en-US" b="1" i="0" u="none" strike="noStrike" dirty="0">
                <a:solidFill>
                  <a:srgbClr val="000000"/>
                </a:solidFill>
                <a:effectLst/>
                <a:latin typeface="Calibri "/>
                <a:cs typeface="Arial" panose="020B0604020202020204" pitchFamily="34" charset="0"/>
              </a:rPr>
              <a:t>Presenter Notes</a:t>
            </a:r>
            <a:r>
              <a:rPr lang="en-US" b="0" i="0" dirty="0">
                <a:solidFill>
                  <a:srgbClr val="444444"/>
                </a:solidFill>
                <a:effectLst/>
                <a:latin typeface="Calibri "/>
                <a:cs typeface="Arial" panose="020B0604020202020204" pitchFamily="34" charset="0"/>
              </a:rPr>
              <a:t>​</a:t>
            </a:r>
          </a:p>
          <a:p>
            <a:pPr marL="54847" lvl="1" defTabSz="957300">
              <a:spcBef>
                <a:spcPts val="0"/>
              </a:spcBef>
              <a:spcAft>
                <a:spcPts val="600"/>
              </a:spcAft>
              <a:defRPr/>
            </a:pPr>
            <a:r>
              <a:rPr lang="en-US" dirty="0">
                <a:solidFill>
                  <a:prstClr val="black"/>
                </a:solidFill>
                <a:latin typeface="Calibri "/>
                <a:cs typeface="Arial" panose="020B0604020202020204" pitchFamily="34" charset="0"/>
              </a:rPr>
              <a:t>CMS takes a proactive and transparent approach to stopping health care fraud by:</a:t>
            </a:r>
          </a:p>
          <a:p>
            <a:pPr marL="187952" lvl="2" indent="-120827" defTabSz="957300">
              <a:spcBef>
                <a:spcPts val="0"/>
              </a:spcBef>
              <a:spcAft>
                <a:spcPts val="600"/>
              </a:spcAft>
              <a:buSzTx/>
              <a:buFont typeface="Wingdings" panose="05000000000000000000" pitchFamily="2" charset="2"/>
              <a:buChar char="§"/>
              <a:defRPr/>
            </a:pPr>
            <a:r>
              <a:rPr lang="en-US" dirty="0">
                <a:solidFill>
                  <a:prstClr val="black"/>
                </a:solidFill>
                <a:latin typeface="Calibri "/>
                <a:cs typeface="Arial" panose="020B0604020202020204" pitchFamily="34" charset="0"/>
              </a:rPr>
              <a:t>Creating a rigorous screening process for providers and suppliers enrolling in Medicare, Medicaid, and CHIP.</a:t>
            </a:r>
          </a:p>
          <a:p>
            <a:pPr marL="187952" lvl="2" indent="-120827" defTabSz="957300">
              <a:spcBef>
                <a:spcPts val="0"/>
              </a:spcBef>
              <a:spcAft>
                <a:spcPts val="600"/>
              </a:spcAft>
              <a:buSzTx/>
              <a:buFont typeface="Wingdings" panose="05000000000000000000" pitchFamily="2" charset="2"/>
              <a:buChar char="§"/>
              <a:defRPr/>
            </a:pPr>
            <a:r>
              <a:rPr lang="en-US" dirty="0">
                <a:solidFill>
                  <a:prstClr val="black"/>
                </a:solidFill>
                <a:latin typeface="Calibri "/>
                <a:cs typeface="Arial" panose="020B0604020202020204" pitchFamily="34" charset="0"/>
              </a:rPr>
              <a:t>Temporarily restricting enrollment of new providers and suppliers in high-risk areas. Medicare and state agencies watch for trends that may indicate a significant potential for health care fraud, and can temporarily stop enrollment of a category of providers or suppliers, or enrollment of new providers or suppliers, in a geographic area that has been identified as high risk. The Market Saturation and Utilization Data Tool includes an interactive map and a data set that show national, state, and county-level provider services and utilization data for selected health service areas. The interactive trend graph shows the nation and state-level trends for the user-selected geographies over time for the available metrics and health service areas. CMS can use the data to monitor market saturation as a means to help prevent potential fraud, waste, and abuse. The data can also be used to reveal the degree to which use of a service is related to the number of providers servicing a geographic region. Visit </a:t>
            </a:r>
            <a:r>
              <a:rPr lang="en-US" dirty="0">
                <a:solidFill>
                  <a:prstClr val="black"/>
                </a:solidFill>
                <a:latin typeface="Calibri "/>
                <a:cs typeface="Arial" panose="020B0604020202020204" pitchFamily="34" charset="0"/>
                <a:hlinkClick r:id="rId3"/>
              </a:rPr>
              <a:t>data.CMS.gov/market-saturation/states-and-counties</a:t>
            </a:r>
            <a:r>
              <a:rPr lang="en-US" dirty="0">
                <a:solidFill>
                  <a:prstClr val="black"/>
                </a:solidFill>
                <a:latin typeface="Calibri "/>
                <a:cs typeface="Arial" panose="020B0604020202020204" pitchFamily="34" charset="0"/>
              </a:rPr>
              <a:t> to access the Market Saturation and Utilization Data Tool.</a:t>
            </a:r>
          </a:p>
          <a:p>
            <a:pPr marL="127539" lvl="1" indent="-127539" defTabSz="957300">
              <a:spcBef>
                <a:spcPts val="0"/>
              </a:spcBef>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Requiring cross-termination among federal and state health programs, so providers and suppliers whose participation has been terminated or barred by a State Medicaid Program or any other federal health care program may have their Medicare billing privileges revoked. Providers and suppliers who have their Medicare billing privileges revoked based on a “for-cause reason” like a felony conviction are barred or terminated from all other CHIPs and Medicaid Programs.</a:t>
            </a:r>
          </a:p>
          <a:p>
            <a:pPr marL="127539" lvl="1" indent="-127539" defTabSz="957300">
              <a:spcBef>
                <a:spcPts val="0"/>
              </a:spcBef>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Temporarily stopping Medicare payments in cases of credible allegations of fraud.</a:t>
            </a:r>
          </a:p>
          <a:p>
            <a:pPr marL="127539" lvl="1" indent="-127539" defTabSz="957300">
              <a:spcBef>
                <a:spcPts val="0"/>
              </a:spcBef>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Providing outreach and education to key stakeholders to reach key program objectives.</a:t>
            </a:r>
          </a:p>
          <a:p>
            <a:pPr marL="127539" lvl="1" indent="-127539" defTabSz="957300">
              <a:spcBef>
                <a:spcPts val="0"/>
              </a:spcBef>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Coordinating with private and public health payers and other stakeholders to detect and deter fraudulent behaviors within the health care system.</a:t>
            </a:r>
          </a:p>
          <a:p>
            <a:pPr marL="127539" lvl="1" indent="-127539" defTabSz="957300">
              <a:spcBef>
                <a:spcPts val="0"/>
              </a:spcBef>
              <a:spcAft>
                <a:spcPts val="600"/>
              </a:spcAft>
              <a:buFont typeface="Wingdings" panose="05000000000000000000" pitchFamily="2" charset="2"/>
              <a:buChar char="§"/>
              <a:defRPr/>
            </a:pPr>
            <a:endParaRPr lang="en-US" dirty="0">
              <a:solidFill>
                <a:prstClr val="black"/>
              </a:solidFill>
              <a:latin typeface="Calibri "/>
              <a:cs typeface="Arial" panose="020B0604020202020204" pitchFamily="34" charset="0"/>
            </a:endParaRPr>
          </a:p>
          <a:p>
            <a:pPr marL="187952" lvl="2" indent="-120827" defTabSz="957300">
              <a:spcBef>
                <a:spcPts val="0"/>
              </a:spcBef>
              <a:spcAft>
                <a:spcPts val="600"/>
              </a:spcAft>
              <a:buSzTx/>
              <a:buFont typeface="Wingdings" panose="05000000000000000000" pitchFamily="2" charset="2"/>
              <a:buChar char="§"/>
              <a:defRPr/>
            </a:pPr>
            <a:endParaRPr lang="en-US" dirty="0">
              <a:solidFill>
                <a:prstClr val="black"/>
              </a:solidFill>
              <a:latin typeface="Calibri "/>
              <a:cs typeface="Arial" panose="020B0604020202020204" pitchFamily="34" charset="0"/>
            </a:endParaRPr>
          </a:p>
          <a:p>
            <a:endParaRPr lang="en-US" dirty="0">
              <a:latin typeface="Calibri "/>
              <a:cs typeface="Arial" panose="020B0604020202020204" pitchFamily="34" charset="0"/>
            </a:endParaRPr>
          </a:p>
        </p:txBody>
      </p:sp>
    </p:spTree>
    <p:extLst>
      <p:ext uri="{BB962C8B-B14F-4D97-AF65-F5344CB8AC3E}">
        <p14:creationId xmlns:p14="http://schemas.microsoft.com/office/powerpoint/2010/main" val="3620354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lvl="1" defTabSz="724959">
              <a:spcBef>
                <a:spcPts val="0"/>
              </a:spcBef>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p>
          <a:p>
            <a:pPr marL="0" lvl="1" defTabSz="724959">
              <a:spcBef>
                <a:spcPts val="0"/>
              </a:spcBef>
              <a:spcAft>
                <a:spcPts val="600"/>
              </a:spcAft>
              <a:defRPr/>
            </a:pPr>
            <a:r>
              <a:rPr lang="en-US" dirty="0">
                <a:cs typeface="Arial" panose="020B0604020202020204" pitchFamily="34" charset="0"/>
              </a:rPr>
              <a:t>At the end of this session, you’ll be able to:</a:t>
            </a:r>
          </a:p>
          <a:p>
            <a:pPr marL="118813" indent="-118813">
              <a:spcBef>
                <a:spcPts val="0"/>
              </a:spcBef>
              <a:spcAft>
                <a:spcPts val="600"/>
              </a:spcAft>
            </a:pPr>
            <a:r>
              <a:rPr lang="en-US" dirty="0">
                <a:cs typeface="Arial" panose="020B0604020202020204" pitchFamily="34" charset="0"/>
              </a:rPr>
              <a:t>Define health care fraud, waste, and abuse </a:t>
            </a:r>
          </a:p>
          <a:p>
            <a:pPr marL="118813" indent="-118813">
              <a:spcBef>
                <a:spcPts val="0"/>
              </a:spcBef>
              <a:spcAft>
                <a:spcPts val="600"/>
              </a:spcAft>
            </a:pPr>
            <a:r>
              <a:rPr lang="en-US" dirty="0">
                <a:cs typeface="Arial" panose="020B0604020202020204" pitchFamily="34" charset="0"/>
              </a:rPr>
              <a:t>Identify causes of improper payments</a:t>
            </a:r>
          </a:p>
          <a:p>
            <a:pPr marL="118813" indent="-118813">
              <a:spcBef>
                <a:spcPts val="0"/>
              </a:spcBef>
              <a:spcAft>
                <a:spcPts val="600"/>
              </a:spcAft>
            </a:pPr>
            <a:r>
              <a:rPr lang="en-US" dirty="0">
                <a:cs typeface="Arial" panose="020B0604020202020204" pitchFamily="34" charset="0"/>
              </a:rPr>
              <a:t>Discuss how CMS fights fraud and abuse</a:t>
            </a:r>
          </a:p>
          <a:p>
            <a:pPr marL="118813" indent="-118813">
              <a:spcBef>
                <a:spcPts val="0"/>
              </a:spcBef>
              <a:spcAft>
                <a:spcPts val="600"/>
              </a:spcAft>
            </a:pPr>
            <a:r>
              <a:rPr lang="en-US" dirty="0">
                <a:cs typeface="Arial" panose="020B0604020202020204" pitchFamily="34" charset="0"/>
              </a:rPr>
              <a:t>Explain how you can fight fraud and abuse</a:t>
            </a:r>
          </a:p>
          <a:p>
            <a:pPr marL="118813" indent="-118813">
              <a:spcBef>
                <a:spcPts val="0"/>
              </a:spcBef>
              <a:spcAft>
                <a:spcPts val="600"/>
              </a:spcAft>
            </a:pPr>
            <a:r>
              <a:rPr lang="en-US" dirty="0">
                <a:cs typeface="Arial" panose="020B0604020202020204" pitchFamily="34" charset="0"/>
              </a:rPr>
              <a:t>Find sources of additional information</a:t>
            </a:r>
          </a:p>
          <a:p>
            <a:pPr marL="0" indent="0">
              <a:spcAft>
                <a:spcPts val="600"/>
              </a:spcAft>
              <a:buNone/>
            </a:pPr>
            <a:endParaRPr lang="en-US" dirty="0">
              <a:cs typeface="Arial" panose="020B0604020202020204" pitchFamily="34" charset="0"/>
            </a:endParaRPr>
          </a:p>
          <a:p>
            <a:pPr>
              <a:spcAft>
                <a:spcPts val="600"/>
              </a:spcAft>
            </a:pPr>
            <a:endParaRPr lang="en-US" dirty="0">
              <a:cs typeface="Arial" panose="020B0604020202020204" pitchFamily="34" charset="0"/>
            </a:endParaRPr>
          </a:p>
        </p:txBody>
      </p:sp>
    </p:spTree>
    <p:extLst>
      <p:ext uri="{BB962C8B-B14F-4D97-AF65-F5344CB8AC3E}">
        <p14:creationId xmlns:p14="http://schemas.microsoft.com/office/powerpoint/2010/main" val="2928827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sz="1100" b="1" i="0" u="none" strike="noStrike" dirty="0">
                <a:solidFill>
                  <a:srgbClr val="000000"/>
                </a:solidFill>
                <a:effectLst/>
                <a:latin typeface="Calibri "/>
                <a:cs typeface="Arial" panose="020B0604020202020204" pitchFamily="34" charset="0"/>
              </a:rPr>
              <a:t>This slide has animation.</a:t>
            </a:r>
          </a:p>
          <a:p>
            <a:pPr marL="53975" lvl="1" indent="-53975" defTabSz="957300">
              <a:spcBef>
                <a:spcPts val="0"/>
              </a:spcBef>
              <a:spcAft>
                <a:spcPts val="600"/>
              </a:spcAft>
              <a:defRPr/>
            </a:pPr>
            <a:r>
              <a:rPr lang="en-US" sz="1100" b="1" i="0" u="none" strike="noStrike" dirty="0">
                <a:solidFill>
                  <a:srgbClr val="000000"/>
                </a:solidFill>
                <a:effectLst/>
                <a:latin typeface="Calibri "/>
                <a:cs typeface="Arial" panose="020B0604020202020204" pitchFamily="34" charset="0"/>
              </a:rPr>
              <a:t>Presenter Notes</a:t>
            </a:r>
            <a:r>
              <a:rPr lang="en-US" sz="1100" b="0" i="0" dirty="0">
                <a:solidFill>
                  <a:srgbClr val="444444"/>
                </a:solidFill>
                <a:effectLst/>
                <a:latin typeface="Calibri "/>
                <a:cs typeface="Arial" panose="020B0604020202020204" pitchFamily="34" charset="0"/>
              </a:rPr>
              <a:t>​</a:t>
            </a:r>
          </a:p>
          <a:p>
            <a:pPr marL="54846" lvl="1" defTabSz="957300">
              <a:spcBef>
                <a:spcPts val="0"/>
              </a:spcBef>
              <a:spcAft>
                <a:spcPts val="600"/>
              </a:spcAft>
              <a:defRPr/>
            </a:pPr>
            <a:r>
              <a:rPr lang="en-US" sz="1100" dirty="0">
                <a:solidFill>
                  <a:prstClr val="black"/>
                </a:solidFill>
                <a:latin typeface="Calibri "/>
                <a:cs typeface="Arial" panose="020B0604020202020204" pitchFamily="34" charset="0"/>
              </a:rPr>
              <a:t>Within</a:t>
            </a:r>
            <a:r>
              <a:rPr lang="en-US" sz="1100" baseline="0" dirty="0">
                <a:solidFill>
                  <a:prstClr val="black"/>
                </a:solidFill>
                <a:latin typeface="Calibri "/>
                <a:cs typeface="Arial" panose="020B0604020202020204" pitchFamily="34" charset="0"/>
              </a:rPr>
              <a:t> CMS, t</a:t>
            </a:r>
            <a:r>
              <a:rPr lang="en-US" sz="1100" dirty="0">
                <a:solidFill>
                  <a:prstClr val="black"/>
                </a:solidFill>
                <a:latin typeface="Calibri "/>
                <a:cs typeface="Arial" panose="020B0604020202020204" pitchFamily="34" charset="0"/>
              </a:rPr>
              <a:t>he Center for Program Integrity (CPI) coordinates the Medicare and Medicaid Program integrity activities focused on detecting and preventing fraud, waste, and abuse.</a:t>
            </a:r>
          </a:p>
          <a:p>
            <a:pPr marL="54846" lvl="1" indent="0" defTabSz="957300">
              <a:spcBef>
                <a:spcPts val="0"/>
              </a:spcBef>
              <a:spcAft>
                <a:spcPts val="600"/>
              </a:spcAft>
              <a:buFont typeface="Wingdings" panose="05000000000000000000" pitchFamily="2" charset="2"/>
              <a:buNone/>
              <a:defRPr/>
            </a:pPr>
            <a:r>
              <a:rPr lang="en-US" sz="1100" b="1" dirty="0">
                <a:solidFill>
                  <a:prstClr val="black"/>
                </a:solidFill>
                <a:latin typeface="Calibri "/>
                <a:cs typeface="Arial" panose="020B0604020202020204" pitchFamily="34" charset="0"/>
              </a:rPr>
              <a:t>Provider Enrollment</a:t>
            </a:r>
          </a:p>
          <a:p>
            <a:pPr marL="226296" lvl="1" indent="-171450" defTabSz="957300">
              <a:spcBef>
                <a:spcPts val="0"/>
              </a:spcBef>
              <a:spcAft>
                <a:spcPts val="600"/>
              </a:spcAft>
              <a:buFont typeface="Wingdings" panose="05000000000000000000" pitchFamily="2" charset="2"/>
              <a:buChar char="§"/>
              <a:defRPr/>
            </a:pPr>
            <a:r>
              <a:rPr lang="en-US" sz="1100" dirty="0">
                <a:solidFill>
                  <a:prstClr val="black"/>
                </a:solidFill>
                <a:latin typeface="Calibri "/>
                <a:cs typeface="Arial" panose="020B0604020202020204" pitchFamily="34" charset="0"/>
              </a:rPr>
              <a:t>CPI builds systems and manages programs to enroll providers in the Medicare and Medicaid Programs.</a:t>
            </a:r>
          </a:p>
          <a:p>
            <a:pPr marL="226296" lvl="1" indent="-171450" defTabSz="957300">
              <a:spcBef>
                <a:spcPts val="0"/>
              </a:spcBef>
              <a:spcAft>
                <a:spcPts val="600"/>
              </a:spcAft>
              <a:buFont typeface="Wingdings" panose="05000000000000000000" pitchFamily="2" charset="2"/>
              <a:buChar char="§"/>
              <a:defRPr/>
            </a:pPr>
            <a:r>
              <a:rPr lang="en-US" sz="1100" dirty="0">
                <a:solidFill>
                  <a:prstClr val="black"/>
                </a:solidFill>
                <a:latin typeface="Calibri "/>
                <a:cs typeface="Arial" panose="020B0604020202020204" pitchFamily="34" charset="0"/>
              </a:rPr>
              <a:t>Visit </a:t>
            </a:r>
            <a:r>
              <a:rPr lang="en-US" sz="1100" dirty="0">
                <a:solidFill>
                  <a:prstClr val="black"/>
                </a:solidFill>
                <a:latin typeface="Calibri "/>
                <a:cs typeface="Arial" panose="020B0604020202020204" pitchFamily="34" charset="0"/>
                <a:hlinkClick r:id="rId3"/>
              </a:rPr>
              <a:t>CMS.gov/Medicare/Provider-Enrollment-and-Certification</a:t>
            </a:r>
            <a:r>
              <a:rPr lang="en-US" sz="1100" dirty="0">
                <a:solidFill>
                  <a:prstClr val="black"/>
                </a:solidFill>
                <a:latin typeface="Calibri "/>
                <a:cs typeface="Arial" panose="020B0604020202020204" pitchFamily="34" charset="0"/>
              </a:rPr>
              <a:t> for more information about provider enrollment.</a:t>
            </a:r>
          </a:p>
          <a:p>
            <a:pPr marL="54846" lvl="1" indent="0" defTabSz="957300">
              <a:spcBef>
                <a:spcPts val="0"/>
              </a:spcBef>
              <a:spcAft>
                <a:spcPts val="600"/>
              </a:spcAft>
              <a:buFont typeface="Wingdings" panose="05000000000000000000" pitchFamily="2" charset="2"/>
              <a:buNone/>
              <a:defRPr/>
            </a:pPr>
            <a:r>
              <a:rPr lang="en-US" sz="1100" b="1" dirty="0">
                <a:solidFill>
                  <a:prstClr val="black"/>
                </a:solidFill>
                <a:latin typeface="Calibri "/>
                <a:cs typeface="Arial" panose="020B0604020202020204" pitchFamily="34" charset="0"/>
              </a:rPr>
              <a:t>Data Analysis</a:t>
            </a:r>
          </a:p>
          <a:p>
            <a:pPr marL="226296" lvl="1" indent="-171450" defTabSz="957300">
              <a:spcBef>
                <a:spcPts val="0"/>
              </a:spcBef>
              <a:spcAft>
                <a:spcPts val="600"/>
              </a:spcAft>
              <a:buFont typeface="Wingdings" panose="05000000000000000000" pitchFamily="2" charset="2"/>
              <a:buChar char="§"/>
              <a:defRPr/>
            </a:pPr>
            <a:r>
              <a:rPr lang="en-US" sz="1100" dirty="0">
                <a:solidFill>
                  <a:prstClr val="black"/>
                </a:solidFill>
                <a:latin typeface="Calibri "/>
                <a:cs typeface="Arial" panose="020B0604020202020204" pitchFamily="34" charset="0"/>
              </a:rPr>
              <a:t>CPI identifies and seeks to prevent fraud, waste, and abuse though predictive analytics like the Market Saturation and Utilization map tool.</a:t>
            </a:r>
          </a:p>
          <a:p>
            <a:pPr marL="226296" lvl="1" indent="-171450" defTabSz="957300">
              <a:spcBef>
                <a:spcPts val="0"/>
              </a:spcBef>
              <a:spcAft>
                <a:spcPts val="600"/>
              </a:spcAft>
              <a:buFont typeface="Wingdings" panose="05000000000000000000" pitchFamily="2" charset="2"/>
              <a:buChar char="§"/>
              <a:defRPr/>
            </a:pPr>
            <a:r>
              <a:rPr lang="en-US" sz="1100" dirty="0">
                <a:solidFill>
                  <a:prstClr val="black"/>
                </a:solidFill>
                <a:latin typeface="Calibri "/>
                <a:cs typeface="Arial" panose="020B0604020202020204" pitchFamily="34" charset="0"/>
              </a:rPr>
              <a:t>Visit </a:t>
            </a:r>
            <a:r>
              <a:rPr lang="en-US" sz="1100" dirty="0">
                <a:solidFill>
                  <a:prstClr val="black"/>
                </a:solidFill>
                <a:latin typeface="Calibri "/>
                <a:cs typeface="Arial" panose="020B0604020202020204" pitchFamily="34" charset="0"/>
                <a:hlinkClick r:id="rId4"/>
              </a:rPr>
              <a:t>data.CMS.gov/summary-statistics-on-use-and-payments/program-integrity-market-saturation-by-type-of-service/market-saturation-utilization-state-county</a:t>
            </a:r>
            <a:r>
              <a:rPr lang="en-US" sz="1100" dirty="0">
                <a:solidFill>
                  <a:prstClr val="black"/>
                </a:solidFill>
                <a:latin typeface="Calibri "/>
                <a:cs typeface="Arial" panose="020B0604020202020204" pitchFamily="34" charset="0"/>
              </a:rPr>
              <a:t> to use the Market Saturation and Utilization tool.</a:t>
            </a:r>
          </a:p>
          <a:p>
            <a:pPr marL="54846" lvl="1" indent="0" defTabSz="957300">
              <a:spcBef>
                <a:spcPts val="0"/>
              </a:spcBef>
              <a:spcAft>
                <a:spcPts val="600"/>
              </a:spcAft>
              <a:buFont typeface="Wingdings" panose="05000000000000000000" pitchFamily="2" charset="2"/>
              <a:buNone/>
              <a:defRPr/>
            </a:pPr>
            <a:r>
              <a:rPr lang="en-US" sz="1100" b="1" dirty="0">
                <a:solidFill>
                  <a:prstClr val="black"/>
                </a:solidFill>
                <a:latin typeface="Calibri "/>
                <a:cs typeface="Arial" panose="020B0604020202020204" pitchFamily="34" charset="0"/>
              </a:rPr>
              <a:t>Medical Reviews and Audits</a:t>
            </a:r>
          </a:p>
          <a:p>
            <a:pPr marL="226296" lvl="1" indent="-171450" defTabSz="957300">
              <a:spcBef>
                <a:spcPts val="0"/>
              </a:spcBef>
              <a:spcAft>
                <a:spcPts val="600"/>
              </a:spcAft>
              <a:buFont typeface="Wingdings" panose="05000000000000000000" pitchFamily="2" charset="2"/>
              <a:buChar char="§"/>
              <a:defRPr/>
            </a:pPr>
            <a:r>
              <a:rPr lang="en-US" sz="1100" dirty="0">
                <a:solidFill>
                  <a:prstClr val="black"/>
                </a:solidFill>
                <a:latin typeface="Calibri "/>
                <a:cs typeface="Arial" panose="020B0604020202020204" pitchFamily="34" charset="0"/>
              </a:rPr>
              <a:t>CPI oversees medical reviews and audits to safeguard the Medicare and Medicaid Programs.</a:t>
            </a:r>
          </a:p>
          <a:p>
            <a:pPr marL="226296" lvl="1" indent="-171450" defTabSz="957300">
              <a:spcBef>
                <a:spcPts val="0"/>
              </a:spcBef>
              <a:spcAft>
                <a:spcPts val="600"/>
              </a:spcAft>
              <a:buFont typeface="Wingdings" panose="05000000000000000000" pitchFamily="2" charset="2"/>
              <a:buChar char="§"/>
              <a:defRPr/>
            </a:pPr>
            <a:r>
              <a:rPr lang="en-US" sz="1100" dirty="0">
                <a:solidFill>
                  <a:prstClr val="black"/>
                </a:solidFill>
                <a:latin typeface="Calibri "/>
                <a:cs typeface="Arial" panose="020B0604020202020204" pitchFamily="34" charset="0"/>
              </a:rPr>
              <a:t>Visit </a:t>
            </a:r>
            <a:r>
              <a:rPr lang="en-US" sz="1100" dirty="0">
                <a:solidFill>
                  <a:prstClr val="black"/>
                </a:solidFill>
                <a:latin typeface="Calibri "/>
                <a:cs typeface="Arial" panose="020B0604020202020204" pitchFamily="34" charset="0"/>
                <a:hlinkClick r:id="rId5"/>
              </a:rPr>
              <a:t>CMS.gov/Research-Statistics-Data-and-Systems/Monitoring-Programs/Medicare-FFS-Compliance-Programs/Medical-Review</a:t>
            </a:r>
            <a:r>
              <a:rPr lang="en-US" sz="1100" dirty="0">
                <a:solidFill>
                  <a:prstClr val="black"/>
                </a:solidFill>
                <a:latin typeface="Calibri "/>
                <a:cs typeface="Arial" panose="020B0604020202020204" pitchFamily="34" charset="0"/>
              </a:rPr>
              <a:t> for more information about the medical review program.</a:t>
            </a:r>
          </a:p>
          <a:p>
            <a:pPr marL="54846" lvl="1" indent="0" defTabSz="957300">
              <a:spcBef>
                <a:spcPts val="0"/>
              </a:spcBef>
              <a:spcAft>
                <a:spcPts val="600"/>
              </a:spcAft>
              <a:buFont typeface="Wingdings" panose="05000000000000000000" pitchFamily="2" charset="2"/>
              <a:buNone/>
              <a:defRPr/>
            </a:pPr>
            <a:r>
              <a:rPr lang="en-US" sz="1100" b="1" dirty="0">
                <a:solidFill>
                  <a:prstClr val="black"/>
                </a:solidFill>
                <a:latin typeface="Calibri "/>
                <a:cs typeface="Arial" panose="020B0604020202020204" pitchFamily="34" charset="0"/>
              </a:rPr>
              <a:t>Collaboration with States</a:t>
            </a:r>
          </a:p>
          <a:p>
            <a:pPr marL="226296" lvl="1" indent="-171450" defTabSz="957300">
              <a:spcBef>
                <a:spcPts val="0"/>
              </a:spcBef>
              <a:spcAft>
                <a:spcPts val="600"/>
              </a:spcAft>
              <a:buFont typeface="Wingdings" panose="05000000000000000000" pitchFamily="2" charset="2"/>
              <a:buChar char="§"/>
              <a:defRPr/>
            </a:pPr>
            <a:r>
              <a:rPr lang="en-US" sz="1100" dirty="0">
                <a:solidFill>
                  <a:prstClr val="black"/>
                </a:solidFill>
                <a:latin typeface="Calibri "/>
                <a:cs typeface="Arial" panose="020B0604020202020204" pitchFamily="34" charset="0"/>
              </a:rPr>
              <a:t>CPI offers support and venues for states to collaborate and share best practices to fight fraud.</a:t>
            </a:r>
          </a:p>
          <a:p>
            <a:pPr marL="226296" lvl="1" indent="-171450" defTabSz="957300">
              <a:spcBef>
                <a:spcPts val="0"/>
              </a:spcBef>
              <a:spcAft>
                <a:spcPts val="600"/>
              </a:spcAft>
              <a:buFont typeface="Wingdings" panose="05000000000000000000" pitchFamily="2" charset="2"/>
              <a:buChar char="§"/>
              <a:defRPr/>
            </a:pPr>
            <a:r>
              <a:rPr lang="en-US" sz="1100" dirty="0">
                <a:solidFill>
                  <a:prstClr val="black"/>
                </a:solidFill>
                <a:latin typeface="Calibri "/>
                <a:cs typeface="Arial" panose="020B0604020202020204" pitchFamily="34" charset="0"/>
              </a:rPr>
              <a:t>Visit </a:t>
            </a:r>
            <a:r>
              <a:rPr lang="en-US" sz="1100" dirty="0">
                <a:solidFill>
                  <a:prstClr val="black"/>
                </a:solidFill>
                <a:latin typeface="Calibri "/>
                <a:cs typeface="Arial" panose="020B0604020202020204" pitchFamily="34" charset="0"/>
                <a:hlinkClick r:id="rId6"/>
              </a:rPr>
              <a:t>CMS.gov/medicaid-integrity-institute</a:t>
            </a:r>
            <a:r>
              <a:rPr lang="en-US" sz="1100" dirty="0">
                <a:solidFill>
                  <a:prstClr val="black"/>
                </a:solidFill>
                <a:latin typeface="Calibri "/>
                <a:cs typeface="Arial" panose="020B0604020202020204" pitchFamily="34" charset="0"/>
              </a:rPr>
              <a:t> to see resources for state Medicaid employees.</a:t>
            </a:r>
          </a:p>
          <a:p>
            <a:pPr marL="54846" lvl="1" defTabSz="957300">
              <a:spcBef>
                <a:spcPts val="628"/>
              </a:spcBef>
              <a:spcAft>
                <a:spcPts val="600"/>
              </a:spcAft>
              <a:defRPr/>
            </a:pPr>
            <a:endParaRPr lang="en-US" sz="1100" dirty="0">
              <a:solidFill>
                <a:prstClr val="black"/>
              </a:solidFill>
              <a:latin typeface="Calibri "/>
              <a:cs typeface="Arial" panose="020B0604020202020204" pitchFamily="34" charset="0"/>
            </a:endParaRPr>
          </a:p>
          <a:p>
            <a:pPr marL="0" indent="0">
              <a:spcAft>
                <a:spcPts val="600"/>
              </a:spcAft>
              <a:buNone/>
            </a:pPr>
            <a:endParaRPr lang="en-US" sz="1100" dirty="0">
              <a:latin typeface="Calibri "/>
              <a:cs typeface="Arial" panose="020B0604020202020204" pitchFamily="34" charset="0"/>
            </a:endParaRPr>
          </a:p>
        </p:txBody>
      </p:sp>
    </p:spTree>
    <p:extLst>
      <p:ext uri="{BB962C8B-B14F-4D97-AF65-F5344CB8AC3E}">
        <p14:creationId xmlns:p14="http://schemas.microsoft.com/office/powerpoint/2010/main" val="40179673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09888" y="3757507"/>
            <a:ext cx="6883078" cy="5710343"/>
          </a:xfrm>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66612">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Program Integrity Contractors are a nationally coordinated Medicare/Medicaid Program integrity team of contractors that cut across regions. They include:</a:t>
            </a:r>
          </a:p>
          <a:p>
            <a:pPr marL="119650" indent="-119650" defTabSz="957300">
              <a:spcBef>
                <a:spcPts val="0"/>
              </a:spcBef>
              <a:spcAft>
                <a:spcPts val="600"/>
              </a:spcAft>
              <a:defRPr/>
            </a:pPr>
            <a:r>
              <a:rPr lang="en-US" dirty="0">
                <a:solidFill>
                  <a:prstClr val="black"/>
                </a:solidFill>
                <a:latin typeface="Calibri "/>
                <a:cs typeface="Arial" panose="020B0604020202020204" pitchFamily="34" charset="0"/>
              </a:rPr>
              <a:t>Unified Program Integrity Contractors (UPIC)</a:t>
            </a:r>
          </a:p>
          <a:p>
            <a:pPr marL="119650" indent="-119650" defTabSz="957300">
              <a:spcBef>
                <a:spcPts val="0"/>
              </a:spcBef>
              <a:spcAft>
                <a:spcPts val="600"/>
              </a:spcAft>
              <a:defRPr/>
            </a:pPr>
            <a:r>
              <a:rPr lang="en-US" dirty="0">
                <a:solidFill>
                  <a:prstClr val="black"/>
                </a:solidFill>
                <a:latin typeface="Calibri "/>
                <a:cs typeface="Arial" panose="020B0604020202020204" pitchFamily="34" charset="0"/>
              </a:rPr>
              <a:t>Recovery Audit Program</a:t>
            </a:r>
          </a:p>
          <a:p>
            <a:pPr marL="119650" indent="-119650" defTabSz="957300">
              <a:spcBef>
                <a:spcPts val="0"/>
              </a:spcBef>
              <a:spcAft>
                <a:spcPts val="600"/>
              </a:spcAft>
              <a:defRPr/>
            </a:pPr>
            <a:r>
              <a:rPr lang="en-US" dirty="0">
                <a:solidFill>
                  <a:prstClr val="black"/>
                </a:solidFill>
                <a:latin typeface="Calibri "/>
                <a:cs typeface="Arial" panose="020B0604020202020204" pitchFamily="34" charset="0"/>
              </a:rPr>
              <a:t>Plan Program Integrity Medicare Drug Integrity Contractor (PPI MEDIC)</a:t>
            </a:r>
          </a:p>
          <a:p>
            <a:pPr marL="119650" indent="-119650" defTabSz="957300">
              <a:spcBef>
                <a:spcPts val="0"/>
              </a:spcBef>
              <a:spcAft>
                <a:spcPts val="600"/>
              </a:spcAft>
              <a:defRPr/>
            </a:pPr>
            <a:r>
              <a:rPr lang="en-US" dirty="0">
                <a:solidFill>
                  <a:prstClr val="black"/>
                </a:solidFill>
                <a:latin typeface="Calibri "/>
                <a:cs typeface="Arial" panose="020B0604020202020204" pitchFamily="34" charset="0"/>
              </a:rPr>
              <a:t>Investigations Medicare Drug Integrity Contractor (I-MEDIC)</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For an interactive listing of Medicare Program Integrity Contractors, visit </a:t>
            </a:r>
            <a:r>
              <a:rPr lang="en-US" dirty="0">
                <a:solidFill>
                  <a:prstClr val="black"/>
                </a:solidFill>
                <a:latin typeface="Calibri "/>
                <a:cs typeface="Arial" panose="020B0604020202020204" pitchFamily="34" charset="0"/>
                <a:hlinkClick r:id="rId3"/>
              </a:rPr>
              <a:t>CMS.gov/Research-Statistics-Data-and-Systems/Monitoring-Programs/Medicare-FFS-Compliance-Programs/Review-Contractor-Directory-Interactive-Map</a:t>
            </a:r>
            <a:r>
              <a:rPr lang="en-US" dirty="0">
                <a:solidFill>
                  <a:prstClr val="black"/>
                </a:solidFill>
                <a:latin typeface="Calibri "/>
                <a:cs typeface="Arial" panose="020B0604020202020204" pitchFamily="34" charset="0"/>
              </a:rPr>
              <a:t>.</a:t>
            </a:r>
          </a:p>
          <a:p>
            <a:pPr marL="0" indent="0" defTabSz="957300">
              <a:spcBef>
                <a:spcPts val="628"/>
              </a:spcBef>
              <a:spcAft>
                <a:spcPts val="600"/>
              </a:spcAft>
              <a:buNone/>
              <a:defRPr/>
            </a:pPr>
            <a:endParaRPr lang="en-US" dirty="0">
              <a:solidFill>
                <a:prstClr val="black"/>
              </a:solidFill>
              <a:latin typeface="Calibri "/>
              <a:cs typeface="Arial" panose="020B0604020202020204" pitchFamily="34" charset="0"/>
            </a:endParaRPr>
          </a:p>
          <a:p>
            <a:pPr marL="0" indent="0">
              <a:spcBef>
                <a:spcPts val="634"/>
              </a:spcBef>
              <a:spcAft>
                <a:spcPts val="600"/>
              </a:spcAft>
              <a:buNone/>
            </a:pPr>
            <a:endParaRPr lang="en-US" b="1" dirty="0">
              <a:latin typeface="Calibri "/>
              <a:cs typeface="Arial" panose="020B0604020202020204" pitchFamily="34" charset="0"/>
            </a:endParaRPr>
          </a:p>
          <a:p>
            <a:pPr>
              <a:spcAft>
                <a:spcPts val="600"/>
              </a:spcAft>
            </a:pPr>
            <a:endParaRPr lang="en-US" dirty="0">
              <a:latin typeface="Calibri "/>
              <a:cs typeface="Arial" panose="020B0604020202020204" pitchFamily="34" charset="0"/>
            </a:endParaRPr>
          </a:p>
        </p:txBody>
      </p:sp>
    </p:spTree>
    <p:extLst>
      <p:ext uri="{BB962C8B-B14F-4D97-AF65-F5344CB8AC3E}">
        <p14:creationId xmlns:p14="http://schemas.microsoft.com/office/powerpoint/2010/main" val="27108623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b="0" i="0" dirty="0">
                <a:solidFill>
                  <a:srgbClr val="262626"/>
                </a:solidFill>
                <a:effectLst/>
                <a:latin typeface="public_sans"/>
              </a:rPr>
              <a:t>The Unified Program Integrity Contractors (UPICs) perform fraud, waste, and abuse detection, deterrence and prevention activities for Medicare and Medicaid claims processed in the United States. Specifically, the UPICs perform integrity related activities associated with Medicare Part A (Hospital Insurance), Part B, Durable Medical Equipment (DME), Home Health and Hospice (HH+H), Medicaid, and the Medicare-Medicaid data match program (Medi-Medi). The UPIC contracts operate in 5 separate geographical jurisdictions in the U.S. and combine and integrate functions previously performed by the Zone Program Integrity Contractor (ZPIC), Program Safeguard Contractor (PSC) and Medicaid Integrity Contractor (MIC) contracts.</a:t>
            </a:r>
          </a:p>
          <a:p>
            <a:pPr marL="0" indent="0" defTabSz="957300">
              <a:spcBef>
                <a:spcPts val="0"/>
              </a:spcBef>
              <a:spcAft>
                <a:spcPts val="600"/>
              </a:spcAft>
              <a:buNone/>
              <a:defRPr/>
            </a:pPr>
            <a:endParaRPr lang="en-US" dirty="0">
              <a:latin typeface="Calibri "/>
              <a:cs typeface="Arial" panose="020B0604020202020204" pitchFamily="34" charset="0"/>
            </a:endParaRPr>
          </a:p>
        </p:txBody>
      </p:sp>
    </p:spTree>
    <p:extLst>
      <p:ext uri="{BB962C8B-B14F-4D97-AF65-F5344CB8AC3E}">
        <p14:creationId xmlns:p14="http://schemas.microsoft.com/office/powerpoint/2010/main" val="37522267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Medicare-Medicaid (Medi-Medi) funding allows for CMS to match Medicaid and Medicare claims and other related data to identify improper billing and utilization patterns. This data matching can show trends that aren’t obvious from each program’s claims data alone. Medi-Medi is a funding stream that has been incorporated into the regular activities of the UPICs as they collaborate with states on investigations and audits that have the greatest potential for uncovering fraud, waste, and abuse. </a:t>
            </a:r>
            <a:r>
              <a:rPr lang="en-US" dirty="0">
                <a:latin typeface="Calibri "/>
                <a:cs typeface="Arial" panose="020B0604020202020204" pitchFamily="34" charset="0"/>
              </a:rPr>
              <a:t>UPICs use the matched data to identify fraud, waste, and abuse to conduct investigations with state Medicaid agencies.</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States voluntarily choose to participate in Medi-Medi, and Medi-Medi activities are carried out as separate tasks under the CMS program integrity contracts. </a:t>
            </a:r>
          </a:p>
          <a:p>
            <a:pPr marL="0" indent="0" defTabSz="957300">
              <a:spcBef>
                <a:spcPts val="628"/>
              </a:spcBef>
              <a:spcAft>
                <a:spcPts val="600"/>
              </a:spcAft>
              <a:buNone/>
              <a:defRPr/>
            </a:pPr>
            <a:endParaRPr lang="en-US" dirty="0">
              <a:solidFill>
                <a:prstClr val="black"/>
              </a:solidFill>
              <a:latin typeface="Calibri "/>
              <a:cs typeface="Arial" panose="020B0604020202020204" pitchFamily="34" charset="0"/>
            </a:endParaRPr>
          </a:p>
          <a:p>
            <a:pPr>
              <a:spcAft>
                <a:spcPts val="600"/>
              </a:spcAft>
            </a:pPr>
            <a:endParaRPr lang="en-US" dirty="0">
              <a:latin typeface="Calibri "/>
              <a:cs typeface="Arial" panose="020B0604020202020204" pitchFamily="34" charset="0"/>
            </a:endParaRPr>
          </a:p>
        </p:txBody>
      </p:sp>
    </p:spTree>
    <p:extLst>
      <p:ext uri="{BB962C8B-B14F-4D97-AF65-F5344CB8AC3E}">
        <p14:creationId xmlns:p14="http://schemas.microsoft.com/office/powerpoint/2010/main" val="292952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The Recovery Audit Program’s mission is to reduce improper Medicare payments by efficiently detecting and collecting overpayments, identifying underpayments, and implementing actions that will prevent future improper payments.</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States must establish Medicaid Recovery Audit Contractor (RAC) programs, and the programs must:</a:t>
            </a:r>
          </a:p>
          <a:p>
            <a:pPr marL="119650" indent="-119650" defTabSz="957300">
              <a:spcBef>
                <a:spcPts val="0"/>
              </a:spcBef>
              <a:spcAft>
                <a:spcPts val="600"/>
              </a:spcAft>
              <a:defRPr/>
            </a:pPr>
            <a:r>
              <a:rPr lang="en-US" dirty="0">
                <a:solidFill>
                  <a:prstClr val="black"/>
                </a:solidFill>
                <a:latin typeface="Calibri "/>
                <a:cs typeface="Arial" panose="020B0604020202020204" pitchFamily="34" charset="0"/>
              </a:rPr>
              <a:t>Identify and recover overpayments and identify underpayments.</a:t>
            </a:r>
          </a:p>
          <a:p>
            <a:pPr marL="119650" indent="-119650" defTabSz="957300">
              <a:spcBef>
                <a:spcPts val="0"/>
              </a:spcBef>
              <a:spcAft>
                <a:spcPts val="600"/>
              </a:spcAft>
              <a:defRPr/>
            </a:pPr>
            <a:r>
              <a:rPr lang="en-US" dirty="0">
                <a:solidFill>
                  <a:prstClr val="black"/>
                </a:solidFill>
                <a:latin typeface="Calibri "/>
                <a:cs typeface="Arial" panose="020B0604020202020204" pitchFamily="34" charset="0"/>
              </a:rPr>
              <a:t>Coordinate their efforts with other auditing entities, including state and federal law enforcement agencies. CMS and states work to minimize the likelihood of overlapping audits. </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States are required to report all overpayments and underpayments to CMS. For more information, visit </a:t>
            </a:r>
            <a:r>
              <a:rPr lang="en-US" dirty="0">
                <a:solidFill>
                  <a:prstClr val="black"/>
                </a:solidFill>
                <a:latin typeface="Calibri "/>
                <a:cs typeface="Arial" panose="020B0604020202020204" pitchFamily="34" charset="0"/>
                <a:hlinkClick r:id="rId3"/>
              </a:rPr>
              <a:t>Medicaid.gov/medicaid/finance/state-expenditure-reporting/index.html</a:t>
            </a:r>
            <a:r>
              <a:rPr lang="en-US" dirty="0">
                <a:solidFill>
                  <a:prstClr val="black"/>
                </a:solidFill>
                <a:latin typeface="Calibri "/>
                <a:cs typeface="Arial" panose="020B0604020202020204" pitchFamily="34" charset="0"/>
              </a:rPr>
              <a:t>.</a:t>
            </a:r>
          </a:p>
          <a:p>
            <a:pPr>
              <a:spcAft>
                <a:spcPts val="600"/>
              </a:spcAft>
            </a:pPr>
            <a:endParaRPr lang="en-US" dirty="0">
              <a:latin typeface="Calibri "/>
              <a:cs typeface="Arial" panose="020B0604020202020204" pitchFamily="34" charset="0"/>
            </a:endParaRPr>
          </a:p>
          <a:p>
            <a:pPr>
              <a:spcAft>
                <a:spcPts val="600"/>
              </a:spcAft>
            </a:pPr>
            <a:endParaRPr lang="en-US" dirty="0">
              <a:latin typeface="Calibri "/>
              <a:cs typeface="Arial" panose="020B0604020202020204" pitchFamily="34" charset="0"/>
            </a:endParaRPr>
          </a:p>
        </p:txBody>
      </p:sp>
    </p:spTree>
    <p:extLst>
      <p:ext uri="{BB962C8B-B14F-4D97-AF65-F5344CB8AC3E}">
        <p14:creationId xmlns:p14="http://schemas.microsoft.com/office/powerpoint/2010/main" val="23797487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852160" cy="5673545"/>
          </a:xfrm>
        </p:spPr>
        <p:txBody>
          <a:bodyPr/>
          <a:lstStyle/>
          <a:p>
            <a:pPr marL="54847" lvl="1" defTabSz="957300">
              <a:spcBef>
                <a:spcPts val="628"/>
              </a:spcBef>
              <a:spcAft>
                <a:spcPts val="600"/>
              </a:spcAft>
              <a:defRPr/>
            </a:pPr>
            <a:r>
              <a:rPr lang="en-US" b="1" i="0" u="none" strike="noStrike" dirty="0">
                <a:solidFill>
                  <a:srgbClr val="000000"/>
                </a:solidFill>
                <a:effectLst/>
                <a:latin typeface="Calibri "/>
                <a:cs typeface="Arial" panose="020B0604020202020204" pitchFamily="34" charset="0"/>
              </a:rPr>
              <a:t>Presenter Notes</a:t>
            </a:r>
            <a:r>
              <a:rPr lang="en-US" b="0" i="0" dirty="0">
                <a:solidFill>
                  <a:srgbClr val="444444"/>
                </a:solidFill>
                <a:effectLst/>
                <a:latin typeface="Calibri "/>
                <a:cs typeface="Arial" panose="020B0604020202020204" pitchFamily="34" charset="0"/>
              </a:rPr>
              <a:t>​</a:t>
            </a:r>
          </a:p>
          <a:p>
            <a:pPr marL="181156" lvl="1" indent="-126310" defTabSz="957300">
              <a:spcBef>
                <a:spcPts val="0"/>
              </a:spcBef>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CMS has 2 Medicare Drug Integrity Contractors (MEDICs). The Plan</a:t>
            </a:r>
            <a:r>
              <a:rPr lang="en-US" baseline="0" dirty="0">
                <a:solidFill>
                  <a:prstClr val="black"/>
                </a:solidFill>
                <a:latin typeface="Calibri "/>
                <a:cs typeface="Arial" panose="020B0604020202020204" pitchFamily="34" charset="0"/>
              </a:rPr>
              <a:t> Program</a:t>
            </a:r>
            <a:r>
              <a:rPr lang="en-US" dirty="0">
                <a:solidFill>
                  <a:prstClr val="black"/>
                </a:solidFill>
                <a:latin typeface="Calibri "/>
                <a:cs typeface="Arial" panose="020B0604020202020204" pitchFamily="34" charset="0"/>
              </a:rPr>
              <a:t> Integrity (PPI) MEDIC and the Investigations MEDIC (I-MEDIC) monitor fraud, waste, and abuse in Medicare health and drug plans. The I-MEDIC has investigators throughout the country who work with federal, state, and local law enforcement authorities and other stakeholders. </a:t>
            </a:r>
          </a:p>
          <a:p>
            <a:pPr marL="181156" lvl="1" indent="-126310" defTabSz="957300">
              <a:spcBef>
                <a:spcPts val="0"/>
              </a:spcBef>
              <a:spcAft>
                <a:spcPts val="600"/>
              </a:spcAft>
              <a:buFont typeface="Wingdings" panose="05000000000000000000" pitchFamily="2" charset="2"/>
              <a:buChar char="§"/>
              <a:defRPr/>
            </a:pPr>
            <a:r>
              <a:rPr lang="en-US" b="1" dirty="0">
                <a:solidFill>
                  <a:prstClr val="black"/>
                </a:solidFill>
                <a:latin typeface="Calibri "/>
                <a:cs typeface="Arial" panose="020B0604020202020204" pitchFamily="34" charset="0"/>
              </a:rPr>
              <a:t>Qlarant</a:t>
            </a:r>
            <a:r>
              <a:rPr lang="en-US" dirty="0">
                <a:solidFill>
                  <a:prstClr val="black"/>
                </a:solidFill>
                <a:latin typeface="Calibri "/>
                <a:cs typeface="Arial" panose="020B0604020202020204" pitchFamily="34" charset="0"/>
              </a:rPr>
              <a:t> is the program integrity contractor for CMS under the PPI MEDIC contract as well as the I-MEDIC contract. Qlarant’s </a:t>
            </a:r>
            <a:r>
              <a:rPr lang="en-US" b="1" dirty="0">
                <a:solidFill>
                  <a:prstClr val="black"/>
                </a:solidFill>
                <a:latin typeface="Calibri "/>
                <a:cs typeface="Arial" panose="020B0604020202020204" pitchFamily="34" charset="0"/>
              </a:rPr>
              <a:t>key responsibilities </a:t>
            </a:r>
            <a:r>
              <a:rPr lang="en-US" dirty="0">
                <a:solidFill>
                  <a:prstClr val="black"/>
                </a:solidFill>
                <a:latin typeface="Calibri "/>
                <a:cs typeface="Arial" panose="020B0604020202020204" pitchFamily="34" charset="0"/>
              </a:rPr>
              <a:t>include:</a:t>
            </a:r>
          </a:p>
          <a:p>
            <a:pPr marL="342900" lvl="2" indent="-123825" defTabSz="957300">
              <a:spcBef>
                <a:spcPts val="0"/>
              </a:spcBef>
              <a:spcAft>
                <a:spcPts val="600"/>
              </a:spcAft>
              <a:buSzTx/>
              <a:buFont typeface="Arial" panose="020B0604020202020204" pitchFamily="34" charset="0"/>
              <a:buChar char="•"/>
              <a:defRPr/>
            </a:pPr>
            <a:r>
              <a:rPr lang="en-US" dirty="0">
                <a:solidFill>
                  <a:prstClr val="black"/>
                </a:solidFill>
                <a:latin typeface="Calibri "/>
                <a:cs typeface="Arial" panose="020B0604020202020204" pitchFamily="34" charset="0"/>
              </a:rPr>
              <a:t>Investigating potential fraud, waste, and abuse.</a:t>
            </a:r>
          </a:p>
          <a:p>
            <a:pPr marL="342900" lvl="2" indent="-123825" defTabSz="957300">
              <a:spcBef>
                <a:spcPts val="0"/>
              </a:spcBef>
              <a:spcAft>
                <a:spcPts val="600"/>
              </a:spcAft>
              <a:buSzTx/>
              <a:buFont typeface="Arial" panose="020B0604020202020204" pitchFamily="34" charset="0"/>
              <a:buChar char="•"/>
              <a:defRPr/>
            </a:pPr>
            <a:r>
              <a:rPr lang="en-US" dirty="0">
                <a:solidFill>
                  <a:prstClr val="black"/>
                </a:solidFill>
                <a:latin typeface="Calibri "/>
                <a:cs typeface="Arial" panose="020B0604020202020204" pitchFamily="34" charset="0"/>
              </a:rPr>
              <a:t>Investigating complaints alleging Medicare fraud.</a:t>
            </a:r>
          </a:p>
          <a:p>
            <a:pPr marL="342900" lvl="2" indent="-123825" defTabSz="957300">
              <a:spcBef>
                <a:spcPts val="0"/>
              </a:spcBef>
              <a:spcAft>
                <a:spcPts val="600"/>
              </a:spcAft>
              <a:buSzTx/>
              <a:buFont typeface="Arial" panose="020B0604020202020204" pitchFamily="34" charset="0"/>
              <a:buChar char="•"/>
              <a:defRPr/>
            </a:pPr>
            <a:r>
              <a:rPr lang="en-US" dirty="0">
                <a:solidFill>
                  <a:prstClr val="black"/>
                </a:solidFill>
                <a:latin typeface="Calibri "/>
                <a:cs typeface="Arial" panose="020B0604020202020204" pitchFamily="34" charset="0"/>
              </a:rPr>
              <a:t>Performing proactive data analyses.</a:t>
            </a:r>
          </a:p>
          <a:p>
            <a:pPr marL="342900" lvl="2" indent="-123825" defTabSz="957300">
              <a:spcBef>
                <a:spcPts val="0"/>
              </a:spcBef>
              <a:spcAft>
                <a:spcPts val="600"/>
              </a:spcAft>
              <a:buSzTx/>
              <a:buFont typeface="Arial" panose="020B0604020202020204" pitchFamily="34" charset="0"/>
              <a:buChar char="•"/>
              <a:defRPr/>
            </a:pPr>
            <a:r>
              <a:rPr lang="en-US" dirty="0">
                <a:solidFill>
                  <a:prstClr val="black"/>
                </a:solidFill>
                <a:latin typeface="Calibri "/>
                <a:cs typeface="Arial" panose="020B0604020202020204" pitchFamily="34" charset="0"/>
              </a:rPr>
              <a:t>Identifying program vulnerabilities.</a:t>
            </a:r>
          </a:p>
          <a:p>
            <a:pPr marL="342900" lvl="2" indent="-123825" defTabSz="957300">
              <a:spcBef>
                <a:spcPts val="0"/>
              </a:spcBef>
              <a:spcAft>
                <a:spcPts val="600"/>
              </a:spcAft>
              <a:buSzTx/>
              <a:buFont typeface="Arial" panose="020B0604020202020204" pitchFamily="34" charset="0"/>
              <a:buChar char="•"/>
              <a:defRPr/>
            </a:pPr>
            <a:r>
              <a:rPr lang="en-US" dirty="0">
                <a:solidFill>
                  <a:prstClr val="black"/>
                </a:solidFill>
                <a:latin typeface="Calibri "/>
                <a:cs typeface="Arial" panose="020B0604020202020204" pitchFamily="34" charset="0"/>
              </a:rPr>
              <a:t>Referring potential fraud cases to law enforcement agencies.</a:t>
            </a:r>
          </a:p>
          <a:p>
            <a:pPr marL="342900" lvl="2" indent="-123825" defTabSz="957300">
              <a:spcBef>
                <a:spcPts val="0"/>
              </a:spcBef>
              <a:spcAft>
                <a:spcPts val="600"/>
              </a:spcAft>
              <a:buSzTx/>
              <a:buFont typeface="Arial" panose="020B0604020202020204" pitchFamily="34" charset="0"/>
              <a:buChar char="•"/>
              <a:defRPr/>
            </a:pPr>
            <a:r>
              <a:rPr lang="en-US" dirty="0">
                <a:latin typeface="Calibri "/>
                <a:cs typeface="Arial" panose="020B0604020202020204" pitchFamily="34" charset="0"/>
              </a:rPr>
              <a:t>Conducting Medicare Advantage Plan and Medicare drug plan audits.</a:t>
            </a:r>
          </a:p>
          <a:p>
            <a:pPr marL="342900" lvl="2" indent="-123825" defTabSz="957300">
              <a:spcBef>
                <a:spcPts val="0"/>
              </a:spcBef>
              <a:spcAft>
                <a:spcPts val="600"/>
              </a:spcAft>
              <a:buSzTx/>
              <a:buFont typeface="Arial" panose="020B0604020202020204" pitchFamily="34" charset="0"/>
              <a:buChar char="•"/>
              <a:defRPr/>
            </a:pPr>
            <a:r>
              <a:rPr lang="en-US" dirty="0">
                <a:latin typeface="Calibri "/>
                <a:cs typeface="Arial" panose="020B0604020202020204" pitchFamily="34" charset="0"/>
              </a:rPr>
              <a:t>Providing outreach and education to plan sponsors.</a:t>
            </a:r>
            <a:endParaRPr lang="en-US" dirty="0">
              <a:solidFill>
                <a:prstClr val="black"/>
              </a:solidFill>
              <a:latin typeface="Calibri "/>
              <a:cs typeface="Arial" panose="020B0604020202020204" pitchFamily="34" charset="0"/>
            </a:endParaRPr>
          </a:p>
          <a:p>
            <a:pPr marL="181156" lvl="1" indent="-126310" defTabSz="957300">
              <a:spcBef>
                <a:spcPts val="0"/>
              </a:spcBef>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Qlarant’s website at </a:t>
            </a:r>
            <a:r>
              <a:rPr lang="en-US" dirty="0">
                <a:solidFill>
                  <a:prstClr val="black"/>
                </a:solidFill>
                <a:latin typeface="Calibri "/>
                <a:cs typeface="Arial" panose="020B0604020202020204" pitchFamily="34" charset="0"/>
                <a:hlinkClick r:id="rId3"/>
              </a:rPr>
              <a:t>qlarant.com/contracts</a:t>
            </a:r>
            <a:r>
              <a:rPr lang="en-US" dirty="0">
                <a:solidFill>
                  <a:prstClr val="black"/>
                </a:solidFill>
                <a:latin typeface="Calibri "/>
                <a:cs typeface="Arial" panose="020B0604020202020204" pitchFamily="34" charset="0"/>
              </a:rPr>
              <a:t> has all forms (Data Analysis Request for Information, Request for Assistance, Investigations MEDIC Complaint, and Compromised ID Report) under the I-MEDIC section. Referrals should be submitted to the I-MEDIC Complaints email address at </a:t>
            </a:r>
            <a:r>
              <a:rPr lang="en-US" dirty="0">
                <a:solidFill>
                  <a:prstClr val="black"/>
                </a:solidFill>
                <a:latin typeface="Calibri "/>
                <a:cs typeface="Arial" panose="020B0604020202020204" pitchFamily="34" charset="0"/>
                <a:hlinkClick r:id="rId4"/>
              </a:rPr>
              <a:t>I-MEDICComplaints@qlarant.com</a:t>
            </a:r>
            <a:r>
              <a:rPr lang="en-US" dirty="0">
                <a:solidFill>
                  <a:prstClr val="black"/>
                </a:solidFill>
                <a:latin typeface="Calibri "/>
                <a:cs typeface="Arial" panose="020B0604020202020204" pitchFamily="34" charset="0"/>
              </a:rPr>
              <a:t>. Items forwarded from the OIG Hotline should be submitted to the I-MEDIC OIG Hotline email address at </a:t>
            </a:r>
            <a:r>
              <a:rPr lang="en-US" dirty="0">
                <a:solidFill>
                  <a:prstClr val="black"/>
                </a:solidFill>
                <a:latin typeface="Calibri "/>
                <a:cs typeface="Arial" panose="020B0604020202020204" pitchFamily="34" charset="0"/>
                <a:hlinkClick r:id="rId5"/>
              </a:rPr>
              <a:t>I-MEDIC_OIG_Hotline@qlarant.com</a:t>
            </a:r>
            <a:r>
              <a:rPr lang="en-US" dirty="0">
                <a:solidFill>
                  <a:prstClr val="black"/>
                </a:solidFill>
                <a:latin typeface="Calibri "/>
                <a:cs typeface="Arial" panose="020B0604020202020204" pitchFamily="34" charset="0"/>
              </a:rPr>
              <a:t>.</a:t>
            </a:r>
          </a:p>
          <a:p>
            <a:pPr marL="54847" lvl="1" defTabSz="957300">
              <a:spcBef>
                <a:spcPts val="628"/>
              </a:spcBef>
              <a:spcAft>
                <a:spcPts val="600"/>
              </a:spcAft>
              <a:defRPr/>
            </a:pPr>
            <a:endParaRPr lang="en-US" dirty="0">
              <a:solidFill>
                <a:prstClr val="black"/>
              </a:solidFill>
              <a:latin typeface="Calibri "/>
              <a:cs typeface="Arial" panose="020B0604020202020204" pitchFamily="34" charset="0"/>
            </a:endParaRPr>
          </a:p>
        </p:txBody>
      </p:sp>
    </p:spTree>
    <p:extLst>
      <p:ext uri="{BB962C8B-B14F-4D97-AF65-F5344CB8AC3E}">
        <p14:creationId xmlns:p14="http://schemas.microsoft.com/office/powerpoint/2010/main" val="23806063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marL="0" indent="0" defTabSz="957300">
              <a:spcBef>
                <a:spcPts val="0"/>
              </a:spcBef>
              <a:spcAft>
                <a:spcPts val="600"/>
              </a:spcAft>
              <a:buNone/>
              <a:defRPr/>
            </a:pPr>
            <a:r>
              <a:rPr lang="en-US" dirty="0">
                <a:solidFill>
                  <a:prstClr val="black"/>
                </a:solidFill>
                <a:cs typeface="Arial" panose="020B0604020202020204" pitchFamily="34" charset="0"/>
              </a:rPr>
              <a:t>CMS has several tools to address fraud:</a:t>
            </a:r>
          </a:p>
          <a:p>
            <a:pPr marL="119650" indent="-119650" defTabSz="957300">
              <a:spcBef>
                <a:spcPts val="0"/>
              </a:spcBef>
              <a:spcAft>
                <a:spcPts val="600"/>
              </a:spcAft>
              <a:defRPr/>
            </a:pPr>
            <a:r>
              <a:rPr lang="en-US" dirty="0">
                <a:solidFill>
                  <a:prstClr val="black"/>
                </a:solidFill>
                <a:cs typeface="Arial" panose="020B0604020202020204" pitchFamily="34" charset="0"/>
              </a:rPr>
              <a:t>Automatic denials—a “don’t pay claim” status for items or services ordered or prescribed by a specific provider.</a:t>
            </a:r>
          </a:p>
          <a:p>
            <a:pPr marL="119650" indent="-119650" defTabSz="957300">
              <a:spcBef>
                <a:spcPts val="0"/>
              </a:spcBef>
              <a:spcAft>
                <a:spcPts val="600"/>
              </a:spcAft>
              <a:defRPr/>
            </a:pPr>
            <a:r>
              <a:rPr lang="en-US" dirty="0">
                <a:solidFill>
                  <a:prstClr val="black"/>
                </a:solidFill>
                <a:cs typeface="Arial" panose="020B0604020202020204" pitchFamily="34" charset="0"/>
              </a:rPr>
              <a:t>Payment suspensions—a “hold on paying claims” status until an investigation or request for information is completed.</a:t>
            </a:r>
          </a:p>
          <a:p>
            <a:pPr marL="119650" indent="-119650" defTabSz="957300">
              <a:spcBef>
                <a:spcPts val="0"/>
              </a:spcBef>
              <a:spcAft>
                <a:spcPts val="600"/>
              </a:spcAft>
              <a:defRPr/>
            </a:pPr>
            <a:r>
              <a:rPr lang="en-US" dirty="0">
                <a:solidFill>
                  <a:prstClr val="black"/>
                </a:solidFill>
                <a:cs typeface="Arial" panose="020B0604020202020204" pitchFamily="34" charset="0"/>
              </a:rPr>
              <a:t>Prepayment edits—coded system logic that either automatically pays, denies, or suspends all or part of a claim, so a trained analyst can review the claim and associated documentation to make coverage and payment determinations.</a:t>
            </a:r>
          </a:p>
          <a:p>
            <a:pPr marL="119650" indent="-119650" defTabSz="957300">
              <a:spcBef>
                <a:spcPts val="0"/>
              </a:spcBef>
              <a:spcAft>
                <a:spcPts val="600"/>
              </a:spcAft>
              <a:defRPr/>
            </a:pPr>
            <a:r>
              <a:rPr lang="en-US" dirty="0">
                <a:solidFill>
                  <a:prstClr val="black"/>
                </a:solidFill>
                <a:cs typeface="Arial" panose="020B0604020202020204" pitchFamily="34" charset="0"/>
              </a:rPr>
              <a:t>Revocation of billing privileges—occurs for noncompliance, provider or supplier conduct, felonies, falsifying information, and other such reasons set forth in 42 CFR §424.535 (</a:t>
            </a:r>
            <a:r>
              <a:rPr lang="en-US" u="sng" spc="-10" dirty="0">
                <a:solidFill>
                  <a:srgbClr val="008080"/>
                </a:solidFill>
                <a:effectLst/>
                <a:ea typeface="Calibri" panose="020F0502020204030204" pitchFamily="34" charset="0"/>
                <a:hlinkClick r:id="rId3"/>
              </a:rPr>
              <a:t>eCFR.gov/current/title-42/chapter-IV/subchapter-B/part-424/subpart-P/section-424.535</a:t>
            </a:r>
            <a:r>
              <a:rPr lang="en-US" dirty="0">
                <a:solidFill>
                  <a:prstClr val="black"/>
                </a:solidFill>
                <a:cs typeface="Arial" panose="020B0604020202020204" pitchFamily="34" charset="0"/>
              </a:rPr>
              <a:t>). Revoked providers are barred from participating in the Medicare Program for a minimum of one year, but not greater than 10 years, depending on the severity of the basis for revocation. If providers are revoked from Medicare a second time, the bar can last for up to 20 years. Providers can appeal all revocation basis by submitting a reconsideration rights request. If the revocation basis is based wholly or partially on (a)(1) noncompliance authority, that is the only time CMS would consider a corrective action plan submission specific to the noncompliance issue.</a:t>
            </a:r>
          </a:p>
          <a:p>
            <a:pPr marL="119650" indent="-119650" defTabSz="957300">
              <a:spcBef>
                <a:spcPts val="0"/>
              </a:spcBef>
              <a:spcAft>
                <a:spcPts val="600"/>
              </a:spcAft>
              <a:defRPr/>
            </a:pPr>
            <a:r>
              <a:rPr lang="en-US" dirty="0">
                <a:solidFill>
                  <a:prstClr val="black"/>
                </a:solidFill>
                <a:cs typeface="Arial" panose="020B0604020202020204" pitchFamily="34" charset="0"/>
              </a:rPr>
              <a:t>Post-payment reviews,</a:t>
            </a:r>
            <a:r>
              <a:rPr lang="en-US" baseline="0" dirty="0">
                <a:solidFill>
                  <a:prstClr val="black"/>
                </a:solidFill>
                <a:cs typeface="Arial" panose="020B0604020202020204" pitchFamily="34" charset="0"/>
              </a:rPr>
              <a:t> t</a:t>
            </a:r>
            <a:r>
              <a:rPr lang="en-US" dirty="0">
                <a:solidFill>
                  <a:prstClr val="black"/>
                </a:solidFill>
                <a:cs typeface="Arial" panose="020B0604020202020204" pitchFamily="34" charset="0"/>
              </a:rPr>
              <a:t>o see if there were overpayments and potential overpayment collection actions.</a:t>
            </a:r>
          </a:p>
          <a:p>
            <a:pPr marL="119650" indent="-119650" defTabSz="957300">
              <a:spcBef>
                <a:spcPts val="0"/>
              </a:spcBef>
              <a:spcAft>
                <a:spcPts val="600"/>
              </a:spcAft>
              <a:defRPr/>
            </a:pPr>
            <a:r>
              <a:rPr lang="en-US" dirty="0">
                <a:solidFill>
                  <a:prstClr val="black"/>
                </a:solidFill>
                <a:cs typeface="Arial" panose="020B0604020202020204" pitchFamily="34" charset="0"/>
              </a:rPr>
              <a:t>Referrals to law enforcement. </a:t>
            </a:r>
          </a:p>
          <a:p>
            <a:endParaRPr lang="en-US" dirty="0">
              <a:cs typeface="Arial" panose="020B0604020202020204" pitchFamily="34" charset="0"/>
            </a:endParaRPr>
          </a:p>
        </p:txBody>
      </p:sp>
    </p:spTree>
    <p:extLst>
      <p:ext uri="{BB962C8B-B14F-4D97-AF65-F5344CB8AC3E}">
        <p14:creationId xmlns:p14="http://schemas.microsoft.com/office/powerpoint/2010/main" val="24710823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234940" lvl="1" indent="-234940" defTabSz="957300">
              <a:spcBef>
                <a:spcPts val="0"/>
              </a:spcBef>
              <a:spcAft>
                <a:spcPts val="600"/>
              </a:spcAft>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p>
          <a:p>
            <a:pPr marL="0" lvl="1" defTabSz="957300">
              <a:spcBef>
                <a:spcPts val="0"/>
              </a:spcBef>
              <a:spcAft>
                <a:spcPts val="600"/>
              </a:spcAft>
              <a:defRPr/>
            </a:pPr>
            <a:r>
              <a:rPr lang="en-US" dirty="0">
                <a:solidFill>
                  <a:prstClr val="black"/>
                </a:solidFill>
                <a:latin typeface="Calibri "/>
                <a:cs typeface="Arial" panose="020B0604020202020204" pitchFamily="34" charset="0"/>
              </a:rPr>
              <a:t>When law enforcement and the judicial system determine fraudulent activities have </a:t>
            </a:r>
            <a:r>
              <a:rPr lang="en-US" dirty="0" err="1">
                <a:solidFill>
                  <a:prstClr val="black"/>
                </a:solidFill>
                <a:latin typeface="Calibri "/>
                <a:cs typeface="Arial" panose="020B0604020202020204" pitchFamily="34" charset="0"/>
              </a:rPr>
              <a:t>occured</a:t>
            </a:r>
            <a:r>
              <a:rPr lang="en-US" dirty="0">
                <a:solidFill>
                  <a:prstClr val="black"/>
                </a:solidFill>
                <a:latin typeface="Calibri "/>
                <a:cs typeface="Arial" panose="020B0604020202020204" pitchFamily="34" charset="0"/>
              </a:rPr>
              <a:t>, the following enforcement actions may occur:</a:t>
            </a:r>
          </a:p>
          <a:p>
            <a:pPr marL="186275" lvl="1" indent="-186275" defTabSz="957300">
              <a:spcBef>
                <a:spcPts val="0"/>
              </a:spcBef>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Providers/companies are barred from the programs. HHS OIG has the authority to exclude individuals and entities from participating in federally funded health care programs.</a:t>
            </a:r>
          </a:p>
          <a:p>
            <a:pPr marL="186275" lvl="1" indent="-186275" defTabSz="957300">
              <a:spcBef>
                <a:spcPts val="0"/>
              </a:spcBef>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Providers/companies can’t bill Medicare, Medicaid, or CHIP once they’re excluded.</a:t>
            </a:r>
          </a:p>
          <a:p>
            <a:pPr marL="186275" lvl="1" indent="-186275" defTabSz="957300">
              <a:spcBef>
                <a:spcPts val="0"/>
              </a:spcBef>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Providers/companies are fined.</a:t>
            </a:r>
          </a:p>
          <a:p>
            <a:pPr marL="186275" lvl="1" indent="-186275" defTabSz="957300">
              <a:spcBef>
                <a:spcPts val="0"/>
              </a:spcBef>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Arrests and convictions.</a:t>
            </a:r>
          </a:p>
          <a:p>
            <a:pPr marL="186275" lvl="1" indent="-186275" defTabSz="957300">
              <a:spcBef>
                <a:spcPts val="0"/>
              </a:spcBef>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Corporate Integrity Agreements may be negotiated between OIG and health care providers and other entities as part of the settlement of federal health care program investigations arising under a variety of civil false claims statutes. Providers or entities agree to the obligations, and in exchange, OIG agrees not to seek their exclusion from participation in Medicare, Medicaid, or other federal health care programs. </a:t>
            </a:r>
          </a:p>
        </p:txBody>
      </p:sp>
    </p:spTree>
    <p:extLst>
      <p:ext uri="{BB962C8B-B14F-4D97-AF65-F5344CB8AC3E}">
        <p14:creationId xmlns:p14="http://schemas.microsoft.com/office/powerpoint/2010/main" val="4202943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The Health Care Fraud &amp; Abuse Control (HCFAC) Program was established in 1996 as part of the Health Insurance Portability and Accountability Act (HIPAA). The U.S. Attorney General and the Secretary of HHS, acting through the Inspector General jointly direct and collaborate federal, state, and local law enforcement activities with respect to health care fraud and abuse. </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HCFAC reports on its efforts each year. To see the latest report, visit </a:t>
            </a:r>
            <a:r>
              <a:rPr lang="en-US" dirty="0">
                <a:solidFill>
                  <a:prstClr val="black"/>
                </a:solidFill>
                <a:latin typeface="Calibri "/>
                <a:cs typeface="Arial" panose="020B0604020202020204" pitchFamily="34" charset="0"/>
                <a:hlinkClick r:id="rId3"/>
              </a:rPr>
              <a:t>OIG.HHS.gov/publications/docs/</a:t>
            </a:r>
            <a:r>
              <a:rPr lang="en-US" dirty="0" err="1">
                <a:solidFill>
                  <a:prstClr val="black"/>
                </a:solidFill>
                <a:latin typeface="Calibri "/>
                <a:cs typeface="Arial" panose="020B0604020202020204" pitchFamily="34" charset="0"/>
                <a:hlinkClick r:id="rId3"/>
              </a:rPr>
              <a:t>hcfac</a:t>
            </a:r>
            <a:r>
              <a:rPr lang="en-US" dirty="0">
                <a:solidFill>
                  <a:prstClr val="black"/>
                </a:solidFill>
                <a:latin typeface="Calibri "/>
                <a:cs typeface="Arial" panose="020B0604020202020204" pitchFamily="34" charset="0"/>
                <a:hlinkClick r:id="rId3"/>
              </a:rPr>
              <a:t>/FY2021-hcfac.pdf</a:t>
            </a:r>
            <a:r>
              <a:rPr lang="en-US" dirty="0">
                <a:solidFill>
                  <a:prstClr val="black"/>
                </a:solidFill>
                <a:latin typeface="Calibri "/>
                <a:cs typeface="Arial" panose="020B0604020202020204" pitchFamily="34" charset="0"/>
              </a:rPr>
              <a:t>.</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HCFAC’s efforts include (but aren’t limited to):</a:t>
            </a:r>
          </a:p>
          <a:p>
            <a:pPr defTabSz="957300">
              <a:spcBef>
                <a:spcPts val="0"/>
              </a:spcBef>
              <a:spcAft>
                <a:spcPts val="600"/>
              </a:spcAft>
              <a:defRPr/>
            </a:pPr>
            <a:r>
              <a:rPr lang="en-US" dirty="0">
                <a:solidFill>
                  <a:prstClr val="black"/>
                </a:solidFill>
                <a:latin typeface="Calibri "/>
                <a:cs typeface="Arial" panose="020B0604020202020204" pitchFamily="34" charset="0"/>
              </a:rPr>
              <a:t>Health Care Fraud Strike Force Teams</a:t>
            </a:r>
          </a:p>
          <a:p>
            <a:pPr defTabSz="957300">
              <a:spcBef>
                <a:spcPts val="0"/>
              </a:spcBef>
              <a:spcAft>
                <a:spcPts val="600"/>
              </a:spcAft>
              <a:defRPr/>
            </a:pPr>
            <a:r>
              <a:rPr lang="en-US" dirty="0">
                <a:solidFill>
                  <a:prstClr val="black"/>
                </a:solidFill>
                <a:latin typeface="Calibri "/>
                <a:cs typeface="Arial" panose="020B0604020202020204" pitchFamily="34" charset="0"/>
              </a:rPr>
              <a:t>Health Care Fraud Prevention and Enforcement Team (HEAT)</a:t>
            </a:r>
          </a:p>
          <a:p>
            <a:pPr defTabSz="957300">
              <a:spcBef>
                <a:spcPts val="0"/>
              </a:spcBef>
              <a:spcAft>
                <a:spcPts val="600"/>
              </a:spcAft>
              <a:defRPr/>
            </a:pPr>
            <a:r>
              <a:rPr lang="en-US" dirty="0">
                <a:solidFill>
                  <a:prstClr val="black"/>
                </a:solidFill>
                <a:latin typeface="Calibri "/>
                <a:cs typeface="Arial" panose="020B0604020202020204" pitchFamily="34" charset="0"/>
              </a:rPr>
              <a:t>Health Care Fraud Prevention Partnership (HFPP)</a:t>
            </a:r>
          </a:p>
          <a:p>
            <a:pPr defTabSz="957300">
              <a:spcBef>
                <a:spcPts val="0"/>
              </a:spcBef>
              <a:spcAft>
                <a:spcPts val="600"/>
              </a:spcAft>
              <a:defRPr/>
            </a:pPr>
            <a:r>
              <a:rPr lang="en-US" dirty="0">
                <a:solidFill>
                  <a:prstClr val="black"/>
                </a:solidFill>
                <a:latin typeface="Calibri "/>
                <a:cs typeface="Arial" panose="020B0604020202020204" pitchFamily="34" charset="0"/>
              </a:rPr>
              <a:t>Major Case Coordination</a:t>
            </a:r>
          </a:p>
          <a:p>
            <a:pPr marL="0" indent="0" defTabSz="957300">
              <a:spcBef>
                <a:spcPts val="628"/>
              </a:spcBef>
              <a:buNone/>
              <a:defRPr/>
            </a:pPr>
            <a:endParaRPr lang="en-US" dirty="0">
              <a:solidFill>
                <a:prstClr val="black"/>
              </a:solidFill>
              <a:latin typeface="Calibri "/>
              <a:cs typeface="Arial" panose="020B0604020202020204" pitchFamily="34" charset="0"/>
            </a:endParaRPr>
          </a:p>
        </p:txBody>
      </p:sp>
    </p:spTree>
    <p:extLst>
      <p:ext uri="{BB962C8B-B14F-4D97-AF65-F5344CB8AC3E}">
        <p14:creationId xmlns:p14="http://schemas.microsoft.com/office/powerpoint/2010/main" val="21356205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The joint HHS/U.S. Department of Justice (DOJ) Medicare Fraud Strike Force is a multi-agency team of federal, state, and local investigators designed to fight Medicare fraud. </a:t>
            </a:r>
          </a:p>
          <a:p>
            <a:pPr marL="119650" indent="-119650" defTabSz="957300">
              <a:spcBef>
                <a:spcPts val="0"/>
              </a:spcBef>
              <a:spcAft>
                <a:spcPts val="600"/>
              </a:spcAft>
              <a:defRPr/>
            </a:pPr>
            <a:r>
              <a:rPr lang="en-US" dirty="0">
                <a:solidFill>
                  <a:prstClr val="black"/>
                </a:solidFill>
                <a:latin typeface="Calibri "/>
                <a:cs typeface="Arial" panose="020B0604020202020204" pitchFamily="34" charset="0"/>
              </a:rPr>
              <a:t>The wide geographic spread of Medicare Fraud Strike Force team locations shows that Medicare Fraud is a nationwide problem. Current operations are running in identified fraud hot spots including Baton Rouge, Brooklyn, Chicago, Dallas, Detroit, Houston, Los Angeles, Miami-Dade, and Tampa Bay.</a:t>
            </a:r>
          </a:p>
          <a:p>
            <a:pPr marL="119650" indent="-119650" defTabSz="957300">
              <a:spcBef>
                <a:spcPts val="0"/>
              </a:spcBef>
              <a:spcAft>
                <a:spcPts val="600"/>
              </a:spcAft>
              <a:defRPr/>
            </a:pPr>
            <a:r>
              <a:rPr lang="en-US" dirty="0">
                <a:solidFill>
                  <a:prstClr val="black"/>
                </a:solidFill>
                <a:latin typeface="Calibri "/>
                <a:cs typeface="Arial" panose="020B0604020202020204" pitchFamily="34" charset="0"/>
              </a:rPr>
              <a:t>Strike Force teams use advanced data analysis techniques to identify high-billing levels in health care fraud hot spots.</a:t>
            </a:r>
          </a:p>
          <a:p>
            <a:pPr marL="119650" indent="-119650" defTabSz="957300">
              <a:spcBef>
                <a:spcPts val="0"/>
              </a:spcBef>
              <a:spcAft>
                <a:spcPts val="600"/>
              </a:spcAft>
              <a:defRPr/>
            </a:pPr>
            <a:r>
              <a:rPr lang="en-US" dirty="0">
                <a:solidFill>
                  <a:prstClr val="black"/>
                </a:solidFill>
                <a:latin typeface="Calibri "/>
                <a:cs typeface="Arial" panose="020B0604020202020204" pitchFamily="34" charset="0"/>
              </a:rPr>
              <a:t>Interagency teams can target emerging or wandering schemes, along with chronic fraud by criminals masquerading as health care providers or suppliers.</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CMS is working collaboratively with federal and state law enforcement partners to increase the recovery of improper payments and fraud by giving data and other support during Health Care Fraud Prevention &amp; Enforcement Action investigations and prosecutions, and by suspending payments to providers subject to credible allegations of fraud. For Strike Force news and activities, visit </a:t>
            </a:r>
            <a:r>
              <a:rPr lang="en-US" dirty="0">
                <a:latin typeface="Calibri "/>
                <a:cs typeface="Arial" panose="020B0604020202020204" pitchFamily="34" charset="0"/>
                <a:hlinkClick r:id="rId3"/>
              </a:rPr>
              <a:t>OIG.HHS.gov/fraud/strike-force</a:t>
            </a:r>
            <a:r>
              <a:rPr lang="en-US" dirty="0">
                <a:latin typeface="Calibri "/>
                <a:cs typeface="Arial" panose="020B0604020202020204" pitchFamily="34" charset="0"/>
              </a:rPr>
              <a:t>.</a:t>
            </a:r>
          </a:p>
          <a:p>
            <a:pPr marL="0" indent="0" defTabSz="957300">
              <a:spcBef>
                <a:spcPts val="628"/>
              </a:spcBef>
              <a:spcAft>
                <a:spcPts val="600"/>
              </a:spcAft>
              <a:buNone/>
              <a:defRPr/>
            </a:pPr>
            <a:endParaRPr lang="en-US" dirty="0">
              <a:solidFill>
                <a:prstClr val="black"/>
              </a:solidFill>
              <a:latin typeface="Calibri "/>
              <a:cs typeface="Arial" panose="020B0604020202020204" pitchFamily="34" charset="0"/>
            </a:endParaRPr>
          </a:p>
          <a:p>
            <a:pPr>
              <a:spcAft>
                <a:spcPts val="600"/>
              </a:spcAft>
            </a:pPr>
            <a:endParaRPr lang="en-US" dirty="0">
              <a:latin typeface="Calibri "/>
              <a:cs typeface="Arial" panose="020B0604020202020204" pitchFamily="34" charset="0"/>
            </a:endParaRPr>
          </a:p>
        </p:txBody>
      </p:sp>
    </p:spTree>
    <p:extLst>
      <p:ext uri="{BB962C8B-B14F-4D97-AF65-F5344CB8AC3E}">
        <p14:creationId xmlns:p14="http://schemas.microsoft.com/office/powerpoint/2010/main" val="3100234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Lesson 1 provides an overview of fraud, waste, and abuse, including:</a:t>
            </a:r>
          </a:p>
          <a:p>
            <a:pPr marL="117470" indent="-117470" defTabSz="957300">
              <a:spcBef>
                <a:spcPts val="0"/>
              </a:spcBef>
              <a:spcAft>
                <a:spcPts val="600"/>
              </a:spcAft>
              <a:defRPr/>
            </a:pPr>
            <a:r>
              <a:rPr lang="en-US" dirty="0">
                <a:solidFill>
                  <a:prstClr val="black"/>
                </a:solidFill>
                <a:latin typeface="Calibri "/>
                <a:cs typeface="Arial" panose="020B0604020202020204" pitchFamily="34" charset="0"/>
              </a:rPr>
              <a:t>Defining health care fraud, waste, and abuse</a:t>
            </a:r>
          </a:p>
          <a:p>
            <a:pPr marL="117470" indent="-117470" defTabSz="957300">
              <a:spcBef>
                <a:spcPts val="0"/>
              </a:spcBef>
              <a:spcAft>
                <a:spcPts val="600"/>
              </a:spcAft>
              <a:defRPr/>
            </a:pPr>
            <a:r>
              <a:rPr lang="en-US" dirty="0">
                <a:solidFill>
                  <a:prstClr val="black"/>
                </a:solidFill>
                <a:latin typeface="Calibri "/>
                <a:cs typeface="Arial" panose="020B0604020202020204" pitchFamily="34" charset="0"/>
              </a:rPr>
              <a:t>Protecting the Medicare Trust Funds and other public resources</a:t>
            </a:r>
          </a:p>
          <a:p>
            <a:pPr marL="117470" indent="-117470" defTabSz="957300">
              <a:spcBef>
                <a:spcPts val="0"/>
              </a:spcBef>
              <a:spcAft>
                <a:spcPts val="600"/>
              </a:spcAft>
              <a:defRPr/>
            </a:pPr>
            <a:r>
              <a:rPr lang="en-US" dirty="0">
                <a:solidFill>
                  <a:prstClr val="black"/>
                </a:solidFill>
                <a:latin typeface="Calibri "/>
                <a:cs typeface="Arial" panose="020B0604020202020204" pitchFamily="34" charset="0"/>
              </a:rPr>
              <a:t>Examples of Medicare and Medicaid fraud </a:t>
            </a:r>
          </a:p>
          <a:p>
            <a:pPr marL="117470" indent="-117470" defTabSz="957300">
              <a:spcBef>
                <a:spcPts val="0"/>
              </a:spcBef>
              <a:spcAft>
                <a:spcPts val="600"/>
              </a:spcAft>
              <a:defRPr/>
            </a:pPr>
            <a:r>
              <a:rPr lang="en-US" dirty="0">
                <a:solidFill>
                  <a:prstClr val="black"/>
                </a:solidFill>
                <a:latin typeface="Calibri "/>
                <a:cs typeface="Arial" panose="020B0604020202020204" pitchFamily="34" charset="0"/>
              </a:rPr>
              <a:t>Who commits fraud</a:t>
            </a:r>
          </a:p>
          <a:p>
            <a:pPr marL="117470" indent="-117470" defTabSz="957300">
              <a:spcBef>
                <a:spcPts val="0"/>
              </a:spcBef>
              <a:spcAft>
                <a:spcPts val="600"/>
              </a:spcAft>
              <a:defRPr/>
            </a:pPr>
            <a:r>
              <a:rPr lang="en-US" dirty="0">
                <a:solidFill>
                  <a:prstClr val="black"/>
                </a:solidFill>
                <a:latin typeface="Calibri "/>
                <a:cs typeface="Arial" panose="020B0604020202020204" pitchFamily="34" charset="0"/>
              </a:rPr>
              <a:t>Causes of improper payments</a:t>
            </a:r>
          </a:p>
          <a:p>
            <a:pPr marL="0" indent="0" defTabSz="957300">
              <a:spcBef>
                <a:spcPts val="628"/>
              </a:spcBef>
              <a:buNone/>
              <a:defRPr/>
            </a:pPr>
            <a:endParaRPr 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3897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514351" y="3757506"/>
            <a:ext cx="6296024" cy="5722159"/>
          </a:xfrm>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sz="1200" kern="1200" dirty="0">
                <a:solidFill>
                  <a:schemeClr val="tx1"/>
                </a:solidFill>
                <a:effectLst/>
                <a:latin typeface="Calibri "/>
              </a:rPr>
              <a:t>The Health Care Fraud Prevention &amp; Enforcement Action Team (HEAT) is a joint anti‐fraud initiative between HHS and DOJ. </a:t>
            </a:r>
            <a:r>
              <a:rPr lang="en-US" dirty="0">
                <a:solidFill>
                  <a:prstClr val="black"/>
                </a:solidFill>
                <a:latin typeface="Calibri "/>
                <a:cs typeface="Arial" panose="020B0604020202020204" pitchFamily="34" charset="0"/>
              </a:rPr>
              <a:t>HEAT task forces are interagency teams comprised of top-level law enforcement and professional staff members. The team builds on existing partnerships, including those with state and local law enforcement organizations, to prevent fraud and enforce anti-fraud laws. HEAT uses interagency collaboration to reduce and prevent fraud in federal health care programs. By deploying law enforcement and trained agency personnel, HHS and DOJ increase coordination, data sharing, and training among investigators, agents, prosecutors, analysts, and policymakers. Project HEAT has been highly successful in bringing forth health care fraud cases and prosecuting them quickly and effectively. </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The mission of HEAT is to:</a:t>
            </a:r>
          </a:p>
          <a:p>
            <a:pPr marL="119650" indent="-119650" defTabSz="957300">
              <a:spcBef>
                <a:spcPts val="0"/>
              </a:spcBef>
              <a:spcAft>
                <a:spcPts val="600"/>
              </a:spcAft>
              <a:defRPr/>
            </a:pPr>
            <a:r>
              <a:rPr lang="en-US" dirty="0">
                <a:solidFill>
                  <a:prstClr val="black"/>
                </a:solidFill>
                <a:latin typeface="Calibri "/>
                <a:cs typeface="Arial" panose="020B0604020202020204" pitchFamily="34" charset="0"/>
              </a:rPr>
              <a:t>Marshal significant resources across government to help prevent fraud, waste, and abuse in the Medicare and Medicaid programs and crack down on fraud perpetrators who abuse and cost the system billions of dollars.</a:t>
            </a:r>
          </a:p>
          <a:p>
            <a:pPr marL="119650" indent="-119650" defTabSz="957300">
              <a:spcBef>
                <a:spcPts val="0"/>
              </a:spcBef>
              <a:spcAft>
                <a:spcPts val="600"/>
              </a:spcAft>
              <a:defRPr/>
            </a:pPr>
            <a:r>
              <a:rPr lang="en-US" dirty="0">
                <a:solidFill>
                  <a:prstClr val="black"/>
                </a:solidFill>
                <a:latin typeface="Calibri "/>
                <a:cs typeface="Arial" panose="020B0604020202020204" pitchFamily="34" charset="0"/>
              </a:rPr>
              <a:t>Reduce health care costs and improve the quality of care, by ridding the system of perpetrators who prey on people with Medicare and Medicaid.</a:t>
            </a:r>
          </a:p>
          <a:p>
            <a:pPr marL="119650" indent="-119650" defTabSz="957300">
              <a:spcBef>
                <a:spcPts val="0"/>
              </a:spcBef>
              <a:spcAft>
                <a:spcPts val="600"/>
              </a:spcAft>
              <a:defRPr/>
            </a:pPr>
            <a:r>
              <a:rPr lang="en-US" dirty="0">
                <a:solidFill>
                  <a:prstClr val="black"/>
                </a:solidFill>
                <a:latin typeface="Calibri "/>
                <a:cs typeface="Arial" panose="020B0604020202020204" pitchFamily="34" charset="0"/>
              </a:rPr>
              <a:t>Target doctors who prescribe opioids outside the scope of legitimate medical practice and often charge Medicare and/or Medicaid for these visits.</a:t>
            </a:r>
          </a:p>
          <a:p>
            <a:pPr marL="119650" indent="-119650" defTabSz="957300">
              <a:spcBef>
                <a:spcPts val="0"/>
              </a:spcBef>
              <a:spcAft>
                <a:spcPts val="600"/>
              </a:spcAft>
              <a:defRPr/>
            </a:pPr>
            <a:r>
              <a:rPr lang="en-US" dirty="0">
                <a:solidFill>
                  <a:prstClr val="black"/>
                </a:solidFill>
                <a:latin typeface="Calibri "/>
                <a:cs typeface="Arial" panose="020B0604020202020204" pitchFamily="34" charset="0"/>
              </a:rPr>
              <a:t>Highlight best practices of providers and public sector employees dedicated to ending fraud, waste, and abuse in Medicare.</a:t>
            </a:r>
          </a:p>
          <a:p>
            <a:pPr marL="119650" indent="-119650" defTabSz="957300">
              <a:spcBef>
                <a:spcPts val="0"/>
              </a:spcBef>
              <a:spcAft>
                <a:spcPts val="600"/>
              </a:spcAft>
              <a:defRPr/>
            </a:pPr>
            <a:r>
              <a:rPr lang="en-US" dirty="0">
                <a:solidFill>
                  <a:prstClr val="black"/>
                </a:solidFill>
                <a:latin typeface="Calibri "/>
                <a:cs typeface="Arial" panose="020B0604020202020204" pitchFamily="34" charset="0"/>
              </a:rPr>
              <a:t>Build upon existing partnerships between HHS and DOJ, like its Strike Force Teams, to reduce fraud and recover taxpayer dollars.</a:t>
            </a:r>
          </a:p>
          <a:p>
            <a:pPr marL="0" indent="0" defTabSz="957300">
              <a:spcBef>
                <a:spcPts val="628"/>
              </a:spcBef>
              <a:buNone/>
              <a:defRPr/>
            </a:pPr>
            <a:endParaRPr lang="en-US" dirty="0">
              <a:solidFill>
                <a:prstClr val="black"/>
              </a:solidFill>
              <a:latin typeface="Calibri "/>
              <a:cs typeface="Arial" panose="020B0604020202020204" pitchFamily="34" charset="0"/>
            </a:endParaRPr>
          </a:p>
        </p:txBody>
      </p:sp>
    </p:spTree>
    <p:extLst>
      <p:ext uri="{BB962C8B-B14F-4D97-AF65-F5344CB8AC3E}">
        <p14:creationId xmlns:p14="http://schemas.microsoft.com/office/powerpoint/2010/main" val="8102325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marL="0" indent="0">
              <a:spcAft>
                <a:spcPts val="600"/>
              </a:spcAft>
              <a:buNone/>
            </a:pPr>
            <a:r>
              <a:rPr lang="en-US" dirty="0"/>
              <a:t>The Healthcare Fraud Prevention Partnership (HFPP) is a statutorily required public-private partnership of voluntary members from the federal government, state agencies, law enforcement, private health insurance plans, and healthcare anti-fraud associations, and is overseen by the Centers for Medicare &amp; Medicaid Services (CMS). The goal of the partnership is to identify and reduce fraud, waste, and abuse across the healthcare sector through collaboration, data and information sharing, and cross-payer research studies. Given its broad membership, the HFPP is uniquely positioned to examine emerging fraud, waste, and abuse trends. </a:t>
            </a:r>
          </a:p>
          <a:p>
            <a:pPr marL="0" indent="0">
              <a:spcAft>
                <a:spcPts val="600"/>
              </a:spcAft>
              <a:buNone/>
            </a:pPr>
            <a:r>
              <a:rPr lang="en-US" dirty="0"/>
              <a:t>The overall mission of the HFPP is to position itself as a leading body for the health care industry to reduce fraud, waste, and abuse by: </a:t>
            </a:r>
          </a:p>
          <a:p>
            <a:pPr>
              <a:spcAft>
                <a:spcPts val="600"/>
              </a:spcAft>
            </a:pPr>
            <a:r>
              <a:rPr lang="en-US" dirty="0"/>
              <a:t>Providing an unparalleled cross-payer data source, representing the full spectrum of the health care industry, to enable the performance of sophisticated data analytics and information-sharing for the benefit of all partners;</a:t>
            </a:r>
          </a:p>
          <a:p>
            <a:pPr>
              <a:spcAft>
                <a:spcPts val="600"/>
              </a:spcAft>
            </a:pPr>
            <a:r>
              <a:rPr lang="en-US" dirty="0"/>
              <a:t>Achieving meaningful participation by partners and establishing strategic collaborations with diverse stakeholders; and</a:t>
            </a:r>
          </a:p>
          <a:p>
            <a:pPr>
              <a:spcAft>
                <a:spcPts val="600"/>
              </a:spcAft>
            </a:pPr>
            <a:r>
              <a:rPr lang="en-US" dirty="0"/>
              <a:t>Leveraging HFPP resources and relationships to generate real-time, comprehensive approaches that materially impact efforts to reduce health care fraud, waste, and abuse.</a:t>
            </a:r>
          </a:p>
          <a:p>
            <a:pPr marL="0" indent="0">
              <a:spcAft>
                <a:spcPts val="600"/>
              </a:spcAft>
              <a:buNone/>
            </a:pPr>
            <a:r>
              <a:rPr lang="en-US" dirty="0">
                <a:solidFill>
                  <a:prstClr val="black"/>
                </a:solidFill>
                <a:cs typeface="Arial" panose="020B0604020202020204" pitchFamily="34" charset="0"/>
              </a:rPr>
              <a:t>For more HFPP information, visit </a:t>
            </a:r>
            <a:r>
              <a:rPr lang="en-US" dirty="0">
                <a:solidFill>
                  <a:prstClr val="black"/>
                </a:solidFill>
                <a:cs typeface="Arial" panose="020B0604020202020204" pitchFamily="34" charset="0"/>
                <a:hlinkClick r:id="rId3"/>
              </a:rPr>
              <a:t>CMS.gov/hfpp/about</a:t>
            </a:r>
            <a:r>
              <a:rPr lang="en-US" dirty="0">
                <a:solidFill>
                  <a:prstClr val="black"/>
                </a:solidFill>
                <a:cs typeface="Arial" panose="020B0604020202020204" pitchFamily="34" charset="0"/>
              </a:rPr>
              <a:t>. To view the HFPP’s Biennial Report to Congress visit </a:t>
            </a:r>
            <a:r>
              <a:rPr lang="en-US" dirty="0">
                <a:solidFill>
                  <a:prstClr val="black"/>
                </a:solidFill>
                <a:cs typeface="Arial" panose="020B0604020202020204" pitchFamily="34" charset="0"/>
                <a:hlinkClick r:id="rId4"/>
              </a:rPr>
              <a:t>CMS.gov/files/document/hfpprtc92023.pdf</a:t>
            </a:r>
            <a:endParaRPr lang="en-US" dirty="0">
              <a:solidFill>
                <a:prstClr val="black"/>
              </a:solidFill>
              <a:cs typeface="Arial" panose="020B0604020202020204" pitchFamily="34" charset="0"/>
            </a:endParaRPr>
          </a:p>
          <a:p>
            <a:pPr marL="0" indent="0">
              <a:spcAft>
                <a:spcPts val="600"/>
              </a:spcAft>
              <a:buNone/>
            </a:pPr>
            <a:endParaRPr lang="en-US" dirty="0">
              <a:solidFill>
                <a:prstClr val="black"/>
              </a:solidFill>
              <a:cs typeface="Arial" panose="020B0604020202020204" pitchFamily="34" charset="0"/>
            </a:endParaRPr>
          </a:p>
          <a:p>
            <a:endParaRPr lang="en-US" dirty="0">
              <a:latin typeface="Calibri "/>
              <a:cs typeface="Arial" panose="020B0604020202020204" pitchFamily="34" charset="0"/>
            </a:endParaRPr>
          </a:p>
        </p:txBody>
      </p:sp>
    </p:spTree>
    <p:extLst>
      <p:ext uri="{BB962C8B-B14F-4D97-AF65-F5344CB8AC3E}">
        <p14:creationId xmlns:p14="http://schemas.microsoft.com/office/powerpoint/2010/main" val="40283133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852160" cy="5651188"/>
          </a:xfrm>
        </p:spPr>
        <p:txBody>
          <a:bodyPr/>
          <a:lstStyle/>
          <a:p>
            <a:pPr marL="0" indent="0" defTabSz="957300">
              <a:spcBef>
                <a:spcPts val="0"/>
              </a:spcBef>
              <a:spcAft>
                <a:spcPts val="600"/>
              </a:spcAft>
              <a:buNone/>
              <a:defRPr/>
            </a:pPr>
            <a:r>
              <a:rPr lang="en-US" b="1" dirty="0">
                <a:solidFill>
                  <a:srgbClr val="000000"/>
                </a:solidFill>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marL="0" indent="0">
              <a:spcBef>
                <a:spcPts val="0"/>
              </a:spcBef>
              <a:spcAft>
                <a:spcPts val="600"/>
              </a:spcAft>
              <a:buNone/>
            </a:pPr>
            <a:r>
              <a:rPr lang="en-US" dirty="0"/>
              <a:t>In FY 2018, CMS began a Major Case Coordination (MCC) initiative that includes representation from the HHS OIG, DOJ, and CMS. This initiative provides an opportunity for Medicare and Medicaid policy experts, law enforcement officials, clinicians, and fraud investigators to collaborate before, during, and after the development of fraud leads. </a:t>
            </a:r>
          </a:p>
          <a:p>
            <a:pPr marL="0" indent="0">
              <a:spcBef>
                <a:spcPts val="0"/>
              </a:spcBef>
              <a:spcAft>
                <a:spcPts val="600"/>
              </a:spcAft>
              <a:buNone/>
            </a:pPr>
            <a:r>
              <a:rPr lang="en-US" dirty="0"/>
              <a:t>This level of collaboration has contributed to several successful coordinated law enforcement actions and helped CMS to better identify national fraud trends and program vulnerabilities. As a result of the MCC, there has been a marked increase in the number and quality of law enforcement referrals from CMS. As of FY 2022, there have been over 4,000 cases reviewed at MCC and law enforcement partners have made over 2,500 requests for CMS to refer reviewed cases. CMS program integrity activities and investigations will continue to contribute to law enforcement investigations, CMS administrative actions and CMS initiatives. In FY 2022, CMS reviewed 1,052 cases at MCC meetings, and law enforcement partners made 476 requests for CMS to refer reviewed cases.</a:t>
            </a:r>
          </a:p>
          <a:p>
            <a:pPr marL="0" indent="0">
              <a:spcBef>
                <a:spcPts val="0"/>
              </a:spcBef>
              <a:spcAft>
                <a:spcPts val="600"/>
              </a:spcAft>
              <a:buNone/>
            </a:pPr>
            <a:r>
              <a:rPr lang="en-US" dirty="0"/>
              <a:t>Examples of CMS-provided support to the OIG and DOJ in FY2021 include: </a:t>
            </a:r>
          </a:p>
          <a:p>
            <a:pPr>
              <a:spcAft>
                <a:spcPts val="600"/>
              </a:spcAft>
            </a:pPr>
            <a:r>
              <a:rPr lang="en-US" dirty="0"/>
              <a:t>On May 26, 2021, DOJ announced approximately 14 law enforcement indictments of individuals involved in COVID-19 related fraud schemes in a coordinated law enforcement action with the HHS-OIG and CMS. CMS separately announced that day that it took administrative actions against over 50 DME suppliers for their involvement in health care fraud schemes relating to abuse of CMS programs during the pandemic.</a:t>
            </a:r>
          </a:p>
          <a:p>
            <a:pPr>
              <a:spcAft>
                <a:spcPts val="600"/>
              </a:spcAft>
            </a:pPr>
            <a:r>
              <a:rPr lang="en-US" dirty="0"/>
              <a:t>On September 17, 2021, DOJ announced criminal charges against 138 defendants, including 42 doctors, nurses, and other licensed medical professionals, in 31 federal districts across the United States for their alleged participation in various health care fraud schemes that resulted in approximately $1.4 billion in alleged losses. In addition, CMS took administrative action against 28 providers on behalf of people with Medicare and to protect the Medicare Trust Fund. </a:t>
            </a:r>
          </a:p>
        </p:txBody>
      </p:sp>
    </p:spTree>
    <p:extLst>
      <p:ext uri="{BB962C8B-B14F-4D97-AF65-F5344CB8AC3E}">
        <p14:creationId xmlns:p14="http://schemas.microsoft.com/office/powerpoint/2010/main" val="22752684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118002" indent="-118002" defTabSz="957300">
              <a:spcBef>
                <a:spcPts val="0"/>
              </a:spcBef>
              <a:spcAft>
                <a:spcPts val="600"/>
              </a:spcAft>
              <a:defRPr/>
            </a:pPr>
            <a:r>
              <a:rPr lang="en-US" dirty="0">
                <a:solidFill>
                  <a:prstClr val="black"/>
                </a:solidFill>
                <a:latin typeface="Calibri "/>
                <a:cs typeface="Arial" panose="020B0604020202020204" pitchFamily="34" charset="0"/>
              </a:rPr>
              <a:t>CMS is using education efforts to shift focus to the prevention of improper payments and fraud while continuing to be vigilant in detecting and pursuing problems when they occur. </a:t>
            </a:r>
            <a:r>
              <a:rPr lang="en-US" sz="1200" dirty="0">
                <a:solidFill>
                  <a:prstClr val="black"/>
                </a:solidFill>
                <a:latin typeface="Calibri "/>
                <a:cs typeface="Arial" panose="020B0604020202020204" pitchFamily="34" charset="0"/>
              </a:rPr>
              <a:t>CMS uses provider education and outreach to help avoid billing errors and uses its payment suspension authorities in cases of suspected fraud. CMS also uses claim edits and pre and post-pay medical reviews to verify potential errors and take corrective actions. These activities are designed to make sure legitimate providers and suppliers get paid correctly for the appropriate and reasonable services and supplies they give to people with Medicare. </a:t>
            </a:r>
          </a:p>
          <a:p>
            <a:pPr defTabSz="957300">
              <a:spcBef>
                <a:spcPts val="0"/>
              </a:spcBef>
              <a:spcAft>
                <a:spcPts val="600"/>
              </a:spcAft>
              <a:defRPr/>
            </a:pPr>
            <a:r>
              <a:rPr lang="en-US" dirty="0">
                <a:solidFill>
                  <a:prstClr val="black"/>
                </a:solidFill>
                <a:latin typeface="Calibri "/>
                <a:cs typeface="Arial" panose="020B0604020202020204" pitchFamily="34" charset="0"/>
              </a:rPr>
              <a:t>Provider education helps correct vulnerabilities so that providers:</a:t>
            </a:r>
          </a:p>
          <a:p>
            <a:pPr marL="239298" lvl="2" indent="-114665" defTabSz="957300">
              <a:spcBef>
                <a:spcPts val="0"/>
              </a:spcBef>
              <a:spcAft>
                <a:spcPts val="600"/>
              </a:spcAft>
              <a:buSzTx/>
              <a:buFont typeface="Arial" panose="020B0604020202020204" pitchFamily="34" charset="0"/>
              <a:buChar char="•"/>
              <a:defRPr/>
            </a:pPr>
            <a:r>
              <a:rPr lang="en-US" dirty="0">
                <a:solidFill>
                  <a:prstClr val="black"/>
                </a:solidFill>
                <a:latin typeface="Calibri "/>
                <a:cs typeface="Arial" panose="020B0604020202020204" pitchFamily="34" charset="0"/>
              </a:rPr>
              <a:t>Maintain proper documentation. </a:t>
            </a:r>
          </a:p>
          <a:p>
            <a:pPr marL="239298" lvl="2" indent="-114665" defTabSz="957300">
              <a:spcBef>
                <a:spcPts val="0"/>
              </a:spcBef>
              <a:spcAft>
                <a:spcPts val="600"/>
              </a:spcAft>
              <a:buSzTx/>
              <a:buFont typeface="Arial" panose="020B0604020202020204" pitchFamily="34" charset="0"/>
              <a:buChar char="•"/>
              <a:defRPr/>
            </a:pPr>
            <a:r>
              <a:rPr lang="en-US" dirty="0">
                <a:solidFill>
                  <a:prstClr val="black"/>
                </a:solidFill>
                <a:latin typeface="Calibri "/>
                <a:cs typeface="Arial" panose="020B0604020202020204" pitchFamily="34" charset="0"/>
              </a:rPr>
              <a:t>Reduce inappropriate claim submissions on common billing mistakes.</a:t>
            </a:r>
          </a:p>
          <a:p>
            <a:pPr marL="239298" lvl="2" indent="-114665" defTabSz="957300">
              <a:spcBef>
                <a:spcPts val="0"/>
              </a:spcBef>
              <a:spcAft>
                <a:spcPts val="600"/>
              </a:spcAft>
              <a:buSzTx/>
              <a:buFont typeface="Arial" panose="020B0604020202020204" pitchFamily="34" charset="0"/>
              <a:buChar char="•"/>
              <a:defRPr/>
            </a:pPr>
            <a:r>
              <a:rPr lang="en-US" dirty="0">
                <a:solidFill>
                  <a:prstClr val="black"/>
                </a:solidFill>
                <a:latin typeface="Calibri "/>
                <a:cs typeface="Arial" panose="020B0604020202020204" pitchFamily="34" charset="0"/>
              </a:rPr>
              <a:t>Protect patient identity information.</a:t>
            </a:r>
          </a:p>
          <a:p>
            <a:pPr marL="239298" lvl="2" indent="-114665" defTabSz="957300">
              <a:spcBef>
                <a:spcPts val="0"/>
              </a:spcBef>
              <a:spcAft>
                <a:spcPts val="600"/>
              </a:spcAft>
              <a:buSzTx/>
              <a:buFont typeface="Arial" panose="020B0604020202020204" pitchFamily="34" charset="0"/>
              <a:buChar char="•"/>
              <a:defRPr/>
            </a:pPr>
            <a:r>
              <a:rPr lang="en-US" dirty="0">
                <a:solidFill>
                  <a:prstClr val="black"/>
                </a:solidFill>
                <a:latin typeface="Calibri "/>
                <a:cs typeface="Arial" panose="020B0604020202020204" pitchFamily="34" charset="0"/>
              </a:rPr>
              <a:t>Establish a broader culture of compliance.</a:t>
            </a:r>
          </a:p>
          <a:p>
            <a:pPr marL="124633" lvl="2" indent="0" defTabSz="957300">
              <a:spcBef>
                <a:spcPts val="0"/>
              </a:spcBef>
              <a:spcAft>
                <a:spcPts val="600"/>
              </a:spcAft>
              <a:buSzTx/>
              <a:buNone/>
              <a:defRPr/>
            </a:pPr>
            <a:r>
              <a:rPr lang="en-US" dirty="0">
                <a:solidFill>
                  <a:prstClr val="black"/>
                </a:solidFill>
                <a:latin typeface="Calibri "/>
                <a:cs typeface="Arial" panose="020B0604020202020204" pitchFamily="34" charset="0"/>
              </a:rPr>
              <a:t>For provider resources, visit </a:t>
            </a:r>
            <a:r>
              <a:rPr lang="en-US" dirty="0">
                <a:solidFill>
                  <a:prstClr val="black"/>
                </a:solidFill>
                <a:latin typeface="Calibri "/>
                <a:cs typeface="Arial" panose="020B0604020202020204" pitchFamily="34" charset="0"/>
                <a:hlinkClick r:id="rId3"/>
              </a:rPr>
              <a:t>CMS.gov/About-CMS/Components/CPI/CPI-Resources.html</a:t>
            </a:r>
            <a:r>
              <a:rPr lang="en-US" dirty="0">
                <a:solidFill>
                  <a:prstClr val="black"/>
                </a:solidFill>
                <a:latin typeface="Calibri "/>
                <a:cs typeface="Arial" panose="020B0604020202020204" pitchFamily="34" charset="0"/>
              </a:rPr>
              <a:t>, </a:t>
            </a:r>
            <a:r>
              <a:rPr lang="en-US" sz="1200" dirty="0">
                <a:latin typeface="Calibri "/>
                <a:cs typeface="Arial" panose="020B0604020202020204" pitchFamily="34" charset="0"/>
                <a:hlinkClick r:id="rId4"/>
              </a:rPr>
              <a:t>CMS.gov/Outreach-and-Education/Medicare-Learning-Network-MLN/</a:t>
            </a:r>
            <a:r>
              <a:rPr lang="en-US" sz="1200" dirty="0" err="1">
                <a:latin typeface="Calibri "/>
                <a:cs typeface="Arial" panose="020B0604020202020204" pitchFamily="34" charset="0"/>
                <a:hlinkClick r:id="rId4"/>
              </a:rPr>
              <a:t>MLNProducts</a:t>
            </a:r>
            <a:r>
              <a:rPr lang="en-US" sz="1200" dirty="0">
                <a:latin typeface="Calibri "/>
                <a:cs typeface="Arial" panose="020B0604020202020204" pitchFamily="34" charset="0"/>
                <a:hlinkClick r:id="rId4"/>
              </a:rPr>
              <a:t>/Downloads/Fraud-Abuse-MLN4649244.pdf</a:t>
            </a:r>
            <a:r>
              <a:rPr lang="en-US" sz="1200" u="sng" dirty="0">
                <a:latin typeface="Calibri "/>
                <a:cs typeface="Arial" panose="020B0604020202020204" pitchFamily="34" charset="0"/>
                <a:hlinkClick r:id="rId4"/>
              </a:rPr>
              <a:t> </a:t>
            </a:r>
            <a:r>
              <a:rPr lang="en-US" dirty="0">
                <a:solidFill>
                  <a:prstClr val="black"/>
                </a:solidFill>
                <a:latin typeface="Calibri "/>
                <a:cs typeface="Arial" panose="020B0604020202020204" pitchFamily="34" charset="0"/>
              </a:rPr>
              <a:t>and </a:t>
            </a:r>
            <a:r>
              <a:rPr lang="en-US" dirty="0">
                <a:solidFill>
                  <a:prstClr val="black"/>
                </a:solidFill>
                <a:latin typeface="Calibri "/>
                <a:cs typeface="Arial" panose="020B0604020202020204" pitchFamily="34" charset="0"/>
                <a:hlinkClick r:id="rId5"/>
              </a:rPr>
              <a:t>CMS.gov/Outreach-and-Education/MLN/WBT/</a:t>
            </a:r>
            <a:r>
              <a:rPr lang="en-US" dirty="0" err="1">
                <a:solidFill>
                  <a:prstClr val="black"/>
                </a:solidFill>
                <a:latin typeface="Calibri "/>
                <a:cs typeface="Arial" panose="020B0604020202020204" pitchFamily="34" charset="0"/>
                <a:hlinkClick r:id="rId5"/>
              </a:rPr>
              <a:t>MedicareFraudandAbuse</a:t>
            </a:r>
            <a:r>
              <a:rPr lang="en-US" dirty="0">
                <a:solidFill>
                  <a:prstClr val="black"/>
                </a:solidFill>
                <a:latin typeface="Calibri "/>
                <a:cs typeface="Arial" panose="020B0604020202020204" pitchFamily="34" charset="0"/>
                <a:hlinkClick r:id="rId5"/>
              </a:rPr>
              <a:t>/</a:t>
            </a:r>
            <a:r>
              <a:rPr lang="en-US" dirty="0" err="1">
                <a:solidFill>
                  <a:prstClr val="black"/>
                </a:solidFill>
                <a:latin typeface="Calibri "/>
                <a:cs typeface="Arial" panose="020B0604020202020204" pitchFamily="34" charset="0"/>
                <a:hlinkClick r:id="rId5"/>
              </a:rPr>
              <a:t>FraudandAbuse</a:t>
            </a:r>
            <a:r>
              <a:rPr lang="en-US" dirty="0">
                <a:solidFill>
                  <a:prstClr val="black"/>
                </a:solidFill>
                <a:latin typeface="Calibri "/>
                <a:cs typeface="Arial" panose="020B0604020202020204" pitchFamily="34" charset="0"/>
                <a:hlinkClick r:id="rId5"/>
              </a:rPr>
              <a:t>/story.html</a:t>
            </a:r>
            <a:r>
              <a:rPr lang="en-US" dirty="0">
                <a:solidFill>
                  <a:prstClr val="black"/>
                </a:solidFill>
                <a:latin typeface="Calibri "/>
                <a:cs typeface="Arial" panose="020B0604020202020204" pitchFamily="34" charset="0"/>
              </a:rPr>
              <a:t>.</a:t>
            </a:r>
          </a:p>
          <a:p>
            <a:pPr marL="124633" lvl="2" indent="0" defTabSz="957300">
              <a:spcBef>
                <a:spcPts val="0"/>
              </a:spcBef>
              <a:spcAft>
                <a:spcPts val="600"/>
              </a:spcAft>
              <a:buSzTx/>
              <a:buNone/>
              <a:defRPr/>
            </a:pPr>
            <a:endParaRPr lang="en-US" dirty="0">
              <a:solidFill>
                <a:prstClr val="black"/>
              </a:solidFill>
              <a:latin typeface="Calibri "/>
              <a:cs typeface="Arial" panose="020B0604020202020204" pitchFamily="34" charset="0"/>
            </a:endParaRPr>
          </a:p>
          <a:p>
            <a:endParaRPr lang="en-US" dirty="0">
              <a:latin typeface="Calibri "/>
              <a:cs typeface="Arial" panose="020B0604020202020204" pitchFamily="34" charset="0"/>
            </a:endParaRPr>
          </a:p>
        </p:txBody>
      </p:sp>
    </p:spTree>
    <p:extLst>
      <p:ext uri="{BB962C8B-B14F-4D97-AF65-F5344CB8AC3E}">
        <p14:creationId xmlns:p14="http://schemas.microsoft.com/office/powerpoint/2010/main" val="40875612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Check Your Knowledge—Question 4</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Since the COVID-19 Public Health Emergency (PHE) has ended, related health care scams have declined significantly.</a:t>
            </a:r>
          </a:p>
          <a:p>
            <a:pPr marL="0" indent="0" defTabSz="957300">
              <a:spcBef>
                <a:spcPts val="0"/>
              </a:spcBef>
              <a:spcAft>
                <a:spcPts val="600"/>
              </a:spcAft>
              <a:buNone/>
              <a:defRPr/>
            </a:pPr>
            <a:r>
              <a:rPr lang="en-US" b="1" dirty="0">
                <a:solidFill>
                  <a:prstClr val="black"/>
                </a:solidFill>
                <a:latin typeface="Calibri "/>
                <a:cs typeface="Arial" panose="020B0604020202020204" pitchFamily="34" charset="0"/>
              </a:rPr>
              <a:t>ANSWER: b. False</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The COVID-19 PHE has ended, but fraudsters continue to try and bill Medicare and Medicaid for sham tests or treatments and are targeting individuals to illegally get money or Medicare/Medicaid Numbers. If anyone asks you for your Medicare or Medicaid Number to get a vaccine, booster, or to get a free COVID-19 test, it’s probably a scam. </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While states work through their Medicaid renewal processes, you should remember these facts to safeguard yourself against scams:</a:t>
            </a:r>
          </a:p>
          <a:p>
            <a:pPr marL="171450" marR="0" lvl="0" indent="-171450">
              <a:lnSpc>
                <a:spcPct val="107000"/>
              </a:lnSpc>
              <a:spcBef>
                <a:spcPts val="0"/>
              </a:spcBef>
              <a:spcAft>
                <a:spcPts val="0"/>
              </a:spcAft>
            </a:pPr>
            <a:r>
              <a:rPr lang="en-US" dirty="0">
                <a:solidFill>
                  <a:prstClr val="black"/>
                </a:solidFill>
                <a:latin typeface="Calibri "/>
                <a:cs typeface="Arial" panose="020B0604020202020204" pitchFamily="34" charset="0"/>
              </a:rPr>
              <a:t>Applying for Medicaid is always free. You don’t need to pay anything or provide a credit card number when applying for benefits through your state.</a:t>
            </a:r>
          </a:p>
          <a:p>
            <a:pPr marL="171450" marR="0" lvl="0" indent="-171450">
              <a:lnSpc>
                <a:spcPct val="107000"/>
              </a:lnSpc>
              <a:spcBef>
                <a:spcPts val="0"/>
              </a:spcBef>
              <a:spcAft>
                <a:spcPts val="0"/>
              </a:spcAft>
            </a:pPr>
            <a:r>
              <a:rPr lang="en-US" dirty="0">
                <a:solidFill>
                  <a:prstClr val="black"/>
                </a:solidFill>
                <a:latin typeface="Calibri "/>
                <a:cs typeface="Arial" panose="020B0604020202020204" pitchFamily="34" charset="0"/>
              </a:rPr>
              <a:t>Renewal or redetermination of Medicaid benefits is always free.</a:t>
            </a:r>
          </a:p>
          <a:p>
            <a:pPr marL="171450" marR="0" lvl="0" indent="-171450">
              <a:lnSpc>
                <a:spcPct val="107000"/>
              </a:lnSpc>
              <a:spcBef>
                <a:spcPts val="0"/>
              </a:spcBef>
              <a:spcAft>
                <a:spcPts val="0"/>
              </a:spcAft>
            </a:pPr>
            <a:r>
              <a:rPr lang="en-US" dirty="0">
                <a:solidFill>
                  <a:prstClr val="black"/>
                </a:solidFill>
                <a:latin typeface="Calibri "/>
                <a:cs typeface="Arial" panose="020B0604020202020204" pitchFamily="34" charset="0"/>
              </a:rPr>
              <a:t>You don’t need to pay to continue getting Medicaid benefits.</a:t>
            </a:r>
          </a:p>
          <a:p>
            <a:pPr marL="171450" marR="0" lvl="0" indent="-171450">
              <a:lnSpc>
                <a:spcPct val="107000"/>
              </a:lnSpc>
              <a:spcBef>
                <a:spcPts val="0"/>
              </a:spcBef>
              <a:spcAft>
                <a:spcPts val="800"/>
              </a:spcAft>
            </a:pPr>
            <a:r>
              <a:rPr lang="en-US" dirty="0">
                <a:solidFill>
                  <a:prstClr val="black"/>
                </a:solidFill>
                <a:latin typeface="Calibri "/>
                <a:cs typeface="Arial" panose="020B0604020202020204" pitchFamily="34" charset="0"/>
              </a:rPr>
              <a:t>If you have moved, Medicaid may need to use methods other than mail to reach you. If you get a call from someone claiming to be from Medicaid, tell them you will call Medicaid directly and use a trusted phone number to do so.</a:t>
            </a:r>
          </a:p>
          <a:p>
            <a:pPr marL="0" marR="0" lvl="0" indent="0" algn="l" defTabSz="957300" rtl="0" eaLnBrk="1" fontAlgn="auto" latinLnBrk="0" hangingPunct="1">
              <a:lnSpc>
                <a:spcPct val="100000"/>
              </a:lnSpc>
              <a:spcBef>
                <a:spcPts val="0"/>
              </a:spcBef>
              <a:spcAft>
                <a:spcPts val="600"/>
              </a:spcAft>
              <a:buClrTx/>
              <a:buSzTx/>
              <a:buFont typeface="Wingdings" panose="05000000000000000000" pitchFamily="2" charset="2"/>
              <a:buNone/>
              <a:tabLst/>
              <a:defRPr/>
            </a:pPr>
            <a:endParaRPr lang="en-US" dirty="0">
              <a:solidFill>
                <a:prstClr val="black"/>
              </a:solidFill>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 </a:t>
            </a:r>
          </a:p>
          <a:p>
            <a:pPr marL="0" indent="0" defTabSz="957300">
              <a:spcBef>
                <a:spcPts val="628"/>
              </a:spcBef>
              <a:buNone/>
              <a:defRPr/>
            </a:pPr>
            <a:endParaRPr lang="en-US" dirty="0">
              <a:solidFill>
                <a:prstClr val="black"/>
              </a:solidFill>
              <a:latin typeface="Calibri "/>
              <a:cs typeface="Arial" panose="020B0604020202020204" pitchFamily="34" charset="0"/>
            </a:endParaRPr>
          </a:p>
        </p:txBody>
      </p:sp>
    </p:spTree>
    <p:extLst>
      <p:ext uri="{BB962C8B-B14F-4D97-AF65-F5344CB8AC3E}">
        <p14:creationId xmlns:p14="http://schemas.microsoft.com/office/powerpoint/2010/main" val="36105346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Check Your Knowledge—Question 5</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While visiting your father in the hospital, you notice he’s been given the wrong dosage of his medication. This is an example of _____________.</a:t>
            </a:r>
          </a:p>
          <a:p>
            <a:pPr marL="0" indent="0" defTabSz="957300">
              <a:spcBef>
                <a:spcPts val="0"/>
              </a:spcBef>
              <a:spcAft>
                <a:spcPts val="600"/>
              </a:spcAft>
              <a:buNone/>
              <a:defRPr/>
            </a:pPr>
            <a:r>
              <a:rPr lang="en-US" b="1" dirty="0">
                <a:solidFill>
                  <a:prstClr val="black"/>
                </a:solidFill>
                <a:latin typeface="Calibri "/>
                <a:cs typeface="Arial" panose="020B0604020202020204" pitchFamily="34" charset="0"/>
              </a:rPr>
              <a:t>ANSWER: b. Quality of Care Concern</a:t>
            </a:r>
          </a:p>
          <a:p>
            <a:pPr marL="0" marR="0" lvl="0" indent="0" algn="l" defTabSz="957300" rtl="0" eaLnBrk="1" fontAlgn="auto" latinLnBrk="0" hangingPunct="1">
              <a:spcBef>
                <a:spcPts val="0"/>
              </a:spcBef>
              <a:spcAft>
                <a:spcPts val="600"/>
              </a:spcAft>
              <a:buClrTx/>
              <a:buSzTx/>
              <a:buFont typeface="Wingdings" panose="05000000000000000000" pitchFamily="2" charset="2"/>
              <a:buNone/>
              <a:tabLst/>
              <a:defRPr/>
            </a:pPr>
            <a:r>
              <a:rPr lang="en-US" dirty="0">
                <a:solidFill>
                  <a:prstClr val="black"/>
                </a:solidFill>
                <a:latin typeface="Calibri "/>
                <a:cs typeface="Arial" panose="020B0604020202020204" pitchFamily="34" charset="0"/>
              </a:rPr>
              <a:t>This is a quality of care concern. It’s not the same type of error that’s usually related to Medicare fraud, waste, or abuse like a billing error would be. As a result, it needs to be reported to a Quality Improvement Organization (QIO). People with Medicare and their families should contact the specific QIO intended to serve them called the Beneficiary and Family Center Care (BFCC) QIO. To get the address and phone number of the BFCC-QIO for your state or territory, visit </a:t>
            </a:r>
            <a:r>
              <a:rPr lang="en-US" dirty="0">
                <a:solidFill>
                  <a:prstClr val="black"/>
                </a:solidFill>
                <a:latin typeface="Calibri "/>
                <a:cs typeface="Arial" panose="020B0604020202020204" pitchFamily="34" charset="0"/>
                <a:hlinkClick r:id="rId3"/>
              </a:rPr>
              <a:t>qioprogram.org/locate-your-bfcc-qio</a:t>
            </a:r>
            <a:r>
              <a:rPr lang="en-US" dirty="0">
                <a:solidFill>
                  <a:prstClr val="black"/>
                </a:solidFill>
                <a:latin typeface="Calibri "/>
                <a:cs typeface="Arial" panose="020B0604020202020204" pitchFamily="34" charset="0"/>
              </a:rPr>
              <a:t> and search for information on the topic of “Complaints about my care or services.” Or, call 1-800-MEDICARE (1-800-633-4227); TTY: 1-877-486-2048.</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 </a:t>
            </a:r>
          </a:p>
          <a:p>
            <a:pPr marL="0" indent="0" defTabSz="957300">
              <a:spcBef>
                <a:spcPts val="628"/>
              </a:spcBef>
              <a:buNone/>
              <a:defRPr/>
            </a:pPr>
            <a:endParaRPr lang="en-US" dirty="0">
              <a:solidFill>
                <a:prstClr val="black"/>
              </a:solidFill>
              <a:latin typeface="Calibri "/>
              <a:cs typeface="Arial" panose="020B0604020202020204" pitchFamily="34" charset="0"/>
            </a:endParaRPr>
          </a:p>
        </p:txBody>
      </p:sp>
    </p:spTree>
    <p:extLst>
      <p:ext uri="{BB962C8B-B14F-4D97-AF65-F5344CB8AC3E}">
        <p14:creationId xmlns:p14="http://schemas.microsoft.com/office/powerpoint/2010/main" val="32396903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Lesson 3 discusses organizations, resources, and strategies that help people with Medicare and Medicaid fight fraud:</a:t>
            </a:r>
          </a:p>
          <a:p>
            <a:pPr marL="117470" indent="-117470" defTabSz="957248">
              <a:spcBef>
                <a:spcPts val="0"/>
              </a:spcBef>
              <a:spcAft>
                <a:spcPts val="600"/>
              </a:spcAft>
              <a:defRPr/>
            </a:pPr>
            <a:r>
              <a:rPr lang="en-US" dirty="0">
                <a:solidFill>
                  <a:prstClr val="black"/>
                </a:solidFill>
                <a:latin typeface="Calibri "/>
                <a:cs typeface="Arial" panose="020B0604020202020204" pitchFamily="34" charset="0"/>
              </a:rPr>
              <a:t>Senior Medicare Patrol (SMP)</a:t>
            </a:r>
          </a:p>
          <a:p>
            <a:pPr marL="117470" indent="-117470" defTabSz="957300">
              <a:spcBef>
                <a:spcPts val="0"/>
              </a:spcBef>
              <a:spcAft>
                <a:spcPts val="600"/>
              </a:spcAft>
              <a:defRPr/>
            </a:pPr>
            <a:r>
              <a:rPr lang="en-US" dirty="0">
                <a:solidFill>
                  <a:prstClr val="black"/>
                </a:solidFill>
                <a:latin typeface="Calibri "/>
                <a:cs typeface="Arial" panose="020B0604020202020204" pitchFamily="34" charset="0"/>
                <a:hlinkClick r:id="rId3"/>
              </a:rPr>
              <a:t>Medicare.gov/basics/reporting-</a:t>
            </a:r>
            <a:r>
              <a:rPr lang="en-US" dirty="0" err="1">
                <a:solidFill>
                  <a:prstClr val="black"/>
                </a:solidFill>
                <a:latin typeface="Calibri "/>
                <a:cs typeface="Arial" panose="020B0604020202020204" pitchFamily="34" charset="0"/>
                <a:hlinkClick r:id="rId3"/>
              </a:rPr>
              <a:t>medicare</a:t>
            </a:r>
            <a:r>
              <a:rPr lang="en-US" dirty="0">
                <a:solidFill>
                  <a:prstClr val="black"/>
                </a:solidFill>
                <a:latin typeface="Calibri "/>
                <a:cs typeface="Arial" panose="020B0604020202020204" pitchFamily="34" charset="0"/>
                <a:hlinkClick r:id="rId3"/>
              </a:rPr>
              <a:t>-fraud-and-abuse</a:t>
            </a:r>
            <a:endParaRPr lang="en-US" dirty="0">
              <a:solidFill>
                <a:prstClr val="black"/>
              </a:solidFill>
              <a:latin typeface="Calibri "/>
              <a:cs typeface="Arial" panose="020B0604020202020204" pitchFamily="34" charset="0"/>
            </a:endParaRPr>
          </a:p>
          <a:p>
            <a:pPr marL="117470" indent="-117470" defTabSz="957300">
              <a:spcBef>
                <a:spcPts val="0"/>
              </a:spcBef>
              <a:spcAft>
                <a:spcPts val="600"/>
              </a:spcAft>
              <a:defRPr/>
            </a:pPr>
            <a:r>
              <a:rPr lang="en-US" dirty="0">
                <a:solidFill>
                  <a:prstClr val="black"/>
                </a:solidFill>
                <a:latin typeface="Calibri "/>
                <a:cs typeface="Arial" panose="020B0604020202020204" pitchFamily="34" charset="0"/>
              </a:rPr>
              <a:t>Medicare Summary Notices (MSNs)</a:t>
            </a:r>
          </a:p>
          <a:p>
            <a:pPr marL="117470" indent="-117470" defTabSz="957300">
              <a:spcBef>
                <a:spcPts val="0"/>
              </a:spcBef>
              <a:spcAft>
                <a:spcPts val="600"/>
              </a:spcAft>
              <a:defRPr/>
            </a:pPr>
            <a:r>
              <a:rPr lang="en-US" dirty="0">
                <a:solidFill>
                  <a:prstClr val="black"/>
                </a:solidFill>
                <a:latin typeface="Calibri "/>
                <a:cs typeface="Arial" panose="020B0604020202020204" pitchFamily="34" charset="0"/>
              </a:rPr>
              <a:t>Secure</a:t>
            </a:r>
            <a:r>
              <a:rPr lang="en-US" baseline="0" dirty="0">
                <a:solidFill>
                  <a:prstClr val="black"/>
                </a:solidFill>
                <a:latin typeface="Calibri "/>
                <a:cs typeface="Arial" panose="020B0604020202020204" pitchFamily="34" charset="0"/>
              </a:rPr>
              <a:t> Medicare Account</a:t>
            </a:r>
          </a:p>
          <a:p>
            <a:pPr marL="117470" indent="-117470" defTabSz="957300">
              <a:spcBef>
                <a:spcPts val="0"/>
              </a:spcBef>
              <a:spcAft>
                <a:spcPts val="600"/>
              </a:spcAft>
              <a:defRPr/>
            </a:pPr>
            <a:r>
              <a:rPr lang="en-US" dirty="0">
                <a:solidFill>
                  <a:prstClr val="black"/>
                </a:solidFill>
                <a:latin typeface="Calibri "/>
                <a:cs typeface="Arial" panose="020B0604020202020204" pitchFamily="34" charset="0"/>
              </a:rPr>
              <a:t>“4 Rs” for fighting Medicare fraud</a:t>
            </a:r>
          </a:p>
          <a:p>
            <a:pPr marL="117470" indent="-117470" defTabSz="957300">
              <a:spcBef>
                <a:spcPts val="0"/>
              </a:spcBef>
              <a:spcAft>
                <a:spcPts val="600"/>
              </a:spcAft>
              <a:defRPr/>
            </a:pPr>
            <a:r>
              <a:rPr lang="en-US" dirty="0">
                <a:solidFill>
                  <a:prstClr val="black"/>
                </a:solidFill>
                <a:latin typeface="Calibri "/>
                <a:cs typeface="Arial" panose="020B0604020202020204" pitchFamily="34" charset="0"/>
              </a:rPr>
              <a:t>1-800-MEDICARE</a:t>
            </a:r>
          </a:p>
          <a:p>
            <a:pPr marL="117470" indent="-117470" defTabSz="957300">
              <a:spcBef>
                <a:spcPts val="0"/>
              </a:spcBef>
              <a:spcAft>
                <a:spcPts val="600"/>
              </a:spcAft>
              <a:defRPr/>
            </a:pPr>
            <a:r>
              <a:rPr lang="en-US" dirty="0">
                <a:solidFill>
                  <a:prstClr val="black"/>
                </a:solidFill>
                <a:latin typeface="Calibri "/>
                <a:cs typeface="Arial" panose="020B0604020202020204" pitchFamily="34" charset="0"/>
              </a:rPr>
              <a:t>Protecting Personal Information,</a:t>
            </a:r>
            <a:r>
              <a:rPr lang="en-US" baseline="0" dirty="0">
                <a:solidFill>
                  <a:prstClr val="black"/>
                </a:solidFill>
                <a:latin typeface="Calibri "/>
                <a:cs typeface="Arial" panose="020B0604020202020204" pitchFamily="34" charset="0"/>
              </a:rPr>
              <a:t> </a:t>
            </a:r>
            <a:r>
              <a:rPr lang="en-US" dirty="0">
                <a:solidFill>
                  <a:prstClr val="black"/>
                </a:solidFill>
                <a:latin typeface="Calibri "/>
                <a:cs typeface="Arial" panose="020B0604020202020204" pitchFamily="34" charset="0"/>
              </a:rPr>
              <a:t>ID, and Medical ID Theft</a:t>
            </a:r>
          </a:p>
          <a:p>
            <a:pPr marL="117470" indent="-117470" defTabSz="957300">
              <a:spcBef>
                <a:spcPts val="0"/>
              </a:spcBef>
              <a:spcAft>
                <a:spcPts val="600"/>
              </a:spcAft>
              <a:defRPr/>
            </a:pPr>
            <a:r>
              <a:rPr lang="en-US" dirty="0">
                <a:solidFill>
                  <a:prstClr val="black"/>
                </a:solidFill>
                <a:latin typeface="Calibri "/>
                <a:cs typeface="Arial" panose="020B0604020202020204" pitchFamily="34" charset="0"/>
              </a:rPr>
              <a:t>Reporting Medicaid Fraud</a:t>
            </a:r>
          </a:p>
        </p:txBody>
      </p:sp>
    </p:spTree>
    <p:extLst>
      <p:ext uri="{BB962C8B-B14F-4D97-AF65-F5344CB8AC3E}">
        <p14:creationId xmlns:p14="http://schemas.microsoft.com/office/powerpoint/2010/main" val="29824325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118813" indent="-118813">
              <a:spcBef>
                <a:spcPts val="0"/>
              </a:spcBef>
              <a:spcAft>
                <a:spcPts val="600"/>
              </a:spcAft>
              <a:buNone/>
            </a:pPr>
            <a:r>
              <a:rPr lang="en-US" b="1" dirty="0">
                <a:latin typeface="Calibri "/>
                <a:cs typeface="Arial" panose="020B0604020202020204" pitchFamily="34" charset="0"/>
              </a:rPr>
              <a:t>Presenter Notes</a:t>
            </a:r>
            <a:r>
              <a:rPr lang="en-US" dirty="0">
                <a:latin typeface="Calibri "/>
                <a:cs typeface="Arial" panose="020B0604020202020204" pitchFamily="34" charset="0"/>
              </a:rPr>
              <a:t> </a:t>
            </a:r>
          </a:p>
          <a:p>
            <a:pPr marL="118813" indent="-118813">
              <a:spcBef>
                <a:spcPts val="0"/>
              </a:spcBef>
              <a:spcAft>
                <a:spcPts val="600"/>
              </a:spcAft>
              <a:buNone/>
            </a:pPr>
            <a:r>
              <a:rPr lang="en-US" dirty="0">
                <a:latin typeface="Calibri "/>
                <a:cs typeface="Arial" panose="020B0604020202020204" pitchFamily="34" charset="0"/>
              </a:rPr>
              <a:t>At the end of this lesson, you’ll be able to:</a:t>
            </a:r>
          </a:p>
          <a:p>
            <a:pPr marL="181240" indent="-181240">
              <a:spcBef>
                <a:spcPts val="0"/>
              </a:spcBef>
              <a:spcAft>
                <a:spcPts val="600"/>
              </a:spcAft>
            </a:pPr>
            <a:r>
              <a:rPr lang="en-US" dirty="0">
                <a:latin typeface="Calibri "/>
                <a:cs typeface="Arial" panose="020B0604020202020204" pitchFamily="34" charset="0"/>
              </a:rPr>
              <a:t>Understand why it’s important to protect your information</a:t>
            </a:r>
          </a:p>
          <a:p>
            <a:pPr marL="181240" indent="-181240">
              <a:spcBef>
                <a:spcPts val="0"/>
              </a:spcBef>
              <a:spcAft>
                <a:spcPts val="600"/>
              </a:spcAft>
            </a:pPr>
            <a:r>
              <a:rPr lang="en-US" dirty="0">
                <a:latin typeface="Calibri "/>
                <a:cs typeface="Arial" panose="020B0604020202020204" pitchFamily="34" charset="0"/>
              </a:rPr>
              <a:t>Identify resources to help you fight fraud </a:t>
            </a:r>
          </a:p>
          <a:p>
            <a:pPr marL="181240" indent="-181240">
              <a:spcBef>
                <a:spcPts val="0"/>
              </a:spcBef>
              <a:spcAft>
                <a:spcPts val="600"/>
              </a:spcAft>
            </a:pPr>
            <a:r>
              <a:rPr lang="en-US" dirty="0">
                <a:latin typeface="Calibri "/>
                <a:cs typeface="Arial" panose="020B0604020202020204" pitchFamily="34" charset="0"/>
              </a:rPr>
              <a:t>Explain the 4 Rs for fighting Medicare fraud </a:t>
            </a:r>
          </a:p>
          <a:p>
            <a:pPr marL="181240" indent="-181240">
              <a:spcBef>
                <a:spcPts val="0"/>
              </a:spcBef>
              <a:spcAft>
                <a:spcPts val="600"/>
              </a:spcAft>
            </a:pPr>
            <a:r>
              <a:rPr lang="en-US" dirty="0">
                <a:latin typeface="Calibri "/>
                <a:cs typeface="Arial" panose="020B0604020202020204" pitchFamily="34" charset="0"/>
              </a:rPr>
              <a:t>Describe how to prevent and report identity theft </a:t>
            </a:r>
          </a:p>
          <a:p>
            <a:pPr marL="181240" indent="-181240">
              <a:spcBef>
                <a:spcPts val="0"/>
              </a:spcBef>
              <a:spcAft>
                <a:spcPts val="600"/>
              </a:spcAft>
            </a:pPr>
            <a:r>
              <a:rPr lang="en-US" dirty="0">
                <a:latin typeface="Calibri "/>
                <a:cs typeface="Arial" panose="020B0604020202020204" pitchFamily="34" charset="0"/>
              </a:rPr>
              <a:t>Know how to report suspected Medicare and Medicaid fraud </a:t>
            </a:r>
          </a:p>
        </p:txBody>
      </p:sp>
    </p:spTree>
    <p:extLst>
      <p:ext uri="{BB962C8B-B14F-4D97-AF65-F5344CB8AC3E}">
        <p14:creationId xmlns:p14="http://schemas.microsoft.com/office/powerpoint/2010/main" val="12281402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70391" y="3582113"/>
            <a:ext cx="6704057" cy="5862675"/>
          </a:xfrm>
        </p:spPr>
        <p:txBody>
          <a:bodyPr/>
          <a:lstStyle/>
          <a:p>
            <a:pPr marL="0" indent="0" defTabSz="957300">
              <a:spcBef>
                <a:spcPts val="0"/>
              </a:spcBef>
              <a:spcAft>
                <a:spcPts val="600"/>
              </a:spcAft>
              <a:buNone/>
              <a:defRPr/>
            </a:pPr>
            <a:r>
              <a:rPr lang="en-US" sz="1100"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sz="1100" b="1" dirty="0">
                <a:solidFill>
                  <a:srgbClr val="000000"/>
                </a:solidFill>
                <a:latin typeface="Calibri "/>
                <a:cs typeface="Arial" panose="020B0604020202020204" pitchFamily="34" charset="0"/>
              </a:rPr>
              <a:t>Presenter Notes</a:t>
            </a:r>
            <a:r>
              <a:rPr lang="en-US" sz="1100" dirty="0">
                <a:solidFill>
                  <a:srgbClr val="444444"/>
                </a:solidFill>
                <a:latin typeface="Calibri "/>
                <a:cs typeface="Arial" panose="020B0604020202020204" pitchFamily="34" charset="0"/>
              </a:rPr>
              <a:t>​</a:t>
            </a:r>
          </a:p>
          <a:p>
            <a:pPr marL="0" indent="0" defTabSz="957300">
              <a:spcBef>
                <a:spcPts val="0"/>
              </a:spcBef>
              <a:spcAft>
                <a:spcPts val="600"/>
              </a:spcAft>
              <a:buNone/>
              <a:defRPr/>
            </a:pPr>
            <a:r>
              <a:rPr lang="en-US" sz="1100" dirty="0">
                <a:solidFill>
                  <a:prstClr val="black"/>
                </a:solidFill>
                <a:latin typeface="Calibri "/>
                <a:cs typeface="Arial" panose="020B0604020202020204" pitchFamily="34" charset="0"/>
              </a:rPr>
              <a:t>There are consequences if you share your health care card or number with anyone other than your health care providers or a trusted caregiver. </a:t>
            </a:r>
          </a:p>
          <a:p>
            <a:pPr marL="118002" indent="-118002" defTabSz="957300">
              <a:spcBef>
                <a:spcPts val="0"/>
              </a:spcBef>
              <a:spcAft>
                <a:spcPts val="600"/>
              </a:spcAft>
              <a:defRPr/>
            </a:pPr>
            <a:r>
              <a:rPr lang="en-US" sz="1100" dirty="0">
                <a:solidFill>
                  <a:prstClr val="black"/>
                </a:solidFill>
                <a:latin typeface="Calibri "/>
                <a:cs typeface="Arial" panose="020B0604020202020204" pitchFamily="34" charset="0"/>
              </a:rPr>
              <a:t>Your medical records could be wrong—the next time you go to the doctor, you’ll have to explain what happened, so you don’t get the wrong kind of care.</a:t>
            </a:r>
          </a:p>
          <a:p>
            <a:pPr marL="118002" indent="-118002" defTabSz="957300">
              <a:spcBef>
                <a:spcPts val="0"/>
              </a:spcBef>
              <a:spcAft>
                <a:spcPts val="600"/>
              </a:spcAft>
              <a:defRPr/>
            </a:pPr>
            <a:r>
              <a:rPr lang="en-US" sz="1100" dirty="0">
                <a:solidFill>
                  <a:prstClr val="black"/>
                </a:solidFill>
                <a:latin typeface="Calibri "/>
                <a:cs typeface="Arial" panose="020B0604020202020204" pitchFamily="34" charset="0"/>
              </a:rPr>
              <a:t>If you intentionally participated, you could be charged with health care fraud and spend time in jail if found guilty.</a:t>
            </a:r>
          </a:p>
          <a:p>
            <a:pPr marL="118002" indent="-118002" defTabSz="957300">
              <a:spcBef>
                <a:spcPts val="0"/>
              </a:spcBef>
              <a:spcAft>
                <a:spcPts val="600"/>
              </a:spcAft>
              <a:defRPr/>
            </a:pPr>
            <a:r>
              <a:rPr lang="en-US" sz="1100" dirty="0">
                <a:solidFill>
                  <a:prstClr val="black"/>
                </a:solidFill>
                <a:latin typeface="Calibri "/>
                <a:cs typeface="Arial" panose="020B0604020202020204" pitchFamily="34" charset="0"/>
              </a:rPr>
              <a:t>You might lose your benefits.</a:t>
            </a:r>
          </a:p>
          <a:p>
            <a:pPr marL="118002" indent="-118002" defTabSz="957300">
              <a:spcBef>
                <a:spcPts val="0"/>
              </a:spcBef>
              <a:spcAft>
                <a:spcPts val="600"/>
              </a:spcAft>
              <a:defRPr/>
            </a:pPr>
            <a:r>
              <a:rPr lang="en-US" sz="1100" dirty="0">
                <a:solidFill>
                  <a:prstClr val="black"/>
                </a:solidFill>
                <a:latin typeface="Calibri "/>
                <a:cs typeface="Arial" panose="020B0604020202020204" pitchFamily="34" charset="0"/>
              </a:rPr>
              <a:t>If you have Medicaid, you can be limited to certain doctors, drug stores, or hospitals. This is called a lock-in program. If you have Medicare drug coverage, you could be placed under a Drug Management Program.</a:t>
            </a:r>
          </a:p>
          <a:p>
            <a:pPr marL="0" indent="0" defTabSz="957300">
              <a:spcBef>
                <a:spcPts val="0"/>
              </a:spcBef>
              <a:spcAft>
                <a:spcPts val="600"/>
              </a:spcAft>
              <a:buNone/>
              <a:defRPr/>
            </a:pPr>
            <a:r>
              <a:rPr lang="en-US" sz="1100" dirty="0">
                <a:solidFill>
                  <a:prstClr val="black"/>
                </a:solidFill>
                <a:latin typeface="Calibri "/>
                <a:cs typeface="Arial" panose="020B0604020202020204" pitchFamily="34" charset="0"/>
              </a:rPr>
              <a:t>Lock-in may be used for people with Medicaid who are:</a:t>
            </a:r>
          </a:p>
          <a:p>
            <a:pPr marL="118002" indent="-118002" defTabSz="957300">
              <a:spcBef>
                <a:spcPts val="0"/>
              </a:spcBef>
              <a:spcAft>
                <a:spcPts val="600"/>
              </a:spcAft>
              <a:defRPr/>
            </a:pPr>
            <a:r>
              <a:rPr lang="en-US" sz="1100" dirty="0">
                <a:solidFill>
                  <a:prstClr val="black"/>
                </a:solidFill>
                <a:latin typeface="Calibri "/>
                <a:cs typeface="Arial" panose="020B0604020202020204" pitchFamily="34" charset="0"/>
              </a:rPr>
              <a:t>Visiting hospital emergency department for non-emergency health concerns</a:t>
            </a:r>
          </a:p>
          <a:p>
            <a:pPr marL="118002" indent="-118002" defTabSz="957300">
              <a:spcBef>
                <a:spcPts val="0"/>
              </a:spcBef>
              <a:spcAft>
                <a:spcPts val="600"/>
              </a:spcAft>
              <a:defRPr/>
            </a:pPr>
            <a:r>
              <a:rPr lang="en-US" sz="1100" dirty="0">
                <a:solidFill>
                  <a:prstClr val="black"/>
                </a:solidFill>
                <a:latin typeface="Calibri "/>
                <a:cs typeface="Arial" panose="020B0604020202020204" pitchFamily="34" charset="0"/>
              </a:rPr>
              <a:t>Using 2 or more hospitals for emergency department services</a:t>
            </a:r>
          </a:p>
          <a:p>
            <a:pPr marL="118002" indent="-118002" defTabSz="957300">
              <a:spcBef>
                <a:spcPts val="0"/>
              </a:spcBef>
              <a:spcAft>
                <a:spcPts val="600"/>
              </a:spcAft>
              <a:defRPr/>
            </a:pPr>
            <a:r>
              <a:rPr lang="en-US" sz="1100" dirty="0">
                <a:solidFill>
                  <a:prstClr val="black"/>
                </a:solidFill>
                <a:latin typeface="Calibri "/>
                <a:cs typeface="Arial" panose="020B0604020202020204" pitchFamily="34" charset="0"/>
              </a:rPr>
              <a:t>Using 2 or more doctors resulting in duplicated medications and/or treatments</a:t>
            </a:r>
          </a:p>
          <a:p>
            <a:pPr marL="118002" indent="-118002" defTabSz="957300">
              <a:spcBef>
                <a:spcPts val="0"/>
              </a:spcBef>
              <a:spcAft>
                <a:spcPts val="600"/>
              </a:spcAft>
              <a:defRPr/>
            </a:pPr>
            <a:r>
              <a:rPr lang="en-US" sz="1100" dirty="0">
                <a:solidFill>
                  <a:prstClr val="black"/>
                </a:solidFill>
                <a:latin typeface="Calibri "/>
                <a:cs typeface="Arial" panose="020B0604020202020204" pitchFamily="34" charset="0"/>
              </a:rPr>
              <a:t>Exhibiting possible drug-seeking behavior, like:</a:t>
            </a:r>
          </a:p>
          <a:p>
            <a:pPr marL="420482" lvl="1" indent="-179495" defTabSz="717975">
              <a:spcBef>
                <a:spcPts val="0"/>
              </a:spcBef>
              <a:spcAft>
                <a:spcPts val="600"/>
              </a:spcAft>
              <a:buFont typeface="Arial" panose="020B0604020202020204" pitchFamily="34" charset="0"/>
              <a:buChar char="•"/>
              <a:defRPr/>
            </a:pPr>
            <a:r>
              <a:rPr lang="en-US" sz="1100" dirty="0">
                <a:solidFill>
                  <a:prstClr val="black"/>
                </a:solidFill>
                <a:latin typeface="Calibri "/>
                <a:cs typeface="Arial" panose="020B0604020202020204" pitchFamily="34" charset="0"/>
              </a:rPr>
              <a:t>Requesting a specific scheduled medication (narcotics)</a:t>
            </a:r>
          </a:p>
          <a:p>
            <a:pPr marL="420482" lvl="1" indent="-179495" defTabSz="717975">
              <a:spcBef>
                <a:spcPts val="0"/>
              </a:spcBef>
              <a:spcAft>
                <a:spcPts val="600"/>
              </a:spcAft>
              <a:buFont typeface="Arial" panose="020B0604020202020204" pitchFamily="34" charset="0"/>
              <a:buChar char="•"/>
              <a:defRPr/>
            </a:pPr>
            <a:r>
              <a:rPr lang="en-US" sz="1100" dirty="0">
                <a:solidFill>
                  <a:prstClr val="black"/>
                </a:solidFill>
                <a:latin typeface="Calibri "/>
                <a:cs typeface="Arial" panose="020B0604020202020204" pitchFamily="34" charset="0"/>
              </a:rPr>
              <a:t>Requesting early refills of scheduled medications</a:t>
            </a:r>
          </a:p>
          <a:p>
            <a:pPr marL="420482" lvl="1" indent="-179495" defTabSz="717975">
              <a:spcBef>
                <a:spcPts val="0"/>
              </a:spcBef>
              <a:spcAft>
                <a:spcPts val="600"/>
              </a:spcAft>
              <a:buFont typeface="Arial" panose="020B0604020202020204" pitchFamily="34" charset="0"/>
              <a:buChar char="•"/>
              <a:defRPr/>
            </a:pPr>
            <a:r>
              <a:rPr lang="en-US" sz="1100" dirty="0">
                <a:solidFill>
                  <a:prstClr val="black"/>
                </a:solidFill>
                <a:latin typeface="Calibri "/>
                <a:cs typeface="Arial" panose="020B0604020202020204" pitchFamily="34" charset="0"/>
              </a:rPr>
              <a:t>Reporting frequent losses of scheduled medications </a:t>
            </a:r>
          </a:p>
          <a:p>
            <a:pPr marL="420482" lvl="1" indent="-179495" defTabSz="717975">
              <a:spcBef>
                <a:spcPts val="0"/>
              </a:spcBef>
              <a:spcAft>
                <a:spcPts val="600"/>
              </a:spcAft>
              <a:buFont typeface="Arial" panose="020B0604020202020204" pitchFamily="34" charset="0"/>
              <a:buChar char="•"/>
              <a:defRPr/>
            </a:pPr>
            <a:r>
              <a:rPr lang="en-US" sz="1100" dirty="0">
                <a:solidFill>
                  <a:prstClr val="black"/>
                </a:solidFill>
                <a:latin typeface="Calibri "/>
                <a:cs typeface="Arial" panose="020B0604020202020204" pitchFamily="34" charset="0"/>
              </a:rPr>
              <a:t>Using multiple pharmacies to fill prescriptions</a:t>
            </a:r>
          </a:p>
          <a:p>
            <a:pPr marL="116804" indent="0" defTabSz="717975">
              <a:spcBef>
                <a:spcPts val="0"/>
              </a:spcBef>
              <a:spcAft>
                <a:spcPts val="600"/>
              </a:spcAft>
              <a:buNone/>
              <a:defRPr/>
            </a:pPr>
            <a:r>
              <a:rPr lang="en-US" sz="1100" dirty="0">
                <a:solidFill>
                  <a:prstClr val="black"/>
                </a:solidFill>
                <a:latin typeface="Calibri "/>
                <a:cs typeface="Arial" panose="020B0604020202020204" pitchFamily="34" charset="0"/>
              </a:rPr>
              <a:t>The Medicaid and Children’s Health Insurance Program (CHIP) Payment Access Committee (MACPAC) published the “Pharmacy and Provider Lock-in Programs in Medicaid Fee for Service” briefing paper. It’s available at </a:t>
            </a:r>
            <a:r>
              <a:rPr lang="en-US" sz="1100" dirty="0">
                <a:solidFill>
                  <a:prstClr val="black"/>
                </a:solidFill>
                <a:latin typeface="Calibri "/>
                <a:cs typeface="Arial" panose="020B0604020202020204" pitchFamily="34" charset="0"/>
                <a:hlinkClick r:id="rId3"/>
              </a:rPr>
              <a:t>MACPAC.gov/publication/pharmacy-and-provider-lock-in-programs-in-medicaid-fee-for-service</a:t>
            </a:r>
            <a:r>
              <a:rPr lang="en-US" sz="1100" dirty="0">
                <a:solidFill>
                  <a:prstClr val="black"/>
                </a:solidFill>
                <a:latin typeface="Calibri "/>
                <a:cs typeface="Arial" panose="020B0604020202020204" pitchFamily="34" charset="0"/>
              </a:rPr>
              <a:t>.</a:t>
            </a:r>
          </a:p>
          <a:p>
            <a:pPr marL="116804" indent="0" defTabSz="717975">
              <a:spcBef>
                <a:spcPts val="0"/>
              </a:spcBef>
              <a:spcAft>
                <a:spcPts val="600"/>
              </a:spcAft>
              <a:buNone/>
              <a:defRPr/>
            </a:pPr>
            <a:r>
              <a:rPr lang="en-US" sz="1100" dirty="0">
                <a:solidFill>
                  <a:prstClr val="black"/>
                </a:solidFill>
                <a:latin typeface="Calibri "/>
                <a:cs typeface="Arial" panose="020B0604020202020204" pitchFamily="34" charset="0"/>
              </a:rPr>
              <a:t>For more information about Medicaid fraud prevention efforts, visit </a:t>
            </a:r>
            <a:r>
              <a:rPr lang="en-US" sz="1100" dirty="0">
                <a:solidFill>
                  <a:prstClr val="black"/>
                </a:solidFill>
                <a:latin typeface="Calibri "/>
                <a:cs typeface="Arial" panose="020B0604020202020204" pitchFamily="34" charset="0"/>
                <a:hlinkClick r:id="rId4"/>
              </a:rPr>
              <a:t>Medicaid.gov/medicaid/program-integrity/index.html</a:t>
            </a:r>
            <a:r>
              <a:rPr lang="en-US" sz="1100" dirty="0">
                <a:solidFill>
                  <a:prstClr val="black"/>
                </a:solidFill>
                <a:latin typeface="Calibri "/>
                <a:cs typeface="Arial" panose="020B0604020202020204" pitchFamily="34" charset="0"/>
              </a:rPr>
              <a:t>.</a:t>
            </a:r>
          </a:p>
        </p:txBody>
      </p:sp>
    </p:spTree>
    <p:extLst>
      <p:ext uri="{BB962C8B-B14F-4D97-AF65-F5344CB8AC3E}">
        <p14:creationId xmlns:p14="http://schemas.microsoft.com/office/powerpoint/2010/main" val="25673467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555586" y="3678371"/>
            <a:ext cx="6185509" cy="5477663"/>
          </a:xfrm>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Through outreach, counseling, and education, the SMPs empower and help people with Medicare, their families, and caregivers to prevent, detect, and report health care fraud, errors, and abuse. SMPs are grant-funded projects of the U.S. Department of Health &amp; Human Services (HHS), Administration for Community Living (ACL). Their work covers 3 main areas:</a:t>
            </a:r>
          </a:p>
          <a:p>
            <a:pPr marL="112713" marR="0" lvl="0" indent="-112713" algn="l" defTabSz="957300" rtl="0" eaLnBrk="1" fontAlgn="auto" latinLnBrk="0" hangingPunct="1">
              <a:spcBef>
                <a:spcPts val="0"/>
              </a:spcBef>
              <a:spcAft>
                <a:spcPts val="600"/>
              </a:spcAft>
              <a:buClrTx/>
              <a:buSzTx/>
              <a:buFont typeface="Wingdings" panose="05000000000000000000" pitchFamily="2" charset="2"/>
              <a:buChar char="§"/>
              <a:tabLst/>
              <a:defRPr/>
            </a:pPr>
            <a:r>
              <a:rPr lang="en-US" dirty="0">
                <a:solidFill>
                  <a:prstClr val="black"/>
                </a:solidFill>
                <a:latin typeface="Calibri "/>
                <a:cs typeface="Arial" panose="020B0604020202020204" pitchFamily="34" charset="0"/>
              </a:rPr>
              <a:t>Conduct outreach and education. SMPs give presentations to groups, show materials at event exhibits, and work one-on-one with people with Medicare. The SMP program engages approximately 5,300 volunteers nationally who collectively conduct group outreach events.</a:t>
            </a:r>
          </a:p>
          <a:p>
            <a:pPr defTabSz="957300">
              <a:spcBef>
                <a:spcPts val="0"/>
              </a:spcBef>
              <a:spcAft>
                <a:spcPts val="600"/>
              </a:spcAft>
              <a:defRPr/>
            </a:pPr>
            <a:r>
              <a:rPr lang="en-US" dirty="0">
                <a:solidFill>
                  <a:prstClr val="black"/>
                </a:solidFill>
                <a:latin typeface="Calibri "/>
                <a:cs typeface="Arial" panose="020B0604020202020204" pitchFamily="34" charset="0"/>
              </a:rPr>
              <a:t>Engage volunteers to protect older persons’ health, finances, and medical identity while saving Medicare dollars. </a:t>
            </a:r>
          </a:p>
          <a:p>
            <a:pPr defTabSz="957300">
              <a:spcBef>
                <a:spcPts val="0"/>
              </a:spcBef>
              <a:spcAft>
                <a:spcPts val="600"/>
              </a:spcAft>
              <a:defRPr/>
            </a:pPr>
            <a:r>
              <a:rPr lang="en-US" dirty="0">
                <a:solidFill>
                  <a:prstClr val="black"/>
                </a:solidFill>
                <a:latin typeface="Calibri "/>
                <a:cs typeface="Arial" panose="020B0604020202020204" pitchFamily="34" charset="0"/>
              </a:rPr>
              <a:t>Get complaints from people with Medicare. When people with Medicare, caregivers, and family members bring their complaints to the SMP, the SMP makes a determination about whether or not they suspect fraud, errors, or abuse. They seek to resolve errors. When they suspect fraud or abuse, they make referrals to the appropriate state and federal agencies for investigation. </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There are SMP programs in each state, the District of Columbia, Puerto Rico, Guam, and the Virgin Islands. Each Centers for Medicare &amp; Medicaid Services (CMS) office location</a:t>
            </a:r>
            <a:r>
              <a:rPr lang="en-US" baseline="0" dirty="0">
                <a:solidFill>
                  <a:prstClr val="black"/>
                </a:solidFill>
                <a:latin typeface="Calibri "/>
                <a:cs typeface="Arial" panose="020B0604020202020204" pitchFamily="34" charset="0"/>
              </a:rPr>
              <a:t> has an SMP liaison. </a:t>
            </a:r>
            <a:r>
              <a:rPr lang="en-US" dirty="0">
                <a:solidFill>
                  <a:prstClr val="black"/>
                </a:solidFill>
                <a:latin typeface="Calibri "/>
                <a:cs typeface="Arial" panose="020B0604020202020204" pitchFamily="34" charset="0"/>
              </a:rPr>
              <a:t>SMPs seek volunteers to represent the program in their communities. </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For an in-depth overview of the SMP program, and for information for your local area, visit </a:t>
            </a:r>
            <a:r>
              <a:rPr lang="en-US" dirty="0">
                <a:solidFill>
                  <a:prstClr val="black"/>
                </a:solidFill>
                <a:latin typeface="Calibri "/>
                <a:cs typeface="Arial" panose="020B0604020202020204" pitchFamily="34" charset="0"/>
                <a:hlinkClick r:id="rId3"/>
              </a:rPr>
              <a:t>smpresource.org</a:t>
            </a:r>
            <a:r>
              <a:rPr lang="en-US" dirty="0">
                <a:solidFill>
                  <a:prstClr val="black"/>
                </a:solidFill>
                <a:latin typeface="Calibri "/>
                <a:cs typeface="Arial" panose="020B0604020202020204" pitchFamily="34" charset="0"/>
              </a:rPr>
              <a:t>, or call the nationwide toll-free number at 1-877-808-2468. Callers get information about the SMP program and are connected to the SMP in their state for individualized assistance. You can also email them at </a:t>
            </a:r>
            <a:r>
              <a:rPr lang="en-US" dirty="0">
                <a:solidFill>
                  <a:prstClr val="black"/>
                </a:solidFill>
                <a:latin typeface="Calibri "/>
                <a:cs typeface="Arial" panose="020B0604020202020204" pitchFamily="34" charset="0"/>
                <a:hlinkClick r:id="rId4"/>
              </a:rPr>
              <a:t>info@smpresource.org</a:t>
            </a:r>
            <a:r>
              <a:rPr lang="en-US" dirty="0">
                <a:solidFill>
                  <a:prstClr val="black"/>
                </a:solidFill>
                <a:latin typeface="Calibri "/>
                <a:cs typeface="Arial" panose="020B0604020202020204" pitchFamily="34" charset="0"/>
              </a:rPr>
              <a:t>.</a:t>
            </a:r>
          </a:p>
          <a:p>
            <a:pPr marL="0" indent="0">
              <a:buNone/>
            </a:pPr>
            <a:endParaRPr lang="en-US" b="0" dirty="0">
              <a:latin typeface="Calibri "/>
              <a:cs typeface="Arial" panose="020B0604020202020204" pitchFamily="34" charset="0"/>
            </a:endParaRPr>
          </a:p>
        </p:txBody>
      </p:sp>
    </p:spTree>
    <p:extLst>
      <p:ext uri="{BB962C8B-B14F-4D97-AF65-F5344CB8AC3E}">
        <p14:creationId xmlns:p14="http://schemas.microsoft.com/office/powerpoint/2010/main" val="1222767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118813" indent="-118813">
              <a:spcBef>
                <a:spcPts val="0"/>
              </a:spcBef>
              <a:spcAft>
                <a:spcPts val="600"/>
              </a:spcAft>
              <a:buNone/>
            </a:pPr>
            <a:r>
              <a:rPr lang="en-US" b="1" dirty="0">
                <a:cs typeface="Arial" panose="020B0604020202020204" pitchFamily="34" charset="0"/>
              </a:rPr>
              <a:t>Presenter Notes</a:t>
            </a:r>
          </a:p>
          <a:p>
            <a:pPr marL="118813" indent="-118813">
              <a:spcBef>
                <a:spcPts val="0"/>
              </a:spcBef>
              <a:spcAft>
                <a:spcPts val="600"/>
              </a:spcAft>
              <a:buNone/>
            </a:pPr>
            <a:r>
              <a:rPr lang="en-US" dirty="0">
                <a:cs typeface="Arial" panose="020B0604020202020204" pitchFamily="34" charset="0"/>
              </a:rPr>
              <a:t>At the end of this lesson, you’ll be able to:</a:t>
            </a:r>
          </a:p>
          <a:p>
            <a:pPr marL="181240" indent="-181240">
              <a:spcBef>
                <a:spcPts val="0"/>
              </a:spcBef>
              <a:spcAft>
                <a:spcPts val="600"/>
              </a:spcAft>
            </a:pPr>
            <a:r>
              <a:rPr lang="en-US" dirty="0">
                <a:cs typeface="Arial" panose="020B0604020202020204" pitchFamily="34" charset="0"/>
              </a:rPr>
              <a:t>Define health care fraud, waste, and abuse  </a:t>
            </a:r>
          </a:p>
          <a:p>
            <a:pPr marL="181240" indent="-181240">
              <a:spcBef>
                <a:spcPts val="0"/>
              </a:spcBef>
              <a:spcAft>
                <a:spcPts val="600"/>
              </a:spcAft>
            </a:pPr>
            <a:r>
              <a:rPr lang="en-US" dirty="0">
                <a:cs typeface="Arial" panose="020B0604020202020204" pitchFamily="34" charset="0"/>
              </a:rPr>
              <a:t>Discuss how the Centers for Medicare &amp; Medicaid Services (CMS) protects program integrity  </a:t>
            </a:r>
          </a:p>
          <a:p>
            <a:pPr marL="181240" indent="-181240">
              <a:spcBef>
                <a:spcPts val="0"/>
              </a:spcBef>
              <a:spcAft>
                <a:spcPts val="600"/>
              </a:spcAft>
            </a:pPr>
            <a:r>
              <a:rPr lang="en-US" dirty="0">
                <a:cs typeface="Arial" panose="020B0604020202020204" pitchFamily="34" charset="0"/>
              </a:rPr>
              <a:t>Recognize examples of Medicare and Medicaid fraud   </a:t>
            </a:r>
          </a:p>
          <a:p>
            <a:pPr marL="181240" indent="-181240">
              <a:spcBef>
                <a:spcPts val="0"/>
              </a:spcBef>
              <a:spcAft>
                <a:spcPts val="600"/>
              </a:spcAft>
            </a:pPr>
            <a:r>
              <a:rPr lang="en-US" dirty="0">
                <a:cs typeface="Arial" panose="020B0604020202020204" pitchFamily="34" charset="0"/>
              </a:rPr>
              <a:t>Explain who can commit fraud  </a:t>
            </a:r>
          </a:p>
          <a:p>
            <a:pPr marL="181240" indent="-181240">
              <a:spcBef>
                <a:spcPts val="0"/>
              </a:spcBef>
              <a:spcAft>
                <a:spcPts val="600"/>
              </a:spcAft>
            </a:pPr>
            <a:r>
              <a:rPr lang="en-US" dirty="0">
                <a:cs typeface="Arial" panose="020B0604020202020204" pitchFamily="34" charset="0"/>
              </a:rPr>
              <a:t>Describe causes of improper payments  </a:t>
            </a:r>
          </a:p>
        </p:txBody>
      </p:sp>
    </p:spTree>
    <p:extLst>
      <p:ext uri="{BB962C8B-B14F-4D97-AF65-F5344CB8AC3E}">
        <p14:creationId xmlns:p14="http://schemas.microsoft.com/office/powerpoint/2010/main" val="35229469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descr="This is what your computer screen will show at https://Medicare.gov/fraud." title="Medicare.gov screen shot"/>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66612">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a:spcBef>
                <a:spcPts val="0"/>
              </a:spcBef>
              <a:spcAft>
                <a:spcPts val="600"/>
              </a:spcAft>
              <a:buNone/>
              <a:defRPr/>
            </a:pPr>
            <a:r>
              <a:rPr lang="en-US" dirty="0">
                <a:solidFill>
                  <a:prstClr val="black"/>
                </a:solidFill>
                <a:latin typeface="Calibri "/>
                <a:cs typeface="Arial" panose="020B0604020202020204" pitchFamily="34" charset="0"/>
              </a:rPr>
              <a:t>You’re the first line of defense against Medicare fraud, and </a:t>
            </a:r>
            <a:r>
              <a:rPr lang="en-US" dirty="0">
                <a:solidFill>
                  <a:prstClr val="black"/>
                </a:solidFill>
                <a:latin typeface="Calibri "/>
                <a:cs typeface="Arial" panose="020B0604020202020204" pitchFamily="34" charset="0"/>
                <a:hlinkClick r:id="rId3"/>
              </a:rPr>
              <a:t>Medicare.gov/basics/reporting-</a:t>
            </a:r>
            <a:r>
              <a:rPr lang="en-US" dirty="0" err="1">
                <a:solidFill>
                  <a:prstClr val="black"/>
                </a:solidFill>
                <a:latin typeface="Calibri "/>
                <a:cs typeface="Arial" panose="020B0604020202020204" pitchFamily="34" charset="0"/>
                <a:hlinkClick r:id="rId3"/>
              </a:rPr>
              <a:t>medicare</a:t>
            </a:r>
            <a:r>
              <a:rPr lang="en-US" dirty="0">
                <a:solidFill>
                  <a:prstClr val="black"/>
                </a:solidFill>
                <a:latin typeface="Calibri "/>
                <a:cs typeface="Arial" panose="020B0604020202020204" pitchFamily="34" charset="0"/>
                <a:hlinkClick r:id="rId3"/>
              </a:rPr>
              <a:t>-fraud-and-abuse</a:t>
            </a:r>
            <a:r>
              <a:rPr lang="en-US" dirty="0">
                <a:solidFill>
                  <a:prstClr val="black"/>
                </a:solidFill>
                <a:latin typeface="Calibri "/>
                <a:cs typeface="Arial" panose="020B0604020202020204" pitchFamily="34" charset="0"/>
              </a:rPr>
              <a:t> is a good place to learn about resources available to protect yourself, your loved ones, and Medicare, like:</a:t>
            </a:r>
          </a:p>
          <a:p>
            <a:pPr marL="115786" indent="-115786">
              <a:spcBef>
                <a:spcPts val="0"/>
              </a:spcBef>
              <a:spcAft>
                <a:spcPts val="600"/>
              </a:spcAft>
              <a:defRPr/>
            </a:pPr>
            <a:r>
              <a:rPr lang="en-US" dirty="0">
                <a:solidFill>
                  <a:prstClr val="black"/>
                </a:solidFill>
                <a:latin typeface="Calibri "/>
                <a:cs typeface="Arial" panose="020B0604020202020204" pitchFamily="34" charset="0"/>
              </a:rPr>
              <a:t>Tips to prevent fraud</a:t>
            </a:r>
          </a:p>
          <a:p>
            <a:pPr marL="115786" indent="-115786">
              <a:spcBef>
                <a:spcPts val="0"/>
              </a:spcBef>
              <a:spcAft>
                <a:spcPts val="600"/>
              </a:spcAft>
              <a:defRPr/>
            </a:pPr>
            <a:r>
              <a:rPr lang="en-US" dirty="0">
                <a:solidFill>
                  <a:prstClr val="black"/>
                </a:solidFill>
                <a:latin typeface="Calibri "/>
                <a:cs typeface="Arial" panose="020B0604020202020204" pitchFamily="34" charset="0"/>
              </a:rPr>
              <a:t>How to spot fraud</a:t>
            </a:r>
          </a:p>
          <a:p>
            <a:pPr marL="115786" indent="-115786">
              <a:spcBef>
                <a:spcPts val="0"/>
              </a:spcBef>
              <a:spcAft>
                <a:spcPts val="600"/>
              </a:spcAft>
              <a:defRPr/>
            </a:pPr>
            <a:r>
              <a:rPr lang="en-US" dirty="0">
                <a:solidFill>
                  <a:prstClr val="black"/>
                </a:solidFill>
                <a:latin typeface="Calibri "/>
                <a:cs typeface="Arial" panose="020B0604020202020204" pitchFamily="34" charset="0"/>
              </a:rPr>
              <a:t>How to report fraud (to 1-800-MEDICARE, the Medicare Drug Integrity Contractor, or the HHS Office of Inspector General (OIG))</a:t>
            </a:r>
          </a:p>
          <a:p>
            <a:pPr marL="115786" indent="-115786">
              <a:spcBef>
                <a:spcPts val="0"/>
              </a:spcBef>
              <a:spcAft>
                <a:spcPts val="600"/>
              </a:spcAft>
              <a:defRPr/>
            </a:pPr>
            <a:r>
              <a:rPr lang="en-US" dirty="0">
                <a:solidFill>
                  <a:prstClr val="black"/>
                </a:solidFill>
                <a:latin typeface="Calibri "/>
                <a:cs typeface="Arial" panose="020B0604020202020204" pitchFamily="34" charset="0"/>
              </a:rPr>
              <a:t>Rules for people selling Medicare plans</a:t>
            </a:r>
          </a:p>
          <a:p>
            <a:endParaRPr lang="en-US" dirty="0">
              <a:latin typeface="Calibri "/>
              <a:cs typeface="Arial" panose="020B0604020202020204" pitchFamily="34" charset="0"/>
            </a:endParaRPr>
          </a:p>
        </p:txBody>
      </p:sp>
    </p:spTree>
    <p:extLst>
      <p:ext uri="{BB962C8B-B14F-4D97-AF65-F5344CB8AC3E}">
        <p14:creationId xmlns:p14="http://schemas.microsoft.com/office/powerpoint/2010/main" val="16560588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201613"/>
            <a:ext cx="5759450" cy="3240087"/>
          </a:xfrm>
        </p:spPr>
      </p:sp>
      <p:sp>
        <p:nvSpPr>
          <p:cNvPr id="3" name="Notes Placeholder 2"/>
          <p:cNvSpPr>
            <a:spLocks noGrp="1"/>
          </p:cNvSpPr>
          <p:nvPr>
            <p:ph type="body" idx="1"/>
          </p:nvPr>
        </p:nvSpPr>
        <p:spPr>
          <a:xfrm>
            <a:off x="108285" y="3537283"/>
            <a:ext cx="7062536" cy="6063917"/>
          </a:xfrm>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 </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There are Medicare Summary Notices (MSNs) for Medicare Part A (Hospital Insurance), Medicare Part B (Medical Insurance), and durable medical equipment (DME). The MSN shows: </a:t>
            </a:r>
          </a:p>
          <a:p>
            <a:pPr marL="119149" indent="-119149" defTabSz="957300">
              <a:spcBef>
                <a:spcPts val="0"/>
              </a:spcBef>
              <a:spcAft>
                <a:spcPts val="600"/>
              </a:spcAft>
              <a:defRPr/>
            </a:pPr>
            <a:r>
              <a:rPr lang="en-US" dirty="0">
                <a:solidFill>
                  <a:prstClr val="black"/>
                </a:solidFill>
                <a:latin typeface="Calibri "/>
                <a:cs typeface="Arial" panose="020B0604020202020204" pitchFamily="34" charset="0"/>
              </a:rPr>
              <a:t>All services and supplies that were billed to Original Medicare</a:t>
            </a:r>
          </a:p>
          <a:p>
            <a:pPr marL="119149" indent="-119149" defTabSz="957300">
              <a:spcBef>
                <a:spcPts val="0"/>
              </a:spcBef>
              <a:spcAft>
                <a:spcPts val="600"/>
              </a:spcAft>
              <a:defRPr/>
            </a:pPr>
            <a:r>
              <a:rPr lang="en-US" dirty="0">
                <a:solidFill>
                  <a:prstClr val="black"/>
                </a:solidFill>
                <a:latin typeface="Calibri "/>
                <a:cs typeface="Arial" panose="020B0604020202020204" pitchFamily="34" charset="0"/>
              </a:rPr>
              <a:t>What Medicare paid</a:t>
            </a:r>
          </a:p>
          <a:p>
            <a:pPr marL="119149" indent="-119149" defTabSz="957300">
              <a:spcBef>
                <a:spcPts val="0"/>
              </a:spcBef>
              <a:spcAft>
                <a:spcPts val="600"/>
              </a:spcAft>
              <a:defRPr/>
            </a:pPr>
            <a:r>
              <a:rPr lang="en-US" dirty="0">
                <a:solidFill>
                  <a:prstClr val="black"/>
                </a:solidFill>
                <a:latin typeface="Calibri "/>
                <a:cs typeface="Arial" panose="020B0604020202020204" pitchFamily="34" charset="0"/>
              </a:rPr>
              <a:t>What you owe each provider </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Review your MSNs carefully to make sure you got all of the services and supplies listed. If you have other insurance, check to see if it covers anything Medicare didn’t. Keep your receipts and bills and compare them to your MSN to be sure you got all the services, supplies, or equipment. If you paid a bill before you got your notice, compare your MSN with the bill to make sure you paid the right amount. If an item or service is denied, call your doctor’s or health care provider’s office to make sure they submitted the correct information. If not, the office may resubmit. If you disagree with any decision made, you can file an appeal. If you find items listed in your claims that you don’t have a record of, it’s possible that you or Medicare may have been billed for services or items you didn’t get. If you think a charge is incorrect and you know the provider, you may want to call their office to ask about it. The person you speak to may help you better understand the services or supplier you got. Or, your provider may realize a billing error was made. If you’ve contacted the provider and you suspect that Medicare is being charged for items or services you didn’t get, or you don’t know the provider on the claim, report the suspected fraud to 1-800-MEDICARE (1-800-633-4227); TTY: 1-877-486-2048. For more information or to view samples of the Part A, Part B, and/or DME MSNs, visit </a:t>
            </a:r>
            <a:r>
              <a:rPr lang="en-US" dirty="0">
                <a:solidFill>
                  <a:prstClr val="black"/>
                </a:solidFill>
                <a:latin typeface="Calibri "/>
                <a:cs typeface="Arial" panose="020B0604020202020204" pitchFamily="34" charset="0"/>
                <a:hlinkClick r:id="rId3"/>
              </a:rPr>
              <a:t>Medicare.gov/basics/forms-publications-mailings/mailings/costs-and-coverage/medicare-summary-notice</a:t>
            </a:r>
            <a:r>
              <a:rPr lang="en-US" dirty="0">
                <a:solidFill>
                  <a:prstClr val="black"/>
                </a:solidFill>
                <a:latin typeface="Calibri "/>
                <a:cs typeface="Arial" panose="020B0604020202020204" pitchFamily="34" charset="0"/>
              </a:rPr>
              <a:t>. </a:t>
            </a:r>
          </a:p>
          <a:p>
            <a:pPr defTabSz="957300">
              <a:spcBef>
                <a:spcPts val="0"/>
              </a:spcBef>
              <a:spcAft>
                <a:spcPts val="600"/>
              </a:spcAft>
              <a:defRPr/>
            </a:pPr>
            <a:r>
              <a:rPr lang="en-US" dirty="0">
                <a:solidFill>
                  <a:prstClr val="black"/>
                </a:solidFill>
                <a:latin typeface="Calibri "/>
                <a:cs typeface="Arial" panose="020B0604020202020204" pitchFamily="34" charset="0"/>
              </a:rPr>
              <a:t>Part A MSN: </a:t>
            </a:r>
            <a:r>
              <a:rPr lang="en-US" dirty="0">
                <a:solidFill>
                  <a:prstClr val="black"/>
                </a:solidFill>
                <a:latin typeface="Calibri "/>
                <a:cs typeface="Arial" panose="020B0604020202020204" pitchFamily="34" charset="0"/>
                <a:hlinkClick r:id="rId4"/>
              </a:rPr>
              <a:t>Medicare.gov/pubs/pdf/summarynoticea.pdf</a:t>
            </a:r>
            <a:r>
              <a:rPr lang="en-US" dirty="0">
                <a:solidFill>
                  <a:prstClr val="black"/>
                </a:solidFill>
                <a:latin typeface="Calibri "/>
                <a:cs typeface="Arial" panose="020B0604020202020204" pitchFamily="34" charset="0"/>
              </a:rPr>
              <a:t> </a:t>
            </a:r>
          </a:p>
          <a:p>
            <a:pPr defTabSz="957300">
              <a:spcBef>
                <a:spcPts val="0"/>
              </a:spcBef>
              <a:spcAft>
                <a:spcPts val="600"/>
              </a:spcAft>
              <a:defRPr/>
            </a:pPr>
            <a:r>
              <a:rPr lang="en-US" altLang="ja-JP" dirty="0">
                <a:solidFill>
                  <a:prstClr val="black"/>
                </a:solidFill>
                <a:latin typeface="Calibri "/>
                <a:ea typeface="ＭＳ Ｐゴシック" panose="020B0600070205080204" pitchFamily="34" charset="-128"/>
                <a:cs typeface="Arial" panose="020B0604020202020204" pitchFamily="34" charset="0"/>
              </a:rPr>
              <a:t>Part B MSN: </a:t>
            </a:r>
            <a:r>
              <a:rPr lang="en-US" altLang="ja-JP" dirty="0">
                <a:solidFill>
                  <a:prstClr val="black"/>
                </a:solidFill>
                <a:latin typeface="Calibri "/>
                <a:ea typeface="ＭＳ Ｐゴシック" panose="020B0600070205080204" pitchFamily="34" charset="-128"/>
                <a:cs typeface="Arial" panose="020B0604020202020204" pitchFamily="34" charset="0"/>
                <a:hlinkClick r:id="rId5"/>
              </a:rPr>
              <a:t>Medicare.gov/Pubs/pdf/summarynoticeb.pdf</a:t>
            </a:r>
            <a:endParaRPr lang="en-US" altLang="ja-JP" dirty="0">
              <a:solidFill>
                <a:prstClr val="black"/>
              </a:solidFill>
              <a:latin typeface="Calibri "/>
              <a:ea typeface="ＭＳ Ｐゴシック" panose="020B0600070205080204" pitchFamily="34" charset="-128"/>
              <a:cs typeface="Arial" panose="020B0604020202020204" pitchFamily="34" charset="0"/>
            </a:endParaRPr>
          </a:p>
          <a:p>
            <a:pPr defTabSz="957300">
              <a:spcBef>
                <a:spcPts val="0"/>
              </a:spcBef>
              <a:spcAft>
                <a:spcPts val="600"/>
              </a:spcAft>
              <a:defRPr/>
            </a:pPr>
            <a:r>
              <a:rPr lang="en-US" altLang="ja-JP" dirty="0">
                <a:solidFill>
                  <a:prstClr val="black"/>
                </a:solidFill>
                <a:latin typeface="Calibri "/>
                <a:ea typeface="ＭＳ Ｐゴシック" panose="020B0600070205080204" pitchFamily="34" charset="-128"/>
                <a:cs typeface="Arial" panose="020B0604020202020204" pitchFamily="34" charset="0"/>
              </a:rPr>
              <a:t>DME MSN: </a:t>
            </a:r>
            <a:r>
              <a:rPr lang="en-US" dirty="0">
                <a:solidFill>
                  <a:prstClr val="black"/>
                </a:solidFill>
                <a:latin typeface="Calibri "/>
                <a:cs typeface="Arial" panose="020B0604020202020204" pitchFamily="34" charset="0"/>
                <a:hlinkClick r:id="rId6"/>
              </a:rPr>
              <a:t>Medicare.gov/pubs/pdf/SummaryNoticeDME.pdf</a:t>
            </a:r>
            <a:r>
              <a:rPr lang="en-US" altLang="ja-JP" dirty="0">
                <a:solidFill>
                  <a:prstClr val="black"/>
                </a:solidFill>
                <a:latin typeface="Calibri "/>
                <a:ea typeface="ＭＳ Ｐゴシック" panose="020B0600070205080204" pitchFamily="34" charset="-128"/>
                <a:cs typeface="Arial" panose="020B0604020202020204" pitchFamily="34" charset="0"/>
              </a:rPr>
              <a:t> </a:t>
            </a:r>
          </a:p>
          <a:p>
            <a:pPr marL="0" indent="0" defTabSz="957300">
              <a:spcBef>
                <a:spcPts val="0"/>
              </a:spcBef>
              <a:spcAft>
                <a:spcPts val="600"/>
              </a:spcAft>
              <a:buNone/>
              <a:defRPr/>
            </a:pPr>
            <a:r>
              <a:rPr lang="en-US" altLang="ja-JP" dirty="0">
                <a:solidFill>
                  <a:prstClr val="black"/>
                </a:solidFill>
                <a:latin typeface="Calibri "/>
                <a:ea typeface="ＭＳ Ｐゴシック" panose="020B0600070205080204" pitchFamily="34" charset="-128"/>
                <a:cs typeface="Arial" panose="020B0604020202020204" pitchFamily="34" charset="0"/>
              </a:rPr>
              <a:t>You can also access MSNs electronically (</a:t>
            </a:r>
            <a:r>
              <a:rPr lang="en-US" altLang="ja-JP" dirty="0" err="1">
                <a:solidFill>
                  <a:prstClr val="black"/>
                </a:solidFill>
                <a:latin typeface="Calibri "/>
                <a:ea typeface="ＭＳ Ｐゴシック" panose="020B0600070205080204" pitchFamily="34" charset="-128"/>
                <a:cs typeface="Arial" panose="020B0604020202020204" pitchFamily="34" charset="0"/>
              </a:rPr>
              <a:t>eMSNs</a:t>
            </a:r>
            <a:r>
              <a:rPr lang="en-US" altLang="ja-JP" dirty="0">
                <a:solidFill>
                  <a:prstClr val="black"/>
                </a:solidFill>
                <a:latin typeface="Calibri "/>
                <a:ea typeface="ＭＳ Ｐゴシック" panose="020B0600070205080204" pitchFamily="34" charset="-128"/>
                <a:cs typeface="Arial" panose="020B0604020202020204" pitchFamily="34" charset="0"/>
              </a:rPr>
              <a:t>) by logging into (or creating) your secure account on </a:t>
            </a:r>
            <a:r>
              <a:rPr lang="en-US" dirty="0">
                <a:solidFill>
                  <a:prstClr val="black"/>
                </a:solidFill>
                <a:latin typeface="Calibri "/>
                <a:cs typeface="Arial" panose="020B0604020202020204" pitchFamily="34" charset="0"/>
                <a:hlinkClick r:id="rId7"/>
              </a:rPr>
              <a:t>Medicare.gov</a:t>
            </a:r>
            <a:r>
              <a:rPr lang="en-US" dirty="0">
                <a:solidFill>
                  <a:prstClr val="black"/>
                </a:solidFill>
                <a:latin typeface="Calibri "/>
                <a:cs typeface="Arial" panose="020B0604020202020204" pitchFamily="34" charset="0"/>
              </a:rPr>
              <a:t> (see the next slide). </a:t>
            </a:r>
            <a:endParaRPr lang="en-US" altLang="ja-JP" dirty="0">
              <a:solidFill>
                <a:prstClr val="black"/>
              </a:solidFill>
              <a:latin typeface="Calibri "/>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0640481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22235" y="3814011"/>
            <a:ext cx="6913943" cy="5619167"/>
          </a:xfrm>
        </p:spPr>
        <p:txBody>
          <a:bodyPr/>
          <a:lstStyle/>
          <a:p>
            <a:pPr marL="0" indent="0" defTabSz="957300">
              <a:spcBef>
                <a:spcPts val="0"/>
              </a:spcBef>
              <a:spcAft>
                <a:spcPts val="600"/>
              </a:spcAft>
              <a:buNone/>
              <a:defRPr/>
            </a:pPr>
            <a:r>
              <a:rPr lang="en-US" b="1" dirty="0">
                <a:solidFill>
                  <a:srgbClr val="000000"/>
                </a:solidFill>
                <a:cs typeface="Arial" panose="020B0604020202020204" pitchFamily="34" charset="0"/>
              </a:rPr>
              <a:t>This slide has animation. </a:t>
            </a:r>
          </a:p>
          <a:p>
            <a:pPr marL="0" indent="0" defTabSz="957300">
              <a:spcBef>
                <a:spcPts val="0"/>
              </a:spcBef>
              <a:spcAft>
                <a:spcPts val="600"/>
              </a:spcAft>
              <a:buNone/>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p>
          <a:p>
            <a:pPr marL="0" indent="0">
              <a:spcBef>
                <a:spcPts val="0"/>
              </a:spcBef>
              <a:spcAft>
                <a:spcPts val="600"/>
              </a:spcAft>
              <a:buNone/>
            </a:pPr>
            <a:r>
              <a:rPr lang="en-US" dirty="0"/>
              <a:t>The </a:t>
            </a:r>
            <a:r>
              <a:rPr lang="en-US" dirty="0" err="1"/>
              <a:t>eMSN</a:t>
            </a:r>
            <a:r>
              <a:rPr lang="en-US" dirty="0"/>
              <a:t> is an electronic version of your Original Medicare claims statements. If you choose </a:t>
            </a:r>
            <a:r>
              <a:rPr lang="en-US" dirty="0" err="1"/>
              <a:t>eMSNs</a:t>
            </a:r>
            <a:r>
              <a:rPr lang="en-US" dirty="0"/>
              <a:t>, you won’t get printed copies of your MSNs in the mail. You’ll get an email every month when MSNs are available in your Medicare account, instead of waiting 3 months for a paper copy. With </a:t>
            </a:r>
            <a:r>
              <a:rPr lang="en-US" dirty="0" err="1"/>
              <a:t>eMSNs</a:t>
            </a:r>
            <a:r>
              <a:rPr lang="en-US" dirty="0"/>
              <a:t>, you can:</a:t>
            </a:r>
          </a:p>
          <a:p>
            <a:pPr>
              <a:spcBef>
                <a:spcPts val="0"/>
              </a:spcBef>
              <a:spcAft>
                <a:spcPts val="600"/>
              </a:spcAft>
            </a:pPr>
            <a:r>
              <a:rPr lang="en-US" dirty="0"/>
              <a:t>Eliminate stacks of paper—save or print only what you need</a:t>
            </a:r>
          </a:p>
          <a:p>
            <a:pPr>
              <a:spcBef>
                <a:spcPts val="0"/>
              </a:spcBef>
              <a:spcAft>
                <a:spcPts val="600"/>
              </a:spcAft>
            </a:pPr>
            <a:r>
              <a:rPr lang="en-US" dirty="0"/>
              <a:t>Track your monthly claims and costs</a:t>
            </a:r>
          </a:p>
          <a:p>
            <a:pPr>
              <a:spcBef>
                <a:spcPts val="0"/>
              </a:spcBef>
              <a:spcAft>
                <a:spcPts val="600"/>
              </a:spcAft>
            </a:pPr>
            <a:r>
              <a:rPr lang="en-US" dirty="0"/>
              <a:t>Check your remaining deductible amount</a:t>
            </a:r>
          </a:p>
          <a:p>
            <a:pPr>
              <a:spcBef>
                <a:spcPts val="0"/>
              </a:spcBef>
              <a:spcAft>
                <a:spcPts val="600"/>
              </a:spcAft>
            </a:pPr>
            <a:r>
              <a:rPr lang="en-US" dirty="0"/>
              <a:t>Catch errors in billing and services</a:t>
            </a:r>
          </a:p>
          <a:p>
            <a:pPr>
              <a:spcBef>
                <a:spcPts val="0"/>
              </a:spcBef>
              <a:spcAft>
                <a:spcPts val="600"/>
              </a:spcAft>
            </a:pPr>
            <a:r>
              <a:rPr lang="en-US" dirty="0"/>
              <a:t>Help prevent fraud by making sure you’re billed only for the services you’ve gotten</a:t>
            </a:r>
          </a:p>
          <a:p>
            <a:pPr marL="0" indent="0">
              <a:spcBef>
                <a:spcPts val="0"/>
              </a:spcBef>
              <a:spcAft>
                <a:spcPts val="600"/>
              </a:spcAft>
              <a:buNone/>
            </a:pPr>
            <a:r>
              <a:rPr lang="en-US" dirty="0"/>
              <a:t>How to sign up for </a:t>
            </a:r>
            <a:r>
              <a:rPr lang="en-US" dirty="0" err="1"/>
              <a:t>eMSNs</a:t>
            </a:r>
            <a:r>
              <a:rPr lang="en-US" dirty="0"/>
              <a:t>:</a:t>
            </a:r>
          </a:p>
          <a:p>
            <a:pPr>
              <a:spcBef>
                <a:spcPts val="0"/>
              </a:spcBef>
              <a:spcAft>
                <a:spcPts val="600"/>
              </a:spcAft>
            </a:pPr>
            <a:r>
              <a:rPr lang="en-US" dirty="0"/>
              <a:t>Log into (or create) your Medicare account at </a:t>
            </a:r>
            <a:r>
              <a:rPr lang="en-US" u="sng" dirty="0">
                <a:hlinkClick r:id="rId3"/>
              </a:rPr>
              <a:t>Medicare.gov/account/login</a:t>
            </a:r>
            <a:r>
              <a:rPr lang="en-US" dirty="0"/>
              <a:t>.</a:t>
            </a:r>
          </a:p>
          <a:p>
            <a:pPr>
              <a:spcBef>
                <a:spcPts val="0"/>
              </a:spcBef>
              <a:spcAft>
                <a:spcPts val="600"/>
              </a:spcAft>
            </a:pPr>
            <a:r>
              <a:rPr lang="en-US" dirty="0"/>
              <a:t>Under “Edit my…” select “Account Settings.“ </a:t>
            </a:r>
          </a:p>
          <a:p>
            <a:pPr>
              <a:spcBef>
                <a:spcPts val="0"/>
              </a:spcBef>
              <a:spcAft>
                <a:spcPts val="600"/>
              </a:spcAft>
            </a:pPr>
            <a:r>
              <a:rPr lang="en-US" dirty="0"/>
              <a:t>Email and document settings will include options to select paper or electronic versions of the MSN and the “Medicare &amp; You” handbook.</a:t>
            </a:r>
          </a:p>
          <a:p>
            <a:pPr marL="0" indent="0">
              <a:spcBef>
                <a:spcPts val="0"/>
              </a:spcBef>
              <a:spcAft>
                <a:spcPts val="600"/>
              </a:spcAft>
              <a:buNone/>
            </a:pPr>
            <a:r>
              <a:rPr lang="en-US" b="1" dirty="0"/>
              <a:t>NOTE</a:t>
            </a:r>
            <a:r>
              <a:rPr lang="en-US" dirty="0"/>
              <a:t>: If you haven’t gotten Medicare-covered services or supplies during that 3-month period, you won’t get an MSN.</a:t>
            </a:r>
          </a:p>
          <a:p>
            <a:pPr marL="0" indent="0" defTabSz="957300">
              <a:spcBef>
                <a:spcPts val="628"/>
              </a:spcBef>
              <a:buNone/>
              <a:defRPr/>
            </a:pPr>
            <a:endParaRPr lang="en-US" sz="1100" dirty="0">
              <a:solidFill>
                <a:srgbClr val="444444"/>
              </a:solidFill>
              <a:cs typeface="Arial" panose="020B0604020202020204" pitchFamily="34" charset="0"/>
            </a:endParaRPr>
          </a:p>
        </p:txBody>
      </p:sp>
    </p:spTree>
    <p:extLst>
      <p:ext uri="{BB962C8B-B14F-4D97-AF65-F5344CB8AC3E}">
        <p14:creationId xmlns:p14="http://schemas.microsoft.com/office/powerpoint/2010/main" val="29920342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Create a secure personal account to access your Medicare information anytime and have a more personalized experience. Keep your username and password secure—don’t share it with anyone you don’t trust. With your account, you can:</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Print an official copy of your Medicare card.</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Access and share your electronic health information (only share your information with trusted entities).</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Pay your Original Medicare premiums</a:t>
            </a:r>
            <a:r>
              <a:rPr lang="en-US" baseline="0" dirty="0">
                <a:solidFill>
                  <a:prstClr val="black"/>
                </a:solidFill>
                <a:latin typeface="Calibri "/>
                <a:cs typeface="Arial" panose="020B0604020202020204" pitchFamily="34" charset="0"/>
              </a:rPr>
              <a:t> online.</a:t>
            </a:r>
            <a:endParaRPr lang="en-US" dirty="0">
              <a:solidFill>
                <a:prstClr val="black"/>
              </a:solidFill>
              <a:latin typeface="Calibri "/>
              <a:cs typeface="Arial" panose="020B0604020202020204" pitchFamily="34" charset="0"/>
            </a:endParaRP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Review personal Medicare information, like Original Medicare claims, as soon as they’re processed and check for fraudulent claims. </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Check your health and drug plans or find new plans in your area.</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Create and save a list of your drugs.</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Get help through live chat.</a:t>
            </a:r>
          </a:p>
        </p:txBody>
      </p:sp>
    </p:spTree>
    <p:extLst>
      <p:ext uri="{BB962C8B-B14F-4D97-AF65-F5344CB8AC3E}">
        <p14:creationId xmlns:p14="http://schemas.microsoft.com/office/powerpoint/2010/main" val="11690611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60587" y="3757507"/>
            <a:ext cx="6339840" cy="5550323"/>
          </a:xfrm>
        </p:spPr>
        <p:txBody>
          <a:bodyPr/>
          <a:lstStyle/>
          <a:p>
            <a:pPr marL="0" indent="0" defTabSz="957300">
              <a:spcBef>
                <a:spcPts val="0"/>
              </a:spcBef>
              <a:spcAft>
                <a:spcPts val="600"/>
              </a:spcAft>
              <a:buNone/>
              <a:defRPr/>
            </a:pPr>
            <a:r>
              <a:rPr lang="en-US" b="1" i="0" u="none" strike="noStrike" dirty="0">
                <a:solidFill>
                  <a:srgbClr val="000000"/>
                </a:solidFill>
                <a:effectLst/>
                <a:cs typeface="Arial" panose="020B0604020202020204" pitchFamily="34" charset="0"/>
              </a:rPr>
              <a:t>This slide has animation.</a:t>
            </a:r>
          </a:p>
          <a:p>
            <a:pPr marL="0" indent="0" defTabSz="957300">
              <a:spcBef>
                <a:spcPts val="0"/>
              </a:spcBef>
              <a:spcAft>
                <a:spcPts val="600"/>
              </a:spcAft>
              <a:buNone/>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p>
          <a:p>
            <a:pPr marL="119149" indent="-119149" defTabSz="957300">
              <a:spcBef>
                <a:spcPts val="0"/>
              </a:spcBef>
              <a:spcAft>
                <a:spcPts val="600"/>
              </a:spcAft>
              <a:defRPr/>
            </a:pPr>
            <a:r>
              <a:rPr lang="en-US" dirty="0">
                <a:solidFill>
                  <a:prstClr val="black"/>
                </a:solidFill>
                <a:cs typeface="Arial" panose="020B0604020202020204" pitchFamily="34" charset="0"/>
              </a:rPr>
              <a:t>Medicare Advantage Plans and Medicare</a:t>
            </a:r>
            <a:r>
              <a:rPr lang="en-US" baseline="0" dirty="0">
                <a:solidFill>
                  <a:prstClr val="black"/>
                </a:solidFill>
                <a:cs typeface="Arial" panose="020B0604020202020204" pitchFamily="34" charset="0"/>
              </a:rPr>
              <a:t> drug plans</a:t>
            </a:r>
            <a:r>
              <a:rPr lang="en-US" dirty="0">
                <a:solidFill>
                  <a:prstClr val="black"/>
                </a:solidFill>
                <a:cs typeface="Arial" panose="020B0604020202020204" pitchFamily="34" charset="0"/>
              </a:rPr>
              <a:t> provide a monthly Explanation of Benefits (EOB) that offers similar information.</a:t>
            </a:r>
            <a:r>
              <a:rPr lang="en-US" altLang="ja-JP" dirty="0">
                <a:solidFill>
                  <a:prstClr val="black"/>
                </a:solidFill>
                <a:ea typeface="ＭＳ Ｐゴシック" panose="020B0600070205080204" pitchFamily="34" charset="-128"/>
                <a:cs typeface="Arial" panose="020B0604020202020204" pitchFamily="34" charset="0"/>
              </a:rPr>
              <a:t> </a:t>
            </a:r>
          </a:p>
          <a:p>
            <a:pPr marL="119149" indent="-119149" defTabSz="957300">
              <a:spcBef>
                <a:spcPts val="0"/>
              </a:spcBef>
              <a:spcAft>
                <a:spcPts val="600"/>
              </a:spcAft>
              <a:defRPr/>
            </a:pPr>
            <a:r>
              <a:rPr lang="en-US" dirty="0">
                <a:solidFill>
                  <a:prstClr val="black"/>
                </a:solidFill>
                <a:cs typeface="Arial" panose="020B0604020202020204" pitchFamily="34" charset="0"/>
              </a:rPr>
              <a:t>The EOB is an enrollee communication that gives enrollees clear and timely information about their medical and/or drug claims, to support informed decisions about their health care options.</a:t>
            </a:r>
          </a:p>
          <a:p>
            <a:pPr marL="0" indent="0" defTabSz="957300">
              <a:spcBef>
                <a:spcPts val="0"/>
              </a:spcBef>
              <a:spcAft>
                <a:spcPts val="600"/>
              </a:spcAft>
              <a:buNone/>
              <a:defRPr/>
            </a:pPr>
            <a:r>
              <a:rPr lang="en-US" dirty="0">
                <a:solidFill>
                  <a:prstClr val="black"/>
                </a:solidFill>
                <a:cs typeface="Arial" panose="020B0604020202020204" pitchFamily="34" charset="0"/>
              </a:rPr>
              <a:t>Plans are required to issue EOBs that include the information reflected in the CMS-developed templates. To see the templates and instructions, visit </a:t>
            </a:r>
            <a:r>
              <a:rPr lang="en-US" dirty="0">
                <a:solidFill>
                  <a:prstClr val="black"/>
                </a:solidFill>
                <a:cs typeface="Arial" panose="020B0604020202020204" pitchFamily="34" charset="0"/>
                <a:hlinkClick r:id="rId3"/>
              </a:rPr>
              <a:t>CMS.gov/Medicare/Health-Plans/ManagedCareMarketing/MarketngModelsStandardDocumentsandEducationalMaterial.html</a:t>
            </a:r>
            <a:r>
              <a:rPr lang="en-US" dirty="0">
                <a:solidFill>
                  <a:prstClr val="black"/>
                </a:solidFill>
                <a:cs typeface="Arial" panose="020B0604020202020204" pitchFamily="34" charset="0"/>
              </a:rPr>
              <a:t> and </a:t>
            </a:r>
            <a:r>
              <a:rPr lang="en-US" u="sng" dirty="0">
                <a:solidFill>
                  <a:srgbClr val="0563C1"/>
                </a:solidFill>
                <a:effectLst/>
                <a:ea typeface="Calibri" panose="020F0502020204030204" pitchFamily="34" charset="0"/>
                <a:hlinkClick r:id="rId4"/>
              </a:rPr>
              <a:t>CMS.gov/medicare/coverage/prescription-drug-coverage-contracting/part-d-model-materials</a:t>
            </a:r>
            <a:r>
              <a:rPr lang="en-US" dirty="0">
                <a:solidFill>
                  <a:srgbClr val="0563C1"/>
                </a:solidFill>
                <a:effectLst/>
                <a:ea typeface="Calibri" panose="020F0502020204030204" pitchFamily="34" charset="0"/>
              </a:rPr>
              <a:t>.</a:t>
            </a:r>
            <a:r>
              <a:rPr lang="en-US" u="sng" dirty="0">
                <a:solidFill>
                  <a:srgbClr val="0563C1"/>
                </a:solidFill>
                <a:effectLst/>
                <a:ea typeface="Calibri" panose="020F0502020204030204" pitchFamily="34" charset="0"/>
              </a:rPr>
              <a:t> </a:t>
            </a:r>
            <a:r>
              <a:rPr lang="en-US" dirty="0">
                <a:solidFill>
                  <a:prstClr val="black"/>
                </a:solidFill>
                <a:cs typeface="Arial" panose="020B0604020202020204" pitchFamily="34" charset="0"/>
              </a:rPr>
              <a:t>Medicare Part D sponsors must make sure that enrollees who use their Medicare drug coverage get their EOBs by the end of the month following the month in which they used their drug coverage.</a:t>
            </a:r>
          </a:p>
          <a:p>
            <a:pPr marL="0" indent="0" defTabSz="957300">
              <a:spcBef>
                <a:spcPts val="0"/>
              </a:spcBef>
              <a:spcAft>
                <a:spcPts val="600"/>
              </a:spcAft>
              <a:buNone/>
              <a:defRPr/>
            </a:pPr>
            <a:endParaRPr lang="en-US" dirty="0">
              <a:solidFill>
                <a:prstClr val="black"/>
              </a:solidFill>
              <a:latin typeface="Calibri "/>
              <a:cs typeface="Arial" panose="020B0604020202020204" pitchFamily="34" charset="0"/>
            </a:endParaRPr>
          </a:p>
        </p:txBody>
      </p:sp>
    </p:spTree>
    <p:extLst>
      <p:ext uri="{BB962C8B-B14F-4D97-AF65-F5344CB8AC3E}">
        <p14:creationId xmlns:p14="http://schemas.microsoft.com/office/powerpoint/2010/main" val="31027078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41376" y="3637492"/>
            <a:ext cx="6595872" cy="5750348"/>
          </a:xfrm>
        </p:spPr>
        <p:txBody>
          <a:bodyPr/>
          <a:lstStyle/>
          <a:p>
            <a:pPr marL="0" indent="0" defTabSz="957300">
              <a:spcBef>
                <a:spcPts val="0"/>
              </a:spcBef>
              <a:spcAft>
                <a:spcPts val="600"/>
              </a:spcAft>
              <a:buNone/>
              <a:defRPr/>
            </a:pPr>
            <a:r>
              <a:rPr lang="en-US" b="1" dirty="0">
                <a:solidFill>
                  <a:srgbClr val="000000"/>
                </a:solidFill>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p>
          <a:p>
            <a:pPr marL="0" indent="0" defTabSz="957300">
              <a:spcBef>
                <a:spcPts val="0"/>
              </a:spcBef>
              <a:spcAft>
                <a:spcPts val="600"/>
              </a:spcAft>
              <a:buNone/>
              <a:defRPr/>
            </a:pPr>
            <a:r>
              <a:rPr lang="en-US" dirty="0">
                <a:solidFill>
                  <a:prstClr val="black"/>
                </a:solidFill>
                <a:cs typeface="Arial" panose="020B0604020202020204" pitchFamily="34" charset="0"/>
              </a:rPr>
              <a:t>The 4 Rs for fighting Medicare fraud are:</a:t>
            </a:r>
          </a:p>
          <a:p>
            <a:pPr marL="119484" indent="-119484" defTabSz="957300">
              <a:spcBef>
                <a:spcPts val="0"/>
              </a:spcBef>
              <a:spcAft>
                <a:spcPts val="600"/>
              </a:spcAft>
              <a:defRPr/>
            </a:pPr>
            <a:r>
              <a:rPr lang="en-US" dirty="0">
                <a:solidFill>
                  <a:prstClr val="black"/>
                </a:solidFill>
                <a:cs typeface="Arial" panose="020B0604020202020204" pitchFamily="34" charset="0"/>
              </a:rPr>
              <a:t>Record the dates of doctor’s appointments on a calendar. Note the tests and services you get, and save the receipts and statements from your providers. If you need help, ask a friend or family member. Contact your local Senior Medicare Patrol (SMP) program to get a free “Personal Health Care Journal.” Use the SMP locator at </a:t>
            </a:r>
            <a:r>
              <a:rPr lang="en-US" dirty="0">
                <a:solidFill>
                  <a:prstClr val="black"/>
                </a:solidFill>
                <a:cs typeface="Arial" panose="020B0604020202020204" pitchFamily="34" charset="0"/>
                <a:hlinkClick r:id="rId3"/>
              </a:rPr>
              <a:t>smpresource.org</a:t>
            </a:r>
            <a:r>
              <a:rPr lang="en-US" dirty="0">
                <a:solidFill>
                  <a:prstClr val="black"/>
                </a:solidFill>
                <a:cs typeface="Arial" panose="020B0604020202020204" pitchFamily="34" charset="0"/>
              </a:rPr>
              <a:t>, or call 1-877-808-2468 to find the SMP program in your area. </a:t>
            </a:r>
          </a:p>
          <a:p>
            <a:pPr marL="119484" indent="-119484" defTabSz="957300">
              <a:spcBef>
                <a:spcPts val="0"/>
              </a:spcBef>
              <a:spcAft>
                <a:spcPts val="600"/>
              </a:spcAft>
              <a:defRPr/>
            </a:pPr>
            <a:r>
              <a:rPr lang="en-US" dirty="0">
                <a:solidFill>
                  <a:prstClr val="black"/>
                </a:solidFill>
                <a:cs typeface="Arial" panose="020B0604020202020204" pitchFamily="34" charset="0"/>
              </a:rPr>
              <a:t>Review your MSNs or similar statements from your plan for signs of fraud, including claims you don’t recognize. Compare the dates and services on your calendar with the statements your get from Medicare or your Medicare plan to make sure you got each service listed and that all the details are correct. If you see items listed in your claims that you don’t have a record of, it’s possible you, Medicare, or your Medicare plan may have been billed for services or items you didn’t get. To review your Medicare Part A and Part B claims, log into (or create) your secure Medicare account at </a:t>
            </a:r>
            <a:r>
              <a:rPr lang="en-US" dirty="0">
                <a:solidFill>
                  <a:prstClr val="black"/>
                </a:solidFill>
                <a:cs typeface="Arial" panose="020B0604020202020204" pitchFamily="34" charset="0"/>
                <a:hlinkClick r:id="rId4"/>
              </a:rPr>
              <a:t>Medicare.gov</a:t>
            </a:r>
            <a:r>
              <a:rPr lang="en-US" dirty="0">
                <a:solidFill>
                  <a:prstClr val="black"/>
                </a:solidFill>
                <a:cs typeface="Arial" panose="020B0604020202020204" pitchFamily="34" charset="0"/>
              </a:rPr>
              <a:t>, or call 1-800-MEDICARE (1-800-633-4227); TTY: 1-877-486-2048. You can get help from your local SMP program with checking your MSNs for errors or suspected fraud. If you’re in a Medicare Advantage Plan or Medicare drug plan, call your plan for more information about a claim. </a:t>
            </a:r>
          </a:p>
          <a:p>
            <a:pPr marL="119484" indent="-119484" defTabSz="957300">
              <a:spcBef>
                <a:spcPts val="0"/>
              </a:spcBef>
              <a:spcAft>
                <a:spcPts val="600"/>
              </a:spcAft>
              <a:defRPr/>
            </a:pPr>
            <a:r>
              <a:rPr lang="en-US" dirty="0">
                <a:solidFill>
                  <a:prstClr val="black"/>
                </a:solidFill>
                <a:cs typeface="Arial" panose="020B0604020202020204" pitchFamily="34" charset="0"/>
              </a:rPr>
              <a:t>Report suspected Medicare fraud by calling 1-800-MEDICARE (1-800-633-4227); TTY: 1-877-486-2048. Have your Medicare card or Number and the claim or MSN ready. If you identify errors or suspect fraud, the SMP can also help you make a report to Medicare. </a:t>
            </a:r>
          </a:p>
          <a:p>
            <a:pPr marL="119484" indent="-119484" defTabSz="957300">
              <a:spcBef>
                <a:spcPts val="0"/>
              </a:spcBef>
              <a:spcAft>
                <a:spcPts val="600"/>
              </a:spcAft>
              <a:defRPr/>
            </a:pPr>
            <a:r>
              <a:rPr lang="en-US" dirty="0">
                <a:solidFill>
                  <a:prstClr val="black"/>
                </a:solidFill>
                <a:cs typeface="Arial" panose="020B0604020202020204" pitchFamily="34" charset="0"/>
              </a:rPr>
              <a:t>Remember to protect your Medicare number. Don’t give it out, except to people you know should have it, like your doctor or other health care provider. Never give your Medicare number in exchange for a special offer. Medicare will never contact you and ask for personal information, like your Medicare or bank account numbers. Never let someone use your Medicare card, and never use another person’s card. </a:t>
            </a:r>
          </a:p>
          <a:p>
            <a:pPr marL="0" indent="0" defTabSz="957300">
              <a:spcBef>
                <a:spcPts val="0"/>
              </a:spcBef>
              <a:spcAft>
                <a:spcPts val="600"/>
              </a:spcAft>
              <a:buNone/>
              <a:defRPr/>
            </a:pPr>
            <a:r>
              <a:rPr lang="en-US" altLang="ja-JP" dirty="0">
                <a:solidFill>
                  <a:prstClr val="black"/>
                </a:solidFill>
                <a:ea typeface="ＭＳ Ｐゴシック"/>
                <a:cs typeface="Arial" panose="020B0604020202020204" pitchFamily="34" charset="0"/>
              </a:rPr>
              <a:t>For more information, visit </a:t>
            </a:r>
            <a:r>
              <a:rPr lang="en-US" u="sng" dirty="0">
                <a:hlinkClick r:id="rId5"/>
              </a:rPr>
              <a:t>Medicare.gov/publications</a:t>
            </a:r>
            <a:r>
              <a:rPr lang="en-US" dirty="0"/>
              <a:t> </a:t>
            </a:r>
            <a:r>
              <a:rPr lang="en-US" altLang="ja-JP" dirty="0">
                <a:solidFill>
                  <a:prstClr val="black"/>
                </a:solidFill>
                <a:ea typeface="ＭＳ Ｐゴシック"/>
                <a:cs typeface="Arial" panose="020B0604020202020204" pitchFamily="34" charset="0"/>
              </a:rPr>
              <a:t>to review “4 Rs for Fighting Fraud,”</a:t>
            </a:r>
            <a:r>
              <a:rPr lang="en-US" dirty="0">
                <a:solidFill>
                  <a:prstClr val="black"/>
                </a:solidFill>
                <a:cs typeface="Arial" panose="020B0604020202020204" pitchFamily="34" charset="0"/>
              </a:rPr>
              <a:t> (CMS Product No. 11610)</a:t>
            </a:r>
            <a:r>
              <a:rPr lang="en-US" altLang="ja-JP" dirty="0">
                <a:solidFill>
                  <a:prstClr val="black"/>
                </a:solidFill>
                <a:ea typeface="ＭＳ Ｐゴシック"/>
                <a:cs typeface="Arial" panose="020B0604020202020204" pitchFamily="34" charset="0"/>
              </a:rPr>
              <a:t>.</a:t>
            </a:r>
            <a:endParaRPr lang="en-US" dirty="0">
              <a:solidFill>
                <a:prstClr val="black"/>
              </a:solidFill>
              <a:ea typeface="ＭＳ Ｐゴシック"/>
              <a:cs typeface="Arial" panose="020B0604020202020204" pitchFamily="34" charset="0"/>
            </a:endParaRPr>
          </a:p>
        </p:txBody>
      </p:sp>
    </p:spTree>
    <p:extLst>
      <p:ext uri="{BB962C8B-B14F-4D97-AF65-F5344CB8AC3E}">
        <p14:creationId xmlns:p14="http://schemas.microsoft.com/office/powerpoint/2010/main" val="24224872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505327" y="3757506"/>
            <a:ext cx="6268452" cy="5698221"/>
          </a:xfrm>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236079" lvl="1" indent="-181240" defTabSz="957300">
              <a:spcBef>
                <a:spcPts val="0"/>
              </a:spcBef>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People with Medicare can call 1-800-MEDICARE (1-800-633-4227); TTY: 1-877-486-2048 to make a complaint and report fraud. </a:t>
            </a:r>
          </a:p>
          <a:p>
            <a:pPr marL="236079" lvl="1" indent="-181240" defTabSz="957300">
              <a:spcBef>
                <a:spcPts val="0"/>
              </a:spcBef>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1-800-MEDICARE has an Interactive Voice Response (IVR) system available for people who haven’t signed up for access to their secure account on </a:t>
            </a:r>
            <a:r>
              <a:rPr lang="en-US" dirty="0">
                <a:solidFill>
                  <a:prstClr val="black"/>
                </a:solidFill>
                <a:latin typeface="Calibri "/>
                <a:cs typeface="Arial" panose="020B0604020202020204" pitchFamily="34" charset="0"/>
                <a:hlinkClick r:id="rId3"/>
              </a:rPr>
              <a:t>Medicare.gov/account/login</a:t>
            </a:r>
            <a:r>
              <a:rPr lang="en-US" dirty="0">
                <a:solidFill>
                  <a:prstClr val="black"/>
                </a:solidFill>
                <a:latin typeface="Calibri "/>
                <a:cs typeface="Arial" panose="020B0604020202020204" pitchFamily="34" charset="0"/>
              </a:rPr>
              <a:t>.  </a:t>
            </a:r>
          </a:p>
          <a:p>
            <a:pPr marL="236079" lvl="1" indent="-181240" defTabSz="957300">
              <a:spcBef>
                <a:spcPts val="0"/>
              </a:spcBef>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The IVR can access 15 months of Original Medicare claims processed on their behalf.</a:t>
            </a:r>
          </a:p>
          <a:p>
            <a:pPr marL="236079" lvl="1" indent="-181240" defTabSz="957300">
              <a:spcBef>
                <a:spcPts val="0"/>
              </a:spcBef>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The data gathered helps the Centers for Medicare &amp; Medicaid Services (CMS) to:</a:t>
            </a:r>
          </a:p>
          <a:p>
            <a:pPr marL="422893" lvl="1" indent="-181240"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Target providers or suppliers with multiple consumer complaints for further review.</a:t>
            </a:r>
          </a:p>
          <a:p>
            <a:pPr marL="422893" lvl="1" indent="-181240"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Track </a:t>
            </a:r>
            <a:r>
              <a:rPr lang="en-US" altLang="ja-JP" dirty="0">
                <a:solidFill>
                  <a:prstClr val="black"/>
                </a:solidFill>
                <a:latin typeface="Calibri "/>
                <a:ea typeface="ＭＳ Ｐゴシック" panose="020B0600070205080204" pitchFamily="34" charset="-128"/>
                <a:cs typeface="Arial" panose="020B0604020202020204" pitchFamily="34" charset="0"/>
              </a:rPr>
              <a:t>fraud complaints to show when fraud scams are heating up in new areas. </a:t>
            </a:r>
            <a:r>
              <a:rPr lang="en-US" dirty="0">
                <a:solidFill>
                  <a:prstClr val="black"/>
                </a:solidFill>
                <a:latin typeface="Calibri "/>
                <a:cs typeface="Arial" panose="020B0604020202020204" pitchFamily="34" charset="0"/>
              </a:rPr>
              <a:t>Using existing data in this innovative way lets CMS target providers and suppliers with multiple consumer complaints for further investigation.</a:t>
            </a:r>
          </a:p>
          <a:p>
            <a:pPr marL="236079" lvl="1" indent="-181240" defTabSz="957300">
              <a:spcBef>
                <a:spcPts val="0"/>
              </a:spcBef>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Carefully review the facts before you report errors, fraud, or abuse, and have the following information ready when you call 1-800-MEDICARE:</a:t>
            </a:r>
          </a:p>
          <a:p>
            <a:pPr marL="422893" lvl="1" indent="-181240"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Provider’s name and any identifying number you may have</a:t>
            </a:r>
          </a:p>
          <a:p>
            <a:pPr marL="422893" lvl="1" indent="-181240"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Information on the service or item you’re questioning</a:t>
            </a:r>
          </a:p>
          <a:p>
            <a:pPr marL="422893" lvl="1" indent="-181240"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The date the service or item was supposedly given or delivered</a:t>
            </a:r>
          </a:p>
          <a:p>
            <a:pPr marL="422893" lvl="1" indent="-181240"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Payment amount approved and paid by Medicare</a:t>
            </a:r>
          </a:p>
          <a:p>
            <a:pPr marL="422893" lvl="1" indent="-181240"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The date on your MSN</a:t>
            </a:r>
          </a:p>
          <a:p>
            <a:pPr marL="422893" lvl="1" indent="-181240"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Your name and Medicare number (as listed on your Medicare card)</a:t>
            </a:r>
          </a:p>
          <a:p>
            <a:pPr>
              <a:spcBef>
                <a:spcPts val="0"/>
              </a:spcBef>
              <a:spcAft>
                <a:spcPts val="600"/>
              </a:spcAft>
            </a:pPr>
            <a:endParaRPr lang="en-US" dirty="0">
              <a:latin typeface="Calibri "/>
              <a:cs typeface="Arial" panose="020B0604020202020204" pitchFamily="34" charset="0"/>
            </a:endParaRPr>
          </a:p>
        </p:txBody>
      </p:sp>
    </p:spTree>
    <p:extLst>
      <p:ext uri="{BB962C8B-B14F-4D97-AF65-F5344CB8AC3E}">
        <p14:creationId xmlns:p14="http://schemas.microsoft.com/office/powerpoint/2010/main" val="6164997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66612">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a:spcBef>
                <a:spcPts val="0"/>
              </a:spcBef>
              <a:spcAft>
                <a:spcPts val="600"/>
              </a:spcAft>
              <a:buNone/>
            </a:pPr>
            <a:r>
              <a:rPr lang="en-US" dirty="0">
                <a:latin typeface="Calibri "/>
                <a:cs typeface="Arial" panose="020B0604020202020204" pitchFamily="34" charset="0"/>
              </a:rPr>
              <a:t>To report suspected fraud, you call either 1-800-HHS-TIPS (1-800-447-8477), or 1-800-MEDICARE (1-800-633-4227); TTY: 1-877-486-2048.</a:t>
            </a:r>
          </a:p>
          <a:p>
            <a:pPr marL="0" indent="0">
              <a:spcBef>
                <a:spcPts val="0"/>
              </a:spcBef>
              <a:spcAft>
                <a:spcPts val="600"/>
              </a:spcAft>
              <a:buNone/>
            </a:pPr>
            <a:r>
              <a:rPr lang="en-US" dirty="0">
                <a:latin typeface="Calibri "/>
                <a:cs typeface="Arial" panose="020B0604020202020204" pitchFamily="34" charset="0"/>
              </a:rPr>
              <a:t>You may get a reward of up to $1,000 if you meet all of these conditions:</a:t>
            </a:r>
          </a:p>
          <a:p>
            <a:pPr marL="125849" indent="-125849">
              <a:spcBef>
                <a:spcPts val="0"/>
              </a:spcBef>
              <a:spcAft>
                <a:spcPts val="600"/>
              </a:spcAft>
            </a:pPr>
            <a:r>
              <a:rPr lang="en-US" dirty="0">
                <a:latin typeface="Calibri "/>
                <a:cs typeface="Arial" panose="020B0604020202020204" pitchFamily="34" charset="0"/>
              </a:rPr>
              <a:t>The suspected Medicare fraud you report must be proven as potential fraud by the Medicare contractors responsible for investigating potential fraud and abuse, and formally referred to the U.S. Department of Health &amp; Human Services (HHS) Office of Inspector General (OIG) for further investigation as part of a case by one of the contractors.</a:t>
            </a:r>
          </a:p>
          <a:p>
            <a:pPr marL="125849" indent="-125849">
              <a:spcBef>
                <a:spcPts val="0"/>
              </a:spcBef>
              <a:spcAft>
                <a:spcPts val="600"/>
              </a:spcAft>
            </a:pPr>
            <a:r>
              <a:rPr lang="en-US" dirty="0">
                <a:latin typeface="Calibri "/>
                <a:cs typeface="Arial" panose="020B0604020202020204" pitchFamily="34" charset="0"/>
              </a:rPr>
              <a:t>You aren’t an “excluded individual.” For example, you didn’t participate in the fraud offense being reported. Or, there isn’t another reward that you qualify for under another government program.</a:t>
            </a:r>
          </a:p>
          <a:p>
            <a:pPr marL="125849" indent="-125849">
              <a:spcBef>
                <a:spcPts val="0"/>
              </a:spcBef>
              <a:spcAft>
                <a:spcPts val="600"/>
              </a:spcAft>
            </a:pPr>
            <a:r>
              <a:rPr lang="en-US" dirty="0">
                <a:latin typeface="Calibri "/>
                <a:cs typeface="Arial" panose="020B0604020202020204" pitchFamily="34" charset="0"/>
              </a:rPr>
              <a:t>The person or organization you’re reporting isn‘t already under investigation by law enforcement.</a:t>
            </a:r>
          </a:p>
          <a:p>
            <a:pPr marL="125849" indent="-125849">
              <a:spcBef>
                <a:spcPts val="0"/>
              </a:spcBef>
              <a:spcAft>
                <a:spcPts val="600"/>
              </a:spcAft>
            </a:pPr>
            <a:r>
              <a:rPr lang="en-US" dirty="0">
                <a:latin typeface="Calibri "/>
                <a:cs typeface="Arial" panose="020B0604020202020204" pitchFamily="34" charset="0"/>
              </a:rPr>
              <a:t>Your report leads directly to the recovery of at least $100 of Medicare money.</a:t>
            </a:r>
          </a:p>
          <a:p>
            <a:pPr marL="0" indent="0">
              <a:spcBef>
                <a:spcPts val="0"/>
              </a:spcBef>
              <a:spcAft>
                <a:spcPts val="600"/>
              </a:spcAft>
              <a:buNone/>
            </a:pPr>
            <a:r>
              <a:rPr lang="en-US" dirty="0">
                <a:latin typeface="Calibri "/>
                <a:cs typeface="Arial" panose="020B0604020202020204" pitchFamily="34" charset="0"/>
              </a:rPr>
              <a:t>For more information, call 1-800-MEDICARE.</a:t>
            </a:r>
          </a:p>
          <a:p>
            <a:pPr marL="0" lvl="1">
              <a:spcBef>
                <a:spcPts val="0"/>
              </a:spcBef>
              <a:spcAft>
                <a:spcPts val="600"/>
              </a:spcAft>
            </a:pPr>
            <a:r>
              <a:rPr lang="en-US" dirty="0">
                <a:latin typeface="Calibri "/>
                <a:cs typeface="Arial" panose="020B0604020202020204" pitchFamily="34" charset="0"/>
              </a:rPr>
              <a:t>Review the Code of Federal Regulations at 42 CFR 420.405 “Rewards for information relating to Medicare fraud and abuse” at </a:t>
            </a:r>
            <a:r>
              <a:rPr lang="en-US" dirty="0">
                <a:latin typeface="Calibri "/>
                <a:cs typeface="Arial" panose="020B0604020202020204" pitchFamily="34" charset="0"/>
                <a:hlinkClick r:id="rId3"/>
              </a:rPr>
              <a:t>eCFR.io/Title-42/se42.3.420_1405</a:t>
            </a:r>
            <a:r>
              <a:rPr lang="en-US" dirty="0">
                <a:latin typeface="Calibri "/>
                <a:cs typeface="Arial" panose="020B0604020202020204" pitchFamily="34" charset="0"/>
              </a:rPr>
              <a:t>.</a:t>
            </a:r>
          </a:p>
          <a:p>
            <a:pPr marL="0" lvl="1"/>
            <a:endParaRPr lang="en-US" b="1" dirty="0">
              <a:latin typeface="Calibri "/>
              <a:cs typeface="Arial" panose="020B0604020202020204" pitchFamily="34" charset="0"/>
            </a:endParaRPr>
          </a:p>
        </p:txBody>
      </p:sp>
    </p:spTree>
    <p:extLst>
      <p:ext uri="{BB962C8B-B14F-4D97-AF65-F5344CB8AC3E}">
        <p14:creationId xmlns:p14="http://schemas.microsoft.com/office/powerpoint/2010/main" val="34439747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Learning Activity:</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Jennifer has concerns and wants to discuss her MSN with you. </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What parts of the MSN should she look at to be sure there were no mistakes or fraud?</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(Discussion is on the next slide.)</a:t>
            </a:r>
          </a:p>
          <a:p>
            <a:pPr>
              <a:spcAft>
                <a:spcPts val="600"/>
              </a:spcAft>
            </a:pPr>
            <a:endParaRPr lang="en-US" dirty="0">
              <a:latin typeface="Calibri "/>
              <a:cs typeface="Arial" panose="020B0604020202020204" pitchFamily="34" charset="0"/>
            </a:endParaRPr>
          </a:p>
          <a:p>
            <a:pPr>
              <a:spcAft>
                <a:spcPts val="600"/>
              </a:spcAft>
            </a:pPr>
            <a:endParaRPr lang="en-US" dirty="0">
              <a:latin typeface="Calibri "/>
              <a:cs typeface="Arial" panose="020B0604020202020204" pitchFamily="34" charset="0"/>
            </a:endParaRPr>
          </a:p>
        </p:txBody>
      </p:sp>
    </p:spTree>
    <p:extLst>
      <p:ext uri="{BB962C8B-B14F-4D97-AF65-F5344CB8AC3E}">
        <p14:creationId xmlns:p14="http://schemas.microsoft.com/office/powerpoint/2010/main" val="35367324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MSN Activity—What questions should you ask while reviewing the MSN?</a:t>
            </a:r>
          </a:p>
          <a:p>
            <a:pPr marL="124183" indent="-124183" defTabSz="957300">
              <a:spcBef>
                <a:spcPts val="0"/>
              </a:spcBef>
              <a:spcAft>
                <a:spcPts val="600"/>
              </a:spcAft>
              <a:defRPr/>
            </a:pPr>
            <a:r>
              <a:rPr lang="en-US" dirty="0">
                <a:solidFill>
                  <a:prstClr val="black"/>
                </a:solidFill>
                <a:latin typeface="Calibri "/>
                <a:cs typeface="Arial" panose="020B0604020202020204" pitchFamily="34" charset="0"/>
              </a:rPr>
              <a:t>Does she know the provider/facility?</a:t>
            </a:r>
          </a:p>
          <a:p>
            <a:pPr marL="124183" indent="-124183" defTabSz="957300">
              <a:spcBef>
                <a:spcPts val="0"/>
              </a:spcBef>
              <a:spcAft>
                <a:spcPts val="600"/>
              </a:spcAft>
              <a:defRPr/>
            </a:pPr>
            <a:r>
              <a:rPr lang="en-US" dirty="0">
                <a:solidFill>
                  <a:prstClr val="black"/>
                </a:solidFill>
                <a:latin typeface="Calibri "/>
                <a:cs typeface="Arial" panose="020B0604020202020204" pitchFamily="34" charset="0"/>
              </a:rPr>
              <a:t>Did she get these services? Was she charged for any medical services she didn’t get?</a:t>
            </a:r>
          </a:p>
          <a:p>
            <a:pPr marL="124183" indent="-124183" defTabSz="957300">
              <a:spcBef>
                <a:spcPts val="0"/>
              </a:spcBef>
              <a:spcAft>
                <a:spcPts val="600"/>
              </a:spcAft>
              <a:defRPr/>
            </a:pPr>
            <a:r>
              <a:rPr lang="en-US" dirty="0">
                <a:solidFill>
                  <a:prstClr val="black"/>
                </a:solidFill>
                <a:latin typeface="Calibri "/>
                <a:cs typeface="Arial" panose="020B0604020202020204" pitchFamily="34" charset="0"/>
              </a:rPr>
              <a:t>Is the date of service correct?</a:t>
            </a:r>
          </a:p>
          <a:p>
            <a:pPr marL="124183" indent="-124183" defTabSz="957300">
              <a:spcBef>
                <a:spcPts val="0"/>
              </a:spcBef>
              <a:spcAft>
                <a:spcPts val="600"/>
              </a:spcAft>
              <a:defRPr/>
            </a:pPr>
            <a:r>
              <a:rPr lang="en-US" dirty="0">
                <a:solidFill>
                  <a:prstClr val="black"/>
                </a:solidFill>
                <a:latin typeface="Calibri "/>
                <a:cs typeface="Arial" panose="020B0604020202020204" pitchFamily="34" charset="0"/>
              </a:rPr>
              <a:t>Do any services appear twice when they shouldn’t?</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After reviewing the MSN:</a:t>
            </a:r>
          </a:p>
          <a:p>
            <a:pPr marL="124183" indent="-124183" defTabSz="957300">
              <a:spcBef>
                <a:spcPts val="0"/>
              </a:spcBef>
              <a:spcAft>
                <a:spcPts val="600"/>
              </a:spcAft>
              <a:defRPr/>
            </a:pPr>
            <a:r>
              <a:rPr lang="en-US" dirty="0">
                <a:solidFill>
                  <a:prstClr val="black"/>
                </a:solidFill>
                <a:latin typeface="Calibri "/>
                <a:cs typeface="Arial" panose="020B0604020202020204" pitchFamily="34" charset="0"/>
              </a:rPr>
              <a:t>What other documents should Jennifer check?</a:t>
            </a:r>
          </a:p>
          <a:p>
            <a:pPr marL="124183" indent="-124183" defTabSz="957300">
              <a:spcBef>
                <a:spcPts val="0"/>
              </a:spcBef>
              <a:spcAft>
                <a:spcPts val="600"/>
              </a:spcAft>
              <a:defRPr/>
            </a:pPr>
            <a:r>
              <a:rPr lang="en-US" dirty="0">
                <a:solidFill>
                  <a:prstClr val="black"/>
                </a:solidFill>
                <a:latin typeface="Calibri "/>
                <a:cs typeface="Arial" panose="020B0604020202020204" pitchFamily="34" charset="0"/>
              </a:rPr>
              <a:t>Does her credit report show any unpaid bills for medical services or equipment she didn’t get?</a:t>
            </a:r>
          </a:p>
          <a:p>
            <a:pPr marL="124183" indent="-124183" defTabSz="957300">
              <a:spcBef>
                <a:spcPts val="0"/>
              </a:spcBef>
              <a:spcAft>
                <a:spcPts val="600"/>
              </a:spcAft>
              <a:defRPr/>
            </a:pPr>
            <a:r>
              <a:rPr lang="en-US" dirty="0">
                <a:solidFill>
                  <a:prstClr val="black"/>
                </a:solidFill>
                <a:latin typeface="Calibri "/>
                <a:cs typeface="Arial" panose="020B0604020202020204" pitchFamily="34" charset="0"/>
              </a:rPr>
              <a:t>Has she gotten any collection notices for medical services or equipment she didn’t get?</a:t>
            </a:r>
            <a:endParaRPr lang="en-US" dirty="0">
              <a:latin typeface="Calibri "/>
              <a:cs typeface="Arial" panose="020B0604020202020204" pitchFamily="34" charset="0"/>
            </a:endParaRPr>
          </a:p>
          <a:p>
            <a:pPr marL="0" indent="0">
              <a:spcAft>
                <a:spcPts val="600"/>
              </a:spcAft>
              <a:buNone/>
            </a:pPr>
            <a:endParaRPr lang="en-US" dirty="0">
              <a:latin typeface="Calibri "/>
              <a:cs typeface="Arial" panose="020B0604020202020204" pitchFamily="34" charset="0"/>
            </a:endParaRPr>
          </a:p>
          <a:p>
            <a:pPr>
              <a:spcAft>
                <a:spcPts val="600"/>
              </a:spcAft>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9695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3431B-E8FF-0D7C-0A2B-EE74EF7C92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FAB103-9D6C-970C-039C-A07666CDE8E3}"/>
              </a:ext>
            </a:extLst>
          </p:cNvPr>
          <p:cNvSpPr>
            <a:spLocks noGrp="1" noRot="1" noChangeAspect="1"/>
          </p:cNvSpPr>
          <p:nvPr>
            <p:ph type="sldImg"/>
          </p:nvPr>
        </p:nvSpPr>
        <p:spPr>
          <a:xfrm>
            <a:off x="777875" y="341313"/>
            <a:ext cx="5759450" cy="3240087"/>
          </a:xfrm>
        </p:spPr>
      </p:sp>
      <p:sp>
        <p:nvSpPr>
          <p:cNvPr id="3" name="Notes Placeholder 2">
            <a:extLst>
              <a:ext uri="{FF2B5EF4-FFF2-40B4-BE49-F238E27FC236}">
                <a16:creationId xmlns:a16="http://schemas.microsoft.com/office/drawing/2014/main" id="{41AF1389-1D38-A191-7EB7-EA83E78A942D}"/>
              </a:ext>
            </a:extLst>
          </p:cNvPr>
          <p:cNvSpPr>
            <a:spLocks noGrp="1"/>
          </p:cNvSpPr>
          <p:nvPr>
            <p:ph type="body" idx="1"/>
          </p:nvPr>
        </p:nvSpPr>
        <p:spPr>
          <a:xfrm>
            <a:off x="84221" y="3581400"/>
            <a:ext cx="7146758" cy="6019799"/>
          </a:xfrm>
        </p:spPr>
        <p:txBody>
          <a:bodyPr/>
          <a:lstStyle/>
          <a:p>
            <a:pPr marL="0" indent="0" defTabSz="957300">
              <a:spcBef>
                <a:spcPts val="0"/>
              </a:spcBef>
              <a:spcAft>
                <a:spcPts val="600"/>
              </a:spcAft>
              <a:buNone/>
              <a:defRPr/>
            </a:pPr>
            <a:r>
              <a:rPr lang="en-US" sz="1000" b="1" dirty="0">
                <a:solidFill>
                  <a:srgbClr val="000000"/>
                </a:solidFill>
                <a:latin typeface="Calibri "/>
                <a:cs typeface="Arial" panose="020B0604020202020204" pitchFamily="34" charset="0"/>
              </a:rPr>
              <a:t>This slide has animation. </a:t>
            </a:r>
          </a:p>
          <a:p>
            <a:pPr marL="0" indent="0" defTabSz="957300">
              <a:spcBef>
                <a:spcPts val="0"/>
              </a:spcBef>
              <a:spcAft>
                <a:spcPts val="600"/>
              </a:spcAft>
              <a:buNone/>
              <a:defRPr/>
            </a:pPr>
            <a:r>
              <a:rPr lang="en-US" sz="1000" b="1" dirty="0">
                <a:solidFill>
                  <a:srgbClr val="000000"/>
                </a:solidFill>
                <a:latin typeface="Calibri "/>
                <a:cs typeface="Arial" panose="020B0604020202020204" pitchFamily="34" charset="0"/>
              </a:rPr>
              <a:t>Presenter Notes</a:t>
            </a:r>
            <a:r>
              <a:rPr lang="en-US" sz="1000" dirty="0">
                <a:solidFill>
                  <a:srgbClr val="444444"/>
                </a:solidFill>
                <a:latin typeface="Calibri "/>
                <a:cs typeface="Arial" panose="020B0604020202020204" pitchFamily="34" charset="0"/>
              </a:rPr>
              <a:t>​</a:t>
            </a:r>
            <a:endParaRPr lang="en-US" sz="1000" dirty="0">
              <a:solidFill>
                <a:prstClr val="black"/>
              </a:solidFill>
              <a:latin typeface="Calibri "/>
              <a:cs typeface="Arial" panose="020B0604020202020204" pitchFamily="34" charset="0"/>
            </a:endParaRPr>
          </a:p>
          <a:p>
            <a:pPr marL="0" indent="0">
              <a:spcBef>
                <a:spcPts val="0"/>
              </a:spcBef>
              <a:spcAft>
                <a:spcPts val="600"/>
              </a:spcAft>
              <a:buNone/>
            </a:pPr>
            <a:r>
              <a:rPr lang="en-US" sz="1000" dirty="0">
                <a:latin typeface="Calibri "/>
                <a:cs typeface="Arial" panose="020B0604020202020204" pitchFamily="34" charset="0"/>
              </a:rPr>
              <a:t>Medicare and Medicaid fraud, waste, and abuse, affect every American by draining critical resources from our health care system and contributing to the rising cost of health care. Taxpayer dollars lost to fraud, waste, and abuse harm some of our most vulnerable citizens. The difference between fraud, waste, and abuse depends on circumstances, intent, and knowledge. The meter on the slide indicates the level of intent for each designation. Let’s take a closer look.</a:t>
            </a:r>
          </a:p>
          <a:p>
            <a:pPr marL="0" lvl="0" indent="0">
              <a:spcBef>
                <a:spcPts val="0"/>
              </a:spcBef>
              <a:spcAft>
                <a:spcPts val="600"/>
              </a:spcAft>
              <a:buNone/>
            </a:pPr>
            <a:r>
              <a:rPr lang="en-US" sz="1000" b="1" dirty="0">
                <a:latin typeface="Calibri "/>
                <a:cs typeface="Arial" panose="020B0604020202020204" pitchFamily="34" charset="0"/>
              </a:rPr>
              <a:t>Fraud</a:t>
            </a:r>
            <a:r>
              <a:rPr lang="en-US" sz="1000" dirty="0">
                <a:latin typeface="Calibri "/>
                <a:cs typeface="Arial" panose="020B0604020202020204" pitchFamily="34" charset="0"/>
              </a:rPr>
              <a:t> occurs when someone knowingly deceives, conceals, or misrepresents themselves or their services to get money or property from a health care benefit program. CMS works to prevent and identify possible fraud. Medicare and Medicaid fraud is considered a criminal act. Ultimately, our judicial system determines if someone committed an act of fraud. An example would be a health care provider who:</a:t>
            </a:r>
          </a:p>
          <a:p>
            <a:pPr marL="171450" lvl="1" indent="-171450">
              <a:spcBef>
                <a:spcPts val="0"/>
              </a:spcBef>
              <a:spcAft>
                <a:spcPts val="600"/>
              </a:spcAft>
              <a:buFont typeface="Wingdings" panose="05000000000000000000" pitchFamily="2" charset="2"/>
              <a:buChar char="§"/>
            </a:pPr>
            <a:r>
              <a:rPr lang="en-US" sz="1000" dirty="0">
                <a:latin typeface="Calibri "/>
                <a:cs typeface="Arial" panose="020B0604020202020204" pitchFamily="34" charset="0"/>
              </a:rPr>
              <a:t>Repeatedly and intentionally bills Medicare for services or supplies they didn’t provide.</a:t>
            </a:r>
          </a:p>
          <a:p>
            <a:pPr marL="171450" lvl="1" indent="-171450">
              <a:spcBef>
                <a:spcPts val="0"/>
              </a:spcBef>
              <a:spcAft>
                <a:spcPts val="600"/>
              </a:spcAft>
              <a:buFont typeface="Wingdings" panose="05000000000000000000" pitchFamily="2" charset="2"/>
              <a:buChar char="§"/>
            </a:pPr>
            <a:r>
              <a:rPr lang="en-US" sz="1000" dirty="0">
                <a:latin typeface="Calibri "/>
                <a:cs typeface="Arial" panose="020B0604020202020204" pitchFamily="34" charset="0"/>
              </a:rPr>
              <a:t>Knowingly bills for services at a level of complexity higher than services actually provided or documented in the medical records.</a:t>
            </a:r>
          </a:p>
          <a:p>
            <a:pPr marL="171450" lvl="1" indent="-171450">
              <a:spcBef>
                <a:spcPts val="0"/>
              </a:spcBef>
              <a:spcAft>
                <a:spcPts val="600"/>
              </a:spcAft>
              <a:buFont typeface="Wingdings" panose="05000000000000000000" pitchFamily="2" charset="2"/>
              <a:buChar char="§"/>
            </a:pPr>
            <a:r>
              <a:rPr lang="en-US" sz="1000" dirty="0">
                <a:latin typeface="Calibri "/>
                <a:cs typeface="Arial" panose="020B0604020202020204" pitchFamily="34" charset="0"/>
              </a:rPr>
              <a:t>Knowingly bills for services or supplies not furnished or provided (or both), including falsifying records to show delivery of such items.</a:t>
            </a:r>
          </a:p>
          <a:p>
            <a:pPr marL="171450" lvl="1" indent="-171450">
              <a:spcBef>
                <a:spcPts val="0"/>
              </a:spcBef>
              <a:spcAft>
                <a:spcPts val="600"/>
              </a:spcAft>
              <a:buFont typeface="Wingdings" panose="05000000000000000000" pitchFamily="2" charset="2"/>
              <a:buChar char="§"/>
            </a:pPr>
            <a:r>
              <a:rPr lang="en-US" sz="1000" dirty="0">
                <a:latin typeface="Calibri "/>
                <a:cs typeface="Arial" panose="020B0604020202020204" pitchFamily="34" charset="0"/>
              </a:rPr>
              <a:t>Knowingly orders medically unnecessary items or services for patients.</a:t>
            </a:r>
          </a:p>
          <a:p>
            <a:pPr marL="171450" lvl="1" indent="-171450">
              <a:spcBef>
                <a:spcPts val="0"/>
              </a:spcBef>
              <a:spcAft>
                <a:spcPts val="600"/>
              </a:spcAft>
              <a:buFont typeface="Wingdings" panose="05000000000000000000" pitchFamily="2" charset="2"/>
              <a:buChar char="§"/>
            </a:pPr>
            <a:r>
              <a:rPr lang="en-US" sz="1000" dirty="0">
                <a:latin typeface="Calibri "/>
                <a:cs typeface="Arial" panose="020B0604020202020204" pitchFamily="34" charset="0"/>
              </a:rPr>
              <a:t>Pays for referrals of federal health care program beneficiaries.</a:t>
            </a:r>
          </a:p>
          <a:p>
            <a:pPr marL="171450" lvl="1" indent="-171450">
              <a:spcBef>
                <a:spcPts val="0"/>
              </a:spcBef>
              <a:spcAft>
                <a:spcPts val="600"/>
              </a:spcAft>
              <a:buFont typeface="Wingdings" panose="05000000000000000000" pitchFamily="2" charset="2"/>
              <a:buChar char="§"/>
            </a:pPr>
            <a:r>
              <a:rPr lang="en-US" sz="1000" dirty="0">
                <a:latin typeface="Calibri "/>
                <a:cs typeface="Arial" panose="020B0604020202020204" pitchFamily="34" charset="0"/>
              </a:rPr>
              <a:t>Bills Medicare for appointments patients fail to keep.</a:t>
            </a:r>
          </a:p>
          <a:p>
            <a:pPr marL="0" lvl="0" indent="0">
              <a:spcBef>
                <a:spcPts val="0"/>
              </a:spcBef>
              <a:spcAft>
                <a:spcPts val="600"/>
              </a:spcAft>
              <a:buNone/>
            </a:pPr>
            <a:r>
              <a:rPr lang="en-US" sz="1000" dirty="0">
                <a:latin typeface="Calibri "/>
                <a:cs typeface="Arial" panose="020B0604020202020204" pitchFamily="34" charset="0"/>
              </a:rPr>
              <a:t>In contrast, </a:t>
            </a:r>
            <a:r>
              <a:rPr lang="en-US" sz="1000" b="1" dirty="0">
                <a:latin typeface="Calibri "/>
                <a:cs typeface="Arial" panose="020B0604020202020204" pitchFamily="34" charset="0"/>
              </a:rPr>
              <a:t>waste</a:t>
            </a:r>
            <a:r>
              <a:rPr lang="en-US" sz="1000" dirty="0">
                <a:latin typeface="Calibri "/>
                <a:cs typeface="Arial" panose="020B0604020202020204" pitchFamily="34" charset="0"/>
              </a:rPr>
              <a:t> is overusing services or other practices that directly or indirectly result in unnecessary costs to any health care benefit program. Generally, waste isn’t considered to be a criminal act, but rather the misuse of resources. Examples of waste include:</a:t>
            </a:r>
          </a:p>
          <a:p>
            <a:pPr marL="171450" lvl="1" indent="-171450">
              <a:spcBef>
                <a:spcPts val="0"/>
              </a:spcBef>
              <a:spcAft>
                <a:spcPts val="600"/>
              </a:spcAft>
              <a:buFont typeface="Wingdings" panose="05000000000000000000" pitchFamily="2" charset="2"/>
              <a:buChar char="§"/>
            </a:pPr>
            <a:r>
              <a:rPr lang="en-US" sz="1000" dirty="0">
                <a:latin typeface="Calibri "/>
                <a:cs typeface="Arial" panose="020B0604020202020204" pitchFamily="34" charset="0"/>
              </a:rPr>
              <a:t>Using medically-unnecessary services, durable medical equipment (DME), or prescription drugs. </a:t>
            </a:r>
          </a:p>
          <a:p>
            <a:pPr marL="171450" lvl="1" indent="-171450">
              <a:spcBef>
                <a:spcPts val="0"/>
              </a:spcBef>
              <a:spcAft>
                <a:spcPts val="600"/>
              </a:spcAft>
              <a:buFont typeface="Wingdings" panose="05000000000000000000" pitchFamily="2" charset="2"/>
              <a:buChar char="§"/>
            </a:pPr>
            <a:r>
              <a:rPr lang="en-US" sz="1000" dirty="0">
                <a:latin typeface="Calibri "/>
                <a:cs typeface="Arial" panose="020B0604020202020204" pitchFamily="34" charset="0"/>
              </a:rPr>
              <a:t>Using more disposable DME or drugs (like syringes, diabetic test strips, disposable diapers or </a:t>
            </a:r>
            <a:r>
              <a:rPr lang="en-US" sz="1000" dirty="0" err="1">
                <a:latin typeface="Calibri "/>
                <a:cs typeface="Arial" panose="020B0604020202020204" pitchFamily="34" charset="0"/>
              </a:rPr>
              <a:t>underpads</a:t>
            </a:r>
            <a:r>
              <a:rPr lang="en-US" sz="1000" dirty="0">
                <a:latin typeface="Calibri "/>
                <a:cs typeface="Arial" panose="020B0604020202020204" pitchFamily="34" charset="0"/>
              </a:rPr>
              <a:t>) than needed over a period of time.</a:t>
            </a:r>
          </a:p>
          <a:p>
            <a:pPr marL="171450" lvl="1" indent="-171450">
              <a:spcBef>
                <a:spcPts val="0"/>
              </a:spcBef>
              <a:spcAft>
                <a:spcPts val="600"/>
              </a:spcAft>
              <a:buFont typeface="Wingdings" panose="05000000000000000000" pitchFamily="2" charset="2"/>
              <a:buChar char="§"/>
            </a:pPr>
            <a:r>
              <a:rPr lang="en-US" sz="1000" dirty="0">
                <a:latin typeface="Calibri "/>
                <a:cs typeface="Arial" panose="020B0604020202020204" pitchFamily="34" charset="0"/>
              </a:rPr>
              <a:t>Performing a procedure in a more expensive hospital setting when it can be safely done in a provider’s office.</a:t>
            </a:r>
          </a:p>
          <a:p>
            <a:pPr marL="0" lvl="0" indent="0">
              <a:spcBef>
                <a:spcPts val="0"/>
              </a:spcBef>
              <a:spcAft>
                <a:spcPts val="600"/>
              </a:spcAft>
              <a:buNone/>
            </a:pPr>
            <a:r>
              <a:rPr lang="en-US" sz="1000" b="1" dirty="0">
                <a:latin typeface="Calibri "/>
                <a:cs typeface="Arial" panose="020B0604020202020204" pitchFamily="34" charset="0"/>
              </a:rPr>
              <a:t>Abuse</a:t>
            </a:r>
            <a:r>
              <a:rPr lang="en-US" sz="1000" dirty="0">
                <a:latin typeface="Calibri "/>
                <a:cs typeface="Arial" panose="020B0604020202020204" pitchFamily="34" charset="0"/>
              </a:rPr>
              <a:t> describes practices that may directly or indirectly result in unnecessary costs to any health care benefit program. Abuse includes any practice that doesn’t provide patients with medically necessary services or meet professionally recognized standards of care. The difference between abuse and fraud depends on specific facts, circumstances, intent and knowledge. Examples of abuse include:</a:t>
            </a:r>
          </a:p>
          <a:p>
            <a:pPr marL="171450" lvl="1" indent="-171450">
              <a:spcBef>
                <a:spcPts val="0"/>
              </a:spcBef>
              <a:spcAft>
                <a:spcPts val="600"/>
              </a:spcAft>
              <a:buFont typeface="Wingdings" panose="05000000000000000000" pitchFamily="2" charset="2"/>
              <a:buChar char="§"/>
            </a:pPr>
            <a:r>
              <a:rPr lang="en-US" sz="1000" dirty="0">
                <a:latin typeface="Calibri "/>
                <a:cs typeface="Arial" panose="020B0604020202020204" pitchFamily="34" charset="0"/>
              </a:rPr>
              <a:t>Charging excessively for services or supplies</a:t>
            </a:r>
          </a:p>
          <a:p>
            <a:pPr marL="171450" lvl="1" indent="-171450">
              <a:spcBef>
                <a:spcPts val="0"/>
              </a:spcBef>
              <a:spcAft>
                <a:spcPts val="600"/>
              </a:spcAft>
              <a:buFont typeface="Wingdings" panose="05000000000000000000" pitchFamily="2" charset="2"/>
              <a:buChar char="§"/>
            </a:pPr>
            <a:r>
              <a:rPr lang="en-US" sz="1000" dirty="0">
                <a:latin typeface="Calibri "/>
                <a:cs typeface="Arial" panose="020B0604020202020204" pitchFamily="34" charset="0"/>
              </a:rPr>
              <a:t>Misusing codes on a claim like upcoding or unbundling codes (upcoding is when a provider assigns an inaccurate billing code to a medical procedure or treatment to increase reimbursement).</a:t>
            </a:r>
          </a:p>
          <a:p>
            <a:pPr marL="0" indent="0">
              <a:buNone/>
            </a:pPr>
            <a:endParaRPr lang="en-US" sz="1000" dirty="0">
              <a:latin typeface="Calibri "/>
              <a:cs typeface="Arial" panose="020B0604020202020204" pitchFamily="34" charset="0"/>
            </a:endParaRPr>
          </a:p>
        </p:txBody>
      </p:sp>
    </p:spTree>
    <p:extLst>
      <p:ext uri="{BB962C8B-B14F-4D97-AF65-F5344CB8AC3E}">
        <p14:creationId xmlns:p14="http://schemas.microsoft.com/office/powerpoint/2010/main" val="13257248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119149" indent="-119149" defTabSz="957300">
              <a:spcBef>
                <a:spcPts val="0"/>
              </a:spcBef>
              <a:spcAft>
                <a:spcPts val="600"/>
              </a:spcAft>
              <a:defRPr/>
            </a:pPr>
            <a:r>
              <a:rPr lang="en-US" dirty="0">
                <a:solidFill>
                  <a:prstClr val="black"/>
                </a:solidFill>
                <a:latin typeface="Calibri "/>
                <a:cs typeface="Arial" panose="020B0604020202020204" pitchFamily="34" charset="0"/>
              </a:rPr>
              <a:t>Your Medicare card has a Medicare number that’s unique to you, instead of your Social Security Number (SSN). Providers may refer to your Medicare number as your Medicare Beneficiary Identifier (MBI).</a:t>
            </a:r>
          </a:p>
          <a:p>
            <a:pPr marL="119149" indent="-119149" defTabSz="957300">
              <a:spcBef>
                <a:spcPts val="0"/>
              </a:spcBef>
              <a:spcAft>
                <a:spcPts val="600"/>
              </a:spcAft>
              <a:defRPr/>
            </a:pPr>
            <a:r>
              <a:rPr lang="en-US" dirty="0">
                <a:solidFill>
                  <a:prstClr val="black"/>
                </a:solidFill>
                <a:latin typeface="Calibri "/>
                <a:cs typeface="Arial" panose="020B0604020202020204" pitchFamily="34" charset="0"/>
              </a:rPr>
              <a:t>Keep your personal information like</a:t>
            </a:r>
            <a:r>
              <a:rPr lang="en-US" baseline="0" dirty="0">
                <a:solidFill>
                  <a:prstClr val="black"/>
                </a:solidFill>
                <a:latin typeface="Calibri "/>
                <a:cs typeface="Arial" panose="020B0604020202020204" pitchFamily="34" charset="0"/>
              </a:rPr>
              <a:t> y</a:t>
            </a:r>
            <a:r>
              <a:rPr lang="en-US" dirty="0">
                <a:solidFill>
                  <a:prstClr val="black"/>
                </a:solidFill>
                <a:latin typeface="Calibri "/>
                <a:cs typeface="Arial" panose="020B0604020202020204" pitchFamily="34" charset="0"/>
              </a:rPr>
              <a:t>our Medicare number, SSN, credit card and bank account numbers safe. Only share this information with people you trust, like: </a:t>
            </a:r>
          </a:p>
          <a:p>
            <a:pPr marL="243332" lvl="1" indent="-119149"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Your doctors, other health care providers, and plans approved by Medicare</a:t>
            </a:r>
          </a:p>
          <a:p>
            <a:pPr marL="243332" lvl="1" indent="-119149"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Insurers who pay benefits on your behalf</a:t>
            </a:r>
          </a:p>
          <a:p>
            <a:pPr marL="243332" lvl="1" indent="-119149"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Trusted people in the community who work with Medicare, like your State Health Insurance Assistance Program (SHIP) or Social Security office</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If you aren’t sure if a provider is approved by Medicare or someone calls you and asks for your Medicare number or other personal information, call 1-800-MEDICARE (1‑800‑633‑4227); TTY: 1‑877‑486‑2048.</a:t>
            </a:r>
          </a:p>
          <a:p>
            <a:pPr marL="0" indent="0" defTabSz="957300">
              <a:spcBef>
                <a:spcPts val="628"/>
              </a:spcBef>
              <a:spcAft>
                <a:spcPts val="600"/>
              </a:spcAft>
              <a:buNone/>
              <a:defRPr/>
            </a:pPr>
            <a:endParaRPr lang="en-US" dirty="0">
              <a:solidFill>
                <a:prstClr val="black"/>
              </a:solidFill>
              <a:latin typeface="Calibri "/>
              <a:cs typeface="Arial" panose="020B0604020202020204" pitchFamily="34" charset="0"/>
            </a:endParaRPr>
          </a:p>
          <a:p>
            <a:pPr>
              <a:spcAft>
                <a:spcPts val="600"/>
              </a:spcAft>
            </a:pPr>
            <a:endParaRPr lang="en-US" dirty="0">
              <a:latin typeface="Calibri "/>
              <a:cs typeface="Arial" panose="020B0604020202020204" pitchFamily="34" charset="0"/>
            </a:endParaRPr>
          </a:p>
        </p:txBody>
      </p:sp>
    </p:spTree>
    <p:extLst>
      <p:ext uri="{BB962C8B-B14F-4D97-AF65-F5344CB8AC3E}">
        <p14:creationId xmlns:p14="http://schemas.microsoft.com/office/powerpoint/2010/main" val="38940217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119149" indent="-119149" defTabSz="957300">
              <a:spcBef>
                <a:spcPts val="0"/>
              </a:spcBef>
              <a:spcAft>
                <a:spcPts val="600"/>
              </a:spcAft>
              <a:defRPr/>
            </a:pPr>
            <a:r>
              <a:rPr lang="en-US" dirty="0">
                <a:solidFill>
                  <a:prstClr val="black"/>
                </a:solidFill>
                <a:latin typeface="Calibri "/>
                <a:cs typeface="Arial" panose="020B0604020202020204" pitchFamily="34" charset="0"/>
              </a:rPr>
              <a:t>Identity theft occurs when someone else uses your personal information, like your SSN. If they’re using your Medicare or Medicaid Numbers, it’s considered medical identity theft. It’s a serious crime. </a:t>
            </a:r>
          </a:p>
          <a:p>
            <a:pPr marL="119149" indent="-119149" defTabSz="957300">
              <a:spcBef>
                <a:spcPts val="0"/>
              </a:spcBef>
              <a:spcAft>
                <a:spcPts val="600"/>
              </a:spcAft>
              <a:defRPr/>
            </a:pPr>
            <a:r>
              <a:rPr lang="en-US" dirty="0">
                <a:solidFill>
                  <a:prstClr val="black"/>
                </a:solidFill>
                <a:latin typeface="Calibri "/>
                <a:cs typeface="Arial" panose="020B0604020202020204" pitchFamily="34" charset="0"/>
              </a:rPr>
              <a:t>If you suspect identity theft, or feel like you gave your personal information to someone you shouldn’t have, you can:</a:t>
            </a:r>
          </a:p>
          <a:p>
            <a:pPr marL="243332" lvl="1" indent="-119149"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Visit </a:t>
            </a:r>
            <a:r>
              <a:rPr lang="en-US" dirty="0">
                <a:solidFill>
                  <a:prstClr val="black"/>
                </a:solidFill>
                <a:latin typeface="Calibri "/>
                <a:cs typeface="Arial" panose="020B0604020202020204" pitchFamily="34" charset="0"/>
                <a:hlinkClick r:id="rId3"/>
              </a:rPr>
              <a:t>identitytheft.gov</a:t>
            </a:r>
            <a:endParaRPr lang="en-US" dirty="0">
              <a:solidFill>
                <a:prstClr val="black"/>
              </a:solidFill>
              <a:latin typeface="Calibri "/>
              <a:cs typeface="Arial" panose="020B0604020202020204" pitchFamily="34" charset="0"/>
            </a:endParaRPr>
          </a:p>
          <a:p>
            <a:pPr marL="243332" lvl="1" indent="-119149"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Call the Federal Trade Commission’</a:t>
            </a:r>
            <a:r>
              <a:rPr lang="en-US" altLang="ja-JP" dirty="0">
                <a:solidFill>
                  <a:prstClr val="black"/>
                </a:solidFill>
                <a:latin typeface="Calibri "/>
                <a:ea typeface="ＭＳ Ｐゴシック" panose="020B0600070205080204" pitchFamily="34" charset="-128"/>
                <a:cs typeface="Arial" panose="020B0604020202020204" pitchFamily="34" charset="0"/>
              </a:rPr>
              <a:t>s ID Theft Hotline at 1-877-438-4338; TTY: 1-866-653-4261</a:t>
            </a:r>
          </a:p>
          <a:p>
            <a:pPr marL="243332" lvl="1" indent="-119149"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Visit </a:t>
            </a:r>
            <a:r>
              <a:rPr lang="en-US" dirty="0">
                <a:solidFill>
                  <a:prstClr val="black"/>
                </a:solidFill>
                <a:latin typeface="Calibri "/>
                <a:cs typeface="Arial" panose="020B0604020202020204" pitchFamily="34" charset="0"/>
                <a:hlinkClick r:id="rId4"/>
              </a:rPr>
              <a:t>FTC.gov/idtheft</a:t>
            </a:r>
            <a:r>
              <a:rPr lang="en-US" dirty="0">
                <a:solidFill>
                  <a:prstClr val="black"/>
                </a:solidFill>
                <a:latin typeface="Calibri "/>
                <a:cs typeface="Arial" panose="020B0604020202020204" pitchFamily="34" charset="0"/>
              </a:rPr>
              <a:t> for more information about identity theft or to file a complaint online</a:t>
            </a:r>
            <a:endParaRPr lang="en-US" altLang="ja-JP" dirty="0">
              <a:solidFill>
                <a:prstClr val="black"/>
              </a:solidFill>
              <a:latin typeface="Calibri "/>
              <a:ea typeface="ＭＳ Ｐゴシック" panose="020B0600070205080204" pitchFamily="34" charset="-128"/>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07592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Medical identify theft is a special type of identity theft where someone uses your Medicare or Medicaid Number to submit fraudulent claims to Medicare, Medicaid, or other insurers without your permission. </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Medical identity theft can result in:</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 False or missed diagnoses. </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Treatment for conditions you don’t have. </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Incorrect lab results.</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Bills for services you didn’t get.</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Denied services or prescriptions.</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Inaccurate medical history record.</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If you need to replace your card because you think that someone else is using your Medicare number, report it right away:</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Call 1-800-MEDICARE (1-800-633-4227); TTY: 1-877-486-2048. </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View a Public Service Announcement about Medical Identity Theft from OIG at </a:t>
            </a:r>
            <a:r>
              <a:rPr lang="en-US" dirty="0">
                <a:latin typeface="Calibri "/>
                <a:cs typeface="Arial" panose="020B0604020202020204" pitchFamily="34" charset="0"/>
                <a:hlinkClick r:id="rId3"/>
              </a:rPr>
              <a:t>youtube.com/</a:t>
            </a:r>
            <a:r>
              <a:rPr lang="en-US" dirty="0" err="1">
                <a:latin typeface="Calibri "/>
                <a:cs typeface="Arial" panose="020B0604020202020204" pitchFamily="34" charset="0"/>
                <a:hlinkClick r:id="rId3"/>
              </a:rPr>
              <a:t>watch?time_continue</a:t>
            </a:r>
            <a:r>
              <a:rPr lang="en-US" dirty="0">
                <a:latin typeface="Calibri "/>
                <a:cs typeface="Arial" panose="020B0604020202020204" pitchFamily="34" charset="0"/>
                <a:hlinkClick r:id="rId3"/>
              </a:rPr>
              <a:t>=4&amp;v=r_RNBFGgw1Q&amp;feature=</a:t>
            </a:r>
            <a:r>
              <a:rPr lang="en-US" dirty="0" err="1">
                <a:latin typeface="Calibri "/>
                <a:cs typeface="Arial" panose="020B0604020202020204" pitchFamily="34" charset="0"/>
                <a:hlinkClick r:id="rId3"/>
              </a:rPr>
              <a:t>emb_logo</a:t>
            </a:r>
            <a:r>
              <a:rPr lang="en-US" dirty="0">
                <a:latin typeface="Calibri "/>
                <a:cs typeface="Arial" panose="020B0604020202020204" pitchFamily="34" charset="0"/>
              </a:rPr>
              <a:t>.</a:t>
            </a:r>
          </a:p>
          <a:p>
            <a:pPr marL="0" indent="0" defTabSz="957300">
              <a:spcBef>
                <a:spcPts val="628"/>
              </a:spcBef>
              <a:spcAft>
                <a:spcPts val="600"/>
              </a:spcAft>
              <a:buNone/>
              <a:defRPr/>
            </a:pPr>
            <a:endParaRPr lang="en-US" dirty="0">
              <a:solidFill>
                <a:prstClr val="black"/>
              </a:solidFill>
              <a:latin typeface="Calibri "/>
              <a:cs typeface="Arial" panose="020B0604020202020204" pitchFamily="34" charset="0"/>
            </a:endParaRPr>
          </a:p>
          <a:p>
            <a:pPr>
              <a:spcAft>
                <a:spcPts val="600"/>
              </a:spcAft>
            </a:pPr>
            <a:endParaRPr lang="en-US" dirty="0">
              <a:latin typeface="Calibri "/>
              <a:cs typeface="Arial" panose="020B0604020202020204" pitchFamily="34" charset="0"/>
            </a:endParaRPr>
          </a:p>
        </p:txBody>
      </p:sp>
    </p:spTree>
    <p:extLst>
      <p:ext uri="{BB962C8B-B14F-4D97-AF65-F5344CB8AC3E}">
        <p14:creationId xmlns:p14="http://schemas.microsoft.com/office/powerpoint/2010/main" val="139630049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90525" y="3757507"/>
            <a:ext cx="6562725" cy="5144347"/>
          </a:xfrm>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You may report suspected</a:t>
            </a:r>
            <a:r>
              <a:rPr lang="en-US" baseline="0" dirty="0">
                <a:solidFill>
                  <a:prstClr val="black"/>
                </a:solidFill>
                <a:latin typeface="Calibri "/>
                <a:cs typeface="Arial" panose="020B0604020202020204" pitchFamily="34" charset="0"/>
              </a:rPr>
              <a:t> </a:t>
            </a:r>
            <a:r>
              <a:rPr lang="en-US" dirty="0">
                <a:solidFill>
                  <a:prstClr val="black"/>
                </a:solidFill>
                <a:latin typeface="Calibri "/>
                <a:cs typeface="Arial" panose="020B0604020202020204" pitchFamily="34" charset="0"/>
              </a:rPr>
              <a:t>Medicaid errors, fraud, or abuse to these organizations: </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Medicaid Fraud Control Units (MFCUs) investigate and prosecute Medicaid fraud as well as patient abuse and neglect in health care facilities. You may file complaints of suspected Medicaid fraud directly to an MFCU. Download contacts at </a:t>
            </a:r>
            <a:r>
              <a:rPr lang="en-US" dirty="0">
                <a:latin typeface="Calibri "/>
                <a:cs typeface="Arial" panose="020B0604020202020204" pitchFamily="34" charset="0"/>
                <a:hlinkClick r:id="rId3"/>
              </a:rPr>
              <a:t>OIG.HHS.gov/fraud/medicaid-fraud-control-units-mfcu/files/contact-directors.pdf</a:t>
            </a:r>
            <a:r>
              <a:rPr lang="en-US" dirty="0">
                <a:latin typeface="Calibri "/>
                <a:cs typeface="Arial" panose="020B0604020202020204" pitchFamily="34" charset="0"/>
              </a:rPr>
              <a:t>. </a:t>
            </a:r>
            <a:r>
              <a:rPr lang="en-US" dirty="0">
                <a:solidFill>
                  <a:prstClr val="black"/>
                </a:solidFill>
                <a:latin typeface="Calibri "/>
                <a:cs typeface="Arial" panose="020B0604020202020204" pitchFamily="34" charset="0"/>
              </a:rPr>
              <a:t>OIG certifies and annually re-certifies each MFCU.</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Contact OIG or HHS</a:t>
            </a:r>
          </a:p>
          <a:p>
            <a:pPr marL="239298" lvl="1" indent="-114665"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Report fraud online: </a:t>
            </a:r>
            <a:r>
              <a:rPr lang="en-US" dirty="0">
                <a:solidFill>
                  <a:prstClr val="black"/>
                </a:solidFill>
                <a:latin typeface="Calibri "/>
                <a:cs typeface="Arial" panose="020B0604020202020204" pitchFamily="34" charset="0"/>
                <a:hlinkClick r:id="rId4"/>
              </a:rPr>
              <a:t>tips.OIG.HHS.gov</a:t>
            </a:r>
            <a:endParaRPr lang="en-US" dirty="0">
              <a:solidFill>
                <a:prstClr val="black"/>
              </a:solidFill>
              <a:latin typeface="Calibri "/>
              <a:cs typeface="Arial" panose="020B0604020202020204" pitchFamily="34" charset="0"/>
            </a:endParaRPr>
          </a:p>
          <a:p>
            <a:pPr marL="239298" lvl="1" indent="-114665"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Report fraud by mail: HHS Tips Hotline, P.O. Box 23489, Washington, DC 20026-3489</a:t>
            </a:r>
          </a:p>
          <a:p>
            <a:pPr marL="239298" lvl="1" indent="-114665"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Call: 1-800-447-8477; TTY: 1-800-377-4950 to report fraud</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You can also report suspected fraud and abuse to your State Medical Assistance (Medicaid) office. You may locate them at </a:t>
            </a:r>
            <a:r>
              <a:rPr lang="en-US" dirty="0">
                <a:solidFill>
                  <a:prstClr val="black"/>
                </a:solidFill>
                <a:latin typeface="Calibri "/>
                <a:cs typeface="Arial" panose="020B0604020202020204" pitchFamily="34" charset="0"/>
                <a:hlinkClick r:id="rId5"/>
              </a:rPr>
              <a:t>Medicaid.gov/about-us/beneficiary-resources/</a:t>
            </a:r>
            <a:r>
              <a:rPr lang="en-US" dirty="0" err="1">
                <a:solidFill>
                  <a:prstClr val="black"/>
                </a:solidFill>
                <a:latin typeface="Calibri "/>
                <a:cs typeface="Arial" panose="020B0604020202020204" pitchFamily="34" charset="0"/>
                <a:hlinkClick r:id="rId5"/>
              </a:rPr>
              <a:t>index.html#statemenu</a:t>
            </a:r>
            <a:r>
              <a:rPr lang="en-US" dirty="0">
                <a:solidFill>
                  <a:prstClr val="black"/>
                </a:solidFill>
                <a:latin typeface="Calibri "/>
                <a:cs typeface="Arial" panose="020B0604020202020204" pitchFamily="34" charset="0"/>
              </a:rPr>
              <a:t>.</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Learn more about Medicaid fraud at </a:t>
            </a:r>
            <a:r>
              <a:rPr lang="en-US" dirty="0">
                <a:solidFill>
                  <a:prstClr val="black"/>
                </a:solidFill>
                <a:latin typeface="Calibri "/>
                <a:cs typeface="Arial" panose="020B0604020202020204" pitchFamily="34" charset="0"/>
                <a:hlinkClick r:id="rId6"/>
              </a:rPr>
              <a:t>Medicaid.gov/medicaid/program-integrity/index.html</a:t>
            </a:r>
            <a:r>
              <a:rPr lang="en-US" dirty="0">
                <a:solidFill>
                  <a:prstClr val="black"/>
                </a:solidFill>
                <a:latin typeface="Calibri "/>
                <a:cs typeface="Arial" panose="020B0604020202020204" pitchFamily="34" charset="0"/>
              </a:rPr>
              <a:t>. </a:t>
            </a:r>
          </a:p>
          <a:p>
            <a:pPr marL="0" indent="0" defTabSz="957300">
              <a:spcBef>
                <a:spcPts val="0"/>
              </a:spcBef>
              <a:spcAft>
                <a:spcPts val="600"/>
              </a:spcAft>
              <a:buNone/>
              <a:defRPr/>
            </a:pPr>
            <a:endParaRPr lang="en-US" dirty="0">
              <a:solidFill>
                <a:prstClr val="black"/>
              </a:solidFill>
              <a:latin typeface="Calibri "/>
              <a:cs typeface="Arial" panose="020B0604020202020204" pitchFamily="34" charset="0"/>
            </a:endParaRPr>
          </a:p>
        </p:txBody>
      </p:sp>
    </p:spTree>
    <p:extLst>
      <p:ext uri="{BB962C8B-B14F-4D97-AF65-F5344CB8AC3E}">
        <p14:creationId xmlns:p14="http://schemas.microsoft.com/office/powerpoint/2010/main" val="25708978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Check Your Knowledge—Question 6</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You give your uninsured son your ID and Medicaid card to get medical treatment. What consequences could happen? (select all that apply)</a:t>
            </a:r>
          </a:p>
          <a:p>
            <a:pPr marL="0" indent="0" defTabSz="957300">
              <a:spcBef>
                <a:spcPts val="0"/>
              </a:spcBef>
              <a:spcAft>
                <a:spcPts val="600"/>
              </a:spcAft>
              <a:buNone/>
              <a:defRPr/>
            </a:pPr>
            <a:r>
              <a:rPr lang="en-US" b="1" dirty="0">
                <a:solidFill>
                  <a:prstClr val="black"/>
                </a:solidFill>
                <a:latin typeface="Calibri "/>
                <a:cs typeface="Arial" panose="020B0604020202020204" pitchFamily="34" charset="0"/>
              </a:rPr>
              <a:t>ANSWER: a., b., c., d. All of these are possible consequences of sharing your Medicaid card.</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As compassionate as your intentions are, sharing your Medicaid Number can have serious consequences. You should only share your health care card or number with your health care providers or a trusted caregiver for your own medical needs. As a result of sharing your card, since you intentionally participated, you could be charged with health care fraud and spend time in jail if found guilty. Your medical records could be wrong—the next time you go to the doctor, you’ll have to explain what happened so you don’t get the wrong kind of care. You might lose your benefits. Since you have Medicaid, you could now be limited to certain doctors, drug stores, or hospitals. This is called a lock-in program.</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 </a:t>
            </a:r>
          </a:p>
          <a:p>
            <a:pPr marL="0" indent="0" defTabSz="957300">
              <a:spcBef>
                <a:spcPts val="628"/>
              </a:spcBef>
              <a:buNone/>
              <a:defRPr/>
            </a:pPr>
            <a:endParaRPr lang="en-US" dirty="0">
              <a:solidFill>
                <a:prstClr val="black"/>
              </a:solidFill>
              <a:latin typeface="Calibri "/>
              <a:cs typeface="Arial" panose="020B0604020202020204" pitchFamily="34" charset="0"/>
            </a:endParaRPr>
          </a:p>
        </p:txBody>
      </p:sp>
    </p:spTree>
    <p:extLst>
      <p:ext uri="{BB962C8B-B14F-4D97-AF65-F5344CB8AC3E}">
        <p14:creationId xmlns:p14="http://schemas.microsoft.com/office/powerpoint/2010/main" val="40838670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Check Your Knowledge—Question 7</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In reviewing your MSN, you notice Medicare was billed for diabetic supplies, but you’ve never been diagnosed with diabetes. What should you do?</a:t>
            </a:r>
          </a:p>
          <a:p>
            <a:pPr marL="0" indent="0" defTabSz="957300">
              <a:spcBef>
                <a:spcPts val="0"/>
              </a:spcBef>
              <a:spcAft>
                <a:spcPts val="600"/>
              </a:spcAft>
              <a:buNone/>
              <a:defRPr/>
            </a:pPr>
            <a:r>
              <a:rPr lang="en-US" b="1" dirty="0">
                <a:solidFill>
                  <a:prstClr val="black"/>
                </a:solidFill>
                <a:latin typeface="Calibri "/>
                <a:cs typeface="Arial" panose="020B0604020202020204" pitchFamily="34" charset="0"/>
              </a:rPr>
              <a:t>ANSWER: d. Any of the above.</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You’re doing your part in preventing fraud, waste, and abuse by reviewing your MSN. Any items that don’t match with your medical records could be an indication of fraud or identity theft. Calling 1-800-MEDICARE, contacting your local Senior Medicare Patrol (SMP), or submitting a complaint to the U.S. Department of Health &amp; Human Services (HHS) Office of Inspector General (OIG) can start the process for additional review. </a:t>
            </a:r>
          </a:p>
          <a:p>
            <a:pPr marL="0" indent="0" defTabSz="957300">
              <a:spcBef>
                <a:spcPts val="628"/>
              </a:spcBef>
              <a:buNone/>
              <a:defRPr/>
            </a:pPr>
            <a:endParaRPr lang="en-US" dirty="0">
              <a:solidFill>
                <a:prstClr val="black"/>
              </a:solidFill>
              <a:latin typeface="Calibri "/>
              <a:cs typeface="Arial" panose="020B0604020202020204" pitchFamily="34" charset="0"/>
            </a:endParaRPr>
          </a:p>
        </p:txBody>
      </p:sp>
    </p:spTree>
    <p:extLst>
      <p:ext uri="{BB962C8B-B14F-4D97-AF65-F5344CB8AC3E}">
        <p14:creationId xmlns:p14="http://schemas.microsoft.com/office/powerpoint/2010/main" val="7970558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87680" y="3630244"/>
            <a:ext cx="6315456" cy="5677772"/>
          </a:xfrm>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Here are some key points to remember:</a:t>
            </a:r>
          </a:p>
          <a:p>
            <a:pPr marL="119484" indent="-119484" defTabSz="957300">
              <a:spcBef>
                <a:spcPts val="0"/>
              </a:spcBef>
              <a:spcAft>
                <a:spcPts val="600"/>
              </a:spcAft>
              <a:defRPr/>
            </a:pPr>
            <a:r>
              <a:rPr lang="en-US" dirty="0">
                <a:solidFill>
                  <a:prstClr val="black"/>
                </a:solidFill>
                <a:latin typeface="Calibri "/>
                <a:cs typeface="Arial" panose="020B0604020202020204" pitchFamily="34" charset="0"/>
              </a:rPr>
              <a:t>Differences between fraud, waste, and abuse depend on circumstances, intent, and knowledge.</a:t>
            </a:r>
          </a:p>
          <a:p>
            <a:pPr marL="234269" lvl="1" indent="-116128"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Fraud occurs when someone intentionally deceives, conceals, or makes misrepresentations to get money or property from a health care benefit program. Ultimately, our judicial system determines if someone committed an act of fraud.</a:t>
            </a:r>
          </a:p>
          <a:p>
            <a:pPr marL="234269" lvl="1" indent="-116128"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In contrast, waste is the overuse of services, or other practices that, directly or indirectly, add avoidable costs to the Medicare Program. Generally, waste isn’t considered to be a criminal act, but rather the misuse of resources. </a:t>
            </a:r>
          </a:p>
          <a:p>
            <a:pPr marL="234269" lvl="1" indent="-116128"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Abuse happens when health care providers or suppliers perform actions that directly or indirectly result in unnecessary costs to any health care benefit program.</a:t>
            </a:r>
          </a:p>
          <a:p>
            <a:pPr marL="119484" indent="-119484" defTabSz="957300">
              <a:spcBef>
                <a:spcPts val="0"/>
              </a:spcBef>
              <a:spcAft>
                <a:spcPts val="600"/>
              </a:spcAft>
              <a:defRPr/>
            </a:pPr>
            <a:r>
              <a:rPr lang="en-US" dirty="0">
                <a:solidFill>
                  <a:prstClr val="black"/>
                </a:solidFill>
                <a:latin typeface="Calibri "/>
                <a:cs typeface="Arial" panose="020B0604020202020204" pitchFamily="34" charset="0"/>
              </a:rPr>
              <a:t>While there are many causes of improper payments, many are honest mistakes. </a:t>
            </a:r>
          </a:p>
          <a:p>
            <a:pPr marL="234269" lvl="1" indent="-116128"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The most common error is insufficient documentation.</a:t>
            </a:r>
          </a:p>
          <a:p>
            <a:pPr marL="119484" indent="-119484" defTabSz="957300">
              <a:spcBef>
                <a:spcPts val="0"/>
              </a:spcBef>
              <a:spcAft>
                <a:spcPts val="600"/>
              </a:spcAft>
              <a:defRPr/>
            </a:pPr>
            <a:r>
              <a:rPr lang="en-US" dirty="0">
                <a:solidFill>
                  <a:prstClr val="black"/>
                </a:solidFill>
                <a:latin typeface="Calibri "/>
                <a:cs typeface="Arial" panose="020B0604020202020204" pitchFamily="34" charset="0"/>
              </a:rPr>
              <a:t>CMS fights fraud, waste, and abuse with support from Program Integrity Contractors and through partnerships with organizations like Senior Medicare Patrols (SMPs). Suspected fraud must be forwarded to law enforcement for additional investigation and prosecution.</a:t>
            </a:r>
          </a:p>
          <a:p>
            <a:pPr marL="119484" indent="-119484" defTabSz="957300">
              <a:spcBef>
                <a:spcPts val="0"/>
              </a:spcBef>
              <a:spcAft>
                <a:spcPts val="600"/>
              </a:spcAft>
              <a:defRPr/>
            </a:pPr>
            <a:r>
              <a:rPr lang="en-US" dirty="0">
                <a:solidFill>
                  <a:prstClr val="black"/>
                </a:solidFill>
                <a:latin typeface="Calibri "/>
                <a:cs typeface="Arial" panose="020B0604020202020204" pitchFamily="34" charset="0"/>
              </a:rPr>
              <a:t>Fraud schemes can change frequently. Check online resources for the most up-to-date information. </a:t>
            </a:r>
          </a:p>
          <a:p>
            <a:pPr marL="119484" indent="-119484" defTabSz="957300">
              <a:spcBef>
                <a:spcPts val="0"/>
              </a:spcBef>
              <a:spcAft>
                <a:spcPts val="600"/>
              </a:spcAft>
              <a:defRPr/>
            </a:pPr>
            <a:r>
              <a:rPr lang="en-US" dirty="0">
                <a:solidFill>
                  <a:prstClr val="black"/>
                </a:solidFill>
                <a:latin typeface="Calibri "/>
                <a:cs typeface="Arial" panose="020B0604020202020204" pitchFamily="34" charset="0"/>
              </a:rPr>
              <a:t>You can help fight fraud, waste, and abuse with the 4 Rs: record, review, report, and remember. </a:t>
            </a:r>
          </a:p>
          <a:p>
            <a:pPr marL="242324" indent="-127539"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You are the first line of defense.</a:t>
            </a:r>
          </a:p>
          <a:p>
            <a:pPr marL="242324" indent="-127539"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Education and outreach about fraud help combat the problem.</a:t>
            </a:r>
          </a:p>
        </p:txBody>
      </p:sp>
    </p:spTree>
    <p:extLst>
      <p:ext uri="{BB962C8B-B14F-4D97-AF65-F5344CB8AC3E}">
        <p14:creationId xmlns:p14="http://schemas.microsoft.com/office/powerpoint/2010/main" val="76676635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a:spcBef>
                <a:spcPts val="0"/>
              </a:spcBef>
              <a:spcAft>
                <a:spcPts val="600"/>
              </a:spcAft>
              <a:buNone/>
            </a:pPr>
            <a:r>
              <a:rPr lang="en-US" dirty="0">
                <a:latin typeface="Calibri "/>
                <a:cs typeface="Arial" panose="020B0604020202020204" pitchFamily="34" charset="0"/>
              </a:rPr>
              <a:t>Examples of Medicare &amp; Medicaid Fraud in the News</a:t>
            </a:r>
          </a:p>
          <a:p>
            <a:pPr marL="171450" indent="-171450">
              <a:lnSpc>
                <a:spcPct val="100000"/>
              </a:lnSpc>
              <a:spcBef>
                <a:spcPts val="0"/>
              </a:spcBef>
              <a:spcAft>
                <a:spcPts val="600"/>
              </a:spcAft>
            </a:pPr>
            <a:r>
              <a:rPr lang="en-US" sz="1200" u="sng" dirty="0">
                <a:hlinkClick r:id="rId3"/>
              </a:rPr>
              <a:t>National Enforcement Action Results in 78 Charged for $2.5B in Health Care Fraud</a:t>
            </a:r>
            <a:endParaRPr lang="en-US" sz="1200" u="sng" dirty="0"/>
          </a:p>
          <a:p>
            <a:pPr marL="171450" indent="-171450">
              <a:lnSpc>
                <a:spcPct val="100000"/>
              </a:lnSpc>
              <a:spcBef>
                <a:spcPts val="0"/>
              </a:spcBef>
              <a:spcAft>
                <a:spcPts val="600"/>
              </a:spcAft>
            </a:pPr>
            <a:r>
              <a:rPr lang="en-US" sz="1200" u="sng" dirty="0">
                <a:hlinkClick r:id="rId4"/>
              </a:rPr>
              <a:t>Convicted Lab Owner Ordered to Forfeit over $187M in Health Care Fraud</a:t>
            </a:r>
            <a:endParaRPr lang="en-US" sz="1200" u="sng" dirty="0"/>
          </a:p>
          <a:p>
            <a:pPr marL="171450" indent="-171450">
              <a:lnSpc>
                <a:spcPct val="100000"/>
              </a:lnSpc>
              <a:spcBef>
                <a:spcPts val="0"/>
              </a:spcBef>
              <a:spcAft>
                <a:spcPts val="600"/>
              </a:spcAft>
            </a:pPr>
            <a:r>
              <a:rPr lang="en-US" sz="1200" u="sng" dirty="0">
                <a:hlinkClick r:id="rId5"/>
              </a:rPr>
              <a:t>Former Executive at Medicare Advantage Organization Charged for Multimillion-Dollar Medicare Fraud Scheme</a:t>
            </a:r>
            <a:endParaRPr lang="en-US" sz="1200" u="sng" dirty="0"/>
          </a:p>
          <a:p>
            <a:pPr marL="171450" indent="-171450">
              <a:lnSpc>
                <a:spcPct val="100000"/>
              </a:lnSpc>
              <a:spcBef>
                <a:spcPts val="0"/>
              </a:spcBef>
              <a:spcAft>
                <a:spcPts val="600"/>
              </a:spcAft>
            </a:pPr>
            <a:r>
              <a:rPr lang="en-US" sz="1200" u="sng" dirty="0">
                <a:hlinkClick r:id="rId6"/>
              </a:rPr>
              <a:t>FL Nurse Practitioner Convicted in $200M Medicare Fraud Scheme</a:t>
            </a:r>
            <a:endParaRPr lang="en-US" sz="1200" u="sng" dirty="0"/>
          </a:p>
          <a:p>
            <a:pPr marL="171450" indent="-171450">
              <a:lnSpc>
                <a:spcPct val="100000"/>
              </a:lnSpc>
              <a:spcBef>
                <a:spcPts val="0"/>
              </a:spcBef>
              <a:spcAft>
                <a:spcPts val="600"/>
              </a:spcAft>
            </a:pPr>
            <a:r>
              <a:rPr lang="en-US" sz="1200" u="sng" dirty="0">
                <a:hlinkClick r:id="rId7"/>
              </a:rPr>
              <a:t>Psychiatrist Arrested for Alleged Medicaid Fraud</a:t>
            </a:r>
            <a:endParaRPr lang="en-US" sz="1200" u="sng" dirty="0">
              <a:hlinkClick r:id="rId8"/>
            </a:endParaRPr>
          </a:p>
          <a:p>
            <a:endParaRPr lang="en-US" dirty="0">
              <a:latin typeface="Calibri "/>
              <a:cs typeface="Arial" panose="020B0604020202020204" pitchFamily="34" charset="0"/>
            </a:endParaRPr>
          </a:p>
        </p:txBody>
      </p:sp>
    </p:spTree>
    <p:extLst>
      <p:ext uri="{BB962C8B-B14F-4D97-AF65-F5344CB8AC3E}">
        <p14:creationId xmlns:p14="http://schemas.microsoft.com/office/powerpoint/2010/main" val="27912629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fontAlgn="base">
              <a:spcBef>
                <a:spcPts val="0"/>
              </a:spcBef>
              <a:spcAft>
                <a:spcPts val="600"/>
              </a:spcAft>
              <a:buNone/>
            </a:pPr>
            <a:r>
              <a:rPr lang="en-US" b="0" i="0" u="none" strike="noStrike" dirty="0">
                <a:effectLst/>
                <a:latin typeface="Calibri "/>
                <a:cs typeface="Arial" panose="020B0604020202020204" pitchFamily="34" charset="0"/>
              </a:rPr>
              <a:t>This slide (and the 2 that follow) provides information about additional resources. You may want to highlight those that are most relevant to your audience.</a:t>
            </a:r>
            <a:r>
              <a:rPr lang="en-US" b="0" i="0" dirty="0">
                <a:effectLst/>
                <a:latin typeface="Calibri "/>
                <a:cs typeface="Arial" panose="020B0604020202020204" pitchFamily="34" charset="0"/>
              </a:rPr>
              <a:t>​</a:t>
            </a:r>
          </a:p>
          <a:p>
            <a:pPr marL="0" indent="0" fontAlgn="base">
              <a:spcBef>
                <a:spcPts val="0"/>
              </a:spcBef>
              <a:spcAft>
                <a:spcPts val="600"/>
              </a:spcAft>
              <a:buNone/>
            </a:pPr>
            <a:r>
              <a:rPr lang="en-US" b="0" i="1" u="none" strike="noStrike" dirty="0">
                <a:effectLst/>
                <a:latin typeface="Calibri "/>
                <a:cs typeface="Arial" panose="020B0604020202020204" pitchFamily="34" charset="0"/>
              </a:rPr>
              <a:t>Continued on next slide.</a:t>
            </a:r>
            <a:r>
              <a:rPr lang="en-US" b="0" i="0" dirty="0">
                <a:effectLst/>
                <a:latin typeface="Calibri "/>
                <a:cs typeface="Arial" panose="020B0604020202020204" pitchFamily="34" charset="0"/>
              </a:rPr>
              <a:t>​</a:t>
            </a:r>
            <a:endParaRPr lang="en-US" b="0" dirty="0">
              <a:latin typeface="Calibri "/>
              <a:cs typeface="Arial" panose="020B0604020202020204" pitchFamily="34" charset="0"/>
            </a:endParaRPr>
          </a:p>
          <a:p>
            <a:pPr marL="0" indent="0">
              <a:buNone/>
            </a:pP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264857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fontAlgn="base">
              <a:buNone/>
            </a:pPr>
            <a:r>
              <a:rPr lang="en-US" i="1" dirty="0">
                <a:latin typeface="Calibri "/>
                <a:cs typeface="Arial" panose="020B0604020202020204" pitchFamily="34" charset="0"/>
              </a:rPr>
              <a:t>Continued on next slide.</a:t>
            </a:r>
            <a:r>
              <a:rPr lang="en-US" dirty="0">
                <a:latin typeface="Calibri "/>
                <a:cs typeface="Arial" panose="020B0604020202020204" pitchFamily="34" charset="0"/>
              </a:rPr>
              <a:t>​</a:t>
            </a:r>
          </a:p>
          <a:p>
            <a:pPr marL="0" indent="0" fontAlgn="base">
              <a:buNone/>
            </a:pPr>
            <a:endParaRPr lang="en-US" b="0" i="0" dirty="0">
              <a:solidFill>
                <a:srgbClr val="444444"/>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4788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32786-0C42-E869-2ED5-E91D9D81B4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171A52-D218-44E3-6568-E1112154C76E}"/>
              </a:ext>
            </a:extLst>
          </p:cNvPr>
          <p:cNvSpPr>
            <a:spLocks noGrp="1" noRot="1" noChangeAspect="1"/>
          </p:cNvSpPr>
          <p:nvPr>
            <p:ph type="sldImg"/>
          </p:nvPr>
        </p:nvSpPr>
        <p:spPr>
          <a:xfrm>
            <a:off x="777875" y="341313"/>
            <a:ext cx="5759450" cy="3240087"/>
          </a:xfrm>
        </p:spPr>
      </p:sp>
      <p:sp>
        <p:nvSpPr>
          <p:cNvPr id="3" name="Notes Placeholder 2">
            <a:extLst>
              <a:ext uri="{FF2B5EF4-FFF2-40B4-BE49-F238E27FC236}">
                <a16:creationId xmlns:a16="http://schemas.microsoft.com/office/drawing/2014/main" id="{7C60E543-2C11-0F0C-6C74-9C6C8DB516C1}"/>
              </a:ext>
            </a:extLst>
          </p:cNvPr>
          <p:cNvSpPr>
            <a:spLocks noGrp="1"/>
          </p:cNvSpPr>
          <p:nvPr>
            <p:ph type="body" idx="1"/>
          </p:nvPr>
        </p:nvSpPr>
        <p:spPr>
          <a:xfrm>
            <a:off x="371566" y="3675888"/>
            <a:ext cx="6632448" cy="5571988"/>
          </a:xfrm>
        </p:spPr>
        <p:txBody>
          <a:bodyPr/>
          <a:lstStyle/>
          <a:p>
            <a:pPr marL="0" indent="0" defTabSz="957300">
              <a:spcBef>
                <a:spcPts val="628"/>
              </a:spcBef>
              <a:spcAft>
                <a:spcPts val="600"/>
              </a:spcAft>
              <a:buNone/>
              <a:defRPr/>
            </a:pPr>
            <a:r>
              <a:rPr lang="en-US" b="1" i="0" u="none" strike="noStrike" dirty="0">
                <a:solidFill>
                  <a:srgbClr val="000000"/>
                </a:solidFill>
                <a:effectLst/>
                <a:latin typeface="Calibri "/>
                <a:cs typeface="Arial" panose="020B0604020202020204" pitchFamily="34" charset="0"/>
              </a:rPr>
              <a:t>This slide has animation.</a:t>
            </a:r>
          </a:p>
          <a:p>
            <a:pPr marL="0" indent="0" defTabSz="966612">
              <a:spcBef>
                <a:spcPts val="634"/>
              </a:spcBef>
              <a:spcAft>
                <a:spcPts val="600"/>
              </a:spcAft>
              <a:buNone/>
              <a:defRPr/>
            </a:pPr>
            <a:r>
              <a:rPr lang="en-US" b="1" i="0" u="none" strike="noStrike" dirty="0">
                <a:solidFill>
                  <a:srgbClr val="000000"/>
                </a:solidFill>
                <a:effectLst/>
                <a:latin typeface="Calibri "/>
                <a:cs typeface="Arial" panose="020B0604020202020204" pitchFamily="34" charset="0"/>
              </a:rPr>
              <a:t>Presenter Notes</a:t>
            </a:r>
            <a:r>
              <a:rPr lang="en-US" b="0" i="0" dirty="0">
                <a:solidFill>
                  <a:srgbClr val="444444"/>
                </a:solidFill>
                <a:effectLst/>
                <a:latin typeface="Calibri "/>
                <a:cs typeface="Arial" panose="020B0604020202020204" pitchFamily="34" charset="0"/>
              </a:rPr>
              <a:t>​</a:t>
            </a:r>
          </a:p>
          <a:p>
            <a:pPr marL="0" indent="0">
              <a:spcAft>
                <a:spcPts val="600"/>
              </a:spcAft>
              <a:buNone/>
            </a:pPr>
            <a:r>
              <a:rPr lang="en-US" dirty="0">
                <a:latin typeface="Calibri "/>
                <a:cs typeface="Arial" panose="020B0604020202020204" pitchFamily="34" charset="0"/>
              </a:rPr>
              <a:t>Honest mistakes can occur. They don’t rise to the level of concern as fraud, waste, and abuse because they are unintended. If the errors become widespread, the effect increases and reflects a systematic problem with an inefficient billing process, which could lead to the level of waste. From there, the level of intent and cost to the system raise to the following classifications. The Medicare Learning Network’s (MLN) “Medicare Fraud &amp; Abuse: Prevent, Detect, Report” booklet shows these</a:t>
            </a:r>
            <a:r>
              <a:rPr lang="en-US" baseline="0" dirty="0">
                <a:latin typeface="Calibri "/>
                <a:cs typeface="Arial" panose="020B0604020202020204" pitchFamily="34" charset="0"/>
              </a:rPr>
              <a:t> examples to demonstrate</a:t>
            </a:r>
            <a:r>
              <a:rPr lang="en-US" dirty="0">
                <a:latin typeface="Calibri "/>
                <a:cs typeface="Arial" panose="020B0604020202020204" pitchFamily="34" charset="0"/>
              </a:rPr>
              <a:t> the escalating nature of actions that result in errors, waste, abuse, and fraud. To access this booklet, visit </a:t>
            </a:r>
            <a:r>
              <a:rPr lang="en-US" dirty="0">
                <a:latin typeface="Calibri "/>
                <a:cs typeface="Arial" panose="020B0604020202020204" pitchFamily="34" charset="0"/>
                <a:hlinkClick r:id="rId3"/>
              </a:rPr>
              <a:t>CMS.gov/Outreach-and-Education/Medicare-Learning-Network-MLN/MLNProducts/Downloads/Fraud-Abuse-MLN4649244.pdf</a:t>
            </a:r>
            <a:r>
              <a:rPr lang="en-US" dirty="0">
                <a:latin typeface="Calibri "/>
                <a:cs typeface="Arial" panose="020B0604020202020204" pitchFamily="34" charset="0"/>
              </a:rPr>
              <a:t>.</a:t>
            </a:r>
          </a:p>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sz="1200" b="1" dirty="0">
                <a:latin typeface="Calibri "/>
                <a:cs typeface="Arial" panose="020B0604020202020204" pitchFamily="34" charset="0"/>
              </a:rPr>
              <a:t>NOTE</a:t>
            </a:r>
            <a:r>
              <a:rPr lang="en-US" sz="1200" dirty="0">
                <a:latin typeface="Calibri "/>
                <a:cs typeface="Arial" panose="020B0604020202020204" pitchFamily="34" charset="0"/>
              </a:rPr>
              <a:t>: Since fraud is ultimately determined by our judicial system, typically we note "potential fraud" until the judicial system has concluded.</a:t>
            </a:r>
          </a:p>
          <a:p>
            <a:pPr marL="0" indent="0">
              <a:buNone/>
            </a:pPr>
            <a:endParaRPr lang="en-US" b="1" dirty="0">
              <a:latin typeface="Calibri "/>
              <a:cs typeface="Arial" panose="020B0604020202020204" pitchFamily="34" charset="0"/>
            </a:endParaRPr>
          </a:p>
        </p:txBody>
      </p:sp>
    </p:spTree>
    <p:extLst>
      <p:ext uri="{BB962C8B-B14F-4D97-AF65-F5344CB8AC3E}">
        <p14:creationId xmlns:p14="http://schemas.microsoft.com/office/powerpoint/2010/main" val="9797111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pPr>
            <a:r>
              <a:rPr lang="en-US" b="0" dirty="0">
                <a:latin typeface="Arial" panose="020B0604020202020204" pitchFamily="34" charset="0"/>
                <a:cs typeface="Arial" panose="020B0604020202020204" pitchFamily="34" charset="0"/>
              </a:rPr>
              <a:t> </a:t>
            </a:r>
            <a:r>
              <a:rPr lang="en-US" b="1" dirty="0">
                <a:cs typeface="Arial" panose="020B0604020202020204" pitchFamily="34" charset="0"/>
              </a:rPr>
              <a:t>Presenter Notes</a:t>
            </a:r>
          </a:p>
          <a:p>
            <a:pPr marL="0" lvl="2" indent="0" defTabSz="957300">
              <a:spcBef>
                <a:spcPts val="0"/>
              </a:spcBef>
              <a:spcAft>
                <a:spcPts val="600"/>
              </a:spcAft>
              <a:buSzTx/>
              <a:buNone/>
              <a:defRPr/>
            </a:pPr>
            <a:r>
              <a:rPr lang="en-US" dirty="0">
                <a:solidFill>
                  <a:prstClr val="black"/>
                </a:solidFill>
                <a:cs typeface="Arial" panose="020B0604020202020204" pitchFamily="34" charset="0"/>
              </a:rPr>
              <a:t>Educating people with Medicare and Medicaid helps strengthen the fight against fraud, by teaching them to identify and report suspected fraud. </a:t>
            </a:r>
          </a:p>
          <a:p>
            <a:pPr marL="239298" lvl="3" indent="-114665" defTabSz="957300">
              <a:spcBef>
                <a:spcPts val="0"/>
              </a:spcBef>
              <a:spcAft>
                <a:spcPts val="600"/>
              </a:spcAft>
              <a:buSzPct val="100000"/>
              <a:buFont typeface="Arial" panose="020B0604020202020204" pitchFamily="34" charset="0"/>
              <a:buChar char="•"/>
              <a:defRPr/>
            </a:pPr>
            <a:r>
              <a:rPr lang="en-US" dirty="0">
                <a:solidFill>
                  <a:prstClr val="black"/>
                </a:solidFill>
                <a:cs typeface="Arial" panose="020B0604020202020204" pitchFamily="34" charset="0"/>
              </a:rPr>
              <a:t>For a copy of the “Medicaid Program Integrity: Beneficiary Card Sharing Toolkit,” visit </a:t>
            </a:r>
            <a:r>
              <a:rPr lang="en-US" dirty="0">
                <a:solidFill>
                  <a:prstClr val="black"/>
                </a:solidFill>
                <a:cs typeface="Arial" panose="020B0604020202020204" pitchFamily="34" charset="0"/>
                <a:hlinkClick r:id="rId3"/>
              </a:rPr>
              <a:t>CMS.gov/</a:t>
            </a:r>
            <a:r>
              <a:rPr lang="en-US" dirty="0" err="1">
                <a:solidFill>
                  <a:prstClr val="black"/>
                </a:solidFill>
                <a:cs typeface="Arial" panose="020B0604020202020204" pitchFamily="34" charset="0"/>
                <a:hlinkClick r:id="rId3"/>
              </a:rPr>
              <a:t>medicare</a:t>
            </a:r>
            <a:r>
              <a:rPr lang="en-US" dirty="0">
                <a:solidFill>
                  <a:prstClr val="black"/>
                </a:solidFill>
                <a:cs typeface="Arial" panose="020B0604020202020204" pitchFamily="34" charset="0"/>
                <a:hlinkClick r:id="rId3"/>
              </a:rPr>
              <a:t>-</a:t>
            </a:r>
            <a:r>
              <a:rPr lang="en-US" dirty="0" err="1">
                <a:solidFill>
                  <a:prstClr val="black"/>
                </a:solidFill>
                <a:cs typeface="Arial" panose="020B0604020202020204" pitchFamily="34" charset="0"/>
                <a:hlinkClick r:id="rId3"/>
              </a:rPr>
              <a:t>medicaid</a:t>
            </a:r>
            <a:r>
              <a:rPr lang="en-US" dirty="0">
                <a:solidFill>
                  <a:prstClr val="black"/>
                </a:solidFill>
                <a:cs typeface="Arial" panose="020B0604020202020204" pitchFamily="34" charset="0"/>
                <a:hlinkClick r:id="rId3"/>
              </a:rPr>
              <a:t>-coordination/fraud-prevention/</a:t>
            </a:r>
            <a:r>
              <a:rPr lang="en-US" dirty="0" err="1">
                <a:solidFill>
                  <a:prstClr val="black"/>
                </a:solidFill>
                <a:cs typeface="Arial" panose="020B0604020202020204" pitchFamily="34" charset="0"/>
                <a:hlinkClick r:id="rId3"/>
              </a:rPr>
              <a:t>medicaid</a:t>
            </a:r>
            <a:r>
              <a:rPr lang="en-US" dirty="0">
                <a:solidFill>
                  <a:prstClr val="black"/>
                </a:solidFill>
                <a:cs typeface="Arial" panose="020B0604020202020204" pitchFamily="34" charset="0"/>
                <a:hlinkClick r:id="rId3"/>
              </a:rPr>
              <a:t>-integrity-education/beneficiary-education-toolkits/beneficiary-toolkit.html</a:t>
            </a:r>
            <a:r>
              <a:rPr lang="en-US" dirty="0">
                <a:solidFill>
                  <a:prstClr val="black"/>
                </a:solidFill>
                <a:cs typeface="Arial" panose="020B0604020202020204" pitchFamily="34" charset="0"/>
              </a:rPr>
              <a:t>. </a:t>
            </a:r>
          </a:p>
          <a:p>
            <a:pPr marL="239298" lvl="3" indent="-114665" defTabSz="957300">
              <a:spcBef>
                <a:spcPts val="0"/>
              </a:spcBef>
              <a:spcAft>
                <a:spcPts val="600"/>
              </a:spcAft>
              <a:buSzPct val="100000"/>
              <a:buFont typeface="Arial" panose="020B0604020202020204" pitchFamily="34" charset="0"/>
              <a:buChar char="•"/>
              <a:defRPr/>
            </a:pPr>
            <a:r>
              <a:rPr lang="en-US" dirty="0">
                <a:solidFill>
                  <a:prstClr val="black"/>
                </a:solidFill>
                <a:cs typeface="Arial" panose="020B0604020202020204" pitchFamily="34" charset="0"/>
              </a:rPr>
              <a:t>“Protecting Yourself &amp; Medicare from Fraud” is a free publication to help people with Medicare get information on how to detect and protect against fraud and identity theft. To read or download this publication, visit </a:t>
            </a:r>
            <a:r>
              <a:rPr lang="en-US" dirty="0">
                <a:solidFill>
                  <a:prstClr val="black"/>
                </a:solidFill>
                <a:cs typeface="Arial" panose="020B0604020202020204" pitchFamily="34" charset="0"/>
                <a:hlinkClick r:id="rId4"/>
              </a:rPr>
              <a:t>Medicare.gov/Pubs/pdf/10111-Protecting-Yourself-and-Medicare.pdf</a:t>
            </a:r>
            <a:r>
              <a:rPr lang="en-US" dirty="0">
                <a:solidFill>
                  <a:prstClr val="black"/>
                </a:solidFill>
                <a:cs typeface="Arial" panose="020B0604020202020204" pitchFamily="34" charset="0"/>
              </a:rPr>
              <a:t>. </a:t>
            </a:r>
          </a:p>
          <a:p>
            <a:pPr marL="0" indent="0">
              <a:buNone/>
            </a:pP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251407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pPr>
            <a:endParaRPr lang="en-US" b="0" dirty="0">
              <a:cs typeface="Arial" panose="020B0604020202020204" pitchFamily="34" charset="0"/>
            </a:endParaRPr>
          </a:p>
        </p:txBody>
      </p:sp>
    </p:spTree>
    <p:extLst>
      <p:ext uri="{BB962C8B-B14F-4D97-AF65-F5344CB8AC3E}">
        <p14:creationId xmlns:p14="http://schemas.microsoft.com/office/powerpoint/2010/main" val="233300547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914399" y="3949700"/>
            <a:ext cx="5622925" cy="4952154"/>
          </a:xfrm>
        </p:spPr>
        <p:txBody>
          <a:bodyPr/>
          <a:lstStyle/>
          <a:p>
            <a:pPr marL="0" indent="0" defTabSz="966612">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dirty="0">
              <a:latin typeface="Calibri "/>
              <a:cs typeface="Arial" panose="020B0604020202020204" pitchFamily="34" charset="0"/>
            </a:endParaRPr>
          </a:p>
          <a:p>
            <a:pPr marL="0" indent="0" defTabSz="966612">
              <a:spcBef>
                <a:spcPts val="0"/>
              </a:spcBef>
              <a:spcAft>
                <a:spcPts val="600"/>
              </a:spcAft>
              <a:buNone/>
              <a:defRPr/>
            </a:pPr>
            <a:r>
              <a:rPr lang="en-US" dirty="0">
                <a:latin typeface="Calibri "/>
                <a:cs typeface="Arial" panose="020B0604020202020204" pitchFamily="34" charset="0"/>
              </a:rPr>
              <a:t>Stay connected. Visit </a:t>
            </a:r>
            <a:r>
              <a:rPr lang="en-US" dirty="0">
                <a:latin typeface="Calibri "/>
                <a:cs typeface="Arial" panose="020B0604020202020204" pitchFamily="34" charset="0"/>
                <a:hlinkClick r:id="rId3"/>
              </a:rPr>
              <a:t>CMSnationaltrainingprogram.cms.gov</a:t>
            </a:r>
            <a:r>
              <a:rPr lang="en-US" baseline="0" dirty="0">
                <a:latin typeface="Calibri "/>
                <a:cs typeface="Arial" panose="020B0604020202020204" pitchFamily="34" charset="0"/>
              </a:rPr>
              <a:t> to view NTP training materials and to subscribe to our email list. </a:t>
            </a:r>
            <a:r>
              <a:rPr lang="en-US" dirty="0">
                <a:latin typeface="Calibri "/>
                <a:cs typeface="Arial" panose="020B0604020202020204" pitchFamily="34" charset="0"/>
              </a:rPr>
              <a:t>Contact us at </a:t>
            </a:r>
            <a:r>
              <a:rPr lang="en-US" dirty="0">
                <a:latin typeface="Calibri "/>
                <a:cs typeface="Arial" panose="020B0604020202020204" pitchFamily="34" charset="0"/>
                <a:hlinkClick r:id="rId4"/>
              </a:rPr>
              <a:t>training@cms.hhs.gov</a:t>
            </a:r>
            <a:r>
              <a:rPr lang="en-US" dirty="0">
                <a:latin typeface="Calibri "/>
                <a:cs typeface="Arial" panose="020B0604020202020204" pitchFamily="34" charset="0"/>
              </a:rPr>
              <a:t>. </a:t>
            </a:r>
          </a:p>
          <a:p>
            <a:pPr>
              <a:spcBef>
                <a:spcPts val="634"/>
              </a:spcBef>
            </a:pPr>
            <a:endParaRPr lang="en-US" b="1" spc="222" dirty="0">
              <a:solidFill>
                <a:srgbClr val="0755B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9567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Remember, fraud denotes high-level of intent, someone knowingly and purposefully acted to deceive in order to benefit. Some examples of possible fraud include:</a:t>
            </a:r>
          </a:p>
          <a:p>
            <a:pPr marL="118002" indent="-118002" defTabSz="957300">
              <a:spcBef>
                <a:spcPts val="0"/>
              </a:spcBef>
              <a:spcAft>
                <a:spcPts val="600"/>
              </a:spcAft>
              <a:defRPr/>
            </a:pPr>
            <a:r>
              <a:rPr lang="en-US" dirty="0">
                <a:solidFill>
                  <a:prstClr val="black"/>
                </a:solidFill>
                <a:latin typeface="Calibri "/>
                <a:cs typeface="Arial" panose="020B0604020202020204" pitchFamily="34" charset="0"/>
              </a:rPr>
              <a:t>A provider knowingly bills Medicare or Medicaid for services you never got, or for equipment you either never got </a:t>
            </a:r>
            <a:r>
              <a:rPr lang="en-US" b="1" dirty="0">
                <a:solidFill>
                  <a:prstClr val="black"/>
                </a:solidFill>
                <a:latin typeface="Calibri "/>
                <a:cs typeface="Arial" panose="020B0604020202020204" pitchFamily="34" charset="0"/>
              </a:rPr>
              <a:t>or you returned</a:t>
            </a:r>
          </a:p>
          <a:p>
            <a:pPr marL="118002" indent="-118002" defTabSz="957300">
              <a:spcBef>
                <a:spcPts val="0"/>
              </a:spcBef>
              <a:spcAft>
                <a:spcPts val="600"/>
              </a:spcAft>
              <a:defRPr/>
            </a:pPr>
            <a:r>
              <a:rPr lang="en-US" dirty="0">
                <a:solidFill>
                  <a:prstClr val="black"/>
                </a:solidFill>
                <a:latin typeface="Calibri "/>
                <a:cs typeface="Arial" panose="020B0604020202020204" pitchFamily="34" charset="0"/>
              </a:rPr>
              <a:t>A provider knowingly bills Medicare or Medicaid for services that would be considered impossible </a:t>
            </a:r>
            <a:r>
              <a:rPr lang="en-US" b="1" dirty="0">
                <a:solidFill>
                  <a:prstClr val="black"/>
                </a:solidFill>
                <a:latin typeface="Calibri "/>
                <a:cs typeface="Arial" panose="020B0604020202020204" pitchFamily="34" charset="0"/>
              </a:rPr>
              <a:t>(like a provider billing for therapy that totals more than 24 hours within a given day)</a:t>
            </a:r>
          </a:p>
          <a:p>
            <a:pPr marL="118002" indent="-118002" defTabSz="957300">
              <a:spcBef>
                <a:spcPts val="0"/>
              </a:spcBef>
              <a:spcAft>
                <a:spcPts val="600"/>
              </a:spcAft>
              <a:defRPr/>
            </a:pPr>
            <a:r>
              <a:rPr lang="en-US" dirty="0">
                <a:solidFill>
                  <a:prstClr val="black"/>
                </a:solidFill>
                <a:latin typeface="Calibri "/>
                <a:cs typeface="Arial" panose="020B0604020202020204" pitchFamily="34" charset="0"/>
              </a:rPr>
              <a:t>Someone intentionally changes documents to get a higher payment</a:t>
            </a:r>
          </a:p>
          <a:p>
            <a:pPr marL="118002" indent="-118002" defTabSz="957300">
              <a:spcBef>
                <a:spcPts val="0"/>
              </a:spcBef>
              <a:spcAft>
                <a:spcPts val="600"/>
              </a:spcAft>
              <a:defRPr/>
            </a:pPr>
            <a:r>
              <a:rPr lang="en-US" dirty="0">
                <a:solidFill>
                  <a:prstClr val="black"/>
                </a:solidFill>
                <a:latin typeface="Calibri "/>
                <a:cs typeface="Arial" panose="020B0604020202020204" pitchFamily="34" charset="0"/>
              </a:rPr>
              <a:t>Dates, descriptions of furnished services, or your identity are intentionally misrepresented </a:t>
            </a:r>
          </a:p>
          <a:p>
            <a:pPr marL="118002" indent="-118002" defTabSz="957300">
              <a:spcBef>
                <a:spcPts val="0"/>
              </a:spcBef>
              <a:spcAft>
                <a:spcPts val="600"/>
              </a:spcAft>
              <a:defRPr/>
            </a:pPr>
            <a:r>
              <a:rPr lang="en-US" dirty="0">
                <a:solidFill>
                  <a:prstClr val="black"/>
                </a:solidFill>
                <a:latin typeface="Calibri "/>
                <a:cs typeface="Arial" panose="020B0604020202020204" pitchFamily="34" charset="0"/>
              </a:rPr>
              <a:t>A company intentionally uses false information to mislead you into joining a Medicare health</a:t>
            </a:r>
            <a:r>
              <a:rPr lang="en-US" baseline="0" dirty="0">
                <a:solidFill>
                  <a:prstClr val="black"/>
                </a:solidFill>
                <a:latin typeface="Calibri "/>
                <a:cs typeface="Arial" panose="020B0604020202020204" pitchFamily="34" charset="0"/>
              </a:rPr>
              <a:t> or drug </a:t>
            </a:r>
            <a:r>
              <a:rPr lang="en-US" dirty="0">
                <a:solidFill>
                  <a:prstClr val="black"/>
                </a:solidFill>
                <a:latin typeface="Calibri "/>
                <a:cs typeface="Arial" panose="020B0604020202020204" pitchFamily="34" charset="0"/>
              </a:rPr>
              <a:t>plan</a:t>
            </a:r>
          </a:p>
          <a:p>
            <a:pPr marL="118002" indent="-118002" defTabSz="957300">
              <a:spcBef>
                <a:spcPts val="0"/>
              </a:spcBef>
              <a:spcAft>
                <a:spcPts val="600"/>
              </a:spcAft>
              <a:defRPr/>
            </a:pPr>
            <a:r>
              <a:rPr lang="en-US" dirty="0">
                <a:solidFill>
                  <a:prstClr val="black"/>
                </a:solidFill>
                <a:latin typeface="Calibri "/>
                <a:cs typeface="Arial" panose="020B0604020202020204" pitchFamily="34" charset="0"/>
              </a:rPr>
              <a:t>Someone else intentionally uses your Medicare or Medicaid card </a:t>
            </a:r>
            <a:r>
              <a:rPr lang="en-US" b="1" dirty="0">
                <a:solidFill>
                  <a:prstClr val="black"/>
                </a:solidFill>
                <a:latin typeface="Calibri "/>
                <a:cs typeface="Arial" panose="020B0604020202020204" pitchFamily="34" charset="0"/>
              </a:rPr>
              <a:t>with or without your knowledge</a:t>
            </a:r>
          </a:p>
          <a:p>
            <a:pPr marL="118002" indent="-118002" defTabSz="957300">
              <a:spcBef>
                <a:spcPts val="0"/>
              </a:spcBef>
              <a:spcAft>
                <a:spcPts val="600"/>
              </a:spcAft>
              <a:defRPr/>
            </a:pPr>
            <a:endParaRPr lang="en-US" dirty="0">
              <a:solidFill>
                <a:prstClr val="black"/>
              </a:solidFill>
              <a:latin typeface="Calibri "/>
              <a:cs typeface="Arial" panose="020B0604020202020204" pitchFamily="34" charset="0"/>
            </a:endParaRPr>
          </a:p>
          <a:p>
            <a:endParaRPr lang="en-US" dirty="0">
              <a:latin typeface="Calibri "/>
              <a:cs typeface="Arial" panose="020B0604020202020204" pitchFamily="34" charset="0"/>
            </a:endParaRPr>
          </a:p>
        </p:txBody>
      </p:sp>
    </p:spTree>
    <p:extLst>
      <p:ext uri="{BB962C8B-B14F-4D97-AF65-F5344CB8AC3E}">
        <p14:creationId xmlns:p14="http://schemas.microsoft.com/office/powerpoint/2010/main" val="2741642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32081" y="3757507"/>
            <a:ext cx="7081520" cy="5501983"/>
          </a:xfrm>
        </p:spPr>
        <p:txBody>
          <a:bodyPr/>
          <a:lstStyle/>
          <a:p>
            <a:pPr marL="0" indent="0" defTabSz="957300">
              <a:spcBef>
                <a:spcPts val="628"/>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Most individuals and organizations that work with Medicare and Medicaid are honest, but some aren’t. A small minority of doctors or employees of health care providers may commit fraud, or intentionally abuse program rules. We call these individuals and organizations “problematic providers.”</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Sometimes organized crime is at the root of the problem, resulting in financial losses that easily climb into millions of dollars. In less common instances, people who have Medicare, or individuals who have stolen their identities, may commit fraud. CMS is continually taking necessary steps to identify and prosecute offenders.</a:t>
            </a:r>
          </a:p>
          <a:p>
            <a:pPr marL="117470" indent="-117470" defTabSz="957300">
              <a:spcBef>
                <a:spcPts val="0"/>
              </a:spcBef>
              <a:spcAft>
                <a:spcPts val="600"/>
              </a:spcAft>
              <a:defRPr/>
            </a:pPr>
            <a:r>
              <a:rPr lang="en-US" dirty="0">
                <a:solidFill>
                  <a:prstClr val="black"/>
                </a:solidFill>
                <a:latin typeface="Calibri "/>
                <a:cs typeface="Arial" panose="020B0604020202020204" pitchFamily="34" charset="0"/>
              </a:rPr>
              <a:t>In addition to doctors, pharmacists, and other health care providers and their staff, any of the following are capable of being involved in Medicare and Medicaid fraud, waste, and abuse:</a:t>
            </a:r>
          </a:p>
          <a:p>
            <a:pPr marL="302066" lvl="1" indent="-179226" defTabSz="957300">
              <a:spcBef>
                <a:spcPts val="0"/>
              </a:spcBef>
              <a:spcAft>
                <a:spcPts val="600"/>
              </a:spcAft>
              <a:buFont typeface="Arial" panose="020B0604020202020204" pitchFamily="34" charset="0"/>
              <a:buChar char="•"/>
            </a:pPr>
            <a:r>
              <a:rPr lang="en-US" dirty="0">
                <a:solidFill>
                  <a:prstClr val="black"/>
                </a:solidFill>
                <a:latin typeface="Calibri "/>
                <a:cs typeface="Arial" panose="020B0604020202020204" pitchFamily="34" charset="0"/>
              </a:rPr>
              <a:t>DME suppliers, hospitals, pharmacies, ambulance services, and home health organizations</a:t>
            </a:r>
          </a:p>
          <a:p>
            <a:pPr marL="302066" lvl="1" indent="-179226" defTabSz="957300">
              <a:spcBef>
                <a:spcPts val="0"/>
              </a:spcBef>
              <a:spcAft>
                <a:spcPts val="600"/>
              </a:spcAft>
              <a:buFont typeface="Arial" panose="020B0604020202020204" pitchFamily="34" charset="0"/>
              <a:buChar char="•"/>
            </a:pPr>
            <a:r>
              <a:rPr lang="en-US" dirty="0">
                <a:solidFill>
                  <a:prstClr val="black"/>
                </a:solidFill>
                <a:latin typeface="Calibri "/>
                <a:cs typeface="Arial" panose="020B0604020202020204" pitchFamily="34" charset="0"/>
              </a:rPr>
              <a:t>People with Medicare/Medicaid, or individuals who have stolen their identities</a:t>
            </a:r>
          </a:p>
          <a:p>
            <a:pPr marL="302066" lvl="1" indent="-179226" defTabSz="957300">
              <a:spcBef>
                <a:spcPts val="0"/>
              </a:spcBef>
              <a:spcAft>
                <a:spcPts val="600"/>
              </a:spcAft>
              <a:buFont typeface="Arial" panose="020B0604020202020204" pitchFamily="34" charset="0"/>
              <a:buChar char="•"/>
            </a:pPr>
            <a:r>
              <a:rPr lang="en-US" dirty="0">
                <a:solidFill>
                  <a:prstClr val="black"/>
                </a:solidFill>
                <a:latin typeface="Calibri "/>
                <a:cs typeface="Arial" panose="020B0604020202020204" pitchFamily="34" charset="0"/>
              </a:rPr>
              <a:t>Telemarketing companies</a:t>
            </a:r>
          </a:p>
          <a:p>
            <a:pPr marL="117470" indent="-117470" defTabSz="957300">
              <a:spcBef>
                <a:spcPts val="0"/>
              </a:spcBef>
              <a:spcAft>
                <a:spcPts val="600"/>
              </a:spcAft>
              <a:defRPr/>
            </a:pPr>
            <a:r>
              <a:rPr lang="en-US" dirty="0">
                <a:solidFill>
                  <a:prstClr val="black"/>
                </a:solidFill>
                <a:latin typeface="Calibri "/>
                <a:cs typeface="Arial" panose="020B0604020202020204" pitchFamily="34" charset="0"/>
              </a:rPr>
              <a:t>It’s important to be aware of the various entities that have been caught up in fraud schemes. Those who commit fraud could be individuals who are in, or pretend to be in, any of the above-mentioned groups.</a:t>
            </a:r>
          </a:p>
          <a:p>
            <a:pPr marL="0" indent="0">
              <a:spcAft>
                <a:spcPts val="600"/>
              </a:spcAft>
              <a:buNone/>
            </a:pPr>
            <a:endParaRPr lang="en-US" b="1" dirty="0">
              <a:latin typeface="Calibri "/>
              <a:cs typeface="Arial" panose="020B0604020202020204" pitchFamily="34" charset="0"/>
            </a:endParaRPr>
          </a:p>
        </p:txBody>
      </p:sp>
    </p:spTree>
    <p:extLst>
      <p:ext uri="{BB962C8B-B14F-4D97-AF65-F5344CB8AC3E}">
        <p14:creationId xmlns:p14="http://schemas.microsoft.com/office/powerpoint/2010/main" val="20785023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7.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8.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19.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20.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2.xml"/><Relationship Id="rId1" Type="http://schemas.openxmlformats.org/officeDocument/2006/relationships/tags" Target="../tags/tag21.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22.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23.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24.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25.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26.xml"/><Relationship Id="rId4" Type="http://schemas.openxmlformats.org/officeDocument/2006/relationships/image" Target="../media/image6.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6.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6.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6.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6.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2.xml"/><Relationship Id="rId1" Type="http://schemas.openxmlformats.org/officeDocument/2006/relationships/tags" Target="../tags/tag32.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2.xml"/><Relationship Id="rId1" Type="http://schemas.openxmlformats.org/officeDocument/2006/relationships/tags" Target="../tags/tag33.xml"/><Relationship Id="rId4" Type="http://schemas.openxmlformats.org/officeDocument/2006/relationships/image" Target="../media/image6.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2.xml"/><Relationship Id="rId1" Type="http://schemas.openxmlformats.org/officeDocument/2006/relationships/tags" Target="../tags/tag34.xml"/><Relationship Id="rId4" Type="http://schemas.openxmlformats.org/officeDocument/2006/relationships/image" Target="../media/image6.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2.xml"/><Relationship Id="rId1" Type="http://schemas.openxmlformats.org/officeDocument/2006/relationships/tags" Target="../tags/tag35.xml"/><Relationship Id="rId4" Type="http://schemas.openxmlformats.org/officeDocument/2006/relationships/image" Target="../media/image6.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2.xml"/><Relationship Id="rId1" Type="http://schemas.openxmlformats.org/officeDocument/2006/relationships/tags" Target="../tags/tag36.xml"/><Relationship Id="rId4" Type="http://schemas.openxmlformats.org/officeDocument/2006/relationships/image" Target="../media/image6.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2.xml"/><Relationship Id="rId1" Type="http://schemas.openxmlformats.org/officeDocument/2006/relationships/tags" Target="../tags/tag37.xml"/><Relationship Id="rId4" Type="http://schemas.openxmlformats.org/officeDocument/2006/relationships/image" Target="../media/image6.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2.xml"/><Relationship Id="rId1" Type="http://schemas.openxmlformats.org/officeDocument/2006/relationships/tags" Target="../tags/tag38.xml"/><Relationship Id="rId4" Type="http://schemas.openxmlformats.org/officeDocument/2006/relationships/image" Target="../media/image6.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2.xml"/><Relationship Id="rId1" Type="http://schemas.openxmlformats.org/officeDocument/2006/relationships/tags" Target="../tags/tag39.xml"/><Relationship Id="rId4" Type="http://schemas.openxmlformats.org/officeDocument/2006/relationships/image" Target="../media/image6.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2.xml"/><Relationship Id="rId1" Type="http://schemas.openxmlformats.org/officeDocument/2006/relationships/tags" Target="../tags/tag40.xml"/><Relationship Id="rId4" Type="http://schemas.openxmlformats.org/officeDocument/2006/relationships/image" Target="../media/image6.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2.xml"/><Relationship Id="rId1" Type="http://schemas.openxmlformats.org/officeDocument/2006/relationships/tags" Target="../tags/tag41.xml"/><Relationship Id="rId4" Type="http://schemas.openxmlformats.org/officeDocument/2006/relationships/image" Target="../media/image6.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2.xml"/><Relationship Id="rId1" Type="http://schemas.openxmlformats.org/officeDocument/2006/relationships/tags" Target="../tags/tag42.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2.xml"/><Relationship Id="rId1" Type="http://schemas.openxmlformats.org/officeDocument/2006/relationships/tags" Target="../tags/tag43.xml"/><Relationship Id="rId4" Type="http://schemas.openxmlformats.org/officeDocument/2006/relationships/image" Target="../media/image6.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44.xml"/><Relationship Id="rId4" Type="http://schemas.openxmlformats.org/officeDocument/2006/relationships/image" Target="../media/image6.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2.xml"/><Relationship Id="rId1" Type="http://schemas.openxmlformats.org/officeDocument/2006/relationships/tags" Target="../tags/tag45.xml"/><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2231"/>
            <a:ext cx="12192000" cy="965073"/>
          </a:xfrm>
          <a:prstGeom prst="rect">
            <a:avLst/>
          </a:prstGeom>
        </p:spPr>
        <p:txBody>
          <a:bodyPr anchor="ctr"/>
          <a:lstStyle/>
          <a:p>
            <a:r>
              <a:rPr lang="en-US"/>
              <a:t>Click to add Head</a:t>
            </a:r>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latin typeface="Arial" panose="020B0604020202020204" pitchFamily="34" charset="0"/>
                <a:cs typeface="Arial" panose="020B0604020202020204" pitchFamily="34" charset="0"/>
              </a:defRPr>
            </a:lvl1pPr>
          </a:lstStyle>
          <a:p>
            <a:r>
              <a:rPr lang="en-US"/>
              <a:t>April 2024</a:t>
            </a:r>
            <a:endParaRPr lang="en-US" dirty="0"/>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
        <p:nvSpPr>
          <p:cNvPr id="7" name="Footer Placeholder 2">
            <a:extLst>
              <a:ext uri="{FF2B5EF4-FFF2-40B4-BE49-F238E27FC236}">
                <a16:creationId xmlns:a16="http://schemas.microsoft.com/office/drawing/2014/main" id="{8BDE4463-5A82-4170-8494-BB8167AE9DED}"/>
              </a:ext>
            </a:extLst>
          </p:cNvPr>
          <p:cNvSpPr>
            <a:spLocks noGrp="1"/>
          </p:cNvSpPr>
          <p:nvPr>
            <p:ph type="ftr" sz="quarter" idx="11"/>
          </p:nvPr>
        </p:nvSpPr>
        <p:spPr>
          <a:xfrm>
            <a:off x="3890513" y="6492240"/>
            <a:ext cx="4373593" cy="365125"/>
          </a:xfrm>
          <a:prstGeom prst="rect">
            <a:avLst/>
          </a:prstGeom>
        </p:spPr>
        <p:txBody>
          <a:bodyPr/>
          <a:lstStyle>
            <a:lvl1pPr>
              <a:defRPr/>
            </a:lvl1pPr>
          </a:lstStyle>
          <a:p>
            <a:r>
              <a:rPr lang="en-US"/>
              <a:t>Medicare &amp; Medicaid Fraud, Waste, &amp; Abuse Prevention</a:t>
            </a:r>
            <a:endParaRPr lang="en-US" dirty="0"/>
          </a:p>
        </p:txBody>
      </p:sp>
    </p:spTree>
    <p:custDataLst>
      <p:tags r:id="rId1"/>
    </p:custDataLst>
    <p:extLst>
      <p:ext uri="{BB962C8B-B14F-4D97-AF65-F5344CB8AC3E}">
        <p14:creationId xmlns:p14="http://schemas.microsoft.com/office/powerpoint/2010/main" val="262863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CBC05-C21C-C5DE-0F27-C34C1FA14C80}"/>
              </a:ext>
            </a:extLst>
          </p:cNvPr>
          <p:cNvSpPr>
            <a:spLocks noGrp="1"/>
          </p:cNvSpPr>
          <p:nvPr>
            <p:ph type="title"/>
          </p:nvPr>
        </p:nvSpPr>
        <p:spPr>
          <a:xfrm>
            <a:off x="0" y="0"/>
            <a:ext cx="12192000" cy="929286"/>
          </a:xfrm>
        </p:spPr>
        <p:txBody>
          <a:bodyPr anchor="ctr">
            <a:normAutofit/>
          </a:bodyPr>
          <a:lstStyle>
            <a:lvl1pPr>
              <a:defRPr sz="3000"/>
            </a:lvl1pPr>
          </a:lstStyle>
          <a:p>
            <a:r>
              <a:rPr lang="en-US"/>
              <a:t>Click to edit Master title style</a:t>
            </a:r>
          </a:p>
        </p:txBody>
      </p:sp>
      <p:sp>
        <p:nvSpPr>
          <p:cNvPr id="4" name="Text Placeholder 1">
            <a:extLst>
              <a:ext uri="{FF2B5EF4-FFF2-40B4-BE49-F238E27FC236}">
                <a16:creationId xmlns:a16="http://schemas.microsoft.com/office/drawing/2014/main" id="{509BB578-55B9-9E80-A7E2-37D730090B6C}"/>
              </a:ext>
            </a:extLst>
          </p:cNvPr>
          <p:cNvSpPr>
            <a:spLocks noGrp="1"/>
          </p:cNvSpPr>
          <p:nvPr>
            <p:ph type="body" sz="quarter" idx="13" hasCustomPrompt="1"/>
          </p:nvPr>
        </p:nvSpPr>
        <p:spPr>
          <a:xfrm>
            <a:off x="-2239879" y="1129297"/>
            <a:ext cx="2769268" cy="1010651"/>
          </a:xfrm>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1 Click to edit </a:t>
            </a:r>
          </a:p>
        </p:txBody>
      </p:sp>
      <p:sp>
        <p:nvSpPr>
          <p:cNvPr id="6" name="Text Placeholder 2">
            <a:extLst>
              <a:ext uri="{FF2B5EF4-FFF2-40B4-BE49-F238E27FC236}">
                <a16:creationId xmlns:a16="http://schemas.microsoft.com/office/drawing/2014/main" id="{D4E0BB3D-EA12-ADE8-F6FD-F35E62397351}"/>
              </a:ext>
            </a:extLst>
          </p:cNvPr>
          <p:cNvSpPr>
            <a:spLocks noGrp="1"/>
          </p:cNvSpPr>
          <p:nvPr>
            <p:ph type="body" sz="quarter" idx="14" hasCustomPrompt="1"/>
          </p:nvPr>
        </p:nvSpPr>
        <p:spPr>
          <a:xfrm>
            <a:off x="-2239879" y="2339959"/>
            <a:ext cx="2769268" cy="1010651"/>
          </a:xfrm>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2 Click to edit </a:t>
            </a:r>
          </a:p>
        </p:txBody>
      </p:sp>
      <p:sp>
        <p:nvSpPr>
          <p:cNvPr id="7" name="Text Placeholder 3">
            <a:extLst>
              <a:ext uri="{FF2B5EF4-FFF2-40B4-BE49-F238E27FC236}">
                <a16:creationId xmlns:a16="http://schemas.microsoft.com/office/drawing/2014/main" id="{9742E733-FCBA-CD33-74C2-19C51DE72878}"/>
              </a:ext>
            </a:extLst>
          </p:cNvPr>
          <p:cNvSpPr>
            <a:spLocks noGrp="1"/>
          </p:cNvSpPr>
          <p:nvPr>
            <p:ph type="body" sz="quarter" idx="15" hasCustomPrompt="1"/>
          </p:nvPr>
        </p:nvSpPr>
        <p:spPr>
          <a:xfrm>
            <a:off x="-2239879" y="3628642"/>
            <a:ext cx="2769268" cy="1010651"/>
          </a:xfrm>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3 Click to edit </a:t>
            </a:r>
          </a:p>
        </p:txBody>
      </p:sp>
      <p:sp>
        <p:nvSpPr>
          <p:cNvPr id="8" name="Text Placeholder 3">
            <a:extLst>
              <a:ext uri="{FF2B5EF4-FFF2-40B4-BE49-F238E27FC236}">
                <a16:creationId xmlns:a16="http://schemas.microsoft.com/office/drawing/2014/main" id="{7F11B6EC-B9AB-E223-6B8F-076BFBF43A2F}"/>
              </a:ext>
            </a:extLst>
          </p:cNvPr>
          <p:cNvSpPr>
            <a:spLocks noGrp="1"/>
          </p:cNvSpPr>
          <p:nvPr>
            <p:ph type="body" sz="quarter" idx="16" hasCustomPrompt="1"/>
          </p:nvPr>
        </p:nvSpPr>
        <p:spPr>
          <a:xfrm>
            <a:off x="-2244154" y="4888368"/>
            <a:ext cx="2743200" cy="1010652"/>
          </a:xfrm>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4 Click to edit </a:t>
            </a:r>
          </a:p>
        </p:txBody>
      </p:sp>
      <p:sp>
        <p:nvSpPr>
          <p:cNvPr id="3" name="Text Placeholder 3">
            <a:extLst>
              <a:ext uri="{FF2B5EF4-FFF2-40B4-BE49-F238E27FC236}">
                <a16:creationId xmlns:a16="http://schemas.microsoft.com/office/drawing/2014/main" id="{BE559D90-34D0-1EA0-8582-10EAA2D63ABF}"/>
              </a:ext>
            </a:extLst>
          </p:cNvPr>
          <p:cNvSpPr>
            <a:spLocks noGrp="1"/>
          </p:cNvSpPr>
          <p:nvPr>
            <p:ph type="body" sz="quarter" idx="17" hasCustomPrompt="1"/>
          </p:nvPr>
        </p:nvSpPr>
        <p:spPr>
          <a:xfrm>
            <a:off x="11896962" y="1268312"/>
            <a:ext cx="2743200" cy="1010652"/>
          </a:xfrm>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5 Click to edit </a:t>
            </a:r>
          </a:p>
        </p:txBody>
      </p:sp>
      <p:sp>
        <p:nvSpPr>
          <p:cNvPr id="11" name="Text Placeholder 3">
            <a:extLst>
              <a:ext uri="{FF2B5EF4-FFF2-40B4-BE49-F238E27FC236}">
                <a16:creationId xmlns:a16="http://schemas.microsoft.com/office/drawing/2014/main" id="{7C997259-D52C-8DAD-4E4D-95FBFF8928FB}"/>
              </a:ext>
            </a:extLst>
          </p:cNvPr>
          <p:cNvSpPr>
            <a:spLocks noGrp="1"/>
          </p:cNvSpPr>
          <p:nvPr>
            <p:ph type="body" sz="quarter" idx="18" hasCustomPrompt="1"/>
          </p:nvPr>
        </p:nvSpPr>
        <p:spPr>
          <a:xfrm>
            <a:off x="11896962" y="2617990"/>
            <a:ext cx="2743200" cy="1010652"/>
          </a:xfrm>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6 Click to edit </a:t>
            </a:r>
          </a:p>
        </p:txBody>
      </p:sp>
      <p:sp>
        <p:nvSpPr>
          <p:cNvPr id="12" name="Text Placeholder 3">
            <a:extLst>
              <a:ext uri="{FF2B5EF4-FFF2-40B4-BE49-F238E27FC236}">
                <a16:creationId xmlns:a16="http://schemas.microsoft.com/office/drawing/2014/main" id="{B68582C8-6C84-4439-490E-BB5C5BC7C31E}"/>
              </a:ext>
            </a:extLst>
          </p:cNvPr>
          <p:cNvSpPr>
            <a:spLocks noGrp="1"/>
          </p:cNvSpPr>
          <p:nvPr>
            <p:ph type="body" sz="quarter" idx="19" hasCustomPrompt="1"/>
          </p:nvPr>
        </p:nvSpPr>
        <p:spPr>
          <a:xfrm>
            <a:off x="11896962" y="3877716"/>
            <a:ext cx="2743200" cy="1010652"/>
          </a:xfrm>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7 Click to edit </a:t>
            </a:r>
          </a:p>
        </p:txBody>
      </p:sp>
      <p:sp>
        <p:nvSpPr>
          <p:cNvPr id="13" name="Text Placeholder 3">
            <a:extLst>
              <a:ext uri="{FF2B5EF4-FFF2-40B4-BE49-F238E27FC236}">
                <a16:creationId xmlns:a16="http://schemas.microsoft.com/office/drawing/2014/main" id="{D294C69C-76C0-E102-1074-B6E7D0CB7D0F}"/>
              </a:ext>
            </a:extLst>
          </p:cNvPr>
          <p:cNvSpPr>
            <a:spLocks noGrp="1"/>
          </p:cNvSpPr>
          <p:nvPr>
            <p:ph type="body" sz="quarter" idx="20" hasCustomPrompt="1"/>
          </p:nvPr>
        </p:nvSpPr>
        <p:spPr>
          <a:xfrm>
            <a:off x="11896962" y="5137442"/>
            <a:ext cx="2743200" cy="1010652"/>
          </a:xfrm>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8 Click to edit </a:t>
            </a:r>
          </a:p>
        </p:txBody>
      </p:sp>
      <p:sp>
        <p:nvSpPr>
          <p:cNvPr id="9" name="Slide Number Placeholder 5">
            <a:extLst>
              <a:ext uri="{FF2B5EF4-FFF2-40B4-BE49-F238E27FC236}">
                <a16:creationId xmlns:a16="http://schemas.microsoft.com/office/drawing/2014/main" id="{EFBE96CF-81F8-432C-B1DE-5105688787DD}"/>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5" name="Footer Placeholder 2">
            <a:extLst>
              <a:ext uri="{FF2B5EF4-FFF2-40B4-BE49-F238E27FC236}">
                <a16:creationId xmlns:a16="http://schemas.microsoft.com/office/drawing/2014/main" id="{4FD53FB5-00A2-4029-8973-3AAABF8EC7B8}"/>
              </a:ext>
            </a:extLst>
          </p:cNvPr>
          <p:cNvSpPr>
            <a:spLocks noGrp="1"/>
          </p:cNvSpPr>
          <p:nvPr>
            <p:ph type="ftr" sz="quarter" idx="11"/>
          </p:nvPr>
        </p:nvSpPr>
        <p:spPr>
          <a:xfrm>
            <a:off x="3888532" y="6492240"/>
            <a:ext cx="4414935" cy="365125"/>
          </a:xfrm>
          <a:prstGeom prst="rect">
            <a:avLst/>
          </a:prstGeom>
        </p:spPr>
        <p:txBody>
          <a:bodyPr/>
          <a:lstStyle>
            <a:lvl1pPr>
              <a:defRPr/>
            </a:lvl1pPr>
          </a:lstStyle>
          <a:p>
            <a:r>
              <a:rPr lang="en-US"/>
              <a:t>Medicare &amp; Medicaid Fraud, Waste, &amp; Abuse Prevention</a:t>
            </a:r>
            <a:endParaRPr lang="en-US" dirty="0"/>
          </a:p>
        </p:txBody>
      </p:sp>
      <p:sp>
        <p:nvSpPr>
          <p:cNvPr id="10" name="Date Placeholder 1">
            <a:extLst>
              <a:ext uri="{FF2B5EF4-FFF2-40B4-BE49-F238E27FC236}">
                <a16:creationId xmlns:a16="http://schemas.microsoft.com/office/drawing/2014/main" id="{032D45DF-95B1-4713-8A71-5ADCC91419F7}"/>
              </a:ext>
            </a:extLst>
          </p:cNvPr>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154793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1_Knowledge Chec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a:t>Title</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April 2024</a:t>
            </a:r>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3809999" y="6492240"/>
            <a:ext cx="4572000" cy="365125"/>
          </a:xfrm>
          <a:prstGeom prst="rect">
            <a:avLst/>
          </a:prstGeom>
        </p:spPr>
        <p:txBody>
          <a:bodyPr/>
          <a:lstStyle>
            <a:lvl1pPr>
              <a:defRPr>
                <a:solidFill>
                  <a:schemeClr val="bg1"/>
                </a:solidFill>
              </a:defRPr>
            </a:lvl1pPr>
          </a:lstStyle>
          <a:p>
            <a:r>
              <a:rPr lang="en-US"/>
              <a:t>Medicare &amp; Medicaid Fraud, Waste, &amp; Abuse Prevention</a:t>
            </a:r>
            <a:endParaRPr lang="en-US" dirty="0"/>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9" name="TextBox 8">
            <a:extLst>
              <a:ext uri="{FF2B5EF4-FFF2-40B4-BE49-F238E27FC236}">
                <a16:creationId xmlns:a16="http://schemas.microsoft.com/office/drawing/2014/main" id="{88FD8781-E3A1-4960-97B1-D2C9D804C401}"/>
              </a:ext>
            </a:extLst>
          </p:cNvPr>
          <p:cNvSpPr txBox="1"/>
          <p:nvPr/>
        </p:nvSpPr>
        <p:spPr>
          <a:xfrm>
            <a:off x="1767642" y="4781614"/>
            <a:ext cx="8656715" cy="461665"/>
          </a:xfrm>
          <a:prstGeom prst="rect">
            <a:avLst/>
          </a:prstGeom>
          <a:noFill/>
        </p:spPr>
        <p:txBody>
          <a:bodyPr wrap="square" rtlCol="0">
            <a:spAutoFit/>
          </a:bodyPr>
          <a:lstStyle/>
          <a:p>
            <a:r>
              <a:rPr lang="en-US" sz="2400" b="1" dirty="0"/>
              <a:t>Countdown timer: </a:t>
            </a:r>
            <a:r>
              <a:rPr lang="en-US" sz="2400" dirty="0"/>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AC7925C-BB69-4D0C-95D7-A99C181B8B85}"/>
              </a:ext>
            </a:extLst>
          </p:cNvPr>
          <p:cNvSpPr txBox="1"/>
          <p:nvPr/>
        </p:nvSpPr>
        <p:spPr>
          <a:xfrm>
            <a:off x="1767642" y="4781614"/>
            <a:ext cx="8656715" cy="461665"/>
          </a:xfrm>
          <a:prstGeom prst="rect">
            <a:avLst/>
          </a:prstGeom>
          <a:noFill/>
        </p:spPr>
        <p:txBody>
          <a:bodyPr wrap="square" rtlCol="0">
            <a:spAutoFit/>
          </a:bodyPr>
          <a:lstStyle/>
          <a:p>
            <a:r>
              <a:rPr lang="en-US" sz="2400" b="1" dirty="0">
                <a:solidFill>
                  <a:srgbClr val="00529B"/>
                </a:solidFill>
              </a:rPr>
              <a:t>Countdown timer: </a:t>
            </a:r>
            <a:r>
              <a:rPr lang="en-US" sz="2400" dirty="0">
                <a:solidFill>
                  <a:srgbClr val="00529B"/>
                </a:solidFill>
              </a:rPr>
              <a:t>Answer the question before the bar disappears!</a:t>
            </a:r>
          </a:p>
        </p:txBody>
      </p:sp>
      <p:sp>
        <p:nvSpPr>
          <p:cNvPr id="12" name="Rectangle 11">
            <a:extLst>
              <a:ext uri="{FF2B5EF4-FFF2-40B4-BE49-F238E27FC236}">
                <a16:creationId xmlns:a16="http://schemas.microsoft.com/office/drawing/2014/main" id="{2A42734C-3687-4BC4-BF9C-8CE781A5478B}"/>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p:nvSpPr>
        <p:spPr>
          <a:xfrm>
            <a:off x="11036300"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630054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866142" y="1180618"/>
            <a:ext cx="9303428" cy="4757195"/>
          </a:xfrm>
        </p:spPr>
        <p:txBody>
          <a:bodyPr/>
          <a:lstStyle>
            <a:lvl2pPr marL="457200" indent="-227013">
              <a:defRPr/>
            </a:lvl2pPr>
            <a:lvl3pPr marL="685800" indent="-228600">
              <a:buSzPct val="50000"/>
              <a:buFont typeface="Wingdings" panose="05000000000000000000" pitchFamily="2" charset="2"/>
              <a:buChar char="q"/>
              <a:defRPr/>
            </a:lvl3pPr>
            <a:lvl4pPr marL="914400" indent="-231775">
              <a:buFont typeface="Calibri" panose="020F0502020204030204" pitchFamily="34" charset="0"/>
              <a:buChar char="–"/>
              <a:defRPr/>
            </a:lvl4pPr>
            <a:lvl5pPr marL="1143000" indent="-228600">
              <a:buFont typeface="Courier New" panose="02070309020205020404" pitchFamily="49" charset="0"/>
              <a:buChar char="o"/>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B4645CCC-AB93-9146-B7A8-52586169DD60}"/>
              </a:ext>
            </a:extLst>
          </p:cNvPr>
          <p:cNvSpPr>
            <a:spLocks noGrp="1"/>
          </p:cNvSpPr>
          <p:nvPr>
            <p:ph type="title"/>
          </p:nvPr>
        </p:nvSpPr>
        <p:spPr>
          <a:xfrm>
            <a:off x="0" y="0"/>
            <a:ext cx="12192000" cy="929286"/>
          </a:xfrm>
        </p:spPr>
        <p:txBody>
          <a:bodyPr anchor="ctr">
            <a:normAutofit/>
          </a:bodyPr>
          <a:lstStyle>
            <a:lvl1pPr>
              <a:defRPr sz="3000" baseline="0">
                <a:latin typeface="Calibri "/>
              </a:defRPr>
            </a:lvl1pPr>
          </a:lstStyle>
          <a:p>
            <a:r>
              <a:rPr lang="en-US" dirty="0"/>
              <a:t>Click to edit Master title style</a:t>
            </a:r>
          </a:p>
        </p:txBody>
      </p:sp>
      <p:sp>
        <p:nvSpPr>
          <p:cNvPr id="11" name="Date Placeholder 4">
            <a:extLst>
              <a:ext uri="{FF2B5EF4-FFF2-40B4-BE49-F238E27FC236}">
                <a16:creationId xmlns:a16="http://schemas.microsoft.com/office/drawing/2014/main" id="{A5210AD0-2A3F-4797-A9B3-C61523B0FCE2}"/>
              </a:ext>
            </a:extLst>
          </p:cNvPr>
          <p:cNvSpPr>
            <a:spLocks noGrp="1"/>
          </p:cNvSpPr>
          <p:nvPr>
            <p:ph type="dt" sz="half" idx="10"/>
          </p:nvPr>
        </p:nvSpPr>
        <p:spPr>
          <a:xfrm>
            <a:off x="838200" y="6492240"/>
            <a:ext cx="2743200" cy="365125"/>
          </a:xfrm>
        </p:spPr>
        <p:txBody>
          <a:bodyPr/>
          <a:lstStyle/>
          <a:p>
            <a:r>
              <a:rPr lang="en-US"/>
              <a:t>April 2024</a:t>
            </a:r>
            <a:endParaRPr lang="en-US" dirty="0"/>
          </a:p>
        </p:txBody>
      </p:sp>
      <p:sp>
        <p:nvSpPr>
          <p:cNvPr id="12" name="Footer Placeholder 2">
            <a:extLst>
              <a:ext uri="{FF2B5EF4-FFF2-40B4-BE49-F238E27FC236}">
                <a16:creationId xmlns:a16="http://schemas.microsoft.com/office/drawing/2014/main" id="{A4D32CC8-84BB-49F5-817F-9BAFD687D700}"/>
              </a:ext>
            </a:extLst>
          </p:cNvPr>
          <p:cNvSpPr>
            <a:spLocks noGrp="1"/>
          </p:cNvSpPr>
          <p:nvPr>
            <p:ph type="ftr" sz="quarter" idx="11"/>
          </p:nvPr>
        </p:nvSpPr>
        <p:spPr>
          <a:xfrm>
            <a:off x="3881887" y="6492240"/>
            <a:ext cx="4373592" cy="365125"/>
          </a:xfrm>
          <a:prstGeom prst="rect">
            <a:avLst/>
          </a:prstGeom>
        </p:spPr>
        <p:txBody>
          <a:bodyPr/>
          <a:lstStyle>
            <a:lvl1pPr>
              <a:defRPr/>
            </a:lvl1pPr>
          </a:lstStyle>
          <a:p>
            <a:r>
              <a:rPr lang="en-US"/>
              <a:t>Medicare &amp; Medicaid Fraud, Waste, &amp; Abuse Prevention</a:t>
            </a:r>
            <a:endParaRPr lang="en-US" dirty="0"/>
          </a:p>
        </p:txBody>
      </p:sp>
      <p:sp>
        <p:nvSpPr>
          <p:cNvPr id="13" name="Slide Number Placeholder 5">
            <a:extLst>
              <a:ext uri="{FF2B5EF4-FFF2-40B4-BE49-F238E27FC236}">
                <a16:creationId xmlns:a16="http://schemas.microsoft.com/office/drawing/2014/main" id="{F5CCEE3D-F410-422B-A647-D239A156E07D}"/>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Tree>
    <p:custDataLst>
      <p:tags r:id="rId1"/>
    </p:custDataLst>
    <p:extLst>
      <p:ext uri="{BB962C8B-B14F-4D97-AF65-F5344CB8AC3E}">
        <p14:creationId xmlns:p14="http://schemas.microsoft.com/office/powerpoint/2010/main" val="3516054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2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29390"/>
          </a:xfrm>
          <a:prstGeom prst="rect">
            <a:avLst/>
          </a:prstGeom>
        </p:spPr>
        <p:txBody>
          <a:bodyPr anchor="ctr"/>
          <a:lstStyle/>
          <a:p>
            <a:r>
              <a:rPr lang="en-US" dirty="0"/>
              <a:t>Click to edit Master title style</a:t>
            </a:r>
          </a:p>
        </p:txBody>
      </p:sp>
      <p:sp>
        <p:nvSpPr>
          <p:cNvPr id="7" name="Date Placeholder 4">
            <a:extLst>
              <a:ext uri="{FF2B5EF4-FFF2-40B4-BE49-F238E27FC236}">
                <a16:creationId xmlns:a16="http://schemas.microsoft.com/office/drawing/2014/main" id="{F05B2C3A-63EA-4F44-A443-CD546B2AA782}"/>
              </a:ext>
            </a:extLst>
          </p:cNvPr>
          <p:cNvSpPr>
            <a:spLocks noGrp="1"/>
          </p:cNvSpPr>
          <p:nvPr>
            <p:ph type="dt" sz="half" idx="10"/>
          </p:nvPr>
        </p:nvSpPr>
        <p:spPr>
          <a:xfrm>
            <a:off x="838200" y="6492240"/>
            <a:ext cx="2743200" cy="365125"/>
          </a:xfrm>
        </p:spPr>
        <p:txBody>
          <a:bodyPr/>
          <a:lstStyle/>
          <a:p>
            <a:r>
              <a:rPr lang="en-US"/>
              <a:t>April 2024</a:t>
            </a:r>
            <a:endParaRPr lang="en-US" dirty="0"/>
          </a:p>
        </p:txBody>
      </p:sp>
      <p:sp>
        <p:nvSpPr>
          <p:cNvPr id="9" name="Slide Number Placeholder 5">
            <a:extLst>
              <a:ext uri="{FF2B5EF4-FFF2-40B4-BE49-F238E27FC236}">
                <a16:creationId xmlns:a16="http://schemas.microsoft.com/office/drawing/2014/main" id="{63ED59EB-B21F-41F5-A7F5-E5AFF96B5B04}"/>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6" name="Footer Placeholder 2">
            <a:extLst>
              <a:ext uri="{FF2B5EF4-FFF2-40B4-BE49-F238E27FC236}">
                <a16:creationId xmlns:a16="http://schemas.microsoft.com/office/drawing/2014/main" id="{7AF4377C-9D17-42AB-8C8D-A8CE310FA502}"/>
              </a:ext>
            </a:extLst>
          </p:cNvPr>
          <p:cNvSpPr>
            <a:spLocks noGrp="1"/>
          </p:cNvSpPr>
          <p:nvPr>
            <p:ph type="ftr" sz="quarter" idx="11"/>
          </p:nvPr>
        </p:nvSpPr>
        <p:spPr>
          <a:xfrm>
            <a:off x="3810000" y="6492240"/>
            <a:ext cx="4572000" cy="365125"/>
          </a:xfrm>
          <a:prstGeom prst="rect">
            <a:avLst/>
          </a:prstGeom>
        </p:spPr>
        <p:txBody>
          <a:bodyPr/>
          <a:lstStyle>
            <a:lvl1pPr>
              <a:defRPr/>
            </a:lvl1pPr>
          </a:lstStyle>
          <a:p>
            <a:r>
              <a:rPr lang="en-US"/>
              <a:t>Medicare &amp; Medicaid Fraud, Waste, &amp; Abuse Prevention</a:t>
            </a:r>
            <a:endParaRPr lang="en-US" dirty="0"/>
          </a:p>
        </p:txBody>
      </p:sp>
    </p:spTree>
    <p:custDataLst>
      <p:tags r:id="rId1"/>
    </p:custDataLst>
    <p:extLst>
      <p:ext uri="{BB962C8B-B14F-4D97-AF65-F5344CB8AC3E}">
        <p14:creationId xmlns:p14="http://schemas.microsoft.com/office/powerpoint/2010/main" val="1816937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D0DBCD2-53E9-E351-0C23-D2B875750A18}"/>
              </a:ext>
            </a:extLst>
          </p:cNvPr>
          <p:cNvGrpSpPr/>
          <p:nvPr userDrawn="1"/>
        </p:nvGrpSpPr>
        <p:grpSpPr>
          <a:xfrm>
            <a:off x="0" y="5972445"/>
            <a:ext cx="12192000" cy="900112"/>
            <a:chOff x="0" y="5972445"/>
            <a:chExt cx="12192000" cy="900112"/>
          </a:xfrm>
        </p:grpSpPr>
        <p:sp>
          <p:nvSpPr>
            <p:cNvPr id="9" name="Rectangle 8">
              <a:extLst>
                <a:ext uri="{FF2B5EF4-FFF2-40B4-BE49-F238E27FC236}">
                  <a16:creationId xmlns:a16="http://schemas.microsoft.com/office/drawing/2014/main" id="{5704D24A-2AB5-EF5F-46ED-88DEAE008E32}"/>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9B10843-D1F7-323D-D1F2-F2381882EBF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8" name="Picture 7">
              <a:extLst>
                <a:ext uri="{FF2B5EF4-FFF2-40B4-BE49-F238E27FC236}">
                  <a16:creationId xmlns:a16="http://schemas.microsoft.com/office/drawing/2014/main" id="{A90466DD-C174-2702-CDD9-E5196DBE1B01}"/>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3805074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1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45092"/>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D821A07-1804-4302-86C2-2409C8BECD23}"/>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EEEEF3CD-4F8F-6E08-3B21-6FA32F65D565}"/>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A09B4FDC-6BDF-EFD4-7421-EBDC794BE194}"/>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B24D343-86C1-3984-D6BA-39C2D60BEA23}"/>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7CD517C8-DD95-E64C-A981-55C6AFE3CB3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7574751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3B2212CA-9BD2-81B7-0DBA-06E8311DF45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29EFB50-65F6-008B-EEF1-DA3FC1E0CE4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0D23542-0E84-B3AA-2E6F-0E0BF37826A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0EBEE1C7-5A19-F601-9A9E-83289E808FE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2712649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2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79275"/>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06AB3EB-B3E7-4D86-93B4-A2F1467FB717}"/>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0AF04CC0-30E9-4159-2F4E-17EC5015F50F}"/>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FE687A18-235E-FECF-6CF1-823B98330A2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E3107BF-3B7C-0D70-85F4-911E500A790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296BD230-B92B-FF98-2251-2F62F351F4FB}"/>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784222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A665E39C-BF76-E3BA-E860-492A873B456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2143B689-2382-5F3B-E63C-65A16377A720}"/>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0F7CD0F-5973-F386-6DCB-9D265206813E}"/>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1581AE4A-DFDE-3736-4E46-754EB2187C2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1202290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E6EB096E-5C06-40DF-DB3E-81998C98A6D8}"/>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5DA16CCD-2F90-836D-8F2E-507D7C526AF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0B218D9-45C2-E09C-1979-5C38ED34B6B9}"/>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D8626D89-7F0F-43C2-7F89-AD4B3B70914A}"/>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672070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a:solidFill>
                  <a:srgbClr val="00529B"/>
                </a:solidFill>
                <a:latin typeface="Arial" panose="020B0604020202020204" pitchFamily="34" charset="0"/>
                <a:cs typeface="Arial" panose="020B0604020202020204" pitchFamily="34" charset="0"/>
              </a:rPr>
              <a:t>Lesson 1</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2</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3</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4</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5</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April 2024</a:t>
            </a:r>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3902528" y="6492875"/>
            <a:ext cx="4386943" cy="365125"/>
          </a:xfrm>
          <a:prstGeom prst="rect">
            <a:avLst/>
          </a:prstGeom>
        </p:spPr>
        <p:txBody>
          <a:bodyPr/>
          <a:lstStyle>
            <a:lvl1pPr>
              <a:defRPr>
                <a:solidFill>
                  <a:schemeClr val="bg1"/>
                </a:solidFill>
              </a:defRPr>
            </a:lvl1pPr>
          </a:lstStyle>
          <a:p>
            <a:r>
              <a:rPr lang="en-US"/>
              <a:t>Medicare &amp; Medicaid Fraud, Waste, &amp; Abuse Prevention</a:t>
            </a:r>
            <a:endParaRPr lang="en-US" dirty="0"/>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Tree>
    <p:custDataLst>
      <p:tags r:id="rId1"/>
    </p:custDataLst>
    <p:extLst>
      <p:ext uri="{BB962C8B-B14F-4D97-AF65-F5344CB8AC3E}">
        <p14:creationId xmlns:p14="http://schemas.microsoft.com/office/powerpoint/2010/main" val="13216723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50159BC-1F24-F18D-6CCF-9562342501CE}"/>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F990955-927C-4621-C7EF-40BC8785716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B98145A-02E2-926F-BD81-85502D5DDCDD}"/>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5B08B2F-DFAE-75BE-0969-3B6861E5F335}"/>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6349310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4642AF7A-6B6D-3B72-514C-3EE47369E259}"/>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DA5E238D-4C89-F74A-D389-2F7C2EE0A0BC}"/>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5C53E3C-D188-3861-6E23-ED1ECB55EB7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9A068826-AD2D-233C-5CAC-A888A1C4D910}"/>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0747830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C202E1F2-2259-E40B-451D-CD062EB24E02}"/>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B79AEF56-FD08-1225-2FD8-4A5086A96F07}"/>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DF93FFA-6D5B-E77C-3AB6-EE366AD66878}"/>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B546304-3625-0A57-8D9D-D0A36B0F28E3}"/>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9670832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06F7D4F0-E973-BD4B-32B7-818BC3447F3E}"/>
              </a:ext>
            </a:extLst>
          </p:cNvPr>
          <p:cNvGrpSpPr/>
          <p:nvPr userDrawn="1"/>
        </p:nvGrpSpPr>
        <p:grpSpPr>
          <a:xfrm>
            <a:off x="10902950" y="6015792"/>
            <a:ext cx="1079500" cy="800934"/>
            <a:chOff x="10902950" y="6015792"/>
            <a:chExt cx="1079500" cy="800934"/>
          </a:xfrm>
        </p:grpSpPr>
        <p:sp>
          <p:nvSpPr>
            <p:cNvPr id="11" name="Rectangle 10">
              <a:extLst>
                <a:ext uri="{FF2B5EF4-FFF2-40B4-BE49-F238E27FC236}">
                  <a16:creationId xmlns:a16="http://schemas.microsoft.com/office/drawing/2014/main" id="{4BC8AA6E-3B8E-3004-C9F1-6DBA84659785}"/>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122A31A-48AF-AF89-B9C8-AE697B8A7317}"/>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1660600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5E96312-A473-2664-126B-74362B53E72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A69586D-69D0-B8A7-F31C-CCA816FD09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4EE3C8B-11A8-CDA6-DDE4-BA917A9011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2788922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7AB4EAA3-323F-F7CC-377A-3369EBF9686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D5895F8-099C-68B1-ACB7-146591087F63}"/>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E1C966F-C6F0-9197-B382-7DDB396567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7445360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A522A52F-BEBF-8A74-CAB8-F823E6175F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CD11484-0950-50B1-3461-13979906D04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1BE2C33-1B84-E044-3374-93F03673FAF0}"/>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5484076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9F823E8-F90F-56D5-EF6E-243206C4E73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9798AF7-FFB7-7B4B-A5DF-FC79D890FD7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4268D48-8070-BFD9-3C80-40EE13DFDA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2152788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Header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4A893F2-05B4-D9E2-2B30-B7CC9D1CFB69}"/>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93229C3-F5AB-3BBA-6B69-7CF8692523D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EE6EED1-C5AB-51B2-FCFD-26CA76F3D87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08821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Header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D8C77FD-D560-846E-0A23-2F530A9EA3CD}"/>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6E7CCCBA-67FA-7CC2-8687-891117E8BF68}"/>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FC443E9-D57C-B763-DD9D-4FEC256E61F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06761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838200" y="222621"/>
            <a:ext cx="10515600" cy="1325563"/>
          </a:xfrm>
          <a:prstGeom prst="rect">
            <a:avLst/>
          </a:prstGeom>
        </p:spPr>
        <p:txBody>
          <a:bodyPr/>
          <a:lstStyle/>
          <a:p>
            <a:r>
              <a:rPr lang="en-US"/>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p>
            <a:r>
              <a:rPr lang="en-US"/>
              <a:t>April 2024</a:t>
            </a:r>
            <a:endParaRPr lang="en-US" dirty="0"/>
          </a:p>
        </p:txBody>
      </p:sp>
      <p:sp>
        <p:nvSpPr>
          <p:cNvPr id="6" name="Footer Placeholder 2">
            <a:extLst>
              <a:ext uri="{FF2B5EF4-FFF2-40B4-BE49-F238E27FC236}">
                <a16:creationId xmlns:a16="http://schemas.microsoft.com/office/drawing/2014/main" id="{9C50D1EE-4920-4CDF-ACC1-0FFD2025CAC7}"/>
              </a:ext>
            </a:extLst>
          </p:cNvPr>
          <p:cNvSpPr>
            <a:spLocks noGrp="1"/>
          </p:cNvSpPr>
          <p:nvPr>
            <p:ph type="ftr" sz="quarter" idx="11"/>
          </p:nvPr>
        </p:nvSpPr>
        <p:spPr>
          <a:xfrm>
            <a:off x="3883867" y="6492875"/>
            <a:ext cx="4424265" cy="365125"/>
          </a:xfrm>
          <a:prstGeom prst="rect">
            <a:avLst/>
          </a:prstGeom>
        </p:spPr>
        <p:txBody>
          <a:bodyPr/>
          <a:lstStyle>
            <a:lvl1pPr>
              <a:defRPr/>
            </a:lvl1pPr>
          </a:lstStyle>
          <a:p>
            <a:r>
              <a:rPr lang="en-US"/>
              <a:t>Medicare &amp; Medicaid Fraud, Waste, &amp; Abuse Prevention</a:t>
            </a:r>
            <a:endParaRPr lang="en-US" dirty="0"/>
          </a:p>
        </p:txBody>
      </p:sp>
    </p:spTree>
    <p:custDataLst>
      <p:tags r:id="rId1"/>
    </p:custDataLst>
    <p:extLst>
      <p:ext uri="{BB962C8B-B14F-4D97-AF65-F5344CB8AC3E}">
        <p14:creationId xmlns:p14="http://schemas.microsoft.com/office/powerpoint/2010/main" val="14069171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Header 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099757-BE0A-4323-6415-41C2AE1D7A6C}"/>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D1CDBC64-C75E-78B0-823B-5ADD7E5877C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D940D5-4399-C51E-08B0-A79919B15AD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122314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3F1CEA8-7FA4-C6A4-0DD2-FFEE74412D6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E30F7D59-C066-8E41-4715-CE96F37DFE0D}"/>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4603A4-15EF-BCE0-2546-8A55CF235D2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0612805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Header 1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5CD41E-6A6C-A94B-550E-04FBC3ADC8C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6C555CF-3407-6AA9-1794-B516717A9ED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A6AC49-EFE8-86FC-1116-AD093735F032}"/>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900771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6591E82-3C88-42D6-6147-18E21D5E245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92EED94-A851-2AFE-A1D8-50ED4BBE866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54B870C-357E-9960-8C88-11E26C764A3C}"/>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7138379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6E1E7E8-B5AE-A295-4B26-1313BEDA85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E16A354-3BF7-F982-1D44-8BC64D63F47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8E8C4BD-6763-E714-5A22-D57A71AF05A9}"/>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9342663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1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17E2F60-9812-2CE4-1DC4-0C449EB25E75}"/>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4C87463-EE4F-1266-F372-0FEF46D1EDB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3EA3F24-21CB-F459-895A-44ECCEA132A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5457538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1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1E9EE259-899F-3260-DC43-AEE138DDB02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56E46DD-0192-C780-77D1-B044A5AF8AF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22E0A31-B7BC-3F13-FA7B-B6E041C27A4E}"/>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9390905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Header 1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F6CD279F-C11C-B793-627A-9C3606FA5044}"/>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2EADC88-3390-C3F7-FF5B-1457E63B5E1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98ABBE-087E-EEEC-545E-5B9ACF7063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5404350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 Header 1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D366C5D-076F-94DD-06D1-E6800D671292}"/>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87B7D52-FCE1-9B9D-A8AE-975043FA93A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85ECD6C-A491-BD59-4CC8-406B88F9564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2816955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ection Header 1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EE787EAB-54F2-4371-B857-C02C592A9B87}"/>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3819B2A5-EFBC-9501-6309-CED6363775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EEB56D-7C5B-8008-E24D-A525FC082AC3}"/>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73436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59370"/>
          </a:xfrm>
          <a:prstGeom prst="rect">
            <a:avLst/>
          </a:prstGeom>
        </p:spPr>
        <p:txBody>
          <a:bodyPr anchor="ctr"/>
          <a:lstStyle/>
          <a:p>
            <a:r>
              <a:rPr lang="en-US"/>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p>
            <a:r>
              <a:rPr lang="en-US"/>
              <a:t>April 2024</a:t>
            </a:r>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3959525" y="6492240"/>
            <a:ext cx="4339086" cy="365125"/>
          </a:xfrm>
          <a:prstGeom prst="rect">
            <a:avLst/>
          </a:prstGeom>
        </p:spPr>
        <p:txBody>
          <a:bodyPr/>
          <a:lstStyle>
            <a:lvl1pPr>
              <a:defRPr/>
            </a:lvl1pPr>
          </a:lstStyle>
          <a:p>
            <a:r>
              <a:rPr lang="en-US"/>
              <a:t>Medicare &amp; Medicaid Fraud, Waste, &amp; Abuse Prevention</a:t>
            </a:r>
            <a:endParaRPr lang="en-US" dirty="0"/>
          </a:p>
        </p:txBody>
      </p:sp>
    </p:spTree>
    <p:custDataLst>
      <p:tags r:id="rId1"/>
    </p:custDataLst>
    <p:extLst>
      <p:ext uri="{BB962C8B-B14F-4D97-AF65-F5344CB8AC3E}">
        <p14:creationId xmlns:p14="http://schemas.microsoft.com/office/powerpoint/2010/main" val="670191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ection Header 1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A62AAE1-987E-E339-765E-2EF9F5C9F83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568B11B-D454-472A-EED7-A7F1BBD7CE9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2D15B7-A2B1-5FB0-071F-8C3D0C68C61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9434897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ction Header 1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855F1930-CF6D-9DD4-2963-710C743A057A}"/>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78431197-8978-0032-439D-7A35A365B65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5BD713C-6AD9-AF03-449E-0F2780ABB4CF}"/>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6386640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54F5901-04AB-3D15-2E7F-E009A896C2F3}"/>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FE75798F-FE32-A870-360C-ECE9C67F2A40}"/>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8BFF3C4-3313-3375-C9A1-AE9817C0723B}"/>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341137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cont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59370"/>
          </a:xfrm>
          <a:prstGeom prst="rect">
            <a:avLst/>
          </a:prstGeom>
        </p:spPr>
        <p:txBody>
          <a:bodyPr anchor="ctr"/>
          <a:lstStyle/>
          <a:p>
            <a:r>
              <a:rPr lang="en-US"/>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p>
            <a:r>
              <a:rPr lang="en-US"/>
              <a:t>April 2024</a:t>
            </a:r>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3959525" y="6492240"/>
            <a:ext cx="4339086" cy="365125"/>
          </a:xfrm>
          <a:prstGeom prst="rect">
            <a:avLst/>
          </a:prstGeom>
        </p:spPr>
        <p:txBody>
          <a:bodyPr/>
          <a:lstStyle>
            <a:lvl1pPr>
              <a:defRPr/>
            </a:lvl1pPr>
          </a:lstStyle>
          <a:p>
            <a:r>
              <a:rPr lang="en-US"/>
              <a:t>Medicare &amp; Medicaid Fraud, Waste, &amp; Abuse Prevention</a:t>
            </a:r>
            <a:endParaRPr lang="en-US" dirty="0"/>
          </a:p>
        </p:txBody>
      </p:sp>
      <p:sp>
        <p:nvSpPr>
          <p:cNvPr id="4" name="Content Placeholder 3">
            <a:extLst>
              <a:ext uri="{FF2B5EF4-FFF2-40B4-BE49-F238E27FC236}">
                <a16:creationId xmlns:a16="http://schemas.microsoft.com/office/drawing/2014/main" id="{A2B6AD37-BEFC-A32F-744B-B6A0CECC9F83}"/>
              </a:ext>
            </a:extLst>
          </p:cNvPr>
          <p:cNvSpPr>
            <a:spLocks noGrp="1"/>
          </p:cNvSpPr>
          <p:nvPr>
            <p:ph sz="quarter" idx="13"/>
          </p:nvPr>
        </p:nvSpPr>
        <p:spPr>
          <a:xfrm>
            <a:off x="1074737" y="1190314"/>
            <a:ext cx="10042525" cy="5037137"/>
          </a:xfrm>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Click to edit Master text styles</a:t>
            </a:r>
          </a:p>
        </p:txBody>
      </p:sp>
    </p:spTree>
    <p:custDataLst>
      <p:tags r:id="rId1"/>
    </p:custDataLst>
    <p:extLst>
      <p:ext uri="{BB962C8B-B14F-4D97-AF65-F5344CB8AC3E}">
        <p14:creationId xmlns:p14="http://schemas.microsoft.com/office/powerpoint/2010/main" val="3729909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 cont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59370"/>
          </a:xfrm>
          <a:prstGeom prst="rect">
            <a:avLst/>
          </a:prstGeom>
        </p:spPr>
        <p:txBody>
          <a:bodyPr anchor="ctr"/>
          <a:lstStyle/>
          <a:p>
            <a:r>
              <a:rPr lang="en-US"/>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p>
            <a:r>
              <a:rPr lang="en-US"/>
              <a:t>April 2024</a:t>
            </a:r>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3959525" y="6492240"/>
            <a:ext cx="4339086" cy="365125"/>
          </a:xfrm>
          <a:prstGeom prst="rect">
            <a:avLst/>
          </a:prstGeom>
        </p:spPr>
        <p:txBody>
          <a:bodyPr/>
          <a:lstStyle>
            <a:lvl1pPr>
              <a:defRPr/>
            </a:lvl1pPr>
          </a:lstStyle>
          <a:p>
            <a:r>
              <a:rPr lang="en-US"/>
              <a:t>Medicare &amp; Medicaid Fraud, Waste, &amp; Abuse Prevention</a:t>
            </a:r>
            <a:endParaRPr lang="en-US" dirty="0"/>
          </a:p>
        </p:txBody>
      </p:sp>
      <p:sp>
        <p:nvSpPr>
          <p:cNvPr id="4" name="Text Placeholder 3">
            <a:extLst>
              <a:ext uri="{FF2B5EF4-FFF2-40B4-BE49-F238E27FC236}">
                <a16:creationId xmlns:a16="http://schemas.microsoft.com/office/drawing/2014/main" id="{1C533559-0927-DF6A-210F-C2A5EBFFD3F6}"/>
              </a:ext>
            </a:extLst>
          </p:cNvPr>
          <p:cNvSpPr>
            <a:spLocks noGrp="1"/>
          </p:cNvSpPr>
          <p:nvPr>
            <p:ph type="body" sz="quarter" idx="13" hasCustomPrompt="1"/>
          </p:nvPr>
        </p:nvSpPr>
        <p:spPr>
          <a:xfrm>
            <a:off x="-2065622" y="1218525"/>
            <a:ext cx="2701925" cy="600856"/>
          </a:xfrm>
        </p:spPr>
        <p:txBody>
          <a:bodyPr>
            <a:normAutofit/>
          </a:bodyPr>
          <a:lstStyle>
            <a:lvl1pPr>
              <a:defRPr sz="2000">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1 Click to edit </a:t>
            </a:r>
          </a:p>
        </p:txBody>
      </p:sp>
      <p:sp>
        <p:nvSpPr>
          <p:cNvPr id="5" name="Text Placeholder 3">
            <a:extLst>
              <a:ext uri="{FF2B5EF4-FFF2-40B4-BE49-F238E27FC236}">
                <a16:creationId xmlns:a16="http://schemas.microsoft.com/office/drawing/2014/main" id="{1AC56C47-CEDD-7C73-DC4C-821C15476E1D}"/>
              </a:ext>
            </a:extLst>
          </p:cNvPr>
          <p:cNvSpPr>
            <a:spLocks noGrp="1"/>
          </p:cNvSpPr>
          <p:nvPr>
            <p:ph type="body" sz="quarter" idx="14" hasCustomPrompt="1"/>
          </p:nvPr>
        </p:nvSpPr>
        <p:spPr>
          <a:xfrm>
            <a:off x="-2065623" y="2135199"/>
            <a:ext cx="2701925" cy="600856"/>
          </a:xfrm>
        </p:spPr>
        <p:txBody>
          <a:bodyPr>
            <a:normAutofit/>
          </a:bodyPr>
          <a:lstStyle>
            <a:lvl1pPr>
              <a:defRPr sz="2000">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2 Click to edit </a:t>
            </a:r>
          </a:p>
        </p:txBody>
      </p:sp>
      <p:sp>
        <p:nvSpPr>
          <p:cNvPr id="6" name="Text Placeholder 3">
            <a:extLst>
              <a:ext uri="{FF2B5EF4-FFF2-40B4-BE49-F238E27FC236}">
                <a16:creationId xmlns:a16="http://schemas.microsoft.com/office/drawing/2014/main" id="{89117C7B-9B34-336B-7D9E-B625B5FD9147}"/>
              </a:ext>
            </a:extLst>
          </p:cNvPr>
          <p:cNvSpPr>
            <a:spLocks noGrp="1"/>
          </p:cNvSpPr>
          <p:nvPr>
            <p:ph type="body" sz="quarter" idx="15" hasCustomPrompt="1"/>
          </p:nvPr>
        </p:nvSpPr>
        <p:spPr>
          <a:xfrm>
            <a:off x="-2065623" y="3146448"/>
            <a:ext cx="2701925" cy="600856"/>
          </a:xfrm>
        </p:spPr>
        <p:txBody>
          <a:bodyPr>
            <a:normAutofit/>
          </a:bodyPr>
          <a:lstStyle>
            <a:lvl1pPr>
              <a:defRPr sz="2000">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3 Click to edit </a:t>
            </a:r>
          </a:p>
        </p:txBody>
      </p:sp>
      <p:sp>
        <p:nvSpPr>
          <p:cNvPr id="7" name="Text Placeholder 3">
            <a:extLst>
              <a:ext uri="{FF2B5EF4-FFF2-40B4-BE49-F238E27FC236}">
                <a16:creationId xmlns:a16="http://schemas.microsoft.com/office/drawing/2014/main" id="{805D3F79-D351-8757-9907-83DF272135A2}"/>
              </a:ext>
            </a:extLst>
          </p:cNvPr>
          <p:cNvSpPr>
            <a:spLocks noGrp="1"/>
          </p:cNvSpPr>
          <p:nvPr>
            <p:ph type="body" sz="quarter" idx="16" hasCustomPrompt="1"/>
          </p:nvPr>
        </p:nvSpPr>
        <p:spPr>
          <a:xfrm>
            <a:off x="-2065623" y="4157697"/>
            <a:ext cx="2701925" cy="600856"/>
          </a:xfrm>
        </p:spPr>
        <p:txBody>
          <a:bodyPr>
            <a:normAutofit/>
          </a:bodyPr>
          <a:lstStyle>
            <a:lvl1pPr>
              <a:defRPr sz="2000">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4 Click to edit </a:t>
            </a:r>
          </a:p>
        </p:txBody>
      </p:sp>
      <p:sp>
        <p:nvSpPr>
          <p:cNvPr id="8" name="Text Placeholder 3">
            <a:extLst>
              <a:ext uri="{FF2B5EF4-FFF2-40B4-BE49-F238E27FC236}">
                <a16:creationId xmlns:a16="http://schemas.microsoft.com/office/drawing/2014/main" id="{95B8BA9D-A76B-401D-E55A-BC3C7F6F25A3}"/>
              </a:ext>
            </a:extLst>
          </p:cNvPr>
          <p:cNvSpPr>
            <a:spLocks noGrp="1"/>
          </p:cNvSpPr>
          <p:nvPr>
            <p:ph type="body" sz="quarter" idx="17" hasCustomPrompt="1"/>
          </p:nvPr>
        </p:nvSpPr>
        <p:spPr>
          <a:xfrm>
            <a:off x="-2065624" y="5168946"/>
            <a:ext cx="2701925" cy="600856"/>
          </a:xfrm>
        </p:spPr>
        <p:txBody>
          <a:bodyPr>
            <a:normAutofit/>
          </a:bodyPr>
          <a:lstStyle>
            <a:lvl1pPr>
              <a:defRPr sz="2000">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5 Click to edit </a:t>
            </a:r>
          </a:p>
        </p:txBody>
      </p:sp>
      <p:sp>
        <p:nvSpPr>
          <p:cNvPr id="9" name="Text Placeholder 3">
            <a:extLst>
              <a:ext uri="{FF2B5EF4-FFF2-40B4-BE49-F238E27FC236}">
                <a16:creationId xmlns:a16="http://schemas.microsoft.com/office/drawing/2014/main" id="{9A06DAD5-16FD-A670-EFB1-13694C15DB58}"/>
              </a:ext>
            </a:extLst>
          </p:cNvPr>
          <p:cNvSpPr>
            <a:spLocks noGrp="1"/>
          </p:cNvSpPr>
          <p:nvPr>
            <p:ph type="body" sz="quarter" idx="18" hasCustomPrompt="1"/>
          </p:nvPr>
        </p:nvSpPr>
        <p:spPr>
          <a:xfrm>
            <a:off x="11146264" y="1200649"/>
            <a:ext cx="2701925" cy="600856"/>
          </a:xfrm>
        </p:spPr>
        <p:txBody>
          <a:bodyPr>
            <a:normAutofit/>
          </a:bodyPr>
          <a:lstStyle>
            <a:lvl1pPr>
              <a:defRPr sz="2000">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6 Click to edit </a:t>
            </a:r>
          </a:p>
        </p:txBody>
      </p:sp>
      <p:sp>
        <p:nvSpPr>
          <p:cNvPr id="13" name="Text Placeholder 3">
            <a:extLst>
              <a:ext uri="{FF2B5EF4-FFF2-40B4-BE49-F238E27FC236}">
                <a16:creationId xmlns:a16="http://schemas.microsoft.com/office/drawing/2014/main" id="{42F0E3CA-B3A5-081E-1515-558C0FEA8D76}"/>
              </a:ext>
            </a:extLst>
          </p:cNvPr>
          <p:cNvSpPr>
            <a:spLocks noGrp="1"/>
          </p:cNvSpPr>
          <p:nvPr>
            <p:ph type="body" sz="quarter" idx="19" hasCustomPrompt="1"/>
          </p:nvPr>
        </p:nvSpPr>
        <p:spPr>
          <a:xfrm>
            <a:off x="11146264" y="2117323"/>
            <a:ext cx="2701925" cy="600856"/>
          </a:xfrm>
        </p:spPr>
        <p:txBody>
          <a:bodyPr>
            <a:normAutofit/>
          </a:bodyPr>
          <a:lstStyle>
            <a:lvl1pPr>
              <a:defRPr sz="2000">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7 Click to edit </a:t>
            </a:r>
          </a:p>
        </p:txBody>
      </p:sp>
      <p:sp>
        <p:nvSpPr>
          <p:cNvPr id="14" name="Text Placeholder 3">
            <a:extLst>
              <a:ext uri="{FF2B5EF4-FFF2-40B4-BE49-F238E27FC236}">
                <a16:creationId xmlns:a16="http://schemas.microsoft.com/office/drawing/2014/main" id="{5A6866FB-C95D-64B2-C6D3-B351BB19EF56}"/>
              </a:ext>
            </a:extLst>
          </p:cNvPr>
          <p:cNvSpPr>
            <a:spLocks noGrp="1"/>
          </p:cNvSpPr>
          <p:nvPr>
            <p:ph type="body" sz="quarter" idx="20" hasCustomPrompt="1"/>
          </p:nvPr>
        </p:nvSpPr>
        <p:spPr>
          <a:xfrm>
            <a:off x="11146263" y="3128572"/>
            <a:ext cx="2701925" cy="600856"/>
          </a:xfrm>
        </p:spPr>
        <p:txBody>
          <a:bodyPr>
            <a:normAutofit/>
          </a:bodyPr>
          <a:lstStyle>
            <a:lvl1pPr>
              <a:defRPr sz="2000">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8 Click to edit </a:t>
            </a:r>
          </a:p>
        </p:txBody>
      </p:sp>
      <p:sp>
        <p:nvSpPr>
          <p:cNvPr id="15" name="Text Placeholder 3">
            <a:extLst>
              <a:ext uri="{FF2B5EF4-FFF2-40B4-BE49-F238E27FC236}">
                <a16:creationId xmlns:a16="http://schemas.microsoft.com/office/drawing/2014/main" id="{759B9841-AF87-8898-F8D0-E5C0BA63F11B}"/>
              </a:ext>
            </a:extLst>
          </p:cNvPr>
          <p:cNvSpPr>
            <a:spLocks noGrp="1"/>
          </p:cNvSpPr>
          <p:nvPr>
            <p:ph type="body" sz="quarter" idx="21" hasCustomPrompt="1"/>
          </p:nvPr>
        </p:nvSpPr>
        <p:spPr>
          <a:xfrm>
            <a:off x="11146263" y="4139821"/>
            <a:ext cx="2701925" cy="600856"/>
          </a:xfrm>
        </p:spPr>
        <p:txBody>
          <a:bodyPr>
            <a:normAutofit/>
          </a:bodyPr>
          <a:lstStyle>
            <a:lvl1pPr>
              <a:defRPr sz="2000">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9 Click to edit </a:t>
            </a:r>
          </a:p>
        </p:txBody>
      </p:sp>
      <p:sp>
        <p:nvSpPr>
          <p:cNvPr id="16" name="Text Placeholder 3">
            <a:extLst>
              <a:ext uri="{FF2B5EF4-FFF2-40B4-BE49-F238E27FC236}">
                <a16:creationId xmlns:a16="http://schemas.microsoft.com/office/drawing/2014/main" id="{C995C059-3A18-ECBE-77B2-116DD485866A}"/>
              </a:ext>
            </a:extLst>
          </p:cNvPr>
          <p:cNvSpPr>
            <a:spLocks noGrp="1"/>
          </p:cNvSpPr>
          <p:nvPr>
            <p:ph type="body" sz="quarter" idx="22" hasCustomPrompt="1"/>
          </p:nvPr>
        </p:nvSpPr>
        <p:spPr>
          <a:xfrm>
            <a:off x="11146263" y="5151070"/>
            <a:ext cx="2701925" cy="600856"/>
          </a:xfrm>
        </p:spPr>
        <p:txBody>
          <a:bodyPr>
            <a:normAutofit/>
          </a:bodyPr>
          <a:lstStyle>
            <a:lvl1pPr>
              <a:defRPr sz="2000">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10 Click to edit </a:t>
            </a:r>
          </a:p>
        </p:txBody>
      </p:sp>
    </p:spTree>
    <p:custDataLst>
      <p:tags r:id="rId1"/>
    </p:custDataLst>
    <p:extLst>
      <p:ext uri="{BB962C8B-B14F-4D97-AF65-F5344CB8AC3E}">
        <p14:creationId xmlns:p14="http://schemas.microsoft.com/office/powerpoint/2010/main" val="1494015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 cont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59370"/>
          </a:xfrm>
          <a:prstGeom prst="rect">
            <a:avLst/>
          </a:prstGeom>
        </p:spPr>
        <p:txBody>
          <a:bodyPr anchor="ctr"/>
          <a:lstStyle/>
          <a:p>
            <a:r>
              <a:rPr lang="en-US"/>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p>
            <a:r>
              <a:rPr lang="en-US"/>
              <a:t>April 2024</a:t>
            </a:r>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3959525" y="6492240"/>
            <a:ext cx="4339086" cy="365125"/>
          </a:xfrm>
          <a:prstGeom prst="rect">
            <a:avLst/>
          </a:prstGeom>
        </p:spPr>
        <p:txBody>
          <a:bodyPr/>
          <a:lstStyle>
            <a:lvl1pPr>
              <a:defRPr/>
            </a:lvl1pPr>
          </a:lstStyle>
          <a:p>
            <a:r>
              <a:rPr lang="en-US"/>
              <a:t>Medicare &amp; Medicaid Fraud, Waste, &amp; Abuse Prevention</a:t>
            </a:r>
            <a:endParaRPr lang="en-US" dirty="0"/>
          </a:p>
        </p:txBody>
      </p:sp>
      <p:sp>
        <p:nvSpPr>
          <p:cNvPr id="4" name="Text Placeholder 3">
            <a:extLst>
              <a:ext uri="{FF2B5EF4-FFF2-40B4-BE49-F238E27FC236}">
                <a16:creationId xmlns:a16="http://schemas.microsoft.com/office/drawing/2014/main" id="{1C533559-0927-DF6A-210F-C2A5EBFFD3F6}"/>
              </a:ext>
            </a:extLst>
          </p:cNvPr>
          <p:cNvSpPr>
            <a:spLocks noGrp="1"/>
          </p:cNvSpPr>
          <p:nvPr>
            <p:ph type="body" sz="quarter" idx="13" hasCustomPrompt="1"/>
          </p:nvPr>
        </p:nvSpPr>
        <p:spPr>
          <a:xfrm>
            <a:off x="-2065622" y="1218525"/>
            <a:ext cx="2701925" cy="600856"/>
          </a:xfrm>
        </p:spPr>
        <p:txBody>
          <a:bodyPr>
            <a:normAutofit/>
          </a:bodyPr>
          <a:lstStyle>
            <a:lvl1pPr>
              <a:defRPr sz="2000">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1 Click to edit </a:t>
            </a:r>
          </a:p>
        </p:txBody>
      </p:sp>
      <p:sp>
        <p:nvSpPr>
          <p:cNvPr id="5" name="Text Placeholder 3">
            <a:extLst>
              <a:ext uri="{FF2B5EF4-FFF2-40B4-BE49-F238E27FC236}">
                <a16:creationId xmlns:a16="http://schemas.microsoft.com/office/drawing/2014/main" id="{1AC56C47-CEDD-7C73-DC4C-821C15476E1D}"/>
              </a:ext>
            </a:extLst>
          </p:cNvPr>
          <p:cNvSpPr>
            <a:spLocks noGrp="1"/>
          </p:cNvSpPr>
          <p:nvPr>
            <p:ph type="body" sz="quarter" idx="14" hasCustomPrompt="1"/>
          </p:nvPr>
        </p:nvSpPr>
        <p:spPr>
          <a:xfrm>
            <a:off x="-2065623" y="2135199"/>
            <a:ext cx="2701925" cy="600856"/>
          </a:xfrm>
        </p:spPr>
        <p:txBody>
          <a:bodyPr>
            <a:normAutofit/>
          </a:bodyPr>
          <a:lstStyle>
            <a:lvl1pPr>
              <a:defRPr sz="2000">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2 Click to edit </a:t>
            </a:r>
          </a:p>
        </p:txBody>
      </p:sp>
      <p:sp>
        <p:nvSpPr>
          <p:cNvPr id="6" name="Text Placeholder 3">
            <a:extLst>
              <a:ext uri="{FF2B5EF4-FFF2-40B4-BE49-F238E27FC236}">
                <a16:creationId xmlns:a16="http://schemas.microsoft.com/office/drawing/2014/main" id="{89117C7B-9B34-336B-7D9E-B625B5FD9147}"/>
              </a:ext>
            </a:extLst>
          </p:cNvPr>
          <p:cNvSpPr>
            <a:spLocks noGrp="1"/>
          </p:cNvSpPr>
          <p:nvPr>
            <p:ph type="body" sz="quarter" idx="15" hasCustomPrompt="1"/>
          </p:nvPr>
        </p:nvSpPr>
        <p:spPr>
          <a:xfrm>
            <a:off x="-2065623" y="3146448"/>
            <a:ext cx="2701925" cy="600856"/>
          </a:xfrm>
        </p:spPr>
        <p:txBody>
          <a:bodyPr>
            <a:normAutofit/>
          </a:bodyPr>
          <a:lstStyle>
            <a:lvl1pPr>
              <a:defRPr sz="2000">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3 Click to edit </a:t>
            </a:r>
          </a:p>
        </p:txBody>
      </p:sp>
      <p:sp>
        <p:nvSpPr>
          <p:cNvPr id="7" name="Text Placeholder 3">
            <a:extLst>
              <a:ext uri="{FF2B5EF4-FFF2-40B4-BE49-F238E27FC236}">
                <a16:creationId xmlns:a16="http://schemas.microsoft.com/office/drawing/2014/main" id="{805D3F79-D351-8757-9907-83DF272135A2}"/>
              </a:ext>
            </a:extLst>
          </p:cNvPr>
          <p:cNvSpPr>
            <a:spLocks noGrp="1"/>
          </p:cNvSpPr>
          <p:nvPr>
            <p:ph type="body" sz="quarter" idx="16" hasCustomPrompt="1"/>
          </p:nvPr>
        </p:nvSpPr>
        <p:spPr>
          <a:xfrm>
            <a:off x="-2065623" y="4157697"/>
            <a:ext cx="2701925" cy="600856"/>
          </a:xfrm>
        </p:spPr>
        <p:txBody>
          <a:bodyPr>
            <a:normAutofit/>
          </a:bodyPr>
          <a:lstStyle>
            <a:lvl1pPr>
              <a:defRPr sz="2000">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4 Click to edit </a:t>
            </a:r>
          </a:p>
        </p:txBody>
      </p:sp>
      <p:sp>
        <p:nvSpPr>
          <p:cNvPr id="8" name="Text Placeholder 3">
            <a:extLst>
              <a:ext uri="{FF2B5EF4-FFF2-40B4-BE49-F238E27FC236}">
                <a16:creationId xmlns:a16="http://schemas.microsoft.com/office/drawing/2014/main" id="{95B8BA9D-A76B-401D-E55A-BC3C7F6F25A3}"/>
              </a:ext>
            </a:extLst>
          </p:cNvPr>
          <p:cNvSpPr>
            <a:spLocks noGrp="1"/>
          </p:cNvSpPr>
          <p:nvPr>
            <p:ph type="body" sz="quarter" idx="17" hasCustomPrompt="1"/>
          </p:nvPr>
        </p:nvSpPr>
        <p:spPr>
          <a:xfrm>
            <a:off x="-2065624" y="5168946"/>
            <a:ext cx="2701925" cy="600856"/>
          </a:xfrm>
        </p:spPr>
        <p:txBody>
          <a:bodyPr>
            <a:normAutofit/>
          </a:bodyPr>
          <a:lstStyle>
            <a:lvl1pPr>
              <a:defRPr sz="2000">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5 Click to edit </a:t>
            </a:r>
          </a:p>
        </p:txBody>
      </p:sp>
    </p:spTree>
    <p:custDataLst>
      <p:tags r:id="rId1"/>
    </p:custDataLst>
    <p:extLst>
      <p:ext uri="{BB962C8B-B14F-4D97-AF65-F5344CB8AC3E}">
        <p14:creationId xmlns:p14="http://schemas.microsoft.com/office/powerpoint/2010/main" val="2241698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59370"/>
          </a:xfrm>
          <a:prstGeom prst="rect">
            <a:avLst/>
          </a:prstGeom>
        </p:spPr>
        <p:txBody>
          <a:bodyPr anchor="ctr"/>
          <a:lstStyle/>
          <a:p>
            <a:r>
              <a:rPr lang="en-US"/>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p>
            <a:r>
              <a:rPr lang="en-US"/>
              <a:t>April 2024</a:t>
            </a:r>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3959525" y="6492240"/>
            <a:ext cx="4339086" cy="365125"/>
          </a:xfrm>
          <a:prstGeom prst="rect">
            <a:avLst/>
          </a:prstGeom>
        </p:spPr>
        <p:txBody>
          <a:bodyPr/>
          <a:lstStyle>
            <a:lvl1pPr>
              <a:defRPr/>
            </a:lvl1pPr>
          </a:lstStyle>
          <a:p>
            <a:r>
              <a:rPr lang="en-US"/>
              <a:t>Medicare &amp; Medicaid Fraud, Waste, &amp; Abuse Prevention</a:t>
            </a:r>
            <a:endParaRPr lang="en-US" dirty="0"/>
          </a:p>
        </p:txBody>
      </p:sp>
      <p:sp>
        <p:nvSpPr>
          <p:cNvPr id="4" name="Text Placeholder 3">
            <a:extLst>
              <a:ext uri="{FF2B5EF4-FFF2-40B4-BE49-F238E27FC236}">
                <a16:creationId xmlns:a16="http://schemas.microsoft.com/office/drawing/2014/main" id="{31BC3703-4C7C-CFF8-85F0-E15302261E4A}"/>
              </a:ext>
            </a:extLst>
          </p:cNvPr>
          <p:cNvSpPr>
            <a:spLocks noGrp="1"/>
          </p:cNvSpPr>
          <p:nvPr>
            <p:ph type="body" sz="quarter" idx="13" hasCustomPrompt="1"/>
          </p:nvPr>
        </p:nvSpPr>
        <p:spPr>
          <a:xfrm>
            <a:off x="1433513" y="2544763"/>
            <a:ext cx="1903412" cy="1159971"/>
          </a:xfrm>
        </p:spPr>
        <p:txBody>
          <a:bodyPr>
            <a:noAutofit/>
          </a:bodyPr>
          <a:lstStyle>
            <a:lvl1pPr>
              <a:defRPr sz="2000">
                <a:solidFill>
                  <a:srgbClr val="00529B"/>
                </a:solidFill>
                <a:latin typeface="Arial" panose="020B0604020202020204" pitchFamily="34" charset="0"/>
                <a:cs typeface="Arial" panose="020B0604020202020204" pitchFamily="34" charset="0"/>
              </a:defRPr>
            </a:lvl1pPr>
            <a:lvl2pPr marL="457200" indent="0">
              <a:buNone/>
              <a:defRPr sz="1800">
                <a:solidFill>
                  <a:srgbClr val="00529B"/>
                </a:solidFill>
                <a:latin typeface="Arial" panose="020B0604020202020204" pitchFamily="34" charset="0"/>
                <a:cs typeface="Arial" panose="020B0604020202020204" pitchFamily="34" charset="0"/>
              </a:defRPr>
            </a:lvl2pPr>
            <a:lvl3pPr>
              <a:defRPr sz="1600">
                <a:solidFill>
                  <a:srgbClr val="00529B"/>
                </a:solidFill>
                <a:latin typeface="Arial" panose="020B0604020202020204" pitchFamily="34" charset="0"/>
                <a:cs typeface="Arial" panose="020B0604020202020204" pitchFamily="34" charset="0"/>
              </a:defRPr>
            </a:lvl3pPr>
            <a:lvl4pPr>
              <a:defRPr sz="1400">
                <a:solidFill>
                  <a:srgbClr val="00529B"/>
                </a:solidFill>
                <a:latin typeface="Arial" panose="020B0604020202020204" pitchFamily="34" charset="0"/>
                <a:cs typeface="Arial" panose="020B0604020202020204" pitchFamily="34" charset="0"/>
              </a:defRPr>
            </a:lvl4pPr>
            <a:lvl5pPr>
              <a:defRPr sz="1400">
                <a:solidFill>
                  <a:srgbClr val="00529B"/>
                </a:solidFill>
                <a:latin typeface="Arial" panose="020B0604020202020204" pitchFamily="34" charset="0"/>
                <a:cs typeface="Arial" panose="020B0604020202020204" pitchFamily="34" charset="0"/>
              </a:defRPr>
            </a:lvl5pPr>
          </a:lstStyle>
          <a:p>
            <a:pPr lvl="0"/>
            <a:r>
              <a:rPr lang="en-US" dirty="0"/>
              <a:t>1 Click to edit</a:t>
            </a:r>
          </a:p>
        </p:txBody>
      </p:sp>
      <p:sp>
        <p:nvSpPr>
          <p:cNvPr id="5" name="Text Placeholder 3">
            <a:extLst>
              <a:ext uri="{FF2B5EF4-FFF2-40B4-BE49-F238E27FC236}">
                <a16:creationId xmlns:a16="http://schemas.microsoft.com/office/drawing/2014/main" id="{E2580F08-308D-FEEE-5240-9EFF70BB5519}"/>
              </a:ext>
            </a:extLst>
          </p:cNvPr>
          <p:cNvSpPr>
            <a:spLocks noGrp="1"/>
          </p:cNvSpPr>
          <p:nvPr>
            <p:ph type="body" sz="quarter" idx="14" hasCustomPrompt="1"/>
          </p:nvPr>
        </p:nvSpPr>
        <p:spPr>
          <a:xfrm>
            <a:off x="4800691" y="2513750"/>
            <a:ext cx="1903412" cy="1159971"/>
          </a:xfrm>
        </p:spPr>
        <p:txBody>
          <a:bodyPr>
            <a:noAutofit/>
          </a:bodyPr>
          <a:lstStyle>
            <a:lvl1pPr>
              <a:defRPr sz="2000">
                <a:solidFill>
                  <a:srgbClr val="00529B"/>
                </a:solidFill>
                <a:latin typeface="Arial" panose="020B0604020202020204" pitchFamily="34" charset="0"/>
                <a:cs typeface="Arial" panose="020B0604020202020204" pitchFamily="34" charset="0"/>
              </a:defRPr>
            </a:lvl1pPr>
            <a:lvl2pPr marL="457200" indent="0">
              <a:buNone/>
              <a:defRPr sz="1800">
                <a:solidFill>
                  <a:srgbClr val="00529B"/>
                </a:solidFill>
                <a:latin typeface="Arial" panose="020B0604020202020204" pitchFamily="34" charset="0"/>
                <a:cs typeface="Arial" panose="020B0604020202020204" pitchFamily="34" charset="0"/>
              </a:defRPr>
            </a:lvl2pPr>
            <a:lvl3pPr>
              <a:defRPr sz="1600">
                <a:solidFill>
                  <a:srgbClr val="00529B"/>
                </a:solidFill>
                <a:latin typeface="Arial" panose="020B0604020202020204" pitchFamily="34" charset="0"/>
                <a:cs typeface="Arial" panose="020B0604020202020204" pitchFamily="34" charset="0"/>
              </a:defRPr>
            </a:lvl3pPr>
            <a:lvl4pPr>
              <a:defRPr sz="1400">
                <a:solidFill>
                  <a:srgbClr val="00529B"/>
                </a:solidFill>
                <a:latin typeface="Arial" panose="020B0604020202020204" pitchFamily="34" charset="0"/>
                <a:cs typeface="Arial" panose="020B0604020202020204" pitchFamily="34" charset="0"/>
              </a:defRPr>
            </a:lvl4pPr>
            <a:lvl5pPr>
              <a:defRPr sz="1400">
                <a:solidFill>
                  <a:srgbClr val="00529B"/>
                </a:solidFill>
                <a:latin typeface="Arial" panose="020B0604020202020204" pitchFamily="34" charset="0"/>
                <a:cs typeface="Arial" panose="020B0604020202020204" pitchFamily="34" charset="0"/>
              </a:defRPr>
            </a:lvl5pPr>
          </a:lstStyle>
          <a:p>
            <a:pPr lvl="0"/>
            <a:r>
              <a:rPr lang="en-US" dirty="0"/>
              <a:t>2 Click to edit</a:t>
            </a:r>
          </a:p>
        </p:txBody>
      </p:sp>
      <p:sp>
        <p:nvSpPr>
          <p:cNvPr id="6" name="Text Placeholder 3">
            <a:extLst>
              <a:ext uri="{FF2B5EF4-FFF2-40B4-BE49-F238E27FC236}">
                <a16:creationId xmlns:a16="http://schemas.microsoft.com/office/drawing/2014/main" id="{AD067460-C9C0-9BED-4FA1-8103790936DC}"/>
              </a:ext>
            </a:extLst>
          </p:cNvPr>
          <p:cNvSpPr>
            <a:spLocks noGrp="1"/>
          </p:cNvSpPr>
          <p:nvPr>
            <p:ph type="body" sz="quarter" idx="15" hasCustomPrompt="1"/>
          </p:nvPr>
        </p:nvSpPr>
        <p:spPr>
          <a:xfrm>
            <a:off x="8167869" y="2518053"/>
            <a:ext cx="1903412" cy="1159971"/>
          </a:xfrm>
        </p:spPr>
        <p:txBody>
          <a:bodyPr>
            <a:noAutofit/>
          </a:bodyPr>
          <a:lstStyle>
            <a:lvl1pPr>
              <a:defRPr sz="2000">
                <a:solidFill>
                  <a:srgbClr val="00529B"/>
                </a:solidFill>
                <a:latin typeface="Arial" panose="020B0604020202020204" pitchFamily="34" charset="0"/>
                <a:cs typeface="Arial" panose="020B0604020202020204" pitchFamily="34" charset="0"/>
              </a:defRPr>
            </a:lvl1pPr>
            <a:lvl2pPr marL="457200" indent="0">
              <a:buNone/>
              <a:defRPr sz="1800">
                <a:solidFill>
                  <a:srgbClr val="00529B"/>
                </a:solidFill>
                <a:latin typeface="Arial" panose="020B0604020202020204" pitchFamily="34" charset="0"/>
                <a:cs typeface="Arial" panose="020B0604020202020204" pitchFamily="34" charset="0"/>
              </a:defRPr>
            </a:lvl2pPr>
            <a:lvl3pPr>
              <a:defRPr sz="1600">
                <a:solidFill>
                  <a:srgbClr val="00529B"/>
                </a:solidFill>
                <a:latin typeface="Arial" panose="020B0604020202020204" pitchFamily="34" charset="0"/>
                <a:cs typeface="Arial" panose="020B0604020202020204" pitchFamily="34" charset="0"/>
              </a:defRPr>
            </a:lvl3pPr>
            <a:lvl4pPr>
              <a:defRPr sz="1400">
                <a:solidFill>
                  <a:srgbClr val="00529B"/>
                </a:solidFill>
                <a:latin typeface="Arial" panose="020B0604020202020204" pitchFamily="34" charset="0"/>
                <a:cs typeface="Arial" panose="020B0604020202020204" pitchFamily="34" charset="0"/>
              </a:defRPr>
            </a:lvl4pPr>
            <a:lvl5pPr>
              <a:defRPr sz="1400">
                <a:solidFill>
                  <a:srgbClr val="00529B"/>
                </a:solidFill>
                <a:latin typeface="Arial" panose="020B0604020202020204" pitchFamily="34" charset="0"/>
                <a:cs typeface="Arial" panose="020B0604020202020204" pitchFamily="34" charset="0"/>
              </a:defRPr>
            </a:lvl5pPr>
          </a:lstStyle>
          <a:p>
            <a:pPr lvl="0"/>
            <a:r>
              <a:rPr lang="en-US" dirty="0"/>
              <a:t>3 Click to edit</a:t>
            </a:r>
          </a:p>
        </p:txBody>
      </p:sp>
      <p:sp>
        <p:nvSpPr>
          <p:cNvPr id="7" name="Text Placeholder 3">
            <a:extLst>
              <a:ext uri="{FF2B5EF4-FFF2-40B4-BE49-F238E27FC236}">
                <a16:creationId xmlns:a16="http://schemas.microsoft.com/office/drawing/2014/main" id="{B9AA25CC-E73C-6A10-0A38-BD469EF82348}"/>
              </a:ext>
            </a:extLst>
          </p:cNvPr>
          <p:cNvSpPr>
            <a:spLocks noGrp="1"/>
          </p:cNvSpPr>
          <p:nvPr>
            <p:ph type="body" sz="quarter" idx="16" hasCustomPrompt="1"/>
          </p:nvPr>
        </p:nvSpPr>
        <p:spPr>
          <a:xfrm>
            <a:off x="1532970" y="4464805"/>
            <a:ext cx="7724152" cy="1159971"/>
          </a:xfrm>
        </p:spPr>
        <p:txBody>
          <a:bodyPr>
            <a:noAutofit/>
          </a:bodyPr>
          <a:lstStyle>
            <a:lvl1pPr>
              <a:defRPr sz="2000">
                <a:solidFill>
                  <a:srgbClr val="00529B"/>
                </a:solidFill>
                <a:latin typeface="Arial" panose="020B0604020202020204" pitchFamily="34" charset="0"/>
                <a:cs typeface="Arial" panose="020B0604020202020204" pitchFamily="34" charset="0"/>
              </a:defRPr>
            </a:lvl1pPr>
            <a:lvl2pPr marL="457200" indent="0">
              <a:buNone/>
              <a:defRPr sz="1800">
                <a:solidFill>
                  <a:srgbClr val="00529B"/>
                </a:solidFill>
                <a:latin typeface="Arial" panose="020B0604020202020204" pitchFamily="34" charset="0"/>
                <a:cs typeface="Arial" panose="020B0604020202020204" pitchFamily="34" charset="0"/>
              </a:defRPr>
            </a:lvl2pPr>
            <a:lvl3pPr>
              <a:defRPr sz="1600">
                <a:solidFill>
                  <a:srgbClr val="00529B"/>
                </a:solidFill>
                <a:latin typeface="Arial" panose="020B0604020202020204" pitchFamily="34" charset="0"/>
                <a:cs typeface="Arial" panose="020B0604020202020204" pitchFamily="34" charset="0"/>
              </a:defRPr>
            </a:lvl3pPr>
            <a:lvl4pPr>
              <a:defRPr sz="1400">
                <a:solidFill>
                  <a:srgbClr val="00529B"/>
                </a:solidFill>
                <a:latin typeface="Arial" panose="020B0604020202020204" pitchFamily="34" charset="0"/>
                <a:cs typeface="Arial" panose="020B0604020202020204" pitchFamily="34" charset="0"/>
              </a:defRPr>
            </a:lvl4pPr>
            <a:lvl5pPr>
              <a:defRPr sz="1400">
                <a:solidFill>
                  <a:srgbClr val="00529B"/>
                </a:solidFill>
                <a:latin typeface="Arial" panose="020B0604020202020204" pitchFamily="34" charset="0"/>
                <a:cs typeface="Arial" panose="020B0604020202020204" pitchFamily="34" charset="0"/>
              </a:defRPr>
            </a:lvl5pPr>
          </a:lstStyle>
          <a:p>
            <a:pPr lvl="0"/>
            <a:r>
              <a:rPr lang="en-US" dirty="0"/>
              <a:t>4 Click to edit</a:t>
            </a:r>
          </a:p>
        </p:txBody>
      </p:sp>
    </p:spTree>
    <p:custDataLst>
      <p:tags r:id="rId1"/>
    </p:custDataLst>
    <p:extLst>
      <p:ext uri="{BB962C8B-B14F-4D97-AF65-F5344CB8AC3E}">
        <p14:creationId xmlns:p14="http://schemas.microsoft.com/office/powerpoint/2010/main" val="3978258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CBC05-C21C-C5DE-0F27-C34C1FA14C80}"/>
              </a:ext>
            </a:extLst>
          </p:cNvPr>
          <p:cNvSpPr>
            <a:spLocks noGrp="1"/>
          </p:cNvSpPr>
          <p:nvPr>
            <p:ph type="title"/>
          </p:nvPr>
        </p:nvSpPr>
        <p:spPr>
          <a:xfrm>
            <a:off x="0" y="0"/>
            <a:ext cx="12192000" cy="929286"/>
          </a:xfrm>
        </p:spPr>
        <p:txBody>
          <a:bodyPr anchor="ctr">
            <a:normAutofit/>
          </a:bodyPr>
          <a:lstStyle>
            <a:lvl1pPr>
              <a:defRPr sz="3000"/>
            </a:lvl1pPr>
          </a:lstStyle>
          <a:p>
            <a:r>
              <a:rPr lang="en-US"/>
              <a:t>Click to edit Master title style</a:t>
            </a:r>
          </a:p>
        </p:txBody>
      </p:sp>
      <p:sp>
        <p:nvSpPr>
          <p:cNvPr id="4" name="Text Placeholder 3">
            <a:extLst>
              <a:ext uri="{FF2B5EF4-FFF2-40B4-BE49-F238E27FC236}">
                <a16:creationId xmlns:a16="http://schemas.microsoft.com/office/drawing/2014/main" id="{509BB578-55B9-9E80-A7E2-37D730090B6C}"/>
              </a:ext>
            </a:extLst>
          </p:cNvPr>
          <p:cNvSpPr>
            <a:spLocks noGrp="1"/>
          </p:cNvSpPr>
          <p:nvPr>
            <p:ph type="body" sz="quarter" idx="13"/>
          </p:nvPr>
        </p:nvSpPr>
        <p:spPr>
          <a:xfrm>
            <a:off x="647700" y="2139950"/>
            <a:ext cx="2060575" cy="2570163"/>
          </a:xfrm>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Click to edit </a:t>
            </a:r>
          </a:p>
        </p:txBody>
      </p:sp>
      <p:sp>
        <p:nvSpPr>
          <p:cNvPr id="6" name="Text Placeholder 3">
            <a:extLst>
              <a:ext uri="{FF2B5EF4-FFF2-40B4-BE49-F238E27FC236}">
                <a16:creationId xmlns:a16="http://schemas.microsoft.com/office/drawing/2014/main" id="{D4E0BB3D-EA12-ADE8-F6FD-F35E62397351}"/>
              </a:ext>
            </a:extLst>
          </p:cNvPr>
          <p:cNvSpPr>
            <a:spLocks noGrp="1"/>
          </p:cNvSpPr>
          <p:nvPr>
            <p:ph type="body" sz="quarter" idx="14"/>
          </p:nvPr>
        </p:nvSpPr>
        <p:spPr>
          <a:xfrm>
            <a:off x="3422531" y="2139949"/>
            <a:ext cx="2060575" cy="2570163"/>
          </a:xfrm>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Click to edit </a:t>
            </a:r>
          </a:p>
        </p:txBody>
      </p:sp>
      <p:sp>
        <p:nvSpPr>
          <p:cNvPr id="7" name="Text Placeholder 3">
            <a:extLst>
              <a:ext uri="{FF2B5EF4-FFF2-40B4-BE49-F238E27FC236}">
                <a16:creationId xmlns:a16="http://schemas.microsoft.com/office/drawing/2014/main" id="{9742E733-FCBA-CD33-74C2-19C51DE72878}"/>
              </a:ext>
            </a:extLst>
          </p:cNvPr>
          <p:cNvSpPr>
            <a:spLocks noGrp="1"/>
          </p:cNvSpPr>
          <p:nvPr>
            <p:ph type="body" sz="quarter" idx="15"/>
          </p:nvPr>
        </p:nvSpPr>
        <p:spPr>
          <a:xfrm>
            <a:off x="6095999" y="2139949"/>
            <a:ext cx="2060575" cy="2570163"/>
          </a:xfrm>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Click to edit </a:t>
            </a:r>
          </a:p>
        </p:txBody>
      </p:sp>
      <p:sp>
        <p:nvSpPr>
          <p:cNvPr id="8" name="Text Placeholder 3">
            <a:extLst>
              <a:ext uri="{FF2B5EF4-FFF2-40B4-BE49-F238E27FC236}">
                <a16:creationId xmlns:a16="http://schemas.microsoft.com/office/drawing/2014/main" id="{7F11B6EC-B9AB-E223-6B8F-076BFBF43A2F}"/>
              </a:ext>
            </a:extLst>
          </p:cNvPr>
          <p:cNvSpPr>
            <a:spLocks noGrp="1"/>
          </p:cNvSpPr>
          <p:nvPr>
            <p:ph type="body" sz="quarter" idx="16"/>
          </p:nvPr>
        </p:nvSpPr>
        <p:spPr>
          <a:xfrm>
            <a:off x="8883051" y="2139948"/>
            <a:ext cx="2060575" cy="2570163"/>
          </a:xfrm>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Click to edit </a:t>
            </a:r>
          </a:p>
        </p:txBody>
      </p:sp>
      <p:sp>
        <p:nvSpPr>
          <p:cNvPr id="9" name="Slide Number Placeholder 5">
            <a:extLst>
              <a:ext uri="{FF2B5EF4-FFF2-40B4-BE49-F238E27FC236}">
                <a16:creationId xmlns:a16="http://schemas.microsoft.com/office/drawing/2014/main" id="{EFBE96CF-81F8-432C-B1DE-5105688787DD}"/>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5" name="Footer Placeholder 2">
            <a:extLst>
              <a:ext uri="{FF2B5EF4-FFF2-40B4-BE49-F238E27FC236}">
                <a16:creationId xmlns:a16="http://schemas.microsoft.com/office/drawing/2014/main" id="{4FD53FB5-00A2-4029-8973-3AAABF8EC7B8}"/>
              </a:ext>
            </a:extLst>
          </p:cNvPr>
          <p:cNvSpPr>
            <a:spLocks noGrp="1"/>
          </p:cNvSpPr>
          <p:nvPr>
            <p:ph type="ftr" sz="quarter" idx="11"/>
          </p:nvPr>
        </p:nvSpPr>
        <p:spPr>
          <a:xfrm>
            <a:off x="3888532" y="6492240"/>
            <a:ext cx="4414935" cy="365125"/>
          </a:xfrm>
          <a:prstGeom prst="rect">
            <a:avLst/>
          </a:prstGeom>
        </p:spPr>
        <p:txBody>
          <a:bodyPr/>
          <a:lstStyle>
            <a:lvl1pPr>
              <a:defRPr/>
            </a:lvl1pPr>
          </a:lstStyle>
          <a:p>
            <a:r>
              <a:rPr lang="en-US"/>
              <a:t>Medicare &amp; Medicaid Fraud, Waste, &amp; Abuse Prevention</a:t>
            </a:r>
            <a:endParaRPr lang="en-US" dirty="0"/>
          </a:p>
        </p:txBody>
      </p:sp>
      <p:sp>
        <p:nvSpPr>
          <p:cNvPr id="10" name="Date Placeholder 1">
            <a:extLst>
              <a:ext uri="{FF2B5EF4-FFF2-40B4-BE49-F238E27FC236}">
                <a16:creationId xmlns:a16="http://schemas.microsoft.com/office/drawing/2014/main" id="{032D45DF-95B1-4713-8A71-5ADCC91419F7}"/>
              </a:ext>
            </a:extLst>
          </p:cNvPr>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120447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image" Target="../media/image4.jpeg"/><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tags" Target="../tags/tag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r>
              <a:rPr lang="en-US"/>
              <a:t>April 2024</a:t>
            </a:r>
            <a:endParaRPr lang="en-US" dirty="0"/>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3906496" y="6492240"/>
            <a:ext cx="4379007"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r>
              <a:rPr lang="en-US"/>
              <a:t>Medicare &amp; Medicaid Fraud, Waste, &amp; Abuse Prevention</a:t>
            </a:r>
            <a:endParaRPr lang="en-US" dirty="0"/>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a:defRPr/>
            </a:pPr>
            <a:fld id="{0B2D781D-8844-5940-92D1-06EF0A7F581E}" type="slidenum">
              <a:rPr lang="en-US" smtClean="0"/>
              <a:pPr>
                <a:defRPr/>
              </a:pPr>
              <a:t>‹#›</a:t>
            </a:fld>
            <a:endParaRPr lang="en-US" dirty="0"/>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838200" y="273134"/>
            <a:ext cx="10515600" cy="929286"/>
          </a:xfrm>
          <a:prstGeom prst="rect">
            <a:avLst/>
          </a:prstGeom>
        </p:spPr>
        <p:txBody>
          <a:bodyPr vert="horz" lIns="91440" tIns="45720" rIns="91440" bIns="45720" rtlCol="0" anchor="t">
            <a:normAutofit/>
          </a:bodyPr>
          <a:lstStyle/>
          <a:p>
            <a:r>
              <a:rPr lang="en-US"/>
              <a:t>Click to add Head</a:t>
            </a:r>
          </a:p>
        </p:txBody>
      </p:sp>
    </p:spTree>
    <p:custDataLst>
      <p:tags r:id="rId15"/>
    </p:custDataLst>
    <p:extLst>
      <p:ext uri="{BB962C8B-B14F-4D97-AF65-F5344CB8AC3E}">
        <p14:creationId xmlns:p14="http://schemas.microsoft.com/office/powerpoint/2010/main" val="310811594"/>
      </p:ext>
    </p:extLst>
  </p:cSld>
  <p:clrMap bg1="lt1" tx1="dk1" bg2="lt2" tx2="dk2" accent1="accent1" accent2="accent2" accent3="accent3" accent4="accent4" accent5="accent5" accent6="accent6" hlink="hlink" folHlink="folHlink"/>
  <p:sldLayoutIdLst>
    <p:sldLayoutId id="2147483899" r:id="rId1"/>
    <p:sldLayoutId id="2147483905" r:id="rId2"/>
    <p:sldLayoutId id="2147483908" r:id="rId3"/>
    <p:sldLayoutId id="2147483909" r:id="rId4"/>
    <p:sldLayoutId id="2147483924" r:id="rId5"/>
    <p:sldLayoutId id="2147483923" r:id="rId6"/>
    <p:sldLayoutId id="2147483926" r:id="rId7"/>
    <p:sldLayoutId id="2147483922" r:id="rId8"/>
    <p:sldLayoutId id="2147483910" r:id="rId9"/>
    <p:sldLayoutId id="2147483925" r:id="rId10"/>
    <p:sldLayoutId id="2147483911" r:id="rId11"/>
    <p:sldLayoutId id="2147483918" r:id="rId12"/>
    <p:sldLayoutId id="2147483921" r:id="rId13"/>
  </p:sldLayoutIdLst>
  <p:hf hdr="0"/>
  <p:txStyles>
    <p:titleStyle>
      <a:lvl1pPr algn="ctr" defTabSz="914400" rtl="0" eaLnBrk="1" latinLnBrk="0" hangingPunct="1">
        <a:lnSpc>
          <a:spcPct val="90000"/>
        </a:lnSpc>
        <a:spcBef>
          <a:spcPct val="0"/>
        </a:spcBef>
        <a:buNone/>
        <a:defRPr sz="2800" b="1" i="0" u="none"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April 2024</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Medicare &amp; Medicaid Fraud, Waste, &amp; Abuse Prevention</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edit title</a:t>
            </a:r>
          </a:p>
        </p:txBody>
      </p:sp>
    </p:spTree>
    <p:custDataLst>
      <p:tags r:id="rId31"/>
    </p:custDataLst>
    <p:extLst>
      <p:ext uri="{BB962C8B-B14F-4D97-AF65-F5344CB8AC3E}">
        <p14:creationId xmlns:p14="http://schemas.microsoft.com/office/powerpoint/2010/main" val="761960268"/>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 id="2147483954" r:id="rId12"/>
    <p:sldLayoutId id="2147483955" r:id="rId13"/>
    <p:sldLayoutId id="2147483956" r:id="rId14"/>
    <p:sldLayoutId id="2147483957" r:id="rId15"/>
    <p:sldLayoutId id="2147483958" r:id="rId16"/>
    <p:sldLayoutId id="2147483959" r:id="rId17"/>
    <p:sldLayoutId id="2147483960" r:id="rId18"/>
    <p:sldLayoutId id="2147483961" r:id="rId19"/>
    <p:sldLayoutId id="2147483962" r:id="rId20"/>
    <p:sldLayoutId id="2147483963" r:id="rId21"/>
    <p:sldLayoutId id="2147483964" r:id="rId22"/>
    <p:sldLayoutId id="2147483965" r:id="rId23"/>
    <p:sldLayoutId id="2147483966" r:id="rId24"/>
    <p:sldLayoutId id="2147483967" r:id="rId25"/>
    <p:sldLayoutId id="2147483968" r:id="rId26"/>
    <p:sldLayoutId id="2147483969" r:id="rId27"/>
    <p:sldLayoutId id="2147483970" r:id="rId28"/>
    <p:sldLayoutId id="2147483971" r:id="rId29"/>
  </p:sldLayoutIdLst>
  <p:hf hdr="0"/>
  <p:txStyles>
    <p:titleStyle>
      <a:lvl1pPr algn="ctr" defTabSz="914400" rtl="0" eaLnBrk="1" latinLnBrk="0" hangingPunct="1">
        <a:lnSpc>
          <a:spcPct val="90000"/>
        </a:lnSpc>
        <a:spcBef>
          <a:spcPct val="0"/>
        </a:spcBef>
        <a:buNone/>
        <a:defRPr sz="30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tags" Target="../tags/tag46.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tags" Target="../tags/tag55.xml"/><Relationship Id="rId4" Type="http://schemas.openxmlformats.org/officeDocument/2006/relationships/image" Target="../media/image52.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ags" Target="../tags/tag5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57.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58.xml"/><Relationship Id="rId5" Type="http://schemas.openxmlformats.org/officeDocument/2006/relationships/image" Target="../media/image55.png"/><Relationship Id="rId4" Type="http://schemas.openxmlformats.org/officeDocument/2006/relationships/chart" Target="../charts/chart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59.xml"/><Relationship Id="rId4" Type="http://schemas.openxmlformats.org/officeDocument/2006/relationships/chart" Target="../charts/chart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60.xml"/><Relationship Id="rId5" Type="http://schemas.openxmlformats.org/officeDocument/2006/relationships/image" Target="../media/image55.png"/><Relationship Id="rId4" Type="http://schemas.openxmlformats.org/officeDocument/2006/relationships/chart" Target="../charts/chart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tags" Target="../tags/tag61.xml"/><Relationship Id="rId4" Type="http://schemas.openxmlformats.org/officeDocument/2006/relationships/image" Target="../media/image56.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1.xml"/><Relationship Id="rId1" Type="http://schemas.openxmlformats.org/officeDocument/2006/relationships/tags" Target="../tags/tag6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1.xml"/><Relationship Id="rId1" Type="http://schemas.openxmlformats.org/officeDocument/2006/relationships/tags" Target="../tags/tag6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1.xml"/><Relationship Id="rId1" Type="http://schemas.openxmlformats.org/officeDocument/2006/relationships/tags" Target="../tags/tag6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0.xml"/><Relationship Id="rId1" Type="http://schemas.openxmlformats.org/officeDocument/2006/relationships/tags" Target="../tags/tag6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6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6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tags" Target="../tags/tag68.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69.xml"/><Relationship Id="rId5" Type="http://schemas.openxmlformats.org/officeDocument/2006/relationships/image" Target="../media/image59.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8.xml"/><Relationship Id="rId1" Type="http://schemas.openxmlformats.org/officeDocument/2006/relationships/tags" Target="../tags/tag70.xml"/><Relationship Id="rId5" Type="http://schemas.openxmlformats.org/officeDocument/2006/relationships/image" Target="../media/image61.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65.png"/><Relationship Id="rId2" Type="http://schemas.openxmlformats.org/officeDocument/2006/relationships/slideLayout" Target="../slideLayouts/slideLayout10.xml"/><Relationship Id="rId1" Type="http://schemas.openxmlformats.org/officeDocument/2006/relationships/tags" Target="../tags/tag71.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2.xml"/><Relationship Id="rId1" Type="http://schemas.openxmlformats.org/officeDocument/2006/relationships/tags" Target="../tags/tag7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69.jpeg"/><Relationship Id="rId2" Type="http://schemas.openxmlformats.org/officeDocument/2006/relationships/slideLayout" Target="../slideLayouts/slideLayout10.xml"/><Relationship Id="rId1" Type="http://schemas.openxmlformats.org/officeDocument/2006/relationships/tags" Target="../tags/tag73.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9.xml"/><Relationship Id="rId1" Type="http://schemas.openxmlformats.org/officeDocument/2006/relationships/tags" Target="../tags/tag7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48.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9.xml"/><Relationship Id="rId1" Type="http://schemas.openxmlformats.org/officeDocument/2006/relationships/tags" Target="../tags/tag75.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73.jpeg"/><Relationship Id="rId2" Type="http://schemas.openxmlformats.org/officeDocument/2006/relationships/slideLayout" Target="../slideLayouts/slideLayout9.xml"/><Relationship Id="rId1" Type="http://schemas.openxmlformats.org/officeDocument/2006/relationships/tags" Target="../tags/tag76.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2.xml"/><Relationship Id="rId1" Type="http://schemas.openxmlformats.org/officeDocument/2006/relationships/tags" Target="../tags/tag77.xml"/><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2.xml"/><Relationship Id="rId1" Type="http://schemas.openxmlformats.org/officeDocument/2006/relationships/tags" Target="../tags/tag78.xml"/><Relationship Id="rId4" Type="http://schemas.openxmlformats.org/officeDocument/2006/relationships/image" Target="../media/image75.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9.xml"/><Relationship Id="rId1" Type="http://schemas.openxmlformats.org/officeDocument/2006/relationships/tags" Target="../tags/tag79.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79.svg"/><Relationship Id="rId2" Type="http://schemas.openxmlformats.org/officeDocument/2006/relationships/slideLayout" Target="../slideLayouts/slideLayout8.xml"/><Relationship Id="rId1" Type="http://schemas.openxmlformats.org/officeDocument/2006/relationships/tags" Target="../tags/tag80.xml"/><Relationship Id="rId6" Type="http://schemas.openxmlformats.org/officeDocument/2006/relationships/image" Target="../media/image78.png"/><Relationship Id="rId5" Type="http://schemas.openxmlformats.org/officeDocument/2006/relationships/image" Target="../media/image77.svg"/><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2.xml"/><Relationship Id="rId1" Type="http://schemas.openxmlformats.org/officeDocument/2006/relationships/tags" Target="../tags/tag81.xml"/><Relationship Id="rId4" Type="http://schemas.openxmlformats.org/officeDocument/2006/relationships/image" Target="../media/image80.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2.xml"/><Relationship Id="rId1" Type="http://schemas.openxmlformats.org/officeDocument/2006/relationships/tags" Target="../tags/tag82.xml"/><Relationship Id="rId4" Type="http://schemas.openxmlformats.org/officeDocument/2006/relationships/image" Target="../media/image81.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xml"/><Relationship Id="rId1" Type="http://schemas.openxmlformats.org/officeDocument/2006/relationships/tags" Target="../tags/tag83.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tags" Target="../tags/tag84.xml"/><Relationship Id="rId4" Type="http://schemas.openxmlformats.org/officeDocument/2006/relationships/image" Target="../media/image82.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xml"/><Relationship Id="rId1" Type="http://schemas.openxmlformats.org/officeDocument/2006/relationships/tags" Target="../tags/tag49.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2.xml"/><Relationship Id="rId1" Type="http://schemas.openxmlformats.org/officeDocument/2006/relationships/tags" Target="../tags/tag85.xml"/><Relationship Id="rId5" Type="http://schemas.openxmlformats.org/officeDocument/2006/relationships/image" Target="../media/image84.jpg"/><Relationship Id="rId4" Type="http://schemas.openxmlformats.org/officeDocument/2006/relationships/image" Target="../media/image83.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tags" Target="../tags/tag86.xml"/><Relationship Id="rId4" Type="http://schemas.openxmlformats.org/officeDocument/2006/relationships/image" Target="../media/image85.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ags" Target="../tags/tag8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2.xml"/><Relationship Id="rId1" Type="http://schemas.openxmlformats.org/officeDocument/2006/relationships/tags" Target="../tags/tag88.xml"/><Relationship Id="rId4" Type="http://schemas.openxmlformats.org/officeDocument/2006/relationships/image" Target="../media/image86.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1.xml"/><Relationship Id="rId1" Type="http://schemas.openxmlformats.org/officeDocument/2006/relationships/tags" Target="../tags/tag89.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1.xml"/><Relationship Id="rId1" Type="http://schemas.openxmlformats.org/officeDocument/2006/relationships/tags" Target="../tags/tag90.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4.xml"/><Relationship Id="rId1" Type="http://schemas.openxmlformats.org/officeDocument/2006/relationships/tags" Target="../tags/tag91.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xml"/><Relationship Id="rId1" Type="http://schemas.openxmlformats.org/officeDocument/2006/relationships/tags" Target="../tags/tag9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image" Target="../media/image90.jpeg"/><Relationship Id="rId2" Type="http://schemas.openxmlformats.org/officeDocument/2006/relationships/slideLayout" Target="../slideLayouts/slideLayout9.xml"/><Relationship Id="rId1" Type="http://schemas.openxmlformats.org/officeDocument/2006/relationships/tags" Target="../tags/tag93.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9.xml"/><Relationship Id="rId1" Type="http://schemas.openxmlformats.org/officeDocument/2006/relationships/tags" Target="../tags/tag94.xml"/><Relationship Id="rId5" Type="http://schemas.openxmlformats.org/officeDocument/2006/relationships/image" Target="../media/image55.png"/><Relationship Id="rId4" Type="http://schemas.openxmlformats.org/officeDocument/2006/relationships/image" Target="../media/image9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50.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4.xml"/><Relationship Id="rId1" Type="http://schemas.openxmlformats.org/officeDocument/2006/relationships/tags" Target="../tags/tag95.xml"/><Relationship Id="rId4" Type="http://schemas.openxmlformats.org/officeDocument/2006/relationships/image" Target="../media/image92.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3.xml"/><Relationship Id="rId1" Type="http://schemas.openxmlformats.org/officeDocument/2006/relationships/tags" Target="../tags/tag96.xml"/><Relationship Id="rId5" Type="http://schemas.openxmlformats.org/officeDocument/2006/relationships/image" Target="../media/image94.png"/><Relationship Id="rId4" Type="http://schemas.openxmlformats.org/officeDocument/2006/relationships/image" Target="../media/image93.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xml"/><Relationship Id="rId1" Type="http://schemas.openxmlformats.org/officeDocument/2006/relationships/tags" Target="../tags/tag97.xml"/><Relationship Id="rId4" Type="http://schemas.openxmlformats.org/officeDocument/2006/relationships/image" Target="../media/image95.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xml"/><Relationship Id="rId1" Type="http://schemas.openxmlformats.org/officeDocument/2006/relationships/tags" Target="../tags/tag98.xml"/><Relationship Id="rId4" Type="http://schemas.openxmlformats.org/officeDocument/2006/relationships/image" Target="../media/image96.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4.xml"/><Relationship Id="rId1" Type="http://schemas.openxmlformats.org/officeDocument/2006/relationships/tags" Target="../tags/tag99.xml"/><Relationship Id="rId4" Type="http://schemas.openxmlformats.org/officeDocument/2006/relationships/image" Target="../media/image97.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9.xml"/><Relationship Id="rId1" Type="http://schemas.openxmlformats.org/officeDocument/2006/relationships/tags" Target="../tags/tag100.xml"/><Relationship Id="rId5" Type="http://schemas.openxmlformats.org/officeDocument/2006/relationships/image" Target="../media/image98.png"/><Relationship Id="rId4" Type="http://schemas.openxmlformats.org/officeDocument/2006/relationships/hyperlink" Target="https://gcc02.safelinks.protection.outlook.com/?url=https%3A%2F%2Fwww.medicare.gov%2Fpublications&amp;data=04%7C01%7CKim.Lare%40cms.hhs.gov%7C3a56733ca93b4c2a28d808da0c051bc3%7Cd58addea50534a808499ba4d944910df%7C0%7C0%7C637835513321323447%7CUnknown%7CTWFpbGZsb3d8eyJWIjoiMC4wLjAwMDAiLCJQIjoiV2luMzIiLCJBTiI6Ik1haWwiLCJXVCI6Mn0%3D%7C3000&amp;sdata=w5fHWN6p11KFKCBZe0tOH5AzAj28%2FYxG3B0I%2F2WDqu4%3D&amp;reserved=0" TargetMode="Externa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9.xml"/><Relationship Id="rId1" Type="http://schemas.openxmlformats.org/officeDocument/2006/relationships/tags" Target="../tags/tag101.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9.xml"/><Relationship Id="rId1" Type="http://schemas.openxmlformats.org/officeDocument/2006/relationships/tags" Target="../tags/tag10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2.xml"/><Relationship Id="rId1" Type="http://schemas.openxmlformats.org/officeDocument/2006/relationships/tags" Target="../tags/tag103.xml"/><Relationship Id="rId4" Type="http://schemas.openxmlformats.org/officeDocument/2006/relationships/image" Target="../media/image99.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4.xml"/><Relationship Id="rId1" Type="http://schemas.openxmlformats.org/officeDocument/2006/relationships/tags" Target="../tags/tag104.xml"/><Relationship Id="rId4" Type="http://schemas.openxmlformats.org/officeDocument/2006/relationships/image" Target="../media/image10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37.png"/><Relationship Id="rId2" Type="http://schemas.openxmlformats.org/officeDocument/2006/relationships/slideLayout" Target="../slideLayouts/slideLayout8.xml"/><Relationship Id="rId1" Type="http://schemas.openxmlformats.org/officeDocument/2006/relationships/tags" Target="../tags/tag5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2.xml"/><Relationship Id="rId1" Type="http://schemas.openxmlformats.org/officeDocument/2006/relationships/tags" Target="../tags/tag105.xml"/><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46.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9.xml"/><Relationship Id="rId1" Type="http://schemas.openxmlformats.org/officeDocument/2006/relationships/tags" Target="../tags/tag106.xml"/><Relationship Id="rId5" Type="http://schemas.openxmlformats.org/officeDocument/2006/relationships/hyperlink" Target="https://www.consumer.ftc.gov/features/feature-0014-identity-theft" TargetMode="External"/><Relationship Id="rId4" Type="http://schemas.openxmlformats.org/officeDocument/2006/relationships/hyperlink" Target="https://www.identitytheft.gov/" TargetMode="Externa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9.xml"/><Relationship Id="rId1" Type="http://schemas.openxmlformats.org/officeDocument/2006/relationships/tags" Target="../tags/tag107.xml"/><Relationship Id="rId5" Type="http://schemas.openxmlformats.org/officeDocument/2006/relationships/image" Target="../media/image103.png"/><Relationship Id="rId4" Type="http://schemas.openxmlformats.org/officeDocument/2006/relationships/hyperlink" Target="https://www.youtube.com/watch?v=r_RNBFGgw1Q" TargetMode="Externa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9.xml"/><Relationship Id="rId1" Type="http://schemas.openxmlformats.org/officeDocument/2006/relationships/tags" Target="../tags/tag108.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1.xml"/><Relationship Id="rId1" Type="http://schemas.openxmlformats.org/officeDocument/2006/relationships/tags" Target="../tags/tag109.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1.xml"/><Relationship Id="rId1" Type="http://schemas.openxmlformats.org/officeDocument/2006/relationships/tags" Target="../tags/tag110.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2.xml"/><Relationship Id="rId1" Type="http://schemas.openxmlformats.org/officeDocument/2006/relationships/tags" Target="../tags/tag111.xml"/></Relationships>
</file>

<file path=ppt/slides/_rels/slide67.xml.rels><?xml version="1.0" encoding="UTF-8" standalone="yes"?>
<Relationships xmlns="http://schemas.openxmlformats.org/package/2006/relationships"><Relationship Id="rId8" Type="http://schemas.openxmlformats.org/officeDocument/2006/relationships/hyperlink" Target="https://www.justice.gov/opa/pr/former-executive-medicare-advantage-organization-charged-multimillion-dollar-medicare-fraud" TargetMode="External"/><Relationship Id="rId3" Type="http://schemas.openxmlformats.org/officeDocument/2006/relationships/notesSlide" Target="../notesSlides/notesSlide67.xml"/><Relationship Id="rId7" Type="http://schemas.openxmlformats.org/officeDocument/2006/relationships/hyperlink" Target="https://www.justice.gov/usao-sdfl/pr/convicted-lab-owner-ordered-forfeit-over-187-million-health-care-fraud-proceeds" TargetMode="External"/><Relationship Id="rId2" Type="http://schemas.openxmlformats.org/officeDocument/2006/relationships/slideLayout" Target="../slideLayouts/slideLayout12.xml"/><Relationship Id="rId1" Type="http://schemas.openxmlformats.org/officeDocument/2006/relationships/tags" Target="../tags/tag112.xml"/><Relationship Id="rId6" Type="http://schemas.openxmlformats.org/officeDocument/2006/relationships/hyperlink" Target="https://www.justice.gov/opa/pr/national-enforcement-action-results-78-individuals-charged-25b-health-care-fraud" TargetMode="External"/><Relationship Id="rId11" Type="http://schemas.openxmlformats.org/officeDocument/2006/relationships/hyperlink" Target="https://www.justice.gov/opa/pr/justice-department-takes-action-against-covid-19-fraud" TargetMode="External"/><Relationship Id="rId5" Type="http://schemas.openxmlformats.org/officeDocument/2006/relationships/image" Target="../media/image104.png"/><Relationship Id="rId10" Type="http://schemas.openxmlformats.org/officeDocument/2006/relationships/hyperlink" Target="https://www.nbcnews.com/health/health-news/arrest-warrant-psychiatrist-arkansas-medical-board-medicaid-fraud-rcna119610" TargetMode="External"/><Relationship Id="rId4" Type="http://schemas.openxmlformats.org/officeDocument/2006/relationships/image" Target="../media/image84.jpg"/><Relationship Id="rId9" Type="http://schemas.openxmlformats.org/officeDocument/2006/relationships/hyperlink" Target="https://www.cnbc.com/2023/09/21/florida-nurse-practitioner-convicted-in-200-million-medicare-fraud-scheme.html" TargetMode="External"/></Relationships>
</file>

<file path=ppt/slides/_rels/slide68.xml.rels><?xml version="1.0" encoding="UTF-8" standalone="yes"?>
<Relationships xmlns="http://schemas.openxmlformats.org/package/2006/relationships"><Relationship Id="rId8" Type="http://schemas.openxmlformats.org/officeDocument/2006/relationships/hyperlink" Target="http://www.smpresource.org/" TargetMode="External"/><Relationship Id="rId3" Type="http://schemas.openxmlformats.org/officeDocument/2006/relationships/notesSlide" Target="../notesSlides/notesSlide68.xml"/><Relationship Id="rId7" Type="http://schemas.openxmlformats.org/officeDocument/2006/relationships/hyperlink" Target="https://www.ssa.gov/fraud/" TargetMode="External"/><Relationship Id="rId2" Type="http://schemas.openxmlformats.org/officeDocument/2006/relationships/slideLayout" Target="../slideLayouts/slideLayout12.xml"/><Relationship Id="rId1" Type="http://schemas.openxmlformats.org/officeDocument/2006/relationships/tags" Target="../tags/tag113.xml"/><Relationship Id="rId6" Type="http://schemas.openxmlformats.org/officeDocument/2006/relationships/hyperlink" Target="https://www.cms.gov/Medicare-Medicaid-Coordination/Fraud-Prevention/Medicaid-Integrity-Program/Education" TargetMode="External"/><Relationship Id="rId5" Type="http://schemas.openxmlformats.org/officeDocument/2006/relationships/hyperlink" Target="https://www.medicare.gov/fraud" TargetMode="External"/><Relationship Id="rId4" Type="http://schemas.openxmlformats.org/officeDocument/2006/relationships/hyperlink" Target="https://www.cms.gov/" TargetMode="External"/><Relationship Id="rId9" Type="http://schemas.openxmlformats.org/officeDocument/2006/relationships/hyperlink" Target="http://www.nhcaa.org/" TargetMode="Externa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2.xml"/><Relationship Id="rId1" Type="http://schemas.openxmlformats.org/officeDocument/2006/relationships/tags" Target="../tags/tag114.xml"/><Relationship Id="rId6" Type="http://schemas.openxmlformats.org/officeDocument/2006/relationships/hyperlink" Target="mailto:I-MEDIC_OIG_Hotline@qlarant.com" TargetMode="External"/><Relationship Id="rId5" Type="http://schemas.openxmlformats.org/officeDocument/2006/relationships/hyperlink" Target="mailto:I-MEDICComplaints@qlarant.com" TargetMode="External"/><Relationship Id="rId4" Type="http://schemas.openxmlformats.org/officeDocument/2006/relationships/hyperlink" Target="https://tips.oig.hhs.gov/"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7.xml"/><Relationship Id="rId7" Type="http://schemas.openxmlformats.org/officeDocument/2006/relationships/image" Target="../media/image41.png"/><Relationship Id="rId2" Type="http://schemas.openxmlformats.org/officeDocument/2006/relationships/slideLayout" Target="../slideLayouts/slideLayout6.xml"/><Relationship Id="rId1" Type="http://schemas.openxmlformats.org/officeDocument/2006/relationships/tags" Target="../tags/tag52.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37.png"/><Relationship Id="rId4" Type="http://schemas.openxmlformats.org/officeDocument/2006/relationships/image" Target="../media/image38.png"/><Relationship Id="rId9" Type="http://schemas.openxmlformats.org/officeDocument/2006/relationships/image" Target="../media/image43.png"/></Relationships>
</file>

<file path=ppt/slides/_rels/slide70.xml.rels><?xml version="1.0" encoding="UTF-8" standalone="yes"?>
<Relationships xmlns="http://schemas.openxmlformats.org/package/2006/relationships"><Relationship Id="rId8" Type="http://schemas.openxmlformats.org/officeDocument/2006/relationships/hyperlink" Target="http://productordering.cms.hhs.gov/" TargetMode="External"/><Relationship Id="rId3" Type="http://schemas.openxmlformats.org/officeDocument/2006/relationships/notesSlide" Target="../notesSlides/notesSlide70.xml"/><Relationship Id="rId7" Type="http://schemas.openxmlformats.org/officeDocument/2006/relationships/hyperlink" Target="https://www.youtube.com/watch?v=N_iI1IkTQZo" TargetMode="External"/><Relationship Id="rId2" Type="http://schemas.openxmlformats.org/officeDocument/2006/relationships/slideLayout" Target="../slideLayouts/slideLayout12.xml"/><Relationship Id="rId1" Type="http://schemas.openxmlformats.org/officeDocument/2006/relationships/tags" Target="../tags/tag115.xml"/><Relationship Id="rId6" Type="http://schemas.openxmlformats.org/officeDocument/2006/relationships/hyperlink" Target="https://www.youtube.com/watch?v=zKZuVdL-GC0" TargetMode="External"/><Relationship Id="rId5" Type="http://schemas.openxmlformats.org/officeDocument/2006/relationships/hyperlink" Target="https://www.youtube.com/watch?v=vScAG7rtPe8&amp;list=PLaV7m2-zFKpiuxlWwMfKHNUrQ2Mxhay4b" TargetMode="External"/><Relationship Id="rId4"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9.xml"/><Relationship Id="rId1" Type="http://schemas.openxmlformats.org/officeDocument/2006/relationships/tags" Target="../tags/tag116.xml"/></Relationships>
</file>

<file path=ppt/slides/_rels/slide72.xml.rels><?xml version="1.0" encoding="UTF-8" standalone="yes"?>
<Relationships xmlns="http://schemas.openxmlformats.org/package/2006/relationships"><Relationship Id="rId8" Type="http://schemas.openxmlformats.org/officeDocument/2006/relationships/hyperlink" Target="mailto:training@cms.hhs.gov" TargetMode="External"/><Relationship Id="rId3" Type="http://schemas.openxmlformats.org/officeDocument/2006/relationships/notesSlide" Target="../notesSlides/notesSlide72.xml"/><Relationship Id="rId7" Type="http://schemas.microsoft.com/office/2007/relationships/hdphoto" Target="../media/hdphoto1.wdp"/><Relationship Id="rId2" Type="http://schemas.openxmlformats.org/officeDocument/2006/relationships/slideLayout" Target="../slideLayouts/slideLayout12.xml"/><Relationship Id="rId1" Type="http://schemas.openxmlformats.org/officeDocument/2006/relationships/tags" Target="../tags/tag117.xml"/><Relationship Id="rId6" Type="http://schemas.openxmlformats.org/officeDocument/2006/relationships/image" Target="../media/image106.png"/><Relationship Id="rId5" Type="http://schemas.openxmlformats.org/officeDocument/2006/relationships/hyperlink" Target="https://cmsnationaltrainingprogram.cms.gov/" TargetMode="External"/><Relationship Id="rId4" Type="http://schemas.openxmlformats.org/officeDocument/2006/relationships/image" Target="../media/image10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47.png"/><Relationship Id="rId2" Type="http://schemas.openxmlformats.org/officeDocument/2006/relationships/slideLayout" Target="../slideLayouts/slideLayout5.xml"/><Relationship Id="rId1" Type="http://schemas.openxmlformats.org/officeDocument/2006/relationships/tags" Target="../tags/tag53.xml"/><Relationship Id="rId6" Type="http://schemas.openxmlformats.org/officeDocument/2006/relationships/image" Target="../media/image46.jpeg"/><Relationship Id="rId5" Type="http://schemas.openxmlformats.org/officeDocument/2006/relationships/image" Target="../media/image45.sv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51.jpeg"/><Relationship Id="rId2" Type="http://schemas.openxmlformats.org/officeDocument/2006/relationships/slideLayout" Target="../slideLayouts/slideLayout9.xml"/><Relationship Id="rId1" Type="http://schemas.openxmlformats.org/officeDocument/2006/relationships/tags" Target="../tags/tag54.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156" y="4470400"/>
            <a:ext cx="10515600" cy="1210519"/>
          </a:xfrm>
        </p:spPr>
        <p:txBody>
          <a:bodyPr>
            <a:noAutofit/>
          </a:bodyPr>
          <a:lstStyle/>
          <a:p>
            <a:r>
              <a:rPr lang="en-US" dirty="0">
                <a:latin typeface="Arial Black"/>
              </a:rPr>
              <a:t>Medicare &amp; Medicaid Fraud, Waste, &amp; Abuse Prevention</a:t>
            </a:r>
          </a:p>
        </p:txBody>
      </p:sp>
    </p:spTree>
    <p:custDataLst>
      <p:tags r:id="rId1"/>
    </p:custDataLst>
    <p:extLst>
      <p:ext uri="{BB962C8B-B14F-4D97-AF65-F5344CB8AC3E}">
        <p14:creationId xmlns:p14="http://schemas.microsoft.com/office/powerpoint/2010/main" val="1810128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0"/>
            <a:ext cx="12192000" cy="954107"/>
          </a:xfrm>
        </p:spPr>
        <p:txBody>
          <a:bodyPr anchor="ctr">
            <a:normAutofit/>
          </a:bodyPr>
          <a:lstStyle/>
          <a:p>
            <a:r>
              <a:rPr lang="en-US" sz="3000" dirty="0">
                <a:latin typeface="Arial Black" panose="020B0A04020102020204" pitchFamily="34" charset="0"/>
              </a:rPr>
              <a:t>Improper Payments</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sz="half" idx="1"/>
          </p:nvPr>
        </p:nvSpPr>
        <p:spPr>
          <a:xfrm>
            <a:off x="560008" y="1549595"/>
            <a:ext cx="6453939" cy="3859247"/>
          </a:xfrm>
        </p:spPr>
        <p:txBody>
          <a:bodyPr>
            <a:noAutofit/>
          </a:bodyPr>
          <a:lstStyle/>
          <a:p>
            <a:pPr marL="548640" lvl="0" indent="-274320" defTabSz="685800">
              <a:lnSpc>
                <a:spcPct val="100000"/>
              </a:lnSpc>
              <a:spcBef>
                <a:spcPts val="0"/>
              </a:spcBef>
              <a:spcAft>
                <a:spcPts val="1200"/>
              </a:spcAft>
            </a:pPr>
            <a:r>
              <a:rPr lang="en-US" sz="2400" dirty="0">
                <a:solidFill>
                  <a:srgbClr val="00529B"/>
                </a:solidFill>
              </a:rPr>
              <a:t>Shouldn’t have been made</a:t>
            </a:r>
          </a:p>
          <a:p>
            <a:pPr marL="548640" lvl="0" indent="-274320" defTabSz="685800">
              <a:lnSpc>
                <a:spcPct val="100000"/>
              </a:lnSpc>
              <a:spcBef>
                <a:spcPts val="0"/>
              </a:spcBef>
              <a:spcAft>
                <a:spcPts val="1200"/>
              </a:spcAft>
            </a:pPr>
            <a:r>
              <a:rPr lang="en-US" sz="2400" dirty="0">
                <a:solidFill>
                  <a:srgbClr val="00529B"/>
                </a:solidFill>
              </a:rPr>
              <a:t>Were made in an incorrect amount</a:t>
            </a:r>
          </a:p>
          <a:p>
            <a:pPr marL="548640" lvl="0" indent="-274320" defTabSz="685800">
              <a:lnSpc>
                <a:spcPct val="100000"/>
              </a:lnSpc>
              <a:spcBef>
                <a:spcPts val="0"/>
              </a:spcBef>
              <a:spcAft>
                <a:spcPts val="1200"/>
              </a:spcAft>
            </a:pPr>
            <a:r>
              <a:rPr lang="en-US" sz="2400" dirty="0">
                <a:solidFill>
                  <a:srgbClr val="00529B"/>
                </a:solidFill>
              </a:rPr>
              <a:t>Can indicate fraud schemes</a:t>
            </a:r>
          </a:p>
          <a:p>
            <a:pPr marL="548640" lvl="0" indent="-274320" defTabSz="685800">
              <a:lnSpc>
                <a:spcPct val="100000"/>
              </a:lnSpc>
              <a:spcBef>
                <a:spcPts val="0"/>
              </a:spcBef>
              <a:spcAft>
                <a:spcPts val="1200"/>
              </a:spcAft>
            </a:pPr>
            <a:r>
              <a:rPr lang="en-US" sz="2400" dirty="0">
                <a:solidFill>
                  <a:srgbClr val="00529B"/>
                </a:solidFill>
              </a:rPr>
              <a:t>Don’t meet CMS program requirements</a:t>
            </a:r>
          </a:p>
          <a:p>
            <a:pPr marL="548640" lvl="0" indent="-274320" defTabSz="685800">
              <a:lnSpc>
                <a:spcPct val="100000"/>
              </a:lnSpc>
              <a:spcBef>
                <a:spcPts val="0"/>
              </a:spcBef>
              <a:spcAft>
                <a:spcPts val="1200"/>
              </a:spcAft>
            </a:pPr>
            <a:r>
              <a:rPr lang="en-US" sz="2400" dirty="0">
                <a:solidFill>
                  <a:srgbClr val="00529B"/>
                </a:solidFill>
              </a:rPr>
              <a:t>Are due mostly to unintentional errors, like data entry mistakes</a:t>
            </a:r>
            <a:endParaRPr lang="en-US" sz="2400" dirty="0"/>
          </a:p>
        </p:txBody>
      </p:sp>
      <p:pic>
        <p:nvPicPr>
          <p:cNvPr id="6" name="Picture 5">
            <a:extLst>
              <a:ext uri="{FF2B5EF4-FFF2-40B4-BE49-F238E27FC236}">
                <a16:creationId xmlns:a16="http://schemas.microsoft.com/office/drawing/2014/main" id="{90EC70E3-4908-4BF6-93DA-067FF12B9A48}"/>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013947" y="1449158"/>
            <a:ext cx="4339853" cy="2893235"/>
          </a:xfrm>
          <a:prstGeom prst="rect">
            <a:avLst/>
          </a:prstGeom>
          <a:ln>
            <a:noFill/>
          </a:ln>
          <a:effectLst>
            <a:softEdge rad="112500"/>
          </a:effectLst>
        </p:spPr>
      </p:pic>
      <p:sp>
        <p:nvSpPr>
          <p:cNvPr id="3" name="Slide Number Placeholder 2">
            <a:extLst>
              <a:ext uri="{FF2B5EF4-FFF2-40B4-BE49-F238E27FC236}">
                <a16:creationId xmlns:a16="http://schemas.microsoft.com/office/drawing/2014/main" id="{077F7E28-2DF0-4995-8C5A-82CE33368729}"/>
              </a:ext>
            </a:extLst>
          </p:cNvPr>
          <p:cNvSpPr>
            <a:spLocks noGrp="1"/>
          </p:cNvSpPr>
          <p:nvPr>
            <p:ph type="sldNum" sz="quarter" idx="12"/>
          </p:nvPr>
        </p:nvSpPr>
        <p:spPr/>
        <p:txBody>
          <a:bodyPr/>
          <a:lstStyle/>
          <a:p>
            <a:pPr>
              <a:defRPr/>
            </a:pPr>
            <a:fld id="{11E79EF6-0C0E-43E6-8FB3-918BC522CC5A}" type="slidenum">
              <a:rPr lang="en-US" smtClean="0"/>
              <a:pPr>
                <a:defRPr/>
              </a:pPr>
              <a:t>10</a:t>
            </a:fld>
            <a:endParaRPr lang="en-US" dirty="0"/>
          </a:p>
        </p:txBody>
      </p:sp>
      <p:sp>
        <p:nvSpPr>
          <p:cNvPr id="10" name="Footer Placeholder 4">
            <a:extLst>
              <a:ext uri="{FF2B5EF4-FFF2-40B4-BE49-F238E27FC236}">
                <a16:creationId xmlns:a16="http://schemas.microsoft.com/office/drawing/2014/main" id="{A89F6866-B846-4D92-A164-672B639066DF}"/>
              </a:ext>
            </a:extLst>
          </p:cNvPr>
          <p:cNvSpPr>
            <a:spLocks noGrp="1"/>
          </p:cNvSpPr>
          <p:nvPr>
            <p:ph type="ftr" sz="quarter" idx="11"/>
          </p:nvPr>
        </p:nvSpPr>
        <p:spPr>
          <a:xfrm>
            <a:off x="3902396" y="6476171"/>
            <a:ext cx="4376381" cy="376498"/>
          </a:xfrm>
        </p:spPr>
        <p:txBody>
          <a:bodyPr/>
          <a:lstStyle/>
          <a:p>
            <a:r>
              <a:rPr lang="en-US">
                <a:latin typeface="Arial"/>
                <a:cs typeface="Arial"/>
              </a:rPr>
              <a:t>Medicare &amp; Medicaid Fraud, Waste, &amp; Abuse Prevention</a:t>
            </a:r>
            <a:endParaRPr lang="en-US" dirty="0">
              <a:latin typeface="Arial"/>
              <a:cs typeface="Arial"/>
            </a:endParaRPr>
          </a:p>
        </p:txBody>
      </p:sp>
      <p:sp>
        <p:nvSpPr>
          <p:cNvPr id="8" name="Date Placeholder 3">
            <a:extLst>
              <a:ext uri="{FF2B5EF4-FFF2-40B4-BE49-F238E27FC236}">
                <a16:creationId xmlns:a16="http://schemas.microsoft.com/office/drawing/2014/main" id="{D9EA39CE-1417-4272-B551-EC87BF39EF1F}"/>
              </a:ext>
            </a:extLst>
          </p:cNvPr>
          <p:cNvSpPr>
            <a:spLocks noGrp="1"/>
          </p:cNvSpPr>
          <p:nvPr>
            <p:ph type="dt" sz="half" idx="10"/>
          </p:nvPr>
        </p:nvSpPr>
        <p:spPr>
          <a:xfrm>
            <a:off x="838200" y="6476171"/>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64572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7134"/>
            <a:ext cx="12192000" cy="929286"/>
          </a:xfrm>
        </p:spPr>
        <p:txBody>
          <a:bodyPr anchor="ctr">
            <a:normAutofit/>
          </a:bodyPr>
          <a:lstStyle/>
          <a:p>
            <a:r>
              <a:rPr lang="en-US" sz="2800" dirty="0">
                <a:latin typeface="Arial Black" panose="020B0A04020102020204" pitchFamily="34" charset="0"/>
              </a:rPr>
              <a:t>Common Causes of Medicare Fee-for-Service </a:t>
            </a:r>
            <a:br>
              <a:rPr lang="en-US" sz="2800" dirty="0">
                <a:latin typeface="Arial Black" panose="020B0A04020102020204" pitchFamily="34" charset="0"/>
              </a:rPr>
            </a:br>
            <a:r>
              <a:rPr lang="en-US" sz="2800" dirty="0">
                <a:latin typeface="Arial Black" panose="020B0A04020102020204" pitchFamily="34" charset="0"/>
              </a:rPr>
              <a:t>Improper Payments: Fiscal Year 2023</a:t>
            </a:r>
          </a:p>
        </p:txBody>
      </p:sp>
      <p:graphicFrame>
        <p:nvGraphicFramePr>
          <p:cNvPr id="7" name="Chart 6" descr="Pie chart showing stats for:&#10;Insufficient documentation 64%, $16,052.42.&#10;Medical Necessity 13%, $3,393.96.&#10;Incorrect coding 11%, $2.662.71.&#10;Other 7%, $1,715.37.&#10;No documentation 5%, $1,209.73">
            <a:extLst>
              <a:ext uri="{FF2B5EF4-FFF2-40B4-BE49-F238E27FC236}">
                <a16:creationId xmlns:a16="http://schemas.microsoft.com/office/drawing/2014/main" id="{60737367-C55D-488F-B9CF-8175DF88F32A}"/>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997962939"/>
              </p:ext>
            </p:extLst>
          </p:nvPr>
        </p:nvGraphicFramePr>
        <p:xfrm>
          <a:off x="1342225" y="1152704"/>
          <a:ext cx="8929687" cy="5253037"/>
        </p:xfrm>
        <a:graphic>
          <a:graphicData uri="http://schemas.openxmlformats.org/drawingml/2006/chart">
            <c:chart xmlns:c="http://schemas.openxmlformats.org/drawingml/2006/chart" xmlns:r="http://schemas.openxmlformats.org/officeDocument/2006/relationships" r:id="rId4"/>
          </a:graphicData>
        </a:graphic>
      </p:graphicFrame>
      <p:sp>
        <p:nvSpPr>
          <p:cNvPr id="3" name="Arrow: Pentagon 2">
            <a:extLst>
              <a:ext uri="{FF2B5EF4-FFF2-40B4-BE49-F238E27FC236}">
                <a16:creationId xmlns:a16="http://schemas.microsoft.com/office/drawing/2014/main" id="{A09C104A-6E6D-42BE-A2B1-31C41766F31D}"/>
              </a:ext>
              <a:ext uri="{C183D7F6-B498-43B3-948B-1728B52AA6E4}">
                <adec:decorative xmlns:adec="http://schemas.microsoft.com/office/drawing/2017/decorative" val="1"/>
              </a:ext>
            </a:extLst>
          </p:cNvPr>
          <p:cNvSpPr/>
          <p:nvPr/>
        </p:nvSpPr>
        <p:spPr>
          <a:xfrm rot="10800000">
            <a:off x="8610600" y="1454500"/>
            <a:ext cx="3581400" cy="840810"/>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736D7BD8-5147-417F-B6E1-897477E3EA3B}"/>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47484" y="1366023"/>
            <a:ext cx="929287" cy="929287"/>
          </a:xfrm>
          <a:prstGeom prst="rect">
            <a:avLst/>
          </a:prstGeom>
        </p:spPr>
      </p:pic>
      <p:sp>
        <p:nvSpPr>
          <p:cNvPr id="11" name="TextBox 10">
            <a:extLst>
              <a:ext uri="{FF2B5EF4-FFF2-40B4-BE49-F238E27FC236}">
                <a16:creationId xmlns:a16="http://schemas.microsoft.com/office/drawing/2014/main" id="{FF9BCA6A-D3BA-4F21-AD80-AFB322E4891B}"/>
              </a:ext>
            </a:extLst>
          </p:cNvPr>
          <p:cNvSpPr txBox="1"/>
          <p:nvPr/>
        </p:nvSpPr>
        <p:spPr>
          <a:xfrm>
            <a:off x="9769643" y="1552723"/>
            <a:ext cx="2422357" cy="646331"/>
          </a:xfrm>
          <a:prstGeom prst="rect">
            <a:avLst/>
          </a:prstGeom>
          <a:noFill/>
        </p:spPr>
        <p:txBody>
          <a:bodyPr wrap="square" rtlCol="0">
            <a:spAutoFit/>
          </a:bodyPr>
          <a:lstStyle/>
          <a:p>
            <a:r>
              <a:rPr lang="en-US" dirty="0">
                <a:solidFill>
                  <a:srgbClr val="00529B"/>
                </a:solidFill>
              </a:rPr>
              <a:t>Dollar amounts listed in the chart are in billions</a:t>
            </a:r>
          </a:p>
        </p:txBody>
      </p:sp>
      <p:sp>
        <p:nvSpPr>
          <p:cNvPr id="6" name="Slide Number Placeholder 5">
            <a:extLst>
              <a:ext uri="{FF2B5EF4-FFF2-40B4-BE49-F238E27FC236}">
                <a16:creationId xmlns:a16="http://schemas.microsoft.com/office/drawing/2014/main" id="{064F4158-21F9-4252-888A-E50B0222D983}"/>
              </a:ext>
            </a:extLst>
          </p:cNvPr>
          <p:cNvSpPr>
            <a:spLocks noGrp="1"/>
          </p:cNvSpPr>
          <p:nvPr>
            <p:ph type="sldNum" sz="quarter" idx="12"/>
          </p:nvPr>
        </p:nvSpPr>
        <p:spPr/>
        <p:txBody>
          <a:bodyPr/>
          <a:lstStyle/>
          <a:p>
            <a:pPr>
              <a:defRPr/>
            </a:pPr>
            <a:fld id="{11E79EF6-0C0E-43E6-8FB3-918BC522CC5A}" type="slidenum">
              <a:rPr lang="en-US" smtClean="0"/>
              <a:pPr>
                <a:defRPr/>
              </a:pPr>
              <a:t>11</a:t>
            </a:fld>
            <a:endParaRPr lang="en-US" dirty="0"/>
          </a:p>
        </p:txBody>
      </p:sp>
      <p:sp>
        <p:nvSpPr>
          <p:cNvPr id="9" name="Footer Placeholder 4">
            <a:extLst>
              <a:ext uri="{FF2B5EF4-FFF2-40B4-BE49-F238E27FC236}">
                <a16:creationId xmlns:a16="http://schemas.microsoft.com/office/drawing/2014/main" id="{D661BD6F-5E77-4D71-A039-68C282E31F05}"/>
              </a:ext>
            </a:extLst>
          </p:cNvPr>
          <p:cNvSpPr>
            <a:spLocks noGrp="1"/>
          </p:cNvSpPr>
          <p:nvPr>
            <p:ph type="ftr" sz="quarter" idx="11"/>
          </p:nvPr>
        </p:nvSpPr>
        <p:spPr>
          <a:xfrm>
            <a:off x="3879376" y="6492240"/>
            <a:ext cx="4433247" cy="376498"/>
          </a:xfrm>
        </p:spPr>
        <p:txBody>
          <a:bodyPr/>
          <a:lstStyle/>
          <a:p>
            <a:r>
              <a:rPr lang="en-US">
                <a:latin typeface="Arial"/>
                <a:cs typeface="Arial"/>
              </a:rPr>
              <a:t>Medicare &amp; Medicaid Fraud, Waste, &amp; Abuse Prevention</a:t>
            </a:r>
            <a:endParaRPr lang="en-US" dirty="0">
              <a:latin typeface="Arial"/>
              <a:cs typeface="Arial"/>
            </a:endParaRPr>
          </a:p>
        </p:txBody>
      </p:sp>
      <p:sp>
        <p:nvSpPr>
          <p:cNvPr id="8" name="Date Placeholder 3">
            <a:extLst>
              <a:ext uri="{FF2B5EF4-FFF2-40B4-BE49-F238E27FC236}">
                <a16:creationId xmlns:a16="http://schemas.microsoft.com/office/drawing/2014/main" id="{C53B22BF-7931-41B0-AD8C-5F2B29C5A8CF}"/>
              </a:ext>
            </a:extLst>
          </p:cNvPr>
          <p:cNvSpPr>
            <a:spLocks noGrp="1"/>
          </p:cNvSpPr>
          <p:nvPr>
            <p:ph type="dt" sz="half" idx="10"/>
          </p:nvPr>
        </p:nvSpPr>
        <p:spPr>
          <a:xfrm>
            <a:off x="838200" y="6476171"/>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31069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16705"/>
            <a:ext cx="12191999" cy="935796"/>
          </a:xfrm>
        </p:spPr>
        <p:txBody>
          <a:bodyPr anchor="ctr">
            <a:normAutofit/>
          </a:bodyPr>
          <a:lstStyle/>
          <a:p>
            <a:r>
              <a:rPr lang="en-US" sz="3000" dirty="0">
                <a:latin typeface="Arial Black" panose="020B0A04020102020204" pitchFamily="34" charset="0"/>
              </a:rPr>
              <a:t>Improper Payment Transparency: Medicare</a:t>
            </a:r>
          </a:p>
        </p:txBody>
      </p:sp>
      <p:graphicFrame>
        <p:nvGraphicFramePr>
          <p:cNvPr id="8" name="Content Placeholder 5" descr="Bar chart showing Medicare fee-for-service historical improper payment rates">
            <a:extLs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850656853"/>
              </p:ext>
            </p:extLst>
          </p:nvPr>
        </p:nvGraphicFramePr>
        <p:xfrm>
          <a:off x="297801" y="1256407"/>
          <a:ext cx="10931846" cy="4487005"/>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3267B068-EBC8-4D3A-A62E-3EE9BF83967D}"/>
              </a:ext>
            </a:extLst>
          </p:cNvPr>
          <p:cNvSpPr txBox="1"/>
          <p:nvPr/>
        </p:nvSpPr>
        <p:spPr>
          <a:xfrm>
            <a:off x="10496550" y="2844225"/>
            <a:ext cx="1466194"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10% Statutory Threshold</a:t>
            </a:r>
          </a:p>
        </p:txBody>
      </p:sp>
      <p:sp>
        <p:nvSpPr>
          <p:cNvPr id="10" name="TextBox 9" descr="Medicare Fiscal Year (FY) 2021 Error Rate: 6.26%&#10;"/>
          <p:cNvSpPr txBox="1"/>
          <p:nvPr/>
        </p:nvSpPr>
        <p:spPr>
          <a:xfrm>
            <a:off x="929390" y="5810815"/>
            <a:ext cx="9830469" cy="461665"/>
          </a:xfrm>
          <a:prstGeom prst="rect">
            <a:avLst/>
          </a:prstGeom>
          <a:solidFill>
            <a:srgbClr val="A8B7DF"/>
          </a:solidFill>
        </p:spPr>
        <p:txBody>
          <a:bodyPr wrap="square" rtlCol="0">
            <a:spAutoFit/>
          </a:bodyPr>
          <a:lstStyle/>
          <a:p>
            <a:pPr algn="ctr"/>
            <a:r>
              <a:rPr lang="en-US" sz="2400" b="1" dirty="0">
                <a:latin typeface="Arial" panose="020B0604020202020204" pitchFamily="34" charset="0"/>
                <a:cs typeface="Arial" panose="020B0604020202020204" pitchFamily="34" charset="0"/>
              </a:rPr>
              <a:t>Medicare Fiscal Year (FY) 2023 Improper Payment Rate: 7.38%</a:t>
            </a:r>
          </a:p>
        </p:txBody>
      </p:sp>
      <p:sp>
        <p:nvSpPr>
          <p:cNvPr id="5" name="Slide Number Placeholder 4">
            <a:extLst>
              <a:ext uri="{FF2B5EF4-FFF2-40B4-BE49-F238E27FC236}">
                <a16:creationId xmlns:a16="http://schemas.microsoft.com/office/drawing/2014/main" id="{AB80F82A-24A7-4BD9-8FF3-F13785DABD3F}"/>
              </a:ext>
            </a:extLst>
          </p:cNvPr>
          <p:cNvSpPr>
            <a:spLocks noGrp="1"/>
          </p:cNvSpPr>
          <p:nvPr>
            <p:ph type="sldNum" sz="quarter" idx="12"/>
          </p:nvPr>
        </p:nvSpPr>
        <p:spPr/>
        <p:txBody>
          <a:bodyPr/>
          <a:lstStyle/>
          <a:p>
            <a:pPr>
              <a:defRPr/>
            </a:pPr>
            <a:fld id="{11E79EF6-0C0E-43E6-8FB3-918BC522CC5A}" type="slidenum">
              <a:rPr lang="en-US" smtClean="0"/>
              <a:pPr>
                <a:defRPr/>
              </a:pPr>
              <a:t>12</a:t>
            </a:fld>
            <a:endParaRPr lang="en-US" dirty="0"/>
          </a:p>
        </p:txBody>
      </p:sp>
      <p:sp>
        <p:nvSpPr>
          <p:cNvPr id="15" name="Footer Placeholder 4">
            <a:extLst>
              <a:ext uri="{FF2B5EF4-FFF2-40B4-BE49-F238E27FC236}">
                <a16:creationId xmlns:a16="http://schemas.microsoft.com/office/drawing/2014/main" id="{6CF0C80D-2C51-44E6-858E-6F85884A6C52}"/>
              </a:ext>
            </a:extLst>
          </p:cNvPr>
          <p:cNvSpPr>
            <a:spLocks noGrp="1"/>
          </p:cNvSpPr>
          <p:nvPr>
            <p:ph type="ftr" sz="quarter" idx="11"/>
          </p:nvPr>
        </p:nvSpPr>
        <p:spPr>
          <a:xfrm>
            <a:off x="3930554" y="6516304"/>
            <a:ext cx="4330889" cy="331006"/>
          </a:xfrm>
        </p:spPr>
        <p:txBody>
          <a:bodyPr/>
          <a:lstStyle/>
          <a:p>
            <a:r>
              <a:rPr lang="en-US">
                <a:latin typeface="Arial"/>
                <a:cs typeface="Arial"/>
              </a:rPr>
              <a:t>Medicare &amp; Medicaid Fraud, Waste, &amp; Abuse Prevention</a:t>
            </a:r>
            <a:endParaRPr lang="en-US" dirty="0">
              <a:latin typeface="Arial"/>
              <a:cs typeface="Arial"/>
            </a:endParaRPr>
          </a:p>
        </p:txBody>
      </p:sp>
      <p:sp>
        <p:nvSpPr>
          <p:cNvPr id="14" name="Date Placeholder 3">
            <a:extLst>
              <a:ext uri="{FF2B5EF4-FFF2-40B4-BE49-F238E27FC236}">
                <a16:creationId xmlns:a16="http://schemas.microsoft.com/office/drawing/2014/main" id="{1F6FF728-685D-4713-B988-E5F9F881657D}"/>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495113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16705"/>
            <a:ext cx="12191999" cy="935796"/>
          </a:xfrm>
        </p:spPr>
        <p:txBody>
          <a:bodyPr anchor="ctr">
            <a:normAutofit/>
          </a:bodyPr>
          <a:lstStyle/>
          <a:p>
            <a:r>
              <a:rPr lang="en-US" sz="3000" dirty="0">
                <a:latin typeface="Arial Black" panose="020B0A04020102020204" pitchFamily="34" charset="0"/>
              </a:rPr>
              <a:t>Improper Payment Transparency: Medicare Advantage</a:t>
            </a:r>
          </a:p>
        </p:txBody>
      </p:sp>
      <p:graphicFrame>
        <p:nvGraphicFramePr>
          <p:cNvPr id="8" name="Content Placeholder 5" descr="Bar chart showing Medicare fee-for-service historical improper payment rates">
            <a:extLs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603442836"/>
              </p:ext>
            </p:extLst>
          </p:nvPr>
        </p:nvGraphicFramePr>
        <p:xfrm>
          <a:off x="721936" y="1269659"/>
          <a:ext cx="10931846" cy="4487005"/>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descr="Medicare Fiscal Year (FY) 2021 Error Rate: 6.26%&#10;"/>
          <p:cNvSpPr txBox="1"/>
          <p:nvPr/>
        </p:nvSpPr>
        <p:spPr>
          <a:xfrm>
            <a:off x="1615859" y="5612157"/>
            <a:ext cx="9144000" cy="461665"/>
          </a:xfrm>
          <a:prstGeom prst="rect">
            <a:avLst/>
          </a:prstGeom>
          <a:solidFill>
            <a:srgbClr val="A8B7DF"/>
          </a:solidFill>
        </p:spPr>
        <p:txBody>
          <a:bodyPr wrap="square" rtlCol="0">
            <a:spAutoFit/>
          </a:bodyPr>
          <a:lstStyle/>
          <a:p>
            <a:pPr algn="ctr"/>
            <a:r>
              <a:rPr lang="en-US" sz="2400" b="1" dirty="0">
                <a:latin typeface="Arial" panose="020B0604020202020204" pitchFamily="34" charset="0"/>
                <a:cs typeface="Arial" panose="020B0604020202020204" pitchFamily="34" charset="0"/>
              </a:rPr>
              <a:t>MA Fiscal Year (FY) 2023 Improper Payment Rate: 6.01%</a:t>
            </a:r>
          </a:p>
        </p:txBody>
      </p:sp>
      <p:sp>
        <p:nvSpPr>
          <p:cNvPr id="2" name="Rectangle: Rounded Corners 1">
            <a:extLst>
              <a:ext uri="{FF2B5EF4-FFF2-40B4-BE49-F238E27FC236}">
                <a16:creationId xmlns:a16="http://schemas.microsoft.com/office/drawing/2014/main" id="{5355F24E-64CF-D79A-8C8D-1BFE4B47675A}"/>
              </a:ext>
            </a:extLst>
          </p:cNvPr>
          <p:cNvSpPr/>
          <p:nvPr/>
        </p:nvSpPr>
        <p:spPr>
          <a:xfrm>
            <a:off x="763199" y="5969794"/>
            <a:ext cx="10773271" cy="74834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defTabSz="685800">
              <a:spcBef>
                <a:spcPts val="600"/>
              </a:spcBef>
              <a:spcAft>
                <a:spcPts val="600"/>
              </a:spcAft>
              <a:buNone/>
              <a:defRPr/>
            </a:pPr>
            <a:r>
              <a:rPr lang="en-US" b="1" dirty="0">
                <a:solidFill>
                  <a:srgbClr val="00529B"/>
                </a:solidFill>
                <a:latin typeface="Arial" panose="020B0604020202020204" pitchFamily="34" charset="0"/>
                <a:cs typeface="Arial" panose="020B0604020202020204" pitchFamily="34" charset="0"/>
              </a:rPr>
              <a:t>NOTE: </a:t>
            </a:r>
            <a:r>
              <a:rPr lang="en-US" dirty="0">
                <a:solidFill>
                  <a:srgbClr val="00529B"/>
                </a:solidFill>
                <a:latin typeface="Arial" panose="020B0604020202020204" pitchFamily="34" charset="0"/>
                <a:cs typeface="Arial" panose="020B0604020202020204" pitchFamily="34" charset="0"/>
              </a:rPr>
              <a:t>FY23 establishes a new baseline due to methodology changes from prior reporting years</a:t>
            </a:r>
          </a:p>
        </p:txBody>
      </p:sp>
      <p:pic>
        <p:nvPicPr>
          <p:cNvPr id="3" name="Picture 6">
            <a:extLst>
              <a:ext uri="{FF2B5EF4-FFF2-40B4-BE49-F238E27FC236}">
                <a16:creationId xmlns:a16="http://schemas.microsoft.com/office/drawing/2014/main" id="{763F537B-93B5-2759-083B-12381CF078A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73066" y="6186586"/>
            <a:ext cx="274320" cy="274320"/>
          </a:xfrm>
          <a:prstGeom prst="rect">
            <a:avLst/>
          </a:prstGeom>
        </p:spPr>
      </p:pic>
      <p:sp>
        <p:nvSpPr>
          <p:cNvPr id="7" name="TextBox 6">
            <a:extLst>
              <a:ext uri="{FF2B5EF4-FFF2-40B4-BE49-F238E27FC236}">
                <a16:creationId xmlns:a16="http://schemas.microsoft.com/office/drawing/2014/main" id="{7115AB1B-FF8C-4AF7-E487-3B0247F8FA24}"/>
              </a:ext>
            </a:extLst>
          </p:cNvPr>
          <p:cNvSpPr txBox="1"/>
          <p:nvPr/>
        </p:nvSpPr>
        <p:spPr>
          <a:xfrm>
            <a:off x="7165298" y="4422098"/>
            <a:ext cx="607102" cy="369332"/>
          </a:xfrm>
          <a:prstGeom prst="rect">
            <a:avLst/>
          </a:prstGeom>
          <a:noFill/>
        </p:spPr>
        <p:txBody>
          <a:bodyPr wrap="square" rtlCol="0">
            <a:spAutoFit/>
          </a:bodyPr>
          <a:lstStyle/>
          <a:p>
            <a:r>
              <a:rPr lang="en-US" dirty="0"/>
              <a:t>N/A</a:t>
            </a:r>
          </a:p>
        </p:txBody>
      </p:sp>
      <p:sp>
        <p:nvSpPr>
          <p:cNvPr id="5" name="Slide Number Placeholder 4">
            <a:extLst>
              <a:ext uri="{FF2B5EF4-FFF2-40B4-BE49-F238E27FC236}">
                <a16:creationId xmlns:a16="http://schemas.microsoft.com/office/drawing/2014/main" id="{AB80F82A-24A7-4BD9-8FF3-F13785DABD3F}"/>
              </a:ext>
            </a:extLst>
          </p:cNvPr>
          <p:cNvSpPr>
            <a:spLocks noGrp="1"/>
          </p:cNvSpPr>
          <p:nvPr>
            <p:ph type="sldNum" sz="quarter" idx="12"/>
          </p:nvPr>
        </p:nvSpPr>
        <p:spPr/>
        <p:txBody>
          <a:bodyPr/>
          <a:lstStyle/>
          <a:p>
            <a:pPr>
              <a:defRPr/>
            </a:pPr>
            <a:fld id="{11E79EF6-0C0E-43E6-8FB3-918BC522CC5A}" type="slidenum">
              <a:rPr lang="en-US" smtClean="0"/>
              <a:pPr>
                <a:defRPr/>
              </a:pPr>
              <a:t>13</a:t>
            </a:fld>
            <a:endParaRPr lang="en-US" dirty="0"/>
          </a:p>
        </p:txBody>
      </p:sp>
      <p:sp>
        <p:nvSpPr>
          <p:cNvPr id="15" name="Footer Placeholder 4">
            <a:extLst>
              <a:ext uri="{FF2B5EF4-FFF2-40B4-BE49-F238E27FC236}">
                <a16:creationId xmlns:a16="http://schemas.microsoft.com/office/drawing/2014/main" id="{6CF0C80D-2C51-44E6-858E-6F85884A6C52}"/>
              </a:ext>
            </a:extLst>
          </p:cNvPr>
          <p:cNvSpPr>
            <a:spLocks noGrp="1"/>
          </p:cNvSpPr>
          <p:nvPr>
            <p:ph type="ftr" sz="quarter" idx="11"/>
          </p:nvPr>
        </p:nvSpPr>
        <p:spPr>
          <a:xfrm>
            <a:off x="3930554" y="6516304"/>
            <a:ext cx="4330889" cy="331006"/>
          </a:xfrm>
        </p:spPr>
        <p:txBody>
          <a:bodyPr/>
          <a:lstStyle/>
          <a:p>
            <a:r>
              <a:rPr lang="en-US">
                <a:latin typeface="Arial"/>
                <a:cs typeface="Arial"/>
              </a:rPr>
              <a:t>Medicare &amp; Medicaid Fraud, Waste, &amp; Abuse Prevention</a:t>
            </a:r>
            <a:endParaRPr lang="en-US" dirty="0">
              <a:latin typeface="Arial"/>
              <a:cs typeface="Arial"/>
            </a:endParaRPr>
          </a:p>
        </p:txBody>
      </p:sp>
      <p:sp>
        <p:nvSpPr>
          <p:cNvPr id="14" name="Date Placeholder 3">
            <a:extLst>
              <a:ext uri="{FF2B5EF4-FFF2-40B4-BE49-F238E27FC236}">
                <a16:creationId xmlns:a16="http://schemas.microsoft.com/office/drawing/2014/main" id="{1F6FF728-685D-4713-B988-E5F9F881657D}"/>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373702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16705"/>
            <a:ext cx="12191999" cy="935796"/>
          </a:xfrm>
        </p:spPr>
        <p:txBody>
          <a:bodyPr anchor="ctr">
            <a:normAutofit/>
          </a:bodyPr>
          <a:lstStyle/>
          <a:p>
            <a:r>
              <a:rPr lang="en-US" sz="3000" dirty="0">
                <a:latin typeface="Arial Black" panose="020B0A04020102020204" pitchFamily="34" charset="0"/>
              </a:rPr>
              <a:t>Improper Payment Transparency: Medicare Part D</a:t>
            </a:r>
          </a:p>
        </p:txBody>
      </p:sp>
      <p:graphicFrame>
        <p:nvGraphicFramePr>
          <p:cNvPr id="8" name="Content Placeholder 5" descr="Bar chart showing Medicare fee-for-service historical improper payment rates">
            <a:extLs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821040716"/>
              </p:ext>
            </p:extLst>
          </p:nvPr>
        </p:nvGraphicFramePr>
        <p:xfrm>
          <a:off x="721936" y="1269659"/>
          <a:ext cx="10931846" cy="4487005"/>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descr="Medicare Fiscal Year (FY) 2021 Error Rate: 6.26%&#10;"/>
          <p:cNvSpPr txBox="1"/>
          <p:nvPr/>
        </p:nvSpPr>
        <p:spPr>
          <a:xfrm>
            <a:off x="1615859" y="5810815"/>
            <a:ext cx="9144000" cy="461665"/>
          </a:xfrm>
          <a:prstGeom prst="rect">
            <a:avLst/>
          </a:prstGeom>
          <a:solidFill>
            <a:srgbClr val="A8B7DF"/>
          </a:solidFill>
        </p:spPr>
        <p:txBody>
          <a:bodyPr wrap="square" rtlCol="0">
            <a:spAutoFit/>
          </a:bodyPr>
          <a:lstStyle/>
          <a:p>
            <a:pPr algn="ctr"/>
            <a:r>
              <a:rPr lang="en-US" sz="2400" b="1" dirty="0">
                <a:latin typeface="Arial" panose="020B0604020202020204" pitchFamily="34" charset="0"/>
                <a:cs typeface="Arial" panose="020B0604020202020204" pitchFamily="34" charset="0"/>
              </a:rPr>
              <a:t>Part D Fiscal Year (FY) 2023 Improper Payment Rate: 3.72%</a:t>
            </a:r>
          </a:p>
        </p:txBody>
      </p:sp>
      <p:sp>
        <p:nvSpPr>
          <p:cNvPr id="5" name="Slide Number Placeholder 4">
            <a:extLst>
              <a:ext uri="{FF2B5EF4-FFF2-40B4-BE49-F238E27FC236}">
                <a16:creationId xmlns:a16="http://schemas.microsoft.com/office/drawing/2014/main" id="{AB80F82A-24A7-4BD9-8FF3-F13785DABD3F}"/>
              </a:ext>
            </a:extLst>
          </p:cNvPr>
          <p:cNvSpPr>
            <a:spLocks noGrp="1"/>
          </p:cNvSpPr>
          <p:nvPr>
            <p:ph type="sldNum" sz="quarter" idx="12"/>
          </p:nvPr>
        </p:nvSpPr>
        <p:spPr/>
        <p:txBody>
          <a:bodyPr/>
          <a:lstStyle/>
          <a:p>
            <a:pPr>
              <a:defRPr/>
            </a:pPr>
            <a:fld id="{11E79EF6-0C0E-43E6-8FB3-918BC522CC5A}" type="slidenum">
              <a:rPr lang="en-US" smtClean="0"/>
              <a:pPr>
                <a:defRPr/>
              </a:pPr>
              <a:t>14</a:t>
            </a:fld>
            <a:endParaRPr lang="en-US" dirty="0"/>
          </a:p>
        </p:txBody>
      </p:sp>
      <p:sp>
        <p:nvSpPr>
          <p:cNvPr id="15" name="Footer Placeholder 4">
            <a:extLst>
              <a:ext uri="{FF2B5EF4-FFF2-40B4-BE49-F238E27FC236}">
                <a16:creationId xmlns:a16="http://schemas.microsoft.com/office/drawing/2014/main" id="{6CF0C80D-2C51-44E6-858E-6F85884A6C52}"/>
              </a:ext>
            </a:extLst>
          </p:cNvPr>
          <p:cNvSpPr>
            <a:spLocks noGrp="1"/>
          </p:cNvSpPr>
          <p:nvPr>
            <p:ph type="ftr" sz="quarter" idx="11"/>
          </p:nvPr>
        </p:nvSpPr>
        <p:spPr>
          <a:xfrm>
            <a:off x="3930554" y="6516304"/>
            <a:ext cx="4330889" cy="331006"/>
          </a:xfrm>
        </p:spPr>
        <p:txBody>
          <a:bodyPr/>
          <a:lstStyle/>
          <a:p>
            <a:r>
              <a:rPr lang="en-US">
                <a:latin typeface="Arial"/>
                <a:cs typeface="Arial"/>
              </a:rPr>
              <a:t>Medicare &amp; Medicaid Fraud, Waste, &amp; Abuse Prevention</a:t>
            </a:r>
            <a:endParaRPr lang="en-US" dirty="0">
              <a:latin typeface="Arial"/>
              <a:cs typeface="Arial"/>
            </a:endParaRPr>
          </a:p>
        </p:txBody>
      </p:sp>
      <p:sp>
        <p:nvSpPr>
          <p:cNvPr id="14" name="Date Placeholder 3">
            <a:extLst>
              <a:ext uri="{FF2B5EF4-FFF2-40B4-BE49-F238E27FC236}">
                <a16:creationId xmlns:a16="http://schemas.microsoft.com/office/drawing/2014/main" id="{1F6FF728-685D-4713-B988-E5F9F881657D}"/>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2870730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1"/>
            <a:ext cx="12192000" cy="916432"/>
          </a:xfrm>
        </p:spPr>
        <p:txBody>
          <a:bodyPr anchor="ctr">
            <a:normAutofit/>
          </a:bodyPr>
          <a:lstStyle/>
          <a:p>
            <a:r>
              <a:rPr lang="en-US" sz="3000" dirty="0">
                <a:latin typeface="Arial Black" panose="020B0A04020102020204" pitchFamily="34" charset="0"/>
              </a:rPr>
              <a:t>Improper Payment Transparency: Medicaid</a:t>
            </a:r>
          </a:p>
        </p:txBody>
      </p:sp>
      <p:graphicFrame>
        <p:nvGraphicFramePr>
          <p:cNvPr id="8" name="Content Placeholder 5" descr="Chart of improper Medicaid payments"/>
          <p:cNvGraphicFramePr>
            <a:graphicFrameLocks noGrp="1"/>
          </p:cNvGraphicFramePr>
          <p:nvPr>
            <p:ph sz="half" idx="4294967295"/>
            <p:extLst>
              <p:ext uri="{D42A27DB-BD31-4B8C-83A1-F6EECF244321}">
                <p14:modId xmlns:p14="http://schemas.microsoft.com/office/powerpoint/2010/main" val="289967402"/>
              </p:ext>
            </p:extLst>
          </p:nvPr>
        </p:nvGraphicFramePr>
        <p:xfrm>
          <a:off x="838200" y="1050925"/>
          <a:ext cx="10515600" cy="4756150"/>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p:cNvSpPr txBox="1"/>
          <p:nvPr/>
        </p:nvSpPr>
        <p:spPr>
          <a:xfrm>
            <a:off x="1798860" y="5661735"/>
            <a:ext cx="8777341" cy="400110"/>
          </a:xfrm>
          <a:prstGeom prst="rect">
            <a:avLst/>
          </a:prstGeom>
          <a:solidFill>
            <a:srgbClr val="A8B7DF"/>
          </a:solidFill>
        </p:spPr>
        <p:txBody>
          <a:bodyPr wrap="square" rtlCol="0">
            <a:spAutoFit/>
          </a:bodyPr>
          <a:lstStyle/>
          <a:p>
            <a:pPr algn="ctr"/>
            <a:r>
              <a:rPr lang="en-US" sz="2000" b="1" dirty="0">
                <a:latin typeface="Arial" panose="020B0604020202020204" pitchFamily="34" charset="0"/>
                <a:cs typeface="Arial" panose="020B0604020202020204" pitchFamily="34" charset="0"/>
              </a:rPr>
              <a:t>Medicaid FY 2023 Improper Payment Rate: 8.58%</a:t>
            </a:r>
          </a:p>
        </p:txBody>
      </p:sp>
      <p:sp>
        <p:nvSpPr>
          <p:cNvPr id="13" name="TextBox 12">
            <a:extLst>
              <a:ext uri="{FF2B5EF4-FFF2-40B4-BE49-F238E27FC236}">
                <a16:creationId xmlns:a16="http://schemas.microsoft.com/office/drawing/2014/main" id="{EE9DF8BD-2595-4BCF-A0B6-8F341B8B3085}"/>
              </a:ext>
            </a:extLst>
          </p:cNvPr>
          <p:cNvSpPr txBox="1"/>
          <p:nvPr/>
        </p:nvSpPr>
        <p:spPr>
          <a:xfrm>
            <a:off x="1798860" y="6068979"/>
            <a:ext cx="8777341" cy="461665"/>
          </a:xfrm>
          <a:prstGeom prst="rect">
            <a:avLst/>
          </a:prstGeom>
          <a:noFill/>
        </p:spPr>
        <p:txBody>
          <a:bodyPr wrap="square">
            <a:spAutoFit/>
          </a:bodyPr>
          <a:lstStyle/>
          <a:p>
            <a:pPr algn="ctr"/>
            <a:r>
              <a:rPr lang="en-US" sz="1200" b="1" dirty="0">
                <a:solidFill>
                  <a:srgbClr val="00529B"/>
                </a:solidFill>
                <a:effectLst/>
                <a:latin typeface="Arial" panose="020B0604020202020204" pitchFamily="34" charset="0"/>
                <a:cs typeface="Arial" panose="020B0604020202020204" pitchFamily="34" charset="0"/>
              </a:rPr>
              <a:t>NOTE</a:t>
            </a:r>
            <a:r>
              <a:rPr lang="en-US" sz="1200" dirty="0">
                <a:solidFill>
                  <a:srgbClr val="00529B"/>
                </a:solidFill>
                <a:effectLst/>
                <a:latin typeface="Arial" panose="020B0604020202020204" pitchFamily="34" charset="0"/>
                <a:cs typeface="Arial" panose="020B0604020202020204" pitchFamily="34" charset="0"/>
              </a:rPr>
              <a:t>: CMS targets not available for 2019-2021; Data doesn’t capture PHE unwinding. </a:t>
            </a:r>
            <a:br>
              <a:rPr lang="en-US" sz="1200" dirty="0">
                <a:solidFill>
                  <a:srgbClr val="00529B"/>
                </a:solidFill>
                <a:effectLst/>
                <a:latin typeface="Arial" panose="020B0604020202020204" pitchFamily="34" charset="0"/>
                <a:cs typeface="Arial" panose="020B0604020202020204" pitchFamily="34" charset="0"/>
              </a:rPr>
            </a:br>
            <a:r>
              <a:rPr lang="en-US" sz="1200" dirty="0">
                <a:solidFill>
                  <a:srgbClr val="00529B"/>
                </a:solidFill>
                <a:effectLst/>
                <a:latin typeface="Arial" panose="020B0604020202020204" pitchFamily="34" charset="0"/>
                <a:cs typeface="Arial" panose="020B0604020202020204" pitchFamily="34" charset="0"/>
              </a:rPr>
              <a:t>These will be included in future report periods.</a:t>
            </a:r>
            <a:endParaRPr lang="en-US" sz="1400" dirty="0">
              <a:solidFill>
                <a:srgbClr val="00529B"/>
              </a:solidFill>
              <a:effectLst/>
              <a:latin typeface="Arial" panose="020B0604020202020204" pitchFamily="34" charset="0"/>
              <a:cs typeface="Arial" panose="020B0604020202020204" pitchFamily="34" charset="0"/>
            </a:endParaRPr>
          </a:p>
        </p:txBody>
      </p:sp>
      <p:pic>
        <p:nvPicPr>
          <p:cNvPr id="2" name="Picture 6">
            <a:extLst>
              <a:ext uri="{FF2B5EF4-FFF2-40B4-BE49-F238E27FC236}">
                <a16:creationId xmlns:a16="http://schemas.microsoft.com/office/drawing/2014/main" id="{21803BD8-1323-14B6-F303-D26A5044A2F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025768" y="6116931"/>
            <a:ext cx="182880" cy="182880"/>
          </a:xfrm>
          <a:prstGeom prst="rect">
            <a:avLst/>
          </a:prstGeom>
        </p:spPr>
      </p:pic>
      <p:sp>
        <p:nvSpPr>
          <p:cNvPr id="3" name="Slide Number Placeholder 2">
            <a:extLst>
              <a:ext uri="{FF2B5EF4-FFF2-40B4-BE49-F238E27FC236}">
                <a16:creationId xmlns:a16="http://schemas.microsoft.com/office/drawing/2014/main" id="{BE651313-B474-4A71-B218-8938A92A0A26}"/>
              </a:ext>
            </a:extLst>
          </p:cNvPr>
          <p:cNvSpPr>
            <a:spLocks noGrp="1"/>
          </p:cNvSpPr>
          <p:nvPr>
            <p:ph type="sldNum" sz="quarter" idx="12"/>
          </p:nvPr>
        </p:nvSpPr>
        <p:spPr/>
        <p:txBody>
          <a:bodyPr/>
          <a:lstStyle/>
          <a:p>
            <a:pPr>
              <a:defRPr/>
            </a:pPr>
            <a:fld id="{11E79EF6-0C0E-43E6-8FB3-918BC522CC5A}" type="slidenum">
              <a:rPr lang="en-US" smtClean="0"/>
              <a:pPr>
                <a:defRPr/>
              </a:pPr>
              <a:t>15</a:t>
            </a:fld>
            <a:endParaRPr lang="en-US" dirty="0"/>
          </a:p>
        </p:txBody>
      </p:sp>
      <p:sp>
        <p:nvSpPr>
          <p:cNvPr id="11" name="Footer Placeholder 4">
            <a:extLst>
              <a:ext uri="{FF2B5EF4-FFF2-40B4-BE49-F238E27FC236}">
                <a16:creationId xmlns:a16="http://schemas.microsoft.com/office/drawing/2014/main" id="{2C8DC260-8FE9-4B04-964C-B16E623B1264}"/>
              </a:ext>
            </a:extLst>
          </p:cNvPr>
          <p:cNvSpPr>
            <a:spLocks noGrp="1"/>
          </p:cNvSpPr>
          <p:nvPr>
            <p:ph type="ftr" sz="quarter" idx="11"/>
          </p:nvPr>
        </p:nvSpPr>
        <p:spPr>
          <a:xfrm>
            <a:off x="3924869" y="6528336"/>
            <a:ext cx="4342262" cy="319633"/>
          </a:xfrm>
        </p:spPr>
        <p:txBody>
          <a:bodyPr/>
          <a:lstStyle/>
          <a:p>
            <a:r>
              <a:rPr lang="en-US">
                <a:latin typeface="Arial"/>
                <a:cs typeface="Arial"/>
              </a:rPr>
              <a:t>Medicare &amp; Medicaid Fraud, Waste, &amp; Abuse Prevention</a:t>
            </a:r>
            <a:endParaRPr lang="en-US" dirty="0">
              <a:latin typeface="Arial"/>
              <a:cs typeface="Arial"/>
            </a:endParaRPr>
          </a:p>
        </p:txBody>
      </p:sp>
      <p:sp>
        <p:nvSpPr>
          <p:cNvPr id="10" name="Date Placeholder 3">
            <a:extLst>
              <a:ext uri="{FF2B5EF4-FFF2-40B4-BE49-F238E27FC236}">
                <a16:creationId xmlns:a16="http://schemas.microsoft.com/office/drawing/2014/main" id="{2D89F15F-5F3D-45E4-B367-F94A4D8A35AD}"/>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10368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16704"/>
            <a:ext cx="12192000" cy="929286"/>
          </a:xfrm>
        </p:spPr>
        <p:txBody>
          <a:bodyPr anchor="ctr">
            <a:normAutofit/>
          </a:bodyPr>
          <a:lstStyle/>
          <a:p>
            <a:r>
              <a:rPr lang="en-US" sz="3000" dirty="0">
                <a:latin typeface="Arial Black" panose="020B0A04020102020204" pitchFamily="34" charset="0"/>
              </a:rPr>
              <a:t>Protecting Patients</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sz="half" idx="1"/>
          </p:nvPr>
        </p:nvSpPr>
        <p:spPr>
          <a:xfrm>
            <a:off x="653752" y="1813532"/>
            <a:ext cx="5763921" cy="4051526"/>
          </a:xfrm>
        </p:spPr>
        <p:txBody>
          <a:bodyPr vert="horz" lIns="91440" tIns="45720" rIns="91440" bIns="45720" rtlCol="0" anchor="t">
            <a:normAutofit fontScale="77500" lnSpcReduction="20000"/>
          </a:bodyPr>
          <a:lstStyle/>
          <a:p>
            <a:pPr marL="0" indent="0" defTabSz="685800">
              <a:lnSpc>
                <a:spcPct val="120000"/>
              </a:lnSpc>
              <a:spcBef>
                <a:spcPts val="0"/>
              </a:spcBef>
              <a:spcAft>
                <a:spcPts val="1200"/>
              </a:spcAft>
              <a:buFont typeface="Wingdings" pitchFamily="2" charset="2"/>
              <a:buNone/>
            </a:pPr>
            <a:r>
              <a:rPr lang="en-US" sz="3100" b="1" dirty="0">
                <a:solidFill>
                  <a:srgbClr val="00529B"/>
                </a:solidFill>
                <a:latin typeface="Arial"/>
                <a:cs typeface="Arial"/>
              </a:rPr>
              <a:t>We put patients first by:</a:t>
            </a:r>
          </a:p>
          <a:p>
            <a:pPr marL="548640" indent="-274320" defTabSz="685800">
              <a:lnSpc>
                <a:spcPct val="120000"/>
              </a:lnSpc>
              <a:spcBef>
                <a:spcPts val="0"/>
              </a:spcBef>
              <a:spcAft>
                <a:spcPts val="1200"/>
              </a:spcAft>
            </a:pPr>
            <a:r>
              <a:rPr lang="en-US" dirty="0">
                <a:solidFill>
                  <a:srgbClr val="00529B"/>
                </a:solidFill>
              </a:rPr>
              <a:t>Supporting innovative approaches </a:t>
            </a:r>
          </a:p>
          <a:p>
            <a:pPr marL="548640" indent="-274320" defTabSz="685800">
              <a:lnSpc>
                <a:spcPct val="120000"/>
              </a:lnSpc>
              <a:spcBef>
                <a:spcPts val="0"/>
              </a:spcBef>
              <a:spcAft>
                <a:spcPts val="1200"/>
              </a:spcAft>
            </a:pPr>
            <a:r>
              <a:rPr lang="en-US" dirty="0">
                <a:solidFill>
                  <a:srgbClr val="00529B"/>
                </a:solidFill>
              </a:rPr>
              <a:t>Protecting Medicare Trust Funds</a:t>
            </a:r>
          </a:p>
          <a:p>
            <a:pPr marL="548640" indent="-274320" defTabSz="685800">
              <a:lnSpc>
                <a:spcPct val="120000"/>
              </a:lnSpc>
              <a:spcBef>
                <a:spcPts val="0"/>
              </a:spcBef>
              <a:spcAft>
                <a:spcPts val="1200"/>
              </a:spcAft>
            </a:pPr>
            <a:r>
              <a:rPr lang="en-US" dirty="0">
                <a:solidFill>
                  <a:srgbClr val="00529B"/>
                </a:solidFill>
              </a:rPr>
              <a:t>Protecting the public resources that fund Medicaid Programs</a:t>
            </a:r>
          </a:p>
          <a:p>
            <a:pPr marL="548640" indent="-274320" defTabSz="685800">
              <a:lnSpc>
                <a:spcPct val="120000"/>
              </a:lnSpc>
              <a:spcBef>
                <a:spcPts val="0"/>
              </a:spcBef>
              <a:spcAft>
                <a:spcPts val="1200"/>
              </a:spcAft>
            </a:pPr>
            <a:r>
              <a:rPr lang="en-US" dirty="0">
                <a:solidFill>
                  <a:srgbClr val="00529B"/>
                </a:solidFill>
              </a:rPr>
              <a:t>Improving program integrity and oversight</a:t>
            </a:r>
          </a:p>
          <a:p>
            <a:pPr marL="548640" indent="-274320" defTabSz="685800">
              <a:lnSpc>
                <a:spcPct val="120000"/>
              </a:lnSpc>
              <a:spcBef>
                <a:spcPts val="0"/>
              </a:spcBef>
              <a:spcAft>
                <a:spcPts val="1200"/>
              </a:spcAft>
            </a:pPr>
            <a:r>
              <a:rPr lang="en-US" dirty="0">
                <a:solidFill>
                  <a:srgbClr val="00529B"/>
                </a:solidFill>
              </a:rPr>
              <a:t>Excluding providers with histories of fraud</a:t>
            </a:r>
          </a:p>
          <a:p>
            <a:pPr marL="548640" indent="-274320" defTabSz="685800">
              <a:lnSpc>
                <a:spcPct val="120000"/>
              </a:lnSpc>
              <a:spcBef>
                <a:spcPts val="0"/>
              </a:spcBef>
              <a:spcAft>
                <a:spcPts val="1200"/>
              </a:spcAft>
            </a:pPr>
            <a:r>
              <a:rPr lang="en-US" dirty="0">
                <a:solidFill>
                  <a:srgbClr val="00529B"/>
                </a:solidFill>
              </a:rPr>
              <a:t>Preventing provider reimbursement for services without proper documentation</a:t>
            </a:r>
            <a:endParaRPr lang="en-US" dirty="0"/>
          </a:p>
        </p:txBody>
      </p:sp>
      <p:pic>
        <p:nvPicPr>
          <p:cNvPr id="3" name="Picture 2">
            <a:extLst>
              <a:ext uri="{FF2B5EF4-FFF2-40B4-BE49-F238E27FC236}">
                <a16:creationId xmlns:a16="http://schemas.microsoft.com/office/drawing/2014/main" id="{71D63330-BC90-4CE6-968A-592C2263F8D7}"/>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513215" y="2012602"/>
            <a:ext cx="5101896" cy="3396957"/>
          </a:xfrm>
          <a:prstGeom prst="rect">
            <a:avLst/>
          </a:prstGeom>
          <a:ln>
            <a:noFill/>
          </a:ln>
          <a:effectLst>
            <a:softEdge rad="112500"/>
          </a:effectLst>
        </p:spPr>
      </p:pic>
      <p:sp>
        <p:nvSpPr>
          <p:cNvPr id="6" name="Slide Number Placeholder 5">
            <a:extLst>
              <a:ext uri="{FF2B5EF4-FFF2-40B4-BE49-F238E27FC236}">
                <a16:creationId xmlns:a16="http://schemas.microsoft.com/office/drawing/2014/main" id="{DEA7B69A-66BF-4A4A-836D-474C2BACEEBE}"/>
              </a:ext>
            </a:extLst>
          </p:cNvPr>
          <p:cNvSpPr>
            <a:spLocks noGrp="1"/>
          </p:cNvSpPr>
          <p:nvPr>
            <p:ph type="sldNum" sz="quarter" idx="12"/>
          </p:nvPr>
        </p:nvSpPr>
        <p:spPr/>
        <p:txBody>
          <a:bodyPr/>
          <a:lstStyle/>
          <a:p>
            <a:pPr>
              <a:defRPr/>
            </a:pPr>
            <a:fld id="{11E79EF6-0C0E-43E6-8FB3-918BC522CC5A}" type="slidenum">
              <a:rPr lang="en-US" smtClean="0"/>
              <a:pPr>
                <a:defRPr/>
              </a:pPr>
              <a:t>16</a:t>
            </a:fld>
            <a:endParaRPr lang="en-US" dirty="0"/>
          </a:p>
        </p:txBody>
      </p:sp>
      <p:sp>
        <p:nvSpPr>
          <p:cNvPr id="11" name="Footer Placeholder 4">
            <a:extLst>
              <a:ext uri="{FF2B5EF4-FFF2-40B4-BE49-F238E27FC236}">
                <a16:creationId xmlns:a16="http://schemas.microsoft.com/office/drawing/2014/main" id="{3E58642B-CD9E-45D0-8757-A17927433C1E}"/>
              </a:ext>
            </a:extLst>
          </p:cNvPr>
          <p:cNvSpPr>
            <a:spLocks noGrp="1"/>
          </p:cNvSpPr>
          <p:nvPr>
            <p:ph type="ftr" sz="quarter" idx="11"/>
          </p:nvPr>
        </p:nvSpPr>
        <p:spPr>
          <a:xfrm>
            <a:off x="3919183" y="6464798"/>
            <a:ext cx="4353635" cy="376498"/>
          </a:xfrm>
        </p:spPr>
        <p:txBody>
          <a:bodyPr/>
          <a:lstStyle/>
          <a:p>
            <a:r>
              <a:rPr lang="en-US">
                <a:latin typeface="Arial"/>
                <a:cs typeface="Arial"/>
              </a:rPr>
              <a:t>Medicare &amp; Medicaid Fraud, Waste, &amp; Abuse Prevention</a:t>
            </a:r>
            <a:endParaRPr lang="en-US" dirty="0">
              <a:latin typeface="Arial"/>
              <a:cs typeface="Arial"/>
            </a:endParaRPr>
          </a:p>
        </p:txBody>
      </p:sp>
      <p:sp>
        <p:nvSpPr>
          <p:cNvPr id="9" name="Date Placeholder 3">
            <a:extLst>
              <a:ext uri="{FF2B5EF4-FFF2-40B4-BE49-F238E27FC236}">
                <a16:creationId xmlns:a16="http://schemas.microsoft.com/office/drawing/2014/main" id="{139A1378-9C39-4439-8956-35905DE8897E}"/>
              </a:ext>
            </a:extLst>
          </p:cNvPr>
          <p:cNvSpPr>
            <a:spLocks noGrp="1"/>
          </p:cNvSpPr>
          <p:nvPr>
            <p:ph type="dt" sz="half" idx="10"/>
          </p:nvPr>
        </p:nvSpPr>
        <p:spPr>
          <a:xfrm>
            <a:off x="838200" y="6476171"/>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2401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00580"/>
            <a:ext cx="10515599" cy="719643"/>
          </a:xfrm>
        </p:spPr>
        <p:txBody>
          <a:bodyPr>
            <a:normAutofit/>
          </a:bodyPr>
          <a:lstStyle/>
          <a:p>
            <a:pPr algn="ctr"/>
            <a:r>
              <a:rPr lang="en-US" sz="3000" dirty="0"/>
              <a:t>Check Your Knowledge: Question 1</a:t>
            </a:r>
          </a:p>
        </p:txBody>
      </p:sp>
      <p:sp>
        <p:nvSpPr>
          <p:cNvPr id="6" name="Content Placeholder 8"/>
          <p:cNvSpPr>
            <a:spLocks noGrp="1"/>
          </p:cNvSpPr>
          <p:nvPr>
            <p:ph sz="half" idx="4294967295"/>
          </p:nvPr>
        </p:nvSpPr>
        <p:spPr>
          <a:xfrm>
            <a:off x="1439892" y="1585077"/>
            <a:ext cx="9312215" cy="4467994"/>
          </a:xfrm>
        </p:spPr>
        <p:txBody>
          <a:bodyPr>
            <a:normAutofit/>
          </a:bodyPr>
          <a:lstStyle/>
          <a:p>
            <a:pPr marL="0" indent="0" defTabSz="685800">
              <a:lnSpc>
                <a:spcPct val="100000"/>
              </a:lnSpc>
              <a:spcBef>
                <a:spcPts val="0"/>
              </a:spcBef>
              <a:spcAft>
                <a:spcPts val="1200"/>
              </a:spcAft>
              <a:buFont typeface="Wingdings" pitchFamily="2" charset="2"/>
              <a:buNone/>
            </a:pPr>
            <a:r>
              <a:rPr lang="en-US" sz="2000" dirty="0">
                <a:solidFill>
                  <a:srgbClr val="00529B"/>
                </a:solidFill>
              </a:rPr>
              <a:t>A doctor’s office submitted a bill with the wrong procedure code on it. Upon review, this occurs very frequently, but there isn’t any evidence the doctor is purposely advising her staff to improperly bill Medicare. </a:t>
            </a:r>
            <a:r>
              <a:rPr lang="en-US" sz="2000" b="1" dirty="0">
                <a:solidFill>
                  <a:srgbClr val="00529B"/>
                </a:solidFill>
              </a:rPr>
              <a:t>This is an example of _____________. </a:t>
            </a:r>
          </a:p>
          <a:p>
            <a:pPr marL="349250" indent="-349250" defTabSz="685800">
              <a:lnSpc>
                <a:spcPct val="100000"/>
              </a:lnSpc>
              <a:spcBef>
                <a:spcPts val="0"/>
              </a:spcBef>
              <a:spcAft>
                <a:spcPts val="1200"/>
              </a:spcAft>
              <a:buFont typeface="Wingdings" pitchFamily="2" charset="2"/>
              <a:buAutoNum type="alphaLcPeriod"/>
            </a:pPr>
            <a:r>
              <a:rPr lang="en-US" sz="2000" dirty="0">
                <a:solidFill>
                  <a:srgbClr val="00529B"/>
                </a:solidFill>
              </a:rPr>
              <a:t>Fraud</a:t>
            </a:r>
          </a:p>
          <a:p>
            <a:pPr marL="349250" indent="-349250" defTabSz="685800">
              <a:lnSpc>
                <a:spcPct val="100000"/>
              </a:lnSpc>
              <a:spcBef>
                <a:spcPts val="0"/>
              </a:spcBef>
              <a:spcAft>
                <a:spcPts val="1200"/>
              </a:spcAft>
              <a:buFont typeface="Wingdings" pitchFamily="2" charset="2"/>
              <a:buAutoNum type="alphaLcPeriod"/>
            </a:pPr>
            <a:r>
              <a:rPr lang="en-US" sz="2000" dirty="0">
                <a:solidFill>
                  <a:srgbClr val="00529B"/>
                </a:solidFill>
              </a:rPr>
              <a:t>Waste</a:t>
            </a:r>
          </a:p>
          <a:p>
            <a:pPr marL="349250" indent="-349250" defTabSz="685800">
              <a:lnSpc>
                <a:spcPct val="100000"/>
              </a:lnSpc>
              <a:spcBef>
                <a:spcPts val="0"/>
              </a:spcBef>
              <a:spcAft>
                <a:spcPts val="1200"/>
              </a:spcAft>
              <a:buFont typeface="Wingdings" pitchFamily="2" charset="2"/>
              <a:buAutoNum type="alphaLcPeriod"/>
            </a:pPr>
            <a:r>
              <a:rPr lang="en-US" sz="2000" dirty="0">
                <a:solidFill>
                  <a:srgbClr val="00529B"/>
                </a:solidFill>
              </a:rPr>
              <a:t>Abuse	</a:t>
            </a:r>
          </a:p>
          <a:p>
            <a:pPr marL="349250" indent="-349250" defTabSz="685800">
              <a:lnSpc>
                <a:spcPct val="100000"/>
              </a:lnSpc>
              <a:spcBef>
                <a:spcPts val="0"/>
              </a:spcBef>
              <a:spcAft>
                <a:spcPts val="1200"/>
              </a:spcAft>
              <a:buFont typeface="Wingdings" pitchFamily="2" charset="2"/>
              <a:buAutoNum type="alphaLcPeriod"/>
            </a:pPr>
            <a:r>
              <a:rPr lang="en-US" sz="2000" dirty="0">
                <a:solidFill>
                  <a:srgbClr val="00529B"/>
                </a:solidFill>
              </a:rPr>
              <a:t>Simple errors</a:t>
            </a:r>
            <a:endParaRPr lang="en-US" sz="2400" dirty="0">
              <a:solidFill>
                <a:srgbClr val="00529B"/>
              </a:solidFill>
            </a:endParaRPr>
          </a:p>
        </p:txBody>
      </p:sp>
      <p:sp>
        <p:nvSpPr>
          <p:cNvPr id="8" name="Rounded Rectangle 7" descr="Green box highlighting C as the correct answer"/>
          <p:cNvSpPr/>
          <p:nvPr/>
        </p:nvSpPr>
        <p:spPr>
          <a:xfrm>
            <a:off x="1459513" y="3867077"/>
            <a:ext cx="1413168" cy="449941"/>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9A5EBE18-2D18-419D-A0CD-74C9CBD9629E}"/>
              </a:ext>
            </a:extLst>
          </p:cNvPr>
          <p:cNvSpPr>
            <a:spLocks noGrp="1"/>
          </p:cNvSpPr>
          <p:nvPr>
            <p:ph type="sldNum" sz="quarter" idx="12"/>
          </p:nvPr>
        </p:nvSpPr>
        <p:spPr/>
        <p:txBody>
          <a:bodyPr/>
          <a:lstStyle/>
          <a:p>
            <a:pPr>
              <a:defRPr/>
            </a:pPr>
            <a:fld id="{11E79EF6-0C0E-43E6-8FB3-918BC522CC5A}" type="slidenum">
              <a:rPr lang="en-US" smtClean="0"/>
              <a:pPr>
                <a:defRPr/>
              </a:pPr>
              <a:t>17</a:t>
            </a:fld>
            <a:endParaRPr lang="en-US" dirty="0"/>
          </a:p>
        </p:txBody>
      </p:sp>
      <p:sp>
        <p:nvSpPr>
          <p:cNvPr id="12" name="Footer Placeholder 4">
            <a:extLst>
              <a:ext uri="{FF2B5EF4-FFF2-40B4-BE49-F238E27FC236}">
                <a16:creationId xmlns:a16="http://schemas.microsoft.com/office/drawing/2014/main" id="{6BA59E8D-35B8-4EDA-A819-9463348823D7}"/>
              </a:ext>
            </a:extLst>
          </p:cNvPr>
          <p:cNvSpPr>
            <a:spLocks noGrp="1"/>
          </p:cNvSpPr>
          <p:nvPr>
            <p:ph type="ftr" sz="quarter" idx="11"/>
          </p:nvPr>
        </p:nvSpPr>
        <p:spPr>
          <a:xfrm>
            <a:off x="3925142" y="6476171"/>
            <a:ext cx="4330889" cy="376498"/>
          </a:xfrm>
        </p:spPr>
        <p:txBody>
          <a:bodyPr/>
          <a:lstStyle/>
          <a:p>
            <a:r>
              <a:rPr lang="en-US">
                <a:latin typeface="Arial"/>
                <a:cs typeface="Arial"/>
              </a:rPr>
              <a:t>Medicare &amp; Medicaid Fraud, Waste, &amp; Abuse Prevention</a:t>
            </a:r>
            <a:endParaRPr lang="en-US" dirty="0">
              <a:latin typeface="Arial"/>
              <a:cs typeface="Arial"/>
            </a:endParaRPr>
          </a:p>
        </p:txBody>
      </p:sp>
      <p:sp>
        <p:nvSpPr>
          <p:cNvPr id="11" name="Date Placeholder 3">
            <a:extLst>
              <a:ext uri="{FF2B5EF4-FFF2-40B4-BE49-F238E27FC236}">
                <a16:creationId xmlns:a16="http://schemas.microsoft.com/office/drawing/2014/main" id="{1AD709A9-8977-4B84-8C7B-A151DFE0E488}"/>
              </a:ext>
            </a:extLst>
          </p:cNvPr>
          <p:cNvSpPr>
            <a:spLocks noGrp="1"/>
          </p:cNvSpPr>
          <p:nvPr>
            <p:ph type="dt" sz="half" idx="10"/>
          </p:nvPr>
        </p:nvSpPr>
        <p:spPr>
          <a:xfrm>
            <a:off x="838200" y="6476171"/>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48609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1" y="296360"/>
            <a:ext cx="10859218" cy="719643"/>
          </a:xfrm>
        </p:spPr>
        <p:txBody>
          <a:bodyPr>
            <a:noAutofit/>
          </a:bodyPr>
          <a:lstStyle/>
          <a:p>
            <a:pPr algn="ctr"/>
            <a:r>
              <a:rPr lang="en-US" sz="3000" dirty="0"/>
              <a:t>Check Your Knowledge: Question 2</a:t>
            </a:r>
          </a:p>
        </p:txBody>
      </p:sp>
      <p:sp>
        <p:nvSpPr>
          <p:cNvPr id="6" name="Content Placeholder 8"/>
          <p:cNvSpPr>
            <a:spLocks noGrp="1"/>
          </p:cNvSpPr>
          <p:nvPr>
            <p:ph sz="half" idx="4294967295"/>
          </p:nvPr>
        </p:nvSpPr>
        <p:spPr>
          <a:xfrm>
            <a:off x="1795839" y="1725761"/>
            <a:ext cx="9302750" cy="2971800"/>
          </a:xfrm>
        </p:spPr>
        <p:txBody>
          <a:bodyPr>
            <a:normAutofit/>
          </a:bodyPr>
          <a:lstStyle/>
          <a:p>
            <a:pPr marL="0" indent="0" defTabSz="685800">
              <a:lnSpc>
                <a:spcPct val="100000"/>
              </a:lnSpc>
              <a:spcBef>
                <a:spcPts val="0"/>
              </a:spcBef>
              <a:spcAft>
                <a:spcPts val="1200"/>
              </a:spcAft>
              <a:buFont typeface="Wingdings" pitchFamily="2" charset="2"/>
              <a:buNone/>
            </a:pPr>
            <a:r>
              <a:rPr lang="en-US" sz="2400" b="1" dirty="0">
                <a:solidFill>
                  <a:srgbClr val="00529B"/>
                </a:solidFill>
              </a:rPr>
              <a:t>Improper payments are mostly the result of fraud and abuse schemes.</a:t>
            </a:r>
          </a:p>
          <a:p>
            <a:pPr marL="349250" indent="-349250" defTabSz="685800">
              <a:lnSpc>
                <a:spcPct val="100000"/>
              </a:lnSpc>
              <a:spcBef>
                <a:spcPts val="0"/>
              </a:spcBef>
              <a:spcAft>
                <a:spcPts val="1200"/>
              </a:spcAft>
              <a:buFont typeface="Wingdings" pitchFamily="2" charset="2"/>
              <a:buAutoNum type="alphaLcPeriod"/>
            </a:pPr>
            <a:r>
              <a:rPr lang="en-US" sz="2400" dirty="0">
                <a:solidFill>
                  <a:srgbClr val="00529B"/>
                </a:solidFill>
              </a:rPr>
              <a:t>True	</a:t>
            </a:r>
          </a:p>
          <a:p>
            <a:pPr marL="349250" indent="-349250" defTabSz="685800">
              <a:lnSpc>
                <a:spcPct val="100000"/>
              </a:lnSpc>
              <a:spcBef>
                <a:spcPts val="0"/>
              </a:spcBef>
              <a:spcAft>
                <a:spcPts val="1200"/>
              </a:spcAft>
              <a:buFont typeface="Wingdings" pitchFamily="2" charset="2"/>
              <a:buAutoNum type="alphaLcPeriod"/>
            </a:pPr>
            <a:r>
              <a:rPr lang="en-US" sz="2400" dirty="0">
                <a:solidFill>
                  <a:srgbClr val="00529B"/>
                </a:solidFill>
              </a:rPr>
              <a:t>False</a:t>
            </a:r>
            <a:endParaRPr lang="en-US" sz="2000" dirty="0">
              <a:solidFill>
                <a:srgbClr val="00529B"/>
              </a:solidFill>
            </a:endParaRPr>
          </a:p>
        </p:txBody>
      </p:sp>
      <p:sp>
        <p:nvSpPr>
          <p:cNvPr id="8" name="Rounded Rectangle 7" descr="Green box highlighting B as the correct answer"/>
          <p:cNvSpPr/>
          <p:nvPr/>
        </p:nvSpPr>
        <p:spPr>
          <a:xfrm>
            <a:off x="1776344" y="3126431"/>
            <a:ext cx="1403417" cy="449941"/>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541F77CE-660F-4844-8042-1EB707E74778}"/>
              </a:ext>
            </a:extLst>
          </p:cNvPr>
          <p:cNvSpPr>
            <a:spLocks noGrp="1"/>
          </p:cNvSpPr>
          <p:nvPr>
            <p:ph type="sldNum" sz="quarter" idx="12"/>
          </p:nvPr>
        </p:nvSpPr>
        <p:spPr/>
        <p:txBody>
          <a:bodyPr/>
          <a:lstStyle/>
          <a:p>
            <a:pPr>
              <a:defRPr/>
            </a:pPr>
            <a:fld id="{11E79EF6-0C0E-43E6-8FB3-918BC522CC5A}" type="slidenum">
              <a:rPr lang="en-US" smtClean="0"/>
              <a:pPr>
                <a:defRPr/>
              </a:pPr>
              <a:t>18</a:t>
            </a:fld>
            <a:endParaRPr lang="en-US" dirty="0"/>
          </a:p>
        </p:txBody>
      </p:sp>
      <p:sp>
        <p:nvSpPr>
          <p:cNvPr id="11" name="Footer Placeholder 4">
            <a:extLst>
              <a:ext uri="{FF2B5EF4-FFF2-40B4-BE49-F238E27FC236}">
                <a16:creationId xmlns:a16="http://schemas.microsoft.com/office/drawing/2014/main" id="{6CC1D134-C5BC-467E-A17C-FE2A81BDF62A}"/>
              </a:ext>
            </a:extLst>
          </p:cNvPr>
          <p:cNvSpPr>
            <a:spLocks noGrp="1"/>
          </p:cNvSpPr>
          <p:nvPr>
            <p:ph type="ftr" sz="quarter" idx="11"/>
          </p:nvPr>
        </p:nvSpPr>
        <p:spPr>
          <a:xfrm>
            <a:off x="3913495" y="6476830"/>
            <a:ext cx="4365008" cy="376498"/>
          </a:xfrm>
        </p:spPr>
        <p:txBody>
          <a:bodyPr/>
          <a:lstStyle/>
          <a:p>
            <a:r>
              <a:rPr lang="en-US">
                <a:latin typeface="Arial"/>
                <a:cs typeface="Arial"/>
              </a:rPr>
              <a:t>Medicare &amp; Medicaid Fraud, Waste, &amp; Abuse Prevention</a:t>
            </a:r>
            <a:endParaRPr lang="en-US" dirty="0">
              <a:latin typeface="Arial"/>
              <a:cs typeface="Arial"/>
            </a:endParaRPr>
          </a:p>
        </p:txBody>
      </p:sp>
      <p:sp>
        <p:nvSpPr>
          <p:cNvPr id="10" name="Date Placeholder 3">
            <a:extLst>
              <a:ext uri="{FF2B5EF4-FFF2-40B4-BE49-F238E27FC236}">
                <a16:creationId xmlns:a16="http://schemas.microsoft.com/office/drawing/2014/main" id="{D50FB678-678A-4964-AE6F-99586B9424F9}"/>
              </a:ext>
            </a:extLst>
          </p:cNvPr>
          <p:cNvSpPr>
            <a:spLocks noGrp="1"/>
          </p:cNvSpPr>
          <p:nvPr>
            <p:ph type="dt" sz="half" idx="10"/>
          </p:nvPr>
        </p:nvSpPr>
        <p:spPr>
          <a:xfrm>
            <a:off x="838200" y="6476171"/>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402852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64396" y="341524"/>
            <a:ext cx="10941803" cy="649076"/>
          </a:xfrm>
        </p:spPr>
        <p:txBody>
          <a:bodyPr>
            <a:normAutofit/>
          </a:bodyPr>
          <a:lstStyle/>
          <a:p>
            <a:pPr algn="ctr"/>
            <a:r>
              <a:rPr lang="en-US" sz="3000" dirty="0"/>
              <a:t>Check Your Knowledge: Question 3</a:t>
            </a:r>
          </a:p>
        </p:txBody>
      </p:sp>
      <p:sp>
        <p:nvSpPr>
          <p:cNvPr id="5" name="Content Placeholder 4"/>
          <p:cNvSpPr>
            <a:spLocks noGrp="1"/>
          </p:cNvSpPr>
          <p:nvPr>
            <p:ph sz="half" idx="4294967295"/>
          </p:nvPr>
        </p:nvSpPr>
        <p:spPr>
          <a:xfrm>
            <a:off x="1743075" y="1681163"/>
            <a:ext cx="9610725" cy="2944812"/>
          </a:xfrm>
        </p:spPr>
        <p:txBody>
          <a:bodyPr>
            <a:normAutofit/>
          </a:bodyPr>
          <a:lstStyle/>
          <a:p>
            <a:pPr marL="0" indent="0" defTabSz="685800">
              <a:lnSpc>
                <a:spcPct val="100000"/>
              </a:lnSpc>
              <a:spcBef>
                <a:spcPts val="0"/>
              </a:spcBef>
              <a:spcAft>
                <a:spcPts val="1200"/>
              </a:spcAft>
              <a:buNone/>
              <a:defRPr/>
            </a:pPr>
            <a:r>
              <a:rPr lang="en-US" sz="2400" b="1" dirty="0">
                <a:solidFill>
                  <a:srgbClr val="00529B"/>
                </a:solidFill>
              </a:rPr>
              <a:t>You have to work in a medical provider’s office to engage in health care fraud</a:t>
            </a:r>
            <a:r>
              <a:rPr lang="en-US" sz="2400" b="1" dirty="0">
                <a:effectLst/>
                <a:ea typeface="Calibri" panose="020F0502020204030204" pitchFamily="34" charset="0"/>
              </a:rPr>
              <a:t>. </a:t>
            </a:r>
            <a:endParaRPr lang="en-US" sz="2400" b="1" dirty="0">
              <a:solidFill>
                <a:srgbClr val="00529B"/>
              </a:solidFill>
            </a:endParaRPr>
          </a:p>
          <a:p>
            <a:pPr marL="342900" indent="-342900" defTabSz="685800">
              <a:lnSpc>
                <a:spcPct val="100000"/>
              </a:lnSpc>
              <a:spcBef>
                <a:spcPts val="0"/>
              </a:spcBef>
              <a:spcAft>
                <a:spcPts val="1200"/>
              </a:spcAft>
              <a:buFont typeface="+mj-lt"/>
              <a:buAutoNum type="alphaLcPeriod"/>
              <a:defRPr/>
            </a:pPr>
            <a:r>
              <a:rPr lang="en-US" sz="2400" dirty="0">
                <a:solidFill>
                  <a:srgbClr val="00529B"/>
                </a:solidFill>
              </a:rPr>
              <a:t>True	</a:t>
            </a:r>
          </a:p>
          <a:p>
            <a:pPr marL="349250" indent="-349250" defTabSz="685800">
              <a:lnSpc>
                <a:spcPct val="100000"/>
              </a:lnSpc>
              <a:spcBef>
                <a:spcPts val="1200"/>
              </a:spcBef>
              <a:spcAft>
                <a:spcPts val="1200"/>
              </a:spcAft>
              <a:buFont typeface="Wingdings" pitchFamily="2" charset="2"/>
              <a:buAutoNum type="alphaLcPeriod"/>
            </a:pPr>
            <a:r>
              <a:rPr lang="en-US" sz="2400" dirty="0">
                <a:solidFill>
                  <a:srgbClr val="00529B"/>
                </a:solidFill>
              </a:rPr>
              <a:t>False</a:t>
            </a:r>
            <a:endParaRPr lang="en-US" dirty="0"/>
          </a:p>
        </p:txBody>
      </p:sp>
      <p:sp>
        <p:nvSpPr>
          <p:cNvPr id="7" name="Rounded Rectangle 6" descr="Green box highlighting B as the correct answer"/>
          <p:cNvSpPr/>
          <p:nvPr/>
        </p:nvSpPr>
        <p:spPr>
          <a:xfrm>
            <a:off x="1732442" y="3283314"/>
            <a:ext cx="1403417" cy="449941"/>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355F468F-92C3-4179-A156-27D45B7C87B3}"/>
              </a:ext>
            </a:extLst>
          </p:cNvPr>
          <p:cNvSpPr>
            <a:spLocks noGrp="1"/>
          </p:cNvSpPr>
          <p:nvPr>
            <p:ph type="sldNum" sz="quarter" idx="12"/>
          </p:nvPr>
        </p:nvSpPr>
        <p:spPr/>
        <p:txBody>
          <a:bodyPr/>
          <a:lstStyle/>
          <a:p>
            <a:pPr>
              <a:defRPr/>
            </a:pPr>
            <a:fld id="{11E79EF6-0C0E-43E6-8FB3-918BC522CC5A}" type="slidenum">
              <a:rPr lang="en-US" smtClean="0"/>
              <a:pPr>
                <a:defRPr/>
              </a:pPr>
              <a:t>19</a:t>
            </a:fld>
            <a:endParaRPr lang="en-US" dirty="0"/>
          </a:p>
        </p:txBody>
      </p:sp>
      <p:sp>
        <p:nvSpPr>
          <p:cNvPr id="10" name="Footer Placeholder 4">
            <a:extLst>
              <a:ext uri="{FF2B5EF4-FFF2-40B4-BE49-F238E27FC236}">
                <a16:creationId xmlns:a16="http://schemas.microsoft.com/office/drawing/2014/main" id="{93F9705A-A0B4-488A-975C-3A43CF5B1725}"/>
              </a:ext>
            </a:extLst>
          </p:cNvPr>
          <p:cNvSpPr>
            <a:spLocks noGrp="1"/>
          </p:cNvSpPr>
          <p:nvPr>
            <p:ph type="ftr" sz="quarter" idx="11"/>
          </p:nvPr>
        </p:nvSpPr>
        <p:spPr>
          <a:xfrm>
            <a:off x="3869154" y="6476170"/>
            <a:ext cx="4392710" cy="365125"/>
          </a:xfrm>
        </p:spPr>
        <p:txBody>
          <a:bodyPr/>
          <a:lstStyle/>
          <a:p>
            <a:r>
              <a:rPr lang="en-US"/>
              <a:t>Medicare &amp; Medicaid Fraud, Waste, &amp; Abuse Prevention</a:t>
            </a:r>
            <a:endParaRPr lang="en-US" dirty="0"/>
          </a:p>
        </p:txBody>
      </p:sp>
      <p:sp>
        <p:nvSpPr>
          <p:cNvPr id="9" name="Date Placeholder 3">
            <a:extLst>
              <a:ext uri="{FF2B5EF4-FFF2-40B4-BE49-F238E27FC236}">
                <a16:creationId xmlns:a16="http://schemas.microsoft.com/office/drawing/2014/main" id="{5D8904BD-4B6B-465C-AAD4-E5BA3F2C7184}"/>
              </a:ext>
            </a:extLst>
          </p:cNvPr>
          <p:cNvSpPr>
            <a:spLocks noGrp="1"/>
          </p:cNvSpPr>
          <p:nvPr>
            <p:ph type="dt" sz="half" idx="10"/>
          </p:nvPr>
        </p:nvSpPr>
        <p:spPr>
          <a:xfrm>
            <a:off x="838200" y="6476171"/>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87683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3000" dirty="0"/>
              <a:t>Table of Contents</a:t>
            </a:r>
          </a:p>
        </p:txBody>
      </p:sp>
      <p:sp>
        <p:nvSpPr>
          <p:cNvPr id="8" name="Content Placeholder 7"/>
          <p:cNvSpPr>
            <a:spLocks noGrp="1"/>
          </p:cNvSpPr>
          <p:nvPr>
            <p:ph type="body" sz="quarter" idx="13"/>
          </p:nvPr>
        </p:nvSpPr>
        <p:spPr>
          <a:xfrm>
            <a:off x="1068947" y="1648497"/>
            <a:ext cx="10284853" cy="4805742"/>
          </a:xfrm>
          <a:ln>
            <a:noFill/>
          </a:ln>
        </p:spPr>
        <p:txBody>
          <a:bodyPr>
            <a:noAutofit/>
          </a:bodyPr>
          <a:lstStyle/>
          <a:p>
            <a:pPr lvl="0">
              <a:spcBef>
                <a:spcPts val="0"/>
              </a:spcBef>
              <a:spcAft>
                <a:spcPts val="1200"/>
              </a:spcAft>
            </a:pPr>
            <a:r>
              <a:rPr lang="en-US" sz="2200" b="1" dirty="0">
                <a:solidFill>
                  <a:srgbClr val="00529B"/>
                </a:solidFill>
              </a:rPr>
              <a:t>Lesson 1: </a:t>
            </a:r>
            <a:r>
              <a:rPr lang="en-US" sz="2200" dirty="0">
                <a:solidFill>
                  <a:srgbClr val="00529B"/>
                </a:solidFill>
              </a:rPr>
              <a:t>Fraud, Waste, &amp; Abuse Overview..............................................4–19</a:t>
            </a:r>
          </a:p>
          <a:p>
            <a:pPr marL="1377950" lvl="0" indent="-1377950">
              <a:spcBef>
                <a:spcPts val="0"/>
              </a:spcBef>
              <a:spcAft>
                <a:spcPts val="1200"/>
              </a:spcAft>
              <a:tabLst>
                <a:tab pos="1600200" algn="l"/>
              </a:tabLst>
            </a:pPr>
            <a:r>
              <a:rPr lang="en-US" sz="2200" b="1" dirty="0">
                <a:solidFill>
                  <a:srgbClr val="00529B"/>
                </a:solidFill>
              </a:rPr>
              <a:t>Lesson 2: </a:t>
            </a:r>
            <a:r>
              <a:rPr lang="en-US" sz="2200" dirty="0">
                <a:solidFill>
                  <a:srgbClr val="00529B"/>
                </a:solidFill>
              </a:rPr>
              <a:t>Organizations &amp; Strategies to Detect &amp; Prevent </a:t>
            </a:r>
            <a:br>
              <a:rPr lang="en-US" sz="2200" dirty="0">
                <a:solidFill>
                  <a:srgbClr val="00529B"/>
                </a:solidFill>
              </a:rPr>
            </a:br>
            <a:r>
              <a:rPr lang="en-US" sz="2200" dirty="0">
                <a:solidFill>
                  <a:srgbClr val="00529B"/>
                </a:solidFill>
              </a:rPr>
              <a:t>Fraud &amp; Abuse………………………………………………….....20–45</a:t>
            </a:r>
          </a:p>
          <a:p>
            <a:pPr lvl="0">
              <a:spcBef>
                <a:spcPts val="0"/>
              </a:spcBef>
              <a:spcAft>
                <a:spcPts val="1200"/>
              </a:spcAft>
            </a:pPr>
            <a:r>
              <a:rPr lang="en-US" sz="2200" b="1" dirty="0">
                <a:solidFill>
                  <a:srgbClr val="00529B"/>
                </a:solidFill>
              </a:rPr>
              <a:t>Lesson 3: </a:t>
            </a:r>
            <a:r>
              <a:rPr lang="en-US" sz="2200" dirty="0">
                <a:solidFill>
                  <a:srgbClr val="00529B"/>
                </a:solidFill>
              </a:rPr>
              <a:t>How People with Medicare &amp; Medicaid Can Fight Fraud.........46–65</a:t>
            </a:r>
          </a:p>
          <a:p>
            <a:pPr lvl="0">
              <a:spcBef>
                <a:spcPts val="0"/>
              </a:spcBef>
              <a:spcAft>
                <a:spcPts val="1200"/>
              </a:spcAft>
            </a:pPr>
            <a:r>
              <a:rPr lang="en-US" sz="2200" b="1" dirty="0">
                <a:solidFill>
                  <a:srgbClr val="00529B"/>
                </a:solidFill>
              </a:rPr>
              <a:t>Key Points to Remember</a:t>
            </a:r>
            <a:r>
              <a:rPr lang="en-US" sz="2200" dirty="0">
                <a:solidFill>
                  <a:srgbClr val="00529B"/>
                </a:solidFill>
              </a:rPr>
              <a:t>.........................................................................66</a:t>
            </a:r>
          </a:p>
          <a:p>
            <a:pPr>
              <a:spcBef>
                <a:spcPts val="0"/>
              </a:spcBef>
              <a:spcAft>
                <a:spcPts val="1200"/>
              </a:spcAft>
            </a:pPr>
            <a:r>
              <a:rPr lang="en-US" sz="2200" b="1" dirty="0">
                <a:solidFill>
                  <a:srgbClr val="00529B"/>
                </a:solidFill>
              </a:rPr>
              <a:t>Appendices:</a:t>
            </a:r>
          </a:p>
          <a:p>
            <a:pPr marL="457200" lvl="1" indent="0">
              <a:lnSpc>
                <a:spcPct val="100000"/>
              </a:lnSpc>
              <a:spcBef>
                <a:spcPts val="0"/>
              </a:spcBef>
              <a:spcAft>
                <a:spcPts val="1200"/>
              </a:spcAft>
              <a:buNone/>
            </a:pPr>
            <a:r>
              <a:rPr lang="en-US" dirty="0">
                <a:solidFill>
                  <a:srgbClr val="00529B"/>
                </a:solidFill>
              </a:rPr>
              <a:t>Examples of Successful Fraud Takedowns………..………...................67</a:t>
            </a:r>
          </a:p>
          <a:p>
            <a:pPr marL="457200" lvl="1" indent="0">
              <a:lnSpc>
                <a:spcPct val="100000"/>
              </a:lnSpc>
              <a:spcBef>
                <a:spcPts val="0"/>
              </a:spcBef>
              <a:spcAft>
                <a:spcPts val="1200"/>
              </a:spcAft>
              <a:buNone/>
            </a:pPr>
            <a:r>
              <a:rPr lang="en-US" dirty="0">
                <a:solidFill>
                  <a:srgbClr val="00529B"/>
                </a:solidFill>
              </a:rPr>
              <a:t>Medicare Fraud &amp; Abuse Resource Guide…….…...……………………68–70</a:t>
            </a:r>
          </a:p>
          <a:p>
            <a:pPr marL="457200" lvl="1" indent="0">
              <a:lnSpc>
                <a:spcPct val="100000"/>
              </a:lnSpc>
              <a:spcBef>
                <a:spcPts val="0"/>
              </a:spcBef>
              <a:spcAft>
                <a:spcPts val="1200"/>
              </a:spcAft>
              <a:buNone/>
            </a:pPr>
            <a:r>
              <a:rPr lang="en-US" dirty="0">
                <a:solidFill>
                  <a:srgbClr val="00529B"/>
                </a:solidFill>
              </a:rPr>
              <a:t>Acronyms..............................................................................................71</a:t>
            </a:r>
          </a:p>
        </p:txBody>
      </p:sp>
      <p:sp>
        <p:nvSpPr>
          <p:cNvPr id="3" name="Slide Number Placeholder 2">
            <a:extLst>
              <a:ext uri="{FF2B5EF4-FFF2-40B4-BE49-F238E27FC236}">
                <a16:creationId xmlns:a16="http://schemas.microsoft.com/office/drawing/2014/main" id="{18C10F44-558F-4BBA-A2A1-CE32014EC7D5}"/>
              </a:ext>
            </a:extLst>
          </p:cNvPr>
          <p:cNvSpPr>
            <a:spLocks noGrp="1"/>
          </p:cNvSpPr>
          <p:nvPr>
            <p:ph type="sldNum" sz="quarter" idx="12"/>
          </p:nvPr>
        </p:nvSpPr>
        <p:spPr/>
        <p:txBody>
          <a:bodyPr/>
          <a:lstStyle/>
          <a:p>
            <a:pPr>
              <a:defRPr/>
            </a:pPr>
            <a:fld id="{11E79EF6-0C0E-43E6-8FB3-918BC522CC5A}" type="slidenum">
              <a:rPr lang="en-US" smtClean="0"/>
              <a:pPr>
                <a:defRPr/>
              </a:pPr>
              <a:t>2</a:t>
            </a:fld>
            <a:endParaRPr lang="en-US" dirty="0"/>
          </a:p>
        </p:txBody>
      </p:sp>
      <p:sp>
        <p:nvSpPr>
          <p:cNvPr id="10" name="Footer Placeholder 4">
            <a:extLst>
              <a:ext uri="{FF2B5EF4-FFF2-40B4-BE49-F238E27FC236}">
                <a16:creationId xmlns:a16="http://schemas.microsoft.com/office/drawing/2014/main" id="{FC9587F2-252B-4F34-8C06-69A6BDD81B10}"/>
              </a:ext>
            </a:extLst>
          </p:cNvPr>
          <p:cNvSpPr>
            <a:spLocks noGrp="1"/>
          </p:cNvSpPr>
          <p:nvPr>
            <p:ph type="ftr" sz="quarter" idx="11"/>
          </p:nvPr>
        </p:nvSpPr>
        <p:spPr>
          <a:xfrm>
            <a:off x="3361267" y="6492240"/>
            <a:ext cx="5469466" cy="365125"/>
          </a:xfrm>
        </p:spPr>
        <p:txBody>
          <a:bodyPr/>
          <a:lstStyle/>
          <a:p>
            <a:r>
              <a:rPr lang="en-US">
                <a:latin typeface="Arial"/>
                <a:cs typeface="Arial"/>
              </a:rPr>
              <a:t>Medicare &amp; Medicaid Fraud, Waste, &amp; Abuse Prevention</a:t>
            </a:r>
            <a:endParaRPr lang="en-US" dirty="0">
              <a:latin typeface="Arial"/>
              <a:cs typeface="Arial"/>
            </a:endParaRPr>
          </a:p>
        </p:txBody>
      </p:sp>
      <p:sp>
        <p:nvSpPr>
          <p:cNvPr id="9" name="Date Placeholder 3">
            <a:extLst>
              <a:ext uri="{FF2B5EF4-FFF2-40B4-BE49-F238E27FC236}">
                <a16:creationId xmlns:a16="http://schemas.microsoft.com/office/drawing/2014/main" id="{49A137F1-F4C4-4770-8560-5946995B33BD}"/>
              </a:ext>
            </a:extLst>
          </p:cNvPr>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163212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2</a:t>
            </a:r>
          </a:p>
        </p:txBody>
      </p:sp>
      <p:sp>
        <p:nvSpPr>
          <p:cNvPr id="5" name="Text Placeholder 4"/>
          <p:cNvSpPr>
            <a:spLocks noGrp="1"/>
          </p:cNvSpPr>
          <p:nvPr>
            <p:ph type="body" idx="1"/>
          </p:nvPr>
        </p:nvSpPr>
        <p:spPr/>
        <p:txBody>
          <a:bodyPr>
            <a:noAutofit/>
          </a:bodyPr>
          <a:lstStyle/>
          <a:p>
            <a:r>
              <a:rPr lang="en-US" sz="3600" dirty="0">
                <a:latin typeface="Arial Black" panose="020B0A04020102020204" pitchFamily="34" charset="0"/>
                <a:cs typeface="Arial" panose="020B0604020202020204" pitchFamily="34" charset="0"/>
              </a:rPr>
              <a:t>Organizations &amp; Strategies to Detect &amp; Prevent Fraud &amp; Abuse</a:t>
            </a:r>
          </a:p>
        </p:txBody>
      </p:sp>
    </p:spTree>
    <p:custDataLst>
      <p:tags r:id="rId1"/>
    </p:custDataLst>
    <p:extLst>
      <p:ext uri="{BB962C8B-B14F-4D97-AF65-F5344CB8AC3E}">
        <p14:creationId xmlns:p14="http://schemas.microsoft.com/office/powerpoint/2010/main" val="36204490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9D2366-8313-4B78-8478-70588F5C95B0}"/>
              </a:ext>
            </a:extLst>
          </p:cNvPr>
          <p:cNvSpPr>
            <a:spLocks noGrp="1"/>
          </p:cNvSpPr>
          <p:nvPr>
            <p:ph type="title"/>
          </p:nvPr>
        </p:nvSpPr>
        <p:spPr>
          <a:xfrm>
            <a:off x="0" y="0"/>
            <a:ext cx="12192000" cy="996400"/>
          </a:xfrm>
        </p:spPr>
        <p:txBody>
          <a:bodyPr anchor="ctr">
            <a:normAutofit/>
          </a:bodyPr>
          <a:lstStyle/>
          <a:p>
            <a:r>
              <a:rPr lang="en-US" sz="3000" dirty="0"/>
              <a:t>Lesson 2 Objectives </a:t>
            </a:r>
          </a:p>
        </p:txBody>
      </p:sp>
      <p:sp>
        <p:nvSpPr>
          <p:cNvPr id="5" name="Text Placeholder 4">
            <a:extLst>
              <a:ext uri="{FF2B5EF4-FFF2-40B4-BE49-F238E27FC236}">
                <a16:creationId xmlns:a16="http://schemas.microsoft.com/office/drawing/2014/main" id="{DEB77A86-D0DE-4827-85B7-EB701B1D34FC}"/>
              </a:ext>
            </a:extLst>
          </p:cNvPr>
          <p:cNvSpPr>
            <a:spLocks noGrp="1"/>
          </p:cNvSpPr>
          <p:nvPr>
            <p:ph type="body" sz="quarter" idx="13"/>
          </p:nvPr>
        </p:nvSpPr>
        <p:spPr>
          <a:xfrm>
            <a:off x="914400" y="1463040"/>
            <a:ext cx="9546956" cy="4167187"/>
          </a:xfrm>
        </p:spPr>
        <p:txBody>
          <a:bodyPr vert="horz" lIns="91440" tIns="45720" rIns="91440" bIns="45720" rtlCol="0" anchor="t">
            <a:normAutofit/>
          </a:bodyPr>
          <a:lstStyle/>
          <a:p>
            <a:pPr marL="0" indent="0">
              <a:lnSpc>
                <a:spcPct val="100000"/>
              </a:lnSpc>
              <a:spcBef>
                <a:spcPts val="0"/>
              </a:spcBef>
              <a:spcAft>
                <a:spcPts val="1200"/>
              </a:spcAft>
              <a:buNone/>
            </a:pPr>
            <a:r>
              <a:rPr lang="en-US" sz="2800" b="1" dirty="0">
                <a:solidFill>
                  <a:srgbClr val="00529B"/>
                </a:solidFill>
                <a:latin typeface="Arial"/>
                <a:cs typeface="Arial"/>
              </a:rPr>
              <a:t>At the end of this lesson, you’ll be able to:</a:t>
            </a:r>
          </a:p>
          <a:p>
            <a:pPr marL="548640" indent="-274320">
              <a:lnSpc>
                <a:spcPct val="100000"/>
              </a:lnSpc>
              <a:spcBef>
                <a:spcPts val="0"/>
              </a:spcBef>
              <a:spcAft>
                <a:spcPts val="1200"/>
              </a:spcAft>
              <a:buFont typeface="Wingdings"/>
              <a:buChar char="§"/>
            </a:pPr>
            <a:r>
              <a:rPr lang="en-US" sz="2400" dirty="0">
                <a:solidFill>
                  <a:srgbClr val="00529B"/>
                </a:solidFill>
                <a:latin typeface="Arial"/>
                <a:cs typeface="Arial"/>
              </a:rPr>
              <a:t>Recognize fraud schemes </a:t>
            </a:r>
            <a:endParaRPr lang="en-US" sz="2400" dirty="0">
              <a:latin typeface="Arial"/>
              <a:cs typeface="Arial"/>
            </a:endParaRPr>
          </a:p>
          <a:p>
            <a:pPr marL="548640" indent="-274320">
              <a:lnSpc>
                <a:spcPct val="100000"/>
              </a:lnSpc>
              <a:spcBef>
                <a:spcPts val="0"/>
              </a:spcBef>
              <a:spcAft>
                <a:spcPts val="1200"/>
              </a:spcAft>
              <a:buFont typeface="Wingdings"/>
              <a:buChar char="§"/>
            </a:pPr>
            <a:r>
              <a:rPr lang="en-US" sz="2400" dirty="0">
                <a:solidFill>
                  <a:srgbClr val="00529B"/>
                </a:solidFill>
                <a:latin typeface="Arial"/>
                <a:cs typeface="Arial"/>
              </a:rPr>
              <a:t>Explain how to protect yourself from fraud</a:t>
            </a:r>
            <a:endParaRPr lang="en-US" sz="2400" dirty="0">
              <a:solidFill>
                <a:srgbClr val="000000"/>
              </a:solidFill>
              <a:latin typeface="Arial"/>
              <a:cs typeface="Arial"/>
            </a:endParaRPr>
          </a:p>
          <a:p>
            <a:pPr marL="548640" indent="-274320">
              <a:lnSpc>
                <a:spcPct val="100000"/>
              </a:lnSpc>
              <a:spcBef>
                <a:spcPts val="0"/>
              </a:spcBef>
              <a:spcAft>
                <a:spcPts val="1200"/>
              </a:spcAft>
              <a:buFont typeface="Wingdings"/>
              <a:buChar char="§"/>
            </a:pPr>
            <a:r>
              <a:rPr lang="en-US" sz="2400" dirty="0">
                <a:solidFill>
                  <a:srgbClr val="00529B"/>
                </a:solidFill>
                <a:latin typeface="Arial"/>
                <a:cs typeface="Arial"/>
              </a:rPr>
              <a:t>Describe what to do if you have quality of care concerns</a:t>
            </a:r>
            <a:endParaRPr lang="en-US" sz="2400" dirty="0">
              <a:solidFill>
                <a:srgbClr val="000000"/>
              </a:solidFill>
              <a:latin typeface="Arial"/>
              <a:cs typeface="Arial"/>
            </a:endParaRPr>
          </a:p>
          <a:p>
            <a:pPr marL="548640" indent="-274320">
              <a:lnSpc>
                <a:spcPct val="100000"/>
              </a:lnSpc>
              <a:spcBef>
                <a:spcPts val="0"/>
              </a:spcBef>
              <a:spcAft>
                <a:spcPts val="1200"/>
              </a:spcAft>
              <a:buFont typeface="Wingdings"/>
              <a:buChar char="§"/>
            </a:pPr>
            <a:r>
              <a:rPr lang="en-US" sz="2400" dirty="0">
                <a:solidFill>
                  <a:srgbClr val="00529B"/>
                </a:solidFill>
                <a:latin typeface="Arial"/>
                <a:cs typeface="Arial"/>
              </a:rPr>
              <a:t>Describe organizations and strategies to detect and prevent fraud</a:t>
            </a:r>
            <a:endParaRPr lang="en-US" sz="2400" dirty="0">
              <a:solidFill>
                <a:srgbClr val="000000"/>
              </a:solidFill>
              <a:latin typeface="Arial"/>
              <a:cs typeface="Arial"/>
            </a:endParaRPr>
          </a:p>
        </p:txBody>
      </p:sp>
      <p:sp>
        <p:nvSpPr>
          <p:cNvPr id="6" name="Slide Number Placeholder 5">
            <a:extLst>
              <a:ext uri="{FF2B5EF4-FFF2-40B4-BE49-F238E27FC236}">
                <a16:creationId xmlns:a16="http://schemas.microsoft.com/office/drawing/2014/main" id="{AF4AC03E-8171-40F6-9571-206E614A13B3}"/>
              </a:ext>
            </a:extLst>
          </p:cNvPr>
          <p:cNvSpPr>
            <a:spLocks noGrp="1"/>
          </p:cNvSpPr>
          <p:nvPr>
            <p:ph type="sldNum" sz="quarter" idx="12"/>
          </p:nvPr>
        </p:nvSpPr>
        <p:spPr/>
        <p:txBody>
          <a:bodyPr/>
          <a:lstStyle/>
          <a:p>
            <a:pPr>
              <a:defRPr/>
            </a:pPr>
            <a:fld id="{11E79EF6-0C0E-43E6-8FB3-918BC522CC5A}" type="slidenum">
              <a:rPr lang="en-US" smtClean="0"/>
              <a:pPr>
                <a:defRPr/>
              </a:pPr>
              <a:t>21</a:t>
            </a:fld>
            <a:endParaRPr lang="en-US" dirty="0"/>
          </a:p>
        </p:txBody>
      </p:sp>
      <p:sp>
        <p:nvSpPr>
          <p:cNvPr id="3" name="Footer Placeholder 2">
            <a:extLst>
              <a:ext uri="{FF2B5EF4-FFF2-40B4-BE49-F238E27FC236}">
                <a16:creationId xmlns:a16="http://schemas.microsoft.com/office/drawing/2014/main" id="{046EFF37-95DC-E324-8155-184EF9779FB6}"/>
              </a:ext>
            </a:extLst>
          </p:cNvPr>
          <p:cNvSpPr>
            <a:spLocks noGrp="1"/>
          </p:cNvSpPr>
          <p:nvPr>
            <p:ph type="ftr" sz="quarter" idx="11"/>
          </p:nvPr>
        </p:nvSpPr>
        <p:spPr/>
        <p:txBody>
          <a:bodyPr/>
          <a:lstStyle/>
          <a:p>
            <a:r>
              <a:rPr lang="en-US"/>
              <a:t>Medicare &amp; Medicaid Fraud, Waste, &amp; Abuse Prevention</a:t>
            </a:r>
            <a:endParaRPr lang="en-US" dirty="0"/>
          </a:p>
        </p:txBody>
      </p:sp>
      <p:sp>
        <p:nvSpPr>
          <p:cNvPr id="2" name="Date Placeholder 1">
            <a:extLst>
              <a:ext uri="{FF2B5EF4-FFF2-40B4-BE49-F238E27FC236}">
                <a16:creationId xmlns:a16="http://schemas.microsoft.com/office/drawing/2014/main" id="{6EE1C593-4D07-DCBC-5906-A0587DC067CE}"/>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6526713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chor="ctr">
            <a:normAutofit/>
          </a:bodyPr>
          <a:lstStyle/>
          <a:p>
            <a:r>
              <a:rPr lang="en-US" sz="3000" dirty="0">
                <a:latin typeface="Arial Black" panose="020B0A04020102020204" pitchFamily="34" charset="0"/>
              </a:rPr>
              <a:t>COVID-19 Public Health Emergency End</a:t>
            </a:r>
            <a:r>
              <a:rPr lang="en-US" dirty="0">
                <a:latin typeface="Arial Black" panose="020B0A04020102020204" pitchFamily="34" charset="0"/>
              </a:rPr>
              <a:t>: </a:t>
            </a:r>
            <a:r>
              <a:rPr lang="en-US" sz="3000" dirty="0">
                <a:latin typeface="Arial Black" panose="020B0A04020102020204" pitchFamily="34" charset="0"/>
              </a:rPr>
              <a:t>Fraud Schemes</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sz="half" idx="4294967295"/>
          </p:nvPr>
        </p:nvSpPr>
        <p:spPr>
          <a:xfrm>
            <a:off x="746918" y="1086472"/>
            <a:ext cx="10698163" cy="5405768"/>
          </a:xfrm>
        </p:spPr>
        <p:txBody>
          <a:bodyPr>
            <a:noAutofit/>
          </a:bodyPr>
          <a:lstStyle/>
          <a:p>
            <a:pPr marL="0" indent="0" defTabSz="685800">
              <a:lnSpc>
                <a:spcPct val="100000"/>
              </a:lnSpc>
              <a:spcBef>
                <a:spcPts val="600"/>
              </a:spcBef>
              <a:spcAft>
                <a:spcPts val="1200"/>
              </a:spcAft>
              <a:buNone/>
            </a:pPr>
            <a:r>
              <a:rPr lang="en-US" sz="2400" b="1" dirty="0">
                <a:solidFill>
                  <a:srgbClr val="00529B"/>
                </a:solidFill>
              </a:rPr>
              <a:t>Keep in mind:</a:t>
            </a:r>
          </a:p>
          <a:p>
            <a:pPr marL="548640" indent="-274320" defTabSz="685800">
              <a:lnSpc>
                <a:spcPct val="100000"/>
              </a:lnSpc>
              <a:spcBef>
                <a:spcPts val="0"/>
              </a:spcBef>
              <a:spcAft>
                <a:spcPts val="1200"/>
              </a:spcAft>
            </a:pPr>
            <a:r>
              <a:rPr lang="en-US" sz="2000" dirty="0">
                <a:solidFill>
                  <a:srgbClr val="00529B"/>
                </a:solidFill>
              </a:rPr>
              <a:t>Applying for or renewing your Medicaid coverage is always free.</a:t>
            </a:r>
          </a:p>
          <a:p>
            <a:pPr marL="548640" indent="-274320" defTabSz="685800">
              <a:lnSpc>
                <a:spcPct val="100000"/>
              </a:lnSpc>
              <a:spcBef>
                <a:spcPts val="0"/>
              </a:spcBef>
              <a:spcAft>
                <a:spcPts val="1200"/>
              </a:spcAft>
            </a:pPr>
            <a:r>
              <a:rPr lang="en-US" sz="2000" dirty="0">
                <a:solidFill>
                  <a:srgbClr val="00529B"/>
                </a:solidFill>
              </a:rPr>
              <a:t>Keep your contact information up-to-date with Social Security and your state. If you get a call from someone claiming to be from Medicaid, hang up and call your Medicaid office directly to be sure.</a:t>
            </a:r>
          </a:p>
          <a:p>
            <a:pPr marL="548640" indent="-274320" defTabSz="685800">
              <a:lnSpc>
                <a:spcPct val="100000"/>
              </a:lnSpc>
              <a:spcBef>
                <a:spcPts val="0"/>
              </a:spcBef>
              <a:spcAft>
                <a:spcPts val="1200"/>
              </a:spcAft>
            </a:pPr>
            <a:r>
              <a:rPr lang="en-US" sz="2000" dirty="0">
                <a:solidFill>
                  <a:srgbClr val="00529B"/>
                </a:solidFill>
              </a:rPr>
              <a:t>If someone promises you free testing, gifts, or money in exchange for your health care number, it’s probably a scam.</a:t>
            </a:r>
          </a:p>
          <a:p>
            <a:pPr marL="273050" indent="-273050" defTabSz="685800">
              <a:lnSpc>
                <a:spcPct val="100000"/>
              </a:lnSpc>
              <a:spcBef>
                <a:spcPts val="0"/>
              </a:spcBef>
              <a:spcAft>
                <a:spcPts val="1200"/>
              </a:spcAft>
              <a:buNone/>
            </a:pPr>
            <a:r>
              <a:rPr lang="en-US" sz="2400" b="1" dirty="0">
                <a:solidFill>
                  <a:srgbClr val="00529B"/>
                </a:solidFill>
              </a:rPr>
              <a:t>Always:</a:t>
            </a:r>
          </a:p>
          <a:p>
            <a:pPr marL="548640" indent="-274320" defTabSz="685800">
              <a:lnSpc>
                <a:spcPct val="100000"/>
              </a:lnSpc>
              <a:spcBef>
                <a:spcPts val="0"/>
              </a:spcBef>
              <a:spcAft>
                <a:spcPts val="1200"/>
              </a:spcAft>
            </a:pPr>
            <a:r>
              <a:rPr lang="en-US" sz="2000" dirty="0">
                <a:solidFill>
                  <a:srgbClr val="00529B"/>
                </a:solidFill>
              </a:rPr>
              <a:t>Guard your Medicare and/or Medicaid cards like a credit card</a:t>
            </a:r>
          </a:p>
          <a:p>
            <a:pPr marL="548640" indent="-274320" defTabSz="685800">
              <a:lnSpc>
                <a:spcPct val="100000"/>
              </a:lnSpc>
              <a:spcBef>
                <a:spcPts val="0"/>
              </a:spcBef>
              <a:spcAft>
                <a:spcPts val="1200"/>
              </a:spcAft>
            </a:pPr>
            <a:r>
              <a:rPr lang="en-US" sz="2000" dirty="0">
                <a:solidFill>
                  <a:srgbClr val="00529B"/>
                </a:solidFill>
              </a:rPr>
              <a:t>Check claims summary forms for errors</a:t>
            </a:r>
          </a:p>
          <a:p>
            <a:pPr marL="548640" indent="-274320" defTabSz="685800">
              <a:lnSpc>
                <a:spcPct val="100000"/>
              </a:lnSpc>
              <a:spcBef>
                <a:spcPts val="0"/>
              </a:spcBef>
              <a:spcAft>
                <a:spcPts val="1200"/>
              </a:spcAft>
            </a:pPr>
            <a:r>
              <a:rPr lang="en-US" sz="2000" dirty="0">
                <a:solidFill>
                  <a:srgbClr val="00529B"/>
                </a:solidFill>
              </a:rPr>
              <a:t>Hang up if someone calls asking for your Medicare or Medicaid Number </a:t>
            </a:r>
          </a:p>
        </p:txBody>
      </p:sp>
      <p:sp>
        <p:nvSpPr>
          <p:cNvPr id="3" name="Slide Number Placeholder 2">
            <a:extLst>
              <a:ext uri="{FF2B5EF4-FFF2-40B4-BE49-F238E27FC236}">
                <a16:creationId xmlns:a16="http://schemas.microsoft.com/office/drawing/2014/main" id="{D62C7D91-283D-486A-BEC8-AD135D543F83}"/>
              </a:ext>
            </a:extLst>
          </p:cNvPr>
          <p:cNvSpPr>
            <a:spLocks noGrp="1"/>
          </p:cNvSpPr>
          <p:nvPr>
            <p:ph type="sldNum" sz="quarter" idx="12"/>
          </p:nvPr>
        </p:nvSpPr>
        <p:spPr/>
        <p:txBody>
          <a:bodyPr/>
          <a:lstStyle/>
          <a:p>
            <a:pPr>
              <a:defRPr/>
            </a:pPr>
            <a:fld id="{11E79EF6-0C0E-43E6-8FB3-918BC522CC5A}" type="slidenum">
              <a:rPr lang="en-US" smtClean="0"/>
              <a:pPr>
                <a:defRPr/>
              </a:pPr>
              <a:t>22</a:t>
            </a:fld>
            <a:endParaRPr lang="en-US" dirty="0"/>
          </a:p>
        </p:txBody>
      </p:sp>
      <p:sp>
        <p:nvSpPr>
          <p:cNvPr id="12" name="Footer Placeholder 4">
            <a:extLst>
              <a:ext uri="{FF2B5EF4-FFF2-40B4-BE49-F238E27FC236}">
                <a16:creationId xmlns:a16="http://schemas.microsoft.com/office/drawing/2014/main" id="{0F74AE06-4E55-4E9D-AEDD-89EBA958590A}"/>
              </a:ext>
            </a:extLst>
          </p:cNvPr>
          <p:cNvSpPr>
            <a:spLocks noGrp="1"/>
          </p:cNvSpPr>
          <p:nvPr>
            <p:ph type="ftr" sz="quarter" idx="11"/>
          </p:nvPr>
        </p:nvSpPr>
        <p:spPr/>
        <p:txBody>
          <a:bodyPr/>
          <a:lstStyle/>
          <a:p>
            <a:r>
              <a:rPr lang="en-US">
                <a:latin typeface="Arial"/>
                <a:cs typeface="Arial"/>
              </a:rPr>
              <a:t>Medicare &amp; Medicaid Fraud, Waste, &amp; Abuse Prevention</a:t>
            </a:r>
            <a:endParaRPr lang="en-US" dirty="0">
              <a:latin typeface="Arial"/>
              <a:cs typeface="Arial"/>
            </a:endParaRPr>
          </a:p>
        </p:txBody>
      </p:sp>
      <p:sp>
        <p:nvSpPr>
          <p:cNvPr id="11" name="Date Placeholder 3">
            <a:extLst>
              <a:ext uri="{FF2B5EF4-FFF2-40B4-BE49-F238E27FC236}">
                <a16:creationId xmlns:a16="http://schemas.microsoft.com/office/drawing/2014/main" id="{D6370914-8BC6-4683-BB2E-BBB1D9DA4B6C}"/>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69309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08390-162F-294B-A712-B9739334BE3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9173833-A748-4EA4-5D41-84265455CAA1}"/>
              </a:ext>
            </a:extLst>
          </p:cNvPr>
          <p:cNvSpPr>
            <a:spLocks noGrp="1"/>
          </p:cNvSpPr>
          <p:nvPr>
            <p:ph type="title"/>
          </p:nvPr>
        </p:nvSpPr>
        <p:spPr/>
        <p:txBody>
          <a:bodyPr anchor="ctr">
            <a:normAutofit/>
          </a:bodyPr>
          <a:lstStyle/>
          <a:p>
            <a:r>
              <a:rPr lang="en-US" dirty="0">
                <a:latin typeface="Arial Black" panose="020B0A04020102020204" pitchFamily="34" charset="0"/>
              </a:rPr>
              <a:t>Preventing Fraud in Medicare Health &amp; Drug Plans</a:t>
            </a:r>
          </a:p>
        </p:txBody>
      </p:sp>
      <p:sp>
        <p:nvSpPr>
          <p:cNvPr id="5" name="Text Placeholder 4">
            <a:extLst>
              <a:ext uri="{FF2B5EF4-FFF2-40B4-BE49-F238E27FC236}">
                <a16:creationId xmlns:a16="http://schemas.microsoft.com/office/drawing/2014/main" id="{BAA0C2B8-3F0F-BEFB-D3F5-84E00B14910F}"/>
              </a:ext>
            </a:extLst>
          </p:cNvPr>
          <p:cNvSpPr>
            <a:spLocks noGrp="1"/>
          </p:cNvSpPr>
          <p:nvPr>
            <p:ph type="body" sz="quarter" idx="13"/>
          </p:nvPr>
        </p:nvSpPr>
        <p:spPr>
          <a:xfrm>
            <a:off x="4999645" y="1640570"/>
            <a:ext cx="2231136" cy="4261104"/>
          </a:xfrm>
          <a:prstGeom prst="roundRect">
            <a:avLst>
              <a:gd name="adj" fmla="val 7735"/>
            </a:avLst>
          </a:prstGeom>
          <a:solidFill>
            <a:srgbClr val="DAE3F3"/>
          </a:solidFill>
          <a:ln>
            <a:noFill/>
          </a:ln>
        </p:spPr>
        <p:txBody>
          <a:bodyPr anchor="ct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Who to call if you have a concern: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1-800-MEDICARE:</a:t>
            </a:r>
          </a:p>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1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(1-800-633-4227)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TTY: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1-877-486-2048</a:t>
            </a:r>
          </a:p>
        </p:txBody>
      </p:sp>
      <p:sp>
        <p:nvSpPr>
          <p:cNvPr id="7" name="Text Placeholder 6">
            <a:extLst>
              <a:ext uri="{FF2B5EF4-FFF2-40B4-BE49-F238E27FC236}">
                <a16:creationId xmlns:a16="http://schemas.microsoft.com/office/drawing/2014/main" id="{B2617E83-E490-F12A-DB9E-3C01A64A9A85}"/>
              </a:ext>
            </a:extLst>
          </p:cNvPr>
          <p:cNvSpPr>
            <a:spLocks noGrp="1"/>
          </p:cNvSpPr>
          <p:nvPr>
            <p:ph type="body" sz="quarter" idx="14"/>
          </p:nvPr>
        </p:nvSpPr>
        <p:spPr>
          <a:xfrm>
            <a:off x="2028435" y="1130749"/>
            <a:ext cx="2701925" cy="1687591"/>
          </a:xfrm>
          <a:prstGeom prst="wedgeEllipseCallout">
            <a:avLst>
              <a:gd name="adj1" fmla="val 50011"/>
              <a:gd name="adj2" fmla="val 47329"/>
            </a:avLst>
          </a:prstGeom>
          <a:ln w="12700">
            <a:solidFill>
              <a:srgbClr val="00529B"/>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The plan’s giving free meals at a </a:t>
            </a:r>
            <a:r>
              <a:rPr kumimoji="0" lang="en-US" sz="1800" b="0" i="0" u="sng"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marketing</a:t>
            </a: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 event.</a:t>
            </a:r>
          </a:p>
        </p:txBody>
      </p:sp>
      <p:sp>
        <p:nvSpPr>
          <p:cNvPr id="8" name="Text Placeholder 7">
            <a:extLst>
              <a:ext uri="{FF2B5EF4-FFF2-40B4-BE49-F238E27FC236}">
                <a16:creationId xmlns:a16="http://schemas.microsoft.com/office/drawing/2014/main" id="{E18798A6-9430-B7CA-1F96-68DF3360E2B2}"/>
              </a:ext>
            </a:extLst>
          </p:cNvPr>
          <p:cNvSpPr>
            <a:spLocks noGrp="1"/>
          </p:cNvSpPr>
          <p:nvPr>
            <p:ph type="body" sz="quarter" idx="15"/>
          </p:nvPr>
        </p:nvSpPr>
        <p:spPr>
          <a:xfrm>
            <a:off x="131047" y="2320739"/>
            <a:ext cx="2479834" cy="1905350"/>
          </a:xfrm>
          <a:prstGeom prst="wedgeEllipseCallout">
            <a:avLst>
              <a:gd name="adj1" fmla="val 62255"/>
              <a:gd name="adj2" fmla="val 4911"/>
            </a:avLst>
          </a:prstGeom>
          <a:ln w="12700">
            <a:solidFill>
              <a:srgbClr val="00529B"/>
            </a:solidFill>
          </a:ln>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I got an unwanted email without an “opt-out” function.</a:t>
            </a:r>
          </a:p>
        </p:txBody>
      </p:sp>
      <p:sp>
        <p:nvSpPr>
          <p:cNvPr id="9" name="Text Placeholder 8">
            <a:extLst>
              <a:ext uri="{FF2B5EF4-FFF2-40B4-BE49-F238E27FC236}">
                <a16:creationId xmlns:a16="http://schemas.microsoft.com/office/drawing/2014/main" id="{8D65B896-A599-0C4B-D51E-CDE8CE829829}"/>
              </a:ext>
            </a:extLst>
          </p:cNvPr>
          <p:cNvSpPr>
            <a:spLocks noGrp="1"/>
          </p:cNvSpPr>
          <p:nvPr>
            <p:ph type="body" sz="quarter" idx="16"/>
          </p:nvPr>
        </p:nvSpPr>
        <p:spPr>
          <a:xfrm>
            <a:off x="1909028" y="3707902"/>
            <a:ext cx="2701925" cy="2115759"/>
          </a:xfrm>
          <a:prstGeom prst="wedgeEllipseCallout">
            <a:avLst>
              <a:gd name="adj1" fmla="val 57231"/>
              <a:gd name="adj2" fmla="val 32535"/>
            </a:avLst>
          </a:prstGeom>
          <a:ln w="12700">
            <a:solidFill>
              <a:srgbClr val="00529B"/>
            </a:solidFill>
          </a:ln>
        </p:spPr>
        <p:txBody>
          <a:bodyPr>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A representative tried to talk with me about their plan in the hospital patient room.</a:t>
            </a:r>
          </a:p>
        </p:txBody>
      </p:sp>
      <p:sp>
        <p:nvSpPr>
          <p:cNvPr id="10" name="Text Placeholder 9">
            <a:extLst>
              <a:ext uri="{FF2B5EF4-FFF2-40B4-BE49-F238E27FC236}">
                <a16:creationId xmlns:a16="http://schemas.microsoft.com/office/drawing/2014/main" id="{5F303F62-97ED-59BE-68FE-6F5D9CD6877C}"/>
              </a:ext>
            </a:extLst>
          </p:cNvPr>
          <p:cNvSpPr>
            <a:spLocks noGrp="1"/>
          </p:cNvSpPr>
          <p:nvPr>
            <p:ph type="body" sz="quarter" idx="17"/>
          </p:nvPr>
        </p:nvSpPr>
        <p:spPr>
          <a:xfrm>
            <a:off x="7380659" y="1074660"/>
            <a:ext cx="2726707" cy="1883158"/>
          </a:xfrm>
          <a:prstGeom prst="wedgeEllipseCallout">
            <a:avLst>
              <a:gd name="adj1" fmla="val -53184"/>
              <a:gd name="adj2" fmla="val 43649"/>
            </a:avLst>
          </a:prstGeom>
          <a:noFill/>
        </p:spPr>
        <p:style>
          <a:lnRef idx="2">
            <a:schemeClr val="accent1">
              <a:shade val="50000"/>
            </a:schemeClr>
          </a:lnRef>
          <a:fillRef idx="1">
            <a:schemeClr val="accent1"/>
          </a:fillRef>
          <a:effectRef idx="0">
            <a:schemeClr val="accent1"/>
          </a:effectRef>
          <a:fontRef idx="minor">
            <a:schemeClr val="lt1"/>
          </a:fontRef>
        </p:style>
        <p:txBody>
          <a:bodyPr lIns="0" rIns="0" rtlCol="0" anchor="ctr">
            <a:noAutofit/>
          </a:bodyPr>
          <a:lstStyle/>
          <a:p>
            <a:pPr marL="0" indent="0" algn="ctr">
              <a:lnSpc>
                <a:spcPct val="100000"/>
              </a:lnSpc>
              <a:spcBef>
                <a:spcPts val="0"/>
              </a:spcBef>
              <a:buNone/>
            </a:pPr>
            <a:r>
              <a:rPr lang="en-US" sz="1800" dirty="0"/>
              <a:t>A plan </a:t>
            </a:r>
            <a:br>
              <a:rPr lang="en-US" sz="1800" dirty="0"/>
            </a:br>
            <a:r>
              <a:rPr lang="en-US" sz="1800" dirty="0"/>
              <a:t>representative visited my home uninvited and encouraged me to enroll. </a:t>
            </a:r>
          </a:p>
        </p:txBody>
      </p:sp>
      <p:sp>
        <p:nvSpPr>
          <p:cNvPr id="12" name="Text Placeholder 11">
            <a:extLst>
              <a:ext uri="{FF2B5EF4-FFF2-40B4-BE49-F238E27FC236}">
                <a16:creationId xmlns:a16="http://schemas.microsoft.com/office/drawing/2014/main" id="{AA265F40-1178-674D-288B-ED682A4B4669}"/>
              </a:ext>
            </a:extLst>
          </p:cNvPr>
          <p:cNvSpPr>
            <a:spLocks noGrp="1"/>
          </p:cNvSpPr>
          <p:nvPr>
            <p:ph type="body" sz="quarter" idx="18"/>
          </p:nvPr>
        </p:nvSpPr>
        <p:spPr>
          <a:xfrm>
            <a:off x="10047367" y="2126160"/>
            <a:ext cx="2144633" cy="1416791"/>
          </a:xfrm>
          <a:prstGeom prst="wedgeEllipseCallout">
            <a:avLst>
              <a:gd name="adj1" fmla="val -55444"/>
              <a:gd name="adj2" fmla="val 35165"/>
            </a:avLst>
          </a:prstGeom>
          <a:ln w="12700">
            <a:solidFill>
              <a:srgbClr val="00529B"/>
            </a:solidFill>
          </a:ln>
        </p:spPr>
        <p: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A plan’s offering cash if I join.</a:t>
            </a:r>
          </a:p>
        </p:txBody>
      </p:sp>
      <p:sp>
        <p:nvSpPr>
          <p:cNvPr id="19" name="Text Placeholder 18">
            <a:extLst>
              <a:ext uri="{FF2B5EF4-FFF2-40B4-BE49-F238E27FC236}">
                <a16:creationId xmlns:a16="http://schemas.microsoft.com/office/drawing/2014/main" id="{D7325C93-1F4B-1FC4-1066-BB00E8FE1D79}"/>
              </a:ext>
            </a:extLst>
          </p:cNvPr>
          <p:cNvSpPr>
            <a:spLocks noGrp="1"/>
          </p:cNvSpPr>
          <p:nvPr>
            <p:ph type="body" sz="quarter" idx="19"/>
          </p:nvPr>
        </p:nvSpPr>
        <p:spPr>
          <a:xfrm>
            <a:off x="7458363" y="3362989"/>
            <a:ext cx="3155401" cy="2072383"/>
          </a:xfrm>
          <a:prstGeom prst="wedgeEllipseCallout">
            <a:avLst>
              <a:gd name="adj1" fmla="val -55949"/>
              <a:gd name="adj2" fmla="val 44332"/>
            </a:avLst>
          </a:prstGeom>
          <a:ln w="12700">
            <a:solidFill>
              <a:srgbClr val="00529B"/>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I’m getting calls and texts from a plan without my permission, and I’m not a member.</a:t>
            </a: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4D23B7D0-6E85-7596-F5DB-D204BBFB998B}"/>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849767" y="1565055"/>
            <a:ext cx="2458718" cy="4412134"/>
          </a:xfrm>
          <a:prstGeom prst="rect">
            <a:avLst/>
          </a:prstGeom>
        </p:spPr>
      </p:pic>
      <p:sp>
        <p:nvSpPr>
          <p:cNvPr id="6" name="Slide Number Placeholder 5">
            <a:extLst>
              <a:ext uri="{FF2B5EF4-FFF2-40B4-BE49-F238E27FC236}">
                <a16:creationId xmlns:a16="http://schemas.microsoft.com/office/drawing/2014/main" id="{1A8467D2-1AFC-F335-FF38-71D98CBC062C}"/>
              </a:ext>
            </a:extLst>
          </p:cNvPr>
          <p:cNvSpPr>
            <a:spLocks noGrp="1"/>
          </p:cNvSpPr>
          <p:nvPr>
            <p:ph type="sldNum" sz="quarter" idx="12"/>
          </p:nvPr>
        </p:nvSpPr>
        <p:spPr/>
        <p:txBody>
          <a:bodyPr/>
          <a:lstStyle/>
          <a:p>
            <a:pPr>
              <a:defRPr/>
            </a:pPr>
            <a:fld id="{11E79EF6-0C0E-43E6-8FB3-918BC522CC5A}" type="slidenum">
              <a:rPr lang="en-US" smtClean="0"/>
              <a:pPr>
                <a:defRPr/>
              </a:pPr>
              <a:t>23</a:t>
            </a:fld>
            <a:endParaRPr lang="en-US" dirty="0"/>
          </a:p>
        </p:txBody>
      </p:sp>
      <p:sp>
        <p:nvSpPr>
          <p:cNvPr id="18" name="Footer Placeholder 4">
            <a:extLst>
              <a:ext uri="{FF2B5EF4-FFF2-40B4-BE49-F238E27FC236}">
                <a16:creationId xmlns:a16="http://schemas.microsoft.com/office/drawing/2014/main" id="{1324184A-A400-CC14-BE77-A872ACDEF6A1}"/>
              </a:ext>
            </a:extLst>
          </p:cNvPr>
          <p:cNvSpPr>
            <a:spLocks noGrp="1"/>
          </p:cNvSpPr>
          <p:nvPr>
            <p:ph type="ftr" sz="quarter" idx="11"/>
          </p:nvPr>
        </p:nvSpPr>
        <p:spPr/>
        <p:txBody>
          <a:bodyPr/>
          <a:lstStyle/>
          <a:p>
            <a:r>
              <a:rPr lang="en-US">
                <a:latin typeface="Arial"/>
                <a:cs typeface="Arial"/>
              </a:rPr>
              <a:t>Medicare &amp; Medicaid Fraud, Waste, &amp; Abuse Prevention</a:t>
            </a:r>
            <a:endParaRPr lang="en-US" dirty="0">
              <a:latin typeface="Arial"/>
              <a:cs typeface="Arial"/>
            </a:endParaRPr>
          </a:p>
        </p:txBody>
      </p:sp>
      <p:sp>
        <p:nvSpPr>
          <p:cNvPr id="17" name="Date Placeholder 3">
            <a:extLst>
              <a:ext uri="{FF2B5EF4-FFF2-40B4-BE49-F238E27FC236}">
                <a16:creationId xmlns:a16="http://schemas.microsoft.com/office/drawing/2014/main" id="{B386659D-FBAC-3BE3-26F0-02036E5103D9}"/>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07003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E3EAD-5C55-751B-36CD-6584FE0EE2BF}"/>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AEA2F7F9-765C-967C-3F59-791BBD3E21A4}"/>
              </a:ext>
            </a:extLst>
          </p:cNvPr>
          <p:cNvSpPr>
            <a:spLocks noGrp="1"/>
          </p:cNvSpPr>
          <p:nvPr>
            <p:ph type="title"/>
          </p:nvPr>
        </p:nvSpPr>
        <p:spPr/>
        <p:txBody>
          <a:bodyPr>
            <a:normAutofit/>
          </a:bodyPr>
          <a:lstStyle/>
          <a:p>
            <a:r>
              <a:rPr lang="en-US" sz="3000" dirty="0"/>
              <a:t>Common Fraud Examples: Remote Patient Monitoring</a:t>
            </a:r>
          </a:p>
        </p:txBody>
      </p:sp>
      <p:pic>
        <p:nvPicPr>
          <p:cNvPr id="8" name="Picture 7">
            <a:extLst>
              <a:ext uri="{FF2B5EF4-FFF2-40B4-BE49-F238E27FC236}">
                <a16:creationId xmlns:a16="http://schemas.microsoft.com/office/drawing/2014/main" id="{36D94597-6899-D5C7-3384-7734EB4E0BE9}"/>
              </a:ext>
              <a:ext uri="{C183D7F6-B498-43B3-948B-1728B52AA6E4}">
                <adec:decorative xmlns:adec="http://schemas.microsoft.com/office/drawing/2017/decorative" val="1"/>
              </a:ext>
            </a:extLst>
          </p:cNvPr>
          <p:cNvPicPr>
            <a:picLocks noChangeAspect="1"/>
          </p:cNvPicPr>
          <p:nvPr/>
        </p:nvPicPr>
        <p:blipFill rotWithShape="1">
          <a:blip r:embed="rId4"/>
          <a:srcRect l="1318" t="37195" b="34763"/>
          <a:stretch/>
        </p:blipFill>
        <p:spPr>
          <a:xfrm>
            <a:off x="1625467" y="2042240"/>
            <a:ext cx="9294209" cy="1985542"/>
          </a:xfrm>
          <a:prstGeom prst="rect">
            <a:avLst/>
          </a:prstGeom>
          <a:effectLst/>
        </p:spPr>
      </p:pic>
      <p:sp>
        <p:nvSpPr>
          <p:cNvPr id="3" name="Text Placeholder 2">
            <a:extLst>
              <a:ext uri="{FF2B5EF4-FFF2-40B4-BE49-F238E27FC236}">
                <a16:creationId xmlns:a16="http://schemas.microsoft.com/office/drawing/2014/main" id="{8E9E2F49-E417-74C5-3999-CC28DE28CAD0}"/>
              </a:ext>
            </a:extLst>
          </p:cNvPr>
          <p:cNvSpPr>
            <a:spLocks noGrp="1"/>
          </p:cNvSpPr>
          <p:nvPr>
            <p:ph type="body" sz="quarter" idx="13"/>
          </p:nvPr>
        </p:nvSpPr>
        <p:spPr>
          <a:xfrm>
            <a:off x="1625467" y="1124385"/>
            <a:ext cx="9326880" cy="914400"/>
          </a:xfrm>
          <a:solidFill>
            <a:srgbClr val="E6E7E8"/>
          </a:solidFill>
        </p:spPr>
        <p:txBody>
          <a:bodyPr wrap="square" rtlCol="0" anchor="ctr">
            <a:spAutoFit/>
          </a:bodyPr>
          <a:lstStyle/>
          <a:p>
            <a:pPr marL="0" indent="0">
              <a:buNone/>
            </a:pPr>
            <a:r>
              <a:rPr lang="en-US" sz="2200" dirty="0">
                <a:solidFill>
                  <a:schemeClr val="tx1"/>
                </a:solidFill>
                <a:latin typeface="+mn-lt"/>
                <a:cs typeface="+mn-cs"/>
              </a:rPr>
              <a:t>This </a:t>
            </a:r>
            <a:r>
              <a:rPr lang="en-US" sz="2200" b="1" dirty="0">
                <a:solidFill>
                  <a:schemeClr val="tx1"/>
                </a:solidFill>
                <a:latin typeface="+mn-lt"/>
                <a:cs typeface="+mn-cs"/>
              </a:rPr>
              <a:t>FRAUD SCHEME </a:t>
            </a:r>
            <a:r>
              <a:rPr lang="en-US" sz="2200" dirty="0">
                <a:solidFill>
                  <a:schemeClr val="tx1"/>
                </a:solidFill>
                <a:latin typeface="+mn-lt"/>
                <a:cs typeface="+mn-cs"/>
              </a:rPr>
              <a:t>involves unsolicited contact to set up monthly billing for remote patient monitoring regardless of medical necessity.</a:t>
            </a:r>
          </a:p>
        </p:txBody>
      </p:sp>
      <p:sp>
        <p:nvSpPr>
          <p:cNvPr id="7" name="Text Placeholder 6">
            <a:extLst>
              <a:ext uri="{FF2B5EF4-FFF2-40B4-BE49-F238E27FC236}">
                <a16:creationId xmlns:a16="http://schemas.microsoft.com/office/drawing/2014/main" id="{E889052C-7E33-19D5-430A-BBC4E0408511}"/>
              </a:ext>
            </a:extLst>
          </p:cNvPr>
          <p:cNvSpPr>
            <a:spLocks noGrp="1"/>
          </p:cNvSpPr>
          <p:nvPr>
            <p:ph type="body" sz="quarter" idx="14"/>
          </p:nvPr>
        </p:nvSpPr>
        <p:spPr>
          <a:xfrm>
            <a:off x="2343439" y="4039814"/>
            <a:ext cx="2301404" cy="1286555"/>
          </a:xfrm>
          <a:solidFill>
            <a:schemeClr val="bg1"/>
          </a:solidFill>
        </p:spPr>
        <p:txBody>
          <a:bodyPr>
            <a:normAutofit/>
          </a:bodyPr>
          <a:lstStyle/>
          <a:p>
            <a:pPr marL="0" indent="0">
              <a:buNone/>
            </a:pPr>
            <a:r>
              <a:rPr lang="en-US" sz="1800" dirty="0">
                <a:solidFill>
                  <a:schemeClr val="tx1"/>
                </a:solidFill>
              </a:rPr>
              <a:t>Scammers target Medicare enrollees through calls, texts, and internet ads.</a:t>
            </a:r>
          </a:p>
        </p:txBody>
      </p:sp>
      <p:sp>
        <p:nvSpPr>
          <p:cNvPr id="10" name="Text Placeholder 9">
            <a:extLst>
              <a:ext uri="{FF2B5EF4-FFF2-40B4-BE49-F238E27FC236}">
                <a16:creationId xmlns:a16="http://schemas.microsoft.com/office/drawing/2014/main" id="{BE4B3094-7E52-33CA-5704-8B771955A734}"/>
              </a:ext>
            </a:extLst>
          </p:cNvPr>
          <p:cNvSpPr>
            <a:spLocks noGrp="1"/>
          </p:cNvSpPr>
          <p:nvPr>
            <p:ph type="body" sz="quarter" idx="15"/>
          </p:nvPr>
        </p:nvSpPr>
        <p:spPr>
          <a:xfrm>
            <a:off x="5138223" y="4039814"/>
            <a:ext cx="2205117" cy="1246676"/>
          </a:xfrm>
          <a:solidFill>
            <a:schemeClr val="bg1"/>
          </a:solidFill>
        </p:spPr>
        <p:txBody>
          <a:bodyPr vert="horz" lIns="91440" tIns="45720" rIns="91440" bIns="45720" rtlCol="0">
            <a:normAutofit/>
          </a:bodyPr>
          <a:lstStyle/>
          <a:p>
            <a:pPr marL="0" indent="0">
              <a:buNone/>
            </a:pPr>
            <a:r>
              <a:rPr lang="en-US" sz="1800" dirty="0">
                <a:solidFill>
                  <a:schemeClr val="tx1"/>
                </a:solidFill>
              </a:rPr>
              <a:t>Scammers steal Medicare numbers and other personal information.</a:t>
            </a:r>
          </a:p>
        </p:txBody>
      </p:sp>
      <p:sp>
        <p:nvSpPr>
          <p:cNvPr id="11" name="Text Placeholder 10">
            <a:extLst>
              <a:ext uri="{FF2B5EF4-FFF2-40B4-BE49-F238E27FC236}">
                <a16:creationId xmlns:a16="http://schemas.microsoft.com/office/drawing/2014/main" id="{FC20A0CB-B2E5-9324-07C4-074F0AFFDCA3}"/>
              </a:ext>
            </a:extLst>
          </p:cNvPr>
          <p:cNvSpPr>
            <a:spLocks noGrp="1"/>
          </p:cNvSpPr>
          <p:nvPr>
            <p:ph type="body" sz="quarter" idx="16"/>
          </p:nvPr>
        </p:nvSpPr>
        <p:spPr>
          <a:xfrm>
            <a:off x="7866719" y="4039814"/>
            <a:ext cx="2562311" cy="1246676"/>
          </a:xfrm>
          <a:solidFill>
            <a:schemeClr val="bg1"/>
          </a:solidFill>
        </p:spPr>
        <p:txBody>
          <a:bodyPr vert="horz" lIns="91440" tIns="45720" rIns="91440" bIns="45720" rtlCol="0">
            <a:normAutofit/>
          </a:bodyPr>
          <a:lstStyle/>
          <a:p>
            <a:pPr marL="0" indent="0">
              <a:buNone/>
            </a:pPr>
            <a:r>
              <a:rPr lang="en-US" sz="1800" dirty="0">
                <a:solidFill>
                  <a:schemeClr val="tx1"/>
                </a:solidFill>
              </a:rPr>
              <a:t>Scammers then bill Medicare for services that are unnecessary or never provided.</a:t>
            </a:r>
          </a:p>
        </p:txBody>
      </p:sp>
      <p:pic>
        <p:nvPicPr>
          <p:cNvPr id="13" name="Picture 12" descr="A graphic from OIG.HHS.gov for fraud reading: Report fraud: TIPS.HHS.GOV | 1-800-447-8477">
            <a:extLst>
              <a:ext uri="{FF2B5EF4-FFF2-40B4-BE49-F238E27FC236}">
                <a16:creationId xmlns:a16="http://schemas.microsoft.com/office/drawing/2014/main" id="{4F3635D4-419A-5130-3DDF-2BF039541F86}"/>
              </a:ext>
            </a:extLst>
          </p:cNvPr>
          <p:cNvPicPr>
            <a:picLocks noChangeAspect="1"/>
          </p:cNvPicPr>
          <p:nvPr/>
        </p:nvPicPr>
        <p:blipFill rotWithShape="1">
          <a:blip r:embed="rId5"/>
          <a:srcRect t="74204"/>
          <a:stretch/>
        </p:blipFill>
        <p:spPr>
          <a:xfrm>
            <a:off x="1625467" y="5158879"/>
            <a:ext cx="9394750" cy="1174775"/>
          </a:xfrm>
          <a:prstGeom prst="rect">
            <a:avLst/>
          </a:prstGeom>
        </p:spPr>
      </p:pic>
      <p:sp>
        <p:nvSpPr>
          <p:cNvPr id="6" name="Slide Number Placeholder 5">
            <a:extLst>
              <a:ext uri="{FF2B5EF4-FFF2-40B4-BE49-F238E27FC236}">
                <a16:creationId xmlns:a16="http://schemas.microsoft.com/office/drawing/2014/main" id="{B29F3E0D-07C6-0375-FB61-E30D9411E415}"/>
              </a:ext>
            </a:extLst>
          </p:cNvPr>
          <p:cNvSpPr>
            <a:spLocks noGrp="1"/>
          </p:cNvSpPr>
          <p:nvPr>
            <p:ph type="sldNum" sz="quarter" idx="12"/>
          </p:nvPr>
        </p:nvSpPr>
        <p:spPr/>
        <p:txBody>
          <a:bodyPr/>
          <a:lstStyle/>
          <a:p>
            <a:pPr>
              <a:defRPr/>
            </a:pPr>
            <a:fld id="{11E79EF6-0C0E-43E6-8FB3-918BC522CC5A}" type="slidenum">
              <a:rPr lang="en-US" smtClean="0"/>
              <a:pPr>
                <a:defRPr/>
              </a:pPr>
              <a:t>24</a:t>
            </a:fld>
            <a:endParaRPr lang="en-US" dirty="0"/>
          </a:p>
        </p:txBody>
      </p:sp>
      <p:sp>
        <p:nvSpPr>
          <p:cNvPr id="5" name="Footer Placeholder 4">
            <a:extLst>
              <a:ext uri="{FF2B5EF4-FFF2-40B4-BE49-F238E27FC236}">
                <a16:creationId xmlns:a16="http://schemas.microsoft.com/office/drawing/2014/main" id="{C3018E67-53EA-F17A-C1D0-5BA22BB7D217}"/>
              </a:ext>
            </a:extLst>
          </p:cNvPr>
          <p:cNvSpPr>
            <a:spLocks noGrp="1"/>
          </p:cNvSpPr>
          <p:nvPr>
            <p:ph type="ftr" sz="quarter" idx="11"/>
          </p:nvPr>
        </p:nvSpPr>
        <p:spPr/>
        <p:txBody>
          <a:bodyPr/>
          <a:lstStyle/>
          <a:p>
            <a:r>
              <a:rPr lang="en-US"/>
              <a:t>Medicare &amp; Medicaid Fraud, Waste, &amp; Abuse Prevention</a:t>
            </a:r>
            <a:endParaRPr lang="en-US" dirty="0"/>
          </a:p>
        </p:txBody>
      </p:sp>
      <p:sp>
        <p:nvSpPr>
          <p:cNvPr id="4" name="Date Placeholder 3">
            <a:extLst>
              <a:ext uri="{FF2B5EF4-FFF2-40B4-BE49-F238E27FC236}">
                <a16:creationId xmlns:a16="http://schemas.microsoft.com/office/drawing/2014/main" id="{0BCD7445-796E-F524-3C34-1CDC74EDD045}"/>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9267895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06C5E-2604-CD7B-58EB-1C953E0BF6A5}"/>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38E7A3D7-7997-9062-E350-8853B26D9105}"/>
              </a:ext>
            </a:extLst>
          </p:cNvPr>
          <p:cNvSpPr>
            <a:spLocks noGrp="1"/>
          </p:cNvSpPr>
          <p:nvPr>
            <p:ph type="title"/>
          </p:nvPr>
        </p:nvSpPr>
        <p:spPr/>
        <p:txBody>
          <a:bodyPr>
            <a:normAutofit/>
          </a:bodyPr>
          <a:lstStyle/>
          <a:p>
            <a:r>
              <a:rPr lang="en-US" sz="3000" dirty="0"/>
              <a:t>Common Fraud Examples: Urinary Catheter Scams</a:t>
            </a:r>
          </a:p>
        </p:txBody>
      </p:sp>
      <p:pic>
        <p:nvPicPr>
          <p:cNvPr id="11" name="Picture 10" descr="Graphic header from OIG.HHS.gov reading: Consumer alert. Urinary Catheter Scams">
            <a:extLst>
              <a:ext uri="{FF2B5EF4-FFF2-40B4-BE49-F238E27FC236}">
                <a16:creationId xmlns:a16="http://schemas.microsoft.com/office/drawing/2014/main" id="{9873AF36-1526-3391-01C2-F62F2F4C6D7B}"/>
              </a:ext>
            </a:extLst>
          </p:cNvPr>
          <p:cNvPicPr>
            <a:picLocks noChangeAspect="1"/>
          </p:cNvPicPr>
          <p:nvPr/>
        </p:nvPicPr>
        <p:blipFill rotWithShape="1">
          <a:blip r:embed="rId4"/>
          <a:srcRect b="78549"/>
          <a:stretch/>
        </p:blipFill>
        <p:spPr>
          <a:xfrm>
            <a:off x="2406922" y="1083805"/>
            <a:ext cx="7120745" cy="1159972"/>
          </a:xfrm>
          <a:prstGeom prst="rect">
            <a:avLst/>
          </a:prstGeom>
          <a:effectLst/>
        </p:spPr>
      </p:pic>
      <p:sp>
        <p:nvSpPr>
          <p:cNvPr id="2" name="Text Placeholder 1">
            <a:extLst>
              <a:ext uri="{FF2B5EF4-FFF2-40B4-BE49-F238E27FC236}">
                <a16:creationId xmlns:a16="http://schemas.microsoft.com/office/drawing/2014/main" id="{94199933-3588-B4AD-B2A6-1D4C6819FAEC}"/>
              </a:ext>
            </a:extLst>
          </p:cNvPr>
          <p:cNvSpPr>
            <a:spLocks noGrp="1"/>
          </p:cNvSpPr>
          <p:nvPr>
            <p:ph type="body" sz="quarter" idx="13"/>
          </p:nvPr>
        </p:nvSpPr>
        <p:spPr>
          <a:xfrm>
            <a:off x="2463150" y="2246507"/>
            <a:ext cx="7008286" cy="731520"/>
          </a:xfrm>
          <a:solidFill>
            <a:srgbClr val="E6E7E8"/>
          </a:solidFill>
        </p:spPr>
        <p:txBody>
          <a:bodyPr anchor="ctr"/>
          <a:lstStyle/>
          <a:p>
            <a:pPr marL="0" indent="0">
              <a:lnSpc>
                <a:spcPct val="100000"/>
              </a:lnSpc>
              <a:spcBef>
                <a:spcPts val="0"/>
              </a:spcBef>
              <a:buNone/>
            </a:pPr>
            <a:r>
              <a:rPr lang="en-US" sz="1400" b="1" dirty="0">
                <a:solidFill>
                  <a:schemeClr val="tx1"/>
                </a:solidFill>
              </a:rPr>
              <a:t>SCAMMERS</a:t>
            </a:r>
            <a:r>
              <a:rPr lang="en-US" sz="1400" dirty="0">
                <a:solidFill>
                  <a:schemeClr val="tx1"/>
                </a:solidFill>
              </a:rPr>
              <a:t> are targeting Medicare enrollees by offering free services, medical equipment, or gifts cards in order to obtain their Medicare number to commit fraud.</a:t>
            </a:r>
          </a:p>
        </p:txBody>
      </p:sp>
      <p:pic>
        <p:nvPicPr>
          <p:cNvPr id="3" name="Picture 2">
            <a:extLst>
              <a:ext uri="{FF2B5EF4-FFF2-40B4-BE49-F238E27FC236}">
                <a16:creationId xmlns:a16="http://schemas.microsoft.com/office/drawing/2014/main" id="{26D0C31C-59EA-4868-E9E9-DF7480890159}"/>
              </a:ext>
              <a:ext uri="{C183D7F6-B498-43B3-948B-1728B52AA6E4}">
                <adec:decorative xmlns:adec="http://schemas.microsoft.com/office/drawing/2017/decorative" val="1"/>
              </a:ext>
            </a:extLst>
          </p:cNvPr>
          <p:cNvPicPr>
            <a:picLocks noChangeAspect="1"/>
          </p:cNvPicPr>
          <p:nvPr/>
        </p:nvPicPr>
        <p:blipFill rotWithShape="1">
          <a:blip r:embed="rId5"/>
          <a:srcRect t="36935" r="1666" b="34071"/>
          <a:stretch/>
        </p:blipFill>
        <p:spPr>
          <a:xfrm>
            <a:off x="2463150" y="3081612"/>
            <a:ext cx="6891505" cy="1536314"/>
          </a:xfrm>
          <a:prstGeom prst="rect">
            <a:avLst/>
          </a:prstGeom>
          <a:ln>
            <a:noFill/>
          </a:ln>
          <a:effectLst/>
        </p:spPr>
      </p:pic>
      <p:sp>
        <p:nvSpPr>
          <p:cNvPr id="7" name="Text Placeholder 6">
            <a:extLst>
              <a:ext uri="{FF2B5EF4-FFF2-40B4-BE49-F238E27FC236}">
                <a16:creationId xmlns:a16="http://schemas.microsoft.com/office/drawing/2014/main" id="{108DB609-FF4C-2A88-5491-60EED6074208}"/>
              </a:ext>
            </a:extLst>
          </p:cNvPr>
          <p:cNvSpPr>
            <a:spLocks noGrp="1"/>
          </p:cNvSpPr>
          <p:nvPr>
            <p:ph type="body" sz="quarter" idx="14"/>
          </p:nvPr>
        </p:nvSpPr>
        <p:spPr>
          <a:xfrm>
            <a:off x="2624725" y="4663528"/>
            <a:ext cx="2470505" cy="1159971"/>
          </a:xfrm>
          <a:solidFill>
            <a:schemeClr val="bg1"/>
          </a:solidFill>
        </p:spPr>
        <p:txBody>
          <a:bodyPr/>
          <a:lstStyle/>
          <a:p>
            <a:pPr marL="0" indent="0">
              <a:buNone/>
            </a:pPr>
            <a:r>
              <a:rPr lang="en-US" sz="1200" dirty="0">
                <a:solidFill>
                  <a:schemeClr val="tx1"/>
                </a:solidFill>
              </a:rPr>
              <a:t>Scammers target Medicare Enrollees through various communication methods to obtain enrollee’s personal information.</a:t>
            </a:r>
          </a:p>
        </p:txBody>
      </p:sp>
      <p:sp>
        <p:nvSpPr>
          <p:cNvPr id="8" name="Text Placeholder 7">
            <a:extLst>
              <a:ext uri="{FF2B5EF4-FFF2-40B4-BE49-F238E27FC236}">
                <a16:creationId xmlns:a16="http://schemas.microsoft.com/office/drawing/2014/main" id="{B796B10C-4C17-8ACF-0D43-8AEB18C19D06}"/>
              </a:ext>
            </a:extLst>
          </p:cNvPr>
          <p:cNvSpPr>
            <a:spLocks noGrp="1"/>
          </p:cNvSpPr>
          <p:nvPr>
            <p:ph type="body" sz="quarter" idx="15"/>
          </p:nvPr>
        </p:nvSpPr>
        <p:spPr>
          <a:xfrm>
            <a:off x="5095158" y="4663528"/>
            <a:ext cx="1903412" cy="1159971"/>
          </a:xfrm>
          <a:solidFill>
            <a:schemeClr val="bg1"/>
          </a:solidFill>
        </p:spPr>
        <p:txBody>
          <a:bodyPr vert="horz" lIns="91440" tIns="45720" rIns="91440" bIns="45720" rtlCol="0">
            <a:noAutofit/>
          </a:bodyPr>
          <a:lstStyle/>
          <a:p>
            <a:pPr marL="0" indent="0">
              <a:buNone/>
            </a:pPr>
            <a:r>
              <a:rPr lang="en-US" sz="1200" dirty="0">
                <a:solidFill>
                  <a:schemeClr val="tx1"/>
                </a:solidFill>
              </a:rPr>
              <a:t>Scammers steal or obtain Medicare numbers and other personal information.</a:t>
            </a:r>
          </a:p>
        </p:txBody>
      </p:sp>
      <p:sp>
        <p:nvSpPr>
          <p:cNvPr id="10" name="Text Placeholder 9">
            <a:extLst>
              <a:ext uri="{FF2B5EF4-FFF2-40B4-BE49-F238E27FC236}">
                <a16:creationId xmlns:a16="http://schemas.microsoft.com/office/drawing/2014/main" id="{680AE9B0-CB47-95F8-B32F-0EA0113A3E32}"/>
              </a:ext>
            </a:extLst>
          </p:cNvPr>
          <p:cNvSpPr>
            <a:spLocks noGrp="1"/>
          </p:cNvSpPr>
          <p:nvPr>
            <p:ph type="body" sz="quarter" idx="16"/>
          </p:nvPr>
        </p:nvSpPr>
        <p:spPr>
          <a:xfrm>
            <a:off x="7248858" y="4663528"/>
            <a:ext cx="2105797" cy="1159971"/>
          </a:xfrm>
          <a:solidFill>
            <a:schemeClr val="bg1"/>
          </a:solidFill>
        </p:spPr>
        <p:txBody>
          <a:bodyPr vert="horz" lIns="91440" tIns="45720" rIns="91440" bIns="45720" rtlCol="0">
            <a:noAutofit/>
          </a:bodyPr>
          <a:lstStyle/>
          <a:p>
            <a:pPr marL="0" indent="0">
              <a:buNone/>
            </a:pPr>
            <a:r>
              <a:rPr lang="en-US" sz="1200" dirty="0">
                <a:solidFill>
                  <a:schemeClr val="tx1"/>
                </a:solidFill>
              </a:rPr>
              <a:t>Scammers then bill Medicare for medical equipment that’s unnecessary or not provided.</a:t>
            </a:r>
          </a:p>
        </p:txBody>
      </p:sp>
      <p:pic>
        <p:nvPicPr>
          <p:cNvPr id="12" name="Picture 11" descr="Graphic footer from OIG.HHS.gov reading: Report fraud: TIPS.HHS.GOV  | 1-800-447-8477">
            <a:extLst>
              <a:ext uri="{FF2B5EF4-FFF2-40B4-BE49-F238E27FC236}">
                <a16:creationId xmlns:a16="http://schemas.microsoft.com/office/drawing/2014/main" id="{0B046994-422D-669A-A1AC-9B42DCBF752F}"/>
              </a:ext>
            </a:extLst>
          </p:cNvPr>
          <p:cNvPicPr>
            <a:picLocks noChangeAspect="1"/>
          </p:cNvPicPr>
          <p:nvPr/>
        </p:nvPicPr>
        <p:blipFill rotWithShape="1">
          <a:blip r:embed="rId4"/>
          <a:srcRect t="82259"/>
          <a:stretch/>
        </p:blipFill>
        <p:spPr>
          <a:xfrm>
            <a:off x="2463150" y="5554195"/>
            <a:ext cx="7120745" cy="959370"/>
          </a:xfrm>
          <a:prstGeom prst="rect">
            <a:avLst/>
          </a:prstGeom>
          <a:effectLst/>
        </p:spPr>
      </p:pic>
      <p:sp>
        <p:nvSpPr>
          <p:cNvPr id="6" name="Slide Number Placeholder 5">
            <a:extLst>
              <a:ext uri="{FF2B5EF4-FFF2-40B4-BE49-F238E27FC236}">
                <a16:creationId xmlns:a16="http://schemas.microsoft.com/office/drawing/2014/main" id="{91A8F783-2B15-2962-E93A-1701E9117C04}"/>
              </a:ext>
            </a:extLst>
          </p:cNvPr>
          <p:cNvSpPr>
            <a:spLocks noGrp="1"/>
          </p:cNvSpPr>
          <p:nvPr>
            <p:ph type="sldNum" sz="quarter" idx="12"/>
          </p:nvPr>
        </p:nvSpPr>
        <p:spPr/>
        <p:txBody>
          <a:bodyPr/>
          <a:lstStyle/>
          <a:p>
            <a:pPr>
              <a:defRPr/>
            </a:pPr>
            <a:fld id="{11E79EF6-0C0E-43E6-8FB3-918BC522CC5A}" type="slidenum">
              <a:rPr lang="en-US" smtClean="0"/>
              <a:pPr>
                <a:defRPr/>
              </a:pPr>
              <a:t>25</a:t>
            </a:fld>
            <a:endParaRPr lang="en-US" dirty="0"/>
          </a:p>
        </p:txBody>
      </p:sp>
      <p:sp>
        <p:nvSpPr>
          <p:cNvPr id="5" name="Footer Placeholder 4">
            <a:extLst>
              <a:ext uri="{FF2B5EF4-FFF2-40B4-BE49-F238E27FC236}">
                <a16:creationId xmlns:a16="http://schemas.microsoft.com/office/drawing/2014/main" id="{147C086D-0077-CB38-1600-F8C3532C97AD}"/>
              </a:ext>
            </a:extLst>
          </p:cNvPr>
          <p:cNvSpPr>
            <a:spLocks noGrp="1"/>
          </p:cNvSpPr>
          <p:nvPr>
            <p:ph type="ftr" sz="quarter" idx="11"/>
          </p:nvPr>
        </p:nvSpPr>
        <p:spPr/>
        <p:txBody>
          <a:bodyPr/>
          <a:lstStyle/>
          <a:p>
            <a:r>
              <a:rPr lang="en-US"/>
              <a:t>Medicare &amp; Medicaid Fraud, Waste, &amp; Abuse Prevention</a:t>
            </a:r>
            <a:endParaRPr lang="en-US" dirty="0"/>
          </a:p>
        </p:txBody>
      </p:sp>
      <p:sp>
        <p:nvSpPr>
          <p:cNvPr id="4" name="Date Placeholder 3">
            <a:extLst>
              <a:ext uri="{FF2B5EF4-FFF2-40B4-BE49-F238E27FC236}">
                <a16:creationId xmlns:a16="http://schemas.microsoft.com/office/drawing/2014/main" id="{0AB834F4-713E-1F5C-F1D3-C21B4B4CF905}"/>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747033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chor="ctr">
            <a:normAutofit/>
          </a:bodyPr>
          <a:lstStyle/>
          <a:p>
            <a:r>
              <a:rPr lang="en-US" sz="2800" dirty="0">
                <a:latin typeface="Arial Black" panose="020B0A04020102020204" pitchFamily="34" charset="0"/>
              </a:rPr>
              <a:t>Telemarketing &amp; Fraud: </a:t>
            </a:r>
            <a:br>
              <a:rPr lang="en-US" sz="2800" dirty="0">
                <a:latin typeface="Arial Black" panose="020B0A04020102020204" pitchFamily="34" charset="0"/>
              </a:rPr>
            </a:br>
            <a:r>
              <a:rPr lang="en-US" sz="2800" dirty="0">
                <a:latin typeface="Arial Black" panose="020B0A04020102020204" pitchFamily="34" charset="0"/>
              </a:rPr>
              <a:t>Durable Medical Equipment (DME) </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type="body" sz="quarter" idx="13"/>
          </p:nvPr>
        </p:nvSpPr>
        <p:spPr>
          <a:xfrm>
            <a:off x="2209800" y="1234633"/>
            <a:ext cx="7116679" cy="600795"/>
          </a:xfrm>
        </p:spPr>
        <p:txBody>
          <a:bodyPr>
            <a:normAutofit/>
          </a:bodyPr>
          <a:lstStyle/>
          <a:p>
            <a:pPr marL="0" indent="0" algn="ctr" defTabSz="685800">
              <a:lnSpc>
                <a:spcPct val="100000"/>
              </a:lnSpc>
              <a:spcBef>
                <a:spcPts val="600"/>
              </a:spcBef>
              <a:spcAft>
                <a:spcPts val="600"/>
              </a:spcAft>
              <a:buNone/>
            </a:pPr>
            <a:r>
              <a:rPr lang="en-US" sz="2400" b="1" dirty="0">
                <a:solidFill>
                  <a:srgbClr val="00529B"/>
                </a:solidFill>
              </a:rPr>
              <a:t>Potential DME scams:</a:t>
            </a:r>
            <a:endParaRPr lang="en-US" sz="2400" dirty="0"/>
          </a:p>
        </p:txBody>
      </p:sp>
      <p:pic>
        <p:nvPicPr>
          <p:cNvPr id="3" name="Picture 2">
            <a:extLst>
              <a:ext uri="{FF2B5EF4-FFF2-40B4-BE49-F238E27FC236}">
                <a16:creationId xmlns:a16="http://schemas.microsoft.com/office/drawing/2014/main" id="{AFC4C41C-4408-49CD-8899-8A8FBE54245D}"/>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63774" y="2345616"/>
            <a:ext cx="2880360" cy="1920240"/>
          </a:xfrm>
          <a:prstGeom prst="rect">
            <a:avLst/>
          </a:prstGeom>
          <a:ln>
            <a:noFill/>
          </a:ln>
          <a:effectLst>
            <a:softEdge rad="112500"/>
          </a:effectLst>
        </p:spPr>
      </p:pic>
      <p:sp>
        <p:nvSpPr>
          <p:cNvPr id="16" name="Text Placeholder 15">
            <a:extLst>
              <a:ext uri="{FF2B5EF4-FFF2-40B4-BE49-F238E27FC236}">
                <a16:creationId xmlns:a16="http://schemas.microsoft.com/office/drawing/2014/main" id="{76D46B6F-9393-D0E0-E47C-08DD38AA3EE8}"/>
              </a:ext>
            </a:extLst>
          </p:cNvPr>
          <p:cNvSpPr>
            <a:spLocks noGrp="1"/>
          </p:cNvSpPr>
          <p:nvPr>
            <p:ph type="body" sz="quarter" idx="14"/>
          </p:nvPr>
        </p:nvSpPr>
        <p:spPr>
          <a:xfrm>
            <a:off x="201138" y="2039902"/>
            <a:ext cx="2871216" cy="3749040"/>
          </a:xfrm>
          <a:prstGeom prst="roundRect">
            <a:avLst/>
          </a:prstGeom>
          <a:ln w="38100">
            <a:solidFill>
              <a:srgbClr val="005EAC"/>
            </a:solidFill>
          </a:ln>
        </p:spPr>
        <p:txBody>
          <a:bodyPr tIns="2286000"/>
          <a:lstStyle/>
          <a:p>
            <a:pPr marL="0" marR="0" lvl="0" indent="0" algn="ctr" defTabSz="6858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srgbClr val="00529B"/>
                </a:solidFill>
                <a:effectLst/>
                <a:uLnTx/>
                <a:uFillTx/>
              </a:rPr>
              <a:t>Calls or visits from people saying they represent Medicare </a:t>
            </a:r>
          </a:p>
        </p:txBody>
      </p:sp>
      <p:pic>
        <p:nvPicPr>
          <p:cNvPr id="7" name="Picture 6">
            <a:extLst>
              <a:ext uri="{FF2B5EF4-FFF2-40B4-BE49-F238E27FC236}">
                <a16:creationId xmlns:a16="http://schemas.microsoft.com/office/drawing/2014/main" id="{C05E9107-60E2-4631-8597-E411661C73A3}"/>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155170" y="2335832"/>
            <a:ext cx="2877233" cy="1920240"/>
          </a:xfrm>
          <a:prstGeom prst="rect">
            <a:avLst/>
          </a:prstGeom>
          <a:ln>
            <a:noFill/>
          </a:ln>
          <a:effectLst>
            <a:softEdge rad="112500"/>
          </a:effectLst>
        </p:spPr>
      </p:pic>
      <p:sp>
        <p:nvSpPr>
          <p:cNvPr id="17" name="Text Placeholder 16">
            <a:extLst>
              <a:ext uri="{FF2B5EF4-FFF2-40B4-BE49-F238E27FC236}">
                <a16:creationId xmlns:a16="http://schemas.microsoft.com/office/drawing/2014/main" id="{60908C64-FF91-63CA-5777-C7E5D2093DD5}"/>
              </a:ext>
            </a:extLst>
          </p:cNvPr>
          <p:cNvSpPr>
            <a:spLocks noGrp="1"/>
          </p:cNvSpPr>
          <p:nvPr>
            <p:ph type="body" sz="quarter" idx="15"/>
          </p:nvPr>
        </p:nvSpPr>
        <p:spPr>
          <a:xfrm>
            <a:off x="3235068" y="2030485"/>
            <a:ext cx="2871216" cy="3749040"/>
          </a:xfrm>
          <a:prstGeom prst="roundRect">
            <a:avLst/>
          </a:prstGeom>
          <a:ln w="38100">
            <a:solidFill>
              <a:srgbClr val="005EAC"/>
            </a:solidFill>
          </a:ln>
        </p:spPr>
        <p:txBody>
          <a:bodyPr tIns="2286000"/>
          <a:lstStyle/>
          <a:p>
            <a:pPr marL="0" marR="0" lvl="0" indent="0" algn="ctr" defTabSz="6858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srgbClr val="00529B"/>
                </a:solidFill>
                <a:effectLst/>
                <a:uLnTx/>
                <a:uFillTx/>
              </a:rPr>
              <a:t>Phone or door-to-door selling techniques</a:t>
            </a:r>
          </a:p>
        </p:txBody>
      </p:sp>
      <p:pic>
        <p:nvPicPr>
          <p:cNvPr id="21" name="Picture 20">
            <a:extLst>
              <a:ext uri="{FF2B5EF4-FFF2-40B4-BE49-F238E27FC236}">
                <a16:creationId xmlns:a16="http://schemas.microsoft.com/office/drawing/2014/main" id="{D25710F6-B232-4040-936F-20EF740ADFC5}"/>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190359" y="2334138"/>
            <a:ext cx="2874899" cy="1916496"/>
          </a:xfrm>
          <a:prstGeom prst="rect">
            <a:avLst/>
          </a:prstGeom>
          <a:ln>
            <a:noFill/>
          </a:ln>
          <a:effectLst>
            <a:softEdge rad="112500"/>
          </a:effectLst>
        </p:spPr>
      </p:pic>
      <p:sp>
        <p:nvSpPr>
          <p:cNvPr id="20" name="Text Placeholder 19">
            <a:extLst>
              <a:ext uri="{FF2B5EF4-FFF2-40B4-BE49-F238E27FC236}">
                <a16:creationId xmlns:a16="http://schemas.microsoft.com/office/drawing/2014/main" id="{0C81D319-6DB5-960E-2CEE-F5AF64F5A764}"/>
              </a:ext>
            </a:extLst>
          </p:cNvPr>
          <p:cNvSpPr>
            <a:spLocks noGrp="1"/>
          </p:cNvSpPr>
          <p:nvPr>
            <p:ph type="body" sz="quarter" idx="16"/>
          </p:nvPr>
        </p:nvSpPr>
        <p:spPr>
          <a:xfrm>
            <a:off x="6248330" y="2080721"/>
            <a:ext cx="2871216" cy="3749040"/>
          </a:xfrm>
          <a:prstGeom prst="roundRect">
            <a:avLst/>
          </a:prstGeom>
          <a:ln w="38100">
            <a:solidFill>
              <a:srgbClr val="005EAC"/>
            </a:solidFill>
          </a:ln>
        </p:spPr>
        <p:txBody>
          <a:bodyPr tIns="2286000"/>
          <a:lstStyle/>
          <a:p>
            <a:pPr marL="0" marR="0" lvl="0" indent="0" algn="ctr" defTabSz="6858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srgbClr val="00529B"/>
                </a:solidFill>
                <a:effectLst/>
                <a:uLnTx/>
                <a:uFillTx/>
              </a:rPr>
              <a:t>Requests for your Medicare number</a:t>
            </a:r>
          </a:p>
        </p:txBody>
      </p:sp>
      <p:pic>
        <p:nvPicPr>
          <p:cNvPr id="15" name="Picture 14">
            <a:extLst>
              <a:ext uri="{FF2B5EF4-FFF2-40B4-BE49-F238E27FC236}">
                <a16:creationId xmlns:a16="http://schemas.microsoft.com/office/drawing/2014/main" id="{987DF154-0302-2F6D-8731-D5E2F30038E6}"/>
              </a:ext>
              <a:ext uri="{C183D7F6-B498-43B3-948B-1728B52AA6E4}">
                <adec:decorative xmlns:adec="http://schemas.microsoft.com/office/drawing/2017/decorative" val="1"/>
              </a:ext>
            </a:extLst>
          </p:cNvPr>
          <p:cNvPicPr>
            <a:picLocks noChangeAspect="1"/>
          </p:cNvPicPr>
          <p:nvPr/>
        </p:nvPicPr>
        <p:blipFill>
          <a:blip r:embed="rId7"/>
          <a:srcRect/>
          <a:stretch/>
        </p:blipFill>
        <p:spPr>
          <a:xfrm>
            <a:off x="9206918" y="2788863"/>
            <a:ext cx="2874899" cy="1461771"/>
          </a:xfrm>
          <a:prstGeom prst="rect">
            <a:avLst/>
          </a:prstGeom>
          <a:ln>
            <a:noFill/>
          </a:ln>
          <a:effectLst>
            <a:softEdge rad="112500"/>
          </a:effectLst>
        </p:spPr>
      </p:pic>
      <p:sp>
        <p:nvSpPr>
          <p:cNvPr id="22" name="Text Placeholder 21">
            <a:extLst>
              <a:ext uri="{FF2B5EF4-FFF2-40B4-BE49-F238E27FC236}">
                <a16:creationId xmlns:a16="http://schemas.microsoft.com/office/drawing/2014/main" id="{1DA437BC-AD8F-09F9-9DF6-C2284129EEB7}"/>
              </a:ext>
            </a:extLst>
          </p:cNvPr>
          <p:cNvSpPr>
            <a:spLocks noGrp="1"/>
          </p:cNvSpPr>
          <p:nvPr>
            <p:ph type="body" sz="quarter" idx="17"/>
          </p:nvPr>
        </p:nvSpPr>
        <p:spPr>
          <a:xfrm>
            <a:off x="9210601" y="2081544"/>
            <a:ext cx="2871216" cy="3749040"/>
          </a:xfrm>
          <a:prstGeom prst="roundRect">
            <a:avLst/>
          </a:prstGeom>
          <a:ln w="38100">
            <a:solidFill>
              <a:srgbClr val="005EAC"/>
            </a:solidFill>
          </a:ln>
        </p:spPr>
        <p:txBody>
          <a:bodyPr tIns="2286000"/>
          <a:lstStyle/>
          <a:p>
            <a:pPr marL="0" marR="0" lvl="0" indent="0" algn="ctr" defTabSz="6858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srgbClr val="00529B"/>
                </a:solidFill>
                <a:effectLst/>
                <a:uLnTx/>
                <a:uFillTx/>
              </a:rPr>
              <a:t>Getting items you </a:t>
            </a:r>
            <a:br>
              <a:rPr kumimoji="0" lang="en-US" sz="1800" b="0" i="0" u="none" strike="noStrike" kern="1200" cap="none" spc="0" normalizeH="0" baseline="0" noProof="0" dirty="0">
                <a:ln>
                  <a:noFill/>
                </a:ln>
                <a:solidFill>
                  <a:srgbClr val="00529B"/>
                </a:solidFill>
                <a:effectLst/>
                <a:uLnTx/>
                <a:uFillTx/>
              </a:rPr>
            </a:br>
            <a:r>
              <a:rPr kumimoji="0" lang="en-US" sz="1800" b="0" i="0" u="none" strike="noStrike" kern="1200" cap="none" spc="0" normalizeH="0" baseline="0" noProof="0" dirty="0">
                <a:ln>
                  <a:noFill/>
                </a:ln>
                <a:solidFill>
                  <a:srgbClr val="00529B"/>
                </a:solidFill>
                <a:effectLst/>
                <a:uLnTx/>
                <a:uFillTx/>
              </a:rPr>
              <a:t>didn’t order</a:t>
            </a:r>
          </a:p>
        </p:txBody>
      </p:sp>
      <p:sp>
        <p:nvSpPr>
          <p:cNvPr id="6" name="Slide Number Placeholder 5">
            <a:extLst>
              <a:ext uri="{FF2B5EF4-FFF2-40B4-BE49-F238E27FC236}">
                <a16:creationId xmlns:a16="http://schemas.microsoft.com/office/drawing/2014/main" id="{A4C87437-FF8D-4A1D-8B80-28B63386B143}"/>
              </a:ext>
            </a:extLst>
          </p:cNvPr>
          <p:cNvSpPr>
            <a:spLocks noGrp="1"/>
          </p:cNvSpPr>
          <p:nvPr>
            <p:ph type="sldNum" sz="quarter" idx="12"/>
          </p:nvPr>
        </p:nvSpPr>
        <p:spPr/>
        <p:txBody>
          <a:bodyPr/>
          <a:lstStyle/>
          <a:p>
            <a:pPr>
              <a:defRPr/>
            </a:pPr>
            <a:fld id="{11E79EF6-0C0E-43E6-8FB3-918BC522CC5A}" type="slidenum">
              <a:rPr lang="en-US" smtClean="0"/>
              <a:pPr>
                <a:defRPr/>
              </a:pPr>
              <a:t>26</a:t>
            </a:fld>
            <a:endParaRPr lang="en-US" dirty="0"/>
          </a:p>
        </p:txBody>
      </p:sp>
      <p:sp>
        <p:nvSpPr>
          <p:cNvPr id="19" name="Footer Placeholder 4">
            <a:extLst>
              <a:ext uri="{FF2B5EF4-FFF2-40B4-BE49-F238E27FC236}">
                <a16:creationId xmlns:a16="http://schemas.microsoft.com/office/drawing/2014/main" id="{F3613C6C-BEF8-4F16-99E3-D550451F74E2}"/>
              </a:ext>
            </a:extLst>
          </p:cNvPr>
          <p:cNvSpPr>
            <a:spLocks noGrp="1"/>
          </p:cNvSpPr>
          <p:nvPr>
            <p:ph type="ftr" sz="quarter" idx="11"/>
          </p:nvPr>
        </p:nvSpPr>
        <p:spPr/>
        <p:txBody>
          <a:bodyPr/>
          <a:lstStyle/>
          <a:p>
            <a:r>
              <a:rPr lang="en-US"/>
              <a:t>Medicare &amp; Medicaid Fraud, Waste, &amp; Abuse Prevention</a:t>
            </a:r>
            <a:endParaRPr lang="en-US" dirty="0"/>
          </a:p>
        </p:txBody>
      </p:sp>
      <p:sp>
        <p:nvSpPr>
          <p:cNvPr id="18" name="Date Placeholder 3">
            <a:extLst>
              <a:ext uri="{FF2B5EF4-FFF2-40B4-BE49-F238E27FC236}">
                <a16:creationId xmlns:a16="http://schemas.microsoft.com/office/drawing/2014/main" id="{A83C4F40-3FCA-46EF-B51C-54A6C59005E0}"/>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45375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animBg="1"/>
      <p:bldP spid="17" grpId="0" uiExpand="1" animBg="1"/>
      <p:bldP spid="20" grpId="0" animBg="1"/>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16704"/>
            <a:ext cx="12192000" cy="929286"/>
          </a:xfrm>
        </p:spPr>
        <p:txBody>
          <a:bodyPr anchor="ctr">
            <a:normAutofit/>
          </a:bodyPr>
          <a:lstStyle/>
          <a:p>
            <a:r>
              <a:rPr lang="en-US" dirty="0">
                <a:latin typeface="Arial Black" panose="020B0A04020102020204" pitchFamily="34" charset="0"/>
              </a:rPr>
              <a:t>Competitive Bidding Program (CBP)</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sz="half" idx="1"/>
          </p:nvPr>
        </p:nvSpPr>
        <p:spPr>
          <a:xfrm>
            <a:off x="838201" y="1352282"/>
            <a:ext cx="10082348" cy="4730793"/>
          </a:xfrm>
        </p:spPr>
        <p:txBody>
          <a:bodyPr>
            <a:normAutofit/>
          </a:bodyPr>
          <a:lstStyle/>
          <a:p>
            <a:pPr marL="274320" indent="-274320" defTabSz="685800">
              <a:lnSpc>
                <a:spcPct val="100000"/>
              </a:lnSpc>
              <a:spcBef>
                <a:spcPts val="0"/>
              </a:spcBef>
              <a:spcAft>
                <a:spcPts val="1200"/>
              </a:spcAft>
            </a:pPr>
            <a:r>
              <a:rPr lang="en-US" sz="2400" dirty="0">
                <a:solidFill>
                  <a:srgbClr val="00529B"/>
                </a:solidFill>
              </a:rPr>
              <a:t>Suppliers compete to become Medicare contract suppliers</a:t>
            </a:r>
          </a:p>
          <a:p>
            <a:pPr marL="274320" indent="-274320" defTabSz="685800">
              <a:lnSpc>
                <a:spcPct val="100000"/>
              </a:lnSpc>
              <a:spcBef>
                <a:spcPts val="0"/>
              </a:spcBef>
              <a:spcAft>
                <a:spcPts val="1200"/>
              </a:spcAft>
            </a:pPr>
            <a:r>
              <a:rPr lang="en-US" sz="2400" dirty="0">
                <a:solidFill>
                  <a:srgbClr val="00529B"/>
                </a:solidFill>
              </a:rPr>
              <a:t>An essential tool to help Medicare:</a:t>
            </a:r>
          </a:p>
          <a:p>
            <a:pPr marL="548640" lvl="1" indent="-274320" defTabSz="685800">
              <a:lnSpc>
                <a:spcPct val="100000"/>
              </a:lnSpc>
              <a:spcBef>
                <a:spcPts val="0"/>
              </a:spcBef>
              <a:spcAft>
                <a:spcPts val="1200"/>
              </a:spcAft>
              <a:buClr>
                <a:srgbClr val="00539A"/>
              </a:buClr>
            </a:pPr>
            <a:r>
              <a:rPr lang="en-US" sz="2000" dirty="0">
                <a:solidFill>
                  <a:srgbClr val="00529B"/>
                </a:solidFill>
              </a:rPr>
              <a:t>Set market-based payment rates for DMEPOS items</a:t>
            </a:r>
          </a:p>
          <a:p>
            <a:pPr marL="548640" lvl="1" indent="-274320" defTabSz="685800">
              <a:lnSpc>
                <a:spcPct val="100000"/>
              </a:lnSpc>
              <a:spcBef>
                <a:spcPts val="0"/>
              </a:spcBef>
              <a:spcAft>
                <a:spcPts val="1200"/>
              </a:spcAft>
              <a:buClr>
                <a:srgbClr val="00539A"/>
              </a:buClr>
            </a:pPr>
            <a:r>
              <a:rPr lang="en-US" sz="2000" dirty="0">
                <a:solidFill>
                  <a:srgbClr val="00529B"/>
                </a:solidFill>
              </a:rPr>
              <a:t>Save money for people with Medicare and taxpayers</a:t>
            </a:r>
          </a:p>
          <a:p>
            <a:pPr marL="548640" lvl="1" indent="-274320" defTabSz="685800">
              <a:lnSpc>
                <a:spcPct val="100000"/>
              </a:lnSpc>
              <a:spcBef>
                <a:spcPts val="0"/>
              </a:spcBef>
              <a:spcAft>
                <a:spcPts val="1200"/>
              </a:spcAft>
              <a:buClr>
                <a:srgbClr val="00539A"/>
              </a:buClr>
            </a:pPr>
            <a:r>
              <a:rPr lang="en-US" sz="2000" dirty="0">
                <a:solidFill>
                  <a:srgbClr val="00529B"/>
                </a:solidFill>
              </a:rPr>
              <a:t>Limit fraud, waste, and abuse in the Medicare Program</a:t>
            </a:r>
          </a:p>
          <a:p>
            <a:pPr marL="320040" indent="-274320" defTabSz="685800">
              <a:lnSpc>
                <a:spcPct val="100000"/>
              </a:lnSpc>
              <a:spcBef>
                <a:spcPts val="0"/>
              </a:spcBef>
              <a:spcAft>
                <a:spcPts val="1200"/>
              </a:spcAft>
            </a:pPr>
            <a:r>
              <a:rPr lang="en-US" sz="2400" dirty="0">
                <a:solidFill>
                  <a:srgbClr val="00529B"/>
                </a:solidFill>
              </a:rPr>
              <a:t>Temporary Gap Period as of January 1, 2024</a:t>
            </a:r>
          </a:p>
          <a:p>
            <a:pPr marL="548640" lvl="1" indent="-274320" defTabSz="685800">
              <a:lnSpc>
                <a:spcPct val="100000"/>
              </a:lnSpc>
              <a:spcBef>
                <a:spcPts val="0"/>
              </a:spcBef>
              <a:spcAft>
                <a:spcPts val="1200"/>
              </a:spcAft>
            </a:pPr>
            <a:r>
              <a:rPr lang="en-US" sz="2000" dirty="0">
                <a:solidFill>
                  <a:srgbClr val="00529B"/>
                </a:solidFill>
              </a:rPr>
              <a:t>Medicare-enrolled suppliers may furnish items and services to patients </a:t>
            </a:r>
          </a:p>
          <a:p>
            <a:pPr marL="548640" lvl="1" indent="-274320" defTabSz="685800">
              <a:lnSpc>
                <a:spcPct val="100000"/>
              </a:lnSpc>
              <a:spcBef>
                <a:spcPts val="0"/>
              </a:spcBef>
              <a:spcAft>
                <a:spcPts val="1200"/>
              </a:spcAft>
            </a:pPr>
            <a:r>
              <a:rPr lang="en-US" sz="2000" dirty="0">
                <a:solidFill>
                  <a:srgbClr val="00529B"/>
                </a:solidFill>
              </a:rPr>
              <a:t>CMS will complete the formal rule making process to implement changes intended to improve the program</a:t>
            </a:r>
          </a:p>
        </p:txBody>
      </p:sp>
      <p:sp>
        <p:nvSpPr>
          <p:cNvPr id="3" name="Slide Number Placeholder 2">
            <a:extLst>
              <a:ext uri="{FF2B5EF4-FFF2-40B4-BE49-F238E27FC236}">
                <a16:creationId xmlns:a16="http://schemas.microsoft.com/office/drawing/2014/main" id="{41069E2B-9006-428C-BD85-E44B8D27999E}"/>
              </a:ext>
            </a:extLst>
          </p:cNvPr>
          <p:cNvSpPr>
            <a:spLocks noGrp="1"/>
          </p:cNvSpPr>
          <p:nvPr>
            <p:ph type="sldNum" sz="quarter" idx="12"/>
          </p:nvPr>
        </p:nvSpPr>
        <p:spPr/>
        <p:txBody>
          <a:bodyPr/>
          <a:lstStyle/>
          <a:p>
            <a:pPr>
              <a:defRPr/>
            </a:pPr>
            <a:fld id="{11E79EF6-0C0E-43E6-8FB3-918BC522CC5A}" type="slidenum">
              <a:rPr lang="en-US" smtClean="0"/>
              <a:pPr>
                <a:defRPr/>
              </a:pPr>
              <a:t>27</a:t>
            </a:fld>
            <a:endParaRPr lang="en-US" dirty="0"/>
          </a:p>
        </p:txBody>
      </p:sp>
      <p:sp>
        <p:nvSpPr>
          <p:cNvPr id="11" name="Footer Placeholder 4">
            <a:extLst>
              <a:ext uri="{FF2B5EF4-FFF2-40B4-BE49-F238E27FC236}">
                <a16:creationId xmlns:a16="http://schemas.microsoft.com/office/drawing/2014/main" id="{05966C07-6CDD-48AF-81C7-9CEB75955932}"/>
              </a:ext>
            </a:extLst>
          </p:cNvPr>
          <p:cNvSpPr>
            <a:spLocks noGrp="1"/>
          </p:cNvSpPr>
          <p:nvPr>
            <p:ph type="ftr" sz="quarter" idx="11"/>
          </p:nvPr>
        </p:nvSpPr>
        <p:spPr>
          <a:xfrm>
            <a:off x="3936859" y="6487747"/>
            <a:ext cx="4318282" cy="365125"/>
          </a:xfrm>
        </p:spPr>
        <p:txBody>
          <a:bodyPr/>
          <a:lstStyle/>
          <a:p>
            <a:r>
              <a:rPr lang="en-US"/>
              <a:t>Medicare &amp; Medicaid Fraud, Waste, &amp; Abuse Prevention</a:t>
            </a:r>
            <a:endParaRPr lang="en-US" dirty="0"/>
          </a:p>
        </p:txBody>
      </p:sp>
      <p:sp>
        <p:nvSpPr>
          <p:cNvPr id="10" name="Date Placeholder 3">
            <a:extLst>
              <a:ext uri="{FF2B5EF4-FFF2-40B4-BE49-F238E27FC236}">
                <a16:creationId xmlns:a16="http://schemas.microsoft.com/office/drawing/2014/main" id="{56F8BCD0-ECA4-48A5-8CE9-DE486E149F69}"/>
              </a:ext>
            </a:extLst>
          </p:cNvPr>
          <p:cNvSpPr>
            <a:spLocks noGrp="1"/>
          </p:cNvSpPr>
          <p:nvPr>
            <p:ph type="dt" sz="half" idx="10"/>
          </p:nvPr>
        </p:nvSpPr>
        <p:spPr>
          <a:xfrm>
            <a:off x="838200" y="6476171"/>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77683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0"/>
                                  </p:stCondLst>
                                  <p:childTnLst>
                                    <p:set>
                                      <p:cBhvr>
                                        <p:cTn id="29"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chor="ctr">
            <a:normAutofit/>
          </a:bodyPr>
          <a:lstStyle/>
          <a:p>
            <a:r>
              <a:rPr lang="en-US" sz="3000" dirty="0">
                <a:latin typeface="Arial Black" panose="020B0A04020102020204" pitchFamily="34" charset="0"/>
              </a:rPr>
              <a:t>Quality of Care Concerns</a:t>
            </a:r>
          </a:p>
        </p:txBody>
      </p:sp>
      <p:pic>
        <p:nvPicPr>
          <p:cNvPr id="3" name="Picture 2">
            <a:extLst>
              <a:ext uri="{FF2B5EF4-FFF2-40B4-BE49-F238E27FC236}">
                <a16:creationId xmlns:a16="http://schemas.microsoft.com/office/drawing/2014/main" id="{D61D347F-7EE1-48A5-A5DA-CD8ECCCB3B59}"/>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4897" y="2676011"/>
            <a:ext cx="2880360" cy="1920240"/>
          </a:xfrm>
          <a:prstGeom prst="rect">
            <a:avLst/>
          </a:prstGeom>
          <a:ln>
            <a:noFill/>
          </a:ln>
          <a:effectLst>
            <a:softEdge rad="112500"/>
          </a:effectLst>
        </p:spPr>
      </p:pic>
      <p:sp>
        <p:nvSpPr>
          <p:cNvPr id="2" name="Text Placeholder 1">
            <a:extLst>
              <a:ext uri="{FF2B5EF4-FFF2-40B4-BE49-F238E27FC236}">
                <a16:creationId xmlns:a16="http://schemas.microsoft.com/office/drawing/2014/main" id="{FFF33724-6EEA-72F3-26D3-BACBA3B66EC2}"/>
              </a:ext>
            </a:extLst>
          </p:cNvPr>
          <p:cNvSpPr>
            <a:spLocks noGrp="1"/>
          </p:cNvSpPr>
          <p:nvPr>
            <p:ph type="body" sz="quarter" idx="13"/>
          </p:nvPr>
        </p:nvSpPr>
        <p:spPr>
          <a:xfrm>
            <a:off x="26288" y="1219517"/>
            <a:ext cx="12165712" cy="1010651"/>
          </a:xfrm>
        </p:spPr>
        <p:txBody>
          <a:bodyPr/>
          <a:lstStyle/>
          <a:p>
            <a:pPr marL="0" marR="0" lvl="0" indent="0" algn="ctr" defTabSz="685800" rtl="0" eaLnBrk="1" fontAlgn="auto" latinLnBrk="0" hangingPunct="1">
              <a:lnSpc>
                <a:spcPct val="100000"/>
              </a:lnSpc>
              <a:spcBef>
                <a:spcPts val="600"/>
              </a:spcBef>
              <a:spcAft>
                <a:spcPts val="600"/>
              </a:spcAft>
              <a:buClrTx/>
              <a:buSzTx/>
              <a:buFont typeface="Wingdings" pitchFamily="2" charset="2"/>
              <a:buNone/>
              <a:tabLst/>
              <a:defRPr/>
            </a:pPr>
            <a:r>
              <a:rPr kumimoji="0" lang="en-US" sz="2400" b="1" i="0" u="none" strike="noStrike" kern="1200" cap="none" spc="0" normalizeH="0" baseline="0" noProof="0" dirty="0">
                <a:ln>
                  <a:noFill/>
                </a:ln>
                <a:solidFill>
                  <a:srgbClr val="00529B"/>
                </a:solidFill>
                <a:effectLst/>
                <a:uLnTx/>
                <a:uFillTx/>
              </a:rPr>
              <a:t>Your Beneficiary and Family Centered Care-Quality Improvement </a:t>
            </a:r>
            <a:br>
              <a:rPr kumimoji="0" lang="en-US" sz="2400" b="1" i="0" u="none" strike="noStrike" kern="1200" cap="none" spc="0" normalizeH="0" baseline="0" noProof="0" dirty="0">
                <a:ln>
                  <a:noFill/>
                </a:ln>
                <a:solidFill>
                  <a:srgbClr val="00529B"/>
                </a:solidFill>
                <a:effectLst/>
                <a:uLnTx/>
                <a:uFillTx/>
              </a:rPr>
            </a:br>
            <a:r>
              <a:rPr kumimoji="0" lang="en-US" sz="2400" b="1" i="0" u="none" strike="noStrike" kern="1200" cap="none" spc="0" normalizeH="0" baseline="0" noProof="0" dirty="0">
                <a:ln>
                  <a:noFill/>
                </a:ln>
                <a:solidFill>
                  <a:srgbClr val="00529B"/>
                </a:solidFill>
                <a:effectLst/>
                <a:uLnTx/>
                <a:uFillTx/>
              </a:rPr>
              <a:t>Organization (BFCC-QIO) can address:</a:t>
            </a:r>
          </a:p>
        </p:txBody>
      </p:sp>
      <p:pic>
        <p:nvPicPr>
          <p:cNvPr id="24" name="Picture 23">
            <a:extLst>
              <a:ext uri="{FF2B5EF4-FFF2-40B4-BE49-F238E27FC236}">
                <a16:creationId xmlns:a16="http://schemas.microsoft.com/office/drawing/2014/main" id="{AA7E407A-2BA2-46BB-8022-43BFD332E15A}"/>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113225" y="2655778"/>
            <a:ext cx="2880360" cy="1920240"/>
          </a:xfrm>
          <a:prstGeom prst="rect">
            <a:avLst/>
          </a:prstGeom>
          <a:ln>
            <a:noFill/>
          </a:ln>
          <a:effectLst>
            <a:softEdge rad="112500"/>
          </a:effectLst>
        </p:spPr>
      </p:pic>
      <p:sp>
        <p:nvSpPr>
          <p:cNvPr id="7" name="Text Placeholder 6">
            <a:extLst>
              <a:ext uri="{FF2B5EF4-FFF2-40B4-BE49-F238E27FC236}">
                <a16:creationId xmlns:a16="http://schemas.microsoft.com/office/drawing/2014/main" id="{AFAAF62C-B5E2-6070-0048-3DEBC680AFA5}"/>
              </a:ext>
            </a:extLst>
          </p:cNvPr>
          <p:cNvSpPr>
            <a:spLocks noGrp="1"/>
          </p:cNvSpPr>
          <p:nvPr>
            <p:ph type="body" sz="quarter" idx="14"/>
          </p:nvPr>
        </p:nvSpPr>
        <p:spPr>
          <a:xfrm>
            <a:off x="124746" y="2240282"/>
            <a:ext cx="2871216" cy="3749040"/>
          </a:xfrm>
          <a:prstGeom prst="roundRect">
            <a:avLst/>
          </a:prstGeom>
          <a:ln w="38100">
            <a:solidFill>
              <a:srgbClr val="005EAC"/>
            </a:solidFill>
          </a:ln>
        </p:spPr>
        <p:txBody>
          <a:bodyPr lIns="0" tIns="2377440" rIns="0"/>
          <a:lstStyle/>
          <a:p>
            <a:pPr marL="0" marR="0" lvl="0" indent="0" algn="ctr" defTabSz="685800" rtl="0" eaLnBrk="1" fontAlgn="auto" latinLnBrk="0" hangingPunct="1">
              <a:lnSpc>
                <a:spcPct val="110000"/>
              </a:lnSpc>
              <a:spcBef>
                <a:spcPts val="600"/>
              </a:spcBef>
              <a:spcAft>
                <a:spcPts val="0"/>
              </a:spcAft>
              <a:buClrTx/>
              <a:buSzTx/>
              <a:buFontTx/>
              <a:buNone/>
              <a:tabLst/>
              <a:defRPr/>
            </a:pPr>
            <a:r>
              <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Medication errors </a:t>
            </a:r>
          </a:p>
        </p:txBody>
      </p:sp>
      <p:pic>
        <p:nvPicPr>
          <p:cNvPr id="6" name="Picture 5">
            <a:extLst>
              <a:ext uri="{FF2B5EF4-FFF2-40B4-BE49-F238E27FC236}">
                <a16:creationId xmlns:a16="http://schemas.microsoft.com/office/drawing/2014/main" id="{FDE3F53C-5204-4410-9BF1-BB03C66DC95D}"/>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174480" y="2655778"/>
            <a:ext cx="2880641" cy="1920240"/>
          </a:xfrm>
          <a:prstGeom prst="rect">
            <a:avLst/>
          </a:prstGeom>
          <a:ln>
            <a:noFill/>
          </a:ln>
          <a:effectLst>
            <a:softEdge rad="112500"/>
          </a:effectLst>
        </p:spPr>
      </p:pic>
      <p:sp>
        <p:nvSpPr>
          <p:cNvPr id="8" name="Text Placeholder 7">
            <a:extLst>
              <a:ext uri="{FF2B5EF4-FFF2-40B4-BE49-F238E27FC236}">
                <a16:creationId xmlns:a16="http://schemas.microsoft.com/office/drawing/2014/main" id="{1F35777D-BB40-DD25-2F27-01A11F756F9F}"/>
              </a:ext>
            </a:extLst>
          </p:cNvPr>
          <p:cNvSpPr>
            <a:spLocks noGrp="1"/>
          </p:cNvSpPr>
          <p:nvPr>
            <p:ph type="body" sz="quarter" idx="15"/>
          </p:nvPr>
        </p:nvSpPr>
        <p:spPr>
          <a:xfrm>
            <a:off x="3148683" y="2240282"/>
            <a:ext cx="2871216" cy="3749040"/>
          </a:xfrm>
          <a:prstGeom prst="roundRect">
            <a:avLst/>
          </a:prstGeom>
          <a:ln w="38100">
            <a:solidFill>
              <a:srgbClr val="005EAC"/>
            </a:solidFill>
          </a:ln>
        </p:spPr>
        <p:txBody>
          <a:bodyPr lIns="0" tIns="2377440" rIns="0"/>
          <a:lstStyle/>
          <a:p>
            <a:pPr marL="0" marR="0" lvl="0" indent="0" algn="ctr" defTabSz="685800"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Change in condition not treated</a:t>
            </a:r>
          </a:p>
        </p:txBody>
      </p:sp>
      <p:pic>
        <p:nvPicPr>
          <p:cNvPr id="26" name="Picture 25">
            <a:extLst>
              <a:ext uri="{FF2B5EF4-FFF2-40B4-BE49-F238E27FC236}">
                <a16:creationId xmlns:a16="http://schemas.microsoft.com/office/drawing/2014/main" id="{8044DFE3-02E7-46E8-85AD-A7F9E1EF1088}"/>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192355" y="2651444"/>
            <a:ext cx="2874899" cy="1916599"/>
          </a:xfrm>
          <a:prstGeom prst="rect">
            <a:avLst/>
          </a:prstGeom>
          <a:ln>
            <a:noFill/>
          </a:ln>
          <a:effectLst>
            <a:softEdge rad="112500"/>
          </a:effectLst>
        </p:spPr>
      </p:pic>
      <p:sp>
        <p:nvSpPr>
          <p:cNvPr id="13" name="Text Placeholder 12">
            <a:extLst>
              <a:ext uri="{FF2B5EF4-FFF2-40B4-BE49-F238E27FC236}">
                <a16:creationId xmlns:a16="http://schemas.microsoft.com/office/drawing/2014/main" id="{CE71EB87-494F-0649-B556-074762EE14EB}"/>
              </a:ext>
            </a:extLst>
          </p:cNvPr>
          <p:cNvSpPr>
            <a:spLocks noGrp="1"/>
          </p:cNvSpPr>
          <p:nvPr>
            <p:ph type="body" sz="quarter" idx="16"/>
          </p:nvPr>
        </p:nvSpPr>
        <p:spPr>
          <a:xfrm>
            <a:off x="6172620" y="2249218"/>
            <a:ext cx="2871216" cy="3749040"/>
          </a:xfrm>
          <a:prstGeom prst="roundRect">
            <a:avLst/>
          </a:prstGeom>
          <a:ln w="38100">
            <a:solidFill>
              <a:srgbClr val="005EAC"/>
            </a:solidFill>
          </a:ln>
        </p:spPr>
        <p:txBody>
          <a:bodyPr lIns="0" tIns="2377440" rIns="0"/>
          <a:lstStyle/>
          <a:p>
            <a:pPr marL="0" marR="0" lvl="0" indent="0" algn="ctr" defTabSz="685800"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Discharged from the hospital too soon</a:t>
            </a:r>
          </a:p>
        </p:txBody>
      </p:sp>
      <p:sp>
        <p:nvSpPr>
          <p:cNvPr id="14" name="Text Placeholder 13">
            <a:extLst>
              <a:ext uri="{FF2B5EF4-FFF2-40B4-BE49-F238E27FC236}">
                <a16:creationId xmlns:a16="http://schemas.microsoft.com/office/drawing/2014/main" id="{FF153FC8-9941-C753-0BDE-09B2D5A4BC8D}"/>
              </a:ext>
            </a:extLst>
          </p:cNvPr>
          <p:cNvSpPr>
            <a:spLocks noGrp="1"/>
          </p:cNvSpPr>
          <p:nvPr>
            <p:ph type="body" sz="quarter" idx="17"/>
          </p:nvPr>
        </p:nvSpPr>
        <p:spPr>
          <a:xfrm>
            <a:off x="9196557" y="2249218"/>
            <a:ext cx="2871216" cy="3749040"/>
          </a:xfrm>
          <a:prstGeom prst="roundRect">
            <a:avLst/>
          </a:prstGeom>
          <a:ln w="38100">
            <a:solidFill>
              <a:srgbClr val="005EAC"/>
            </a:solidFill>
          </a:ln>
        </p:spPr>
        <p:txBody>
          <a:bodyPr lIns="0" tIns="2377440" rIns="0"/>
          <a:lstStyle/>
          <a:p>
            <a:pPr marL="0" marR="0" lvl="0" indent="0" algn="ctr" defTabSz="685800"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Incomplete discharge instructions and/or arrangements</a:t>
            </a:r>
          </a:p>
        </p:txBody>
      </p:sp>
      <p:sp>
        <p:nvSpPr>
          <p:cNvPr id="5" name="Slide Number Placeholder 4">
            <a:extLst>
              <a:ext uri="{FF2B5EF4-FFF2-40B4-BE49-F238E27FC236}">
                <a16:creationId xmlns:a16="http://schemas.microsoft.com/office/drawing/2014/main" id="{D3C71F43-7801-4CBB-AE0C-9E9D92486669}"/>
              </a:ext>
            </a:extLst>
          </p:cNvPr>
          <p:cNvSpPr>
            <a:spLocks noGrp="1"/>
          </p:cNvSpPr>
          <p:nvPr>
            <p:ph type="sldNum" sz="quarter" idx="12"/>
          </p:nvPr>
        </p:nvSpPr>
        <p:spPr/>
        <p:txBody>
          <a:bodyPr/>
          <a:lstStyle/>
          <a:p>
            <a:pPr>
              <a:defRPr/>
            </a:pPr>
            <a:fld id="{11E79EF6-0C0E-43E6-8FB3-918BC522CC5A}" type="slidenum">
              <a:rPr lang="en-US" smtClean="0"/>
              <a:pPr>
                <a:defRPr/>
              </a:pPr>
              <a:t>28</a:t>
            </a:fld>
            <a:endParaRPr lang="en-US" dirty="0"/>
          </a:p>
        </p:txBody>
      </p:sp>
      <p:sp>
        <p:nvSpPr>
          <p:cNvPr id="22" name="Footer Placeholder 4">
            <a:extLst>
              <a:ext uri="{FF2B5EF4-FFF2-40B4-BE49-F238E27FC236}">
                <a16:creationId xmlns:a16="http://schemas.microsoft.com/office/drawing/2014/main" id="{4322DF53-C532-4C5C-A35B-0422E87A7E1A}"/>
              </a:ext>
            </a:extLst>
          </p:cNvPr>
          <p:cNvSpPr>
            <a:spLocks noGrp="1"/>
          </p:cNvSpPr>
          <p:nvPr>
            <p:ph type="ftr" sz="quarter" idx="11"/>
          </p:nvPr>
        </p:nvSpPr>
        <p:spPr/>
        <p:txBody>
          <a:bodyPr/>
          <a:lstStyle/>
          <a:p>
            <a:r>
              <a:rPr lang="en-US"/>
              <a:t>Medicare &amp; Medicaid Fraud, Waste, &amp; Abuse Prevention</a:t>
            </a:r>
            <a:endParaRPr lang="en-US" dirty="0"/>
          </a:p>
        </p:txBody>
      </p:sp>
      <p:sp>
        <p:nvSpPr>
          <p:cNvPr id="21" name="Date Placeholder 3">
            <a:extLst>
              <a:ext uri="{FF2B5EF4-FFF2-40B4-BE49-F238E27FC236}">
                <a16:creationId xmlns:a16="http://schemas.microsoft.com/office/drawing/2014/main" id="{84A75CE8-5F50-44A5-9626-DC310AFD9F0E}"/>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508726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chor="ctr">
            <a:normAutofit/>
          </a:bodyPr>
          <a:lstStyle/>
          <a:p>
            <a:r>
              <a:rPr lang="en-US" dirty="0">
                <a:latin typeface="Arial Black" panose="020B0A04020102020204" pitchFamily="34" charset="0"/>
              </a:rPr>
              <a:t>Efforts to Stop Fraud, Waste, &amp; Abuse</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type="body" sz="quarter" idx="13"/>
          </p:nvPr>
        </p:nvSpPr>
        <p:spPr>
          <a:xfrm>
            <a:off x="-1" y="1140600"/>
            <a:ext cx="12192000" cy="724296"/>
          </a:xfrm>
        </p:spPr>
        <p:txBody>
          <a:bodyPr>
            <a:normAutofit/>
          </a:bodyPr>
          <a:lstStyle/>
          <a:p>
            <a:pPr marL="0" indent="0" algn="ctr" defTabSz="685800">
              <a:lnSpc>
                <a:spcPct val="100000"/>
              </a:lnSpc>
              <a:spcBef>
                <a:spcPts val="600"/>
              </a:spcBef>
              <a:spcAft>
                <a:spcPts val="600"/>
              </a:spcAft>
              <a:buFont typeface="Wingdings" pitchFamily="2" charset="2"/>
              <a:buNone/>
            </a:pPr>
            <a:r>
              <a:rPr lang="en-US" sz="2400" b="1" dirty="0">
                <a:solidFill>
                  <a:srgbClr val="00529B"/>
                </a:solidFill>
              </a:rPr>
              <a:t>CMS actions include:</a:t>
            </a:r>
          </a:p>
          <a:p>
            <a:pPr marL="0" indent="0">
              <a:buNone/>
            </a:pPr>
            <a:endParaRPr lang="en-US" dirty="0"/>
          </a:p>
        </p:txBody>
      </p:sp>
      <p:sp>
        <p:nvSpPr>
          <p:cNvPr id="2" name="Text Placeholder 1">
            <a:extLst>
              <a:ext uri="{FF2B5EF4-FFF2-40B4-BE49-F238E27FC236}">
                <a16:creationId xmlns:a16="http://schemas.microsoft.com/office/drawing/2014/main" id="{21A27D0C-1F4E-0AF0-C191-68C418B3ED05}"/>
              </a:ext>
            </a:extLst>
          </p:cNvPr>
          <p:cNvSpPr>
            <a:spLocks noGrp="1"/>
          </p:cNvSpPr>
          <p:nvPr>
            <p:ph type="body" sz="quarter" idx="14"/>
          </p:nvPr>
        </p:nvSpPr>
        <p:spPr>
          <a:xfrm>
            <a:off x="693821" y="2053311"/>
            <a:ext cx="4998554" cy="3412712"/>
          </a:xfrm>
        </p:spPr>
        <p:txBody>
          <a:bodyPr vert="horz" lIns="91440" tIns="45720" rIns="91440" bIns="45720" rtlCol="0">
            <a:noAutofit/>
          </a:bodyPr>
          <a:lstStyle/>
          <a:p>
            <a:pPr marL="274320" indent="-274320" defTabSz="685800">
              <a:lnSpc>
                <a:spcPct val="100000"/>
              </a:lnSpc>
              <a:spcBef>
                <a:spcPts val="0"/>
              </a:spcBef>
              <a:spcAft>
                <a:spcPts val="1200"/>
              </a:spcAft>
            </a:pPr>
            <a:r>
              <a:rPr lang="en-US" sz="2000" b="1" dirty="0"/>
              <a:t>Conducting rigorous screenings </a:t>
            </a:r>
            <a:r>
              <a:rPr lang="en-US" sz="2000" dirty="0"/>
              <a:t>for health care providers and suppliers</a:t>
            </a:r>
          </a:p>
          <a:p>
            <a:pPr marL="274320" indent="-274320" defTabSz="685800">
              <a:lnSpc>
                <a:spcPct val="100000"/>
              </a:lnSpc>
              <a:spcBef>
                <a:spcPts val="0"/>
              </a:spcBef>
              <a:spcAft>
                <a:spcPts val="1200"/>
              </a:spcAft>
            </a:pPr>
            <a:r>
              <a:rPr lang="en-US" sz="2000" dirty="0"/>
              <a:t>Temporarily </a:t>
            </a:r>
            <a:r>
              <a:rPr lang="en-US" sz="2000" b="1" dirty="0"/>
              <a:t>restricting enrollment </a:t>
            </a:r>
            <a:r>
              <a:rPr lang="en-US" sz="2000" dirty="0"/>
              <a:t>in high-risk areas</a:t>
            </a:r>
          </a:p>
          <a:p>
            <a:pPr marL="274320" indent="-274320" defTabSz="685800">
              <a:lnSpc>
                <a:spcPct val="100000"/>
              </a:lnSpc>
              <a:spcBef>
                <a:spcPts val="0"/>
              </a:spcBef>
              <a:spcAft>
                <a:spcPts val="1200"/>
              </a:spcAft>
            </a:pPr>
            <a:r>
              <a:rPr lang="en-US" sz="2000" b="1" dirty="0"/>
              <a:t>Barring or terminating </a:t>
            </a:r>
            <a:r>
              <a:rPr lang="en-US" sz="2000" dirty="0"/>
              <a:t>providers and suppliers from all Medicaid Programs and Children’s Health Insurance Programs (CHIP) who have their Medicare billing privileges revoked</a:t>
            </a:r>
          </a:p>
        </p:txBody>
      </p:sp>
      <p:cxnSp>
        <p:nvCxnSpPr>
          <p:cNvPr id="3" name="Straight Connector 2">
            <a:extLst>
              <a:ext uri="{FF2B5EF4-FFF2-40B4-BE49-F238E27FC236}">
                <a16:creationId xmlns:a16="http://schemas.microsoft.com/office/drawing/2014/main" id="{493D51E8-934B-42CE-85F9-CF000F0A83FD}"/>
              </a:ext>
              <a:ext uri="{C183D7F6-B498-43B3-948B-1728B52AA6E4}">
                <adec:decorative xmlns:adec="http://schemas.microsoft.com/office/drawing/2017/decorative" val="1"/>
              </a:ext>
            </a:extLst>
          </p:cNvPr>
          <p:cNvCxnSpPr/>
          <p:nvPr/>
        </p:nvCxnSpPr>
        <p:spPr>
          <a:xfrm>
            <a:off x="6074165" y="2087701"/>
            <a:ext cx="0" cy="3606800"/>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8C17DB1A-6BD3-D7CE-B361-327718D88C27}"/>
              </a:ext>
            </a:extLst>
          </p:cNvPr>
          <p:cNvSpPr>
            <a:spLocks noGrp="1"/>
          </p:cNvSpPr>
          <p:nvPr>
            <p:ph type="body" sz="quarter" idx="15"/>
          </p:nvPr>
        </p:nvSpPr>
        <p:spPr>
          <a:xfrm>
            <a:off x="6341059" y="2053311"/>
            <a:ext cx="5137067" cy="3641190"/>
          </a:xfrm>
        </p:spPr>
        <p:txBody>
          <a:bodyPr vert="horz" lIns="91440" tIns="45720" rIns="91440" bIns="45720" rtlCol="0">
            <a:normAutofit/>
          </a:bodyPr>
          <a:lstStyle/>
          <a:p>
            <a:pPr marL="548640" indent="-274320" defTabSz="685800">
              <a:lnSpc>
                <a:spcPct val="100000"/>
              </a:lnSpc>
              <a:spcBef>
                <a:spcPts val="0"/>
              </a:spcBef>
              <a:spcAft>
                <a:spcPts val="1200"/>
              </a:spcAft>
            </a:pPr>
            <a:r>
              <a:rPr lang="en-US" sz="2000" dirty="0"/>
              <a:t>Temporarily </a:t>
            </a:r>
            <a:r>
              <a:rPr lang="en-US" sz="2000" b="1" dirty="0"/>
              <a:t>stopping Medicare payments</a:t>
            </a:r>
            <a:r>
              <a:rPr lang="en-US" sz="2000" dirty="0"/>
              <a:t> in cases of credible allegations of fraud</a:t>
            </a:r>
          </a:p>
          <a:p>
            <a:pPr marL="548640" indent="-274320" defTabSz="685800">
              <a:lnSpc>
                <a:spcPct val="100000"/>
              </a:lnSpc>
              <a:spcBef>
                <a:spcPts val="0"/>
              </a:spcBef>
              <a:spcAft>
                <a:spcPts val="1200"/>
              </a:spcAft>
            </a:pPr>
            <a:r>
              <a:rPr lang="en-US" sz="2000" b="1" dirty="0"/>
              <a:t>Providing outreach and education </a:t>
            </a:r>
            <a:r>
              <a:rPr lang="en-US" sz="2000" dirty="0"/>
              <a:t>to reach program objectives</a:t>
            </a:r>
          </a:p>
          <a:p>
            <a:pPr marL="548640" indent="-274320" defTabSz="685800">
              <a:lnSpc>
                <a:spcPct val="100000"/>
              </a:lnSpc>
              <a:spcBef>
                <a:spcPts val="0"/>
              </a:spcBef>
              <a:spcAft>
                <a:spcPts val="1200"/>
              </a:spcAft>
            </a:pPr>
            <a:r>
              <a:rPr lang="en-US" sz="2000" b="1" dirty="0"/>
              <a:t>Coordinating</a:t>
            </a:r>
            <a:r>
              <a:rPr lang="en-US" sz="2000" dirty="0"/>
              <a:t> with private and public health payers and other stakeholders to detect and deter fraudulent behaviors within the health care system</a:t>
            </a:r>
          </a:p>
        </p:txBody>
      </p:sp>
      <p:sp>
        <p:nvSpPr>
          <p:cNvPr id="6" name="Slide Number Placeholder 5">
            <a:extLst>
              <a:ext uri="{FF2B5EF4-FFF2-40B4-BE49-F238E27FC236}">
                <a16:creationId xmlns:a16="http://schemas.microsoft.com/office/drawing/2014/main" id="{85AE3891-543B-45F0-AAB1-A62DFF1F84B5}"/>
              </a:ext>
            </a:extLst>
          </p:cNvPr>
          <p:cNvSpPr>
            <a:spLocks noGrp="1"/>
          </p:cNvSpPr>
          <p:nvPr>
            <p:ph type="sldNum" sz="quarter" idx="12"/>
          </p:nvPr>
        </p:nvSpPr>
        <p:spPr/>
        <p:txBody>
          <a:bodyPr/>
          <a:lstStyle/>
          <a:p>
            <a:pPr>
              <a:defRPr/>
            </a:pPr>
            <a:fld id="{11E79EF6-0C0E-43E6-8FB3-918BC522CC5A}" type="slidenum">
              <a:rPr lang="en-US" smtClean="0"/>
              <a:pPr>
                <a:defRPr/>
              </a:pPr>
              <a:t>29</a:t>
            </a:fld>
            <a:endParaRPr lang="en-US" dirty="0"/>
          </a:p>
        </p:txBody>
      </p:sp>
      <p:sp>
        <p:nvSpPr>
          <p:cNvPr id="12" name="Footer Placeholder 4">
            <a:extLst>
              <a:ext uri="{FF2B5EF4-FFF2-40B4-BE49-F238E27FC236}">
                <a16:creationId xmlns:a16="http://schemas.microsoft.com/office/drawing/2014/main" id="{622D8140-D44E-4080-AD12-FB1C2CDB9FE3}"/>
              </a:ext>
            </a:extLst>
          </p:cNvPr>
          <p:cNvSpPr>
            <a:spLocks noGrp="1"/>
          </p:cNvSpPr>
          <p:nvPr>
            <p:ph type="ftr" sz="quarter" idx="11"/>
          </p:nvPr>
        </p:nvSpPr>
        <p:spPr/>
        <p:txBody>
          <a:bodyPr/>
          <a:lstStyle/>
          <a:p>
            <a:r>
              <a:rPr lang="en-US"/>
              <a:t>Medicare &amp; Medicaid Fraud, Waste, &amp; Abuse Prevention</a:t>
            </a:r>
            <a:endParaRPr lang="en-US" dirty="0"/>
          </a:p>
        </p:txBody>
      </p:sp>
      <p:sp>
        <p:nvSpPr>
          <p:cNvPr id="11" name="Date Placeholder 3">
            <a:extLst>
              <a:ext uri="{FF2B5EF4-FFF2-40B4-BE49-F238E27FC236}">
                <a16:creationId xmlns:a16="http://schemas.microsoft.com/office/drawing/2014/main" id="{62D85BCB-C01B-416B-9CC5-D7D7832E89A0}"/>
              </a:ext>
            </a:extLst>
          </p:cNvPr>
          <p:cNvSpPr>
            <a:spLocks noGrp="1"/>
          </p:cNvSpPr>
          <p:nvPr>
            <p:ph type="dt" sz="half" idx="10"/>
          </p:nvPr>
        </p:nvSpPr>
        <p:spPr/>
        <p:txBody>
          <a:bodyPr/>
          <a:lstStyle/>
          <a:p>
            <a:r>
              <a:rPr lang="en-US" dirty="0"/>
              <a:t>April 2024</a:t>
            </a:r>
          </a:p>
        </p:txBody>
      </p:sp>
    </p:spTree>
    <p:custDataLst>
      <p:tags r:id="rId1"/>
    </p:custDataLst>
    <p:extLst>
      <p:ext uri="{BB962C8B-B14F-4D97-AF65-F5344CB8AC3E}">
        <p14:creationId xmlns:p14="http://schemas.microsoft.com/office/powerpoint/2010/main" val="3738277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chor="ctr">
            <a:normAutofit/>
          </a:bodyPr>
          <a:lstStyle/>
          <a:p>
            <a:r>
              <a:rPr lang="en-US" sz="3000" dirty="0">
                <a:latin typeface="Arial Black" panose="020B0A04020102020204" pitchFamily="34" charset="0"/>
                <a:cs typeface="Arial" panose="020B0604020202020204" pitchFamily="34" charset="0"/>
              </a:rPr>
              <a:t>Session Objectives</a:t>
            </a:r>
          </a:p>
        </p:txBody>
      </p:sp>
      <p:sp>
        <p:nvSpPr>
          <p:cNvPr id="13" name="Content Placeholder 12"/>
          <p:cNvSpPr>
            <a:spLocks noGrp="1"/>
          </p:cNvSpPr>
          <p:nvPr>
            <p:ph sz="half" idx="1"/>
          </p:nvPr>
        </p:nvSpPr>
        <p:spPr>
          <a:xfrm>
            <a:off x="1371600" y="1371601"/>
            <a:ext cx="9303428" cy="4346620"/>
          </a:xfrm>
        </p:spPr>
        <p:txBody>
          <a:bodyPr vert="horz" lIns="91440" tIns="45720" rIns="91440" bIns="45720" rtlCol="0" anchor="t">
            <a:normAutofit/>
          </a:bodyPr>
          <a:lstStyle/>
          <a:p>
            <a:pPr marL="0" indent="0" defTabSz="685800">
              <a:lnSpc>
                <a:spcPct val="100000"/>
              </a:lnSpc>
              <a:spcBef>
                <a:spcPts val="0"/>
              </a:spcBef>
              <a:spcAft>
                <a:spcPts val="1200"/>
              </a:spcAft>
              <a:buNone/>
            </a:pPr>
            <a:r>
              <a:rPr lang="en-US" sz="2800" b="1" dirty="0">
                <a:solidFill>
                  <a:srgbClr val="00529B"/>
                </a:solidFill>
                <a:latin typeface="Arial"/>
                <a:cs typeface="Arial"/>
              </a:rPr>
              <a:t>At the end of this session, you’ll be able to:</a:t>
            </a:r>
          </a:p>
          <a:p>
            <a:pPr marL="548640" indent="-274320" defTabSz="685800">
              <a:lnSpc>
                <a:spcPct val="100000"/>
              </a:lnSpc>
              <a:spcBef>
                <a:spcPts val="0"/>
              </a:spcBef>
              <a:spcAft>
                <a:spcPts val="1200"/>
              </a:spcAft>
            </a:pPr>
            <a:r>
              <a:rPr lang="en-US" sz="2400" dirty="0">
                <a:solidFill>
                  <a:srgbClr val="00529B"/>
                </a:solidFill>
                <a:latin typeface="Arial"/>
                <a:cs typeface="Arial"/>
              </a:rPr>
              <a:t>Define health care fraud, waste, and abuse </a:t>
            </a:r>
            <a:endParaRPr lang="en-US" sz="2400" dirty="0">
              <a:solidFill>
                <a:srgbClr val="00529B"/>
              </a:solidFill>
            </a:endParaRPr>
          </a:p>
          <a:p>
            <a:pPr marL="548640" lvl="0" indent="-274320" defTabSz="685800">
              <a:lnSpc>
                <a:spcPct val="100000"/>
              </a:lnSpc>
              <a:spcBef>
                <a:spcPts val="0"/>
              </a:spcBef>
              <a:spcAft>
                <a:spcPts val="1200"/>
              </a:spcAft>
            </a:pPr>
            <a:r>
              <a:rPr lang="en-US" sz="2400" dirty="0">
                <a:solidFill>
                  <a:srgbClr val="00529B"/>
                </a:solidFill>
                <a:latin typeface="Arial"/>
                <a:cs typeface="Arial"/>
              </a:rPr>
              <a:t>Identify causes of improper payments</a:t>
            </a:r>
          </a:p>
          <a:p>
            <a:pPr marL="548640" lvl="0" indent="-274320" defTabSz="685800">
              <a:lnSpc>
                <a:spcPct val="100000"/>
              </a:lnSpc>
              <a:spcBef>
                <a:spcPts val="0"/>
              </a:spcBef>
              <a:spcAft>
                <a:spcPts val="1200"/>
              </a:spcAft>
            </a:pPr>
            <a:r>
              <a:rPr lang="en-US" sz="2400" dirty="0">
                <a:solidFill>
                  <a:srgbClr val="00529B"/>
                </a:solidFill>
                <a:latin typeface="Arial"/>
                <a:cs typeface="Arial"/>
              </a:rPr>
              <a:t>Discuss how the Centers for Medicare &amp; Medicaid Services (CMS)</a:t>
            </a:r>
            <a:r>
              <a:rPr lang="en-US" altLang="ja-JP" sz="2400" dirty="0">
                <a:solidFill>
                  <a:srgbClr val="00529B"/>
                </a:solidFill>
                <a:latin typeface="Arial"/>
                <a:ea typeface="游ゴシック"/>
                <a:cs typeface="Arial"/>
              </a:rPr>
              <a:t> fights fraud and abuse</a:t>
            </a:r>
          </a:p>
          <a:p>
            <a:pPr marL="548640" lvl="0" indent="-274320" defTabSz="685800">
              <a:lnSpc>
                <a:spcPct val="100000"/>
              </a:lnSpc>
              <a:spcBef>
                <a:spcPts val="0"/>
              </a:spcBef>
              <a:spcAft>
                <a:spcPts val="1200"/>
              </a:spcAft>
            </a:pPr>
            <a:r>
              <a:rPr lang="en-US" sz="2400" dirty="0">
                <a:solidFill>
                  <a:srgbClr val="00529B"/>
                </a:solidFill>
                <a:latin typeface="Arial"/>
                <a:cs typeface="Arial"/>
              </a:rPr>
              <a:t>Explain how you can fight fraud and abuse</a:t>
            </a:r>
          </a:p>
          <a:p>
            <a:pPr marL="548640" lvl="0" indent="-274320" defTabSz="685800">
              <a:lnSpc>
                <a:spcPct val="100000"/>
              </a:lnSpc>
              <a:spcBef>
                <a:spcPts val="0"/>
              </a:spcBef>
              <a:spcAft>
                <a:spcPts val="1200"/>
              </a:spcAft>
            </a:pPr>
            <a:r>
              <a:rPr lang="en-US" sz="2400" dirty="0">
                <a:solidFill>
                  <a:srgbClr val="00529B"/>
                </a:solidFill>
                <a:latin typeface="Arial"/>
                <a:cs typeface="Arial"/>
              </a:rPr>
              <a:t>Find sources of additional information</a:t>
            </a:r>
            <a:endParaRPr lang="en-US" sz="2400" dirty="0"/>
          </a:p>
        </p:txBody>
      </p:sp>
      <p:sp>
        <p:nvSpPr>
          <p:cNvPr id="6" name="Slide Number Placeholder 5">
            <a:extLst>
              <a:ext uri="{FF2B5EF4-FFF2-40B4-BE49-F238E27FC236}">
                <a16:creationId xmlns:a16="http://schemas.microsoft.com/office/drawing/2014/main" id="{D6A9126D-FEB7-46C1-8BA4-066C3A981581}"/>
              </a:ext>
            </a:extLst>
          </p:cNvPr>
          <p:cNvSpPr>
            <a:spLocks noGrp="1"/>
          </p:cNvSpPr>
          <p:nvPr>
            <p:ph type="sldNum" sz="quarter" idx="12"/>
          </p:nvPr>
        </p:nvSpPr>
        <p:spPr/>
        <p:txBody>
          <a:bodyPr/>
          <a:lstStyle/>
          <a:p>
            <a:pPr>
              <a:defRPr/>
            </a:pPr>
            <a:fld id="{11E79EF6-0C0E-43E6-8FB3-918BC522CC5A}" type="slidenum">
              <a:rPr lang="en-US" smtClean="0"/>
              <a:pPr>
                <a:defRPr/>
              </a:pPr>
              <a:t>3</a:t>
            </a:fld>
            <a:endParaRPr lang="en-US" dirty="0"/>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a:xfrm>
            <a:off x="3749040" y="6492240"/>
            <a:ext cx="4548716" cy="365125"/>
          </a:xfrm>
        </p:spPr>
        <p:txBody>
          <a:bodyPr/>
          <a:lstStyle/>
          <a:p>
            <a:r>
              <a:rPr lang="en-US">
                <a:latin typeface="Arial"/>
                <a:cs typeface="Arial"/>
              </a:rPr>
              <a:t>Medicare &amp; Medicaid Fraud, Waste, &amp; Abuse Prevention</a:t>
            </a:r>
            <a:endParaRPr lang="en-US" dirty="0">
              <a:latin typeface="Arial"/>
              <a:cs typeface="Arial"/>
            </a:endParaRPr>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340521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chor="ctr">
            <a:normAutofit/>
          </a:bodyPr>
          <a:lstStyle/>
          <a:p>
            <a:r>
              <a:rPr lang="en-US" sz="3000" dirty="0">
                <a:latin typeface="Arial Black" panose="020B0A04020102020204" pitchFamily="34" charset="0"/>
              </a:rPr>
              <a:t>CMS’ Center for Program Integrity (CPI)</a:t>
            </a:r>
          </a:p>
        </p:txBody>
      </p:sp>
      <p:sp>
        <p:nvSpPr>
          <p:cNvPr id="2" name="Text Placeholder 1">
            <a:extLst>
              <a:ext uri="{FF2B5EF4-FFF2-40B4-BE49-F238E27FC236}">
                <a16:creationId xmlns:a16="http://schemas.microsoft.com/office/drawing/2014/main" id="{4AF55B09-E1F8-A002-45ED-4E0B8A465598}"/>
              </a:ext>
            </a:extLst>
          </p:cNvPr>
          <p:cNvSpPr>
            <a:spLocks noGrp="1"/>
          </p:cNvSpPr>
          <p:nvPr>
            <p:ph type="body" sz="quarter" idx="13"/>
          </p:nvPr>
        </p:nvSpPr>
        <p:spPr>
          <a:xfrm>
            <a:off x="4112318" y="1338647"/>
            <a:ext cx="3636053" cy="2211900"/>
          </a:xfrm>
          <a:prstGeom prst="hexagon">
            <a:avLst/>
          </a:prstGeom>
          <a:solidFill>
            <a:srgbClr val="00529B"/>
          </a:solidFill>
          <a:ln w="57150">
            <a:solidFill>
              <a:srgbClr val="FFC000"/>
            </a:solidFill>
          </a:ln>
        </p:spPr>
        <p:txBody>
          <a:bodyPr anchor="ctr"/>
          <a:lstStyle/>
          <a:p>
            <a:pPr marL="0" lvl="0" indent="0" algn="ctr">
              <a:lnSpc>
                <a:spcPct val="100000"/>
              </a:lnSpc>
              <a:spcBef>
                <a:spcPts val="0"/>
              </a:spcBef>
              <a:buClrTx/>
              <a:buNone/>
            </a:pPr>
            <a:r>
              <a:rPr lang="en-US" sz="2800" dirty="0">
                <a:solidFill>
                  <a:prstClr val="white"/>
                </a:solidFill>
              </a:rPr>
              <a:t>Provider Enrollment</a:t>
            </a:r>
          </a:p>
        </p:txBody>
      </p:sp>
      <p:sp>
        <p:nvSpPr>
          <p:cNvPr id="5" name="Text Placeholder 4">
            <a:extLst>
              <a:ext uri="{FF2B5EF4-FFF2-40B4-BE49-F238E27FC236}">
                <a16:creationId xmlns:a16="http://schemas.microsoft.com/office/drawing/2014/main" id="{579B6154-53D6-1232-AAD5-45A50BE49FB1}"/>
              </a:ext>
            </a:extLst>
          </p:cNvPr>
          <p:cNvSpPr>
            <a:spLocks noGrp="1"/>
          </p:cNvSpPr>
          <p:nvPr>
            <p:ph type="body" sz="quarter" idx="14"/>
          </p:nvPr>
        </p:nvSpPr>
        <p:spPr>
          <a:xfrm>
            <a:off x="941278" y="2493187"/>
            <a:ext cx="3636053" cy="2211900"/>
          </a:xfrm>
          <a:prstGeom prst="hexagon">
            <a:avLst/>
          </a:prstGeom>
          <a:solidFill>
            <a:srgbClr val="00529B">
              <a:alpha val="89804"/>
            </a:srgbClr>
          </a:solidFill>
          <a:ln w="57150">
            <a:solidFill>
              <a:srgbClr val="FFC000"/>
            </a:solidFill>
          </a:ln>
        </p:spPr>
        <p:txBody>
          <a:bodyPr anchor="ctr"/>
          <a:lstStyle/>
          <a:p>
            <a:pPr marL="0" lvl="0" indent="0" algn="ctr">
              <a:lnSpc>
                <a:spcPct val="100000"/>
              </a:lnSpc>
              <a:spcBef>
                <a:spcPts val="0"/>
              </a:spcBef>
              <a:buClrTx/>
              <a:buNone/>
            </a:pPr>
            <a:r>
              <a:rPr lang="en-US" sz="2800" dirty="0">
                <a:solidFill>
                  <a:prstClr val="white"/>
                </a:solidFill>
              </a:rPr>
              <a:t>Data Analysis</a:t>
            </a:r>
          </a:p>
        </p:txBody>
      </p:sp>
      <p:sp>
        <p:nvSpPr>
          <p:cNvPr id="7" name="Text Placeholder 6">
            <a:extLst>
              <a:ext uri="{FF2B5EF4-FFF2-40B4-BE49-F238E27FC236}">
                <a16:creationId xmlns:a16="http://schemas.microsoft.com/office/drawing/2014/main" id="{8C905E2A-3377-AACB-3023-85E4EC8E553C}"/>
              </a:ext>
            </a:extLst>
          </p:cNvPr>
          <p:cNvSpPr>
            <a:spLocks noGrp="1"/>
          </p:cNvSpPr>
          <p:nvPr>
            <p:ph type="body" sz="quarter" idx="15"/>
          </p:nvPr>
        </p:nvSpPr>
        <p:spPr>
          <a:xfrm>
            <a:off x="7295390" y="2493187"/>
            <a:ext cx="3636053" cy="2211900"/>
          </a:xfrm>
          <a:prstGeom prst="hexagon">
            <a:avLst/>
          </a:prstGeom>
          <a:solidFill>
            <a:srgbClr val="00529B">
              <a:alpha val="69804"/>
            </a:srgbClr>
          </a:solidFill>
          <a:ln w="57150">
            <a:solidFill>
              <a:srgbClr val="FFC000"/>
            </a:solidFill>
          </a:ln>
        </p:spPr>
        <p:txBody>
          <a:bodyPr anchor="ctr"/>
          <a:lstStyle/>
          <a:p>
            <a:pPr marL="0" lvl="0" indent="0" algn="ctr">
              <a:lnSpc>
                <a:spcPct val="100000"/>
              </a:lnSpc>
              <a:spcBef>
                <a:spcPts val="0"/>
              </a:spcBef>
              <a:buClrTx/>
              <a:buNone/>
            </a:pPr>
            <a:r>
              <a:rPr lang="en-US" sz="2800" dirty="0">
                <a:solidFill>
                  <a:prstClr val="white"/>
                </a:solidFill>
              </a:rPr>
              <a:t>Medical Reviews &amp; Audits</a:t>
            </a:r>
          </a:p>
        </p:txBody>
      </p:sp>
      <p:sp>
        <p:nvSpPr>
          <p:cNvPr id="8" name="Text Placeholder 7">
            <a:extLst>
              <a:ext uri="{FF2B5EF4-FFF2-40B4-BE49-F238E27FC236}">
                <a16:creationId xmlns:a16="http://schemas.microsoft.com/office/drawing/2014/main" id="{96220B19-8978-D1ED-712C-656B8A568DD7}"/>
              </a:ext>
            </a:extLst>
          </p:cNvPr>
          <p:cNvSpPr>
            <a:spLocks noGrp="1"/>
          </p:cNvSpPr>
          <p:nvPr>
            <p:ph type="body" sz="quarter" idx="16"/>
          </p:nvPr>
        </p:nvSpPr>
        <p:spPr>
          <a:xfrm>
            <a:off x="4112318" y="3659118"/>
            <a:ext cx="3636053" cy="2211900"/>
          </a:xfrm>
          <a:prstGeom prst="hexagon">
            <a:avLst/>
          </a:prstGeom>
          <a:solidFill>
            <a:srgbClr val="00529B">
              <a:alpha val="80000"/>
            </a:srgbClr>
          </a:solidFill>
          <a:ln w="57150">
            <a:solidFill>
              <a:srgbClr val="FFC000"/>
            </a:solidFill>
          </a:ln>
        </p:spPr>
        <p:txBody>
          <a:bodyPr anchor="ctr"/>
          <a:lstStyle/>
          <a:p>
            <a:pPr marL="0" lvl="0" indent="0" algn="ctr">
              <a:lnSpc>
                <a:spcPct val="100000"/>
              </a:lnSpc>
              <a:spcBef>
                <a:spcPts val="0"/>
              </a:spcBef>
              <a:buClrTx/>
              <a:buNone/>
            </a:pPr>
            <a:r>
              <a:rPr lang="en-US" sz="2800" dirty="0">
                <a:solidFill>
                  <a:prstClr val="white"/>
                </a:solidFill>
              </a:rPr>
              <a:t>Collaboration with States</a:t>
            </a:r>
          </a:p>
        </p:txBody>
      </p:sp>
      <p:sp>
        <p:nvSpPr>
          <p:cNvPr id="3" name="Slide Number Placeholder 2">
            <a:extLst>
              <a:ext uri="{FF2B5EF4-FFF2-40B4-BE49-F238E27FC236}">
                <a16:creationId xmlns:a16="http://schemas.microsoft.com/office/drawing/2014/main" id="{843D3594-E1EE-4110-863B-53084CA0F435}"/>
              </a:ext>
            </a:extLst>
          </p:cNvPr>
          <p:cNvSpPr>
            <a:spLocks noGrp="1"/>
          </p:cNvSpPr>
          <p:nvPr>
            <p:ph type="sldNum" sz="quarter" idx="12"/>
          </p:nvPr>
        </p:nvSpPr>
        <p:spPr/>
        <p:txBody>
          <a:bodyPr/>
          <a:lstStyle/>
          <a:p>
            <a:pPr>
              <a:defRPr/>
            </a:pPr>
            <a:fld id="{11E79EF6-0C0E-43E6-8FB3-918BC522CC5A}" type="slidenum">
              <a:rPr lang="en-US" smtClean="0"/>
              <a:pPr>
                <a:defRPr/>
              </a:pPr>
              <a:t>30</a:t>
            </a:fld>
            <a:endParaRPr lang="en-US" dirty="0"/>
          </a:p>
        </p:txBody>
      </p:sp>
      <p:sp>
        <p:nvSpPr>
          <p:cNvPr id="14" name="Footer Placeholder 4">
            <a:extLst>
              <a:ext uri="{FF2B5EF4-FFF2-40B4-BE49-F238E27FC236}">
                <a16:creationId xmlns:a16="http://schemas.microsoft.com/office/drawing/2014/main" id="{2EBE5B95-FC67-41B2-86AF-C3B475A55F06}"/>
              </a:ext>
            </a:extLst>
          </p:cNvPr>
          <p:cNvSpPr>
            <a:spLocks noGrp="1"/>
          </p:cNvSpPr>
          <p:nvPr>
            <p:ph type="ftr" sz="quarter" idx="11"/>
          </p:nvPr>
        </p:nvSpPr>
        <p:spPr/>
        <p:txBody>
          <a:bodyPr/>
          <a:lstStyle/>
          <a:p>
            <a:r>
              <a:rPr lang="en-US"/>
              <a:t>Medicare &amp; Medicaid Fraud, Waste, &amp; Abuse Prevention</a:t>
            </a:r>
            <a:endParaRPr lang="en-US" dirty="0"/>
          </a:p>
        </p:txBody>
      </p:sp>
      <p:sp>
        <p:nvSpPr>
          <p:cNvPr id="13" name="Date Placeholder 3">
            <a:extLst>
              <a:ext uri="{FF2B5EF4-FFF2-40B4-BE49-F238E27FC236}">
                <a16:creationId xmlns:a16="http://schemas.microsoft.com/office/drawing/2014/main" id="{717CCDD3-24B7-4261-A2AD-502F838148A2}"/>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2668762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chor="ctr">
            <a:normAutofit/>
          </a:bodyPr>
          <a:lstStyle/>
          <a:p>
            <a:r>
              <a:rPr lang="en-US" dirty="0">
                <a:latin typeface="Arial Black" panose="020B0A04020102020204" pitchFamily="34" charset="0"/>
              </a:rPr>
              <a:t>Program Integrity Contractors</a:t>
            </a:r>
          </a:p>
        </p:txBody>
      </p:sp>
      <p:sp>
        <p:nvSpPr>
          <p:cNvPr id="2" name="Text Placeholder 1">
            <a:extLst>
              <a:ext uri="{FF2B5EF4-FFF2-40B4-BE49-F238E27FC236}">
                <a16:creationId xmlns:a16="http://schemas.microsoft.com/office/drawing/2014/main" id="{2D1887E2-3868-356A-B17B-39FBF6DE901C}"/>
              </a:ext>
            </a:extLst>
          </p:cNvPr>
          <p:cNvSpPr>
            <a:spLocks noGrp="1"/>
          </p:cNvSpPr>
          <p:nvPr>
            <p:ph type="body" sz="quarter" idx="13"/>
          </p:nvPr>
        </p:nvSpPr>
        <p:spPr>
          <a:xfrm>
            <a:off x="438179" y="1804745"/>
            <a:ext cx="2514600" cy="3525245"/>
          </a:xfrm>
          <a:prstGeom prst="roundRect">
            <a:avLst/>
          </a:prstGeom>
          <a:ln w="38100">
            <a:solidFill>
              <a:srgbClr val="FFC000"/>
            </a:solidFill>
          </a:ln>
        </p:spPr>
        <p:txBody>
          <a:bodyPr tIns="2011680"/>
          <a:lstStyle/>
          <a:p>
            <a:pPr marL="0" lvl="0" indent="0" algn="ctr">
              <a:lnSpc>
                <a:spcPct val="100000"/>
              </a:lnSpc>
              <a:spcBef>
                <a:spcPts val="0"/>
              </a:spcBef>
              <a:spcAft>
                <a:spcPts val="1200"/>
              </a:spcAft>
              <a:buClrTx/>
              <a:buNone/>
            </a:pPr>
            <a:r>
              <a:rPr lang="en-US" sz="1800" dirty="0"/>
              <a:t>Unified Program Integrity Contractors (UPIC)</a:t>
            </a:r>
          </a:p>
        </p:txBody>
      </p:sp>
      <p:pic>
        <p:nvPicPr>
          <p:cNvPr id="20" name="Picture 19">
            <a:extLst>
              <a:ext uri="{FF2B5EF4-FFF2-40B4-BE49-F238E27FC236}">
                <a16:creationId xmlns:a16="http://schemas.microsoft.com/office/drawing/2014/main" id="{D7C0AE0C-5074-4FE8-9E74-ACCDCB96DBFD}"/>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38179" y="2134997"/>
            <a:ext cx="2547088" cy="1680350"/>
          </a:xfrm>
          <a:prstGeom prst="rect">
            <a:avLst/>
          </a:prstGeom>
          <a:ln>
            <a:noFill/>
          </a:ln>
          <a:effectLst>
            <a:softEdge rad="112500"/>
          </a:effectLst>
        </p:spPr>
      </p:pic>
      <p:sp>
        <p:nvSpPr>
          <p:cNvPr id="5" name="Text Placeholder 4">
            <a:extLst>
              <a:ext uri="{FF2B5EF4-FFF2-40B4-BE49-F238E27FC236}">
                <a16:creationId xmlns:a16="http://schemas.microsoft.com/office/drawing/2014/main" id="{CA05BF43-18D4-D68E-556C-6764323E6EF7}"/>
              </a:ext>
            </a:extLst>
          </p:cNvPr>
          <p:cNvSpPr>
            <a:spLocks noGrp="1"/>
          </p:cNvSpPr>
          <p:nvPr>
            <p:ph type="body" sz="quarter" idx="14"/>
          </p:nvPr>
        </p:nvSpPr>
        <p:spPr>
          <a:xfrm>
            <a:off x="3395928" y="1804744"/>
            <a:ext cx="2514600" cy="3525245"/>
          </a:xfrm>
          <a:prstGeom prst="roundRect">
            <a:avLst/>
          </a:prstGeom>
          <a:ln w="38100">
            <a:solidFill>
              <a:srgbClr val="FFC000"/>
            </a:solidFill>
          </a:ln>
        </p:spPr>
        <p:txBody>
          <a:bodyPr lIns="0" tIns="2011680" rIns="0" bIns="0">
            <a:normAutofit lnSpcReduction="10000"/>
          </a:bodyPr>
          <a:lstStyle/>
          <a:p>
            <a:pPr marL="0" lvl="0" indent="0" algn="ctr">
              <a:lnSpc>
                <a:spcPct val="100000"/>
              </a:lnSpc>
              <a:spcBef>
                <a:spcPts val="0"/>
              </a:spcBef>
              <a:spcAft>
                <a:spcPts val="1200"/>
              </a:spcAft>
              <a:buClrTx/>
              <a:buNone/>
            </a:pPr>
            <a:r>
              <a:rPr lang="en-US" sz="1800" dirty="0"/>
              <a:t>Plan Program Integrity Medicare Drug Integrity Contractor </a:t>
            </a:r>
            <a:br>
              <a:rPr lang="en-US" sz="1800" dirty="0"/>
            </a:br>
            <a:r>
              <a:rPr lang="en-US" sz="1800" dirty="0"/>
              <a:t>(PPI MEDIC)</a:t>
            </a:r>
          </a:p>
        </p:txBody>
      </p:sp>
      <p:pic>
        <p:nvPicPr>
          <p:cNvPr id="8" name="Picture 7">
            <a:extLst>
              <a:ext uri="{FF2B5EF4-FFF2-40B4-BE49-F238E27FC236}">
                <a16:creationId xmlns:a16="http://schemas.microsoft.com/office/drawing/2014/main" id="{C50DEBBD-CB55-44C6-9562-EF694E2432CF}"/>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351824" y="2141631"/>
            <a:ext cx="2514600" cy="1670412"/>
          </a:xfrm>
          <a:prstGeom prst="rect">
            <a:avLst/>
          </a:prstGeom>
          <a:ln>
            <a:noFill/>
          </a:ln>
          <a:effectLst>
            <a:softEdge rad="112500"/>
          </a:effectLst>
        </p:spPr>
      </p:pic>
      <p:sp>
        <p:nvSpPr>
          <p:cNvPr id="6" name="Text Placeholder 5">
            <a:extLst>
              <a:ext uri="{FF2B5EF4-FFF2-40B4-BE49-F238E27FC236}">
                <a16:creationId xmlns:a16="http://schemas.microsoft.com/office/drawing/2014/main" id="{682FAFC1-B8DA-909A-FD4C-6CE95D271CC8}"/>
              </a:ext>
            </a:extLst>
          </p:cNvPr>
          <p:cNvSpPr>
            <a:spLocks noGrp="1"/>
          </p:cNvSpPr>
          <p:nvPr>
            <p:ph type="body" sz="quarter" idx="15"/>
          </p:nvPr>
        </p:nvSpPr>
        <p:spPr>
          <a:xfrm>
            <a:off x="6179883" y="1804744"/>
            <a:ext cx="2514600" cy="3525245"/>
          </a:xfrm>
          <a:prstGeom prst="roundRect">
            <a:avLst/>
          </a:prstGeom>
          <a:ln w="38100">
            <a:solidFill>
              <a:srgbClr val="FFC000"/>
            </a:solidFill>
          </a:ln>
        </p:spPr>
        <p:txBody>
          <a:bodyPr tIns="2011680"/>
          <a:lstStyle/>
          <a:p>
            <a:pPr marL="0" lvl="0" indent="0" algn="ctr">
              <a:lnSpc>
                <a:spcPct val="100000"/>
              </a:lnSpc>
              <a:spcBef>
                <a:spcPts val="0"/>
              </a:spcBef>
              <a:spcAft>
                <a:spcPts val="1200"/>
              </a:spcAft>
              <a:buClrTx/>
              <a:buNone/>
            </a:pPr>
            <a:r>
              <a:rPr lang="en-US" sz="1800" dirty="0"/>
              <a:t>Recovery Audit Program</a:t>
            </a:r>
          </a:p>
        </p:txBody>
      </p:sp>
      <p:pic>
        <p:nvPicPr>
          <p:cNvPr id="22" name="Picture 21">
            <a:extLst>
              <a:ext uri="{FF2B5EF4-FFF2-40B4-BE49-F238E27FC236}">
                <a16:creationId xmlns:a16="http://schemas.microsoft.com/office/drawing/2014/main" id="{1C0B644E-2A40-46D2-9842-8AD5E88FB50E}"/>
              </a:ext>
              <a:ext uri="{C183D7F6-B498-43B3-948B-1728B52AA6E4}">
                <adec:decorative xmlns:adec="http://schemas.microsoft.com/office/drawing/2017/decorative" val="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216459" y="2134997"/>
            <a:ext cx="2514600" cy="1677046"/>
          </a:xfrm>
          <a:prstGeom prst="rect">
            <a:avLst/>
          </a:prstGeom>
          <a:ln>
            <a:noFill/>
          </a:ln>
          <a:effectLst>
            <a:softEdge rad="112500"/>
          </a:effectLst>
        </p:spPr>
      </p:pic>
      <p:sp>
        <p:nvSpPr>
          <p:cNvPr id="7" name="Text Placeholder 6">
            <a:extLst>
              <a:ext uri="{FF2B5EF4-FFF2-40B4-BE49-F238E27FC236}">
                <a16:creationId xmlns:a16="http://schemas.microsoft.com/office/drawing/2014/main" id="{DE7426A2-4BF7-DD48-7809-F2AD8B803F33}"/>
              </a:ext>
            </a:extLst>
          </p:cNvPr>
          <p:cNvSpPr>
            <a:spLocks noGrp="1"/>
          </p:cNvSpPr>
          <p:nvPr>
            <p:ph type="body" sz="quarter" idx="16"/>
          </p:nvPr>
        </p:nvSpPr>
        <p:spPr>
          <a:xfrm>
            <a:off x="9061040" y="1804744"/>
            <a:ext cx="2514600" cy="3525245"/>
          </a:xfrm>
          <a:prstGeom prst="roundRect">
            <a:avLst/>
          </a:prstGeom>
          <a:ln w="38100">
            <a:solidFill>
              <a:srgbClr val="FFC000"/>
            </a:solidFill>
          </a:ln>
        </p:spPr>
        <p:txBody>
          <a:bodyPr tIns="2011680">
            <a:normAutofit/>
          </a:bodyPr>
          <a:lstStyle/>
          <a:p>
            <a:pPr marL="0" lvl="0" indent="0" algn="ctr">
              <a:lnSpc>
                <a:spcPct val="100000"/>
              </a:lnSpc>
              <a:spcBef>
                <a:spcPts val="0"/>
              </a:spcBef>
              <a:spcAft>
                <a:spcPts val="1200"/>
              </a:spcAft>
              <a:buClrTx/>
              <a:buNone/>
            </a:pPr>
            <a:r>
              <a:rPr lang="en-US" sz="1800" dirty="0"/>
              <a:t>Investigations Medicare Drug Integrity Contractor </a:t>
            </a:r>
            <a:br>
              <a:rPr lang="en-US" sz="1800" dirty="0"/>
            </a:br>
            <a:r>
              <a:rPr lang="en-US" sz="1800" dirty="0"/>
              <a:t>(I-MEDIC)</a:t>
            </a:r>
          </a:p>
        </p:txBody>
      </p:sp>
      <p:pic>
        <p:nvPicPr>
          <p:cNvPr id="18" name="Picture 17">
            <a:extLst>
              <a:ext uri="{FF2B5EF4-FFF2-40B4-BE49-F238E27FC236}">
                <a16:creationId xmlns:a16="http://schemas.microsoft.com/office/drawing/2014/main" id="{494C24DF-7D2B-425B-83F2-388B34B62F33}"/>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074344" y="2109547"/>
            <a:ext cx="2514600" cy="1670412"/>
          </a:xfrm>
          <a:prstGeom prst="rect">
            <a:avLst/>
          </a:prstGeom>
          <a:ln>
            <a:noFill/>
          </a:ln>
          <a:effectLst>
            <a:softEdge rad="112500"/>
          </a:effectLst>
        </p:spPr>
      </p:pic>
      <p:sp>
        <p:nvSpPr>
          <p:cNvPr id="3" name="Slide Number Placeholder 2">
            <a:extLst>
              <a:ext uri="{FF2B5EF4-FFF2-40B4-BE49-F238E27FC236}">
                <a16:creationId xmlns:a16="http://schemas.microsoft.com/office/drawing/2014/main" id="{C90A1A9D-4F14-4874-BB4A-9DBEC8FA5C17}"/>
              </a:ext>
            </a:extLst>
          </p:cNvPr>
          <p:cNvSpPr>
            <a:spLocks noGrp="1"/>
          </p:cNvSpPr>
          <p:nvPr>
            <p:ph type="sldNum" sz="quarter" idx="12"/>
          </p:nvPr>
        </p:nvSpPr>
        <p:spPr/>
        <p:txBody>
          <a:bodyPr/>
          <a:lstStyle/>
          <a:p>
            <a:pPr>
              <a:defRPr/>
            </a:pPr>
            <a:fld id="{11E79EF6-0C0E-43E6-8FB3-918BC522CC5A}" type="slidenum">
              <a:rPr lang="en-US" smtClean="0"/>
              <a:pPr>
                <a:defRPr/>
              </a:pPr>
              <a:t>31</a:t>
            </a:fld>
            <a:endParaRPr lang="en-US" dirty="0"/>
          </a:p>
        </p:txBody>
      </p:sp>
      <p:sp>
        <p:nvSpPr>
          <p:cNvPr id="26" name="Footer Placeholder 4">
            <a:extLst>
              <a:ext uri="{FF2B5EF4-FFF2-40B4-BE49-F238E27FC236}">
                <a16:creationId xmlns:a16="http://schemas.microsoft.com/office/drawing/2014/main" id="{DE805C5A-9AF6-4D8C-8464-200050E2A942}"/>
              </a:ext>
            </a:extLst>
          </p:cNvPr>
          <p:cNvSpPr>
            <a:spLocks noGrp="1"/>
          </p:cNvSpPr>
          <p:nvPr>
            <p:ph type="ftr" sz="quarter" idx="11"/>
          </p:nvPr>
        </p:nvSpPr>
        <p:spPr/>
        <p:txBody>
          <a:bodyPr/>
          <a:lstStyle/>
          <a:p>
            <a:r>
              <a:rPr lang="en-US"/>
              <a:t>Medicare &amp; Medicaid Fraud, Waste, &amp; Abuse Prevention</a:t>
            </a:r>
            <a:endParaRPr lang="en-US" dirty="0"/>
          </a:p>
        </p:txBody>
      </p:sp>
      <p:sp>
        <p:nvSpPr>
          <p:cNvPr id="25" name="Date Placeholder 3">
            <a:extLst>
              <a:ext uri="{FF2B5EF4-FFF2-40B4-BE49-F238E27FC236}">
                <a16:creationId xmlns:a16="http://schemas.microsoft.com/office/drawing/2014/main" id="{9CA6D304-2E1A-4A28-A873-E60D30E7FC8C}"/>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84277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76"/>
            <a:ext cx="12191999" cy="929286"/>
          </a:xfrm>
        </p:spPr>
        <p:txBody>
          <a:bodyPr anchor="ctr">
            <a:normAutofit/>
          </a:bodyPr>
          <a:lstStyle/>
          <a:p>
            <a:r>
              <a:rPr lang="en-US" sz="3000" dirty="0">
                <a:latin typeface="Arial Black" panose="020B0A04020102020204" pitchFamily="34" charset="0"/>
              </a:rPr>
              <a:t>Unified Program Integrity Contractor (UPIC)</a:t>
            </a:r>
          </a:p>
        </p:txBody>
      </p:sp>
      <p:pic>
        <p:nvPicPr>
          <p:cNvPr id="8" name="Picture 7" title="Map of 5 UPIC jurisdictions and contractors"/>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209800" y="1202420"/>
            <a:ext cx="7584974" cy="4847743"/>
          </a:xfrm>
          <a:prstGeom prst="rect">
            <a:avLst/>
          </a:prstGeom>
        </p:spPr>
      </p:pic>
      <p:sp>
        <p:nvSpPr>
          <p:cNvPr id="3" name="Slide Number Placeholder 2">
            <a:extLst>
              <a:ext uri="{FF2B5EF4-FFF2-40B4-BE49-F238E27FC236}">
                <a16:creationId xmlns:a16="http://schemas.microsoft.com/office/drawing/2014/main" id="{CA8B9741-99A0-4099-A890-5B76809E19C5}"/>
              </a:ext>
            </a:extLst>
          </p:cNvPr>
          <p:cNvSpPr>
            <a:spLocks noGrp="1"/>
          </p:cNvSpPr>
          <p:nvPr>
            <p:ph type="sldNum" sz="quarter" idx="12"/>
          </p:nvPr>
        </p:nvSpPr>
        <p:spPr/>
        <p:txBody>
          <a:bodyPr/>
          <a:lstStyle/>
          <a:p>
            <a:pPr>
              <a:defRPr/>
            </a:pPr>
            <a:fld id="{11E79EF6-0C0E-43E6-8FB3-918BC522CC5A}" type="slidenum">
              <a:rPr lang="en-US" smtClean="0"/>
              <a:pPr>
                <a:defRPr/>
              </a:pPr>
              <a:t>32</a:t>
            </a:fld>
            <a:endParaRPr lang="en-US" dirty="0"/>
          </a:p>
        </p:txBody>
      </p:sp>
      <p:sp>
        <p:nvSpPr>
          <p:cNvPr id="10" name="Footer Placeholder 4">
            <a:extLst>
              <a:ext uri="{FF2B5EF4-FFF2-40B4-BE49-F238E27FC236}">
                <a16:creationId xmlns:a16="http://schemas.microsoft.com/office/drawing/2014/main" id="{24850C25-63E2-4F10-BBE3-4ECF433A8909}"/>
              </a:ext>
            </a:extLst>
          </p:cNvPr>
          <p:cNvSpPr>
            <a:spLocks noGrp="1"/>
          </p:cNvSpPr>
          <p:nvPr>
            <p:ph type="ftr" sz="quarter" idx="11"/>
          </p:nvPr>
        </p:nvSpPr>
        <p:spPr>
          <a:xfrm>
            <a:off x="3947491" y="6492875"/>
            <a:ext cx="4297017" cy="365125"/>
          </a:xfrm>
        </p:spPr>
        <p:txBody>
          <a:bodyPr/>
          <a:lstStyle/>
          <a:p>
            <a:r>
              <a:rPr lang="en-US"/>
              <a:t>Medicare &amp; Medicaid Fraud, Waste, &amp; Abuse Prevention</a:t>
            </a:r>
            <a:endParaRPr lang="en-US" dirty="0"/>
          </a:p>
        </p:txBody>
      </p:sp>
      <p:sp>
        <p:nvSpPr>
          <p:cNvPr id="9" name="Date Placeholder 3">
            <a:extLst>
              <a:ext uri="{FF2B5EF4-FFF2-40B4-BE49-F238E27FC236}">
                <a16:creationId xmlns:a16="http://schemas.microsoft.com/office/drawing/2014/main" id="{2CA35B85-6400-43BF-8843-4ECD1EEE11D3}"/>
              </a:ext>
            </a:extLst>
          </p:cNvPr>
          <p:cNvSpPr>
            <a:spLocks noGrp="1"/>
          </p:cNvSpPr>
          <p:nvPr>
            <p:ph type="dt" sz="half" idx="10"/>
          </p:nvPr>
        </p:nvSpPr>
        <p:spPr>
          <a:xfrm>
            <a:off x="838200" y="6476171"/>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3552918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32084"/>
            <a:ext cx="12192000" cy="929286"/>
          </a:xfrm>
        </p:spPr>
        <p:txBody>
          <a:bodyPr anchor="ctr">
            <a:normAutofit/>
          </a:bodyPr>
          <a:lstStyle/>
          <a:p>
            <a:r>
              <a:rPr lang="en-US" dirty="0">
                <a:latin typeface="Arial Black" panose="020B0A04020102020204" pitchFamily="34" charset="0"/>
              </a:rPr>
              <a:t>Medicare-Medicaid (Medi-Medi) Data Matching</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sz="half" idx="1"/>
          </p:nvPr>
        </p:nvSpPr>
        <p:spPr>
          <a:xfrm>
            <a:off x="1069848" y="1573671"/>
            <a:ext cx="5389834" cy="3988991"/>
          </a:xfrm>
        </p:spPr>
        <p:txBody>
          <a:bodyPr>
            <a:normAutofit fontScale="92500"/>
          </a:bodyPr>
          <a:lstStyle/>
          <a:p>
            <a:pPr marL="274320" lvl="0" indent="-274320" defTabSz="685800">
              <a:lnSpc>
                <a:spcPct val="100000"/>
              </a:lnSpc>
              <a:spcBef>
                <a:spcPts val="0"/>
              </a:spcBef>
              <a:spcAft>
                <a:spcPts val="1200"/>
              </a:spcAft>
            </a:pPr>
            <a:r>
              <a:rPr lang="en-US" dirty="0">
                <a:solidFill>
                  <a:srgbClr val="00529B"/>
                </a:solidFill>
              </a:rPr>
              <a:t>Collaboration between State Medical Assistance (Medicaid) offices </a:t>
            </a:r>
          </a:p>
          <a:p>
            <a:pPr marL="274320" lvl="0" indent="-274320" defTabSz="685800">
              <a:lnSpc>
                <a:spcPct val="100000"/>
              </a:lnSpc>
              <a:spcBef>
                <a:spcPts val="0"/>
              </a:spcBef>
              <a:spcAft>
                <a:spcPts val="1200"/>
              </a:spcAft>
            </a:pPr>
            <a:r>
              <a:rPr lang="en-US" dirty="0">
                <a:solidFill>
                  <a:srgbClr val="00529B"/>
                </a:solidFill>
              </a:rPr>
              <a:t>Conduct data analyses and investigations </a:t>
            </a:r>
          </a:p>
          <a:p>
            <a:pPr marL="274320" lvl="0" indent="-274320" defTabSz="685800">
              <a:lnSpc>
                <a:spcPct val="100000"/>
              </a:lnSpc>
              <a:spcBef>
                <a:spcPts val="0"/>
              </a:spcBef>
              <a:spcAft>
                <a:spcPts val="1200"/>
              </a:spcAft>
            </a:pPr>
            <a:r>
              <a:rPr lang="en-US" dirty="0">
                <a:solidFill>
                  <a:srgbClr val="00529B"/>
                </a:solidFill>
              </a:rPr>
              <a:t>State participation is voluntary</a:t>
            </a:r>
          </a:p>
          <a:p>
            <a:pPr marL="274320" lvl="0" indent="-274320" defTabSz="685800">
              <a:lnSpc>
                <a:spcPct val="100000"/>
              </a:lnSpc>
              <a:spcBef>
                <a:spcPts val="0"/>
              </a:spcBef>
              <a:spcAft>
                <a:spcPts val="1200"/>
              </a:spcAft>
            </a:pPr>
            <a:r>
              <a:rPr lang="en-US" dirty="0">
                <a:solidFill>
                  <a:srgbClr val="00529B"/>
                </a:solidFill>
              </a:rPr>
              <a:t>Activities are separate tasks under the Unified Program Integrity Contractor UPIC contracts</a:t>
            </a:r>
            <a:endParaRPr lang="en-US" dirty="0"/>
          </a:p>
        </p:txBody>
      </p:sp>
      <p:pic>
        <p:nvPicPr>
          <p:cNvPr id="6" name="Picture 5">
            <a:extLst>
              <a:ext uri="{FF2B5EF4-FFF2-40B4-BE49-F238E27FC236}">
                <a16:creationId xmlns:a16="http://schemas.microsoft.com/office/drawing/2014/main" id="{65097730-EACD-4334-B299-52F5AD118EF8}"/>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250147" y="1881894"/>
            <a:ext cx="5103653" cy="3402435"/>
          </a:xfrm>
          <a:prstGeom prst="rect">
            <a:avLst/>
          </a:prstGeom>
          <a:ln>
            <a:noFill/>
          </a:ln>
          <a:effectLst>
            <a:softEdge rad="112500"/>
          </a:effectLst>
        </p:spPr>
      </p:pic>
      <p:sp>
        <p:nvSpPr>
          <p:cNvPr id="3" name="Slide Number Placeholder 2">
            <a:extLst>
              <a:ext uri="{FF2B5EF4-FFF2-40B4-BE49-F238E27FC236}">
                <a16:creationId xmlns:a16="http://schemas.microsoft.com/office/drawing/2014/main" id="{7CC2328B-AD69-4AB6-B062-C22CB21524C8}"/>
              </a:ext>
            </a:extLst>
          </p:cNvPr>
          <p:cNvSpPr>
            <a:spLocks noGrp="1"/>
          </p:cNvSpPr>
          <p:nvPr>
            <p:ph type="sldNum" sz="quarter" idx="12"/>
          </p:nvPr>
        </p:nvSpPr>
        <p:spPr/>
        <p:txBody>
          <a:bodyPr/>
          <a:lstStyle/>
          <a:p>
            <a:pPr>
              <a:defRPr/>
            </a:pPr>
            <a:fld id="{11E79EF6-0C0E-43E6-8FB3-918BC522CC5A}" type="slidenum">
              <a:rPr lang="en-US" smtClean="0"/>
              <a:pPr>
                <a:defRPr/>
              </a:pPr>
              <a:t>33</a:t>
            </a:fld>
            <a:endParaRPr lang="en-US" dirty="0"/>
          </a:p>
        </p:txBody>
      </p:sp>
      <p:sp>
        <p:nvSpPr>
          <p:cNvPr id="9" name="Footer Placeholder 4">
            <a:extLst>
              <a:ext uri="{FF2B5EF4-FFF2-40B4-BE49-F238E27FC236}">
                <a16:creationId xmlns:a16="http://schemas.microsoft.com/office/drawing/2014/main" id="{CD76F6EF-EACA-4302-BD16-EDBDECCB0849}"/>
              </a:ext>
            </a:extLst>
          </p:cNvPr>
          <p:cNvSpPr>
            <a:spLocks noGrp="1"/>
          </p:cNvSpPr>
          <p:nvPr>
            <p:ph type="ftr" sz="quarter" idx="11"/>
          </p:nvPr>
        </p:nvSpPr>
        <p:spPr>
          <a:xfrm>
            <a:off x="3926226" y="6495218"/>
            <a:ext cx="4339547" cy="365125"/>
          </a:xfrm>
        </p:spPr>
        <p:txBody>
          <a:bodyPr/>
          <a:lstStyle/>
          <a:p>
            <a:r>
              <a:rPr lang="en-US"/>
              <a:t>Medicare &amp; Medicaid Fraud, Waste, &amp; Abuse Prevention</a:t>
            </a:r>
            <a:endParaRPr lang="en-US" dirty="0"/>
          </a:p>
        </p:txBody>
      </p:sp>
      <p:sp>
        <p:nvSpPr>
          <p:cNvPr id="8" name="Date Placeholder 3">
            <a:extLst>
              <a:ext uri="{FF2B5EF4-FFF2-40B4-BE49-F238E27FC236}">
                <a16:creationId xmlns:a16="http://schemas.microsoft.com/office/drawing/2014/main" id="{0B1091EA-C72B-4B2E-A3A8-501BF1A9FA76}"/>
              </a:ext>
            </a:extLst>
          </p:cNvPr>
          <p:cNvSpPr>
            <a:spLocks noGrp="1"/>
          </p:cNvSpPr>
          <p:nvPr>
            <p:ph type="dt" sz="half" idx="10"/>
          </p:nvPr>
        </p:nvSpPr>
        <p:spPr>
          <a:xfrm>
            <a:off x="838200" y="6476171"/>
            <a:ext cx="2743200" cy="365125"/>
          </a:xfrm>
        </p:spPr>
        <p:txBody>
          <a:bodyPr/>
          <a:lstStyle/>
          <a:p>
            <a:r>
              <a:rPr lang="en-US"/>
              <a:t>April 2024</a:t>
            </a:r>
          </a:p>
        </p:txBody>
      </p:sp>
    </p:spTree>
    <p:custDataLst>
      <p:tags r:id="rId1"/>
    </p:custDataLst>
    <p:extLst>
      <p:ext uri="{BB962C8B-B14F-4D97-AF65-F5344CB8AC3E}">
        <p14:creationId xmlns:p14="http://schemas.microsoft.com/office/powerpoint/2010/main" val="270329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chor="ctr">
            <a:normAutofit/>
          </a:bodyPr>
          <a:lstStyle/>
          <a:p>
            <a:r>
              <a:rPr lang="en-US" sz="3000" dirty="0">
                <a:latin typeface="Arial Black" panose="020B0A04020102020204" pitchFamily="34" charset="0"/>
              </a:rPr>
              <a:t>Recovery Audit Programs</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type="body" sz="quarter" idx="13"/>
          </p:nvPr>
        </p:nvSpPr>
        <p:spPr>
          <a:xfrm>
            <a:off x="822267" y="1688491"/>
            <a:ext cx="5222934" cy="3370513"/>
          </a:xfrm>
          <a:ln w="12700">
            <a:noFill/>
          </a:ln>
        </p:spPr>
        <p:txBody>
          <a:bodyPr>
            <a:normAutofit/>
          </a:bodyPr>
          <a:lstStyle/>
          <a:p>
            <a:pPr marL="0" indent="0" defTabSz="685800">
              <a:lnSpc>
                <a:spcPct val="100000"/>
              </a:lnSpc>
              <a:spcBef>
                <a:spcPts val="600"/>
              </a:spcBef>
              <a:spcAft>
                <a:spcPts val="1200"/>
              </a:spcAft>
              <a:buNone/>
            </a:pPr>
            <a:r>
              <a:rPr lang="en-US" sz="2800" b="1" dirty="0">
                <a:solidFill>
                  <a:srgbClr val="00529B"/>
                </a:solidFill>
              </a:rPr>
              <a:t>Mission</a:t>
            </a:r>
          </a:p>
          <a:p>
            <a:pPr marL="0" indent="0" defTabSz="685800">
              <a:lnSpc>
                <a:spcPct val="100000"/>
              </a:lnSpc>
              <a:spcBef>
                <a:spcPts val="600"/>
              </a:spcBef>
              <a:spcAft>
                <a:spcPts val="1200"/>
              </a:spcAft>
              <a:buNone/>
            </a:pPr>
            <a:r>
              <a:rPr lang="en-US" sz="2400" dirty="0">
                <a:solidFill>
                  <a:srgbClr val="00529B"/>
                </a:solidFill>
              </a:rPr>
              <a:t>Reduce improper Medicare payments by:</a:t>
            </a:r>
          </a:p>
          <a:p>
            <a:pPr marL="548640" lvl="1" indent="-274320" defTabSz="685800">
              <a:lnSpc>
                <a:spcPct val="100000"/>
              </a:lnSpc>
              <a:spcBef>
                <a:spcPts val="0"/>
              </a:spcBef>
              <a:spcAft>
                <a:spcPts val="1200"/>
              </a:spcAft>
              <a:buClr>
                <a:srgbClr val="00539A"/>
              </a:buClr>
              <a:buFont typeface="Wingdings" panose="05000000000000000000" pitchFamily="2" charset="2"/>
              <a:buChar char="§"/>
            </a:pPr>
            <a:r>
              <a:rPr lang="en-US" sz="2000" dirty="0">
                <a:solidFill>
                  <a:srgbClr val="00529B"/>
                </a:solidFill>
              </a:rPr>
              <a:t>Detecting and collecting overpayments</a:t>
            </a:r>
          </a:p>
          <a:p>
            <a:pPr marL="548640" lvl="1" indent="-274320" defTabSz="685800">
              <a:lnSpc>
                <a:spcPct val="100000"/>
              </a:lnSpc>
              <a:spcBef>
                <a:spcPts val="0"/>
              </a:spcBef>
              <a:spcAft>
                <a:spcPts val="1200"/>
              </a:spcAft>
              <a:buClr>
                <a:srgbClr val="00539A"/>
              </a:buClr>
              <a:buFont typeface="Wingdings" panose="05000000000000000000" pitchFamily="2" charset="2"/>
              <a:buChar char="§"/>
            </a:pPr>
            <a:r>
              <a:rPr lang="en-US" sz="2000" dirty="0">
                <a:solidFill>
                  <a:srgbClr val="00529B"/>
                </a:solidFill>
              </a:rPr>
              <a:t>Identifying underpayments</a:t>
            </a:r>
          </a:p>
          <a:p>
            <a:pPr marL="548640" lvl="1" indent="-274320" defTabSz="685800">
              <a:lnSpc>
                <a:spcPct val="100000"/>
              </a:lnSpc>
              <a:spcBef>
                <a:spcPts val="0"/>
              </a:spcBef>
              <a:spcAft>
                <a:spcPts val="1200"/>
              </a:spcAft>
              <a:buClr>
                <a:srgbClr val="00539A"/>
              </a:buClr>
              <a:buFont typeface="Wingdings" panose="05000000000000000000" pitchFamily="2" charset="2"/>
              <a:buChar char="§"/>
            </a:pPr>
            <a:r>
              <a:rPr lang="en-US" sz="2000" dirty="0">
                <a:solidFill>
                  <a:srgbClr val="00529B"/>
                </a:solidFill>
              </a:rPr>
              <a:t>Implementing actions that will prevent future improper payments</a:t>
            </a:r>
            <a:endParaRPr lang="en-US" dirty="0"/>
          </a:p>
        </p:txBody>
      </p:sp>
      <p:cxnSp>
        <p:nvCxnSpPr>
          <p:cNvPr id="3" name="Straight Connector 2">
            <a:extLst>
              <a:ext uri="{FF2B5EF4-FFF2-40B4-BE49-F238E27FC236}">
                <a16:creationId xmlns:a16="http://schemas.microsoft.com/office/drawing/2014/main" id="{8DB9EE49-99C4-4696-8B52-7CCA319DCBB9}"/>
              </a:ext>
              <a:ext uri="{C183D7F6-B498-43B3-948B-1728B52AA6E4}">
                <adec:decorative xmlns:adec="http://schemas.microsoft.com/office/drawing/2017/decorative" val="1"/>
              </a:ext>
            </a:extLst>
          </p:cNvPr>
          <p:cNvCxnSpPr/>
          <p:nvPr/>
        </p:nvCxnSpPr>
        <p:spPr>
          <a:xfrm>
            <a:off x="6045201" y="1470085"/>
            <a:ext cx="0" cy="3657600"/>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4642E250-07DB-8861-ABB0-D8A47DCFB1CC}"/>
              </a:ext>
            </a:extLst>
          </p:cNvPr>
          <p:cNvSpPr>
            <a:spLocks noGrp="1"/>
          </p:cNvSpPr>
          <p:nvPr>
            <p:ph type="body" sz="quarter" idx="14"/>
          </p:nvPr>
        </p:nvSpPr>
        <p:spPr>
          <a:xfrm>
            <a:off x="6394331" y="1688491"/>
            <a:ext cx="5288332" cy="3545246"/>
          </a:xfrm>
        </p:spPr>
        <p:txBody>
          <a:bodyPr>
            <a:normAutofit/>
          </a:bodyPr>
          <a:lstStyle/>
          <a:p>
            <a:pPr marL="0" indent="0" defTabSz="685800">
              <a:lnSpc>
                <a:spcPct val="100000"/>
              </a:lnSpc>
              <a:spcBef>
                <a:spcPts val="600"/>
              </a:spcBef>
              <a:spcAft>
                <a:spcPts val="1200"/>
              </a:spcAft>
              <a:buNone/>
            </a:pPr>
            <a:r>
              <a:rPr lang="en-US" sz="2800" b="1" dirty="0"/>
              <a:t>State Programs</a:t>
            </a:r>
          </a:p>
          <a:p>
            <a:pPr marL="0" indent="0" defTabSz="685800">
              <a:lnSpc>
                <a:spcPct val="100000"/>
              </a:lnSpc>
              <a:spcBef>
                <a:spcPts val="600"/>
              </a:spcBef>
              <a:spcAft>
                <a:spcPts val="1200"/>
              </a:spcAft>
              <a:buNone/>
            </a:pPr>
            <a:r>
              <a:rPr lang="en-US" sz="2400" dirty="0"/>
              <a:t>Medicaid Recovery Audit Contractor (RAC) programs:</a:t>
            </a:r>
          </a:p>
          <a:p>
            <a:pPr marL="548640" lvl="1" indent="-274320" defTabSz="685800">
              <a:lnSpc>
                <a:spcPct val="100000"/>
              </a:lnSpc>
              <a:spcBef>
                <a:spcPts val="0"/>
              </a:spcBef>
              <a:spcAft>
                <a:spcPts val="1200"/>
              </a:spcAft>
              <a:buClr>
                <a:srgbClr val="00539A"/>
              </a:buClr>
              <a:buFont typeface="Wingdings" panose="05000000000000000000" pitchFamily="2" charset="2"/>
              <a:buChar char="§"/>
            </a:pPr>
            <a:r>
              <a:rPr lang="en-US" sz="2000" dirty="0"/>
              <a:t>Identify overpayments and underpayments</a:t>
            </a:r>
          </a:p>
          <a:p>
            <a:pPr marL="548640" lvl="1" indent="-274320" defTabSz="685800">
              <a:lnSpc>
                <a:spcPct val="100000"/>
              </a:lnSpc>
              <a:spcBef>
                <a:spcPts val="0"/>
              </a:spcBef>
              <a:spcAft>
                <a:spcPts val="1200"/>
              </a:spcAft>
              <a:buClr>
                <a:srgbClr val="00539A"/>
              </a:buClr>
              <a:buFont typeface="Wingdings" panose="05000000000000000000" pitchFamily="2" charset="2"/>
              <a:buChar char="§"/>
            </a:pPr>
            <a:r>
              <a:rPr lang="en-US" sz="2000" dirty="0"/>
              <a:t>Coordinate efforts with federal and state auditors</a:t>
            </a:r>
          </a:p>
        </p:txBody>
      </p:sp>
      <p:sp>
        <p:nvSpPr>
          <p:cNvPr id="6" name="Slide Number Placeholder 5">
            <a:extLst>
              <a:ext uri="{FF2B5EF4-FFF2-40B4-BE49-F238E27FC236}">
                <a16:creationId xmlns:a16="http://schemas.microsoft.com/office/drawing/2014/main" id="{59765BA4-3126-425D-9B8C-CD6689ED9C0C}"/>
              </a:ext>
            </a:extLst>
          </p:cNvPr>
          <p:cNvSpPr>
            <a:spLocks noGrp="1"/>
          </p:cNvSpPr>
          <p:nvPr>
            <p:ph type="sldNum" sz="quarter" idx="12"/>
          </p:nvPr>
        </p:nvSpPr>
        <p:spPr/>
        <p:txBody>
          <a:bodyPr/>
          <a:lstStyle/>
          <a:p>
            <a:pPr>
              <a:defRPr/>
            </a:pPr>
            <a:fld id="{11E79EF6-0C0E-43E6-8FB3-918BC522CC5A}" type="slidenum">
              <a:rPr lang="en-US" smtClean="0"/>
              <a:pPr>
                <a:defRPr/>
              </a:pPr>
              <a:t>34</a:t>
            </a:fld>
            <a:endParaRPr lang="en-US" dirty="0"/>
          </a:p>
        </p:txBody>
      </p:sp>
      <p:sp>
        <p:nvSpPr>
          <p:cNvPr id="10" name="Footer Placeholder 4">
            <a:extLst>
              <a:ext uri="{FF2B5EF4-FFF2-40B4-BE49-F238E27FC236}">
                <a16:creationId xmlns:a16="http://schemas.microsoft.com/office/drawing/2014/main" id="{7B653111-8529-42F6-880B-7951C5FC608F}"/>
              </a:ext>
            </a:extLst>
          </p:cNvPr>
          <p:cNvSpPr>
            <a:spLocks noGrp="1"/>
          </p:cNvSpPr>
          <p:nvPr>
            <p:ph type="ftr" sz="quarter" idx="11"/>
          </p:nvPr>
        </p:nvSpPr>
        <p:spPr/>
        <p:txBody>
          <a:bodyPr/>
          <a:lstStyle/>
          <a:p>
            <a:r>
              <a:rPr lang="en-US"/>
              <a:t>Medicare &amp; Medicaid Fraud, Waste, &amp; Abuse Prevention</a:t>
            </a:r>
            <a:endParaRPr lang="en-US" dirty="0"/>
          </a:p>
        </p:txBody>
      </p:sp>
      <p:sp>
        <p:nvSpPr>
          <p:cNvPr id="9" name="Date Placeholder 3">
            <a:extLst>
              <a:ext uri="{FF2B5EF4-FFF2-40B4-BE49-F238E27FC236}">
                <a16:creationId xmlns:a16="http://schemas.microsoft.com/office/drawing/2014/main" id="{B4BCD154-6602-4A9B-9FF9-35302BDE13B2}"/>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01394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par>
                          <p:cTn id="17" fill="hold">
                            <p:stCondLst>
                              <p:cond delay="0"/>
                            </p:stCondLst>
                            <p:childTnLst>
                              <p:par>
                                <p:cTn id="18" presetID="22" presetClass="entr" presetSubtype="1"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2"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chor="ctr">
            <a:normAutofit/>
          </a:bodyPr>
          <a:lstStyle/>
          <a:p>
            <a:r>
              <a:rPr lang="en-US" sz="3000" dirty="0">
                <a:latin typeface="Arial Black" panose="020B0A04020102020204" pitchFamily="34" charset="0"/>
              </a:rPr>
              <a:t>Medicare Drug Integrity Contractors (MEDICs)</a:t>
            </a:r>
          </a:p>
        </p:txBody>
      </p:sp>
      <p:sp>
        <p:nvSpPr>
          <p:cNvPr id="2" name="Text Placeholder 1">
            <a:extLst>
              <a:ext uri="{FF2B5EF4-FFF2-40B4-BE49-F238E27FC236}">
                <a16:creationId xmlns:a16="http://schemas.microsoft.com/office/drawing/2014/main" id="{F5361874-A439-7376-DE21-3241D2ABB410}"/>
              </a:ext>
            </a:extLst>
          </p:cNvPr>
          <p:cNvSpPr>
            <a:spLocks noGrp="1"/>
          </p:cNvSpPr>
          <p:nvPr>
            <p:ph type="body" sz="quarter" idx="13"/>
          </p:nvPr>
        </p:nvSpPr>
        <p:spPr>
          <a:xfrm>
            <a:off x="620956" y="1064663"/>
            <a:ext cx="11571044" cy="665016"/>
          </a:xfrm>
        </p:spPr>
        <p:txBody>
          <a:bodyPr/>
          <a:lstStyle/>
          <a:p>
            <a:pPr marL="0" lvl="0" indent="0" defTabSz="685800">
              <a:lnSpc>
                <a:spcPct val="100000"/>
              </a:lnSpc>
              <a:spcBef>
                <a:spcPts val="0"/>
              </a:spcBef>
              <a:spcAft>
                <a:spcPts val="1200"/>
              </a:spcAft>
              <a:buClrTx/>
              <a:buNone/>
            </a:pPr>
            <a:r>
              <a:rPr lang="en-US" sz="2800" b="1" dirty="0"/>
              <a:t>Key responsibilities include:</a:t>
            </a:r>
          </a:p>
        </p:txBody>
      </p:sp>
      <p:sp>
        <p:nvSpPr>
          <p:cNvPr id="6" name="Text Placeholder 5">
            <a:extLst>
              <a:ext uri="{FF2B5EF4-FFF2-40B4-BE49-F238E27FC236}">
                <a16:creationId xmlns:a16="http://schemas.microsoft.com/office/drawing/2014/main" id="{62A5A035-E9E2-9CC6-A9BB-AA94CEFB173B}"/>
              </a:ext>
            </a:extLst>
          </p:cNvPr>
          <p:cNvSpPr>
            <a:spLocks noGrp="1"/>
          </p:cNvSpPr>
          <p:nvPr>
            <p:ph type="body" sz="quarter" idx="14"/>
          </p:nvPr>
        </p:nvSpPr>
        <p:spPr>
          <a:xfrm>
            <a:off x="2825078" y="1729679"/>
            <a:ext cx="9366922" cy="4573283"/>
          </a:xfrm>
        </p:spPr>
        <p:txBody>
          <a:bodyPr/>
          <a:lstStyle/>
          <a:p>
            <a:pPr marL="0" lvl="0" indent="0" defTabSz="685800">
              <a:lnSpc>
                <a:spcPct val="100000"/>
              </a:lnSpc>
              <a:spcBef>
                <a:spcPts val="600"/>
              </a:spcBef>
              <a:spcAft>
                <a:spcPts val="1200"/>
              </a:spcAft>
              <a:buClrTx/>
              <a:buNone/>
            </a:pPr>
            <a:r>
              <a:rPr lang="en-US" sz="2400" b="1" dirty="0"/>
              <a:t>Being Responsive</a:t>
            </a:r>
          </a:p>
          <a:p>
            <a:pPr marL="548640" lvl="1" indent="-274320" defTabSz="685800">
              <a:lnSpc>
                <a:spcPct val="100000"/>
              </a:lnSpc>
              <a:spcBef>
                <a:spcPts val="0"/>
              </a:spcBef>
              <a:spcAft>
                <a:spcPts val="1200"/>
              </a:spcAft>
              <a:buClr>
                <a:srgbClr val="00539A"/>
              </a:buClr>
              <a:buFont typeface="Wingdings" panose="05000000000000000000" pitchFamily="2" charset="2"/>
              <a:buChar char="§"/>
            </a:pPr>
            <a:r>
              <a:rPr lang="en-US" sz="2000" dirty="0"/>
              <a:t>Investigating potential fraud, waste, and abuse in Medicare plans</a:t>
            </a:r>
          </a:p>
          <a:p>
            <a:pPr marL="548640" lvl="1" indent="-274320" defTabSz="685800">
              <a:lnSpc>
                <a:spcPct val="100000"/>
              </a:lnSpc>
              <a:spcBef>
                <a:spcPts val="0"/>
              </a:spcBef>
              <a:spcAft>
                <a:spcPts val="1200"/>
              </a:spcAft>
              <a:buClr>
                <a:srgbClr val="00539A"/>
              </a:buClr>
              <a:buFont typeface="Wingdings" panose="05000000000000000000" pitchFamily="2" charset="2"/>
              <a:buChar char="§"/>
            </a:pPr>
            <a:r>
              <a:rPr lang="en-US" sz="2000" dirty="0"/>
              <a:t>Investigating complaints alleging Medicare fraud</a:t>
            </a:r>
          </a:p>
          <a:p>
            <a:pPr marL="548640" lvl="1" indent="-274320" defTabSz="685800">
              <a:lnSpc>
                <a:spcPct val="100000"/>
              </a:lnSpc>
              <a:spcBef>
                <a:spcPts val="0"/>
              </a:spcBef>
              <a:spcAft>
                <a:spcPts val="1200"/>
              </a:spcAft>
              <a:buClr>
                <a:srgbClr val="00539A"/>
              </a:buClr>
              <a:buFont typeface="Wingdings" panose="05000000000000000000" pitchFamily="2" charset="2"/>
              <a:buChar char="§"/>
            </a:pPr>
            <a:r>
              <a:rPr lang="en-US" sz="2000" dirty="0"/>
              <a:t>Referring potential fraud cases to law enforcement agencies</a:t>
            </a:r>
          </a:p>
          <a:p>
            <a:pPr marL="0" lvl="1" defTabSz="685800">
              <a:lnSpc>
                <a:spcPct val="100000"/>
              </a:lnSpc>
              <a:spcBef>
                <a:spcPts val="600"/>
              </a:spcBef>
              <a:spcAft>
                <a:spcPts val="1200"/>
              </a:spcAft>
              <a:buClr>
                <a:srgbClr val="00539A"/>
              </a:buClr>
            </a:pPr>
            <a:r>
              <a:rPr lang="en-US" sz="2400" b="1" dirty="0"/>
              <a:t>Being Proactive</a:t>
            </a:r>
          </a:p>
          <a:p>
            <a:pPr marL="548640" lvl="1" indent="-274320" defTabSz="685800">
              <a:lnSpc>
                <a:spcPct val="100000"/>
              </a:lnSpc>
              <a:spcBef>
                <a:spcPts val="0"/>
              </a:spcBef>
              <a:spcAft>
                <a:spcPts val="1200"/>
              </a:spcAft>
              <a:buClr>
                <a:srgbClr val="00539A"/>
              </a:buClr>
              <a:buFont typeface="Wingdings" panose="05000000000000000000" pitchFamily="2" charset="2"/>
              <a:buChar char="§"/>
            </a:pPr>
            <a:r>
              <a:rPr lang="en-US" sz="2000" dirty="0"/>
              <a:t>Analyzing data</a:t>
            </a:r>
          </a:p>
          <a:p>
            <a:pPr marL="548640" lvl="1" indent="-274320" defTabSz="685800">
              <a:lnSpc>
                <a:spcPct val="100000"/>
              </a:lnSpc>
              <a:spcBef>
                <a:spcPts val="0"/>
              </a:spcBef>
              <a:spcAft>
                <a:spcPts val="1200"/>
              </a:spcAft>
              <a:buClr>
                <a:srgbClr val="00539A"/>
              </a:buClr>
              <a:buFont typeface="Wingdings" panose="05000000000000000000" pitchFamily="2" charset="2"/>
              <a:buChar char="§"/>
            </a:pPr>
            <a:r>
              <a:rPr lang="en-US" sz="2000" dirty="0"/>
              <a:t>Identifying program vulnerabilities</a:t>
            </a:r>
          </a:p>
          <a:p>
            <a:pPr marL="548640" lvl="1" indent="-274320" defTabSz="685800">
              <a:lnSpc>
                <a:spcPct val="100000"/>
              </a:lnSpc>
              <a:spcBef>
                <a:spcPts val="0"/>
              </a:spcBef>
              <a:spcAft>
                <a:spcPts val="1200"/>
              </a:spcAft>
              <a:buClr>
                <a:srgbClr val="00539A"/>
              </a:buClr>
              <a:buFont typeface="Wingdings" panose="05000000000000000000" pitchFamily="2" charset="2"/>
              <a:buChar char="§"/>
            </a:pPr>
            <a:r>
              <a:rPr lang="en-US" sz="2000" dirty="0"/>
              <a:t>Auditing Medicare Advantage Plans and Medicare drug plans</a:t>
            </a:r>
          </a:p>
          <a:p>
            <a:pPr marL="548640" lvl="1" indent="-274320" defTabSz="685800">
              <a:lnSpc>
                <a:spcPct val="100000"/>
              </a:lnSpc>
              <a:spcBef>
                <a:spcPts val="0"/>
              </a:spcBef>
              <a:spcAft>
                <a:spcPts val="1200"/>
              </a:spcAft>
              <a:buClr>
                <a:srgbClr val="00539A"/>
              </a:buClr>
              <a:buFont typeface="Wingdings" panose="05000000000000000000" pitchFamily="2" charset="2"/>
              <a:buChar char="§"/>
            </a:pPr>
            <a:r>
              <a:rPr lang="en-US" sz="2000" dirty="0"/>
              <a:t>Providing outreach and education to plan sponsors</a:t>
            </a:r>
            <a:endParaRPr lang="en-US" sz="1500" dirty="0">
              <a:solidFill>
                <a:prstClr val="black"/>
              </a:solidFill>
            </a:endParaRPr>
          </a:p>
        </p:txBody>
      </p:sp>
      <p:pic>
        <p:nvPicPr>
          <p:cNvPr id="20" name="Graphic 19">
            <a:extLst>
              <a:ext uri="{FF2B5EF4-FFF2-40B4-BE49-F238E27FC236}">
                <a16:creationId xmlns:a16="http://schemas.microsoft.com/office/drawing/2014/main" id="{32B39174-39BC-40A1-88A9-2FAFD6DCAB54}"/>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5272" y="4142394"/>
            <a:ext cx="1700393" cy="1700393"/>
          </a:xfrm>
          <a:prstGeom prst="rect">
            <a:avLst/>
          </a:prstGeom>
        </p:spPr>
      </p:pic>
      <p:pic>
        <p:nvPicPr>
          <p:cNvPr id="3" name="Graphic 2">
            <a:extLst>
              <a:ext uri="{FF2B5EF4-FFF2-40B4-BE49-F238E27FC236}">
                <a16:creationId xmlns:a16="http://schemas.microsoft.com/office/drawing/2014/main" id="{6252539B-8BA6-48C6-A775-F5C5D3AFD1A4}"/>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50191" y="2032930"/>
            <a:ext cx="1410557" cy="1410557"/>
          </a:xfrm>
          <a:prstGeom prst="rect">
            <a:avLst/>
          </a:prstGeom>
        </p:spPr>
      </p:pic>
      <p:sp>
        <p:nvSpPr>
          <p:cNvPr id="5" name="Slide Number Placeholder 4">
            <a:extLst>
              <a:ext uri="{FF2B5EF4-FFF2-40B4-BE49-F238E27FC236}">
                <a16:creationId xmlns:a16="http://schemas.microsoft.com/office/drawing/2014/main" id="{D6A7225D-2839-4203-A04D-EC4257355085}"/>
              </a:ext>
            </a:extLst>
          </p:cNvPr>
          <p:cNvSpPr>
            <a:spLocks noGrp="1"/>
          </p:cNvSpPr>
          <p:nvPr>
            <p:ph type="sldNum" sz="quarter" idx="12"/>
          </p:nvPr>
        </p:nvSpPr>
        <p:spPr/>
        <p:txBody>
          <a:bodyPr/>
          <a:lstStyle/>
          <a:p>
            <a:pPr>
              <a:defRPr/>
            </a:pPr>
            <a:fld id="{11E79EF6-0C0E-43E6-8FB3-918BC522CC5A}" type="slidenum">
              <a:rPr lang="en-US" smtClean="0"/>
              <a:pPr>
                <a:defRPr/>
              </a:pPr>
              <a:t>35</a:t>
            </a:fld>
            <a:endParaRPr lang="en-US" dirty="0"/>
          </a:p>
        </p:txBody>
      </p:sp>
      <p:sp>
        <p:nvSpPr>
          <p:cNvPr id="21" name="Footer Placeholder 4">
            <a:extLst>
              <a:ext uri="{FF2B5EF4-FFF2-40B4-BE49-F238E27FC236}">
                <a16:creationId xmlns:a16="http://schemas.microsoft.com/office/drawing/2014/main" id="{F91F1898-508C-4A81-B321-31CE252DB1F2}"/>
              </a:ext>
            </a:extLst>
          </p:cNvPr>
          <p:cNvSpPr>
            <a:spLocks noGrp="1"/>
          </p:cNvSpPr>
          <p:nvPr>
            <p:ph type="ftr" sz="quarter" idx="11"/>
          </p:nvPr>
        </p:nvSpPr>
        <p:spPr/>
        <p:txBody>
          <a:bodyPr/>
          <a:lstStyle/>
          <a:p>
            <a:r>
              <a:rPr lang="en-US"/>
              <a:t>Medicare &amp; Medicaid Fraud, Waste, &amp; Abuse Prevention</a:t>
            </a:r>
            <a:endParaRPr lang="en-US" dirty="0"/>
          </a:p>
        </p:txBody>
      </p:sp>
      <p:sp>
        <p:nvSpPr>
          <p:cNvPr id="19" name="Date Placeholder 3">
            <a:extLst>
              <a:ext uri="{FF2B5EF4-FFF2-40B4-BE49-F238E27FC236}">
                <a16:creationId xmlns:a16="http://schemas.microsoft.com/office/drawing/2014/main" id="{336B65EA-4192-4270-B05A-634DB9B72497}"/>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54267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chor="ctr">
            <a:normAutofit/>
          </a:bodyPr>
          <a:lstStyle/>
          <a:p>
            <a:r>
              <a:rPr lang="en-US" sz="3000" dirty="0">
                <a:latin typeface="Arial Black" panose="020B0A04020102020204" pitchFamily="34" charset="0"/>
              </a:rPr>
              <a:t>CMS Administrative Actions</a:t>
            </a:r>
          </a:p>
        </p:txBody>
      </p:sp>
      <p:sp>
        <p:nvSpPr>
          <p:cNvPr id="8" name="Content Placeholder 4">
            <a:extLst>
              <a:ext uri="{FF2B5EF4-FFF2-40B4-BE49-F238E27FC236}">
                <a16:creationId xmlns:a16="http://schemas.microsoft.com/office/drawing/2014/main" id="{64BBE401-F749-44CC-92B1-70D7209330B8}"/>
              </a:ext>
            </a:extLst>
          </p:cNvPr>
          <p:cNvSpPr txBox="1">
            <a:spLocks/>
          </p:cNvSpPr>
          <p:nvPr/>
        </p:nvSpPr>
        <p:spPr>
          <a:xfrm>
            <a:off x="569119" y="1197350"/>
            <a:ext cx="11053762" cy="7111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ts val="0"/>
              </a:spcBef>
              <a:spcAft>
                <a:spcPts val="1200"/>
              </a:spcAft>
              <a:buNone/>
            </a:pPr>
            <a:r>
              <a:rPr lang="en-US" sz="2800" b="1" dirty="0">
                <a:solidFill>
                  <a:srgbClr val="00529B"/>
                </a:solidFill>
              </a:rPr>
              <a:t>When CMS suspects fraud, administrative actions include:</a:t>
            </a:r>
          </a:p>
        </p:txBody>
      </p:sp>
      <p:pic>
        <p:nvPicPr>
          <p:cNvPr id="6" name="Picture 5">
            <a:extLst>
              <a:ext uri="{FF2B5EF4-FFF2-40B4-BE49-F238E27FC236}">
                <a16:creationId xmlns:a16="http://schemas.microsoft.com/office/drawing/2014/main" id="{8E75239F-AE25-4EB6-B708-58D13293D09D}"/>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174474" y="2100805"/>
            <a:ext cx="4584641" cy="3321427"/>
          </a:xfrm>
          <a:prstGeom prst="rect">
            <a:avLst/>
          </a:prstGeom>
          <a:ln>
            <a:noFill/>
          </a:ln>
          <a:effectLst>
            <a:softEdge rad="112500"/>
          </a:effectLst>
        </p:spPr>
      </p:pic>
      <p:sp>
        <p:nvSpPr>
          <p:cNvPr id="5" name="Content Placeholder 4">
            <a:extLst>
              <a:ext uri="{FF2B5EF4-FFF2-40B4-BE49-F238E27FC236}">
                <a16:creationId xmlns:a16="http://schemas.microsoft.com/office/drawing/2014/main" id="{710F3EA5-7453-3044-8A3D-84393179DEE8}"/>
              </a:ext>
            </a:extLst>
          </p:cNvPr>
          <p:cNvSpPr>
            <a:spLocks noGrp="1"/>
          </p:cNvSpPr>
          <p:nvPr>
            <p:ph sz="half" idx="1"/>
          </p:nvPr>
        </p:nvSpPr>
        <p:spPr>
          <a:xfrm>
            <a:off x="6039353" y="2100805"/>
            <a:ext cx="5314447" cy="3525883"/>
          </a:xfrm>
        </p:spPr>
        <p:txBody>
          <a:bodyPr>
            <a:normAutofit/>
          </a:bodyPr>
          <a:lstStyle/>
          <a:p>
            <a:pPr marL="274320" indent="-274320" defTabSz="685800">
              <a:lnSpc>
                <a:spcPct val="100000"/>
              </a:lnSpc>
              <a:spcBef>
                <a:spcPts val="0"/>
              </a:spcBef>
              <a:spcAft>
                <a:spcPts val="1200"/>
              </a:spcAft>
            </a:pPr>
            <a:r>
              <a:rPr lang="en-US" sz="2400" dirty="0">
                <a:solidFill>
                  <a:srgbClr val="00529B"/>
                </a:solidFill>
              </a:rPr>
              <a:t>Automatically denying payments</a:t>
            </a:r>
          </a:p>
          <a:p>
            <a:pPr marL="274320" indent="-274320" defTabSz="685800">
              <a:lnSpc>
                <a:spcPct val="100000"/>
              </a:lnSpc>
              <a:spcBef>
                <a:spcPts val="0"/>
              </a:spcBef>
              <a:spcAft>
                <a:spcPts val="1200"/>
              </a:spcAft>
            </a:pPr>
            <a:r>
              <a:rPr lang="en-US" sz="2400" dirty="0">
                <a:solidFill>
                  <a:srgbClr val="00529B"/>
                </a:solidFill>
              </a:rPr>
              <a:t>Suspending payments</a:t>
            </a:r>
          </a:p>
          <a:p>
            <a:pPr marL="274320" indent="-274320" defTabSz="685800">
              <a:lnSpc>
                <a:spcPct val="100000"/>
              </a:lnSpc>
              <a:spcBef>
                <a:spcPts val="0"/>
              </a:spcBef>
              <a:spcAft>
                <a:spcPts val="1200"/>
              </a:spcAft>
            </a:pPr>
            <a:r>
              <a:rPr lang="en-US" sz="2400" dirty="0">
                <a:solidFill>
                  <a:srgbClr val="00529B"/>
                </a:solidFill>
              </a:rPr>
              <a:t>Editing prepayments</a:t>
            </a:r>
          </a:p>
          <a:p>
            <a:pPr marL="274320" indent="-274320" defTabSz="685800">
              <a:lnSpc>
                <a:spcPct val="100000"/>
              </a:lnSpc>
              <a:spcBef>
                <a:spcPts val="0"/>
              </a:spcBef>
              <a:spcAft>
                <a:spcPts val="1200"/>
              </a:spcAft>
            </a:pPr>
            <a:r>
              <a:rPr lang="en-US" sz="2400" dirty="0">
                <a:solidFill>
                  <a:srgbClr val="00529B"/>
                </a:solidFill>
              </a:rPr>
              <a:t>Revoking billing privileges</a:t>
            </a:r>
          </a:p>
          <a:p>
            <a:pPr marL="274320" indent="-274320" defTabSz="685800">
              <a:lnSpc>
                <a:spcPct val="100000"/>
              </a:lnSpc>
              <a:spcBef>
                <a:spcPts val="0"/>
              </a:spcBef>
              <a:spcAft>
                <a:spcPts val="1200"/>
              </a:spcAft>
            </a:pPr>
            <a:r>
              <a:rPr lang="en-US" sz="2400" dirty="0">
                <a:solidFill>
                  <a:srgbClr val="00529B"/>
                </a:solidFill>
              </a:rPr>
              <a:t>Conducting post-payment reviews </a:t>
            </a:r>
          </a:p>
          <a:p>
            <a:pPr marL="274320" indent="-274320" defTabSz="685800">
              <a:lnSpc>
                <a:spcPct val="100000"/>
              </a:lnSpc>
              <a:spcBef>
                <a:spcPts val="0"/>
              </a:spcBef>
              <a:spcAft>
                <a:spcPts val="1200"/>
              </a:spcAft>
            </a:pPr>
            <a:r>
              <a:rPr lang="en-US" sz="2400" dirty="0">
                <a:solidFill>
                  <a:srgbClr val="00529B"/>
                </a:solidFill>
              </a:rPr>
              <a:t>Making referrals to law enforcement</a:t>
            </a:r>
            <a:endParaRPr lang="en-US" dirty="0"/>
          </a:p>
        </p:txBody>
      </p:sp>
      <p:sp>
        <p:nvSpPr>
          <p:cNvPr id="3" name="Slide Number Placeholder 2">
            <a:extLst>
              <a:ext uri="{FF2B5EF4-FFF2-40B4-BE49-F238E27FC236}">
                <a16:creationId xmlns:a16="http://schemas.microsoft.com/office/drawing/2014/main" id="{E576E5C6-B20F-4881-9CF4-35EDDD7C0093}"/>
              </a:ext>
            </a:extLst>
          </p:cNvPr>
          <p:cNvSpPr>
            <a:spLocks noGrp="1"/>
          </p:cNvSpPr>
          <p:nvPr>
            <p:ph type="sldNum" sz="quarter" idx="12"/>
          </p:nvPr>
        </p:nvSpPr>
        <p:spPr/>
        <p:txBody>
          <a:bodyPr/>
          <a:lstStyle/>
          <a:p>
            <a:pPr>
              <a:defRPr/>
            </a:pPr>
            <a:fld id="{11E79EF6-0C0E-43E6-8FB3-918BC522CC5A}" type="slidenum">
              <a:rPr lang="en-US" smtClean="0"/>
              <a:pPr>
                <a:defRPr/>
              </a:pPr>
              <a:t>36</a:t>
            </a:fld>
            <a:endParaRPr lang="en-US" dirty="0"/>
          </a:p>
        </p:txBody>
      </p:sp>
      <p:sp>
        <p:nvSpPr>
          <p:cNvPr id="10" name="Footer Placeholder 4">
            <a:extLst>
              <a:ext uri="{FF2B5EF4-FFF2-40B4-BE49-F238E27FC236}">
                <a16:creationId xmlns:a16="http://schemas.microsoft.com/office/drawing/2014/main" id="{22034BB3-95A8-471C-A60F-C168ADA20E03}"/>
              </a:ext>
            </a:extLst>
          </p:cNvPr>
          <p:cNvSpPr>
            <a:spLocks noGrp="1"/>
          </p:cNvSpPr>
          <p:nvPr>
            <p:ph type="ftr" sz="quarter" idx="11"/>
          </p:nvPr>
        </p:nvSpPr>
        <p:spPr>
          <a:xfrm>
            <a:off x="3862431" y="6492240"/>
            <a:ext cx="4467138" cy="365125"/>
          </a:xfrm>
        </p:spPr>
        <p:txBody>
          <a:bodyPr/>
          <a:lstStyle/>
          <a:p>
            <a:r>
              <a:rPr lang="en-US"/>
              <a:t>Medicare &amp; Medicaid Fraud, Waste, &amp; Abuse Prevention</a:t>
            </a:r>
            <a:endParaRPr lang="en-US" dirty="0"/>
          </a:p>
        </p:txBody>
      </p:sp>
      <p:sp>
        <p:nvSpPr>
          <p:cNvPr id="9" name="Date Placeholder 3">
            <a:extLst>
              <a:ext uri="{FF2B5EF4-FFF2-40B4-BE49-F238E27FC236}">
                <a16:creationId xmlns:a16="http://schemas.microsoft.com/office/drawing/2014/main" id="{D2F52AE6-60D8-4134-8D20-2EEB5A676E87}"/>
              </a:ext>
            </a:extLst>
          </p:cNvPr>
          <p:cNvSpPr>
            <a:spLocks noGrp="1"/>
          </p:cNvSpPr>
          <p:nvPr>
            <p:ph type="dt" sz="half" idx="10"/>
          </p:nvPr>
        </p:nvSpPr>
        <p:spPr>
          <a:xfrm>
            <a:off x="838200" y="6476171"/>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418701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16704"/>
            <a:ext cx="12192000" cy="929286"/>
          </a:xfrm>
        </p:spPr>
        <p:txBody>
          <a:bodyPr anchor="ctr">
            <a:normAutofit/>
          </a:bodyPr>
          <a:lstStyle/>
          <a:p>
            <a:r>
              <a:rPr lang="en-US" dirty="0">
                <a:latin typeface="Arial Black" panose="020B0A04020102020204" pitchFamily="34" charset="0"/>
              </a:rPr>
              <a:t>Law Enforcement &amp; Judicial System Actions</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sz="half" idx="1"/>
          </p:nvPr>
        </p:nvSpPr>
        <p:spPr>
          <a:xfrm>
            <a:off x="838200" y="1650312"/>
            <a:ext cx="5740730" cy="4144846"/>
          </a:xfrm>
        </p:spPr>
        <p:txBody>
          <a:bodyPr>
            <a:normAutofit/>
          </a:bodyPr>
          <a:lstStyle/>
          <a:p>
            <a:pPr marL="274320" indent="-274320" defTabSz="685800">
              <a:lnSpc>
                <a:spcPct val="100000"/>
              </a:lnSpc>
              <a:spcBef>
                <a:spcPts val="0"/>
              </a:spcBef>
              <a:spcAft>
                <a:spcPts val="1200"/>
              </a:spcAft>
            </a:pPr>
            <a:r>
              <a:rPr lang="en-US" sz="2400" dirty="0">
                <a:solidFill>
                  <a:srgbClr val="00529B"/>
                </a:solidFill>
              </a:rPr>
              <a:t>Barring providers/companies from the programs</a:t>
            </a:r>
          </a:p>
          <a:p>
            <a:pPr marL="274320" indent="-274320" defTabSz="685800">
              <a:lnSpc>
                <a:spcPct val="100000"/>
              </a:lnSpc>
              <a:spcBef>
                <a:spcPts val="0"/>
              </a:spcBef>
              <a:spcAft>
                <a:spcPts val="1200"/>
              </a:spcAft>
            </a:pPr>
            <a:r>
              <a:rPr lang="en-US" sz="2400" dirty="0">
                <a:solidFill>
                  <a:srgbClr val="00529B"/>
                </a:solidFill>
              </a:rPr>
              <a:t>Restricting providers/companies from billing </a:t>
            </a:r>
            <a:r>
              <a:rPr lang="en-US" altLang="ja-JP" sz="2400" dirty="0">
                <a:solidFill>
                  <a:srgbClr val="00529B"/>
                </a:solidFill>
              </a:rPr>
              <a:t>Medicare, Medicaid, or CHIP</a:t>
            </a:r>
          </a:p>
          <a:p>
            <a:pPr marL="274320" indent="-274320" defTabSz="685800">
              <a:lnSpc>
                <a:spcPct val="100000"/>
              </a:lnSpc>
              <a:spcBef>
                <a:spcPts val="0"/>
              </a:spcBef>
              <a:spcAft>
                <a:spcPts val="1200"/>
              </a:spcAft>
            </a:pPr>
            <a:r>
              <a:rPr lang="en-US" sz="2400" dirty="0">
                <a:solidFill>
                  <a:srgbClr val="00529B"/>
                </a:solidFill>
              </a:rPr>
              <a:t>Fining providers/companies </a:t>
            </a:r>
          </a:p>
          <a:p>
            <a:pPr marL="274320" indent="-274320" defTabSz="685800">
              <a:lnSpc>
                <a:spcPct val="100000"/>
              </a:lnSpc>
              <a:spcBef>
                <a:spcPts val="0"/>
              </a:spcBef>
              <a:spcAft>
                <a:spcPts val="1200"/>
              </a:spcAft>
            </a:pPr>
            <a:r>
              <a:rPr lang="en-US" sz="2400" dirty="0">
                <a:solidFill>
                  <a:srgbClr val="00529B"/>
                </a:solidFill>
              </a:rPr>
              <a:t>Making arrests and convictions</a:t>
            </a:r>
          </a:p>
          <a:p>
            <a:pPr marL="274320" indent="-274320" defTabSz="685800">
              <a:lnSpc>
                <a:spcPct val="100000"/>
              </a:lnSpc>
              <a:spcBef>
                <a:spcPts val="0"/>
              </a:spcBef>
              <a:spcAft>
                <a:spcPts val="1200"/>
              </a:spcAft>
            </a:pPr>
            <a:r>
              <a:rPr lang="en-US" sz="2400" dirty="0">
                <a:solidFill>
                  <a:srgbClr val="00529B"/>
                </a:solidFill>
              </a:rPr>
              <a:t>Negotiating Corporate Integrity Agreements</a:t>
            </a:r>
            <a:endParaRPr lang="en-US" dirty="0"/>
          </a:p>
        </p:txBody>
      </p:sp>
      <p:pic>
        <p:nvPicPr>
          <p:cNvPr id="6" name="Picture 5">
            <a:extLst>
              <a:ext uri="{FF2B5EF4-FFF2-40B4-BE49-F238E27FC236}">
                <a16:creationId xmlns:a16="http://schemas.microsoft.com/office/drawing/2014/main" id="{A4D679C0-3D9E-4012-8412-A8356220EC5A}"/>
              </a:ext>
              <a:ext uri="{C183D7F6-B498-43B3-948B-1728B52AA6E4}">
                <adec:decorative xmlns:adec="http://schemas.microsoft.com/office/drawing/2017/decorative" val="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749507" y="1728134"/>
            <a:ext cx="4803160" cy="3401732"/>
          </a:xfrm>
          <a:prstGeom prst="rect">
            <a:avLst/>
          </a:prstGeom>
          <a:ln>
            <a:noFill/>
          </a:ln>
          <a:effectLst>
            <a:softEdge rad="112500"/>
          </a:effectLst>
        </p:spPr>
      </p:pic>
      <p:sp>
        <p:nvSpPr>
          <p:cNvPr id="3" name="Slide Number Placeholder 2">
            <a:extLst>
              <a:ext uri="{FF2B5EF4-FFF2-40B4-BE49-F238E27FC236}">
                <a16:creationId xmlns:a16="http://schemas.microsoft.com/office/drawing/2014/main" id="{4E8E867E-86B8-487F-8E84-B4D0AFB40F82}"/>
              </a:ext>
            </a:extLst>
          </p:cNvPr>
          <p:cNvSpPr>
            <a:spLocks noGrp="1"/>
          </p:cNvSpPr>
          <p:nvPr>
            <p:ph type="sldNum" sz="quarter" idx="12"/>
          </p:nvPr>
        </p:nvSpPr>
        <p:spPr/>
        <p:txBody>
          <a:bodyPr/>
          <a:lstStyle/>
          <a:p>
            <a:pPr>
              <a:defRPr/>
            </a:pPr>
            <a:fld id="{11E79EF6-0C0E-43E6-8FB3-918BC522CC5A}" type="slidenum">
              <a:rPr lang="en-US" smtClean="0"/>
              <a:pPr>
                <a:defRPr/>
              </a:pPr>
              <a:t>37</a:t>
            </a:fld>
            <a:endParaRPr lang="en-US" dirty="0"/>
          </a:p>
        </p:txBody>
      </p:sp>
      <p:sp>
        <p:nvSpPr>
          <p:cNvPr id="9" name="Footer Placeholder 4">
            <a:extLst>
              <a:ext uri="{FF2B5EF4-FFF2-40B4-BE49-F238E27FC236}">
                <a16:creationId xmlns:a16="http://schemas.microsoft.com/office/drawing/2014/main" id="{716DFE6C-56FF-414E-AFF3-ABC7C438FBFA}"/>
              </a:ext>
            </a:extLst>
          </p:cNvPr>
          <p:cNvSpPr>
            <a:spLocks noGrp="1"/>
          </p:cNvSpPr>
          <p:nvPr>
            <p:ph type="ftr" sz="quarter" idx="11"/>
          </p:nvPr>
        </p:nvSpPr>
        <p:spPr>
          <a:xfrm>
            <a:off x="3936859" y="6492240"/>
            <a:ext cx="4318282" cy="365125"/>
          </a:xfrm>
        </p:spPr>
        <p:txBody>
          <a:bodyPr/>
          <a:lstStyle/>
          <a:p>
            <a:r>
              <a:rPr lang="en-US"/>
              <a:t>Medicare &amp; Medicaid Fraud, Waste, &amp; Abuse Prevention</a:t>
            </a:r>
            <a:endParaRPr lang="en-US" dirty="0"/>
          </a:p>
        </p:txBody>
      </p:sp>
      <p:sp>
        <p:nvSpPr>
          <p:cNvPr id="8" name="Date Placeholder 3">
            <a:extLst>
              <a:ext uri="{FF2B5EF4-FFF2-40B4-BE49-F238E27FC236}">
                <a16:creationId xmlns:a16="http://schemas.microsoft.com/office/drawing/2014/main" id="{D91201A3-0D6D-4B18-AE7D-3DBCD6B8CDB7}"/>
              </a:ext>
            </a:extLst>
          </p:cNvPr>
          <p:cNvSpPr>
            <a:spLocks noGrp="1"/>
          </p:cNvSpPr>
          <p:nvPr>
            <p:ph type="dt" sz="half" idx="10"/>
          </p:nvPr>
        </p:nvSpPr>
        <p:spPr>
          <a:xfrm>
            <a:off x="838200" y="6476171"/>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12923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0"/>
            <a:ext cx="12192000" cy="977570"/>
          </a:xfrm>
        </p:spPr>
        <p:txBody>
          <a:bodyPr anchor="ctr">
            <a:normAutofit/>
          </a:bodyPr>
          <a:lstStyle/>
          <a:p>
            <a:r>
              <a:rPr lang="en-US" sz="3000" dirty="0">
                <a:latin typeface="Arial Black" panose="020B0A04020102020204" pitchFamily="34" charset="0"/>
              </a:rPr>
              <a:t>Health Care Fraud &amp; Abuse Control (HCFAC) Program</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type="body" sz="quarter" idx="13"/>
          </p:nvPr>
        </p:nvSpPr>
        <p:spPr>
          <a:xfrm>
            <a:off x="1012285" y="1405543"/>
            <a:ext cx="10167430" cy="4631252"/>
          </a:xfrm>
        </p:spPr>
        <p:txBody>
          <a:bodyPr>
            <a:noAutofit/>
          </a:bodyPr>
          <a:lstStyle/>
          <a:p>
            <a:pPr marL="274320" indent="-274320" defTabSz="685800">
              <a:lnSpc>
                <a:spcPct val="100000"/>
              </a:lnSpc>
              <a:spcBef>
                <a:spcPts val="0"/>
              </a:spcBef>
              <a:spcAft>
                <a:spcPts val="1200"/>
              </a:spcAft>
              <a:defRPr/>
            </a:pPr>
            <a:r>
              <a:rPr lang="en-US" sz="2400" dirty="0">
                <a:solidFill>
                  <a:srgbClr val="00529B"/>
                </a:solidFill>
              </a:rPr>
              <a:t>Jointly directed by U.S. Attorney General and the Secretary of the U.S. Department of Health &amp; Human Services (HHS)</a:t>
            </a:r>
          </a:p>
          <a:p>
            <a:pPr marL="274320" indent="-274320" defTabSz="685800">
              <a:lnSpc>
                <a:spcPct val="100000"/>
              </a:lnSpc>
              <a:spcBef>
                <a:spcPts val="0"/>
              </a:spcBef>
              <a:spcAft>
                <a:spcPts val="1200"/>
              </a:spcAft>
              <a:defRPr/>
            </a:pPr>
            <a:r>
              <a:rPr lang="en-US" sz="2400" dirty="0">
                <a:solidFill>
                  <a:srgbClr val="00529B"/>
                </a:solidFill>
              </a:rPr>
              <a:t>Designed to coordinate federal, state, and local law enforcement actions with respect to health care fraud and abuse</a:t>
            </a:r>
          </a:p>
          <a:p>
            <a:pPr marL="274320" indent="-274320" defTabSz="685800">
              <a:lnSpc>
                <a:spcPct val="100000"/>
              </a:lnSpc>
              <a:spcBef>
                <a:spcPts val="0"/>
              </a:spcBef>
              <a:spcAft>
                <a:spcPts val="1200"/>
              </a:spcAft>
              <a:defRPr/>
            </a:pPr>
            <a:r>
              <a:rPr lang="en-US" sz="2400" dirty="0">
                <a:solidFill>
                  <a:srgbClr val="00529B"/>
                </a:solidFill>
              </a:rPr>
              <a:t>Reports annually on efforts</a:t>
            </a:r>
          </a:p>
          <a:p>
            <a:pPr marL="274320" indent="-274320" defTabSz="685800">
              <a:lnSpc>
                <a:spcPct val="100000"/>
              </a:lnSpc>
              <a:spcBef>
                <a:spcPts val="0"/>
              </a:spcBef>
              <a:spcAft>
                <a:spcPts val="1200"/>
              </a:spcAft>
              <a:defRPr/>
            </a:pPr>
            <a:r>
              <a:rPr lang="en-US" sz="2400" dirty="0">
                <a:solidFill>
                  <a:srgbClr val="00529B"/>
                </a:solidFill>
              </a:rPr>
              <a:t>Efforts include:</a:t>
            </a:r>
          </a:p>
          <a:p>
            <a:pPr marL="822960" lvl="1" indent="-274320" defTabSz="685800">
              <a:lnSpc>
                <a:spcPct val="100000"/>
              </a:lnSpc>
              <a:spcBef>
                <a:spcPts val="0"/>
              </a:spcBef>
              <a:spcAft>
                <a:spcPts val="1200"/>
              </a:spcAft>
              <a:defRPr/>
            </a:pPr>
            <a:r>
              <a:rPr lang="en-US" sz="2000" dirty="0">
                <a:solidFill>
                  <a:srgbClr val="00529B"/>
                </a:solidFill>
              </a:rPr>
              <a:t>Health Care Fraud Strike Force Teams</a:t>
            </a:r>
          </a:p>
          <a:p>
            <a:pPr marL="822960" lvl="1" indent="-274320" defTabSz="685800">
              <a:lnSpc>
                <a:spcPct val="100000"/>
              </a:lnSpc>
              <a:spcBef>
                <a:spcPts val="0"/>
              </a:spcBef>
              <a:spcAft>
                <a:spcPts val="1200"/>
              </a:spcAft>
              <a:defRPr/>
            </a:pPr>
            <a:r>
              <a:rPr lang="en-US" sz="2000" dirty="0">
                <a:solidFill>
                  <a:srgbClr val="00529B"/>
                </a:solidFill>
              </a:rPr>
              <a:t>Health Care Fraud Prevention and Enforcement Action Team (HEAT)</a:t>
            </a:r>
          </a:p>
          <a:p>
            <a:pPr marL="822960" lvl="1" indent="-274320" defTabSz="685800">
              <a:lnSpc>
                <a:spcPct val="100000"/>
              </a:lnSpc>
              <a:spcBef>
                <a:spcPts val="0"/>
              </a:spcBef>
              <a:spcAft>
                <a:spcPts val="1200"/>
              </a:spcAft>
              <a:defRPr/>
            </a:pPr>
            <a:r>
              <a:rPr lang="en-US" sz="2000" dirty="0">
                <a:solidFill>
                  <a:srgbClr val="00529B"/>
                </a:solidFill>
              </a:rPr>
              <a:t>Health Care Fraud Prevention Partnership (HFPP)</a:t>
            </a:r>
          </a:p>
          <a:p>
            <a:pPr marL="822960" lvl="1" indent="-274320" defTabSz="685800">
              <a:lnSpc>
                <a:spcPct val="100000"/>
              </a:lnSpc>
              <a:spcBef>
                <a:spcPts val="0"/>
              </a:spcBef>
              <a:spcAft>
                <a:spcPts val="1200"/>
              </a:spcAft>
              <a:defRPr/>
            </a:pPr>
            <a:r>
              <a:rPr lang="en-US" sz="2000" dirty="0">
                <a:solidFill>
                  <a:srgbClr val="00529B"/>
                </a:solidFill>
              </a:rPr>
              <a:t>Major Case Coordination</a:t>
            </a:r>
          </a:p>
        </p:txBody>
      </p:sp>
      <p:sp>
        <p:nvSpPr>
          <p:cNvPr id="6" name="Slide Number Placeholder 5">
            <a:extLst>
              <a:ext uri="{FF2B5EF4-FFF2-40B4-BE49-F238E27FC236}">
                <a16:creationId xmlns:a16="http://schemas.microsoft.com/office/drawing/2014/main" id="{2A382271-7C9B-7584-2DA2-4248D0595A3B}"/>
              </a:ext>
            </a:extLst>
          </p:cNvPr>
          <p:cNvSpPr>
            <a:spLocks noGrp="1"/>
          </p:cNvSpPr>
          <p:nvPr>
            <p:ph type="sldNum" sz="quarter" idx="12"/>
          </p:nvPr>
        </p:nvSpPr>
        <p:spPr/>
        <p:txBody>
          <a:bodyPr/>
          <a:lstStyle/>
          <a:p>
            <a:pPr>
              <a:defRPr/>
            </a:pPr>
            <a:fld id="{11E79EF6-0C0E-43E6-8FB3-918BC522CC5A}" type="slidenum">
              <a:rPr lang="en-US" smtClean="0"/>
              <a:pPr>
                <a:defRPr/>
              </a:pPr>
              <a:t>38</a:t>
            </a:fld>
            <a:endParaRPr lang="en-US" dirty="0"/>
          </a:p>
        </p:txBody>
      </p:sp>
      <p:sp>
        <p:nvSpPr>
          <p:cNvPr id="3" name="Footer Placeholder 2">
            <a:extLst>
              <a:ext uri="{FF2B5EF4-FFF2-40B4-BE49-F238E27FC236}">
                <a16:creationId xmlns:a16="http://schemas.microsoft.com/office/drawing/2014/main" id="{56421BF7-64DF-CCB6-A3A6-1464AB301449}"/>
              </a:ext>
            </a:extLst>
          </p:cNvPr>
          <p:cNvSpPr>
            <a:spLocks noGrp="1"/>
          </p:cNvSpPr>
          <p:nvPr>
            <p:ph type="ftr" sz="quarter" idx="11"/>
          </p:nvPr>
        </p:nvSpPr>
        <p:spPr/>
        <p:txBody>
          <a:bodyPr/>
          <a:lstStyle/>
          <a:p>
            <a:r>
              <a:rPr lang="en-US"/>
              <a:t>Medicare &amp; Medicaid Fraud, Waste, &amp; Abuse Prevention</a:t>
            </a:r>
            <a:endParaRPr lang="en-US" dirty="0"/>
          </a:p>
        </p:txBody>
      </p:sp>
      <p:sp>
        <p:nvSpPr>
          <p:cNvPr id="2" name="Date Placeholder 1">
            <a:extLst>
              <a:ext uri="{FF2B5EF4-FFF2-40B4-BE49-F238E27FC236}">
                <a16:creationId xmlns:a16="http://schemas.microsoft.com/office/drawing/2014/main" id="{94B5491C-1963-62D1-6509-FE7EA5D82D93}"/>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416751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chor="ctr">
            <a:normAutofit/>
          </a:bodyPr>
          <a:lstStyle/>
          <a:p>
            <a:r>
              <a:rPr lang="en-US" dirty="0">
                <a:latin typeface="Arial Black" panose="020B0A04020102020204" pitchFamily="34" charset="0"/>
              </a:rPr>
              <a:t>Medicare Fraud Strike Force Teams</a:t>
            </a:r>
          </a:p>
        </p:txBody>
      </p:sp>
      <p:sp>
        <p:nvSpPr>
          <p:cNvPr id="2" name="Text Placeholder 1">
            <a:extLst>
              <a:ext uri="{FF2B5EF4-FFF2-40B4-BE49-F238E27FC236}">
                <a16:creationId xmlns:a16="http://schemas.microsoft.com/office/drawing/2014/main" id="{09DBDE3F-130F-C455-9260-EBD77FC1C9AF}"/>
              </a:ext>
            </a:extLst>
          </p:cNvPr>
          <p:cNvSpPr>
            <a:spLocks noGrp="1"/>
          </p:cNvSpPr>
          <p:nvPr>
            <p:ph type="body" sz="quarter" idx="13"/>
          </p:nvPr>
        </p:nvSpPr>
        <p:spPr>
          <a:xfrm>
            <a:off x="781049" y="2124142"/>
            <a:ext cx="5600701" cy="4167187"/>
          </a:xfrm>
        </p:spPr>
        <p:txBody>
          <a:bodyPr/>
          <a:lstStyle/>
          <a:p>
            <a:pPr marL="274320" lvl="0" indent="-274320">
              <a:lnSpc>
                <a:spcPct val="100000"/>
              </a:lnSpc>
              <a:spcBef>
                <a:spcPts val="0"/>
              </a:spcBef>
              <a:spcAft>
                <a:spcPts val="1200"/>
              </a:spcAft>
              <a:buClrTx/>
            </a:pPr>
            <a:r>
              <a:rPr lang="en-US" sz="2800" dirty="0">
                <a:solidFill>
                  <a:srgbClr val="00529B"/>
                </a:solidFill>
              </a:rPr>
              <a:t>Are located in fraud “hot spot” areas</a:t>
            </a:r>
          </a:p>
          <a:p>
            <a:pPr marL="274320" lvl="0" indent="-274320">
              <a:lnSpc>
                <a:spcPct val="100000"/>
              </a:lnSpc>
              <a:spcBef>
                <a:spcPts val="0"/>
              </a:spcBef>
              <a:spcAft>
                <a:spcPts val="1200"/>
              </a:spcAft>
              <a:buClrTx/>
            </a:pPr>
            <a:r>
              <a:rPr lang="en-US" sz="2800" dirty="0">
                <a:solidFill>
                  <a:srgbClr val="00529B"/>
                </a:solidFill>
              </a:rPr>
              <a:t>Use advanced data analysis to identify high-billing levels</a:t>
            </a:r>
          </a:p>
          <a:p>
            <a:pPr marL="274320" lvl="0" indent="-274320">
              <a:lnSpc>
                <a:spcPct val="100000"/>
              </a:lnSpc>
              <a:spcBef>
                <a:spcPts val="0"/>
              </a:spcBef>
              <a:spcAft>
                <a:spcPts val="1200"/>
              </a:spcAft>
              <a:buClrTx/>
            </a:pPr>
            <a:r>
              <a:rPr lang="en-US" sz="2800" dirty="0">
                <a:solidFill>
                  <a:srgbClr val="00529B"/>
                </a:solidFill>
              </a:rPr>
              <a:t>Coordinate national takedowns</a:t>
            </a:r>
          </a:p>
        </p:txBody>
      </p:sp>
      <p:pic>
        <p:nvPicPr>
          <p:cNvPr id="5" name="Picture 4">
            <a:extLst>
              <a:ext uri="{FF2B5EF4-FFF2-40B4-BE49-F238E27FC236}">
                <a16:creationId xmlns:a16="http://schemas.microsoft.com/office/drawing/2014/main" id="{C04D12B3-20BE-49CD-9AAD-8947063C6B88}"/>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535153" y="1901940"/>
            <a:ext cx="5143500" cy="3429000"/>
          </a:xfrm>
          <a:prstGeom prst="rect">
            <a:avLst/>
          </a:prstGeom>
          <a:ln>
            <a:noFill/>
          </a:ln>
          <a:effectLst>
            <a:softEdge rad="112500"/>
          </a:effectLst>
        </p:spPr>
      </p:pic>
      <p:sp>
        <p:nvSpPr>
          <p:cNvPr id="6" name="Slide Number Placeholder 5">
            <a:extLst>
              <a:ext uri="{FF2B5EF4-FFF2-40B4-BE49-F238E27FC236}">
                <a16:creationId xmlns:a16="http://schemas.microsoft.com/office/drawing/2014/main" id="{7FBAB4C5-C9F5-4ABA-8ECF-E1728BA3E481}"/>
              </a:ext>
            </a:extLst>
          </p:cNvPr>
          <p:cNvSpPr>
            <a:spLocks noGrp="1"/>
          </p:cNvSpPr>
          <p:nvPr>
            <p:ph type="sldNum" sz="quarter" idx="12"/>
          </p:nvPr>
        </p:nvSpPr>
        <p:spPr/>
        <p:txBody>
          <a:bodyPr/>
          <a:lstStyle/>
          <a:p>
            <a:pPr>
              <a:defRPr/>
            </a:pPr>
            <a:fld id="{11E79EF6-0C0E-43E6-8FB3-918BC522CC5A}" type="slidenum">
              <a:rPr lang="en-US" smtClean="0"/>
              <a:pPr>
                <a:defRPr/>
              </a:pPr>
              <a:t>39</a:t>
            </a:fld>
            <a:endParaRPr lang="en-US" dirty="0"/>
          </a:p>
        </p:txBody>
      </p:sp>
      <p:sp>
        <p:nvSpPr>
          <p:cNvPr id="12" name="Footer Placeholder 4">
            <a:extLst>
              <a:ext uri="{FF2B5EF4-FFF2-40B4-BE49-F238E27FC236}">
                <a16:creationId xmlns:a16="http://schemas.microsoft.com/office/drawing/2014/main" id="{47735BF1-5ACC-4BC5-BECC-F0342D8D4B59}"/>
              </a:ext>
            </a:extLst>
          </p:cNvPr>
          <p:cNvSpPr>
            <a:spLocks noGrp="1"/>
          </p:cNvSpPr>
          <p:nvPr>
            <p:ph type="ftr" sz="quarter" idx="11"/>
          </p:nvPr>
        </p:nvSpPr>
        <p:spPr/>
        <p:txBody>
          <a:bodyPr/>
          <a:lstStyle/>
          <a:p>
            <a:r>
              <a:rPr lang="en-US"/>
              <a:t>Medicare &amp; Medicaid Fraud, Waste, &amp; Abuse Prevention</a:t>
            </a:r>
            <a:endParaRPr lang="en-US" dirty="0"/>
          </a:p>
        </p:txBody>
      </p:sp>
      <p:sp>
        <p:nvSpPr>
          <p:cNvPr id="11" name="Date Placeholder 3">
            <a:extLst>
              <a:ext uri="{FF2B5EF4-FFF2-40B4-BE49-F238E27FC236}">
                <a16:creationId xmlns:a16="http://schemas.microsoft.com/office/drawing/2014/main" id="{3AF9AF05-8E18-4227-9FD0-509F83C28D8B}"/>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12234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1	</a:t>
            </a:r>
          </a:p>
        </p:txBody>
      </p:sp>
      <p:sp>
        <p:nvSpPr>
          <p:cNvPr id="5" name="Text Placeholder 4"/>
          <p:cNvSpPr>
            <a:spLocks noGrp="1"/>
          </p:cNvSpPr>
          <p:nvPr>
            <p:ph type="body" idx="1"/>
          </p:nvPr>
        </p:nvSpPr>
        <p:spPr/>
        <p:txBody>
          <a:bodyPr>
            <a:normAutofit/>
          </a:bodyPr>
          <a:lstStyle/>
          <a:p>
            <a:r>
              <a:rPr lang="en-US" sz="3600" dirty="0"/>
              <a:t>Fraud, Waste, &amp; Abuse Overview</a:t>
            </a:r>
          </a:p>
        </p:txBody>
      </p:sp>
    </p:spTree>
    <p:custDataLst>
      <p:tags r:id="rId1"/>
    </p:custDataLst>
    <p:extLst>
      <p:ext uri="{BB962C8B-B14F-4D97-AF65-F5344CB8AC3E}">
        <p14:creationId xmlns:p14="http://schemas.microsoft.com/office/powerpoint/2010/main" val="1953698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17965"/>
            <a:ext cx="12192000" cy="929286"/>
          </a:xfrm>
        </p:spPr>
        <p:txBody>
          <a:bodyPr anchor="ctr">
            <a:normAutofit/>
          </a:bodyPr>
          <a:lstStyle/>
          <a:p>
            <a:r>
              <a:rPr lang="en-US" sz="2800" dirty="0">
                <a:latin typeface="Arial Black" panose="020B0A04020102020204" pitchFamily="34" charset="0"/>
              </a:rPr>
              <a:t>Health Care Prevention &amp;</a:t>
            </a:r>
            <a:br>
              <a:rPr lang="en-US" sz="2800" dirty="0">
                <a:latin typeface="Arial Black" panose="020B0A04020102020204" pitchFamily="34" charset="0"/>
              </a:rPr>
            </a:br>
            <a:r>
              <a:rPr lang="en-US" sz="2800" dirty="0">
                <a:latin typeface="Arial Black" panose="020B0A04020102020204" pitchFamily="34" charset="0"/>
              </a:rPr>
              <a:t> Enforcement Action Team (HEAT)</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sz="half" idx="1"/>
          </p:nvPr>
        </p:nvSpPr>
        <p:spPr>
          <a:xfrm>
            <a:off x="838200" y="1331718"/>
            <a:ext cx="8620125" cy="4592563"/>
          </a:xfrm>
        </p:spPr>
        <p:txBody>
          <a:bodyPr>
            <a:noAutofit/>
          </a:bodyPr>
          <a:lstStyle/>
          <a:p>
            <a:pPr marL="274320" indent="-274320" defTabSz="685800">
              <a:lnSpc>
                <a:spcPct val="100000"/>
              </a:lnSpc>
              <a:spcBef>
                <a:spcPts val="0"/>
              </a:spcBef>
              <a:spcAft>
                <a:spcPts val="1200"/>
              </a:spcAft>
              <a:defRPr/>
            </a:pPr>
            <a:r>
              <a:rPr lang="en-US" sz="2200" dirty="0">
                <a:solidFill>
                  <a:srgbClr val="00529B"/>
                </a:solidFill>
              </a:rPr>
              <a:t>Helps prevent fraud, waste, and abuse in Medicare and Medicaid Programs</a:t>
            </a:r>
          </a:p>
          <a:p>
            <a:pPr marL="274320" indent="-274320" defTabSz="685800">
              <a:lnSpc>
                <a:spcPct val="100000"/>
              </a:lnSpc>
              <a:spcBef>
                <a:spcPts val="0"/>
              </a:spcBef>
              <a:spcAft>
                <a:spcPts val="1200"/>
              </a:spcAft>
              <a:defRPr/>
            </a:pPr>
            <a:r>
              <a:rPr lang="en-US" sz="2200" dirty="0">
                <a:solidFill>
                  <a:srgbClr val="00529B"/>
                </a:solidFill>
              </a:rPr>
              <a:t>Reduces health care costs and improves the quality of care</a:t>
            </a:r>
          </a:p>
          <a:p>
            <a:pPr marL="274320" indent="-274320" defTabSz="685800">
              <a:lnSpc>
                <a:spcPct val="100000"/>
              </a:lnSpc>
              <a:spcBef>
                <a:spcPts val="0"/>
              </a:spcBef>
              <a:spcAft>
                <a:spcPts val="1200"/>
              </a:spcAft>
              <a:defRPr/>
            </a:pPr>
            <a:r>
              <a:rPr lang="en-US" sz="2200" dirty="0">
                <a:solidFill>
                  <a:srgbClr val="00529B"/>
                </a:solidFill>
              </a:rPr>
              <a:t>Targets doctors who prescribe opioids outside legitimate medical practice scope</a:t>
            </a:r>
          </a:p>
          <a:p>
            <a:pPr marL="274320" indent="-274320" defTabSz="685800">
              <a:lnSpc>
                <a:spcPct val="100000"/>
              </a:lnSpc>
              <a:spcBef>
                <a:spcPts val="0"/>
              </a:spcBef>
              <a:spcAft>
                <a:spcPts val="1200"/>
              </a:spcAft>
              <a:defRPr/>
            </a:pPr>
            <a:r>
              <a:rPr lang="en-US" sz="2200" dirty="0">
                <a:solidFill>
                  <a:srgbClr val="00529B"/>
                </a:solidFill>
              </a:rPr>
              <a:t>Highlights best practices of providers and public sector employees seeking to end waste, fraud, and abuse in Medicare</a:t>
            </a:r>
          </a:p>
          <a:p>
            <a:pPr marL="274320" indent="-274320" defTabSz="685800">
              <a:lnSpc>
                <a:spcPct val="100000"/>
              </a:lnSpc>
              <a:spcBef>
                <a:spcPts val="0"/>
              </a:spcBef>
              <a:spcAft>
                <a:spcPts val="1200"/>
              </a:spcAft>
              <a:defRPr/>
            </a:pPr>
            <a:r>
              <a:rPr lang="en-US" sz="2200" dirty="0">
                <a:solidFill>
                  <a:srgbClr val="00529B"/>
                </a:solidFill>
              </a:rPr>
              <a:t>Builds on existing partnerships between HHS and the U.S. Department of Justice (DOJ) to reduce fraud and recover taxpayer dollars</a:t>
            </a:r>
          </a:p>
        </p:txBody>
      </p:sp>
      <p:pic>
        <p:nvPicPr>
          <p:cNvPr id="4098" name="Picture 2">
            <a:extLst>
              <a:ext uri="{FF2B5EF4-FFF2-40B4-BE49-F238E27FC236}">
                <a16:creationId xmlns:a16="http://schemas.microsoft.com/office/drawing/2014/main" id="{3C643380-E5C8-4F28-A0E7-0D5EA862F449}"/>
              </a:ext>
              <a:ext uri="{C183D7F6-B498-43B3-948B-1728B52AA6E4}">
                <adec:decorative xmlns:adec="http://schemas.microsoft.com/office/drawing/2017/decorative" val="1"/>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9484659" y="1331719"/>
            <a:ext cx="1960672" cy="19606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6205325-48C6-485F-9E30-929BDF9EA40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603952" y="3676859"/>
            <a:ext cx="1960672" cy="1960672"/>
          </a:xfrm>
          <a:prstGeom prst="rect">
            <a:avLst/>
          </a:prstGeom>
        </p:spPr>
      </p:pic>
      <p:sp>
        <p:nvSpPr>
          <p:cNvPr id="6" name="Slide Number Placeholder 5">
            <a:extLst>
              <a:ext uri="{FF2B5EF4-FFF2-40B4-BE49-F238E27FC236}">
                <a16:creationId xmlns:a16="http://schemas.microsoft.com/office/drawing/2014/main" id="{CD218AD9-2321-441B-8CBF-E767872A29B4}"/>
              </a:ext>
            </a:extLst>
          </p:cNvPr>
          <p:cNvSpPr>
            <a:spLocks noGrp="1"/>
          </p:cNvSpPr>
          <p:nvPr>
            <p:ph type="sldNum" sz="quarter" idx="12"/>
          </p:nvPr>
        </p:nvSpPr>
        <p:spPr/>
        <p:txBody>
          <a:bodyPr/>
          <a:lstStyle/>
          <a:p>
            <a:pPr>
              <a:defRPr/>
            </a:pPr>
            <a:fld id="{11E79EF6-0C0E-43E6-8FB3-918BC522CC5A}" type="slidenum">
              <a:rPr lang="en-US" smtClean="0"/>
              <a:pPr>
                <a:defRPr/>
              </a:pPr>
              <a:t>40</a:t>
            </a:fld>
            <a:endParaRPr lang="en-US" dirty="0"/>
          </a:p>
        </p:txBody>
      </p:sp>
      <p:sp>
        <p:nvSpPr>
          <p:cNvPr id="10" name="Footer Placeholder 4">
            <a:extLst>
              <a:ext uri="{FF2B5EF4-FFF2-40B4-BE49-F238E27FC236}">
                <a16:creationId xmlns:a16="http://schemas.microsoft.com/office/drawing/2014/main" id="{FFEF052B-F901-4873-9221-2C82271C0867}"/>
              </a:ext>
            </a:extLst>
          </p:cNvPr>
          <p:cNvSpPr>
            <a:spLocks noGrp="1"/>
          </p:cNvSpPr>
          <p:nvPr>
            <p:ph type="ftr" sz="quarter" idx="11"/>
          </p:nvPr>
        </p:nvSpPr>
        <p:spPr>
          <a:xfrm>
            <a:off x="3942175" y="6492875"/>
            <a:ext cx="4307650" cy="365125"/>
          </a:xfrm>
        </p:spPr>
        <p:txBody>
          <a:bodyPr/>
          <a:lstStyle/>
          <a:p>
            <a:r>
              <a:rPr lang="en-US"/>
              <a:t>Medicare &amp; Medicaid Fraud, Waste, &amp; Abuse Prevention</a:t>
            </a:r>
            <a:endParaRPr lang="en-US" dirty="0"/>
          </a:p>
        </p:txBody>
      </p:sp>
      <p:sp>
        <p:nvSpPr>
          <p:cNvPr id="8" name="Date Placeholder 3">
            <a:extLst>
              <a:ext uri="{FF2B5EF4-FFF2-40B4-BE49-F238E27FC236}">
                <a16:creationId xmlns:a16="http://schemas.microsoft.com/office/drawing/2014/main" id="{BB5FA8F6-C618-46A4-93D3-F266781027FD}"/>
              </a:ext>
            </a:extLst>
          </p:cNvPr>
          <p:cNvSpPr>
            <a:spLocks noGrp="1"/>
          </p:cNvSpPr>
          <p:nvPr>
            <p:ph type="dt" sz="half" idx="10"/>
          </p:nvPr>
        </p:nvSpPr>
        <p:spPr>
          <a:xfrm>
            <a:off x="838200" y="6476171"/>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869517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0"/>
            <a:ext cx="12192000" cy="977570"/>
          </a:xfrm>
        </p:spPr>
        <p:txBody>
          <a:bodyPr anchor="ctr">
            <a:normAutofit/>
          </a:bodyPr>
          <a:lstStyle/>
          <a:p>
            <a:r>
              <a:rPr lang="en-US" sz="3000" dirty="0">
                <a:latin typeface="Arial Black" panose="020B0A04020102020204" pitchFamily="34" charset="0"/>
              </a:rPr>
              <a:t>Health Care Fraud Prevention Partnership (HFPP)</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type="body" sz="quarter" idx="13"/>
          </p:nvPr>
        </p:nvSpPr>
        <p:spPr/>
        <p:txBody>
          <a:bodyPr>
            <a:normAutofit/>
          </a:bodyPr>
          <a:lstStyle/>
          <a:p>
            <a:pPr marL="0" indent="0" defTabSz="685800">
              <a:lnSpc>
                <a:spcPct val="100000"/>
              </a:lnSpc>
              <a:spcBef>
                <a:spcPts val="0"/>
              </a:spcBef>
              <a:spcAft>
                <a:spcPts val="1200"/>
              </a:spcAft>
              <a:buNone/>
              <a:defRPr/>
            </a:pPr>
            <a:r>
              <a:rPr lang="en-US" sz="2800" b="1" dirty="0">
                <a:solidFill>
                  <a:srgbClr val="00529B"/>
                </a:solidFill>
              </a:rPr>
              <a:t>Improves the detection and prevention of health care fraud by: </a:t>
            </a:r>
            <a:endParaRPr lang="en-US" sz="2800" dirty="0">
              <a:solidFill>
                <a:srgbClr val="00529B"/>
              </a:solidFill>
            </a:endParaRPr>
          </a:p>
          <a:p>
            <a:pPr marL="548640" indent="-274320" defTabSz="685800">
              <a:lnSpc>
                <a:spcPct val="100000"/>
              </a:lnSpc>
              <a:spcBef>
                <a:spcPts val="0"/>
              </a:spcBef>
              <a:spcAft>
                <a:spcPts val="1200"/>
              </a:spcAft>
              <a:defRPr/>
            </a:pPr>
            <a:r>
              <a:rPr lang="en-US" sz="2400" dirty="0">
                <a:solidFill>
                  <a:srgbClr val="00529B"/>
                </a:solidFill>
              </a:rPr>
              <a:t>Exchanging data and information between </a:t>
            </a:r>
            <a:br>
              <a:rPr lang="en-US" sz="2400" dirty="0">
                <a:solidFill>
                  <a:srgbClr val="00529B"/>
                </a:solidFill>
              </a:rPr>
            </a:br>
            <a:r>
              <a:rPr lang="en-US" sz="2400" dirty="0">
                <a:solidFill>
                  <a:srgbClr val="00529B"/>
                </a:solidFill>
              </a:rPr>
              <a:t>public and private sectors</a:t>
            </a:r>
          </a:p>
          <a:p>
            <a:pPr marL="548640" indent="-274320" defTabSz="685800">
              <a:lnSpc>
                <a:spcPct val="100000"/>
              </a:lnSpc>
              <a:spcBef>
                <a:spcPts val="0"/>
              </a:spcBef>
              <a:spcAft>
                <a:spcPts val="1200"/>
              </a:spcAft>
              <a:defRPr/>
            </a:pPr>
            <a:r>
              <a:rPr lang="en-US" sz="2400" dirty="0">
                <a:solidFill>
                  <a:srgbClr val="00529B"/>
                </a:solidFill>
              </a:rPr>
              <a:t>Leveraging analytic tools against data sets </a:t>
            </a:r>
            <a:br>
              <a:rPr lang="en-US" sz="2400" dirty="0">
                <a:solidFill>
                  <a:srgbClr val="00529B"/>
                </a:solidFill>
              </a:rPr>
            </a:br>
            <a:r>
              <a:rPr lang="en-US" sz="2400" dirty="0">
                <a:solidFill>
                  <a:srgbClr val="00529B"/>
                </a:solidFill>
              </a:rPr>
              <a:t>provided by HFPP partners</a:t>
            </a:r>
          </a:p>
          <a:p>
            <a:pPr marL="548640" indent="-274320" defTabSz="685800">
              <a:lnSpc>
                <a:spcPct val="100000"/>
              </a:lnSpc>
              <a:spcBef>
                <a:spcPts val="0"/>
              </a:spcBef>
              <a:spcAft>
                <a:spcPts val="1200"/>
              </a:spcAft>
              <a:defRPr/>
            </a:pPr>
            <a:r>
              <a:rPr lang="en-US" sz="2400" dirty="0">
                <a:solidFill>
                  <a:srgbClr val="00529B"/>
                </a:solidFill>
              </a:rPr>
              <a:t>Providing a forum for public/private leaders </a:t>
            </a:r>
            <a:br>
              <a:rPr lang="en-US" sz="2400" dirty="0">
                <a:solidFill>
                  <a:srgbClr val="00529B"/>
                </a:solidFill>
              </a:rPr>
            </a:br>
            <a:r>
              <a:rPr lang="en-US" sz="2400" dirty="0">
                <a:solidFill>
                  <a:srgbClr val="00529B"/>
                </a:solidFill>
              </a:rPr>
              <a:t>and subject matter experts to share successful </a:t>
            </a:r>
            <a:br>
              <a:rPr lang="en-US" sz="2400" dirty="0">
                <a:solidFill>
                  <a:srgbClr val="00529B"/>
                </a:solidFill>
              </a:rPr>
            </a:br>
            <a:r>
              <a:rPr lang="en-US" sz="2400" dirty="0">
                <a:solidFill>
                  <a:srgbClr val="00529B"/>
                </a:solidFill>
              </a:rPr>
              <a:t>anti-fraud practices</a:t>
            </a:r>
          </a:p>
        </p:txBody>
      </p:sp>
      <p:pic>
        <p:nvPicPr>
          <p:cNvPr id="1026" name="Picture 2">
            <a:extLst>
              <a:ext uri="{FF2B5EF4-FFF2-40B4-BE49-F238E27FC236}">
                <a16:creationId xmlns:a16="http://schemas.microsoft.com/office/drawing/2014/main" id="{389CFCCC-B0EB-4C28-8565-FFE4ECADC6BE}"/>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012899" y="2233444"/>
            <a:ext cx="3002280" cy="300228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F5B347C2-0192-DF0E-E368-DC9E6B4216F9}"/>
              </a:ext>
            </a:extLst>
          </p:cNvPr>
          <p:cNvSpPr>
            <a:spLocks noGrp="1"/>
          </p:cNvSpPr>
          <p:nvPr>
            <p:ph type="sldNum" sz="quarter" idx="12"/>
          </p:nvPr>
        </p:nvSpPr>
        <p:spPr/>
        <p:txBody>
          <a:bodyPr/>
          <a:lstStyle/>
          <a:p>
            <a:pPr>
              <a:defRPr/>
            </a:pPr>
            <a:fld id="{11E79EF6-0C0E-43E6-8FB3-918BC522CC5A}" type="slidenum">
              <a:rPr lang="en-US" smtClean="0"/>
              <a:pPr>
                <a:defRPr/>
              </a:pPr>
              <a:t>41</a:t>
            </a:fld>
            <a:endParaRPr lang="en-US" dirty="0"/>
          </a:p>
        </p:txBody>
      </p:sp>
      <p:sp>
        <p:nvSpPr>
          <p:cNvPr id="3" name="Footer Placeholder 2">
            <a:extLst>
              <a:ext uri="{FF2B5EF4-FFF2-40B4-BE49-F238E27FC236}">
                <a16:creationId xmlns:a16="http://schemas.microsoft.com/office/drawing/2014/main" id="{16D7B58F-27E6-98C5-859A-8CE61DA392DC}"/>
              </a:ext>
            </a:extLst>
          </p:cNvPr>
          <p:cNvSpPr>
            <a:spLocks noGrp="1"/>
          </p:cNvSpPr>
          <p:nvPr>
            <p:ph type="ftr" sz="quarter" idx="11"/>
          </p:nvPr>
        </p:nvSpPr>
        <p:spPr/>
        <p:txBody>
          <a:bodyPr/>
          <a:lstStyle/>
          <a:p>
            <a:r>
              <a:rPr lang="en-US"/>
              <a:t>Medicare &amp; Medicaid Fraud, Waste, &amp; Abuse Prevention</a:t>
            </a:r>
            <a:endParaRPr lang="en-US" dirty="0"/>
          </a:p>
        </p:txBody>
      </p:sp>
      <p:sp>
        <p:nvSpPr>
          <p:cNvPr id="2" name="Date Placeholder 1">
            <a:extLst>
              <a:ext uri="{FF2B5EF4-FFF2-40B4-BE49-F238E27FC236}">
                <a16:creationId xmlns:a16="http://schemas.microsoft.com/office/drawing/2014/main" id="{EF384CDB-BA27-F1F7-3210-3A810B765BBD}"/>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61973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0"/>
            <a:ext cx="12192000" cy="977570"/>
          </a:xfrm>
        </p:spPr>
        <p:txBody>
          <a:bodyPr anchor="ctr">
            <a:normAutofit/>
          </a:bodyPr>
          <a:lstStyle/>
          <a:p>
            <a:r>
              <a:rPr lang="en-US" sz="3000" dirty="0">
                <a:latin typeface="Arial Black" panose="020B0A04020102020204" pitchFamily="34" charset="0"/>
              </a:rPr>
              <a:t>Major Case Coordination (MCC)</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type="body" sz="quarter" idx="13"/>
          </p:nvPr>
        </p:nvSpPr>
        <p:spPr>
          <a:xfrm>
            <a:off x="697585" y="1345406"/>
            <a:ext cx="10644188" cy="4167187"/>
          </a:xfrm>
        </p:spPr>
        <p:txBody>
          <a:bodyPr>
            <a:noAutofit/>
          </a:bodyPr>
          <a:lstStyle/>
          <a:p>
            <a:pPr marL="0" indent="0" defTabSz="685800">
              <a:lnSpc>
                <a:spcPct val="100000"/>
              </a:lnSpc>
              <a:spcBef>
                <a:spcPts val="0"/>
              </a:spcBef>
              <a:spcAft>
                <a:spcPts val="1200"/>
              </a:spcAft>
              <a:buNone/>
              <a:defRPr/>
            </a:pPr>
            <a:r>
              <a:rPr lang="en-US" sz="2800" b="1" dirty="0">
                <a:solidFill>
                  <a:srgbClr val="00529B"/>
                </a:solidFill>
              </a:rPr>
              <a:t>Provides an opportunity for Medicare and Medicaid policy experts, law enforcement officials, clinicians, and fraud investigators to collaborate before, during, and after the development of fraud leads, resulting in:</a:t>
            </a:r>
            <a:endParaRPr lang="en-US" sz="2800" dirty="0">
              <a:solidFill>
                <a:srgbClr val="00529B"/>
              </a:solidFill>
            </a:endParaRPr>
          </a:p>
          <a:p>
            <a:pPr marL="548640" indent="-274320" defTabSz="685800">
              <a:lnSpc>
                <a:spcPct val="100000"/>
              </a:lnSpc>
              <a:spcBef>
                <a:spcPts val="0"/>
              </a:spcBef>
              <a:spcAft>
                <a:spcPts val="1200"/>
              </a:spcAft>
              <a:defRPr/>
            </a:pPr>
            <a:r>
              <a:rPr lang="en-US" sz="2400" dirty="0">
                <a:solidFill>
                  <a:srgbClr val="00529B"/>
                </a:solidFill>
              </a:rPr>
              <a:t>4,000 reviews</a:t>
            </a:r>
          </a:p>
          <a:p>
            <a:pPr marL="548640" indent="-274320" defTabSz="685800">
              <a:lnSpc>
                <a:spcPct val="100000"/>
              </a:lnSpc>
              <a:spcBef>
                <a:spcPts val="0"/>
              </a:spcBef>
              <a:spcAft>
                <a:spcPts val="1200"/>
              </a:spcAft>
              <a:defRPr/>
            </a:pPr>
            <a:r>
              <a:rPr lang="en-US" sz="2400" dirty="0">
                <a:solidFill>
                  <a:srgbClr val="00529B"/>
                </a:solidFill>
              </a:rPr>
              <a:t>2,500+ law enforcement referrals</a:t>
            </a:r>
          </a:p>
          <a:p>
            <a:pPr marL="548640" indent="-274320" defTabSz="685800">
              <a:lnSpc>
                <a:spcPct val="100000"/>
              </a:lnSpc>
              <a:spcBef>
                <a:spcPts val="0"/>
              </a:spcBef>
              <a:spcAft>
                <a:spcPts val="1200"/>
              </a:spcAft>
              <a:defRPr/>
            </a:pPr>
            <a:r>
              <a:rPr lang="en-US" sz="2400" dirty="0">
                <a:solidFill>
                  <a:srgbClr val="00529B"/>
                </a:solidFill>
              </a:rPr>
              <a:t>Nationwide enforcement actions</a:t>
            </a:r>
            <a:endParaRPr lang="en-US" sz="2000" dirty="0">
              <a:solidFill>
                <a:srgbClr val="00529B"/>
              </a:solidFill>
            </a:endParaRPr>
          </a:p>
        </p:txBody>
      </p:sp>
      <p:sp>
        <p:nvSpPr>
          <p:cNvPr id="6" name="Slide Number Placeholder 5">
            <a:extLst>
              <a:ext uri="{FF2B5EF4-FFF2-40B4-BE49-F238E27FC236}">
                <a16:creationId xmlns:a16="http://schemas.microsoft.com/office/drawing/2014/main" id="{C579BCB6-E595-50FD-47D8-F69CA485E3D5}"/>
              </a:ext>
            </a:extLst>
          </p:cNvPr>
          <p:cNvSpPr>
            <a:spLocks noGrp="1"/>
          </p:cNvSpPr>
          <p:nvPr>
            <p:ph type="sldNum" sz="quarter" idx="12"/>
          </p:nvPr>
        </p:nvSpPr>
        <p:spPr/>
        <p:txBody>
          <a:bodyPr/>
          <a:lstStyle/>
          <a:p>
            <a:pPr>
              <a:defRPr/>
            </a:pPr>
            <a:fld id="{11E79EF6-0C0E-43E6-8FB3-918BC522CC5A}" type="slidenum">
              <a:rPr lang="en-US" smtClean="0"/>
              <a:pPr>
                <a:defRPr/>
              </a:pPr>
              <a:t>42</a:t>
            </a:fld>
            <a:endParaRPr lang="en-US" dirty="0"/>
          </a:p>
        </p:txBody>
      </p:sp>
      <p:sp>
        <p:nvSpPr>
          <p:cNvPr id="3" name="Footer Placeholder 2">
            <a:extLst>
              <a:ext uri="{FF2B5EF4-FFF2-40B4-BE49-F238E27FC236}">
                <a16:creationId xmlns:a16="http://schemas.microsoft.com/office/drawing/2014/main" id="{A78CE451-168A-F06C-4B4E-6076A1950E23}"/>
              </a:ext>
            </a:extLst>
          </p:cNvPr>
          <p:cNvSpPr>
            <a:spLocks noGrp="1"/>
          </p:cNvSpPr>
          <p:nvPr>
            <p:ph type="ftr" sz="quarter" idx="11"/>
          </p:nvPr>
        </p:nvSpPr>
        <p:spPr/>
        <p:txBody>
          <a:bodyPr/>
          <a:lstStyle/>
          <a:p>
            <a:r>
              <a:rPr lang="en-US"/>
              <a:t>Medicare &amp; Medicaid Fraud, Waste, &amp; Abuse Prevention</a:t>
            </a:r>
            <a:endParaRPr lang="en-US" dirty="0"/>
          </a:p>
        </p:txBody>
      </p:sp>
      <p:sp>
        <p:nvSpPr>
          <p:cNvPr id="2" name="Date Placeholder 1">
            <a:extLst>
              <a:ext uri="{FF2B5EF4-FFF2-40B4-BE49-F238E27FC236}">
                <a16:creationId xmlns:a16="http://schemas.microsoft.com/office/drawing/2014/main" id="{6FE571D0-FF3B-9A67-2C62-DDC4908670E7}"/>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46966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0"/>
            <a:ext cx="12192000" cy="965200"/>
          </a:xfrm>
        </p:spPr>
        <p:txBody>
          <a:bodyPr anchor="ctr">
            <a:normAutofit/>
          </a:bodyPr>
          <a:lstStyle/>
          <a:p>
            <a:r>
              <a:rPr lang="en-US" sz="3000" dirty="0">
                <a:latin typeface="Arial Black" panose="020B0A04020102020204" pitchFamily="34" charset="0"/>
              </a:rPr>
              <a:t>Provider Education</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sz="half" idx="1"/>
          </p:nvPr>
        </p:nvSpPr>
        <p:spPr>
          <a:xfrm>
            <a:off x="5214370" y="1911895"/>
            <a:ext cx="6458266" cy="4065824"/>
          </a:xfrm>
        </p:spPr>
        <p:txBody>
          <a:bodyPr>
            <a:normAutofit/>
          </a:bodyPr>
          <a:lstStyle/>
          <a:p>
            <a:pPr marL="0" indent="0" defTabSz="685800">
              <a:lnSpc>
                <a:spcPct val="100000"/>
              </a:lnSpc>
              <a:spcBef>
                <a:spcPts val="0"/>
              </a:spcBef>
              <a:spcAft>
                <a:spcPts val="1200"/>
              </a:spcAft>
              <a:buNone/>
              <a:defRPr/>
            </a:pPr>
            <a:r>
              <a:rPr lang="en-US" sz="2800" b="1" dirty="0">
                <a:solidFill>
                  <a:srgbClr val="00529B"/>
                </a:solidFill>
              </a:rPr>
              <a:t>Helps correct vulnerabilities so that providers:</a:t>
            </a:r>
          </a:p>
          <a:p>
            <a:pPr marL="594360" indent="-274320" defTabSz="685800">
              <a:lnSpc>
                <a:spcPct val="100000"/>
              </a:lnSpc>
              <a:spcBef>
                <a:spcPts val="0"/>
              </a:spcBef>
              <a:spcAft>
                <a:spcPts val="1200"/>
              </a:spcAft>
              <a:defRPr/>
            </a:pPr>
            <a:r>
              <a:rPr lang="en-US" sz="2400" dirty="0">
                <a:solidFill>
                  <a:srgbClr val="00529B"/>
                </a:solidFill>
              </a:rPr>
              <a:t>Maintain proper documentation </a:t>
            </a:r>
          </a:p>
          <a:p>
            <a:pPr marL="594360" indent="-274320" defTabSz="685800">
              <a:lnSpc>
                <a:spcPct val="100000"/>
              </a:lnSpc>
              <a:spcBef>
                <a:spcPts val="0"/>
              </a:spcBef>
              <a:spcAft>
                <a:spcPts val="1200"/>
              </a:spcAft>
              <a:defRPr/>
            </a:pPr>
            <a:r>
              <a:rPr lang="en-US" sz="2400" dirty="0">
                <a:solidFill>
                  <a:srgbClr val="00529B"/>
                </a:solidFill>
              </a:rPr>
              <a:t>Reduce inappropriate claim submissions</a:t>
            </a:r>
          </a:p>
          <a:p>
            <a:pPr marL="594360" indent="-274320" defTabSz="685800">
              <a:lnSpc>
                <a:spcPct val="100000"/>
              </a:lnSpc>
              <a:spcBef>
                <a:spcPts val="0"/>
              </a:spcBef>
              <a:spcAft>
                <a:spcPts val="1200"/>
              </a:spcAft>
              <a:defRPr/>
            </a:pPr>
            <a:r>
              <a:rPr lang="en-US" sz="2400" dirty="0">
                <a:solidFill>
                  <a:srgbClr val="00529B"/>
                </a:solidFill>
              </a:rPr>
              <a:t>Protect patient and provider identity information</a:t>
            </a:r>
          </a:p>
          <a:p>
            <a:pPr marL="594360" indent="-274320" defTabSz="685800">
              <a:lnSpc>
                <a:spcPct val="100000"/>
              </a:lnSpc>
              <a:spcBef>
                <a:spcPts val="0"/>
              </a:spcBef>
              <a:spcAft>
                <a:spcPts val="1200"/>
              </a:spcAft>
              <a:defRPr/>
            </a:pPr>
            <a:r>
              <a:rPr lang="en-US" sz="2400" dirty="0">
                <a:solidFill>
                  <a:srgbClr val="00529B"/>
                </a:solidFill>
              </a:rPr>
              <a:t>Establish a broader culture of compliance</a:t>
            </a:r>
          </a:p>
        </p:txBody>
      </p:sp>
      <p:pic>
        <p:nvPicPr>
          <p:cNvPr id="3" name="Picture 2">
            <a:extLst>
              <a:ext uri="{FF2B5EF4-FFF2-40B4-BE49-F238E27FC236}">
                <a16:creationId xmlns:a16="http://schemas.microsoft.com/office/drawing/2014/main" id="{28C442A2-18FE-4EF8-ACDD-5F2B247C78E3}"/>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19364" y="1911895"/>
            <a:ext cx="4360813" cy="3527047"/>
          </a:xfrm>
          <a:prstGeom prst="rect">
            <a:avLst/>
          </a:prstGeom>
          <a:ln>
            <a:noFill/>
          </a:ln>
          <a:effectLst>
            <a:softEdge rad="112500"/>
          </a:effectLst>
        </p:spPr>
      </p:pic>
      <p:sp>
        <p:nvSpPr>
          <p:cNvPr id="6" name="Slide Number Placeholder 5">
            <a:extLst>
              <a:ext uri="{FF2B5EF4-FFF2-40B4-BE49-F238E27FC236}">
                <a16:creationId xmlns:a16="http://schemas.microsoft.com/office/drawing/2014/main" id="{1D42AB24-C11D-4147-A9C2-81B94808E1B6}"/>
              </a:ext>
            </a:extLst>
          </p:cNvPr>
          <p:cNvSpPr>
            <a:spLocks noGrp="1"/>
          </p:cNvSpPr>
          <p:nvPr>
            <p:ph type="sldNum" sz="quarter" idx="12"/>
          </p:nvPr>
        </p:nvSpPr>
        <p:spPr/>
        <p:txBody>
          <a:bodyPr/>
          <a:lstStyle/>
          <a:p>
            <a:pPr>
              <a:defRPr/>
            </a:pPr>
            <a:fld id="{11E79EF6-0C0E-43E6-8FB3-918BC522CC5A}" type="slidenum">
              <a:rPr lang="en-US" smtClean="0"/>
              <a:pPr>
                <a:defRPr/>
              </a:pPr>
              <a:t>43</a:t>
            </a:fld>
            <a:endParaRPr lang="en-US" dirty="0"/>
          </a:p>
        </p:txBody>
      </p:sp>
      <p:sp>
        <p:nvSpPr>
          <p:cNvPr id="9" name="Footer Placeholder 4">
            <a:extLst>
              <a:ext uri="{FF2B5EF4-FFF2-40B4-BE49-F238E27FC236}">
                <a16:creationId xmlns:a16="http://schemas.microsoft.com/office/drawing/2014/main" id="{16397FAC-634A-4A55-84C3-43B32716C1F8}"/>
              </a:ext>
            </a:extLst>
          </p:cNvPr>
          <p:cNvSpPr>
            <a:spLocks noGrp="1"/>
          </p:cNvSpPr>
          <p:nvPr>
            <p:ph type="ftr" sz="quarter" idx="11"/>
          </p:nvPr>
        </p:nvSpPr>
        <p:spPr>
          <a:xfrm>
            <a:off x="3915594" y="6492240"/>
            <a:ext cx="4360813" cy="365125"/>
          </a:xfrm>
        </p:spPr>
        <p:txBody>
          <a:bodyPr/>
          <a:lstStyle/>
          <a:p>
            <a:r>
              <a:rPr lang="en-US"/>
              <a:t>Medicare &amp; Medicaid Fraud, Waste, &amp; Abuse Prevention</a:t>
            </a:r>
            <a:endParaRPr lang="en-US" dirty="0"/>
          </a:p>
        </p:txBody>
      </p:sp>
      <p:sp>
        <p:nvSpPr>
          <p:cNvPr id="8" name="Date Placeholder 3">
            <a:extLst>
              <a:ext uri="{FF2B5EF4-FFF2-40B4-BE49-F238E27FC236}">
                <a16:creationId xmlns:a16="http://schemas.microsoft.com/office/drawing/2014/main" id="{1CFA988B-E1D6-4DC0-AAD6-481881F2E565}"/>
              </a:ext>
            </a:extLst>
          </p:cNvPr>
          <p:cNvSpPr>
            <a:spLocks noGrp="1"/>
          </p:cNvSpPr>
          <p:nvPr>
            <p:ph type="dt" sz="half" idx="10"/>
          </p:nvPr>
        </p:nvSpPr>
        <p:spPr>
          <a:xfrm>
            <a:off x="838200" y="6476171"/>
            <a:ext cx="2743200" cy="365125"/>
          </a:xfrm>
        </p:spPr>
        <p:txBody>
          <a:bodyPr/>
          <a:lstStyle/>
          <a:p>
            <a:r>
              <a:rPr lang="en-US"/>
              <a:t>April 2024</a:t>
            </a:r>
          </a:p>
        </p:txBody>
      </p:sp>
    </p:spTree>
    <p:custDataLst>
      <p:tags r:id="rId1"/>
    </p:custDataLst>
    <p:extLst>
      <p:ext uri="{BB962C8B-B14F-4D97-AF65-F5344CB8AC3E}">
        <p14:creationId xmlns:p14="http://schemas.microsoft.com/office/powerpoint/2010/main" val="2048525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64396" y="341524"/>
            <a:ext cx="10941803" cy="649076"/>
          </a:xfrm>
        </p:spPr>
        <p:txBody>
          <a:bodyPr>
            <a:normAutofit/>
          </a:bodyPr>
          <a:lstStyle/>
          <a:p>
            <a:pPr algn="ctr"/>
            <a:r>
              <a:rPr lang="en-US" sz="3000" dirty="0"/>
              <a:t>Check Your Knowledge: Question 4</a:t>
            </a:r>
          </a:p>
        </p:txBody>
      </p:sp>
      <p:sp>
        <p:nvSpPr>
          <p:cNvPr id="5" name="Content Placeholder 4"/>
          <p:cNvSpPr>
            <a:spLocks noGrp="1"/>
          </p:cNvSpPr>
          <p:nvPr>
            <p:ph sz="half" idx="4294967295"/>
          </p:nvPr>
        </p:nvSpPr>
        <p:spPr>
          <a:xfrm>
            <a:off x="1743075" y="1681163"/>
            <a:ext cx="9610725" cy="2944812"/>
          </a:xfrm>
        </p:spPr>
        <p:txBody>
          <a:bodyPr>
            <a:normAutofit/>
          </a:bodyPr>
          <a:lstStyle/>
          <a:p>
            <a:pPr marL="0" indent="0" defTabSz="685800">
              <a:lnSpc>
                <a:spcPct val="100000"/>
              </a:lnSpc>
              <a:spcBef>
                <a:spcPts val="0"/>
              </a:spcBef>
              <a:spcAft>
                <a:spcPts val="1200"/>
              </a:spcAft>
              <a:buNone/>
              <a:defRPr/>
            </a:pPr>
            <a:r>
              <a:rPr lang="en-US" b="1" dirty="0">
                <a:solidFill>
                  <a:srgbClr val="00529B"/>
                </a:solidFill>
              </a:rPr>
              <a:t>Since the COVID-19 Public Health Emergency (PHE) has ended, related health care scams have declined significantly. </a:t>
            </a:r>
          </a:p>
          <a:p>
            <a:pPr marL="342900" indent="-342900" defTabSz="685800">
              <a:lnSpc>
                <a:spcPct val="100000"/>
              </a:lnSpc>
              <a:spcBef>
                <a:spcPts val="0"/>
              </a:spcBef>
              <a:spcAft>
                <a:spcPts val="1200"/>
              </a:spcAft>
              <a:buFont typeface="+mj-lt"/>
              <a:buAutoNum type="alphaLcPeriod"/>
              <a:defRPr/>
            </a:pPr>
            <a:r>
              <a:rPr lang="en-US" dirty="0">
                <a:solidFill>
                  <a:srgbClr val="00529B"/>
                </a:solidFill>
              </a:rPr>
              <a:t>True	</a:t>
            </a:r>
          </a:p>
          <a:p>
            <a:pPr marL="349250" indent="-349250" defTabSz="685800">
              <a:lnSpc>
                <a:spcPct val="100000"/>
              </a:lnSpc>
              <a:spcBef>
                <a:spcPts val="1200"/>
              </a:spcBef>
              <a:spcAft>
                <a:spcPts val="1200"/>
              </a:spcAft>
              <a:buFont typeface="Wingdings" pitchFamily="2" charset="2"/>
              <a:buAutoNum type="alphaLcPeriod"/>
            </a:pPr>
            <a:r>
              <a:rPr lang="en-US" dirty="0">
                <a:solidFill>
                  <a:srgbClr val="00529B"/>
                </a:solidFill>
              </a:rPr>
              <a:t>False</a:t>
            </a:r>
            <a:endParaRPr lang="en-US" dirty="0"/>
          </a:p>
        </p:txBody>
      </p:sp>
      <p:sp>
        <p:nvSpPr>
          <p:cNvPr id="7" name="Rounded Rectangle 6" descr="Green box highlighting B as the correct answer"/>
          <p:cNvSpPr/>
          <p:nvPr/>
        </p:nvSpPr>
        <p:spPr>
          <a:xfrm>
            <a:off x="1743075" y="3683359"/>
            <a:ext cx="1515280" cy="552174"/>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355F468F-92C3-4179-A156-27D45B7C87B3}"/>
              </a:ext>
            </a:extLst>
          </p:cNvPr>
          <p:cNvSpPr>
            <a:spLocks noGrp="1"/>
          </p:cNvSpPr>
          <p:nvPr>
            <p:ph type="sldNum" sz="quarter" idx="12"/>
          </p:nvPr>
        </p:nvSpPr>
        <p:spPr/>
        <p:txBody>
          <a:bodyPr/>
          <a:lstStyle/>
          <a:p>
            <a:pPr>
              <a:defRPr/>
            </a:pPr>
            <a:fld id="{11E79EF6-0C0E-43E6-8FB3-918BC522CC5A}" type="slidenum">
              <a:rPr lang="en-US" smtClean="0"/>
              <a:pPr>
                <a:defRPr/>
              </a:pPr>
              <a:t>44</a:t>
            </a:fld>
            <a:endParaRPr lang="en-US" dirty="0"/>
          </a:p>
        </p:txBody>
      </p:sp>
      <p:sp>
        <p:nvSpPr>
          <p:cNvPr id="10" name="Footer Placeholder 4">
            <a:extLst>
              <a:ext uri="{FF2B5EF4-FFF2-40B4-BE49-F238E27FC236}">
                <a16:creationId xmlns:a16="http://schemas.microsoft.com/office/drawing/2014/main" id="{93F9705A-A0B4-488A-975C-3A43CF5B1725}"/>
              </a:ext>
            </a:extLst>
          </p:cNvPr>
          <p:cNvSpPr>
            <a:spLocks noGrp="1"/>
          </p:cNvSpPr>
          <p:nvPr>
            <p:ph type="ftr" sz="quarter" idx="11"/>
          </p:nvPr>
        </p:nvSpPr>
        <p:spPr>
          <a:xfrm>
            <a:off x="3869154" y="6476170"/>
            <a:ext cx="4392710" cy="365125"/>
          </a:xfrm>
        </p:spPr>
        <p:txBody>
          <a:bodyPr/>
          <a:lstStyle/>
          <a:p>
            <a:r>
              <a:rPr lang="en-US"/>
              <a:t>Medicare &amp; Medicaid Fraud, Waste, &amp; Abuse Prevention</a:t>
            </a:r>
            <a:endParaRPr lang="en-US" dirty="0"/>
          </a:p>
        </p:txBody>
      </p:sp>
      <p:sp>
        <p:nvSpPr>
          <p:cNvPr id="9" name="Date Placeholder 3">
            <a:extLst>
              <a:ext uri="{FF2B5EF4-FFF2-40B4-BE49-F238E27FC236}">
                <a16:creationId xmlns:a16="http://schemas.microsoft.com/office/drawing/2014/main" id="{5D8904BD-4B6B-465C-AAD4-E5BA3F2C7184}"/>
              </a:ext>
            </a:extLst>
          </p:cNvPr>
          <p:cNvSpPr>
            <a:spLocks noGrp="1"/>
          </p:cNvSpPr>
          <p:nvPr>
            <p:ph type="dt" sz="half" idx="10"/>
          </p:nvPr>
        </p:nvSpPr>
        <p:spPr>
          <a:xfrm>
            <a:off x="838200" y="6476171"/>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402139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64396" y="341524"/>
            <a:ext cx="10941803" cy="649076"/>
          </a:xfrm>
        </p:spPr>
        <p:txBody>
          <a:bodyPr>
            <a:normAutofit/>
          </a:bodyPr>
          <a:lstStyle/>
          <a:p>
            <a:pPr algn="ctr"/>
            <a:r>
              <a:rPr lang="en-US" sz="3000" dirty="0"/>
              <a:t>Check Your Knowledge: Question 5</a:t>
            </a:r>
          </a:p>
        </p:txBody>
      </p:sp>
      <p:sp>
        <p:nvSpPr>
          <p:cNvPr id="5" name="Content Placeholder 4"/>
          <p:cNvSpPr>
            <a:spLocks noGrp="1"/>
          </p:cNvSpPr>
          <p:nvPr>
            <p:ph sz="half" idx="4294967295"/>
          </p:nvPr>
        </p:nvSpPr>
        <p:spPr>
          <a:xfrm>
            <a:off x="1743075" y="1681163"/>
            <a:ext cx="9899426" cy="2944812"/>
          </a:xfrm>
        </p:spPr>
        <p:txBody>
          <a:bodyPr>
            <a:noAutofit/>
          </a:bodyPr>
          <a:lstStyle/>
          <a:p>
            <a:pPr marL="0" indent="0" defTabSz="685800">
              <a:lnSpc>
                <a:spcPct val="110000"/>
              </a:lnSpc>
              <a:spcBef>
                <a:spcPts val="0"/>
              </a:spcBef>
              <a:spcAft>
                <a:spcPts val="1200"/>
              </a:spcAft>
              <a:buNone/>
              <a:defRPr/>
            </a:pPr>
            <a:r>
              <a:rPr lang="en-US" sz="2200" b="1" dirty="0">
                <a:solidFill>
                  <a:srgbClr val="00529B"/>
                </a:solidFill>
              </a:rPr>
              <a:t>While visiting your father in the hospital, you notice he’s been given the wrong dosage of his medication. This is an example of ___________. </a:t>
            </a:r>
          </a:p>
          <a:p>
            <a:pPr marL="342900" marR="0" lvl="1" indent="-342900">
              <a:lnSpc>
                <a:spcPct val="110000"/>
              </a:lnSpc>
              <a:spcBef>
                <a:spcPts val="0"/>
              </a:spcBef>
              <a:spcAft>
                <a:spcPts val="1200"/>
              </a:spcAft>
              <a:buFont typeface="+mj-lt"/>
              <a:buAutoNum type="alphaLcPeriod"/>
            </a:pPr>
            <a:r>
              <a:rPr lang="en-US" dirty="0">
                <a:solidFill>
                  <a:srgbClr val="00529B"/>
                </a:solidFill>
              </a:rPr>
              <a:t>Abuse</a:t>
            </a:r>
          </a:p>
          <a:p>
            <a:pPr marL="342900" marR="0" lvl="1" indent="-342900">
              <a:lnSpc>
                <a:spcPct val="110000"/>
              </a:lnSpc>
              <a:spcBef>
                <a:spcPts val="0"/>
              </a:spcBef>
              <a:spcAft>
                <a:spcPts val="1200"/>
              </a:spcAft>
              <a:buFont typeface="+mj-lt"/>
              <a:buAutoNum type="alphaLcPeriod"/>
            </a:pPr>
            <a:r>
              <a:rPr lang="en-US" dirty="0">
                <a:solidFill>
                  <a:srgbClr val="00529B"/>
                </a:solidFill>
              </a:rPr>
              <a:t>Quality of Care Concern</a:t>
            </a:r>
          </a:p>
          <a:p>
            <a:pPr marL="342900" marR="0" lvl="1" indent="-342900">
              <a:lnSpc>
                <a:spcPct val="110000"/>
              </a:lnSpc>
              <a:spcBef>
                <a:spcPts val="0"/>
              </a:spcBef>
              <a:spcAft>
                <a:spcPts val="1200"/>
              </a:spcAft>
              <a:buFont typeface="+mj-lt"/>
              <a:buAutoNum type="alphaLcPeriod"/>
            </a:pPr>
            <a:r>
              <a:rPr lang="en-US" dirty="0">
                <a:solidFill>
                  <a:srgbClr val="00529B"/>
                </a:solidFill>
              </a:rPr>
              <a:t>Fraud</a:t>
            </a:r>
          </a:p>
          <a:p>
            <a:pPr marL="342900" marR="0" lvl="1" indent="-342900">
              <a:lnSpc>
                <a:spcPct val="110000"/>
              </a:lnSpc>
              <a:spcBef>
                <a:spcPts val="0"/>
              </a:spcBef>
              <a:spcAft>
                <a:spcPts val="1200"/>
              </a:spcAft>
              <a:buFont typeface="+mj-lt"/>
              <a:buAutoNum type="alphaLcPeriod"/>
            </a:pPr>
            <a:r>
              <a:rPr lang="en-US" dirty="0">
                <a:solidFill>
                  <a:srgbClr val="00529B"/>
                </a:solidFill>
              </a:rPr>
              <a:t>Waste</a:t>
            </a:r>
            <a:endParaRPr lang="en-US" sz="2200" dirty="0"/>
          </a:p>
        </p:txBody>
      </p:sp>
      <p:sp>
        <p:nvSpPr>
          <p:cNvPr id="7" name="Rounded Rectangle 6" descr="Green box highlighting B as the correct answer"/>
          <p:cNvSpPr/>
          <p:nvPr/>
        </p:nvSpPr>
        <p:spPr>
          <a:xfrm>
            <a:off x="1706684" y="3126877"/>
            <a:ext cx="4192108" cy="431436"/>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355F468F-92C3-4179-A156-27D45B7C87B3}"/>
              </a:ext>
            </a:extLst>
          </p:cNvPr>
          <p:cNvSpPr>
            <a:spLocks noGrp="1"/>
          </p:cNvSpPr>
          <p:nvPr>
            <p:ph type="sldNum" sz="quarter" idx="12"/>
          </p:nvPr>
        </p:nvSpPr>
        <p:spPr/>
        <p:txBody>
          <a:bodyPr/>
          <a:lstStyle/>
          <a:p>
            <a:pPr>
              <a:defRPr/>
            </a:pPr>
            <a:fld id="{11E79EF6-0C0E-43E6-8FB3-918BC522CC5A}" type="slidenum">
              <a:rPr lang="en-US" smtClean="0"/>
              <a:pPr>
                <a:defRPr/>
              </a:pPr>
              <a:t>45</a:t>
            </a:fld>
            <a:endParaRPr lang="en-US" dirty="0"/>
          </a:p>
        </p:txBody>
      </p:sp>
      <p:sp>
        <p:nvSpPr>
          <p:cNvPr id="10" name="Footer Placeholder 4">
            <a:extLst>
              <a:ext uri="{FF2B5EF4-FFF2-40B4-BE49-F238E27FC236}">
                <a16:creationId xmlns:a16="http://schemas.microsoft.com/office/drawing/2014/main" id="{93F9705A-A0B4-488A-975C-3A43CF5B1725}"/>
              </a:ext>
            </a:extLst>
          </p:cNvPr>
          <p:cNvSpPr>
            <a:spLocks noGrp="1"/>
          </p:cNvSpPr>
          <p:nvPr>
            <p:ph type="ftr" sz="quarter" idx="11"/>
          </p:nvPr>
        </p:nvSpPr>
        <p:spPr>
          <a:xfrm>
            <a:off x="3869154" y="6476170"/>
            <a:ext cx="4392710" cy="365125"/>
          </a:xfrm>
        </p:spPr>
        <p:txBody>
          <a:bodyPr/>
          <a:lstStyle/>
          <a:p>
            <a:r>
              <a:rPr lang="en-US"/>
              <a:t>Medicare &amp; Medicaid Fraud, Waste, &amp; Abuse Prevention</a:t>
            </a:r>
            <a:endParaRPr lang="en-US" dirty="0"/>
          </a:p>
        </p:txBody>
      </p:sp>
      <p:sp>
        <p:nvSpPr>
          <p:cNvPr id="9" name="Date Placeholder 3">
            <a:extLst>
              <a:ext uri="{FF2B5EF4-FFF2-40B4-BE49-F238E27FC236}">
                <a16:creationId xmlns:a16="http://schemas.microsoft.com/office/drawing/2014/main" id="{5D8904BD-4B6B-465C-AAD4-E5BA3F2C7184}"/>
              </a:ext>
            </a:extLst>
          </p:cNvPr>
          <p:cNvSpPr>
            <a:spLocks noGrp="1"/>
          </p:cNvSpPr>
          <p:nvPr>
            <p:ph type="dt" sz="half" idx="10"/>
          </p:nvPr>
        </p:nvSpPr>
        <p:spPr>
          <a:xfrm>
            <a:off x="838200" y="6476171"/>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80754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3	</a:t>
            </a:r>
          </a:p>
        </p:txBody>
      </p:sp>
      <p:sp>
        <p:nvSpPr>
          <p:cNvPr id="5" name="Text Placeholder 4"/>
          <p:cNvSpPr>
            <a:spLocks noGrp="1"/>
          </p:cNvSpPr>
          <p:nvPr>
            <p:ph type="body" idx="1"/>
          </p:nvPr>
        </p:nvSpPr>
        <p:spPr/>
        <p:txBody>
          <a:bodyPr>
            <a:normAutofit/>
          </a:bodyPr>
          <a:lstStyle/>
          <a:p>
            <a:r>
              <a:rPr lang="en-US" sz="3600" dirty="0">
                <a:latin typeface="Arial Black" panose="020B0A04020102020204" pitchFamily="34" charset="0"/>
                <a:cs typeface="+mn-cs"/>
              </a:rPr>
              <a:t>How People with Medicare &amp; Medicaid Can Fight Fraud</a:t>
            </a:r>
          </a:p>
        </p:txBody>
      </p:sp>
    </p:spTree>
    <p:custDataLst>
      <p:tags r:id="rId1"/>
    </p:custDataLst>
    <p:extLst>
      <p:ext uri="{BB962C8B-B14F-4D97-AF65-F5344CB8AC3E}">
        <p14:creationId xmlns:p14="http://schemas.microsoft.com/office/powerpoint/2010/main" val="39388460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9D2366-8313-4B78-8478-70588F5C95B0}"/>
              </a:ext>
            </a:extLst>
          </p:cNvPr>
          <p:cNvSpPr>
            <a:spLocks noGrp="1"/>
          </p:cNvSpPr>
          <p:nvPr>
            <p:ph type="title"/>
          </p:nvPr>
        </p:nvSpPr>
        <p:spPr/>
        <p:txBody>
          <a:bodyPr anchor="ctr">
            <a:normAutofit/>
          </a:bodyPr>
          <a:lstStyle/>
          <a:p>
            <a:r>
              <a:rPr lang="en-US" sz="3000" dirty="0"/>
              <a:t>Lesson 3 Objectives </a:t>
            </a:r>
          </a:p>
        </p:txBody>
      </p:sp>
      <p:sp>
        <p:nvSpPr>
          <p:cNvPr id="5" name="Text Placeholder 4">
            <a:extLst>
              <a:ext uri="{FF2B5EF4-FFF2-40B4-BE49-F238E27FC236}">
                <a16:creationId xmlns:a16="http://schemas.microsoft.com/office/drawing/2014/main" id="{DEB77A86-D0DE-4827-85B7-EB701B1D34FC}"/>
              </a:ext>
            </a:extLst>
          </p:cNvPr>
          <p:cNvSpPr>
            <a:spLocks noGrp="1"/>
          </p:cNvSpPr>
          <p:nvPr>
            <p:ph type="body" sz="quarter" idx="13"/>
          </p:nvPr>
        </p:nvSpPr>
        <p:spPr/>
        <p:txBody>
          <a:bodyPr vert="horz" lIns="91440" tIns="45720" rIns="91440" bIns="45720" rtlCol="0" anchor="t">
            <a:normAutofit/>
          </a:bodyPr>
          <a:lstStyle/>
          <a:p>
            <a:pPr marL="0" indent="0">
              <a:lnSpc>
                <a:spcPct val="100000"/>
              </a:lnSpc>
              <a:spcBef>
                <a:spcPts val="0"/>
              </a:spcBef>
              <a:spcAft>
                <a:spcPts val="1200"/>
              </a:spcAft>
              <a:buNone/>
            </a:pPr>
            <a:r>
              <a:rPr lang="en-US" sz="2800" b="1" dirty="0">
                <a:solidFill>
                  <a:srgbClr val="00529B"/>
                </a:solidFill>
                <a:latin typeface="Arial"/>
                <a:cs typeface="Arial"/>
              </a:rPr>
              <a:t>At the end of this lesson, you’ll be able to:</a:t>
            </a:r>
          </a:p>
          <a:p>
            <a:pPr marL="548640" indent="-274320">
              <a:lnSpc>
                <a:spcPct val="100000"/>
              </a:lnSpc>
              <a:spcBef>
                <a:spcPts val="0"/>
              </a:spcBef>
              <a:spcAft>
                <a:spcPts val="1200"/>
              </a:spcAft>
            </a:pPr>
            <a:r>
              <a:rPr lang="en-US" sz="2400" dirty="0">
                <a:solidFill>
                  <a:srgbClr val="00529B"/>
                </a:solidFill>
                <a:latin typeface="Arial"/>
                <a:cs typeface="Arial"/>
              </a:rPr>
              <a:t>Understand why it’s important to protect your information</a:t>
            </a:r>
          </a:p>
          <a:p>
            <a:pPr marL="548640" indent="-274320">
              <a:lnSpc>
                <a:spcPct val="100000"/>
              </a:lnSpc>
              <a:spcBef>
                <a:spcPts val="0"/>
              </a:spcBef>
              <a:spcAft>
                <a:spcPts val="1200"/>
              </a:spcAft>
            </a:pPr>
            <a:r>
              <a:rPr lang="en-US" sz="2400" dirty="0">
                <a:solidFill>
                  <a:srgbClr val="00529B"/>
                </a:solidFill>
                <a:latin typeface="Arial"/>
                <a:cs typeface="Arial"/>
              </a:rPr>
              <a:t>Identify resources to help you fight fraud</a:t>
            </a:r>
            <a:endParaRPr lang="en-US" sz="2400" dirty="0">
              <a:solidFill>
                <a:srgbClr val="000000"/>
              </a:solidFill>
              <a:latin typeface="Arial"/>
              <a:cs typeface="Arial"/>
            </a:endParaRPr>
          </a:p>
          <a:p>
            <a:pPr marL="548640" indent="-274320">
              <a:lnSpc>
                <a:spcPct val="100000"/>
              </a:lnSpc>
              <a:spcBef>
                <a:spcPts val="0"/>
              </a:spcBef>
              <a:spcAft>
                <a:spcPts val="1200"/>
              </a:spcAft>
            </a:pPr>
            <a:r>
              <a:rPr lang="en-US" sz="2400" dirty="0">
                <a:solidFill>
                  <a:srgbClr val="00529B"/>
                </a:solidFill>
                <a:latin typeface="Arial"/>
                <a:cs typeface="Arial"/>
              </a:rPr>
              <a:t>Explain the 4 Rs for fighting Medicare fraud</a:t>
            </a:r>
            <a:endParaRPr lang="en-US" sz="2400" dirty="0">
              <a:solidFill>
                <a:srgbClr val="000000"/>
              </a:solidFill>
              <a:latin typeface="Arial"/>
              <a:cs typeface="Arial"/>
            </a:endParaRPr>
          </a:p>
          <a:p>
            <a:pPr marL="548640" indent="-274320">
              <a:lnSpc>
                <a:spcPct val="100000"/>
              </a:lnSpc>
              <a:spcBef>
                <a:spcPts val="0"/>
              </a:spcBef>
              <a:spcAft>
                <a:spcPts val="1200"/>
              </a:spcAft>
            </a:pPr>
            <a:r>
              <a:rPr lang="en-US" sz="2400" dirty="0">
                <a:solidFill>
                  <a:srgbClr val="00529B"/>
                </a:solidFill>
                <a:latin typeface="Arial"/>
                <a:cs typeface="Arial"/>
              </a:rPr>
              <a:t>Describe how to prevent and report identity theft</a:t>
            </a:r>
            <a:endParaRPr lang="en-US" sz="2400" dirty="0">
              <a:solidFill>
                <a:srgbClr val="000000"/>
              </a:solidFill>
              <a:latin typeface="Arial"/>
              <a:cs typeface="Arial"/>
            </a:endParaRPr>
          </a:p>
          <a:p>
            <a:pPr marL="548640" indent="-274320">
              <a:lnSpc>
                <a:spcPct val="100000"/>
              </a:lnSpc>
              <a:spcBef>
                <a:spcPts val="0"/>
              </a:spcBef>
              <a:spcAft>
                <a:spcPts val="1200"/>
              </a:spcAft>
            </a:pPr>
            <a:r>
              <a:rPr lang="en-US" sz="2400" dirty="0">
                <a:solidFill>
                  <a:srgbClr val="00529B"/>
                </a:solidFill>
                <a:latin typeface="Arial"/>
                <a:cs typeface="Arial"/>
              </a:rPr>
              <a:t>Know how to report suspected Medicare and Medicaid fraud</a:t>
            </a:r>
            <a:endParaRPr lang="en-US" sz="2400" dirty="0">
              <a:latin typeface="Arial"/>
              <a:cs typeface="Arial"/>
            </a:endParaRPr>
          </a:p>
        </p:txBody>
      </p:sp>
      <p:sp>
        <p:nvSpPr>
          <p:cNvPr id="6" name="Slide Number Placeholder 5">
            <a:extLst>
              <a:ext uri="{FF2B5EF4-FFF2-40B4-BE49-F238E27FC236}">
                <a16:creationId xmlns:a16="http://schemas.microsoft.com/office/drawing/2014/main" id="{E8EC32E0-422E-8FEE-23B3-48A3A9931FF9}"/>
              </a:ext>
            </a:extLst>
          </p:cNvPr>
          <p:cNvSpPr>
            <a:spLocks noGrp="1"/>
          </p:cNvSpPr>
          <p:nvPr>
            <p:ph type="sldNum" sz="quarter" idx="12"/>
          </p:nvPr>
        </p:nvSpPr>
        <p:spPr/>
        <p:txBody>
          <a:bodyPr/>
          <a:lstStyle/>
          <a:p>
            <a:pPr>
              <a:defRPr/>
            </a:pPr>
            <a:fld id="{11E79EF6-0C0E-43E6-8FB3-918BC522CC5A}" type="slidenum">
              <a:rPr lang="en-US" smtClean="0"/>
              <a:pPr>
                <a:defRPr/>
              </a:pPr>
              <a:t>47</a:t>
            </a:fld>
            <a:endParaRPr lang="en-US" dirty="0"/>
          </a:p>
        </p:txBody>
      </p:sp>
      <p:sp>
        <p:nvSpPr>
          <p:cNvPr id="3" name="Footer Placeholder 2">
            <a:extLst>
              <a:ext uri="{FF2B5EF4-FFF2-40B4-BE49-F238E27FC236}">
                <a16:creationId xmlns:a16="http://schemas.microsoft.com/office/drawing/2014/main" id="{03D0BDCF-9770-209E-660B-9B7F268B9541}"/>
              </a:ext>
            </a:extLst>
          </p:cNvPr>
          <p:cNvSpPr>
            <a:spLocks noGrp="1"/>
          </p:cNvSpPr>
          <p:nvPr>
            <p:ph type="ftr" sz="quarter" idx="11"/>
          </p:nvPr>
        </p:nvSpPr>
        <p:spPr/>
        <p:txBody>
          <a:bodyPr/>
          <a:lstStyle/>
          <a:p>
            <a:r>
              <a:rPr lang="en-US"/>
              <a:t>Medicare &amp; Medicaid Fraud, Waste, &amp; Abuse Prevention</a:t>
            </a:r>
            <a:endParaRPr lang="en-US" dirty="0"/>
          </a:p>
        </p:txBody>
      </p:sp>
      <p:sp>
        <p:nvSpPr>
          <p:cNvPr id="2" name="Date Placeholder 1">
            <a:extLst>
              <a:ext uri="{FF2B5EF4-FFF2-40B4-BE49-F238E27FC236}">
                <a16:creationId xmlns:a16="http://schemas.microsoft.com/office/drawing/2014/main" id="{3FF44A44-4B6C-8AC8-2363-A1378AA5CCF6}"/>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6144744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28F7AF-1EAE-4F9A-A8B3-5FBE5AE829A6}"/>
              </a:ext>
            </a:extLst>
          </p:cNvPr>
          <p:cNvSpPr>
            <a:spLocks noGrp="1"/>
          </p:cNvSpPr>
          <p:nvPr>
            <p:ph type="title"/>
          </p:nvPr>
        </p:nvSpPr>
        <p:spPr/>
        <p:txBody>
          <a:bodyPr anchor="ctr">
            <a:normAutofit/>
          </a:bodyPr>
          <a:lstStyle/>
          <a:p>
            <a:r>
              <a:rPr lang="en-US" sz="2800" dirty="0">
                <a:latin typeface="Arial Black" panose="020B0A04020102020204" pitchFamily="34" charset="0"/>
              </a:rPr>
              <a:t>Consequences of Sharing Your </a:t>
            </a:r>
            <a:br>
              <a:rPr lang="en-US" sz="2800" dirty="0">
                <a:latin typeface="Arial Black" panose="020B0A04020102020204" pitchFamily="34" charset="0"/>
              </a:rPr>
            </a:br>
            <a:r>
              <a:rPr lang="en-US" sz="2800" dirty="0">
                <a:latin typeface="Arial Black" panose="020B0A04020102020204" pitchFamily="34" charset="0"/>
              </a:rPr>
              <a:t>Health Care Card or Number</a:t>
            </a:r>
            <a:endParaRPr lang="en-US" sz="2800" dirty="0"/>
          </a:p>
        </p:txBody>
      </p:sp>
      <p:sp>
        <p:nvSpPr>
          <p:cNvPr id="4" name="Text Placeholder 3">
            <a:extLst>
              <a:ext uri="{FF2B5EF4-FFF2-40B4-BE49-F238E27FC236}">
                <a16:creationId xmlns:a16="http://schemas.microsoft.com/office/drawing/2014/main" id="{4EE7B536-DCF2-B6E4-1844-F86944CEF1E6}"/>
              </a:ext>
            </a:extLst>
          </p:cNvPr>
          <p:cNvSpPr>
            <a:spLocks noGrp="1"/>
          </p:cNvSpPr>
          <p:nvPr>
            <p:ph type="body" sz="quarter" idx="13"/>
          </p:nvPr>
        </p:nvSpPr>
        <p:spPr>
          <a:xfrm>
            <a:off x="144454" y="1607643"/>
            <a:ext cx="2874899" cy="4206239"/>
          </a:xfrm>
          <a:prstGeom prst="roundRect">
            <a:avLst/>
          </a:prstGeom>
          <a:ln w="38100">
            <a:solidFill>
              <a:schemeClr val="accent5">
                <a:lumMod val="75000"/>
              </a:schemeClr>
            </a:solidFill>
          </a:ln>
        </p:spPr>
        <p:txBody>
          <a:bodyPr tIns="2286000"/>
          <a:lstStyle/>
          <a:p>
            <a:pPr marL="0" lvl="0" indent="0" algn="ctr" defTabSz="685800">
              <a:lnSpc>
                <a:spcPct val="100000"/>
              </a:lnSpc>
              <a:spcBef>
                <a:spcPts val="0"/>
              </a:spcBef>
              <a:spcAft>
                <a:spcPts val="1200"/>
              </a:spcAft>
              <a:buClrTx/>
              <a:buNone/>
            </a:pPr>
            <a:r>
              <a:rPr lang="en-US" sz="2000" dirty="0"/>
              <a:t>Your medical records could be wrong</a:t>
            </a:r>
          </a:p>
        </p:txBody>
      </p:sp>
      <p:pic>
        <p:nvPicPr>
          <p:cNvPr id="20" name="Picture 19">
            <a:extLst>
              <a:ext uri="{FF2B5EF4-FFF2-40B4-BE49-F238E27FC236}">
                <a16:creationId xmlns:a16="http://schemas.microsoft.com/office/drawing/2014/main" id="{A27CE089-C87E-464E-B722-9DE86C299B1C}"/>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13496" y="1981492"/>
            <a:ext cx="2867156" cy="1911096"/>
          </a:xfrm>
          <a:prstGeom prst="rect">
            <a:avLst/>
          </a:prstGeom>
          <a:ln>
            <a:noFill/>
          </a:ln>
          <a:effectLst>
            <a:softEdge rad="112500"/>
          </a:effectLst>
        </p:spPr>
      </p:pic>
      <p:sp>
        <p:nvSpPr>
          <p:cNvPr id="7" name="Text Placeholder 6">
            <a:extLst>
              <a:ext uri="{FF2B5EF4-FFF2-40B4-BE49-F238E27FC236}">
                <a16:creationId xmlns:a16="http://schemas.microsoft.com/office/drawing/2014/main" id="{425AF6C7-6EF3-B660-96E4-A6510D0E8685}"/>
              </a:ext>
            </a:extLst>
          </p:cNvPr>
          <p:cNvSpPr>
            <a:spLocks noGrp="1"/>
          </p:cNvSpPr>
          <p:nvPr>
            <p:ph type="body" sz="quarter" idx="14"/>
          </p:nvPr>
        </p:nvSpPr>
        <p:spPr>
          <a:xfrm>
            <a:off x="3135850" y="1607643"/>
            <a:ext cx="2874899" cy="4206239"/>
          </a:xfrm>
          <a:prstGeom prst="roundRect">
            <a:avLst/>
          </a:prstGeom>
          <a:ln w="38100">
            <a:solidFill>
              <a:schemeClr val="accent5">
                <a:lumMod val="75000"/>
              </a:schemeClr>
            </a:solidFill>
          </a:ln>
        </p:spPr>
        <p:txBody>
          <a:bodyPr tIns="2286000"/>
          <a:lstStyle/>
          <a:p>
            <a:pPr marL="0" lvl="0" indent="0" algn="ctr" defTabSz="685800">
              <a:lnSpc>
                <a:spcPct val="100000"/>
              </a:lnSpc>
              <a:spcBef>
                <a:spcPts val="0"/>
              </a:spcBef>
              <a:spcAft>
                <a:spcPts val="1200"/>
              </a:spcAft>
              <a:buClrTx/>
              <a:buNone/>
            </a:pPr>
            <a:r>
              <a:rPr lang="en-US" sz="2000" dirty="0"/>
              <a:t>You could be charged with health care fraud </a:t>
            </a:r>
          </a:p>
        </p:txBody>
      </p:sp>
      <p:pic>
        <p:nvPicPr>
          <p:cNvPr id="24" name="Picture 23">
            <a:extLst>
              <a:ext uri="{FF2B5EF4-FFF2-40B4-BE49-F238E27FC236}">
                <a16:creationId xmlns:a16="http://schemas.microsoft.com/office/drawing/2014/main" id="{AA70819A-EEB8-469C-BD1D-5356C9019A36}"/>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210003" y="2000542"/>
            <a:ext cx="2870094" cy="1913396"/>
          </a:xfrm>
          <a:prstGeom prst="rect">
            <a:avLst/>
          </a:prstGeom>
          <a:ln>
            <a:noFill/>
          </a:ln>
          <a:effectLst>
            <a:softEdge rad="112500"/>
          </a:effectLst>
        </p:spPr>
      </p:pic>
      <p:sp>
        <p:nvSpPr>
          <p:cNvPr id="12" name="Text Placeholder 11">
            <a:extLst>
              <a:ext uri="{FF2B5EF4-FFF2-40B4-BE49-F238E27FC236}">
                <a16:creationId xmlns:a16="http://schemas.microsoft.com/office/drawing/2014/main" id="{11AE5D22-A7E8-25B7-5895-D260D095358F}"/>
              </a:ext>
            </a:extLst>
          </p:cNvPr>
          <p:cNvSpPr>
            <a:spLocks noGrp="1"/>
          </p:cNvSpPr>
          <p:nvPr>
            <p:ph type="body" sz="quarter" idx="15"/>
          </p:nvPr>
        </p:nvSpPr>
        <p:spPr>
          <a:xfrm>
            <a:off x="6137084" y="1607643"/>
            <a:ext cx="2874899" cy="4206239"/>
          </a:xfrm>
          <a:prstGeom prst="roundRect">
            <a:avLst/>
          </a:prstGeom>
          <a:ln w="38100">
            <a:solidFill>
              <a:schemeClr val="accent5">
                <a:lumMod val="75000"/>
              </a:schemeClr>
            </a:solidFill>
          </a:ln>
        </p:spPr>
        <p:txBody>
          <a:bodyPr tIns="2286000"/>
          <a:lstStyle/>
          <a:p>
            <a:pPr marL="0" lvl="0" indent="0" algn="ctr" defTabSz="685800">
              <a:lnSpc>
                <a:spcPct val="100000"/>
              </a:lnSpc>
              <a:spcBef>
                <a:spcPts val="0"/>
              </a:spcBef>
              <a:spcAft>
                <a:spcPts val="1200"/>
              </a:spcAft>
              <a:buClrTx/>
              <a:buNone/>
            </a:pPr>
            <a:r>
              <a:rPr lang="en-US" sz="2000" dirty="0"/>
              <a:t>You might lose your benefits</a:t>
            </a:r>
            <a:endParaRPr lang="en-US" dirty="0"/>
          </a:p>
        </p:txBody>
      </p:sp>
      <p:pic>
        <p:nvPicPr>
          <p:cNvPr id="22" name="Picture 21">
            <a:extLst>
              <a:ext uri="{FF2B5EF4-FFF2-40B4-BE49-F238E27FC236}">
                <a16:creationId xmlns:a16="http://schemas.microsoft.com/office/drawing/2014/main" id="{55CA47D9-9E24-48F1-AD6A-7C80AA88889B}"/>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198878" y="2000542"/>
            <a:ext cx="2861922" cy="1911096"/>
          </a:xfrm>
          <a:prstGeom prst="rect">
            <a:avLst/>
          </a:prstGeom>
          <a:ln>
            <a:noFill/>
          </a:ln>
          <a:effectLst>
            <a:softEdge rad="112500"/>
          </a:effectLst>
        </p:spPr>
      </p:pic>
      <p:sp>
        <p:nvSpPr>
          <p:cNvPr id="13" name="Text Placeholder 12">
            <a:extLst>
              <a:ext uri="{FF2B5EF4-FFF2-40B4-BE49-F238E27FC236}">
                <a16:creationId xmlns:a16="http://schemas.microsoft.com/office/drawing/2014/main" id="{779D1B6F-4F0C-240B-E042-F39E8C829AE5}"/>
              </a:ext>
            </a:extLst>
          </p:cNvPr>
          <p:cNvSpPr>
            <a:spLocks noGrp="1"/>
          </p:cNvSpPr>
          <p:nvPr>
            <p:ph type="body" sz="quarter" idx="16"/>
          </p:nvPr>
        </p:nvSpPr>
        <p:spPr>
          <a:xfrm>
            <a:off x="9127657" y="1607643"/>
            <a:ext cx="2874899" cy="4206239"/>
          </a:xfrm>
          <a:prstGeom prst="roundRect">
            <a:avLst/>
          </a:prstGeom>
          <a:ln w="38100">
            <a:solidFill>
              <a:schemeClr val="accent5">
                <a:lumMod val="75000"/>
              </a:schemeClr>
            </a:solidFill>
          </a:ln>
        </p:spPr>
        <p:txBody>
          <a:bodyPr tIns="2286000"/>
          <a:lstStyle/>
          <a:p>
            <a:pPr marL="0" lvl="0" indent="0" algn="ctr" defTabSz="685800">
              <a:lnSpc>
                <a:spcPct val="100000"/>
              </a:lnSpc>
              <a:spcBef>
                <a:spcPts val="0"/>
              </a:spcBef>
              <a:spcAft>
                <a:spcPts val="1200"/>
              </a:spcAft>
              <a:buClrTx/>
              <a:buNone/>
            </a:pPr>
            <a:r>
              <a:rPr lang="en-US" sz="2000" dirty="0"/>
              <a:t>You could be placed into a lock-in or a Drug Management Program</a:t>
            </a:r>
            <a:endParaRPr lang="en-US" dirty="0"/>
          </a:p>
        </p:txBody>
      </p:sp>
      <p:pic>
        <p:nvPicPr>
          <p:cNvPr id="18" name="Picture 17">
            <a:extLst>
              <a:ext uri="{FF2B5EF4-FFF2-40B4-BE49-F238E27FC236}">
                <a16:creationId xmlns:a16="http://schemas.microsoft.com/office/drawing/2014/main" id="{8D2FE1CD-E9A7-40EB-BD29-C21C9164779D}"/>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227415" y="2000542"/>
            <a:ext cx="2788836" cy="1911096"/>
          </a:xfrm>
          <a:prstGeom prst="rect">
            <a:avLst/>
          </a:prstGeom>
          <a:ln>
            <a:noFill/>
          </a:ln>
          <a:effectLst>
            <a:softEdge rad="112500"/>
          </a:effectLst>
        </p:spPr>
      </p:pic>
      <p:sp>
        <p:nvSpPr>
          <p:cNvPr id="2" name="Slide Number Placeholder 1">
            <a:extLst>
              <a:ext uri="{FF2B5EF4-FFF2-40B4-BE49-F238E27FC236}">
                <a16:creationId xmlns:a16="http://schemas.microsoft.com/office/drawing/2014/main" id="{5044E684-32C0-4824-9ECE-FA8090B35EA1}"/>
              </a:ext>
            </a:extLst>
          </p:cNvPr>
          <p:cNvSpPr>
            <a:spLocks noGrp="1"/>
          </p:cNvSpPr>
          <p:nvPr>
            <p:ph type="sldNum" sz="quarter" idx="12"/>
          </p:nvPr>
        </p:nvSpPr>
        <p:spPr/>
        <p:txBody>
          <a:bodyPr/>
          <a:lstStyle/>
          <a:p>
            <a:pPr>
              <a:defRPr/>
            </a:pPr>
            <a:fld id="{11E79EF6-0C0E-43E6-8FB3-918BC522CC5A}" type="slidenum">
              <a:rPr lang="en-US" smtClean="0"/>
              <a:pPr>
                <a:defRPr/>
              </a:pPr>
              <a:t>48</a:t>
            </a:fld>
            <a:endParaRPr lang="en-US" dirty="0"/>
          </a:p>
        </p:txBody>
      </p:sp>
      <p:sp>
        <p:nvSpPr>
          <p:cNvPr id="6" name="Footer Placeholder 5">
            <a:extLst>
              <a:ext uri="{FF2B5EF4-FFF2-40B4-BE49-F238E27FC236}">
                <a16:creationId xmlns:a16="http://schemas.microsoft.com/office/drawing/2014/main" id="{536957B9-5CEA-482B-97C1-6AFF1BB6E023}"/>
              </a:ext>
            </a:extLst>
          </p:cNvPr>
          <p:cNvSpPr>
            <a:spLocks noGrp="1"/>
          </p:cNvSpPr>
          <p:nvPr>
            <p:ph type="ftr" sz="quarter" idx="11"/>
          </p:nvPr>
        </p:nvSpPr>
        <p:spPr/>
        <p:txBody>
          <a:bodyPr/>
          <a:lstStyle/>
          <a:p>
            <a:r>
              <a:rPr lang="en-US">
                <a:latin typeface="Arial"/>
                <a:cs typeface="Arial"/>
              </a:rPr>
              <a:t>Medicare &amp; Medicaid Fraud, Waste, &amp; Abuse Prevention</a:t>
            </a:r>
            <a:endParaRPr lang="en-US" dirty="0">
              <a:latin typeface="Arial"/>
              <a:cs typeface="Arial"/>
            </a:endParaRPr>
          </a:p>
        </p:txBody>
      </p:sp>
      <p:sp>
        <p:nvSpPr>
          <p:cNvPr id="5" name="Date Placeholder 4">
            <a:extLst>
              <a:ext uri="{FF2B5EF4-FFF2-40B4-BE49-F238E27FC236}">
                <a16:creationId xmlns:a16="http://schemas.microsoft.com/office/drawing/2014/main" id="{42F5EB1F-E6E5-45D7-98FE-68908CBFBA27}"/>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6078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2" grpId="0" animBg="1"/>
      <p:bldP spid="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chor="ctr">
            <a:normAutofit/>
          </a:bodyPr>
          <a:lstStyle/>
          <a:p>
            <a:r>
              <a:rPr lang="en-US" sz="3000" dirty="0">
                <a:latin typeface="Arial Black" panose="020B0A04020102020204" pitchFamily="34" charset="0"/>
              </a:rPr>
              <a:t>The Senior Medicare Patrol (SMP)</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type="body" sz="quarter" idx="13"/>
          </p:nvPr>
        </p:nvSpPr>
        <p:spPr>
          <a:xfrm>
            <a:off x="647700" y="2139950"/>
            <a:ext cx="7389395" cy="2570163"/>
          </a:xfrm>
        </p:spPr>
        <p:txBody>
          <a:bodyPr>
            <a:noAutofit/>
          </a:bodyPr>
          <a:lstStyle/>
          <a:p>
            <a:pPr marL="274320" indent="-274320" defTabSz="685800">
              <a:lnSpc>
                <a:spcPct val="100000"/>
              </a:lnSpc>
              <a:spcBef>
                <a:spcPts val="0"/>
              </a:spcBef>
              <a:spcAft>
                <a:spcPts val="1200"/>
              </a:spcAft>
              <a:defRPr/>
            </a:pPr>
            <a:r>
              <a:rPr lang="en-US" sz="2400" b="1" dirty="0">
                <a:solidFill>
                  <a:srgbClr val="00529B"/>
                </a:solidFill>
              </a:rPr>
              <a:t>Educates people with Medicare </a:t>
            </a:r>
            <a:r>
              <a:rPr lang="en-US" sz="2400" dirty="0">
                <a:solidFill>
                  <a:srgbClr val="00529B"/>
                </a:solidFill>
              </a:rPr>
              <a:t>on preventing, identifying, and reporting health care fraud</a:t>
            </a:r>
          </a:p>
          <a:p>
            <a:pPr marL="274320" indent="-274320" defTabSz="685800">
              <a:lnSpc>
                <a:spcPct val="100000"/>
              </a:lnSpc>
              <a:spcBef>
                <a:spcPts val="600"/>
              </a:spcBef>
              <a:spcAft>
                <a:spcPts val="1200"/>
              </a:spcAft>
              <a:defRPr/>
            </a:pPr>
            <a:r>
              <a:rPr lang="en-US" sz="2400" b="1" dirty="0">
                <a:solidFill>
                  <a:srgbClr val="00529B"/>
                </a:solidFill>
              </a:rPr>
              <a:t>Seeks volunteers </a:t>
            </a:r>
            <a:r>
              <a:rPr lang="en-US" sz="2400" dirty="0">
                <a:solidFill>
                  <a:srgbClr val="00529B"/>
                </a:solidFill>
              </a:rPr>
              <a:t>to represent their communities</a:t>
            </a:r>
          </a:p>
          <a:p>
            <a:pPr marL="274320" indent="-274320" defTabSz="685800">
              <a:lnSpc>
                <a:spcPct val="100000"/>
              </a:lnSpc>
              <a:spcBef>
                <a:spcPts val="600"/>
              </a:spcBef>
              <a:spcAft>
                <a:spcPts val="1200"/>
              </a:spcAft>
              <a:defRPr/>
            </a:pPr>
            <a:r>
              <a:rPr lang="en-US" sz="2400" b="1" dirty="0">
                <a:solidFill>
                  <a:srgbClr val="00529B"/>
                </a:solidFill>
              </a:rPr>
              <a:t>Hears complaints </a:t>
            </a:r>
            <a:r>
              <a:rPr lang="en-US" sz="2400" dirty="0">
                <a:solidFill>
                  <a:srgbClr val="00529B"/>
                </a:solidFill>
              </a:rPr>
              <a:t>from people with Medicare</a:t>
            </a:r>
            <a:endParaRPr lang="en-US" sz="2800" dirty="0"/>
          </a:p>
        </p:txBody>
      </p:sp>
      <p:sp>
        <p:nvSpPr>
          <p:cNvPr id="8" name="Text Placeholder 7">
            <a:extLst>
              <a:ext uri="{FF2B5EF4-FFF2-40B4-BE49-F238E27FC236}">
                <a16:creationId xmlns:a16="http://schemas.microsoft.com/office/drawing/2014/main" id="{9074C411-048E-7805-19C8-FBFD6D21A727}"/>
              </a:ext>
            </a:extLst>
          </p:cNvPr>
          <p:cNvSpPr>
            <a:spLocks noGrp="1"/>
          </p:cNvSpPr>
          <p:nvPr>
            <p:ph type="body" sz="quarter" idx="14"/>
          </p:nvPr>
        </p:nvSpPr>
        <p:spPr>
          <a:xfrm>
            <a:off x="845627" y="5153878"/>
            <a:ext cx="10704073" cy="748348"/>
          </a:xfrm>
        </p:spPr>
        <p:txBody>
          <a:bodyPr/>
          <a:lstStyle/>
          <a:p>
            <a:pPr marL="0" lvl="0" indent="0" defTabSz="685800">
              <a:lnSpc>
                <a:spcPct val="100000"/>
              </a:lnSpc>
              <a:spcBef>
                <a:spcPts val="600"/>
              </a:spcBef>
              <a:spcAft>
                <a:spcPts val="600"/>
              </a:spcAft>
              <a:buClrTx/>
              <a:buNone/>
              <a:defRPr/>
            </a:pPr>
            <a:r>
              <a:rPr lang="en-US" sz="1800" b="1" dirty="0"/>
              <a:t>NOTE: </a:t>
            </a:r>
            <a:r>
              <a:rPr lang="en-US" sz="1800" dirty="0"/>
              <a:t>SMP has active programs in all states, the District of Columbia, Puerto Rico, U.S. Virgin Islands, and Guam</a:t>
            </a:r>
          </a:p>
        </p:txBody>
      </p:sp>
      <p:pic>
        <p:nvPicPr>
          <p:cNvPr id="3" name="Picture 2">
            <a:extLst>
              <a:ext uri="{FF2B5EF4-FFF2-40B4-BE49-F238E27FC236}">
                <a16:creationId xmlns:a16="http://schemas.microsoft.com/office/drawing/2014/main" id="{C7050190-E54D-4FC2-9A46-995B2676325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630306" y="1529726"/>
            <a:ext cx="3646514" cy="3312764"/>
          </a:xfrm>
          <a:prstGeom prst="rect">
            <a:avLst/>
          </a:prstGeom>
        </p:spPr>
      </p:pic>
      <p:pic>
        <p:nvPicPr>
          <p:cNvPr id="6" name="Picture 6">
            <a:extLst>
              <a:ext uri="{FF2B5EF4-FFF2-40B4-BE49-F238E27FC236}">
                <a16:creationId xmlns:a16="http://schemas.microsoft.com/office/drawing/2014/main" id="{0BEA9C02-F8F8-4887-A88A-A8F52C7F9D8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58076" y="5182248"/>
            <a:ext cx="274320" cy="274320"/>
          </a:xfrm>
          <a:prstGeom prst="rect">
            <a:avLst/>
          </a:prstGeom>
        </p:spPr>
      </p:pic>
      <p:sp>
        <p:nvSpPr>
          <p:cNvPr id="7" name="Slide Number Placeholder 6">
            <a:extLst>
              <a:ext uri="{FF2B5EF4-FFF2-40B4-BE49-F238E27FC236}">
                <a16:creationId xmlns:a16="http://schemas.microsoft.com/office/drawing/2014/main" id="{18129CCA-24D9-4D39-AA4D-F08217ECD219}"/>
              </a:ext>
            </a:extLst>
          </p:cNvPr>
          <p:cNvSpPr>
            <a:spLocks noGrp="1"/>
          </p:cNvSpPr>
          <p:nvPr>
            <p:ph type="sldNum" sz="quarter" idx="12"/>
          </p:nvPr>
        </p:nvSpPr>
        <p:spPr/>
        <p:txBody>
          <a:bodyPr/>
          <a:lstStyle/>
          <a:p>
            <a:pPr>
              <a:defRPr/>
            </a:pPr>
            <a:fld id="{11E79EF6-0C0E-43E6-8FB3-918BC522CC5A}" type="slidenum">
              <a:rPr lang="en-US" smtClean="0"/>
              <a:pPr>
                <a:defRPr/>
              </a:pPr>
              <a:t>49</a:t>
            </a:fld>
            <a:endParaRPr lang="en-US" dirty="0"/>
          </a:p>
        </p:txBody>
      </p:sp>
      <p:sp>
        <p:nvSpPr>
          <p:cNvPr id="10" name="Footer Placeholder 4">
            <a:extLst>
              <a:ext uri="{FF2B5EF4-FFF2-40B4-BE49-F238E27FC236}">
                <a16:creationId xmlns:a16="http://schemas.microsoft.com/office/drawing/2014/main" id="{AEA4E9FD-D57F-4F9F-89CC-C1A660C4FACB}"/>
              </a:ext>
            </a:extLst>
          </p:cNvPr>
          <p:cNvSpPr>
            <a:spLocks noGrp="1"/>
          </p:cNvSpPr>
          <p:nvPr>
            <p:ph type="ftr" sz="quarter" idx="11"/>
          </p:nvPr>
        </p:nvSpPr>
        <p:spPr/>
        <p:txBody>
          <a:bodyPr/>
          <a:lstStyle/>
          <a:p>
            <a:r>
              <a:rPr lang="en-US"/>
              <a:t>Medicare &amp; Medicaid Fraud, Waste, &amp; Abuse Prevention</a:t>
            </a:r>
            <a:endParaRPr lang="en-US" dirty="0"/>
          </a:p>
        </p:txBody>
      </p:sp>
      <p:sp>
        <p:nvSpPr>
          <p:cNvPr id="9" name="Date Placeholder 3">
            <a:extLst>
              <a:ext uri="{FF2B5EF4-FFF2-40B4-BE49-F238E27FC236}">
                <a16:creationId xmlns:a16="http://schemas.microsoft.com/office/drawing/2014/main" id="{FBA9AA63-3198-4A5A-884A-3984A2A27BF4}"/>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107873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9D2366-8313-4B78-8478-70588F5C95B0}"/>
              </a:ext>
            </a:extLst>
          </p:cNvPr>
          <p:cNvSpPr>
            <a:spLocks noGrp="1"/>
          </p:cNvSpPr>
          <p:nvPr>
            <p:ph type="title"/>
          </p:nvPr>
        </p:nvSpPr>
        <p:spPr>
          <a:xfrm>
            <a:off x="0" y="16704"/>
            <a:ext cx="12192000" cy="897696"/>
          </a:xfrm>
        </p:spPr>
        <p:txBody>
          <a:bodyPr anchor="ctr">
            <a:normAutofit/>
          </a:bodyPr>
          <a:lstStyle/>
          <a:p>
            <a:r>
              <a:rPr lang="en-US" sz="3000" dirty="0"/>
              <a:t>Lesson 1 Objectives </a:t>
            </a:r>
          </a:p>
        </p:txBody>
      </p:sp>
      <p:sp>
        <p:nvSpPr>
          <p:cNvPr id="10" name="Text Placeholder 9">
            <a:extLst>
              <a:ext uri="{FF2B5EF4-FFF2-40B4-BE49-F238E27FC236}">
                <a16:creationId xmlns:a16="http://schemas.microsoft.com/office/drawing/2014/main" id="{49462B0C-0312-4075-AE42-47FACC105F89}"/>
              </a:ext>
            </a:extLst>
          </p:cNvPr>
          <p:cNvSpPr>
            <a:spLocks noGrp="1"/>
          </p:cNvSpPr>
          <p:nvPr>
            <p:ph type="body" sz="quarter" idx="13"/>
          </p:nvPr>
        </p:nvSpPr>
        <p:spPr>
          <a:xfrm>
            <a:off x="914400" y="1366972"/>
            <a:ext cx="11103864" cy="4124056"/>
          </a:xfrm>
        </p:spPr>
        <p:txBody>
          <a:bodyPr vert="horz" lIns="91440" tIns="45720" rIns="91440" bIns="45720" rtlCol="0" anchor="t">
            <a:normAutofit/>
          </a:bodyPr>
          <a:lstStyle/>
          <a:p>
            <a:pPr marL="0" indent="0">
              <a:lnSpc>
                <a:spcPct val="100000"/>
              </a:lnSpc>
              <a:spcBef>
                <a:spcPts val="0"/>
              </a:spcBef>
              <a:spcAft>
                <a:spcPts val="1200"/>
              </a:spcAft>
              <a:buNone/>
            </a:pPr>
            <a:r>
              <a:rPr lang="en-US" sz="2800" b="1" dirty="0">
                <a:solidFill>
                  <a:srgbClr val="00529B"/>
                </a:solidFill>
                <a:latin typeface="Arial"/>
                <a:cs typeface="Arial"/>
              </a:rPr>
              <a:t>At the end of this lesson, you’ll be able to:</a:t>
            </a:r>
          </a:p>
          <a:p>
            <a:pPr marL="548640" indent="-274320">
              <a:lnSpc>
                <a:spcPct val="100000"/>
              </a:lnSpc>
              <a:spcBef>
                <a:spcPts val="0"/>
              </a:spcBef>
              <a:spcAft>
                <a:spcPts val="1200"/>
              </a:spcAft>
            </a:pPr>
            <a:r>
              <a:rPr lang="en-US" sz="2400" dirty="0">
                <a:solidFill>
                  <a:srgbClr val="00529B"/>
                </a:solidFill>
                <a:latin typeface="Arial"/>
                <a:cs typeface="Arial"/>
              </a:rPr>
              <a:t>Define health care fraud, waste, and abuse </a:t>
            </a:r>
            <a:endParaRPr lang="en-US" sz="2400" dirty="0">
              <a:latin typeface="Arial"/>
              <a:cs typeface="Arial"/>
            </a:endParaRPr>
          </a:p>
          <a:p>
            <a:pPr marL="548640" indent="-274320">
              <a:lnSpc>
                <a:spcPct val="100000"/>
              </a:lnSpc>
              <a:spcBef>
                <a:spcPts val="0"/>
              </a:spcBef>
              <a:spcAft>
                <a:spcPts val="1200"/>
              </a:spcAft>
            </a:pPr>
            <a:r>
              <a:rPr lang="en-US" sz="2400" dirty="0">
                <a:solidFill>
                  <a:srgbClr val="00529B"/>
                </a:solidFill>
                <a:latin typeface="Arial"/>
                <a:cs typeface="Arial"/>
              </a:rPr>
              <a:t>Discuss how the Centers for Medicare &amp; Medicaid Services (CMS) protects program integrity</a:t>
            </a:r>
          </a:p>
          <a:p>
            <a:pPr marL="548640" indent="-274320">
              <a:lnSpc>
                <a:spcPct val="100000"/>
              </a:lnSpc>
              <a:spcBef>
                <a:spcPts val="0"/>
              </a:spcBef>
              <a:spcAft>
                <a:spcPts val="1200"/>
              </a:spcAft>
            </a:pPr>
            <a:r>
              <a:rPr lang="en-US" sz="2400" dirty="0">
                <a:solidFill>
                  <a:srgbClr val="00529B"/>
                </a:solidFill>
                <a:latin typeface="Arial"/>
                <a:cs typeface="Arial"/>
              </a:rPr>
              <a:t>Recognize examples of Medicare and Medicaid fraud</a:t>
            </a:r>
            <a:endParaRPr lang="en-US" sz="2400" dirty="0">
              <a:solidFill>
                <a:srgbClr val="000000"/>
              </a:solidFill>
              <a:latin typeface="Arial"/>
              <a:cs typeface="Arial"/>
            </a:endParaRPr>
          </a:p>
          <a:p>
            <a:pPr marL="548640" indent="-274320">
              <a:lnSpc>
                <a:spcPct val="100000"/>
              </a:lnSpc>
              <a:spcBef>
                <a:spcPts val="0"/>
              </a:spcBef>
              <a:spcAft>
                <a:spcPts val="1200"/>
              </a:spcAft>
            </a:pPr>
            <a:r>
              <a:rPr lang="en-US" sz="2400" dirty="0">
                <a:solidFill>
                  <a:srgbClr val="00529B"/>
                </a:solidFill>
                <a:latin typeface="Arial"/>
                <a:cs typeface="Arial"/>
              </a:rPr>
              <a:t>Explain who can commit fraud</a:t>
            </a:r>
            <a:endParaRPr lang="en-US" sz="2400" dirty="0">
              <a:solidFill>
                <a:srgbClr val="000000"/>
              </a:solidFill>
              <a:latin typeface="Arial"/>
              <a:cs typeface="Arial"/>
            </a:endParaRPr>
          </a:p>
          <a:p>
            <a:pPr marL="548640" indent="-274320">
              <a:lnSpc>
                <a:spcPct val="100000"/>
              </a:lnSpc>
              <a:spcBef>
                <a:spcPts val="0"/>
              </a:spcBef>
              <a:spcAft>
                <a:spcPts val="1200"/>
              </a:spcAft>
            </a:pPr>
            <a:r>
              <a:rPr lang="en-US" sz="2400" dirty="0">
                <a:solidFill>
                  <a:srgbClr val="00529B"/>
                </a:solidFill>
                <a:latin typeface="Arial"/>
                <a:cs typeface="Arial"/>
              </a:rPr>
              <a:t>Describe causes of improper payments</a:t>
            </a:r>
            <a:endParaRPr lang="en-US" sz="2400" dirty="0">
              <a:latin typeface="Arial"/>
              <a:cs typeface="Arial"/>
            </a:endParaRPr>
          </a:p>
        </p:txBody>
      </p:sp>
      <p:sp>
        <p:nvSpPr>
          <p:cNvPr id="5" name="Slide Number Placeholder 4">
            <a:extLst>
              <a:ext uri="{FF2B5EF4-FFF2-40B4-BE49-F238E27FC236}">
                <a16:creationId xmlns:a16="http://schemas.microsoft.com/office/drawing/2014/main" id="{4B370487-7898-336D-40AF-73B14B34C7D9}"/>
              </a:ext>
            </a:extLst>
          </p:cNvPr>
          <p:cNvSpPr>
            <a:spLocks noGrp="1"/>
          </p:cNvSpPr>
          <p:nvPr>
            <p:ph type="sldNum" sz="quarter" idx="12"/>
          </p:nvPr>
        </p:nvSpPr>
        <p:spPr/>
        <p:txBody>
          <a:bodyPr/>
          <a:lstStyle/>
          <a:p>
            <a:pPr>
              <a:defRPr/>
            </a:pPr>
            <a:fld id="{11E79EF6-0C0E-43E6-8FB3-918BC522CC5A}" type="slidenum">
              <a:rPr lang="en-US" smtClean="0"/>
              <a:pPr>
                <a:defRPr/>
              </a:pPr>
              <a:t>5</a:t>
            </a:fld>
            <a:endParaRPr lang="en-US" dirty="0"/>
          </a:p>
        </p:txBody>
      </p:sp>
      <p:sp>
        <p:nvSpPr>
          <p:cNvPr id="3" name="Footer Placeholder 2">
            <a:extLst>
              <a:ext uri="{FF2B5EF4-FFF2-40B4-BE49-F238E27FC236}">
                <a16:creationId xmlns:a16="http://schemas.microsoft.com/office/drawing/2014/main" id="{E09F8C47-A7F2-482F-5A9C-D468D94DC062}"/>
              </a:ext>
            </a:extLst>
          </p:cNvPr>
          <p:cNvSpPr>
            <a:spLocks noGrp="1"/>
          </p:cNvSpPr>
          <p:nvPr>
            <p:ph type="ftr" sz="quarter" idx="11"/>
          </p:nvPr>
        </p:nvSpPr>
        <p:spPr/>
        <p:txBody>
          <a:bodyPr/>
          <a:lstStyle/>
          <a:p>
            <a:r>
              <a:rPr lang="en-US"/>
              <a:t>Medicare &amp; Medicaid Fraud, Waste, &amp; Abuse Prevention</a:t>
            </a:r>
            <a:endParaRPr lang="en-US" dirty="0"/>
          </a:p>
        </p:txBody>
      </p:sp>
      <p:sp>
        <p:nvSpPr>
          <p:cNvPr id="2" name="Date Placeholder 1">
            <a:extLst>
              <a:ext uri="{FF2B5EF4-FFF2-40B4-BE49-F238E27FC236}">
                <a16:creationId xmlns:a16="http://schemas.microsoft.com/office/drawing/2014/main" id="{480C6CF5-FAB8-092E-DFAF-2D807EF34DFE}"/>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3962056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838200" y="-20275"/>
            <a:ext cx="10515600" cy="1049265"/>
          </a:xfrm>
        </p:spPr>
        <p:txBody>
          <a:bodyPr anchor="ctr">
            <a:normAutofit/>
          </a:bodyPr>
          <a:lstStyle/>
          <a:p>
            <a:r>
              <a:rPr lang="en-US" sz="3000" dirty="0">
                <a:latin typeface="Arial Black" panose="020B0A04020102020204" pitchFamily="34" charset="0"/>
              </a:rPr>
              <a:t>Fraud &amp; Abuse Information on Medicare.gov</a:t>
            </a:r>
          </a:p>
        </p:txBody>
      </p:sp>
      <p:pic>
        <p:nvPicPr>
          <p:cNvPr id="5" name="Picture 4" descr="A screenshot of the Reporting Medicare fraud and abuse webpage from the Medicare.gov website">
            <a:extLst>
              <a:ext uri="{FF2B5EF4-FFF2-40B4-BE49-F238E27FC236}">
                <a16:creationId xmlns:a16="http://schemas.microsoft.com/office/drawing/2014/main" id="{05EFF0DF-6566-4268-A1EF-7586FB301481}"/>
              </a:ext>
            </a:extLst>
          </p:cNvPr>
          <p:cNvPicPr>
            <a:picLocks noChangeAspect="1"/>
          </p:cNvPicPr>
          <p:nvPr/>
        </p:nvPicPr>
        <p:blipFill rotWithShape="1">
          <a:blip r:embed="rId4"/>
          <a:srcRect b="12456"/>
          <a:stretch/>
        </p:blipFill>
        <p:spPr>
          <a:xfrm>
            <a:off x="371475" y="1028990"/>
            <a:ext cx="11449038" cy="5291558"/>
          </a:xfrm>
          <a:prstGeom prst="rect">
            <a:avLst/>
          </a:prstGeom>
          <a:ln>
            <a:noFill/>
          </a:ln>
          <a:effectLst>
            <a:outerShdw blurRad="292100" dist="139700" dir="2700000" algn="tl" rotWithShape="0">
              <a:srgbClr val="333333">
                <a:alpha val="65000"/>
              </a:srgbClr>
            </a:outerShdw>
          </a:effectLst>
        </p:spPr>
      </p:pic>
      <p:sp>
        <p:nvSpPr>
          <p:cNvPr id="6" name="Slide Number Placeholder 5">
            <a:extLst>
              <a:ext uri="{FF2B5EF4-FFF2-40B4-BE49-F238E27FC236}">
                <a16:creationId xmlns:a16="http://schemas.microsoft.com/office/drawing/2014/main" id="{9D96987A-9835-4068-810B-D3DE2105BD54}"/>
              </a:ext>
            </a:extLst>
          </p:cNvPr>
          <p:cNvSpPr>
            <a:spLocks noGrp="1"/>
          </p:cNvSpPr>
          <p:nvPr>
            <p:ph type="sldNum" sz="quarter" idx="12"/>
          </p:nvPr>
        </p:nvSpPr>
        <p:spPr/>
        <p:txBody>
          <a:bodyPr/>
          <a:lstStyle/>
          <a:p>
            <a:pPr>
              <a:defRPr/>
            </a:pPr>
            <a:fld id="{11E79EF6-0C0E-43E6-8FB3-918BC522CC5A}" type="slidenum">
              <a:rPr lang="en-US" smtClean="0"/>
              <a:pPr>
                <a:defRPr/>
              </a:pPr>
              <a:t>50</a:t>
            </a:fld>
            <a:endParaRPr lang="en-US" dirty="0"/>
          </a:p>
        </p:txBody>
      </p:sp>
      <p:sp>
        <p:nvSpPr>
          <p:cNvPr id="19" name="Footer Placeholder 4">
            <a:extLst>
              <a:ext uri="{FF2B5EF4-FFF2-40B4-BE49-F238E27FC236}">
                <a16:creationId xmlns:a16="http://schemas.microsoft.com/office/drawing/2014/main" id="{B21FE81D-ED1C-43D1-B45E-3C293C6E90EE}"/>
              </a:ext>
            </a:extLst>
          </p:cNvPr>
          <p:cNvSpPr>
            <a:spLocks noGrp="1"/>
          </p:cNvSpPr>
          <p:nvPr>
            <p:ph type="ftr" sz="quarter" idx="11"/>
          </p:nvPr>
        </p:nvSpPr>
        <p:spPr/>
        <p:txBody>
          <a:bodyPr/>
          <a:lstStyle/>
          <a:p>
            <a:r>
              <a:rPr lang="en-US"/>
              <a:t>Medicare &amp; Medicaid Fraud, Waste, &amp; Abuse Prevention</a:t>
            </a:r>
            <a:endParaRPr lang="en-US" dirty="0"/>
          </a:p>
        </p:txBody>
      </p:sp>
      <p:sp>
        <p:nvSpPr>
          <p:cNvPr id="18" name="Date Placeholder 3">
            <a:extLst>
              <a:ext uri="{FF2B5EF4-FFF2-40B4-BE49-F238E27FC236}">
                <a16:creationId xmlns:a16="http://schemas.microsoft.com/office/drawing/2014/main" id="{4825B39D-C2D0-4B08-B000-28BA9EFED32C}"/>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4281383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05"/>
            <a:ext cx="12192000" cy="935796"/>
          </a:xfrm>
        </p:spPr>
        <p:txBody>
          <a:bodyPr anchor="ctr">
            <a:normAutofit/>
          </a:bodyPr>
          <a:lstStyle/>
          <a:p>
            <a:r>
              <a:rPr lang="en-US" sz="3000" dirty="0">
                <a:latin typeface="Arial Black" panose="020B0A04020102020204" pitchFamily="34" charset="0"/>
              </a:rPr>
              <a:t>Medicare Summary Notice (MSN)</a:t>
            </a:r>
          </a:p>
        </p:txBody>
      </p:sp>
      <p:pic>
        <p:nvPicPr>
          <p:cNvPr id="5" name="Picture 4" descr="Screenshot of page 1 of MSN ">
            <a:extLst>
              <a:ext uri="{FF2B5EF4-FFF2-40B4-BE49-F238E27FC236}">
                <a16:creationId xmlns:a16="http://schemas.microsoft.com/office/drawing/2014/main" id="{E012A837-9A05-4B08-9B5D-87CED0ACA3F7}"/>
              </a:ext>
            </a:extLst>
          </p:cNvPr>
          <p:cNvPicPr>
            <a:picLocks noChangeAspect="1"/>
          </p:cNvPicPr>
          <p:nvPr/>
        </p:nvPicPr>
        <p:blipFill>
          <a:blip r:embed="rId4"/>
          <a:stretch>
            <a:fillRect/>
          </a:stretch>
        </p:blipFill>
        <p:spPr>
          <a:xfrm>
            <a:off x="1380819" y="1113757"/>
            <a:ext cx="4129836" cy="5344191"/>
          </a:xfrm>
          <a:prstGeom prst="rect">
            <a:avLst/>
          </a:prstGeom>
          <a:ln>
            <a:noFill/>
          </a:ln>
          <a:effectLst>
            <a:outerShdw blurRad="292100" dist="139700" dir="2700000" algn="tl" rotWithShape="0">
              <a:srgbClr val="333333">
                <a:alpha val="65000"/>
              </a:srgbClr>
            </a:outerShdw>
          </a:effectLst>
        </p:spPr>
      </p:pic>
      <p:pic>
        <p:nvPicPr>
          <p:cNvPr id="7" name="Picture 6" descr="Screenshot of page 2 of MSN ">
            <a:extLst>
              <a:ext uri="{FF2B5EF4-FFF2-40B4-BE49-F238E27FC236}">
                <a16:creationId xmlns:a16="http://schemas.microsoft.com/office/drawing/2014/main" id="{9C32BF47-3786-480C-A348-845F1AFDDEC6}"/>
              </a:ext>
            </a:extLst>
          </p:cNvPr>
          <p:cNvPicPr>
            <a:picLocks noChangeAspect="1"/>
          </p:cNvPicPr>
          <p:nvPr/>
        </p:nvPicPr>
        <p:blipFill>
          <a:blip r:embed="rId5"/>
          <a:stretch>
            <a:fillRect/>
          </a:stretch>
        </p:blipFill>
        <p:spPr>
          <a:xfrm>
            <a:off x="6578692" y="1113756"/>
            <a:ext cx="4127045" cy="5344191"/>
          </a:xfrm>
          <a:prstGeom prst="rect">
            <a:avLst/>
          </a:prstGeom>
          <a:ln>
            <a:noFill/>
          </a:ln>
          <a:effectLst>
            <a:outerShdw blurRad="292100" dist="139700" dir="2700000" algn="tl" rotWithShape="0">
              <a:srgbClr val="333333">
                <a:alpha val="65000"/>
              </a:srgbClr>
            </a:outerShdw>
          </a:effectLst>
        </p:spPr>
      </p:pic>
      <p:sp>
        <p:nvSpPr>
          <p:cNvPr id="9" name="Rectangle 8" descr="Yellow box highlighting the information on how to report fraud posted on page two of the MSN">
            <a:extLst>
              <a:ext uri="{FF2B5EF4-FFF2-40B4-BE49-F238E27FC236}">
                <a16:creationId xmlns:a16="http://schemas.microsoft.com/office/drawing/2014/main" id="{CD7A2D87-4B59-47E8-9808-1C091F8D9F09}"/>
              </a:ext>
            </a:extLst>
          </p:cNvPr>
          <p:cNvSpPr/>
          <p:nvPr/>
        </p:nvSpPr>
        <p:spPr>
          <a:xfrm>
            <a:off x="6733401" y="3272295"/>
            <a:ext cx="1828708" cy="1461540"/>
          </a:xfrm>
          <a:prstGeom prst="rect">
            <a:avLst/>
          </a:prstGeom>
          <a:solidFill>
            <a:srgbClr val="FFC000">
              <a:alpha val="5098"/>
            </a:srgbClr>
          </a:solid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8648928C-4072-4DCB-941D-43E103502596}"/>
              </a:ext>
            </a:extLst>
          </p:cNvPr>
          <p:cNvSpPr>
            <a:spLocks noGrp="1"/>
          </p:cNvSpPr>
          <p:nvPr>
            <p:ph type="sldNum" sz="quarter" idx="12"/>
          </p:nvPr>
        </p:nvSpPr>
        <p:spPr/>
        <p:txBody>
          <a:bodyPr/>
          <a:lstStyle/>
          <a:p>
            <a:pPr>
              <a:defRPr/>
            </a:pPr>
            <a:fld id="{11E79EF6-0C0E-43E6-8FB3-918BC522CC5A}" type="slidenum">
              <a:rPr lang="en-US" smtClean="0"/>
              <a:pPr>
                <a:defRPr/>
              </a:pPr>
              <a:t>51</a:t>
            </a:fld>
            <a:endParaRPr lang="en-US" dirty="0"/>
          </a:p>
        </p:txBody>
      </p:sp>
      <p:sp>
        <p:nvSpPr>
          <p:cNvPr id="13" name="Footer Placeholder 4">
            <a:extLst>
              <a:ext uri="{FF2B5EF4-FFF2-40B4-BE49-F238E27FC236}">
                <a16:creationId xmlns:a16="http://schemas.microsoft.com/office/drawing/2014/main" id="{FF18D482-BF82-4BF9-8FE5-5911F0B793A2}"/>
              </a:ext>
            </a:extLst>
          </p:cNvPr>
          <p:cNvSpPr>
            <a:spLocks noGrp="1"/>
          </p:cNvSpPr>
          <p:nvPr>
            <p:ph type="ftr" sz="quarter" idx="11"/>
          </p:nvPr>
        </p:nvSpPr>
        <p:spPr>
          <a:xfrm>
            <a:off x="3921991" y="6476171"/>
            <a:ext cx="4348018" cy="365125"/>
          </a:xfrm>
        </p:spPr>
        <p:txBody>
          <a:bodyPr/>
          <a:lstStyle/>
          <a:p>
            <a:r>
              <a:rPr lang="en-US"/>
              <a:t>Medicare &amp; Medicaid Fraud, Waste, &amp; Abuse Prevention</a:t>
            </a:r>
            <a:endParaRPr lang="en-US" dirty="0"/>
          </a:p>
        </p:txBody>
      </p:sp>
      <p:sp>
        <p:nvSpPr>
          <p:cNvPr id="12" name="Date Placeholder 3">
            <a:extLst>
              <a:ext uri="{FF2B5EF4-FFF2-40B4-BE49-F238E27FC236}">
                <a16:creationId xmlns:a16="http://schemas.microsoft.com/office/drawing/2014/main" id="{1F0B34F1-E50C-4B43-9C6A-F2B5A026545A}"/>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384541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3000" dirty="0">
                <a:latin typeface="Arial Black" panose="020B0A04020102020204" pitchFamily="34" charset="0"/>
              </a:rPr>
              <a:t>Electronic Medicare Summary Notice (</a:t>
            </a:r>
            <a:r>
              <a:rPr lang="en-US" sz="3000" dirty="0" err="1">
                <a:latin typeface="Arial Black" panose="020B0A04020102020204" pitchFamily="34" charset="0"/>
              </a:rPr>
              <a:t>eMSN</a:t>
            </a:r>
            <a:r>
              <a:rPr lang="en-US" sz="3000" dirty="0">
                <a:latin typeface="Arial Black" panose="020B0A04020102020204" pitchFamily="34" charset="0"/>
              </a:rPr>
              <a:t>)</a:t>
            </a:r>
          </a:p>
        </p:txBody>
      </p:sp>
      <p:sp>
        <p:nvSpPr>
          <p:cNvPr id="3" name="Text Placeholder 2">
            <a:extLst>
              <a:ext uri="{FF2B5EF4-FFF2-40B4-BE49-F238E27FC236}">
                <a16:creationId xmlns:a16="http://schemas.microsoft.com/office/drawing/2014/main" id="{FA57E723-49EB-FA59-DB19-2F4043BF0390}"/>
              </a:ext>
            </a:extLst>
          </p:cNvPr>
          <p:cNvSpPr>
            <a:spLocks noGrp="1"/>
          </p:cNvSpPr>
          <p:nvPr>
            <p:ph type="body" sz="quarter" idx="13"/>
          </p:nvPr>
        </p:nvSpPr>
        <p:spPr>
          <a:xfrm>
            <a:off x="838200" y="1700225"/>
            <a:ext cx="10644188" cy="4167187"/>
          </a:xfrm>
        </p:spPr>
        <p:txBody>
          <a:bodyPr/>
          <a:lstStyle/>
          <a:p>
            <a:pPr marL="0" lvl="0" indent="0">
              <a:lnSpc>
                <a:spcPct val="100000"/>
              </a:lnSpc>
              <a:spcBef>
                <a:spcPts val="0"/>
              </a:spcBef>
              <a:spcAft>
                <a:spcPts val="1200"/>
              </a:spcAft>
              <a:buClrTx/>
              <a:buNone/>
            </a:pPr>
            <a:r>
              <a:rPr lang="en-US" sz="2800" b="1" dirty="0">
                <a:solidFill>
                  <a:srgbClr val="00529B"/>
                </a:solidFill>
                <a:latin typeface="Arial"/>
                <a:cs typeface="Arial"/>
              </a:rPr>
              <a:t>You can sign up to get your MSNs electronically (</a:t>
            </a:r>
            <a:r>
              <a:rPr lang="en-US" sz="2800" b="1" dirty="0" err="1">
                <a:solidFill>
                  <a:srgbClr val="00529B"/>
                </a:solidFill>
                <a:latin typeface="Arial"/>
                <a:cs typeface="Arial"/>
              </a:rPr>
              <a:t>eMSN</a:t>
            </a:r>
            <a:r>
              <a:rPr lang="en-US" sz="2800" b="1" dirty="0">
                <a:solidFill>
                  <a:srgbClr val="00529B"/>
                </a:solidFill>
                <a:latin typeface="Arial"/>
                <a:cs typeface="Arial"/>
              </a:rPr>
              <a:t>) </a:t>
            </a:r>
            <a:endParaRPr lang="en-US" sz="2800" dirty="0">
              <a:solidFill>
                <a:prstClr val="black"/>
              </a:solidFill>
              <a:latin typeface="Arial"/>
              <a:cs typeface="Arial"/>
            </a:endParaRPr>
          </a:p>
          <a:p>
            <a:pPr marL="617220" lvl="0" indent="-342900">
              <a:lnSpc>
                <a:spcPct val="100000"/>
              </a:lnSpc>
              <a:spcBef>
                <a:spcPts val="0"/>
              </a:spcBef>
              <a:spcAft>
                <a:spcPts val="1200"/>
              </a:spcAft>
              <a:buClrTx/>
            </a:pPr>
            <a:r>
              <a:rPr lang="en-US" sz="2400" dirty="0">
                <a:solidFill>
                  <a:srgbClr val="00529B"/>
                </a:solidFill>
                <a:latin typeface="Arial"/>
                <a:cs typeface="Arial"/>
              </a:rPr>
              <a:t>You’ll get an email every month when your MSNs are available in your Medicare account</a:t>
            </a:r>
            <a:endParaRPr lang="en-US" sz="2400" dirty="0">
              <a:solidFill>
                <a:srgbClr val="000000"/>
              </a:solidFill>
              <a:latin typeface="Arial"/>
              <a:cs typeface="Arial"/>
            </a:endParaRPr>
          </a:p>
          <a:p>
            <a:pPr marL="617220" lvl="0" indent="-342900">
              <a:lnSpc>
                <a:spcPct val="100000"/>
              </a:lnSpc>
              <a:spcBef>
                <a:spcPts val="0"/>
              </a:spcBef>
              <a:spcAft>
                <a:spcPts val="1200"/>
              </a:spcAft>
              <a:buClrTx/>
            </a:pPr>
            <a:r>
              <a:rPr lang="en-US" sz="2400" dirty="0">
                <a:solidFill>
                  <a:srgbClr val="00529B"/>
                </a:solidFill>
                <a:latin typeface="Arial"/>
                <a:cs typeface="Arial"/>
              </a:rPr>
              <a:t>You don’t have to wait 3 months</a:t>
            </a:r>
          </a:p>
          <a:p>
            <a:pPr marL="617220" lvl="0" indent="-342900">
              <a:lnSpc>
                <a:spcPct val="100000"/>
              </a:lnSpc>
              <a:spcBef>
                <a:spcPts val="0"/>
              </a:spcBef>
              <a:spcAft>
                <a:spcPts val="1200"/>
              </a:spcAft>
              <a:buClrTx/>
            </a:pPr>
            <a:r>
              <a:rPr lang="en-US" sz="2400" dirty="0">
                <a:solidFill>
                  <a:srgbClr val="00529B"/>
                </a:solidFill>
                <a:latin typeface="Arial"/>
                <a:cs typeface="Arial"/>
              </a:rPr>
              <a:t>You’ll no longer get the mailed </a:t>
            </a:r>
            <a:br>
              <a:rPr lang="en-US" sz="2400" dirty="0">
                <a:solidFill>
                  <a:srgbClr val="00529B"/>
                </a:solidFill>
                <a:latin typeface="Arial"/>
                <a:cs typeface="Arial"/>
              </a:rPr>
            </a:br>
            <a:r>
              <a:rPr lang="en-US" sz="2400" dirty="0">
                <a:solidFill>
                  <a:srgbClr val="00529B"/>
                </a:solidFill>
                <a:latin typeface="Arial"/>
                <a:cs typeface="Arial"/>
              </a:rPr>
              <a:t>paper copy</a:t>
            </a:r>
          </a:p>
        </p:txBody>
      </p:sp>
      <p:pic>
        <p:nvPicPr>
          <p:cNvPr id="5" name="Picture 4">
            <a:extLst>
              <a:ext uri="{FF2B5EF4-FFF2-40B4-BE49-F238E27FC236}">
                <a16:creationId xmlns:a16="http://schemas.microsoft.com/office/drawing/2014/main" id="{A6A7F0AA-33C1-4F63-8395-3D4DF770E01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963119" y="3576791"/>
            <a:ext cx="4762500" cy="2447925"/>
          </a:xfrm>
          <a:prstGeom prst="rect">
            <a:avLst/>
          </a:prstGeom>
          <a:ln>
            <a:noFill/>
          </a:ln>
          <a:effectLst>
            <a:softEdge rad="112500"/>
          </a:effectLst>
        </p:spPr>
      </p:pic>
      <p:sp>
        <p:nvSpPr>
          <p:cNvPr id="4" name="Slide Number Placeholder 3">
            <a:extLst>
              <a:ext uri="{FF2B5EF4-FFF2-40B4-BE49-F238E27FC236}">
                <a16:creationId xmlns:a16="http://schemas.microsoft.com/office/drawing/2014/main" id="{8648928C-4072-4DCB-941D-43E103502596}"/>
              </a:ext>
            </a:extLst>
          </p:cNvPr>
          <p:cNvSpPr>
            <a:spLocks noGrp="1"/>
          </p:cNvSpPr>
          <p:nvPr>
            <p:ph type="sldNum" sz="quarter" idx="12"/>
          </p:nvPr>
        </p:nvSpPr>
        <p:spPr/>
        <p:txBody>
          <a:bodyPr/>
          <a:lstStyle/>
          <a:p>
            <a:pPr>
              <a:defRPr/>
            </a:pPr>
            <a:fld id="{11E79EF6-0C0E-43E6-8FB3-918BC522CC5A}" type="slidenum">
              <a:rPr lang="en-US" smtClean="0"/>
              <a:pPr>
                <a:defRPr/>
              </a:pPr>
              <a:t>52</a:t>
            </a:fld>
            <a:endParaRPr lang="en-US" dirty="0"/>
          </a:p>
        </p:txBody>
      </p:sp>
      <p:sp>
        <p:nvSpPr>
          <p:cNvPr id="13" name="Footer Placeholder 4">
            <a:extLst>
              <a:ext uri="{FF2B5EF4-FFF2-40B4-BE49-F238E27FC236}">
                <a16:creationId xmlns:a16="http://schemas.microsoft.com/office/drawing/2014/main" id="{FF18D482-BF82-4BF9-8FE5-5911F0B793A2}"/>
              </a:ext>
            </a:extLst>
          </p:cNvPr>
          <p:cNvSpPr>
            <a:spLocks noGrp="1"/>
          </p:cNvSpPr>
          <p:nvPr>
            <p:ph type="ftr" sz="quarter" idx="11"/>
          </p:nvPr>
        </p:nvSpPr>
        <p:spPr/>
        <p:txBody>
          <a:bodyPr/>
          <a:lstStyle/>
          <a:p>
            <a:r>
              <a:rPr lang="en-US"/>
              <a:t>Medicare &amp; Medicaid Fraud, Waste, &amp; Abuse Prevention</a:t>
            </a:r>
            <a:endParaRPr lang="en-US" dirty="0"/>
          </a:p>
        </p:txBody>
      </p:sp>
      <p:sp>
        <p:nvSpPr>
          <p:cNvPr id="12" name="Date Placeholder 3">
            <a:extLst>
              <a:ext uri="{FF2B5EF4-FFF2-40B4-BE49-F238E27FC236}">
                <a16:creationId xmlns:a16="http://schemas.microsoft.com/office/drawing/2014/main" id="{1F0B34F1-E50C-4B43-9C6A-F2B5A026545A}"/>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392460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chor="ctr">
            <a:normAutofit/>
          </a:bodyPr>
          <a:lstStyle/>
          <a:p>
            <a:r>
              <a:rPr lang="en-US" sz="3000" dirty="0">
                <a:latin typeface="Arial Black" panose="020B0A04020102020204" pitchFamily="34" charset="0"/>
              </a:rPr>
              <a:t>Medicare Account on Medicare.gov</a:t>
            </a:r>
          </a:p>
        </p:txBody>
      </p:sp>
      <p:sp>
        <p:nvSpPr>
          <p:cNvPr id="5" name="Text Placeholder 4">
            <a:extLst>
              <a:ext uri="{FF2B5EF4-FFF2-40B4-BE49-F238E27FC236}">
                <a16:creationId xmlns:a16="http://schemas.microsoft.com/office/drawing/2014/main" id="{72C77BE9-991F-763E-8AF1-7A318208D8FE}"/>
              </a:ext>
            </a:extLst>
          </p:cNvPr>
          <p:cNvSpPr>
            <a:spLocks noGrp="1"/>
          </p:cNvSpPr>
          <p:nvPr>
            <p:ph type="body" sz="quarter" idx="13"/>
          </p:nvPr>
        </p:nvSpPr>
        <p:spPr>
          <a:xfrm>
            <a:off x="669758" y="1358445"/>
            <a:ext cx="7692189" cy="4695157"/>
          </a:xfrm>
        </p:spPr>
        <p:txBody>
          <a:bodyPr>
            <a:normAutofit fontScale="92500"/>
          </a:bodyPr>
          <a:lstStyle/>
          <a:p>
            <a:pPr marL="0" lvl="0" indent="0" defTabSz="685800">
              <a:lnSpc>
                <a:spcPct val="110000"/>
              </a:lnSpc>
              <a:spcBef>
                <a:spcPts val="0"/>
              </a:spcBef>
              <a:spcAft>
                <a:spcPts val="1200"/>
              </a:spcAft>
              <a:buClrTx/>
              <a:buNone/>
            </a:pPr>
            <a:r>
              <a:rPr lang="en-US" sz="2800" b="1" dirty="0">
                <a:solidFill>
                  <a:srgbClr val="00529B"/>
                </a:solidFill>
              </a:rPr>
              <a:t>Access your Medicare information anytime to:</a:t>
            </a:r>
          </a:p>
          <a:p>
            <a:pPr marL="548640" lvl="1" indent="-274320" defTabSz="685800">
              <a:lnSpc>
                <a:spcPct val="110000"/>
              </a:lnSpc>
              <a:spcBef>
                <a:spcPts val="0"/>
              </a:spcBef>
              <a:spcAft>
                <a:spcPts val="1200"/>
              </a:spcAft>
              <a:buClr>
                <a:srgbClr val="00539A"/>
              </a:buClr>
              <a:buFont typeface="Wingdings" panose="05000000000000000000" pitchFamily="2" charset="2"/>
              <a:buChar char="§"/>
              <a:defRPr/>
            </a:pPr>
            <a:r>
              <a:rPr lang="en-US" sz="2400" dirty="0">
                <a:solidFill>
                  <a:srgbClr val="00529B"/>
                </a:solidFill>
              </a:rPr>
              <a:t>Print an official copy of your Medicare card</a:t>
            </a:r>
          </a:p>
          <a:p>
            <a:pPr marL="548640" lvl="1" indent="-274320" defTabSz="685800">
              <a:lnSpc>
                <a:spcPct val="110000"/>
              </a:lnSpc>
              <a:spcBef>
                <a:spcPts val="0"/>
              </a:spcBef>
              <a:spcAft>
                <a:spcPts val="1200"/>
              </a:spcAft>
              <a:buClr>
                <a:srgbClr val="00539A"/>
              </a:buClr>
              <a:buFont typeface="Wingdings" panose="05000000000000000000" pitchFamily="2" charset="2"/>
              <a:buChar char="§"/>
              <a:defRPr/>
            </a:pPr>
            <a:r>
              <a:rPr lang="en-US" sz="2400" dirty="0">
                <a:solidFill>
                  <a:srgbClr val="00529B"/>
                </a:solidFill>
              </a:rPr>
              <a:t>Access and share your electronic health </a:t>
            </a:r>
            <a:br>
              <a:rPr lang="en-US" sz="2400" dirty="0">
                <a:solidFill>
                  <a:srgbClr val="00529B"/>
                </a:solidFill>
              </a:rPr>
            </a:br>
            <a:r>
              <a:rPr lang="en-US" sz="2400" dirty="0">
                <a:solidFill>
                  <a:srgbClr val="00529B"/>
                </a:solidFill>
              </a:rPr>
              <a:t>information</a:t>
            </a:r>
          </a:p>
          <a:p>
            <a:pPr marL="548640" lvl="1" indent="-274320" defTabSz="685800">
              <a:lnSpc>
                <a:spcPct val="110000"/>
              </a:lnSpc>
              <a:spcBef>
                <a:spcPts val="0"/>
              </a:spcBef>
              <a:spcAft>
                <a:spcPts val="1200"/>
              </a:spcAft>
              <a:buClr>
                <a:srgbClr val="00539A"/>
              </a:buClr>
              <a:buFont typeface="Wingdings" panose="05000000000000000000" pitchFamily="2" charset="2"/>
              <a:buChar char="§"/>
              <a:defRPr/>
            </a:pPr>
            <a:r>
              <a:rPr lang="en-US" sz="2400" dirty="0">
                <a:solidFill>
                  <a:srgbClr val="00529B"/>
                </a:solidFill>
              </a:rPr>
              <a:t>Pay your Original Medicare premiums online</a:t>
            </a:r>
          </a:p>
          <a:p>
            <a:pPr marL="548640" lvl="1" indent="-274320" defTabSz="685800">
              <a:lnSpc>
                <a:spcPct val="110000"/>
              </a:lnSpc>
              <a:spcBef>
                <a:spcPts val="0"/>
              </a:spcBef>
              <a:spcAft>
                <a:spcPts val="1200"/>
              </a:spcAft>
              <a:buClr>
                <a:srgbClr val="00539A"/>
              </a:buClr>
              <a:buFont typeface="Wingdings" panose="05000000000000000000" pitchFamily="2" charset="2"/>
              <a:buChar char="§"/>
              <a:defRPr/>
            </a:pPr>
            <a:r>
              <a:rPr lang="en-US" sz="2400" dirty="0">
                <a:solidFill>
                  <a:srgbClr val="00529B"/>
                </a:solidFill>
              </a:rPr>
              <a:t>View your Original Medicare claims</a:t>
            </a:r>
          </a:p>
          <a:p>
            <a:pPr marL="548640" lvl="1" indent="-274320" defTabSz="685800">
              <a:lnSpc>
                <a:spcPct val="110000"/>
              </a:lnSpc>
              <a:spcBef>
                <a:spcPts val="0"/>
              </a:spcBef>
              <a:spcAft>
                <a:spcPts val="1200"/>
              </a:spcAft>
              <a:buClr>
                <a:srgbClr val="00539A"/>
              </a:buClr>
              <a:buFont typeface="Wingdings" panose="05000000000000000000" pitchFamily="2" charset="2"/>
              <a:buChar char="§"/>
              <a:defRPr/>
            </a:pPr>
            <a:r>
              <a:rPr lang="en-US" sz="2400" dirty="0">
                <a:solidFill>
                  <a:srgbClr val="00529B"/>
                </a:solidFill>
              </a:rPr>
              <a:t>Find plans in your area</a:t>
            </a:r>
          </a:p>
          <a:p>
            <a:pPr marL="548640" lvl="1" indent="-274320" defTabSz="685800">
              <a:lnSpc>
                <a:spcPct val="110000"/>
              </a:lnSpc>
              <a:spcBef>
                <a:spcPts val="0"/>
              </a:spcBef>
              <a:spcAft>
                <a:spcPts val="1200"/>
              </a:spcAft>
              <a:buClr>
                <a:srgbClr val="00539A"/>
              </a:buClr>
              <a:buFont typeface="Wingdings" panose="05000000000000000000" pitchFamily="2" charset="2"/>
              <a:buChar char="§"/>
              <a:defRPr/>
            </a:pPr>
            <a:r>
              <a:rPr lang="en-US" sz="2400" dirty="0">
                <a:solidFill>
                  <a:srgbClr val="00529B"/>
                </a:solidFill>
              </a:rPr>
              <a:t>Create a list of your drugs</a:t>
            </a:r>
          </a:p>
          <a:p>
            <a:pPr marL="548640" lvl="1" indent="-274320" defTabSz="685800">
              <a:lnSpc>
                <a:spcPct val="110000"/>
              </a:lnSpc>
              <a:spcBef>
                <a:spcPts val="0"/>
              </a:spcBef>
              <a:spcAft>
                <a:spcPts val="1200"/>
              </a:spcAft>
              <a:buClr>
                <a:srgbClr val="00539A"/>
              </a:buClr>
              <a:buFont typeface="Wingdings" panose="05000000000000000000" pitchFamily="2" charset="2"/>
              <a:buChar char="§"/>
              <a:defRPr/>
            </a:pPr>
            <a:r>
              <a:rPr lang="en-US" sz="2400" dirty="0">
                <a:solidFill>
                  <a:srgbClr val="00529B"/>
                </a:solidFill>
              </a:rPr>
              <a:t>Get help through live chat</a:t>
            </a:r>
            <a:endParaRPr lang="en-US" sz="2400" dirty="0">
              <a:solidFill>
                <a:prstClr val="black"/>
              </a:solidFill>
            </a:endParaRPr>
          </a:p>
        </p:txBody>
      </p:sp>
      <p:pic>
        <p:nvPicPr>
          <p:cNvPr id="2" name="Picture 1">
            <a:extLst>
              <a:ext uri="{FF2B5EF4-FFF2-40B4-BE49-F238E27FC236}">
                <a16:creationId xmlns:a16="http://schemas.microsoft.com/office/drawing/2014/main" id="{D812288C-DB40-41AE-BF0F-7AB6CE19E55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203158" y="2416667"/>
            <a:ext cx="4733925" cy="2619375"/>
          </a:xfrm>
          <a:prstGeom prst="rect">
            <a:avLst/>
          </a:prstGeom>
          <a:ln>
            <a:noFill/>
          </a:ln>
          <a:effectLst>
            <a:outerShdw blurRad="190500" algn="tl" rotWithShape="0">
              <a:srgbClr val="000000">
                <a:alpha val="70000"/>
              </a:srgbClr>
            </a:outerShdw>
          </a:effectLst>
        </p:spPr>
      </p:pic>
      <p:sp>
        <p:nvSpPr>
          <p:cNvPr id="3" name="Slide Number Placeholder 2">
            <a:extLst>
              <a:ext uri="{FF2B5EF4-FFF2-40B4-BE49-F238E27FC236}">
                <a16:creationId xmlns:a16="http://schemas.microsoft.com/office/drawing/2014/main" id="{79564673-38D5-4B79-B6A2-BA620B71AED1}"/>
              </a:ext>
            </a:extLst>
          </p:cNvPr>
          <p:cNvSpPr>
            <a:spLocks noGrp="1"/>
          </p:cNvSpPr>
          <p:nvPr>
            <p:ph type="sldNum" sz="quarter" idx="12"/>
          </p:nvPr>
        </p:nvSpPr>
        <p:spPr/>
        <p:txBody>
          <a:bodyPr/>
          <a:lstStyle/>
          <a:p>
            <a:pPr>
              <a:defRPr/>
            </a:pPr>
            <a:fld id="{11E79EF6-0C0E-43E6-8FB3-918BC522CC5A}" type="slidenum">
              <a:rPr lang="en-US" smtClean="0"/>
              <a:pPr>
                <a:defRPr/>
              </a:pPr>
              <a:t>53</a:t>
            </a:fld>
            <a:endParaRPr lang="en-US" dirty="0"/>
          </a:p>
        </p:txBody>
      </p:sp>
      <p:sp>
        <p:nvSpPr>
          <p:cNvPr id="10" name="Footer Placeholder 4">
            <a:extLst>
              <a:ext uri="{FF2B5EF4-FFF2-40B4-BE49-F238E27FC236}">
                <a16:creationId xmlns:a16="http://schemas.microsoft.com/office/drawing/2014/main" id="{1493F6EB-AD66-4489-B831-2F1C291F3996}"/>
              </a:ext>
            </a:extLst>
          </p:cNvPr>
          <p:cNvSpPr>
            <a:spLocks noGrp="1"/>
          </p:cNvSpPr>
          <p:nvPr>
            <p:ph type="ftr" sz="quarter" idx="11"/>
          </p:nvPr>
        </p:nvSpPr>
        <p:spPr/>
        <p:txBody>
          <a:bodyPr/>
          <a:lstStyle/>
          <a:p>
            <a:r>
              <a:rPr lang="en-US"/>
              <a:t>Medicare &amp; Medicaid Fraud, Waste, &amp; Abuse Prevention</a:t>
            </a:r>
            <a:endParaRPr lang="en-US" dirty="0"/>
          </a:p>
        </p:txBody>
      </p:sp>
      <p:sp>
        <p:nvSpPr>
          <p:cNvPr id="9" name="Date Placeholder 3">
            <a:extLst>
              <a:ext uri="{FF2B5EF4-FFF2-40B4-BE49-F238E27FC236}">
                <a16:creationId xmlns:a16="http://schemas.microsoft.com/office/drawing/2014/main" id="{EF7D5047-3303-4ED8-BE7C-FD0652057208}"/>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82533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latin typeface="Arial Black" panose="020B0A04020102020204" pitchFamily="34" charset="0"/>
              </a:rPr>
              <a:t>Explanation of Benefits (EOB)</a:t>
            </a:r>
          </a:p>
        </p:txBody>
      </p:sp>
      <p:sp>
        <p:nvSpPr>
          <p:cNvPr id="9" name="Content Placeholder 4"/>
          <p:cNvSpPr>
            <a:spLocks noGrp="1"/>
          </p:cNvSpPr>
          <p:nvPr>
            <p:ph sz="half" idx="4294967295"/>
          </p:nvPr>
        </p:nvSpPr>
        <p:spPr>
          <a:xfrm>
            <a:off x="949325" y="1096110"/>
            <a:ext cx="10404475" cy="1354782"/>
          </a:xfrm>
        </p:spPr>
        <p:txBody>
          <a:bodyPr>
            <a:noAutofit/>
          </a:bodyPr>
          <a:lstStyle/>
          <a:p>
            <a:pPr marL="274320" indent="-274320" defTabSz="685800">
              <a:lnSpc>
                <a:spcPct val="100000"/>
              </a:lnSpc>
              <a:spcBef>
                <a:spcPts val="0"/>
              </a:spcBef>
              <a:spcAft>
                <a:spcPts val="1200"/>
              </a:spcAft>
              <a:defRPr/>
            </a:pPr>
            <a:r>
              <a:rPr lang="en-US" sz="2400" dirty="0">
                <a:solidFill>
                  <a:srgbClr val="00529B"/>
                </a:solidFill>
              </a:rPr>
              <a:t>Provided by Medicare Advantage Plans and Medicare drug plans</a:t>
            </a:r>
          </a:p>
          <a:p>
            <a:pPr marL="274320" indent="-274320" defTabSz="685800">
              <a:lnSpc>
                <a:spcPct val="100000"/>
              </a:lnSpc>
              <a:spcBef>
                <a:spcPts val="0"/>
              </a:spcBef>
              <a:spcAft>
                <a:spcPts val="1200"/>
              </a:spcAft>
              <a:defRPr/>
            </a:pPr>
            <a:r>
              <a:rPr lang="en-US" sz="2400" dirty="0">
                <a:solidFill>
                  <a:srgbClr val="00529B"/>
                </a:solidFill>
              </a:rPr>
              <a:t>Gives enrollees clear and timely information about their medical and/or drug claims</a:t>
            </a:r>
          </a:p>
        </p:txBody>
      </p:sp>
      <p:pic>
        <p:nvPicPr>
          <p:cNvPr id="3" name="Picture 2" descr="Picture of a sample Explanation of Benefits letter from your plan.">
            <a:extLst>
              <a:ext uri="{FF2B5EF4-FFF2-40B4-BE49-F238E27FC236}">
                <a16:creationId xmlns:a16="http://schemas.microsoft.com/office/drawing/2014/main" id="{4EA759FE-21C6-6EBD-D014-DA929C4DC0B5}"/>
              </a:ext>
            </a:extLst>
          </p:cNvPr>
          <p:cNvPicPr>
            <a:picLocks noChangeAspect="1"/>
          </p:cNvPicPr>
          <p:nvPr/>
        </p:nvPicPr>
        <p:blipFill rotWithShape="1">
          <a:blip r:embed="rId4"/>
          <a:srcRect t="1598"/>
          <a:stretch/>
        </p:blipFill>
        <p:spPr>
          <a:xfrm>
            <a:off x="3925452" y="2270418"/>
            <a:ext cx="6979546" cy="4055258"/>
          </a:xfrm>
          <a:prstGeom prst="rect">
            <a:avLst/>
          </a:prstGeom>
          <a:effectLst>
            <a:outerShdw blurRad="50800" dist="38100" dir="2700000" algn="tl" rotWithShape="0">
              <a:prstClr val="black">
                <a:alpha val="40000"/>
              </a:prstClr>
            </a:outerShdw>
          </a:effectLst>
        </p:spPr>
      </p:pic>
      <p:sp>
        <p:nvSpPr>
          <p:cNvPr id="6" name="Slide Number Placeholder 5">
            <a:extLst>
              <a:ext uri="{FF2B5EF4-FFF2-40B4-BE49-F238E27FC236}">
                <a16:creationId xmlns:a16="http://schemas.microsoft.com/office/drawing/2014/main" id="{4B359EBD-1154-410B-9B66-C73572D1FAC7}"/>
              </a:ext>
            </a:extLst>
          </p:cNvPr>
          <p:cNvSpPr>
            <a:spLocks noGrp="1"/>
          </p:cNvSpPr>
          <p:nvPr>
            <p:ph type="sldNum" sz="quarter" idx="12"/>
          </p:nvPr>
        </p:nvSpPr>
        <p:spPr/>
        <p:txBody>
          <a:bodyPr/>
          <a:lstStyle/>
          <a:p>
            <a:pPr>
              <a:defRPr/>
            </a:pPr>
            <a:fld id="{11E79EF6-0C0E-43E6-8FB3-918BC522CC5A}" type="slidenum">
              <a:rPr lang="en-US" smtClean="0"/>
              <a:pPr>
                <a:defRPr/>
              </a:pPr>
              <a:t>54</a:t>
            </a:fld>
            <a:endParaRPr lang="en-US" dirty="0"/>
          </a:p>
        </p:txBody>
      </p:sp>
      <p:sp>
        <p:nvSpPr>
          <p:cNvPr id="10" name="Footer Placeholder 4">
            <a:extLst>
              <a:ext uri="{FF2B5EF4-FFF2-40B4-BE49-F238E27FC236}">
                <a16:creationId xmlns:a16="http://schemas.microsoft.com/office/drawing/2014/main" id="{B9AAEEE6-D6B4-4944-836E-3FAE9F1DFB05}"/>
              </a:ext>
            </a:extLst>
          </p:cNvPr>
          <p:cNvSpPr>
            <a:spLocks noGrp="1"/>
          </p:cNvSpPr>
          <p:nvPr>
            <p:ph type="ftr" sz="quarter" idx="11"/>
          </p:nvPr>
        </p:nvSpPr>
        <p:spPr>
          <a:xfrm>
            <a:off x="3925452" y="6476170"/>
            <a:ext cx="4338782" cy="365125"/>
          </a:xfrm>
        </p:spPr>
        <p:txBody>
          <a:bodyPr/>
          <a:lstStyle/>
          <a:p>
            <a:r>
              <a:rPr lang="en-US"/>
              <a:t>Medicare &amp; Medicaid Fraud, Waste, &amp; Abuse Prevention</a:t>
            </a:r>
            <a:endParaRPr lang="en-US" dirty="0"/>
          </a:p>
        </p:txBody>
      </p:sp>
      <p:sp>
        <p:nvSpPr>
          <p:cNvPr id="8" name="Date Placeholder 3">
            <a:extLst>
              <a:ext uri="{FF2B5EF4-FFF2-40B4-BE49-F238E27FC236}">
                <a16:creationId xmlns:a16="http://schemas.microsoft.com/office/drawing/2014/main" id="{D8A0F53F-4F9F-40F6-BF75-5C846397B5E5}"/>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423809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latin typeface="Arial Black"/>
              </a:rPr>
              <a:t>“4 Rs” for Fighting Medicare Fraud</a:t>
            </a:r>
          </a:p>
        </p:txBody>
      </p:sp>
      <p:sp>
        <p:nvSpPr>
          <p:cNvPr id="5" name="Content Placeholder 4"/>
          <p:cNvSpPr>
            <a:spLocks noGrp="1"/>
          </p:cNvSpPr>
          <p:nvPr>
            <p:ph type="body" sz="quarter" idx="13"/>
          </p:nvPr>
        </p:nvSpPr>
        <p:spPr>
          <a:xfrm>
            <a:off x="647700" y="2139950"/>
            <a:ext cx="6610634" cy="2570163"/>
          </a:xfrm>
        </p:spPr>
        <p:txBody>
          <a:bodyPr>
            <a:noAutofit/>
          </a:bodyPr>
          <a:lstStyle/>
          <a:p>
            <a:pPr marL="274320" indent="-274320" defTabSz="685800">
              <a:lnSpc>
                <a:spcPct val="100000"/>
              </a:lnSpc>
              <a:spcBef>
                <a:spcPts val="0"/>
              </a:spcBef>
              <a:spcAft>
                <a:spcPts val="1200"/>
              </a:spcAft>
              <a:defRPr/>
            </a:pPr>
            <a:r>
              <a:rPr lang="en-US" sz="2800" b="1" dirty="0">
                <a:solidFill>
                  <a:srgbClr val="00529B"/>
                </a:solidFill>
              </a:rPr>
              <a:t>Record</a:t>
            </a:r>
            <a:r>
              <a:rPr lang="en-US" sz="2800" dirty="0">
                <a:solidFill>
                  <a:srgbClr val="00529B"/>
                </a:solidFill>
              </a:rPr>
              <a:t> appointments and services</a:t>
            </a:r>
          </a:p>
          <a:p>
            <a:pPr marL="274320" indent="-274320" defTabSz="685800">
              <a:lnSpc>
                <a:spcPct val="100000"/>
              </a:lnSpc>
              <a:spcBef>
                <a:spcPts val="0"/>
              </a:spcBef>
              <a:spcAft>
                <a:spcPts val="1200"/>
              </a:spcAft>
              <a:defRPr/>
            </a:pPr>
            <a:r>
              <a:rPr lang="en-US" sz="2800" b="1" dirty="0">
                <a:solidFill>
                  <a:srgbClr val="00529B"/>
                </a:solidFill>
              </a:rPr>
              <a:t>Review</a:t>
            </a:r>
            <a:r>
              <a:rPr lang="en-US" sz="2800" dirty="0">
                <a:solidFill>
                  <a:srgbClr val="00529B"/>
                </a:solidFill>
              </a:rPr>
              <a:t> services provided</a:t>
            </a:r>
          </a:p>
          <a:p>
            <a:pPr marL="274320" indent="-274320" defTabSz="685800">
              <a:lnSpc>
                <a:spcPct val="100000"/>
              </a:lnSpc>
              <a:spcBef>
                <a:spcPts val="0"/>
              </a:spcBef>
              <a:spcAft>
                <a:spcPts val="1200"/>
              </a:spcAft>
              <a:defRPr/>
            </a:pPr>
            <a:r>
              <a:rPr lang="en-US" sz="2800" b="1" dirty="0">
                <a:solidFill>
                  <a:srgbClr val="00529B"/>
                </a:solidFill>
              </a:rPr>
              <a:t>Report</a:t>
            </a:r>
            <a:r>
              <a:rPr lang="en-US" sz="2800" dirty="0">
                <a:solidFill>
                  <a:srgbClr val="00529B"/>
                </a:solidFill>
              </a:rPr>
              <a:t> suspected fraud </a:t>
            </a:r>
          </a:p>
          <a:p>
            <a:pPr marL="274320" indent="-274320" defTabSz="685800">
              <a:lnSpc>
                <a:spcPct val="100000"/>
              </a:lnSpc>
              <a:spcBef>
                <a:spcPts val="0"/>
              </a:spcBef>
              <a:spcAft>
                <a:spcPts val="1200"/>
              </a:spcAft>
              <a:defRPr/>
            </a:pPr>
            <a:r>
              <a:rPr lang="en-US" sz="2800" b="1" dirty="0">
                <a:solidFill>
                  <a:srgbClr val="00529B"/>
                </a:solidFill>
              </a:rPr>
              <a:t>Remember</a:t>
            </a:r>
            <a:r>
              <a:rPr lang="en-US" sz="2800" dirty="0">
                <a:solidFill>
                  <a:srgbClr val="00529B"/>
                </a:solidFill>
              </a:rPr>
              <a:t> to protect personal information (“guard your card”)</a:t>
            </a:r>
            <a:endParaRPr lang="en-US" sz="2800" dirty="0"/>
          </a:p>
        </p:txBody>
      </p:sp>
      <p:sp>
        <p:nvSpPr>
          <p:cNvPr id="6" name="Text Placeholder 5">
            <a:extLst>
              <a:ext uri="{FF2B5EF4-FFF2-40B4-BE49-F238E27FC236}">
                <a16:creationId xmlns:a16="http://schemas.microsoft.com/office/drawing/2014/main" id="{EE278886-C779-7014-6503-B3F62E301D3C}"/>
              </a:ext>
            </a:extLst>
          </p:cNvPr>
          <p:cNvSpPr>
            <a:spLocks noGrp="1"/>
          </p:cNvSpPr>
          <p:nvPr>
            <p:ph type="body" sz="quarter" idx="14"/>
          </p:nvPr>
        </p:nvSpPr>
        <p:spPr>
          <a:xfrm>
            <a:off x="7304989" y="4534234"/>
            <a:ext cx="4208111" cy="1385304"/>
          </a:xfrm>
        </p:spPr>
        <p:txBody>
          <a:bodyPr/>
          <a:lstStyle/>
          <a:p>
            <a:pPr marL="0" lvl="0" indent="0">
              <a:lnSpc>
                <a:spcPct val="100000"/>
              </a:lnSpc>
              <a:spcBef>
                <a:spcPts val="0"/>
              </a:spcBef>
              <a:buClrTx/>
              <a:buNone/>
            </a:pPr>
            <a:r>
              <a:rPr lang="en-US" sz="1800" dirty="0">
                <a:latin typeface="Calibri" panose="020F0502020204030204"/>
                <a:cs typeface="+mn-cs"/>
              </a:rPr>
              <a:t>For more information, visit </a:t>
            </a:r>
            <a:r>
              <a:rPr lang="en-US" sz="1800" u="sng" dirty="0">
                <a:latin typeface="Calibri" panose="020F0502020204030204"/>
                <a:cs typeface="+mn-cs"/>
                <a:hlinkClick r:id="rId4">
                  <a:extLst>
                    <a:ext uri="{A12FA001-AC4F-418D-AE19-62706E023703}">
                      <ahyp:hlinkClr xmlns:ahyp="http://schemas.microsoft.com/office/drawing/2018/hyperlinkcolor" val="tx"/>
                    </a:ext>
                  </a:extLst>
                </a:hlinkClick>
              </a:rPr>
              <a:t>Medicare.gov/publications</a:t>
            </a:r>
            <a:r>
              <a:rPr lang="en-US" sz="1800" dirty="0">
                <a:latin typeface="Calibri" panose="020F0502020204030204"/>
                <a:cs typeface="+mn-cs"/>
              </a:rPr>
              <a:t> to review “4 Rs for Fighting Medicare Fraud” (Medicare Product No. 11610)</a:t>
            </a:r>
          </a:p>
        </p:txBody>
      </p:sp>
      <p:pic>
        <p:nvPicPr>
          <p:cNvPr id="2" name="Picture 1">
            <a:extLst>
              <a:ext uri="{FF2B5EF4-FFF2-40B4-BE49-F238E27FC236}">
                <a16:creationId xmlns:a16="http://schemas.microsoft.com/office/drawing/2014/main" id="{7065AA91-DD2A-4FA1-9CD5-6FA737EAA25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258334" y="1290053"/>
            <a:ext cx="4301422" cy="30371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Slide Number Placeholder 2">
            <a:extLst>
              <a:ext uri="{FF2B5EF4-FFF2-40B4-BE49-F238E27FC236}">
                <a16:creationId xmlns:a16="http://schemas.microsoft.com/office/drawing/2014/main" id="{BCF5E96C-08C7-4F81-B051-DEB76DEEF49B}"/>
              </a:ext>
            </a:extLst>
          </p:cNvPr>
          <p:cNvSpPr>
            <a:spLocks noGrp="1"/>
          </p:cNvSpPr>
          <p:nvPr>
            <p:ph type="sldNum" sz="quarter" idx="12"/>
          </p:nvPr>
        </p:nvSpPr>
        <p:spPr/>
        <p:txBody>
          <a:bodyPr/>
          <a:lstStyle/>
          <a:p>
            <a:pPr>
              <a:defRPr/>
            </a:pPr>
            <a:fld id="{11E79EF6-0C0E-43E6-8FB3-918BC522CC5A}" type="slidenum">
              <a:rPr lang="en-US" smtClean="0"/>
              <a:pPr>
                <a:defRPr/>
              </a:pPr>
              <a:t>55</a:t>
            </a:fld>
            <a:endParaRPr lang="en-US" dirty="0"/>
          </a:p>
        </p:txBody>
      </p:sp>
      <p:sp>
        <p:nvSpPr>
          <p:cNvPr id="9" name="Footer Placeholder 4">
            <a:extLst>
              <a:ext uri="{FF2B5EF4-FFF2-40B4-BE49-F238E27FC236}">
                <a16:creationId xmlns:a16="http://schemas.microsoft.com/office/drawing/2014/main" id="{373508F2-10C8-4599-B5B1-ACDAB8FA99EB}"/>
              </a:ext>
            </a:extLst>
          </p:cNvPr>
          <p:cNvSpPr>
            <a:spLocks noGrp="1"/>
          </p:cNvSpPr>
          <p:nvPr>
            <p:ph type="ftr" sz="quarter" idx="11"/>
          </p:nvPr>
        </p:nvSpPr>
        <p:spPr/>
        <p:txBody>
          <a:bodyPr/>
          <a:lstStyle/>
          <a:p>
            <a:r>
              <a:rPr lang="en-US"/>
              <a:t>Medicare &amp; Medicaid Fraud, Waste, &amp; Abuse Prevention</a:t>
            </a:r>
            <a:endParaRPr lang="en-US" dirty="0"/>
          </a:p>
        </p:txBody>
      </p:sp>
      <p:sp>
        <p:nvSpPr>
          <p:cNvPr id="8" name="Date Placeholder 3">
            <a:extLst>
              <a:ext uri="{FF2B5EF4-FFF2-40B4-BE49-F238E27FC236}">
                <a16:creationId xmlns:a16="http://schemas.microsoft.com/office/drawing/2014/main" id="{021C935A-D325-4B10-A7B5-F46E30D44996}"/>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212136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latin typeface="Arial Black" panose="020B0A04020102020204" pitchFamily="34" charset="0"/>
              </a:rPr>
              <a:t>Contact Medicare</a:t>
            </a:r>
          </a:p>
        </p:txBody>
      </p:sp>
      <p:sp>
        <p:nvSpPr>
          <p:cNvPr id="5" name="Content Placeholder 4"/>
          <p:cNvSpPr>
            <a:spLocks noGrp="1"/>
          </p:cNvSpPr>
          <p:nvPr>
            <p:ph type="body" sz="quarter" idx="13"/>
          </p:nvPr>
        </p:nvSpPr>
        <p:spPr>
          <a:xfrm>
            <a:off x="647700" y="1275348"/>
            <a:ext cx="10890584" cy="4656220"/>
          </a:xfrm>
        </p:spPr>
        <p:txBody>
          <a:bodyPr>
            <a:normAutofit/>
          </a:bodyPr>
          <a:lstStyle/>
          <a:p>
            <a:pPr marL="0" indent="-274320" defTabSz="685800">
              <a:lnSpc>
                <a:spcPct val="100000"/>
              </a:lnSpc>
              <a:spcBef>
                <a:spcPts val="0"/>
              </a:spcBef>
              <a:spcAft>
                <a:spcPts val="1200"/>
              </a:spcAft>
              <a:defRPr/>
            </a:pPr>
            <a:r>
              <a:rPr lang="en-US" sz="2800" dirty="0">
                <a:solidFill>
                  <a:srgbClr val="00529B"/>
                </a:solidFill>
              </a:rPr>
              <a:t>Call to make a complaint and report fraud</a:t>
            </a:r>
          </a:p>
          <a:p>
            <a:pPr marL="0" indent="-274320" defTabSz="685800">
              <a:lnSpc>
                <a:spcPct val="100000"/>
              </a:lnSpc>
              <a:spcBef>
                <a:spcPts val="0"/>
              </a:spcBef>
              <a:spcAft>
                <a:spcPts val="1200"/>
              </a:spcAft>
              <a:defRPr/>
            </a:pPr>
            <a:r>
              <a:rPr lang="en-US" sz="2800" dirty="0">
                <a:solidFill>
                  <a:srgbClr val="00529B"/>
                </a:solidFill>
              </a:rPr>
              <a:t>Have this information ready:</a:t>
            </a:r>
          </a:p>
          <a:p>
            <a:pPr marL="548640" lvl="1" indent="-274320" defTabSz="685800">
              <a:lnSpc>
                <a:spcPct val="100000"/>
              </a:lnSpc>
              <a:spcBef>
                <a:spcPts val="0"/>
              </a:spcBef>
              <a:spcAft>
                <a:spcPts val="1200"/>
              </a:spcAft>
              <a:defRPr/>
            </a:pPr>
            <a:r>
              <a:rPr lang="en-US" sz="2400" dirty="0">
                <a:solidFill>
                  <a:srgbClr val="00529B"/>
                </a:solidFill>
              </a:rPr>
              <a:t>Provider’s name and any identifying number you have</a:t>
            </a:r>
          </a:p>
          <a:p>
            <a:pPr marL="548640" lvl="1" indent="-274320" defTabSz="685800">
              <a:lnSpc>
                <a:spcPct val="100000"/>
              </a:lnSpc>
              <a:spcBef>
                <a:spcPts val="0"/>
              </a:spcBef>
              <a:spcAft>
                <a:spcPts val="1200"/>
              </a:spcAft>
              <a:defRPr/>
            </a:pPr>
            <a:r>
              <a:rPr lang="en-US" sz="2400" dirty="0">
                <a:solidFill>
                  <a:srgbClr val="00529B"/>
                </a:solidFill>
              </a:rPr>
              <a:t>Information about the item or service, including date and payment amount</a:t>
            </a:r>
          </a:p>
          <a:p>
            <a:pPr marL="548640" lvl="1" indent="-274320" defTabSz="685800">
              <a:lnSpc>
                <a:spcPct val="100000"/>
              </a:lnSpc>
              <a:spcBef>
                <a:spcPts val="0"/>
              </a:spcBef>
              <a:spcAft>
                <a:spcPts val="1200"/>
              </a:spcAft>
              <a:defRPr/>
            </a:pPr>
            <a:r>
              <a:rPr lang="en-US" sz="2400" dirty="0">
                <a:solidFill>
                  <a:srgbClr val="00529B"/>
                </a:solidFill>
              </a:rPr>
              <a:t>Date on your MSN</a:t>
            </a:r>
          </a:p>
          <a:p>
            <a:pPr marL="548640" lvl="1" indent="-274320" defTabSz="685800">
              <a:lnSpc>
                <a:spcPct val="100000"/>
              </a:lnSpc>
              <a:spcBef>
                <a:spcPts val="0"/>
              </a:spcBef>
              <a:spcAft>
                <a:spcPts val="1200"/>
              </a:spcAft>
              <a:defRPr/>
            </a:pPr>
            <a:r>
              <a:rPr lang="en-US" sz="2400" dirty="0">
                <a:solidFill>
                  <a:srgbClr val="00529B"/>
                </a:solidFill>
              </a:rPr>
              <a:t>Your name and Medicare number</a:t>
            </a:r>
            <a:endParaRPr lang="en-US" dirty="0"/>
          </a:p>
        </p:txBody>
      </p:sp>
      <p:sp>
        <p:nvSpPr>
          <p:cNvPr id="2" name="Text Placeholder 1">
            <a:extLst>
              <a:ext uri="{FF2B5EF4-FFF2-40B4-BE49-F238E27FC236}">
                <a16:creationId xmlns:a16="http://schemas.microsoft.com/office/drawing/2014/main" id="{BECDD88D-3851-81AF-D999-628E9F9F4C0E}"/>
              </a:ext>
            </a:extLst>
          </p:cNvPr>
          <p:cNvSpPr>
            <a:spLocks noGrp="1"/>
          </p:cNvSpPr>
          <p:nvPr>
            <p:ph type="body" sz="quarter" idx="14"/>
          </p:nvPr>
        </p:nvSpPr>
        <p:spPr>
          <a:xfrm>
            <a:off x="7123349" y="4137869"/>
            <a:ext cx="4414935" cy="1516972"/>
          </a:xfrm>
          <a:prstGeom prst="roundRect">
            <a:avLst/>
          </a:prstGeom>
          <a:solidFill>
            <a:srgbClr val="00529B"/>
          </a:solidFill>
        </p:spPr>
        <p:txBody>
          <a:bodyPr anchor="ctr"/>
          <a:lstStyle/>
          <a:p>
            <a:pPr marL="0" lvl="0" indent="0">
              <a:lnSpc>
                <a:spcPct val="100000"/>
              </a:lnSpc>
              <a:spcBef>
                <a:spcPts val="600"/>
              </a:spcBef>
              <a:spcAft>
                <a:spcPts val="1200"/>
              </a:spcAft>
              <a:buClrTx/>
              <a:buNone/>
              <a:defRPr/>
            </a:pPr>
            <a:r>
              <a:rPr lang="en-US" sz="1800" b="1" kern="0" dirty="0">
                <a:solidFill>
                  <a:prstClr val="white"/>
                </a:solidFill>
              </a:rPr>
              <a:t>If you have concerns call Medicare at</a:t>
            </a:r>
            <a:br>
              <a:rPr lang="en-US" sz="1800" b="1" kern="0" dirty="0">
                <a:solidFill>
                  <a:prstClr val="white"/>
                </a:solidFill>
              </a:rPr>
            </a:br>
            <a:r>
              <a:rPr lang="en-US" sz="1800" kern="0" dirty="0">
                <a:solidFill>
                  <a:prstClr val="white"/>
                </a:solidFill>
              </a:rPr>
              <a:t>1-800-MEDICARE (1-800-633-4227); TTY: 1-877-486-2048</a:t>
            </a:r>
          </a:p>
        </p:txBody>
      </p:sp>
      <p:sp>
        <p:nvSpPr>
          <p:cNvPr id="3" name="Slide Number Placeholder 2">
            <a:extLst>
              <a:ext uri="{FF2B5EF4-FFF2-40B4-BE49-F238E27FC236}">
                <a16:creationId xmlns:a16="http://schemas.microsoft.com/office/drawing/2014/main" id="{F4B6A518-8F75-4337-A279-66B0A465360E}"/>
              </a:ext>
            </a:extLst>
          </p:cNvPr>
          <p:cNvSpPr>
            <a:spLocks noGrp="1"/>
          </p:cNvSpPr>
          <p:nvPr>
            <p:ph type="sldNum" sz="quarter" idx="12"/>
          </p:nvPr>
        </p:nvSpPr>
        <p:spPr/>
        <p:txBody>
          <a:bodyPr/>
          <a:lstStyle/>
          <a:p>
            <a:pPr>
              <a:defRPr/>
            </a:pPr>
            <a:fld id="{11E79EF6-0C0E-43E6-8FB3-918BC522CC5A}" type="slidenum">
              <a:rPr lang="en-US" smtClean="0"/>
              <a:pPr>
                <a:defRPr/>
              </a:pPr>
              <a:t>56</a:t>
            </a:fld>
            <a:endParaRPr lang="en-US" dirty="0"/>
          </a:p>
        </p:txBody>
      </p:sp>
      <p:sp>
        <p:nvSpPr>
          <p:cNvPr id="9" name="Footer Placeholder 4">
            <a:extLst>
              <a:ext uri="{FF2B5EF4-FFF2-40B4-BE49-F238E27FC236}">
                <a16:creationId xmlns:a16="http://schemas.microsoft.com/office/drawing/2014/main" id="{86D7DB69-AECF-4B3B-BB5D-E260BCCBDF66}"/>
              </a:ext>
            </a:extLst>
          </p:cNvPr>
          <p:cNvSpPr>
            <a:spLocks noGrp="1"/>
          </p:cNvSpPr>
          <p:nvPr>
            <p:ph type="ftr" sz="quarter" idx="11"/>
          </p:nvPr>
        </p:nvSpPr>
        <p:spPr/>
        <p:txBody>
          <a:bodyPr/>
          <a:lstStyle/>
          <a:p>
            <a:pPr>
              <a:defRPr/>
            </a:pPr>
            <a:r>
              <a:rPr kumimoji="0" lang="en-US" sz="1200" b="0" i="0" u="none" strike="noStrike" kern="1200" cap="none" spc="0" normalizeH="0" baseline="0" noProof="0">
                <a:ln>
                  <a:noFill/>
                </a:ln>
                <a:effectLst/>
                <a:uLnTx/>
                <a:uFillTx/>
                <a:latin typeface="Arial"/>
                <a:cs typeface="Arial"/>
              </a:rPr>
              <a:t>Medicare &amp; Medicaid Fraud, Waste, &amp; Abuse Prevention</a:t>
            </a:r>
            <a:endParaRPr kumimoji="0" lang="en-US" sz="1200" b="0" i="0" u="none" strike="noStrike" kern="1200" cap="none" spc="0" normalizeH="0" baseline="0" noProof="0" dirty="0">
              <a:ln>
                <a:noFill/>
              </a:ln>
              <a:effectLst/>
              <a:uLnTx/>
              <a:uFillTx/>
              <a:latin typeface="Arial"/>
              <a:cs typeface="Arial"/>
            </a:endParaRPr>
          </a:p>
        </p:txBody>
      </p:sp>
      <p:sp>
        <p:nvSpPr>
          <p:cNvPr id="8" name="Date Placeholder 3">
            <a:extLst>
              <a:ext uri="{FF2B5EF4-FFF2-40B4-BE49-F238E27FC236}">
                <a16:creationId xmlns:a16="http://schemas.microsoft.com/office/drawing/2014/main" id="{46A81F70-EC36-4569-AB52-38D19EC4268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April 2024</a:t>
            </a:r>
            <a:endParaRPr kumimoji="0" lang="en-US"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207178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latin typeface="Arial Black" panose="020B0A04020102020204" pitchFamily="34" charset="0"/>
              </a:rPr>
              <a:t>Fighting Fraud Can Pay</a:t>
            </a:r>
          </a:p>
        </p:txBody>
      </p:sp>
      <p:sp>
        <p:nvSpPr>
          <p:cNvPr id="5" name="Content Placeholder 4"/>
          <p:cNvSpPr>
            <a:spLocks noGrp="1"/>
          </p:cNvSpPr>
          <p:nvPr>
            <p:ph type="body" sz="quarter" idx="13"/>
          </p:nvPr>
        </p:nvSpPr>
        <p:spPr>
          <a:xfrm>
            <a:off x="539416" y="1418055"/>
            <a:ext cx="11331742" cy="2570163"/>
          </a:xfrm>
        </p:spPr>
        <p:txBody>
          <a:bodyPr>
            <a:noAutofit/>
          </a:bodyPr>
          <a:lstStyle/>
          <a:p>
            <a:pPr marL="0" indent="0" defTabSz="685800">
              <a:lnSpc>
                <a:spcPct val="100000"/>
              </a:lnSpc>
              <a:spcBef>
                <a:spcPts val="0"/>
              </a:spcBef>
              <a:spcAft>
                <a:spcPts val="1200"/>
              </a:spcAft>
              <a:buFont typeface="Wingdings" pitchFamily="2" charset="2"/>
              <a:buNone/>
              <a:defRPr/>
            </a:pPr>
            <a:r>
              <a:rPr lang="en-US" sz="2800" b="1" dirty="0">
                <a:solidFill>
                  <a:srgbClr val="00529B"/>
                </a:solidFill>
              </a:rPr>
              <a:t>You may get a reward if:</a:t>
            </a:r>
          </a:p>
          <a:p>
            <a:pPr marL="548640" indent="-274320" defTabSz="685800">
              <a:lnSpc>
                <a:spcPct val="100000"/>
              </a:lnSpc>
              <a:spcBef>
                <a:spcPts val="0"/>
              </a:spcBef>
              <a:spcAft>
                <a:spcPts val="1200"/>
              </a:spcAft>
              <a:defRPr/>
            </a:pPr>
            <a:r>
              <a:rPr lang="en-US" sz="2400" dirty="0">
                <a:solidFill>
                  <a:srgbClr val="00529B"/>
                </a:solidFill>
              </a:rPr>
              <a:t>The fraud you report is proven as potential fraud and formally referred to the U.S. Department of Health &amp; Human Services (HHS) Office of the Inspector General (OIG)</a:t>
            </a:r>
          </a:p>
          <a:p>
            <a:pPr marL="548640" indent="-274320" defTabSz="685800">
              <a:lnSpc>
                <a:spcPct val="100000"/>
              </a:lnSpc>
              <a:spcBef>
                <a:spcPts val="0"/>
              </a:spcBef>
              <a:spcAft>
                <a:spcPts val="1200"/>
              </a:spcAft>
              <a:defRPr/>
            </a:pPr>
            <a:r>
              <a:rPr lang="en-US" sz="2400" dirty="0">
                <a:solidFill>
                  <a:srgbClr val="00529B"/>
                </a:solidFill>
              </a:rPr>
              <a:t>You aren’t an “excluded individual”</a:t>
            </a:r>
          </a:p>
          <a:p>
            <a:pPr marL="548640" indent="-274320" defTabSz="685800">
              <a:lnSpc>
                <a:spcPct val="100000"/>
              </a:lnSpc>
              <a:spcBef>
                <a:spcPts val="0"/>
              </a:spcBef>
              <a:spcAft>
                <a:spcPts val="1200"/>
              </a:spcAft>
              <a:defRPr/>
            </a:pPr>
            <a:r>
              <a:rPr lang="en-US" sz="2400" dirty="0">
                <a:solidFill>
                  <a:srgbClr val="00529B"/>
                </a:solidFill>
              </a:rPr>
              <a:t>The person or organization being reported </a:t>
            </a:r>
            <a:br>
              <a:rPr lang="en-US" sz="2400" dirty="0">
                <a:solidFill>
                  <a:srgbClr val="00529B"/>
                </a:solidFill>
              </a:rPr>
            </a:br>
            <a:r>
              <a:rPr lang="en-US" sz="2400" dirty="0">
                <a:solidFill>
                  <a:srgbClr val="00529B"/>
                </a:solidFill>
              </a:rPr>
              <a:t>isn’t already under investigation by law </a:t>
            </a:r>
            <a:br>
              <a:rPr lang="en-US" sz="2400" dirty="0">
                <a:solidFill>
                  <a:srgbClr val="00529B"/>
                </a:solidFill>
              </a:rPr>
            </a:br>
            <a:r>
              <a:rPr lang="en-US" sz="2400" dirty="0">
                <a:solidFill>
                  <a:srgbClr val="00529B"/>
                </a:solidFill>
              </a:rPr>
              <a:t>enforcement</a:t>
            </a:r>
          </a:p>
          <a:p>
            <a:pPr marL="548640" indent="-274320" defTabSz="685800">
              <a:lnSpc>
                <a:spcPct val="100000"/>
              </a:lnSpc>
              <a:spcBef>
                <a:spcPts val="0"/>
              </a:spcBef>
              <a:spcAft>
                <a:spcPts val="1200"/>
              </a:spcAft>
              <a:defRPr/>
            </a:pPr>
            <a:r>
              <a:rPr lang="en-US" sz="2400" dirty="0">
                <a:solidFill>
                  <a:srgbClr val="00529B"/>
                </a:solidFill>
              </a:rPr>
              <a:t>Your report leads directly to the recovery </a:t>
            </a:r>
            <a:br>
              <a:rPr lang="en-US" sz="2400" dirty="0">
                <a:solidFill>
                  <a:srgbClr val="00529B"/>
                </a:solidFill>
              </a:rPr>
            </a:br>
            <a:r>
              <a:rPr lang="en-US" sz="2400" dirty="0">
                <a:solidFill>
                  <a:srgbClr val="00529B"/>
                </a:solidFill>
              </a:rPr>
              <a:t>of at least $100 of Medicare money</a:t>
            </a:r>
            <a:endParaRPr lang="en-US" dirty="0"/>
          </a:p>
        </p:txBody>
      </p:sp>
      <p:sp>
        <p:nvSpPr>
          <p:cNvPr id="2" name="Text Placeholder 1">
            <a:extLst>
              <a:ext uri="{FF2B5EF4-FFF2-40B4-BE49-F238E27FC236}">
                <a16:creationId xmlns:a16="http://schemas.microsoft.com/office/drawing/2014/main" id="{1F1F5B78-A4BF-9E50-E0FE-1A43D5A3AF20}"/>
              </a:ext>
            </a:extLst>
          </p:cNvPr>
          <p:cNvSpPr>
            <a:spLocks noGrp="1"/>
          </p:cNvSpPr>
          <p:nvPr>
            <p:ph type="body" sz="quarter" idx="14"/>
          </p:nvPr>
        </p:nvSpPr>
        <p:spPr>
          <a:xfrm>
            <a:off x="7606618" y="3988218"/>
            <a:ext cx="4414935" cy="1744579"/>
          </a:xfrm>
          <a:prstGeom prst="roundRect">
            <a:avLst/>
          </a:prstGeom>
          <a:solidFill>
            <a:srgbClr val="00529B"/>
          </a:solidFill>
        </p:spPr>
        <p:txBody>
          <a:bodyPr lIns="0" rIns="0">
            <a:normAutofit/>
          </a:bodyPr>
          <a:lstStyle/>
          <a:p>
            <a:pPr marL="0" lvl="0" indent="0">
              <a:lnSpc>
                <a:spcPct val="100000"/>
              </a:lnSpc>
              <a:spcBef>
                <a:spcPts val="0"/>
              </a:spcBef>
              <a:spcAft>
                <a:spcPts val="1200"/>
              </a:spcAft>
              <a:buClrTx/>
              <a:buNone/>
              <a:defRPr/>
            </a:pPr>
            <a:r>
              <a:rPr lang="en-US" sz="2000" b="1" dirty="0">
                <a:solidFill>
                  <a:prstClr val="white"/>
                </a:solidFill>
              </a:rPr>
              <a:t>To report suspected fraud, call:</a:t>
            </a:r>
            <a:endParaRPr lang="en-US" sz="2000" b="1" kern="0" dirty="0">
              <a:solidFill>
                <a:prstClr val="white"/>
              </a:solidFill>
            </a:endParaRPr>
          </a:p>
          <a:p>
            <a:pPr marL="285750" lvl="0" indent="-285750">
              <a:lnSpc>
                <a:spcPct val="100000"/>
              </a:lnSpc>
              <a:spcBef>
                <a:spcPts val="0"/>
              </a:spcBef>
              <a:spcAft>
                <a:spcPts val="1200"/>
              </a:spcAft>
              <a:buClrTx/>
              <a:buFont typeface="Wingdings" panose="05000000000000000000" pitchFamily="2" charset="2"/>
              <a:buChar char="Ø"/>
              <a:defRPr/>
            </a:pPr>
            <a:r>
              <a:rPr lang="en-US" sz="1800" kern="0" dirty="0">
                <a:solidFill>
                  <a:prstClr val="white"/>
                </a:solidFill>
              </a:rPr>
              <a:t>1-800-HHS-TIPS (1-800-447-8477), or </a:t>
            </a:r>
          </a:p>
          <a:p>
            <a:pPr marL="285750" lvl="0" indent="-285750">
              <a:lnSpc>
                <a:spcPct val="100000"/>
              </a:lnSpc>
              <a:spcBef>
                <a:spcPts val="0"/>
              </a:spcBef>
              <a:spcAft>
                <a:spcPts val="1200"/>
              </a:spcAft>
              <a:buClrTx/>
              <a:buFont typeface="Wingdings" panose="05000000000000000000" pitchFamily="2" charset="2"/>
              <a:buChar char="Ø"/>
              <a:defRPr/>
            </a:pPr>
            <a:r>
              <a:rPr lang="en-US" sz="1800" kern="0" dirty="0">
                <a:solidFill>
                  <a:prstClr val="white"/>
                </a:solidFill>
              </a:rPr>
              <a:t>1-800-MEDICARE (1-800-633-4227); TTY: 1-877-486-2048</a:t>
            </a:r>
          </a:p>
        </p:txBody>
      </p:sp>
      <p:sp>
        <p:nvSpPr>
          <p:cNvPr id="3" name="Slide Number Placeholder 2">
            <a:extLst>
              <a:ext uri="{FF2B5EF4-FFF2-40B4-BE49-F238E27FC236}">
                <a16:creationId xmlns:a16="http://schemas.microsoft.com/office/drawing/2014/main" id="{D2A23C28-5CAD-4F96-8730-F9DB885076FB}"/>
              </a:ext>
            </a:extLst>
          </p:cNvPr>
          <p:cNvSpPr>
            <a:spLocks noGrp="1"/>
          </p:cNvSpPr>
          <p:nvPr>
            <p:ph type="sldNum" sz="quarter" idx="12"/>
          </p:nvPr>
        </p:nvSpPr>
        <p:spPr/>
        <p:txBody>
          <a:bodyPr/>
          <a:lstStyle/>
          <a:p>
            <a:pPr>
              <a:defRPr/>
            </a:pPr>
            <a:fld id="{11E79EF6-0C0E-43E6-8FB3-918BC522CC5A}" type="slidenum">
              <a:rPr lang="en-US" smtClean="0"/>
              <a:pPr>
                <a:defRPr/>
              </a:pPr>
              <a:t>57</a:t>
            </a:fld>
            <a:endParaRPr lang="en-US" dirty="0"/>
          </a:p>
        </p:txBody>
      </p:sp>
      <p:sp>
        <p:nvSpPr>
          <p:cNvPr id="9" name="Footer Placeholder 4">
            <a:extLst>
              <a:ext uri="{FF2B5EF4-FFF2-40B4-BE49-F238E27FC236}">
                <a16:creationId xmlns:a16="http://schemas.microsoft.com/office/drawing/2014/main" id="{278DE672-E483-4E5C-8D23-A8D4640772AB}"/>
              </a:ext>
            </a:extLst>
          </p:cNvPr>
          <p:cNvSpPr>
            <a:spLocks noGrp="1"/>
          </p:cNvSpPr>
          <p:nvPr>
            <p:ph type="ftr" sz="quarter" idx="11"/>
          </p:nvPr>
        </p:nvSpPr>
        <p:spPr/>
        <p:txBody>
          <a:bodyPr/>
          <a:lstStyle/>
          <a:p>
            <a:pPr>
              <a:defRPr/>
            </a:pPr>
            <a:r>
              <a:rPr kumimoji="0" lang="en-US" sz="1200" b="0" i="0" u="none" strike="noStrike" kern="1200" cap="none" spc="0" normalizeH="0" baseline="0" noProof="0">
                <a:ln>
                  <a:noFill/>
                </a:ln>
                <a:effectLst/>
                <a:uLnTx/>
                <a:uFillTx/>
                <a:latin typeface="Arial"/>
                <a:cs typeface="Arial"/>
              </a:rPr>
              <a:t>Medicare &amp; Medicaid Fraud, Waste, &amp; Abuse Prevention</a:t>
            </a:r>
            <a:endParaRPr kumimoji="0" lang="en-US" sz="1200" b="0" i="0" u="none" strike="noStrike" kern="1200" cap="none" spc="0" normalizeH="0" baseline="0" noProof="0" dirty="0">
              <a:ln>
                <a:noFill/>
              </a:ln>
              <a:effectLst/>
              <a:uLnTx/>
              <a:uFillTx/>
              <a:latin typeface="Arial"/>
              <a:cs typeface="Arial"/>
            </a:endParaRPr>
          </a:p>
        </p:txBody>
      </p:sp>
      <p:sp>
        <p:nvSpPr>
          <p:cNvPr id="8" name="Date Placeholder 3">
            <a:extLst>
              <a:ext uri="{FF2B5EF4-FFF2-40B4-BE49-F238E27FC236}">
                <a16:creationId xmlns:a16="http://schemas.microsoft.com/office/drawing/2014/main" id="{FBA8EF0C-4447-42ED-B4EE-B8FABB9FB7E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April 2024</a:t>
            </a:r>
            <a:endParaRPr kumimoji="0" lang="en-US"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388764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6704"/>
            <a:ext cx="12192000" cy="929286"/>
          </a:xfrm>
        </p:spPr>
        <p:txBody>
          <a:bodyPr anchor="ctr">
            <a:normAutofit/>
          </a:bodyPr>
          <a:lstStyle/>
          <a:p>
            <a:r>
              <a:rPr lang="en-US" sz="3000" dirty="0">
                <a:latin typeface="Arial Black" panose="020B0A04020102020204" pitchFamily="34" charset="0"/>
              </a:rPr>
              <a:t>Learning Activity</a:t>
            </a:r>
          </a:p>
        </p:txBody>
      </p:sp>
      <p:sp>
        <p:nvSpPr>
          <p:cNvPr id="6" name="Content Placeholder 4"/>
          <p:cNvSpPr>
            <a:spLocks noGrp="1"/>
          </p:cNvSpPr>
          <p:nvPr>
            <p:ph sz="half" idx="1"/>
          </p:nvPr>
        </p:nvSpPr>
        <p:spPr>
          <a:xfrm>
            <a:off x="1254720" y="2336429"/>
            <a:ext cx="5184855" cy="2195813"/>
          </a:xfrm>
        </p:spPr>
        <p:txBody>
          <a:bodyPr>
            <a:normAutofit/>
          </a:bodyPr>
          <a:lstStyle/>
          <a:p>
            <a:pPr defTabSz="685800">
              <a:lnSpc>
                <a:spcPct val="100000"/>
              </a:lnSpc>
              <a:spcBef>
                <a:spcPts val="0"/>
              </a:spcBef>
              <a:spcAft>
                <a:spcPts val="600"/>
              </a:spcAft>
              <a:defRPr/>
            </a:pPr>
            <a:r>
              <a:rPr lang="en-US" sz="2400" dirty="0">
                <a:solidFill>
                  <a:srgbClr val="00529B"/>
                </a:solidFill>
              </a:rPr>
              <a:t>Jennifer has concerns and wants to discuss her MSN with you.</a:t>
            </a:r>
          </a:p>
          <a:p>
            <a:pPr defTabSz="685800">
              <a:lnSpc>
                <a:spcPct val="100000"/>
              </a:lnSpc>
              <a:spcBef>
                <a:spcPts val="1200"/>
              </a:spcBef>
              <a:spcAft>
                <a:spcPts val="600"/>
              </a:spcAft>
              <a:defRPr/>
            </a:pPr>
            <a:r>
              <a:rPr lang="en-US" sz="2400" dirty="0">
                <a:solidFill>
                  <a:srgbClr val="00529B"/>
                </a:solidFill>
              </a:rPr>
              <a:t>What are some things that might indicate fraud?</a:t>
            </a:r>
            <a:endParaRPr lang="en-US" dirty="0"/>
          </a:p>
        </p:txBody>
      </p:sp>
      <p:pic>
        <p:nvPicPr>
          <p:cNvPr id="3" name="Picture 2" descr="A screenshot of page 3 of the MSN showing the information of services provided">
            <a:extLst>
              <a:ext uri="{FF2B5EF4-FFF2-40B4-BE49-F238E27FC236}">
                <a16:creationId xmlns:a16="http://schemas.microsoft.com/office/drawing/2014/main" id="{F8C97142-2978-42A1-97AC-D4C9A742534D}"/>
              </a:ext>
            </a:extLst>
          </p:cNvPr>
          <p:cNvPicPr>
            <a:picLocks noChangeAspect="1"/>
          </p:cNvPicPr>
          <p:nvPr/>
        </p:nvPicPr>
        <p:blipFill>
          <a:blip r:embed="rId4"/>
          <a:stretch>
            <a:fillRect/>
          </a:stretch>
        </p:blipFill>
        <p:spPr>
          <a:xfrm>
            <a:off x="6787562" y="1065249"/>
            <a:ext cx="3829137" cy="4942039"/>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B1B4D0E2-83B8-4468-85DC-B17E65E39812}"/>
              </a:ext>
            </a:extLst>
          </p:cNvPr>
          <p:cNvSpPr>
            <a:spLocks noGrp="1"/>
          </p:cNvSpPr>
          <p:nvPr>
            <p:ph type="sldNum" sz="quarter" idx="12"/>
          </p:nvPr>
        </p:nvSpPr>
        <p:spPr/>
        <p:txBody>
          <a:bodyPr/>
          <a:lstStyle/>
          <a:p>
            <a:pPr>
              <a:defRPr/>
            </a:pPr>
            <a:fld id="{11E79EF6-0C0E-43E6-8FB3-918BC522CC5A}" type="slidenum">
              <a:rPr lang="en-US" smtClean="0"/>
              <a:pPr>
                <a:defRPr/>
              </a:pPr>
              <a:t>58</a:t>
            </a:fld>
            <a:endParaRPr lang="en-US" dirty="0"/>
          </a:p>
        </p:txBody>
      </p:sp>
      <p:sp>
        <p:nvSpPr>
          <p:cNvPr id="9" name="Footer Placeholder 4">
            <a:extLst>
              <a:ext uri="{FF2B5EF4-FFF2-40B4-BE49-F238E27FC236}">
                <a16:creationId xmlns:a16="http://schemas.microsoft.com/office/drawing/2014/main" id="{92AC9F9B-E4BF-43E7-A9E9-EE3C749058E4}"/>
              </a:ext>
            </a:extLst>
          </p:cNvPr>
          <p:cNvSpPr>
            <a:spLocks noGrp="1"/>
          </p:cNvSpPr>
          <p:nvPr>
            <p:ph type="ftr" sz="quarter" idx="11"/>
          </p:nvPr>
        </p:nvSpPr>
        <p:spPr>
          <a:xfrm>
            <a:off x="3912963" y="6488203"/>
            <a:ext cx="4366075" cy="365125"/>
          </a:xfrm>
        </p:spPr>
        <p:txBody>
          <a:bodyPr/>
          <a:lstStyle/>
          <a:p>
            <a:r>
              <a:rPr lang="en-US"/>
              <a:t>Medicare &amp; Medicaid Fraud, Waste, &amp; Abuse Prevention</a:t>
            </a:r>
            <a:endParaRPr lang="en-US" dirty="0"/>
          </a:p>
        </p:txBody>
      </p:sp>
      <p:sp>
        <p:nvSpPr>
          <p:cNvPr id="8" name="Date Placeholder 3">
            <a:extLst>
              <a:ext uri="{FF2B5EF4-FFF2-40B4-BE49-F238E27FC236}">
                <a16:creationId xmlns:a16="http://schemas.microsoft.com/office/drawing/2014/main" id="{A982C7CE-0989-4A6F-B3D2-A9A3CDE9F421}"/>
              </a:ext>
            </a:extLst>
          </p:cNvPr>
          <p:cNvSpPr>
            <a:spLocks noGrp="1"/>
          </p:cNvSpPr>
          <p:nvPr>
            <p:ph type="dt" sz="half" idx="10"/>
          </p:nvPr>
        </p:nvSpPr>
        <p:spPr>
          <a:xfrm>
            <a:off x="838200" y="6476171"/>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25142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12192000" cy="946425"/>
          </a:xfrm>
        </p:spPr>
        <p:txBody>
          <a:bodyPr>
            <a:normAutofit/>
          </a:bodyPr>
          <a:lstStyle/>
          <a:p>
            <a:r>
              <a:rPr lang="en-US" sz="3000" dirty="0"/>
              <a:t>Learning Activity (continued)</a:t>
            </a:r>
          </a:p>
        </p:txBody>
      </p:sp>
      <p:sp>
        <p:nvSpPr>
          <p:cNvPr id="6" name="Content Placeholder 4"/>
          <p:cNvSpPr>
            <a:spLocks noGrp="1"/>
          </p:cNvSpPr>
          <p:nvPr>
            <p:ph idx="4294967295"/>
          </p:nvPr>
        </p:nvSpPr>
        <p:spPr>
          <a:xfrm>
            <a:off x="1107582" y="1028700"/>
            <a:ext cx="10222405" cy="2129171"/>
          </a:xfrm>
        </p:spPr>
        <p:txBody>
          <a:bodyPr>
            <a:normAutofit/>
          </a:bodyPr>
          <a:lstStyle/>
          <a:p>
            <a:pPr marL="347472" indent="-347472">
              <a:lnSpc>
                <a:spcPct val="100000"/>
              </a:lnSpc>
              <a:spcBef>
                <a:spcPts val="0"/>
              </a:spcBef>
              <a:spcAft>
                <a:spcPts val="1200"/>
              </a:spcAft>
              <a:buAutoNum type="arabicPeriod"/>
            </a:pPr>
            <a:r>
              <a:rPr lang="en-US" sz="2200" dirty="0">
                <a:solidFill>
                  <a:srgbClr val="00529B"/>
                </a:solidFill>
              </a:rPr>
              <a:t>Does she know the provider/facility?</a:t>
            </a:r>
          </a:p>
          <a:p>
            <a:pPr marL="347472" indent="-347472">
              <a:lnSpc>
                <a:spcPct val="100000"/>
              </a:lnSpc>
              <a:spcBef>
                <a:spcPts val="0"/>
              </a:spcBef>
              <a:spcAft>
                <a:spcPts val="1200"/>
              </a:spcAft>
              <a:buAutoNum type="arabicPeriod"/>
            </a:pPr>
            <a:r>
              <a:rPr lang="en-US" sz="2200" dirty="0">
                <a:solidFill>
                  <a:srgbClr val="00529B"/>
                </a:solidFill>
              </a:rPr>
              <a:t>Did she get these services?</a:t>
            </a:r>
          </a:p>
          <a:p>
            <a:pPr marL="347472" indent="-347472">
              <a:lnSpc>
                <a:spcPct val="100000"/>
              </a:lnSpc>
              <a:spcBef>
                <a:spcPts val="0"/>
              </a:spcBef>
              <a:spcAft>
                <a:spcPts val="1200"/>
              </a:spcAft>
              <a:buAutoNum type="arabicPeriod"/>
            </a:pPr>
            <a:r>
              <a:rPr lang="en-US" sz="2200" dirty="0">
                <a:solidFill>
                  <a:srgbClr val="00529B"/>
                </a:solidFill>
              </a:rPr>
              <a:t>Is the date of service correct?</a:t>
            </a:r>
          </a:p>
          <a:p>
            <a:pPr marL="347472" indent="-347472">
              <a:lnSpc>
                <a:spcPct val="100000"/>
              </a:lnSpc>
              <a:spcBef>
                <a:spcPts val="0"/>
              </a:spcBef>
              <a:spcAft>
                <a:spcPts val="1200"/>
              </a:spcAft>
              <a:buAutoNum type="arabicPeriod"/>
            </a:pPr>
            <a:r>
              <a:rPr lang="en-US" sz="2200" dirty="0">
                <a:solidFill>
                  <a:srgbClr val="00529B"/>
                </a:solidFill>
              </a:rPr>
              <a:t>Do any services appear twice when they shouldn’t?</a:t>
            </a:r>
          </a:p>
        </p:txBody>
      </p:sp>
      <p:pic>
        <p:nvPicPr>
          <p:cNvPr id="5" name="Picture 4" descr="Screenshot of the MSN info box&#10;&#10;"/>
          <p:cNvPicPr>
            <a:picLocks noChangeAspect="1"/>
          </p:cNvPicPr>
          <p:nvPr/>
        </p:nvPicPr>
        <p:blipFill>
          <a:blip r:embed="rId4"/>
          <a:stretch>
            <a:fillRect/>
          </a:stretch>
        </p:blipFill>
        <p:spPr>
          <a:xfrm>
            <a:off x="1924493" y="3135792"/>
            <a:ext cx="8035790" cy="3185258"/>
          </a:xfrm>
          <a:prstGeom prst="rect">
            <a:avLst/>
          </a:prstGeom>
          <a:ln>
            <a:noFill/>
          </a:ln>
          <a:effectLst>
            <a:outerShdw blurRad="292100" dist="139700" dir="2700000" algn="tl" rotWithShape="0">
              <a:srgbClr val="333333">
                <a:alpha val="65000"/>
              </a:srgbClr>
            </a:outerShdw>
          </a:effectLst>
        </p:spPr>
      </p:pic>
      <p:grpSp>
        <p:nvGrpSpPr>
          <p:cNvPr id="15" name="Group 14" descr="Red box 1 highlighting the location of the  service provider on the MSN"/>
          <p:cNvGrpSpPr/>
          <p:nvPr/>
        </p:nvGrpSpPr>
        <p:grpSpPr>
          <a:xfrm>
            <a:off x="1571411" y="3536869"/>
            <a:ext cx="6581989" cy="457200"/>
            <a:chOff x="1571411" y="3646597"/>
            <a:chExt cx="6581989" cy="457200"/>
          </a:xfrm>
        </p:grpSpPr>
        <p:sp>
          <p:nvSpPr>
            <p:cNvPr id="11" name="Oval 10">
              <a:extLst>
                <a:ext uri="{C183D7F6-B498-43B3-948B-1728B52AA6E4}">
                  <adec:decorative xmlns:adec="http://schemas.microsoft.com/office/drawing/2017/decorative" val="1"/>
                </a:ext>
              </a:extLst>
            </p:cNvPr>
            <p:cNvSpPr/>
            <p:nvPr/>
          </p:nvSpPr>
          <p:spPr>
            <a:xfrm>
              <a:off x="1571411" y="3700129"/>
              <a:ext cx="340242" cy="3400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7" name="Rectangle 6">
              <a:extLst>
                <a:ext uri="{C183D7F6-B498-43B3-948B-1728B52AA6E4}">
                  <adec:decorative xmlns:adec="http://schemas.microsoft.com/office/drawing/2017/decorative" val="1"/>
                </a:ext>
              </a:extLst>
            </p:cNvPr>
            <p:cNvSpPr/>
            <p:nvPr/>
          </p:nvSpPr>
          <p:spPr>
            <a:xfrm>
              <a:off x="1924493" y="3646597"/>
              <a:ext cx="6228907" cy="457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7" name="Group 16" descr="Red box 2 highlighting the location of the  services provided and billing codes on the MSN"/>
          <p:cNvGrpSpPr/>
          <p:nvPr/>
        </p:nvGrpSpPr>
        <p:grpSpPr>
          <a:xfrm>
            <a:off x="1552353" y="4327244"/>
            <a:ext cx="2934585" cy="1554480"/>
            <a:chOff x="1552353" y="4436972"/>
            <a:chExt cx="2934585" cy="1554480"/>
          </a:xfrm>
        </p:grpSpPr>
        <p:sp>
          <p:nvSpPr>
            <p:cNvPr id="12" name="Oval 11">
              <a:extLst>
                <a:ext uri="{C183D7F6-B498-43B3-948B-1728B52AA6E4}">
                  <adec:decorative xmlns:adec="http://schemas.microsoft.com/office/drawing/2017/decorative" val="1"/>
                </a:ext>
              </a:extLst>
            </p:cNvPr>
            <p:cNvSpPr/>
            <p:nvPr/>
          </p:nvSpPr>
          <p:spPr>
            <a:xfrm>
              <a:off x="1552353" y="4948697"/>
              <a:ext cx="340242" cy="3400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2</a:t>
              </a:r>
            </a:p>
          </p:txBody>
        </p:sp>
        <p:sp>
          <p:nvSpPr>
            <p:cNvPr id="8" name="Rectangle 7">
              <a:extLst>
                <a:ext uri="{C183D7F6-B498-43B3-948B-1728B52AA6E4}">
                  <adec:decorative xmlns:adec="http://schemas.microsoft.com/office/drawing/2017/decorative" val="1"/>
                </a:ext>
              </a:extLst>
            </p:cNvPr>
            <p:cNvSpPr/>
            <p:nvPr/>
          </p:nvSpPr>
          <p:spPr>
            <a:xfrm>
              <a:off x="1892595" y="4436972"/>
              <a:ext cx="2594343" cy="15544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 name="Group 15" descr="Red box 3 highlighting the location of the date of service on the MSN"/>
          <p:cNvGrpSpPr/>
          <p:nvPr/>
        </p:nvGrpSpPr>
        <p:grpSpPr>
          <a:xfrm>
            <a:off x="1571411" y="3154581"/>
            <a:ext cx="2941066" cy="363500"/>
            <a:chOff x="1570676" y="3281699"/>
            <a:chExt cx="2941066" cy="363500"/>
          </a:xfrm>
        </p:grpSpPr>
        <p:sp>
          <p:nvSpPr>
            <p:cNvPr id="13" name="Oval 12">
              <a:extLst>
                <a:ext uri="{C183D7F6-B498-43B3-948B-1728B52AA6E4}">
                  <adec:decorative xmlns:adec="http://schemas.microsoft.com/office/drawing/2017/decorative" val="1"/>
                </a:ext>
              </a:extLst>
            </p:cNvPr>
            <p:cNvSpPr/>
            <p:nvPr/>
          </p:nvSpPr>
          <p:spPr>
            <a:xfrm>
              <a:off x="1570676" y="3295199"/>
              <a:ext cx="340242" cy="3400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10" name="Rectangle 9">
              <a:extLst>
                <a:ext uri="{C183D7F6-B498-43B3-948B-1728B52AA6E4}">
                  <adec:decorative xmlns:adec="http://schemas.microsoft.com/office/drawing/2017/decorative" val="1"/>
                </a:ext>
              </a:extLst>
            </p:cNvPr>
            <p:cNvSpPr/>
            <p:nvPr/>
          </p:nvSpPr>
          <p:spPr>
            <a:xfrm>
              <a:off x="1917399" y="3281699"/>
              <a:ext cx="2594343" cy="3635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descr="Red box 4 highlighting the location of: &#10;Services approved.&#10;Amounts provider charged.&#10;Medicare approved amounts.&#10;Amount Medicare paid.&#10;Maximum you may be billed.&#10;Notes.&#10; the  service provider on the MSN"/>
          <p:cNvGrpSpPr/>
          <p:nvPr/>
        </p:nvGrpSpPr>
        <p:grpSpPr>
          <a:xfrm>
            <a:off x="1885518" y="4068500"/>
            <a:ext cx="8424502" cy="1872240"/>
            <a:chOff x="1885518" y="4178228"/>
            <a:chExt cx="8424502" cy="1872240"/>
          </a:xfrm>
        </p:grpSpPr>
        <p:sp>
          <p:nvSpPr>
            <p:cNvPr id="14" name="Oval 13"/>
            <p:cNvSpPr/>
            <p:nvPr/>
          </p:nvSpPr>
          <p:spPr>
            <a:xfrm>
              <a:off x="9969778" y="4921386"/>
              <a:ext cx="340242" cy="3400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4</a:t>
              </a:r>
            </a:p>
          </p:txBody>
        </p:sp>
        <p:sp>
          <p:nvSpPr>
            <p:cNvPr id="18" name="Rectangle 17"/>
            <p:cNvSpPr/>
            <p:nvPr/>
          </p:nvSpPr>
          <p:spPr>
            <a:xfrm>
              <a:off x="1885518" y="4178228"/>
              <a:ext cx="8074765" cy="18722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Slide Number Placeholder 20">
            <a:extLst>
              <a:ext uri="{FF2B5EF4-FFF2-40B4-BE49-F238E27FC236}">
                <a16:creationId xmlns:a16="http://schemas.microsoft.com/office/drawing/2014/main" id="{5D73C36F-79CC-4C65-9045-44529F83B26A}"/>
              </a:ext>
            </a:extLst>
          </p:cNvPr>
          <p:cNvSpPr>
            <a:spLocks noGrp="1"/>
          </p:cNvSpPr>
          <p:nvPr>
            <p:ph type="sldNum" sz="quarter" idx="12"/>
          </p:nvPr>
        </p:nvSpPr>
        <p:spPr/>
        <p:txBody>
          <a:bodyPr/>
          <a:lstStyle/>
          <a:p>
            <a:pPr>
              <a:defRPr/>
            </a:pPr>
            <a:fld id="{11E79EF6-0C0E-43E6-8FB3-918BC522CC5A}" type="slidenum">
              <a:rPr lang="en-US" smtClean="0"/>
              <a:pPr>
                <a:defRPr/>
              </a:pPr>
              <a:t>59</a:t>
            </a:fld>
            <a:endParaRPr lang="en-US" dirty="0"/>
          </a:p>
        </p:txBody>
      </p:sp>
      <p:sp>
        <p:nvSpPr>
          <p:cNvPr id="3" name="Footer Placeholder 2"/>
          <p:cNvSpPr>
            <a:spLocks noGrp="1"/>
          </p:cNvSpPr>
          <p:nvPr>
            <p:ph type="ftr" sz="quarter" idx="11"/>
          </p:nvPr>
        </p:nvSpPr>
        <p:spPr>
          <a:xfrm>
            <a:off x="3926457" y="6492240"/>
            <a:ext cx="4339086" cy="365125"/>
          </a:xfrm>
        </p:spPr>
        <p:txBody>
          <a:bodyPr/>
          <a:lstStyle/>
          <a:p>
            <a:pPr>
              <a:defRPr/>
            </a:pPr>
            <a:r>
              <a:rPr lang="en-US" sz="1200"/>
              <a:t>Medicare &amp; Medicaid Fraud, Waste, &amp; Abuse Prevention</a:t>
            </a:r>
            <a:endParaRPr kumimoji="0" lang="en-US" sz="1000" b="0" i="0" u="none" strike="noStrike" kern="1200" cap="none" spc="0" normalizeH="0" baseline="0" noProof="0" dirty="0">
              <a:ln>
                <a:noFill/>
              </a:ln>
              <a:effectLst/>
              <a:uLnTx/>
              <a:uFillTx/>
              <a:latin typeface="Calibri" panose="020F0502020204030204"/>
              <a:cs typeface="+mn-cs"/>
            </a:endParaRP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effectLst/>
                <a:uLnTx/>
                <a:uFillTx/>
              </a:rPr>
              <a:t>April 2024</a:t>
            </a:r>
            <a:endParaRPr kumimoji="0" lang="en-US" b="0" i="0" u="none" strike="noStrike" kern="1200" cap="none" spc="0" normalizeH="0" baseline="0" noProof="0" dirty="0">
              <a:ln>
                <a:noFill/>
              </a:ln>
              <a:effectLst/>
              <a:uLnTx/>
              <a:uFillTx/>
            </a:endParaRPr>
          </a:p>
        </p:txBody>
      </p:sp>
    </p:spTree>
    <p:custDataLst>
      <p:tags r:id="rId1"/>
    </p:custDataLst>
    <p:extLst>
      <p:ext uri="{BB962C8B-B14F-4D97-AF65-F5344CB8AC3E}">
        <p14:creationId xmlns:p14="http://schemas.microsoft.com/office/powerpoint/2010/main" val="407090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50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par>
                          <p:cTn id="15" fill="hold">
                            <p:stCondLst>
                              <p:cond delay="0"/>
                            </p:stCondLst>
                            <p:childTnLst>
                              <p:par>
                                <p:cTn id="16" presetID="22" presetClass="entr" presetSubtype="8" fill="hold" nodeType="afterEffect">
                                  <p:stCondLst>
                                    <p:cond delay="50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par>
                          <p:cTn id="23" fill="hold">
                            <p:stCondLst>
                              <p:cond delay="0"/>
                            </p:stCondLst>
                            <p:childTnLst>
                              <p:par>
                                <p:cTn id="24" presetID="22" presetClass="entr" presetSubtype="8" fill="hold" nodeType="afterEffect">
                                  <p:stCondLst>
                                    <p:cond delay="50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childTnLst>
                                </p:cTn>
                              </p:par>
                            </p:childTnLst>
                          </p:cTn>
                        </p:par>
                        <p:par>
                          <p:cTn id="31" fill="hold">
                            <p:stCondLst>
                              <p:cond delay="0"/>
                            </p:stCondLst>
                            <p:childTnLst>
                              <p:par>
                                <p:cTn id="32" presetID="22" presetClass="entr" presetSubtype="2" fill="hold" nodeType="afterEffect">
                                  <p:stCondLst>
                                    <p:cond delay="500"/>
                                  </p:stCondLst>
                                  <p:childTnLst>
                                    <p:set>
                                      <p:cBhvr>
                                        <p:cTn id="33" dur="1" fill="hold">
                                          <p:stCondLst>
                                            <p:cond delay="0"/>
                                          </p:stCondLst>
                                        </p:cTn>
                                        <p:tgtEl>
                                          <p:spTgt spid="19"/>
                                        </p:tgtEl>
                                        <p:attrNameLst>
                                          <p:attrName>style.visibility</p:attrName>
                                        </p:attrNameLst>
                                      </p:cBhvr>
                                      <p:to>
                                        <p:strVal val="visible"/>
                                      </p:to>
                                    </p:set>
                                    <p:animEffect transition="in" filter="wipe(right)">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67E12-5352-DC37-3FE4-E02EBFDE058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C6CF6A9-757B-24CA-42F1-67E535DA4CA9}"/>
              </a:ext>
            </a:extLst>
          </p:cNvPr>
          <p:cNvSpPr>
            <a:spLocks noGrp="1"/>
          </p:cNvSpPr>
          <p:nvPr>
            <p:ph type="title"/>
          </p:nvPr>
        </p:nvSpPr>
        <p:spPr/>
        <p:txBody>
          <a:bodyPr anchor="ctr">
            <a:normAutofit/>
          </a:bodyPr>
          <a:lstStyle/>
          <a:p>
            <a:r>
              <a:rPr lang="en-US" sz="3000" dirty="0">
                <a:latin typeface="Arial Black" panose="020B0A04020102020204" pitchFamily="34" charset="0"/>
              </a:rPr>
              <a:t>Fraud, Waste, &amp; Abuse: What’s the Difference? </a:t>
            </a:r>
          </a:p>
        </p:txBody>
      </p:sp>
      <p:pic>
        <p:nvPicPr>
          <p:cNvPr id="7" name="Picture 6">
            <a:extLst>
              <a:ext uri="{FF2B5EF4-FFF2-40B4-BE49-F238E27FC236}">
                <a16:creationId xmlns:a16="http://schemas.microsoft.com/office/drawing/2014/main" id="{56F1E1A2-3FC6-3F9B-233D-CCA05DB5F39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555067" y="4394911"/>
            <a:ext cx="1572904" cy="786452"/>
          </a:xfrm>
          <a:prstGeom prst="rect">
            <a:avLst/>
          </a:prstGeom>
        </p:spPr>
      </p:pic>
      <p:sp>
        <p:nvSpPr>
          <p:cNvPr id="56" name="Rectangle: Rounded Corners 55" descr="When someone knowingly deceives, conceals, or misrepresents to obtain money or property from any health care benefit program.&#10;">
            <a:extLst>
              <a:ext uri="{FF2B5EF4-FFF2-40B4-BE49-F238E27FC236}">
                <a16:creationId xmlns:a16="http://schemas.microsoft.com/office/drawing/2014/main" id="{7A6FB7DC-A683-D408-B88B-204FC368630B}"/>
              </a:ext>
            </a:extLst>
          </p:cNvPr>
          <p:cNvSpPr/>
          <p:nvPr/>
        </p:nvSpPr>
        <p:spPr>
          <a:xfrm>
            <a:off x="604984" y="2033137"/>
            <a:ext cx="3474720" cy="196644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sp>
        <p:nvSpPr>
          <p:cNvPr id="9" name="Text Placeholder 8">
            <a:extLst>
              <a:ext uri="{FF2B5EF4-FFF2-40B4-BE49-F238E27FC236}">
                <a16:creationId xmlns:a16="http://schemas.microsoft.com/office/drawing/2014/main" id="{6CD6702D-7DCF-4053-8953-FF1307FC20AE}"/>
              </a:ext>
            </a:extLst>
          </p:cNvPr>
          <p:cNvSpPr>
            <a:spLocks noGrp="1"/>
          </p:cNvSpPr>
          <p:nvPr>
            <p:ph type="body" sz="quarter" idx="13"/>
          </p:nvPr>
        </p:nvSpPr>
        <p:spPr>
          <a:xfrm>
            <a:off x="581299" y="1319550"/>
            <a:ext cx="3520440" cy="3904488"/>
          </a:xfrm>
          <a:prstGeom prst="roundRect">
            <a:avLst/>
          </a:prstGeom>
          <a:ln w="38100">
            <a:solidFill>
              <a:srgbClr val="00529B"/>
            </a:solidFill>
          </a:ln>
        </p:spPr>
        <p:txBody>
          <a:bodyPr/>
          <a:lstStyle/>
          <a:p>
            <a:pPr marL="0" marR="0" lvl="1" indent="0" algn="ctr" defTabSz="914400" rtl="0" eaLnBrk="1" fontAlgn="auto" latinLnBrk="0" hangingPunct="1">
              <a:lnSpc>
                <a:spcPct val="100000"/>
              </a:lnSpc>
              <a:spcBef>
                <a:spcPts val="600"/>
              </a:spcBef>
              <a:spcAft>
                <a:spcPts val="1800"/>
              </a:spcAft>
              <a:buClrTx/>
              <a:buSzTx/>
              <a:buFontTx/>
              <a:buNone/>
              <a:tabLst/>
              <a:defRPr/>
            </a:pPr>
            <a:r>
              <a:rPr kumimoji="0" lang="en-US" sz="2800" b="1" i="0" u="none" strike="noStrike" kern="1200" cap="none" spc="0" normalizeH="0" baseline="0" noProof="0" dirty="0">
                <a:ln>
                  <a:noFill/>
                </a:ln>
                <a:solidFill>
                  <a:srgbClr val="00529B"/>
                </a:solidFill>
                <a:effectLst/>
                <a:uLnTx/>
                <a:uFillTx/>
                <a:latin typeface="Arial" panose="020B0604020202020204" pitchFamily="34" charset="0"/>
                <a:ea typeface="Calibri" panose="020F0502020204030204" pitchFamily="34" charset="0"/>
                <a:cs typeface="Arial" panose="020B0604020202020204" pitchFamily="34" charset="0"/>
              </a:rPr>
              <a:t>Fraud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When someone knowingly deceives, conceals, or misrepresents to obtain money or property from any health care benefit program.</a:t>
            </a:r>
            <a:endParaRPr kumimoji="0" lang="en-US" sz="2800" b="1" i="0" u="none" strike="noStrike" kern="1200" cap="none" spc="0" normalizeH="0" baseline="0" noProof="0" dirty="0">
              <a:ln>
                <a:noFill/>
              </a:ln>
              <a:solidFill>
                <a:srgbClr val="00529B"/>
              </a:solidFill>
              <a:effectLst/>
              <a:uLnTx/>
              <a:uFillTx/>
              <a:latin typeface="Arial" panose="020B0604020202020204" pitchFamily="34" charset="0"/>
              <a:ea typeface="Calibri" panose="020F0502020204030204" pitchFamily="34" charset="0"/>
              <a:cs typeface="Arial" panose="020B0604020202020204" pitchFamily="34" charset="0"/>
            </a:endParaRPr>
          </a:p>
          <a:p>
            <a:endParaRPr lang="en-US" dirty="0"/>
          </a:p>
        </p:txBody>
      </p:sp>
      <p:pic>
        <p:nvPicPr>
          <p:cNvPr id="20" name="Picture 19">
            <a:extLst>
              <a:ext uri="{FF2B5EF4-FFF2-40B4-BE49-F238E27FC236}">
                <a16:creationId xmlns:a16="http://schemas.microsoft.com/office/drawing/2014/main" id="{66C8A059-996B-D44F-3F30-DD94E7D200A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203314" y="4381379"/>
            <a:ext cx="1566808" cy="792549"/>
          </a:xfrm>
          <a:prstGeom prst="rect">
            <a:avLst/>
          </a:prstGeom>
        </p:spPr>
      </p:pic>
      <p:sp>
        <p:nvSpPr>
          <p:cNvPr id="58" name="Rectangle: Rounded Corners 57" descr="Overusing services or other practices that directly or indirectly result in unnecessary costs to any health care benefit program.&#10;">
            <a:extLst>
              <a:ext uri="{FF2B5EF4-FFF2-40B4-BE49-F238E27FC236}">
                <a16:creationId xmlns:a16="http://schemas.microsoft.com/office/drawing/2014/main" id="{61F69671-5A41-ED2F-3BD6-913D1C3B81E4}"/>
              </a:ext>
            </a:extLst>
          </p:cNvPr>
          <p:cNvSpPr/>
          <p:nvPr/>
        </p:nvSpPr>
        <p:spPr>
          <a:xfrm>
            <a:off x="4249358" y="2033137"/>
            <a:ext cx="3474720" cy="196644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sp>
        <p:nvSpPr>
          <p:cNvPr id="11" name="Text Placeholder 10">
            <a:extLst>
              <a:ext uri="{FF2B5EF4-FFF2-40B4-BE49-F238E27FC236}">
                <a16:creationId xmlns:a16="http://schemas.microsoft.com/office/drawing/2014/main" id="{6D63423D-1DFC-0D8A-3CEE-5DEF1D1F7F1F}"/>
              </a:ext>
            </a:extLst>
          </p:cNvPr>
          <p:cNvSpPr>
            <a:spLocks noGrp="1"/>
          </p:cNvSpPr>
          <p:nvPr>
            <p:ph type="body" sz="quarter" idx="14"/>
          </p:nvPr>
        </p:nvSpPr>
        <p:spPr>
          <a:xfrm>
            <a:off x="4227557" y="1310140"/>
            <a:ext cx="3520440" cy="3904488"/>
          </a:xfrm>
          <a:prstGeom prst="roundRect">
            <a:avLst/>
          </a:prstGeom>
          <a:ln w="38100">
            <a:solidFill>
              <a:srgbClr val="00529B"/>
            </a:solidFill>
          </a:ln>
        </p:spPr>
        <p:txBody>
          <a:bodyPr/>
          <a:lstStyle/>
          <a:p>
            <a:pPr marL="0" marR="0" lvl="1" indent="0" algn="ctr" defTabSz="914400" rtl="0" eaLnBrk="1" fontAlgn="auto" latinLnBrk="0" hangingPunct="1">
              <a:lnSpc>
                <a:spcPct val="100000"/>
              </a:lnSpc>
              <a:spcBef>
                <a:spcPts val="600"/>
              </a:spcBef>
              <a:spcAft>
                <a:spcPts val="1800"/>
              </a:spcAft>
              <a:buClrTx/>
              <a:buSzTx/>
              <a:buFontTx/>
              <a:buNone/>
              <a:tabLst/>
              <a:defRPr/>
            </a:pPr>
            <a:r>
              <a:rPr kumimoji="0" lang="en-US" sz="2800" b="1" i="0" u="none" strike="noStrike" kern="1200" cap="none" spc="0" normalizeH="0" baseline="0" noProof="0" dirty="0">
                <a:ln>
                  <a:noFill/>
                </a:ln>
                <a:solidFill>
                  <a:srgbClr val="00529B"/>
                </a:solidFill>
                <a:effectLst/>
                <a:uLnTx/>
                <a:uFillTx/>
                <a:latin typeface="Arial" panose="020B0604020202020204" pitchFamily="34" charset="0"/>
                <a:ea typeface="Calibri" panose="020F0502020204030204" pitchFamily="34" charset="0"/>
                <a:cs typeface="Arial" panose="020B0604020202020204" pitchFamily="34" charset="0"/>
              </a:rPr>
              <a:t>Waste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Overusing services or other practices that directly or indirectly result in unnecessary costs to any health care benefit program.</a:t>
            </a:r>
          </a:p>
        </p:txBody>
      </p:sp>
      <p:pic>
        <p:nvPicPr>
          <p:cNvPr id="18" name="Picture 17">
            <a:extLst>
              <a:ext uri="{FF2B5EF4-FFF2-40B4-BE49-F238E27FC236}">
                <a16:creationId xmlns:a16="http://schemas.microsoft.com/office/drawing/2014/main" id="{E303AF47-2F4B-4509-E22F-E2766F0A420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848339" y="4381639"/>
            <a:ext cx="1566808" cy="786452"/>
          </a:xfrm>
          <a:prstGeom prst="rect">
            <a:avLst/>
          </a:prstGeom>
        </p:spPr>
      </p:pic>
      <p:sp>
        <p:nvSpPr>
          <p:cNvPr id="64" name="Rectangle: Rounded Corners 63" descr="When health care providers or suppliers perform actions that directly or indirectly result in unnecessary costs to any health care benefit program.&#10;">
            <a:extLst>
              <a:ext uri="{FF2B5EF4-FFF2-40B4-BE49-F238E27FC236}">
                <a16:creationId xmlns:a16="http://schemas.microsoft.com/office/drawing/2014/main" id="{93D92861-C232-DFB4-A10F-AA419494BC5C}"/>
              </a:ext>
            </a:extLst>
          </p:cNvPr>
          <p:cNvSpPr/>
          <p:nvPr/>
        </p:nvSpPr>
        <p:spPr>
          <a:xfrm>
            <a:off x="7900117" y="2033137"/>
            <a:ext cx="3474720" cy="196644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sp>
        <p:nvSpPr>
          <p:cNvPr id="13" name="Text Placeholder 12">
            <a:extLst>
              <a:ext uri="{FF2B5EF4-FFF2-40B4-BE49-F238E27FC236}">
                <a16:creationId xmlns:a16="http://schemas.microsoft.com/office/drawing/2014/main" id="{AD42263E-483E-E0A1-643B-8EDD3D943F36}"/>
              </a:ext>
            </a:extLst>
          </p:cNvPr>
          <p:cNvSpPr>
            <a:spLocks noGrp="1"/>
          </p:cNvSpPr>
          <p:nvPr>
            <p:ph type="body" sz="quarter" idx="15"/>
          </p:nvPr>
        </p:nvSpPr>
        <p:spPr>
          <a:xfrm>
            <a:off x="7873815" y="1319550"/>
            <a:ext cx="3520440" cy="3904488"/>
          </a:xfrm>
          <a:prstGeom prst="roundRect">
            <a:avLst/>
          </a:prstGeom>
          <a:ln w="38100">
            <a:solidFill>
              <a:srgbClr val="00529B"/>
            </a:solidFill>
          </a:ln>
        </p:spPr>
        <p:txBody>
          <a:bodyPr/>
          <a:lstStyle/>
          <a:p>
            <a:pPr marL="0" marR="0" lvl="1" indent="0" algn="ctr" defTabSz="914400" rtl="0" eaLnBrk="1" fontAlgn="auto" latinLnBrk="0" hangingPunct="1">
              <a:lnSpc>
                <a:spcPct val="100000"/>
              </a:lnSpc>
              <a:spcBef>
                <a:spcPts val="600"/>
              </a:spcBef>
              <a:spcAft>
                <a:spcPts val="1800"/>
              </a:spcAft>
              <a:buClrTx/>
              <a:buSzTx/>
              <a:buFontTx/>
              <a:buNone/>
              <a:tabLst/>
              <a:defRPr/>
            </a:pPr>
            <a:r>
              <a:rPr kumimoji="0" lang="en-US" sz="2800" b="1" i="0" u="none" strike="noStrike" kern="1200" cap="none" spc="0" normalizeH="0" baseline="0" noProof="0" dirty="0">
                <a:ln>
                  <a:noFill/>
                </a:ln>
                <a:solidFill>
                  <a:srgbClr val="00529B"/>
                </a:solidFill>
                <a:effectLst/>
                <a:uLnTx/>
                <a:uFillTx/>
                <a:latin typeface="Arial" panose="020B0604020202020204" pitchFamily="34" charset="0"/>
                <a:ea typeface="Calibri" panose="020F0502020204030204" pitchFamily="34" charset="0"/>
                <a:cs typeface="Arial" panose="020B0604020202020204" pitchFamily="34" charset="0"/>
              </a:rPr>
              <a:t>Abuse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When health care providers or suppliers perform actions that directly or indirectly result in unnecessary costs to any health care benefit program.</a:t>
            </a:r>
            <a:endParaRPr kumimoji="0" lang="en-US" sz="2800" b="1" i="0" u="none" strike="noStrike" kern="1200" cap="none" spc="0" normalizeH="0" baseline="0" noProof="0" dirty="0">
              <a:ln>
                <a:noFill/>
              </a:ln>
              <a:solidFill>
                <a:srgbClr val="00529B"/>
              </a:solidFill>
              <a:effectLst/>
              <a:uLnTx/>
              <a:uFillTx/>
              <a:latin typeface="Arial" panose="020B0604020202020204" pitchFamily="34" charset="0"/>
              <a:ea typeface="Calibri" panose="020F0502020204030204" pitchFamily="34" charset="0"/>
              <a:cs typeface="Arial" panose="020B0604020202020204" pitchFamily="34" charset="0"/>
            </a:endParaRPr>
          </a:p>
          <a:p>
            <a:pPr marL="0" indent="0">
              <a:buNone/>
            </a:pPr>
            <a:endParaRPr lang="en-US" dirty="0"/>
          </a:p>
        </p:txBody>
      </p:sp>
      <p:sp>
        <p:nvSpPr>
          <p:cNvPr id="15" name="Text Placeholder 14">
            <a:extLst>
              <a:ext uri="{FF2B5EF4-FFF2-40B4-BE49-F238E27FC236}">
                <a16:creationId xmlns:a16="http://schemas.microsoft.com/office/drawing/2014/main" id="{24A083A4-546A-C5B8-F90D-90051B4521FA}"/>
              </a:ext>
            </a:extLst>
          </p:cNvPr>
          <p:cNvSpPr>
            <a:spLocks noGrp="1"/>
          </p:cNvSpPr>
          <p:nvPr>
            <p:ph type="body" sz="quarter" idx="16"/>
          </p:nvPr>
        </p:nvSpPr>
        <p:spPr>
          <a:xfrm>
            <a:off x="838200" y="5609958"/>
            <a:ext cx="7724152" cy="372228"/>
          </a:xfrm>
        </p:spPr>
        <p:txBody>
          <a:bodyPr/>
          <a:lstStyle/>
          <a:p>
            <a:pPr marL="0" marR="0" lvl="0" indent="0" algn="l" defTabSz="914400" rtl="0" eaLnBrk="1" fontAlgn="auto" latinLnBrk="0" hangingPunct="1">
              <a:lnSpc>
                <a:spcPct val="90000"/>
              </a:lnSpc>
              <a:spcBef>
                <a:spcPts val="1000"/>
              </a:spcBef>
              <a:spcAft>
                <a:spcPts val="0"/>
              </a:spcAft>
              <a:buClr>
                <a:srgbClr val="00539A"/>
              </a:buClr>
              <a:buSzTx/>
              <a:buFont typeface="Wingdings" pitchFamily="2" charset="2"/>
              <a:buNone/>
              <a:tabLst/>
              <a:defRPr/>
            </a:pPr>
            <a:r>
              <a:rPr kumimoji="0" lang="en-US" sz="1600" b="1" i="0" u="none" strike="noStrike" kern="1200" cap="none" spc="0" normalizeH="0" baseline="0" noProof="0" dirty="0">
                <a:ln>
                  <a:noFill/>
                </a:ln>
                <a:solidFill>
                  <a:srgbClr val="00529B"/>
                </a:solidFill>
                <a:effectLst/>
                <a:uLnTx/>
                <a:uFillTx/>
                <a:latin typeface="Calibri" panose="020F0502020204030204"/>
                <a:ea typeface="+mn-ea"/>
                <a:cs typeface="+mn-cs"/>
              </a:rPr>
              <a:t>NOTE: </a:t>
            </a:r>
            <a:r>
              <a:rPr kumimoji="0" lang="en-US" sz="1600" b="0" i="0" u="none" strike="noStrike" kern="1200" cap="none" spc="0" normalizeH="0" baseline="0" noProof="0" dirty="0">
                <a:ln>
                  <a:noFill/>
                </a:ln>
                <a:solidFill>
                  <a:srgbClr val="00529B"/>
                </a:solidFill>
                <a:effectLst/>
                <a:uLnTx/>
                <a:uFillTx/>
                <a:latin typeface="Calibri" panose="020F0502020204030204"/>
                <a:ea typeface="+mn-ea"/>
                <a:cs typeface="+mn-cs"/>
              </a:rPr>
              <a:t>Gauges represent the level of intent and cost to the system for each definition.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30B547E5-14D3-B474-6D25-F97FC21DABF2}"/>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04984" y="5596932"/>
            <a:ext cx="274320" cy="274320"/>
          </a:xfrm>
          <a:prstGeom prst="rect">
            <a:avLst/>
          </a:prstGeom>
        </p:spPr>
      </p:pic>
      <p:sp>
        <p:nvSpPr>
          <p:cNvPr id="5" name="Slide Number Placeholder 4">
            <a:extLst>
              <a:ext uri="{FF2B5EF4-FFF2-40B4-BE49-F238E27FC236}">
                <a16:creationId xmlns:a16="http://schemas.microsoft.com/office/drawing/2014/main" id="{0C736A93-F739-003E-D1F4-2A37F5A57E36}"/>
              </a:ext>
            </a:extLst>
          </p:cNvPr>
          <p:cNvSpPr>
            <a:spLocks noGrp="1"/>
          </p:cNvSpPr>
          <p:nvPr>
            <p:ph type="sldNum" sz="quarter" idx="12"/>
          </p:nvPr>
        </p:nvSpPr>
        <p:spPr/>
        <p:txBody>
          <a:bodyPr/>
          <a:lstStyle/>
          <a:p>
            <a:pPr>
              <a:defRPr/>
            </a:pPr>
            <a:fld id="{11E79EF6-0C0E-43E6-8FB3-918BC522CC5A}" type="slidenum">
              <a:rPr lang="en-US" smtClean="0"/>
              <a:pPr>
                <a:defRPr/>
              </a:pPr>
              <a:t>6</a:t>
            </a:fld>
            <a:endParaRPr lang="en-US" dirty="0"/>
          </a:p>
        </p:txBody>
      </p:sp>
      <p:sp>
        <p:nvSpPr>
          <p:cNvPr id="33" name="Footer Placeholder 2">
            <a:extLst>
              <a:ext uri="{FF2B5EF4-FFF2-40B4-BE49-F238E27FC236}">
                <a16:creationId xmlns:a16="http://schemas.microsoft.com/office/drawing/2014/main" id="{CB12F7D1-EF75-DA2E-D1F9-55825FC347DE}"/>
              </a:ext>
            </a:extLst>
          </p:cNvPr>
          <p:cNvSpPr>
            <a:spLocks noGrp="1"/>
          </p:cNvSpPr>
          <p:nvPr>
            <p:ph type="ftr" sz="quarter" idx="11"/>
          </p:nvPr>
        </p:nvSpPr>
        <p:spPr/>
        <p:txBody>
          <a:bodyPr/>
          <a:lstStyle>
            <a:lvl1pPr>
              <a:defRPr/>
            </a:lvl1pPr>
          </a:lstStyle>
          <a:p>
            <a:r>
              <a:rPr lang="en-US"/>
              <a:t>Medicare &amp; Medicaid Fraud, Waste, &amp; Abuse Prevention</a:t>
            </a:r>
            <a:endParaRPr lang="en-US" dirty="0"/>
          </a:p>
        </p:txBody>
      </p:sp>
      <p:sp>
        <p:nvSpPr>
          <p:cNvPr id="28" name="Date Placeholder 3">
            <a:extLst>
              <a:ext uri="{FF2B5EF4-FFF2-40B4-BE49-F238E27FC236}">
                <a16:creationId xmlns:a16="http://schemas.microsoft.com/office/drawing/2014/main" id="{97E767AE-BA52-84CF-388A-45D82692AB1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April 2024</a:t>
            </a:r>
            <a:endParaRPr kumimoji="0" lang="en-US"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105207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15">
                                            <p:txEl>
                                              <p:pRg st="0" end="0"/>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9" grpId="0" uiExpand="1" animBg="1"/>
      <p:bldP spid="58" grpId="0" animBg="1"/>
      <p:bldP spid="11" grpId="0" uiExpand="1" animBg="1"/>
      <p:bldP spid="64" grpId="0" animBg="1"/>
      <p:bldP spid="13" grpId="0" uiExpand="1" animBg="1"/>
      <p:bldP spid="15"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6704"/>
            <a:ext cx="12192000" cy="929286"/>
          </a:xfrm>
        </p:spPr>
        <p:txBody>
          <a:bodyPr anchor="ctr">
            <a:normAutofit/>
          </a:bodyPr>
          <a:lstStyle/>
          <a:p>
            <a:r>
              <a:rPr lang="en-US" sz="3000" dirty="0">
                <a:latin typeface="Arial Black" panose="020B0A04020102020204" pitchFamily="34" charset="0"/>
              </a:rPr>
              <a:t>Protecting Personal Information</a:t>
            </a:r>
          </a:p>
        </p:txBody>
      </p:sp>
      <p:sp>
        <p:nvSpPr>
          <p:cNvPr id="5" name="Content Placeholder 4"/>
          <p:cNvSpPr>
            <a:spLocks noGrp="1"/>
          </p:cNvSpPr>
          <p:nvPr>
            <p:ph sz="half" idx="1"/>
          </p:nvPr>
        </p:nvSpPr>
        <p:spPr>
          <a:xfrm>
            <a:off x="4258356" y="1668251"/>
            <a:ext cx="7095443" cy="4336764"/>
          </a:xfrm>
        </p:spPr>
        <p:txBody>
          <a:bodyPr>
            <a:noAutofit/>
          </a:bodyPr>
          <a:lstStyle/>
          <a:p>
            <a:pPr marL="274320" indent="-274320" defTabSz="685800">
              <a:lnSpc>
                <a:spcPct val="100000"/>
              </a:lnSpc>
              <a:spcBef>
                <a:spcPts val="0"/>
              </a:spcBef>
              <a:spcAft>
                <a:spcPts val="1200"/>
              </a:spcAft>
              <a:defRPr/>
            </a:pPr>
            <a:r>
              <a:rPr lang="en-US" sz="2800" dirty="0">
                <a:solidFill>
                  <a:srgbClr val="00529B"/>
                </a:solidFill>
              </a:rPr>
              <a:t>Your Medicare card has a number that’s unique to you</a:t>
            </a:r>
          </a:p>
          <a:p>
            <a:pPr marL="274320" indent="-274320" defTabSz="685800">
              <a:lnSpc>
                <a:spcPct val="100000"/>
              </a:lnSpc>
              <a:spcBef>
                <a:spcPts val="0"/>
              </a:spcBef>
              <a:spcAft>
                <a:spcPts val="1200"/>
              </a:spcAft>
              <a:defRPr/>
            </a:pPr>
            <a:r>
              <a:rPr lang="en-US" sz="2800" dirty="0">
                <a:solidFill>
                  <a:srgbClr val="00529B"/>
                </a:solidFill>
              </a:rPr>
              <a:t>Only share personal information with people you trust:</a:t>
            </a:r>
          </a:p>
          <a:p>
            <a:pPr marL="548640" lvl="1" indent="-274320" defTabSz="685800">
              <a:lnSpc>
                <a:spcPct val="100000"/>
              </a:lnSpc>
              <a:spcBef>
                <a:spcPts val="0"/>
              </a:spcBef>
              <a:spcAft>
                <a:spcPts val="1200"/>
              </a:spcAft>
              <a:buClr>
                <a:srgbClr val="00539A"/>
              </a:buClr>
              <a:defRPr/>
            </a:pPr>
            <a:r>
              <a:rPr lang="en-US" sz="2400" dirty="0">
                <a:solidFill>
                  <a:srgbClr val="00529B"/>
                </a:solidFill>
              </a:rPr>
              <a:t>Doctors, other health care providers, and plans approved by Medicare</a:t>
            </a:r>
          </a:p>
          <a:p>
            <a:pPr marL="548640" lvl="1" indent="-274320" defTabSz="685800">
              <a:lnSpc>
                <a:spcPct val="100000"/>
              </a:lnSpc>
              <a:spcBef>
                <a:spcPts val="0"/>
              </a:spcBef>
              <a:spcAft>
                <a:spcPts val="1200"/>
              </a:spcAft>
              <a:buClr>
                <a:srgbClr val="00539A"/>
              </a:buClr>
              <a:defRPr/>
            </a:pPr>
            <a:r>
              <a:rPr lang="en-US" sz="2400" dirty="0">
                <a:solidFill>
                  <a:srgbClr val="00529B"/>
                </a:solidFill>
              </a:rPr>
              <a:t>Insurers who pay benefits on your behalf</a:t>
            </a:r>
          </a:p>
          <a:p>
            <a:pPr marL="548640" lvl="1" indent="-274320" defTabSz="685800">
              <a:lnSpc>
                <a:spcPct val="100000"/>
              </a:lnSpc>
              <a:spcBef>
                <a:spcPts val="0"/>
              </a:spcBef>
              <a:spcAft>
                <a:spcPts val="1200"/>
              </a:spcAft>
              <a:buClr>
                <a:srgbClr val="00539A"/>
              </a:buClr>
              <a:defRPr/>
            </a:pPr>
            <a:r>
              <a:rPr lang="en-US" sz="2400" dirty="0">
                <a:solidFill>
                  <a:srgbClr val="00529B"/>
                </a:solidFill>
              </a:rPr>
              <a:t>Trusted people in the community who work with Medicare </a:t>
            </a:r>
            <a:endParaRPr lang="en-US" dirty="0"/>
          </a:p>
        </p:txBody>
      </p:sp>
      <p:pic>
        <p:nvPicPr>
          <p:cNvPr id="12" name="Graphic 28">
            <a:extLst>
              <a:ext uri="{FF2B5EF4-FFF2-40B4-BE49-F238E27FC236}">
                <a16:creationId xmlns:a16="http://schemas.microsoft.com/office/drawing/2014/main" id="{FFB8D72A-AEB5-4E50-ABFE-F1B57423F7F5}"/>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370685" y="1807672"/>
            <a:ext cx="2210715" cy="1431437"/>
          </a:xfrm>
          <a:prstGeom prst="rect">
            <a:avLst/>
          </a:prstGeom>
        </p:spPr>
      </p:pic>
      <p:pic>
        <p:nvPicPr>
          <p:cNvPr id="6" name="Graphic 5">
            <a:extLst>
              <a:ext uri="{FF2B5EF4-FFF2-40B4-BE49-F238E27FC236}">
                <a16:creationId xmlns:a16="http://schemas.microsoft.com/office/drawing/2014/main" id="{CC6E1461-64CE-4438-8ECD-A1F58004BD23}"/>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66825" y="3368675"/>
            <a:ext cx="2210715" cy="2210715"/>
          </a:xfrm>
          <a:prstGeom prst="rect">
            <a:avLst/>
          </a:prstGeom>
        </p:spPr>
      </p:pic>
      <p:sp>
        <p:nvSpPr>
          <p:cNvPr id="3" name="Slide Number Placeholder 2">
            <a:extLst>
              <a:ext uri="{FF2B5EF4-FFF2-40B4-BE49-F238E27FC236}">
                <a16:creationId xmlns:a16="http://schemas.microsoft.com/office/drawing/2014/main" id="{E20B1A9D-C2D1-4A76-9E28-5D1A55094BD6}"/>
              </a:ext>
            </a:extLst>
          </p:cNvPr>
          <p:cNvSpPr>
            <a:spLocks noGrp="1"/>
          </p:cNvSpPr>
          <p:nvPr>
            <p:ph type="sldNum" sz="quarter" idx="12"/>
          </p:nvPr>
        </p:nvSpPr>
        <p:spPr/>
        <p:txBody>
          <a:bodyPr/>
          <a:lstStyle/>
          <a:p>
            <a:pPr>
              <a:defRPr/>
            </a:pPr>
            <a:fld id="{11E79EF6-0C0E-43E6-8FB3-918BC522CC5A}" type="slidenum">
              <a:rPr lang="en-US" smtClean="0"/>
              <a:pPr>
                <a:defRPr/>
              </a:pPr>
              <a:t>60</a:t>
            </a:fld>
            <a:endParaRPr lang="en-US" dirty="0"/>
          </a:p>
        </p:txBody>
      </p:sp>
      <p:sp>
        <p:nvSpPr>
          <p:cNvPr id="9" name="Footer Placeholder 4">
            <a:extLst>
              <a:ext uri="{FF2B5EF4-FFF2-40B4-BE49-F238E27FC236}">
                <a16:creationId xmlns:a16="http://schemas.microsoft.com/office/drawing/2014/main" id="{6D5E1B37-57B8-40DB-B11D-6F384611D2AE}"/>
              </a:ext>
            </a:extLst>
          </p:cNvPr>
          <p:cNvSpPr>
            <a:spLocks noGrp="1"/>
          </p:cNvSpPr>
          <p:nvPr>
            <p:ph type="ftr" sz="quarter" idx="11"/>
          </p:nvPr>
        </p:nvSpPr>
        <p:spPr>
          <a:xfrm>
            <a:off x="3936054" y="6488203"/>
            <a:ext cx="4319893" cy="365125"/>
          </a:xfrm>
        </p:spPr>
        <p:txBody>
          <a:bodyPr/>
          <a:lstStyle/>
          <a:p>
            <a:r>
              <a:rPr lang="en-US"/>
              <a:t>Medicare &amp; Medicaid Fraud, Waste, &amp; Abuse Prevention</a:t>
            </a:r>
            <a:endParaRPr lang="en-US" dirty="0"/>
          </a:p>
        </p:txBody>
      </p:sp>
      <p:sp>
        <p:nvSpPr>
          <p:cNvPr id="8" name="Date Placeholder 3">
            <a:extLst>
              <a:ext uri="{FF2B5EF4-FFF2-40B4-BE49-F238E27FC236}">
                <a16:creationId xmlns:a16="http://schemas.microsoft.com/office/drawing/2014/main" id="{E60D178C-4340-4882-BA82-670DD502C87D}"/>
              </a:ext>
            </a:extLst>
          </p:cNvPr>
          <p:cNvSpPr>
            <a:spLocks noGrp="1"/>
          </p:cNvSpPr>
          <p:nvPr>
            <p:ph type="dt" sz="half" idx="10"/>
          </p:nvPr>
        </p:nvSpPr>
        <p:spPr>
          <a:xfrm>
            <a:off x="838200" y="6476171"/>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07059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latin typeface="Arial Black" panose="020B0A04020102020204" pitchFamily="34" charset="0"/>
              </a:rPr>
              <a:t>Identity Theft</a:t>
            </a:r>
          </a:p>
        </p:txBody>
      </p:sp>
      <p:sp>
        <p:nvSpPr>
          <p:cNvPr id="9" name="Content Placeholder 8">
            <a:extLst>
              <a:ext uri="{FF2B5EF4-FFF2-40B4-BE49-F238E27FC236}">
                <a16:creationId xmlns:a16="http://schemas.microsoft.com/office/drawing/2014/main" id="{7A2B2693-6AB4-41DC-980F-B7C5CE381675}"/>
              </a:ext>
            </a:extLst>
          </p:cNvPr>
          <p:cNvSpPr>
            <a:spLocks noGrp="1"/>
          </p:cNvSpPr>
          <p:nvPr>
            <p:ph type="body" sz="quarter" idx="13"/>
          </p:nvPr>
        </p:nvSpPr>
        <p:spPr>
          <a:xfrm>
            <a:off x="838200" y="1351738"/>
            <a:ext cx="10663989" cy="4718050"/>
          </a:xfrm>
        </p:spPr>
        <p:txBody>
          <a:bodyPr>
            <a:normAutofit/>
          </a:bodyPr>
          <a:lstStyle/>
          <a:p>
            <a:pPr marL="274320" indent="-274320" defTabSz="685800">
              <a:lnSpc>
                <a:spcPct val="100000"/>
              </a:lnSpc>
              <a:spcBef>
                <a:spcPts val="0"/>
              </a:spcBef>
              <a:spcAft>
                <a:spcPts val="1200"/>
              </a:spcAft>
              <a:defRPr/>
            </a:pPr>
            <a:r>
              <a:rPr lang="en-US" sz="2800" dirty="0">
                <a:solidFill>
                  <a:srgbClr val="00529B"/>
                </a:solidFill>
              </a:rPr>
              <a:t>Identity theft is when someone else uses your personal information, like your Social Security Number (SSN)</a:t>
            </a:r>
          </a:p>
          <a:p>
            <a:pPr marL="274320" lvl="2" indent="-274320" defTabSz="685800">
              <a:lnSpc>
                <a:spcPct val="100000"/>
              </a:lnSpc>
              <a:spcBef>
                <a:spcPts val="0"/>
              </a:spcBef>
              <a:spcAft>
                <a:spcPts val="1200"/>
              </a:spcAft>
              <a:buClr>
                <a:srgbClr val="00539A"/>
              </a:buClr>
              <a:buSzPct val="100000"/>
              <a:buFont typeface="Wingdings" panose="05000000000000000000" pitchFamily="2" charset="2"/>
              <a:buChar char="§"/>
              <a:defRPr/>
            </a:pPr>
            <a:r>
              <a:rPr lang="en-US" sz="2800" dirty="0">
                <a:solidFill>
                  <a:srgbClr val="00529B"/>
                </a:solidFill>
                <a:latin typeface="Arial" panose="020B0604020202020204" pitchFamily="34" charset="0"/>
                <a:cs typeface="Arial" panose="020B0604020202020204" pitchFamily="34" charset="0"/>
              </a:rPr>
              <a:t>If you think someone is using your information:</a:t>
            </a:r>
            <a:endParaRPr lang="en-US" sz="2400" dirty="0">
              <a:solidFill>
                <a:srgbClr val="00529B"/>
              </a:solidFill>
              <a:latin typeface="Arial" panose="020B0604020202020204" pitchFamily="34" charset="0"/>
              <a:cs typeface="Arial" panose="020B0604020202020204" pitchFamily="34" charset="0"/>
            </a:endParaRPr>
          </a:p>
          <a:p>
            <a:pPr marL="548640" lvl="3" indent="-274320" defTabSz="685800">
              <a:lnSpc>
                <a:spcPct val="100000"/>
              </a:lnSpc>
              <a:spcBef>
                <a:spcPts val="0"/>
              </a:spcBef>
              <a:spcAft>
                <a:spcPts val="1200"/>
              </a:spcAft>
              <a:buClr>
                <a:srgbClr val="00539A"/>
              </a:buClr>
              <a:buSzPct val="100000"/>
              <a:buFont typeface="Arial" panose="020B0604020202020204" pitchFamily="34" charset="0"/>
              <a:buChar char="•"/>
              <a:defRPr/>
            </a:pPr>
            <a:r>
              <a:rPr lang="en-US" sz="2400" dirty="0">
                <a:solidFill>
                  <a:srgbClr val="00529B"/>
                </a:solidFill>
                <a:latin typeface="Arial" panose="020B0604020202020204" pitchFamily="34" charset="0"/>
                <a:cs typeface="Arial" panose="020B0604020202020204" pitchFamily="34" charset="0"/>
              </a:rPr>
              <a:t>Visit </a:t>
            </a:r>
            <a:r>
              <a:rPr lang="en-US" sz="2400" dirty="0">
                <a:solidFill>
                  <a:srgbClr val="00529B"/>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identitytheft.gov</a:t>
            </a:r>
            <a:endParaRPr lang="en-US" sz="2400" dirty="0">
              <a:solidFill>
                <a:srgbClr val="00529B"/>
              </a:solidFill>
              <a:latin typeface="Arial" panose="020B0604020202020204" pitchFamily="34" charset="0"/>
              <a:cs typeface="Arial" panose="020B0604020202020204" pitchFamily="34" charset="0"/>
            </a:endParaRPr>
          </a:p>
          <a:p>
            <a:pPr marL="548640" lvl="3" indent="-274320" defTabSz="685800">
              <a:lnSpc>
                <a:spcPct val="100000"/>
              </a:lnSpc>
              <a:spcBef>
                <a:spcPts val="0"/>
              </a:spcBef>
              <a:spcAft>
                <a:spcPts val="1200"/>
              </a:spcAft>
              <a:buClr>
                <a:srgbClr val="00539A"/>
              </a:buClr>
              <a:buSzPct val="100000"/>
              <a:buFont typeface="Arial" panose="020B0604020202020204" pitchFamily="34" charset="0"/>
              <a:buChar char="•"/>
              <a:defRPr/>
            </a:pPr>
            <a:r>
              <a:rPr lang="en-US" sz="2400" dirty="0">
                <a:solidFill>
                  <a:srgbClr val="00529B"/>
                </a:solidFill>
                <a:latin typeface="Arial" panose="020B0604020202020204" pitchFamily="34" charset="0"/>
                <a:cs typeface="Arial" panose="020B0604020202020204" pitchFamily="34" charset="0"/>
              </a:rPr>
              <a:t>Visit </a:t>
            </a:r>
            <a:r>
              <a:rPr lang="en-US" sz="2400" dirty="0">
                <a:solidFill>
                  <a:srgbClr val="00529B"/>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FTC.gov/idtheft</a:t>
            </a:r>
            <a:r>
              <a:rPr lang="en-US" sz="2400" dirty="0">
                <a:solidFill>
                  <a:srgbClr val="00529B"/>
                </a:solidFill>
                <a:latin typeface="Arial" panose="020B0604020202020204" pitchFamily="34" charset="0"/>
                <a:cs typeface="Arial" panose="020B0604020202020204" pitchFamily="34" charset="0"/>
              </a:rPr>
              <a:t> for more information about identity theft or to file a complaint online </a:t>
            </a:r>
            <a:endParaRPr lang="en-US" sz="2800" dirty="0"/>
          </a:p>
        </p:txBody>
      </p:sp>
      <p:sp>
        <p:nvSpPr>
          <p:cNvPr id="2" name="Text Placeholder 1">
            <a:extLst>
              <a:ext uri="{FF2B5EF4-FFF2-40B4-BE49-F238E27FC236}">
                <a16:creationId xmlns:a16="http://schemas.microsoft.com/office/drawing/2014/main" id="{5D097EF6-C97D-856E-1C38-F5547A942D17}"/>
              </a:ext>
            </a:extLst>
          </p:cNvPr>
          <p:cNvSpPr>
            <a:spLocks noGrp="1"/>
          </p:cNvSpPr>
          <p:nvPr>
            <p:ph type="body" sz="quarter" idx="14"/>
          </p:nvPr>
        </p:nvSpPr>
        <p:spPr>
          <a:xfrm>
            <a:off x="7087254" y="4420980"/>
            <a:ext cx="4414935" cy="1376944"/>
          </a:xfrm>
          <a:prstGeom prst="roundRect">
            <a:avLst/>
          </a:prstGeom>
          <a:solidFill>
            <a:srgbClr val="00529B"/>
          </a:solidFill>
        </p:spPr>
        <p:txBody>
          <a:bodyPr anchor="ctr"/>
          <a:lstStyle/>
          <a:p>
            <a:pPr marL="0" lvl="0" indent="0">
              <a:lnSpc>
                <a:spcPct val="100000"/>
              </a:lnSpc>
              <a:spcBef>
                <a:spcPts val="600"/>
              </a:spcBef>
              <a:buClrTx/>
              <a:buNone/>
              <a:defRPr/>
            </a:pPr>
            <a:r>
              <a:rPr lang="en-US" sz="2000" b="1" kern="0" dirty="0">
                <a:solidFill>
                  <a:prstClr val="white"/>
                </a:solidFill>
              </a:rPr>
              <a:t>Call the Federal Trade Commission’s ID Theft Hotline </a:t>
            </a:r>
            <a:r>
              <a:rPr lang="en-US" sz="2000" kern="0" dirty="0">
                <a:solidFill>
                  <a:prstClr val="white"/>
                </a:solidFill>
              </a:rPr>
              <a:t>at</a:t>
            </a:r>
            <a:r>
              <a:rPr lang="en-US" sz="2000" b="1" kern="0" dirty="0">
                <a:solidFill>
                  <a:prstClr val="white"/>
                </a:solidFill>
              </a:rPr>
              <a:t> </a:t>
            </a:r>
            <a:r>
              <a:rPr lang="en-US" sz="1800" kern="0" dirty="0">
                <a:solidFill>
                  <a:prstClr val="white"/>
                </a:solidFill>
              </a:rPr>
              <a:t>1-877-438-4338; TTY: 1-866-653-4261</a:t>
            </a:r>
          </a:p>
        </p:txBody>
      </p:sp>
      <p:sp>
        <p:nvSpPr>
          <p:cNvPr id="3" name="Slide Number Placeholder 2">
            <a:extLst>
              <a:ext uri="{FF2B5EF4-FFF2-40B4-BE49-F238E27FC236}">
                <a16:creationId xmlns:a16="http://schemas.microsoft.com/office/drawing/2014/main" id="{2FD12705-337C-4800-8139-B5627D1F4EB1}"/>
              </a:ext>
            </a:extLst>
          </p:cNvPr>
          <p:cNvSpPr>
            <a:spLocks noGrp="1"/>
          </p:cNvSpPr>
          <p:nvPr>
            <p:ph type="sldNum" sz="quarter" idx="12"/>
          </p:nvPr>
        </p:nvSpPr>
        <p:spPr/>
        <p:txBody>
          <a:bodyPr/>
          <a:lstStyle/>
          <a:p>
            <a:pPr>
              <a:defRPr/>
            </a:pPr>
            <a:fld id="{11E79EF6-0C0E-43E6-8FB3-918BC522CC5A}" type="slidenum">
              <a:rPr lang="en-US" smtClean="0"/>
              <a:pPr>
                <a:defRPr/>
              </a:pPr>
              <a:t>61</a:t>
            </a:fld>
            <a:endParaRPr lang="en-US" dirty="0"/>
          </a:p>
        </p:txBody>
      </p:sp>
      <p:sp>
        <p:nvSpPr>
          <p:cNvPr id="10" name="Footer Placeholder 4">
            <a:extLst>
              <a:ext uri="{FF2B5EF4-FFF2-40B4-BE49-F238E27FC236}">
                <a16:creationId xmlns:a16="http://schemas.microsoft.com/office/drawing/2014/main" id="{820BEFD6-5F10-47F8-A6E2-211BCE4DF38B}"/>
              </a:ext>
            </a:extLst>
          </p:cNvPr>
          <p:cNvSpPr>
            <a:spLocks noGrp="1"/>
          </p:cNvSpPr>
          <p:nvPr>
            <p:ph type="ftr" sz="quarter" idx="11"/>
          </p:nvPr>
        </p:nvSpPr>
        <p:spPr/>
        <p:txBody>
          <a:bodyPr/>
          <a:lstStyle/>
          <a:p>
            <a:r>
              <a:rPr lang="en-US"/>
              <a:t>Medicare &amp; Medicaid Fraud, Waste, &amp; Abuse Prevention</a:t>
            </a:r>
            <a:endParaRPr lang="en-US" dirty="0"/>
          </a:p>
        </p:txBody>
      </p:sp>
      <p:sp>
        <p:nvSpPr>
          <p:cNvPr id="8" name="Date Placeholder 3">
            <a:extLst>
              <a:ext uri="{FF2B5EF4-FFF2-40B4-BE49-F238E27FC236}">
                <a16:creationId xmlns:a16="http://schemas.microsoft.com/office/drawing/2014/main" id="{023E3B11-E3DF-42F5-9788-65945F504493}"/>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55150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latin typeface="Arial Black" panose="020B0A04020102020204" pitchFamily="34" charset="0"/>
              </a:rPr>
              <a:t>Medical Identity Theft</a:t>
            </a:r>
          </a:p>
        </p:txBody>
      </p:sp>
      <p:sp>
        <p:nvSpPr>
          <p:cNvPr id="2" name="Text Placeholder 1">
            <a:extLst>
              <a:ext uri="{FF2B5EF4-FFF2-40B4-BE49-F238E27FC236}">
                <a16:creationId xmlns:a16="http://schemas.microsoft.com/office/drawing/2014/main" id="{13AAC4BC-12B2-1515-F8C7-93B91B1DD353}"/>
              </a:ext>
            </a:extLst>
          </p:cNvPr>
          <p:cNvSpPr>
            <a:spLocks noGrp="1"/>
          </p:cNvSpPr>
          <p:nvPr>
            <p:ph type="body" sz="quarter" idx="13"/>
          </p:nvPr>
        </p:nvSpPr>
        <p:spPr>
          <a:xfrm>
            <a:off x="647700" y="1492508"/>
            <a:ext cx="6410826" cy="4436510"/>
          </a:xfrm>
        </p:spPr>
        <p:txBody>
          <a:bodyPr/>
          <a:lstStyle/>
          <a:p>
            <a:pPr marL="0" lvl="0" indent="0" defTabSz="685800">
              <a:lnSpc>
                <a:spcPct val="100000"/>
              </a:lnSpc>
              <a:spcBef>
                <a:spcPts val="600"/>
              </a:spcBef>
              <a:spcAft>
                <a:spcPts val="1200"/>
              </a:spcAft>
              <a:buNone/>
              <a:defRPr/>
            </a:pPr>
            <a:r>
              <a:rPr lang="en-US" sz="2800" b="1" dirty="0"/>
              <a:t>Medical identity theft can result in:</a:t>
            </a:r>
          </a:p>
          <a:p>
            <a:pPr marL="548640" lvl="1" indent="-274320" defTabSz="685800">
              <a:lnSpc>
                <a:spcPct val="100000"/>
              </a:lnSpc>
              <a:spcBef>
                <a:spcPts val="0"/>
              </a:spcBef>
              <a:spcAft>
                <a:spcPts val="1200"/>
              </a:spcAft>
              <a:buClr>
                <a:srgbClr val="00539A"/>
              </a:buClr>
              <a:buFont typeface="Wingdings" panose="05000000000000000000" pitchFamily="2" charset="2"/>
              <a:buChar char="§"/>
              <a:defRPr/>
            </a:pPr>
            <a:r>
              <a:rPr lang="en-US" sz="2400" dirty="0"/>
              <a:t>False or missed diagnoses</a:t>
            </a:r>
          </a:p>
          <a:p>
            <a:pPr marL="548640" lvl="1" indent="-274320" defTabSz="685800">
              <a:lnSpc>
                <a:spcPct val="100000"/>
              </a:lnSpc>
              <a:spcBef>
                <a:spcPts val="0"/>
              </a:spcBef>
              <a:spcAft>
                <a:spcPts val="1200"/>
              </a:spcAft>
              <a:buClr>
                <a:srgbClr val="00539A"/>
              </a:buClr>
              <a:buFont typeface="Wingdings" panose="05000000000000000000" pitchFamily="2" charset="2"/>
              <a:buChar char="§"/>
              <a:defRPr/>
            </a:pPr>
            <a:r>
              <a:rPr lang="en-US" sz="2400" dirty="0"/>
              <a:t>Treatment for conditions you don’t have</a:t>
            </a:r>
          </a:p>
          <a:p>
            <a:pPr marL="548640" lvl="1" indent="-274320" defTabSz="685800">
              <a:lnSpc>
                <a:spcPct val="100000"/>
              </a:lnSpc>
              <a:spcBef>
                <a:spcPts val="0"/>
              </a:spcBef>
              <a:spcAft>
                <a:spcPts val="1200"/>
              </a:spcAft>
              <a:buClr>
                <a:srgbClr val="00539A"/>
              </a:buClr>
              <a:buFont typeface="Wingdings" panose="05000000000000000000" pitchFamily="2" charset="2"/>
              <a:buChar char="§"/>
              <a:defRPr/>
            </a:pPr>
            <a:r>
              <a:rPr lang="en-US" sz="2400" dirty="0"/>
              <a:t>Incorrect lab results</a:t>
            </a:r>
          </a:p>
          <a:p>
            <a:pPr marL="548640" lvl="1" indent="-274320" defTabSz="685800">
              <a:lnSpc>
                <a:spcPct val="100000"/>
              </a:lnSpc>
              <a:spcBef>
                <a:spcPts val="0"/>
              </a:spcBef>
              <a:spcAft>
                <a:spcPts val="1200"/>
              </a:spcAft>
              <a:buClr>
                <a:srgbClr val="00539A"/>
              </a:buClr>
              <a:buFont typeface="Wingdings" panose="05000000000000000000" pitchFamily="2" charset="2"/>
              <a:buChar char="§"/>
              <a:defRPr/>
            </a:pPr>
            <a:r>
              <a:rPr lang="en-US" sz="2400" dirty="0"/>
              <a:t>Bills for services you didn’t get</a:t>
            </a:r>
          </a:p>
          <a:p>
            <a:pPr marL="548640" lvl="1" indent="-274320" defTabSz="685800">
              <a:lnSpc>
                <a:spcPct val="100000"/>
              </a:lnSpc>
              <a:spcBef>
                <a:spcPts val="0"/>
              </a:spcBef>
              <a:spcAft>
                <a:spcPts val="1200"/>
              </a:spcAft>
              <a:buClr>
                <a:srgbClr val="00539A"/>
              </a:buClr>
              <a:buFont typeface="Wingdings" panose="05000000000000000000" pitchFamily="2" charset="2"/>
              <a:buChar char="§"/>
              <a:defRPr/>
            </a:pPr>
            <a:r>
              <a:rPr lang="en-US" sz="2400" dirty="0"/>
              <a:t>Denied services or prescriptions</a:t>
            </a:r>
          </a:p>
          <a:p>
            <a:pPr marL="548640" lvl="1" indent="-274320" defTabSz="685800">
              <a:lnSpc>
                <a:spcPct val="100000"/>
              </a:lnSpc>
              <a:spcBef>
                <a:spcPts val="0"/>
              </a:spcBef>
              <a:spcAft>
                <a:spcPts val="1200"/>
              </a:spcAft>
              <a:buClr>
                <a:srgbClr val="00539A"/>
              </a:buClr>
              <a:buFont typeface="Wingdings" panose="05000000000000000000" pitchFamily="2" charset="2"/>
              <a:buChar char="§"/>
              <a:defRPr/>
            </a:pPr>
            <a:r>
              <a:rPr lang="en-US" sz="2400" dirty="0"/>
              <a:t>Inaccurate medical history records</a:t>
            </a:r>
          </a:p>
        </p:txBody>
      </p:sp>
      <p:sp>
        <p:nvSpPr>
          <p:cNvPr id="5" name="Text Placeholder 4">
            <a:extLst>
              <a:ext uri="{FF2B5EF4-FFF2-40B4-BE49-F238E27FC236}">
                <a16:creationId xmlns:a16="http://schemas.microsoft.com/office/drawing/2014/main" id="{773B96B1-0A7C-7CA4-CE94-69B5F923975C}"/>
              </a:ext>
            </a:extLst>
          </p:cNvPr>
          <p:cNvSpPr>
            <a:spLocks noGrp="1"/>
          </p:cNvSpPr>
          <p:nvPr>
            <p:ph type="body" sz="quarter" idx="14"/>
          </p:nvPr>
        </p:nvSpPr>
        <p:spPr>
          <a:xfrm>
            <a:off x="7325166" y="1321245"/>
            <a:ext cx="4611688" cy="1369006"/>
          </a:xfrm>
          <a:prstGeom prst="roundRect">
            <a:avLst/>
          </a:prstGeom>
          <a:solidFill>
            <a:srgbClr val="00529B"/>
          </a:solidFill>
        </p:spPr>
        <p:txBody>
          <a:bodyPr anchor="ctr"/>
          <a:lstStyle/>
          <a:p>
            <a:pPr marL="0" lvl="0" indent="0">
              <a:lnSpc>
                <a:spcPct val="100000"/>
              </a:lnSpc>
              <a:spcBef>
                <a:spcPts val="0"/>
              </a:spcBef>
              <a:spcAft>
                <a:spcPts val="600"/>
              </a:spcAft>
              <a:buClrTx/>
              <a:buNone/>
              <a:defRPr/>
            </a:pPr>
            <a:r>
              <a:rPr lang="en-US" sz="2000" b="1" dirty="0">
                <a:solidFill>
                  <a:prstClr val="white"/>
                </a:solidFill>
              </a:rPr>
              <a:t>To replace your card, call Medicare at</a:t>
            </a:r>
            <a:r>
              <a:rPr lang="en-US" sz="2000" dirty="0">
                <a:solidFill>
                  <a:prstClr val="white"/>
                </a:solidFill>
              </a:rPr>
              <a:t> </a:t>
            </a:r>
            <a:r>
              <a:rPr lang="en-US" sz="1800" kern="0" dirty="0">
                <a:solidFill>
                  <a:prstClr val="white"/>
                </a:solidFill>
              </a:rPr>
              <a:t>1-800-MEDICARE (1-800-633-4227); TTY: 1-877-486-2048</a:t>
            </a:r>
          </a:p>
        </p:txBody>
      </p:sp>
      <p:sp>
        <p:nvSpPr>
          <p:cNvPr id="13" name="Text Placeholder 12">
            <a:extLst>
              <a:ext uri="{FF2B5EF4-FFF2-40B4-BE49-F238E27FC236}">
                <a16:creationId xmlns:a16="http://schemas.microsoft.com/office/drawing/2014/main" id="{A55C698C-A042-1BFA-BA57-D630F8B14104}"/>
              </a:ext>
            </a:extLst>
          </p:cNvPr>
          <p:cNvSpPr>
            <a:spLocks noGrp="1"/>
          </p:cNvSpPr>
          <p:nvPr>
            <p:ph type="body" sz="quarter" idx="15"/>
          </p:nvPr>
        </p:nvSpPr>
        <p:spPr>
          <a:xfrm>
            <a:off x="7475494" y="5111489"/>
            <a:ext cx="4223872" cy="817529"/>
          </a:xfrm>
        </p:spPr>
        <p:txBody>
          <a:bodyPr/>
          <a:lstStyle/>
          <a:p>
            <a:pPr marL="0" lvl="0" indent="0">
              <a:lnSpc>
                <a:spcPct val="100000"/>
              </a:lnSpc>
              <a:spcBef>
                <a:spcPts val="0"/>
              </a:spcBef>
              <a:buClrTx/>
              <a:buNone/>
            </a:pPr>
            <a:r>
              <a:rPr lang="en-US" sz="1600" dirty="0">
                <a:latin typeface="Calibri" panose="020F0502020204030204"/>
                <a:cs typeface="+mn-cs"/>
                <a:hlinkClick r:id="rId4">
                  <a:extLst>
                    <a:ext uri="{A12FA001-AC4F-418D-AE19-62706E023703}">
                      <ahyp:hlinkClr xmlns:ahyp="http://schemas.microsoft.com/office/drawing/2018/hyperlinkcolor" val="tx"/>
                    </a:ext>
                  </a:extLst>
                </a:hlinkClick>
              </a:rPr>
              <a:t>View OIG’s Public Service Announcement about medical identity theft</a:t>
            </a:r>
            <a:endParaRPr lang="en-US" sz="1600" dirty="0">
              <a:latin typeface="Calibri" panose="020F0502020204030204"/>
              <a:cs typeface="+mn-cs"/>
            </a:endParaRPr>
          </a:p>
        </p:txBody>
      </p:sp>
      <p:grpSp>
        <p:nvGrpSpPr>
          <p:cNvPr id="7" name="Group 6" descr="Box to play the video of the View of OIG's public service announcement about medical identity theft."/>
          <p:cNvGrpSpPr/>
          <p:nvPr/>
        </p:nvGrpSpPr>
        <p:grpSpPr>
          <a:xfrm>
            <a:off x="7390776" y="2984502"/>
            <a:ext cx="4480468" cy="2022328"/>
            <a:chOff x="9210562" y="3298875"/>
            <a:chExt cx="2102840" cy="1431273"/>
          </a:xfrm>
        </p:grpSpPr>
        <p:pic>
          <p:nvPicPr>
            <p:cNvPr id="8" name="Picture 7" title="Click here to launch a video on Medical ID Theft"/>
            <p:cNvPicPr>
              <a:picLocks noChangeAspect="1"/>
            </p:cNvPicPr>
            <p:nvPr/>
          </p:nvPicPr>
          <p:blipFill>
            <a:blip r:embed="rId5"/>
            <a:stretch>
              <a:fillRect/>
            </a:stretch>
          </p:blipFill>
          <p:spPr>
            <a:xfrm>
              <a:off x="9210562" y="3298875"/>
              <a:ext cx="2102840" cy="1431273"/>
            </a:xfrm>
            <a:prstGeom prst="rect">
              <a:avLst/>
            </a:prstGeom>
          </p:spPr>
        </p:pic>
        <p:sp>
          <p:nvSpPr>
            <p:cNvPr id="9" name="Action Button: Forward or Next 8">
              <a:hlinkClick r:id="rId4" highlightClick="1"/>
              <a:extLst>
                <a:ext uri="{C183D7F6-B498-43B3-948B-1728B52AA6E4}">
                  <adec:decorative xmlns:adec="http://schemas.microsoft.com/office/drawing/2017/decorative" val="1"/>
                </a:ext>
              </a:extLst>
            </p:cNvPr>
            <p:cNvSpPr/>
            <p:nvPr/>
          </p:nvSpPr>
          <p:spPr>
            <a:xfrm>
              <a:off x="9774975" y="3774376"/>
              <a:ext cx="893134" cy="607198"/>
            </a:xfrm>
            <a:prstGeom prst="actionButtonForwardNex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94B5D389-977D-42CA-930A-1DCA8858E850}"/>
              </a:ext>
            </a:extLst>
          </p:cNvPr>
          <p:cNvSpPr>
            <a:spLocks noGrp="1"/>
          </p:cNvSpPr>
          <p:nvPr>
            <p:ph type="sldNum" sz="quarter" idx="12"/>
          </p:nvPr>
        </p:nvSpPr>
        <p:spPr/>
        <p:txBody>
          <a:bodyPr/>
          <a:lstStyle/>
          <a:p>
            <a:pPr>
              <a:defRPr/>
            </a:pPr>
            <a:fld id="{11E79EF6-0C0E-43E6-8FB3-918BC522CC5A}" type="slidenum">
              <a:rPr lang="en-US" smtClean="0"/>
              <a:pPr>
                <a:defRPr/>
              </a:pPr>
              <a:t>62</a:t>
            </a:fld>
            <a:endParaRPr lang="en-US" dirty="0"/>
          </a:p>
        </p:txBody>
      </p:sp>
      <p:sp>
        <p:nvSpPr>
          <p:cNvPr id="12" name="Footer Placeholder 4">
            <a:extLst>
              <a:ext uri="{FF2B5EF4-FFF2-40B4-BE49-F238E27FC236}">
                <a16:creationId xmlns:a16="http://schemas.microsoft.com/office/drawing/2014/main" id="{8D1D3A92-A2B7-4D80-B3AB-3DBA1E66FCC2}"/>
              </a:ext>
            </a:extLst>
          </p:cNvPr>
          <p:cNvSpPr>
            <a:spLocks noGrp="1"/>
          </p:cNvSpPr>
          <p:nvPr>
            <p:ph type="ftr" sz="quarter" idx="11"/>
          </p:nvPr>
        </p:nvSpPr>
        <p:spPr/>
        <p:txBody>
          <a:bodyPr/>
          <a:lstStyle/>
          <a:p>
            <a:r>
              <a:rPr lang="en-US"/>
              <a:t>Medicare &amp; Medicaid Fraud, Waste, &amp; Abuse Prevention</a:t>
            </a:r>
            <a:endParaRPr lang="en-US" dirty="0"/>
          </a:p>
        </p:txBody>
      </p:sp>
      <p:sp>
        <p:nvSpPr>
          <p:cNvPr id="11" name="Date Placeholder 3">
            <a:extLst>
              <a:ext uri="{FF2B5EF4-FFF2-40B4-BE49-F238E27FC236}">
                <a16:creationId xmlns:a16="http://schemas.microsoft.com/office/drawing/2014/main" id="{EC199B0C-3534-4459-8F83-474D3DBC643A}"/>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251921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latin typeface="Arial Black" panose="020B0A04020102020204" pitchFamily="34" charset="0"/>
              </a:rPr>
              <a:t>Reporting Suspected Medicaid Fraud</a:t>
            </a:r>
          </a:p>
        </p:txBody>
      </p:sp>
      <p:sp>
        <p:nvSpPr>
          <p:cNvPr id="2" name="Text Placeholder 1">
            <a:extLst>
              <a:ext uri="{FF2B5EF4-FFF2-40B4-BE49-F238E27FC236}">
                <a16:creationId xmlns:a16="http://schemas.microsoft.com/office/drawing/2014/main" id="{7D069E9B-738C-E7A1-CDB5-0462070056DB}"/>
              </a:ext>
            </a:extLst>
          </p:cNvPr>
          <p:cNvSpPr>
            <a:spLocks noGrp="1"/>
          </p:cNvSpPr>
          <p:nvPr>
            <p:ph type="body" sz="quarter" idx="13"/>
          </p:nvPr>
        </p:nvSpPr>
        <p:spPr>
          <a:xfrm>
            <a:off x="1" y="1511097"/>
            <a:ext cx="12191999" cy="929286"/>
          </a:xfrm>
        </p:spPr>
        <p:txBody>
          <a:bodyPr/>
          <a:lstStyle/>
          <a:p>
            <a:pPr marL="0" lvl="0" indent="0" algn="ctr" defTabSz="685800">
              <a:lnSpc>
                <a:spcPct val="100000"/>
              </a:lnSpc>
              <a:spcBef>
                <a:spcPts val="600"/>
              </a:spcBef>
              <a:spcAft>
                <a:spcPts val="600"/>
              </a:spcAft>
              <a:buClrTx/>
              <a:buNone/>
            </a:pPr>
            <a:r>
              <a:rPr lang="en-US" sz="2800" b="1" dirty="0"/>
              <a:t>You can report suspected Medicaid fraud to:</a:t>
            </a:r>
          </a:p>
          <a:p>
            <a:pPr marL="0" lvl="0" indent="0">
              <a:lnSpc>
                <a:spcPct val="100000"/>
              </a:lnSpc>
              <a:spcBef>
                <a:spcPts val="0"/>
              </a:spcBef>
              <a:buClrTx/>
              <a:buNone/>
            </a:pPr>
            <a:endParaRPr lang="en-US" sz="1800" dirty="0">
              <a:solidFill>
                <a:prstClr val="black"/>
              </a:solidFill>
            </a:endParaRPr>
          </a:p>
        </p:txBody>
      </p:sp>
      <p:sp>
        <p:nvSpPr>
          <p:cNvPr id="5" name="Text Placeholder 4">
            <a:extLst>
              <a:ext uri="{FF2B5EF4-FFF2-40B4-BE49-F238E27FC236}">
                <a16:creationId xmlns:a16="http://schemas.microsoft.com/office/drawing/2014/main" id="{60BBF903-4B4E-01A0-15AF-F4E25B0022EE}"/>
              </a:ext>
            </a:extLst>
          </p:cNvPr>
          <p:cNvSpPr>
            <a:spLocks noGrp="1"/>
          </p:cNvSpPr>
          <p:nvPr>
            <p:ph type="body" sz="quarter" idx="14"/>
          </p:nvPr>
        </p:nvSpPr>
        <p:spPr>
          <a:xfrm>
            <a:off x="1112607" y="2765175"/>
            <a:ext cx="3017520" cy="1975104"/>
          </a:xfrm>
          <a:prstGeom prst="roundRect">
            <a:avLst/>
          </a:prstGeom>
          <a:ln w="38100">
            <a:solidFill>
              <a:srgbClr val="FFC000"/>
            </a:solidFill>
          </a:ln>
        </p:spPr>
        <p:txBody>
          <a:bodyPr/>
          <a:lstStyle/>
          <a:p>
            <a:pPr marL="0" lvl="0" indent="0" algn="ctr">
              <a:lnSpc>
                <a:spcPct val="100000"/>
              </a:lnSpc>
              <a:spcBef>
                <a:spcPts val="0"/>
              </a:spcBef>
              <a:buClrTx/>
              <a:buNone/>
            </a:pPr>
            <a:r>
              <a:rPr lang="en-US" sz="2400" dirty="0"/>
              <a:t>Medicaid Fraud Control Unit</a:t>
            </a:r>
          </a:p>
          <a:p>
            <a:pPr marL="0" lvl="0" indent="0" algn="ctr">
              <a:lnSpc>
                <a:spcPct val="100000"/>
              </a:lnSpc>
              <a:spcBef>
                <a:spcPts val="0"/>
              </a:spcBef>
              <a:buClrTx/>
              <a:buNone/>
            </a:pPr>
            <a:r>
              <a:rPr lang="en-US" sz="2400" dirty="0"/>
              <a:t>(MFCU)</a:t>
            </a:r>
          </a:p>
        </p:txBody>
      </p:sp>
      <p:sp>
        <p:nvSpPr>
          <p:cNvPr id="10" name="Text Placeholder 9">
            <a:extLst>
              <a:ext uri="{FF2B5EF4-FFF2-40B4-BE49-F238E27FC236}">
                <a16:creationId xmlns:a16="http://schemas.microsoft.com/office/drawing/2014/main" id="{C4B375FE-0578-0FC5-4CAC-143AAFA2F3AA}"/>
              </a:ext>
            </a:extLst>
          </p:cNvPr>
          <p:cNvSpPr>
            <a:spLocks noGrp="1"/>
          </p:cNvSpPr>
          <p:nvPr>
            <p:ph type="body" sz="quarter" idx="15"/>
          </p:nvPr>
        </p:nvSpPr>
        <p:spPr>
          <a:xfrm>
            <a:off x="4587239" y="2765175"/>
            <a:ext cx="3017520" cy="1975104"/>
          </a:xfrm>
          <a:prstGeom prst="roundRect">
            <a:avLst/>
          </a:prstGeom>
          <a:ln w="38100">
            <a:solidFill>
              <a:srgbClr val="FFC000"/>
            </a:solidFill>
          </a:ln>
        </p:spPr>
        <p:txBody>
          <a:bodyPr/>
          <a:lstStyle/>
          <a:p>
            <a:pPr marL="0" lvl="0" indent="0" algn="ctr">
              <a:lnSpc>
                <a:spcPct val="100000"/>
              </a:lnSpc>
              <a:spcBef>
                <a:spcPts val="0"/>
              </a:spcBef>
              <a:buClrTx/>
              <a:buNone/>
            </a:pPr>
            <a:r>
              <a:rPr lang="en-US" sz="2400" dirty="0"/>
              <a:t>Office of Inspector General</a:t>
            </a:r>
          </a:p>
          <a:p>
            <a:pPr marL="0" lvl="0" indent="0" algn="ctr">
              <a:lnSpc>
                <a:spcPct val="100000"/>
              </a:lnSpc>
              <a:spcBef>
                <a:spcPts val="0"/>
              </a:spcBef>
              <a:buClrTx/>
              <a:buNone/>
            </a:pPr>
            <a:r>
              <a:rPr lang="en-US" sz="2400" dirty="0"/>
              <a:t>(OIG)</a:t>
            </a:r>
          </a:p>
        </p:txBody>
      </p:sp>
      <p:sp>
        <p:nvSpPr>
          <p:cNvPr id="11" name="Text Placeholder 10">
            <a:extLst>
              <a:ext uri="{FF2B5EF4-FFF2-40B4-BE49-F238E27FC236}">
                <a16:creationId xmlns:a16="http://schemas.microsoft.com/office/drawing/2014/main" id="{BFBE947B-F631-B5E9-CAF7-8A5C37AF579C}"/>
              </a:ext>
            </a:extLst>
          </p:cNvPr>
          <p:cNvSpPr>
            <a:spLocks noGrp="1"/>
          </p:cNvSpPr>
          <p:nvPr>
            <p:ph type="body" sz="quarter" idx="16"/>
          </p:nvPr>
        </p:nvSpPr>
        <p:spPr>
          <a:xfrm>
            <a:off x="8061872" y="2765175"/>
            <a:ext cx="3017520" cy="1975104"/>
          </a:xfrm>
          <a:prstGeom prst="roundRect">
            <a:avLst/>
          </a:prstGeom>
          <a:ln w="38100">
            <a:solidFill>
              <a:srgbClr val="FFC000"/>
            </a:solidFill>
          </a:ln>
        </p:spPr>
        <p:txBody>
          <a:bodyPr/>
          <a:lstStyle/>
          <a:p>
            <a:pPr marL="0" lvl="0" indent="0" algn="ctr">
              <a:lnSpc>
                <a:spcPct val="100000"/>
              </a:lnSpc>
              <a:spcBef>
                <a:spcPts val="0"/>
              </a:spcBef>
              <a:buClrTx/>
              <a:buNone/>
            </a:pPr>
            <a:r>
              <a:rPr lang="en-US" sz="2400" dirty="0"/>
              <a:t>State Medical Assistance (Medicaid)</a:t>
            </a:r>
          </a:p>
          <a:p>
            <a:pPr marL="0" lvl="0" indent="0" algn="ctr">
              <a:lnSpc>
                <a:spcPct val="100000"/>
              </a:lnSpc>
              <a:spcBef>
                <a:spcPts val="0"/>
              </a:spcBef>
              <a:buClrTx/>
              <a:buNone/>
            </a:pPr>
            <a:r>
              <a:rPr lang="en-US" sz="2400" dirty="0"/>
              <a:t>office</a:t>
            </a:r>
          </a:p>
        </p:txBody>
      </p:sp>
      <p:sp>
        <p:nvSpPr>
          <p:cNvPr id="3" name="Slide Number Placeholder 2">
            <a:extLst>
              <a:ext uri="{FF2B5EF4-FFF2-40B4-BE49-F238E27FC236}">
                <a16:creationId xmlns:a16="http://schemas.microsoft.com/office/drawing/2014/main" id="{0AD27181-D5CA-468A-B155-A84152298D2A}"/>
              </a:ext>
            </a:extLst>
          </p:cNvPr>
          <p:cNvSpPr>
            <a:spLocks noGrp="1"/>
          </p:cNvSpPr>
          <p:nvPr>
            <p:ph type="sldNum" sz="quarter" idx="12"/>
          </p:nvPr>
        </p:nvSpPr>
        <p:spPr/>
        <p:txBody>
          <a:bodyPr/>
          <a:lstStyle/>
          <a:p>
            <a:pPr>
              <a:defRPr/>
            </a:pPr>
            <a:fld id="{11E79EF6-0C0E-43E6-8FB3-918BC522CC5A}" type="slidenum">
              <a:rPr lang="en-US" smtClean="0"/>
              <a:pPr>
                <a:defRPr/>
              </a:pPr>
              <a:t>63</a:t>
            </a:fld>
            <a:endParaRPr lang="en-US" dirty="0"/>
          </a:p>
        </p:txBody>
      </p:sp>
      <p:sp>
        <p:nvSpPr>
          <p:cNvPr id="13" name="Footer Placeholder 4">
            <a:extLst>
              <a:ext uri="{FF2B5EF4-FFF2-40B4-BE49-F238E27FC236}">
                <a16:creationId xmlns:a16="http://schemas.microsoft.com/office/drawing/2014/main" id="{FCE65BAF-B0FD-4145-93D4-0894F0713403}"/>
              </a:ext>
            </a:extLst>
          </p:cNvPr>
          <p:cNvSpPr>
            <a:spLocks noGrp="1"/>
          </p:cNvSpPr>
          <p:nvPr>
            <p:ph type="ftr" sz="quarter" idx="11"/>
          </p:nvPr>
        </p:nvSpPr>
        <p:spPr/>
        <p:txBody>
          <a:bodyPr/>
          <a:lstStyle/>
          <a:p>
            <a:r>
              <a:rPr lang="en-US"/>
              <a:t>Medicare &amp; Medicaid Fraud, Waste, &amp; Abuse Prevention</a:t>
            </a:r>
            <a:endParaRPr lang="en-US" dirty="0"/>
          </a:p>
        </p:txBody>
      </p:sp>
      <p:sp>
        <p:nvSpPr>
          <p:cNvPr id="12" name="Date Placeholder 3">
            <a:extLst>
              <a:ext uri="{FF2B5EF4-FFF2-40B4-BE49-F238E27FC236}">
                <a16:creationId xmlns:a16="http://schemas.microsoft.com/office/drawing/2014/main" id="{FA545198-1C90-4ED2-A153-0F138D51ED0F}"/>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082301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64396" y="341524"/>
            <a:ext cx="10941803" cy="649076"/>
          </a:xfrm>
        </p:spPr>
        <p:txBody>
          <a:bodyPr>
            <a:normAutofit/>
          </a:bodyPr>
          <a:lstStyle/>
          <a:p>
            <a:pPr algn="ctr"/>
            <a:r>
              <a:rPr lang="en-US" sz="3000" dirty="0"/>
              <a:t>Check Your Knowledge: Question 6</a:t>
            </a:r>
          </a:p>
        </p:txBody>
      </p:sp>
      <p:sp>
        <p:nvSpPr>
          <p:cNvPr id="5" name="Content Placeholder 4"/>
          <p:cNvSpPr>
            <a:spLocks noGrp="1"/>
          </p:cNvSpPr>
          <p:nvPr>
            <p:ph sz="half" idx="4294967295"/>
          </p:nvPr>
        </p:nvSpPr>
        <p:spPr>
          <a:xfrm>
            <a:off x="838200" y="1646238"/>
            <a:ext cx="11163299" cy="2944812"/>
          </a:xfrm>
        </p:spPr>
        <p:txBody>
          <a:bodyPr>
            <a:noAutofit/>
          </a:bodyPr>
          <a:lstStyle/>
          <a:p>
            <a:pPr marL="0" indent="0" defTabSz="685800">
              <a:lnSpc>
                <a:spcPct val="100000"/>
              </a:lnSpc>
              <a:spcBef>
                <a:spcPts val="0"/>
              </a:spcBef>
              <a:spcAft>
                <a:spcPts val="1200"/>
              </a:spcAft>
              <a:buNone/>
              <a:defRPr/>
            </a:pPr>
            <a:r>
              <a:rPr lang="en-US" sz="2200" b="1" dirty="0">
                <a:solidFill>
                  <a:srgbClr val="00529B"/>
                </a:solidFill>
              </a:rPr>
              <a:t>You give your uninsured son your ID and Medicaid Card to get treatment. What consequences could happen? (select all that apply)</a:t>
            </a:r>
          </a:p>
          <a:p>
            <a:pPr marL="800100" marR="0" lvl="1" indent="-342900" defTabSz="685800">
              <a:lnSpc>
                <a:spcPct val="110000"/>
              </a:lnSpc>
              <a:spcBef>
                <a:spcPts val="0"/>
              </a:spcBef>
              <a:spcAft>
                <a:spcPts val="1200"/>
              </a:spcAft>
              <a:buClr>
                <a:srgbClr val="00539A"/>
              </a:buClr>
              <a:buFont typeface="+mj-lt"/>
              <a:buAutoNum type="alphaLcPeriod"/>
            </a:pPr>
            <a:r>
              <a:rPr lang="en-US" dirty="0">
                <a:solidFill>
                  <a:srgbClr val="00529B"/>
                </a:solidFill>
              </a:rPr>
              <a:t>You could be charged with health care fraud</a:t>
            </a:r>
          </a:p>
          <a:p>
            <a:pPr marL="800100" marR="0" lvl="1" indent="-342900" defTabSz="685800">
              <a:lnSpc>
                <a:spcPct val="110000"/>
              </a:lnSpc>
              <a:spcBef>
                <a:spcPts val="0"/>
              </a:spcBef>
              <a:spcAft>
                <a:spcPts val="1200"/>
              </a:spcAft>
              <a:buClr>
                <a:srgbClr val="00539A"/>
              </a:buClr>
              <a:buFont typeface="+mj-lt"/>
              <a:buAutoNum type="alphaLcPeriod"/>
            </a:pPr>
            <a:r>
              <a:rPr lang="en-US" dirty="0">
                <a:solidFill>
                  <a:srgbClr val="00529B"/>
                </a:solidFill>
              </a:rPr>
              <a:t>Your medical records will be inaccurate</a:t>
            </a:r>
          </a:p>
          <a:p>
            <a:pPr marL="800100" marR="0" lvl="1" indent="-342900" defTabSz="685800">
              <a:lnSpc>
                <a:spcPct val="110000"/>
              </a:lnSpc>
              <a:spcBef>
                <a:spcPts val="0"/>
              </a:spcBef>
              <a:spcAft>
                <a:spcPts val="1200"/>
              </a:spcAft>
              <a:buClr>
                <a:srgbClr val="00539A"/>
              </a:buClr>
              <a:buFont typeface="+mj-lt"/>
              <a:buAutoNum type="alphaLcPeriod"/>
            </a:pPr>
            <a:r>
              <a:rPr lang="en-US" dirty="0">
                <a:solidFill>
                  <a:srgbClr val="00529B"/>
                </a:solidFill>
              </a:rPr>
              <a:t>You could be placed in a Medicaid lock-in program</a:t>
            </a:r>
          </a:p>
          <a:p>
            <a:pPr marL="800100" marR="0" lvl="1" indent="-342900" defTabSz="685800">
              <a:lnSpc>
                <a:spcPct val="110000"/>
              </a:lnSpc>
              <a:spcBef>
                <a:spcPts val="0"/>
              </a:spcBef>
              <a:spcAft>
                <a:spcPts val="1200"/>
              </a:spcAft>
              <a:buClr>
                <a:srgbClr val="00539A"/>
              </a:buClr>
              <a:buFont typeface="+mj-lt"/>
              <a:buAutoNum type="alphaLcPeriod"/>
            </a:pPr>
            <a:r>
              <a:rPr lang="en-US" dirty="0">
                <a:solidFill>
                  <a:srgbClr val="00529B"/>
                </a:solidFill>
              </a:rPr>
              <a:t>You could lose your benefits</a:t>
            </a:r>
            <a:endParaRPr lang="en-US" dirty="0"/>
          </a:p>
        </p:txBody>
      </p:sp>
      <p:sp>
        <p:nvSpPr>
          <p:cNvPr id="7" name="Rounded Rectangle 6" descr="Green box highlighting All options as the correct answer"/>
          <p:cNvSpPr/>
          <p:nvPr/>
        </p:nvSpPr>
        <p:spPr>
          <a:xfrm>
            <a:off x="990600" y="2381250"/>
            <a:ext cx="8267700" cy="220980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355F468F-92C3-4179-A156-27D45B7C87B3}"/>
              </a:ext>
            </a:extLst>
          </p:cNvPr>
          <p:cNvSpPr>
            <a:spLocks noGrp="1"/>
          </p:cNvSpPr>
          <p:nvPr>
            <p:ph type="sldNum" sz="quarter" idx="12"/>
          </p:nvPr>
        </p:nvSpPr>
        <p:spPr/>
        <p:txBody>
          <a:bodyPr/>
          <a:lstStyle/>
          <a:p>
            <a:pPr>
              <a:defRPr/>
            </a:pPr>
            <a:fld id="{11E79EF6-0C0E-43E6-8FB3-918BC522CC5A}" type="slidenum">
              <a:rPr lang="en-US" smtClean="0"/>
              <a:pPr>
                <a:defRPr/>
              </a:pPr>
              <a:t>64</a:t>
            </a:fld>
            <a:endParaRPr lang="en-US" dirty="0"/>
          </a:p>
        </p:txBody>
      </p:sp>
      <p:sp>
        <p:nvSpPr>
          <p:cNvPr id="10" name="Footer Placeholder 4">
            <a:extLst>
              <a:ext uri="{FF2B5EF4-FFF2-40B4-BE49-F238E27FC236}">
                <a16:creationId xmlns:a16="http://schemas.microsoft.com/office/drawing/2014/main" id="{93F9705A-A0B4-488A-975C-3A43CF5B1725}"/>
              </a:ext>
            </a:extLst>
          </p:cNvPr>
          <p:cNvSpPr>
            <a:spLocks noGrp="1"/>
          </p:cNvSpPr>
          <p:nvPr>
            <p:ph type="ftr" sz="quarter" idx="11"/>
          </p:nvPr>
        </p:nvSpPr>
        <p:spPr>
          <a:xfrm>
            <a:off x="3869154" y="6476170"/>
            <a:ext cx="4392710" cy="365125"/>
          </a:xfrm>
        </p:spPr>
        <p:txBody>
          <a:bodyPr/>
          <a:lstStyle/>
          <a:p>
            <a:r>
              <a:rPr lang="en-US"/>
              <a:t>Medicare &amp; Medicaid Fraud, Waste, &amp; Abuse Prevention</a:t>
            </a:r>
            <a:endParaRPr lang="en-US" dirty="0"/>
          </a:p>
        </p:txBody>
      </p:sp>
      <p:sp>
        <p:nvSpPr>
          <p:cNvPr id="9" name="Date Placeholder 3">
            <a:extLst>
              <a:ext uri="{FF2B5EF4-FFF2-40B4-BE49-F238E27FC236}">
                <a16:creationId xmlns:a16="http://schemas.microsoft.com/office/drawing/2014/main" id="{5D8904BD-4B6B-465C-AAD4-E5BA3F2C7184}"/>
              </a:ext>
            </a:extLst>
          </p:cNvPr>
          <p:cNvSpPr>
            <a:spLocks noGrp="1"/>
          </p:cNvSpPr>
          <p:nvPr>
            <p:ph type="dt" sz="half" idx="10"/>
          </p:nvPr>
        </p:nvSpPr>
        <p:spPr>
          <a:xfrm>
            <a:off x="838200" y="6476171"/>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558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64396" y="341524"/>
            <a:ext cx="10941803" cy="649076"/>
          </a:xfrm>
        </p:spPr>
        <p:txBody>
          <a:bodyPr>
            <a:normAutofit/>
          </a:bodyPr>
          <a:lstStyle/>
          <a:p>
            <a:pPr algn="ctr"/>
            <a:r>
              <a:rPr lang="en-US" sz="3000" dirty="0"/>
              <a:t>Check Your Knowledge: Question 7</a:t>
            </a:r>
          </a:p>
        </p:txBody>
      </p:sp>
      <p:sp>
        <p:nvSpPr>
          <p:cNvPr id="5" name="Content Placeholder 4"/>
          <p:cNvSpPr>
            <a:spLocks noGrp="1"/>
          </p:cNvSpPr>
          <p:nvPr>
            <p:ph sz="half" idx="4294967295"/>
          </p:nvPr>
        </p:nvSpPr>
        <p:spPr>
          <a:xfrm>
            <a:off x="838200" y="1452563"/>
            <a:ext cx="11163299" cy="2944812"/>
          </a:xfrm>
        </p:spPr>
        <p:txBody>
          <a:bodyPr>
            <a:noAutofit/>
          </a:bodyPr>
          <a:lstStyle/>
          <a:p>
            <a:pPr marL="0" indent="0" defTabSz="685800">
              <a:lnSpc>
                <a:spcPct val="100000"/>
              </a:lnSpc>
              <a:spcBef>
                <a:spcPts val="0"/>
              </a:spcBef>
              <a:spcAft>
                <a:spcPts val="1200"/>
              </a:spcAft>
              <a:buNone/>
              <a:defRPr/>
            </a:pPr>
            <a:r>
              <a:rPr lang="en-US" sz="2400" b="1" dirty="0">
                <a:solidFill>
                  <a:srgbClr val="00529B"/>
                </a:solidFill>
              </a:rPr>
              <a:t>In reviewing your Medicare Summary Notice (MSN), you notice Medicare was billed for diabetic supplies, but you’ve never been diagnosed with diabetes. What should you do? </a:t>
            </a:r>
          </a:p>
          <a:p>
            <a:pPr marL="457200" indent="-457200" defTabSz="685800">
              <a:lnSpc>
                <a:spcPct val="100000"/>
              </a:lnSpc>
              <a:spcBef>
                <a:spcPts val="0"/>
              </a:spcBef>
              <a:spcAft>
                <a:spcPts val="1200"/>
              </a:spcAft>
              <a:buFont typeface="+mj-lt"/>
              <a:buAutoNum type="alphaLcPeriod"/>
              <a:defRPr/>
            </a:pPr>
            <a:r>
              <a:rPr lang="en-US" sz="2400" dirty="0">
                <a:solidFill>
                  <a:srgbClr val="00529B"/>
                </a:solidFill>
              </a:rPr>
              <a:t>Call 1-800-MEDICARE</a:t>
            </a:r>
          </a:p>
          <a:p>
            <a:pPr marL="457200" indent="-457200" defTabSz="685800">
              <a:lnSpc>
                <a:spcPct val="100000"/>
              </a:lnSpc>
              <a:spcBef>
                <a:spcPts val="0"/>
              </a:spcBef>
              <a:spcAft>
                <a:spcPts val="1200"/>
              </a:spcAft>
              <a:buFont typeface="+mj-lt"/>
              <a:buAutoNum type="alphaLcPeriod"/>
              <a:defRPr/>
            </a:pPr>
            <a:r>
              <a:rPr lang="en-US" sz="2400" dirty="0">
                <a:solidFill>
                  <a:srgbClr val="00529B"/>
                </a:solidFill>
              </a:rPr>
              <a:t>Contact your local Senior Medicare Patrol (SMP) office</a:t>
            </a:r>
          </a:p>
          <a:p>
            <a:pPr marL="457200" indent="-457200" defTabSz="685800">
              <a:lnSpc>
                <a:spcPct val="100000"/>
              </a:lnSpc>
              <a:spcBef>
                <a:spcPts val="0"/>
              </a:spcBef>
              <a:spcAft>
                <a:spcPts val="1200"/>
              </a:spcAft>
              <a:buFont typeface="+mj-lt"/>
              <a:buAutoNum type="alphaLcPeriod"/>
              <a:defRPr/>
            </a:pPr>
            <a:r>
              <a:rPr lang="en-US" sz="2400" dirty="0">
                <a:solidFill>
                  <a:srgbClr val="00529B"/>
                </a:solidFill>
              </a:rPr>
              <a:t>Submit a complaint to the U.S. HHS Office of Inspector General (OIG)</a:t>
            </a:r>
          </a:p>
          <a:p>
            <a:pPr marL="457200" indent="-457200" defTabSz="685800">
              <a:lnSpc>
                <a:spcPct val="100000"/>
              </a:lnSpc>
              <a:spcBef>
                <a:spcPts val="0"/>
              </a:spcBef>
              <a:spcAft>
                <a:spcPts val="1200"/>
              </a:spcAft>
              <a:buFont typeface="+mj-lt"/>
              <a:buAutoNum type="alphaLcPeriod"/>
              <a:defRPr/>
            </a:pPr>
            <a:r>
              <a:rPr lang="en-US" sz="2400" dirty="0">
                <a:solidFill>
                  <a:srgbClr val="00529B"/>
                </a:solidFill>
              </a:rPr>
              <a:t>Any of the above</a:t>
            </a:r>
            <a:endParaRPr lang="en-US" sz="2400" dirty="0"/>
          </a:p>
        </p:txBody>
      </p:sp>
      <p:sp>
        <p:nvSpPr>
          <p:cNvPr id="7" name="Rounded Rectangle 6" descr="Green box highlighting D as the correct answer"/>
          <p:cNvSpPr/>
          <p:nvPr/>
        </p:nvSpPr>
        <p:spPr>
          <a:xfrm>
            <a:off x="876300" y="4236118"/>
            <a:ext cx="2878554" cy="528387"/>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355F468F-92C3-4179-A156-27D45B7C87B3}"/>
              </a:ext>
            </a:extLst>
          </p:cNvPr>
          <p:cNvSpPr>
            <a:spLocks noGrp="1"/>
          </p:cNvSpPr>
          <p:nvPr>
            <p:ph type="sldNum" sz="quarter" idx="12"/>
          </p:nvPr>
        </p:nvSpPr>
        <p:spPr/>
        <p:txBody>
          <a:bodyPr/>
          <a:lstStyle/>
          <a:p>
            <a:pPr>
              <a:defRPr/>
            </a:pPr>
            <a:fld id="{11E79EF6-0C0E-43E6-8FB3-918BC522CC5A}" type="slidenum">
              <a:rPr lang="en-US" smtClean="0"/>
              <a:pPr>
                <a:defRPr/>
              </a:pPr>
              <a:t>65</a:t>
            </a:fld>
            <a:endParaRPr lang="en-US" dirty="0"/>
          </a:p>
        </p:txBody>
      </p:sp>
      <p:sp>
        <p:nvSpPr>
          <p:cNvPr id="10" name="Footer Placeholder 4">
            <a:extLst>
              <a:ext uri="{FF2B5EF4-FFF2-40B4-BE49-F238E27FC236}">
                <a16:creationId xmlns:a16="http://schemas.microsoft.com/office/drawing/2014/main" id="{93F9705A-A0B4-488A-975C-3A43CF5B1725}"/>
              </a:ext>
            </a:extLst>
          </p:cNvPr>
          <p:cNvSpPr>
            <a:spLocks noGrp="1"/>
          </p:cNvSpPr>
          <p:nvPr>
            <p:ph type="ftr" sz="quarter" idx="11"/>
          </p:nvPr>
        </p:nvSpPr>
        <p:spPr>
          <a:xfrm>
            <a:off x="3869154" y="6476170"/>
            <a:ext cx="4392710" cy="365125"/>
          </a:xfrm>
        </p:spPr>
        <p:txBody>
          <a:bodyPr/>
          <a:lstStyle/>
          <a:p>
            <a:r>
              <a:rPr lang="en-US"/>
              <a:t>Medicare &amp; Medicaid Fraud, Waste, &amp; Abuse Prevention</a:t>
            </a:r>
            <a:endParaRPr lang="en-US" dirty="0"/>
          </a:p>
        </p:txBody>
      </p:sp>
      <p:sp>
        <p:nvSpPr>
          <p:cNvPr id="9" name="Date Placeholder 3">
            <a:extLst>
              <a:ext uri="{FF2B5EF4-FFF2-40B4-BE49-F238E27FC236}">
                <a16:creationId xmlns:a16="http://schemas.microsoft.com/office/drawing/2014/main" id="{5D8904BD-4B6B-465C-AAD4-E5BA3F2C7184}"/>
              </a:ext>
            </a:extLst>
          </p:cNvPr>
          <p:cNvSpPr>
            <a:spLocks noGrp="1"/>
          </p:cNvSpPr>
          <p:nvPr>
            <p:ph type="dt" sz="half" idx="10"/>
          </p:nvPr>
        </p:nvSpPr>
        <p:spPr>
          <a:xfrm>
            <a:off x="838200" y="6476171"/>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43983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latin typeface="Arial Black" panose="020B0A04020102020204" pitchFamily="34" charset="0"/>
              </a:rPr>
              <a:t>Key Points to Remember</a:t>
            </a:r>
          </a:p>
        </p:txBody>
      </p:sp>
      <p:sp>
        <p:nvSpPr>
          <p:cNvPr id="5" name="Content Placeholder 4"/>
          <p:cNvSpPr>
            <a:spLocks noGrp="1"/>
          </p:cNvSpPr>
          <p:nvPr>
            <p:ph sz="half" idx="1"/>
          </p:nvPr>
        </p:nvSpPr>
        <p:spPr>
          <a:xfrm>
            <a:off x="838200" y="1535329"/>
            <a:ext cx="10870870" cy="4212328"/>
          </a:xfrm>
        </p:spPr>
        <p:txBody>
          <a:bodyPr vert="horz" lIns="91440" tIns="45720" rIns="91440" bIns="45720" rtlCol="0" anchor="t">
            <a:noAutofit/>
          </a:bodyPr>
          <a:lstStyle/>
          <a:p>
            <a:pPr marL="274320" indent="-274320" defTabSz="685800">
              <a:lnSpc>
                <a:spcPct val="100000"/>
              </a:lnSpc>
              <a:spcBef>
                <a:spcPts val="0"/>
              </a:spcBef>
              <a:spcAft>
                <a:spcPts val="1200"/>
              </a:spcAft>
              <a:buFont typeface="Wingdings" pitchFamily="2" charset="2"/>
              <a:buChar char="ü"/>
              <a:defRPr/>
            </a:pPr>
            <a:r>
              <a:rPr lang="en-US" sz="2400" dirty="0">
                <a:solidFill>
                  <a:srgbClr val="00529B"/>
                </a:solidFill>
                <a:latin typeface="Arial"/>
                <a:cs typeface="Arial"/>
              </a:rPr>
              <a:t>Differences between fraud, waste, and abuse depend on circumstances, intent, and knowledge</a:t>
            </a:r>
            <a:endParaRPr lang="en-US" dirty="0">
              <a:latin typeface="Arial"/>
              <a:cs typeface="Arial"/>
            </a:endParaRPr>
          </a:p>
          <a:p>
            <a:pPr marL="274320" indent="-274320" defTabSz="685800">
              <a:lnSpc>
                <a:spcPct val="100000"/>
              </a:lnSpc>
              <a:spcBef>
                <a:spcPts val="0"/>
              </a:spcBef>
              <a:spcAft>
                <a:spcPts val="1200"/>
              </a:spcAft>
              <a:buFont typeface="Wingdings" pitchFamily="2" charset="2"/>
              <a:buChar char="ü"/>
              <a:defRPr/>
            </a:pPr>
            <a:r>
              <a:rPr lang="en-US" sz="2400" dirty="0">
                <a:solidFill>
                  <a:srgbClr val="00529B"/>
                </a:solidFill>
                <a:latin typeface="Arial"/>
                <a:cs typeface="Arial"/>
              </a:rPr>
              <a:t>Improper payments are often mistakes</a:t>
            </a:r>
          </a:p>
          <a:p>
            <a:pPr marL="274320" indent="-274320" defTabSz="685800">
              <a:lnSpc>
                <a:spcPct val="100000"/>
              </a:lnSpc>
              <a:spcBef>
                <a:spcPts val="0"/>
              </a:spcBef>
              <a:spcAft>
                <a:spcPts val="1200"/>
              </a:spcAft>
              <a:buFont typeface="Wingdings" pitchFamily="2" charset="2"/>
              <a:buChar char="ü"/>
              <a:defRPr/>
            </a:pPr>
            <a:r>
              <a:rPr lang="en-US" altLang="ja-JP" sz="2400" dirty="0">
                <a:solidFill>
                  <a:srgbClr val="00529B"/>
                </a:solidFill>
                <a:latin typeface="Arial"/>
                <a:ea typeface="游ゴシック"/>
                <a:cs typeface="Arial"/>
              </a:rPr>
              <a:t>Program Integrity Contractors and partnerships with organizations help CMS fight fraud, waste, and abuse</a:t>
            </a:r>
          </a:p>
          <a:p>
            <a:pPr marL="274320" indent="-274320" defTabSz="685800">
              <a:lnSpc>
                <a:spcPct val="100000"/>
              </a:lnSpc>
              <a:spcBef>
                <a:spcPts val="0"/>
              </a:spcBef>
              <a:spcAft>
                <a:spcPts val="1200"/>
              </a:spcAft>
              <a:buFont typeface="Wingdings" pitchFamily="2" charset="2"/>
              <a:buChar char="ü"/>
              <a:defRPr/>
            </a:pPr>
            <a:r>
              <a:rPr lang="en-US" sz="2400" dirty="0">
                <a:solidFill>
                  <a:srgbClr val="00529B"/>
                </a:solidFill>
                <a:latin typeface="Arial"/>
                <a:cs typeface="Arial"/>
              </a:rPr>
              <a:t>Check online resources for the most up-to-date fraud schemes information</a:t>
            </a:r>
            <a:endParaRPr lang="en-US" altLang="ja-JP" sz="2400" dirty="0">
              <a:solidFill>
                <a:srgbClr val="00529B"/>
              </a:solidFill>
              <a:latin typeface="Arial"/>
              <a:cs typeface="Arial"/>
            </a:endParaRPr>
          </a:p>
          <a:p>
            <a:pPr marL="274320" indent="-274320" defTabSz="685800">
              <a:lnSpc>
                <a:spcPct val="100000"/>
              </a:lnSpc>
              <a:spcBef>
                <a:spcPts val="0"/>
              </a:spcBef>
              <a:spcAft>
                <a:spcPts val="1200"/>
              </a:spcAft>
              <a:buFont typeface="Wingdings" pitchFamily="2" charset="2"/>
              <a:buChar char="ü"/>
              <a:defRPr/>
            </a:pPr>
            <a:r>
              <a:rPr lang="en-US" sz="2400" dirty="0">
                <a:solidFill>
                  <a:srgbClr val="00529B"/>
                </a:solidFill>
                <a:latin typeface="Arial"/>
                <a:cs typeface="Arial"/>
              </a:rPr>
              <a:t>Fight fraud, waste, and abuse by </a:t>
            </a:r>
            <a:r>
              <a:rPr lang="en-US" sz="2400" b="1" dirty="0">
                <a:solidFill>
                  <a:srgbClr val="00529B"/>
                </a:solidFill>
                <a:latin typeface="Arial"/>
                <a:cs typeface="Arial"/>
              </a:rPr>
              <a:t>recording</a:t>
            </a:r>
            <a:r>
              <a:rPr lang="en-US" sz="2400" dirty="0">
                <a:solidFill>
                  <a:srgbClr val="00529B"/>
                </a:solidFill>
                <a:latin typeface="Arial"/>
                <a:cs typeface="Arial"/>
              </a:rPr>
              <a:t> details about your visits, </a:t>
            </a:r>
            <a:r>
              <a:rPr lang="en-US" sz="2400" b="1" dirty="0">
                <a:solidFill>
                  <a:srgbClr val="00529B"/>
                </a:solidFill>
                <a:latin typeface="Arial"/>
                <a:cs typeface="Arial"/>
              </a:rPr>
              <a:t>reviewing </a:t>
            </a:r>
            <a:r>
              <a:rPr lang="en-US" sz="2400" dirty="0">
                <a:solidFill>
                  <a:srgbClr val="00529B"/>
                </a:solidFill>
                <a:latin typeface="Arial"/>
                <a:cs typeface="Arial"/>
              </a:rPr>
              <a:t>statements, </a:t>
            </a:r>
            <a:r>
              <a:rPr lang="en-US" sz="2400" b="1" dirty="0">
                <a:solidFill>
                  <a:srgbClr val="00529B"/>
                </a:solidFill>
                <a:latin typeface="Arial"/>
                <a:cs typeface="Arial"/>
              </a:rPr>
              <a:t>reporting</a:t>
            </a:r>
            <a:r>
              <a:rPr lang="en-US" sz="2400" dirty="0">
                <a:solidFill>
                  <a:srgbClr val="00529B"/>
                </a:solidFill>
                <a:latin typeface="Arial"/>
                <a:cs typeface="Arial"/>
              </a:rPr>
              <a:t> suspicious activity, and </a:t>
            </a:r>
            <a:r>
              <a:rPr lang="en-US" sz="2400" b="1" dirty="0">
                <a:solidFill>
                  <a:srgbClr val="00529B"/>
                </a:solidFill>
                <a:latin typeface="Arial"/>
                <a:cs typeface="Arial"/>
              </a:rPr>
              <a:t>remembering </a:t>
            </a:r>
            <a:r>
              <a:rPr lang="en-US" sz="2400" dirty="0">
                <a:solidFill>
                  <a:srgbClr val="00529B"/>
                </a:solidFill>
                <a:latin typeface="Arial"/>
                <a:cs typeface="Arial"/>
              </a:rPr>
              <a:t>to protect your information (the 4 Rs)</a:t>
            </a:r>
          </a:p>
        </p:txBody>
      </p:sp>
      <p:sp>
        <p:nvSpPr>
          <p:cNvPr id="3" name="Slide Number Placeholder 2">
            <a:extLst>
              <a:ext uri="{FF2B5EF4-FFF2-40B4-BE49-F238E27FC236}">
                <a16:creationId xmlns:a16="http://schemas.microsoft.com/office/drawing/2014/main" id="{9314CEA1-D972-4012-B261-77B13C825776}"/>
              </a:ext>
            </a:extLst>
          </p:cNvPr>
          <p:cNvSpPr>
            <a:spLocks noGrp="1"/>
          </p:cNvSpPr>
          <p:nvPr>
            <p:ph type="sldNum" sz="quarter" idx="12"/>
          </p:nvPr>
        </p:nvSpPr>
        <p:spPr/>
        <p:txBody>
          <a:bodyPr/>
          <a:lstStyle/>
          <a:p>
            <a:pPr>
              <a:defRPr/>
            </a:pPr>
            <a:fld id="{11E79EF6-0C0E-43E6-8FB3-918BC522CC5A}" type="slidenum">
              <a:rPr lang="en-US" smtClean="0"/>
              <a:pPr>
                <a:defRPr/>
              </a:pPr>
              <a:t>66</a:t>
            </a:fld>
            <a:endParaRPr lang="en-US" dirty="0"/>
          </a:p>
        </p:txBody>
      </p:sp>
      <p:sp>
        <p:nvSpPr>
          <p:cNvPr id="7" name="Footer Placeholder 4">
            <a:extLst>
              <a:ext uri="{FF2B5EF4-FFF2-40B4-BE49-F238E27FC236}">
                <a16:creationId xmlns:a16="http://schemas.microsoft.com/office/drawing/2014/main" id="{317C6EE7-5E05-4CA5-A9C6-EAF54F74593B}"/>
              </a:ext>
            </a:extLst>
          </p:cNvPr>
          <p:cNvSpPr>
            <a:spLocks noGrp="1"/>
          </p:cNvSpPr>
          <p:nvPr>
            <p:ph type="ftr" sz="quarter" idx="11"/>
          </p:nvPr>
        </p:nvSpPr>
        <p:spPr>
          <a:xfrm>
            <a:off x="3936053" y="6476170"/>
            <a:ext cx="4319893" cy="365125"/>
          </a:xfrm>
        </p:spPr>
        <p:txBody>
          <a:bodyPr/>
          <a:lstStyle/>
          <a:p>
            <a:r>
              <a:rPr lang="en-US"/>
              <a:t>Medicare &amp; Medicaid Fraud, Waste, &amp; Abuse Prevention</a:t>
            </a:r>
            <a:endParaRPr lang="en-US" dirty="0"/>
          </a:p>
        </p:txBody>
      </p:sp>
      <p:sp>
        <p:nvSpPr>
          <p:cNvPr id="6" name="Date Placeholder 3">
            <a:extLst>
              <a:ext uri="{FF2B5EF4-FFF2-40B4-BE49-F238E27FC236}">
                <a16:creationId xmlns:a16="http://schemas.microsoft.com/office/drawing/2014/main" id="{D24555CD-C5D5-4C5A-AAEC-EC7FBCFB3F49}"/>
              </a:ext>
            </a:extLst>
          </p:cNvPr>
          <p:cNvSpPr>
            <a:spLocks noGrp="1"/>
          </p:cNvSpPr>
          <p:nvPr>
            <p:ph type="dt" sz="half" idx="10"/>
          </p:nvPr>
        </p:nvSpPr>
        <p:spPr>
          <a:xfrm>
            <a:off x="838200" y="6476171"/>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80212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latin typeface="Arial Black" panose="020B0A04020102020204" pitchFamily="34" charset="0"/>
              </a:rPr>
              <a:t>Examples of Medicare &amp; Medicaid Fraud in the News </a:t>
            </a:r>
          </a:p>
        </p:txBody>
      </p:sp>
      <p:pic>
        <p:nvPicPr>
          <p:cNvPr id="6" name="Picture 5">
            <a:extLst>
              <a:ext uri="{FF2B5EF4-FFF2-40B4-BE49-F238E27FC236}">
                <a16:creationId xmlns:a16="http://schemas.microsoft.com/office/drawing/2014/main" id="{8BA3E11C-C765-496B-8E21-5B489F28436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324218" y="1262580"/>
            <a:ext cx="1232908" cy="1232908"/>
          </a:xfrm>
          <a:prstGeom prst="rect">
            <a:avLst/>
          </a:prstGeom>
        </p:spPr>
      </p:pic>
      <p:pic>
        <p:nvPicPr>
          <p:cNvPr id="1026" name="Picture 2">
            <a:extLst>
              <a:ext uri="{FF2B5EF4-FFF2-40B4-BE49-F238E27FC236}">
                <a16:creationId xmlns:a16="http://schemas.microsoft.com/office/drawing/2014/main" id="{F1C4DD00-FADB-4D6F-9F46-3A7FB33E62DE}"/>
              </a:ext>
              <a:ext uri="{C183D7F6-B498-43B3-948B-1728B52AA6E4}">
                <adec:decorative xmlns:adec="http://schemas.microsoft.com/office/drawing/2017/decorative" val="1"/>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l="23912"/>
          <a:stretch/>
        </p:blipFill>
        <p:spPr bwMode="auto">
          <a:xfrm>
            <a:off x="4788568" y="1340804"/>
            <a:ext cx="3946662" cy="120626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sz="half" idx="1"/>
          </p:nvPr>
        </p:nvSpPr>
        <p:spPr>
          <a:xfrm>
            <a:off x="712305" y="2790145"/>
            <a:ext cx="10960864" cy="3340198"/>
          </a:xfrm>
        </p:spPr>
        <p:txBody>
          <a:bodyPr>
            <a:normAutofit/>
          </a:bodyPr>
          <a:lstStyle/>
          <a:p>
            <a:pPr marL="347472" indent="-347472">
              <a:lnSpc>
                <a:spcPct val="100000"/>
              </a:lnSpc>
              <a:spcBef>
                <a:spcPts val="0"/>
              </a:spcBef>
              <a:spcAft>
                <a:spcPts val="1200"/>
              </a:spcAft>
            </a:pPr>
            <a:r>
              <a:rPr lang="en-US" sz="2400" u="sng" dirty="0">
                <a:solidFill>
                  <a:srgbClr val="00529B"/>
                </a:solidFill>
                <a:hlinkClick r:id="rId6">
                  <a:extLst>
                    <a:ext uri="{A12FA001-AC4F-418D-AE19-62706E023703}">
                      <ahyp:hlinkClr xmlns:ahyp="http://schemas.microsoft.com/office/drawing/2018/hyperlinkcolor" val="tx"/>
                    </a:ext>
                  </a:extLst>
                </a:hlinkClick>
              </a:rPr>
              <a:t>National Enforcement Action Results in 78 Charged for $2.5B in Health Care Fraud</a:t>
            </a:r>
            <a:endParaRPr lang="en-US" sz="2400" u="sng" dirty="0">
              <a:solidFill>
                <a:srgbClr val="00529B"/>
              </a:solidFill>
            </a:endParaRPr>
          </a:p>
          <a:p>
            <a:pPr marL="347472" indent="-347472">
              <a:lnSpc>
                <a:spcPct val="100000"/>
              </a:lnSpc>
              <a:spcBef>
                <a:spcPts val="0"/>
              </a:spcBef>
              <a:spcAft>
                <a:spcPts val="1200"/>
              </a:spcAft>
            </a:pPr>
            <a:r>
              <a:rPr lang="en-US" sz="2400" u="sng" dirty="0">
                <a:solidFill>
                  <a:srgbClr val="00529B"/>
                </a:solidFill>
                <a:hlinkClick r:id="rId7">
                  <a:extLst>
                    <a:ext uri="{A12FA001-AC4F-418D-AE19-62706E023703}">
                      <ahyp:hlinkClr xmlns:ahyp="http://schemas.microsoft.com/office/drawing/2018/hyperlinkcolor" val="tx"/>
                    </a:ext>
                  </a:extLst>
                </a:hlinkClick>
              </a:rPr>
              <a:t>Convicted Lab Owner Ordered to Forfeit over $187M in Health Care Fraud</a:t>
            </a:r>
            <a:endParaRPr lang="en-US" sz="2400" u="sng" dirty="0">
              <a:solidFill>
                <a:srgbClr val="00529B"/>
              </a:solidFill>
            </a:endParaRPr>
          </a:p>
          <a:p>
            <a:pPr marL="347472" indent="-347472">
              <a:lnSpc>
                <a:spcPct val="100000"/>
              </a:lnSpc>
              <a:spcBef>
                <a:spcPts val="0"/>
              </a:spcBef>
              <a:spcAft>
                <a:spcPts val="1200"/>
              </a:spcAft>
            </a:pPr>
            <a:r>
              <a:rPr lang="en-US" sz="2400" u="sng" dirty="0">
                <a:solidFill>
                  <a:srgbClr val="00529B"/>
                </a:solidFill>
                <a:hlinkClick r:id="rId8">
                  <a:extLst>
                    <a:ext uri="{A12FA001-AC4F-418D-AE19-62706E023703}">
                      <ahyp:hlinkClr xmlns:ahyp="http://schemas.microsoft.com/office/drawing/2018/hyperlinkcolor" val="tx"/>
                    </a:ext>
                  </a:extLst>
                </a:hlinkClick>
              </a:rPr>
              <a:t>Former Executive at Medicare Advantage Organization Charged for Multimillion-Dollar Medicare Fraud Scheme</a:t>
            </a:r>
            <a:endParaRPr lang="en-US" sz="2400" u="sng" dirty="0">
              <a:solidFill>
                <a:srgbClr val="00529B"/>
              </a:solidFill>
            </a:endParaRPr>
          </a:p>
          <a:p>
            <a:pPr marL="347472" indent="-347472">
              <a:lnSpc>
                <a:spcPct val="100000"/>
              </a:lnSpc>
              <a:spcBef>
                <a:spcPts val="0"/>
              </a:spcBef>
              <a:spcAft>
                <a:spcPts val="1200"/>
              </a:spcAft>
            </a:pPr>
            <a:r>
              <a:rPr lang="en-US" sz="2400" u="sng" dirty="0">
                <a:solidFill>
                  <a:srgbClr val="00529B"/>
                </a:solidFill>
                <a:hlinkClick r:id="rId9">
                  <a:extLst>
                    <a:ext uri="{A12FA001-AC4F-418D-AE19-62706E023703}">
                      <ahyp:hlinkClr xmlns:ahyp="http://schemas.microsoft.com/office/drawing/2018/hyperlinkcolor" val="tx"/>
                    </a:ext>
                  </a:extLst>
                </a:hlinkClick>
              </a:rPr>
              <a:t>FL Nurse Practitioner Convicted in $200M Medicare Fraud Scheme</a:t>
            </a:r>
            <a:endParaRPr lang="en-US" sz="2400" u="sng" dirty="0">
              <a:solidFill>
                <a:srgbClr val="00529B"/>
              </a:solidFill>
            </a:endParaRPr>
          </a:p>
          <a:p>
            <a:pPr marL="347472" indent="-347472">
              <a:lnSpc>
                <a:spcPct val="100000"/>
              </a:lnSpc>
              <a:spcBef>
                <a:spcPts val="0"/>
              </a:spcBef>
              <a:spcAft>
                <a:spcPts val="1200"/>
              </a:spcAft>
            </a:pPr>
            <a:r>
              <a:rPr lang="en-US" sz="2400" u="sng" dirty="0">
                <a:solidFill>
                  <a:srgbClr val="00529B"/>
                </a:solidFill>
                <a:hlinkClick r:id="rId10">
                  <a:extLst>
                    <a:ext uri="{A12FA001-AC4F-418D-AE19-62706E023703}">
                      <ahyp:hlinkClr xmlns:ahyp="http://schemas.microsoft.com/office/drawing/2018/hyperlinkcolor" val="tx"/>
                    </a:ext>
                  </a:extLst>
                </a:hlinkClick>
              </a:rPr>
              <a:t>Psychiatrist Arrested for Alleged Medicaid Fraud</a:t>
            </a:r>
            <a:endParaRPr lang="en-US" sz="2400" u="sng" dirty="0">
              <a:solidFill>
                <a:srgbClr val="00529B"/>
              </a:solidFill>
              <a:hlinkClick r:id="rId11">
                <a:extLst>
                  <a:ext uri="{A12FA001-AC4F-418D-AE19-62706E023703}">
                    <ahyp:hlinkClr xmlns:ahyp="http://schemas.microsoft.com/office/drawing/2018/hyperlinkcolor" val="tx"/>
                  </a:ext>
                </a:extLst>
              </a:hlinkClick>
            </a:endParaRPr>
          </a:p>
        </p:txBody>
      </p:sp>
      <p:sp>
        <p:nvSpPr>
          <p:cNvPr id="3" name="Slide Number Placeholder 2">
            <a:extLst>
              <a:ext uri="{FF2B5EF4-FFF2-40B4-BE49-F238E27FC236}">
                <a16:creationId xmlns:a16="http://schemas.microsoft.com/office/drawing/2014/main" id="{5202FFCF-96BE-4ADE-B167-05C0484DA814}"/>
              </a:ext>
            </a:extLst>
          </p:cNvPr>
          <p:cNvSpPr>
            <a:spLocks noGrp="1"/>
          </p:cNvSpPr>
          <p:nvPr>
            <p:ph type="sldNum" sz="quarter" idx="12"/>
          </p:nvPr>
        </p:nvSpPr>
        <p:spPr/>
        <p:txBody>
          <a:bodyPr/>
          <a:lstStyle/>
          <a:p>
            <a:pPr>
              <a:defRPr/>
            </a:pPr>
            <a:fld id="{11E79EF6-0C0E-43E6-8FB3-918BC522CC5A}" type="slidenum">
              <a:rPr lang="en-US" smtClean="0"/>
              <a:pPr>
                <a:defRPr/>
              </a:pPr>
              <a:t>67</a:t>
            </a:fld>
            <a:endParaRPr lang="en-US" dirty="0"/>
          </a:p>
        </p:txBody>
      </p:sp>
      <p:sp>
        <p:nvSpPr>
          <p:cNvPr id="8" name="Footer Placeholder 4">
            <a:extLst>
              <a:ext uri="{FF2B5EF4-FFF2-40B4-BE49-F238E27FC236}">
                <a16:creationId xmlns:a16="http://schemas.microsoft.com/office/drawing/2014/main" id="{5A8AB944-5BD5-4FE9-A0FA-6D56AC53B089}"/>
              </a:ext>
            </a:extLst>
          </p:cNvPr>
          <p:cNvSpPr>
            <a:spLocks noGrp="1"/>
          </p:cNvSpPr>
          <p:nvPr>
            <p:ph type="ftr" sz="quarter" idx="11"/>
          </p:nvPr>
        </p:nvSpPr>
        <p:spPr>
          <a:xfrm>
            <a:off x="3940672" y="6480208"/>
            <a:ext cx="4310657" cy="365125"/>
          </a:xfrm>
        </p:spPr>
        <p:txBody>
          <a:bodyPr/>
          <a:lstStyle/>
          <a:p>
            <a:r>
              <a:rPr lang="en-US"/>
              <a:t>Medicare &amp; Medicaid Fraud, Waste, &amp; Abuse Prevention</a:t>
            </a:r>
            <a:endParaRPr lang="en-US" dirty="0"/>
          </a:p>
        </p:txBody>
      </p:sp>
      <p:sp>
        <p:nvSpPr>
          <p:cNvPr id="7" name="Date Placeholder 3">
            <a:extLst>
              <a:ext uri="{FF2B5EF4-FFF2-40B4-BE49-F238E27FC236}">
                <a16:creationId xmlns:a16="http://schemas.microsoft.com/office/drawing/2014/main" id="{CF027B50-625D-45C8-A238-BA9535BF77A0}"/>
              </a:ext>
            </a:extLst>
          </p:cNvPr>
          <p:cNvSpPr>
            <a:spLocks noGrp="1"/>
          </p:cNvSpPr>
          <p:nvPr>
            <p:ph type="dt" sz="half" idx="10"/>
          </p:nvPr>
        </p:nvSpPr>
        <p:spPr>
          <a:xfrm>
            <a:off x="838200" y="6476171"/>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0741452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04"/>
            <a:ext cx="12191999" cy="929286"/>
          </a:xfrm>
        </p:spPr>
        <p:txBody>
          <a:bodyPr anchor="ctr">
            <a:normAutofit/>
          </a:bodyPr>
          <a:lstStyle/>
          <a:p>
            <a:r>
              <a:rPr lang="en-US" sz="2800" dirty="0">
                <a:latin typeface="Arial Black" panose="020B0A04020102020204" pitchFamily="34" charset="0"/>
              </a:rPr>
              <a:t>Medicare &amp; Medicaid Fraud &amp; Abuse </a:t>
            </a:r>
            <a:br>
              <a:rPr lang="en-US" sz="2800" dirty="0">
                <a:latin typeface="Arial Black" panose="020B0A04020102020204" pitchFamily="34" charset="0"/>
              </a:rPr>
            </a:br>
            <a:r>
              <a:rPr lang="en-US" sz="2800" dirty="0">
                <a:latin typeface="Arial Black" panose="020B0A04020102020204" pitchFamily="34" charset="0"/>
              </a:rPr>
              <a:t>Resource Guide</a:t>
            </a:r>
          </a:p>
        </p:txBody>
      </p:sp>
      <p:graphicFrame>
        <p:nvGraphicFramePr>
          <p:cNvPr id="6" name="Content Placeholder 7" title="chart of phone numbers"/>
          <p:cNvGraphicFramePr>
            <a:graphicFrameLocks noGrp="1"/>
          </p:cNvGraphicFramePr>
          <p:nvPr>
            <p:ph sz="half" idx="1"/>
            <p:extLst>
              <p:ext uri="{D42A27DB-BD31-4B8C-83A1-F6EECF244321}">
                <p14:modId xmlns:p14="http://schemas.microsoft.com/office/powerpoint/2010/main" val="2607989930"/>
              </p:ext>
            </p:extLst>
          </p:nvPr>
        </p:nvGraphicFramePr>
        <p:xfrm>
          <a:off x="1097133" y="1219690"/>
          <a:ext cx="9997732" cy="3698240"/>
        </p:xfrm>
        <a:graphic>
          <a:graphicData uri="http://schemas.openxmlformats.org/drawingml/2006/table">
            <a:tbl>
              <a:tblPr firstRow="1" bandRow="1">
                <a:tableStyleId>{5FD0F851-EC5A-4D38-B0AD-8093EC10F338}</a:tableStyleId>
              </a:tblPr>
              <a:tblGrid>
                <a:gridCol w="5117564">
                  <a:extLst>
                    <a:ext uri="{9D8B030D-6E8A-4147-A177-3AD203B41FA5}">
                      <a16:colId xmlns:a16="http://schemas.microsoft.com/office/drawing/2014/main" val="20000"/>
                    </a:ext>
                  </a:extLst>
                </a:gridCol>
                <a:gridCol w="4880168">
                  <a:extLst>
                    <a:ext uri="{9D8B030D-6E8A-4147-A177-3AD203B41FA5}">
                      <a16:colId xmlns:a16="http://schemas.microsoft.com/office/drawing/2014/main" val="20001"/>
                    </a:ext>
                  </a:extLst>
                </a:gridCol>
              </a:tblGrid>
              <a:tr h="1152928">
                <a:tc>
                  <a:txBody>
                    <a:bodyPr/>
                    <a:lstStyle/>
                    <a:p>
                      <a:pPr>
                        <a:lnSpc>
                          <a:spcPct val="100000"/>
                        </a:lnSpc>
                        <a:spcBef>
                          <a:spcPts val="0"/>
                        </a:spcBef>
                        <a:spcAft>
                          <a:spcPts val="600"/>
                        </a:spcAft>
                        <a:buNone/>
                      </a:pPr>
                      <a:r>
                        <a:rPr lang="en-US" sz="1800" b="0" dirty="0">
                          <a:solidFill>
                            <a:srgbClr val="00529B"/>
                          </a:solidFill>
                        </a:rPr>
                        <a:t>Centers for Medicare &amp; </a:t>
                      </a:r>
                    </a:p>
                    <a:p>
                      <a:pPr>
                        <a:lnSpc>
                          <a:spcPct val="100000"/>
                        </a:lnSpc>
                        <a:spcBef>
                          <a:spcPts val="0"/>
                        </a:spcBef>
                        <a:spcAft>
                          <a:spcPts val="600"/>
                        </a:spcAft>
                        <a:buNone/>
                      </a:pPr>
                      <a:r>
                        <a:rPr lang="en-US" sz="1800" b="0" dirty="0">
                          <a:solidFill>
                            <a:srgbClr val="00529B"/>
                          </a:solidFill>
                        </a:rPr>
                        <a:t>Medicaid Services (CMS)</a:t>
                      </a:r>
                    </a:p>
                    <a:p>
                      <a:pPr>
                        <a:spcBef>
                          <a:spcPts val="0"/>
                        </a:spcBef>
                        <a:spcAft>
                          <a:spcPts val="600"/>
                        </a:spcAft>
                      </a:pPr>
                      <a:endParaRPr lang="en-US" sz="1800" b="0" dirty="0">
                        <a:solidFill>
                          <a:srgbClr val="00529B"/>
                        </a:solidFill>
                        <a:latin typeface="Arial" panose="020B0604020202020204" pitchFamily="34" charset="0"/>
                        <a:cs typeface="Arial" panose="020B0604020202020204" pitchFamily="34" charset="0"/>
                      </a:endParaRPr>
                    </a:p>
                  </a:txBody>
                  <a:tcPr/>
                </a:tc>
                <a:tc>
                  <a:txBody>
                    <a:bodyPr/>
                    <a:lstStyle/>
                    <a:p>
                      <a:pPr marL="228600" indent="-228600">
                        <a:lnSpc>
                          <a:spcPct val="100000"/>
                        </a:lnSpc>
                        <a:spcBef>
                          <a:spcPts val="0"/>
                        </a:spcBef>
                        <a:spcAft>
                          <a:spcPts val="600"/>
                        </a:spcAft>
                        <a:buFont typeface="Wingdings" panose="05000000000000000000" pitchFamily="2" charset="2"/>
                        <a:buChar char="§"/>
                      </a:pPr>
                      <a:r>
                        <a:rPr lang="en-US" sz="1800" b="0" dirty="0">
                          <a:solidFill>
                            <a:srgbClr val="00529B"/>
                          </a:solidFill>
                        </a:rPr>
                        <a:t>Call 1-800-MEDICARE (1-800-633-4227);</a:t>
                      </a:r>
                      <a:r>
                        <a:rPr lang="en-US" sz="1800" b="0" baseline="0" dirty="0">
                          <a:solidFill>
                            <a:srgbClr val="00529B"/>
                          </a:solidFill>
                        </a:rPr>
                        <a:t> </a:t>
                      </a:r>
                      <a:r>
                        <a:rPr lang="en-US" sz="1800" b="0" dirty="0">
                          <a:solidFill>
                            <a:srgbClr val="00529B"/>
                          </a:solidFill>
                        </a:rPr>
                        <a:t>TTY: 1-877-486-2048</a:t>
                      </a:r>
                    </a:p>
                    <a:p>
                      <a:pPr marL="228600" indent="-228600">
                        <a:lnSpc>
                          <a:spcPct val="100000"/>
                        </a:lnSpc>
                        <a:spcBef>
                          <a:spcPts val="0"/>
                        </a:spcBef>
                        <a:spcAft>
                          <a:spcPts val="600"/>
                        </a:spcAft>
                        <a:buFont typeface="Wingdings" panose="05000000000000000000" pitchFamily="2" charset="2"/>
                        <a:buChar char="§"/>
                      </a:pPr>
                      <a:r>
                        <a:rPr lang="en-US" sz="1800" b="0" u="sng" kern="1200" dirty="0">
                          <a:solidFill>
                            <a:srgbClr val="00529B"/>
                          </a:solidFill>
                          <a:effectLst/>
                          <a:hlinkClick r:id="rId4">
                            <a:extLst>
                              <a:ext uri="{A12FA001-AC4F-418D-AE19-62706E023703}">
                                <ahyp:hlinkClr xmlns:ahyp="http://schemas.microsoft.com/office/drawing/2018/hyperlinkcolor" val="tx"/>
                              </a:ext>
                            </a:extLst>
                          </a:hlinkClick>
                        </a:rPr>
                        <a:t>CMS.gov</a:t>
                      </a:r>
                      <a:r>
                        <a:rPr lang="en-US" sz="1800" b="0" u="sng" kern="1200" dirty="0">
                          <a:solidFill>
                            <a:srgbClr val="00529B"/>
                          </a:solidFill>
                          <a:effectLst/>
                        </a:rPr>
                        <a:t> </a:t>
                      </a:r>
                    </a:p>
                    <a:p>
                      <a:pPr marL="228600" marR="0" lvl="0" indent="-228600"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US" sz="1800" b="0" u="sng" kern="1200" dirty="0">
                          <a:solidFill>
                            <a:srgbClr val="00529B"/>
                          </a:solidFill>
                          <a:effectLst/>
                          <a:hlinkClick r:id="rId5">
                            <a:extLst>
                              <a:ext uri="{A12FA001-AC4F-418D-AE19-62706E023703}">
                                <ahyp:hlinkClr xmlns:ahyp="http://schemas.microsoft.com/office/drawing/2018/hyperlinkcolor" val="tx"/>
                              </a:ext>
                            </a:extLst>
                          </a:hlinkClick>
                        </a:rPr>
                        <a:t>Medicare.gov/fraud</a:t>
                      </a:r>
                      <a:endParaRPr lang="en-US" sz="1800" b="0" u="sng" kern="1200" dirty="0">
                        <a:solidFill>
                          <a:srgbClr val="00529B"/>
                        </a:solidFill>
                        <a:effectLst/>
                      </a:endParaRPr>
                    </a:p>
                    <a:p>
                      <a:pPr marL="228600" marR="0" lvl="0" indent="-228600"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US" sz="1800" b="0" u="sng" kern="1200" dirty="0">
                          <a:solidFill>
                            <a:srgbClr val="00529B"/>
                          </a:solidFill>
                          <a:effectLst/>
                          <a:hlinkClick r:id="rId6">
                            <a:extLst>
                              <a:ext uri="{A12FA001-AC4F-418D-AE19-62706E023703}">
                                <ahyp:hlinkClr xmlns:ahyp="http://schemas.microsoft.com/office/drawing/2018/hyperlinkcolor" val="tx"/>
                              </a:ext>
                            </a:extLst>
                          </a:hlinkClick>
                        </a:rPr>
                        <a:t>CMS.gov/Medicare-Medicaid-Coordination/Fraud-Prevention/Medicaid-Integrity-Program/Education</a:t>
                      </a:r>
                      <a:endParaRPr lang="en-US" sz="1800" b="0" u="sng" kern="1200" dirty="0">
                        <a:solidFill>
                          <a:srgbClr val="00529B"/>
                        </a:solidFill>
                        <a:effectLst/>
                      </a:endParaRPr>
                    </a:p>
                  </a:txBody>
                  <a:tcPr/>
                </a:tc>
                <a:extLst>
                  <a:ext uri="{0D108BD9-81ED-4DB2-BD59-A6C34878D82A}">
                    <a16:rowId xmlns:a16="http://schemas.microsoft.com/office/drawing/2014/main" val="10000"/>
                  </a:ext>
                </a:extLst>
              </a:tr>
              <a:tr h="370840">
                <a:tc>
                  <a:txBody>
                    <a:bodyPr/>
                    <a:lstStyle/>
                    <a:p>
                      <a:pPr>
                        <a:lnSpc>
                          <a:spcPct val="100000"/>
                        </a:lnSpc>
                        <a:spcBef>
                          <a:spcPts val="0"/>
                        </a:spcBef>
                        <a:spcAft>
                          <a:spcPts val="600"/>
                        </a:spcAft>
                      </a:pPr>
                      <a:r>
                        <a:rPr lang="en-US" sz="1800" dirty="0">
                          <a:solidFill>
                            <a:srgbClr val="00529B"/>
                          </a:solidFill>
                        </a:rPr>
                        <a:t>Social Security</a:t>
                      </a:r>
                      <a:endParaRPr lang="en-US" sz="1800" b="0" dirty="0">
                        <a:solidFill>
                          <a:srgbClr val="00529B"/>
                        </a:solidFill>
                        <a:latin typeface="Arial" panose="020B0604020202020204" pitchFamily="34" charset="0"/>
                        <a:cs typeface="Arial" panose="020B0604020202020204" pitchFamily="34" charset="0"/>
                      </a:endParaRPr>
                    </a:p>
                  </a:txBody>
                  <a:tcPr/>
                </a:tc>
                <a:tc>
                  <a:txBody>
                    <a:bodyPr/>
                    <a:lstStyle/>
                    <a:p>
                      <a:pPr marL="228600" indent="-228600">
                        <a:lnSpc>
                          <a:spcPct val="100000"/>
                        </a:lnSpc>
                        <a:spcBef>
                          <a:spcPts val="0"/>
                        </a:spcBef>
                        <a:spcAft>
                          <a:spcPts val="600"/>
                        </a:spcAft>
                        <a:buFont typeface="Wingdings" panose="05000000000000000000" pitchFamily="2" charset="2"/>
                        <a:buChar char="§"/>
                      </a:pPr>
                      <a:r>
                        <a:rPr lang="en-US" sz="1800" u="sng" kern="1200">
                          <a:solidFill>
                            <a:srgbClr val="00529B"/>
                          </a:solidFill>
                          <a:effectLst/>
                          <a:hlinkClick r:id="rId7">
                            <a:extLst>
                              <a:ext uri="{A12FA001-AC4F-418D-AE19-62706E023703}">
                                <ahyp:hlinkClr xmlns:ahyp="http://schemas.microsoft.com/office/drawing/2018/hyperlinkcolor" val="tx"/>
                              </a:ext>
                            </a:extLst>
                          </a:hlinkClick>
                        </a:rPr>
                        <a:t>SSA</a:t>
                      </a:r>
                      <a:r>
                        <a:rPr lang="en-US" sz="1800" u="sng" kern="1200" dirty="0">
                          <a:solidFill>
                            <a:srgbClr val="00529B"/>
                          </a:solidFill>
                          <a:effectLst/>
                          <a:hlinkClick r:id="rId7">
                            <a:extLst>
                              <a:ext uri="{A12FA001-AC4F-418D-AE19-62706E023703}">
                                <ahyp:hlinkClr xmlns:ahyp="http://schemas.microsoft.com/office/drawing/2018/hyperlinkcolor" val="tx"/>
                              </a:ext>
                            </a:extLst>
                          </a:hlinkClick>
                        </a:rPr>
                        <a:t>.gov/fraud</a:t>
                      </a:r>
                      <a:endParaRPr lang="en-US" sz="1800" b="0" kern="1200" baseline="0" dirty="0">
                        <a:solidFill>
                          <a:srgbClr val="00529B"/>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0002"/>
                  </a:ext>
                </a:extLst>
              </a:tr>
              <a:tr h="497207">
                <a:tc>
                  <a:txBody>
                    <a:bodyPr/>
                    <a:lstStyle/>
                    <a:p>
                      <a:pPr marL="0" marR="0" lvl="0" indent="0" algn="l" defTabSz="914400" rtl="0" eaLnBrk="1" fontAlgn="base" latinLnBrk="0" hangingPunct="1">
                        <a:lnSpc>
                          <a:spcPct val="100000"/>
                        </a:lnSpc>
                        <a:spcBef>
                          <a:spcPts val="0"/>
                        </a:spcBef>
                        <a:spcAft>
                          <a:spcPts val="600"/>
                        </a:spcAft>
                        <a:buClrTx/>
                        <a:buSzTx/>
                        <a:buFontTx/>
                        <a:buNone/>
                        <a:tabLst/>
                      </a:pPr>
                      <a:r>
                        <a:rPr kumimoji="0" lang="en-US" sz="1800" u="none" strike="noStrike" cap="none" normalizeH="0" baseline="0" dirty="0">
                          <a:ln>
                            <a:noFill/>
                          </a:ln>
                          <a:solidFill>
                            <a:srgbClr val="00529B"/>
                          </a:solidFill>
                          <a:effectLst/>
                        </a:rPr>
                        <a:t>Senior Medicare Patrol (SMP)</a:t>
                      </a:r>
                      <a:endParaRPr kumimoji="0" lang="en-US" sz="1800" b="0" i="0" u="none" strike="noStrike" cap="none" normalizeH="0" baseline="0" dirty="0">
                        <a:ln>
                          <a:noFill/>
                        </a:ln>
                        <a:solidFill>
                          <a:srgbClr val="00529B"/>
                        </a:solidFill>
                        <a:effectLst/>
                        <a:latin typeface="Arial" panose="020B0604020202020204" pitchFamily="34" charset="0"/>
                        <a:ea typeface="ＭＳ Ｐゴシック" pitchFamily="7" charset="-128"/>
                        <a:cs typeface="Arial" panose="020B0604020202020204" pitchFamily="34" charset="0"/>
                      </a:endParaRPr>
                    </a:p>
                  </a:txBody>
                  <a:tcPr/>
                </a:tc>
                <a:tc>
                  <a:txBody>
                    <a:bodyPr/>
                    <a:lstStyle/>
                    <a:p>
                      <a:pPr marL="228600" marR="0" lvl="0" indent="-228600"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US" sz="1800" u="none" kern="1200" dirty="0">
                          <a:solidFill>
                            <a:srgbClr val="00529B"/>
                          </a:solidFill>
                          <a:effectLst/>
                        </a:rPr>
                        <a:t>Call</a:t>
                      </a:r>
                      <a:r>
                        <a:rPr lang="en-US" sz="1800" u="none" kern="1200" baseline="0" dirty="0">
                          <a:solidFill>
                            <a:srgbClr val="00529B"/>
                          </a:solidFill>
                          <a:effectLst/>
                        </a:rPr>
                        <a:t> 1-877-808-2468</a:t>
                      </a:r>
                    </a:p>
                    <a:p>
                      <a:pPr marL="228600" marR="0" lvl="0" indent="-228600"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US" sz="1800" u="none" kern="1200" dirty="0">
                          <a:solidFill>
                            <a:srgbClr val="00529B"/>
                          </a:solidFill>
                          <a:effectLst/>
                          <a:hlinkClick r:id="rId8">
                            <a:extLst>
                              <a:ext uri="{A12FA001-AC4F-418D-AE19-62706E023703}">
                                <ahyp:hlinkClr xmlns:ahyp="http://schemas.microsoft.com/office/drawing/2018/hyperlinkcolor" val="tx"/>
                              </a:ext>
                            </a:extLst>
                          </a:hlinkClick>
                        </a:rPr>
                        <a:t>smpresource.org </a:t>
                      </a:r>
                      <a:endParaRPr lang="en-US" sz="1800" u="none" kern="1200" dirty="0">
                        <a:solidFill>
                          <a:srgbClr val="00529B"/>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endParaRPr>
                    </a:p>
                  </a:txBody>
                  <a:tcPr/>
                </a:tc>
                <a:extLst>
                  <a:ext uri="{0D108BD9-81ED-4DB2-BD59-A6C34878D82A}">
                    <a16:rowId xmlns:a16="http://schemas.microsoft.com/office/drawing/2014/main" val="10003"/>
                  </a:ext>
                </a:extLst>
              </a:tr>
              <a:tr h="370840">
                <a:tc>
                  <a:txBody>
                    <a:bodyPr/>
                    <a:lstStyle/>
                    <a:p>
                      <a:pPr marL="0" marR="0" lvl="0" indent="0" algn="l" defTabSz="914400" rtl="0" eaLnBrk="1" fontAlgn="base" latinLnBrk="0" hangingPunct="1">
                        <a:lnSpc>
                          <a:spcPct val="100000"/>
                        </a:lnSpc>
                        <a:spcBef>
                          <a:spcPts val="0"/>
                        </a:spcBef>
                        <a:spcAft>
                          <a:spcPts val="600"/>
                        </a:spcAft>
                        <a:buClrTx/>
                        <a:buSzTx/>
                        <a:buFontTx/>
                        <a:buNone/>
                        <a:tabLst/>
                      </a:pPr>
                      <a:r>
                        <a:rPr kumimoji="0" lang="en-US" sz="1800" u="none" strike="noStrike" cap="none" normalizeH="0" baseline="0" dirty="0">
                          <a:ln>
                            <a:noFill/>
                          </a:ln>
                          <a:solidFill>
                            <a:srgbClr val="00529B"/>
                          </a:solidFill>
                          <a:effectLst/>
                        </a:rPr>
                        <a:t>National Health Care Anti-Fraud Association </a:t>
                      </a:r>
                      <a:endParaRPr kumimoji="0" lang="en-US" sz="1800" b="0" i="0" u="none" strike="noStrike" cap="none" normalizeH="0" baseline="0" dirty="0">
                        <a:ln>
                          <a:noFill/>
                        </a:ln>
                        <a:solidFill>
                          <a:srgbClr val="00529B"/>
                        </a:solidFill>
                        <a:effectLst/>
                        <a:latin typeface="Arial" panose="020B0604020202020204" pitchFamily="34" charset="0"/>
                        <a:ea typeface="ＭＳ Ｐゴシック" pitchFamily="7" charset="-128"/>
                        <a:cs typeface="Arial" panose="020B0604020202020204" pitchFamily="34" charset="0"/>
                      </a:endParaRPr>
                    </a:p>
                  </a:txBody>
                  <a:tcPr/>
                </a:tc>
                <a:tc>
                  <a:txBody>
                    <a:bodyPr/>
                    <a:lstStyle/>
                    <a:p>
                      <a:pPr marL="228600" marR="0" lvl="0" indent="-228600"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800" u="none" strike="noStrike" cap="none" normalizeH="0" baseline="0" dirty="0">
                          <a:ln>
                            <a:noFill/>
                          </a:ln>
                          <a:solidFill>
                            <a:srgbClr val="00529B"/>
                          </a:solidFill>
                          <a:effectLst/>
                          <a:hlinkClick r:id="rId9" tooltip="NHCAA.org">
                            <a:extLst>
                              <a:ext uri="{A12FA001-AC4F-418D-AE19-62706E023703}">
                                <ahyp:hlinkClr xmlns:ahyp="http://schemas.microsoft.com/office/drawing/2018/hyperlinkcolor" val="tx"/>
                              </a:ext>
                            </a:extLst>
                          </a:hlinkClick>
                        </a:rPr>
                        <a:t>nhcaa.org</a:t>
                      </a:r>
                      <a:endParaRPr lang="en-US" sz="1800" b="0" dirty="0">
                        <a:solidFill>
                          <a:srgbClr val="00529B"/>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bl>
          </a:graphicData>
        </a:graphic>
      </p:graphicFrame>
      <p:sp>
        <p:nvSpPr>
          <p:cNvPr id="4" name="Slide Number Placeholder 3">
            <a:extLst>
              <a:ext uri="{FF2B5EF4-FFF2-40B4-BE49-F238E27FC236}">
                <a16:creationId xmlns:a16="http://schemas.microsoft.com/office/drawing/2014/main" id="{6F70009A-CBC1-405B-AA27-641A03E1E6C7}"/>
              </a:ext>
            </a:extLst>
          </p:cNvPr>
          <p:cNvSpPr>
            <a:spLocks noGrp="1"/>
          </p:cNvSpPr>
          <p:nvPr>
            <p:ph type="sldNum" sz="quarter" idx="12"/>
          </p:nvPr>
        </p:nvSpPr>
        <p:spPr/>
        <p:txBody>
          <a:bodyPr/>
          <a:lstStyle/>
          <a:p>
            <a:pPr>
              <a:defRPr/>
            </a:pPr>
            <a:fld id="{11E79EF6-0C0E-43E6-8FB3-918BC522CC5A}" type="slidenum">
              <a:rPr lang="en-US" smtClean="0"/>
              <a:pPr>
                <a:defRPr/>
              </a:pPr>
              <a:t>68</a:t>
            </a:fld>
            <a:endParaRPr lang="en-US" dirty="0"/>
          </a:p>
        </p:txBody>
      </p:sp>
      <p:sp>
        <p:nvSpPr>
          <p:cNvPr id="8" name="Footer Placeholder 4">
            <a:extLst>
              <a:ext uri="{FF2B5EF4-FFF2-40B4-BE49-F238E27FC236}">
                <a16:creationId xmlns:a16="http://schemas.microsoft.com/office/drawing/2014/main" id="{5214EA16-D096-4492-AEB8-F3493E859608}"/>
              </a:ext>
            </a:extLst>
          </p:cNvPr>
          <p:cNvSpPr>
            <a:spLocks noGrp="1"/>
          </p:cNvSpPr>
          <p:nvPr>
            <p:ph type="ftr" sz="quarter" idx="11"/>
          </p:nvPr>
        </p:nvSpPr>
        <p:spPr>
          <a:xfrm>
            <a:off x="3931434" y="6480843"/>
            <a:ext cx="4329130" cy="365125"/>
          </a:xfrm>
        </p:spPr>
        <p:txBody>
          <a:bodyPr/>
          <a:lstStyle/>
          <a:p>
            <a:r>
              <a:rPr lang="en-US"/>
              <a:t>Medicare &amp; Medicaid Fraud, Waste, &amp; Abuse Prevention</a:t>
            </a:r>
            <a:endParaRPr lang="en-US" dirty="0"/>
          </a:p>
        </p:txBody>
      </p:sp>
      <p:sp>
        <p:nvSpPr>
          <p:cNvPr id="7" name="Date Placeholder 3">
            <a:extLst>
              <a:ext uri="{FF2B5EF4-FFF2-40B4-BE49-F238E27FC236}">
                <a16:creationId xmlns:a16="http://schemas.microsoft.com/office/drawing/2014/main" id="{82D277AD-91DA-465A-BB16-E14402AA2619}"/>
              </a:ext>
            </a:extLst>
          </p:cNvPr>
          <p:cNvSpPr>
            <a:spLocks noGrp="1"/>
          </p:cNvSpPr>
          <p:nvPr>
            <p:ph type="dt" sz="half" idx="10"/>
          </p:nvPr>
        </p:nvSpPr>
        <p:spPr>
          <a:xfrm>
            <a:off x="838200" y="6476171"/>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8649668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04"/>
            <a:ext cx="12192000" cy="929286"/>
          </a:xfrm>
        </p:spPr>
        <p:txBody>
          <a:bodyPr>
            <a:normAutofit/>
          </a:bodyPr>
          <a:lstStyle/>
          <a:p>
            <a:r>
              <a:rPr lang="en-US" sz="2800" dirty="0">
                <a:latin typeface="Arial Black" panose="020B0A04020102020204" pitchFamily="34" charset="0"/>
              </a:rPr>
              <a:t>Medicare &amp; Medicaid Fraud &amp; Abuse </a:t>
            </a:r>
            <a:br>
              <a:rPr lang="en-US" sz="2800" dirty="0">
                <a:latin typeface="Arial Black" panose="020B0A04020102020204" pitchFamily="34" charset="0"/>
              </a:rPr>
            </a:br>
            <a:r>
              <a:rPr lang="en-US" sz="2800" dirty="0">
                <a:latin typeface="Arial Black" panose="020B0A04020102020204" pitchFamily="34" charset="0"/>
              </a:rPr>
              <a:t>Resource Guide (continued)</a:t>
            </a:r>
            <a:endParaRPr lang="en-US" sz="2400" dirty="0">
              <a:latin typeface="Arial Black" panose="020B0A04020102020204" pitchFamily="34" charset="0"/>
            </a:endParaRPr>
          </a:p>
        </p:txBody>
      </p:sp>
      <p:graphicFrame>
        <p:nvGraphicFramePr>
          <p:cNvPr id="6" name="Content Placeholder 7" title="chart of resources"/>
          <p:cNvGraphicFramePr>
            <a:graphicFrameLocks/>
          </p:cNvGraphicFramePr>
          <p:nvPr>
            <p:extLst>
              <p:ext uri="{D42A27DB-BD31-4B8C-83A1-F6EECF244321}">
                <p14:modId xmlns:p14="http://schemas.microsoft.com/office/powerpoint/2010/main" val="1313230176"/>
              </p:ext>
            </p:extLst>
          </p:nvPr>
        </p:nvGraphicFramePr>
        <p:xfrm>
          <a:off x="1056767" y="1864123"/>
          <a:ext cx="10078466" cy="2668811"/>
        </p:xfrm>
        <a:graphic>
          <a:graphicData uri="http://schemas.openxmlformats.org/drawingml/2006/table">
            <a:tbl>
              <a:tblPr firstRow="1" bandRow="1">
                <a:tableStyleId>{5FD0F851-EC5A-4D38-B0AD-8093EC10F338}</a:tableStyleId>
              </a:tblPr>
              <a:tblGrid>
                <a:gridCol w="5039233">
                  <a:extLst>
                    <a:ext uri="{9D8B030D-6E8A-4147-A177-3AD203B41FA5}">
                      <a16:colId xmlns:a16="http://schemas.microsoft.com/office/drawing/2014/main" val="20000"/>
                    </a:ext>
                  </a:extLst>
                </a:gridCol>
                <a:gridCol w="5039233">
                  <a:extLst>
                    <a:ext uri="{9D8B030D-6E8A-4147-A177-3AD203B41FA5}">
                      <a16:colId xmlns:a16="http://schemas.microsoft.com/office/drawing/2014/main" val="20001"/>
                    </a:ext>
                  </a:extLst>
                </a:gridCol>
              </a:tblGrid>
              <a:tr h="1175291">
                <a:tc>
                  <a:txBody>
                    <a:bodyPr/>
                    <a:lstStyle/>
                    <a:p>
                      <a:pPr marL="0" marR="0" lvl="0" indent="0" algn="l" defTabSz="914400" rtl="0" eaLnBrk="1" fontAlgn="base" latinLnBrk="0" hangingPunct="1">
                        <a:lnSpc>
                          <a:spcPct val="100000"/>
                        </a:lnSpc>
                        <a:spcBef>
                          <a:spcPts val="0"/>
                        </a:spcBef>
                        <a:spcAft>
                          <a:spcPts val="600"/>
                        </a:spcAft>
                        <a:buClrTx/>
                        <a:buSzTx/>
                        <a:buFontTx/>
                        <a:buNone/>
                        <a:tabLst/>
                      </a:pPr>
                      <a:r>
                        <a:rPr kumimoji="0" lang="en-US" sz="1800" b="0" u="none" strike="noStrike" cap="none" normalizeH="0" baseline="0" dirty="0">
                          <a:ln>
                            <a:noFill/>
                          </a:ln>
                          <a:solidFill>
                            <a:srgbClr val="00529B"/>
                          </a:solidFill>
                          <a:effectLst/>
                        </a:rPr>
                        <a:t>U.S. Department of Health &amp; Human Services (HHS) Office of the Inspector General (OIG)</a:t>
                      </a:r>
                      <a:endParaRPr kumimoji="0" lang="en-US" sz="1800" b="0" i="0" u="none" strike="noStrike" cap="none" normalizeH="0" baseline="0" dirty="0">
                        <a:ln>
                          <a:noFill/>
                        </a:ln>
                        <a:solidFill>
                          <a:srgbClr val="00529B"/>
                        </a:solidFill>
                        <a:effectLst/>
                        <a:latin typeface="Arial" panose="020B0604020202020204" pitchFamily="34" charset="0"/>
                        <a:ea typeface="ＭＳ Ｐゴシック" pitchFamily="7" charset="-128"/>
                        <a:cs typeface="Arial" panose="020B0604020202020204" pitchFamily="34" charset="0"/>
                      </a:endParaRPr>
                    </a:p>
                  </a:txBody>
                  <a:tcPr/>
                </a:tc>
                <a:tc>
                  <a:txBody>
                    <a:bodyPr/>
                    <a:lstStyle/>
                    <a:p>
                      <a:pPr marL="228600" marR="0" lvl="1" indent="-228600"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800" b="0" u="none" strike="noStrike" kern="1200" cap="none" spc="0" normalizeH="0" baseline="0" noProof="0" dirty="0">
                          <a:ln>
                            <a:noFill/>
                          </a:ln>
                          <a:solidFill>
                            <a:srgbClr val="00529B"/>
                          </a:solidFill>
                          <a:effectLst/>
                          <a:uLnTx/>
                          <a:uFillTx/>
                        </a:rPr>
                        <a:t>Call 1-800-HHS-TIPS; (1-800-447-8477);             TTY: 1-800-377-4950</a:t>
                      </a:r>
                    </a:p>
                    <a:p>
                      <a:pPr marL="228600" marR="0" lvl="1" indent="-228600"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800" b="0" u="none" strike="noStrike" kern="1200" cap="none" spc="0" normalizeH="0" baseline="0" noProof="0" dirty="0">
                          <a:ln>
                            <a:noFill/>
                          </a:ln>
                          <a:solidFill>
                            <a:srgbClr val="00529B"/>
                          </a:solidFill>
                          <a:effectLst/>
                          <a:uLnTx/>
                          <a:uFillTx/>
                          <a:hlinkClick r:id="rId4">
                            <a:extLst>
                              <a:ext uri="{A12FA001-AC4F-418D-AE19-62706E023703}">
                                <ahyp:hlinkClr xmlns:ahyp="http://schemas.microsoft.com/office/drawing/2018/hyperlinkcolor" val="tx"/>
                              </a:ext>
                            </a:extLst>
                          </a:hlinkClick>
                        </a:rPr>
                        <a:t>tips.OIG.HHS.gov</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0000"/>
                  </a:ext>
                </a:extLst>
              </a:tr>
              <a:tr h="1107677">
                <a:tc>
                  <a:txBody>
                    <a:bodyPr/>
                    <a:lstStyle/>
                    <a:p>
                      <a:pPr marL="0" marR="0" lvl="0" indent="0" algn="l" defTabSz="914400" rtl="0" eaLnBrk="1" fontAlgn="base" latinLnBrk="0" hangingPunct="1">
                        <a:lnSpc>
                          <a:spcPct val="100000"/>
                        </a:lnSpc>
                        <a:spcBef>
                          <a:spcPts val="0"/>
                        </a:spcBef>
                        <a:spcAft>
                          <a:spcPts val="600"/>
                        </a:spcAft>
                        <a:buClrTx/>
                        <a:buSzTx/>
                        <a:buFontTx/>
                        <a:buNone/>
                        <a:tabLst/>
                      </a:pPr>
                      <a:r>
                        <a:rPr kumimoji="0" lang="en-US" sz="1800" u="none" strike="noStrike" cap="none" normalizeH="0" baseline="0" dirty="0">
                          <a:ln>
                            <a:noFill/>
                          </a:ln>
                          <a:solidFill>
                            <a:srgbClr val="00529B"/>
                          </a:solidFill>
                          <a:effectLst/>
                        </a:rPr>
                        <a:t>PPI MEDIC and I-MEDIC Parts C and D Fraud Investigations Contractor</a:t>
                      </a:r>
                      <a:endParaRPr kumimoji="0" lang="en-US" sz="1800" b="0" i="0" u="none" strike="noStrike" cap="none" normalizeH="0" baseline="0" dirty="0">
                        <a:ln>
                          <a:noFill/>
                        </a:ln>
                        <a:solidFill>
                          <a:srgbClr val="00529B"/>
                        </a:solidFill>
                        <a:effectLst/>
                        <a:latin typeface="Arial" panose="020B0604020202020204" pitchFamily="34" charset="0"/>
                        <a:ea typeface="ＭＳ Ｐゴシック" pitchFamily="7" charset="-128"/>
                        <a:cs typeface="Arial" panose="020B0604020202020204" pitchFamily="34" charset="0"/>
                      </a:endParaRPr>
                    </a:p>
                  </a:txBody>
                  <a:tcPr/>
                </a:tc>
                <a:tc>
                  <a:txBody>
                    <a:bodyPr/>
                    <a:lstStyle/>
                    <a:p>
                      <a:pPr marL="228600" marR="0" lvl="0" indent="-228600" algn="l" defTabSz="914400" rtl="0" eaLnBrk="1" fontAlgn="base" latinLnBrk="0" hangingPunct="1">
                        <a:lnSpc>
                          <a:spcPct val="100000"/>
                        </a:lnSpc>
                        <a:spcBef>
                          <a:spcPts val="0"/>
                        </a:spcBef>
                        <a:spcAft>
                          <a:spcPts val="600"/>
                        </a:spcAft>
                        <a:buClrTx/>
                        <a:buSzTx/>
                        <a:buFont typeface="Wingdings" panose="05000000000000000000" pitchFamily="2" charset="2"/>
                        <a:buChar char="§"/>
                        <a:tabLst/>
                      </a:pPr>
                      <a:r>
                        <a:rPr kumimoji="0" lang="en-US" sz="1800" u="none" strike="noStrike" cap="none" normalizeH="0" baseline="0" dirty="0">
                          <a:ln>
                            <a:noFill/>
                          </a:ln>
                          <a:solidFill>
                            <a:srgbClr val="00529B"/>
                          </a:solidFill>
                          <a:effectLst/>
                        </a:rPr>
                        <a:t>Call 1-877-7SAFERX (1-877-772‑3379)</a:t>
                      </a:r>
                    </a:p>
                    <a:p>
                      <a:pPr marL="228600" marR="0" lvl="0" indent="-228600" algn="l" defTabSz="914400" rtl="0" eaLnBrk="1" fontAlgn="base" latinLnBrk="0" hangingPunct="1">
                        <a:lnSpc>
                          <a:spcPct val="100000"/>
                        </a:lnSpc>
                        <a:spcBef>
                          <a:spcPts val="0"/>
                        </a:spcBef>
                        <a:spcAft>
                          <a:spcPts val="600"/>
                        </a:spcAft>
                        <a:buClrTx/>
                        <a:buSzTx/>
                        <a:buFont typeface="Wingdings" panose="05000000000000000000" pitchFamily="2" charset="2"/>
                        <a:buChar char="§"/>
                        <a:tabLst/>
                      </a:pPr>
                      <a:r>
                        <a:rPr lang="en-US" sz="1800" u="sng" kern="1200" dirty="0">
                          <a:solidFill>
                            <a:srgbClr val="00529B"/>
                          </a:solidFill>
                          <a:effectLst/>
                          <a:hlinkClick r:id="rId5">
                            <a:extLst>
                              <a:ext uri="{A12FA001-AC4F-418D-AE19-62706E023703}">
                                <ahyp:hlinkClr xmlns:ahyp="http://schemas.microsoft.com/office/drawing/2018/hyperlinkcolor" val="tx"/>
                              </a:ext>
                            </a:extLst>
                          </a:hlinkClick>
                        </a:rPr>
                        <a:t>I-MEDICComplaints@qlarant.com</a:t>
                      </a:r>
                      <a:endParaRPr lang="en-US" sz="1800" u="sng" kern="1200" dirty="0">
                        <a:solidFill>
                          <a:srgbClr val="00529B"/>
                        </a:solidFill>
                        <a:effectLst/>
                      </a:endParaRPr>
                    </a:p>
                    <a:p>
                      <a:pPr marL="228600" marR="0" lvl="0" indent="-228600" algn="l" defTabSz="914400" rtl="0" eaLnBrk="1" fontAlgn="base" latinLnBrk="0" hangingPunct="1">
                        <a:lnSpc>
                          <a:spcPct val="100000"/>
                        </a:lnSpc>
                        <a:spcBef>
                          <a:spcPts val="0"/>
                        </a:spcBef>
                        <a:spcAft>
                          <a:spcPts val="600"/>
                        </a:spcAft>
                        <a:buClrTx/>
                        <a:buSzTx/>
                        <a:buFont typeface="Wingdings" panose="05000000000000000000" pitchFamily="2" charset="2"/>
                        <a:buChar char="§"/>
                        <a:tabLst/>
                      </a:pPr>
                      <a:r>
                        <a:rPr lang="en-US" sz="1800" u="sng" kern="1200" dirty="0">
                          <a:solidFill>
                            <a:srgbClr val="00529B"/>
                          </a:solidFill>
                          <a:effectLst/>
                          <a:hlinkClick r:id="rId6">
                            <a:extLst>
                              <a:ext uri="{A12FA001-AC4F-418D-AE19-62706E023703}">
                                <ahyp:hlinkClr xmlns:ahyp="http://schemas.microsoft.com/office/drawing/2018/hyperlinkcolor" val="tx"/>
                              </a:ext>
                            </a:extLst>
                          </a:hlinkClick>
                        </a:rPr>
                        <a:t>I-MEDIC_OIG_Hotline@qlarant.com</a:t>
                      </a:r>
                      <a:endParaRPr lang="en-US" sz="1800" u="sng" kern="1200" dirty="0">
                        <a:solidFill>
                          <a:srgbClr val="00529B"/>
                        </a:solidFill>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600"/>
                        </a:spcBef>
                        <a:spcAft>
                          <a:spcPts val="600"/>
                        </a:spcAft>
                        <a:buClrTx/>
                        <a:buSzTx/>
                        <a:buFont typeface="Wingdings" panose="05000000000000000000" pitchFamily="2" charset="2"/>
                        <a:buNone/>
                        <a:tabLst/>
                        <a:defRPr/>
                      </a:pPr>
                      <a:endParaRPr lang="en-US" sz="1800" b="0" kern="1200" dirty="0">
                        <a:solidFill>
                          <a:srgbClr val="00529B"/>
                        </a:solidFill>
                        <a:latin typeface="Arial" panose="020B0604020202020204" pitchFamily="34" charset="0"/>
                        <a:ea typeface="ＭＳ Ｐゴシック" pitchFamily="7" charset="-128"/>
                        <a:cs typeface="Arial" panose="020B0604020202020204" pitchFamily="34" charset="0"/>
                      </a:endParaRPr>
                    </a:p>
                  </a:txBody>
                  <a:tcPr/>
                </a:tc>
                <a:extLst>
                  <a:ext uri="{0D108BD9-81ED-4DB2-BD59-A6C34878D82A}">
                    <a16:rowId xmlns:a16="http://schemas.microsoft.com/office/drawing/2014/main" val="539423401"/>
                  </a:ext>
                </a:extLst>
              </a:tr>
            </a:tbl>
          </a:graphicData>
        </a:graphic>
      </p:graphicFrame>
      <p:sp>
        <p:nvSpPr>
          <p:cNvPr id="4" name="Slide Number Placeholder 3">
            <a:extLst>
              <a:ext uri="{FF2B5EF4-FFF2-40B4-BE49-F238E27FC236}">
                <a16:creationId xmlns:a16="http://schemas.microsoft.com/office/drawing/2014/main" id="{7682027E-E3FC-4DCA-A238-65AD424844D4}"/>
              </a:ext>
            </a:extLst>
          </p:cNvPr>
          <p:cNvSpPr>
            <a:spLocks noGrp="1"/>
          </p:cNvSpPr>
          <p:nvPr>
            <p:ph type="sldNum" sz="quarter" idx="12"/>
          </p:nvPr>
        </p:nvSpPr>
        <p:spPr/>
        <p:txBody>
          <a:bodyPr/>
          <a:lstStyle/>
          <a:p>
            <a:pPr>
              <a:defRPr/>
            </a:pPr>
            <a:fld id="{11E79EF6-0C0E-43E6-8FB3-918BC522CC5A}" type="slidenum">
              <a:rPr lang="en-US" smtClean="0"/>
              <a:pPr>
                <a:defRPr/>
              </a:pPr>
              <a:t>69</a:t>
            </a:fld>
            <a:endParaRPr lang="en-US" dirty="0"/>
          </a:p>
        </p:txBody>
      </p:sp>
      <p:sp>
        <p:nvSpPr>
          <p:cNvPr id="8" name="Footer Placeholder 4">
            <a:extLst>
              <a:ext uri="{FF2B5EF4-FFF2-40B4-BE49-F238E27FC236}">
                <a16:creationId xmlns:a16="http://schemas.microsoft.com/office/drawing/2014/main" id="{B9C597EC-123C-4FD8-B7FA-61F7864A7989}"/>
              </a:ext>
            </a:extLst>
          </p:cNvPr>
          <p:cNvSpPr>
            <a:spLocks noGrp="1"/>
          </p:cNvSpPr>
          <p:nvPr>
            <p:ph type="ftr" sz="quarter" idx="11"/>
          </p:nvPr>
        </p:nvSpPr>
        <p:spPr>
          <a:xfrm>
            <a:off x="3922199" y="6480208"/>
            <a:ext cx="4347602" cy="365125"/>
          </a:xfrm>
        </p:spPr>
        <p:txBody>
          <a:bodyPr/>
          <a:lstStyle/>
          <a:p>
            <a:r>
              <a:rPr lang="en-US"/>
              <a:t>Medicare &amp; Medicaid Fraud, Waste, &amp; Abuse Prevention</a:t>
            </a:r>
            <a:endParaRPr lang="en-US" dirty="0"/>
          </a:p>
        </p:txBody>
      </p:sp>
      <p:sp>
        <p:nvSpPr>
          <p:cNvPr id="7" name="Date Placeholder 3">
            <a:extLst>
              <a:ext uri="{FF2B5EF4-FFF2-40B4-BE49-F238E27FC236}">
                <a16:creationId xmlns:a16="http://schemas.microsoft.com/office/drawing/2014/main" id="{55AB0844-D633-4C7B-BFEE-462B2939856A}"/>
              </a:ext>
            </a:extLst>
          </p:cNvPr>
          <p:cNvSpPr>
            <a:spLocks noGrp="1"/>
          </p:cNvSpPr>
          <p:nvPr>
            <p:ph type="dt" sz="half" idx="10"/>
          </p:nvPr>
        </p:nvSpPr>
        <p:spPr>
          <a:xfrm>
            <a:off x="838200" y="6476171"/>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629149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329F3-A361-ECDA-BBC7-5E671B9E1A0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D5D3A83-C2FF-6D2F-1FDF-2BCE6A8074EA}"/>
              </a:ext>
            </a:extLst>
          </p:cNvPr>
          <p:cNvSpPr>
            <a:spLocks noGrp="1"/>
          </p:cNvSpPr>
          <p:nvPr>
            <p:ph type="title"/>
          </p:nvPr>
        </p:nvSpPr>
        <p:spPr/>
        <p:txBody>
          <a:bodyPr anchor="ctr">
            <a:normAutofit/>
          </a:bodyPr>
          <a:lstStyle/>
          <a:p>
            <a:r>
              <a:rPr lang="en-US" sz="3000" dirty="0">
                <a:latin typeface="Arial Black" panose="020B0A04020102020204" pitchFamily="34" charset="0"/>
              </a:rPr>
              <a:t>Level of Intent</a:t>
            </a:r>
          </a:p>
        </p:txBody>
      </p:sp>
      <p:grpSp>
        <p:nvGrpSpPr>
          <p:cNvPr id="2" name="Group 1" descr="Gauge graphic showing from left to right :&#10;Mistakes, Inefficiencies, Bending the rules, intentional deception">
            <a:extLst>
              <a:ext uri="{FF2B5EF4-FFF2-40B4-BE49-F238E27FC236}">
                <a16:creationId xmlns:a16="http://schemas.microsoft.com/office/drawing/2014/main" id="{CCBECFD4-66EB-D0D8-7150-35729015DA68}"/>
              </a:ext>
            </a:extLst>
          </p:cNvPr>
          <p:cNvGrpSpPr/>
          <p:nvPr/>
        </p:nvGrpSpPr>
        <p:grpSpPr>
          <a:xfrm>
            <a:off x="2224503" y="1691063"/>
            <a:ext cx="7742993" cy="3873522"/>
            <a:chOff x="2224503" y="1691063"/>
            <a:chExt cx="7742993" cy="3873522"/>
          </a:xfrm>
        </p:grpSpPr>
        <p:pic>
          <p:nvPicPr>
            <p:cNvPr id="76" name="Picture 75">
              <a:extLst>
                <a:ext uri="{FF2B5EF4-FFF2-40B4-BE49-F238E27FC236}">
                  <a16:creationId xmlns:a16="http://schemas.microsoft.com/office/drawing/2014/main" id="{9B4AF8A0-B7AA-3451-3841-90344ACBDF4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224503" y="1691063"/>
              <a:ext cx="7742993" cy="3873522"/>
            </a:xfrm>
            <a:prstGeom prst="rect">
              <a:avLst/>
            </a:prstGeom>
          </p:spPr>
        </p:pic>
        <p:grpSp>
          <p:nvGrpSpPr>
            <p:cNvPr id="14" name="Group 13" descr="Gauge graphic showing from left to right :&#10;Mistakes, Inefficiencies, Bending the rules, intentional deception">
              <a:extLst>
                <a:ext uri="{FF2B5EF4-FFF2-40B4-BE49-F238E27FC236}">
                  <a16:creationId xmlns:a16="http://schemas.microsoft.com/office/drawing/2014/main" id="{4354E25C-7C99-98C6-5C59-FC6877702203}"/>
                </a:ext>
              </a:extLst>
            </p:cNvPr>
            <p:cNvGrpSpPr/>
            <p:nvPr/>
          </p:nvGrpSpPr>
          <p:grpSpPr>
            <a:xfrm>
              <a:off x="2814197" y="2244522"/>
              <a:ext cx="6569530" cy="3320063"/>
              <a:chOff x="2729918" y="2075148"/>
              <a:chExt cx="6569530" cy="3320063"/>
            </a:xfrm>
          </p:grpSpPr>
          <p:pic>
            <p:nvPicPr>
              <p:cNvPr id="5" name="Picture 4">
                <a:extLst>
                  <a:ext uri="{FF2B5EF4-FFF2-40B4-BE49-F238E27FC236}">
                    <a16:creationId xmlns:a16="http://schemas.microsoft.com/office/drawing/2014/main" id="{3742A5C9-BE60-40C8-5BC9-B94FCFEBC27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012564" y="2075148"/>
                <a:ext cx="2326632" cy="2284330"/>
              </a:xfrm>
              <a:prstGeom prst="rect">
                <a:avLst/>
              </a:prstGeom>
            </p:spPr>
          </p:pic>
          <p:pic>
            <p:nvPicPr>
              <p:cNvPr id="8" name="Picture 7">
                <a:extLst>
                  <a:ext uri="{FF2B5EF4-FFF2-40B4-BE49-F238E27FC236}">
                    <a16:creationId xmlns:a16="http://schemas.microsoft.com/office/drawing/2014/main" id="{8720FF71-E55C-5865-8C67-2C7329752EE6}"/>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685932" y="2075148"/>
                <a:ext cx="2326632" cy="2284330"/>
              </a:xfrm>
              <a:prstGeom prst="rect">
                <a:avLst/>
              </a:prstGeom>
            </p:spPr>
          </p:pic>
          <p:pic>
            <p:nvPicPr>
              <p:cNvPr id="11" name="Picture 10">
                <a:extLst>
                  <a:ext uri="{FF2B5EF4-FFF2-40B4-BE49-F238E27FC236}">
                    <a16:creationId xmlns:a16="http://schemas.microsoft.com/office/drawing/2014/main" id="{66ECA5DA-6922-FBDE-5A77-B4C6C7B4141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007351" y="3026852"/>
                <a:ext cx="2292097" cy="2368359"/>
              </a:xfrm>
              <a:prstGeom prst="rect">
                <a:avLst/>
              </a:prstGeom>
            </p:spPr>
          </p:pic>
          <p:pic>
            <p:nvPicPr>
              <p:cNvPr id="13" name="Picture 12">
                <a:extLst>
                  <a:ext uri="{FF2B5EF4-FFF2-40B4-BE49-F238E27FC236}">
                    <a16:creationId xmlns:a16="http://schemas.microsoft.com/office/drawing/2014/main" id="{194C692F-D47F-579A-725D-12F7922E94A8}"/>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2729918" y="3026851"/>
                <a:ext cx="2287859" cy="2368358"/>
              </a:xfrm>
              <a:prstGeom prst="rect">
                <a:avLst/>
              </a:prstGeom>
            </p:spPr>
          </p:pic>
        </p:grpSp>
      </p:grpSp>
      <p:pic>
        <p:nvPicPr>
          <p:cNvPr id="80" name="Picture 79" descr="Gauge needle pointing to Mistakes">
            <a:extLst>
              <a:ext uri="{FF2B5EF4-FFF2-40B4-BE49-F238E27FC236}">
                <a16:creationId xmlns:a16="http://schemas.microsoft.com/office/drawing/2014/main" id="{089E3BC7-7D63-E336-ECC0-F98A2AE94F0A}"/>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6200000" flipH="1">
            <a:off x="5031006" y="4372538"/>
            <a:ext cx="580374" cy="1993028"/>
          </a:xfrm>
          <a:prstGeom prst="rect">
            <a:avLst/>
          </a:prstGeom>
          <a:effectLst>
            <a:outerShdw blurRad="50800" dist="38100" dir="10800000" algn="r" rotWithShape="0">
              <a:prstClr val="black">
                <a:alpha val="40000"/>
              </a:prstClr>
            </a:outerShdw>
          </a:effectLst>
        </p:spPr>
      </p:pic>
      <p:sp>
        <p:nvSpPr>
          <p:cNvPr id="6" name="Text Placeholder 5">
            <a:extLst>
              <a:ext uri="{FF2B5EF4-FFF2-40B4-BE49-F238E27FC236}">
                <a16:creationId xmlns:a16="http://schemas.microsoft.com/office/drawing/2014/main" id="{DFCD7CDB-B2D2-5952-7667-BB741A1563D2}"/>
              </a:ext>
            </a:extLst>
          </p:cNvPr>
          <p:cNvSpPr>
            <a:spLocks noGrp="1"/>
          </p:cNvSpPr>
          <p:nvPr>
            <p:ph type="body" sz="quarter" idx="13"/>
          </p:nvPr>
        </p:nvSpPr>
        <p:spPr>
          <a:xfrm>
            <a:off x="3037840" y="4468812"/>
            <a:ext cx="1685328" cy="49041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Mistakes</a:t>
            </a:r>
          </a:p>
        </p:txBody>
      </p:sp>
      <p:sp>
        <p:nvSpPr>
          <p:cNvPr id="7" name="Text Placeholder 6">
            <a:extLst>
              <a:ext uri="{FF2B5EF4-FFF2-40B4-BE49-F238E27FC236}">
                <a16:creationId xmlns:a16="http://schemas.microsoft.com/office/drawing/2014/main" id="{ACB8B885-E80F-8D36-B59E-692ECDA73B73}"/>
              </a:ext>
            </a:extLst>
          </p:cNvPr>
          <p:cNvSpPr>
            <a:spLocks noGrp="1"/>
          </p:cNvSpPr>
          <p:nvPr>
            <p:ph type="body" sz="quarter" idx="14"/>
          </p:nvPr>
        </p:nvSpPr>
        <p:spPr>
          <a:xfrm>
            <a:off x="365010" y="3090068"/>
            <a:ext cx="2202943" cy="1244668"/>
          </a:xfrm>
          <a:ln w="38100">
            <a:solidFill>
              <a:srgbClr val="C00000"/>
            </a:solidFill>
          </a:ln>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Result in </a:t>
            </a: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errors</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Incorrect coding that’s not widespread</a:t>
            </a:r>
          </a:p>
          <a:p>
            <a:pPr marL="0" indent="0">
              <a:buNone/>
            </a:pPr>
            <a:endParaRPr lang="en-US" dirty="0"/>
          </a:p>
        </p:txBody>
      </p:sp>
      <p:pic>
        <p:nvPicPr>
          <p:cNvPr id="84" name="Picture 83" descr="Gauge needle pointing to Inefficiencies">
            <a:extLst>
              <a:ext uri="{FF2B5EF4-FFF2-40B4-BE49-F238E27FC236}">
                <a16:creationId xmlns:a16="http://schemas.microsoft.com/office/drawing/2014/main" id="{7A5613D6-08F3-EACF-FA0E-A72E90256686}"/>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9610789" flipH="1">
            <a:off x="5470773" y="3712079"/>
            <a:ext cx="580374" cy="1993028"/>
          </a:xfrm>
          <a:prstGeom prst="rect">
            <a:avLst/>
          </a:prstGeom>
          <a:effectLst>
            <a:outerShdw blurRad="50800" dist="38100" dir="8100000" algn="tr" rotWithShape="0">
              <a:prstClr val="black">
                <a:alpha val="40000"/>
              </a:prstClr>
            </a:outerShdw>
          </a:effectLst>
        </p:spPr>
      </p:pic>
      <p:sp>
        <p:nvSpPr>
          <p:cNvPr id="9" name="Text Placeholder 8">
            <a:extLst>
              <a:ext uri="{FF2B5EF4-FFF2-40B4-BE49-F238E27FC236}">
                <a16:creationId xmlns:a16="http://schemas.microsoft.com/office/drawing/2014/main" id="{E90B3EBA-B657-6CBC-1448-25C486B6853F}"/>
              </a:ext>
            </a:extLst>
          </p:cNvPr>
          <p:cNvSpPr>
            <a:spLocks noGrp="1"/>
          </p:cNvSpPr>
          <p:nvPr>
            <p:ph type="body" sz="quarter" idx="15"/>
          </p:nvPr>
        </p:nvSpPr>
        <p:spPr>
          <a:xfrm>
            <a:off x="4200719" y="3104992"/>
            <a:ext cx="1899775" cy="42181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Inefficiencies</a:t>
            </a:r>
          </a:p>
        </p:txBody>
      </p:sp>
      <p:sp>
        <p:nvSpPr>
          <p:cNvPr id="10" name="Text Placeholder 9">
            <a:extLst>
              <a:ext uri="{FF2B5EF4-FFF2-40B4-BE49-F238E27FC236}">
                <a16:creationId xmlns:a16="http://schemas.microsoft.com/office/drawing/2014/main" id="{55013F51-C9BD-4052-0DDE-4E14F16E11FB}"/>
              </a:ext>
            </a:extLst>
          </p:cNvPr>
          <p:cNvSpPr>
            <a:spLocks noGrp="1"/>
          </p:cNvSpPr>
          <p:nvPr>
            <p:ph type="body" sz="quarter" idx="16"/>
          </p:nvPr>
        </p:nvSpPr>
        <p:spPr>
          <a:xfrm>
            <a:off x="2309582" y="1475894"/>
            <a:ext cx="2436968" cy="923331"/>
          </a:xfrm>
          <a:ln w="38100">
            <a:solidFill>
              <a:srgbClr val="C00000"/>
            </a:solidFill>
          </a:ln>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Result in </a:t>
            </a: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waste</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Ordering excessive diagnostic tests</a:t>
            </a:r>
          </a:p>
        </p:txBody>
      </p:sp>
      <p:pic>
        <p:nvPicPr>
          <p:cNvPr id="85" name="Picture 84" descr="Gauge needle pointing to Bending the rules">
            <a:extLst>
              <a:ext uri="{FF2B5EF4-FFF2-40B4-BE49-F238E27FC236}">
                <a16:creationId xmlns:a16="http://schemas.microsoft.com/office/drawing/2014/main" id="{E4C18C3C-0AC2-7E42-C4D0-1E9CAD0B8D66}"/>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361465" flipH="1">
            <a:off x="6170535" y="3716557"/>
            <a:ext cx="580374" cy="1993028"/>
          </a:xfrm>
          <a:prstGeom prst="rect">
            <a:avLst/>
          </a:prstGeom>
          <a:effectLst>
            <a:outerShdw blurRad="50800" dist="38100" dir="5400000" algn="t" rotWithShape="0">
              <a:prstClr val="black">
                <a:alpha val="40000"/>
              </a:prstClr>
            </a:outerShdw>
          </a:effectLst>
        </p:spPr>
      </p:pic>
      <p:sp>
        <p:nvSpPr>
          <p:cNvPr id="12" name="Text Placeholder 11">
            <a:extLst>
              <a:ext uri="{FF2B5EF4-FFF2-40B4-BE49-F238E27FC236}">
                <a16:creationId xmlns:a16="http://schemas.microsoft.com/office/drawing/2014/main" id="{CC5DA3D5-6095-C637-A508-E78A3A5A1D1E}"/>
              </a:ext>
            </a:extLst>
          </p:cNvPr>
          <p:cNvSpPr>
            <a:spLocks noGrp="1"/>
          </p:cNvSpPr>
          <p:nvPr>
            <p:ph type="body" sz="quarter" idx="17"/>
          </p:nvPr>
        </p:nvSpPr>
        <p:spPr>
          <a:xfrm>
            <a:off x="6103834" y="3086259"/>
            <a:ext cx="1880656" cy="600856"/>
          </a:xfrm>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Bending the rules</a:t>
            </a:r>
          </a:p>
        </p:txBody>
      </p:sp>
      <p:sp>
        <p:nvSpPr>
          <p:cNvPr id="16" name="Text Placeholder 15">
            <a:extLst>
              <a:ext uri="{FF2B5EF4-FFF2-40B4-BE49-F238E27FC236}">
                <a16:creationId xmlns:a16="http://schemas.microsoft.com/office/drawing/2014/main" id="{E069FDCE-256B-EDD9-17C6-8CF8E28DFCAE}"/>
              </a:ext>
            </a:extLst>
          </p:cNvPr>
          <p:cNvSpPr>
            <a:spLocks noGrp="1"/>
          </p:cNvSpPr>
          <p:nvPr>
            <p:ph type="body" sz="quarter" idx="18"/>
          </p:nvPr>
        </p:nvSpPr>
        <p:spPr>
          <a:xfrm>
            <a:off x="7844523" y="1534502"/>
            <a:ext cx="2701925" cy="923330"/>
          </a:xfrm>
          <a:ln w="38100">
            <a:solidFill>
              <a:srgbClr val="C00000"/>
            </a:solidFill>
          </a:ln>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Result in </a:t>
            </a: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abuse</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Improper billing practices (like upcoding)</a:t>
            </a:r>
          </a:p>
        </p:txBody>
      </p:sp>
      <p:pic>
        <p:nvPicPr>
          <p:cNvPr id="86" name="Picture 85" descr="Gauge needle pointing to Intentional deception">
            <a:extLst>
              <a:ext uri="{FF2B5EF4-FFF2-40B4-BE49-F238E27FC236}">
                <a16:creationId xmlns:a16="http://schemas.microsoft.com/office/drawing/2014/main" id="{027FC8C7-955F-4F70-2F98-DD51C2737CD5}"/>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5400000" flipH="1">
            <a:off x="6666934" y="4397522"/>
            <a:ext cx="580374" cy="1993028"/>
          </a:xfrm>
          <a:prstGeom prst="rect">
            <a:avLst/>
          </a:prstGeom>
          <a:effectLst>
            <a:outerShdw blurRad="50800" dist="38100" dir="2700000" algn="tl" rotWithShape="0">
              <a:prstClr val="black">
                <a:alpha val="40000"/>
              </a:prstClr>
            </a:outerShdw>
          </a:effectLst>
        </p:spPr>
      </p:pic>
      <p:sp>
        <p:nvSpPr>
          <p:cNvPr id="17" name="Text Placeholder 16">
            <a:extLst>
              <a:ext uri="{FF2B5EF4-FFF2-40B4-BE49-F238E27FC236}">
                <a16:creationId xmlns:a16="http://schemas.microsoft.com/office/drawing/2014/main" id="{1948965E-6FFB-D739-7317-D2E4E6B33FD9}"/>
              </a:ext>
            </a:extLst>
          </p:cNvPr>
          <p:cNvSpPr>
            <a:spLocks noGrp="1"/>
          </p:cNvSpPr>
          <p:nvPr>
            <p:ph type="body" sz="quarter" idx="19"/>
          </p:nvPr>
        </p:nvSpPr>
        <p:spPr>
          <a:xfrm>
            <a:off x="7457758" y="4498442"/>
            <a:ext cx="1807736" cy="600856"/>
          </a:xfrm>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Intentional deceptions</a:t>
            </a:r>
          </a:p>
        </p:txBody>
      </p:sp>
      <p:sp>
        <p:nvSpPr>
          <p:cNvPr id="18" name="Text Placeholder 17">
            <a:extLst>
              <a:ext uri="{FF2B5EF4-FFF2-40B4-BE49-F238E27FC236}">
                <a16:creationId xmlns:a16="http://schemas.microsoft.com/office/drawing/2014/main" id="{72B2028F-4248-709E-02AC-1D11B82906B9}"/>
              </a:ext>
            </a:extLst>
          </p:cNvPr>
          <p:cNvSpPr>
            <a:spLocks noGrp="1"/>
          </p:cNvSpPr>
          <p:nvPr>
            <p:ph type="body" sz="quarter" idx="20"/>
          </p:nvPr>
        </p:nvSpPr>
        <p:spPr>
          <a:xfrm>
            <a:off x="9500325" y="3132048"/>
            <a:ext cx="2300201" cy="1218365"/>
          </a:xfrm>
          <a:ln w="38100">
            <a:solidFill>
              <a:srgbClr val="C00000"/>
            </a:solidFill>
          </a:ln>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Result in </a:t>
            </a: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fraud</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Billing for services or supplies that weren’t provided</a:t>
            </a:r>
          </a:p>
        </p:txBody>
      </p:sp>
      <p:pic>
        <p:nvPicPr>
          <p:cNvPr id="74" name="Picture 73">
            <a:extLst>
              <a:ext uri="{FF2B5EF4-FFF2-40B4-BE49-F238E27FC236}">
                <a16:creationId xmlns:a16="http://schemas.microsoft.com/office/drawing/2014/main" id="{AE3ED41B-1BFB-5C0D-766C-ADEDC0A8C7A4}"/>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617320" y="5818573"/>
            <a:ext cx="274320" cy="274320"/>
          </a:xfrm>
          <a:prstGeom prst="rect">
            <a:avLst/>
          </a:prstGeom>
        </p:spPr>
      </p:pic>
      <p:sp>
        <p:nvSpPr>
          <p:cNvPr id="19" name="Text Placeholder 18">
            <a:extLst>
              <a:ext uri="{FF2B5EF4-FFF2-40B4-BE49-F238E27FC236}">
                <a16:creationId xmlns:a16="http://schemas.microsoft.com/office/drawing/2014/main" id="{1974EAE6-2BAC-BAA2-5830-66BA146AAACF}"/>
              </a:ext>
            </a:extLst>
          </p:cNvPr>
          <p:cNvSpPr>
            <a:spLocks noGrp="1"/>
          </p:cNvSpPr>
          <p:nvPr>
            <p:ph type="body" sz="quarter" idx="21"/>
          </p:nvPr>
        </p:nvSpPr>
        <p:spPr>
          <a:xfrm>
            <a:off x="1020944" y="5778256"/>
            <a:ext cx="9797619" cy="600856"/>
          </a:xfrm>
        </p:spPr>
        <p:txBody>
          <a:bodyPr/>
          <a:lstStyle/>
          <a:p>
            <a:pPr marL="0" marR="0" lvl="0" indent="0" algn="l" defTabSz="914400" rtl="0" eaLnBrk="1" fontAlgn="auto" latinLnBrk="0" hangingPunct="1">
              <a:lnSpc>
                <a:spcPct val="90000"/>
              </a:lnSpc>
              <a:spcBef>
                <a:spcPts val="1000"/>
              </a:spcBef>
              <a:spcAft>
                <a:spcPts val="0"/>
              </a:spcAft>
              <a:buClr>
                <a:srgbClr val="00539A"/>
              </a:buClr>
              <a:buSzTx/>
              <a:buFont typeface="Wingdings" pitchFamily="2" charset="2"/>
              <a:buNone/>
              <a:tabLst/>
              <a:defRPr/>
            </a:pPr>
            <a:r>
              <a:rPr kumimoji="0" lang="en-US" sz="1600" b="1" i="0" u="none" strike="noStrike" kern="1200" cap="none" spc="0" normalizeH="0" baseline="0" noProof="0" dirty="0">
                <a:ln>
                  <a:noFill/>
                </a:ln>
                <a:solidFill>
                  <a:srgbClr val="00529B"/>
                </a:solidFill>
                <a:effectLst/>
                <a:uLnTx/>
                <a:uFillTx/>
              </a:rPr>
              <a:t>NOTE: </a:t>
            </a:r>
            <a:r>
              <a:rPr kumimoji="0" lang="en-US" sz="1600" b="0" i="0" u="none" strike="noStrike" kern="1200" cap="none" spc="0" normalizeH="0" baseline="0" noProof="0" dirty="0">
                <a:ln>
                  <a:noFill/>
                </a:ln>
                <a:solidFill>
                  <a:srgbClr val="00529B"/>
                </a:solidFill>
                <a:effectLst/>
                <a:uLnTx/>
                <a:uFillTx/>
              </a:rPr>
              <a:t>Since fraud is ultimately determined by our judicial system, typically we note “potential fraud” until the judicial system has made a decision.</a:t>
            </a:r>
            <a:endParaRPr kumimoji="0" lang="en-US" sz="2000" b="0" i="0" u="none" strike="noStrike" kern="1200" cap="none" spc="0" normalizeH="0" baseline="0" noProof="0" dirty="0">
              <a:ln>
                <a:noFill/>
              </a:ln>
              <a:solidFill>
                <a:prstClr val="black"/>
              </a:solidFill>
              <a:effectLst/>
              <a:uLnTx/>
              <a:uFillTx/>
            </a:endParaRPr>
          </a:p>
        </p:txBody>
      </p:sp>
      <p:sp>
        <p:nvSpPr>
          <p:cNvPr id="3" name="Slide Number Placeholder 2">
            <a:extLst>
              <a:ext uri="{FF2B5EF4-FFF2-40B4-BE49-F238E27FC236}">
                <a16:creationId xmlns:a16="http://schemas.microsoft.com/office/drawing/2014/main" id="{DA6EA53D-25C4-43E9-A89E-598431677BAF}"/>
              </a:ext>
            </a:extLst>
          </p:cNvPr>
          <p:cNvSpPr>
            <a:spLocks noGrp="1"/>
          </p:cNvSpPr>
          <p:nvPr>
            <p:ph type="sldNum" sz="quarter" idx="12"/>
          </p:nvPr>
        </p:nvSpPr>
        <p:spPr/>
        <p:txBody>
          <a:bodyPr/>
          <a:lstStyle/>
          <a:p>
            <a:pPr>
              <a:defRPr/>
            </a:pPr>
            <a:fld id="{11E79EF6-0C0E-43E6-8FB3-918BC522CC5A}" type="slidenum">
              <a:rPr lang="en-US" smtClean="0"/>
              <a:pPr>
                <a:defRPr/>
              </a:pPr>
              <a:t>7</a:t>
            </a:fld>
            <a:endParaRPr lang="en-US" dirty="0"/>
          </a:p>
        </p:txBody>
      </p:sp>
      <p:sp>
        <p:nvSpPr>
          <p:cNvPr id="29" name="Footer Placeholder 4">
            <a:extLst>
              <a:ext uri="{FF2B5EF4-FFF2-40B4-BE49-F238E27FC236}">
                <a16:creationId xmlns:a16="http://schemas.microsoft.com/office/drawing/2014/main" id="{0D43E878-6AB9-DFCB-CF67-8DF838C84CDD}"/>
              </a:ext>
            </a:extLst>
          </p:cNvPr>
          <p:cNvSpPr>
            <a:spLocks noGrp="1"/>
          </p:cNvSpPr>
          <p:nvPr>
            <p:ph type="ftr" sz="quarter" idx="11"/>
          </p:nvPr>
        </p:nvSpPr>
        <p:spPr/>
        <p:txBody>
          <a:bodyPr/>
          <a:lstStyle/>
          <a:p>
            <a:pPr>
              <a:defRPr/>
            </a:pPr>
            <a:r>
              <a:rPr kumimoji="0" lang="en-US" sz="1200" b="0" i="0" u="none" strike="noStrike" kern="1200" cap="none" spc="0" normalizeH="0" baseline="0" noProof="0">
                <a:ln>
                  <a:noFill/>
                </a:ln>
                <a:effectLst/>
                <a:uLnTx/>
                <a:uFillTx/>
                <a:latin typeface="Arial"/>
                <a:cs typeface="Arial"/>
              </a:rPr>
              <a:t>Medicare &amp; Medicaid Fraud, Waste, &amp; Abuse Prevention</a:t>
            </a:r>
            <a:endParaRPr kumimoji="0" lang="en-US" sz="1200" b="0" i="0" u="none" strike="noStrike" kern="1200" cap="none" spc="0" normalizeH="0" baseline="0" noProof="0" dirty="0">
              <a:ln>
                <a:noFill/>
              </a:ln>
              <a:effectLst/>
              <a:uLnTx/>
              <a:uFillTx/>
              <a:latin typeface="Arial"/>
              <a:cs typeface="Arial"/>
            </a:endParaRPr>
          </a:p>
        </p:txBody>
      </p:sp>
      <p:sp>
        <p:nvSpPr>
          <p:cNvPr id="28" name="Date Placeholder 3">
            <a:extLst>
              <a:ext uri="{FF2B5EF4-FFF2-40B4-BE49-F238E27FC236}">
                <a16:creationId xmlns:a16="http://schemas.microsoft.com/office/drawing/2014/main" id="{E9A598C6-2A6B-C3A6-9AC8-98919DAEE23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April 2024</a:t>
            </a:r>
            <a:endParaRPr kumimoji="0" lang="en-US"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82549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80"/>
                                        </p:tgtEl>
                                      </p:cBhvr>
                                    </p:animEffect>
                                    <p:set>
                                      <p:cBhvr>
                                        <p:cTn id="14" dur="1" fill="hold">
                                          <p:stCondLst>
                                            <p:cond delay="499"/>
                                          </p:stCondLst>
                                        </p:cTn>
                                        <p:tgtEl>
                                          <p:spTgt spid="80"/>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500"/>
                                        <p:tgtEl>
                                          <p:spTgt spid="84"/>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84"/>
                                        </p:tgtEl>
                                      </p:cBhvr>
                                    </p:animEffect>
                                    <p:set>
                                      <p:cBhvr>
                                        <p:cTn id="24" dur="1" fill="hold">
                                          <p:stCondLst>
                                            <p:cond delay="499"/>
                                          </p:stCondLst>
                                        </p:cTn>
                                        <p:tgtEl>
                                          <p:spTgt spid="84"/>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85"/>
                                        </p:tgtEl>
                                        <p:attrNameLst>
                                          <p:attrName>style.visibility</p:attrName>
                                        </p:attrNameLst>
                                      </p:cBhvr>
                                      <p:to>
                                        <p:strVal val="visible"/>
                                      </p:to>
                                    </p:set>
                                    <p:animEffect transition="in" filter="fade">
                                      <p:cBhvr>
                                        <p:cTn id="27" dur="500"/>
                                        <p:tgtEl>
                                          <p:spTgt spid="85"/>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85"/>
                                        </p:tgtEl>
                                      </p:cBhvr>
                                    </p:animEffect>
                                    <p:set>
                                      <p:cBhvr>
                                        <p:cTn id="34" dur="1" fill="hold">
                                          <p:stCondLst>
                                            <p:cond delay="499"/>
                                          </p:stCondLst>
                                        </p:cTn>
                                        <p:tgtEl>
                                          <p:spTgt spid="85"/>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86"/>
                                        </p:tgtEl>
                                        <p:attrNameLst>
                                          <p:attrName>style.visibility</p:attrName>
                                        </p:attrNameLst>
                                      </p:cBhvr>
                                      <p:to>
                                        <p:strVal val="visible"/>
                                      </p:to>
                                    </p:set>
                                    <p:animEffect transition="in" filter="fade">
                                      <p:cBhvr>
                                        <p:cTn id="37" dur="500"/>
                                        <p:tgtEl>
                                          <p:spTgt spid="86"/>
                                        </p:tgtEl>
                                      </p:cBhvr>
                                    </p:animEffect>
                                  </p:childTnLst>
                                </p:cTn>
                              </p:par>
                              <p:par>
                                <p:cTn id="38" presetID="1"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6" grpId="0" animBg="1"/>
      <p:bldP spid="1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04"/>
            <a:ext cx="12191999" cy="929286"/>
          </a:xfrm>
        </p:spPr>
        <p:txBody>
          <a:bodyPr>
            <a:normAutofit/>
          </a:bodyPr>
          <a:lstStyle/>
          <a:p>
            <a:r>
              <a:rPr lang="en-US" sz="2800" dirty="0">
                <a:latin typeface="Arial Black" panose="020B0A04020102020204" pitchFamily="34" charset="0"/>
              </a:rPr>
              <a:t>Medicare Fraud &amp; Abuse </a:t>
            </a:r>
            <a:br>
              <a:rPr lang="en-US" sz="2800" dirty="0">
                <a:latin typeface="Arial Black" panose="020B0A04020102020204" pitchFamily="34" charset="0"/>
              </a:rPr>
            </a:br>
            <a:r>
              <a:rPr lang="en-US" sz="2800" dirty="0">
                <a:latin typeface="Arial Black" panose="020B0A04020102020204" pitchFamily="34" charset="0"/>
              </a:rPr>
              <a:t>Resource Guide</a:t>
            </a:r>
            <a:endParaRPr lang="en-US" sz="2400" dirty="0">
              <a:latin typeface="Arial Black" panose="020B0A04020102020204" pitchFamily="34" charset="0"/>
            </a:endParaRPr>
          </a:p>
        </p:txBody>
      </p:sp>
      <p:sp>
        <p:nvSpPr>
          <p:cNvPr id="10" name="TextBox 9">
            <a:extLst>
              <a:ext uri="{FF2B5EF4-FFF2-40B4-BE49-F238E27FC236}">
                <a16:creationId xmlns:a16="http://schemas.microsoft.com/office/drawing/2014/main" id="{44D08510-E0B8-4D81-9AFD-BC924A6DB8FF}"/>
              </a:ext>
            </a:extLst>
          </p:cNvPr>
          <p:cNvSpPr txBox="1"/>
          <p:nvPr/>
        </p:nvSpPr>
        <p:spPr>
          <a:xfrm>
            <a:off x="756803" y="1162604"/>
            <a:ext cx="10711756" cy="1077218"/>
          </a:xfrm>
          <a:prstGeom prst="rect">
            <a:avLst/>
          </a:prstGeom>
          <a:noFill/>
        </p:spPr>
        <p:txBody>
          <a:bodyPr wrap="square" rtlCol="0">
            <a:spAutoFit/>
          </a:bodyPr>
          <a:lstStyle/>
          <a:p>
            <a:pPr>
              <a:spcAft>
                <a:spcPts val="1200"/>
              </a:spcAft>
            </a:pPr>
            <a:r>
              <a:rPr lang="en-US" b="1" dirty="0">
                <a:solidFill>
                  <a:srgbClr val="00529B"/>
                </a:solidFill>
                <a:latin typeface="Arial" panose="020B0604020202020204" pitchFamily="34" charset="0"/>
                <a:cs typeface="Arial" panose="020B0604020202020204" pitchFamily="34" charset="0"/>
              </a:rPr>
              <a:t>To review the Medicare products listed in this table and other helpful products, visit </a:t>
            </a:r>
            <a:r>
              <a:rPr lang="en-US" b="1" u="sng" dirty="0">
                <a:solidFill>
                  <a:srgbClr val="00529B"/>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Medicare.gov/publications</a:t>
            </a:r>
            <a:r>
              <a:rPr lang="en-US" b="1" dirty="0">
                <a:solidFill>
                  <a:srgbClr val="00529B"/>
                </a:solidFill>
                <a:latin typeface="Arial" panose="020B0604020202020204" pitchFamily="34" charset="0"/>
                <a:cs typeface="Arial" panose="020B0604020202020204" pitchFamily="34" charset="0"/>
              </a:rPr>
              <a:t> and search by keyword or product number.</a:t>
            </a:r>
          </a:p>
          <a:p>
            <a:pPr>
              <a:spcAft>
                <a:spcPts val="1200"/>
              </a:spcAft>
            </a:pPr>
            <a:endParaRPr lang="en-US" dirty="0"/>
          </a:p>
        </p:txBody>
      </p:sp>
      <p:graphicFrame>
        <p:nvGraphicFramePr>
          <p:cNvPr id="5" name="Content Placeholder 7" title="chart of publications"/>
          <p:cNvGraphicFramePr>
            <a:graphicFrameLocks/>
          </p:cNvGraphicFramePr>
          <p:nvPr>
            <p:extLst>
              <p:ext uri="{D42A27DB-BD31-4B8C-83A1-F6EECF244321}">
                <p14:modId xmlns:p14="http://schemas.microsoft.com/office/powerpoint/2010/main" val="1609633419"/>
              </p:ext>
            </p:extLst>
          </p:nvPr>
        </p:nvGraphicFramePr>
        <p:xfrm>
          <a:off x="756802" y="2018312"/>
          <a:ext cx="10678394" cy="3169297"/>
        </p:xfrm>
        <a:graphic>
          <a:graphicData uri="http://schemas.openxmlformats.org/drawingml/2006/table">
            <a:tbl>
              <a:tblPr firstRow="1" bandRow="1">
                <a:tableStyleId>{5FD0F851-EC5A-4D38-B0AD-8093EC10F338}</a:tableStyleId>
              </a:tblPr>
              <a:tblGrid>
                <a:gridCol w="6304102">
                  <a:extLst>
                    <a:ext uri="{9D8B030D-6E8A-4147-A177-3AD203B41FA5}">
                      <a16:colId xmlns:a16="http://schemas.microsoft.com/office/drawing/2014/main" val="20000"/>
                    </a:ext>
                  </a:extLst>
                </a:gridCol>
                <a:gridCol w="4374292">
                  <a:extLst>
                    <a:ext uri="{9D8B030D-6E8A-4147-A177-3AD203B41FA5}">
                      <a16:colId xmlns:a16="http://schemas.microsoft.com/office/drawing/2014/main" val="20001"/>
                    </a:ext>
                  </a:extLst>
                </a:gridCol>
              </a:tblGrid>
              <a:tr h="671504">
                <a:tc>
                  <a:txBody>
                    <a:bodyPr/>
                    <a:lstStyle/>
                    <a:p>
                      <a:pPr marL="0" marR="0" lvl="0" indent="0" algn="l" defTabSz="685800" rtl="0" eaLnBrk="1" fontAlgn="auto" latinLnBrk="0" hangingPunct="1">
                        <a:lnSpc>
                          <a:spcPct val="100000"/>
                        </a:lnSpc>
                        <a:spcBef>
                          <a:spcPts val="600"/>
                        </a:spcBef>
                        <a:spcAft>
                          <a:spcPts val="0"/>
                        </a:spcAft>
                        <a:buClrTx/>
                        <a:buSzTx/>
                        <a:buFont typeface="+mj-lt"/>
                        <a:buNone/>
                        <a:tabLst/>
                        <a:defRPr/>
                      </a:pPr>
                      <a:r>
                        <a:rPr kumimoji="0" lang="en-US" sz="1800" b="0" u="none" strike="noStrike" cap="none" normalizeH="0" baseline="0" dirty="0">
                          <a:ln>
                            <a:noFill/>
                          </a:ln>
                          <a:solidFill>
                            <a:srgbClr val="00529B"/>
                          </a:solidFill>
                          <a:effectLst/>
                        </a:rPr>
                        <a:t>“Medicare Fraud: Don’t Give Them a Chance” (Guard Your Medicare Card </a:t>
                      </a:r>
                      <a:r>
                        <a:rPr lang="en-US" sz="1800" b="0" u="none" strike="noStrike" cap="none" normalizeH="0" baseline="0" dirty="0">
                          <a:ln>
                            <a:noFill/>
                          </a:ln>
                          <a:solidFill>
                            <a:srgbClr val="00529B"/>
                          </a:solidFill>
                          <a:effectLst/>
                        </a:rPr>
                        <a:t>Campaign</a:t>
                      </a:r>
                      <a:r>
                        <a:rPr kumimoji="0" lang="en-US" sz="1800" b="0" u="none" strike="noStrike" cap="none" normalizeH="0" baseline="0" dirty="0">
                          <a:ln>
                            <a:noFill/>
                          </a:ln>
                          <a:solidFill>
                            <a:srgbClr val="00529B"/>
                          </a:solidFill>
                          <a:effectLst/>
                        </a:rPr>
                        <a:t>)</a:t>
                      </a:r>
                      <a:endParaRPr kumimoji="0" lang="en-US" sz="1800" b="0" i="0" u="none" strike="noStrike" cap="none" normalizeH="0" baseline="0" dirty="0">
                        <a:ln>
                          <a:noFill/>
                        </a:ln>
                        <a:solidFill>
                          <a:srgbClr val="00529B"/>
                        </a:solidFill>
                        <a:effectLst/>
                        <a:latin typeface="Arial" panose="020B0604020202020204" pitchFamily="34" charset="0"/>
                        <a:ea typeface="ＭＳ Ｐゴシック"/>
                        <a:cs typeface="Arial" panose="020B0604020202020204" pitchFamily="34" charset="0"/>
                      </a:endParaRPr>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800" b="0" kern="1200" dirty="0">
                          <a:solidFill>
                            <a:srgbClr val="00529B"/>
                          </a:solidFill>
                          <a:hlinkClick r:id="rId5">
                            <a:extLst>
                              <a:ext uri="{A12FA001-AC4F-418D-AE19-62706E023703}">
                                <ahyp:hlinkClr xmlns:ahyp="http://schemas.microsoft.com/office/drawing/2018/hyperlinkcolor" val="tx"/>
                              </a:ext>
                            </a:extLst>
                          </a:hlinkClick>
                        </a:rPr>
                        <a:t>youtube.com/watch?v=vScAG7rtPe8&amp;list=PLaV7m2-zFKpiuxlWwMfKHNUrQ2Mxhay4b</a:t>
                      </a:r>
                      <a:endParaRPr lang="en-US" sz="1800" b="0" kern="1200" dirty="0">
                        <a:solidFill>
                          <a:srgbClr val="00529B"/>
                        </a:solidFill>
                        <a:latin typeface="Arial" panose="020B0604020202020204" pitchFamily="34" charset="0"/>
                        <a:ea typeface="ＭＳ Ｐゴシック"/>
                        <a:cs typeface="Arial" panose="020B0604020202020204" pitchFamily="34" charset="0"/>
                      </a:endParaRPr>
                    </a:p>
                  </a:txBody>
                  <a:tcPr/>
                </a:tc>
                <a:extLst>
                  <a:ext uri="{0D108BD9-81ED-4DB2-BD59-A6C34878D82A}">
                    <a16:rowId xmlns:a16="http://schemas.microsoft.com/office/drawing/2014/main" val="589751755"/>
                  </a:ext>
                </a:extLst>
              </a:tr>
              <a:tr h="671504">
                <a:tc>
                  <a:txBody>
                    <a:bodyPr/>
                    <a:lstStyle/>
                    <a:p>
                      <a:pPr marL="234950" marR="0" lvl="0" indent="-234950" algn="l" defTabSz="914400" rtl="0" eaLnBrk="0" fontAlgn="base" latinLnBrk="0" hangingPunct="0">
                        <a:lnSpc>
                          <a:spcPct val="100000"/>
                        </a:lnSpc>
                        <a:spcBef>
                          <a:spcPts val="600"/>
                        </a:spcBef>
                        <a:spcAft>
                          <a:spcPts val="0"/>
                        </a:spcAft>
                        <a:buClrTx/>
                        <a:buSzTx/>
                        <a:buFont typeface="+mj-lt"/>
                        <a:buNone/>
                        <a:tabLst/>
                        <a:defRPr/>
                      </a:pPr>
                      <a:r>
                        <a:rPr kumimoji="0" lang="en-US" sz="1800" u="none" strike="noStrike" cap="none" normalizeH="0" baseline="0" dirty="0">
                          <a:ln>
                            <a:noFill/>
                          </a:ln>
                          <a:solidFill>
                            <a:srgbClr val="00529B"/>
                          </a:solidFill>
                          <a:effectLst/>
                        </a:rPr>
                        <a:t>“Medicare &amp; You: Preventing Medicare Fraud” (CMS Video)</a:t>
                      </a:r>
                      <a:endParaRPr kumimoji="0" lang="en-US" sz="1800" b="0" i="0" u="none" strike="noStrike" cap="none" normalizeH="0" baseline="0" dirty="0">
                        <a:ln>
                          <a:noFill/>
                        </a:ln>
                        <a:solidFill>
                          <a:srgbClr val="00529B"/>
                        </a:solidFill>
                        <a:effectLst/>
                        <a:latin typeface="Arial" panose="020B0604020202020204" pitchFamily="34" charset="0"/>
                        <a:ea typeface="ＭＳ Ｐゴシック"/>
                        <a:cs typeface="Arial" panose="020B0604020202020204" pitchFamily="34" charset="0"/>
                      </a:endParaRPr>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800" kern="1200" dirty="0">
                          <a:solidFill>
                            <a:srgbClr val="00529B"/>
                          </a:solidFill>
                          <a:effectLst/>
                          <a:hlinkClick r:id="rId6">
                            <a:extLst>
                              <a:ext uri="{A12FA001-AC4F-418D-AE19-62706E023703}">
                                <ahyp:hlinkClr xmlns:ahyp="http://schemas.microsoft.com/office/drawing/2018/hyperlinkcolor" val="tx"/>
                              </a:ext>
                            </a:extLst>
                          </a:hlinkClick>
                        </a:rPr>
                        <a:t>youtube.com/watch?v=zKZuVdL-GC0</a:t>
                      </a:r>
                      <a:endParaRPr lang="en-US" sz="1800" b="0" kern="1200" dirty="0">
                        <a:solidFill>
                          <a:srgbClr val="00529B"/>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2295098531"/>
                  </a:ext>
                </a:extLst>
              </a:tr>
              <a:tr h="671504">
                <a:tc>
                  <a:txBody>
                    <a:bodyPr/>
                    <a:lstStyle/>
                    <a:p>
                      <a:pPr marL="234950" marR="0" lvl="0" indent="-234950" algn="l" defTabSz="914400" rtl="0" eaLnBrk="0" fontAlgn="base" latinLnBrk="0" hangingPunct="0">
                        <a:lnSpc>
                          <a:spcPct val="100000"/>
                        </a:lnSpc>
                        <a:spcBef>
                          <a:spcPts val="600"/>
                        </a:spcBef>
                        <a:spcAft>
                          <a:spcPts val="0"/>
                        </a:spcAft>
                        <a:buClrTx/>
                        <a:buSzTx/>
                        <a:buFont typeface="+mj-lt"/>
                        <a:buNone/>
                        <a:tabLst/>
                        <a:defRPr/>
                      </a:pPr>
                      <a:r>
                        <a:rPr kumimoji="0" lang="en-US" sz="1800" u="none" strike="noStrike" cap="none" normalizeH="0" baseline="0" dirty="0">
                          <a:ln>
                            <a:noFill/>
                          </a:ln>
                          <a:solidFill>
                            <a:srgbClr val="00529B"/>
                          </a:solidFill>
                          <a:effectLst/>
                        </a:rPr>
                        <a:t>“M</a:t>
                      </a:r>
                      <a:r>
                        <a:rPr lang="en-US" sz="1800" kern="1200" dirty="0">
                          <a:solidFill>
                            <a:srgbClr val="00529B"/>
                          </a:solidFill>
                          <a:effectLst/>
                        </a:rPr>
                        <a:t>edicare Fraud: Coronavirus Scams” (CMS Video)</a:t>
                      </a:r>
                      <a:endParaRPr kumimoji="0" lang="en-US" sz="1800" b="0" i="0" u="none" strike="noStrike" cap="none" normalizeH="0" baseline="0" dirty="0">
                        <a:ln>
                          <a:noFill/>
                        </a:ln>
                        <a:solidFill>
                          <a:srgbClr val="00529B"/>
                        </a:solidFill>
                        <a:effectLst/>
                        <a:latin typeface="Arial" panose="020B0604020202020204" pitchFamily="34" charset="0"/>
                        <a:ea typeface="ＭＳ Ｐゴシック" pitchFamily="7" charset="-128"/>
                        <a:cs typeface="Arial" panose="020B0604020202020204" pitchFamily="34" charset="0"/>
                      </a:endParaRPr>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800" kern="1200" dirty="0">
                          <a:solidFill>
                            <a:srgbClr val="00529B"/>
                          </a:solidFill>
                          <a:effectLst/>
                          <a:hlinkClick r:id="rId7">
                            <a:extLst>
                              <a:ext uri="{A12FA001-AC4F-418D-AE19-62706E023703}">
                                <ahyp:hlinkClr xmlns:ahyp="http://schemas.microsoft.com/office/drawing/2018/hyperlinkcolor" val="tx"/>
                              </a:ext>
                            </a:extLst>
                          </a:hlinkClick>
                        </a:rPr>
                        <a:t>youtube.com/watch?v=N_iI1IkTQZo</a:t>
                      </a:r>
                      <a:endParaRPr lang="en-US" sz="1800" b="0" kern="1200" dirty="0">
                        <a:solidFill>
                          <a:srgbClr val="00529B"/>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987903221"/>
                  </a:ext>
                </a:extLst>
              </a:tr>
              <a:tr h="671504">
                <a:tc>
                  <a:txBody>
                    <a:bodyPr/>
                    <a:lstStyle/>
                    <a:p>
                      <a:pPr marL="0" marR="0" lvl="0" indent="0" algn="l" defTabSz="914400" rtl="0" eaLnBrk="1" fontAlgn="base" latinLnBrk="0" hangingPunct="1">
                        <a:lnSpc>
                          <a:spcPct val="100000"/>
                        </a:lnSpc>
                        <a:spcBef>
                          <a:spcPts val="600"/>
                        </a:spcBef>
                        <a:spcAft>
                          <a:spcPts val="0"/>
                        </a:spcAft>
                        <a:buClrTx/>
                        <a:buSzTx/>
                        <a:buFont typeface="+mj-lt"/>
                        <a:buNone/>
                        <a:tabLst/>
                        <a:defRPr/>
                      </a:pPr>
                      <a:r>
                        <a:rPr kumimoji="0" lang="en-US" sz="1800" b="0" u="none" strike="noStrike" cap="none" normalizeH="0" baseline="0" dirty="0">
                          <a:ln>
                            <a:noFill/>
                          </a:ln>
                          <a:solidFill>
                            <a:srgbClr val="00529B"/>
                          </a:solidFill>
                          <a:effectLst/>
                        </a:rPr>
                        <a:t>“Protecting Yourself &amp; Medicare from Fraud” </a:t>
                      </a:r>
                      <a:br>
                        <a:rPr kumimoji="0" lang="en-US" sz="1800" b="0" u="none" strike="noStrike" cap="none" normalizeH="0" baseline="0" dirty="0">
                          <a:ln>
                            <a:noFill/>
                          </a:ln>
                          <a:solidFill>
                            <a:srgbClr val="00529B"/>
                          </a:solidFill>
                          <a:effectLst/>
                        </a:rPr>
                      </a:br>
                      <a:endParaRPr kumimoji="0" lang="en-US" sz="1800" b="0" i="0" u="none" strike="noStrike" cap="none" normalizeH="0" baseline="0" dirty="0">
                        <a:ln>
                          <a:noFill/>
                        </a:ln>
                        <a:solidFill>
                          <a:srgbClr val="00529B"/>
                        </a:solidFill>
                        <a:effectLst/>
                        <a:latin typeface="Arial" panose="020B0604020202020204" pitchFamily="34" charset="0"/>
                        <a:ea typeface="ＭＳ Ｐゴシック"/>
                        <a:cs typeface="Arial" panose="020B0604020202020204" pitchFamily="34" charset="0"/>
                      </a:endParaRPr>
                    </a:p>
                  </a:txBody>
                  <a:tcPr/>
                </a:tc>
                <a:tc>
                  <a:txBody>
                    <a:bodyPr/>
                    <a:lstStyle/>
                    <a:p>
                      <a:pPr marL="0" marR="0" lvl="0" indent="0" algn="l" rtl="0" eaLnBrk="1" fontAlgn="auto" latinLnBrk="0" hangingPunct="1">
                        <a:lnSpc>
                          <a:spcPct val="100000"/>
                        </a:lnSpc>
                        <a:spcBef>
                          <a:spcPts val="600"/>
                        </a:spcBef>
                        <a:spcAft>
                          <a:spcPts val="0"/>
                        </a:spcAft>
                        <a:buClrTx/>
                        <a:buSzTx/>
                        <a:buFont typeface="Arial" panose="020B0604020202020204" pitchFamily="34" charset="0"/>
                        <a:buNone/>
                      </a:pPr>
                      <a:r>
                        <a:rPr lang="en-US" sz="1800" b="0" u="none" strike="noStrike" cap="none" normalizeH="0" baseline="0" dirty="0">
                          <a:ln>
                            <a:noFill/>
                          </a:ln>
                          <a:solidFill>
                            <a:srgbClr val="00529B"/>
                          </a:solidFill>
                          <a:effectLst/>
                        </a:rPr>
                        <a:t> </a:t>
                      </a:r>
                      <a:r>
                        <a:rPr kumimoji="0" lang="en-US" sz="1800" b="0" u="none" strike="noStrike" cap="none" normalizeH="0" baseline="0" dirty="0">
                          <a:ln>
                            <a:noFill/>
                          </a:ln>
                          <a:solidFill>
                            <a:srgbClr val="00529B"/>
                          </a:solidFill>
                          <a:effectLst/>
                        </a:rPr>
                        <a:t>CMS Product No. 10111</a:t>
                      </a:r>
                      <a:endParaRPr kumimoji="0" lang="en-US" sz="1800" b="0" i="0" u="none" strike="noStrike" cap="none" normalizeH="0" baseline="0" dirty="0">
                        <a:ln>
                          <a:noFill/>
                        </a:ln>
                        <a:solidFill>
                          <a:srgbClr val="00529B"/>
                        </a:solidFill>
                        <a:effectLst/>
                        <a:latin typeface="Arial" panose="020B0604020202020204" pitchFamily="34" charset="0"/>
                        <a:ea typeface="ＭＳ Ｐゴシック" pitchFamily="7" charset="-128"/>
                        <a:cs typeface="Arial" panose="020B0604020202020204" pitchFamily="34" charset="0"/>
                      </a:endParaRPr>
                    </a:p>
                  </a:txBody>
                  <a:tcPr/>
                </a:tc>
                <a:extLst>
                  <a:ext uri="{0D108BD9-81ED-4DB2-BD59-A6C34878D82A}">
                    <a16:rowId xmlns:a16="http://schemas.microsoft.com/office/drawing/2014/main" val="10000"/>
                  </a:ext>
                </a:extLst>
              </a:tr>
              <a:tr h="483281">
                <a:tc>
                  <a:txBody>
                    <a:bodyPr/>
                    <a:lstStyle/>
                    <a:p>
                      <a:pPr marL="0" marR="0" lvl="0" indent="0" algn="l" rtl="0" eaLnBrk="0" fontAlgn="base" latinLnBrk="0" hangingPunct="0">
                        <a:lnSpc>
                          <a:spcPct val="100000"/>
                        </a:lnSpc>
                        <a:spcBef>
                          <a:spcPts val="600"/>
                        </a:spcBef>
                        <a:spcAft>
                          <a:spcPts val="0"/>
                        </a:spcAft>
                        <a:buClrTx/>
                        <a:buSzTx/>
                        <a:buFont typeface="+mj-lt"/>
                        <a:buNone/>
                      </a:pPr>
                      <a:r>
                        <a:rPr kumimoji="0" lang="en-US" sz="1800" u="none" strike="noStrike" kern="1200" cap="none" normalizeH="0" baseline="0" dirty="0">
                          <a:ln>
                            <a:noFill/>
                          </a:ln>
                          <a:solidFill>
                            <a:srgbClr val="00529B"/>
                          </a:solidFill>
                          <a:effectLst/>
                        </a:rPr>
                        <a:t>“</a:t>
                      </a:r>
                      <a:r>
                        <a:rPr lang="en-US" sz="1800" u="none" strike="noStrike" kern="1200" cap="none" normalizeH="0" baseline="0" dirty="0">
                          <a:ln>
                            <a:noFill/>
                          </a:ln>
                          <a:solidFill>
                            <a:srgbClr val="00529B"/>
                          </a:solidFill>
                          <a:effectLst/>
                        </a:rPr>
                        <a:t>4 Rs</a:t>
                      </a:r>
                      <a:r>
                        <a:rPr kumimoji="0" lang="en-US" sz="1800" u="none" strike="noStrike" kern="1200" cap="none" normalizeH="0" baseline="0" dirty="0">
                          <a:ln>
                            <a:noFill/>
                          </a:ln>
                          <a:solidFill>
                            <a:srgbClr val="00529B"/>
                          </a:solidFill>
                          <a:effectLst/>
                        </a:rPr>
                        <a:t> for Fighting Medicare Fraud” </a:t>
                      </a:r>
                      <a:endParaRPr kumimoji="0" lang="en-US" sz="1800" b="0" i="0" u="none" strike="noStrike" kern="1200" cap="none" normalizeH="0" baseline="0" dirty="0">
                        <a:ln>
                          <a:noFill/>
                        </a:ln>
                        <a:solidFill>
                          <a:srgbClr val="00529B"/>
                        </a:solidFill>
                        <a:effectLst/>
                        <a:latin typeface="Arial" panose="020B0604020202020204" pitchFamily="34" charset="0"/>
                        <a:ea typeface="ＭＳ Ｐゴシック"/>
                        <a:cs typeface="Arial" panose="020B0604020202020204" pitchFamily="34" charset="0"/>
                      </a:endParaRPr>
                    </a:p>
                  </a:txBody>
                  <a:tcPr/>
                </a:tc>
                <a:tc>
                  <a:txBody>
                    <a:bodyPr/>
                    <a:lstStyle/>
                    <a:p>
                      <a:pPr marL="0" marR="0" lvl="0" indent="0" algn="l" rtl="0" eaLnBrk="1" fontAlgn="auto" latinLnBrk="0" hangingPunct="1">
                        <a:lnSpc>
                          <a:spcPct val="100000"/>
                        </a:lnSpc>
                        <a:spcBef>
                          <a:spcPts val="600"/>
                        </a:spcBef>
                        <a:spcAft>
                          <a:spcPts val="0"/>
                        </a:spcAft>
                        <a:buClrTx/>
                        <a:buSzTx/>
                        <a:buFont typeface="Arial" panose="020B0604020202020204" pitchFamily="34" charset="0"/>
                        <a:buNone/>
                      </a:pPr>
                      <a:r>
                        <a:rPr kumimoji="0" lang="en-US" sz="1800" u="none" strike="noStrike" kern="1200" cap="none" normalizeH="0" baseline="0" dirty="0">
                          <a:ln>
                            <a:noFill/>
                          </a:ln>
                          <a:solidFill>
                            <a:srgbClr val="00529B"/>
                          </a:solidFill>
                          <a:effectLst/>
                        </a:rPr>
                        <a:t>CMS Product No. 11610</a:t>
                      </a:r>
                      <a:endParaRPr lang="en-US" sz="1800" b="0" kern="1200" dirty="0">
                        <a:solidFill>
                          <a:srgbClr val="00529B"/>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0002"/>
                  </a:ext>
                </a:extLst>
              </a:tr>
            </a:tbl>
          </a:graphicData>
        </a:graphic>
      </p:graphicFrame>
      <p:sp>
        <p:nvSpPr>
          <p:cNvPr id="9" name="Content Placeholder 9">
            <a:extLst>
              <a:ext uri="{FF2B5EF4-FFF2-40B4-BE49-F238E27FC236}">
                <a16:creationId xmlns:a16="http://schemas.microsoft.com/office/drawing/2014/main" id="{DDC1D20B-333F-4E96-A403-7E751B591E01}"/>
              </a:ext>
            </a:extLst>
          </p:cNvPr>
          <p:cNvSpPr txBox="1">
            <a:spLocks/>
          </p:cNvSpPr>
          <p:nvPr/>
        </p:nvSpPr>
        <p:spPr>
          <a:xfrm>
            <a:off x="756802" y="5358402"/>
            <a:ext cx="10596998" cy="915541"/>
          </a:xfrm>
          <a:prstGeom prst="rect">
            <a:avLst/>
          </a:prstGeom>
        </p:spPr>
        <p:txBody>
          <a:bodyPr vert="horz" lIns="91440" tIns="45720" rIns="91440" bIns="45720" rtlCol="0">
            <a:normAutofit/>
          </a:bodyPr>
          <a:lstStyle>
            <a:lvl1pPr marL="265510" indent="-265510" algn="l" defTabSz="685800" rtl="0" eaLnBrk="1" latinLnBrk="0" hangingPunct="1">
              <a:lnSpc>
                <a:spcPct val="100000"/>
              </a:lnSpc>
              <a:spcBef>
                <a:spcPts val="600"/>
              </a:spcBef>
              <a:buFont typeface="Wingdings" panose="05000000000000000000" pitchFamily="2" charset="2"/>
              <a:buChar char="§"/>
              <a:defRPr sz="3200" kern="1200">
                <a:solidFill>
                  <a:schemeClr val="tx1"/>
                </a:solidFill>
                <a:latin typeface="+mn-lt"/>
                <a:ea typeface="+mn-ea"/>
                <a:cs typeface="+mn-cs"/>
              </a:defRPr>
            </a:lvl1pPr>
            <a:lvl2pPr marL="514350" indent="-217885" algn="l" defTabSz="6858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779860" indent="-265510" algn="l" defTabSz="685800" rtl="0" eaLnBrk="1" latinLnBrk="0" hangingPunct="1">
              <a:lnSpc>
                <a:spcPct val="100000"/>
              </a:lnSpc>
              <a:spcBef>
                <a:spcPts val="600"/>
              </a:spcBef>
              <a:buSzPct val="50000"/>
              <a:buFont typeface="Wingdings" panose="05000000000000000000" pitchFamily="2" charset="2"/>
              <a:buChar char="q"/>
              <a:defRPr sz="2800" kern="1200">
                <a:solidFill>
                  <a:schemeClr val="tx1"/>
                </a:solidFill>
                <a:latin typeface="+mn-lt"/>
                <a:ea typeface="+mn-ea"/>
                <a:cs typeface="+mn-cs"/>
              </a:defRPr>
            </a:lvl3pPr>
            <a:lvl4pPr marL="1028700" indent="-220266" algn="l" defTabSz="685800" rtl="0" eaLnBrk="1" latinLnBrk="0" hangingPunct="1">
              <a:lnSpc>
                <a:spcPct val="100000"/>
              </a:lnSpc>
              <a:spcBef>
                <a:spcPts val="600"/>
              </a:spcBef>
              <a:buFont typeface="Calibri" panose="020F0502020204030204" pitchFamily="34" charset="0"/>
              <a:buChar char="–"/>
              <a:defRPr sz="2400" kern="1200">
                <a:solidFill>
                  <a:schemeClr val="tx1"/>
                </a:solidFill>
                <a:latin typeface="+mn-lt"/>
                <a:ea typeface="+mn-ea"/>
                <a:cs typeface="+mn-cs"/>
              </a:defRPr>
            </a:lvl4pPr>
            <a:lvl5pPr marL="1028700" indent="163116" algn="l" defTabSz="685800"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rPr>
              <a:t>To order multiple copies (partners only), visit </a:t>
            </a: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hlinkClick r:id="rId8">
                  <a:extLst>
                    <a:ext uri="{A12FA001-AC4F-418D-AE19-62706E023703}">
                      <ahyp:hlinkClr xmlns:ahyp="http://schemas.microsoft.com/office/drawing/2018/hyperlinkcolor" val="tx"/>
                    </a:ext>
                  </a:extLst>
                </a:hlinkClick>
              </a:rPr>
              <a:t>Productordering.cms.hhs.gov</a:t>
            </a: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rPr>
              <a:t>. You must register your organization.</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4F439BB-15CF-4325-A50B-465F29E0A6C1}"/>
              </a:ext>
            </a:extLst>
          </p:cNvPr>
          <p:cNvSpPr>
            <a:spLocks noGrp="1"/>
          </p:cNvSpPr>
          <p:nvPr>
            <p:ph type="sldNum" sz="quarter" idx="12"/>
          </p:nvPr>
        </p:nvSpPr>
        <p:spPr/>
        <p:txBody>
          <a:bodyPr/>
          <a:lstStyle/>
          <a:p>
            <a:pPr>
              <a:defRPr/>
            </a:pPr>
            <a:fld id="{11E79EF6-0C0E-43E6-8FB3-918BC522CC5A}" type="slidenum">
              <a:rPr lang="en-US" smtClean="0"/>
              <a:pPr>
                <a:defRPr/>
              </a:pPr>
              <a:t>70</a:t>
            </a:fld>
            <a:endParaRPr lang="en-US" dirty="0"/>
          </a:p>
        </p:txBody>
      </p:sp>
      <p:sp>
        <p:nvSpPr>
          <p:cNvPr id="8" name="Footer Placeholder 4">
            <a:extLst>
              <a:ext uri="{FF2B5EF4-FFF2-40B4-BE49-F238E27FC236}">
                <a16:creationId xmlns:a16="http://schemas.microsoft.com/office/drawing/2014/main" id="{822697A8-E1C4-498F-9F13-15CB318730E5}"/>
              </a:ext>
            </a:extLst>
          </p:cNvPr>
          <p:cNvSpPr>
            <a:spLocks noGrp="1"/>
          </p:cNvSpPr>
          <p:nvPr>
            <p:ph type="ftr" sz="quarter" idx="11"/>
          </p:nvPr>
        </p:nvSpPr>
        <p:spPr>
          <a:xfrm>
            <a:off x="3912962" y="6480208"/>
            <a:ext cx="4366075" cy="365125"/>
          </a:xfrm>
        </p:spPr>
        <p:txBody>
          <a:bodyPr/>
          <a:lstStyle/>
          <a:p>
            <a:r>
              <a:rPr lang="en-US"/>
              <a:t>Medicare &amp; Medicaid Fraud, Waste, &amp; Abuse Prevention</a:t>
            </a:r>
            <a:endParaRPr lang="en-US" dirty="0"/>
          </a:p>
        </p:txBody>
      </p:sp>
      <p:sp>
        <p:nvSpPr>
          <p:cNvPr id="7" name="Date Placeholder 3">
            <a:extLst>
              <a:ext uri="{FF2B5EF4-FFF2-40B4-BE49-F238E27FC236}">
                <a16:creationId xmlns:a16="http://schemas.microsoft.com/office/drawing/2014/main" id="{6A6E25A5-E6C7-4935-8350-F774DB8050C8}"/>
              </a:ext>
            </a:extLst>
          </p:cNvPr>
          <p:cNvSpPr>
            <a:spLocks noGrp="1"/>
          </p:cNvSpPr>
          <p:nvPr>
            <p:ph type="dt" sz="half" idx="10"/>
          </p:nvPr>
        </p:nvSpPr>
        <p:spPr>
          <a:xfrm>
            <a:off x="838200" y="6476171"/>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6090062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3000" dirty="0">
                <a:latin typeface="Arial Black" panose="020B0A04020102020204" pitchFamily="34" charset="0"/>
              </a:rPr>
              <a:t>Acronyms</a:t>
            </a:r>
          </a:p>
        </p:txBody>
      </p:sp>
      <p:sp>
        <p:nvSpPr>
          <p:cNvPr id="3" name="Text Placeholder 2">
            <a:extLst>
              <a:ext uri="{FF2B5EF4-FFF2-40B4-BE49-F238E27FC236}">
                <a16:creationId xmlns:a16="http://schemas.microsoft.com/office/drawing/2014/main" id="{2CB8B00A-D06E-DC52-9F9B-09557260264D}"/>
              </a:ext>
            </a:extLst>
          </p:cNvPr>
          <p:cNvSpPr>
            <a:spLocks noGrp="1"/>
          </p:cNvSpPr>
          <p:nvPr>
            <p:ph type="body" sz="quarter" idx="13"/>
          </p:nvPr>
        </p:nvSpPr>
        <p:spPr>
          <a:xfrm>
            <a:off x="602122" y="1205072"/>
            <a:ext cx="5650428" cy="4790939"/>
          </a:xfrm>
        </p:spPr>
        <p:txBody>
          <a:bodyPr>
            <a:noAutofit/>
          </a:bodyPr>
          <a:lstStyle/>
          <a:p>
            <a:pPr marL="0" lvl="0" indent="0" defTabSz="685800">
              <a:lnSpc>
                <a:spcPct val="100000"/>
              </a:lnSpc>
              <a:spcBef>
                <a:spcPts val="0"/>
              </a:spcBef>
              <a:spcAft>
                <a:spcPts val="600"/>
              </a:spcAft>
              <a:buNone/>
              <a:defRPr/>
            </a:pPr>
            <a:r>
              <a:rPr lang="en-US" sz="1600" b="1" dirty="0"/>
              <a:t>BFCC-QIO</a:t>
            </a:r>
            <a:r>
              <a:rPr lang="en-US" sz="1600" dirty="0"/>
              <a:t> Beneficiary and Family-Centered Care Quality Improvement Organization </a:t>
            </a:r>
          </a:p>
          <a:p>
            <a:pPr marL="0" lvl="0" indent="0" defTabSz="685800">
              <a:lnSpc>
                <a:spcPct val="100000"/>
              </a:lnSpc>
              <a:spcBef>
                <a:spcPts val="0"/>
              </a:spcBef>
              <a:spcAft>
                <a:spcPts val="600"/>
              </a:spcAft>
              <a:buNone/>
              <a:defRPr/>
            </a:pPr>
            <a:r>
              <a:rPr lang="en-US" sz="1600" b="1" dirty="0"/>
              <a:t>CBA</a:t>
            </a:r>
            <a:r>
              <a:rPr lang="en-US" sz="1600" dirty="0"/>
              <a:t> Competitive Bidding Area</a:t>
            </a:r>
          </a:p>
          <a:p>
            <a:pPr marL="0" lvl="0" indent="0" defTabSz="685800">
              <a:lnSpc>
                <a:spcPct val="100000"/>
              </a:lnSpc>
              <a:spcBef>
                <a:spcPts val="0"/>
              </a:spcBef>
              <a:spcAft>
                <a:spcPts val="600"/>
              </a:spcAft>
              <a:buNone/>
              <a:defRPr/>
            </a:pPr>
            <a:r>
              <a:rPr lang="en-US" sz="1600" b="1" dirty="0"/>
              <a:t>CBP</a:t>
            </a:r>
            <a:r>
              <a:rPr lang="en-US" sz="1600" dirty="0"/>
              <a:t> Competitive Bidding Program</a:t>
            </a:r>
          </a:p>
          <a:p>
            <a:pPr marL="0" lvl="0" indent="0" defTabSz="685800">
              <a:lnSpc>
                <a:spcPct val="100000"/>
              </a:lnSpc>
              <a:spcBef>
                <a:spcPts val="0"/>
              </a:spcBef>
              <a:spcAft>
                <a:spcPts val="600"/>
              </a:spcAft>
              <a:buNone/>
              <a:defRPr/>
            </a:pPr>
            <a:r>
              <a:rPr lang="en-US" sz="1600" b="1" dirty="0"/>
              <a:t>CHIP</a:t>
            </a:r>
            <a:r>
              <a:rPr lang="en-US" sz="1600" dirty="0"/>
              <a:t> Children’s Health Insurance Program </a:t>
            </a:r>
          </a:p>
          <a:p>
            <a:pPr marL="0" lvl="0" indent="0" defTabSz="685800">
              <a:lnSpc>
                <a:spcPct val="100000"/>
              </a:lnSpc>
              <a:spcBef>
                <a:spcPts val="0"/>
              </a:spcBef>
              <a:spcAft>
                <a:spcPts val="600"/>
              </a:spcAft>
              <a:buNone/>
              <a:defRPr/>
            </a:pPr>
            <a:r>
              <a:rPr lang="en-US" sz="1600" b="1" dirty="0"/>
              <a:t>CMS</a:t>
            </a:r>
            <a:r>
              <a:rPr lang="en-US" sz="1600" dirty="0"/>
              <a:t> Centers for Medicare &amp; Medicaid Services</a:t>
            </a:r>
          </a:p>
          <a:p>
            <a:pPr marL="0" lvl="0" indent="0" defTabSz="685800">
              <a:lnSpc>
                <a:spcPct val="100000"/>
              </a:lnSpc>
              <a:spcBef>
                <a:spcPts val="0"/>
              </a:spcBef>
              <a:spcAft>
                <a:spcPts val="600"/>
              </a:spcAft>
              <a:buNone/>
              <a:defRPr/>
            </a:pPr>
            <a:r>
              <a:rPr lang="en-US" sz="1600" b="1" dirty="0"/>
              <a:t>COVID-19 </a:t>
            </a:r>
            <a:r>
              <a:rPr lang="en-US" sz="1600" dirty="0"/>
              <a:t>Novel Coronavirus 2019 </a:t>
            </a:r>
          </a:p>
          <a:p>
            <a:pPr marL="0" lvl="0" indent="0" defTabSz="685800">
              <a:lnSpc>
                <a:spcPct val="100000"/>
              </a:lnSpc>
              <a:spcBef>
                <a:spcPts val="0"/>
              </a:spcBef>
              <a:spcAft>
                <a:spcPts val="600"/>
              </a:spcAft>
              <a:buNone/>
              <a:defRPr/>
            </a:pPr>
            <a:r>
              <a:rPr lang="en-US" sz="1600" b="1" dirty="0"/>
              <a:t>CPI</a:t>
            </a:r>
            <a:r>
              <a:rPr lang="en-US" sz="1600" dirty="0"/>
              <a:t> Center for Program Integrity </a:t>
            </a:r>
          </a:p>
          <a:p>
            <a:pPr marL="0" lvl="0" indent="0" defTabSz="685800">
              <a:lnSpc>
                <a:spcPct val="100000"/>
              </a:lnSpc>
              <a:spcBef>
                <a:spcPts val="0"/>
              </a:spcBef>
              <a:spcAft>
                <a:spcPts val="600"/>
              </a:spcAft>
              <a:buNone/>
              <a:defRPr/>
            </a:pPr>
            <a:r>
              <a:rPr lang="en-US" sz="1600" b="1" dirty="0"/>
              <a:t>DME</a:t>
            </a:r>
            <a:r>
              <a:rPr lang="en-US" sz="1600" dirty="0"/>
              <a:t> Durable Medical Equipment </a:t>
            </a:r>
          </a:p>
          <a:p>
            <a:pPr marL="0" lvl="0" indent="0" defTabSz="685800">
              <a:lnSpc>
                <a:spcPct val="100000"/>
              </a:lnSpc>
              <a:spcBef>
                <a:spcPts val="0"/>
              </a:spcBef>
              <a:spcAft>
                <a:spcPts val="600"/>
              </a:spcAft>
              <a:buNone/>
              <a:defRPr/>
            </a:pPr>
            <a:r>
              <a:rPr lang="en-US" sz="1600" b="1" dirty="0"/>
              <a:t>DOJ</a:t>
            </a:r>
            <a:r>
              <a:rPr lang="en-US" sz="1600" dirty="0"/>
              <a:t> U.S. Department of Justice </a:t>
            </a:r>
          </a:p>
          <a:p>
            <a:pPr marL="0" lvl="0" indent="0" defTabSz="685800">
              <a:lnSpc>
                <a:spcPct val="100000"/>
              </a:lnSpc>
              <a:spcBef>
                <a:spcPts val="0"/>
              </a:spcBef>
              <a:spcAft>
                <a:spcPts val="600"/>
              </a:spcAft>
              <a:buNone/>
              <a:defRPr/>
            </a:pPr>
            <a:r>
              <a:rPr lang="en-US" sz="1600" b="1" dirty="0"/>
              <a:t>EOB</a:t>
            </a:r>
            <a:r>
              <a:rPr lang="en-US" sz="1600" dirty="0"/>
              <a:t> Explanation of Benefits</a:t>
            </a:r>
          </a:p>
          <a:p>
            <a:pPr marL="0" lvl="0" indent="0" defTabSz="685800">
              <a:lnSpc>
                <a:spcPct val="100000"/>
              </a:lnSpc>
              <a:spcBef>
                <a:spcPts val="0"/>
              </a:spcBef>
              <a:spcAft>
                <a:spcPts val="600"/>
              </a:spcAft>
              <a:buNone/>
              <a:defRPr/>
            </a:pPr>
            <a:r>
              <a:rPr lang="en-US" sz="1600" b="1" dirty="0"/>
              <a:t>FEHB</a:t>
            </a:r>
            <a:r>
              <a:rPr lang="en-US" sz="1600" dirty="0"/>
              <a:t> Federal Employees Health Benefits</a:t>
            </a:r>
            <a:endParaRPr lang="en-US" sz="1600" b="1" dirty="0"/>
          </a:p>
          <a:p>
            <a:pPr marL="0" lvl="0" indent="0" defTabSz="685800">
              <a:lnSpc>
                <a:spcPct val="100000"/>
              </a:lnSpc>
              <a:spcBef>
                <a:spcPts val="0"/>
              </a:spcBef>
              <a:spcAft>
                <a:spcPts val="600"/>
              </a:spcAft>
              <a:buNone/>
              <a:defRPr/>
            </a:pPr>
            <a:r>
              <a:rPr lang="en-US" sz="1600" b="1" dirty="0"/>
              <a:t>FFS</a:t>
            </a:r>
            <a:r>
              <a:rPr lang="en-US" sz="1600" dirty="0"/>
              <a:t> Fee-for-Service </a:t>
            </a:r>
          </a:p>
          <a:p>
            <a:pPr marL="0" lvl="0" indent="0" defTabSz="685800">
              <a:lnSpc>
                <a:spcPct val="100000"/>
              </a:lnSpc>
              <a:spcBef>
                <a:spcPts val="0"/>
              </a:spcBef>
              <a:spcAft>
                <a:spcPts val="600"/>
              </a:spcAft>
              <a:buNone/>
              <a:defRPr/>
            </a:pPr>
            <a:r>
              <a:rPr lang="en-US" sz="1600" b="1" dirty="0"/>
              <a:t>FY</a:t>
            </a:r>
            <a:r>
              <a:rPr lang="en-US" sz="1600" dirty="0"/>
              <a:t> Fiscal Year </a:t>
            </a:r>
          </a:p>
          <a:p>
            <a:pPr marL="0" lvl="0" indent="0" defTabSz="685800">
              <a:lnSpc>
                <a:spcPct val="100000"/>
              </a:lnSpc>
              <a:spcBef>
                <a:spcPts val="0"/>
              </a:spcBef>
              <a:spcAft>
                <a:spcPts val="600"/>
              </a:spcAft>
              <a:buNone/>
              <a:defRPr/>
            </a:pPr>
            <a:r>
              <a:rPr lang="en-US" sz="1600" b="1" dirty="0"/>
              <a:t>HCFAC </a:t>
            </a:r>
            <a:r>
              <a:rPr lang="en-US" sz="1600" dirty="0"/>
              <a:t>Health Care Fraud &amp; Abuse Control</a:t>
            </a:r>
          </a:p>
        </p:txBody>
      </p:sp>
      <p:sp>
        <p:nvSpPr>
          <p:cNvPr id="10" name="Text Placeholder 9">
            <a:extLst>
              <a:ext uri="{FF2B5EF4-FFF2-40B4-BE49-F238E27FC236}">
                <a16:creationId xmlns:a16="http://schemas.microsoft.com/office/drawing/2014/main" id="{26F38980-F650-2D74-348B-43100CE44B0B}"/>
              </a:ext>
            </a:extLst>
          </p:cNvPr>
          <p:cNvSpPr>
            <a:spLocks noGrp="1"/>
          </p:cNvSpPr>
          <p:nvPr>
            <p:ph type="body" sz="quarter" idx="14"/>
          </p:nvPr>
        </p:nvSpPr>
        <p:spPr>
          <a:xfrm>
            <a:off x="6547277" y="1205072"/>
            <a:ext cx="5659334" cy="5049621"/>
          </a:xfrm>
        </p:spPr>
        <p:txBody>
          <a:bodyPr>
            <a:normAutofit lnSpcReduction="10000"/>
          </a:bodyPr>
          <a:lstStyle/>
          <a:p>
            <a:pPr marL="0" indent="0">
              <a:lnSpc>
                <a:spcPct val="100000"/>
              </a:lnSpc>
              <a:spcBef>
                <a:spcPts val="0"/>
              </a:spcBef>
              <a:spcAft>
                <a:spcPts val="600"/>
              </a:spcAft>
              <a:buNone/>
              <a:defRPr/>
            </a:pPr>
            <a:r>
              <a:rPr lang="en-US" sz="1600" b="1" dirty="0"/>
              <a:t>HEAT</a:t>
            </a:r>
            <a:r>
              <a:rPr lang="en-US" sz="1600" dirty="0"/>
              <a:t> Health Care Fraud Prevention &amp; Enforcement </a:t>
            </a:r>
            <a:br>
              <a:rPr lang="en-US" sz="1600" dirty="0"/>
            </a:br>
            <a:r>
              <a:rPr lang="en-US" sz="1600" dirty="0"/>
              <a:t>Action Team </a:t>
            </a:r>
          </a:p>
          <a:p>
            <a:pPr marL="0" lvl="0" indent="0">
              <a:lnSpc>
                <a:spcPct val="100000"/>
              </a:lnSpc>
              <a:spcBef>
                <a:spcPts val="0"/>
              </a:spcBef>
              <a:spcAft>
                <a:spcPts val="600"/>
              </a:spcAft>
              <a:buNone/>
              <a:defRPr/>
            </a:pPr>
            <a:r>
              <a:rPr lang="en-US" sz="1600" b="1" dirty="0"/>
              <a:t>HFPP</a:t>
            </a:r>
            <a:r>
              <a:rPr lang="en-US" sz="1600" dirty="0"/>
              <a:t> Health Care Fraud Prevention Partnership</a:t>
            </a:r>
          </a:p>
          <a:p>
            <a:pPr marL="0" lvl="0" indent="0">
              <a:lnSpc>
                <a:spcPct val="100000"/>
              </a:lnSpc>
              <a:spcBef>
                <a:spcPts val="0"/>
              </a:spcBef>
              <a:spcAft>
                <a:spcPts val="600"/>
              </a:spcAft>
              <a:buNone/>
              <a:defRPr/>
            </a:pPr>
            <a:r>
              <a:rPr lang="en-US" sz="1600" b="1" dirty="0"/>
              <a:t>HHS</a:t>
            </a:r>
            <a:r>
              <a:rPr lang="en-US" sz="1600" dirty="0"/>
              <a:t> U.S. Department of Health &amp; Human Services </a:t>
            </a:r>
          </a:p>
          <a:p>
            <a:pPr marL="0" lvl="0" indent="0">
              <a:lnSpc>
                <a:spcPct val="100000"/>
              </a:lnSpc>
              <a:spcBef>
                <a:spcPts val="0"/>
              </a:spcBef>
              <a:spcAft>
                <a:spcPts val="600"/>
              </a:spcAft>
              <a:buNone/>
              <a:defRPr/>
            </a:pPr>
            <a:r>
              <a:rPr lang="en-US" sz="1600" b="1" dirty="0"/>
              <a:t>MEDIC</a:t>
            </a:r>
            <a:r>
              <a:rPr lang="en-US" sz="1600" dirty="0"/>
              <a:t> Medicare Drug Integrity Contractor </a:t>
            </a:r>
          </a:p>
          <a:p>
            <a:pPr marL="0" lvl="0" indent="0">
              <a:lnSpc>
                <a:spcPct val="100000"/>
              </a:lnSpc>
              <a:spcBef>
                <a:spcPts val="0"/>
              </a:spcBef>
              <a:spcAft>
                <a:spcPts val="600"/>
              </a:spcAft>
              <a:buNone/>
              <a:defRPr/>
            </a:pPr>
            <a:r>
              <a:rPr lang="en-US" sz="1600" b="1" dirty="0"/>
              <a:t>MFCU</a:t>
            </a:r>
            <a:r>
              <a:rPr lang="en-US" sz="1600" dirty="0"/>
              <a:t> Medicaid Fraud Control Unit </a:t>
            </a:r>
          </a:p>
          <a:p>
            <a:pPr marL="0" lvl="0" indent="0">
              <a:lnSpc>
                <a:spcPct val="100000"/>
              </a:lnSpc>
              <a:spcBef>
                <a:spcPts val="0"/>
              </a:spcBef>
              <a:spcAft>
                <a:spcPts val="600"/>
              </a:spcAft>
              <a:buNone/>
              <a:defRPr/>
            </a:pPr>
            <a:r>
              <a:rPr lang="en-US" sz="1600" b="1" dirty="0"/>
              <a:t>MSN</a:t>
            </a:r>
            <a:r>
              <a:rPr lang="en-US" sz="1600" dirty="0"/>
              <a:t> Medicare Summary Notice </a:t>
            </a:r>
          </a:p>
          <a:p>
            <a:pPr marL="0" lvl="0" indent="0">
              <a:lnSpc>
                <a:spcPct val="100000"/>
              </a:lnSpc>
              <a:spcBef>
                <a:spcPts val="0"/>
              </a:spcBef>
              <a:spcAft>
                <a:spcPts val="600"/>
              </a:spcAft>
              <a:buNone/>
              <a:defRPr/>
            </a:pPr>
            <a:r>
              <a:rPr lang="en-US" sz="1600" b="1" dirty="0"/>
              <a:t>NTP</a:t>
            </a:r>
            <a:r>
              <a:rPr lang="en-US" sz="1600" dirty="0"/>
              <a:t> National Training Program</a:t>
            </a:r>
          </a:p>
          <a:p>
            <a:pPr marL="0" lvl="0" indent="0" defTabSz="685800">
              <a:lnSpc>
                <a:spcPct val="100000"/>
              </a:lnSpc>
              <a:spcBef>
                <a:spcPts val="0"/>
              </a:spcBef>
              <a:spcAft>
                <a:spcPts val="600"/>
              </a:spcAft>
              <a:buNone/>
              <a:defRPr/>
            </a:pPr>
            <a:r>
              <a:rPr lang="en-US" sz="1600" b="1" dirty="0"/>
              <a:t>OIG</a:t>
            </a:r>
            <a:r>
              <a:rPr lang="en-US" sz="1600" dirty="0"/>
              <a:t> Office of Inspector General </a:t>
            </a:r>
          </a:p>
          <a:p>
            <a:pPr marL="0" lvl="0" indent="0" defTabSz="685800">
              <a:lnSpc>
                <a:spcPct val="100000"/>
              </a:lnSpc>
              <a:spcBef>
                <a:spcPts val="0"/>
              </a:spcBef>
              <a:spcAft>
                <a:spcPts val="600"/>
              </a:spcAft>
              <a:buNone/>
              <a:defRPr/>
            </a:pPr>
            <a:r>
              <a:rPr lang="en-US" sz="1600" b="1" dirty="0"/>
              <a:t>PPI </a:t>
            </a:r>
            <a:r>
              <a:rPr lang="en-US" sz="1600" dirty="0"/>
              <a:t>Plan Program Integrity</a:t>
            </a:r>
          </a:p>
          <a:p>
            <a:pPr marL="0" lvl="0" indent="0" defTabSz="685800">
              <a:lnSpc>
                <a:spcPct val="100000"/>
              </a:lnSpc>
              <a:spcBef>
                <a:spcPts val="0"/>
              </a:spcBef>
              <a:spcAft>
                <a:spcPts val="600"/>
              </a:spcAft>
              <a:buNone/>
              <a:defRPr/>
            </a:pPr>
            <a:r>
              <a:rPr lang="en-US" sz="1600" b="1" dirty="0"/>
              <a:t>QIO</a:t>
            </a:r>
            <a:r>
              <a:rPr lang="en-US" sz="1600" dirty="0"/>
              <a:t> Quality Improvement Organization </a:t>
            </a:r>
          </a:p>
          <a:p>
            <a:pPr marL="0" lvl="0" indent="0">
              <a:lnSpc>
                <a:spcPct val="100000"/>
              </a:lnSpc>
              <a:spcBef>
                <a:spcPts val="0"/>
              </a:spcBef>
              <a:spcAft>
                <a:spcPts val="600"/>
              </a:spcAft>
              <a:buNone/>
              <a:defRPr/>
            </a:pPr>
            <a:r>
              <a:rPr lang="en-US" sz="1600" b="1" dirty="0"/>
              <a:t>SMP</a:t>
            </a:r>
            <a:r>
              <a:rPr lang="en-US" sz="1600" dirty="0"/>
              <a:t> Senior Medicare Patrol</a:t>
            </a:r>
          </a:p>
          <a:p>
            <a:pPr marL="0" lvl="0" indent="0">
              <a:lnSpc>
                <a:spcPct val="100000"/>
              </a:lnSpc>
              <a:spcBef>
                <a:spcPts val="0"/>
              </a:spcBef>
              <a:spcAft>
                <a:spcPts val="600"/>
              </a:spcAft>
              <a:buNone/>
              <a:defRPr/>
            </a:pPr>
            <a:r>
              <a:rPr lang="en-US" sz="1600" b="1" dirty="0"/>
              <a:t>SSN</a:t>
            </a:r>
            <a:r>
              <a:rPr lang="en-US" sz="1600" dirty="0"/>
              <a:t> Social Security Number </a:t>
            </a:r>
          </a:p>
          <a:p>
            <a:pPr marL="0" lvl="0" indent="0">
              <a:lnSpc>
                <a:spcPct val="100000"/>
              </a:lnSpc>
              <a:spcBef>
                <a:spcPts val="0"/>
              </a:spcBef>
              <a:spcAft>
                <a:spcPts val="600"/>
              </a:spcAft>
              <a:buNone/>
              <a:defRPr/>
            </a:pPr>
            <a:r>
              <a:rPr lang="en-US" sz="1600" b="1" dirty="0"/>
              <a:t>TTY</a:t>
            </a:r>
            <a:r>
              <a:rPr lang="en-US" sz="1600" dirty="0"/>
              <a:t> Teletypewriter </a:t>
            </a:r>
          </a:p>
          <a:p>
            <a:pPr marL="0" lvl="0" indent="0">
              <a:lnSpc>
                <a:spcPct val="100000"/>
              </a:lnSpc>
              <a:spcBef>
                <a:spcPts val="0"/>
              </a:spcBef>
              <a:spcAft>
                <a:spcPts val="600"/>
              </a:spcAft>
              <a:buNone/>
              <a:defRPr/>
            </a:pPr>
            <a:r>
              <a:rPr lang="en-US" sz="1600" b="1" dirty="0"/>
              <a:t>UPIC</a:t>
            </a:r>
            <a:r>
              <a:rPr lang="en-US" sz="1600" dirty="0"/>
              <a:t> Unified Program Integrity Contractor</a:t>
            </a:r>
          </a:p>
          <a:p>
            <a:pPr marL="0" lvl="0" indent="0">
              <a:lnSpc>
                <a:spcPct val="100000"/>
              </a:lnSpc>
              <a:spcBef>
                <a:spcPts val="0"/>
              </a:spcBef>
              <a:spcAft>
                <a:spcPts val="600"/>
              </a:spcAft>
              <a:buNone/>
              <a:defRPr/>
            </a:pPr>
            <a:r>
              <a:rPr lang="en-US" sz="1600" b="1" dirty="0"/>
              <a:t>ZPIC</a:t>
            </a:r>
            <a:r>
              <a:rPr lang="en-US" sz="1600" dirty="0"/>
              <a:t> Zone Program Integrity Contractor </a:t>
            </a:r>
          </a:p>
        </p:txBody>
      </p:sp>
      <p:cxnSp>
        <p:nvCxnSpPr>
          <p:cNvPr id="9" name="Straight Connector 8">
            <a:extLst>
              <a:ext uri="{FF2B5EF4-FFF2-40B4-BE49-F238E27FC236}">
                <a16:creationId xmlns:a16="http://schemas.microsoft.com/office/drawing/2014/main" id="{FD641675-73CF-4624-954A-D047D6399163}"/>
              </a:ext>
              <a:ext uri="{C183D7F6-B498-43B3-948B-1728B52AA6E4}">
                <adec:decorative xmlns:adec="http://schemas.microsoft.com/office/drawing/2017/decorative" val="1"/>
              </a:ext>
            </a:extLst>
          </p:cNvPr>
          <p:cNvCxnSpPr/>
          <p:nvPr/>
        </p:nvCxnSpPr>
        <p:spPr>
          <a:xfrm>
            <a:off x="6151261" y="1121143"/>
            <a:ext cx="8906" cy="479093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7064F4F2-BF6F-401F-8F8F-2B3F53204461}"/>
              </a:ext>
            </a:extLst>
          </p:cNvPr>
          <p:cNvSpPr>
            <a:spLocks noGrp="1"/>
          </p:cNvSpPr>
          <p:nvPr>
            <p:ph type="sldNum" sz="quarter" idx="12"/>
          </p:nvPr>
        </p:nvSpPr>
        <p:spPr/>
        <p:txBody>
          <a:bodyPr/>
          <a:lstStyle/>
          <a:p>
            <a:pPr>
              <a:defRPr/>
            </a:pPr>
            <a:fld id="{11E79EF6-0C0E-43E6-8FB3-918BC522CC5A}" type="slidenum">
              <a:rPr lang="en-US" smtClean="0"/>
              <a:pPr>
                <a:defRPr/>
              </a:pPr>
              <a:t>71</a:t>
            </a:fld>
            <a:endParaRPr lang="en-US" dirty="0"/>
          </a:p>
        </p:txBody>
      </p:sp>
      <p:sp>
        <p:nvSpPr>
          <p:cNvPr id="8" name="Footer Placeholder 4">
            <a:extLst>
              <a:ext uri="{FF2B5EF4-FFF2-40B4-BE49-F238E27FC236}">
                <a16:creationId xmlns:a16="http://schemas.microsoft.com/office/drawing/2014/main" id="{D380E7F5-ADE1-4964-A3AA-49FAA16F61AF}"/>
              </a:ext>
            </a:extLst>
          </p:cNvPr>
          <p:cNvSpPr>
            <a:spLocks noGrp="1"/>
          </p:cNvSpPr>
          <p:nvPr>
            <p:ph type="ftr" sz="quarter" idx="11"/>
          </p:nvPr>
        </p:nvSpPr>
        <p:spPr/>
        <p:txBody>
          <a:bodyPr/>
          <a:lstStyle/>
          <a:p>
            <a:r>
              <a:rPr lang="en-US"/>
              <a:t>Medicare &amp; Medicaid Fraud, Waste, &amp; Abuse Prevention</a:t>
            </a:r>
            <a:endParaRPr lang="en-US" dirty="0"/>
          </a:p>
        </p:txBody>
      </p:sp>
      <p:sp>
        <p:nvSpPr>
          <p:cNvPr id="7" name="Date Placeholder 3">
            <a:extLst>
              <a:ext uri="{FF2B5EF4-FFF2-40B4-BE49-F238E27FC236}">
                <a16:creationId xmlns:a16="http://schemas.microsoft.com/office/drawing/2014/main" id="{41021983-AB50-475E-AA96-9F4CC244DD9C}"/>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143044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92667F-B6EB-F84A-95CF-1B156979F98A}"/>
              </a:ext>
            </a:extLst>
          </p:cNvPr>
          <p:cNvSpPr>
            <a:spLocks noGrp="1"/>
          </p:cNvSpPr>
          <p:nvPr>
            <p:ph type="title"/>
          </p:nvPr>
        </p:nvSpPr>
        <p:spPr>
          <a:xfrm>
            <a:off x="0" y="16704"/>
            <a:ext cx="12192000" cy="929286"/>
          </a:xfrm>
        </p:spPr>
        <p:txBody>
          <a:bodyPr anchor="ctr">
            <a:normAutofit/>
          </a:bodyPr>
          <a:lstStyle/>
          <a:p>
            <a:r>
              <a:rPr lang="en-US" dirty="0">
                <a:latin typeface="Arial Black" panose="020B0A04020102020204" pitchFamily="34" charset="0"/>
              </a:rPr>
              <a:t>Stay Connected </a:t>
            </a:r>
          </a:p>
        </p:txBody>
      </p:sp>
      <p:pic>
        <p:nvPicPr>
          <p:cNvPr id="2" name="Picture 1">
            <a:extLst>
              <a:ext uri="{FF2B5EF4-FFF2-40B4-BE49-F238E27FC236}">
                <a16:creationId xmlns:a16="http://schemas.microsoft.com/office/drawing/2014/main" id="{4CBC0E99-B49E-4835-A3DE-8BE6038F0B5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395625" y="1833369"/>
            <a:ext cx="2371550" cy="1774090"/>
          </a:xfrm>
          <a:prstGeom prst="rect">
            <a:avLst/>
          </a:prstGeom>
        </p:spPr>
      </p:pic>
      <p:sp>
        <p:nvSpPr>
          <p:cNvPr id="20" name="Content Placeholder 4">
            <a:extLst>
              <a:ext uri="{FF2B5EF4-FFF2-40B4-BE49-F238E27FC236}">
                <a16:creationId xmlns:a16="http://schemas.microsoft.com/office/drawing/2014/main" id="{3021B5D4-FE5B-473E-B249-6B4147DD9B90}"/>
              </a:ext>
            </a:extLst>
          </p:cNvPr>
          <p:cNvSpPr txBox="1">
            <a:spLocks/>
          </p:cNvSpPr>
          <p:nvPr/>
        </p:nvSpPr>
        <p:spPr>
          <a:xfrm>
            <a:off x="1009490" y="3781512"/>
            <a:ext cx="538535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rPr>
              <a:t>To view available training materials, </a:t>
            </a:r>
            <a:b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rPr>
            </a:b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rPr>
              <a:t>or subscribe to our email list, visit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CMSnationaltrainingprogram.cms.gov</a:t>
            </a: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rPr>
              <a:t>.</a:t>
            </a:r>
          </a:p>
        </p:txBody>
      </p:sp>
      <p:pic>
        <p:nvPicPr>
          <p:cNvPr id="17" name="Picture 16">
            <a:extLst>
              <a:ext uri="{FF2B5EF4-FFF2-40B4-BE49-F238E27FC236}">
                <a16:creationId xmlns:a16="http://schemas.microsoft.com/office/drawing/2014/main" id="{9B61469D-D114-4467-98CF-A288D7744110}"/>
              </a:ext>
              <a:ext uri="{C183D7F6-B498-43B3-948B-1728B52AA6E4}">
                <adec:decorative xmlns:adec="http://schemas.microsoft.com/office/drawing/2017/decorative" val="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353233" y="1288783"/>
            <a:ext cx="2863263" cy="2863263"/>
          </a:xfrm>
          <a:prstGeom prst="rect">
            <a:avLst/>
          </a:prstGeom>
        </p:spPr>
      </p:pic>
      <p:sp>
        <p:nvSpPr>
          <p:cNvPr id="18" name="TextBox 17">
            <a:extLst>
              <a:ext uri="{FF2B5EF4-FFF2-40B4-BE49-F238E27FC236}">
                <a16:creationId xmlns:a16="http://schemas.microsoft.com/office/drawing/2014/main" id="{E139B06F-A413-4F6D-BBFA-3E572922AF9D}"/>
              </a:ext>
            </a:extLst>
          </p:cNvPr>
          <p:cNvSpPr txBox="1"/>
          <p:nvPr/>
        </p:nvSpPr>
        <p:spPr>
          <a:xfrm>
            <a:off x="7135805" y="3708071"/>
            <a:ext cx="329812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Contact us at </a:t>
            </a: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hlinkClick r:id="rId8">
                  <a:extLst>
                    <a:ext uri="{A12FA001-AC4F-418D-AE19-62706E023703}">
                      <ahyp:hlinkClr xmlns:ahyp="http://schemas.microsoft.com/office/drawing/2018/hyperlinkcolor" val="tx"/>
                    </a:ext>
                  </a:extLst>
                </a:hlinkClick>
              </a:rPr>
              <a:t>training@cms.hhs.gov</a:t>
            </a: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Slide Number Placeholder 2">
            <a:extLst>
              <a:ext uri="{FF2B5EF4-FFF2-40B4-BE49-F238E27FC236}">
                <a16:creationId xmlns:a16="http://schemas.microsoft.com/office/drawing/2014/main" id="{E425CE96-0F6C-4D3A-90F4-B941381BAB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solidFill>
                  <a:srgbClr val="8FAADC"/>
                </a:solidFill>
              </a:rPr>
              <a:t>69</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8" name="Footer Placeholder 4">
            <a:extLst>
              <a:ext uri="{FF2B5EF4-FFF2-40B4-BE49-F238E27FC236}">
                <a16:creationId xmlns:a16="http://schemas.microsoft.com/office/drawing/2014/main" id="{4D75138F-8FB1-4E5D-8A5B-0AD16D43808C}"/>
              </a:ext>
            </a:extLst>
          </p:cNvPr>
          <p:cNvSpPr>
            <a:spLocks noGrp="1"/>
          </p:cNvSpPr>
          <p:nvPr>
            <p:ph type="ftr" sz="quarter" idx="11"/>
          </p:nvPr>
        </p:nvSpPr>
        <p:spPr>
          <a:xfrm>
            <a:off x="3931435" y="6480843"/>
            <a:ext cx="432913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Medicare &amp; Medicaid Fraud, Waste, &amp; Abuse Prevention</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Date Placeholder 3">
            <a:extLst>
              <a:ext uri="{FF2B5EF4-FFF2-40B4-BE49-F238E27FC236}">
                <a16:creationId xmlns:a16="http://schemas.microsoft.com/office/drawing/2014/main" id="{605F0CCB-1683-486C-83AD-E433BB4BB747}"/>
              </a:ext>
            </a:extLst>
          </p:cNvPr>
          <p:cNvSpPr>
            <a:spLocks noGrp="1"/>
          </p:cNvSpPr>
          <p:nvPr>
            <p:ph type="dt" sz="half" idx="10"/>
          </p:nvPr>
        </p:nvSpPr>
        <p:spPr>
          <a:xfrm>
            <a:off x="838200" y="6476171"/>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April 2024</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1870314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chor="ctr">
            <a:normAutofit/>
          </a:bodyPr>
          <a:lstStyle/>
          <a:p>
            <a:r>
              <a:rPr lang="en-US" sz="3000" dirty="0">
                <a:latin typeface="Arial Black" panose="020B0A04020102020204" pitchFamily="34" charset="0"/>
              </a:rPr>
              <a:t>Examples of Possible Fraud</a:t>
            </a:r>
          </a:p>
        </p:txBody>
      </p:sp>
      <p:sp>
        <p:nvSpPr>
          <p:cNvPr id="3" name="Content Placeholder 2">
            <a:extLst>
              <a:ext uri="{FF2B5EF4-FFF2-40B4-BE49-F238E27FC236}">
                <a16:creationId xmlns:a16="http://schemas.microsoft.com/office/drawing/2014/main" id="{2065828E-B556-0EDC-F25F-6C1F677EF5C7}"/>
              </a:ext>
            </a:extLst>
          </p:cNvPr>
          <p:cNvSpPr>
            <a:spLocks noGrp="1"/>
          </p:cNvSpPr>
          <p:nvPr>
            <p:ph sz="quarter" idx="13"/>
          </p:nvPr>
        </p:nvSpPr>
        <p:spPr>
          <a:xfrm>
            <a:off x="2357610" y="1355567"/>
            <a:ext cx="8803720" cy="5037137"/>
          </a:xfrm>
        </p:spPr>
        <p:txBody>
          <a:bodyPr>
            <a:normAutofit/>
          </a:bodyPr>
          <a:lstStyle/>
          <a:p>
            <a:pPr marL="274320" indent="-274320" defTabSz="685800">
              <a:lnSpc>
                <a:spcPct val="100000"/>
              </a:lnSpc>
              <a:spcBef>
                <a:spcPts val="0"/>
              </a:spcBef>
              <a:spcAft>
                <a:spcPts val="1200"/>
              </a:spcAft>
            </a:pPr>
            <a:r>
              <a:rPr lang="en-US" sz="2400" dirty="0">
                <a:solidFill>
                  <a:srgbClr val="00529B"/>
                </a:solidFill>
                <a:latin typeface="Arial"/>
                <a:cs typeface="Arial"/>
              </a:rPr>
              <a:t>Medicare or Medicaid is billed for services or equipment you never got or you returned</a:t>
            </a:r>
          </a:p>
          <a:p>
            <a:pPr marL="274320" indent="-274320" defTabSz="685800">
              <a:lnSpc>
                <a:spcPct val="100000"/>
              </a:lnSpc>
              <a:spcBef>
                <a:spcPts val="0"/>
              </a:spcBef>
              <a:spcAft>
                <a:spcPts val="1200"/>
              </a:spcAft>
            </a:pPr>
            <a:r>
              <a:rPr lang="en-US" sz="2400" dirty="0">
                <a:solidFill>
                  <a:srgbClr val="00529B"/>
                </a:solidFill>
                <a:latin typeface="Arial"/>
                <a:cs typeface="Arial"/>
              </a:rPr>
              <a:t>A provider bills Medicare or Medicaid for services that would be considered impossible</a:t>
            </a:r>
            <a:endParaRPr lang="en-US" sz="2400" dirty="0">
              <a:solidFill>
                <a:srgbClr val="00529B"/>
              </a:solidFill>
            </a:endParaRPr>
          </a:p>
          <a:p>
            <a:pPr marL="274320" indent="-274320" defTabSz="685800">
              <a:lnSpc>
                <a:spcPct val="100000"/>
              </a:lnSpc>
              <a:spcBef>
                <a:spcPts val="0"/>
              </a:spcBef>
              <a:spcAft>
                <a:spcPts val="1200"/>
              </a:spcAft>
            </a:pPr>
            <a:r>
              <a:rPr lang="en-US" sz="2400" dirty="0">
                <a:solidFill>
                  <a:srgbClr val="00529B"/>
                </a:solidFill>
                <a:latin typeface="Arial"/>
                <a:cs typeface="Arial"/>
              </a:rPr>
              <a:t>Someone changes documents to get a higher payment</a:t>
            </a:r>
          </a:p>
          <a:p>
            <a:pPr marL="274320" indent="-274320" defTabSz="685800">
              <a:lnSpc>
                <a:spcPct val="100000"/>
              </a:lnSpc>
              <a:spcBef>
                <a:spcPts val="0"/>
              </a:spcBef>
              <a:spcAft>
                <a:spcPts val="1200"/>
              </a:spcAft>
            </a:pPr>
            <a:r>
              <a:rPr lang="en-US" sz="2400" dirty="0">
                <a:solidFill>
                  <a:srgbClr val="00529B"/>
                </a:solidFill>
                <a:latin typeface="Arial"/>
                <a:cs typeface="Arial"/>
              </a:rPr>
              <a:t>Dates, descriptions of services, or your identity are misrepresented</a:t>
            </a:r>
          </a:p>
          <a:p>
            <a:pPr marL="274320" indent="-274320" defTabSz="685800">
              <a:lnSpc>
                <a:spcPct val="100000"/>
              </a:lnSpc>
              <a:spcBef>
                <a:spcPts val="0"/>
              </a:spcBef>
              <a:spcAft>
                <a:spcPts val="1200"/>
              </a:spcAft>
            </a:pPr>
            <a:r>
              <a:rPr lang="en-US" sz="2400" dirty="0">
                <a:solidFill>
                  <a:srgbClr val="00529B"/>
                </a:solidFill>
                <a:latin typeface="Arial"/>
                <a:cs typeface="Arial"/>
              </a:rPr>
              <a:t>A company uses false information to mislead you into joining a Medicare health or drug plan</a:t>
            </a:r>
            <a:endParaRPr lang="en-US" sz="2400" dirty="0">
              <a:solidFill>
                <a:srgbClr val="00529B"/>
              </a:solidFill>
            </a:endParaRPr>
          </a:p>
          <a:p>
            <a:pPr marL="274320" indent="-274320" defTabSz="685800">
              <a:lnSpc>
                <a:spcPct val="100000"/>
              </a:lnSpc>
              <a:spcBef>
                <a:spcPts val="0"/>
              </a:spcBef>
              <a:spcAft>
                <a:spcPts val="1200"/>
              </a:spcAft>
            </a:pPr>
            <a:r>
              <a:rPr lang="en-US" sz="2400" dirty="0">
                <a:solidFill>
                  <a:srgbClr val="00529B"/>
                </a:solidFill>
                <a:latin typeface="Arial"/>
                <a:cs typeface="Arial"/>
              </a:rPr>
              <a:t>Someone else uses your Medicare or Medicaid card</a:t>
            </a:r>
            <a:endParaRPr lang="en-US" sz="2400" dirty="0">
              <a:solidFill>
                <a:srgbClr val="00529B"/>
              </a:solidFill>
            </a:endParaRPr>
          </a:p>
        </p:txBody>
      </p:sp>
      <p:pic>
        <p:nvPicPr>
          <p:cNvPr id="27" name="Graphic 26">
            <a:extLst>
              <a:ext uri="{FF2B5EF4-FFF2-40B4-BE49-F238E27FC236}">
                <a16:creationId xmlns:a16="http://schemas.microsoft.com/office/drawing/2014/main" id="{B3E1C9D9-3E90-4426-A6FB-669DE06C3E31}"/>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257" y="2917006"/>
            <a:ext cx="1402418" cy="1402418"/>
          </a:xfrm>
          <a:prstGeom prst="rect">
            <a:avLst/>
          </a:prstGeom>
        </p:spPr>
      </p:pic>
      <p:pic>
        <p:nvPicPr>
          <p:cNvPr id="11" name="Graphic 28">
            <a:extLst>
              <a:ext uri="{FF2B5EF4-FFF2-40B4-BE49-F238E27FC236}">
                <a16:creationId xmlns:a16="http://schemas.microsoft.com/office/drawing/2014/main" id="{4481AEA3-9C45-4F71-AB94-938CE042D12E}"/>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864184" y="4958544"/>
            <a:ext cx="1281586" cy="829570"/>
          </a:xfrm>
          <a:prstGeom prst="rect">
            <a:avLst/>
          </a:prstGeom>
        </p:spPr>
      </p:pic>
      <p:pic>
        <p:nvPicPr>
          <p:cNvPr id="2" name="Picture 1">
            <a:extLst>
              <a:ext uri="{FF2B5EF4-FFF2-40B4-BE49-F238E27FC236}">
                <a16:creationId xmlns:a16="http://schemas.microsoft.com/office/drawing/2014/main" id="{C7D80B03-3ABE-4D29-86E7-E1A86E9A368E}"/>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34359" y="1272276"/>
            <a:ext cx="1341236" cy="1335140"/>
          </a:xfrm>
          <a:prstGeom prst="rect">
            <a:avLst/>
          </a:prstGeom>
        </p:spPr>
      </p:pic>
      <p:sp>
        <p:nvSpPr>
          <p:cNvPr id="5" name="Slide Number Placeholder 4">
            <a:extLst>
              <a:ext uri="{FF2B5EF4-FFF2-40B4-BE49-F238E27FC236}">
                <a16:creationId xmlns:a16="http://schemas.microsoft.com/office/drawing/2014/main" id="{1F8A7D9B-7C63-4A0D-9F6D-49D477BC6AE3}"/>
              </a:ext>
            </a:extLst>
          </p:cNvPr>
          <p:cNvSpPr>
            <a:spLocks noGrp="1"/>
          </p:cNvSpPr>
          <p:nvPr>
            <p:ph type="sldNum" sz="quarter" idx="12"/>
          </p:nvPr>
        </p:nvSpPr>
        <p:spPr/>
        <p:txBody>
          <a:bodyPr/>
          <a:lstStyle/>
          <a:p>
            <a:pPr>
              <a:defRPr/>
            </a:pPr>
            <a:fld id="{11E79EF6-0C0E-43E6-8FB3-918BC522CC5A}" type="slidenum">
              <a:rPr lang="en-US" smtClean="0"/>
              <a:pPr>
                <a:defRPr/>
              </a:pPr>
              <a:t>8</a:t>
            </a:fld>
            <a:endParaRPr lang="en-US" dirty="0"/>
          </a:p>
        </p:txBody>
      </p:sp>
      <p:sp>
        <p:nvSpPr>
          <p:cNvPr id="15" name="Footer Placeholder 4">
            <a:extLst>
              <a:ext uri="{FF2B5EF4-FFF2-40B4-BE49-F238E27FC236}">
                <a16:creationId xmlns:a16="http://schemas.microsoft.com/office/drawing/2014/main" id="{862DD839-78BA-4BD0-81BB-E4DCF8914F3C}"/>
              </a:ext>
            </a:extLst>
          </p:cNvPr>
          <p:cNvSpPr>
            <a:spLocks noGrp="1"/>
          </p:cNvSpPr>
          <p:nvPr>
            <p:ph type="ftr" sz="quarter" idx="11"/>
          </p:nvPr>
        </p:nvSpPr>
        <p:spPr/>
        <p:txBody>
          <a:bodyPr/>
          <a:lstStyle/>
          <a:p>
            <a:r>
              <a:rPr lang="en-US">
                <a:latin typeface="Arial"/>
                <a:cs typeface="Arial"/>
              </a:rPr>
              <a:t>Medicare &amp; Medicaid Fraud, Waste, &amp; Abuse Prevention</a:t>
            </a:r>
            <a:endParaRPr lang="en-US" dirty="0">
              <a:latin typeface="Arial"/>
              <a:cs typeface="Arial"/>
            </a:endParaRPr>
          </a:p>
        </p:txBody>
      </p:sp>
      <p:sp>
        <p:nvSpPr>
          <p:cNvPr id="14" name="Date Placeholder 3">
            <a:extLst>
              <a:ext uri="{FF2B5EF4-FFF2-40B4-BE49-F238E27FC236}">
                <a16:creationId xmlns:a16="http://schemas.microsoft.com/office/drawing/2014/main" id="{67B594D6-0C17-41C7-A4AA-0477B3C55333}"/>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49875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chor="ctr">
            <a:normAutofit/>
          </a:bodyPr>
          <a:lstStyle/>
          <a:p>
            <a:r>
              <a:rPr lang="en-US" sz="3000" dirty="0">
                <a:latin typeface="Arial Black" panose="020B0A04020102020204" pitchFamily="34" charset="0"/>
              </a:rPr>
              <a:t>Anyone Can Commit Fraud</a:t>
            </a:r>
          </a:p>
        </p:txBody>
      </p:sp>
      <p:pic>
        <p:nvPicPr>
          <p:cNvPr id="6" name="Picture 5">
            <a:extLst>
              <a:ext uri="{FF2B5EF4-FFF2-40B4-BE49-F238E27FC236}">
                <a16:creationId xmlns:a16="http://schemas.microsoft.com/office/drawing/2014/main" id="{BD29C3DE-9238-46E9-8890-C75F52D1AA13}"/>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29468" y="1711019"/>
            <a:ext cx="2866644" cy="1911096"/>
          </a:xfrm>
          <a:prstGeom prst="rect">
            <a:avLst/>
          </a:prstGeom>
          <a:ln>
            <a:noFill/>
          </a:ln>
          <a:effectLst>
            <a:softEdge rad="112500"/>
          </a:effectLst>
        </p:spPr>
      </p:pic>
      <p:sp>
        <p:nvSpPr>
          <p:cNvPr id="2" name="Text Placeholder 1">
            <a:extLst>
              <a:ext uri="{FF2B5EF4-FFF2-40B4-BE49-F238E27FC236}">
                <a16:creationId xmlns:a16="http://schemas.microsoft.com/office/drawing/2014/main" id="{299ADF16-0572-60AD-019F-18A6E6FEAD24}"/>
              </a:ext>
            </a:extLst>
          </p:cNvPr>
          <p:cNvSpPr>
            <a:spLocks noGrp="1"/>
          </p:cNvSpPr>
          <p:nvPr>
            <p:ph type="body" sz="quarter" idx="13"/>
          </p:nvPr>
        </p:nvSpPr>
        <p:spPr>
          <a:xfrm>
            <a:off x="194910" y="1360755"/>
            <a:ext cx="2871216" cy="4700016"/>
          </a:xfrm>
          <a:prstGeom prst="roundRect">
            <a:avLst/>
          </a:prstGeom>
          <a:ln w="38100">
            <a:solidFill>
              <a:srgbClr val="00529B"/>
            </a:solidFill>
          </a:ln>
        </p:spPr>
        <p:txBody>
          <a:bodyPr tIns="2194560"/>
          <a:lstStyle/>
          <a:p>
            <a:pPr marL="0" marR="0" lvl="0" indent="0" algn="ctr" defTabSz="685800" rtl="0" eaLnBrk="1" fontAlgn="auto" latinLnBrk="0" hangingPunct="1">
              <a:lnSpc>
                <a:spcPct val="110000"/>
              </a:lnSpc>
              <a:spcBef>
                <a:spcPts val="600"/>
              </a:spcBef>
              <a:spcAft>
                <a:spcPts val="0"/>
              </a:spcAft>
              <a:buClrTx/>
              <a:buSzTx/>
              <a:buFontTx/>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Doctors, pharmacists, other health care providers, and staff</a:t>
            </a:r>
            <a:endParaRPr lang="en-US" dirty="0"/>
          </a:p>
        </p:txBody>
      </p:sp>
      <p:pic>
        <p:nvPicPr>
          <p:cNvPr id="10" name="Picture 9">
            <a:extLst>
              <a:ext uri="{FF2B5EF4-FFF2-40B4-BE49-F238E27FC236}">
                <a16:creationId xmlns:a16="http://schemas.microsoft.com/office/drawing/2014/main" id="{18034456-F852-4881-9E47-8C0F5C0A6ECE}"/>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242336" y="1720703"/>
            <a:ext cx="2769865" cy="1911096"/>
          </a:xfrm>
          <a:prstGeom prst="rect">
            <a:avLst/>
          </a:prstGeom>
          <a:ln>
            <a:noFill/>
          </a:ln>
          <a:effectLst>
            <a:softEdge rad="112500"/>
          </a:effectLst>
        </p:spPr>
      </p:pic>
      <p:sp>
        <p:nvSpPr>
          <p:cNvPr id="7" name="Text Placeholder 2">
            <a:extLst>
              <a:ext uri="{FF2B5EF4-FFF2-40B4-BE49-F238E27FC236}">
                <a16:creationId xmlns:a16="http://schemas.microsoft.com/office/drawing/2014/main" id="{FB35E3D9-2451-9604-BD9D-5834B9CC1EAB}"/>
              </a:ext>
            </a:extLst>
          </p:cNvPr>
          <p:cNvSpPr>
            <a:spLocks noGrp="1"/>
          </p:cNvSpPr>
          <p:nvPr>
            <p:ph type="body" sz="quarter" idx="14"/>
          </p:nvPr>
        </p:nvSpPr>
        <p:spPr>
          <a:xfrm>
            <a:off x="3167488" y="1360755"/>
            <a:ext cx="2871216" cy="4700016"/>
          </a:xfrm>
          <a:prstGeom prst="roundRect">
            <a:avLst/>
          </a:prstGeom>
          <a:ln w="38100">
            <a:solidFill>
              <a:srgbClr val="00529B"/>
            </a:solidFill>
          </a:ln>
        </p:spPr>
        <p:txBody>
          <a:bodyPr tIns="2194560"/>
          <a:lstStyle/>
          <a:p>
            <a:pPr marL="0" marR="0" lvl="0" indent="0" algn="ctr" defTabSz="685800" rtl="0" eaLnBrk="1" fontAlgn="auto" latinLnBrk="0" hangingPunct="1">
              <a:lnSpc>
                <a:spcPct val="110000"/>
              </a:lnSpc>
              <a:spcBef>
                <a:spcPts val="600"/>
              </a:spcBef>
              <a:spcAft>
                <a:spcPts val="0"/>
              </a:spcAft>
              <a:buClrTx/>
              <a:buSzTx/>
              <a:buFontTx/>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Durable medical equipment (DME) suppliers, hospitals, pharmacies, home health organizations, ambulance services, and billing companies</a:t>
            </a:r>
          </a:p>
        </p:txBody>
      </p:sp>
      <p:pic>
        <p:nvPicPr>
          <p:cNvPr id="8" name="Picture 7">
            <a:extLst>
              <a:ext uri="{FF2B5EF4-FFF2-40B4-BE49-F238E27FC236}">
                <a16:creationId xmlns:a16="http://schemas.microsoft.com/office/drawing/2014/main" id="{6BAAF996-E65A-4D39-83C8-80B7E5786DE5}"/>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188634" y="1720703"/>
            <a:ext cx="2869430" cy="1912824"/>
          </a:xfrm>
          <a:prstGeom prst="rect">
            <a:avLst/>
          </a:prstGeom>
          <a:ln>
            <a:noFill/>
          </a:ln>
          <a:effectLst>
            <a:softEdge rad="112500"/>
          </a:effectLst>
        </p:spPr>
      </p:pic>
      <p:sp>
        <p:nvSpPr>
          <p:cNvPr id="9" name="Text Placeholder 3">
            <a:extLst>
              <a:ext uri="{FF2B5EF4-FFF2-40B4-BE49-F238E27FC236}">
                <a16:creationId xmlns:a16="http://schemas.microsoft.com/office/drawing/2014/main" id="{5599D3C8-F61D-A144-7B14-6C8C1567E36B}"/>
              </a:ext>
            </a:extLst>
          </p:cNvPr>
          <p:cNvSpPr>
            <a:spLocks noGrp="1"/>
          </p:cNvSpPr>
          <p:nvPr>
            <p:ph type="body" sz="quarter" idx="15"/>
          </p:nvPr>
        </p:nvSpPr>
        <p:spPr>
          <a:xfrm>
            <a:off x="6140066" y="1360755"/>
            <a:ext cx="2871216" cy="4700016"/>
          </a:xfrm>
          <a:prstGeom prst="roundRect">
            <a:avLst/>
          </a:prstGeom>
          <a:ln w="38100">
            <a:solidFill>
              <a:srgbClr val="00529B"/>
            </a:solidFill>
          </a:ln>
        </p:spPr>
        <p:txBody>
          <a:bodyPr tIns="2194560"/>
          <a:lstStyle/>
          <a:p>
            <a:pPr marL="0" marR="0" lvl="0" indent="0" algn="ctr" defTabSz="685800" rtl="0" eaLnBrk="1" fontAlgn="auto" latinLnBrk="0" hangingPunct="1">
              <a:lnSpc>
                <a:spcPct val="110000"/>
              </a:lnSpc>
              <a:spcBef>
                <a:spcPts val="600"/>
              </a:spcBef>
              <a:spcAft>
                <a:spcPts val="0"/>
              </a:spcAft>
              <a:buClrTx/>
              <a:buSzTx/>
              <a:buFontTx/>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Individuals with Medicare and/or Medicaid, or individuals who have stolen their identities</a:t>
            </a:r>
          </a:p>
        </p:txBody>
      </p:sp>
      <p:pic>
        <p:nvPicPr>
          <p:cNvPr id="3" name="Picture 2">
            <a:extLst>
              <a:ext uri="{FF2B5EF4-FFF2-40B4-BE49-F238E27FC236}">
                <a16:creationId xmlns:a16="http://schemas.microsoft.com/office/drawing/2014/main" id="{23CDB355-7883-4D1D-BEA8-629A1C901728}"/>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206290" y="1658142"/>
            <a:ext cx="2866401" cy="1911096"/>
          </a:xfrm>
          <a:prstGeom prst="rect">
            <a:avLst/>
          </a:prstGeom>
          <a:ln>
            <a:noFill/>
          </a:ln>
          <a:effectLst>
            <a:softEdge rad="112500"/>
          </a:effectLst>
        </p:spPr>
      </p:pic>
      <p:sp>
        <p:nvSpPr>
          <p:cNvPr id="11" name="Text Placeholder 4">
            <a:extLst>
              <a:ext uri="{FF2B5EF4-FFF2-40B4-BE49-F238E27FC236}">
                <a16:creationId xmlns:a16="http://schemas.microsoft.com/office/drawing/2014/main" id="{831B1443-D1CE-5F31-4810-0968C2D90E4B}"/>
              </a:ext>
            </a:extLst>
          </p:cNvPr>
          <p:cNvSpPr>
            <a:spLocks noGrp="1"/>
          </p:cNvSpPr>
          <p:nvPr>
            <p:ph type="body" sz="quarter" idx="16"/>
          </p:nvPr>
        </p:nvSpPr>
        <p:spPr>
          <a:xfrm>
            <a:off x="9112644" y="1360755"/>
            <a:ext cx="2871216" cy="4700016"/>
          </a:xfrm>
          <a:prstGeom prst="roundRect">
            <a:avLst/>
          </a:prstGeom>
          <a:ln w="38100">
            <a:solidFill>
              <a:srgbClr val="00529B"/>
            </a:solidFill>
          </a:ln>
        </p:spPr>
        <p:txBody>
          <a:bodyPr tIns="2194560"/>
          <a:lstStyle/>
          <a:p>
            <a:pPr marL="0" marR="0" lvl="0" indent="0" algn="ctr" defTabSz="6858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Telemarketing </a:t>
            </a:r>
          </a:p>
          <a:p>
            <a:pPr marL="0" marR="0" lvl="0" indent="0" algn="ctr" defTabSz="6858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companies and health plans</a:t>
            </a:r>
          </a:p>
        </p:txBody>
      </p:sp>
      <p:sp>
        <p:nvSpPr>
          <p:cNvPr id="5" name="Slide Number Placeholder 4">
            <a:extLst>
              <a:ext uri="{FF2B5EF4-FFF2-40B4-BE49-F238E27FC236}">
                <a16:creationId xmlns:a16="http://schemas.microsoft.com/office/drawing/2014/main" id="{48D95C4F-3C63-4626-BD66-25AE38DEB65A}"/>
              </a:ext>
            </a:extLst>
          </p:cNvPr>
          <p:cNvSpPr>
            <a:spLocks noGrp="1"/>
          </p:cNvSpPr>
          <p:nvPr>
            <p:ph type="sldNum" sz="quarter" idx="12"/>
          </p:nvPr>
        </p:nvSpPr>
        <p:spPr/>
        <p:txBody>
          <a:bodyPr/>
          <a:lstStyle/>
          <a:p>
            <a:pPr>
              <a:defRPr/>
            </a:pPr>
            <a:fld id="{11E79EF6-0C0E-43E6-8FB3-918BC522CC5A}" type="slidenum">
              <a:rPr lang="en-US" smtClean="0"/>
              <a:pPr>
                <a:defRPr/>
              </a:pPr>
              <a:t>9</a:t>
            </a:fld>
            <a:endParaRPr lang="en-US" dirty="0"/>
          </a:p>
        </p:txBody>
      </p:sp>
      <p:sp>
        <p:nvSpPr>
          <p:cNvPr id="28" name="Footer Placeholder 4">
            <a:extLst>
              <a:ext uri="{FF2B5EF4-FFF2-40B4-BE49-F238E27FC236}">
                <a16:creationId xmlns:a16="http://schemas.microsoft.com/office/drawing/2014/main" id="{072EF22E-80F0-4B06-AB97-5DEDB4D2947A}"/>
              </a:ext>
            </a:extLst>
          </p:cNvPr>
          <p:cNvSpPr>
            <a:spLocks noGrp="1"/>
          </p:cNvSpPr>
          <p:nvPr>
            <p:ph type="ftr" sz="quarter" idx="11"/>
          </p:nvPr>
        </p:nvSpPr>
        <p:spPr/>
        <p:txBody>
          <a:bodyPr/>
          <a:lstStyle/>
          <a:p>
            <a:r>
              <a:rPr lang="en-US">
                <a:latin typeface="Arial"/>
                <a:cs typeface="Arial"/>
              </a:rPr>
              <a:t>Medicare &amp; Medicaid Fraud, Waste, &amp; Abuse Prevention</a:t>
            </a:r>
            <a:endParaRPr lang="en-US" dirty="0">
              <a:latin typeface="Arial"/>
              <a:cs typeface="Arial"/>
            </a:endParaRPr>
          </a:p>
        </p:txBody>
      </p:sp>
      <p:sp>
        <p:nvSpPr>
          <p:cNvPr id="19" name="Date Placeholder 3">
            <a:extLst>
              <a:ext uri="{FF2B5EF4-FFF2-40B4-BE49-F238E27FC236}">
                <a16:creationId xmlns:a16="http://schemas.microsoft.com/office/drawing/2014/main" id="{4D1C239B-28B3-46C5-9C2A-942D78DD23E6}"/>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840285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animBg="1"/>
      <p:bldP spid="7" grpId="0" uiExpand="1" animBg="1"/>
      <p:bldP spid="9" grpId="0" uiExpand="1" animBg="1"/>
      <p:bldP spid="11" grpId="0" uiExpand="1"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ARTICULATE_DESIGN_ID_1_THEME1" val="eaGGqIYQ"/>
  <p:tag name="MMPROD_UIDATA" val="&lt;database version=&quot;11.0&quot;&gt;&lt;object type=&quot;1&quot; unique_id=&quot;10001&quot;&gt;&lt;object type=&quot;2&quot; unique_id=&quot;17349&quot;&gt;&lt;object type=&quot;3&quot; unique_id=&quot;17350&quot;&gt;&lt;property id=&quot;20148&quot; value=&quot;5&quot;/&gt;&lt;property id=&quot;20300&quot; value=&quot;Slide 1 - &amp;quot;Medicare &amp;amp; Medicaid Fraud, Waste, &amp;amp; Abuse Prevention&amp;quot;&quot;/&gt;&lt;property id=&quot;20307&quot; value=&quot;359&quot;/&gt;&lt;/object&gt;&lt;object type=&quot;3&quot; unique_id=&quot;17351&quot;&gt;&lt;property id=&quot;20148&quot; value=&quot;5&quot;/&gt;&lt;property id=&quot;20300&quot; value=&quot;Slide 2 - &amp;quot;Table of Contents&amp;quot;&quot;/&gt;&lt;property id=&quot;20307&quot; value=&quot;360&quot;/&gt;&lt;/object&gt;&lt;object type=&quot;3&quot; unique_id=&quot;17352&quot;&gt;&lt;property id=&quot;20148&quot; value=&quot;5&quot;/&gt;&lt;property id=&quot;20300&quot; value=&quot;Slide 3 - &amp;quot;Session Objectives&amp;quot;&quot;/&gt;&lt;property id=&quot;20307&quot; value=&quot;378&quot;/&gt;&lt;/object&gt;&lt;object type=&quot;3&quot; unique_id=&quot;17353&quot;&gt;&lt;property id=&quot;20148&quot; value=&quot;5&quot;/&gt;&lt;property id=&quot;20300&quot; value=&quot;Slide 4 - &amp;quot;Lesson 1&amp;amp;#x09;&amp;quot;&quot;/&gt;&lt;property id=&quot;20307&quot; value=&quot;363&quot;/&gt;&lt;/object&gt;&lt;object type=&quot;3&quot; unique_id=&quot;17355&quot;&gt;&lt;property id=&quot;20148&quot; value=&quot;5&quot;/&gt;&lt;property id=&quot;20300&quot; value=&quot;Slide 62 - &amp;quot;Medicare &amp;amp; Medicaid Fraud &amp;amp; Abuse  Resource Guide&amp;quot;&quot;/&gt;&lt;property id=&quot;20307&quot; value=&quot;371&quot;/&gt;&lt;/object&gt;&lt;object type=&quot;3&quot; unique_id=&quot;372539&quot;&gt;&lt;property id=&quot;20148&quot; value=&quot;5&quot;/&gt;&lt;property id=&quot;20300&quot; value=&quot;Slide 8 - &amp;quot;Protecting Patients&amp;quot;&quot;/&gt;&lt;property id=&quot;20307&quot; value=&quot;392&quot;/&gt;&lt;/object&gt;&lt;object type=&quot;3&quot; unique_id=&quot;372540&quot;&gt;&lt;property id=&quot;20148&quot; value=&quot;5&quot;/&gt;&lt;property id=&quot;20300&quot; value=&quot;Slide 9 - &amp;quot;Examples of Possible Fraud&amp;quot;&quot;/&gt;&lt;property id=&quot;20307&quot; value=&quot;393&quot;/&gt;&lt;/object&gt;&lt;object type=&quot;3&quot; unique_id=&quot;372541&quot;&gt;&lt;property id=&quot;20148&quot; value=&quot;5&quot;/&gt;&lt;property id=&quot;20300&quot; value=&quot;Slide 10 - &amp;quot;Anyone Can Commit Fraud&amp;quot;&quot;/&gt;&lt;property id=&quot;20307&quot; value=&quot;394&quot;/&gt;&lt;/object&gt;&lt;object type=&quot;3&quot; unique_id=&quot;372542&quot;&gt;&lt;property id=&quot;20148&quot; value=&quot;5&quot;/&gt;&lt;property id=&quot;20300&quot; value=&quot;Slide 11 - &amp;quot;Improper Payments&amp;quot;&quot;/&gt;&lt;property id=&quot;20307&quot; value=&quot;395&quot;/&gt;&lt;/object&gt;&lt;object type=&quot;3&quot; unique_id=&quot;372544&quot;&gt;&lt;property id=&quot;20148&quot; value=&quot;5&quot;/&gt;&lt;property id=&quot;20300&quot; value=&quot;Slide 13 - &amp;quot;Improper Payment Transparency: Medicare&amp;quot;&quot;/&gt;&lt;property id=&quot;20307&quot; value=&quot;397&quot;/&gt;&lt;/object&gt;&lt;object type=&quot;3&quot; unique_id=&quot;372545&quot;&gt;&lt;property id=&quot;20148&quot; value=&quot;5&quot;/&gt;&lt;property id=&quot;20300&quot; value=&quot;Slide 14 - &amp;quot;Improper Payment Transparency: Medicaid&amp;quot;&quot;/&gt;&lt;property id=&quot;20307&quot; value=&quot;398&quot;/&gt;&lt;/object&gt;&lt;object type=&quot;3&quot; unique_id=&quot;372547&quot;&gt;&lt;property id=&quot;20148&quot; value=&quot;5&quot;/&gt;&lt;property id=&quot;20300&quot; value=&quot;Slide 20 - &amp;quot;Preventing Fraud in  Medicare Health &amp;amp; Drug Plans&amp;quot;&quot;/&gt;&lt;property id=&quot;20307&quot; value=&quot;400&quot;/&gt;&lt;/object&gt;&lt;object type=&quot;3&quot; unique_id=&quot;372548&quot;&gt;&lt;property id=&quot;20148&quot; value=&quot;5&quot;/&gt;&lt;property id=&quot;20300&quot; value=&quot;Slide 22 - &amp;quot;Telemarketing &amp;amp; Fraud:  Durable Medical Equipment (DME) &amp;quot;&quot;/&gt;&lt;property id=&quot;20307&quot; value=&quot;401&quot;/&gt;&lt;/object&gt;&lt;object type=&quot;3&quot; unique_id=&quot;372549&quot;&gt;&lt;property id=&quot;20148&quot; value=&quot;5&quot;/&gt;&lt;property id=&quot;20300&quot; value=&quot;Slide 21 - &amp;quot;Common Fraud Examples:  Genetic Testing &amp;amp; Braces&amp;quot;&quot;/&gt;&lt;property id=&quot;20307&quot; value=&quot;402&quot;/&gt;&lt;/object&gt;&lt;object type=&quot;3&quot; unique_id=&quot;372550&quot;&gt;&lt;property id=&quot;20148&quot; value=&quot;5&quot;/&gt;&lt;property id=&quot;20300&quot; value=&quot;Slide 23 - &amp;quot;Competitive Bidding Program (CBP)&amp;quot;&quot;/&gt;&lt;property id=&quot;20307&quot; value=&quot;403&quot;/&gt;&lt;/object&gt;&lt;object type=&quot;3&quot; unique_id=&quot;372551&quot;&gt;&lt;property id=&quot;20148&quot; value=&quot;5&quot;/&gt;&lt;property id=&quot;20300&quot; value=&quot;Slide 24 - &amp;quot;Durable Medicare Equipment Prosthetics, Orthotics, &amp;amp; Supplies (DMEPOS) Competitive Bidding Program (CBP): Round 20&quot;/&gt;&lt;property id=&quot;20307&quot; value=&quot;404&quot;/&gt;&lt;/object&gt;&lt;object type=&quot;3&quot; unique_id=&quot;372552&quot;&gt;&lt;property id=&quot;20148&quot; value=&quot;5&quot;/&gt;&lt;property id=&quot;20300&quot; value=&quot;Slide 25 - &amp;quot;Quality of Care Concerns&amp;quot;&quot;/&gt;&lt;property id=&quot;20307&quot; value=&quot;405&quot;/&gt;&lt;/object&gt;&lt;object type=&quot;3&quot; unique_id=&quot;374029&quot;&gt;&lt;property id=&quot;20148&quot; value=&quot;5&quot;/&gt;&lt;property id=&quot;20300&quot; value=&quot;Slide 15 - &amp;quot;Check Your Knowledge: Question 1&amp;quot;&quot;/&gt;&lt;property id=&quot;20307&quot; value=&quot;423&quot;/&gt;&lt;/object&gt;&lt;object type=&quot;3&quot; unique_id=&quot;374030&quot;&gt;&lt;property id=&quot;20148&quot; value=&quot;5&quot;/&gt;&lt;property id=&quot;20300&quot; value=&quot;Slide 16 - &amp;quot;Check Your Knowledge: Question 2&amp;quot;&quot;/&gt;&lt;property id=&quot;20307&quot; value=&quot;424&quot;/&gt;&lt;/object&gt;&lt;object type=&quot;3&quot; unique_id=&quot;374031&quot;&gt;&lt;property id=&quot;20148&quot; value=&quot;5&quot;/&gt;&lt;property id=&quot;20300&quot; value=&quot;Slide 17 - &amp;quot;Lesson 2&amp;quot;&quot;/&gt;&lt;property id=&quot;20307&quot; value=&quot;425&quot;/&gt;&lt;/object&gt;&lt;object type=&quot;3&quot; unique_id=&quot;374033&quot;&gt;&lt;property id=&quot;20148&quot; value=&quot;5&quot;/&gt;&lt;property id=&quot;20300&quot; value=&quot;Slide 27 - &amp;quot;CMS’ Center for Program Integrity (CPI)&amp;quot;&quot;/&gt;&lt;property id=&quot;20307&quot; value=&quot;407&quot;/&gt;&lt;/object&gt;&lt;object type=&quot;3&quot; unique_id=&quot;374035&quot;&gt;&lt;property id=&quot;20148&quot; value=&quot;5&quot;/&gt;&lt;property id=&quot;20300&quot; value=&quot;Slide 29 - &amp;quot;Unified Program Integrity Contractor (UPIC)&amp;quot;&quot;/&gt;&lt;property id=&quot;20307&quot; value=&quot;409&quot;/&gt;&lt;/object&gt;&lt;object type=&quot;3&quot; unique_id=&quot;374036&quot;&gt;&lt;property id=&quot;20148&quot; value=&quot;5&quot;/&gt;&lt;property id=&quot;20300&quot; value=&quot;Slide 30 - &amp;quot;Medicare-Medicaid (Medi-Medi) Data Matching&amp;quot;&quot;/&gt;&lt;property id=&quot;20307&quot; value=&quot;410&quot;/&gt;&lt;/object&gt;&lt;object type=&quot;3&quot; unique_id=&quot;374037&quot;&gt;&lt;property id=&quot;20148&quot; value=&quot;5&quot;/&gt;&lt;property id=&quot;20300&quot; value=&quot;Slide 31 - &amp;quot;Recovery Audit Programs&amp;quot;&quot;/&gt;&lt;property id=&quot;20307&quot; value=&quot;411&quot;/&gt;&lt;/object&gt;&lt;object type=&quot;3&quot; unique_id=&quot;374038&quot;&gt;&lt;property id=&quot;20148&quot; value=&quot;5&quot;/&gt;&lt;property id=&quot;20300&quot; value=&quot;Slide 32 - &amp;quot;Medicare Drug Integrity Contractors (MEDICs)&amp;quot;&quot;/&gt;&lt;property id=&quot;20307&quot; value=&quot;412&quot;/&gt;&lt;/object&gt;&lt;object type=&quot;3&quot; unique_id=&quot;374039&quot;&gt;&lt;property id=&quot;20148&quot; value=&quot;5&quot;/&gt;&lt;property id=&quot;20300&quot; value=&quot;Slide 33 - &amp;quot;CMS Administrative Actions&amp;quot;&quot;/&gt;&lt;property id=&quot;20307&quot; value=&quot;413&quot;/&gt;&lt;/object&gt;&lt;object type=&quot;3&quot; unique_id=&quot;374040&quot;&gt;&lt;property id=&quot;20148&quot; value=&quot;5&quot;/&gt;&lt;property id=&quot;20300&quot; value=&quot;Slide 34 - &amp;quot;Law Enforcement &amp;amp; Judicial System Actions&amp;quot;&quot;/&gt;&lt;property id=&quot;20307&quot; value=&quot;414&quot;/&gt;&lt;/object&gt;&lt;object type=&quot;3&quot; unique_id=&quot;374041&quot;&gt;&lt;property id=&quot;20148&quot; value=&quot;5&quot;/&gt;&lt;property id=&quot;20300&quot; value=&quot;Slide 35 - &amp;quot;Health Care Fraud &amp;amp; Abuse Control (HCFAC) Program&amp;quot;&quot;/&gt;&lt;property id=&quot;20307&quot; value=&quot;415&quot;/&gt;&lt;/object&gt;&lt;object type=&quot;3&quot; unique_id=&quot;374042&quot;&gt;&lt;property id=&quot;20148&quot; value=&quot;5&quot;/&gt;&lt;property id=&quot;20300&quot; value=&quot;Slide 37 - &amp;quot;Health Care Prevention &amp;amp;  Enforcement Action Team (HEAT)&amp;quot;&quot;/&gt;&lt;property id=&quot;20307&quot; value=&quot;416&quot;/&gt;&lt;/object&gt;&lt;object type=&quot;3&quot; unique_id=&quot;374043&quot;&gt;&lt;property id=&quot;20148&quot; value=&quot;5&quot;/&gt;&lt;property id=&quot;20300&quot; value=&quot;Slide 36 - &amp;quot;Medicare Fraud Strike Force Teams&amp;quot;&quot;/&gt;&lt;property id=&quot;20307&quot; value=&quot;417&quot;/&gt;&lt;/object&gt;&lt;object type=&quot;3&quot; unique_id=&quot;374044&quot;&gt;&lt;property id=&quot;20148&quot; value=&quot;5&quot;/&gt;&lt;property id=&quot;20300&quot; value=&quot;Slide 40 - &amp;quot;Provider Education&amp;quot;&quot;/&gt;&lt;property id=&quot;20307&quot; value=&quot;418&quot;/&gt;&lt;/object&gt;&lt;object type=&quot;3&quot; unique_id=&quot;374045&quot;&gt;&lt;property id=&quot;20148&quot; value=&quot;5&quot;/&gt;&lt;property id=&quot;20300&quot; value=&quot;Slide 41 - &amp;quot;Check Your Knowledge: Question 3&amp;quot;&quot;/&gt;&lt;property id=&quot;20307&quot; value=&quot;427&quot;/&gt;&lt;/object&gt;&lt;object type=&quot;3&quot; unique_id=&quot;374046&quot;&gt;&lt;property id=&quot;20148&quot; value=&quot;5&quot;/&gt;&lt;property id=&quot;20300&quot; value=&quot;Slide 42 - &amp;quot;Lesson 3&amp;amp;#x09;&amp;quot;&quot;/&gt;&lt;property id=&quot;20307&quot; value=&quot;426&quot;/&gt;&lt;/object&gt;&lt;object type=&quot;3&quot; unique_id=&quot;374047&quot;&gt;&lt;property id=&quot;20148&quot; value=&quot;5&quot;/&gt;&lt;property id=&quot;20300&quot; value=&quot;Slide 45 - &amp;quot;The Senior Medicare Patrol (SMP)&amp;quot;&quot;/&gt;&lt;property id=&quot;20307&quot; value=&quot;419&quot;/&gt;&lt;/object&gt;&lt;object type=&quot;3&quot; unique_id=&quot;374048&quot;&gt;&lt;property id=&quot;20148&quot; value=&quot;5&quot;/&gt;&lt;property id=&quot;20300&quot; value=&quot;Slide 46 - &amp;quot;Fraud &amp;amp; Abuse Information on Medicare.gov&amp;quot;&quot;/&gt;&lt;property id=&quot;20307&quot; value=&quot;420&quot;/&gt;&lt;/object&gt;&lt;object type=&quot;3&quot; unique_id=&quot;374049&quot;&gt;&lt;property id=&quot;20148&quot; value=&quot;5&quot;/&gt;&lt;property id=&quot;20300&quot; value=&quot;Slide 47 - &amp;quot;Medicare Summary Notice (MSN)&amp;quot;&quot;/&gt;&lt;property id=&quot;20307&quot; value=&quot;421&quot;/&gt;&lt;/object&gt;&lt;object type=&quot;3&quot; unique_id=&quot;374050&quot;&gt;&lt;property id=&quot;20148&quot; value=&quot;5&quot;/&gt;&lt;property id=&quot;20300&quot; value=&quot;Slide 49 - &amp;quot;Medicare Account on Medicare.gov&amp;quot;&quot;/&gt;&lt;property id=&quot;20307&quot; value=&quot;422&quot;/&gt;&lt;/object&gt;&lt;object type=&quot;3&quot; unique_id=&quot;374051&quot;&gt;&lt;property id=&quot;20148&quot; value=&quot;5&quot;/&gt;&lt;property id=&quot;20300&quot; value=&quot;Slide 51 - &amp;quot;“4 Rs” for Fighting Medicare Fraud&amp;quot;&quot;/&gt;&lt;property id=&quot;20307&quot; value=&quot;428&quot;/&gt;&lt;/object&gt;&lt;object type=&quot;3&quot; unique_id=&quot;374054&quot;&gt;&lt;property id=&quot;20148&quot; value=&quot;5&quot;/&gt;&lt;property id=&quot;20300&quot; value=&quot;Slide 54 - &amp;quot;Learning Activity&amp;quot;&quot;/&gt;&lt;property id=&quot;20307&quot; value=&quot;431&quot;/&gt;&lt;/object&gt;&lt;object type=&quot;3&quot; unique_id=&quot;374055&quot;&gt;&lt;property id=&quot;20148&quot; value=&quot;5&quot;/&gt;&lt;property id=&quot;20300&quot; value=&quot;Slide 55 - &amp;quot;Learning Activity (continued)&amp;quot;&quot;/&gt;&lt;property id=&quot;20307&quot; value=&quot;432&quot;/&gt;&lt;/object&gt;&lt;object type=&quot;3&quot; unique_id=&quot;374056&quot;&gt;&lt;property id=&quot;20148&quot; value=&quot;5&quot;/&gt;&lt;property id=&quot;20300&quot; value=&quot;Slide 56 - &amp;quot;Protecting Personal Information&amp;quot;&quot;/&gt;&lt;property id=&quot;20307&quot; value=&quot;433&quot;/&gt;&lt;/object&gt;&lt;object type=&quot;3&quot; unique_id=&quot;374057&quot;&gt;&lt;property id=&quot;20148&quot; value=&quot;5&quot;/&gt;&lt;property id=&quot;20300&quot; value=&quot;Slide 57 - &amp;quot;Identity Theft&amp;quot;&quot;/&gt;&lt;property id=&quot;20307&quot; value=&quot;434&quot;/&gt;&lt;/object&gt;&lt;object type=&quot;3&quot; unique_id=&quot;374058&quot;&gt;&lt;property id=&quot;20148&quot; value=&quot;5&quot;/&gt;&lt;property id=&quot;20300&quot; value=&quot;Slide 58 - &amp;quot;Medical Identity Theft&amp;quot;&quot;/&gt;&lt;property id=&quot;20307&quot; value=&quot;435&quot;/&gt;&lt;/object&gt;&lt;object type=&quot;3&quot; unique_id=&quot;374059&quot;&gt;&lt;property id=&quot;20148&quot; value=&quot;5&quot;/&gt;&lt;property id=&quot;20300&quot; value=&quot;Slide 60 - &amp;quot;Key Points to Remember&amp;quot;&quot;/&gt;&lt;property id=&quot;20307&quot; value=&quot;436&quot;/&gt;&lt;/object&gt;&lt;object type=&quot;3&quot; unique_id=&quot;374060&quot;&gt;&lt;property id=&quot;20148&quot; value=&quot;5&quot;/&gt;&lt;property id=&quot;20300&quot; value=&quot;Slide 63 - &amp;quot;Medicare &amp;amp; Medicaid Fraud &amp;amp; Abuse  Resource Guide (continued)&amp;quot;&quot;/&gt;&lt;property id=&quot;20307&quot; value=&quot;437&quot;/&gt;&lt;/object&gt;&lt;object type=&quot;3&quot; unique_id=&quot;374062&quot;&gt;&lt;property id=&quot;20148&quot; value=&quot;5&quot;/&gt;&lt;property id=&quot;20300&quot; value=&quot;Slide 65 - &amp;quot;Acronyms&amp;quot;&quot;/&gt;&lt;property id=&quot;20307&quot; value=&quot;439&quot;/&gt;&lt;/object&gt;&lt;object type=&quot;3&quot; unique_id=&quot;374251&quot;&gt;&lt;property id=&quot;20148&quot; value=&quot;5&quot;/&gt;&lt;property id=&quot;20300&quot; value=&quot;Slide 59 - &amp;quot;Reporting Suspected Medicaid Fraud&amp;quot;&quot;/&gt;&lt;property id=&quot;20307&quot; value=&quot;441&quot;/&gt;&lt;/object&gt;&lt;object type=&quot;3&quot; unique_id=&quot;374691&quot;&gt;&lt;property id=&quot;20148&quot; value=&quot;5&quot;/&gt;&lt;property id=&quot;20300&quot; value=&quot;Slide 19 - &amp;quot;COVID-19 Fraud Schemes&amp;quot;&quot;/&gt;&lt;property id=&quot;20307&quot; value=&quot;442&quot;/&gt;&lt;/object&gt;&lt;object type=&quot;3&quot; unique_id=&quot;380783&quot;&gt;&lt;property id=&quot;20148&quot; value=&quot;5&quot;/&gt;&lt;property id=&quot;20300&quot; value=&quot;Slide 50 - &amp;quot;Explanation of Benefits (EOB)&amp;quot;&quot;/&gt;&lt;property id=&quot;20307&quot; value=&quot;446&quot;/&gt;&lt;/object&gt;&lt;object type=&quot;3&quot; unique_id=&quot;380785&quot;&gt;&lt;property id=&quot;20148&quot; value=&quot;5&quot;/&gt;&lt;property id=&quot;20300&quot; value=&quot;Slide 5 - &amp;quot;Lesson 1 Objectives &amp;quot;&quot;/&gt;&lt;property id=&quot;20307&quot; value=&quot;465&quot;/&gt;&lt;/object&gt;&lt;object type=&quot;3&quot; unique_id=&quot;380786&quot;&gt;&lt;property id=&quot;20148&quot; value=&quot;5&quot;/&gt;&lt;property id=&quot;20300&quot; value=&quot;Slide 6 - &amp;quot;Fraud, Waste, &amp;amp; Abuse: What’s the Difference? &amp;quot;&quot;/&gt;&lt;property id=&quot;20307&quot; value=&quot;455&quot;/&gt;&lt;/object&gt;&lt;object type=&quot;3&quot; unique_id=&quot;380787&quot;&gt;&lt;property id=&quot;20148&quot; value=&quot;5&quot;/&gt;&lt;property id=&quot;20300&quot; value=&quot;Slide 7 - &amp;quot;Level of Intent&amp;quot;&quot;/&gt;&lt;property id=&quot;20307&quot; value=&quot;454&quot;/&gt;&lt;/object&gt;&lt;object type=&quot;3&quot; unique_id=&quot;380788&quot;&gt;&lt;property id=&quot;20148&quot; value=&quot;5&quot;/&gt;&lt;property id=&quot;20300&quot; value=&quot;Slide 18 - &amp;quot;Lesson 2 Objectives &amp;quot;&quot;/&gt;&lt;property id=&quot;20307&quot; value=&quot;464&quot;/&gt;&lt;/object&gt;&lt;object type=&quot;3&quot; unique_id=&quot;380789&quot;&gt;&lt;property id=&quot;20148&quot; value=&quot;5&quot;/&gt;&lt;property id=&quot;20300&quot; value=&quot;Slide 44 - &amp;quot;Consequences of Sharing Your  Health Care Card or Number&amp;quot;&quot;/&gt;&lt;property id=&quot;20307&quot; value=&quot;458&quot;/&gt;&lt;/object&gt;&lt;object type=&quot;3&quot; unique_id=&quot;380791&quot;&gt;&lt;property id=&quot;20148&quot; value=&quot;5&quot;/&gt;&lt;property id=&quot;20300&quot; value=&quot;Slide 28 - &amp;quot;Program Integrity Contractors&amp;quot;&quot;/&gt;&lt;property id=&quot;20307&quot; value=&quot;459&quot;/&gt;&lt;/object&gt;&lt;object type=&quot;3&quot; unique_id=&quot;380792&quot;&gt;&lt;property id=&quot;20148&quot; value=&quot;5&quot;/&gt;&lt;property id=&quot;20300&quot; value=&quot;Slide 43 - &amp;quot;Lesson 3 Objectives &amp;quot;&quot;/&gt;&lt;property id=&quot;20307&quot; value=&quot;463&quot;/&gt;&lt;/object&gt;&lt;object type=&quot;3&quot; unique_id=&quot;380793&quot;&gt;&lt;property id=&quot;20148&quot; value=&quot;5&quot;/&gt;&lt;property id=&quot;20300&quot; value=&quot;Slide 52 - &amp;quot;Contact Medicare&amp;quot;&quot;/&gt;&lt;property id=&quot;20307&quot; value=&quot;461&quot;/&gt;&lt;/object&gt;&lt;object type=&quot;3&quot; unique_id=&quot;380794&quot;&gt;&lt;property id=&quot;20148&quot; value=&quot;5&quot;/&gt;&lt;property id=&quot;20300&quot; value=&quot;Slide 53 - &amp;quot;Fighting Fraud Can Pay&amp;quot;&quot;/&gt;&lt;property id=&quot;20307&quot; value=&quot;462&quot;/&gt;&lt;/object&gt;&lt;object type=&quot;3&quot; unique_id=&quot;380795&quot;&gt;&lt;property id=&quot;20148&quot; value=&quot;5&quot;/&gt;&lt;property id=&quot;20300&quot; value=&quot;Slide 61 - &amp;quot;Examples of Successful Fraud Takedowns &amp;quot;&quot;/&gt;&lt;property id=&quot;20307&quot; value=&quot;453&quot;/&gt;&lt;/object&gt;&lt;object type=&quot;3&quot; unique_id=&quot;381117&quot;&gt;&lt;property id=&quot;20148&quot; value=&quot;5&quot;/&gt;&lt;property id=&quot;20300&quot; value=&quot;Slide 48 - &amp;quot;Electronic Medicare Summary Notice (eMSN)&amp;quot;&quot;/&gt;&lt;property id=&quot;20307&quot; value=&quot;466&quot;/&gt;&lt;/object&gt;&lt;object type=&quot;3&quot; unique_id=&quot;381458&quot;&gt;&lt;property id=&quot;20148&quot; value=&quot;5&quot;/&gt;&lt;property id=&quot;20300&quot; value=&quot;Slide 38 - &amp;quot;Health Care Fraud Prevention Partnership (HFPP)&amp;quot;&quot;/&gt;&lt;property id=&quot;20307&quot; value=&quot;467&quot;/&gt;&lt;/object&gt;&lt;object type=&quot;3&quot; unique_id=&quot;381949&quot;&gt;&lt;property id=&quot;20148&quot; value=&quot;5&quot;/&gt;&lt;property id=&quot;20300&quot; value=&quot;Slide 39 - &amp;quot;Major Case Coordination (MCC)&amp;quot;&quot;/&gt;&lt;property id=&quot;20307&quot; value=&quot;468&quot;/&gt;&lt;/object&gt;&lt;object type=&quot;3&quot; unique_id=&quot;382879&quot;&gt;&lt;property id=&quot;20148&quot; value=&quot;5&quot;/&gt;&lt;property id=&quot;20300&quot; value=&quot;Slide 66 - &amp;quot;Stay Connected &amp;quot;&quot;/&gt;&lt;property id=&quot;20307&quot; value=&quot;469&quot;/&gt;&lt;/object&gt;&lt;object type=&quot;3&quot; unique_id=&quot;382881&quot;&gt;&lt;property id=&quot;20148&quot; value=&quot;5&quot;/&gt;&lt;property id=&quot;20300&quot; value=&quot;Slide 12 - &amp;quot;Common Causes of Improper Payments&amp;quot;&quot;/&gt;&lt;property id=&quot;20307&quot; value=&quot;474&quot;/&gt;&lt;/object&gt;&lt;object type=&quot;3&quot; unique_id=&quot;382882&quot;&gt;&lt;property id=&quot;20148&quot; value=&quot;5&quot;/&gt;&lt;property id=&quot;20300&quot; value=&quot;Slide 26 - &amp;quot;Efforts to Stop Fraud, Waste, &amp;amp; Abuse&amp;quot;&quot;/&gt;&lt;property id=&quot;20307&quot; value=&quot;473&quot;/&gt;&lt;/object&gt;&lt;object type=&quot;3&quot; unique_id=&quot;383088&quot;&gt;&lt;property id=&quot;20148&quot; value=&quot;5&quot;/&gt;&lt;property id=&quot;20300&quot; value=&quot;Slide 64 - &amp;quot;Medicare Fraud &amp;amp; Abuse  Resource Guide&amp;quot;&quot;/&gt;&lt;property id=&quot;20307&quot; value=&quot;475&quot;/&gt;&lt;/object&gt;&lt;/object&gt;&lt;object type=&quot;8&quot; unique_id=&quot;17389&quot;&gt;&lt;/object&gt;&lt;/object&gt;&lt;/database&gt;"/>
  <p:tag name="SECTOMILLISECCONVERTED" val="1"/>
  <p:tag name="ARTICULATE_DESIGN_ID_OFFICE THEME" val="GaJTiijx"/>
  <p:tag name="ARTICULATE_SLIDE_COUNT" val="74"/>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E3ED8B6F-44DB-4B7B-8DC8-A310C741309D}" vid="{98C482D1-297E-4D3F-AF8E-5544A41D497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f10d27d4-cb4b-47d3-9f3b-886ddac8491f">
      <UserInfo>
        <DisplayName>Chelsea Heffernan</DisplayName>
        <AccountId>6</AccountId>
        <AccountType/>
      </UserInfo>
      <UserInfo>
        <DisplayName>Carla McClure</DisplayName>
        <AccountId>12</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D9DC2E4582D5D4982FF35358BA9F759" ma:contentTypeVersion="10" ma:contentTypeDescription="Create a new document." ma:contentTypeScope="" ma:versionID="78dde404ef07e78e79e76422616c8a53">
  <xsd:schema xmlns:xsd="http://www.w3.org/2001/XMLSchema" xmlns:xs="http://www.w3.org/2001/XMLSchema" xmlns:p="http://schemas.microsoft.com/office/2006/metadata/properties" xmlns:ns2="2f988a62-6330-4bf6-856a-0a838bb88c35" xmlns:ns3="f10d27d4-cb4b-47d3-9f3b-886ddac8491f" targetNamespace="http://schemas.microsoft.com/office/2006/metadata/properties" ma:root="true" ma:fieldsID="94588a58cd5cf7816ce81727dd5b53c8" ns2:_="" ns3:_="">
    <xsd:import namespace="2f988a62-6330-4bf6-856a-0a838bb88c35"/>
    <xsd:import namespace="f10d27d4-cb4b-47d3-9f3b-886ddac8491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988a62-6330-4bf6-856a-0a838bb88c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10d27d4-cb4b-47d3-9f3b-886ddac8491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00834B4-5BAD-430D-A881-BBFACFF9B280}">
  <ds:schemaRefs>
    <ds:schemaRef ds:uri="http://schemas.microsoft.com/sharepoint/v3/contenttype/forms"/>
  </ds:schemaRefs>
</ds:datastoreItem>
</file>

<file path=customXml/itemProps2.xml><?xml version="1.0" encoding="utf-8"?>
<ds:datastoreItem xmlns:ds="http://schemas.openxmlformats.org/officeDocument/2006/customXml" ds:itemID="{0F3F0364-0948-46B9-AE13-C035BC9FA7BE}">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f10d27d4-cb4b-47d3-9f3b-886ddac8491f"/>
    <ds:schemaRef ds:uri="2f988a62-6330-4bf6-856a-0a838bb88c35"/>
    <ds:schemaRef ds:uri="http://www.w3.org/XML/1998/namespace"/>
  </ds:schemaRefs>
</ds:datastoreItem>
</file>

<file path=customXml/itemProps3.xml><?xml version="1.0" encoding="utf-8"?>
<ds:datastoreItem xmlns:ds="http://schemas.openxmlformats.org/officeDocument/2006/customXml" ds:itemID="{651918AD-F738-45C8-B054-66F946570546}">
  <ds:schemaRefs>
    <ds:schemaRef ds:uri="2f988a62-6330-4bf6-856a-0a838bb88c35"/>
    <ds:schemaRef ds:uri="f10d27d4-cb4b-47d3-9f3b-886ddac8491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10525</TotalTime>
  <Words>19209</Words>
  <Application>Microsoft Office PowerPoint</Application>
  <PresentationFormat>Widescreen</PresentationFormat>
  <Paragraphs>1288</Paragraphs>
  <Slides>72</Slides>
  <Notes>72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72</vt:i4>
      </vt:variant>
    </vt:vector>
  </HeadingPairs>
  <TitlesOfParts>
    <vt:vector size="83" baseType="lpstr">
      <vt:lpstr>ＭＳ Ｐゴシック</vt:lpstr>
      <vt:lpstr>Arial</vt:lpstr>
      <vt:lpstr>Arial Black</vt:lpstr>
      <vt:lpstr>Calibri</vt:lpstr>
      <vt:lpstr>Calibri </vt:lpstr>
      <vt:lpstr>Courier New</vt:lpstr>
      <vt:lpstr>Muli</vt:lpstr>
      <vt:lpstr>public_sans</vt:lpstr>
      <vt:lpstr>Wingdings</vt:lpstr>
      <vt:lpstr>1_Theme1</vt:lpstr>
      <vt:lpstr>Office Theme</vt:lpstr>
      <vt:lpstr>Medicare &amp; Medicaid Fraud, Waste, &amp; Abuse Prevention</vt:lpstr>
      <vt:lpstr>Table of Contents</vt:lpstr>
      <vt:lpstr>Session Objectives</vt:lpstr>
      <vt:lpstr>Lesson 1 </vt:lpstr>
      <vt:lpstr>Lesson 1 Objectives </vt:lpstr>
      <vt:lpstr>Fraud, Waste, &amp; Abuse: What’s the Difference? </vt:lpstr>
      <vt:lpstr>Level of Intent</vt:lpstr>
      <vt:lpstr>Examples of Possible Fraud</vt:lpstr>
      <vt:lpstr>Anyone Can Commit Fraud</vt:lpstr>
      <vt:lpstr>Improper Payments</vt:lpstr>
      <vt:lpstr>Common Causes of Medicare Fee-for-Service  Improper Payments: Fiscal Year 2023</vt:lpstr>
      <vt:lpstr>Improper Payment Transparency: Medicare</vt:lpstr>
      <vt:lpstr>Improper Payment Transparency: Medicare Advantage</vt:lpstr>
      <vt:lpstr>Improper Payment Transparency: Medicare Part D</vt:lpstr>
      <vt:lpstr>Improper Payment Transparency: Medicaid</vt:lpstr>
      <vt:lpstr>Protecting Patients</vt:lpstr>
      <vt:lpstr>Check Your Knowledge: Question 1</vt:lpstr>
      <vt:lpstr>Check Your Knowledge: Question 2</vt:lpstr>
      <vt:lpstr>Check Your Knowledge: Question 3</vt:lpstr>
      <vt:lpstr>Lesson 2</vt:lpstr>
      <vt:lpstr>Lesson 2 Objectives </vt:lpstr>
      <vt:lpstr>COVID-19 Public Health Emergency End: Fraud Schemes</vt:lpstr>
      <vt:lpstr>Preventing Fraud in Medicare Health &amp; Drug Plans</vt:lpstr>
      <vt:lpstr>Common Fraud Examples: Remote Patient Monitoring</vt:lpstr>
      <vt:lpstr>Common Fraud Examples: Urinary Catheter Scams</vt:lpstr>
      <vt:lpstr>Telemarketing &amp; Fraud:  Durable Medical Equipment (DME) </vt:lpstr>
      <vt:lpstr>Competitive Bidding Program (CBP)</vt:lpstr>
      <vt:lpstr>Quality of Care Concerns</vt:lpstr>
      <vt:lpstr>Efforts to Stop Fraud, Waste, &amp; Abuse</vt:lpstr>
      <vt:lpstr>CMS’ Center for Program Integrity (CPI)</vt:lpstr>
      <vt:lpstr>Program Integrity Contractors</vt:lpstr>
      <vt:lpstr>Unified Program Integrity Contractor (UPIC)</vt:lpstr>
      <vt:lpstr>Medicare-Medicaid (Medi-Medi) Data Matching</vt:lpstr>
      <vt:lpstr>Recovery Audit Programs</vt:lpstr>
      <vt:lpstr>Medicare Drug Integrity Contractors (MEDICs)</vt:lpstr>
      <vt:lpstr>CMS Administrative Actions</vt:lpstr>
      <vt:lpstr>Law Enforcement &amp; Judicial System Actions</vt:lpstr>
      <vt:lpstr>Health Care Fraud &amp; Abuse Control (HCFAC) Program</vt:lpstr>
      <vt:lpstr>Medicare Fraud Strike Force Teams</vt:lpstr>
      <vt:lpstr>Health Care Prevention &amp;  Enforcement Action Team (HEAT)</vt:lpstr>
      <vt:lpstr>Health Care Fraud Prevention Partnership (HFPP)</vt:lpstr>
      <vt:lpstr>Major Case Coordination (MCC)</vt:lpstr>
      <vt:lpstr>Provider Education</vt:lpstr>
      <vt:lpstr>Check Your Knowledge: Question 4</vt:lpstr>
      <vt:lpstr>Check Your Knowledge: Question 5</vt:lpstr>
      <vt:lpstr>Lesson 3 </vt:lpstr>
      <vt:lpstr>Lesson 3 Objectives </vt:lpstr>
      <vt:lpstr>Consequences of Sharing Your  Health Care Card or Number</vt:lpstr>
      <vt:lpstr>The Senior Medicare Patrol (SMP)</vt:lpstr>
      <vt:lpstr>Fraud &amp; Abuse Information on Medicare.gov</vt:lpstr>
      <vt:lpstr>Medicare Summary Notice (MSN)</vt:lpstr>
      <vt:lpstr>Electronic Medicare Summary Notice (eMSN)</vt:lpstr>
      <vt:lpstr>Medicare Account on Medicare.gov</vt:lpstr>
      <vt:lpstr>Explanation of Benefits (EOB)</vt:lpstr>
      <vt:lpstr>“4 Rs” for Fighting Medicare Fraud</vt:lpstr>
      <vt:lpstr>Contact Medicare</vt:lpstr>
      <vt:lpstr>Fighting Fraud Can Pay</vt:lpstr>
      <vt:lpstr>Learning Activity</vt:lpstr>
      <vt:lpstr>Learning Activity (continued)</vt:lpstr>
      <vt:lpstr>Protecting Personal Information</vt:lpstr>
      <vt:lpstr>Identity Theft</vt:lpstr>
      <vt:lpstr>Medical Identity Theft</vt:lpstr>
      <vt:lpstr>Reporting Suspected Medicaid Fraud</vt:lpstr>
      <vt:lpstr>Check Your Knowledge: Question 6</vt:lpstr>
      <vt:lpstr>Check Your Knowledge: Question 7</vt:lpstr>
      <vt:lpstr>Key Points to Remember</vt:lpstr>
      <vt:lpstr>Examples of Medicare &amp; Medicaid Fraud in the News </vt:lpstr>
      <vt:lpstr>Medicare &amp; Medicaid Fraud &amp; Abuse  Resource Guide</vt:lpstr>
      <vt:lpstr>Medicare &amp; Medicaid Fraud &amp; Abuse  Resource Guide (continued)</vt:lpstr>
      <vt:lpstr>Medicare Fraud &amp; Abuse  Resource Guide</vt:lpstr>
      <vt:lpstr>Acronyms</vt:lpstr>
      <vt:lpstr>Stay Connected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Koelbl, Judith (CMS/OC)</dc:creator>
  <cp:lastModifiedBy>Lare, Kim (CMS/OC)</cp:lastModifiedBy>
  <cp:revision>399</cp:revision>
  <cp:lastPrinted>2023-02-16T16:16:09Z</cp:lastPrinted>
  <dcterms:created xsi:type="dcterms:W3CDTF">2019-11-14T20:32:59Z</dcterms:created>
  <dcterms:modified xsi:type="dcterms:W3CDTF">2024-04-26T15:25:57Z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0x0101007D9DC2E4582D5D4982FF35358BA9F759</vt:lpwstr>
  </property>
  <property fmtid="{D5CDD505-2E9C-101B-9397-08002B2CF9AE}" pid="3" name="ArticulateGUID">
    <vt:lpwstr>6BEC2CF0-A6EE-4379-8050-97EA100CE025</vt:lpwstr>
  </property>
  <property fmtid="{D5CDD505-2E9C-101B-9397-08002B2CF9AE}" pid="4" name="ArticulatePath">
    <vt:lpwstr>2021_FraudWasteAbuse_DT edits_cm</vt:lpwstr>
  </property>
</Properties>
</file>