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61.xml" ContentType="application/vnd.openxmlformats-officedocument.presentationml.tags+xml"/>
  <Override PartName="/ppt/notesSlides/notesSlide1.xml" ContentType="application/vnd.openxmlformats-officedocument.presentationml.notesSlide+xml"/>
  <Override PartName="/ppt/tags/tag62.xml" ContentType="application/vnd.openxmlformats-officedocument.presentationml.tags+xml"/>
  <Override PartName="/ppt/notesSlides/notesSlide2.xml" ContentType="application/vnd.openxmlformats-officedocument.presentationml.notesSlide+xml"/>
  <Override PartName="/ppt/tags/tag63.xml" ContentType="application/vnd.openxmlformats-officedocument.presentationml.tags+xml"/>
  <Override PartName="/ppt/notesSlides/notesSlide3.xml" ContentType="application/vnd.openxmlformats-officedocument.presentationml.notesSlide+xml"/>
  <Override PartName="/ppt/tags/tag64.xml" ContentType="application/vnd.openxmlformats-officedocument.presentationml.tags+xml"/>
  <Override PartName="/ppt/notesSlides/notesSlide4.xml" ContentType="application/vnd.openxmlformats-officedocument.presentationml.notesSlide+xml"/>
  <Override PartName="/ppt/tags/tag65.xml" ContentType="application/vnd.openxmlformats-officedocument.presentationml.tags+xml"/>
  <Override PartName="/ppt/notesSlides/notesSlide5.xml" ContentType="application/vnd.openxmlformats-officedocument.presentationml.notesSlide+xml"/>
  <Override PartName="/ppt/tags/tag66.xml" ContentType="application/vnd.openxmlformats-officedocument.presentationml.tags+xml"/>
  <Override PartName="/ppt/notesSlides/notesSlide6.xml" ContentType="application/vnd.openxmlformats-officedocument.presentationml.notesSlide+xml"/>
  <Override PartName="/ppt/tags/tag67.xml" ContentType="application/vnd.openxmlformats-officedocument.presentationml.tags+xml"/>
  <Override PartName="/ppt/notesSlides/notesSlide7.xml" ContentType="application/vnd.openxmlformats-officedocument.presentationml.notesSlide+xml"/>
  <Override PartName="/ppt/tags/tag68.xml" ContentType="application/vnd.openxmlformats-officedocument.presentationml.tags+xml"/>
  <Override PartName="/ppt/notesSlides/notesSlide8.xml" ContentType="application/vnd.openxmlformats-officedocument.presentationml.notesSlide+xml"/>
  <Override PartName="/ppt/tags/tag69.xml" ContentType="application/vnd.openxmlformats-officedocument.presentationml.tags+xml"/>
  <Override PartName="/ppt/notesSlides/notesSlide9.xml" ContentType="application/vnd.openxmlformats-officedocument.presentationml.notesSlide+xml"/>
  <Override PartName="/ppt/tags/tag70.xml" ContentType="application/vnd.openxmlformats-officedocument.presentationml.tags+xml"/>
  <Override PartName="/ppt/notesSlides/notesSlide10.xml" ContentType="application/vnd.openxmlformats-officedocument.presentationml.notesSlide+xml"/>
  <Override PartName="/ppt/tags/tag71.xml" ContentType="application/vnd.openxmlformats-officedocument.presentationml.tags+xml"/>
  <Override PartName="/ppt/notesSlides/notesSlide11.xml" ContentType="application/vnd.openxmlformats-officedocument.presentationml.notesSlide+xml"/>
  <Override PartName="/ppt/tags/tag72.xml" ContentType="application/vnd.openxmlformats-officedocument.presentationml.tags+xml"/>
  <Override PartName="/ppt/notesSlides/notesSlide12.xml" ContentType="application/vnd.openxmlformats-officedocument.presentationml.notesSlide+xml"/>
  <Override PartName="/ppt/tags/tag73.xml" ContentType="application/vnd.openxmlformats-officedocument.presentationml.tags+xml"/>
  <Override PartName="/ppt/notesSlides/notesSlide13.xml" ContentType="application/vnd.openxmlformats-officedocument.presentationml.notesSlide+xml"/>
  <Override PartName="/ppt/tags/tag74.xml" ContentType="application/vnd.openxmlformats-officedocument.presentationml.tags+xml"/>
  <Override PartName="/ppt/notesSlides/notesSlide14.xml" ContentType="application/vnd.openxmlformats-officedocument.presentationml.notesSlide+xml"/>
  <Override PartName="/ppt/tags/tag75.xml" ContentType="application/vnd.openxmlformats-officedocument.presentationml.tags+xml"/>
  <Override PartName="/ppt/notesSlides/notesSlide15.xml" ContentType="application/vnd.openxmlformats-officedocument.presentationml.notesSlide+xml"/>
  <Override PartName="/ppt/tags/tag76.xml" ContentType="application/vnd.openxmlformats-officedocument.presentationml.tags+xml"/>
  <Override PartName="/ppt/notesSlides/notesSlide16.xml" ContentType="application/vnd.openxmlformats-officedocument.presentationml.notesSlide+xml"/>
  <Override PartName="/ppt/tags/tag77.xml" ContentType="application/vnd.openxmlformats-officedocument.presentationml.tags+xml"/>
  <Override PartName="/ppt/notesSlides/notesSlide17.xml" ContentType="application/vnd.openxmlformats-officedocument.presentationml.notesSlide+xml"/>
  <Override PartName="/ppt/tags/tag78.xml" ContentType="application/vnd.openxmlformats-officedocument.presentationml.tags+xml"/>
  <Override PartName="/ppt/notesSlides/notesSlide18.xml" ContentType="application/vnd.openxmlformats-officedocument.presentationml.notesSlide+xml"/>
  <Override PartName="/ppt/tags/tag79.xml" ContentType="application/vnd.openxmlformats-officedocument.presentationml.tags+xml"/>
  <Override PartName="/ppt/notesSlides/notesSlide19.xml" ContentType="application/vnd.openxmlformats-officedocument.presentationml.notesSlide+xml"/>
  <Override PartName="/ppt/tags/tag80.xml" ContentType="application/vnd.openxmlformats-officedocument.presentationml.tags+xml"/>
  <Override PartName="/ppt/notesSlides/notesSlide20.xml" ContentType="application/vnd.openxmlformats-officedocument.presentationml.notesSlide+xml"/>
  <Override PartName="/ppt/tags/tag81.xml" ContentType="application/vnd.openxmlformats-officedocument.presentationml.tags+xml"/>
  <Override PartName="/ppt/notesSlides/notesSlide21.xml" ContentType="application/vnd.openxmlformats-officedocument.presentationml.notesSlide+xml"/>
  <Override PartName="/ppt/tags/tag82.xml" ContentType="application/vnd.openxmlformats-officedocument.presentationml.tags+xml"/>
  <Override PartName="/ppt/notesSlides/notesSlide22.xml" ContentType="application/vnd.openxmlformats-officedocument.presentationml.notesSlide+xml"/>
  <Override PartName="/ppt/tags/tag83.xml" ContentType="application/vnd.openxmlformats-officedocument.presentationml.tags+xml"/>
  <Override PartName="/ppt/notesSlides/notesSlide23.xml" ContentType="application/vnd.openxmlformats-officedocument.presentationml.notesSlide+xml"/>
  <Override PartName="/ppt/tags/tag84.xml" ContentType="application/vnd.openxmlformats-officedocument.presentationml.tags+xml"/>
  <Override PartName="/ppt/notesSlides/notesSlide24.xml" ContentType="application/vnd.openxmlformats-officedocument.presentationml.notesSlide+xml"/>
  <Override PartName="/ppt/tags/tag85.xml" ContentType="application/vnd.openxmlformats-officedocument.presentationml.tags+xml"/>
  <Override PartName="/ppt/notesSlides/notesSlide25.xml" ContentType="application/vnd.openxmlformats-officedocument.presentationml.notesSlide+xml"/>
  <Override PartName="/ppt/tags/tag86.xml" ContentType="application/vnd.openxmlformats-officedocument.presentationml.tags+xml"/>
  <Override PartName="/ppt/notesSlides/notesSlide26.xml" ContentType="application/vnd.openxmlformats-officedocument.presentationml.notesSlide+xml"/>
  <Override PartName="/ppt/tags/tag87.xml" ContentType="application/vnd.openxmlformats-officedocument.presentationml.tags+xml"/>
  <Override PartName="/ppt/notesSlides/notesSlide27.xml" ContentType="application/vnd.openxmlformats-officedocument.presentationml.notesSlide+xml"/>
  <Override PartName="/ppt/tags/tag88.xml" ContentType="application/vnd.openxmlformats-officedocument.presentationml.tags+xml"/>
  <Override PartName="/ppt/notesSlides/notesSlide28.xml" ContentType="application/vnd.openxmlformats-officedocument.presentationml.notesSlide+xml"/>
  <Override PartName="/ppt/tags/tag89.xml" ContentType="application/vnd.openxmlformats-officedocument.presentationml.tags+xml"/>
  <Override PartName="/ppt/notesSlides/notesSlide29.xml" ContentType="application/vnd.openxmlformats-officedocument.presentationml.notesSlide+xml"/>
  <Override PartName="/ppt/tags/tag90.xml" ContentType="application/vnd.openxmlformats-officedocument.presentationml.tags+xml"/>
  <Override PartName="/ppt/notesSlides/notesSlide30.xml" ContentType="application/vnd.openxmlformats-officedocument.presentationml.notesSlide+xml"/>
  <Override PartName="/ppt/tags/tag91.xml" ContentType="application/vnd.openxmlformats-officedocument.presentationml.tags+xml"/>
  <Override PartName="/ppt/notesSlides/notesSlide31.xml" ContentType="application/vnd.openxmlformats-officedocument.presentationml.notesSlide+xml"/>
  <Override PartName="/ppt/tags/tag92.xml" ContentType="application/vnd.openxmlformats-officedocument.presentationml.tags+xml"/>
  <Override PartName="/ppt/notesSlides/notesSlide32.xml" ContentType="application/vnd.openxmlformats-officedocument.presentationml.notesSlide+xml"/>
  <Override PartName="/ppt/tags/tag93.xml" ContentType="application/vnd.openxmlformats-officedocument.presentationml.tags+xml"/>
  <Override PartName="/ppt/notesSlides/notesSlide33.xml" ContentType="application/vnd.openxmlformats-officedocument.presentationml.notesSlide+xml"/>
  <Override PartName="/ppt/tags/tag94.xml" ContentType="application/vnd.openxmlformats-officedocument.presentationml.tags+xml"/>
  <Override PartName="/ppt/notesSlides/notesSlide34.xml" ContentType="application/vnd.openxmlformats-officedocument.presentationml.notesSlide+xml"/>
  <Override PartName="/ppt/tags/tag95.xml" ContentType="application/vnd.openxmlformats-officedocument.presentationml.tags+xml"/>
  <Override PartName="/ppt/notesSlides/notesSlide35.xml" ContentType="application/vnd.openxmlformats-officedocument.presentationml.notesSlide+xml"/>
  <Override PartName="/ppt/tags/tag96.xml" ContentType="application/vnd.openxmlformats-officedocument.presentationml.tags+xml"/>
  <Override PartName="/ppt/notesSlides/notesSlide36.xml" ContentType="application/vnd.openxmlformats-officedocument.presentationml.notesSlide+xml"/>
  <Override PartName="/ppt/tags/tag97.xml" ContentType="application/vnd.openxmlformats-officedocument.presentationml.tags+xml"/>
  <Override PartName="/ppt/notesSlides/notesSlide37.xml" ContentType="application/vnd.openxmlformats-officedocument.presentationml.notesSlide+xml"/>
  <Override PartName="/ppt/tags/tag98.xml" ContentType="application/vnd.openxmlformats-officedocument.presentationml.tags+xml"/>
  <Override PartName="/ppt/notesSlides/notesSlide38.xml" ContentType="application/vnd.openxmlformats-officedocument.presentationml.notesSlide+xml"/>
  <Override PartName="/ppt/tags/tag99.xml" ContentType="application/vnd.openxmlformats-officedocument.presentationml.tags+xml"/>
  <Override PartName="/ppt/notesSlides/notesSlide39.xml" ContentType="application/vnd.openxmlformats-officedocument.presentationml.notesSlide+xml"/>
  <Override PartName="/ppt/tags/tag100.xml" ContentType="application/vnd.openxmlformats-officedocument.presentationml.tags+xml"/>
  <Override PartName="/ppt/notesSlides/notesSlide40.xml" ContentType="application/vnd.openxmlformats-officedocument.presentationml.notesSlide+xml"/>
  <Override PartName="/ppt/tags/tag101.xml" ContentType="application/vnd.openxmlformats-officedocument.presentationml.tags+xml"/>
  <Override PartName="/ppt/notesSlides/notesSlide41.xml" ContentType="application/vnd.openxmlformats-officedocument.presentationml.notesSlide+xml"/>
  <Override PartName="/ppt/tags/tag102.xml" ContentType="application/vnd.openxmlformats-officedocument.presentationml.tags+xml"/>
  <Override PartName="/ppt/notesSlides/notesSlide42.xml" ContentType="application/vnd.openxmlformats-officedocument.presentationml.notesSlide+xml"/>
  <Override PartName="/ppt/tags/tag103.xml" ContentType="application/vnd.openxmlformats-officedocument.presentationml.tags+xml"/>
  <Override PartName="/ppt/notesSlides/notesSlide43.xml" ContentType="application/vnd.openxmlformats-officedocument.presentationml.notesSlide+xml"/>
  <Override PartName="/ppt/tags/tag104.xml" ContentType="application/vnd.openxmlformats-officedocument.presentationml.tags+xml"/>
  <Override PartName="/ppt/notesSlides/notesSlide44.xml" ContentType="application/vnd.openxmlformats-officedocument.presentationml.notesSlide+xml"/>
  <Override PartName="/ppt/tags/tag105.xml" ContentType="application/vnd.openxmlformats-officedocument.presentationml.tags+xml"/>
  <Override PartName="/ppt/notesSlides/notesSlide45.xml" ContentType="application/vnd.openxmlformats-officedocument.presentationml.notesSlide+xml"/>
  <Override PartName="/ppt/tags/tag106.xml" ContentType="application/vnd.openxmlformats-officedocument.presentationml.tags+xml"/>
  <Override PartName="/ppt/notesSlides/notesSlide46.xml" ContentType="application/vnd.openxmlformats-officedocument.presentationml.notesSlide+xml"/>
  <Override PartName="/ppt/tags/tag107.xml" ContentType="application/vnd.openxmlformats-officedocument.presentationml.tags+xml"/>
  <Override PartName="/ppt/notesSlides/notesSlide47.xml" ContentType="application/vnd.openxmlformats-officedocument.presentationml.notesSlide+xml"/>
  <Override PartName="/ppt/tags/tag108.xml" ContentType="application/vnd.openxmlformats-officedocument.presentationml.tags+xml"/>
  <Override PartName="/ppt/notesSlides/notesSlide48.xml" ContentType="application/vnd.openxmlformats-officedocument.presentationml.notesSlide+xml"/>
  <Override PartName="/ppt/tags/tag109.xml" ContentType="application/vnd.openxmlformats-officedocument.presentationml.tags+xml"/>
  <Override PartName="/ppt/notesSlides/notesSlide49.xml" ContentType="application/vnd.openxmlformats-officedocument.presentationml.notesSlide+xml"/>
  <Override PartName="/ppt/tags/tag110.xml" ContentType="application/vnd.openxmlformats-officedocument.presentationml.tags+xml"/>
  <Override PartName="/ppt/notesSlides/notesSlide50.xml" ContentType="application/vnd.openxmlformats-officedocument.presentationml.notesSlide+xml"/>
  <Override PartName="/ppt/tags/tag111.xml" ContentType="application/vnd.openxmlformats-officedocument.presentationml.tags+xml"/>
  <Override PartName="/ppt/notesSlides/notesSlide51.xml" ContentType="application/vnd.openxmlformats-officedocument.presentationml.notesSlide+xml"/>
  <Override PartName="/ppt/tags/tag112.xml" ContentType="application/vnd.openxmlformats-officedocument.presentationml.tags+xml"/>
  <Override PartName="/ppt/notesSlides/notesSlide52.xml" ContentType="application/vnd.openxmlformats-officedocument.presentationml.notesSlide+xml"/>
  <Override PartName="/ppt/tags/tag113.xml" ContentType="application/vnd.openxmlformats-officedocument.presentationml.tags+xml"/>
  <Override PartName="/ppt/notesSlides/notesSlide53.xml" ContentType="application/vnd.openxmlformats-officedocument.presentationml.notesSlide+xml"/>
  <Override PartName="/ppt/tags/tag114.xml" ContentType="application/vnd.openxmlformats-officedocument.presentationml.tags+xml"/>
  <Override PartName="/ppt/notesSlides/notesSlide54.xml" ContentType="application/vnd.openxmlformats-officedocument.presentationml.notesSlide+xml"/>
  <Override PartName="/ppt/tags/tag115.xml" ContentType="application/vnd.openxmlformats-officedocument.presentationml.tags+xml"/>
  <Override PartName="/ppt/notesSlides/notesSlide55.xml" ContentType="application/vnd.openxmlformats-officedocument.presentationml.notesSlide+xml"/>
  <Override PartName="/ppt/tags/tag116.xml" ContentType="application/vnd.openxmlformats-officedocument.presentationml.tags+xml"/>
  <Override PartName="/ppt/notesSlides/notesSlide56.xml" ContentType="application/vnd.openxmlformats-officedocument.presentationml.notesSlide+xml"/>
  <Override PartName="/ppt/tags/tag117.xml" ContentType="application/vnd.openxmlformats-officedocument.presentationml.tags+xml"/>
  <Override PartName="/ppt/notesSlides/notesSlide57.xml" ContentType="application/vnd.openxmlformats-officedocument.presentationml.notesSlide+xml"/>
  <Override PartName="/ppt/tags/tag118.xml" ContentType="application/vnd.openxmlformats-officedocument.presentationml.tags+xml"/>
  <Override PartName="/ppt/notesSlides/notesSlide58.xml" ContentType="application/vnd.openxmlformats-officedocument.presentationml.notesSlide+xml"/>
  <Override PartName="/ppt/tags/tag119.xml" ContentType="application/vnd.openxmlformats-officedocument.presentationml.tags+xml"/>
  <Override PartName="/ppt/notesSlides/notesSlide59.xml" ContentType="application/vnd.openxmlformats-officedocument.presentationml.notesSlide+xml"/>
  <Override PartName="/ppt/tags/tag120.xml" ContentType="application/vnd.openxmlformats-officedocument.presentationml.tags+xml"/>
  <Override PartName="/ppt/notesSlides/notesSlide60.xml" ContentType="application/vnd.openxmlformats-officedocument.presentationml.notesSlide+xml"/>
  <Override PartName="/ppt/tags/tag121.xml" ContentType="application/vnd.openxmlformats-officedocument.presentationml.tags+xml"/>
  <Override PartName="/ppt/notesSlides/notesSlide61.xml" ContentType="application/vnd.openxmlformats-officedocument.presentationml.notesSlide+xml"/>
  <Override PartName="/ppt/tags/tag122.xml" ContentType="application/vnd.openxmlformats-officedocument.presentationml.tags+xml"/>
  <Override PartName="/ppt/notesSlides/notesSlide62.xml" ContentType="application/vnd.openxmlformats-officedocument.presentationml.notesSlide+xml"/>
  <Override PartName="/ppt/tags/tag123.xml" ContentType="application/vnd.openxmlformats-officedocument.presentationml.tags+xml"/>
  <Override PartName="/ppt/notesSlides/notesSlide63.xml" ContentType="application/vnd.openxmlformats-officedocument.presentationml.notesSlide+xml"/>
  <Override PartName="/ppt/tags/tag124.xml" ContentType="application/vnd.openxmlformats-officedocument.presentationml.tags+xml"/>
  <Override PartName="/ppt/notesSlides/notesSlide64.xml" ContentType="application/vnd.openxmlformats-officedocument.presentationml.notesSlide+xml"/>
  <Override PartName="/ppt/tags/tag125.xml" ContentType="application/vnd.openxmlformats-officedocument.presentationml.tags+xml"/>
  <Override PartName="/ppt/notesSlides/notesSlide65.xml" ContentType="application/vnd.openxmlformats-officedocument.presentationml.notesSlide+xml"/>
  <Override PartName="/ppt/tags/tag126.xml" ContentType="application/vnd.openxmlformats-officedocument.presentationml.tags+xml"/>
  <Override PartName="/ppt/notesSlides/notesSlide66.xml" ContentType="application/vnd.openxmlformats-officedocument.presentationml.notesSlide+xml"/>
  <Override PartName="/ppt/tags/tag127.xml" ContentType="application/vnd.openxmlformats-officedocument.presentationml.tags+xml"/>
  <Override PartName="/ppt/notesSlides/notesSlide67.xml" ContentType="application/vnd.openxmlformats-officedocument.presentationml.notesSlide+xml"/>
  <Override PartName="/ppt/tags/tag128.xml" ContentType="application/vnd.openxmlformats-officedocument.presentationml.tags+xml"/>
  <Override PartName="/ppt/notesSlides/notesSlide68.xml" ContentType="application/vnd.openxmlformats-officedocument.presentationml.notesSlide+xml"/>
  <Override PartName="/ppt/tags/tag129.xml" ContentType="application/vnd.openxmlformats-officedocument.presentationml.tags+xml"/>
  <Override PartName="/ppt/notesSlides/notesSlide69.xml" ContentType="application/vnd.openxmlformats-officedocument.presentationml.notesSlide+xml"/>
  <Override PartName="/ppt/tags/tag130.xml" ContentType="application/vnd.openxmlformats-officedocument.presentationml.tags+xml"/>
  <Override PartName="/ppt/notesSlides/notesSlide70.xml" ContentType="application/vnd.openxmlformats-officedocument.presentationml.notesSlide+xml"/>
  <Override PartName="/ppt/tags/tag131.xml" ContentType="application/vnd.openxmlformats-officedocument.presentationml.tags+xml"/>
  <Override PartName="/ppt/notesSlides/notesSlide71.xml" ContentType="application/vnd.openxmlformats-officedocument.presentationml.notesSlide+xml"/>
  <Override PartName="/ppt/tags/tag132.xml" ContentType="application/vnd.openxmlformats-officedocument.presentationml.tags+xml"/>
  <Override PartName="/ppt/notesSlides/notesSlide72.xml" ContentType="application/vnd.openxmlformats-officedocument.presentationml.notesSlide+xml"/>
  <Override PartName="/ppt/tags/tag133.xml" ContentType="application/vnd.openxmlformats-officedocument.presentationml.tags+xml"/>
  <Override PartName="/ppt/notesSlides/notesSlide73.xml" ContentType="application/vnd.openxmlformats-officedocument.presentationml.notesSlide+xml"/>
  <Override PartName="/ppt/tags/tag134.xml" ContentType="application/vnd.openxmlformats-officedocument.presentationml.tags+xml"/>
  <Override PartName="/ppt/notesSlides/notesSlide74.xml" ContentType="application/vnd.openxmlformats-officedocument.presentationml.notesSlide+xml"/>
  <Override PartName="/ppt/tags/tag135.xml" ContentType="application/vnd.openxmlformats-officedocument.presentationml.tags+xml"/>
  <Override PartName="/ppt/notesSlides/notesSlide75.xml" ContentType="application/vnd.openxmlformats-officedocument.presentationml.notesSlide+xml"/>
  <Override PartName="/ppt/tags/tag136.xml" ContentType="application/vnd.openxmlformats-officedocument.presentationml.tags+xml"/>
  <Override PartName="/ppt/notesSlides/notesSlide76.xml" ContentType="application/vnd.openxmlformats-officedocument.presentationml.notesSlide+xml"/>
  <Override PartName="/ppt/tags/tag137.xml" ContentType="application/vnd.openxmlformats-officedocument.presentationml.tags+xml"/>
  <Override PartName="/ppt/notesSlides/notesSlide77.xml" ContentType="application/vnd.openxmlformats-officedocument.presentationml.notesSlide+xml"/>
  <Override PartName="/ppt/tags/tag138.xml" ContentType="application/vnd.openxmlformats-officedocument.presentationml.tags+xml"/>
  <Override PartName="/ppt/notesSlides/notesSlide78.xml" ContentType="application/vnd.openxmlformats-officedocument.presentationml.notesSlide+xml"/>
  <Override PartName="/ppt/tags/tag139.xml" ContentType="application/vnd.openxmlformats-officedocument.presentationml.tags+xml"/>
  <Override PartName="/ppt/notesSlides/notesSlide79.xml" ContentType="application/vnd.openxmlformats-officedocument.presentationml.notesSlide+xml"/>
  <Override PartName="/ppt/tags/tag140.xml" ContentType="application/vnd.openxmlformats-officedocument.presentationml.tags+xml"/>
  <Override PartName="/ppt/notesSlides/notesSlide80.xml" ContentType="application/vnd.openxmlformats-officedocument.presentationml.notesSlide+xml"/>
  <Override PartName="/ppt/tags/tag141.xml" ContentType="application/vnd.openxmlformats-officedocument.presentationml.tags+xml"/>
  <Override PartName="/ppt/notesSlides/notesSlide81.xml" ContentType="application/vnd.openxmlformats-officedocument.presentationml.notesSlide+xml"/>
  <Override PartName="/ppt/tags/tag142.xml" ContentType="application/vnd.openxmlformats-officedocument.presentationml.tags+xml"/>
  <Override PartName="/ppt/notesSlides/notesSlide82.xml" ContentType="application/vnd.openxmlformats-officedocument.presentationml.notesSlide+xml"/>
  <Override PartName="/ppt/tags/tag143.xml" ContentType="application/vnd.openxmlformats-officedocument.presentationml.tags+xml"/>
  <Override PartName="/ppt/notesSlides/notesSlide83.xml" ContentType="application/vnd.openxmlformats-officedocument.presentationml.notesSlide+xml"/>
  <Override PartName="/ppt/tags/tag144.xml" ContentType="application/vnd.openxmlformats-officedocument.presentationml.tags+xml"/>
  <Override PartName="/ppt/notesSlides/notesSlide84.xml" ContentType="application/vnd.openxmlformats-officedocument.presentationml.notesSlide+xml"/>
  <Override PartName="/ppt/tags/tag145.xml" ContentType="application/vnd.openxmlformats-officedocument.presentationml.tags+xml"/>
  <Override PartName="/ppt/notesSlides/notesSlide85.xml" ContentType="application/vnd.openxmlformats-officedocument.presentationml.notesSlide+xml"/>
  <Override PartName="/ppt/tags/tag146.xml" ContentType="application/vnd.openxmlformats-officedocument.presentationml.tags+xml"/>
  <Override PartName="/ppt/notesSlides/notesSlide86.xml" ContentType="application/vnd.openxmlformats-officedocument.presentationml.notesSlide+xml"/>
  <Override PartName="/ppt/tags/tag147.xml" ContentType="application/vnd.openxmlformats-officedocument.presentationml.tags+xml"/>
  <Override PartName="/ppt/notesSlides/notesSlide87.xml" ContentType="application/vnd.openxmlformats-officedocument.presentationml.notesSlide+xml"/>
  <Override PartName="/ppt/tags/tag148.xml" ContentType="application/vnd.openxmlformats-officedocument.presentationml.tags+xml"/>
  <Override PartName="/ppt/notesSlides/notesSlide88.xml" ContentType="application/vnd.openxmlformats-officedocument.presentationml.notesSlide+xml"/>
  <Override PartName="/ppt/tags/tag149.xml" ContentType="application/vnd.openxmlformats-officedocument.presentationml.tags+xml"/>
  <Override PartName="/ppt/notesSlides/notesSlide89.xml" ContentType="application/vnd.openxmlformats-officedocument.presentationml.notesSlide+xml"/>
  <Override PartName="/ppt/tags/tag150.xml" ContentType="application/vnd.openxmlformats-officedocument.presentationml.tags+xml"/>
  <Override PartName="/ppt/notesSlides/notesSlide90.xml" ContentType="application/vnd.openxmlformats-officedocument.presentationml.notesSlide+xml"/>
  <Override PartName="/ppt/tags/tag151.xml" ContentType="application/vnd.openxmlformats-officedocument.presentationml.tags+xml"/>
  <Override PartName="/ppt/notesSlides/notesSlide91.xml" ContentType="application/vnd.openxmlformats-officedocument.presentationml.notesSlide+xml"/>
  <Override PartName="/ppt/tags/tag152.xml" ContentType="application/vnd.openxmlformats-officedocument.presentationml.tags+xml"/>
  <Override PartName="/ppt/notesSlides/notesSlide92.xml" ContentType="application/vnd.openxmlformats-officedocument.presentationml.notesSlide+xml"/>
  <Override PartName="/ppt/tags/tag153.xml" ContentType="application/vnd.openxmlformats-officedocument.presentationml.tags+xml"/>
  <Override PartName="/ppt/notesSlides/notesSlide93.xml" ContentType="application/vnd.openxmlformats-officedocument.presentationml.notesSlide+xml"/>
  <Override PartName="/ppt/tags/tag154.xml" ContentType="application/vnd.openxmlformats-officedocument.presentationml.tags+xml"/>
  <Override PartName="/ppt/notesSlides/notesSlide94.xml" ContentType="application/vnd.openxmlformats-officedocument.presentationml.notesSlide+xml"/>
  <Override PartName="/ppt/tags/tag155.xml" ContentType="application/vnd.openxmlformats-officedocument.presentationml.tags+xml"/>
  <Override PartName="/ppt/notesSlides/notesSlide95.xml" ContentType="application/vnd.openxmlformats-officedocument.presentationml.notesSlide+xml"/>
  <Override PartName="/ppt/tags/tag156.xml" ContentType="application/vnd.openxmlformats-officedocument.presentationml.tags+xml"/>
  <Override PartName="/ppt/notesSlides/notesSlide96.xml" ContentType="application/vnd.openxmlformats-officedocument.presentationml.notesSlide+xml"/>
  <Override PartName="/ppt/tags/tag157.xml" ContentType="application/vnd.openxmlformats-officedocument.presentationml.tags+xml"/>
  <Override PartName="/ppt/notesSlides/notesSlide97.xml" ContentType="application/vnd.openxmlformats-officedocument.presentationml.notesSlide+xml"/>
  <Override PartName="/ppt/tags/tag158.xml" ContentType="application/vnd.openxmlformats-officedocument.presentationml.tags+xml"/>
  <Override PartName="/ppt/notesSlides/notesSlide98.xml" ContentType="application/vnd.openxmlformats-officedocument.presentationml.notesSlide+xml"/>
  <Override PartName="/ppt/tags/tag159.xml" ContentType="application/vnd.openxmlformats-officedocument.presentationml.tags+xml"/>
  <Override PartName="/ppt/notesSlides/notesSlide99.xml" ContentType="application/vnd.openxmlformats-officedocument.presentationml.notesSlide+xml"/>
  <Override PartName="/ppt/tags/tag160.xml" ContentType="application/vnd.openxmlformats-officedocument.presentationml.tags+xml"/>
  <Override PartName="/ppt/notesSlides/notesSlide100.xml" ContentType="application/vnd.openxmlformats-officedocument.presentationml.notesSlide+xml"/>
  <Override PartName="/ppt/tags/tag161.xml" ContentType="application/vnd.openxmlformats-officedocument.presentationml.tags+xml"/>
  <Override PartName="/ppt/notesSlides/notesSlide101.xml" ContentType="application/vnd.openxmlformats-officedocument.presentationml.notesSlide+xml"/>
  <Override PartName="/ppt/tags/tag162.xml" ContentType="application/vnd.openxmlformats-officedocument.presentationml.tags+xml"/>
  <Override PartName="/ppt/notesSlides/notesSlide102.xml" ContentType="application/vnd.openxmlformats-officedocument.presentationml.notesSlide+xml"/>
  <Override PartName="/ppt/tags/tag163.xml" ContentType="application/vnd.openxmlformats-officedocument.presentationml.tags+xml"/>
  <Override PartName="/ppt/notesSlides/notesSlide103.xml" ContentType="application/vnd.openxmlformats-officedocument.presentationml.notesSlide+xml"/>
  <Override PartName="/ppt/tags/tag164.xml" ContentType="application/vnd.openxmlformats-officedocument.presentationml.tags+xml"/>
  <Override PartName="/ppt/notesSlides/notesSlide104.xml" ContentType="application/vnd.openxmlformats-officedocument.presentationml.notesSlide+xml"/>
  <Override PartName="/ppt/tags/tag165.xml" ContentType="application/vnd.openxmlformats-officedocument.presentationml.tags+xml"/>
  <Override PartName="/ppt/notesSlides/notesSlide10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 id="2147483757" r:id="rId5"/>
  </p:sldMasterIdLst>
  <p:notesMasterIdLst>
    <p:notesMasterId r:id="rId111"/>
  </p:notesMasterIdLst>
  <p:handoutMasterIdLst>
    <p:handoutMasterId r:id="rId112"/>
  </p:handoutMasterIdLst>
  <p:sldIdLst>
    <p:sldId id="359" r:id="rId6"/>
    <p:sldId id="360" r:id="rId7"/>
    <p:sldId id="378" r:id="rId8"/>
    <p:sldId id="363" r:id="rId9"/>
    <p:sldId id="489" r:id="rId10"/>
    <p:sldId id="391" r:id="rId11"/>
    <p:sldId id="555" r:id="rId12"/>
    <p:sldId id="393" r:id="rId13"/>
    <p:sldId id="557" r:id="rId14"/>
    <p:sldId id="395" r:id="rId15"/>
    <p:sldId id="396" r:id="rId16"/>
    <p:sldId id="397" r:id="rId17"/>
    <p:sldId id="398" r:id="rId18"/>
    <p:sldId id="399" r:id="rId19"/>
    <p:sldId id="569" r:id="rId20"/>
    <p:sldId id="400" r:id="rId21"/>
    <p:sldId id="402" r:id="rId22"/>
    <p:sldId id="576" r:id="rId23"/>
    <p:sldId id="577" r:id="rId24"/>
    <p:sldId id="752" r:id="rId25"/>
    <p:sldId id="527" r:id="rId26"/>
    <p:sldId id="578" r:id="rId27"/>
    <p:sldId id="758" r:id="rId28"/>
    <p:sldId id="771" r:id="rId29"/>
    <p:sldId id="751" r:id="rId30"/>
    <p:sldId id="775" r:id="rId31"/>
    <p:sldId id="371" r:id="rId32"/>
    <p:sldId id="365" r:id="rId33"/>
    <p:sldId id="490" r:id="rId34"/>
    <p:sldId id="387" r:id="rId35"/>
    <p:sldId id="410" r:id="rId36"/>
    <p:sldId id="563" r:id="rId37"/>
    <p:sldId id="761" r:id="rId38"/>
    <p:sldId id="762" r:id="rId39"/>
    <p:sldId id="564" r:id="rId40"/>
    <p:sldId id="570" r:id="rId41"/>
    <p:sldId id="756" r:id="rId42"/>
    <p:sldId id="416" r:id="rId43"/>
    <p:sldId id="503" r:id="rId44"/>
    <p:sldId id="763" r:id="rId45"/>
    <p:sldId id="764" r:id="rId46"/>
    <p:sldId id="420" r:id="rId47"/>
    <p:sldId id="565" r:id="rId48"/>
    <p:sldId id="566" r:id="rId49"/>
    <p:sldId id="372" r:id="rId50"/>
    <p:sldId id="424" r:id="rId51"/>
    <p:sldId id="367" r:id="rId52"/>
    <p:sldId id="491" r:id="rId53"/>
    <p:sldId id="388" r:id="rId54"/>
    <p:sldId id="765" r:id="rId55"/>
    <p:sldId id="530" r:id="rId56"/>
    <p:sldId id="575" r:id="rId57"/>
    <p:sldId id="529" r:id="rId58"/>
    <p:sldId id="768" r:id="rId59"/>
    <p:sldId id="373" r:id="rId60"/>
    <p:sldId id="369" r:id="rId61"/>
    <p:sldId id="492" r:id="rId62"/>
    <p:sldId id="531" r:id="rId63"/>
    <p:sldId id="532" r:id="rId64"/>
    <p:sldId id="551" r:id="rId65"/>
    <p:sldId id="766" r:id="rId66"/>
    <p:sldId id="550" r:id="rId67"/>
    <p:sldId id="431" r:id="rId68"/>
    <p:sldId id="533" r:id="rId69"/>
    <p:sldId id="534" r:id="rId70"/>
    <p:sldId id="561" r:id="rId71"/>
    <p:sldId id="759" r:id="rId72"/>
    <p:sldId id="374" r:id="rId73"/>
    <p:sldId id="437" r:id="rId74"/>
    <p:sldId id="438" r:id="rId75"/>
    <p:sldId id="493" r:id="rId76"/>
    <p:sldId id="439" r:id="rId77"/>
    <p:sldId id="440" r:id="rId78"/>
    <p:sldId id="441" r:id="rId79"/>
    <p:sldId id="777" r:id="rId80"/>
    <p:sldId id="757" r:id="rId81"/>
    <p:sldId id="562" r:id="rId82"/>
    <p:sldId id="445" r:id="rId83"/>
    <p:sldId id="447" r:id="rId84"/>
    <p:sldId id="538" r:id="rId85"/>
    <p:sldId id="421" r:id="rId86"/>
    <p:sldId id="539" r:id="rId87"/>
    <p:sldId id="448" r:id="rId88"/>
    <p:sldId id="769" r:id="rId89"/>
    <p:sldId id="449" r:id="rId90"/>
    <p:sldId id="494" r:id="rId91"/>
    <p:sldId id="540" r:id="rId92"/>
    <p:sldId id="451" r:id="rId93"/>
    <p:sldId id="542" r:id="rId94"/>
    <p:sldId id="753" r:id="rId95"/>
    <p:sldId id="455" r:id="rId96"/>
    <p:sldId id="495" r:id="rId97"/>
    <p:sldId id="545" r:id="rId98"/>
    <p:sldId id="457" r:id="rId99"/>
    <p:sldId id="546" r:id="rId100"/>
    <p:sldId id="573" r:id="rId101"/>
    <p:sldId id="469" r:id="rId102"/>
    <p:sldId id="760" r:id="rId103"/>
    <p:sldId id="574" r:id="rId104"/>
    <p:sldId id="770" r:id="rId105"/>
    <p:sldId id="465" r:id="rId106"/>
    <p:sldId id="544" r:id="rId107"/>
    <p:sldId id="375" r:id="rId108"/>
    <p:sldId id="377" r:id="rId109"/>
    <p:sldId id="482" r:id="rId110"/>
  </p:sldIdLst>
  <p:sldSz cx="12192000" cy="6858000"/>
  <p:notesSz cx="7315200" cy="9601200"/>
  <p:custDataLst>
    <p:tags r:id="rId1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4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 id="{A7B8FF8C-52C6-05FF-4F4C-D556AF981C1C}" name="Long, Leslie (CMS/OC)" initials="LL(" userId="S::leslie.long@cms.hhs.gov::59e72955-8665-433f-9419-e19f3be41420" providerId="AD"/>
  <p188:author id="{4F63F798-5372-0B9A-136B-0755BD6E18AC}" name="Doria Diacogiannis" initials="DD" userId="S-1-5-21-4095628063-3556742122-3606576086-197501" providerId="AD"/>
  <p188:author id="{F711A5BF-B78A-7A33-6F6D-0843DA624828}" name="Leslie Long" initials="LL" userId="S-1-5-21-4095628063-3556742122-3606576086-12053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slie Long" initials="LL" lastIdx="430" clrIdx="0">
    <p:extLst>
      <p:ext uri="{19B8F6BF-5375-455C-9EA6-DF929625EA0E}">
        <p15:presenceInfo xmlns:p15="http://schemas.microsoft.com/office/powerpoint/2012/main" userId="S-1-5-21-4095628063-3556742122-3606576086-120535" providerId="AD"/>
      </p:ext>
    </p:extLst>
  </p:cmAuthor>
  <p:cmAuthor id="2" name="Doria Diacogiannis" initials="DD" lastIdx="312" clrIdx="1">
    <p:extLst>
      <p:ext uri="{19B8F6BF-5375-455C-9EA6-DF929625EA0E}">
        <p15:presenceInfo xmlns:p15="http://schemas.microsoft.com/office/powerpoint/2012/main" userId="S-1-5-21-4095628063-3556742122-3606576086-197501" providerId="AD"/>
      </p:ext>
    </p:extLst>
  </p:cmAuthor>
  <p:cmAuthor id="3" name="Amy Miner" initials="AM" lastIdx="45" clrIdx="2">
    <p:extLst>
      <p:ext uri="{19B8F6BF-5375-455C-9EA6-DF929625EA0E}">
        <p15:presenceInfo xmlns:p15="http://schemas.microsoft.com/office/powerpoint/2012/main" userId="S-1-5-21-4095628063-3556742122-3606576086-8437" providerId="AD"/>
      </p:ext>
    </p:extLst>
  </p:cmAuthor>
  <p:cmAuthor id="4" name="Erin Gordon" initials="EG" lastIdx="167" clrIdx="3">
    <p:extLst>
      <p:ext uri="{19B8F6BF-5375-455C-9EA6-DF929625EA0E}">
        <p15:presenceInfo xmlns:p15="http://schemas.microsoft.com/office/powerpoint/2012/main" userId="S-1-5-21-4095628063-3556742122-3606576086-10842" providerId="AD"/>
      </p:ext>
    </p:extLst>
  </p:cmAuthor>
  <p:cmAuthor id="5" name="Kim Lare" initials="KL" lastIdx="1" clrIdx="4">
    <p:extLst>
      <p:ext uri="{19B8F6BF-5375-455C-9EA6-DF929625EA0E}">
        <p15:presenceInfo xmlns:p15="http://schemas.microsoft.com/office/powerpoint/2012/main" userId="S-1-5-21-4095628063-3556742122-3606576086-10900" providerId="AD"/>
      </p:ext>
    </p:extLst>
  </p:cmAuthor>
  <p:cmAuthor id="6" name="Carla McClure" initials="CM" lastIdx="20" clrIdx="5">
    <p:extLst>
      <p:ext uri="{19B8F6BF-5375-455C-9EA6-DF929625EA0E}">
        <p15:presenceInfo xmlns:p15="http://schemas.microsoft.com/office/powerpoint/2012/main" userId="S::cmcclure@seiservices.com::fde6e194-4821-4e48-b273-ef3313c9dc98" providerId="AD"/>
      </p:ext>
    </p:extLst>
  </p:cmAuthor>
  <p:cmAuthor id="7" name="Carla McClure" initials="CM [2]" lastIdx="142" clrIdx="6">
    <p:extLst>
      <p:ext uri="{19B8F6BF-5375-455C-9EA6-DF929625EA0E}">
        <p15:presenceInfo xmlns:p15="http://schemas.microsoft.com/office/powerpoint/2012/main" userId="Carla McClure" providerId="None"/>
      </p:ext>
    </p:extLst>
  </p:cmAuthor>
  <p:cmAuthor id="8" name="Kathleen Bethke" initials="KB" lastIdx="3" clrIdx="7">
    <p:extLst>
      <p:ext uri="{19B8F6BF-5375-455C-9EA6-DF929625EA0E}">
        <p15:presenceInfo xmlns:p15="http://schemas.microsoft.com/office/powerpoint/2012/main" userId="Kathleen Bethke" providerId="None"/>
      </p:ext>
    </p:extLst>
  </p:cmAuthor>
  <p:cmAuthor id="9" name="Kathleen Bethke" initials="KB [2]" lastIdx="1" clrIdx="8">
    <p:extLst>
      <p:ext uri="{19B8F6BF-5375-455C-9EA6-DF929625EA0E}">
        <p15:presenceInfo xmlns:p15="http://schemas.microsoft.com/office/powerpoint/2012/main" userId="S::kbethke@seiservices.com::597e6176-bd2f-46eb-aaca-c344fe83e283" providerId="AD"/>
      </p:ext>
    </p:extLst>
  </p:cmAuthor>
  <p:cmAuthor id="10" name="Yliana Barrera" initials="YB" lastIdx="6" clrIdx="9">
    <p:extLst>
      <p:ext uri="{19B8F6BF-5375-455C-9EA6-DF929625EA0E}">
        <p15:presenceInfo xmlns:p15="http://schemas.microsoft.com/office/powerpoint/2012/main" userId="Yliana Barrera" providerId="None"/>
      </p:ext>
    </p:extLst>
  </p:cmAuthor>
  <p:cmAuthor id="11" name="Chelsea Heffernan" initials="CH" lastIdx="3" clrIdx="10">
    <p:extLst>
      <p:ext uri="{19B8F6BF-5375-455C-9EA6-DF929625EA0E}">
        <p15:presenceInfo xmlns:p15="http://schemas.microsoft.com/office/powerpoint/2012/main" userId="S::CHeffernan@seiservices.com::7050c5c2-1bd2-4717-9519-2d7b917433fa" providerId="AD"/>
      </p:ext>
    </p:extLst>
  </p:cmAuthor>
  <p:cmAuthor id="12" name="Mohamad Al-Issa" initials="MA" lastIdx="69" clrIdx="11">
    <p:extLst>
      <p:ext uri="{19B8F6BF-5375-455C-9EA6-DF929625EA0E}">
        <p15:presenceInfo xmlns:p15="http://schemas.microsoft.com/office/powerpoint/2012/main" userId="S-1-5-21-4095628063-3556742122-3606576086-234970" providerId="AD"/>
      </p:ext>
    </p:extLst>
  </p:cmAuthor>
  <p:cmAuthor id="13" name="Denise Denault" initials="DD" lastIdx="39" clrIdx="12">
    <p:extLst>
      <p:ext uri="{19B8F6BF-5375-455C-9EA6-DF929625EA0E}">
        <p15:presenceInfo xmlns:p15="http://schemas.microsoft.com/office/powerpoint/2012/main" userId="S-1-5-21-4095628063-3556742122-3606576086-266188" providerId="AD"/>
      </p:ext>
    </p:extLst>
  </p:cmAuthor>
  <p:cmAuthor id="14" name="Santana, David (CMS/OC)" initials="SD(" lastIdx="8" clrIdx="13">
    <p:extLst>
      <p:ext uri="{19B8F6BF-5375-455C-9EA6-DF929625EA0E}">
        <p15:presenceInfo xmlns:p15="http://schemas.microsoft.com/office/powerpoint/2012/main" userId="S-1-5-21-4095628063-3556742122-3606576086-67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2F5597"/>
    <a:srgbClr val="678DCF"/>
    <a:srgbClr val="FFC000"/>
    <a:srgbClr val="203864"/>
    <a:srgbClr val="DEEBF7"/>
    <a:srgbClr val="507BC8"/>
    <a:srgbClr val="0A5EC6"/>
    <a:srgbClr val="4472C4"/>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74" autoAdjust="0"/>
    <p:restoredTop sz="74736" autoAdjust="0"/>
  </p:normalViewPr>
  <p:slideViewPr>
    <p:cSldViewPr snapToGrid="0">
      <p:cViewPr varScale="1">
        <p:scale>
          <a:sx n="81" d="100"/>
          <a:sy n="81" d="100"/>
        </p:scale>
        <p:origin x="978" y="96"/>
      </p:cViewPr>
      <p:guideLst>
        <p:guide orient="horz" pos="2136"/>
        <p:guide pos="456"/>
      </p:guideLst>
    </p:cSldViewPr>
  </p:slideViewPr>
  <p:outlineViewPr>
    <p:cViewPr>
      <p:scale>
        <a:sx n="33" d="100"/>
        <a:sy n="33" d="100"/>
      </p:scale>
      <p:origin x="0" y="-87336"/>
    </p:cViewPr>
  </p:outlineViewPr>
  <p:notesTextViewPr>
    <p:cViewPr>
      <p:scale>
        <a:sx n="1" d="1"/>
        <a:sy n="1" d="1"/>
      </p:scale>
      <p:origin x="0" y="0"/>
    </p:cViewPr>
  </p:notesTextViewPr>
  <p:sorterViewPr>
    <p:cViewPr>
      <p:scale>
        <a:sx n="200" d="100"/>
        <a:sy n="200" d="100"/>
      </p:scale>
      <p:origin x="0" y="-99090"/>
    </p:cViewPr>
  </p:sorterViewPr>
  <p:notesViewPr>
    <p:cSldViewPr snapToGrid="0">
      <p:cViewPr>
        <p:scale>
          <a:sx n="100" d="100"/>
          <a:sy n="100" d="100"/>
        </p:scale>
        <p:origin x="3324" y="-58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heme" Target="theme/theme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handoutMaster" Target="handoutMasters/handout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tags" Target="tags/tag1.xml"/><Relationship Id="rId118"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commentAuthors" Target="commentAuthors.xml"/><Relationship Id="rId119"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CB6EDC4-4B3F-6948-B71B-1CB10AB2DC17}" type="datetimeFigureOut">
              <a:rPr lang="en-US" smtClean="0"/>
              <a:t>05/16/2024</a:t>
            </a:fld>
            <a:endParaRPr lang="en-US" dirty="0"/>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4C2DC1-DD1A-9240-BD1F-C5F549950A18}" type="slidenum">
              <a:rPr lang="en-US" smtClean="0"/>
              <a:t>‹#›</a:t>
            </a:fld>
            <a:endParaRPr lang="en-US" dirty="0"/>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61" tIns="48331" rIns="96661" bIns="48331" rtlCol="0"/>
          <a:lstStyle/>
          <a:p>
            <a:pPr lvl="0"/>
            <a:r>
              <a:rPr lang="en-US"/>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2713" indent="-112713" algn="l" defTabSz="914400" rtl="0" eaLnBrk="1" latinLnBrk="0" hangingPunct="1">
      <a:spcBef>
        <a:spcPts val="600"/>
      </a:spcBef>
      <a:buFont typeface="Wingdings" panose="05000000000000000000" pitchFamily="2" charset="2"/>
      <a:buChar char="§"/>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cms.gov/newsroom/media-inquirie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8" Type="http://schemas.openxmlformats.org/officeDocument/2006/relationships/hyperlink" Target="https://www.shiptacenter.org/" TargetMode="External"/><Relationship Id="rId3" Type="http://schemas.openxmlformats.org/officeDocument/2006/relationships/hyperlink" Target="http://www.medicare.gov/" TargetMode="External"/><Relationship Id="rId7" Type="http://schemas.openxmlformats.org/officeDocument/2006/relationships/hyperlink" Target="https://www.insurekidsnow.gov/" TargetMode="External"/><Relationship Id="rId2" Type="http://schemas.openxmlformats.org/officeDocument/2006/relationships/slide" Target="../slides/slide101.xml"/><Relationship Id="rId1" Type="http://schemas.openxmlformats.org/officeDocument/2006/relationships/notesMaster" Target="../notesMasters/notesMaster1.xml"/><Relationship Id="rId6" Type="http://schemas.openxmlformats.org/officeDocument/2006/relationships/hyperlink" Target="https://www.healthcare.gov/" TargetMode="External"/><Relationship Id="rId5" Type="http://schemas.openxmlformats.org/officeDocument/2006/relationships/hyperlink" Target="https://www.ssa.gov/" TargetMode="External"/><Relationship Id="rId4" Type="http://schemas.openxmlformats.org/officeDocument/2006/relationships/hyperlink" Target="http://www.medicaid.gov/" TargetMode="External"/><Relationship Id="rId9" Type="http://schemas.openxmlformats.org/officeDocument/2006/relationships/hyperlink" Target="https://cmsnationaltrainingprogram.cms.gov/" TargetMode="Externa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05.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edicare.gov/coverage/travel-outside-the-u.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medicare.gov/basics/forms-publications-mailings/mailings/signing-up/get-ready-for-medicare-package" TargetMode="External"/><Relationship Id="rId4" Type="http://schemas.openxmlformats.org/officeDocument/2006/relationships/hyperlink" Target="https://www.rrb.gov/"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ssa.gov/benefits/retirement/planner/applying2.html" TargetMode="External"/><Relationship Id="rId3" Type="http://schemas.openxmlformats.org/officeDocument/2006/relationships/hyperlink" Target="https://www.ssa.gov/" TargetMode="External"/><Relationship Id="rId7" Type="http://schemas.openxmlformats.org/officeDocument/2006/relationships/hyperlink" Target="https://www.medicare.gov/basics/forms-publications-mailings/mailings/signing-up/welcome-to-medicare-packag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ssa.gov/pubs/EN-05-10035.pdf" TargetMode="External"/><Relationship Id="rId5" Type="http://schemas.openxmlformats.org/officeDocument/2006/relationships/hyperlink" Target="http://www.ssa.gov/retirement/ageincrease.htm" TargetMode="External"/><Relationship Id="rId4" Type="http://schemas.openxmlformats.org/officeDocument/2006/relationships/hyperlink" Target="https://www.ssa.gov/locator/"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care.gov/account/logi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edicare.gov/basics/get-started-with-medicare/sign-up/when-does-medicare-coverage-start"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medicare.gov/basics/costs/medicare-costs/avoid-penaltie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edicare.gov/basics/get-started-with-medicare/sign-up/when-does-medicare-coverage-star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cmsnationaltrainingprogram.cms.gov/sites/default/files/shared/2018-New-Medicare-Card.pdf" TargetMode="External"/><Relationship Id="rId3" Type="http://schemas.openxmlformats.org/officeDocument/2006/relationships/hyperlink" Target="https://www.medicare.gov/publications/10050-Medicare-and-You.pdf" TargetMode="External"/><Relationship Id="rId7" Type="http://schemas.openxmlformats.org/officeDocument/2006/relationships/hyperlink" Target="https://cmsnationaltrainingprogram.cms.gov/sites/default/files/shared/2024_Medicare%20Amounts_FINAL_508.pdf"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medicare.gov/publications" TargetMode="External"/><Relationship Id="rId5" Type="http://schemas.openxmlformats.org/officeDocument/2006/relationships/hyperlink" Target="https://www.medicare.gov/basics/forms-publications-mailings/mailings/signing-up/welcome-to-medicare-package" TargetMode="External"/><Relationship Id="rId4" Type="http://schemas.openxmlformats.org/officeDocument/2006/relationships/hyperlink" Target="https://www.medicare.gov/basics/forms-publications-mailings/mailings/signing-up/get-ready-for-medicare-package"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ms.gov/Medicare/CMS-Forms/CMS-Forms/Downloads/CMS40B-E.pdf"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medicare.gov/basics/forms-publications-mailings/mailings/signing-up/sign-up-for-part-b-package" TargetMode="External"/><Relationship Id="rId4" Type="http://schemas.openxmlformats.org/officeDocument/2006/relationships/hyperlink" Target="https://www.cms.gov/Medicare/CMS-Forms/CMS-Forms/Downloads/CMS-L564E.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cfr.gov/current/title-42/chapter-IV/subchapter-B/part-422/subpart-B#p-422.62(a)(4)"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ecfr.gov/current/title-42/chapter-IV/subchapter-B/part-423/subpart-B#p-423.38(c)(25)" TargetMode="External"/><Relationship Id="rId4" Type="http://schemas.openxmlformats.org/officeDocument/2006/relationships/hyperlink" Target="https://www.ecfr.gov/current/title-42/chapter-IV/subchapter-B/part-423/subpart-B#p-423.38(c)(15)"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 Id="rId4"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ms.gov/files/document/cy-2024-ma-enrollment-and-disenrollment-guidance.pdf"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medicare.gov/basics/get-started-with-medicare/get-more-coverage/joining-a-plan/special-enrollment-period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edicare.gov/publications/10116-your-medicare-benefits.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edicare.gov/your-medicare-costs/medicare-costs-at-a-glance"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www.medicare.gov/coverage/mental-health-care-inpatient" TargetMode="External"/><Relationship Id="rId4" Type="http://schemas.openxmlformats.org/officeDocument/2006/relationships/hyperlink" Target="https://www.medicare.gov/coverage/inpatient-hospital-care"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medicare.gov/coverage/skilled-nursing-facility-snf-care"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medicare.gov/coverage/blood" TargetMode="External"/><Relationship Id="rId5" Type="http://schemas.openxmlformats.org/officeDocument/2006/relationships/hyperlink" Target="https://www.medicare.gov/coverage/hospice-care" TargetMode="External"/><Relationship Id="rId4" Type="http://schemas.openxmlformats.org/officeDocument/2006/relationships/hyperlink" Target="https://www.medicare.gov/coverage/home-health-services"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irs.gov/pub/irs-pdf/p969.pdf"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www.federalregister.gov/documents/2022/11/03/2022-23407/medicare-program-implementing-certain-provisions-of-the-consolidated-appropriations-act-2021-and" TargetMode="External"/><Relationship Id="rId4" Type="http://schemas.openxmlformats.org/officeDocument/2006/relationships/hyperlink" Target="https://www.healthcare.gov/glossary/health-savings-account-hsa/"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www.medicare.gov/coverage" TargetMode="External"/><Relationship Id="rId5" Type="http://schemas.openxmlformats.org/officeDocument/2006/relationships/hyperlink" Target="https://www.medicare.gov/coverage/prescription-drugs-outpatient" TargetMode="External"/><Relationship Id="rId4" Type="http://schemas.openxmlformats.org/officeDocument/2006/relationships/hyperlink" Target="http://www.cms.gov/Center/Provider-Type/Home-Health-Agency-HHA-Center.html"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edicare.gov/coverage/preventive-screening-service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medicare.gov/basics/costs/pay-premium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tricare.mil/mybenefit"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medicare.gov/supplements-other-insurance/how-to-compare-medigap-policies"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medicare.gov/medigap-supplemental-insurance-plans/" TargetMode="External"/><Relationship Id="rId7" Type="http://schemas.openxmlformats.org/officeDocument/2006/relationships/hyperlink" Target="https://www.medicare.gov/supplements-other-insurance/how-to-compare-medigap-policies"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cmsnationaltrainingprogram.cms.gov/resources" TargetMode="External"/><Relationship Id="rId5"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4" Type="http://schemas.openxmlformats.org/officeDocument/2006/relationships/hyperlink" Target="https://www.shiphelp.org/"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www.shiphelp.org/"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ecfr.gov/cgi-bin/text-idx?SID=7805cfe316ca233ff673e2e02b0e6b74&amp;mc=true&amp;node=se42.3.423_1120&amp;rgn=div8"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s://www.medicare.gov/drug-coverage-part-d/what-medicare-part-d-drug-plans-cover" TargetMode="External"/><Relationship Id="rId4" Type="http://schemas.openxmlformats.org/officeDocument/2006/relationships/hyperlink" Target="https://www.cms.gov/outreach-and-education/medicare-learning-network-mln/mlnproducts/downloads/vaccines-part-d-factsheet-icn908764.pdf"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msnationaltrainingprogram.cms.gov/sites/default/files/shared/2023_Medicare%20for%20People%20with%20ESRD_508%20FINAL%204_NEW%20LOGO.pptx"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cmsnationaltrainingprogram.cms.gov/sites/default/files/shared/2023_Medicare%20and%20Other%20Programs%20for%20People%20with%20Disabilities_508%20FINAL_2_NEW%20LOGO.pptx" TargetMode="External"/><Relationship Id="rId5" Type="http://schemas.openxmlformats.org/officeDocument/2006/relationships/hyperlink" Target="https://www.cms.gov/Research-Statistics-Data-and-Systems/Statistics-Trends-and-Reports/CMS-Fast-Facts/index.html" TargetMode="External"/><Relationship Id="rId4" Type="http://schemas.openxmlformats.org/officeDocument/2006/relationships/hyperlink" Target="https://www.medicare.gov/medicare-and-you"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cms.gov/files/document/lower-out-pocket-drug-costs-2024-and-2025-article.pdf"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s://www.medicare.gov/drug-coverage-part-d/costs-for-medicare-drug-coverage/catastrophic-coverage" TargetMode="External"/><Relationship Id="rId4" Type="http://schemas.openxmlformats.org/officeDocument/2006/relationships/hyperlink" Target="https://www.medicare.gov/drug-coverage-part-d/costs-for-medicare-drug-coverage/costs-in-the-coverage-gap"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ssa.gov/forms/ssa-44.pdf"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medicare.gov/drug-coverage-part-d/costs-for-medicare-drug-coverage/part-d-late-enrollment-penalty"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s://www.shiphelp.org/"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cmsnationaltrainingprogram.cms.gov/resources"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medicare.gov/health-drug-plans/health-plans"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s://www.medicare.gov/health-drug-plans/health-plans/your-health-plan-options" TargetMode="Externa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cmsnationaltrainingprogram.cms.gov/sites/default/files/shared/2023%20Medicare%20Advantage%20%26%20Other%20Medicare%20Health%20Plans_508_FINAL_NEW%20LOGO.pptx"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medicare.gov/basics/get-started-with-medicare/get-more-coverage/joining-a-plan"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basics/get-started-with-medicare/medicare-basics/parts-of-medicar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medicare.gov/plan-compare/#/?year=2022&amp;lang=en" TargetMode="External"/><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hyperlink" Target="https://www.medicare.gov/health-drug-plans/medicare-health-plans/your-coverage-options/other-medicare-health-plans"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medicare.gov/plan-compare/#/pace/?lang=en&amp;year=2021" TargetMode="External"/><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hyperlink" Target="https://www.medicare.gov/health-drug-plans/health-plans/your-coverage-options/other-medicare-health-plans/PACE"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cmsnationaltrainingprogram.cms.gov/sites/default/files/shared/Marketplace%20to%20Medicare%202023%20FINAL_508.pptx" TargetMode="External"/><Relationship Id="rId5" Type="http://schemas.openxmlformats.org/officeDocument/2006/relationships/hyperlink" Target="https://www.cms.gov/marketplace/outreach-and-education/medicare-and-the-health-insurance-marketplace.pdf" TargetMode="External"/><Relationship Id="rId4" Type="http://schemas.openxmlformats.org/officeDocument/2006/relationships/hyperlink" Target="https://www.healthcare.gov/small-businesses/employers/" TargetMode="Externa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hyperlink" Target="https://www.healthcare.gov/medicare/changing-from-marketplace-to-medicare" TargetMode="Externa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www.shiptacenter.org/" TargetMode="External"/><Relationship Id="rId2" Type="http://schemas.openxmlformats.org/officeDocument/2006/relationships/slide" Target="../slides/slide89.xml"/><Relationship Id="rId1" Type="http://schemas.openxmlformats.org/officeDocument/2006/relationships/notesMaster" Target="../notesMasters/notesMaster1.xml"/><Relationship Id="rId4" Type="http://schemas.openxmlformats.org/officeDocument/2006/relationships/hyperlink" Target="https://www.healthcare.gov/medicar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2ikOdAeZbo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medicaid.gov/about-us/beneficiary-resources/index.html#statemenu" TargetMode="External"/><Relationship Id="rId7" Type="http://schemas.openxmlformats.org/officeDocument/2006/relationships/hyperlink" Target="https://www.shiptacenter.org/" TargetMode="External"/><Relationship Id="rId2" Type="http://schemas.openxmlformats.org/officeDocument/2006/relationships/slide" Target="../slides/slide93.xml"/><Relationship Id="rId1" Type="http://schemas.openxmlformats.org/officeDocument/2006/relationships/notesMaster" Target="../notesMasters/notesMaster1.xml"/><Relationship Id="rId6" Type="http://schemas.openxmlformats.org/officeDocument/2006/relationships/hyperlink" Target="https://www.medicare.gov/your-medicare-costs/get-help-paying-costs" TargetMode="External"/><Relationship Id="rId5" Type="http://schemas.openxmlformats.org/officeDocument/2006/relationships/hyperlink" Target="http://www.insurekidsnow.gov/" TargetMode="External"/><Relationship Id="rId4" Type="http://schemas.openxmlformats.org/officeDocument/2006/relationships/hyperlink" Target="https://www.ssa.gov/medicare/part-d-extra-help" TargetMode="Externa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www.medicare.gov/your-medicare-costs/get-help-paying-costs/medicare-savings-programs" TargetMode="External"/><Relationship Id="rId2" Type="http://schemas.openxmlformats.org/officeDocument/2006/relationships/slide" Target="../slides/slide94.xml"/><Relationship Id="rId1" Type="http://schemas.openxmlformats.org/officeDocument/2006/relationships/notesMaster" Target="../notesMasters/notesMaster1.xml"/><Relationship Id="rId5" Type="http://schemas.openxmlformats.org/officeDocument/2006/relationships/hyperlink" Target="https://www.cms.gov/Medicare-Medicaid-Coordination/Medicare-and-Medicaid-Coordination/Medicare-Medicaid-Coordination-Office/Downloads/MMCO_DualEligibleDefinition.pdf" TargetMode="External"/><Relationship Id="rId4" Type="http://schemas.openxmlformats.org/officeDocument/2006/relationships/hyperlink" Target="https://www.medicaid.gov/about-us/beneficiary-resources/index.html#statemenu" TargetMode="Externa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www.ssa.gov/medicare/part-d-extra-help" TargetMode="External"/><Relationship Id="rId2" Type="http://schemas.openxmlformats.org/officeDocument/2006/relationships/slide" Target="../slides/slide96.xml"/><Relationship Id="rId1" Type="http://schemas.openxmlformats.org/officeDocument/2006/relationships/notesMaster" Target="../notesMasters/notesMaster1.xml"/><Relationship Id="rId5" Type="http://schemas.openxmlformats.org/officeDocument/2006/relationships/hyperlink" Target="https://www.shiphelp.org/" TargetMode="External"/><Relationship Id="rId4" Type="http://schemas.openxmlformats.org/officeDocument/2006/relationships/hyperlink" Target="https://www.medicaid.gov/about-us/beneficiary-resources/index.html#statemenu" TargetMode="Externa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medicaid.gov/about-us/beneficiary-resources/index.html#statemenu" TargetMode="External"/><Relationship Id="rId2" Type="http://schemas.openxmlformats.org/officeDocument/2006/relationships/slide" Target="../slides/slide97.xml"/><Relationship Id="rId1" Type="http://schemas.openxmlformats.org/officeDocument/2006/relationships/notesMaster" Target="../notesMasters/notesMaster1.xml"/><Relationship Id="rId4" Type="http://schemas.openxmlformats.org/officeDocument/2006/relationships/hyperlink" Target="https://www.medicaid.gov/medicaid/program-information/medicaid-and-chip-enrollment-data/report-highlights/index.html"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www.insurekidsnow.gov/" TargetMode="External"/><Relationship Id="rId2" Type="http://schemas.openxmlformats.org/officeDocument/2006/relationships/slide" Target="../slides/slide99.xml"/><Relationship Id="rId1" Type="http://schemas.openxmlformats.org/officeDocument/2006/relationships/notesMaster" Target="../notesMasters/notesMaster1.xml"/><Relationship Id="rId5" Type="http://schemas.openxmlformats.org/officeDocument/2006/relationships/hyperlink" Target="https://www.medicaid.gov/medicaid/program-information/medicaid-and-chip-enrollment-data/report-highlights/index.html" TargetMode="External"/><Relationship Id="rId4" Type="http://schemas.openxmlformats.org/officeDocument/2006/relationships/hyperlink" Target="http://www.medicaid.gov/chip/state-program-information/chip-state-program-information.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4717869"/>
          </a:xfrm>
        </p:spPr>
        <p:txBody>
          <a:bodyPr/>
          <a:lstStyle/>
          <a:p>
            <a:pPr marL="0" indent="0">
              <a:spcBef>
                <a:spcPts val="0"/>
              </a:spcBef>
              <a:spcAft>
                <a:spcPts val="600"/>
              </a:spcAft>
              <a:buNone/>
              <a:defRPr/>
            </a:pPr>
            <a:r>
              <a:rPr lang="en-US" b="1" dirty="0">
                <a:cs typeface="Arial"/>
              </a:rPr>
              <a:t>Presenter Notes</a:t>
            </a:r>
            <a:r>
              <a:rPr lang="en-US" dirty="0">
                <a:cs typeface="Arial"/>
              </a:rPr>
              <a:t> </a:t>
            </a:r>
          </a:p>
          <a:p>
            <a:pPr marL="0" indent="0">
              <a:spcBef>
                <a:spcPts val="0"/>
              </a:spcBef>
              <a:spcAft>
                <a:spcPts val="600"/>
              </a:spcAft>
              <a:buNone/>
              <a:defRPr/>
            </a:pPr>
            <a:r>
              <a:rPr lang="en-US" dirty="0">
                <a:cs typeface="Arial"/>
              </a:rPr>
              <a:t>This training module explains Medicare Program basics including Medicare Part A (Hospital Insurance), Medicare Part B (Medical Insurance), Medicare Supplement Insurance (Medigap), Medicare Advantage, Medicare drug coverage (Part D), the Health Insurance Marketplace®, Medicaid, other programs to help people with limited income and resources, and related resources. </a:t>
            </a:r>
          </a:p>
          <a:p>
            <a:pPr marL="0" indent="0">
              <a:spcBef>
                <a:spcPts val="0"/>
              </a:spcBef>
              <a:spcAft>
                <a:spcPts val="600"/>
              </a:spcAft>
              <a:buNone/>
              <a:defRPr/>
            </a:pPr>
            <a:r>
              <a:rPr lang="en-US" b="1" dirty="0">
                <a:cs typeface="Arial" panose="020B0604020202020204" pitchFamily="34" charset="0"/>
              </a:rPr>
              <a:t>Disclaimer</a:t>
            </a:r>
            <a:r>
              <a:rPr lang="en-US" dirty="0">
                <a:cs typeface="Arial" panose="020B0604020202020204" pitchFamily="34" charset="0"/>
              </a:rPr>
              <a:t> </a:t>
            </a:r>
          </a:p>
          <a:p>
            <a:pPr marL="0" indent="0">
              <a:spcBef>
                <a:spcPts val="0"/>
              </a:spcBef>
              <a:spcAft>
                <a:spcPts val="600"/>
              </a:spcAft>
              <a:buNone/>
              <a:defRPr/>
            </a:pPr>
            <a:r>
              <a:rPr lang="en-US" dirty="0">
                <a:cs typeface="Arial"/>
              </a:rPr>
              <a:t>This training module was developed and approved by the Centers for Medicare &amp; Medicaid Services (CMS), the federal agency that administers Medicare, Medicaid, the Children’s Health Insurance Program (CHIP), and the Health Insurance Marketplace®. </a:t>
            </a:r>
          </a:p>
          <a:p>
            <a:pPr marL="0" indent="0">
              <a:spcBef>
                <a:spcPts val="0"/>
              </a:spcBef>
              <a:spcAft>
                <a:spcPts val="600"/>
              </a:spcAft>
              <a:buNone/>
              <a:defRPr/>
            </a:pPr>
            <a:r>
              <a:rPr lang="en-US" dirty="0">
                <a:cs typeface="Arial"/>
              </a:rPr>
              <a:t>The information in this module was correct as of </a:t>
            </a:r>
            <a:r>
              <a:rPr lang="en-US" b="1" dirty="0">
                <a:cs typeface="Arial"/>
              </a:rPr>
              <a:t>March 2024</a:t>
            </a:r>
            <a:r>
              <a:rPr lang="en-US" dirty="0">
                <a:cs typeface="Arial"/>
              </a:rPr>
              <a:t>. To check for an updated version, visit </a:t>
            </a:r>
            <a:r>
              <a:rPr lang="en-US" dirty="0">
                <a:cs typeface="Arial"/>
                <a:hlinkClick r:id="rId3"/>
              </a:rPr>
              <a:t>CMSnationaltrainingprogram.cms.gov</a:t>
            </a:r>
            <a:r>
              <a:rPr lang="en-US" dirty="0">
                <a:cs typeface="Arial"/>
              </a:rPr>
              <a:t>. </a:t>
            </a:r>
          </a:p>
          <a:p>
            <a:pPr marL="0" indent="0">
              <a:spcBef>
                <a:spcPts val="0"/>
              </a:spcBef>
              <a:spcAft>
                <a:spcPts val="600"/>
              </a:spcAft>
              <a:buNone/>
              <a:defRPr/>
            </a:pPr>
            <a:r>
              <a:rPr lang="en-US" dirty="0">
                <a:cs typeface="Arial"/>
              </a:rPr>
              <a:t>The CMS National Training Program provides this information as a resource for our partners. It isn’t a legal document or intended for press purposes. The press can contact the CMS Press Office at </a:t>
            </a:r>
            <a:r>
              <a:rPr lang="en-US" dirty="0">
                <a:cs typeface="Arial"/>
                <a:hlinkClick r:id="rId4"/>
              </a:rPr>
              <a:t>CMS.gov/newsroom/media-inquiries</a:t>
            </a:r>
            <a:r>
              <a:rPr lang="en-US" dirty="0">
                <a:cs typeface="Arial"/>
              </a:rPr>
              <a:t>. Official Medicare Program legal guidance is contained in the relevant statutes, regulations, and rulings.</a:t>
            </a:r>
          </a:p>
          <a:p>
            <a:pPr marL="0" indent="0">
              <a:spcBef>
                <a:spcPts val="0"/>
              </a:spcBef>
              <a:spcAft>
                <a:spcPts val="600"/>
              </a:spcAft>
              <a:buNone/>
              <a:defRPr/>
            </a:pPr>
            <a:r>
              <a:rPr lang="en-US" dirty="0">
                <a:cs typeface="Arial"/>
              </a:rPr>
              <a:t>This communication was printed, published, or produced and disseminated at U.S. taxpayer expense.</a:t>
            </a:r>
          </a:p>
          <a:p>
            <a:pPr marL="0" indent="0">
              <a:spcBef>
                <a:spcPts val="0"/>
              </a:spcBef>
              <a:spcAft>
                <a:spcPts val="600"/>
              </a:spcAft>
              <a:buNone/>
              <a:defRPr/>
            </a:pPr>
            <a:r>
              <a:rPr lang="en-US" dirty="0">
                <a:cs typeface="Arial"/>
              </a:rPr>
              <a:t>Health Insurance Marketplace® is a registered service mark of the U.S. Department of Health &amp; Human Services (HHS).</a:t>
            </a: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94612"/>
            <a:ext cx="5805805" cy="5144347"/>
          </a:xfrm>
        </p:spPr>
        <p:txBody>
          <a:bodyPr/>
          <a:lstStyle/>
          <a:p>
            <a:pPr marL="0" indent="0" defTabSz="966612">
              <a:spcBef>
                <a:spcPts val="0"/>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0"/>
              </a:spcBef>
              <a:spcAft>
                <a:spcPts val="600"/>
              </a:spcAft>
              <a:buNone/>
              <a:defRPr/>
            </a:pPr>
            <a:r>
              <a:rPr lang="en-US" dirty="0">
                <a:solidFill>
                  <a:prstClr val="black"/>
                </a:solidFill>
                <a:cs typeface="Arial" panose="020B0604020202020204" pitchFamily="34" charset="0"/>
              </a:rPr>
              <a:t>The chart lets you compare Original Medicare and Medicare Advantage Plans side-by-side. Let’s compare doctor and hospital choice:</a:t>
            </a:r>
          </a:p>
          <a:p>
            <a:pPr marL="0" indent="0" defTabSz="966612">
              <a:spcBef>
                <a:spcPts val="0"/>
              </a:spcBef>
              <a:spcAft>
                <a:spcPts val="600"/>
              </a:spcAft>
              <a:buNone/>
              <a:defRPr/>
            </a:pPr>
            <a:r>
              <a:rPr lang="en-US" b="1" dirty="0">
                <a:solidFill>
                  <a:prstClr val="black"/>
                </a:solidFill>
                <a:cs typeface="Arial" panose="020B0604020202020204" pitchFamily="34" charset="0"/>
              </a:rPr>
              <a:t>Original Medicare </a:t>
            </a:r>
          </a:p>
          <a:p>
            <a:pPr marL="125660" lvl="1" indent="-12566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 can use </a:t>
            </a:r>
            <a:r>
              <a:rPr lang="en-US" b="1" dirty="0">
                <a:solidFill>
                  <a:prstClr val="black"/>
                </a:solidFill>
                <a:cs typeface="Arial" panose="020B0604020202020204" pitchFamily="34" charset="0"/>
              </a:rPr>
              <a:t>any doctor or hospital that takes Medicare, anywhere in the U.S.</a:t>
            </a:r>
          </a:p>
          <a:p>
            <a:pPr marL="125660" lvl="1" indent="-12566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In most cases, you </a:t>
            </a:r>
            <a:r>
              <a:rPr lang="en-US" b="1" dirty="0">
                <a:solidFill>
                  <a:prstClr val="black"/>
                </a:solidFill>
                <a:cs typeface="Arial" panose="020B0604020202020204" pitchFamily="34" charset="0"/>
              </a:rPr>
              <a:t>don’t need </a:t>
            </a:r>
            <a:r>
              <a:rPr lang="en-US" dirty="0">
                <a:solidFill>
                  <a:prstClr val="black"/>
                </a:solidFill>
                <a:cs typeface="Arial" panose="020B0604020202020204" pitchFamily="34" charset="0"/>
              </a:rPr>
              <a:t>a referral to use a specialist.</a:t>
            </a:r>
          </a:p>
          <a:p>
            <a:pPr marL="0" indent="0" defTabSz="966612">
              <a:spcBef>
                <a:spcPts val="0"/>
              </a:spcBef>
              <a:spcAft>
                <a:spcPts val="600"/>
              </a:spcAft>
              <a:buNone/>
              <a:defRPr/>
            </a:pPr>
            <a:r>
              <a:rPr lang="en-US" b="1" dirty="0">
                <a:solidFill>
                  <a:prstClr val="black"/>
                </a:solidFill>
                <a:cs typeface="Arial" panose="020B0604020202020204" pitchFamily="34" charset="0"/>
              </a:rPr>
              <a:t>Medicare Advantage Plans </a:t>
            </a:r>
          </a:p>
          <a:p>
            <a:pPr marL="125660" lvl="1" indent="-125660" defTabSz="966612">
              <a:spcBef>
                <a:spcPts val="0"/>
              </a:spcBef>
              <a:spcAft>
                <a:spcPts val="600"/>
              </a:spcAft>
              <a:buFont typeface="Wingdings" panose="05000000000000000000" pitchFamily="2" charset="2"/>
              <a:buChar char="§"/>
              <a:tabLst>
                <a:tab pos="125861" algn="l"/>
              </a:tabLst>
              <a:defRPr/>
            </a:pPr>
            <a:r>
              <a:rPr lang="en-US" dirty="0">
                <a:cs typeface="Arial" panose="020B0604020202020204" pitchFamily="34" charset="0"/>
              </a:rPr>
              <a:t>In many cases, you can only use </a:t>
            </a:r>
            <a:r>
              <a:rPr lang="en-US" b="1" dirty="0">
                <a:cs typeface="Arial" panose="020B0604020202020204" pitchFamily="34" charset="0"/>
              </a:rPr>
              <a:t>doctors and other providers who are in the plan’s network and service area </a:t>
            </a:r>
            <a:r>
              <a:rPr lang="en-US" dirty="0">
                <a:cs typeface="Arial" panose="020B0604020202020204" pitchFamily="34" charset="0"/>
              </a:rPr>
              <a:t>(for non-emergency care). Some plans offer non-emergency coverage out of network, but typically at a higher cost. 	</a:t>
            </a:r>
          </a:p>
          <a:p>
            <a:pPr marL="125660" lvl="1" indent="-12566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 </a:t>
            </a:r>
            <a:r>
              <a:rPr lang="en-US" b="1" dirty="0">
                <a:solidFill>
                  <a:prstClr val="black"/>
                </a:solidFill>
                <a:cs typeface="Arial" panose="020B0604020202020204" pitchFamily="34" charset="0"/>
              </a:rPr>
              <a:t>may need </a:t>
            </a:r>
            <a:r>
              <a:rPr lang="en-US" dirty="0">
                <a:solidFill>
                  <a:prstClr val="black"/>
                </a:solidFill>
                <a:cs typeface="Arial" panose="020B0604020202020204" pitchFamily="34" charset="0"/>
              </a:rPr>
              <a:t>to get a referral to use a specialist.</a:t>
            </a:r>
          </a:p>
        </p:txBody>
      </p:sp>
    </p:spTree>
    <p:extLst>
      <p:ext uri="{BB962C8B-B14F-4D97-AF65-F5344CB8AC3E}">
        <p14:creationId xmlns:p14="http://schemas.microsoft.com/office/powerpoint/2010/main" val="27449540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03320"/>
            <a:ext cx="5759450" cy="5144347"/>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0"/>
              </a:spcBef>
              <a:spcAft>
                <a:spcPts val="600"/>
              </a:spcAft>
              <a:buNone/>
              <a:defRPr/>
            </a:pPr>
            <a:r>
              <a:rPr lang="en-US" dirty="0">
                <a:solidFill>
                  <a:prstClr val="black"/>
                </a:solidFill>
                <a:cs typeface="Arial"/>
              </a:rPr>
              <a:t>Check Your Knowledge: Question 12</a:t>
            </a:r>
          </a:p>
          <a:p>
            <a:pPr marL="0" indent="0" defTabSz="966612">
              <a:spcBef>
                <a:spcPts val="0"/>
              </a:spcBef>
              <a:spcAft>
                <a:spcPts val="600"/>
              </a:spcAft>
              <a:buNone/>
              <a:defRPr/>
            </a:pPr>
            <a:r>
              <a:rPr lang="en-US" b="1" dirty="0">
                <a:solidFill>
                  <a:prstClr val="black"/>
                </a:solidFill>
                <a:cs typeface="Arial"/>
              </a:rPr>
              <a:t>Which of the following Medicare Savings Programs only helps pay Part A premiums? </a:t>
            </a:r>
            <a:r>
              <a:rPr lang="en-US" dirty="0">
                <a:solidFill>
                  <a:prstClr val="black"/>
                </a:solidFill>
                <a:cs typeface="Arial"/>
              </a:rPr>
              <a:t> </a:t>
            </a:r>
          </a:p>
          <a:p>
            <a:pPr marL="179226" indent="-179226" defTabSz="966612">
              <a:spcBef>
                <a:spcPts val="0"/>
              </a:spcBef>
              <a:spcAft>
                <a:spcPts val="600"/>
              </a:spcAft>
              <a:buFont typeface="+mj-lt"/>
              <a:buAutoNum type="alphaLcPeriod"/>
              <a:defRPr/>
            </a:pPr>
            <a:r>
              <a:rPr lang="en-US" dirty="0">
                <a:solidFill>
                  <a:prstClr val="black"/>
                </a:solidFill>
                <a:cs typeface="Arial"/>
              </a:rPr>
              <a:t>Qualified Medicare Beneficiary (QMB) Program</a:t>
            </a:r>
          </a:p>
          <a:p>
            <a:pPr marL="179226" indent="-179226" defTabSz="966612">
              <a:spcBef>
                <a:spcPts val="0"/>
              </a:spcBef>
              <a:spcAft>
                <a:spcPts val="600"/>
              </a:spcAft>
              <a:buFont typeface="+mj-lt"/>
              <a:buAutoNum type="alphaLcPeriod"/>
              <a:defRPr/>
            </a:pPr>
            <a:r>
              <a:rPr lang="en-US" dirty="0">
                <a:solidFill>
                  <a:prstClr val="black"/>
                </a:solidFill>
                <a:cs typeface="Arial"/>
              </a:rPr>
              <a:t>Specified Low-Income Medicare Beneficiary (SLMB) Program</a:t>
            </a:r>
          </a:p>
          <a:p>
            <a:pPr marL="179226" indent="-179226" defTabSz="966612">
              <a:spcBef>
                <a:spcPts val="0"/>
              </a:spcBef>
              <a:spcAft>
                <a:spcPts val="600"/>
              </a:spcAft>
              <a:buFont typeface="+mj-lt"/>
              <a:buAutoNum type="alphaLcPeriod"/>
              <a:defRPr/>
            </a:pPr>
            <a:r>
              <a:rPr lang="en-US" dirty="0">
                <a:solidFill>
                  <a:prstClr val="black"/>
                </a:solidFill>
                <a:cs typeface="Arial"/>
              </a:rPr>
              <a:t>Qualifying Individual (QI) Program</a:t>
            </a:r>
          </a:p>
          <a:p>
            <a:pPr marL="179226" indent="-179226" defTabSz="966612">
              <a:spcBef>
                <a:spcPts val="0"/>
              </a:spcBef>
              <a:spcAft>
                <a:spcPts val="600"/>
              </a:spcAft>
              <a:buFont typeface="+mj-lt"/>
              <a:buAutoNum type="alphaLcPeriod"/>
              <a:defRPr/>
            </a:pPr>
            <a:r>
              <a:rPr lang="en-US" dirty="0">
                <a:solidFill>
                  <a:prstClr val="black"/>
                </a:solidFill>
                <a:cs typeface="Arial"/>
              </a:rPr>
              <a:t>Qualifying Disabled &amp; Working Individuals (QDWI) Program</a:t>
            </a:r>
          </a:p>
          <a:p>
            <a:pPr marL="0" indent="0" defTabSz="966612">
              <a:spcBef>
                <a:spcPts val="0"/>
              </a:spcBef>
              <a:spcAft>
                <a:spcPts val="600"/>
              </a:spcAft>
              <a:buNone/>
              <a:defRPr/>
            </a:pPr>
            <a:r>
              <a:rPr lang="en-US" b="1" dirty="0">
                <a:solidFill>
                  <a:prstClr val="black"/>
                </a:solidFill>
                <a:cs typeface="Arial"/>
              </a:rPr>
              <a:t>Answer: d. Qualifying Disabled &amp; Working Individuals (QDWI) Program</a:t>
            </a:r>
          </a:p>
          <a:p>
            <a:pPr marL="0" indent="0" defTabSz="966612">
              <a:spcBef>
                <a:spcPts val="0"/>
              </a:spcBef>
              <a:spcAft>
                <a:spcPts val="600"/>
              </a:spcAft>
              <a:buNone/>
              <a:defRPr/>
            </a:pPr>
            <a:r>
              <a:rPr lang="en-US" dirty="0">
                <a:solidFill>
                  <a:prstClr val="black"/>
                </a:solidFill>
                <a:cs typeface="Arial"/>
              </a:rPr>
              <a:t>The QDWI Program helps pay Part A premiums only. The QMB Program helps pay Part A and Part B premiums, and other cost sharing (like deductibles, coinsurance, and copayments). The SLMB and QI programs help pay Part B premiums only.</a:t>
            </a:r>
          </a:p>
        </p:txBody>
      </p:sp>
    </p:spTree>
    <p:extLst>
      <p:ext uri="{BB962C8B-B14F-4D97-AF65-F5344CB8AC3E}">
        <p14:creationId xmlns:p14="http://schemas.microsoft.com/office/powerpoint/2010/main" val="3099238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68485"/>
            <a:ext cx="5759450" cy="5144347"/>
          </a:xfrm>
        </p:spPr>
        <p:txBody>
          <a:bodyPr/>
          <a:lstStyle/>
          <a:p>
            <a:pPr marL="0" indent="0" defTabSz="966612">
              <a:spcBef>
                <a:spcPts val="0"/>
              </a:spcBef>
              <a:spcAft>
                <a:spcPts val="600"/>
              </a:spcAft>
              <a:buNone/>
              <a:defRPr/>
            </a:pPr>
            <a:r>
              <a:rPr lang="en-US" b="1" dirty="0">
                <a:cs typeface="Arial"/>
              </a:rPr>
              <a:t>Presenter Notes</a:t>
            </a:r>
          </a:p>
          <a:p>
            <a:pPr marL="0" indent="0">
              <a:spcBef>
                <a:spcPts val="0"/>
              </a:spcBef>
              <a:spcAft>
                <a:spcPts val="600"/>
              </a:spcAft>
              <a:buNone/>
              <a:defRPr/>
            </a:pPr>
            <a:r>
              <a:rPr lang="en-US" b="1" dirty="0">
                <a:solidFill>
                  <a:prstClr val="black"/>
                </a:solidFill>
                <a:cs typeface="Arial"/>
              </a:rPr>
              <a:t>There are a variety of resources available to help you learn more and answer any questions, including: </a:t>
            </a:r>
          </a:p>
          <a:p>
            <a:pPr marL="119149" indent="-119149" defTabSz="966612">
              <a:spcBef>
                <a:spcPts val="0"/>
              </a:spcBef>
              <a:spcAft>
                <a:spcPts val="600"/>
              </a:spcAft>
              <a:defRPr/>
            </a:pPr>
            <a:r>
              <a:rPr lang="en-US" dirty="0">
                <a:solidFill>
                  <a:prstClr val="black"/>
                </a:solidFill>
                <a:cs typeface="Arial"/>
              </a:rPr>
              <a:t>Medicare website – </a:t>
            </a:r>
            <a:r>
              <a:rPr lang="en-US" dirty="0">
                <a:solidFill>
                  <a:prstClr val="black"/>
                </a:solidFill>
                <a:cs typeface="Arial"/>
                <a:hlinkClick r:id="rId3"/>
              </a:rPr>
              <a:t>Medicare.gov</a:t>
            </a:r>
            <a:r>
              <a:rPr lang="en-US" dirty="0">
                <a:solidFill>
                  <a:prstClr val="black"/>
                </a:solidFill>
                <a:cs typeface="Arial"/>
              </a:rPr>
              <a:t>. You can also call 1-800-MEDICARE (1-800-633-4227). TTY users can call 1-877-486-2048. </a:t>
            </a:r>
            <a:endParaRPr lang="en-US" dirty="0">
              <a:solidFill>
                <a:prstClr val="black"/>
              </a:solidFill>
              <a:cs typeface="Arial" panose="020B0604020202020204" pitchFamily="34" charset="0"/>
            </a:endParaRPr>
          </a:p>
          <a:p>
            <a:pPr marL="125525" indent="-125525" defTabSz="966612">
              <a:spcBef>
                <a:spcPts val="0"/>
              </a:spcBef>
              <a:spcAft>
                <a:spcPts val="600"/>
              </a:spcAft>
              <a:defRPr/>
            </a:pPr>
            <a:r>
              <a:rPr lang="en-US" dirty="0">
                <a:solidFill>
                  <a:prstClr val="black"/>
                </a:solidFill>
                <a:cs typeface="Arial"/>
              </a:rPr>
              <a:t>Medicaid website – </a:t>
            </a:r>
            <a:r>
              <a:rPr lang="en-US" dirty="0">
                <a:solidFill>
                  <a:prstClr val="black"/>
                </a:solidFill>
                <a:cs typeface="Arial"/>
                <a:hlinkClick r:id="rId4"/>
              </a:rPr>
              <a:t>Medicaid.gov</a:t>
            </a:r>
            <a:r>
              <a:rPr lang="en-US" dirty="0">
                <a:solidFill>
                  <a:prstClr val="black"/>
                </a:solidFill>
                <a:cs typeface="Arial"/>
              </a:rPr>
              <a:t>.</a:t>
            </a:r>
          </a:p>
          <a:p>
            <a:pPr marL="125525" indent="-125525" defTabSz="966612">
              <a:spcBef>
                <a:spcPts val="0"/>
              </a:spcBef>
              <a:spcAft>
                <a:spcPts val="600"/>
              </a:spcAft>
              <a:defRPr/>
            </a:pPr>
            <a:r>
              <a:rPr lang="en-US" dirty="0">
                <a:solidFill>
                  <a:prstClr val="black"/>
                </a:solidFill>
                <a:cs typeface="Arial"/>
              </a:rPr>
              <a:t>Social Security website – </a:t>
            </a:r>
            <a:r>
              <a:rPr lang="en-US" dirty="0">
                <a:solidFill>
                  <a:prstClr val="black"/>
                </a:solidFill>
                <a:cs typeface="Arial"/>
                <a:hlinkClick r:id="rId5"/>
              </a:rPr>
              <a:t>SSA.gov</a:t>
            </a:r>
            <a:r>
              <a:rPr lang="en-US" dirty="0">
                <a:solidFill>
                  <a:prstClr val="black"/>
                </a:solidFill>
                <a:cs typeface="Arial"/>
              </a:rPr>
              <a:t>. You can also call your local Social Security office.</a:t>
            </a:r>
          </a:p>
          <a:p>
            <a:pPr marL="125525" indent="-125525" defTabSz="966612">
              <a:spcBef>
                <a:spcPts val="0"/>
              </a:spcBef>
              <a:spcAft>
                <a:spcPts val="600"/>
              </a:spcAft>
              <a:defRPr/>
            </a:pPr>
            <a:r>
              <a:rPr lang="en-US" dirty="0">
                <a:solidFill>
                  <a:prstClr val="black"/>
                </a:solidFill>
                <a:cs typeface="Arial"/>
              </a:rPr>
              <a:t>Health Insurance Marketplace® website – </a:t>
            </a:r>
            <a:r>
              <a:rPr lang="en-US" dirty="0">
                <a:solidFill>
                  <a:prstClr val="black"/>
                </a:solidFill>
                <a:cs typeface="Arial"/>
                <a:hlinkClick r:id="rId6"/>
              </a:rPr>
              <a:t>HealthCare.gov</a:t>
            </a:r>
            <a:r>
              <a:rPr lang="en-US" dirty="0">
                <a:solidFill>
                  <a:prstClr val="black"/>
                </a:solidFill>
                <a:cs typeface="Arial"/>
              </a:rPr>
              <a:t>.</a:t>
            </a:r>
          </a:p>
          <a:p>
            <a:pPr marL="125525" indent="-125525" defTabSz="966612">
              <a:spcBef>
                <a:spcPts val="0"/>
              </a:spcBef>
              <a:spcAft>
                <a:spcPts val="600"/>
              </a:spcAft>
              <a:defRPr/>
            </a:pPr>
            <a:r>
              <a:rPr lang="en-US" dirty="0">
                <a:solidFill>
                  <a:prstClr val="black"/>
                </a:solidFill>
                <a:cs typeface="Arial"/>
              </a:rPr>
              <a:t>Children’s Health Insurance Program website – </a:t>
            </a:r>
            <a:r>
              <a:rPr lang="en-US" dirty="0">
                <a:cs typeface="Arial"/>
                <a:hlinkClick r:id="rId7"/>
              </a:rPr>
              <a:t>InsureKidsNow.gov</a:t>
            </a:r>
            <a:r>
              <a:rPr lang="en-US" dirty="0">
                <a:solidFill>
                  <a:prstClr val="black"/>
                </a:solidFill>
                <a:cs typeface="Arial"/>
              </a:rPr>
              <a:t>.</a:t>
            </a:r>
          </a:p>
          <a:p>
            <a:pPr marL="125525" marR="0" lvl="0" indent="-125525" algn="l" defTabSz="966612"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dirty="0">
                <a:solidFill>
                  <a:prstClr val="black"/>
                </a:solidFill>
                <a:cs typeface="Arial"/>
              </a:rPr>
              <a:t>State Health Insurance Assistance Program (SHIP) – You can contact your local SHIP office at </a:t>
            </a:r>
            <a:r>
              <a:rPr lang="en-US" dirty="0">
                <a:solidFill>
                  <a:prstClr val="black"/>
                </a:solidFill>
                <a:cs typeface="Arial"/>
                <a:hlinkClick r:id="rId8"/>
              </a:rPr>
              <a:t>shiphelp.org</a:t>
            </a:r>
            <a:r>
              <a:rPr lang="en-US" dirty="0">
                <a:solidFill>
                  <a:prstClr val="black"/>
                </a:solidFill>
                <a:cs typeface="Arial"/>
              </a:rPr>
              <a:t>.</a:t>
            </a:r>
          </a:p>
          <a:p>
            <a:pPr marL="125525" indent="-125525" defTabSz="966612">
              <a:spcBef>
                <a:spcPts val="0"/>
              </a:spcBef>
              <a:spcAft>
                <a:spcPts val="600"/>
              </a:spcAft>
              <a:defRPr/>
            </a:pPr>
            <a:r>
              <a:rPr lang="en-US" dirty="0">
                <a:solidFill>
                  <a:prstClr val="black"/>
                </a:solidFill>
                <a:cs typeface="Arial"/>
              </a:rPr>
              <a:t>CMS National Training Program website – </a:t>
            </a:r>
            <a:r>
              <a:rPr lang="en-US" dirty="0">
                <a:solidFill>
                  <a:prstClr val="black"/>
                </a:solidFill>
                <a:cs typeface="Arial"/>
                <a:hlinkClick r:id="rId9"/>
              </a:rPr>
              <a:t>CMSnationaltrainingprogram.cms.gov</a:t>
            </a:r>
            <a:r>
              <a:rPr lang="en-US" dirty="0">
                <a:solidFill>
                  <a:prstClr val="black"/>
                </a:solidFill>
                <a:cs typeface="Arial"/>
              </a:rPr>
              <a:t>.</a:t>
            </a:r>
          </a:p>
        </p:txBody>
      </p:sp>
    </p:spTree>
    <p:extLst>
      <p:ext uri="{BB962C8B-B14F-4D97-AF65-F5344CB8AC3E}">
        <p14:creationId xmlns:p14="http://schemas.microsoft.com/office/powerpoint/2010/main" val="14568723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42360"/>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0"/>
              </a:spcBef>
              <a:spcAft>
                <a:spcPts val="600"/>
              </a:spcAft>
              <a:buNone/>
              <a:defRPr/>
            </a:pPr>
            <a:r>
              <a:rPr lang="en-US" b="1" dirty="0">
                <a:cs typeface="Arial"/>
              </a:rPr>
              <a:t>Presenter Notes</a:t>
            </a:r>
          </a:p>
          <a:p>
            <a:pPr marL="0" indent="0" defTabSz="966612">
              <a:spcBef>
                <a:spcPts val="0"/>
              </a:spcBef>
              <a:spcAft>
                <a:spcPts val="600"/>
              </a:spcAft>
              <a:buNone/>
              <a:defRPr/>
            </a:pPr>
            <a:r>
              <a:rPr lang="en-US" b="1" dirty="0">
                <a:solidFill>
                  <a:prstClr val="black"/>
                </a:solidFill>
                <a:cs typeface="Arial"/>
              </a:rPr>
              <a:t>Here are some key points to remember:</a:t>
            </a:r>
          </a:p>
          <a:p>
            <a:pPr marL="125525" indent="-125525" defTabSz="966612">
              <a:spcBef>
                <a:spcPts val="0"/>
              </a:spcBef>
              <a:spcAft>
                <a:spcPts val="600"/>
              </a:spcAft>
              <a:defRPr/>
            </a:pPr>
            <a:r>
              <a:rPr lang="en-US" dirty="0">
                <a:solidFill>
                  <a:prstClr val="black"/>
                </a:solidFill>
                <a:cs typeface="Arial"/>
              </a:rPr>
              <a:t>Medicare is a health insurance program.</a:t>
            </a:r>
          </a:p>
          <a:p>
            <a:pPr marL="125525" indent="-125525" defTabSz="966612">
              <a:spcBef>
                <a:spcPts val="0"/>
              </a:spcBef>
              <a:spcAft>
                <a:spcPts val="600"/>
              </a:spcAft>
              <a:defRPr/>
            </a:pPr>
            <a:r>
              <a:rPr lang="en-US" dirty="0">
                <a:solidFill>
                  <a:prstClr val="black"/>
                </a:solidFill>
                <a:cs typeface="Arial"/>
              </a:rPr>
              <a:t>It doesn’t cover all of your health care costs.</a:t>
            </a:r>
          </a:p>
          <a:p>
            <a:pPr marL="125525" indent="-125525" defTabSz="966612">
              <a:spcBef>
                <a:spcPts val="0"/>
              </a:spcBef>
              <a:spcAft>
                <a:spcPts val="600"/>
              </a:spcAft>
              <a:defRPr/>
            </a:pPr>
            <a:r>
              <a:rPr lang="en-US" dirty="0">
                <a:solidFill>
                  <a:prstClr val="black"/>
                </a:solidFill>
                <a:cs typeface="Arial"/>
              </a:rPr>
              <a:t>You have choices in how you get your coverage.</a:t>
            </a:r>
          </a:p>
          <a:p>
            <a:pPr marL="125525" indent="-125525">
              <a:spcBef>
                <a:spcPts val="0"/>
              </a:spcBef>
              <a:spcAft>
                <a:spcPts val="600"/>
              </a:spcAft>
              <a:defRPr/>
            </a:pPr>
            <a:r>
              <a:rPr lang="en-US" dirty="0">
                <a:solidFill>
                  <a:prstClr val="black"/>
                </a:solidFill>
                <a:cs typeface="Arial"/>
              </a:rPr>
              <a:t>You have decisions to make. It’s important to know when you need to take action. Your decisions affect the type of coverage you get. </a:t>
            </a:r>
          </a:p>
          <a:p>
            <a:pPr marL="125525" indent="-125525">
              <a:spcBef>
                <a:spcPts val="0"/>
              </a:spcBef>
              <a:spcAft>
                <a:spcPts val="600"/>
              </a:spcAft>
              <a:defRPr/>
            </a:pPr>
            <a:r>
              <a:rPr lang="en-US" dirty="0">
                <a:solidFill>
                  <a:prstClr val="black"/>
                </a:solidFill>
                <a:cs typeface="Arial"/>
              </a:rPr>
              <a:t>Certain decisions are time-sensitive. </a:t>
            </a:r>
          </a:p>
          <a:p>
            <a:pPr marL="125834" indent="-125834" defTabSz="966612">
              <a:spcBef>
                <a:spcPts val="0"/>
              </a:spcBef>
              <a:spcAft>
                <a:spcPts val="600"/>
              </a:spcAft>
              <a:defRPr/>
            </a:pPr>
            <a:r>
              <a:rPr lang="en-US" dirty="0">
                <a:solidFill>
                  <a:prstClr val="black"/>
                </a:solidFill>
                <a:cs typeface="Arial"/>
              </a:rPr>
              <a:t>There are programs for people with limited income and resources. </a:t>
            </a:r>
            <a:endParaRPr lang="en-US" dirty="0">
              <a:solidFill>
                <a:prstClr val="black"/>
              </a:solidFill>
              <a:cs typeface="Arial" panose="020B0604020202020204" pitchFamily="34" charset="0"/>
            </a:endParaRPr>
          </a:p>
          <a:p>
            <a:pPr marL="125834" indent="-125834" defTabSz="966612">
              <a:spcBef>
                <a:spcPts val="0"/>
              </a:spcBef>
              <a:spcAft>
                <a:spcPts val="600"/>
              </a:spcAft>
              <a:defRPr/>
            </a:pPr>
            <a:endParaRPr lang="en-US" dirty="0">
              <a:solidFill>
                <a:prstClr val="black"/>
              </a:solidFill>
              <a:cs typeface="Arial" panose="020B0604020202020204" pitchFamily="34" charset="0"/>
            </a:endParaRPr>
          </a:p>
          <a:p>
            <a:pPr marL="0" indent="0">
              <a:spcBef>
                <a:spcPts val="0"/>
              </a:spcBef>
              <a:spcAft>
                <a:spcPts val="600"/>
              </a:spcAft>
              <a:buNone/>
            </a:pPr>
            <a:endParaRPr lang="en-US" dirty="0"/>
          </a:p>
        </p:txBody>
      </p:sp>
    </p:spTree>
    <p:extLst>
      <p:ext uri="{BB962C8B-B14F-4D97-AF65-F5344CB8AC3E}">
        <p14:creationId xmlns:p14="http://schemas.microsoft.com/office/powerpoint/2010/main" val="4713454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endParaRPr lang="en-US" sz="1300" dirty="0">
              <a:solidFill>
                <a:srgbClr val="00529B"/>
              </a:solidFill>
              <a:cs typeface="Arial"/>
            </a:endParaRPr>
          </a:p>
          <a:p>
            <a:pPr marL="0" indent="0">
              <a:spcBef>
                <a:spcPts val="634"/>
              </a:spcBef>
              <a:buNone/>
            </a:pPr>
            <a:endParaRPr lang="en-US" b="0" dirty="0">
              <a:cs typeface="Arial" panose="020B0604020202020204" pitchFamily="34" charset="0"/>
            </a:endParaRPr>
          </a:p>
        </p:txBody>
      </p:sp>
      <p:sp>
        <p:nvSpPr>
          <p:cNvPr id="4" name="Rectangle 3">
            <a:extLst>
              <a:ext uri="{FF2B5EF4-FFF2-40B4-BE49-F238E27FC236}">
                <a16:creationId xmlns:a16="http://schemas.microsoft.com/office/drawing/2014/main" id="{2D74672B-B24C-4C88-A65B-210C1FFC3C13}"/>
              </a:ext>
            </a:extLst>
          </p:cNvPr>
          <p:cNvSpPr/>
          <p:nvPr/>
        </p:nvSpPr>
        <p:spPr>
          <a:xfrm>
            <a:off x="731520" y="3757507"/>
            <a:ext cx="1206933" cy="276999"/>
          </a:xfrm>
          <a:prstGeom prst="rect">
            <a:avLst/>
          </a:prstGeom>
        </p:spPr>
        <p:txBody>
          <a:bodyPr wrap="none">
            <a:spAutoFit/>
          </a:bodyPr>
          <a:lstStyle/>
          <a:p>
            <a:pPr defTabSz="966612">
              <a:spcBef>
                <a:spcPts val="634"/>
              </a:spcBef>
              <a:defRPr/>
            </a:pPr>
            <a:r>
              <a:rPr lang="en-US" sz="1200" b="1" dirty="0">
                <a:cs typeface="Arial"/>
              </a:rPr>
              <a:t>Presenter Notes</a:t>
            </a:r>
          </a:p>
        </p:txBody>
      </p:sp>
    </p:spTree>
    <p:extLst>
      <p:ext uri="{BB962C8B-B14F-4D97-AF65-F5344CB8AC3E}">
        <p14:creationId xmlns:p14="http://schemas.microsoft.com/office/powerpoint/2010/main" val="405213799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4" name="Notes Placeholder 3">
            <a:extLst>
              <a:ext uri="{FF2B5EF4-FFF2-40B4-BE49-F238E27FC236}">
                <a16:creationId xmlns:a16="http://schemas.microsoft.com/office/drawing/2014/main" id="{9BE55834-6487-414E-BAF7-24511C45434F}"/>
              </a:ext>
            </a:extLst>
          </p:cNvPr>
          <p:cNvSpPr>
            <a:spLocks noGrp="1"/>
          </p:cNvSpPr>
          <p:nvPr>
            <p:ph type="body" idx="1"/>
          </p:nvPr>
        </p:nvSpPr>
        <p:spPr>
          <a:xfrm>
            <a:off x="777875" y="3745581"/>
            <a:ext cx="1217477" cy="282272"/>
          </a:xfrm>
          <a:prstGeom prst="rect">
            <a:avLst/>
          </a:prstGeom>
        </p:spPr>
        <p:txBody>
          <a:bodyPr wrap="none">
            <a:spAutoFit/>
          </a:bodyPr>
          <a:lstStyle/>
          <a:p>
            <a:pPr marL="0" indent="0" defTabSz="966612">
              <a:spcBef>
                <a:spcPts val="634"/>
              </a:spcBef>
              <a:buNone/>
              <a:defRPr/>
            </a:pPr>
            <a:r>
              <a:rPr lang="en-US" sz="1200" b="1" dirty="0">
                <a:cs typeface="Arial"/>
              </a:rPr>
              <a:t>Presenter Notes</a:t>
            </a:r>
          </a:p>
        </p:txBody>
      </p:sp>
    </p:spTree>
    <p:extLst>
      <p:ext uri="{BB962C8B-B14F-4D97-AF65-F5344CB8AC3E}">
        <p14:creationId xmlns:p14="http://schemas.microsoft.com/office/powerpoint/2010/main" val="35112737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852160" cy="5144347"/>
          </a:xfrm>
        </p:spPr>
        <p:txBody>
          <a:bodyPr/>
          <a:lstStyle/>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dirty="0">
                <a:cs typeface="Arial" panose="020B0604020202020204" pitchFamily="34" charset="0"/>
              </a:rPr>
              <a:t>Stay connected. Visit </a:t>
            </a:r>
            <a:r>
              <a:rPr lang="en-US" dirty="0">
                <a:cs typeface="Arial" panose="020B0604020202020204" pitchFamily="34" charset="0"/>
                <a:hlinkClick r:id="rId3"/>
              </a:rPr>
              <a:t>CMSnationaltrainingprogram.cms.gov</a:t>
            </a:r>
            <a:r>
              <a:rPr lang="en-US" baseline="0" dirty="0">
                <a:cs typeface="Arial" panose="020B0604020202020204" pitchFamily="34" charset="0"/>
              </a:rPr>
              <a:t> to view national training program materials and to subscribe to our email list. </a:t>
            </a:r>
            <a:r>
              <a:rPr lang="en-US" dirty="0">
                <a:cs typeface="Arial" panose="020B0604020202020204" pitchFamily="34" charset="0"/>
              </a:rPr>
              <a:t>Contact us at </a:t>
            </a:r>
            <a:r>
              <a:rPr lang="en-US" dirty="0">
                <a:cs typeface="Arial" panose="020B0604020202020204" pitchFamily="34" charset="0"/>
                <a:hlinkClick r:id="rId4"/>
              </a:rPr>
              <a:t>training@cms.hhs.gov</a:t>
            </a:r>
            <a:r>
              <a:rPr lang="en-US" dirty="0">
                <a:cs typeface="Arial" panose="020B0604020202020204" pitchFamily="34" charset="0"/>
              </a:rPr>
              <a:t>. </a:t>
            </a:r>
          </a:p>
          <a:p>
            <a:pPr marL="0" indent="0">
              <a:spcBef>
                <a:spcPts val="634"/>
              </a:spcBef>
              <a:buNone/>
            </a:pPr>
            <a:endParaRPr lang="en-US" dirty="0"/>
          </a:p>
        </p:txBody>
      </p:sp>
    </p:spTree>
    <p:extLst>
      <p:ext uri="{BB962C8B-B14F-4D97-AF65-F5344CB8AC3E}">
        <p14:creationId xmlns:p14="http://schemas.microsoft.com/office/powerpoint/2010/main" val="3634023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502380"/>
          </a:xfrm>
        </p:spPr>
        <p:txBody>
          <a:bodyPr/>
          <a:lstStyle/>
          <a:p>
            <a:pPr marL="0" indent="0" defTabSz="966612">
              <a:spcBef>
                <a:spcPts val="0"/>
              </a:spcBef>
              <a:spcAft>
                <a:spcPts val="600"/>
              </a:spcAft>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p>
          <a:p>
            <a:pPr marL="0" indent="0" defTabSz="966612">
              <a:spcBef>
                <a:spcPts val="0"/>
              </a:spcBef>
              <a:spcAft>
                <a:spcPts val="600"/>
              </a:spcAft>
              <a:buNone/>
              <a:defRPr/>
            </a:pPr>
            <a:r>
              <a:rPr lang="en-US" dirty="0">
                <a:solidFill>
                  <a:prstClr val="black"/>
                </a:solidFill>
                <a:cs typeface="Arial" panose="020B0604020202020204" pitchFamily="34" charset="0"/>
              </a:rPr>
              <a:t>Let’s compare costs:</a:t>
            </a:r>
          </a:p>
          <a:p>
            <a:pPr marL="0" indent="0" defTabSz="966612">
              <a:spcBef>
                <a:spcPts val="0"/>
              </a:spcBef>
              <a:spcAft>
                <a:spcPts val="600"/>
              </a:spcAft>
              <a:buNone/>
              <a:defRPr/>
            </a:pPr>
            <a:r>
              <a:rPr lang="en-US" b="1" dirty="0">
                <a:solidFill>
                  <a:prstClr val="black"/>
                </a:solidFill>
                <a:cs typeface="Arial" panose="020B0604020202020204" pitchFamily="34" charset="0"/>
              </a:rPr>
              <a:t>Original Medicare</a:t>
            </a:r>
          </a:p>
          <a:p>
            <a:pPr marL="125660" indent="-125660" defTabSz="966612">
              <a:spcBef>
                <a:spcPts val="0"/>
              </a:spcBef>
              <a:spcAft>
                <a:spcPts val="600"/>
              </a:spcAft>
              <a:defRPr/>
            </a:pPr>
            <a:r>
              <a:rPr lang="en-US" dirty="0">
                <a:solidFill>
                  <a:prstClr val="black"/>
                </a:solidFill>
                <a:cs typeface="Arial" panose="020B0604020202020204" pitchFamily="34" charset="0"/>
              </a:rPr>
              <a:t>For Part B-covered services, </a:t>
            </a:r>
            <a:r>
              <a:rPr lang="en-US" b="1" dirty="0">
                <a:solidFill>
                  <a:prstClr val="black"/>
                </a:solidFill>
                <a:cs typeface="Arial" panose="020B0604020202020204" pitchFamily="34" charset="0"/>
              </a:rPr>
              <a:t>you usually pay 20% of the Medicare-approved amount</a:t>
            </a:r>
            <a:r>
              <a:rPr lang="en-US" dirty="0">
                <a:solidFill>
                  <a:prstClr val="black"/>
                </a:solidFill>
                <a:cs typeface="Arial" panose="020B0604020202020204" pitchFamily="34" charset="0"/>
              </a:rPr>
              <a:t> after you meet your deductible. This amount is called your coinsurance. The deductible is the amount you must pay for health care or prescriptions before Original Medicare, your Medicare Advantage Plan, your Medicare drug plan or your other insurance begins to pay. </a:t>
            </a:r>
          </a:p>
          <a:p>
            <a:pPr marL="125660" indent="-125660" defTabSz="966612">
              <a:spcBef>
                <a:spcPts val="0"/>
              </a:spcBef>
              <a:spcAft>
                <a:spcPts val="600"/>
              </a:spcAft>
              <a:defRPr/>
            </a:pPr>
            <a:r>
              <a:rPr lang="en-US" dirty="0">
                <a:solidFill>
                  <a:prstClr val="black"/>
                </a:solidFill>
                <a:cs typeface="Arial" panose="020B0604020202020204" pitchFamily="34" charset="0"/>
              </a:rPr>
              <a:t>You </a:t>
            </a:r>
            <a:r>
              <a:rPr lang="en-US" b="1" dirty="0">
                <a:solidFill>
                  <a:prstClr val="black"/>
                </a:solidFill>
                <a:cs typeface="Arial" panose="020B0604020202020204" pitchFamily="34" charset="0"/>
              </a:rPr>
              <a:t>pay a premium (monthly payment) for Part B</a:t>
            </a:r>
            <a:r>
              <a:rPr lang="en-US" dirty="0">
                <a:solidFill>
                  <a:prstClr val="black"/>
                </a:solidFill>
                <a:cs typeface="Arial" panose="020B0604020202020204" pitchFamily="34" charset="0"/>
              </a:rPr>
              <a:t>. If you choose to join a Medicare drug plan, you’ll pay a separate premium for your drug coverage (Part D). </a:t>
            </a:r>
          </a:p>
          <a:p>
            <a:pPr marL="125660" indent="-125660" defTabSz="966612">
              <a:spcBef>
                <a:spcPts val="0"/>
              </a:spcBef>
              <a:spcAft>
                <a:spcPts val="600"/>
              </a:spcAft>
              <a:defRPr/>
            </a:pPr>
            <a:r>
              <a:rPr lang="en-US" dirty="0">
                <a:solidFill>
                  <a:prstClr val="black"/>
                </a:solidFill>
                <a:cs typeface="Arial" panose="020B0604020202020204" pitchFamily="34" charset="0"/>
              </a:rPr>
              <a:t>There’s </a:t>
            </a:r>
            <a:r>
              <a:rPr lang="en-US" b="1" dirty="0">
                <a:solidFill>
                  <a:prstClr val="black"/>
                </a:solidFill>
                <a:cs typeface="Arial" panose="020B0604020202020204" pitchFamily="34" charset="0"/>
              </a:rPr>
              <a:t>no yearly limit </a:t>
            </a:r>
            <a:r>
              <a:rPr lang="en-US" dirty="0">
                <a:solidFill>
                  <a:prstClr val="black"/>
                </a:solidFill>
                <a:cs typeface="Arial" panose="020B0604020202020204" pitchFamily="34" charset="0"/>
              </a:rPr>
              <a:t>on what you pay out of pocket, unless you have supplemental coverage—like Medicare Supplement Insurance (Medigap).</a:t>
            </a:r>
          </a:p>
          <a:p>
            <a:pPr marL="125660" indent="-125660" defTabSz="966612">
              <a:spcBef>
                <a:spcPts val="0"/>
              </a:spcBef>
              <a:spcAft>
                <a:spcPts val="600"/>
              </a:spcAft>
              <a:defRPr/>
            </a:pPr>
            <a:r>
              <a:rPr lang="en-US" dirty="0">
                <a:solidFill>
                  <a:prstClr val="black"/>
                </a:solidFill>
                <a:cs typeface="Arial" panose="020B0604020202020204" pitchFamily="34" charset="0"/>
              </a:rPr>
              <a:t>You </a:t>
            </a:r>
            <a:r>
              <a:rPr lang="en-US" b="1" dirty="0">
                <a:solidFill>
                  <a:prstClr val="black"/>
                </a:solidFill>
                <a:cs typeface="Arial" panose="020B0604020202020204" pitchFamily="34" charset="0"/>
              </a:rPr>
              <a:t>can choose to buy </a:t>
            </a:r>
            <a:r>
              <a:rPr lang="en-US" dirty="0">
                <a:solidFill>
                  <a:prstClr val="black"/>
                </a:solidFill>
                <a:cs typeface="Arial" panose="020B0604020202020204" pitchFamily="34" charset="0"/>
              </a:rPr>
              <a:t>Medigap to help pay your remaining out-of-pocket costs (like your 20% coinsurance). Or, you can use coverage from a current or former employer or union, or Medicaid.</a:t>
            </a:r>
          </a:p>
          <a:p>
            <a:pPr marL="0" indent="0" defTabSz="966612">
              <a:spcBef>
                <a:spcPts val="0"/>
              </a:spcBef>
              <a:spcAft>
                <a:spcPts val="600"/>
              </a:spcAft>
              <a:buNone/>
              <a:defRPr/>
            </a:pPr>
            <a:r>
              <a:rPr lang="en-US" b="1" dirty="0">
                <a:solidFill>
                  <a:prstClr val="black"/>
                </a:solidFill>
                <a:cs typeface="Arial" panose="020B0604020202020204" pitchFamily="34" charset="0"/>
              </a:rPr>
              <a:t>Medicare Advantage Plans</a:t>
            </a:r>
          </a:p>
          <a:p>
            <a:pPr marL="0" indent="0" defTabSz="966612">
              <a:spcBef>
                <a:spcPts val="0"/>
              </a:spcBef>
              <a:spcAft>
                <a:spcPts val="600"/>
              </a:spcAft>
              <a:buNone/>
              <a:defRPr/>
            </a:pPr>
            <a:r>
              <a:rPr lang="en-US" b="1" dirty="0">
                <a:solidFill>
                  <a:prstClr val="black"/>
                </a:solidFill>
                <a:cs typeface="Arial" panose="020B0604020202020204" pitchFamily="34" charset="0"/>
              </a:rPr>
              <a:t>Out-of-pocket costs vary</a:t>
            </a:r>
            <a:r>
              <a:rPr lang="en-US" dirty="0">
                <a:solidFill>
                  <a:prstClr val="black"/>
                </a:solidFill>
                <a:cs typeface="Arial" panose="020B0604020202020204" pitchFamily="34" charset="0"/>
              </a:rPr>
              <a:t>—plans may have lower or higher out-of-pocket costs for certain services.</a:t>
            </a:r>
          </a:p>
          <a:p>
            <a:pPr defTabSz="966612">
              <a:spcBef>
                <a:spcPts val="0"/>
              </a:spcBef>
              <a:spcAft>
                <a:spcPts val="600"/>
              </a:spcAft>
              <a:defRPr/>
            </a:pPr>
            <a:r>
              <a:rPr lang="en-US" dirty="0">
                <a:solidFill>
                  <a:prstClr val="black"/>
                </a:solidFill>
                <a:cs typeface="Arial" panose="020B0604020202020204" pitchFamily="34" charset="0"/>
              </a:rPr>
              <a:t>You pay the monthly </a:t>
            </a:r>
            <a:r>
              <a:rPr lang="en-US" b="1" dirty="0">
                <a:solidFill>
                  <a:prstClr val="black"/>
                </a:solidFill>
                <a:cs typeface="Arial" panose="020B0604020202020204" pitchFamily="34" charset="0"/>
              </a:rPr>
              <a:t>Part B premium </a:t>
            </a:r>
            <a:r>
              <a:rPr lang="en-US" dirty="0">
                <a:solidFill>
                  <a:prstClr val="black"/>
                </a:solidFill>
                <a:cs typeface="Arial" panose="020B0604020202020204" pitchFamily="34" charset="0"/>
              </a:rPr>
              <a:t>and may also have to </a:t>
            </a:r>
            <a:r>
              <a:rPr lang="en-US" b="1" dirty="0">
                <a:solidFill>
                  <a:prstClr val="black"/>
                </a:solidFill>
                <a:cs typeface="Arial" panose="020B0604020202020204" pitchFamily="34" charset="0"/>
              </a:rPr>
              <a:t>pay the plan’s premium</a:t>
            </a:r>
            <a:r>
              <a:rPr lang="en-US" dirty="0">
                <a:solidFill>
                  <a:prstClr val="black"/>
                </a:solidFill>
                <a:cs typeface="Arial" panose="020B0604020202020204" pitchFamily="34" charset="0"/>
              </a:rPr>
              <a:t>. Some plans may have a $0 premium and may help pay all or part of your Part B premium. Most plans include drug coverage (Part D).</a:t>
            </a:r>
          </a:p>
          <a:p>
            <a:pPr defTabSz="966612">
              <a:spcBef>
                <a:spcPts val="0"/>
              </a:spcBef>
              <a:spcAft>
                <a:spcPts val="600"/>
              </a:spcAft>
              <a:defRPr/>
            </a:pPr>
            <a:r>
              <a:rPr lang="en-US" dirty="0">
                <a:solidFill>
                  <a:prstClr val="black"/>
                </a:solidFill>
                <a:cs typeface="Arial" panose="020B0604020202020204" pitchFamily="34" charset="0"/>
              </a:rPr>
              <a:t>Plans have a </a:t>
            </a:r>
            <a:r>
              <a:rPr lang="en-US" b="1" dirty="0">
                <a:solidFill>
                  <a:prstClr val="black"/>
                </a:solidFill>
                <a:cs typeface="Arial" panose="020B0604020202020204" pitchFamily="34" charset="0"/>
              </a:rPr>
              <a:t>yearly limit </a:t>
            </a:r>
            <a:r>
              <a:rPr lang="en-US" dirty="0">
                <a:solidFill>
                  <a:prstClr val="black"/>
                </a:solidFill>
                <a:cs typeface="Arial" panose="020B0604020202020204" pitchFamily="34" charset="0"/>
              </a:rPr>
              <a:t>on what you pay out of pocket for services Medicare Part A and Part B cover. Once you reach your plan’s limit, you’ll pay nothing for services Part A and Part B cover for the rest of the year.</a:t>
            </a:r>
          </a:p>
          <a:p>
            <a:pPr defTabSz="966612">
              <a:spcBef>
                <a:spcPts val="0"/>
              </a:spcBef>
              <a:spcAft>
                <a:spcPts val="600"/>
              </a:spcAft>
              <a:defRPr/>
            </a:pPr>
            <a:r>
              <a:rPr lang="en-US" dirty="0">
                <a:solidFill>
                  <a:prstClr val="black"/>
                </a:solidFill>
                <a:cs typeface="Arial" panose="020B0604020202020204" pitchFamily="34" charset="0"/>
              </a:rPr>
              <a:t>You </a:t>
            </a:r>
            <a:r>
              <a:rPr lang="en-US" b="1" dirty="0">
                <a:solidFill>
                  <a:prstClr val="black"/>
                </a:solidFill>
                <a:cs typeface="Arial" panose="020B0604020202020204" pitchFamily="34" charset="0"/>
              </a:rPr>
              <a:t>can’t buy </a:t>
            </a:r>
            <a:r>
              <a:rPr lang="en-US" dirty="0">
                <a:solidFill>
                  <a:prstClr val="black"/>
                </a:solidFill>
                <a:cs typeface="Arial" panose="020B0604020202020204" pitchFamily="34" charset="0"/>
              </a:rPr>
              <a:t>Medigap. </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23707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42360"/>
            <a:ext cx="5759450" cy="5144347"/>
          </a:xfrm>
        </p:spPr>
        <p:txBody>
          <a:bodyPr/>
          <a:lstStyle/>
          <a:p>
            <a:pPr marL="0" indent="0" defTabSz="966612">
              <a:spcBef>
                <a:spcPts val="0"/>
              </a:spcBef>
              <a:spcAft>
                <a:spcPts val="600"/>
              </a:spcAft>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p>
          <a:p>
            <a:pPr marL="0" indent="0" defTabSz="966612">
              <a:spcBef>
                <a:spcPts val="0"/>
              </a:spcBef>
              <a:spcAft>
                <a:spcPts val="600"/>
              </a:spcAft>
              <a:buNone/>
              <a:defRPr/>
            </a:pPr>
            <a:r>
              <a:rPr lang="en-US" dirty="0">
                <a:solidFill>
                  <a:srgbClr val="444444"/>
                </a:solidFill>
                <a:cs typeface="Arial" panose="020B0604020202020204" pitchFamily="34" charset="0"/>
              </a:rPr>
              <a:t>Let’s compare coverage:</a:t>
            </a:r>
            <a:endParaRPr lang="en-US" dirty="0">
              <a:solidFill>
                <a:prstClr val="black"/>
              </a:solidFill>
              <a:cs typeface="Arial" panose="020B0604020202020204" pitchFamily="34" charset="0"/>
            </a:endParaRPr>
          </a:p>
          <a:p>
            <a:pPr defTabSz="966612">
              <a:spcBef>
                <a:spcPts val="0"/>
              </a:spcBef>
              <a:spcAft>
                <a:spcPts val="600"/>
              </a:spcAft>
              <a:defRPr/>
            </a:pPr>
            <a:r>
              <a:rPr lang="en-US" b="1" dirty="0">
                <a:solidFill>
                  <a:prstClr val="black"/>
                </a:solidFill>
                <a:cs typeface="Arial" panose="020B0604020202020204" pitchFamily="34" charset="0"/>
              </a:rPr>
              <a:t>Original Medicare </a:t>
            </a:r>
          </a:p>
          <a:p>
            <a:pPr marL="341313"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Covers most </a:t>
            </a:r>
            <a:r>
              <a:rPr lang="en-US" b="0" dirty="0">
                <a:solidFill>
                  <a:prstClr val="black"/>
                </a:solidFill>
                <a:cs typeface="Arial" panose="020B0604020202020204" pitchFamily="34" charset="0"/>
              </a:rPr>
              <a:t>medically necessary </a:t>
            </a:r>
            <a:r>
              <a:rPr lang="en-US" dirty="0">
                <a:solidFill>
                  <a:prstClr val="black"/>
                </a:solidFill>
                <a:cs typeface="Arial" panose="020B0604020202020204" pitchFamily="34" charset="0"/>
              </a:rPr>
              <a:t>services and supplies in hospitals, doctors’ offices, and other health care facilities. Original Medicare doesn’t cover some benefits like eye exams, most dental care, and routine exams.</a:t>
            </a:r>
          </a:p>
          <a:p>
            <a:pPr marL="341313"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You can join a </a:t>
            </a:r>
            <a:r>
              <a:rPr lang="en-US" b="1" dirty="0">
                <a:solidFill>
                  <a:prstClr val="black"/>
                </a:solidFill>
                <a:cs typeface="Arial" panose="020B0604020202020204" pitchFamily="34" charset="0"/>
              </a:rPr>
              <a:t>separate Medicare drug plan </a:t>
            </a:r>
            <a:r>
              <a:rPr lang="en-US" dirty="0">
                <a:solidFill>
                  <a:prstClr val="black"/>
                </a:solidFill>
                <a:cs typeface="Arial" panose="020B0604020202020204" pitchFamily="34" charset="0"/>
              </a:rPr>
              <a:t>to get drug coverage (Part D).</a:t>
            </a:r>
          </a:p>
          <a:p>
            <a:pPr marL="341313"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In most cases, you don’t need approval for Original Medicare to cover your services or supplies. </a:t>
            </a:r>
          </a:p>
          <a:p>
            <a:pPr defTabSz="966612">
              <a:spcBef>
                <a:spcPts val="0"/>
              </a:spcBef>
              <a:spcAft>
                <a:spcPts val="600"/>
              </a:spcAft>
              <a:defRPr/>
            </a:pPr>
            <a:r>
              <a:rPr lang="en-US" b="1" dirty="0">
                <a:solidFill>
                  <a:prstClr val="black"/>
                </a:solidFill>
                <a:cs typeface="Arial" panose="020B0604020202020204" pitchFamily="34" charset="0"/>
              </a:rPr>
              <a:t>Medicare Advantage Plans </a:t>
            </a:r>
          </a:p>
          <a:p>
            <a:pPr marL="341313" lvl="1" indent="-111125"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Must cover all medically necessary services that Original Medicare covers. </a:t>
            </a:r>
          </a:p>
          <a:p>
            <a:pPr marL="341313" lvl="1" indent="-111125"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May also offer some extra benefits that Original Medicare doesn’t cover—like certain vision, hearing, and dental services.</a:t>
            </a:r>
          </a:p>
          <a:p>
            <a:pPr marL="119149" indent="-119149" defTabSz="966612">
              <a:spcBef>
                <a:spcPts val="0"/>
              </a:spcBef>
              <a:spcAft>
                <a:spcPts val="600"/>
              </a:spcAft>
              <a:defRPr/>
            </a:pPr>
            <a:r>
              <a:rPr lang="en-US" b="1" dirty="0">
                <a:solidFill>
                  <a:prstClr val="black"/>
                </a:solidFill>
                <a:cs typeface="Arial" panose="020B0604020202020204" pitchFamily="34" charset="0"/>
              </a:rPr>
              <a:t>Medicare drug coverage (Part D) is included in most plans</a:t>
            </a:r>
            <a:r>
              <a:rPr lang="en-US" dirty="0">
                <a:solidFill>
                  <a:prstClr val="black"/>
                </a:solidFill>
                <a:cs typeface="Arial" panose="020B0604020202020204" pitchFamily="34" charset="0"/>
              </a:rPr>
              <a:t>. In most types of Medicare Advantage Plans, you can’t join a separate Medicare drug plan.</a:t>
            </a:r>
          </a:p>
          <a:p>
            <a:pPr marL="119149" indent="-119149" defTabSz="966612">
              <a:spcBef>
                <a:spcPts val="0"/>
              </a:spcBef>
              <a:spcAft>
                <a:spcPts val="600"/>
              </a:spcAft>
              <a:defRPr/>
            </a:pPr>
            <a:r>
              <a:rPr lang="en-US" dirty="0">
                <a:solidFill>
                  <a:prstClr val="black"/>
                </a:solidFill>
                <a:cs typeface="Arial" panose="020B0604020202020204" pitchFamily="34" charset="0"/>
              </a:rPr>
              <a:t>In many cases, you may need to get approval from your plan before it covers certain services or supplies. </a:t>
            </a:r>
          </a:p>
          <a:p>
            <a:pPr defTabSz="966612">
              <a:spcBef>
                <a:spcPts val="0"/>
              </a:spcBef>
              <a:spcAft>
                <a:spcPts val="600"/>
              </a:spcAft>
              <a:defRPr/>
            </a:pPr>
            <a:r>
              <a:rPr lang="en-US" dirty="0">
                <a:solidFill>
                  <a:prstClr val="black"/>
                </a:solidFill>
                <a:cs typeface="Arial" panose="020B0604020202020204" pitchFamily="34" charset="0"/>
              </a:rPr>
              <a:t>In most situations, Medicare doesn’t pay for your hospital or medical bills if you're incarcerated. </a:t>
            </a:r>
          </a:p>
          <a:p>
            <a:pPr defTabSz="966612">
              <a:spcBef>
                <a:spcPts val="0"/>
              </a:spcBef>
              <a:spcAft>
                <a:spcPts val="600"/>
              </a:spcAft>
              <a:defRPr/>
            </a:pPr>
            <a:r>
              <a:rPr lang="en-US" dirty="0">
                <a:solidFill>
                  <a:prstClr val="black"/>
                </a:solidFill>
                <a:cs typeface="Arial" panose="020B0604020202020204" pitchFamily="34" charset="0"/>
              </a:rPr>
              <a:t>If you’re in the hospital as an outpatient and then are admitted as an inpatient, Part A coverage can be retroactive up to 3 days.</a:t>
            </a:r>
          </a:p>
          <a:p>
            <a:pPr marL="0" indent="0" defTabSz="966612">
              <a:spcBef>
                <a:spcPts val="0"/>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718510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12821" y="3609703"/>
            <a:ext cx="6701590" cy="5738834"/>
          </a:xfrm>
        </p:spPr>
        <p:txBody>
          <a:bodyPr/>
          <a:lstStyle/>
          <a:p>
            <a:pPr marL="0" indent="0" defTabSz="966612">
              <a:spcBef>
                <a:spcPts val="634"/>
              </a:spcBef>
              <a:spcAft>
                <a:spcPts val="600"/>
              </a:spcAft>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634"/>
              </a:spcBef>
              <a:spcAft>
                <a:spcPts val="600"/>
              </a:spcAft>
              <a:buNone/>
              <a:defRPr/>
            </a:pPr>
            <a:r>
              <a:rPr lang="en-US" dirty="0">
                <a:solidFill>
                  <a:prstClr val="black"/>
                </a:solidFill>
                <a:cs typeface="Arial" panose="020B0604020202020204" pitchFamily="34" charset="0"/>
              </a:rPr>
              <a:t>Let’s compare foreign travel:</a:t>
            </a:r>
          </a:p>
          <a:p>
            <a:pPr marL="125834" indent="-125834" defTabSz="966612">
              <a:spcBef>
                <a:spcPts val="634"/>
              </a:spcBef>
              <a:spcAft>
                <a:spcPts val="600"/>
              </a:spcAft>
              <a:defRPr/>
            </a:pPr>
            <a:r>
              <a:rPr lang="en-US" b="1" dirty="0">
                <a:solidFill>
                  <a:prstClr val="black"/>
                </a:solidFill>
                <a:cs typeface="Arial" panose="020B0604020202020204" pitchFamily="34" charset="0"/>
              </a:rPr>
              <a:t>Original Medicare </a:t>
            </a:r>
            <a:r>
              <a:rPr lang="en-US" dirty="0">
                <a:solidFill>
                  <a:prstClr val="black"/>
                </a:solidFill>
                <a:cs typeface="Arial" panose="020B0604020202020204" pitchFamily="34" charset="0"/>
              </a:rPr>
              <a:t>generally </a:t>
            </a:r>
            <a:r>
              <a:rPr lang="en-US" b="1" dirty="0">
                <a:solidFill>
                  <a:prstClr val="black"/>
                </a:solidFill>
                <a:cs typeface="Arial" panose="020B0604020202020204" pitchFamily="34" charset="0"/>
              </a:rPr>
              <a:t>doesn’t cover medical care outside the U.S</a:t>
            </a:r>
            <a:r>
              <a:rPr lang="en-US" dirty="0">
                <a:solidFill>
                  <a:prstClr val="black"/>
                </a:solidFill>
                <a:cs typeface="Arial" panose="020B0604020202020204" pitchFamily="34" charset="0"/>
              </a:rPr>
              <a:t>. You may be able to buy a Medicare Supplement Insurance (Medigap) policy that covers emergency care outside the U.S. </a:t>
            </a:r>
            <a:r>
              <a:rPr lang="en-US" dirty="0"/>
              <a:t>The 50 states, the District of Columbia, Puerto Rico, the U.S. Virgin Islands, Guam, the Northern Mariana Islands, and American Samoa are considered part of the U.S. Anywhere else is considered outside the U.S.</a:t>
            </a:r>
            <a:endParaRPr lang="en-US" dirty="0">
              <a:solidFill>
                <a:prstClr val="black"/>
              </a:solidFill>
              <a:cs typeface="Arial" panose="020B0604020202020204" pitchFamily="34" charset="0"/>
            </a:endParaRPr>
          </a:p>
          <a:p>
            <a:pPr marL="125834" indent="-115768" defTabSz="966612">
              <a:spcBef>
                <a:spcPts val="634"/>
              </a:spcBef>
              <a:spcAft>
                <a:spcPts val="600"/>
              </a:spcAft>
              <a:defRPr/>
            </a:pPr>
            <a:r>
              <a:rPr lang="en-US" b="1" dirty="0">
                <a:solidFill>
                  <a:prstClr val="black"/>
                </a:solidFill>
                <a:cs typeface="Arial" panose="020B0604020202020204" pitchFamily="34" charset="0"/>
              </a:rPr>
              <a:t>Medicare Advantage Plans </a:t>
            </a:r>
            <a:r>
              <a:rPr lang="en-US" dirty="0">
                <a:solidFill>
                  <a:prstClr val="black"/>
                </a:solidFill>
                <a:cs typeface="Arial" panose="020B0604020202020204" pitchFamily="34" charset="0"/>
              </a:rPr>
              <a:t>generally </a:t>
            </a:r>
            <a:r>
              <a:rPr lang="en-US" b="1" dirty="0">
                <a:solidFill>
                  <a:prstClr val="black"/>
                </a:solidFill>
                <a:cs typeface="Arial" panose="020B0604020202020204" pitchFamily="34" charset="0"/>
              </a:rPr>
              <a:t>don’t cover medical care outside the U.S</a:t>
            </a:r>
            <a:r>
              <a:rPr lang="en-US" dirty="0">
                <a:solidFill>
                  <a:prstClr val="black"/>
                </a:solidFill>
                <a:cs typeface="Arial" panose="020B0604020202020204" pitchFamily="34" charset="0"/>
              </a:rPr>
              <a:t>. Some plans may offer a supplemental benefit that covers emergency and urgently needed services when traveling outside the U.S. </a:t>
            </a:r>
          </a:p>
          <a:p>
            <a:pPr marL="120650" indent="-120650" defTabSz="966612">
              <a:spcBef>
                <a:spcPts val="634"/>
              </a:spcBef>
              <a:spcAft>
                <a:spcPts val="600"/>
              </a:spcAft>
              <a:defRPr/>
            </a:pPr>
            <a:r>
              <a:rPr lang="en-US" b="1" dirty="0">
                <a:solidFill>
                  <a:prstClr val="black"/>
                </a:solidFill>
                <a:cs typeface="Arial" panose="020B0604020202020204" pitchFamily="34" charset="0"/>
              </a:rPr>
              <a:t>Medicare may pay for inpatient hospital, doctor, and ambulance services you get in a foreign country in these rare cases:</a:t>
            </a:r>
          </a:p>
          <a:p>
            <a:pPr marL="349250" indent="-120650" algn="l">
              <a:spcAft>
                <a:spcPts val="600"/>
              </a:spcAft>
              <a:buFont typeface="Arial" panose="020B0604020202020204" pitchFamily="34" charset="0"/>
              <a:buChar char="•"/>
            </a:pPr>
            <a:r>
              <a:rPr lang="en-US" b="0" i="0" dirty="0">
                <a:effectLst/>
              </a:rPr>
              <a:t>You're in the U.S. when a medical emergency occurs, and the foreign hospital is closer than the nearest U.S. hospital that can treat your medical condition.</a:t>
            </a:r>
          </a:p>
          <a:p>
            <a:pPr marL="349250" indent="-120650" algn="l">
              <a:spcAft>
                <a:spcPts val="600"/>
              </a:spcAft>
              <a:buFont typeface="Arial" panose="020B0604020202020204" pitchFamily="34" charset="0"/>
              <a:buChar char="•"/>
            </a:pPr>
            <a:r>
              <a:rPr lang="en-US" b="0" i="0" dirty="0">
                <a:effectLst/>
              </a:rPr>
              <a:t>You're traveling through Canada without unreasonable delay by the most direct route between Alaska and another U.S state when a medical emergency occurs, and the Canadian hospital is closer than the nearest U.S. hospital that can treat the emergency.</a:t>
            </a:r>
          </a:p>
          <a:p>
            <a:pPr marL="349250" indent="-120650" algn="l">
              <a:spcAft>
                <a:spcPts val="600"/>
              </a:spcAft>
              <a:buFont typeface="Arial" panose="020B0604020202020204" pitchFamily="34" charset="0"/>
              <a:buChar char="•"/>
            </a:pPr>
            <a:r>
              <a:rPr lang="en-US" b="0" i="0" dirty="0">
                <a:effectLst/>
              </a:rPr>
              <a:t>You live in the U.S. and the foreign hospital is closer to your home than the nearest U.S. hospital that can treat your medical condition, regardless of whether an emergency exists.</a:t>
            </a:r>
          </a:p>
          <a:p>
            <a:pPr marL="349250" indent="-120650" algn="l">
              <a:spcAft>
                <a:spcPts val="600"/>
              </a:spcAft>
              <a:buFont typeface="Arial" panose="020B0604020202020204" pitchFamily="34" charset="0"/>
              <a:buChar char="•"/>
            </a:pPr>
            <a:r>
              <a:rPr lang="en-US" b="0" i="0" dirty="0">
                <a:effectLst/>
              </a:rPr>
              <a:t>Medicare may cover medically necessary ambulance transportation to a foreign hospital only with admission for medically necessary covered inpatient hospital services.</a:t>
            </a:r>
          </a:p>
          <a:p>
            <a:pPr marL="0" indent="0" defTabSz="966612">
              <a:spcBef>
                <a:spcPts val="634"/>
              </a:spcBef>
              <a:spcAft>
                <a:spcPts val="600"/>
              </a:spcAft>
              <a:buNone/>
              <a:defRPr/>
            </a:pPr>
            <a:r>
              <a:rPr lang="en-US" b="1" dirty="0">
                <a:solidFill>
                  <a:prstClr val="black"/>
                </a:solidFill>
                <a:cs typeface="Arial" panose="020B0604020202020204" pitchFamily="34" charset="0"/>
              </a:rPr>
              <a:t>Source</a:t>
            </a:r>
            <a:r>
              <a:rPr lang="en-US" dirty="0">
                <a:solidFill>
                  <a:prstClr val="black"/>
                </a:solidFill>
                <a:cs typeface="Arial" panose="020B0604020202020204" pitchFamily="34" charset="0"/>
              </a:rPr>
              <a:t>: </a:t>
            </a:r>
            <a:r>
              <a:rPr lang="en-US" sz="1200" dirty="0">
                <a:solidFill>
                  <a:srgbClr val="00529B"/>
                </a:solidFill>
                <a:latin typeface="Arial" panose="020B0604020202020204" pitchFamily="34" charset="0"/>
                <a:cs typeface="Arial" panose="020B0604020202020204" pitchFamily="34" charset="0"/>
                <a:hlinkClick r:id="rId3"/>
              </a:rPr>
              <a:t>Medicare.gov/coverage/travel-outside-the-u.s.</a:t>
            </a:r>
            <a:r>
              <a:rPr lang="en-US" sz="1200" dirty="0">
                <a:solidFill>
                  <a:srgbClr val="00529B"/>
                </a:solidFill>
                <a:latin typeface="Arial" panose="020B0604020202020204" pitchFamily="34" charset="0"/>
                <a:cs typeface="Arial" panose="020B0604020202020204" pitchFamily="34" charset="0"/>
              </a:rPr>
              <a:t> </a:t>
            </a:r>
            <a:endParaRPr lang="en-US" sz="1500" dirty="0">
              <a:solidFill>
                <a:prstClr val="black"/>
              </a:solidFill>
            </a:endParaRPr>
          </a:p>
        </p:txBody>
      </p:sp>
    </p:spTree>
    <p:extLst>
      <p:ext uri="{BB962C8B-B14F-4D97-AF65-F5344CB8AC3E}">
        <p14:creationId xmlns:p14="http://schemas.microsoft.com/office/powerpoint/2010/main" val="1672436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94612"/>
            <a:ext cx="5759450" cy="5501984"/>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i="0" u="none" strike="noStrike" dirty="0">
              <a:solidFill>
                <a:srgbClr val="000000"/>
              </a:solidFill>
              <a:effectLst/>
              <a:cs typeface="Arial"/>
            </a:endParaRPr>
          </a:p>
          <a:p>
            <a:pPr marL="0" indent="0" defTabSz="966612">
              <a:spcBef>
                <a:spcPts val="0"/>
              </a:spcBef>
              <a:spcAft>
                <a:spcPts val="600"/>
              </a:spcAft>
              <a:buNone/>
              <a:defRPr/>
            </a:pP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endParaRPr lang="en-US" dirty="0">
              <a:solidFill>
                <a:prstClr val="black"/>
              </a:solidFill>
              <a:cs typeface="Arial"/>
            </a:endParaRPr>
          </a:p>
          <a:p>
            <a:pPr marL="125525" indent="-125525">
              <a:spcBef>
                <a:spcPts val="0"/>
              </a:spcBef>
              <a:spcAft>
                <a:spcPts val="600"/>
              </a:spcAft>
              <a:defRPr/>
            </a:pPr>
            <a:r>
              <a:rPr lang="en-US" b="1" dirty="0">
                <a:solidFill>
                  <a:prstClr val="black"/>
                </a:solidFill>
                <a:cs typeface="Arial"/>
              </a:rPr>
              <a:t>If you’re already getting Social Security or RRB benefits during your Initial Enrollment Period (IEP) </a:t>
            </a:r>
            <a:r>
              <a:rPr lang="en-US" dirty="0">
                <a:solidFill>
                  <a:prstClr val="black"/>
                </a:solidFill>
                <a:cs typeface="Arial"/>
              </a:rPr>
              <a:t>(for example, you get retirement benefits at least 4 months before you turn 65), you’ll be automatically enrolled in Part A and Part B. You’ll get a “Get Ready for Medicare” letter, booklet, and a red, white, and blue Medicare card 3 months before your 65</a:t>
            </a:r>
            <a:r>
              <a:rPr lang="en-US" baseline="30000" dirty="0">
                <a:solidFill>
                  <a:prstClr val="black"/>
                </a:solidFill>
                <a:cs typeface="Arial"/>
              </a:rPr>
              <a:t>th</a:t>
            </a:r>
            <a:r>
              <a:rPr lang="en-US" dirty="0">
                <a:solidFill>
                  <a:prstClr val="black"/>
                </a:solidFill>
                <a:cs typeface="Arial"/>
              </a:rPr>
              <a:t> birthday (coverage begins the 1</a:t>
            </a:r>
            <a:r>
              <a:rPr lang="en-US" baseline="30000" dirty="0">
                <a:solidFill>
                  <a:prstClr val="black"/>
                </a:solidFill>
                <a:cs typeface="Arial"/>
              </a:rPr>
              <a:t>st</a:t>
            </a:r>
            <a:r>
              <a:rPr lang="en-US" dirty="0">
                <a:solidFill>
                  <a:prstClr val="black"/>
                </a:solidFill>
                <a:cs typeface="Arial"/>
              </a:rPr>
              <a:t> day of the month you turn 65). </a:t>
            </a:r>
          </a:p>
          <a:p>
            <a:pPr marL="125660" indent="-125660" defTabSz="966612">
              <a:spcBef>
                <a:spcPts val="0"/>
              </a:spcBef>
              <a:spcAft>
                <a:spcPts val="600"/>
              </a:spcAft>
              <a:defRPr/>
            </a:pPr>
            <a:r>
              <a:rPr lang="en-US" b="1" dirty="0">
                <a:solidFill>
                  <a:prstClr val="black"/>
                </a:solidFill>
                <a:cs typeface="Arial"/>
              </a:rPr>
              <a:t>If you’re under 65 and have a disability, </a:t>
            </a:r>
            <a:r>
              <a:rPr lang="en-US" dirty="0">
                <a:solidFill>
                  <a:prstClr val="black"/>
                </a:solidFill>
                <a:cs typeface="Arial"/>
              </a:rPr>
              <a:t>you’ll automatically get Part A and Part B after you get disability benefits from Social Security or certain disability benefits from the RRB for 24 months. You’ll get your “Get Ready for Medicare” package, which includes your red, white, and blue Medicare card and other information in the mail, 3 months before your 25</a:t>
            </a:r>
            <a:r>
              <a:rPr lang="en-US" baseline="30000" dirty="0">
                <a:solidFill>
                  <a:prstClr val="black"/>
                </a:solidFill>
                <a:cs typeface="Arial"/>
              </a:rPr>
              <a:t>th</a:t>
            </a:r>
            <a:r>
              <a:rPr lang="en-US" dirty="0">
                <a:solidFill>
                  <a:prstClr val="black"/>
                </a:solidFill>
                <a:cs typeface="Arial"/>
              </a:rPr>
              <a:t> month of disability benefits (coverage begins your 25</a:t>
            </a:r>
            <a:r>
              <a:rPr lang="en-US" baseline="30000" dirty="0">
                <a:solidFill>
                  <a:prstClr val="black"/>
                </a:solidFill>
                <a:cs typeface="Arial"/>
              </a:rPr>
              <a:t>th</a:t>
            </a:r>
            <a:r>
              <a:rPr lang="en-US" dirty="0">
                <a:solidFill>
                  <a:prstClr val="black"/>
                </a:solidFill>
                <a:cs typeface="Arial"/>
              </a:rPr>
              <a:t> month of disability benefits). If you have ALS, you’ll automatically get Part A and Part B the month your Social Security disability benefits begin.</a:t>
            </a:r>
          </a:p>
          <a:p>
            <a:pPr marL="0" indent="0" defTabSz="966612">
              <a:spcBef>
                <a:spcPts val="0"/>
              </a:spcBef>
              <a:spcAft>
                <a:spcPts val="600"/>
              </a:spcAft>
              <a:buNone/>
              <a:defRPr/>
            </a:pPr>
            <a:r>
              <a:rPr lang="en-US" b="1" dirty="0">
                <a:solidFill>
                  <a:prstClr val="black"/>
                </a:solidFill>
                <a:cs typeface="Arial"/>
              </a:rPr>
              <a:t>NOTE</a:t>
            </a:r>
            <a:r>
              <a:rPr lang="en-US" dirty="0">
                <a:solidFill>
                  <a:prstClr val="black"/>
                </a:solidFill>
                <a:cs typeface="Arial"/>
              </a:rPr>
              <a:t>: If you live in Puerto Rico and get benefits from Social Security or the RRB, you’ll automatically get Part A the 1</a:t>
            </a:r>
            <a:r>
              <a:rPr lang="en-US" baseline="30000" dirty="0">
                <a:solidFill>
                  <a:prstClr val="black"/>
                </a:solidFill>
                <a:cs typeface="Arial"/>
              </a:rPr>
              <a:t>st</a:t>
            </a:r>
            <a:r>
              <a:rPr lang="en-US" dirty="0">
                <a:solidFill>
                  <a:prstClr val="black"/>
                </a:solidFill>
                <a:cs typeface="Arial"/>
              </a:rPr>
              <a:t> day of the month you turn 65, or after you get disability benefits for 24 months. However, if you want Part B, you’ll need to sign up for it. If you don’t sign up for Part B when you’re first eligible, you may have to pay a late enrollment penalty for as long as you have Part B. Visit </a:t>
            </a:r>
            <a:r>
              <a:rPr lang="en-US" dirty="0">
                <a:cs typeface="Arial"/>
                <a:hlinkClick r:id="rId3"/>
              </a:rPr>
              <a:t>SSA.gov</a:t>
            </a:r>
            <a:r>
              <a:rPr lang="en-US" dirty="0">
                <a:cs typeface="Arial"/>
              </a:rPr>
              <a:t> or</a:t>
            </a:r>
            <a:r>
              <a:rPr lang="en-US" dirty="0">
                <a:solidFill>
                  <a:prstClr val="black"/>
                </a:solidFill>
                <a:cs typeface="Arial"/>
              </a:rPr>
              <a:t> </a:t>
            </a:r>
            <a:r>
              <a:rPr lang="en-US" dirty="0">
                <a:cs typeface="Arial"/>
                <a:hlinkClick r:id="rId4"/>
              </a:rPr>
              <a:t>RRB.gov</a:t>
            </a:r>
            <a:r>
              <a:rPr lang="en-US" dirty="0">
                <a:cs typeface="Arial"/>
              </a:rPr>
              <a:t> </a:t>
            </a:r>
            <a:r>
              <a:rPr lang="en-US" dirty="0">
                <a:solidFill>
                  <a:prstClr val="black"/>
                </a:solidFill>
                <a:cs typeface="Arial"/>
              </a:rPr>
              <a:t>for help. </a:t>
            </a:r>
            <a:endParaRPr lang="en-US" dirty="0">
              <a:solidFill>
                <a:prstClr val="black"/>
              </a:solidFill>
              <a:cs typeface="Arial" panose="020B0604020202020204" pitchFamily="34" charset="0"/>
            </a:endParaRPr>
          </a:p>
          <a:p>
            <a:pPr marL="0" indent="0" defTabSz="966612">
              <a:spcBef>
                <a:spcPts val="0"/>
              </a:spcBef>
              <a:spcAft>
                <a:spcPts val="600"/>
              </a:spcAft>
              <a:buNone/>
              <a:defRPr/>
            </a:pPr>
            <a:r>
              <a:rPr lang="en-US" dirty="0">
                <a:solidFill>
                  <a:prstClr val="black"/>
                </a:solidFill>
                <a:cs typeface="Arial"/>
              </a:rPr>
              <a:t>“Get Ready for Medicare,” is pictured on this page. Visit </a:t>
            </a:r>
            <a:r>
              <a:rPr lang="en-US" dirty="0">
                <a:solidFill>
                  <a:prstClr val="black"/>
                </a:solidFill>
                <a:cs typeface="Arial"/>
                <a:hlinkClick r:id="rId5"/>
              </a:rPr>
              <a:t>Medicare.gov/basics/forms-publications-mailings/mailings/signing-up/get-ready-for-medicare-package</a:t>
            </a:r>
            <a:r>
              <a:rPr lang="en-US" dirty="0">
                <a:solidFill>
                  <a:prstClr val="black"/>
                </a:solidFill>
                <a:cs typeface="Arial"/>
              </a:rPr>
              <a:t> to download a copy of the letter and booklet.</a:t>
            </a:r>
          </a:p>
          <a:p>
            <a:pPr marL="0" indent="0">
              <a:spcBef>
                <a:spcPts val="0"/>
              </a:spcBef>
              <a:spcAft>
                <a:spcPts val="600"/>
              </a:spcAft>
              <a:buNone/>
            </a:pPr>
            <a:endParaRPr lang="en-US" b="1" dirty="0">
              <a:cs typeface="Arial"/>
            </a:endParaRPr>
          </a:p>
        </p:txBody>
      </p:sp>
    </p:spTree>
    <p:extLst>
      <p:ext uri="{BB962C8B-B14F-4D97-AF65-F5344CB8AC3E}">
        <p14:creationId xmlns:p14="http://schemas.microsoft.com/office/powerpoint/2010/main" val="3750141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6702" y="3685902"/>
            <a:ext cx="6921795" cy="57106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i="0" u="none" strike="noStrike" dirty="0">
              <a:solidFill>
                <a:srgbClr val="000000"/>
              </a:solidFill>
              <a:effectLst/>
              <a:cs typeface="Arial"/>
            </a:endParaRPr>
          </a:p>
          <a:p>
            <a:pPr marL="0" indent="0" defTabSz="966612">
              <a:spcBef>
                <a:spcPts val="0"/>
              </a:spcBef>
              <a:spcAft>
                <a:spcPts val="600"/>
              </a:spcAft>
              <a:buNone/>
              <a:defRPr/>
            </a:pP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endParaRPr lang="en-US" dirty="0">
              <a:solidFill>
                <a:prstClr val="black"/>
              </a:solidFill>
              <a:cs typeface="Arial"/>
            </a:endParaRPr>
          </a:p>
          <a:p>
            <a:pPr marL="0" indent="0">
              <a:spcBef>
                <a:spcPts val="0"/>
              </a:spcBef>
              <a:spcAft>
                <a:spcPts val="600"/>
              </a:spcAft>
              <a:buNone/>
              <a:defRPr/>
            </a:pPr>
            <a:r>
              <a:rPr lang="en-US" dirty="0">
                <a:solidFill>
                  <a:prstClr val="black"/>
                </a:solidFill>
                <a:cs typeface="Arial"/>
              </a:rPr>
              <a:t>If you aren’t getting Social Security or RRB benefits at least 4 months before you turn 65 (for instance, because you’re still working), you’ll need to sign up for Part A (even if you’re eligible to get Part A premium free (don’t need to pay a premium)) and Part B. To avoid a delay in coverage, you should contact Social Security to apply for Medicare 3 months before you turn 65. If you worked for a railroad, contact the RRB to sign up. You don’t have to be retired to get Medicare. </a:t>
            </a:r>
          </a:p>
          <a:p>
            <a:pPr marL="0" indent="0" defTabSz="966612">
              <a:spcBef>
                <a:spcPts val="0"/>
              </a:spcBef>
              <a:spcAft>
                <a:spcPts val="600"/>
              </a:spcAft>
              <a:buNone/>
              <a:defRPr/>
            </a:pPr>
            <a:r>
              <a:rPr lang="en-US" dirty="0">
                <a:solidFill>
                  <a:prstClr val="black"/>
                </a:solidFill>
                <a:cs typeface="Arial"/>
              </a:rPr>
              <a:t>You can sign up online at </a:t>
            </a:r>
            <a:r>
              <a:rPr lang="en-US" dirty="0">
                <a:cs typeface="Arial"/>
                <a:hlinkClick r:id="rId3"/>
              </a:rPr>
              <a:t>SSA.gov</a:t>
            </a:r>
            <a:r>
              <a:rPr lang="en-US" dirty="0">
                <a:solidFill>
                  <a:prstClr val="black"/>
                </a:solidFill>
                <a:cs typeface="Arial"/>
              </a:rPr>
              <a:t> or call 1-800-722-1213 (TTY users can call 1-800-325-0778), or make an appointment at your local Social Security office. To find your local office, visit </a:t>
            </a:r>
            <a:r>
              <a:rPr lang="en-US" dirty="0">
                <a:solidFill>
                  <a:prstClr val="black"/>
                </a:solidFill>
                <a:cs typeface="Arial"/>
                <a:hlinkClick r:id="rId4"/>
              </a:rPr>
              <a:t>SSA.gov/locator</a:t>
            </a:r>
            <a:r>
              <a:rPr lang="en-US" dirty="0">
                <a:solidFill>
                  <a:prstClr val="black"/>
                </a:solidFill>
                <a:cs typeface="Arial"/>
              </a:rPr>
              <a:t>. You can sign up for and get Social Security retirement benefits as early as 62, but the benefit amount will be lower than your full retirement benefit amount. Your benefit amount will be reduced based on the number of months you get benefits before you reach your full retirement age. </a:t>
            </a:r>
            <a:endParaRPr lang="en-US" dirty="0">
              <a:solidFill>
                <a:prstClr val="black"/>
              </a:solidFill>
              <a:cs typeface="Arial" panose="020B0604020202020204" pitchFamily="34" charset="0"/>
            </a:endParaRPr>
          </a:p>
          <a:p>
            <a:pPr marL="0" indent="0" defTabSz="966612">
              <a:spcBef>
                <a:spcPts val="0"/>
              </a:spcBef>
              <a:spcAft>
                <a:spcPts val="600"/>
              </a:spcAft>
              <a:buNone/>
              <a:defRPr/>
            </a:pPr>
            <a:r>
              <a:rPr lang="en-US" dirty="0">
                <a:solidFill>
                  <a:prstClr val="black"/>
                </a:solidFill>
                <a:cs typeface="Arial"/>
              </a:rPr>
              <a:t>The full retirement age for Social Security benefits is increasing. For many years, the full retirement age was 65. However, beginning with people born in 1938 or later, that age gradually increases until it reaches 67 for people born after 1959. You can calculate your age for collecting </a:t>
            </a:r>
            <a:r>
              <a:rPr lang="en-US" b="1" dirty="0">
                <a:solidFill>
                  <a:prstClr val="black"/>
                </a:solidFill>
                <a:cs typeface="Arial"/>
              </a:rPr>
              <a:t>full </a:t>
            </a:r>
            <a:r>
              <a:rPr lang="en-US" dirty="0">
                <a:solidFill>
                  <a:prstClr val="black"/>
                </a:solidFill>
                <a:cs typeface="Arial"/>
              </a:rPr>
              <a:t>Social Security retirement benefits at</a:t>
            </a:r>
            <a:r>
              <a:rPr lang="en-US" u="sng" dirty="0">
                <a:solidFill>
                  <a:prstClr val="black"/>
                </a:solidFill>
                <a:cs typeface="Arial"/>
                <a:hlinkClick r:id="rId5"/>
              </a:rPr>
              <a:t> SSA.gov/retirement/</a:t>
            </a:r>
            <a:r>
              <a:rPr lang="en-US" u="sng" dirty="0" err="1">
                <a:solidFill>
                  <a:prstClr val="black"/>
                </a:solidFill>
                <a:cs typeface="Arial"/>
                <a:hlinkClick r:id="rId5"/>
              </a:rPr>
              <a:t>ageincrease</a:t>
            </a:r>
            <a:r>
              <a:rPr lang="en-US" dirty="0">
                <a:solidFill>
                  <a:prstClr val="black"/>
                </a:solidFill>
                <a:cs typeface="Arial"/>
              </a:rPr>
              <a:t>.</a:t>
            </a:r>
          </a:p>
          <a:p>
            <a:pPr marL="0" indent="0" defTabSz="966612">
              <a:spcBef>
                <a:spcPts val="0"/>
              </a:spcBef>
              <a:spcAft>
                <a:spcPts val="600"/>
              </a:spcAft>
              <a:buNone/>
              <a:defRPr/>
            </a:pPr>
            <a:r>
              <a:rPr lang="en-US" dirty="0">
                <a:solidFill>
                  <a:prstClr val="black"/>
                </a:solidFill>
                <a:cs typeface="Arial"/>
              </a:rPr>
              <a:t>For more information, visit </a:t>
            </a:r>
            <a:r>
              <a:rPr lang="en-US" dirty="0">
                <a:solidFill>
                  <a:prstClr val="black"/>
                </a:solidFill>
                <a:cs typeface="Arial"/>
                <a:hlinkClick r:id="rId6"/>
              </a:rPr>
              <a:t>SSA.gov/pubs/EN-05-10035.pdf</a:t>
            </a:r>
            <a:r>
              <a:rPr lang="en-US" dirty="0">
                <a:solidFill>
                  <a:prstClr val="black"/>
                </a:solidFill>
                <a:cs typeface="Arial"/>
              </a:rPr>
              <a:t>. </a:t>
            </a:r>
          </a:p>
          <a:p>
            <a:pPr marL="0" indent="0" defTabSz="966612">
              <a:spcBef>
                <a:spcPts val="0"/>
              </a:spcBef>
              <a:spcAft>
                <a:spcPts val="600"/>
              </a:spcAft>
              <a:buNone/>
              <a:defRPr/>
            </a:pPr>
            <a:r>
              <a:rPr lang="en-US" b="1" dirty="0">
                <a:cs typeface="Arial"/>
              </a:rPr>
              <a:t>NOTE: </a:t>
            </a:r>
            <a:r>
              <a:rPr lang="en-US" dirty="0">
                <a:cs typeface="Arial"/>
              </a:rPr>
              <a:t>If you sign up for Part A and Part B, Medicare will send you a “Welcome to Medicare” package—about 2 weeks after you apply. The package includes a letter, booklet, and your red, white, and blue Medicare card. The package will also provide your coverage start date (which is on the enclosed Medicare card as well). The letter and booklet both explain important decisions you need to make.</a:t>
            </a:r>
            <a:r>
              <a:rPr lang="en-US" dirty="0">
                <a:solidFill>
                  <a:prstClr val="black"/>
                </a:solidFill>
                <a:cs typeface="Arial"/>
              </a:rPr>
              <a:t> </a:t>
            </a:r>
            <a:endParaRPr lang="en-US" dirty="0">
              <a:solidFill>
                <a:prstClr val="black"/>
              </a:solidFill>
              <a:cs typeface="Arial" panose="020B0604020202020204" pitchFamily="34" charset="0"/>
            </a:endParaRPr>
          </a:p>
          <a:p>
            <a:pPr marL="0" indent="0">
              <a:spcBef>
                <a:spcPts val="0"/>
              </a:spcBef>
              <a:spcAft>
                <a:spcPts val="600"/>
              </a:spcAft>
              <a:buNone/>
              <a:defRPr/>
            </a:pPr>
            <a:r>
              <a:rPr lang="en-US" dirty="0">
                <a:solidFill>
                  <a:prstClr val="black"/>
                </a:solidFill>
                <a:cs typeface="Arial"/>
              </a:rPr>
              <a:t>“Welcome to Medicare,” is pictured on this page. Visit </a:t>
            </a:r>
            <a:r>
              <a:rPr lang="en-US" dirty="0">
                <a:solidFill>
                  <a:prstClr val="black"/>
                </a:solidFill>
                <a:cs typeface="Arial"/>
                <a:hlinkClick r:id="rId7"/>
              </a:rPr>
              <a:t>Medicare.gov/basics/forms-publications-mailings/mailings/signing-up/welcome-to-</a:t>
            </a:r>
            <a:r>
              <a:rPr lang="en-US" dirty="0" err="1">
                <a:solidFill>
                  <a:prstClr val="black"/>
                </a:solidFill>
                <a:cs typeface="Arial"/>
                <a:hlinkClick r:id="rId7"/>
              </a:rPr>
              <a:t>medicare</a:t>
            </a:r>
            <a:r>
              <a:rPr lang="en-US" dirty="0">
                <a:solidFill>
                  <a:prstClr val="black"/>
                </a:solidFill>
                <a:cs typeface="Arial"/>
                <a:hlinkClick r:id="rId7"/>
              </a:rPr>
              <a:t>-package</a:t>
            </a:r>
            <a:r>
              <a:rPr lang="en-US" dirty="0">
                <a:solidFill>
                  <a:prstClr val="black"/>
                </a:solidFill>
                <a:cs typeface="Arial"/>
              </a:rPr>
              <a:t> to download a copy of the letter and booklet.</a:t>
            </a:r>
            <a:endParaRPr lang="en-US" dirty="0">
              <a:cs typeface="Arial"/>
            </a:endParaRPr>
          </a:p>
          <a:p>
            <a:pPr marL="0" indent="0">
              <a:spcBef>
                <a:spcPts val="0"/>
              </a:spcBef>
              <a:spcAft>
                <a:spcPts val="600"/>
              </a:spcAft>
              <a:buNone/>
              <a:defRPr/>
            </a:pPr>
            <a:endParaRPr lang="en-US" b="1" dirty="0">
              <a:solidFill>
                <a:prstClr val="black"/>
              </a:solidFill>
              <a:cs typeface="Arial"/>
            </a:endParaRPr>
          </a:p>
          <a:p>
            <a:pPr marL="0" indent="0">
              <a:spcBef>
                <a:spcPts val="0"/>
              </a:spcBef>
              <a:spcAft>
                <a:spcPts val="600"/>
              </a:spcAft>
              <a:buNone/>
              <a:defRPr/>
            </a:pPr>
            <a:r>
              <a:rPr lang="en-US" b="1" dirty="0">
                <a:solidFill>
                  <a:prstClr val="black"/>
                </a:solidFill>
                <a:cs typeface="Arial"/>
              </a:rPr>
              <a:t>Source:</a:t>
            </a:r>
            <a:r>
              <a:rPr lang="en-US" dirty="0">
                <a:solidFill>
                  <a:prstClr val="black"/>
                </a:solidFill>
                <a:cs typeface="Arial"/>
              </a:rPr>
              <a:t> </a:t>
            </a:r>
            <a:r>
              <a:rPr lang="en-US" dirty="0">
                <a:solidFill>
                  <a:prstClr val="black"/>
                </a:solidFill>
                <a:cs typeface="Arial"/>
                <a:hlinkClick r:id="rId8"/>
              </a:rPr>
              <a:t>SSA.gov/benefits/retirement/planner/applying2</a:t>
            </a:r>
            <a:endParaRPr lang="en-US" dirty="0">
              <a:solidFill>
                <a:prstClr val="black"/>
              </a:solidFill>
              <a:cs typeface="Arial"/>
            </a:endParaRPr>
          </a:p>
          <a:p>
            <a:pPr marL="0" indent="0">
              <a:spcBef>
                <a:spcPts val="0"/>
              </a:spcBef>
              <a:spcAft>
                <a:spcPts val="600"/>
              </a:spcAft>
              <a:buNone/>
            </a:pPr>
            <a:endParaRPr lang="en-US" sz="1500" dirty="0"/>
          </a:p>
        </p:txBody>
      </p:sp>
    </p:spTree>
    <p:extLst>
      <p:ext uri="{BB962C8B-B14F-4D97-AF65-F5344CB8AC3E}">
        <p14:creationId xmlns:p14="http://schemas.microsoft.com/office/powerpoint/2010/main" val="211484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85903"/>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i="0" u="none" strike="noStrike" dirty="0">
              <a:solidFill>
                <a:srgbClr val="000000"/>
              </a:solidFill>
              <a:effectLst/>
              <a:cs typeface="Arial" panose="020B0604020202020204" pitchFamily="34" charset="0"/>
            </a:endParaRPr>
          </a:p>
          <a:p>
            <a:pPr marL="0" indent="0" defTabSz="966612">
              <a:spcBef>
                <a:spcPts val="0"/>
              </a:spcBef>
              <a:spcAft>
                <a:spcPts val="600"/>
              </a:spcAft>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813" indent="-118813">
              <a:spcBef>
                <a:spcPts val="0"/>
              </a:spcBef>
              <a:spcAft>
                <a:spcPts val="600"/>
              </a:spcAft>
              <a:defRPr/>
            </a:pPr>
            <a:r>
              <a:rPr lang="en-US" b="1" dirty="0">
                <a:solidFill>
                  <a:prstClr val="black"/>
                </a:solidFill>
                <a:cs typeface="Arial" panose="020B0604020202020204" pitchFamily="34" charset="0"/>
              </a:rPr>
              <a:t>Your Medicare card </a:t>
            </a:r>
            <a:r>
              <a:rPr lang="en-US" dirty="0">
                <a:cs typeface="Arial" panose="020B0604020202020204" pitchFamily="34" charset="0"/>
              </a:rPr>
              <a:t>lists Medicare Part A (shown as HOSPITAL), and/or Part B (shown as MEDICAL), or both. It also lists the date your coverage begins. Your card has a Medicare Number that’s unique to you—it’s not your Social Security Number. It's a unique combination of letters and numbers—the letters S, L, O, I, B, and Z are </a:t>
            </a:r>
            <a:r>
              <a:rPr lang="en-US" dirty="0">
                <a:solidFill>
                  <a:prstClr val="black"/>
                </a:solidFill>
                <a:cs typeface="Arial" panose="020B0604020202020204" pitchFamily="34" charset="0"/>
              </a:rPr>
              <a:t>never used. This helps to protect your identity. </a:t>
            </a:r>
          </a:p>
          <a:p>
            <a:pPr marL="118813" indent="-118813">
              <a:spcBef>
                <a:spcPts val="0"/>
              </a:spcBef>
              <a:spcAft>
                <a:spcPts val="600"/>
              </a:spcAft>
              <a:defRPr/>
            </a:pPr>
            <a:r>
              <a:rPr lang="en-US" b="1" dirty="0">
                <a:solidFill>
                  <a:prstClr val="black"/>
                </a:solidFill>
                <a:cs typeface="Arial" panose="020B0604020202020204" pitchFamily="34" charset="0"/>
              </a:rPr>
              <a:t>If you get your Medicare card and don’t want Part B, </a:t>
            </a:r>
            <a:r>
              <a:rPr lang="en-US" dirty="0">
                <a:solidFill>
                  <a:prstClr val="black"/>
                </a:solidFill>
                <a:cs typeface="Arial" panose="020B0604020202020204" pitchFamily="34" charset="0"/>
              </a:rPr>
              <a:t>follow the directions in the “Get Ready for Medicare” package and return the card. Medicare will send you another card that shows you only have Part A coverage.</a:t>
            </a:r>
          </a:p>
          <a:p>
            <a:pPr marL="118813" indent="-118813">
              <a:spcBef>
                <a:spcPts val="0"/>
              </a:spcBef>
              <a:spcAft>
                <a:spcPts val="600"/>
              </a:spcAft>
              <a:defRPr/>
            </a:pPr>
            <a:r>
              <a:rPr lang="en-US" b="1" dirty="0">
                <a:solidFill>
                  <a:prstClr val="black"/>
                </a:solidFill>
                <a:cs typeface="Arial" panose="020B0604020202020204" pitchFamily="34" charset="0"/>
              </a:rPr>
              <a:t>If you’re in Original Medicare, </a:t>
            </a:r>
            <a:r>
              <a:rPr lang="en-US" dirty="0">
                <a:solidFill>
                  <a:prstClr val="black"/>
                </a:solidFill>
                <a:cs typeface="Arial" panose="020B0604020202020204" pitchFamily="34" charset="0"/>
              </a:rPr>
              <a:t>you use your red, white, and blue Medicare card when you get health care services. </a:t>
            </a:r>
            <a:r>
              <a:rPr lang="en-US" b="1" dirty="0">
                <a:solidFill>
                  <a:prstClr val="black"/>
                </a:solidFill>
                <a:cs typeface="Arial" panose="020B0604020202020204" pitchFamily="34" charset="0"/>
              </a:rPr>
              <a:t>If you join a Medicare Advantage Plan</a:t>
            </a:r>
            <a:r>
              <a:rPr lang="en-US" dirty="0">
                <a:solidFill>
                  <a:prstClr val="black"/>
                </a:solidFill>
                <a:cs typeface="Arial" panose="020B0604020202020204" pitchFamily="34" charset="0"/>
              </a:rPr>
              <a:t>, your plan will give you a different card to use when you get health care services and supplies. Your Medicare Advantage Plan ID card is your main card for Medicare. However, you may also be asked to show your Original Medicare card, so you should carry this card too. </a:t>
            </a:r>
          </a:p>
          <a:p>
            <a:pPr marL="118813" indent="-118813">
              <a:spcBef>
                <a:spcPts val="0"/>
              </a:spcBef>
              <a:spcAft>
                <a:spcPts val="600"/>
              </a:spcAft>
              <a:defRPr/>
            </a:pPr>
            <a:r>
              <a:rPr lang="en-US" b="1" dirty="0">
                <a:solidFill>
                  <a:prstClr val="black"/>
                </a:solidFill>
                <a:cs typeface="Arial" panose="020B0604020202020204" pitchFamily="34" charset="0"/>
              </a:rPr>
              <a:t>Only give your Medicare Number to doctors, pharmacists, other health care providers, your insurers, or people you trust </a:t>
            </a:r>
            <a:r>
              <a:rPr lang="en-US" dirty="0">
                <a:solidFill>
                  <a:prstClr val="black"/>
                </a:solidFill>
                <a:cs typeface="Arial" panose="020B0604020202020204" pitchFamily="34" charset="0"/>
              </a:rPr>
              <a:t>to work with Medicare on your behalf. If you forget your card, you, your doctor, or other health care provider may be able to use the secure Medicare Administrative Contractor (MAC) portal to look up your Medicare Number online. If you have a Medicare account, you can get your Medicare Number, print an official copy of your Medicare card, or order an official copy of your Medicare card by logging into it at </a:t>
            </a:r>
            <a:r>
              <a:rPr lang="en-US" dirty="0">
                <a:solidFill>
                  <a:prstClr val="black"/>
                </a:solidFill>
                <a:cs typeface="Arial" panose="020B0604020202020204" pitchFamily="34" charset="0"/>
                <a:hlinkClick r:id="rId3"/>
              </a:rPr>
              <a:t>Medicare.gov/account</a:t>
            </a:r>
            <a:r>
              <a:rPr lang="en-US" dirty="0">
                <a:solidFill>
                  <a:prstClr val="black"/>
                </a:solidFill>
                <a:cs typeface="Arial" panose="020B0604020202020204" pitchFamily="34" charset="0"/>
              </a:rPr>
              <a:t>. You can also call </a:t>
            </a:r>
            <a:r>
              <a:rPr lang="en-US" dirty="0">
                <a:cs typeface="Arial"/>
              </a:rPr>
              <a:t>1-800-MEDICARE (1-800-633-4227) to request a replacement. TTY users can call 1-877-486-2048. </a:t>
            </a:r>
            <a:endParaRPr lang="en-US" sz="1500" dirty="0">
              <a:cs typeface="Arial" panose="020B0604020202020204" pitchFamily="34" charset="0"/>
            </a:endParaRPr>
          </a:p>
        </p:txBody>
      </p:sp>
    </p:spTree>
    <p:extLst>
      <p:ext uri="{BB962C8B-B14F-4D97-AF65-F5344CB8AC3E}">
        <p14:creationId xmlns:p14="http://schemas.microsoft.com/office/powerpoint/2010/main" val="2873553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38124" y="3677195"/>
            <a:ext cx="6829425" cy="5582692"/>
          </a:xfrm>
        </p:spPr>
        <p:txBody>
          <a:bodyPr/>
          <a:lstStyle/>
          <a:p>
            <a:pPr marL="0" indent="0" defTabSz="966612">
              <a:spcBef>
                <a:spcPts val="634"/>
              </a:spcBef>
              <a:spcAft>
                <a:spcPts val="600"/>
              </a:spcAft>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spcBef>
                <a:spcPts val="634"/>
              </a:spcBef>
              <a:spcAft>
                <a:spcPts val="600"/>
              </a:spcAft>
              <a:buNone/>
              <a:defRPr/>
            </a:pPr>
            <a:r>
              <a:rPr lang="en-US" b="1" dirty="0">
                <a:solidFill>
                  <a:srgbClr val="000000"/>
                </a:solidFill>
                <a:cs typeface="Arial"/>
              </a:rPr>
              <a:t>Presenter Notes</a:t>
            </a:r>
            <a:r>
              <a:rPr lang="en-US" dirty="0">
                <a:solidFill>
                  <a:srgbClr val="444444"/>
                </a:solidFill>
                <a:cs typeface="Arial"/>
              </a:rPr>
              <a:t>​</a:t>
            </a:r>
          </a:p>
          <a:p>
            <a:pPr marL="0" indent="0" defTabSz="966612">
              <a:spcBef>
                <a:spcPts val="634"/>
              </a:spcBef>
              <a:spcAft>
                <a:spcPts val="600"/>
              </a:spcAft>
              <a:buNone/>
              <a:defRPr/>
            </a:pPr>
            <a:r>
              <a:rPr lang="en-US" b="1" dirty="0">
                <a:cs typeface="Arial"/>
              </a:rPr>
              <a:t>If you don’t already have Medicare:</a:t>
            </a:r>
          </a:p>
          <a:p>
            <a:pPr defTabSz="966612">
              <a:spcBef>
                <a:spcPts val="634"/>
              </a:spcBef>
              <a:spcAft>
                <a:spcPts val="600"/>
              </a:spcAft>
              <a:defRPr/>
            </a:pPr>
            <a:r>
              <a:rPr lang="en-US" dirty="0">
                <a:cs typeface="Arial"/>
              </a:rPr>
              <a:t>Generally, your first opportunity to sign up for Medicare </a:t>
            </a:r>
            <a:r>
              <a:rPr lang="en-US" dirty="0">
                <a:solidFill>
                  <a:prstClr val="black"/>
                </a:solidFill>
                <a:cs typeface="Arial"/>
              </a:rPr>
              <a:t>Part A and/or Part B is during your IEP—7-month period that begins 3 months before the month you turn 65 and ends 3 months after the month you turn 65. </a:t>
            </a:r>
          </a:p>
          <a:p>
            <a:pPr marL="125660" indent="-125660" defTabSz="966612">
              <a:spcBef>
                <a:spcPts val="634"/>
              </a:spcBef>
              <a:spcAft>
                <a:spcPts val="600"/>
              </a:spcAft>
              <a:defRPr/>
            </a:pPr>
            <a:r>
              <a:rPr lang="en-US" dirty="0">
                <a:solidFill>
                  <a:prstClr val="black"/>
                </a:solidFill>
                <a:cs typeface="Arial"/>
              </a:rPr>
              <a:t>After your IEP is over, you may have a chance to sign up for Medicare during a Special Enrollment Period (SEP). For example, if you didn’t sign up for Part B (or Part A if you have to buy it) when you were first eligible because you have group health plan coverage based on current employment (your own, a spouse’s, or a family member’s if you have a disability).</a:t>
            </a:r>
          </a:p>
          <a:p>
            <a:pPr marL="125660" indent="-125660" defTabSz="966612">
              <a:spcBef>
                <a:spcPts val="634"/>
              </a:spcBef>
              <a:spcAft>
                <a:spcPts val="600"/>
              </a:spcAft>
              <a:defRPr/>
            </a:pPr>
            <a:r>
              <a:rPr lang="en-US" dirty="0">
                <a:solidFill>
                  <a:prstClr val="black"/>
                </a:solidFill>
                <a:cs typeface="Arial"/>
              </a:rPr>
              <a:t>If you have to pay for Part A but don’t sign up for it and/or don’t sign up for Part B (for which you must pay premiums) during your IEP and you don’t qualify for an SEP, you can sign up during the General Enrollment Period (GEP) from January 1–March 31 each year. You may have to pay a higher Part A and/or Part B premium for late enrollment</a:t>
            </a:r>
          </a:p>
          <a:p>
            <a:pPr marL="0" indent="0" defTabSz="966612">
              <a:spcBef>
                <a:spcPts val="634"/>
              </a:spcBef>
              <a:spcAft>
                <a:spcPts val="600"/>
              </a:spcAft>
              <a:buNone/>
              <a:defRPr/>
            </a:pPr>
            <a:r>
              <a:rPr lang="en-US" b="1" dirty="0">
                <a:solidFill>
                  <a:prstClr val="black"/>
                </a:solidFill>
                <a:cs typeface="Arial"/>
              </a:rPr>
              <a:t>If you already have Medicare and want to change how you get your coverage:</a:t>
            </a:r>
          </a:p>
          <a:p>
            <a:pPr marL="125660" indent="-125660" defTabSz="966612">
              <a:spcBef>
                <a:spcPts val="634"/>
              </a:spcBef>
              <a:spcAft>
                <a:spcPts val="600"/>
              </a:spcAft>
              <a:defRPr/>
            </a:pPr>
            <a:r>
              <a:rPr lang="en-US" dirty="0">
                <a:solidFill>
                  <a:prstClr val="black"/>
                </a:solidFill>
                <a:cs typeface="Arial"/>
              </a:rPr>
              <a:t>You can join, switch, or drop your health or drug plan coverage during the Open Enrollment Period (OEP), the Medicare Advantage OEP for individuals enrolled in Medicare Advantage Plans, Open Enrollment Period for Institutionalized Individuals (OEPI), or in certain circumstances, during an SEP.</a:t>
            </a:r>
          </a:p>
          <a:p>
            <a:pPr marL="125660" indent="-125660" defTabSz="966612">
              <a:spcBef>
                <a:spcPts val="634"/>
              </a:spcBef>
              <a:spcAft>
                <a:spcPts val="600"/>
              </a:spcAft>
              <a:defRPr/>
            </a:pPr>
            <a:r>
              <a:rPr lang="en-US" dirty="0">
                <a:solidFill>
                  <a:prstClr val="black"/>
                </a:solidFill>
                <a:cs typeface="Arial"/>
              </a:rPr>
              <a:t>Signing up for Medicare or changing how you get your Medicare are important decisions. These actions must be done timely to avoid late enrollment penalties and to be sure you get the coverage you need when you need it. Enrollment periods are explained on the following slides.</a:t>
            </a:r>
          </a:p>
          <a:p>
            <a:pPr marL="0" indent="0">
              <a:spcBef>
                <a:spcPts val="634"/>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3562933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58775"/>
            <a:ext cx="6051550" cy="3403600"/>
          </a:xfrm>
        </p:spPr>
      </p:sp>
      <p:sp>
        <p:nvSpPr>
          <p:cNvPr id="3" name="Notes Placeholder 2"/>
          <p:cNvSpPr>
            <a:spLocks noGrp="1"/>
          </p:cNvSpPr>
          <p:nvPr>
            <p:ph type="body" idx="1"/>
          </p:nvPr>
        </p:nvSpPr>
        <p:spPr>
          <a:xfrm>
            <a:off x="85725" y="3927838"/>
            <a:ext cx="7134225" cy="5520962"/>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i="0" u="none" strike="noStrike" dirty="0">
              <a:solidFill>
                <a:srgbClr val="000000"/>
              </a:solidFill>
              <a:effectLst/>
              <a:cs typeface="Arial" panose="020B0604020202020204" pitchFamily="34" charset="0"/>
            </a:endParaRPr>
          </a:p>
          <a:p>
            <a:pPr marL="0" indent="0" defTabSz="966612">
              <a:spcBef>
                <a:spcPts val="0"/>
              </a:spcBef>
              <a:spcAft>
                <a:spcPts val="600"/>
              </a:spcAft>
              <a:buNone/>
              <a:defRPr/>
            </a:pPr>
            <a:r>
              <a:rPr lang="en-US" b="1" i="0" u="none" strike="noStrike" dirty="0">
                <a:solidFill>
                  <a:srgbClr val="000000"/>
                </a:solidFill>
                <a:effectLst/>
                <a:cs typeface="Arial"/>
              </a:rPr>
              <a:t>Presenter Option: </a:t>
            </a:r>
            <a:r>
              <a:rPr lang="en-US" i="0" u="none" strike="noStrike" dirty="0">
                <a:solidFill>
                  <a:srgbClr val="000000"/>
                </a:solidFill>
                <a:effectLst/>
                <a:cs typeface="Arial"/>
              </a:rPr>
              <a:t>You may click on the URLs below to play the 2 videos:</a:t>
            </a:r>
          </a:p>
          <a:p>
            <a:pPr marL="228600" indent="-228600" defTabSz="966612">
              <a:spcBef>
                <a:spcPts val="0"/>
              </a:spcBef>
              <a:spcAft>
                <a:spcPts val="600"/>
              </a:spcAft>
              <a:buFont typeface="+mj-lt"/>
              <a:buAutoNum type="arabicPeriod"/>
              <a:defRPr/>
            </a:pPr>
            <a:r>
              <a:rPr lang="en-US" i="0" u="none" strike="noStrike" dirty="0">
                <a:solidFill>
                  <a:srgbClr val="000000"/>
                </a:solidFill>
                <a:effectLst/>
                <a:cs typeface="Arial"/>
              </a:rPr>
              <a:t>“Understanding Your Medicare </a:t>
            </a:r>
            <a:r>
              <a:rPr lang="en-US" dirty="0">
                <a:solidFill>
                  <a:srgbClr val="000000"/>
                </a:solidFill>
                <a:cs typeface="Arial"/>
              </a:rPr>
              <a:t>Initial Enrollment Period” </a:t>
            </a:r>
            <a:r>
              <a:rPr lang="en-US" dirty="0">
                <a:solidFill>
                  <a:srgbClr val="000000"/>
                </a:solidFill>
                <a:cs typeface="Arial"/>
                <a:hlinkClick r:id="rId3"/>
              </a:rPr>
              <a:t>Medicare.gov/basics/get-started-with-medicare/sign-up/when-does-</a:t>
            </a:r>
            <a:r>
              <a:rPr lang="en-US" dirty="0" err="1">
                <a:solidFill>
                  <a:srgbClr val="000000"/>
                </a:solidFill>
                <a:cs typeface="Arial"/>
                <a:hlinkClick r:id="rId3"/>
              </a:rPr>
              <a:t>medicare</a:t>
            </a:r>
            <a:r>
              <a:rPr lang="en-US" dirty="0">
                <a:solidFill>
                  <a:srgbClr val="000000"/>
                </a:solidFill>
                <a:cs typeface="Arial"/>
                <a:hlinkClick r:id="rId3"/>
              </a:rPr>
              <a:t>-coverage-start</a:t>
            </a:r>
            <a:endParaRPr lang="en-US" dirty="0">
              <a:solidFill>
                <a:srgbClr val="000000"/>
              </a:solidFill>
              <a:cs typeface="Arial"/>
            </a:endParaRPr>
          </a:p>
          <a:p>
            <a:pPr marL="228600" indent="-228600" defTabSz="966612">
              <a:spcBef>
                <a:spcPts val="0"/>
              </a:spcBef>
              <a:spcAft>
                <a:spcPts val="600"/>
              </a:spcAft>
              <a:buFont typeface="+mj-lt"/>
              <a:buAutoNum type="arabicPeriod"/>
              <a:defRPr/>
            </a:pPr>
            <a:r>
              <a:rPr lang="en-US" dirty="0">
                <a:solidFill>
                  <a:srgbClr val="000000"/>
                </a:solidFill>
                <a:cs typeface="Arial"/>
              </a:rPr>
              <a:t>“Explaining the Medicare Part B Late Enrollment Penalty” </a:t>
            </a:r>
            <a:r>
              <a:rPr lang="en-US" dirty="0">
                <a:solidFill>
                  <a:srgbClr val="000000"/>
                </a:solidFill>
                <a:cs typeface="Arial"/>
                <a:hlinkClick r:id="rId4"/>
              </a:rPr>
              <a:t>Medicare.gov/basics/costs/medicare-costs/avoid-penalties</a:t>
            </a:r>
            <a:r>
              <a:rPr lang="en-US" dirty="0">
                <a:solidFill>
                  <a:srgbClr val="000000"/>
                </a:solidFill>
                <a:cs typeface="Arial"/>
              </a:rPr>
              <a:t> </a:t>
            </a:r>
            <a:endParaRPr lang="en-US" b="1" i="0" u="none" strike="noStrike" dirty="0">
              <a:solidFill>
                <a:srgbClr val="000000"/>
              </a:solidFill>
              <a:effectLst/>
              <a:cs typeface="Arial"/>
            </a:endParaRPr>
          </a:p>
          <a:p>
            <a:pPr marL="0" indent="0" defTabSz="966612">
              <a:spcBef>
                <a:spcPts val="0"/>
              </a:spcBef>
              <a:spcAft>
                <a:spcPts val="600"/>
              </a:spcAft>
              <a:buNone/>
              <a:defRPr/>
            </a:pP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p>
          <a:p>
            <a:pPr marL="0" indent="0">
              <a:spcBef>
                <a:spcPts val="0"/>
              </a:spcBef>
              <a:spcAft>
                <a:spcPts val="600"/>
              </a:spcAft>
              <a:buNone/>
              <a:defRPr/>
            </a:pPr>
            <a:r>
              <a:rPr lang="en-US" dirty="0">
                <a:cs typeface="Arial"/>
              </a:rPr>
              <a:t>If you’re close to 65, but not getting Social Security or RRB benefits at least 4 months before your turn 65, you’ll need to sign up for Part A and Part B. </a:t>
            </a:r>
          </a:p>
          <a:p>
            <a:pPr marL="119149" indent="-119149">
              <a:spcBef>
                <a:spcPts val="0"/>
              </a:spcBef>
              <a:spcAft>
                <a:spcPts val="600"/>
              </a:spcAft>
              <a:defRPr/>
            </a:pPr>
            <a:r>
              <a:rPr lang="en-US" dirty="0">
                <a:cs typeface="Arial"/>
              </a:rPr>
              <a:t>You can first sign up for Part A and/or Part B during your IEP. This is the 7-month period that begins 3 months before the month you turn 65 and ends 3 months after the month you turn 65. </a:t>
            </a:r>
            <a:endParaRPr lang="en-US" dirty="0">
              <a:cs typeface="Arial" panose="020B0604020202020204" pitchFamily="34" charset="0"/>
            </a:endParaRPr>
          </a:p>
          <a:p>
            <a:pPr marL="119149" indent="-119149">
              <a:spcBef>
                <a:spcPts val="0"/>
              </a:spcBef>
              <a:spcAft>
                <a:spcPts val="600"/>
              </a:spcAft>
            </a:pPr>
            <a:r>
              <a:rPr lang="en-US" dirty="0">
                <a:cs typeface="Arial"/>
              </a:rPr>
              <a:t>If you sign up for Part A and/or Part B during the first 3 months of your IEP, in most cases, your coverage begins the 1</a:t>
            </a:r>
            <a:r>
              <a:rPr lang="en-US" baseline="30000" dirty="0">
                <a:cs typeface="Arial"/>
              </a:rPr>
              <a:t>st</a:t>
            </a:r>
            <a:r>
              <a:rPr lang="en-US" dirty="0">
                <a:cs typeface="Arial"/>
              </a:rPr>
              <a:t> day of your birthday month. </a:t>
            </a:r>
            <a:r>
              <a:rPr lang="en-US" b="0" u="none" dirty="0">
                <a:cs typeface="Arial"/>
              </a:rPr>
              <a:t>However, if your birthday is on the 1</a:t>
            </a:r>
            <a:r>
              <a:rPr lang="en-US" b="0" u="none" baseline="30000" dirty="0">
                <a:cs typeface="Arial"/>
              </a:rPr>
              <a:t>st</a:t>
            </a:r>
            <a:r>
              <a:rPr lang="en-US" b="0" u="none" dirty="0">
                <a:cs typeface="Arial"/>
              </a:rPr>
              <a:t> day of the month, your coverage starts the 1</a:t>
            </a:r>
            <a:r>
              <a:rPr lang="en-US" b="0" u="none" baseline="30000" dirty="0">
                <a:cs typeface="Arial"/>
              </a:rPr>
              <a:t>st</a:t>
            </a:r>
            <a:r>
              <a:rPr lang="en-US" b="0" u="none" dirty="0">
                <a:cs typeface="Arial"/>
              </a:rPr>
              <a:t> day of the prior month.</a:t>
            </a:r>
            <a:r>
              <a:rPr lang="en-US" b="0" u="none" dirty="0">
                <a:highlight>
                  <a:srgbClr val="FFFF00"/>
                </a:highlight>
                <a:cs typeface="Arial"/>
              </a:rPr>
              <a:t> </a:t>
            </a:r>
            <a:endParaRPr lang="en-US" b="0" u="none" dirty="0">
              <a:highlight>
                <a:srgbClr val="FFFF00"/>
              </a:highlight>
              <a:cs typeface="Arial" panose="020B0604020202020204" pitchFamily="34" charset="0"/>
            </a:endParaRPr>
          </a:p>
          <a:p>
            <a:pPr marL="119149" indent="-119149">
              <a:spcBef>
                <a:spcPts val="0"/>
              </a:spcBef>
              <a:spcAft>
                <a:spcPts val="600"/>
              </a:spcAft>
            </a:pPr>
            <a:r>
              <a:rPr lang="en-US" dirty="0"/>
              <a:t>If you sign up and are paying for Part A and/or Part B the month you turn 65 or during the last 3 months of your IEP, your coverage starts the 1</a:t>
            </a:r>
            <a:r>
              <a:rPr lang="en-US" baseline="30000" dirty="0"/>
              <a:t>st</a:t>
            </a:r>
            <a:r>
              <a:rPr lang="en-US" dirty="0"/>
              <a:t> day of the month after you sign up.</a:t>
            </a:r>
            <a:endParaRPr lang="en-US" dirty="0">
              <a:cs typeface="Arial"/>
            </a:endParaRPr>
          </a:p>
          <a:p>
            <a:pPr marL="119149" indent="-119149" defTabSz="966612">
              <a:spcBef>
                <a:spcPts val="0"/>
              </a:spcBef>
              <a:spcAft>
                <a:spcPts val="600"/>
              </a:spcAft>
              <a:defRPr/>
            </a:pPr>
            <a:r>
              <a:rPr lang="en-US" dirty="0">
                <a:cs typeface="Arial"/>
              </a:rPr>
              <a:t>If you're eligible for premium-free Part A, you can sign up for Part A once your IEP begins (3 months before you turn 65) and any month afterward. If you have to buy Part A, you can only sign up during a valid enrollment period.</a:t>
            </a:r>
          </a:p>
          <a:p>
            <a:pPr marL="119149" indent="-119149" defTabSz="966612">
              <a:spcBef>
                <a:spcPts val="0"/>
              </a:spcBef>
              <a:spcAft>
                <a:spcPts val="600"/>
              </a:spcAft>
              <a:defRPr/>
            </a:pPr>
            <a:r>
              <a:rPr lang="en-US" dirty="0">
                <a:cs typeface="Arial"/>
              </a:rPr>
              <a:t>If you don’t sign up for Part B (or Part A if you have to buy it) during your IEP, you may have to pay a late enrollment penalty if you sign up later. For Part B, you’ll pay a lifetime penalty.</a:t>
            </a:r>
          </a:p>
          <a:p>
            <a:pPr marL="0" indent="0" defTabSz="966612">
              <a:spcBef>
                <a:spcPts val="0"/>
              </a:spcBef>
              <a:spcAft>
                <a:spcPts val="600"/>
              </a:spcAft>
              <a:buNone/>
              <a:defRPr/>
            </a:pPr>
            <a:r>
              <a:rPr lang="en-US" b="1" dirty="0">
                <a:solidFill>
                  <a:prstClr val="black"/>
                </a:solidFill>
                <a:cs typeface="Arial"/>
              </a:rPr>
              <a:t>NOTE</a:t>
            </a:r>
            <a:r>
              <a:rPr lang="en-US" dirty="0">
                <a:solidFill>
                  <a:prstClr val="black"/>
                </a:solidFill>
                <a:cs typeface="Arial"/>
              </a:rPr>
              <a:t>: </a:t>
            </a:r>
            <a:r>
              <a:rPr lang="en-US" dirty="0"/>
              <a:t>Your 6-month Medigap Open Enrollment Period (OEP) begins the month you’re 65 or older and </a:t>
            </a:r>
            <a:br>
              <a:rPr lang="en-US" dirty="0"/>
            </a:br>
            <a:r>
              <a:rPr lang="en-US" dirty="0"/>
              <a:t>enrolled in Part B (must also have Part A) and lasts at least 6 months (may be longer</a:t>
            </a:r>
            <a:br>
              <a:rPr lang="en-US" dirty="0"/>
            </a:br>
            <a:r>
              <a:rPr lang="en-US" dirty="0"/>
              <a:t>in your state). </a:t>
            </a:r>
            <a:r>
              <a:rPr lang="en-US" dirty="0">
                <a:solidFill>
                  <a:prstClr val="black"/>
                </a:solidFill>
                <a:cs typeface="Arial"/>
              </a:rPr>
              <a:t> </a:t>
            </a:r>
            <a:r>
              <a:rPr lang="en-US" dirty="0"/>
              <a:t>Medigap is covered in more detail in Lesson 3. </a:t>
            </a:r>
          </a:p>
          <a:p>
            <a:pPr marL="0" indent="0" defTabSz="966612">
              <a:spcBef>
                <a:spcPts val="0"/>
              </a:spcBef>
              <a:spcAft>
                <a:spcPts val="600"/>
              </a:spcAft>
              <a:buNone/>
              <a:defRPr/>
            </a:pPr>
            <a:endParaRPr lang="en-US" dirty="0"/>
          </a:p>
          <a:p>
            <a:pPr marL="0" indent="0" defTabSz="966612">
              <a:spcBef>
                <a:spcPts val="0"/>
              </a:spcBef>
              <a:spcAft>
                <a:spcPts val="600"/>
              </a:spcAft>
              <a:buNone/>
              <a:defRPr/>
            </a:pPr>
            <a:endParaRPr lang="en-US" dirty="0">
              <a:solidFill>
                <a:prstClr val="black"/>
              </a:solidFill>
              <a:cs typeface="Arial"/>
            </a:endParaRPr>
          </a:p>
        </p:txBody>
      </p:sp>
    </p:spTree>
    <p:extLst>
      <p:ext uri="{BB962C8B-B14F-4D97-AF65-F5344CB8AC3E}">
        <p14:creationId xmlns:p14="http://schemas.microsoft.com/office/powerpoint/2010/main" val="1776373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572126"/>
          </a:xfrm>
        </p:spPr>
        <p:txBody>
          <a:bodyPr>
            <a:noAutofit/>
          </a:bodyPr>
          <a:lstStyle/>
          <a:p>
            <a:pPr marL="0" indent="0" defTabSz="966612">
              <a:lnSpc>
                <a:spcPct val="120000"/>
              </a:lnSpc>
              <a:buNone/>
              <a:defRPr/>
            </a:pPr>
            <a:r>
              <a:rPr lang="en-US" sz="1000" b="1" dirty="0">
                <a:solidFill>
                  <a:prstClr val="black"/>
                </a:solidFill>
                <a:ea typeface="ＭＳ Ｐゴシック"/>
                <a:cs typeface="Arial"/>
              </a:rPr>
              <a:t>This slide has animation.</a:t>
            </a:r>
            <a:endParaRPr lang="en-US" sz="1000" dirty="0">
              <a:solidFill>
                <a:srgbClr val="000000"/>
              </a:solidFill>
              <a:cs typeface="Arial" panose="020B0604020202020204" pitchFamily="34" charset="0"/>
            </a:endParaRPr>
          </a:p>
          <a:p>
            <a:pPr marL="0" indent="0" defTabSz="966612">
              <a:lnSpc>
                <a:spcPct val="120000"/>
              </a:lnSpc>
              <a:buNone/>
              <a:defRPr/>
            </a:pPr>
            <a:r>
              <a:rPr lang="en-US" sz="1000" b="1" dirty="0">
                <a:solidFill>
                  <a:srgbClr val="000000"/>
                </a:solidFill>
                <a:cs typeface="Arial"/>
              </a:rPr>
              <a:t>Presenter Notes</a:t>
            </a:r>
            <a:r>
              <a:rPr lang="en-US" sz="1000" dirty="0">
                <a:solidFill>
                  <a:srgbClr val="444444"/>
                </a:solidFill>
                <a:cs typeface="Arial"/>
              </a:rPr>
              <a:t>​</a:t>
            </a:r>
            <a:endParaRPr lang="en-US" sz="1000" dirty="0">
              <a:solidFill>
                <a:prstClr val="black"/>
              </a:solidFill>
              <a:cs typeface="Arial"/>
            </a:endParaRPr>
          </a:p>
          <a:p>
            <a:pPr marL="0" indent="0">
              <a:lnSpc>
                <a:spcPct val="120000"/>
              </a:lnSpc>
              <a:buNone/>
              <a:defRPr/>
            </a:pPr>
            <a:r>
              <a:rPr lang="en-US" sz="1000" dirty="0">
                <a:solidFill>
                  <a:prstClr val="black"/>
                </a:solidFill>
                <a:cs typeface="Arial"/>
              </a:rPr>
              <a:t>If you or your spouse are still working, have a group health plan (GHP) (</a:t>
            </a:r>
            <a:r>
              <a:rPr lang="en-US" sz="1000" dirty="0">
                <a:cs typeface="Arial"/>
              </a:rPr>
              <a:t>a health plan offered by an employer or employee organization that provides health coverage to employees and their families)</a:t>
            </a:r>
            <a:r>
              <a:rPr lang="en-US" sz="1000" dirty="0">
                <a:solidFill>
                  <a:prstClr val="black"/>
                </a:solidFill>
                <a:cs typeface="Arial"/>
              </a:rPr>
              <a:t>, and didn’t sign up for Part B (or Part A if you have to pay for it) during your IEP, you may be able </a:t>
            </a:r>
            <a:r>
              <a:rPr lang="en-US" sz="1000" dirty="0">
                <a:cs typeface="Arial"/>
              </a:rPr>
              <a:t>to sign up during an SEP. An SEP allows you to sign up after your IEP and not wait for the GEP. If eligible, you usually won’t have to pay a late enrollment penalty, but this SEP is limited.</a:t>
            </a:r>
          </a:p>
          <a:p>
            <a:pPr marL="0" indent="0">
              <a:lnSpc>
                <a:spcPct val="120000"/>
              </a:lnSpc>
              <a:buNone/>
              <a:defRPr/>
            </a:pPr>
            <a:r>
              <a:rPr lang="en-US" sz="1000" dirty="0">
                <a:cs typeface="Arial"/>
              </a:rPr>
              <a:t>If you're 65 or older, your GHP coverage must be based on your own or your spouse’s current employment. If you have Medicare based on disability, you can also have GHP coverage based on a family member’s current employment. </a:t>
            </a:r>
            <a:br>
              <a:rPr lang="en-US" sz="1000" dirty="0">
                <a:cs typeface="Arial"/>
              </a:rPr>
            </a:br>
            <a:r>
              <a:rPr lang="en-US" sz="1000" b="1" dirty="0">
                <a:cs typeface="Arial"/>
              </a:rPr>
              <a:t>NOTE</a:t>
            </a:r>
            <a:r>
              <a:rPr lang="en-US" sz="1000" dirty="0">
                <a:cs typeface="Arial"/>
              </a:rPr>
              <a:t>: If you have a disability, and the GHP coverage is based on a family member’s current employment (other than your spouse), the employer offering the GHP must have 100 or more employees for you to get a SEP. It's important to note that COBRA (Consolidated Omnibus Budget Reconciliation Act) coverage, coverage through a retiree health plan, Veterans Affairs (VA) coverage, and individual health coverage (like through the Health Insurance Marketplace®) aren’t considered coverage based on current employment.</a:t>
            </a:r>
          </a:p>
          <a:p>
            <a:pPr marL="0" indent="0" defTabSz="966612" fontAlgn="base">
              <a:lnSpc>
                <a:spcPct val="120000"/>
              </a:lnSpc>
              <a:buNone/>
              <a:defRPr/>
            </a:pPr>
            <a:r>
              <a:rPr lang="en-US" sz="1000" dirty="0">
                <a:cs typeface="Arial"/>
              </a:rPr>
              <a:t>You can sign up for Part A (if you have to pay for it) and/or Part B:</a:t>
            </a:r>
          </a:p>
          <a:p>
            <a:pPr marL="114300" indent="-114300" defTabSz="966612" fontAlgn="base">
              <a:lnSpc>
                <a:spcPct val="120000"/>
              </a:lnSpc>
              <a:defRPr/>
            </a:pPr>
            <a:r>
              <a:rPr lang="en-US" sz="1000" dirty="0">
                <a:cs typeface="Arial"/>
              </a:rPr>
              <a:t>Anytime you’re still covered by the GHP.</a:t>
            </a:r>
          </a:p>
          <a:p>
            <a:pPr marL="114300" indent="-114300" defTabSz="966612" fontAlgn="base">
              <a:lnSpc>
                <a:spcPct val="120000"/>
              </a:lnSpc>
              <a:defRPr/>
            </a:pPr>
            <a:r>
              <a:rPr lang="en-US" sz="1000" dirty="0">
                <a:cs typeface="Arial"/>
              </a:rPr>
              <a:t>During the 8-month period that begins the month after the employment ends or the coverage ends, whichever happens first.</a:t>
            </a:r>
          </a:p>
          <a:p>
            <a:pPr marL="0" indent="0" defTabSz="966612">
              <a:lnSpc>
                <a:spcPct val="120000"/>
              </a:lnSpc>
              <a:buNone/>
              <a:defRPr/>
            </a:pPr>
            <a:r>
              <a:rPr lang="en-US" sz="1000" dirty="0">
                <a:cs typeface="Arial"/>
              </a:rPr>
              <a:t>If you sign up for Medicare during your SEP, you can join a Medicare Advantage Plan (must have Part A and Part B) and a drug plan (if you have Part A and/or Part B).</a:t>
            </a:r>
          </a:p>
          <a:p>
            <a:pPr marL="0" indent="0" defTabSz="966612">
              <a:lnSpc>
                <a:spcPct val="120000"/>
              </a:lnSpc>
              <a:buNone/>
              <a:defRPr/>
            </a:pPr>
            <a:r>
              <a:rPr lang="en-US" sz="1000" dirty="0">
                <a:cs typeface="Arial"/>
              </a:rPr>
              <a:t>If you don’t sign up for Medicare during the SEP, you'll have to wait</a:t>
            </a:r>
            <a:r>
              <a:rPr lang="en-US" sz="1000" dirty="0">
                <a:solidFill>
                  <a:prstClr val="black"/>
                </a:solidFill>
                <a:cs typeface="Arial"/>
              </a:rPr>
              <a:t> until the next GEP to sign up, you’ll have a gap in your coverage, and you may have to pay a penalty. If you’re entitled to “premium-free” Part A, you can sign up any time after you qualify for Medicare. </a:t>
            </a:r>
          </a:p>
          <a:p>
            <a:pPr marL="0" indent="0" defTabSz="966612">
              <a:lnSpc>
                <a:spcPct val="120000"/>
              </a:lnSpc>
              <a:buNone/>
              <a:defRPr/>
            </a:pPr>
            <a:r>
              <a:rPr lang="en-US" sz="1000" dirty="0">
                <a:solidFill>
                  <a:prstClr val="black"/>
                </a:solidFill>
                <a:cs typeface="Arial"/>
              </a:rPr>
              <a:t>This SEP doesn’t apply if you qualify for Medicare based on ESRD, or you’re still in your IEP.</a:t>
            </a:r>
          </a:p>
          <a:p>
            <a:pPr marL="0" indent="0">
              <a:lnSpc>
                <a:spcPct val="120000"/>
              </a:lnSpc>
              <a:buNone/>
              <a:defRPr/>
            </a:pPr>
            <a:r>
              <a:rPr lang="en-US" sz="1000" dirty="0">
                <a:solidFill>
                  <a:prstClr val="black"/>
                </a:solidFill>
                <a:cs typeface="Arial"/>
              </a:rPr>
              <a:t>If you have Part A, but delayed getting Part B, your Medigap OEP starts when your Part B coverage starts. You can buy a Medigap policy during the 6 months after your Part B effective date. You must have both Part A and Part B to buy a Medigap policy.</a:t>
            </a:r>
          </a:p>
          <a:p>
            <a:pPr marL="0" indent="0">
              <a:lnSpc>
                <a:spcPct val="120000"/>
              </a:lnSpc>
              <a:buNone/>
              <a:defRPr/>
            </a:pPr>
            <a:r>
              <a:rPr lang="en-US" sz="1000" dirty="0">
                <a:solidFill>
                  <a:prstClr val="black"/>
                </a:solidFill>
                <a:cs typeface="Arial"/>
              </a:rPr>
              <a:t>For more information about this SEP and special situation SEPs, visit </a:t>
            </a:r>
            <a:r>
              <a:rPr lang="en-US" sz="1000" dirty="0">
                <a:solidFill>
                  <a:prstClr val="black"/>
                </a:solidFill>
                <a:cs typeface="Arial"/>
                <a:hlinkClick r:id="rId3"/>
              </a:rPr>
              <a:t>Medicare.gov/basics/get-started-with-medicare/sign-up/when-does-medicare-coverage-start</a:t>
            </a:r>
            <a:r>
              <a:rPr lang="en-US" sz="1000" dirty="0">
                <a:solidFill>
                  <a:prstClr val="black"/>
                </a:solidFill>
                <a:cs typeface="Arial"/>
              </a:rPr>
              <a:t>. </a:t>
            </a:r>
          </a:p>
        </p:txBody>
      </p:sp>
    </p:spTree>
    <p:extLst>
      <p:ext uri="{BB962C8B-B14F-4D97-AF65-F5344CB8AC3E}">
        <p14:creationId xmlns:p14="http://schemas.microsoft.com/office/powerpoint/2010/main" val="3672738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97042" y="3721350"/>
            <a:ext cx="6521116" cy="5538537"/>
          </a:xfrm>
        </p:spPr>
        <p:txBody>
          <a:bodyPr/>
          <a:lstStyle/>
          <a:p>
            <a:pPr marL="0" indent="0">
              <a:spcBef>
                <a:spcPts val="0"/>
              </a:spcBef>
              <a:spcAft>
                <a:spcPts val="600"/>
              </a:spcAft>
              <a:buNone/>
              <a:defRPr/>
            </a:pPr>
            <a:r>
              <a:rPr lang="en-US" b="1" dirty="0">
                <a:cs typeface="Arial"/>
              </a:rPr>
              <a:t>Presenter Notes</a:t>
            </a:r>
            <a:r>
              <a:rPr lang="en-US" dirty="0">
                <a:cs typeface="Arial"/>
              </a:rPr>
              <a:t> </a:t>
            </a:r>
          </a:p>
          <a:p>
            <a:pPr marL="0" indent="0">
              <a:spcBef>
                <a:spcPts val="0"/>
              </a:spcBef>
              <a:spcAft>
                <a:spcPts val="600"/>
              </a:spcAft>
              <a:buNone/>
              <a:defRPr/>
            </a:pPr>
            <a:r>
              <a:rPr lang="en-US" dirty="0">
                <a:solidFill>
                  <a:srgbClr val="000000"/>
                </a:solidFill>
                <a:cs typeface="Arial"/>
              </a:rPr>
              <a:t>These materials are for trainers who are familiar with Medicare, and who use the information for their presentations. </a:t>
            </a:r>
            <a:endParaRPr lang="en-US" dirty="0">
              <a:cs typeface="Arial"/>
            </a:endParaRPr>
          </a:p>
          <a:p>
            <a:pPr marL="0" indent="0" defTabSz="966612">
              <a:spcBef>
                <a:spcPts val="0"/>
              </a:spcBef>
              <a:spcAft>
                <a:spcPts val="600"/>
              </a:spcAft>
              <a:buNone/>
              <a:defRPr/>
            </a:pPr>
            <a:r>
              <a:rPr lang="en-US" dirty="0">
                <a:solidFill>
                  <a:prstClr val="black"/>
                </a:solidFill>
                <a:cs typeface="Arial"/>
              </a:rPr>
              <a:t>The module consists of 105 slides with speaker’s notes, and 12 check your knowledge questions. It takes about 75 minutes to present. Allow approximately 15 more minutes for discussion, questions, and answers. You should consider adding more time for additional activities you want to include.</a:t>
            </a:r>
          </a:p>
          <a:p>
            <a:pPr marL="0" indent="0">
              <a:spcBef>
                <a:spcPts val="0"/>
              </a:spcBef>
              <a:spcAft>
                <a:spcPts val="600"/>
              </a:spcAft>
              <a:buNone/>
              <a:defRPr/>
            </a:pPr>
            <a:r>
              <a:rPr lang="en-US" b="1" dirty="0">
                <a:solidFill>
                  <a:prstClr val="black"/>
                </a:solidFill>
                <a:cs typeface="Arial"/>
              </a:rPr>
              <a:t>Additional Materials Available</a:t>
            </a:r>
            <a:r>
              <a:rPr lang="en-US" dirty="0">
                <a:solidFill>
                  <a:prstClr val="black"/>
                </a:solidFill>
                <a:cs typeface="Arial"/>
              </a:rPr>
              <a:t> </a:t>
            </a:r>
            <a:endParaRPr lang="en-US" dirty="0">
              <a:cs typeface="Arial"/>
            </a:endParaRPr>
          </a:p>
          <a:p>
            <a:pPr marL="125525" indent="-125525">
              <a:spcBef>
                <a:spcPts val="0"/>
              </a:spcBef>
              <a:spcAft>
                <a:spcPts val="600"/>
              </a:spcAft>
              <a:defRPr/>
            </a:pPr>
            <a:r>
              <a:rPr lang="en-US" b="1" dirty="0">
                <a:solidFill>
                  <a:prstClr val="black"/>
                </a:solidFill>
                <a:cs typeface="Arial"/>
              </a:rPr>
              <a:t>Publications </a:t>
            </a:r>
          </a:p>
          <a:p>
            <a:pPr marL="251051" lvl="1" indent="-125525" defTabSz="966612">
              <a:spcBef>
                <a:spcPts val="0"/>
              </a:spcBef>
              <a:spcAft>
                <a:spcPts val="600"/>
              </a:spcAft>
              <a:buFont typeface="Arial" panose="020B0604020202020204" pitchFamily="34" charset="0"/>
              <a:buChar char="•"/>
              <a:tabLst>
                <a:tab pos="125861" algn="l"/>
              </a:tabLst>
              <a:defRPr/>
            </a:pPr>
            <a:r>
              <a:rPr lang="en-US" dirty="0">
                <a:solidFill>
                  <a:prstClr val="black"/>
                </a:solidFill>
                <a:cs typeface="Arial"/>
              </a:rPr>
              <a:t>“Medicare &amp; You” (</a:t>
            </a:r>
            <a:r>
              <a:rPr lang="en-US" dirty="0">
                <a:solidFill>
                  <a:prstClr val="black"/>
                </a:solidFill>
                <a:cs typeface="Arial"/>
                <a:hlinkClick r:id="rId3"/>
              </a:rPr>
              <a:t>Medicare.gov/publications/10050-Medicare-and-You.pdf</a:t>
            </a:r>
            <a:r>
              <a:rPr lang="en-US" dirty="0">
                <a:solidFill>
                  <a:prstClr val="black"/>
                </a:solidFill>
                <a:cs typeface="Arial"/>
              </a:rPr>
              <a:t>) </a:t>
            </a:r>
          </a:p>
          <a:p>
            <a:pPr marL="251051" lvl="1" indent="-125525" defTabSz="966612">
              <a:spcBef>
                <a:spcPts val="0"/>
              </a:spcBef>
              <a:spcAft>
                <a:spcPts val="600"/>
              </a:spcAft>
              <a:buFont typeface="Arial" panose="020B0604020202020204" pitchFamily="34" charset="0"/>
              <a:buChar char="•"/>
              <a:tabLst>
                <a:tab pos="125861" algn="l"/>
              </a:tabLst>
              <a:defRPr/>
            </a:pPr>
            <a:r>
              <a:rPr lang="en-US" dirty="0">
                <a:solidFill>
                  <a:prstClr val="black"/>
                </a:solidFill>
                <a:cs typeface="Arial"/>
              </a:rPr>
              <a:t>“Welcome to Medicare” package (automatically enrolled) (</a:t>
            </a:r>
            <a:r>
              <a:rPr lang="en-US" dirty="0">
                <a:solidFill>
                  <a:prstClr val="black"/>
                </a:solidFill>
                <a:cs typeface="Arial"/>
                <a:hlinkClick r:id="rId4"/>
              </a:rPr>
              <a:t>Medicare.gov/basics/forms-publications-mailings/mailings/signing-up/get-ready-for-medicare-package</a:t>
            </a:r>
            <a:r>
              <a:rPr lang="en-US" dirty="0">
                <a:solidFill>
                  <a:prstClr val="black"/>
                </a:solidFill>
                <a:cs typeface="Arial"/>
              </a:rPr>
              <a:t>)  </a:t>
            </a:r>
          </a:p>
          <a:p>
            <a:pPr marL="251051" lvl="1" indent="-125525" defTabSz="966612">
              <a:spcBef>
                <a:spcPts val="0"/>
              </a:spcBef>
              <a:spcAft>
                <a:spcPts val="600"/>
              </a:spcAft>
              <a:buFont typeface="Arial" panose="020B0604020202020204" pitchFamily="34" charset="0"/>
              <a:buChar char="•"/>
              <a:tabLst>
                <a:tab pos="125861" algn="l"/>
              </a:tabLst>
              <a:defRPr/>
            </a:pPr>
            <a:r>
              <a:rPr lang="en-US" dirty="0">
                <a:solidFill>
                  <a:prstClr val="black"/>
                </a:solidFill>
                <a:cs typeface="Arial"/>
              </a:rPr>
              <a:t>“Welcome to Medicare” package (not automatically enrolled) (</a:t>
            </a:r>
            <a:r>
              <a:rPr lang="en-US" dirty="0">
                <a:solidFill>
                  <a:prstClr val="black"/>
                </a:solidFill>
                <a:cs typeface="Arial"/>
                <a:hlinkClick r:id="rId5"/>
              </a:rPr>
              <a:t>Medicare.gov/basics/forms-publications-mailings/mailings/signing-up/welcome-to-</a:t>
            </a:r>
            <a:r>
              <a:rPr lang="en-US" dirty="0" err="1">
                <a:solidFill>
                  <a:prstClr val="black"/>
                </a:solidFill>
                <a:cs typeface="Arial"/>
                <a:hlinkClick r:id="rId5"/>
              </a:rPr>
              <a:t>medicare</a:t>
            </a:r>
            <a:r>
              <a:rPr lang="en-US" dirty="0">
                <a:solidFill>
                  <a:prstClr val="black"/>
                </a:solidFill>
                <a:cs typeface="Arial"/>
                <a:hlinkClick r:id="rId5"/>
              </a:rPr>
              <a:t>-package</a:t>
            </a:r>
            <a:r>
              <a:rPr lang="en-US" dirty="0">
                <a:solidFill>
                  <a:prstClr val="black"/>
                </a:solidFill>
                <a:cs typeface="Arial"/>
              </a:rPr>
              <a:t>) </a:t>
            </a:r>
          </a:p>
          <a:p>
            <a:pPr marL="251051" lvl="1" indent="-125525" defTabSz="966612">
              <a:spcBef>
                <a:spcPts val="0"/>
              </a:spcBef>
              <a:spcAft>
                <a:spcPts val="600"/>
              </a:spcAft>
              <a:buFont typeface="Arial" panose="020B0604020202020204" pitchFamily="34" charset="0"/>
              <a:buChar char="•"/>
              <a:tabLst>
                <a:tab pos="125861" algn="l"/>
              </a:tabLst>
              <a:defRPr/>
            </a:pPr>
            <a:r>
              <a:rPr lang="en-US" dirty="0">
                <a:solidFill>
                  <a:prstClr val="black"/>
                </a:solidFill>
                <a:cs typeface="Arial"/>
              </a:rPr>
              <a:t>“Understanding Medicare Advantage &amp; Medicare Drug Plan Enrollment Periods” (CMS Product No. 11219). Visit </a:t>
            </a:r>
            <a:r>
              <a:rPr lang="en-US" dirty="0">
                <a:solidFill>
                  <a:prstClr val="black"/>
                </a:solidFill>
                <a:cs typeface="Arial"/>
                <a:hlinkClick r:id="rId6"/>
              </a:rPr>
              <a:t>Medicare.gov/publications</a:t>
            </a:r>
            <a:r>
              <a:rPr lang="en-US" dirty="0">
                <a:solidFill>
                  <a:prstClr val="black"/>
                </a:solidFill>
                <a:cs typeface="Arial"/>
              </a:rPr>
              <a:t> to review this publication.</a:t>
            </a:r>
          </a:p>
          <a:p>
            <a:pPr marL="125525" indent="-125525" defTabSz="966612">
              <a:spcBef>
                <a:spcPts val="0"/>
              </a:spcBef>
              <a:spcAft>
                <a:spcPts val="600"/>
              </a:spcAft>
              <a:defRPr/>
            </a:pPr>
            <a:r>
              <a:rPr lang="en-US" b="1" dirty="0">
                <a:solidFill>
                  <a:prstClr val="black"/>
                </a:solidFill>
                <a:cs typeface="Arial"/>
              </a:rPr>
              <a:t>Job Aids</a:t>
            </a:r>
          </a:p>
          <a:p>
            <a:pPr marL="251051" lvl="1" indent="-125525" defTabSz="966612">
              <a:spcBef>
                <a:spcPts val="0"/>
              </a:spcBef>
              <a:spcAft>
                <a:spcPts val="600"/>
              </a:spcAft>
              <a:buFont typeface="Arial" panose="020B0604020202020204" pitchFamily="34" charset="0"/>
              <a:buChar char="•"/>
              <a:tabLst>
                <a:tab pos="125861" algn="l"/>
              </a:tabLst>
              <a:defRPr/>
            </a:pPr>
            <a:r>
              <a:rPr lang="en-US" dirty="0">
                <a:solidFill>
                  <a:prstClr val="black"/>
                </a:solidFill>
                <a:cs typeface="Arial"/>
              </a:rPr>
              <a:t>Medicare Amounts (</a:t>
            </a:r>
            <a:r>
              <a:rPr lang="en-US" dirty="0">
                <a:solidFill>
                  <a:prstClr val="black"/>
                </a:solidFill>
                <a:cs typeface="Arial"/>
                <a:hlinkClick r:id="rId7"/>
              </a:rPr>
              <a:t>CMSnationaltrainingprogram.cms.gov/sites/default/files/shared/2024_Medicare%20Amounts_FINAL_508.pdf</a:t>
            </a:r>
            <a:r>
              <a:rPr lang="en-US" dirty="0">
                <a:solidFill>
                  <a:prstClr val="black"/>
                </a:solidFill>
                <a:cs typeface="Arial"/>
              </a:rPr>
              <a:t>) </a:t>
            </a:r>
          </a:p>
          <a:p>
            <a:pPr marL="251051" lvl="1" indent="-125525" defTabSz="966612">
              <a:spcBef>
                <a:spcPts val="0"/>
              </a:spcBef>
              <a:spcAft>
                <a:spcPts val="600"/>
              </a:spcAft>
              <a:buFont typeface="Arial" panose="020B0604020202020204" pitchFamily="34" charset="0"/>
              <a:buChar char="•"/>
              <a:tabLst>
                <a:tab pos="125861" algn="l"/>
              </a:tabLst>
              <a:defRPr/>
            </a:pPr>
            <a:r>
              <a:rPr lang="en-US" dirty="0">
                <a:solidFill>
                  <a:prstClr val="black"/>
                </a:solidFill>
                <a:cs typeface="Arial"/>
              </a:rPr>
              <a:t>Medicare card (</a:t>
            </a:r>
            <a:r>
              <a:rPr lang="en-US" dirty="0">
                <a:solidFill>
                  <a:prstClr val="black"/>
                </a:solidFill>
                <a:cs typeface="Arial"/>
                <a:hlinkClick r:id="rId8"/>
              </a:rPr>
              <a:t>CMSnationaltrainingprogram.cms.gov/sites/default/files/shared/2018-New-Medicare-Card.pdf</a:t>
            </a:r>
            <a:r>
              <a:rPr lang="en-US" dirty="0">
                <a:solidFill>
                  <a:prstClr val="black"/>
                </a:solidFill>
                <a:cs typeface="Arial"/>
              </a:rPr>
              <a:t>) </a:t>
            </a:r>
          </a:p>
          <a:p>
            <a:pPr marL="0" lvl="1" defTabSz="966612">
              <a:spcBef>
                <a:spcPts val="0"/>
              </a:spcBef>
              <a:spcAft>
                <a:spcPts val="600"/>
              </a:spcAft>
              <a:tabLst>
                <a:tab pos="125861" algn="l"/>
              </a:tabLst>
              <a:defRPr/>
            </a:pPr>
            <a:endParaRPr lang="en-US" b="1" dirty="0">
              <a:solidFill>
                <a:prstClr val="black"/>
              </a:solidFill>
              <a:cs typeface="Arial"/>
            </a:endParaRPr>
          </a:p>
          <a:p>
            <a:pPr marL="181240" lvl="1" indent="-181240" defTabSz="966612">
              <a:buFont typeface="Wingdings" panose="05000000000000000000" pitchFamily="2" charset="2"/>
              <a:buChar char="§"/>
              <a:tabLst>
                <a:tab pos="125861" algn="l"/>
              </a:tabLs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50395" y="3702788"/>
            <a:ext cx="7014410" cy="5550568"/>
          </a:xfrm>
        </p:spPr>
        <p:txBody>
          <a:bodyPr/>
          <a:lstStyle/>
          <a:p>
            <a:pPr marL="0" indent="0" defTabSz="966612">
              <a:buNone/>
              <a:defRPr/>
            </a:pPr>
            <a:r>
              <a:rPr lang="en-US" sz="1100" b="1" dirty="0">
                <a:solidFill>
                  <a:prstClr val="black"/>
                </a:solidFill>
                <a:ea typeface="ＭＳ Ｐゴシック"/>
                <a:cs typeface="Arial"/>
              </a:rPr>
              <a:t>This slide has animation.</a:t>
            </a:r>
            <a:endParaRPr lang="en-US" sz="1100" dirty="0">
              <a:solidFill>
                <a:srgbClr val="000000"/>
              </a:solidFill>
              <a:cs typeface="Arial" panose="020B0604020202020204" pitchFamily="34" charset="0"/>
            </a:endParaRPr>
          </a:p>
          <a:p>
            <a:pPr marL="0" indent="0" defTabSz="966612">
              <a:buNone/>
              <a:defRPr/>
            </a:pPr>
            <a:r>
              <a:rPr lang="en-US" sz="1100" b="1" dirty="0">
                <a:solidFill>
                  <a:srgbClr val="000000"/>
                </a:solidFill>
                <a:cs typeface="Arial"/>
              </a:rPr>
              <a:t>Presenter Notes</a:t>
            </a:r>
            <a:r>
              <a:rPr lang="en-US" sz="1100" dirty="0">
                <a:solidFill>
                  <a:srgbClr val="444444"/>
                </a:solidFill>
                <a:cs typeface="Arial"/>
              </a:rPr>
              <a:t>​</a:t>
            </a:r>
            <a:endParaRPr lang="en-US" sz="1100" dirty="0">
              <a:solidFill>
                <a:prstClr val="black"/>
              </a:solidFill>
              <a:cs typeface="Arial"/>
            </a:endParaRPr>
          </a:p>
          <a:p>
            <a:pPr marL="118813" indent="-118813">
              <a:defRPr/>
            </a:pPr>
            <a:r>
              <a:rPr lang="en-US" sz="1100" dirty="0">
                <a:solidFill>
                  <a:prstClr val="black"/>
                </a:solidFill>
                <a:cs typeface="Arial"/>
              </a:rPr>
              <a:t>If you didn’t sign up for </a:t>
            </a:r>
            <a:r>
              <a:rPr lang="en-US" sz="1100" b="1" dirty="0">
                <a:solidFill>
                  <a:prstClr val="black"/>
                </a:solidFill>
                <a:cs typeface="Arial"/>
              </a:rPr>
              <a:t>Part B (or Part A if you have to buy it) </a:t>
            </a:r>
            <a:r>
              <a:rPr lang="en-US" sz="1100" dirty="0">
                <a:solidFill>
                  <a:prstClr val="black"/>
                </a:solidFill>
                <a:cs typeface="Arial"/>
              </a:rPr>
              <a:t>during your IEP, and you don’t qualify for a SEP, you can sign up during the GEP </a:t>
            </a:r>
            <a:r>
              <a:rPr lang="en-US" sz="1100" dirty="0">
                <a:cs typeface="Arial"/>
              </a:rPr>
              <a:t>from January 1–March 31 each year. Your coverage starts the 1</a:t>
            </a:r>
            <a:r>
              <a:rPr lang="en-US" sz="1100" baseline="30000" dirty="0">
                <a:cs typeface="Arial"/>
              </a:rPr>
              <a:t>st</a:t>
            </a:r>
            <a:r>
              <a:rPr lang="en-US" sz="1100" dirty="0">
                <a:cs typeface="Arial"/>
              </a:rPr>
              <a:t> day of the month after you sign up. You </a:t>
            </a:r>
            <a:r>
              <a:rPr lang="en-US" sz="1100" dirty="0">
                <a:solidFill>
                  <a:prstClr val="black"/>
                </a:solidFill>
                <a:cs typeface="Arial"/>
              </a:rPr>
              <a:t>may have to pay a higher Part A and/or Part B premium for late enrollment. For most people who don’t </a:t>
            </a:r>
            <a:r>
              <a:rPr lang="en-US" sz="1100" dirty="0">
                <a:cs typeface="Arial"/>
              </a:rPr>
              <a:t>sign up during their IEP or SEP, this is their only chance to sign up. In addition, if more than 12 months have passed </a:t>
            </a:r>
            <a:r>
              <a:rPr lang="en-US" sz="1100" dirty="0">
                <a:solidFill>
                  <a:prstClr val="black"/>
                </a:solidFill>
                <a:cs typeface="Arial"/>
              </a:rPr>
              <a:t>since you qualified for Part B (or Part A, if you have to buy it), you'll likely have to pay a late enrollment penalty that’s added to your monthly Part B premium (or Part A, if you have to buy it). In most cases, you’ll have to pay this penalty for as long as you have Part B. However, if you delayed Part B (or Part A, if you have to buy it) because you or your spouse were still working and had GHP coverage, you won’t have a late enrollment penalty and you may be able to </a:t>
            </a:r>
            <a:r>
              <a:rPr lang="en-US" sz="1100" dirty="0">
                <a:cs typeface="Arial"/>
              </a:rPr>
              <a:t>sign up </a:t>
            </a:r>
            <a:r>
              <a:rPr lang="en-US" sz="1100" dirty="0">
                <a:solidFill>
                  <a:prstClr val="black"/>
                </a:solidFill>
                <a:cs typeface="Arial"/>
              </a:rPr>
              <a:t>during a SEP. The SEP special circumstances will be discussed in more detail later in this lesson. </a:t>
            </a:r>
            <a:endParaRPr lang="en-US" sz="1100" dirty="0">
              <a:solidFill>
                <a:prstClr val="black"/>
              </a:solidFill>
              <a:cs typeface="Arial" panose="020B0604020202020204" pitchFamily="34" charset="0"/>
            </a:endParaRPr>
          </a:p>
          <a:p>
            <a:pPr marL="118813" indent="-118813">
              <a:defRPr/>
            </a:pPr>
            <a:r>
              <a:rPr lang="en-US" sz="1100" dirty="0">
                <a:solidFill>
                  <a:prstClr val="black"/>
                </a:solidFill>
                <a:cs typeface="Arial"/>
              </a:rPr>
              <a:t>If you delayed your enrollment in Part B, you must complete the “Application for Enrollment in Medicare Part B (Medical Insurance)” form (Form CMS-40B, </a:t>
            </a:r>
            <a:r>
              <a:rPr lang="en-US" sz="1100" dirty="0">
                <a:solidFill>
                  <a:prstClr val="black"/>
                </a:solidFill>
                <a:cs typeface="Arial"/>
                <a:hlinkClick r:id="rId3"/>
              </a:rPr>
              <a:t>CMS.gov/Medicare/CMS-Forms/CMS-Forms/Downloads/CMS40B-E.pdf</a:t>
            </a:r>
            <a:r>
              <a:rPr lang="en-US" sz="1100" dirty="0">
                <a:solidFill>
                  <a:prstClr val="black"/>
                </a:solidFill>
                <a:cs typeface="Arial"/>
              </a:rPr>
              <a:t>) and submit it to your local Social Security office. If you sign up during a SEP, include the “Request for Employment Information” form (Form CMS-L564, </a:t>
            </a:r>
            <a:r>
              <a:rPr lang="en-US" sz="1100" dirty="0">
                <a:solidFill>
                  <a:prstClr val="black"/>
                </a:solidFill>
                <a:cs typeface="Arial"/>
                <a:hlinkClick r:id="rId4"/>
              </a:rPr>
              <a:t>CMS.gov/Medicare/CMS-Forms/CMS-Forms/Downloads/CMS-L564E.pdf</a:t>
            </a:r>
            <a:r>
              <a:rPr lang="en-US" sz="1100" dirty="0">
                <a:solidFill>
                  <a:prstClr val="black"/>
                </a:solidFill>
                <a:cs typeface="Arial"/>
              </a:rPr>
              <a:t>) with your Part B application. You must complete Section A, and your employer must complete Section B on the form. </a:t>
            </a:r>
            <a:endParaRPr lang="en-US" sz="1100" dirty="0">
              <a:solidFill>
                <a:prstClr val="black"/>
              </a:solidFill>
              <a:cs typeface="Arial" panose="020B0604020202020204" pitchFamily="34" charset="0"/>
            </a:endParaRPr>
          </a:p>
          <a:p>
            <a:pPr marL="118813" indent="-118813">
              <a:defRPr/>
            </a:pPr>
            <a:r>
              <a:rPr lang="en-US" sz="1100" dirty="0">
                <a:cs typeface="Arial"/>
              </a:rPr>
              <a:t>CMS sends the “Sign Up for Part B” GEP package (</a:t>
            </a:r>
            <a:r>
              <a:rPr lang="en-US" sz="1100" dirty="0">
                <a:cs typeface="Arial"/>
                <a:hlinkClick r:id="rId5"/>
              </a:rPr>
              <a:t>Medicare.gov/basics/forms-publications-mailings/mailings/signing-up/sign-up-for-part-b-package</a:t>
            </a:r>
            <a:r>
              <a:rPr lang="en-US" sz="1100" dirty="0">
                <a:cs typeface="Arial"/>
              </a:rPr>
              <a:t>) to those who didn’t sign up for, dropped, or lost Part B in the past year. The package notifies people of the chance to sign up for Part B during the GEP. It includes a letter and booklet. The package explains how to sign up for Part B, the risks for delaying enrollment, and describes other decisions you may need to make about your Medicare coverage. </a:t>
            </a:r>
          </a:p>
          <a:p>
            <a:pPr marL="118813" indent="-118813">
              <a:defRPr/>
            </a:pPr>
            <a:r>
              <a:rPr lang="en-US" sz="1100" dirty="0"/>
              <a:t>If you have Part A and sign up for Part B during a GEP, you can join a Medicare Advantage Plan (with or without drug coverage) 3 months immediately before you’re first entitled to get </a:t>
            </a:r>
            <a:br>
              <a:rPr lang="en-US" sz="1100" dirty="0"/>
            </a:br>
            <a:r>
              <a:rPr lang="en-US" sz="1100" dirty="0"/>
              <a:t>Part A and Part B until the last day of the month before your entitlement to both Part A and Part B. Your coverage will start the same day as when your Part B coverage starts.</a:t>
            </a:r>
          </a:p>
          <a:p>
            <a:pPr marL="118813" indent="-118813">
              <a:defRPr/>
            </a:pPr>
            <a:r>
              <a:rPr lang="en-US" sz="1100" dirty="0">
                <a:cs typeface="Arial"/>
              </a:rPr>
              <a:t>As of January 1, 2024, if you have to pay for Part A, and you sign up for Part B during the GEP, you can also join a Medicare drug plan when you sign up for Part B. You’ll have 2 months after signing up for Part B to join a drug plan. Your drug coverage will start the month after the plan gets your request to join.</a:t>
            </a:r>
          </a:p>
          <a:p>
            <a:pPr marL="0" indent="0" defTabSz="966612">
              <a:buNone/>
              <a:defRPr/>
            </a:pPr>
            <a:endParaRPr lang="en-US" sz="1100" dirty="0">
              <a:solidFill>
                <a:prstClr val="black"/>
              </a:solidFill>
            </a:endParaRPr>
          </a:p>
        </p:txBody>
      </p:sp>
    </p:spTree>
    <p:extLst>
      <p:ext uri="{BB962C8B-B14F-4D97-AF65-F5344CB8AC3E}">
        <p14:creationId xmlns:p14="http://schemas.microsoft.com/office/powerpoint/2010/main" val="1208237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19088"/>
            <a:ext cx="6051550" cy="3403600"/>
          </a:xfrm>
        </p:spPr>
      </p:sp>
      <p:sp>
        <p:nvSpPr>
          <p:cNvPr id="3" name="Notes Placeholder 2"/>
          <p:cNvSpPr>
            <a:spLocks noGrp="1"/>
          </p:cNvSpPr>
          <p:nvPr>
            <p:ph type="body" idx="1"/>
          </p:nvPr>
        </p:nvSpPr>
        <p:spPr>
          <a:xfrm>
            <a:off x="631824" y="3867912"/>
            <a:ext cx="6099175" cy="5033942"/>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spcBef>
                <a:spcPts val="0"/>
              </a:spcBef>
              <a:spcAft>
                <a:spcPts val="600"/>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119149" indent="-119149">
              <a:spcBef>
                <a:spcPts val="0"/>
              </a:spcBef>
              <a:spcAft>
                <a:spcPts val="600"/>
              </a:spcAft>
              <a:defRPr/>
            </a:pPr>
            <a:r>
              <a:rPr lang="en-US" dirty="0">
                <a:solidFill>
                  <a:prstClr val="black"/>
                </a:solidFill>
                <a:cs typeface="Arial"/>
              </a:rPr>
              <a:t>If you already have Medicare, the OEP allows you the opportunity to review your choices and pick the Medicare health and/or drug plan that works best for you. </a:t>
            </a:r>
            <a:endParaRPr lang="en-US" dirty="0">
              <a:solidFill>
                <a:prstClr val="black"/>
              </a:solidFill>
              <a:cs typeface="Arial" panose="020B0604020202020204" pitchFamily="34" charset="0"/>
            </a:endParaRPr>
          </a:p>
          <a:p>
            <a:pPr marL="119149" indent="-119149" defTabSz="966612">
              <a:spcBef>
                <a:spcPts val="0"/>
              </a:spcBef>
              <a:spcAft>
                <a:spcPts val="600"/>
              </a:spcAft>
              <a:defRPr/>
            </a:pPr>
            <a:r>
              <a:rPr lang="en-US" dirty="0">
                <a:solidFill>
                  <a:prstClr val="black"/>
                </a:solidFill>
                <a:cs typeface="Arial"/>
              </a:rPr>
              <a:t>Open Enrollment starts on October 15 and ends December 7 each year.</a:t>
            </a:r>
          </a:p>
          <a:p>
            <a:pPr marL="119149" indent="-119149" defTabSz="966612">
              <a:spcBef>
                <a:spcPts val="0"/>
              </a:spcBef>
              <a:spcAft>
                <a:spcPts val="600"/>
              </a:spcAft>
              <a:defRPr/>
            </a:pPr>
            <a:r>
              <a:rPr lang="en-US" dirty="0">
                <a:solidFill>
                  <a:prstClr val="black"/>
                </a:solidFill>
                <a:cs typeface="Arial"/>
              </a:rPr>
              <a:t>This gives you a full 7 weeks to compare and make decisions and helps ensure that you’ll have essential plan materials and membership cards in hand on January 1, when your new coverage starts.</a:t>
            </a:r>
          </a:p>
        </p:txBody>
      </p:sp>
    </p:spTree>
    <p:extLst>
      <p:ext uri="{BB962C8B-B14F-4D97-AF65-F5344CB8AC3E}">
        <p14:creationId xmlns:p14="http://schemas.microsoft.com/office/powerpoint/2010/main" val="3751467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85738"/>
            <a:ext cx="5759450" cy="3240087"/>
          </a:xfrm>
        </p:spPr>
      </p:sp>
      <p:sp>
        <p:nvSpPr>
          <p:cNvPr id="3" name="Notes Placeholder 2"/>
          <p:cNvSpPr>
            <a:spLocks noGrp="1"/>
          </p:cNvSpPr>
          <p:nvPr>
            <p:ph type="body" idx="1"/>
          </p:nvPr>
        </p:nvSpPr>
        <p:spPr>
          <a:xfrm>
            <a:off x="452846" y="3496484"/>
            <a:ext cx="6365965" cy="5881426"/>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spcBef>
                <a:spcPts val="0"/>
              </a:spcBef>
              <a:spcAft>
                <a:spcPts val="600"/>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a:spcBef>
                <a:spcPts val="0"/>
              </a:spcBef>
              <a:spcAft>
                <a:spcPts val="600"/>
              </a:spcAft>
              <a:buNone/>
              <a:defRPr/>
            </a:pPr>
            <a:r>
              <a:rPr lang="en-US" dirty="0">
                <a:solidFill>
                  <a:prstClr val="black"/>
                </a:solidFill>
                <a:cs typeface="Arial"/>
              </a:rPr>
              <a:t>The Medicare Advantage Open Enrollment Period (OEP) is from January 1–March 31 each year. Your coverage begins the 1</a:t>
            </a:r>
            <a:r>
              <a:rPr lang="en-US" baseline="30000" dirty="0">
                <a:solidFill>
                  <a:prstClr val="black"/>
                </a:solidFill>
                <a:cs typeface="Arial"/>
              </a:rPr>
              <a:t>st</a:t>
            </a:r>
            <a:r>
              <a:rPr lang="en-US" dirty="0">
                <a:solidFill>
                  <a:prstClr val="black"/>
                </a:solidFill>
                <a:cs typeface="Arial"/>
              </a:rPr>
              <a:t> day of the month after you join a plan. You must be enrolled in a Medicare Advantage Plan (at any time) during the first 3 months of the year to use this enrollment period.</a:t>
            </a:r>
          </a:p>
          <a:p>
            <a:pPr marL="0" indent="0">
              <a:spcBef>
                <a:spcPts val="0"/>
              </a:spcBef>
              <a:spcAft>
                <a:spcPts val="600"/>
              </a:spcAft>
              <a:buNone/>
              <a:defRPr/>
            </a:pPr>
            <a:r>
              <a:rPr lang="en-US" b="1" dirty="0">
                <a:solidFill>
                  <a:prstClr val="black"/>
                </a:solidFill>
                <a:cs typeface="Arial"/>
              </a:rPr>
              <a:t>Between January 1–March 31 each year, you can make these changes during the Medicare Advantage OEP:</a:t>
            </a:r>
          </a:p>
          <a:p>
            <a:pPr marL="114300" indent="-114300">
              <a:spcBef>
                <a:spcPts val="0"/>
              </a:spcBef>
              <a:spcAft>
                <a:spcPts val="600"/>
              </a:spcAft>
              <a:defRPr/>
            </a:pPr>
            <a:r>
              <a:rPr lang="en-US" dirty="0">
                <a:cs typeface="Arial"/>
              </a:rPr>
              <a:t>If you’re in a Medicare Advantage Plan (with or without drug coverage), you can switch to another Medicare Advantage Plan (with or without drug coverage).</a:t>
            </a:r>
            <a:endParaRPr lang="en-US" dirty="0">
              <a:solidFill>
                <a:prstClr val="black"/>
              </a:solidFill>
              <a:cs typeface="Arial"/>
            </a:endParaRPr>
          </a:p>
          <a:p>
            <a:pPr marL="114300" indent="-114300">
              <a:spcBef>
                <a:spcPts val="0"/>
              </a:spcBef>
              <a:spcAft>
                <a:spcPts val="600"/>
              </a:spcAft>
              <a:defRPr/>
            </a:pPr>
            <a:r>
              <a:rPr lang="en-US" dirty="0">
                <a:cs typeface="Arial"/>
              </a:rPr>
              <a:t>You can drop your Medicare Advantage Plan and return to Original Medicare. You’ll also be able to join a drug plan. (</a:t>
            </a:r>
            <a:r>
              <a:rPr lang="en-US" dirty="0">
                <a:solidFill>
                  <a:prstClr val="black"/>
                </a:solidFill>
                <a:cs typeface="Arial"/>
              </a:rPr>
              <a:t>There’s a coordinating Part D SEP).</a:t>
            </a:r>
          </a:p>
          <a:p>
            <a:pPr marL="0" indent="0">
              <a:spcBef>
                <a:spcPts val="0"/>
              </a:spcBef>
              <a:spcAft>
                <a:spcPts val="600"/>
              </a:spcAft>
              <a:buNone/>
              <a:defRPr/>
            </a:pPr>
            <a:r>
              <a:rPr lang="en-US" dirty="0">
                <a:solidFill>
                  <a:prstClr val="black"/>
                </a:solidFill>
                <a:cs typeface="Arial"/>
              </a:rPr>
              <a:t>During this period, you </a:t>
            </a:r>
            <a:r>
              <a:rPr lang="en-US" b="1" dirty="0">
                <a:solidFill>
                  <a:prstClr val="black"/>
                </a:solidFill>
                <a:cs typeface="Arial"/>
              </a:rPr>
              <a:t>can’t</a:t>
            </a:r>
            <a:r>
              <a:rPr lang="en-US" dirty="0">
                <a:solidFill>
                  <a:prstClr val="black"/>
                </a:solidFill>
                <a:cs typeface="Arial"/>
              </a:rPr>
              <a:t>:</a:t>
            </a:r>
          </a:p>
          <a:p>
            <a:pPr marL="114300" indent="-114300">
              <a:spcBef>
                <a:spcPts val="0"/>
              </a:spcBef>
              <a:spcAft>
                <a:spcPts val="600"/>
              </a:spcAft>
              <a:defRPr/>
            </a:pPr>
            <a:r>
              <a:rPr lang="en-US" dirty="0">
                <a:cs typeface="Arial"/>
              </a:rPr>
              <a:t>Switch from Original Medicare to a Medicare Advantage Plan. </a:t>
            </a:r>
          </a:p>
          <a:p>
            <a:pPr marL="114300" indent="-114300">
              <a:spcBef>
                <a:spcPts val="0"/>
              </a:spcBef>
              <a:spcAft>
                <a:spcPts val="600"/>
              </a:spcAft>
              <a:defRPr/>
            </a:pPr>
            <a:r>
              <a:rPr lang="en-US" dirty="0">
                <a:cs typeface="Arial"/>
              </a:rPr>
              <a:t>Join a drug plan if you’re in Original Medicare. </a:t>
            </a:r>
            <a:endParaRPr lang="en-US" dirty="0">
              <a:cs typeface="Arial" panose="020B0604020202020204" pitchFamily="34" charset="0"/>
            </a:endParaRPr>
          </a:p>
          <a:p>
            <a:pPr marL="114300" indent="-114300">
              <a:spcBef>
                <a:spcPts val="0"/>
              </a:spcBef>
              <a:spcAft>
                <a:spcPts val="600"/>
              </a:spcAft>
              <a:defRPr/>
            </a:pPr>
            <a:r>
              <a:rPr lang="en-US" dirty="0">
                <a:cs typeface="Arial"/>
              </a:rPr>
              <a:t>Switch from one drug plan to another if you’re in Original Medicare.</a:t>
            </a:r>
            <a:endParaRPr lang="en-US" dirty="0">
              <a:solidFill>
                <a:prstClr val="black"/>
              </a:solidFill>
              <a:cs typeface="Arial"/>
            </a:endParaRPr>
          </a:p>
          <a:p>
            <a:pPr marL="0" indent="0">
              <a:spcBef>
                <a:spcPts val="0"/>
              </a:spcBef>
              <a:spcAft>
                <a:spcPts val="600"/>
              </a:spcAft>
              <a:buNone/>
              <a:defRPr/>
            </a:pPr>
            <a:r>
              <a:rPr lang="en-US" b="1" dirty="0">
                <a:solidFill>
                  <a:prstClr val="black"/>
                </a:solidFill>
                <a:cs typeface="Arial"/>
              </a:rPr>
              <a:t>You can only make one change during the Medicare Advantage OEP, </a:t>
            </a:r>
            <a:r>
              <a:rPr lang="en-US" dirty="0">
                <a:solidFill>
                  <a:prstClr val="black"/>
                </a:solidFill>
                <a:cs typeface="Arial"/>
              </a:rPr>
              <a:t>and any changes you make will be effective the 1</a:t>
            </a:r>
            <a:r>
              <a:rPr lang="en-US" baseline="30000" dirty="0">
                <a:solidFill>
                  <a:prstClr val="black"/>
                </a:solidFill>
                <a:cs typeface="Arial"/>
              </a:rPr>
              <a:t>st</a:t>
            </a:r>
            <a:r>
              <a:rPr lang="en-US" dirty="0">
                <a:solidFill>
                  <a:prstClr val="black"/>
                </a:solidFill>
                <a:cs typeface="Arial"/>
              </a:rPr>
              <a:t> of the month after the plan gets your request. </a:t>
            </a:r>
            <a:endParaRPr lang="en-US" dirty="0">
              <a:solidFill>
                <a:prstClr val="black"/>
              </a:solidFill>
              <a:cs typeface="Arial" panose="020B0604020202020204" pitchFamily="34" charset="0"/>
            </a:endParaRPr>
          </a:p>
          <a:p>
            <a:pPr marL="0" indent="0">
              <a:spcBef>
                <a:spcPts val="0"/>
              </a:spcBef>
              <a:spcAft>
                <a:spcPts val="600"/>
              </a:spcAft>
              <a:buNone/>
              <a:defRPr/>
            </a:pPr>
            <a:r>
              <a:rPr lang="en-US" b="1" i="1" dirty="0"/>
              <a:t>You can also use the Medicare Advantage OEP if you have Part A and Part B for the first time and you’re enrolled in a Medicare Advantage Plan during the first 3 months of becoming eligible. </a:t>
            </a:r>
            <a:r>
              <a:rPr lang="en-US" dirty="0"/>
              <a:t>The Medicare Advantage OEP starts when you first get Part A and Part B and ends on the last day of the 3</a:t>
            </a:r>
            <a:r>
              <a:rPr lang="en-US" baseline="30000" dirty="0"/>
              <a:t>rd</a:t>
            </a:r>
            <a:r>
              <a:rPr lang="en-US" dirty="0"/>
              <a:t> month of your Medicare coverage. </a:t>
            </a:r>
          </a:p>
          <a:p>
            <a:pPr marL="0" indent="0">
              <a:spcBef>
                <a:spcPts val="0"/>
              </a:spcBef>
              <a:spcAft>
                <a:spcPts val="600"/>
              </a:spcAft>
              <a:buNone/>
            </a:pPr>
            <a:r>
              <a:rPr lang="en-US" b="1" dirty="0">
                <a:cs typeface="Arial"/>
              </a:rPr>
              <a:t>If you’re returning to Original Medicare and joining a drug plan, </a:t>
            </a:r>
            <a:r>
              <a:rPr lang="en-US" dirty="0">
                <a:cs typeface="Arial"/>
              </a:rPr>
              <a:t>you don’t need to contact your Medicare Advantage Plan to disenroll. You’ll be automatically disenrolled when you join the drug plan. </a:t>
            </a:r>
            <a:endParaRPr lang="en-US" dirty="0">
              <a:cs typeface="Arial" panose="020B0604020202020204" pitchFamily="34" charset="0"/>
            </a:endParaRP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448600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5693" y="3757507"/>
            <a:ext cx="7081284" cy="5615093"/>
          </a:xfrm>
        </p:spPr>
        <p:txBody>
          <a:bodyPr/>
          <a:lstStyle/>
          <a:p>
            <a:pPr marL="0" indent="0">
              <a:buNone/>
            </a:pPr>
            <a:r>
              <a:rPr lang="en-US" sz="1100" b="1" dirty="0"/>
              <a:t>Presenter Notes</a:t>
            </a:r>
          </a:p>
          <a:p>
            <a:r>
              <a:rPr lang="en-US" sz="1100" dirty="0"/>
              <a:t>The Open Enrollment Period for Institutionalized Individuals (OEPI) is continuous for eligible individuals. An institutionalized individual is an individual who moves into, resides in, or moves out of an institution (like a nursing home). Your chance to join, switch, or drop coverage lasts as long as you live in the institution and for 2 full months after the month you leave the institution. </a:t>
            </a:r>
          </a:p>
          <a:p>
            <a:r>
              <a:rPr lang="en-US" sz="1100" dirty="0"/>
              <a:t>Special Note for SNP enrollment: In addition, the OEPI is available for individuals who meet the definition of “institutionalized” to enroll in or disenroll from a Medicare Advantage SNP for institutionalized individuals. </a:t>
            </a:r>
          </a:p>
          <a:p>
            <a:r>
              <a:rPr lang="en-US" sz="1100" dirty="0"/>
              <a:t>A Medicare Advantage eligible institutionalized individual can make an unlimited number of Medicare Advantage enrollment requests during the OEPI. A Medicare Advantage organization is not required to accept requests to enroll into its plan during the OEPI, but if it is open for these enrollment requests, it must accept all OEPI requests to enroll into the plan. </a:t>
            </a:r>
          </a:p>
          <a:p>
            <a:r>
              <a:rPr lang="en-US" sz="1100" dirty="0"/>
              <a:t>Since the OEPI is continuous for eligible individuals, Original Medicare is also open continuously. Therefore, Medicare Advantage organizations must accept requests for disenrollment from their Medicare Advantage Plans during the OEPI whether or not the Medicare Advantage Plan is open to accept enrollment. Please note the definition of “institution” here differs from that used in determining when an institutionalized full-benefit dual eligible qualifies for the low-income subsidy copayment level of zero.</a:t>
            </a:r>
          </a:p>
          <a:p>
            <a:r>
              <a:rPr lang="en-US" sz="1100" dirty="0"/>
              <a:t>An individual using the OEPI to disenroll from a Medicare Advantage Plan that includes Part D benefits plan is eligible for a SEP to request enrollment in a Part D plan. The SEP begins with the month the individual requests disenrollment from the Medicare Advantage Plan and ends on the last day of the 2</a:t>
            </a:r>
            <a:r>
              <a:rPr lang="en-US" sz="1100" baseline="30000" dirty="0"/>
              <a:t>nd</a:t>
            </a:r>
            <a:r>
              <a:rPr lang="en-US" sz="1100" dirty="0"/>
              <a:t> month following the month Medicare Advantage enrollment ended.</a:t>
            </a:r>
          </a:p>
          <a:p>
            <a:r>
              <a:rPr lang="en-US" sz="1100" dirty="0"/>
              <a:t>A Part D SEP will be provided to an individual who moves into, resides in, or moves out of an institution. The individual will have an SEP for up to 2 months after he/she moves out of the facility. This SEP permits an individual to enroll in, or disenroll from, a Part D plan. The effective date is the 1</a:t>
            </a:r>
            <a:r>
              <a:rPr lang="en-US" sz="1100" baseline="30000" dirty="0"/>
              <a:t>st</a:t>
            </a:r>
            <a:r>
              <a:rPr lang="en-US" sz="1100" dirty="0"/>
              <a:t> day of the month following the month in which the enrollment/disenrollment request is received, but not prior to the month residency begins. </a:t>
            </a:r>
          </a:p>
          <a:p>
            <a:pPr marL="0" indent="0">
              <a:buNone/>
            </a:pPr>
            <a:r>
              <a:rPr lang="pt-BR" sz="1100" dirty="0"/>
              <a:t>42 CFR 422.62(a)(4): </a:t>
            </a:r>
            <a:r>
              <a:rPr lang="en-US" sz="1100" dirty="0">
                <a:hlinkClick r:id="rId3"/>
              </a:rPr>
              <a:t>eCFR.gov/current/title-42/chapter-IV/subchapter-B/part-422/subpart-B#p-422.62(a)(4)</a:t>
            </a:r>
            <a:endParaRPr lang="en-US" sz="1100" dirty="0"/>
          </a:p>
          <a:p>
            <a:pPr marL="0" indent="0">
              <a:buNone/>
            </a:pPr>
            <a:r>
              <a:rPr lang="en-US" sz="1100" dirty="0"/>
              <a:t>Source: 42 CFR 423.38(c)(15): </a:t>
            </a:r>
            <a:r>
              <a:rPr lang="en-US" sz="1100" dirty="0">
                <a:hlinkClick r:id="rId4"/>
              </a:rPr>
              <a:t>eCFR.gov/current/title-42/chapter-IV/subchapter-B/part-423/subpart-B#p-423.38(c)(15)</a:t>
            </a:r>
            <a:endParaRPr lang="en-US" sz="1100" dirty="0"/>
          </a:p>
          <a:p>
            <a:pPr marL="0" indent="0">
              <a:buNone/>
            </a:pPr>
            <a:r>
              <a:rPr lang="en-US" sz="1100" dirty="0"/>
              <a:t>42 CFR 423.38(c)(25): </a:t>
            </a:r>
            <a:r>
              <a:rPr lang="en-US" sz="1100" dirty="0">
                <a:hlinkClick r:id="rId5"/>
              </a:rPr>
              <a:t>eCFR.gov/current/title-42/chapter-IV/subchapter-B/part-423/subpart-B#p-423.38(c)(25)</a:t>
            </a:r>
            <a:endParaRPr lang="en-US" sz="1100" dirty="0"/>
          </a:p>
          <a:p>
            <a:pPr marL="0" indent="0">
              <a:buNone/>
            </a:pPr>
            <a:endParaRPr lang="en-US" sz="1100" dirty="0"/>
          </a:p>
        </p:txBody>
      </p:sp>
    </p:spTree>
    <p:extLst>
      <p:ext uri="{BB962C8B-B14F-4D97-AF65-F5344CB8AC3E}">
        <p14:creationId xmlns:p14="http://schemas.microsoft.com/office/powerpoint/2010/main" val="1504042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75" y="3757507"/>
            <a:ext cx="7134225" cy="5643668"/>
          </a:xfrm>
        </p:spPr>
        <p:txBody>
          <a:bodyPr/>
          <a:lstStyle/>
          <a:p>
            <a:pPr marL="0" indent="0">
              <a:buNone/>
            </a:pPr>
            <a:r>
              <a:rPr lang="en-US" sz="1000" b="1" dirty="0">
                <a:solidFill>
                  <a:srgbClr val="404040"/>
                </a:solidFill>
              </a:rPr>
              <a:t>Presenter Notes</a:t>
            </a:r>
            <a:endParaRPr lang="en-US" sz="1000" b="1" i="0" dirty="0">
              <a:solidFill>
                <a:srgbClr val="404040"/>
              </a:solidFill>
              <a:effectLst/>
            </a:endParaRPr>
          </a:p>
          <a:p>
            <a:pPr marL="0" indent="0">
              <a:buNone/>
            </a:pPr>
            <a:r>
              <a:rPr lang="en-US" sz="1000" dirty="0"/>
              <a:t>There are other circumstances where you may be able to sign up for Medicare during an SEP. You may be eligible if you miss an enrollment period because of certain exceptional circumstances, like:</a:t>
            </a:r>
          </a:p>
          <a:p>
            <a:r>
              <a:rPr lang="en-US" sz="1000" b="1" dirty="0"/>
              <a:t>Being impacted by a natural disaster or an emergency. </a:t>
            </a:r>
            <a:r>
              <a:rPr lang="en-US" sz="1000" dirty="0"/>
              <a:t>The SEP also applies if the disaster or emergency takes place where the individual’s authorized representative, legal guardian, or person who makes health care decisions on their behalf resides. Coverage begins the month after the month of enrollment.</a:t>
            </a:r>
          </a:p>
          <a:p>
            <a:r>
              <a:rPr lang="en-US" sz="1000" b="1" dirty="0"/>
              <a:t>Incarceration.</a:t>
            </a:r>
            <a:r>
              <a:rPr lang="en-US" sz="1000" dirty="0"/>
              <a:t> This SEP allows people to sign up after they’re released from incarceration. This SEP starts the day the person is released from custody and ends the last day of the 12</a:t>
            </a:r>
            <a:r>
              <a:rPr lang="en-US" sz="1000" baseline="30000" dirty="0"/>
              <a:t>th</a:t>
            </a:r>
            <a:r>
              <a:rPr lang="en-US" sz="1000" dirty="0"/>
              <a:t> month after they’re released. Coverage starts the month after the person signs up. In some cases, the person can choose to begin coverage up to 6 months in the past. If they choose to start coverage in the past, they must pay Medicare premiums back to their coverage start date.</a:t>
            </a:r>
          </a:p>
          <a:p>
            <a:r>
              <a:rPr lang="en-US" sz="1000" b="1" dirty="0"/>
              <a:t>Employer or health plan error. </a:t>
            </a:r>
            <a:r>
              <a:rPr lang="en-US" sz="1000" dirty="0"/>
              <a:t>This SEP is for people who missed a chance to sign up because they got inaccurate or misleading information from their health plan or employer on or after January 1, 2024. The SEP lasts for 6 months after the person notifies Social Security that they got inaccurate or misleading information. If the beneficiary doesn’t have documentation of the misinformation, they can submit a written attestation. Coverage starts the month after the person signs up.</a:t>
            </a:r>
          </a:p>
          <a:p>
            <a:r>
              <a:rPr lang="en-US" sz="1000" b="1" dirty="0"/>
              <a:t>Losing Medicaid coverage. </a:t>
            </a:r>
            <a:r>
              <a:rPr lang="en-US" sz="1000" dirty="0"/>
              <a:t>This SEP allows people to sign up if they lose Medicaid on or after January 1, 2024. The SEP starts the day the person is notified their Medicaid coverage is ending and lasts for 6 months after their Medicaid coverage ends. Coverage starts the month after the person signs up, or the date their Medicaid coverage ends, whichever they choose. If someone chooses to start coverage in the past, they must pay Medicare premiums back to their coverage start date.</a:t>
            </a:r>
          </a:p>
          <a:p>
            <a:r>
              <a:rPr lang="en-US" sz="1000" b="1" dirty="0"/>
              <a:t>Other circumstances outside of your control. </a:t>
            </a:r>
            <a:r>
              <a:rPr lang="en-US" sz="1000" dirty="0"/>
              <a:t>On a case‐by‐case basis, this SEP allows people to sign up when circumstances beyond their control prevented them from signing up during the IEP, GEP, or other SEPs. The SEP begins when Social Security decides the person qualifies and ends at least 6 months later. Coverage starts the month after the person signs up. </a:t>
            </a:r>
            <a:r>
              <a:rPr lang="en-US" sz="1000" dirty="0">
                <a:solidFill>
                  <a:srgbClr val="FF0000"/>
                </a:solidFill>
              </a:rPr>
              <a:t> </a:t>
            </a:r>
          </a:p>
          <a:p>
            <a:pPr marL="0" indent="0">
              <a:buNone/>
            </a:pPr>
            <a:r>
              <a:rPr lang="en-US" sz="1000" b="0" i="0" dirty="0">
                <a:effectLst/>
              </a:rPr>
              <a:t>As of January 1, 2024, if you sign up for Part A and/or Part B during an SEP because of an exceptional situation, you’ll have 2 months to join a Medicare Advantage Plan (with or without drug coverage) or a Medicare drug plan (Part D). Your coverage will start the 1</a:t>
            </a:r>
            <a:r>
              <a:rPr lang="en-US" sz="1000" b="0" i="0" baseline="30000" dirty="0">
                <a:effectLst/>
              </a:rPr>
              <a:t>st</a:t>
            </a:r>
            <a:r>
              <a:rPr lang="en-US" sz="1000" b="0" i="0" dirty="0">
                <a:effectLst/>
              </a:rPr>
              <a:t> day of the month after the plan gets your request to join. There is no late enrollment penalty if you are eligible for an SEP because of an exceptional situation.</a:t>
            </a:r>
            <a:endParaRPr lang="en-US" sz="1000" dirty="0"/>
          </a:p>
          <a:p>
            <a:pPr marL="0" indent="0">
              <a:buNone/>
            </a:pPr>
            <a:r>
              <a:rPr lang="en-US" sz="1000" dirty="0"/>
              <a:t>For more information, visit </a:t>
            </a:r>
            <a:r>
              <a:rPr lang="en-US" sz="1000" dirty="0">
                <a:hlinkClick r:id="rId3"/>
              </a:rPr>
              <a:t>Medicare.gov</a:t>
            </a:r>
            <a:r>
              <a:rPr lang="en-US" sz="1000" dirty="0"/>
              <a:t> or call 1-800-MEDICARE (1-800-633-4227). TTY users can call 1-877-486-2048.</a:t>
            </a:r>
          </a:p>
          <a:p>
            <a:pPr marL="0" indent="0">
              <a:buNone/>
            </a:pPr>
            <a:r>
              <a:rPr lang="en-US" sz="1000" b="1" dirty="0"/>
              <a:t>Resources:</a:t>
            </a:r>
          </a:p>
          <a:p>
            <a:r>
              <a:rPr lang="en-US" sz="1000" u="sng" dirty="0">
                <a:hlinkClick r:id="rId4"/>
              </a:rPr>
              <a:t>CMS.gov/newsroom/fact-sheets/implementing-certain-provisions-consolidated-appropriations-act-2021-and-other-revisions-medicare-2</a:t>
            </a:r>
            <a:endParaRPr lang="en-US" sz="1000" dirty="0"/>
          </a:p>
          <a:p>
            <a:r>
              <a:rPr lang="en-US" sz="1000" u="sng" dirty="0">
                <a:hlinkClick r:id="rId5"/>
              </a:rPr>
              <a:t>Federalregister.gov/public-inspection/2022-23407/medicare-program-implementing-certain-provisions-of-the-consolidated-appropriations-act-2021-and</a:t>
            </a:r>
            <a:endParaRPr lang="en-US" sz="1000" dirty="0"/>
          </a:p>
        </p:txBody>
      </p:sp>
    </p:spTree>
    <p:extLst>
      <p:ext uri="{BB962C8B-B14F-4D97-AF65-F5344CB8AC3E}">
        <p14:creationId xmlns:p14="http://schemas.microsoft.com/office/powerpoint/2010/main" val="2708726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207963"/>
            <a:ext cx="5759450" cy="3240087"/>
          </a:xfrm>
        </p:spPr>
      </p:sp>
      <p:sp>
        <p:nvSpPr>
          <p:cNvPr id="3" name="Notes Placeholder 2"/>
          <p:cNvSpPr>
            <a:spLocks noGrp="1"/>
          </p:cNvSpPr>
          <p:nvPr>
            <p:ph type="body" idx="1"/>
          </p:nvPr>
        </p:nvSpPr>
        <p:spPr>
          <a:xfrm>
            <a:off x="0" y="3448050"/>
            <a:ext cx="7315199" cy="6061709"/>
          </a:xfrm>
        </p:spPr>
        <p:txBody>
          <a:bodyPr/>
          <a:lstStyle/>
          <a:p>
            <a:pPr marL="0" lvl="1" defTabSz="966612">
              <a:spcBef>
                <a:spcPts val="317"/>
              </a:spcBef>
              <a:tabLst>
                <a:tab pos="174489" algn="l"/>
              </a:tabLst>
              <a:defRPr/>
            </a:pPr>
            <a:r>
              <a:rPr lang="en-US" sz="1050" b="1" dirty="0">
                <a:solidFill>
                  <a:prstClr val="black"/>
                </a:solidFill>
                <a:ea typeface="ＭＳ Ｐゴシック"/>
                <a:cs typeface="Arial" panose="020B0604020202020204" pitchFamily="34" charset="0"/>
              </a:rPr>
              <a:t>This slide has animation.</a:t>
            </a:r>
            <a:endParaRPr lang="en-US" sz="1050" dirty="0">
              <a:solidFill>
                <a:srgbClr val="000000"/>
              </a:solidFill>
              <a:cs typeface="Arial" panose="020B0604020202020204" pitchFamily="34" charset="0"/>
            </a:endParaRPr>
          </a:p>
          <a:p>
            <a:pPr marL="0" lvl="1" defTabSz="966612">
              <a:spcBef>
                <a:spcPts val="317"/>
              </a:spcBef>
              <a:tabLst>
                <a:tab pos="174489" algn="l"/>
              </a:tabLst>
              <a:defRPr/>
            </a:pPr>
            <a:r>
              <a:rPr lang="en-US" sz="1050" b="1" dirty="0">
                <a:solidFill>
                  <a:srgbClr val="000000"/>
                </a:solidFill>
                <a:cs typeface="Arial" panose="020B0604020202020204" pitchFamily="34" charset="0"/>
              </a:rPr>
              <a:t>Presenter Notes</a:t>
            </a:r>
            <a:r>
              <a:rPr lang="en-US" sz="1050" dirty="0">
                <a:solidFill>
                  <a:srgbClr val="444444"/>
                </a:solidFill>
                <a:cs typeface="Arial" panose="020B0604020202020204" pitchFamily="34" charset="0"/>
              </a:rPr>
              <a:t>​</a:t>
            </a:r>
            <a:endParaRPr lang="en-US" sz="1050" dirty="0">
              <a:solidFill>
                <a:prstClr val="black"/>
              </a:solidFill>
              <a:cs typeface="Arial" panose="020B0604020202020204" pitchFamily="34" charset="0"/>
            </a:endParaRPr>
          </a:p>
          <a:p>
            <a:pPr marL="0" lvl="1" defTabSz="966612">
              <a:spcBef>
                <a:spcPts val="317"/>
              </a:spcBef>
              <a:tabLst>
                <a:tab pos="174489" algn="l"/>
              </a:tabLst>
              <a:defRPr/>
            </a:pPr>
            <a:r>
              <a:rPr lang="en-US" sz="1050" dirty="0">
                <a:solidFill>
                  <a:prstClr val="black"/>
                </a:solidFill>
                <a:cs typeface="Arial" panose="020B0604020202020204" pitchFamily="34" charset="0"/>
              </a:rPr>
              <a:t>You may be able to join or switch plans if any of these special circumstances apply to you.</a:t>
            </a:r>
          </a:p>
          <a:p>
            <a:pPr marL="119149" lvl="2" indent="-119149" defTabSz="966612">
              <a:spcBef>
                <a:spcPts val="317"/>
              </a:spcBef>
              <a:buSzTx/>
              <a:buFont typeface="Wingdings" panose="05000000000000000000" pitchFamily="2" charset="2"/>
              <a:buChar char="§"/>
              <a:tabLst>
                <a:tab pos="119149" algn="l"/>
              </a:tabLst>
              <a:defRPr/>
            </a:pPr>
            <a:r>
              <a:rPr lang="en-US" sz="1050" dirty="0">
                <a:solidFill>
                  <a:prstClr val="black"/>
                </a:solidFill>
                <a:cs typeface="Arial" panose="020B0604020202020204" pitchFamily="34" charset="0"/>
              </a:rPr>
              <a:t>You move out of your plan’s service area.</a:t>
            </a:r>
          </a:p>
          <a:p>
            <a:pPr marL="119149" lvl="2" indent="-119149" defTabSz="966612">
              <a:spcBef>
                <a:spcPts val="317"/>
              </a:spcBef>
              <a:buSzTx/>
              <a:buFont typeface="Wingdings" panose="05000000000000000000" pitchFamily="2" charset="2"/>
              <a:buChar char="§"/>
              <a:tabLst>
                <a:tab pos="119149" algn="l"/>
              </a:tabLst>
              <a:defRPr/>
            </a:pPr>
            <a:r>
              <a:rPr lang="en-US" sz="1050" dirty="0">
                <a:solidFill>
                  <a:prstClr val="black"/>
                </a:solidFill>
                <a:cs typeface="Arial" panose="020B0604020202020204" pitchFamily="34" charset="0"/>
              </a:rPr>
              <a:t>You have Medicare and Medicaid (sometimes called dual eligible), or if you qualify for a low-income subsidy (LIS), also called “Extra Help,” (but don’t get Medicaid benefits). You can only change plans one time per calendar quarter in the first 3 quarters (9 months) of the year. In the 4</a:t>
            </a:r>
            <a:r>
              <a:rPr lang="en-US" sz="1050" baseline="30000" dirty="0">
                <a:solidFill>
                  <a:prstClr val="black"/>
                </a:solidFill>
                <a:cs typeface="Arial" panose="020B0604020202020204" pitchFamily="34" charset="0"/>
              </a:rPr>
              <a:t>th</a:t>
            </a:r>
            <a:r>
              <a:rPr lang="en-US" sz="1050" dirty="0">
                <a:solidFill>
                  <a:prstClr val="black"/>
                </a:solidFill>
                <a:cs typeface="Arial" panose="020B0604020202020204" pitchFamily="34" charset="0"/>
              </a:rPr>
              <a:t> quarter, you can change plans using the OEP. If you’re a dual/LIS-eligible individual who’s considered “potentially at-risk” or “at-risk” for misuse of opioids and other frequently abused medications, you won’t be able to use the dual/LIS SEP (1x per calendar quarter SEP) to change plans. This quarterly SEP is the only SEP that “potentially at-risk” or “at-risk” individuals can’t use. </a:t>
            </a:r>
          </a:p>
          <a:p>
            <a:pPr marL="119149" lvl="2" indent="-119149" defTabSz="966612">
              <a:spcBef>
                <a:spcPts val="317"/>
              </a:spcBef>
              <a:buSzTx/>
              <a:buFont typeface="Wingdings" panose="05000000000000000000" pitchFamily="2" charset="2"/>
              <a:buChar char="§"/>
              <a:tabLst>
                <a:tab pos="119149" algn="l"/>
              </a:tabLst>
              <a:defRPr/>
            </a:pPr>
            <a:r>
              <a:rPr lang="en-US" sz="1050" dirty="0">
                <a:solidFill>
                  <a:prstClr val="black"/>
                </a:solidFill>
                <a:cs typeface="Arial" panose="020B0604020202020204" pitchFamily="34" charset="0"/>
              </a:rPr>
              <a:t>Also, you’ll have 2 other SEPs available if you’re a dual/LIS-eligible individual:</a:t>
            </a:r>
          </a:p>
          <a:p>
            <a:pPr marL="411424" lvl="3" indent="-171450" defTabSz="966612">
              <a:spcBef>
                <a:spcPts val="317"/>
              </a:spcBef>
              <a:buSzPct val="100000"/>
              <a:buFont typeface="Arial" panose="020B0604020202020204" pitchFamily="34" charset="0"/>
              <a:buChar char="•"/>
              <a:defRPr/>
            </a:pPr>
            <a:r>
              <a:rPr lang="en-US" sz="1050" dirty="0">
                <a:solidFill>
                  <a:prstClr val="black"/>
                </a:solidFill>
                <a:cs typeface="Arial" panose="020B0604020202020204" pitchFamily="34" charset="0"/>
              </a:rPr>
              <a:t>You can make a change within 3 months after a gain, loss, or change to Medicaid or LIS eligibility, or notification of such a change, whichever is later. </a:t>
            </a:r>
          </a:p>
          <a:p>
            <a:pPr marL="411424" lvl="3" indent="-171450" defTabSz="966612">
              <a:spcBef>
                <a:spcPts val="317"/>
              </a:spcBef>
              <a:buSzPct val="100000"/>
              <a:buFont typeface="Arial" panose="020B0604020202020204" pitchFamily="34" charset="0"/>
              <a:buChar char="•"/>
              <a:defRPr/>
            </a:pPr>
            <a:r>
              <a:rPr lang="en-US" sz="1050" dirty="0">
                <a:solidFill>
                  <a:prstClr val="black"/>
                </a:solidFill>
                <a:cs typeface="Arial" panose="020B0604020202020204" pitchFamily="34" charset="0"/>
              </a:rPr>
              <a:t>You can make a change within 3 months after a CMS or state-initiated enrollment action or the notification of that action, whichever is later.</a:t>
            </a:r>
          </a:p>
          <a:p>
            <a:pPr marL="119149" lvl="2" indent="-117470" defTabSz="966612">
              <a:spcBef>
                <a:spcPts val="317"/>
              </a:spcBef>
              <a:buSzTx/>
              <a:buFont typeface="Wingdings" panose="05000000000000000000" pitchFamily="2" charset="2"/>
              <a:buChar char="§"/>
              <a:defRPr/>
            </a:pPr>
            <a:r>
              <a:rPr lang="en-US" sz="1050" dirty="0">
                <a:solidFill>
                  <a:prstClr val="black"/>
                </a:solidFill>
                <a:cs typeface="Arial" panose="020B0604020202020204" pitchFamily="34" charset="0"/>
              </a:rPr>
              <a:t>You’re enrolled in a plan that decides to leave Medicare or reduce its service area.</a:t>
            </a:r>
          </a:p>
          <a:p>
            <a:pPr marL="119149" lvl="2" indent="-117470" defTabSz="966612">
              <a:spcBef>
                <a:spcPts val="317"/>
              </a:spcBef>
              <a:buSzTx/>
              <a:buFont typeface="Wingdings" panose="05000000000000000000" pitchFamily="2" charset="2"/>
              <a:buChar char="§"/>
              <a:defRPr/>
            </a:pPr>
            <a:r>
              <a:rPr lang="en-US" sz="1050" dirty="0">
                <a:solidFill>
                  <a:prstClr val="black"/>
                </a:solidFill>
                <a:cs typeface="Arial" panose="020B0604020202020204" pitchFamily="34" charset="0"/>
              </a:rPr>
              <a:t>You leave or lose employer or union coverage.</a:t>
            </a:r>
          </a:p>
          <a:p>
            <a:pPr marL="119149" lvl="1" indent="-117470" defTabSz="492665">
              <a:spcBef>
                <a:spcPts val="317"/>
              </a:spcBef>
              <a:buFont typeface="Wingdings" panose="05000000000000000000" pitchFamily="2" charset="2"/>
              <a:buChar char="§"/>
              <a:tabLst>
                <a:tab pos="241600" algn="l"/>
              </a:tabLst>
              <a:defRPr/>
            </a:pPr>
            <a:r>
              <a:rPr lang="en-US" sz="1050" dirty="0">
                <a:cs typeface="Arial" panose="020B0604020202020204" pitchFamily="34" charset="0"/>
              </a:rPr>
              <a:t>You live in the service area of one or more Medicare Advantage Plans or drug plans with an overall quality rating of 5 stars. You can use the 5-star Special Enrollment Period to join a Medicare Advantage Plan, Medicare Cost Plan, or drug plan with an overall quality rating of 5 stars. You can use this SEP only once between December 8–November 30 the following year. If you move from a Medicare Advantage Plan that includes drug coverage to a stand-alone drug plan, you’ll be disenrolled from your Medicare Advantage Plan, including the health benefit. You’ll be returned to Original Medicare for coverage of your health services. If you move from a Medicare Advantage Plan that has drug coverage to a 5‑star Medicare Advantage Plan that doesn’t, you may lose your drug coverage. You’ll have to wait until your next enrollment opportunity to get drug coverage, and you may have to pay a Part D late enrollment penalty. </a:t>
            </a:r>
          </a:p>
          <a:p>
            <a:pPr marL="119149" lvl="1" indent="-117470" defTabSz="492665">
              <a:spcBef>
                <a:spcPts val="317"/>
              </a:spcBef>
              <a:buFont typeface="Wingdings" panose="05000000000000000000" pitchFamily="2" charset="2"/>
              <a:buChar char="§"/>
              <a:tabLst>
                <a:tab pos="241600" algn="l"/>
              </a:tabLst>
              <a:defRPr/>
            </a:pPr>
            <a:r>
              <a:rPr lang="en-US" sz="1050" dirty="0">
                <a:solidFill>
                  <a:prstClr val="black"/>
                </a:solidFill>
                <a:cs typeface="Arial" panose="020B0604020202020204" pitchFamily="34" charset="0"/>
              </a:rPr>
              <a:t>You get notice of retroactive Medicare entitlement.</a:t>
            </a:r>
          </a:p>
          <a:p>
            <a:pPr marL="119149" lvl="1" indent="-117470" defTabSz="492665">
              <a:spcBef>
                <a:spcPts val="317"/>
              </a:spcBef>
              <a:buFont typeface="Wingdings" panose="05000000000000000000" pitchFamily="2" charset="2"/>
              <a:buChar char="§"/>
              <a:tabLst>
                <a:tab pos="241600" algn="l"/>
              </a:tabLst>
              <a:defRPr/>
            </a:pPr>
            <a:r>
              <a:rPr lang="en-US" sz="1050" dirty="0">
                <a:solidFill>
                  <a:prstClr val="black"/>
                </a:solidFill>
                <a:cs typeface="Arial" panose="020B0604020202020204" pitchFamily="34" charset="0"/>
              </a:rPr>
              <a:t>Other exceptional circumstances, like you weren’t properly told that you were losing private drug coverage that was as good as Medicare drug coverage (creditable coverage).</a:t>
            </a:r>
          </a:p>
          <a:p>
            <a:pPr marL="0" lvl="1" defTabSz="9855">
              <a:spcBef>
                <a:spcPts val="317"/>
              </a:spcBef>
              <a:tabLst>
                <a:tab pos="125861" algn="l"/>
              </a:tabLst>
              <a:defRPr/>
            </a:pPr>
            <a:r>
              <a:rPr lang="en-US" sz="1050" b="1" dirty="0">
                <a:solidFill>
                  <a:prstClr val="black"/>
                </a:solidFill>
                <a:cs typeface="Arial" panose="020B0604020202020204" pitchFamily="34" charset="0"/>
              </a:rPr>
              <a:t>NOTE:</a:t>
            </a:r>
            <a:r>
              <a:rPr lang="en-US" sz="1050" dirty="0">
                <a:solidFill>
                  <a:prstClr val="black"/>
                </a:solidFill>
                <a:cs typeface="Arial" panose="020B0604020202020204" pitchFamily="34" charset="0"/>
              </a:rPr>
              <a:t> In the case of retroactive entitlement, there are special rules that allow for enrollment			in a</a:t>
            </a:r>
            <a:r>
              <a:rPr lang="en-US" sz="1050" dirty="0">
                <a:solidFill>
                  <a:srgbClr val="FF0000"/>
                </a:solidFill>
                <a:cs typeface="Arial" panose="020B0604020202020204" pitchFamily="34" charset="0"/>
              </a:rPr>
              <a:t> </a:t>
            </a:r>
            <a:r>
              <a:rPr lang="en-US" sz="1050" dirty="0">
                <a:solidFill>
                  <a:prstClr val="black"/>
                </a:solidFill>
                <a:cs typeface="Arial" panose="020B0604020202020204" pitchFamily="34" charset="0"/>
              </a:rPr>
              <a:t>Medicare Advantage Plan or Original Medicare and a Medigap policy. More information about conditions that allow an exception can be found in Chapter 2 of the “Medicare Managed Care Manual,” Section 30.4, at </a:t>
            </a:r>
            <a:r>
              <a:rPr lang="en-US" sz="1050" dirty="0">
                <a:solidFill>
                  <a:prstClr val="black"/>
                </a:solidFill>
                <a:cs typeface="Arial" panose="020B0604020202020204" pitchFamily="34" charset="0"/>
                <a:hlinkClick r:id="rId3"/>
              </a:rPr>
              <a:t>CMS.gov/files/document/cy-2024-ma-enrollment-and-disenrollment-guidance.pdf</a:t>
            </a:r>
            <a:r>
              <a:rPr lang="en-US" sz="1050" dirty="0">
                <a:solidFill>
                  <a:prstClr val="black"/>
                </a:solidFill>
                <a:cs typeface="Arial" panose="020B0604020202020204" pitchFamily="34" charset="0"/>
              </a:rPr>
              <a:t>. </a:t>
            </a:r>
            <a:r>
              <a:rPr lang="en-US" sz="1050" u="sng" dirty="0">
                <a:solidFill>
                  <a:prstClr val="black"/>
                </a:solidFill>
                <a:cs typeface="Arial" panose="020B0604020202020204" pitchFamily="34" charset="0"/>
              </a:rPr>
              <a:t> </a:t>
            </a:r>
            <a:endParaRPr lang="en-US" sz="1050" dirty="0">
              <a:solidFill>
                <a:prstClr val="black"/>
              </a:solidFill>
              <a:cs typeface="Arial" panose="020B0604020202020204" pitchFamily="34" charset="0"/>
            </a:endParaRPr>
          </a:p>
          <a:p>
            <a:pPr marL="0" lvl="1" defTabSz="9855">
              <a:spcBef>
                <a:spcPts val="317"/>
              </a:spcBef>
              <a:tabLst>
                <a:tab pos="125861" algn="l"/>
              </a:tabLst>
              <a:defRPr/>
            </a:pPr>
            <a:r>
              <a:rPr lang="en-US" sz="1050" b="1" dirty="0">
                <a:solidFill>
                  <a:prstClr val="black"/>
                </a:solidFill>
                <a:cs typeface="Arial" panose="020B0604020202020204" pitchFamily="34" charset="0"/>
              </a:rPr>
              <a:t>Source:</a:t>
            </a:r>
            <a:r>
              <a:rPr lang="en-US" sz="1050" dirty="0">
                <a:solidFill>
                  <a:prstClr val="black"/>
                </a:solidFill>
                <a:cs typeface="Arial" panose="020B0604020202020204" pitchFamily="34" charset="0"/>
              </a:rPr>
              <a:t> </a:t>
            </a:r>
            <a:r>
              <a:rPr lang="en-US" sz="1050" dirty="0">
                <a:solidFill>
                  <a:prstClr val="black"/>
                </a:solidFill>
                <a:cs typeface="Arial" panose="020B0604020202020204" pitchFamily="34" charset="0"/>
                <a:hlinkClick r:id="rId4"/>
              </a:rPr>
              <a:t>Medicare.gov/basics/get-started-with-medicare/get-more-coverage/joining-a-plan/special-enrollment-periods</a:t>
            </a:r>
            <a:r>
              <a:rPr lang="en-US" sz="1050" dirty="0">
                <a:solidFill>
                  <a:prstClr val="black"/>
                </a:solidFill>
                <a:cs typeface="Arial" panose="020B0604020202020204" pitchFamily="34" charset="0"/>
              </a:rPr>
              <a:t> </a:t>
            </a:r>
          </a:p>
        </p:txBody>
      </p:sp>
    </p:spTree>
    <p:extLst>
      <p:ext uri="{BB962C8B-B14F-4D97-AF65-F5344CB8AC3E}">
        <p14:creationId xmlns:p14="http://schemas.microsoft.com/office/powerpoint/2010/main" val="1933739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757507"/>
            <a:ext cx="5805805" cy="5144347"/>
          </a:xfrm>
        </p:spPr>
        <p:txBody>
          <a:bodyPr/>
          <a:lstStyle/>
          <a:p>
            <a:pPr marL="0" indent="0" fontAlgn="base">
              <a:spcBef>
                <a:spcPts val="634"/>
              </a:spcBef>
              <a:buNone/>
            </a:pPr>
            <a:r>
              <a:rPr lang="en-US" b="1" dirty="0">
                <a:solidFill>
                  <a:srgbClr val="000000"/>
                </a:solidFill>
                <a:cs typeface="Arial"/>
              </a:rPr>
              <a:t>This slide has animation.</a:t>
            </a:r>
            <a:endParaRPr lang="en-US" dirty="0">
              <a:solidFill>
                <a:srgbClr val="444444"/>
              </a:solidFill>
              <a:cs typeface="Arial"/>
            </a:endParaRPr>
          </a:p>
          <a:p>
            <a:pPr marL="0" indent="0" fontAlgn="base">
              <a:spcBef>
                <a:spcPts val="634"/>
              </a:spcBef>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p>
          <a:p>
            <a:pPr marL="0" indent="0" defTabSz="966612">
              <a:spcBef>
                <a:spcPts val="634"/>
              </a:spcBef>
              <a:buNone/>
              <a:defRPr/>
            </a:pPr>
            <a:r>
              <a:rPr lang="en-US" dirty="0">
                <a:solidFill>
                  <a:prstClr val="black"/>
                </a:solidFill>
                <a:cs typeface="Arial"/>
              </a:rPr>
              <a:t>Check Your Knowledge: Question 1</a:t>
            </a:r>
          </a:p>
          <a:p>
            <a:pPr marL="0" indent="0" defTabSz="966612">
              <a:spcBef>
                <a:spcPts val="634"/>
              </a:spcBef>
              <a:buNone/>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If you have ALS and get Social Security Disability Insurance (SSDI), you’ll have a 24-month waiting period before you’re enrolled in Medicare. </a:t>
            </a:r>
          </a:p>
          <a:p>
            <a:pPr marL="245009" indent="-245009" defTabSz="966612">
              <a:spcBef>
                <a:spcPts val="634"/>
              </a:spcBef>
              <a:buFont typeface="+mj-lt"/>
              <a:buAutoNum type="alphaLcPeriod"/>
              <a:defRPr/>
            </a:pPr>
            <a:r>
              <a:rPr lang="en-US" dirty="0">
                <a:solidFill>
                  <a:prstClr val="black"/>
                </a:solidFill>
                <a:cs typeface="Arial"/>
              </a:rPr>
              <a:t>True</a:t>
            </a:r>
          </a:p>
          <a:p>
            <a:pPr marL="245009" indent="-245009" defTabSz="966612">
              <a:spcBef>
                <a:spcPts val="634"/>
              </a:spcBef>
              <a:buFont typeface="+mj-lt"/>
              <a:buAutoNum type="alphaLcPeriod"/>
              <a:defRPr/>
            </a:pPr>
            <a:r>
              <a:rPr lang="en-US" dirty="0">
                <a:solidFill>
                  <a:prstClr val="black"/>
                </a:solidFill>
                <a:cs typeface="Arial"/>
              </a:rPr>
              <a:t>False</a:t>
            </a:r>
          </a:p>
          <a:p>
            <a:pPr marL="0" indent="0">
              <a:spcBef>
                <a:spcPts val="634"/>
              </a:spcBef>
              <a:buNone/>
              <a:defRPr/>
            </a:pPr>
            <a:r>
              <a:rPr lang="en-US" b="1" dirty="0">
                <a:solidFill>
                  <a:prstClr val="black"/>
                </a:solidFill>
                <a:cs typeface="Arial"/>
              </a:rPr>
              <a:t>Answer: b. False </a:t>
            </a:r>
            <a:r>
              <a:rPr lang="en-US" dirty="0">
                <a:solidFill>
                  <a:prstClr val="black"/>
                </a:solidFill>
                <a:cs typeface="Arial"/>
              </a:rPr>
              <a:t> </a:t>
            </a:r>
          </a:p>
          <a:p>
            <a:pPr marL="0" indent="0" defTabSz="966612">
              <a:spcBef>
                <a:spcPts val="634"/>
              </a:spcBef>
              <a:buNone/>
              <a:defRPr/>
            </a:pPr>
            <a:r>
              <a:rPr lang="en-US"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Certain people who are under 65 with disabilities who have been getting Social Security Disability Insurance (SSDI) benefits for 24 months qualify for Medicare, but individuals with ALS who get SSDI benefits don’t have a 24-month waiting period. If you have ALS, y</a:t>
            </a:r>
            <a:r>
              <a:rPr lang="en-US" sz="1200" dirty="0">
                <a:effectLst/>
                <a:latin typeface="Calibri" panose="020F0502020204030204" pitchFamily="34" charset="0"/>
                <a:ea typeface="Calibri" panose="020F0502020204030204" pitchFamily="34" charset="0"/>
                <a:cs typeface="Times New Roman" panose="02020603050405020304" pitchFamily="18" charset="0"/>
              </a:rPr>
              <a:t>ou get Medicare automatically the same month that you start to get Social Security benefits. </a:t>
            </a:r>
            <a:endParaRPr lang="en-US" dirty="0">
              <a:solidFill>
                <a:prstClr val="black"/>
              </a:solidFill>
            </a:endParaRPr>
          </a:p>
        </p:txBody>
      </p:sp>
    </p:spTree>
    <p:extLst>
      <p:ext uri="{BB962C8B-B14F-4D97-AF65-F5344CB8AC3E}">
        <p14:creationId xmlns:p14="http://schemas.microsoft.com/office/powerpoint/2010/main" val="2347896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38125" y="3757507"/>
            <a:ext cx="6857999" cy="5586518"/>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dirty="0">
              <a:solidFill>
                <a:srgbClr val="444444"/>
              </a:solidFill>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p>
          <a:p>
            <a:pPr marL="0" indent="0" defTabSz="966612">
              <a:spcBef>
                <a:spcPts val="0"/>
              </a:spcBef>
              <a:spcAft>
                <a:spcPts val="600"/>
              </a:spcAft>
              <a:buNone/>
              <a:defRPr/>
            </a:pPr>
            <a:r>
              <a:rPr lang="en-US" dirty="0">
                <a:solidFill>
                  <a:prstClr val="black"/>
                </a:solidFill>
                <a:cs typeface="Arial"/>
              </a:rPr>
              <a:t>Check Your Knowledge: Question 2</a:t>
            </a:r>
          </a:p>
          <a:p>
            <a:pPr marL="0" indent="0" defTabSz="966612">
              <a:spcBef>
                <a:spcPts val="0"/>
              </a:spcBef>
              <a:spcAft>
                <a:spcPts val="600"/>
              </a:spcAft>
              <a:buNone/>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If you have ALS and get Social Security Disability Insurance (SSDI), you’ll have a 24-month waiting period before you’re enrolled in Medicare. </a:t>
            </a:r>
          </a:p>
          <a:p>
            <a:pPr marL="245009" indent="-245009" defTabSz="966612">
              <a:spcBef>
                <a:spcPts val="0"/>
              </a:spcBef>
              <a:spcAft>
                <a:spcPts val="600"/>
              </a:spcAft>
              <a:buFont typeface="+mj-lt"/>
              <a:buAutoNum type="alphaLcPeriod"/>
              <a:defRPr/>
            </a:pPr>
            <a:r>
              <a:rPr lang="en-US" dirty="0">
                <a:solidFill>
                  <a:prstClr val="black"/>
                </a:solidFill>
                <a:cs typeface="Arial"/>
              </a:rPr>
              <a:t>The GEP is a yearly 3-month period, and the OEP is a yearly 7-week period.</a:t>
            </a:r>
          </a:p>
          <a:p>
            <a:pPr marL="245009" indent="-245009" defTabSz="966612">
              <a:spcBef>
                <a:spcPts val="0"/>
              </a:spcBef>
              <a:spcAft>
                <a:spcPts val="600"/>
              </a:spcAft>
              <a:buFont typeface="+mj-lt"/>
              <a:buAutoNum type="alphaLcPeriod"/>
              <a:defRPr/>
            </a:pPr>
            <a:r>
              <a:rPr lang="en-US" dirty="0">
                <a:solidFill>
                  <a:prstClr val="black"/>
                </a:solidFill>
                <a:cs typeface="Arial"/>
              </a:rPr>
              <a:t>In the GEP, you can sign up for Part A (if you have to buy it) or Part B.</a:t>
            </a:r>
          </a:p>
          <a:p>
            <a:pPr marL="245009" indent="-245009" defTabSz="966612">
              <a:spcBef>
                <a:spcPts val="0"/>
              </a:spcBef>
              <a:spcAft>
                <a:spcPts val="600"/>
              </a:spcAft>
              <a:buFont typeface="+mj-lt"/>
              <a:buAutoNum type="alphaLcPeriod"/>
              <a:defRPr/>
            </a:pPr>
            <a:r>
              <a:rPr lang="en-US" dirty="0">
                <a:solidFill>
                  <a:prstClr val="black"/>
                </a:solidFill>
                <a:cs typeface="Arial"/>
              </a:rPr>
              <a:t>In the OEP, you can review your Medicare choices and pick the Medicare health and/or drug plan that works best for you.</a:t>
            </a:r>
          </a:p>
          <a:p>
            <a:pPr marL="245009" indent="-245009" defTabSz="966612">
              <a:spcBef>
                <a:spcPts val="0"/>
              </a:spcBef>
              <a:spcAft>
                <a:spcPts val="600"/>
              </a:spcAft>
              <a:buFont typeface="+mj-lt"/>
              <a:buAutoNum type="alphaLcPeriod"/>
              <a:defRPr/>
            </a:pPr>
            <a:r>
              <a:rPr lang="en-US" dirty="0">
                <a:solidFill>
                  <a:prstClr val="black"/>
                </a:solidFill>
                <a:cs typeface="Arial"/>
              </a:rPr>
              <a:t>All of the Above</a:t>
            </a:r>
          </a:p>
          <a:p>
            <a:pPr marL="0" indent="0">
              <a:spcBef>
                <a:spcPts val="0"/>
              </a:spcBef>
              <a:spcAft>
                <a:spcPts val="600"/>
              </a:spcAft>
              <a:buNone/>
              <a:defRPr/>
            </a:pPr>
            <a:r>
              <a:rPr lang="en-US" b="1" dirty="0">
                <a:solidFill>
                  <a:prstClr val="black"/>
                </a:solidFill>
                <a:cs typeface="Arial"/>
              </a:rPr>
              <a:t>Answer: d. All of the above. </a:t>
            </a:r>
            <a:r>
              <a:rPr lang="en-US" dirty="0">
                <a:solidFill>
                  <a:prstClr val="black"/>
                </a:solidFill>
                <a:cs typeface="Arial"/>
              </a:rPr>
              <a:t> </a:t>
            </a:r>
          </a:p>
          <a:p>
            <a:pPr marL="0" indent="0" defTabSz="966612">
              <a:spcBef>
                <a:spcPts val="0"/>
              </a:spcBef>
              <a:spcAft>
                <a:spcPts val="600"/>
              </a:spcAft>
              <a:buNone/>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didn’t sign up for Part B (or Part A if you have to buy it) during your Initial Enrollment Period (IEP), and you don’t qualify for a Special Enrollment Period (SEP), you can sign up during the GEP from January 1–March 31 each year. Your coverage starts the 1st day of the month after you sign up. You may have to pay a higher Part A and/or Part B premium for late enrollment. For most people who don’t sign up for Medicare during their IEP or SEP, this is their only chance to sign up.</a:t>
            </a:r>
          </a:p>
          <a:p>
            <a:pPr marL="0" indent="0" defTabSz="966612">
              <a:spcBef>
                <a:spcPts val="0"/>
              </a:spcBef>
              <a:spcAft>
                <a:spcPts val="600"/>
              </a:spcAft>
              <a:buNone/>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already have Medicare, the OEP allows you the opportunity to review your choices and pick the Medicare health and/or drug plan that works best for you. Open Enrollment starts on October 15 and ends December 7 each year. This gives you a full 7 weeks to compare and make decisions, and helps ensure that you’ll have essential plan materials and membership cards in hand on January 1, when your new coverage starts. In the OEP, you can join, drop, or switch to another Medicare Advantage Plan (or add or drop drug coverage); switch from Original Medicare to a Medicare Advantage Plan or from a Medicare Advantage Plan to Original Medicare; join a Medicare drug plan if you're in Original Medicare; or switch from one Medicare drug plan to another if you're in Original Medicare.</a:t>
            </a:r>
          </a:p>
          <a:p>
            <a:pPr marL="0" indent="0" defTabSz="966612">
              <a:spcBef>
                <a:spcPts val="0"/>
              </a:spcBef>
              <a:spcAft>
                <a:spcPts val="600"/>
              </a:spcAft>
              <a:buNone/>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defTabSz="966612">
              <a:spcBef>
                <a:spcPts val="0"/>
              </a:spcBef>
              <a:spcAft>
                <a:spcPts val="600"/>
              </a:spcAft>
              <a:buNone/>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solidFill>
                <a:prstClr val="black"/>
              </a:solidFill>
            </a:endParaRPr>
          </a:p>
        </p:txBody>
      </p:sp>
    </p:spTree>
    <p:extLst>
      <p:ext uri="{BB962C8B-B14F-4D97-AF65-F5344CB8AC3E}">
        <p14:creationId xmlns:p14="http://schemas.microsoft.com/office/powerpoint/2010/main" val="3372648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0"/>
              </a:spcBef>
              <a:spcAft>
                <a:spcPts val="600"/>
              </a:spcAft>
              <a:buNone/>
              <a:defRPr/>
            </a:pPr>
            <a:r>
              <a:rPr lang="en-US" b="1" dirty="0">
                <a:solidFill>
                  <a:prstClr val="black"/>
                </a:solidFill>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Lesson 2 explains the parts of Medicare, and the coverage and costs of Medicare Part A (Hospital Insurance) and Medicare Part B (Medical Insurance) coverage and costs. </a:t>
            </a:r>
          </a:p>
        </p:txBody>
      </p:sp>
    </p:spTree>
    <p:extLst>
      <p:ext uri="{BB962C8B-B14F-4D97-AF65-F5344CB8AC3E}">
        <p14:creationId xmlns:p14="http://schemas.microsoft.com/office/powerpoint/2010/main" val="883983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144347"/>
          </a:xfrm>
        </p:spPr>
        <p:txBody>
          <a:bodyPr/>
          <a:lstStyle/>
          <a:p>
            <a:pPr marL="0" indent="0" defTabSz="966612">
              <a:spcBef>
                <a:spcPts val="0"/>
              </a:spcBef>
              <a:spcAft>
                <a:spcPts val="600"/>
              </a:spcAft>
              <a:buNone/>
              <a:defRPr/>
            </a:pPr>
            <a:r>
              <a:rPr lang="en-US" b="1" dirty="0">
                <a:solidFill>
                  <a:prstClr val="black"/>
                </a:solidFill>
                <a:cs typeface="Arial"/>
              </a:rPr>
              <a:t>Presenter Notes</a:t>
            </a:r>
          </a:p>
          <a:p>
            <a:pPr marL="0" indent="0" defTabSz="966612">
              <a:spcBef>
                <a:spcPts val="0"/>
              </a:spcBef>
              <a:spcAft>
                <a:spcPts val="600"/>
              </a:spcAft>
              <a:buNone/>
              <a:defRPr/>
            </a:pPr>
            <a:r>
              <a:rPr lang="en-US" dirty="0">
                <a:solidFill>
                  <a:prstClr val="black"/>
                </a:solidFill>
                <a:cs typeface="Arial"/>
              </a:rPr>
              <a:t>At the end of this lesson, you’ll be able to:</a:t>
            </a:r>
          </a:p>
          <a:p>
            <a:pPr marL="125525" indent="-125525">
              <a:spcBef>
                <a:spcPts val="0"/>
              </a:spcBef>
              <a:spcAft>
                <a:spcPts val="600"/>
              </a:spcAft>
              <a:defRPr/>
            </a:pPr>
            <a:r>
              <a:rPr lang="en-US" dirty="0">
                <a:solidFill>
                  <a:prstClr val="black"/>
                </a:solidFill>
                <a:cs typeface="Arial"/>
              </a:rPr>
              <a:t>Describe coverage and costs for Medicare Part A (Hospital Insurance) and for Medicare Part B (Medical Insurance)</a:t>
            </a:r>
          </a:p>
          <a:p>
            <a:pPr marL="125525" indent="-125525">
              <a:spcBef>
                <a:spcPts val="0"/>
              </a:spcBef>
              <a:spcAft>
                <a:spcPts val="600"/>
              </a:spcAft>
              <a:defRPr/>
            </a:pPr>
            <a:r>
              <a:rPr lang="en-US" dirty="0">
                <a:solidFill>
                  <a:prstClr val="black"/>
                </a:solidFill>
                <a:cs typeface="Arial"/>
              </a:rPr>
              <a:t>Explain who gets Part A automatically</a:t>
            </a:r>
          </a:p>
          <a:p>
            <a:pPr marL="125525" indent="-125525">
              <a:spcBef>
                <a:spcPts val="0"/>
              </a:spcBef>
              <a:spcAft>
                <a:spcPts val="600"/>
              </a:spcAft>
              <a:defRPr/>
            </a:pPr>
            <a:r>
              <a:rPr lang="en-US" dirty="0">
                <a:solidFill>
                  <a:prstClr val="black"/>
                </a:solidFill>
                <a:cs typeface="Arial"/>
              </a:rPr>
              <a:t>Discuss what to consider when deciding to sign up for Part A</a:t>
            </a:r>
          </a:p>
          <a:p>
            <a:pPr marL="125525" indent="-125525">
              <a:spcBef>
                <a:spcPts val="0"/>
              </a:spcBef>
              <a:spcAft>
                <a:spcPts val="600"/>
              </a:spcAft>
              <a:defRPr/>
            </a:pPr>
            <a:r>
              <a:rPr lang="en-US" dirty="0">
                <a:solidFill>
                  <a:prstClr val="black"/>
                </a:solidFill>
                <a:cs typeface="Arial"/>
              </a:rPr>
              <a:t>Discuss what to consider when deciding to keep or sign up for Part B</a:t>
            </a:r>
          </a:p>
          <a:p>
            <a:pPr marL="0" indent="0" defTabSz="966612">
              <a:spcBef>
                <a:spcPts val="0"/>
              </a:spcBef>
              <a:spcAft>
                <a:spcPts val="600"/>
              </a:spcAft>
              <a:buNone/>
              <a:defRPr/>
            </a:pPr>
            <a:endParaRPr lang="en-US" dirty="0">
              <a:cs typeface="Arial"/>
            </a:endParaRPr>
          </a:p>
        </p:txBody>
      </p:sp>
    </p:spTree>
    <p:extLst>
      <p:ext uri="{BB962C8B-B14F-4D97-AF65-F5344CB8AC3E}">
        <p14:creationId xmlns:p14="http://schemas.microsoft.com/office/powerpoint/2010/main" val="3099056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16236"/>
            <a:ext cx="5852160" cy="5144347"/>
          </a:xfrm>
        </p:spPr>
        <p:txBody>
          <a:bodyPr/>
          <a:lstStyle/>
          <a:p>
            <a:pPr marL="0" indent="0" defTabSz="966612">
              <a:spcBef>
                <a:spcPts val="0"/>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0"/>
              </a:spcBef>
              <a:spcAft>
                <a:spcPts val="600"/>
              </a:spcAft>
              <a:buNone/>
              <a:defRPr/>
            </a:pPr>
            <a:r>
              <a:rPr lang="en-US" dirty="0">
                <a:solidFill>
                  <a:prstClr val="black"/>
                </a:solidFill>
                <a:cs typeface="Arial" panose="020B0604020202020204" pitchFamily="34" charset="0"/>
              </a:rPr>
              <a:t>At the end of this session, you’ll be able to:</a:t>
            </a:r>
          </a:p>
          <a:p>
            <a:pPr marL="125834" indent="-125834" defTabSz="966612">
              <a:spcBef>
                <a:spcPts val="0"/>
              </a:spcBef>
              <a:spcAft>
                <a:spcPts val="600"/>
              </a:spcAft>
              <a:defRPr/>
            </a:pPr>
            <a:r>
              <a:rPr lang="en-US" dirty="0">
                <a:solidFill>
                  <a:prstClr val="black"/>
                </a:solidFill>
                <a:cs typeface="Arial" panose="020B0604020202020204" pitchFamily="34" charset="0"/>
              </a:rPr>
              <a:t>Compare the parts of Medicare and coverage options </a:t>
            </a:r>
          </a:p>
          <a:p>
            <a:pPr marL="125834" indent="-125834" defTabSz="966612">
              <a:spcBef>
                <a:spcPts val="0"/>
              </a:spcBef>
              <a:spcAft>
                <a:spcPts val="600"/>
              </a:spcAft>
              <a:defRPr/>
            </a:pPr>
            <a:r>
              <a:rPr lang="en-US" dirty="0">
                <a:solidFill>
                  <a:prstClr val="black"/>
                </a:solidFill>
                <a:cs typeface="Arial" panose="020B0604020202020204" pitchFamily="34" charset="0"/>
              </a:rPr>
              <a:t>Explain benefits and costs </a:t>
            </a:r>
          </a:p>
          <a:p>
            <a:pPr marL="125834" indent="-125834" defTabSz="966612">
              <a:spcBef>
                <a:spcPts val="0"/>
              </a:spcBef>
              <a:spcAft>
                <a:spcPts val="600"/>
              </a:spcAft>
              <a:defRPr/>
            </a:pPr>
            <a:r>
              <a:rPr lang="en-US" dirty="0">
                <a:solidFill>
                  <a:prstClr val="black"/>
                </a:solidFill>
                <a:cs typeface="Arial" panose="020B0604020202020204" pitchFamily="34" charset="0"/>
              </a:rPr>
              <a:t>Compare Original Medicare and Medicare Advantage </a:t>
            </a:r>
          </a:p>
          <a:p>
            <a:pPr marL="125834" indent="-125834" defTabSz="966612">
              <a:spcBef>
                <a:spcPts val="0"/>
              </a:spcBef>
              <a:spcAft>
                <a:spcPts val="600"/>
              </a:spcAft>
              <a:defRPr/>
            </a:pPr>
            <a:r>
              <a:rPr lang="en-US" dirty="0">
                <a:solidFill>
                  <a:prstClr val="black"/>
                </a:solidFill>
                <a:cs typeface="Arial" panose="020B0604020202020204" pitchFamily="34" charset="0"/>
              </a:rPr>
              <a:t>Discuss how Medicare Supplement Insurance (Medigap) policies and Medicare Advantage Plans are different </a:t>
            </a:r>
          </a:p>
          <a:p>
            <a:pPr marL="125834" indent="-125834" defTabSz="966612">
              <a:spcBef>
                <a:spcPts val="0"/>
              </a:spcBef>
              <a:spcAft>
                <a:spcPts val="600"/>
              </a:spcAft>
              <a:defRPr/>
            </a:pPr>
            <a:r>
              <a:rPr lang="en-US" dirty="0">
                <a:solidFill>
                  <a:prstClr val="black"/>
                </a:solidFill>
                <a:cs typeface="Arial" panose="020B0604020202020204" pitchFamily="34" charset="0"/>
              </a:rPr>
              <a:t>Describe the Health Insurance Marketplace® and what people nearing Medicare eligibility need to know</a:t>
            </a:r>
          </a:p>
          <a:p>
            <a:pPr marL="125834" indent="-125834" defTabSz="966612">
              <a:spcBef>
                <a:spcPts val="0"/>
              </a:spcBef>
              <a:spcAft>
                <a:spcPts val="600"/>
              </a:spcAft>
              <a:defRPr/>
            </a:pPr>
            <a:r>
              <a:rPr lang="en-US" dirty="0">
                <a:solidFill>
                  <a:prstClr val="black"/>
                </a:solidFill>
                <a:cs typeface="Arial" panose="020B0604020202020204" pitchFamily="34" charset="0"/>
              </a:rPr>
              <a:t>Describe programs for people with limited income and resources </a:t>
            </a:r>
          </a:p>
          <a:p>
            <a:pPr marL="0" indent="0">
              <a:spcBef>
                <a:spcPts val="0"/>
              </a:spcBef>
              <a:spcAft>
                <a:spcPts val="600"/>
              </a:spcAft>
              <a:buNone/>
            </a:pPr>
            <a:endParaRPr lang="en-US" sz="1100" dirty="0"/>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678487"/>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marL="0" indent="0" defTabSz="966612">
              <a:spcBef>
                <a:spcPts val="0"/>
              </a:spcBef>
              <a:spcAft>
                <a:spcPts val="600"/>
              </a:spcAft>
              <a:buNone/>
              <a:defRPr/>
            </a:pPr>
            <a:r>
              <a:rPr lang="en-US" sz="1100" b="1" dirty="0">
                <a:cs typeface="Arial" panose="020B0604020202020204" pitchFamily="34" charset="0"/>
              </a:rPr>
              <a:t>Presenter Notes</a:t>
            </a:r>
          </a:p>
          <a:p>
            <a:pPr marL="0" indent="0" defTabSz="966612">
              <a:spcBef>
                <a:spcPts val="0"/>
              </a:spcBef>
              <a:spcAft>
                <a:spcPts val="600"/>
              </a:spcAft>
              <a:buNone/>
              <a:defRPr/>
            </a:pPr>
            <a:r>
              <a:rPr lang="en-US" sz="1100" dirty="0">
                <a:solidFill>
                  <a:prstClr val="black"/>
                </a:solidFill>
                <a:cs typeface="Arial" panose="020B0604020202020204" pitchFamily="34" charset="0"/>
              </a:rPr>
              <a:t>Part A helps cover medically necessary inpatient services.</a:t>
            </a:r>
          </a:p>
          <a:p>
            <a:pPr marL="125525" indent="-125525" defTabSz="724801">
              <a:spcBef>
                <a:spcPts val="0"/>
              </a:spcBef>
              <a:spcAft>
                <a:spcPts val="600"/>
              </a:spcAft>
              <a:defRPr/>
            </a:pPr>
            <a:r>
              <a:rPr lang="en-US" sz="1100" b="1" dirty="0">
                <a:solidFill>
                  <a:prstClr val="black"/>
                </a:solidFill>
                <a:cs typeface="Arial" panose="020B0604020202020204" pitchFamily="34" charset="0"/>
              </a:rPr>
              <a:t>Inpatient hospital care. </a:t>
            </a:r>
            <a:r>
              <a:rPr lang="en-US" sz="1100" dirty="0">
                <a:solidFill>
                  <a:prstClr val="black"/>
                </a:solidFill>
                <a:cs typeface="Arial" panose="020B0604020202020204" pitchFamily="34" charset="0"/>
              </a:rPr>
              <a:t>Medicare covers semi-private room, meals, general nursing, drugs (including methadone to treat an opioid use disorder), and other hospital services and supplies as part of your inpatient treatment. This includes care you get in acute care hospitals, critical access hospitals, inpatient rehabilitation facilities, long-term care hospitals, psychiatric care in inpatient psychiatric facilities (lifetime 190-day limit in a freestanding psychiatric hospital), and inpatient care for a qualifying clinical research study. This doesn’t include private-duty nursing, a television or phone in your room (if there’s a separate charge for these items), personal care items (like razors or slipper socks), and a private room, unless medically necessary.</a:t>
            </a:r>
          </a:p>
          <a:p>
            <a:pPr marL="401638" lvl="1" indent="-171450" defTabSz="724801" fontAlgn="base">
              <a:spcBef>
                <a:spcPts val="0"/>
              </a:spcBef>
              <a:spcAft>
                <a:spcPts val="600"/>
              </a:spcAft>
              <a:buFont typeface="Arial" panose="020B0604020202020204" pitchFamily="34" charset="0"/>
              <a:buChar char="•"/>
              <a:defRPr/>
            </a:pPr>
            <a:r>
              <a:rPr lang="en-US" sz="1100" dirty="0">
                <a:solidFill>
                  <a:prstClr val="black"/>
                </a:solidFill>
                <a:cs typeface="Arial" panose="020B0604020202020204" pitchFamily="34" charset="0"/>
              </a:rPr>
              <a:t>Medicare doesn’t pay for your hospital or medical bills if you aren’t lawfully present in the U.S. Also, in most situations, Medicare doesn’t pay for your hospital or medical bills if you're incarcerated. </a:t>
            </a: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If you’re in the hospital as an outpatient and then are admitted as an inpatient, Part A coverage can be retroactive up to 3 days.</a:t>
            </a:r>
          </a:p>
          <a:p>
            <a:pPr marL="400050" lvl="1" indent="-173038" defTabSz="724801" fontAlgn="base">
              <a:spcBef>
                <a:spcPts val="0"/>
              </a:spcBef>
              <a:spcAft>
                <a:spcPts val="600"/>
              </a:spcAft>
              <a:buFont typeface="Arial" panose="020B0604020202020204" pitchFamily="34" charset="0"/>
              <a:buChar char="•"/>
              <a:defRPr/>
            </a:pPr>
            <a:r>
              <a:rPr lang="en-US" sz="1100" b="1" dirty="0">
                <a:solidFill>
                  <a:prstClr val="black"/>
                </a:solidFill>
                <a:cs typeface="Arial" panose="020B0604020202020204" pitchFamily="34" charset="0"/>
              </a:rPr>
              <a:t>All people with Part A are covered for inpatient hospital care when all of these are true:</a:t>
            </a:r>
          </a:p>
          <a:p>
            <a:pPr marL="687388" lvl="2" indent="-173038" defTabSz="724801" fontAlgn="base">
              <a:spcBef>
                <a:spcPts val="0"/>
              </a:spcBef>
              <a:spcAft>
                <a:spcPts val="600"/>
              </a:spcAft>
              <a:defRPr/>
            </a:pPr>
            <a:r>
              <a:rPr lang="en-US" sz="1100" dirty="0">
                <a:solidFill>
                  <a:prstClr val="black"/>
                </a:solidFill>
                <a:cs typeface="Arial" panose="020B0604020202020204" pitchFamily="34" charset="0"/>
              </a:rPr>
              <a:t>You’re admitted to the hospital as an inpatient after an official doctor’s order, which says you need inpatient hospital care to treat your illness or injury</a:t>
            </a:r>
          </a:p>
          <a:p>
            <a:pPr marL="687388" lvl="2" indent="-173038" defTabSz="724801" fontAlgn="base">
              <a:spcBef>
                <a:spcPts val="0"/>
              </a:spcBef>
              <a:spcAft>
                <a:spcPts val="600"/>
              </a:spcAft>
              <a:defRPr/>
            </a:pPr>
            <a:r>
              <a:rPr lang="en-US" sz="1100" dirty="0">
                <a:solidFill>
                  <a:prstClr val="black"/>
                </a:solidFill>
                <a:cs typeface="Arial" panose="020B0604020202020204" pitchFamily="34" charset="0"/>
              </a:rPr>
              <a:t>The hospital accepts Medicare</a:t>
            </a:r>
          </a:p>
          <a:p>
            <a:pPr marL="514350" lvl="2" indent="0" defTabSz="724801" fontAlgn="base">
              <a:spcBef>
                <a:spcPts val="0"/>
              </a:spcBef>
              <a:spcAft>
                <a:spcPts val="600"/>
              </a:spcAft>
              <a:buNone/>
              <a:defRPr/>
            </a:pP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In certain cases, Part A also covers inpatient hospital care if the hospital’s Utilization Review Committee approves your stay while you’re admitted.</a:t>
            </a:r>
          </a:p>
          <a:p>
            <a:pPr marL="125525" indent="-125525" defTabSz="724801">
              <a:spcBef>
                <a:spcPts val="0"/>
              </a:spcBef>
              <a:spcAft>
                <a:spcPts val="600"/>
              </a:spcAft>
              <a:defRPr/>
            </a:pPr>
            <a:r>
              <a:rPr lang="en-US" sz="1100" b="1" dirty="0">
                <a:solidFill>
                  <a:prstClr val="black"/>
                </a:solidFill>
                <a:cs typeface="Arial" panose="020B0604020202020204" pitchFamily="34" charset="0"/>
              </a:rPr>
              <a:t>Inpatient Skilled Nursing Facility (SNF) care </a:t>
            </a:r>
            <a:r>
              <a:rPr lang="en-US" sz="1100" dirty="0">
                <a:solidFill>
                  <a:prstClr val="black"/>
                </a:solidFill>
                <a:cs typeface="Arial" panose="020B0604020202020204" pitchFamily="34" charset="0"/>
              </a:rPr>
              <a:t>(not custodial or long-term care) </a:t>
            </a:r>
            <a:r>
              <a:rPr lang="en-US" sz="1100" b="1" dirty="0">
                <a:solidFill>
                  <a:prstClr val="black"/>
                </a:solidFill>
                <a:cs typeface="Arial" panose="020B0604020202020204" pitchFamily="34" charset="0"/>
              </a:rPr>
              <a:t>if you meet certain criteria</a:t>
            </a:r>
            <a:r>
              <a:rPr lang="en-US" sz="1100" dirty="0">
                <a:solidFill>
                  <a:prstClr val="black"/>
                </a:solidFill>
                <a:cs typeface="Arial" panose="020B0604020202020204" pitchFamily="34" charset="0"/>
              </a:rPr>
              <a:t>. Skilled care involves safe and effective care given by skilled nursing or rehabilitative staff. Skilled nursing and therapy staff include registered nurses, licensed practical and vocational nurses, physical and occupational therapists, speech-language pathologists, and audiologists. You must first have a related 3-day* inpatient hospital stay. This doesn’t include the day you’re discharged.</a:t>
            </a:r>
          </a:p>
          <a:p>
            <a:pPr marL="0" indent="0" defTabSz="724801" fontAlgn="base">
              <a:spcBef>
                <a:spcPts val="0"/>
              </a:spcBef>
              <a:spcAft>
                <a:spcPts val="600"/>
              </a:spcAft>
              <a:buNone/>
              <a:defRPr/>
            </a:pPr>
            <a:r>
              <a:rPr lang="en-US" sz="1100" dirty="0">
                <a:solidFill>
                  <a:prstClr val="black"/>
                </a:solidFill>
                <a:cs typeface="Arial" panose="020B0604020202020204" pitchFamily="34" charset="0"/>
              </a:rPr>
              <a:t>*If your doctor is participating in an Accountable Care Organization (or other type of Medicare initiative) that’s approved for a SNF 3-Day Rule Waiver, you may not need to have a 3-day inpatient hospital stay before getting coverage.</a:t>
            </a:r>
          </a:p>
          <a:p>
            <a:pPr marL="0" indent="0" defTabSz="724801" fontAlgn="base">
              <a:spcBef>
                <a:spcPts val="0"/>
              </a:spcBef>
              <a:spcAft>
                <a:spcPts val="600"/>
              </a:spcAft>
              <a:buNone/>
              <a:defRPr/>
            </a:pPr>
            <a:r>
              <a:rPr lang="en-US" sz="1100" b="1" dirty="0">
                <a:solidFill>
                  <a:prstClr val="black"/>
                </a:solidFill>
                <a:cs typeface="Arial" panose="020B0604020202020204" pitchFamily="34" charset="0"/>
              </a:rPr>
              <a:t>Source:</a:t>
            </a:r>
            <a:r>
              <a:rPr lang="en-US" sz="1100" dirty="0">
                <a:solidFill>
                  <a:prstClr val="black"/>
                </a:solidFill>
                <a:cs typeface="Arial" panose="020B0604020202020204" pitchFamily="34" charset="0"/>
              </a:rPr>
              <a:t> </a:t>
            </a:r>
            <a:r>
              <a:rPr lang="en-US" sz="1100" dirty="0">
                <a:solidFill>
                  <a:prstClr val="black"/>
                </a:solidFill>
                <a:cs typeface="Arial" panose="020B0604020202020204" pitchFamily="34" charset="0"/>
                <a:hlinkClick r:id="rId3"/>
              </a:rPr>
              <a:t>Medicare.gov/publications/10116-your-medicare-benefits.pdf</a:t>
            </a:r>
            <a:r>
              <a:rPr lang="en-US" sz="1100" dirty="0">
                <a:solidFill>
                  <a:prstClr val="black"/>
                </a:solidFill>
                <a:cs typeface="Arial" panose="020B0604020202020204" pitchFamily="34" charset="0"/>
              </a:rPr>
              <a:t> </a:t>
            </a:r>
          </a:p>
          <a:p>
            <a:pPr marL="0" indent="0" defTabSz="724801">
              <a:spcBef>
                <a:spcPts val="0"/>
              </a:spcBef>
              <a:spcAft>
                <a:spcPts val="600"/>
              </a:spcAft>
              <a:buNone/>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2388165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199" cy="5767137"/>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a:rPr>
              <a:t>This slide has animation.</a:t>
            </a:r>
            <a:endParaRPr lang="en-US" sz="1100" b="0" dirty="0">
              <a:cs typeface="Arial"/>
            </a:endParaRPr>
          </a:p>
          <a:p>
            <a:pPr marL="0" indent="0" defTabSz="966612">
              <a:spcBef>
                <a:spcPts val="0"/>
              </a:spcBef>
              <a:spcAft>
                <a:spcPts val="600"/>
              </a:spcAft>
              <a:buNone/>
              <a:defRPr/>
            </a:pPr>
            <a:r>
              <a:rPr lang="en-US" sz="1100" b="1" dirty="0">
                <a:cs typeface="Arial"/>
              </a:rPr>
              <a:t>Presenter Notes</a:t>
            </a:r>
          </a:p>
          <a:p>
            <a:pPr marL="0" indent="0" defTabSz="966612">
              <a:spcBef>
                <a:spcPts val="0"/>
              </a:spcBef>
              <a:spcAft>
                <a:spcPts val="600"/>
              </a:spcAft>
              <a:buNone/>
              <a:defRPr/>
            </a:pPr>
            <a:r>
              <a:rPr lang="en-US" sz="1100" dirty="0">
                <a:solidFill>
                  <a:prstClr val="black"/>
                </a:solidFill>
                <a:cs typeface="Arial"/>
              </a:rPr>
              <a:t>Here’s more detail about what’s covered under Part A:</a:t>
            </a:r>
          </a:p>
          <a:p>
            <a:pPr marL="125525" indent="-125525" defTabSz="966612">
              <a:spcBef>
                <a:spcPts val="0"/>
              </a:spcBef>
              <a:spcAft>
                <a:spcPts val="600"/>
              </a:spcAft>
              <a:defRPr/>
            </a:pPr>
            <a:r>
              <a:rPr lang="en-US" sz="1100" dirty="0">
                <a:solidFill>
                  <a:prstClr val="black"/>
                </a:solidFill>
                <a:cs typeface="Arial"/>
              </a:rPr>
              <a:t>Blood – If the hospital gets blood from a blood bank at no charge, you won’t have to pay for it or replace it. If the hospital has to buy blood for you, you must either pay the hospital costs for the first 3 units of blood you get in a calendar year or you or someone else can donate the blood.</a:t>
            </a:r>
          </a:p>
          <a:p>
            <a:pPr marL="125525" indent="-125525" defTabSz="966612">
              <a:spcBef>
                <a:spcPts val="0"/>
              </a:spcBef>
              <a:spcAft>
                <a:spcPts val="600"/>
              </a:spcAft>
              <a:defRPr/>
            </a:pPr>
            <a:r>
              <a:rPr lang="en-US" sz="1100" dirty="0">
                <a:solidFill>
                  <a:prstClr val="black"/>
                </a:solidFill>
                <a:cs typeface="Arial"/>
              </a:rPr>
              <a:t>Hospice care – </a:t>
            </a:r>
            <a:r>
              <a:rPr lang="en-US" sz="1100" dirty="0"/>
              <a:t>To qualify for hospice care, a hospice doctor and your doctor (if you have one) must certify that you’re terminally ill, meaning you have a life expectancy of 6 months or less. When you agree to hospice care, you’re agreeing to comfort care (palliative care) instead of care to cure your terminal illness. You also must sign a statement choosing hospice care instead of other Medicare-covered treatments for your terminal illness and related conditions. Coverage includes: </a:t>
            </a:r>
          </a:p>
          <a:p>
            <a:pPr marL="233363" indent="-115888" defTabSz="966612">
              <a:spcBef>
                <a:spcPts val="0"/>
              </a:spcBef>
              <a:spcAft>
                <a:spcPts val="600"/>
              </a:spcAft>
              <a:buFont typeface="Arial" panose="020B0604020202020204" pitchFamily="34" charset="0"/>
              <a:buChar char="•"/>
              <a:defRPr/>
            </a:pPr>
            <a:r>
              <a:rPr lang="en-US" sz="1100" dirty="0"/>
              <a:t>All items and services needed for pain relief and symptom management </a:t>
            </a:r>
          </a:p>
          <a:p>
            <a:pPr marL="233363" indent="-115888" defTabSz="966612">
              <a:spcBef>
                <a:spcPts val="0"/>
              </a:spcBef>
              <a:spcAft>
                <a:spcPts val="600"/>
              </a:spcAft>
              <a:buFont typeface="Arial" panose="020B0604020202020204" pitchFamily="34" charset="0"/>
              <a:buChar char="•"/>
              <a:defRPr/>
            </a:pPr>
            <a:r>
              <a:rPr lang="en-US" sz="1100" dirty="0"/>
              <a:t>Medical, nursing, and social services </a:t>
            </a:r>
          </a:p>
          <a:p>
            <a:pPr marL="233363" indent="-115888" defTabSz="966612">
              <a:spcBef>
                <a:spcPts val="0"/>
              </a:spcBef>
              <a:spcAft>
                <a:spcPts val="600"/>
              </a:spcAft>
              <a:buFont typeface="Arial" panose="020B0604020202020204" pitchFamily="34" charset="0"/>
              <a:buChar char="•"/>
              <a:defRPr/>
            </a:pPr>
            <a:r>
              <a:rPr lang="en-US" sz="1100" dirty="0"/>
              <a:t>Drugs for pain and symptom management </a:t>
            </a:r>
          </a:p>
          <a:p>
            <a:pPr marL="233363" indent="-115888" defTabSz="966612">
              <a:spcBef>
                <a:spcPts val="0"/>
              </a:spcBef>
              <a:spcAft>
                <a:spcPts val="600"/>
              </a:spcAft>
              <a:buFont typeface="Arial" panose="020B0604020202020204" pitchFamily="34" charset="0"/>
              <a:buChar char="•"/>
              <a:defRPr/>
            </a:pPr>
            <a:r>
              <a:rPr lang="en-US" sz="1100" dirty="0"/>
              <a:t>Durable medical equipment (DME) for pain relief and symptom management </a:t>
            </a:r>
          </a:p>
          <a:p>
            <a:pPr marL="233363" indent="-115888" defTabSz="966612">
              <a:spcBef>
                <a:spcPts val="0"/>
              </a:spcBef>
              <a:spcAft>
                <a:spcPts val="600"/>
              </a:spcAft>
              <a:buFont typeface="Arial" panose="020B0604020202020204" pitchFamily="34" charset="0"/>
              <a:buChar char="•"/>
              <a:defRPr/>
            </a:pPr>
            <a:r>
              <a:rPr lang="en-US" sz="1100" dirty="0"/>
              <a:t>Aide and homemaker services </a:t>
            </a:r>
          </a:p>
          <a:p>
            <a:pPr marL="233363" indent="-115888" defTabSz="966612">
              <a:spcBef>
                <a:spcPts val="0"/>
              </a:spcBef>
              <a:spcAft>
                <a:spcPts val="600"/>
              </a:spcAft>
              <a:buFont typeface="Arial" panose="020B0604020202020204" pitchFamily="34" charset="0"/>
              <a:buChar char="•"/>
              <a:defRPr/>
            </a:pPr>
            <a:r>
              <a:rPr lang="en-US" sz="1100" dirty="0"/>
              <a:t>Other covered services you need to manage your pain and other symptoms, as well as spiritual and grief counseling for you and your family. </a:t>
            </a:r>
            <a:endParaRPr lang="en-US" sz="1100" dirty="0">
              <a:solidFill>
                <a:prstClr val="black"/>
              </a:solidFill>
              <a:cs typeface="Arial"/>
            </a:endParaRPr>
          </a:p>
          <a:p>
            <a:pPr marL="125525" indent="-125525" defTabSz="966612">
              <a:spcBef>
                <a:spcPts val="0"/>
              </a:spcBef>
              <a:spcAft>
                <a:spcPts val="600"/>
              </a:spcAft>
              <a:defRPr/>
            </a:pPr>
            <a:r>
              <a:rPr lang="en-US" sz="1100" dirty="0">
                <a:solidFill>
                  <a:prstClr val="black"/>
                </a:solidFill>
                <a:cs typeface="Arial"/>
              </a:rPr>
              <a:t>Home health services – Medicare covers home health services under Part A and/or Part B. Medicare covers medically-necessary part-time or intermittent skilled nursing care as long as you’re “homebound,” which means: </a:t>
            </a:r>
          </a:p>
          <a:p>
            <a:pPr marL="233363" indent="-115888" defTabSz="966612">
              <a:spcBef>
                <a:spcPts val="0"/>
              </a:spcBef>
              <a:spcAft>
                <a:spcPts val="600"/>
              </a:spcAft>
              <a:buFont typeface="Arial" panose="020B0604020202020204" pitchFamily="34" charset="0"/>
              <a:buChar char="•"/>
              <a:defRPr/>
            </a:pPr>
            <a:r>
              <a:rPr lang="en-US" sz="1100" dirty="0">
                <a:solidFill>
                  <a:prstClr val="black"/>
                </a:solidFill>
                <a:cs typeface="Arial"/>
              </a:rPr>
              <a:t>You have trouble leaving your home without help (like using a cane, wheelchair, walker, or crutches; special transportation; or help from another person) because of an illness or injury. </a:t>
            </a:r>
          </a:p>
          <a:p>
            <a:pPr marL="233363" indent="-115888" defTabSz="966612">
              <a:spcBef>
                <a:spcPts val="0"/>
              </a:spcBef>
              <a:spcAft>
                <a:spcPts val="600"/>
              </a:spcAft>
              <a:buFont typeface="Arial" panose="020B0604020202020204" pitchFamily="34" charset="0"/>
              <a:buChar char="•"/>
              <a:defRPr/>
            </a:pPr>
            <a:r>
              <a:rPr lang="en-US" sz="1100" dirty="0">
                <a:solidFill>
                  <a:prstClr val="black"/>
                </a:solidFill>
                <a:cs typeface="Arial"/>
              </a:rPr>
              <a:t>Leaving your home isn’t recommended because of your condition. </a:t>
            </a:r>
          </a:p>
          <a:p>
            <a:pPr marL="233363" indent="-115888" defTabSz="966612">
              <a:spcBef>
                <a:spcPts val="0"/>
              </a:spcBef>
              <a:spcAft>
                <a:spcPts val="600"/>
              </a:spcAft>
              <a:buFont typeface="Arial" panose="020B0604020202020204" pitchFamily="34" charset="0"/>
              <a:buChar char="•"/>
              <a:defRPr/>
            </a:pPr>
            <a:r>
              <a:rPr lang="en-US" sz="1100" dirty="0">
                <a:solidFill>
                  <a:prstClr val="black"/>
                </a:solidFill>
                <a:cs typeface="Arial"/>
              </a:rPr>
              <a:t>You’re normally unable to leave your home because it’s a major effort.</a:t>
            </a:r>
          </a:p>
          <a:p>
            <a:pPr marL="125525" indent="-125525" defTabSz="966612">
              <a:spcBef>
                <a:spcPts val="0"/>
              </a:spcBef>
              <a:spcAft>
                <a:spcPts val="600"/>
              </a:spcAft>
              <a:defRPr/>
            </a:pPr>
            <a:r>
              <a:rPr lang="en-US" sz="1100" dirty="0">
                <a:solidFill>
                  <a:prstClr val="black"/>
                </a:solidFill>
                <a:cs typeface="Arial"/>
              </a:rPr>
              <a:t>Certain inpatient health care services in approved religious nonmedical health care institutions (RNHCIs) – Medicare will only cover the inpatient non-religious, non-medical items and services. Examples include room and board, or any items or services that don't require a doctor's order or prescription, like unmedicated wound dressings or use of a simple walker.</a:t>
            </a:r>
          </a:p>
        </p:txBody>
      </p:sp>
    </p:spTree>
    <p:extLst>
      <p:ext uri="{BB962C8B-B14F-4D97-AF65-F5344CB8AC3E}">
        <p14:creationId xmlns:p14="http://schemas.microsoft.com/office/powerpoint/2010/main" val="2693504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677654"/>
            <a:ext cx="7315200" cy="5678090"/>
          </a:xfrm>
        </p:spPr>
        <p:txBody>
          <a:bodyPr/>
          <a:lstStyle/>
          <a:p>
            <a:pPr marL="0" indent="0" defTabSz="966612">
              <a:spcBef>
                <a:spcPts val="634"/>
              </a:spcBef>
              <a:buNone/>
              <a:defRPr/>
            </a:pPr>
            <a:r>
              <a:rPr lang="en-US" sz="1150" b="1" dirty="0">
                <a:solidFill>
                  <a:prstClr val="black"/>
                </a:solidFill>
                <a:ea typeface="ＭＳ Ｐゴシック"/>
                <a:cs typeface="Arial" panose="020B0604020202020204" pitchFamily="34" charset="0"/>
              </a:rPr>
              <a:t>This slide has animation.</a:t>
            </a:r>
            <a:endParaRPr lang="en-US" sz="1150" dirty="0">
              <a:cs typeface="Arial" panose="020B0604020202020204" pitchFamily="34" charset="0"/>
            </a:endParaRPr>
          </a:p>
          <a:p>
            <a:pPr marL="0" indent="0" defTabSz="966612">
              <a:spcBef>
                <a:spcPts val="634"/>
              </a:spcBef>
              <a:buNone/>
              <a:defRPr/>
            </a:pPr>
            <a:r>
              <a:rPr lang="en-US" sz="1150" b="1" dirty="0">
                <a:cs typeface="Arial" panose="020B0604020202020204" pitchFamily="34" charset="0"/>
              </a:rPr>
              <a:t>Presenter Notes</a:t>
            </a:r>
          </a:p>
          <a:p>
            <a:pPr marL="0" indent="0">
              <a:spcBef>
                <a:spcPts val="634"/>
              </a:spcBef>
              <a:buNone/>
              <a:defRPr/>
            </a:pPr>
            <a:r>
              <a:rPr lang="en-US" sz="1150" dirty="0">
                <a:solidFill>
                  <a:prstClr val="black"/>
                </a:solidFill>
                <a:cs typeface="Arial" panose="020B0604020202020204" pitchFamily="34" charset="0"/>
              </a:rPr>
              <a:t>You usually don’t pay a monthly premium for Part A coverage if you or your spouse paid enough Medicare taxes while working. This is sometimes called premium-free Part A. Federal Insurance Contributions Act (FICA) tax is a U.S. federal payroll (or employment) tax imposed on both employees and employers to fund Social Security and Medicare. </a:t>
            </a:r>
          </a:p>
          <a:p>
            <a:pPr marL="0" indent="0" defTabSz="966612">
              <a:spcBef>
                <a:spcPts val="634"/>
              </a:spcBef>
              <a:buNone/>
              <a:defRPr/>
            </a:pPr>
            <a:r>
              <a:rPr lang="en-US" sz="1150" dirty="0">
                <a:solidFill>
                  <a:prstClr val="black"/>
                </a:solidFill>
                <a:cs typeface="Arial" panose="020B0604020202020204" pitchFamily="34" charset="0"/>
              </a:rPr>
              <a:t>About 99% of people with Medicare don’t pay a Part A premium since they’ve worked at least 40 quarters (10 years) of Medicare-covered employment. Enrollees 65 and over and certain persons with disabilities who have fewer than 40 quarters of coverage pay a monthly premium to get coverage under Part A unless they can get benefits through a spouse or family member’s record.</a:t>
            </a:r>
          </a:p>
          <a:p>
            <a:pPr marL="0" indent="0" defTabSz="966612">
              <a:spcBef>
                <a:spcPts val="634"/>
              </a:spcBef>
              <a:buNone/>
              <a:defRPr/>
            </a:pPr>
            <a:r>
              <a:rPr lang="en-US" sz="1150" b="1" dirty="0">
                <a:solidFill>
                  <a:prstClr val="black"/>
                </a:solidFill>
                <a:cs typeface="Arial" panose="020B0604020202020204" pitchFamily="34" charset="0"/>
              </a:rPr>
              <a:t>If you aren’t eligible for premium-free Part A, you may be able to buy Part A if you’re:</a:t>
            </a:r>
          </a:p>
          <a:p>
            <a:pPr marL="125525" indent="-125525" defTabSz="966612">
              <a:spcBef>
                <a:spcPts val="634"/>
              </a:spcBef>
              <a:defRPr/>
            </a:pPr>
            <a:r>
              <a:rPr lang="en-US" sz="1150" dirty="0">
                <a:solidFill>
                  <a:prstClr val="black"/>
                </a:solidFill>
                <a:cs typeface="Arial" panose="020B0604020202020204" pitchFamily="34" charset="0"/>
              </a:rPr>
              <a:t>65 or older, and you’ve signed up for (or are enrolling in) Part B and meet the citizenship and 5-year residency requirements.</a:t>
            </a:r>
          </a:p>
          <a:p>
            <a:pPr marL="125525" indent="-125525" defTabSz="966612">
              <a:spcBef>
                <a:spcPts val="634"/>
              </a:spcBef>
              <a:defRPr/>
            </a:pPr>
            <a:r>
              <a:rPr lang="en-US" sz="1150" dirty="0">
                <a:solidFill>
                  <a:prstClr val="black"/>
                </a:solidFill>
                <a:cs typeface="Arial" panose="020B0604020202020204" pitchFamily="34" charset="0"/>
              </a:rPr>
              <a:t>Under 65, have a disability, and your premium-free Part A coverage ended because you returned to work. If you’re under 65 and have a disability, you may continue to get premium-free Part A for up to 8 1/2 years after you return to work.</a:t>
            </a:r>
          </a:p>
          <a:p>
            <a:pPr marL="0" indent="0">
              <a:spcBef>
                <a:spcPts val="634"/>
              </a:spcBef>
              <a:buNone/>
              <a:defRPr/>
            </a:pPr>
            <a:r>
              <a:rPr lang="en-US" sz="1150" dirty="0">
                <a:solidFill>
                  <a:prstClr val="black"/>
                </a:solidFill>
                <a:cs typeface="Arial" panose="020B0604020202020204" pitchFamily="34" charset="0"/>
              </a:rPr>
              <a:t>In most cases, if you choose to buy Part A, you must also have Part B and pay monthly premiums for both. The Part A premium amount depends on how long you or your spouse worked in Medicare-covered employment. </a:t>
            </a:r>
          </a:p>
          <a:p>
            <a:pPr marL="119149" indent="-119149">
              <a:spcBef>
                <a:spcPts val="634"/>
              </a:spcBef>
              <a:defRPr/>
            </a:pPr>
            <a:r>
              <a:rPr lang="en-US" sz="1150" dirty="0">
                <a:solidFill>
                  <a:prstClr val="black"/>
                </a:solidFill>
                <a:cs typeface="Arial" panose="020B0604020202020204" pitchFamily="34" charset="0"/>
              </a:rPr>
              <a:t>Social Security determines if you have to pay a monthly premium for Part A. The Part A premium for a person who has worked less than 30 quarters of Medicare-covered employment is $505 in 2024 . Those who have between 30 and 39 quarters of coverage may buy Part A at a reduced monthly premium rate of $278 for 2024. </a:t>
            </a:r>
          </a:p>
          <a:p>
            <a:pPr marL="119149" indent="-119149">
              <a:spcBef>
                <a:spcPts val="634"/>
              </a:spcBef>
              <a:defRPr/>
            </a:pPr>
            <a:r>
              <a:rPr lang="en-US" sz="1150" dirty="0">
                <a:solidFill>
                  <a:prstClr val="black"/>
                </a:solidFill>
                <a:cs typeface="Arial" panose="020B0604020202020204" pitchFamily="34" charset="0"/>
              </a:rPr>
              <a:t>If you aren’t eligible for premium-free Part A, and you don’t buy it when you’re first eligible, your monthly premium may go up 10% for every 12 months you didn’t have the coverage. You’ll have to pay the higher premium for twice the number of years you could’ve had Part A but didn’t sign up. </a:t>
            </a:r>
          </a:p>
          <a:p>
            <a:pPr marL="119149" indent="-119149" defTabSz="966612">
              <a:spcBef>
                <a:spcPts val="634"/>
              </a:spcBef>
              <a:defRPr/>
            </a:pPr>
            <a:r>
              <a:rPr lang="en-US" sz="1150" dirty="0">
                <a:solidFill>
                  <a:prstClr val="black"/>
                </a:solidFill>
                <a:cs typeface="Arial" panose="020B0604020202020204" pitchFamily="34" charset="0"/>
              </a:rPr>
              <a:t>If you have limited income and resources, your state may help you pay for Part A and/or Part B (see Lesson 7). Call Social Security at 1‑800‑772–1213 for more information about the Part A premium. TTY users can call 1-800-325-0778.</a:t>
            </a:r>
          </a:p>
          <a:p>
            <a:pPr marL="0" indent="0">
              <a:buNone/>
            </a:pPr>
            <a:endParaRPr lang="en-US" sz="1150" b="1" dirty="0">
              <a:cs typeface="Arial" panose="020B0604020202020204" pitchFamily="34" charset="0"/>
            </a:endParaRPr>
          </a:p>
        </p:txBody>
      </p:sp>
    </p:spTree>
    <p:extLst>
      <p:ext uri="{BB962C8B-B14F-4D97-AF65-F5344CB8AC3E}">
        <p14:creationId xmlns:p14="http://schemas.microsoft.com/office/powerpoint/2010/main" val="1490048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19075" y="3724275"/>
            <a:ext cx="6934199" cy="5663566"/>
          </a:xfrm>
        </p:spPr>
        <p:txBody>
          <a:bodyPr/>
          <a:lstStyle/>
          <a:p>
            <a:pPr marL="0" indent="0" defTabSz="966612">
              <a:spcBef>
                <a:spcPts val="634"/>
              </a:spcBef>
              <a:buNone/>
              <a:defRPr/>
            </a:pPr>
            <a:r>
              <a:rPr lang="en-US" b="1" dirty="0">
                <a:cs typeface="Arial" panose="020B0604020202020204" pitchFamily="34" charset="0"/>
              </a:rPr>
              <a:t>Presenter Notes</a:t>
            </a:r>
          </a:p>
          <a:p>
            <a:pPr marL="0" indent="0">
              <a:spcBef>
                <a:spcPts val="634"/>
              </a:spcBef>
              <a:buNone/>
              <a:defRPr/>
            </a:pPr>
            <a:r>
              <a:rPr lang="en-US" dirty="0">
                <a:solidFill>
                  <a:prstClr val="black"/>
                </a:solidFill>
                <a:cs typeface="Arial" panose="020B0604020202020204" pitchFamily="34" charset="0"/>
              </a:rPr>
              <a:t>The actual dollar amounts are updated yearly. To see the most current amounts, visit </a:t>
            </a:r>
            <a:r>
              <a:rPr lang="en-US" dirty="0">
                <a:cs typeface="Arial" panose="020B0604020202020204" pitchFamily="34" charset="0"/>
                <a:hlinkClick r:id="rId3"/>
              </a:rPr>
              <a:t>Medicare.gov/your-</a:t>
            </a:r>
            <a:r>
              <a:rPr lang="en-US" dirty="0" err="1">
                <a:cs typeface="Arial" panose="020B0604020202020204" pitchFamily="34" charset="0"/>
                <a:hlinkClick r:id="rId3"/>
              </a:rPr>
              <a:t>medicare</a:t>
            </a:r>
            <a:r>
              <a:rPr lang="en-US" dirty="0">
                <a:cs typeface="Arial" panose="020B0604020202020204" pitchFamily="34" charset="0"/>
                <a:hlinkClick r:id="rId3"/>
              </a:rPr>
              <a:t>-costs/</a:t>
            </a:r>
            <a:r>
              <a:rPr lang="en-US" dirty="0" err="1">
                <a:cs typeface="Arial" panose="020B0604020202020204" pitchFamily="34" charset="0"/>
                <a:hlinkClick r:id="rId3"/>
              </a:rPr>
              <a:t>medicare</a:t>
            </a:r>
            <a:r>
              <a:rPr lang="en-US" dirty="0">
                <a:cs typeface="Arial" panose="020B0604020202020204" pitchFamily="34" charset="0"/>
                <a:hlinkClick r:id="rId3"/>
              </a:rPr>
              <a:t>-costs-at-a-glance</a:t>
            </a:r>
            <a:r>
              <a:rPr lang="en-US" dirty="0">
                <a:solidFill>
                  <a:prstClr val="black"/>
                </a:solidFill>
                <a:cs typeface="Arial" panose="020B0604020202020204" pitchFamily="34" charset="0"/>
              </a:rPr>
              <a:t>. This is what you pay per benefit period (discussed on the next slide) for Part A-covered medically necessary services:</a:t>
            </a:r>
          </a:p>
          <a:p>
            <a:pPr marL="125834" indent="-125834">
              <a:spcBef>
                <a:spcPts val="634"/>
              </a:spcBef>
              <a:defRPr/>
            </a:pPr>
            <a:r>
              <a:rPr lang="en-US" b="1" dirty="0">
                <a:solidFill>
                  <a:prstClr val="black"/>
                </a:solidFill>
                <a:cs typeface="Arial" panose="020B0604020202020204" pitchFamily="34" charset="0"/>
              </a:rPr>
              <a:t>Hospital Inpatient Stay</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4"/>
              </a:rPr>
              <a:t>Medicare.gov/coverage/inpatient-hospital-care</a:t>
            </a:r>
            <a:r>
              <a:rPr lang="en-US" dirty="0">
                <a:solidFill>
                  <a:prstClr val="black"/>
                </a:solidFill>
                <a:cs typeface="Arial" panose="020B0604020202020204" pitchFamily="34" charset="0"/>
              </a:rPr>
              <a:t> After you pay the deductible amount of $1,632, you pay no copayment for days 1–60; $408 for copayment each day for days 61–90; $816 for copayment each day while using your 60 “lifetime reserve days;” you pay all costs for each day beyond lifetime reserve days. </a:t>
            </a:r>
          </a:p>
          <a:p>
            <a:pPr marL="125834" indent="-125834">
              <a:spcBef>
                <a:spcPts val="634"/>
              </a:spcBef>
              <a:defRPr/>
            </a:pPr>
            <a:r>
              <a:rPr lang="en-US" b="1" dirty="0">
                <a:solidFill>
                  <a:prstClr val="black"/>
                </a:solidFill>
                <a:cs typeface="Arial" panose="020B0604020202020204" pitchFamily="34" charset="0"/>
              </a:rPr>
              <a:t>Mental Health Inpatient Stay</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5"/>
              </a:rPr>
              <a:t>Medicare.gov/coverage/mental-health-care-inpatient</a:t>
            </a:r>
            <a:r>
              <a:rPr lang="en-US" dirty="0">
                <a:solidFill>
                  <a:prstClr val="black"/>
                </a:solidFill>
                <a:cs typeface="Arial" panose="020B0604020202020204" pitchFamily="34" charset="0"/>
              </a:rPr>
              <a:t> After you pay the deductible amount of $1,632, you pay no copayment for days 1–60; $408 for copayment each day for days 61–90; $816 for copayment each day while using your “lifetime reserve days;” all costs for each day after the lifetime reserve days. You will also pay 20% of the Medicare-approved amount for mental health services you get from doctors and other health care providers while you're a hospital inpatient.</a:t>
            </a:r>
          </a:p>
          <a:p>
            <a:pPr marL="117475" lvl="1">
              <a:spcBef>
                <a:spcPts val="634"/>
              </a:spcBef>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There’s no limit to the number of benefit periods you can have, whether you’re getting mental health care in a general or psychiatric hospital. However, if you're in a psychiatric hospital (instead of a general hospital), Part A only pays for up to 190 days of inpatient psychiatric hospital services during your lifetime.</a:t>
            </a:r>
            <a:endParaRPr lang="en-US" sz="1100" b="1" dirty="0">
              <a:solidFill>
                <a:prstClr val="black"/>
              </a:solidFill>
              <a:cs typeface="Arial" panose="020B0604020202020204" pitchFamily="34" charset="0"/>
            </a:endParaRPr>
          </a:p>
        </p:txBody>
      </p:sp>
    </p:spTree>
    <p:extLst>
      <p:ext uri="{BB962C8B-B14F-4D97-AF65-F5344CB8AC3E}">
        <p14:creationId xmlns:p14="http://schemas.microsoft.com/office/powerpoint/2010/main" val="1630543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1"/>
            <a:ext cx="5759450" cy="5380612"/>
          </a:xfrm>
        </p:spPr>
        <p:txBody>
          <a:bodyPr/>
          <a:lstStyle/>
          <a:p>
            <a:pPr marL="0" indent="0" defTabSz="966612">
              <a:spcBef>
                <a:spcPts val="634"/>
              </a:spcBef>
              <a:buNone/>
              <a:defRPr/>
            </a:pPr>
            <a:r>
              <a:rPr lang="en-US" b="1" dirty="0">
                <a:cs typeface="Arial"/>
              </a:rPr>
              <a:t>Presenter Notes</a:t>
            </a:r>
          </a:p>
          <a:p>
            <a:pPr marL="118813" indent="-118813">
              <a:spcBef>
                <a:spcPts val="634"/>
              </a:spcBef>
            </a:pPr>
            <a:r>
              <a:rPr lang="en-US" b="1" dirty="0">
                <a:cs typeface="Arial"/>
              </a:rPr>
              <a:t>SNF Care</a:t>
            </a:r>
            <a:r>
              <a:rPr lang="en-US" dirty="0">
                <a:cs typeface="Arial"/>
              </a:rPr>
              <a:t>: </a:t>
            </a:r>
            <a:r>
              <a:rPr lang="en-US" dirty="0">
                <a:cs typeface="Arial"/>
                <a:hlinkClick r:id="rId3"/>
              </a:rPr>
              <a:t>Medicare.gov/coverage/skilled-nursing-facility-</a:t>
            </a:r>
            <a:r>
              <a:rPr lang="en-US" dirty="0" err="1">
                <a:cs typeface="Arial"/>
                <a:hlinkClick r:id="rId3"/>
              </a:rPr>
              <a:t>snf</a:t>
            </a:r>
            <a:r>
              <a:rPr lang="en-US" dirty="0">
                <a:cs typeface="Arial"/>
                <a:hlinkClick r:id="rId3"/>
              </a:rPr>
              <a:t>-care</a:t>
            </a:r>
            <a:r>
              <a:rPr lang="en-US" dirty="0">
                <a:cs typeface="Arial"/>
              </a:rPr>
              <a:t> – $0 for the first 20 days of each benefit period; up to $204 copayment each day for days 21–100 of each benefit period; all costs after day 100 (see benefit periods on the next page).</a:t>
            </a:r>
          </a:p>
          <a:p>
            <a:pPr marL="118813" indent="-118813">
              <a:spcBef>
                <a:spcPts val="634"/>
              </a:spcBef>
            </a:pPr>
            <a:r>
              <a:rPr lang="en-US" b="1" dirty="0">
                <a:cs typeface="Arial"/>
              </a:rPr>
              <a:t>Home Health Services</a:t>
            </a:r>
            <a:r>
              <a:rPr lang="en-US" dirty="0">
                <a:cs typeface="Arial"/>
              </a:rPr>
              <a:t>: </a:t>
            </a:r>
            <a:r>
              <a:rPr lang="en-US" dirty="0">
                <a:cs typeface="Arial"/>
                <a:hlinkClick r:id="rId4"/>
              </a:rPr>
              <a:t>Medicare.gov/coverage/home-health-services</a:t>
            </a:r>
            <a:r>
              <a:rPr lang="en-US" dirty="0">
                <a:cs typeface="Arial"/>
              </a:rPr>
              <a:t> – $0 for covered home health services; 20% of the Medicare-approved amount for DME for providers accepting assignment </a:t>
            </a:r>
            <a:r>
              <a:rPr lang="en-US" dirty="0">
                <a:solidFill>
                  <a:prstClr val="black"/>
                </a:solidFill>
                <a:cs typeface="Arial" panose="020B0604020202020204" pitchFamily="34" charset="0"/>
              </a:rPr>
              <a:t>(agreement by your doctor, provider, or supplier to be paid directly by Medicare, to accept the payment amount Medicare approves for the service, and not to bill you for any more than the Medicare deductible and copayment). </a:t>
            </a:r>
            <a:endParaRPr lang="en-US" dirty="0">
              <a:cs typeface="Arial"/>
            </a:endParaRPr>
          </a:p>
          <a:p>
            <a:pPr marL="118813" indent="-118813">
              <a:spcBef>
                <a:spcPts val="634"/>
              </a:spcBef>
            </a:pPr>
            <a:r>
              <a:rPr lang="en-US" b="1" dirty="0">
                <a:cs typeface="Arial"/>
              </a:rPr>
              <a:t>Hospice Care</a:t>
            </a:r>
            <a:r>
              <a:rPr lang="en-US" dirty="0">
                <a:cs typeface="Arial"/>
              </a:rPr>
              <a:t>: </a:t>
            </a:r>
            <a:r>
              <a:rPr lang="en-US" dirty="0">
                <a:cs typeface="Arial"/>
                <a:hlinkClick r:id="rId5"/>
              </a:rPr>
              <a:t>Medicare.gov/coverage/hospice-care</a:t>
            </a:r>
            <a:r>
              <a:rPr lang="en-US" dirty="0">
                <a:cs typeface="Arial"/>
              </a:rPr>
              <a:t> $0 for hospice care; a copayment up to $5 per Rx to manage pain and symptoms while at home; 5% of the Medicare-approved amount for inpatient respite care. Medicare doesn’t cover room and board when you get hospice care in your home or another facility where you live (like a nursing home). The copayment is a</a:t>
            </a:r>
            <a:r>
              <a:rPr lang="en-US" dirty="0"/>
              <a:t>n amount you may be required to pay as your share of the cost for a medical service or supply, like a doctor’s visit, hospital outpatient visit, or prescription drug. A copayment is usually a set amount, rather than a percentage.</a:t>
            </a:r>
            <a:endParaRPr lang="en-US" dirty="0">
              <a:cs typeface="Arial"/>
            </a:endParaRPr>
          </a:p>
          <a:p>
            <a:pPr marL="118813" indent="-118813">
              <a:spcBef>
                <a:spcPts val="634"/>
              </a:spcBef>
            </a:pPr>
            <a:r>
              <a:rPr lang="en-US" b="1" dirty="0">
                <a:cs typeface="Arial"/>
              </a:rPr>
              <a:t>Blood</a:t>
            </a:r>
            <a:r>
              <a:rPr lang="en-US" b="0" dirty="0">
                <a:cs typeface="Arial"/>
              </a:rPr>
              <a:t>:</a:t>
            </a:r>
            <a:r>
              <a:rPr lang="en-US" dirty="0">
                <a:cs typeface="Arial"/>
              </a:rPr>
              <a:t> </a:t>
            </a:r>
            <a:r>
              <a:rPr lang="en-US" dirty="0">
                <a:cs typeface="Arial"/>
                <a:hlinkClick r:id="rId6"/>
              </a:rPr>
              <a:t>Medicare.gov/coverage/blood</a:t>
            </a:r>
            <a:r>
              <a:rPr lang="en-US" dirty="0">
                <a:cs typeface="Arial"/>
              </a:rPr>
              <a:t> If the hospital gets blood from a blood bank at no charge, you won’t have to pay for it or replace it. If the hospital has to buy blood for you, you must either pay the hospital costs for the first 3 units of blood you get in a calendar year or you or someone else can donate the blood. </a:t>
            </a:r>
            <a:endParaRPr lang="en-US" dirty="0">
              <a:cs typeface="Arial" panose="020B0604020202020204" pitchFamily="34" charset="0"/>
            </a:endParaRPr>
          </a:p>
          <a:p>
            <a:pPr marL="0" indent="0">
              <a:spcBef>
                <a:spcPts val="634"/>
              </a:spcBef>
              <a:buNone/>
            </a:pPr>
            <a:r>
              <a:rPr lang="en-US" b="1" dirty="0">
                <a:cs typeface="Arial"/>
              </a:rPr>
              <a:t>NOTE</a:t>
            </a:r>
            <a:r>
              <a:rPr lang="en-US" dirty="0">
                <a:cs typeface="Arial"/>
              </a:rPr>
              <a:t>: If you can’t afford to pay these costs, there are programs that may help. These programs are discussed later in Lesson 7.</a:t>
            </a:r>
          </a:p>
          <a:p>
            <a:pPr marL="0" indent="0" defTabSz="966612">
              <a:spcBef>
                <a:spcPts val="634"/>
              </a:spcBef>
              <a:buNone/>
              <a:defRPr/>
            </a:pPr>
            <a:endParaRPr lang="en-US" dirty="0">
              <a:highlight>
                <a:srgbClr val="FFFF00"/>
              </a:highlight>
              <a:cs typeface="Arial"/>
            </a:endParaRPr>
          </a:p>
        </p:txBody>
      </p:sp>
    </p:spTree>
    <p:extLst>
      <p:ext uri="{BB962C8B-B14F-4D97-AF65-F5344CB8AC3E}">
        <p14:creationId xmlns:p14="http://schemas.microsoft.com/office/powerpoint/2010/main" val="39782072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581401"/>
            <a:ext cx="5759451" cy="5320454"/>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119149" indent="-119149" defTabSz="966612">
              <a:spcBef>
                <a:spcPts val="634"/>
              </a:spcBef>
              <a:defRPr/>
            </a:pPr>
            <a:r>
              <a:rPr lang="en-US" dirty="0">
                <a:solidFill>
                  <a:prstClr val="black"/>
                </a:solidFill>
                <a:cs typeface="Arial" panose="020B0604020202020204" pitchFamily="34" charset="0"/>
              </a:rPr>
              <a:t>A benefit period refers to the way that Original Medicare measures your use of hospital and SNF care. A benefit period begins the day you’re admitted as an inpatient in a hospital or SNF. The benefit period ends when you haven’t gotten any inpatient hospital care (or skilled care in a SNF) for 60 days in a row. If you go into a hospital or a SNF after one benefit period has ended, a new one begins. </a:t>
            </a:r>
          </a:p>
          <a:p>
            <a:pPr marL="119149" indent="-119149" defTabSz="966612">
              <a:spcBef>
                <a:spcPts val="634"/>
              </a:spcBef>
              <a:defRPr/>
            </a:pPr>
            <a:r>
              <a:rPr lang="en-US" dirty="0">
                <a:solidFill>
                  <a:prstClr val="black"/>
                </a:solidFill>
                <a:cs typeface="Arial" panose="020B0604020202020204" pitchFamily="34" charset="0"/>
              </a:rPr>
              <a:t>You must pay the Part A inpatient hospital deductible for each benefit period. There’s no limit to the number of benefit periods you can have. Benefit periods can span across calendar years.</a:t>
            </a:r>
          </a:p>
        </p:txBody>
      </p:sp>
    </p:spTree>
    <p:extLst>
      <p:ext uri="{BB962C8B-B14F-4D97-AF65-F5344CB8AC3E}">
        <p14:creationId xmlns:p14="http://schemas.microsoft.com/office/powerpoint/2010/main" val="33709054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17771" y="3581400"/>
            <a:ext cx="6879657" cy="5815149"/>
          </a:xfrm>
        </p:spPr>
        <p:txBody>
          <a:bodyPr/>
          <a:lstStyle/>
          <a:p>
            <a:pPr marL="0" indent="0" defTabSz="966612">
              <a:spcBef>
                <a:spcPts val="0"/>
              </a:spcBef>
              <a:spcAft>
                <a:spcPts val="600"/>
              </a:spcAft>
              <a:buNone/>
              <a:defRPr/>
            </a:pPr>
            <a:r>
              <a:rPr lang="en-US" sz="1100" b="1" dirty="0">
                <a:cs typeface="Arial"/>
              </a:rPr>
              <a:t>Presenter Notes</a:t>
            </a:r>
          </a:p>
          <a:p>
            <a:pPr marL="119149" indent="-119149">
              <a:spcBef>
                <a:spcPts val="0"/>
              </a:spcBef>
              <a:spcAft>
                <a:spcPts val="600"/>
              </a:spcAft>
              <a:defRPr/>
            </a:pPr>
            <a:r>
              <a:rPr lang="en-US" sz="1100" b="1" dirty="0">
                <a:solidFill>
                  <a:prstClr val="black"/>
                </a:solidFill>
                <a:cs typeface="Arial"/>
              </a:rPr>
              <a:t>If you’re already getting benefits from Social Security or the Railroad Retirement Board (RRB) at least 4 months before you turn 65, you’ll be automatically enrolled in premium-free Part A. </a:t>
            </a:r>
            <a:endParaRPr lang="en-US" sz="1100" b="1" dirty="0">
              <a:solidFill>
                <a:prstClr val="black"/>
              </a:solidFill>
              <a:cs typeface="Arial" panose="020B0604020202020204" pitchFamily="34" charset="0"/>
            </a:endParaRPr>
          </a:p>
          <a:p>
            <a:pPr marL="119149" indent="-119149">
              <a:spcBef>
                <a:spcPts val="0"/>
              </a:spcBef>
              <a:spcAft>
                <a:spcPts val="600"/>
              </a:spcAft>
              <a:defRPr/>
            </a:pPr>
            <a:r>
              <a:rPr lang="en-US" sz="1100" b="1" dirty="0">
                <a:solidFill>
                  <a:prstClr val="black"/>
                </a:solidFill>
                <a:cs typeface="Arial"/>
              </a:rPr>
              <a:t>If you don't get Part A automatically, you should consider signing up for Part A when you're first eligible </a:t>
            </a:r>
            <a:r>
              <a:rPr lang="en-US" sz="1100" dirty="0">
                <a:solidFill>
                  <a:prstClr val="black"/>
                </a:solidFill>
                <a:cs typeface="Arial"/>
              </a:rPr>
              <a:t>(during your Initial Enrollment Period (IEP)). Most people don’t pay a monthly premium for Part A coverage because they or their spouse paid Medicare taxes while working. </a:t>
            </a:r>
            <a:endParaRPr lang="en-US" sz="1100" dirty="0">
              <a:solidFill>
                <a:prstClr val="black"/>
              </a:solidFill>
              <a:cs typeface="Arial" panose="020B0604020202020204" pitchFamily="34" charset="0"/>
            </a:endParaRPr>
          </a:p>
          <a:p>
            <a:pPr marL="119149" indent="-119149">
              <a:spcBef>
                <a:spcPts val="0"/>
              </a:spcBef>
              <a:spcAft>
                <a:spcPts val="600"/>
              </a:spcAft>
              <a:defRPr/>
            </a:pPr>
            <a:r>
              <a:rPr lang="en-US" sz="1100" b="1" dirty="0">
                <a:solidFill>
                  <a:prstClr val="black"/>
                </a:solidFill>
                <a:cs typeface="Arial"/>
              </a:rPr>
              <a:t>If you aren’t eligible for premium-free Part A, and you don’t buy it when you’re first eligible, your monthly premium may go up 10%. </a:t>
            </a:r>
            <a:r>
              <a:rPr lang="en-US" sz="1100" dirty="0">
                <a:solidFill>
                  <a:prstClr val="black"/>
                </a:solidFill>
                <a:cs typeface="Arial"/>
              </a:rPr>
              <a:t>You’ll have to pay the higher premium for twice the number of years you could’ve had Part A but didn’t sign up. The Part A late enrollment penalty applies after 12 months have passed from the last day of the IEP to the last date of the enrollment period you used to sign up. In other words, if it's less than 12 months, the penalty won’t apply. This penalty also won’t apply if you qualify for a Special Enrollment Period (SEP). Remember, you’re only eligible for an SEP if, when you first qualify for Medicare, you or your spouse (or family member if you’re disabled) is actively working and has a group health plan (GHP) through the employer or union based on that work. You can sign up during any month while you still have the GHP based on current employment, or during the 8-month period that begins the month after the employment ends or the GHP coverage ends, whichever happens first. If you're still working or have coverage through a spouse, talk to your employer benefits coordinator to learn how enrolling in Medicare (or delaying enrollment) will affect your employer coverage. </a:t>
            </a:r>
            <a:br>
              <a:rPr lang="en-US" sz="1100" dirty="0">
                <a:solidFill>
                  <a:prstClr val="black"/>
                </a:solidFill>
                <a:cs typeface="Arial"/>
              </a:rPr>
            </a:br>
            <a:r>
              <a:rPr lang="en-US" sz="1100" b="1" dirty="0">
                <a:solidFill>
                  <a:prstClr val="black"/>
                </a:solidFill>
                <a:cs typeface="Arial"/>
              </a:rPr>
              <a:t>NOTE:</a:t>
            </a:r>
            <a:r>
              <a:rPr lang="en-US" sz="1100" dirty="0">
                <a:solidFill>
                  <a:prstClr val="black"/>
                </a:solidFill>
                <a:cs typeface="Arial"/>
              </a:rPr>
              <a:t> Individuals who are eligible for an SEP due to exceptional conditions won’t have to pay a late enrollment penalty.</a:t>
            </a:r>
            <a:endParaRPr lang="en-US" sz="1100" dirty="0">
              <a:solidFill>
                <a:prstClr val="black"/>
              </a:solidFill>
              <a:cs typeface="Arial" panose="020B0604020202020204" pitchFamily="34" charset="0"/>
            </a:endParaRPr>
          </a:p>
          <a:p>
            <a:pPr marL="119149" indent="-119149" defTabSz="966612">
              <a:spcBef>
                <a:spcPts val="0"/>
              </a:spcBef>
              <a:spcAft>
                <a:spcPts val="600"/>
              </a:spcAft>
              <a:defRPr/>
            </a:pPr>
            <a:r>
              <a:rPr lang="en-US" sz="1100" b="1" dirty="0">
                <a:solidFill>
                  <a:prstClr val="black"/>
                </a:solidFill>
                <a:cs typeface="Arial"/>
              </a:rPr>
              <a:t>You aren’t eligible to contribute to a Health Savings Account (HSA) after you get Medicare. </a:t>
            </a:r>
            <a:r>
              <a:rPr lang="en-US" sz="1100" dirty="0">
                <a:solidFill>
                  <a:prstClr val="black"/>
                </a:solidFill>
                <a:cs typeface="Arial"/>
              </a:rPr>
              <a:t>To avoid a tax penalty, you should make your last HSA contribution the month before your Part A coverage begins. Your Part A may be retroactive up to 6 months but can’t be effective earlier than your first month of eligibility. You can withdraw money from your HSA after you sign up for Medicare to help pay for medical expenses (like deductibles, premiums, copayments). See IRS Publication 969 for more information: </a:t>
            </a:r>
            <a:r>
              <a:rPr lang="en-US" sz="1100" dirty="0">
                <a:solidFill>
                  <a:prstClr val="black"/>
                </a:solidFill>
                <a:cs typeface="Arial"/>
                <a:hlinkClick r:id="rId3"/>
              </a:rPr>
              <a:t>IRS.gov/pub/irs-pdf/p969.pdf</a:t>
            </a:r>
            <a:r>
              <a:rPr lang="en-US" sz="1100" dirty="0">
                <a:solidFill>
                  <a:prstClr val="black"/>
                </a:solidFill>
                <a:cs typeface="Arial"/>
              </a:rPr>
              <a:t>. </a:t>
            </a:r>
            <a:r>
              <a:rPr lang="en-US" sz="1100" b="1" dirty="0">
                <a:solidFill>
                  <a:prstClr val="black"/>
                </a:solidFill>
                <a:cs typeface="Arial"/>
              </a:rPr>
              <a:t>NOTE: </a:t>
            </a:r>
            <a:r>
              <a:rPr lang="en-US" sz="1100" b="0" i="0" dirty="0">
                <a:solidFill>
                  <a:srgbClr val="262626"/>
                </a:solidFill>
                <a:effectLst/>
              </a:rPr>
              <a:t>An HSA is a type of savings account that lets you set aside money on a pre-tax basis to pay for qualified medical expenses. By using untaxed dollars in an HSA to pay for deductibles, copayments, and some other expenses, you may be able to lower your out-of-pocket health care costs. HSA funds generally may not be used to pay premiums. Visit </a:t>
            </a:r>
            <a:r>
              <a:rPr lang="en-US" sz="1100" dirty="0">
                <a:solidFill>
                  <a:prstClr val="black"/>
                </a:solidFill>
                <a:cs typeface="Arial"/>
                <a:hlinkClick r:id="rId4"/>
              </a:rPr>
              <a:t>HealthCare.gov/glossary/health-savings-account-</a:t>
            </a:r>
            <a:r>
              <a:rPr lang="en-US" sz="1100" dirty="0" err="1">
                <a:solidFill>
                  <a:prstClr val="black"/>
                </a:solidFill>
                <a:cs typeface="Arial"/>
                <a:hlinkClick r:id="rId4"/>
              </a:rPr>
              <a:t>hsa</a:t>
            </a:r>
            <a:r>
              <a:rPr lang="en-US" sz="1100" dirty="0">
                <a:solidFill>
                  <a:prstClr val="black"/>
                </a:solidFill>
                <a:cs typeface="Arial"/>
              </a:rPr>
              <a:t> for more information about HSAs. </a:t>
            </a:r>
          </a:p>
          <a:p>
            <a:pPr marL="0" indent="0" defTabSz="966612">
              <a:spcBef>
                <a:spcPts val="0"/>
              </a:spcBef>
              <a:spcAft>
                <a:spcPts val="600"/>
              </a:spcAft>
              <a:buNone/>
              <a:defRPr/>
            </a:pPr>
            <a:r>
              <a:rPr lang="en-US" sz="1100" b="1" dirty="0">
                <a:solidFill>
                  <a:prstClr val="black"/>
                </a:solidFill>
                <a:cs typeface="Arial"/>
              </a:rPr>
              <a:t>Source: </a:t>
            </a:r>
            <a:r>
              <a:rPr lang="en-US" sz="1100" dirty="0">
                <a:solidFill>
                  <a:prstClr val="black"/>
                </a:solidFill>
                <a:cs typeface="Arial"/>
                <a:hlinkClick r:id="rId5"/>
              </a:rPr>
              <a:t>Federalregister.gov/documents/2022/11/03/2022-23407/medicare-program-implementing-certain-provisions-of-the-consolidated-appropriations-act-2021-and</a:t>
            </a:r>
            <a:r>
              <a:rPr lang="en-US" sz="1100" dirty="0">
                <a:solidFill>
                  <a:prstClr val="black"/>
                </a:solidFill>
                <a:cs typeface="Arial"/>
              </a:rPr>
              <a:t>.  </a:t>
            </a:r>
          </a:p>
          <a:p>
            <a:pPr marL="0" indent="0" defTabSz="966612">
              <a:spcBef>
                <a:spcPts val="0"/>
              </a:spcBef>
              <a:spcAft>
                <a:spcPts val="600"/>
              </a:spcAft>
              <a:buNone/>
              <a:defRPr/>
            </a:pPr>
            <a:endParaRPr lang="en-US" sz="1100" dirty="0">
              <a:solidFill>
                <a:prstClr val="black"/>
              </a:solidFill>
            </a:endParaRPr>
          </a:p>
        </p:txBody>
      </p:sp>
    </p:spTree>
    <p:extLst>
      <p:ext uri="{BB962C8B-B14F-4D97-AF65-F5344CB8AC3E}">
        <p14:creationId xmlns:p14="http://schemas.microsoft.com/office/powerpoint/2010/main" val="2424393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8441" y="3757507"/>
            <a:ext cx="6954253" cy="5502380"/>
          </a:xfrm>
        </p:spPr>
        <p:txBody>
          <a:bodyPr/>
          <a:lstStyle/>
          <a:p>
            <a:pPr marL="0" indent="0" defTabSz="966612">
              <a:spcBef>
                <a:spcPts val="0"/>
              </a:spcBef>
              <a:spcAft>
                <a:spcPts val="600"/>
              </a:spcAft>
              <a:buNone/>
              <a:defRPr/>
            </a:pPr>
            <a:r>
              <a:rPr lang="en-US" sz="1100" b="1" dirty="0">
                <a:cs typeface="Arial"/>
              </a:rPr>
              <a:t>Presenter Notes</a:t>
            </a:r>
          </a:p>
          <a:p>
            <a:pPr marL="0" indent="0" defTabSz="966612">
              <a:spcBef>
                <a:spcPts val="0"/>
              </a:spcBef>
              <a:spcAft>
                <a:spcPts val="600"/>
              </a:spcAft>
              <a:buNone/>
              <a:defRPr/>
            </a:pPr>
            <a:r>
              <a:rPr lang="en-US" sz="1100" dirty="0">
                <a:solidFill>
                  <a:prstClr val="black"/>
                </a:solidFill>
                <a:cs typeface="Arial"/>
              </a:rPr>
              <a:t>Part B helps cover medically necessary:</a:t>
            </a:r>
          </a:p>
          <a:p>
            <a:pPr defTabSz="966612">
              <a:spcBef>
                <a:spcPts val="0"/>
              </a:spcBef>
              <a:spcAft>
                <a:spcPts val="600"/>
              </a:spcAft>
              <a:defRPr/>
            </a:pPr>
            <a:r>
              <a:rPr lang="en-US" sz="1100" dirty="0">
                <a:solidFill>
                  <a:prstClr val="black"/>
                </a:solidFill>
                <a:cs typeface="Arial"/>
              </a:rPr>
              <a:t>Doctors’ services.</a:t>
            </a:r>
          </a:p>
          <a:p>
            <a:pPr>
              <a:spcBef>
                <a:spcPts val="0"/>
              </a:spcBef>
              <a:spcAft>
                <a:spcPts val="600"/>
              </a:spcAft>
              <a:defRPr/>
            </a:pPr>
            <a:r>
              <a:rPr lang="en-US" sz="1100" dirty="0">
                <a:solidFill>
                  <a:prstClr val="black"/>
                </a:solidFill>
                <a:cs typeface="Arial"/>
              </a:rPr>
              <a:t>Outpatient medical and surgical services and supplies </a:t>
            </a:r>
            <a:r>
              <a:rPr lang="en-US" sz="1100" dirty="0">
                <a:cs typeface="Arial"/>
              </a:rPr>
              <a:t>–</a:t>
            </a:r>
            <a:r>
              <a:rPr lang="en-US" sz="1100" dirty="0">
                <a:solidFill>
                  <a:prstClr val="black"/>
                </a:solidFill>
                <a:cs typeface="Arial"/>
              </a:rPr>
              <a:t> For approved procedures like X-rays or stitches. </a:t>
            </a:r>
            <a:endParaRPr lang="en-US" sz="1100" dirty="0">
              <a:solidFill>
                <a:prstClr val="black"/>
              </a:solidFill>
              <a:cs typeface="Arial" panose="020B0604020202020204" pitchFamily="34" charset="0"/>
            </a:endParaRPr>
          </a:p>
          <a:p>
            <a:pPr defTabSz="966612">
              <a:spcBef>
                <a:spcPts val="0"/>
              </a:spcBef>
              <a:spcAft>
                <a:spcPts val="600"/>
              </a:spcAft>
              <a:defRPr/>
            </a:pPr>
            <a:r>
              <a:rPr lang="en-US" sz="1100" dirty="0">
                <a:solidFill>
                  <a:prstClr val="black"/>
                </a:solidFill>
                <a:cs typeface="Arial"/>
              </a:rPr>
              <a:t>Clinical laboratory services </a:t>
            </a:r>
            <a:r>
              <a:rPr lang="en-US" sz="1100" dirty="0">
                <a:cs typeface="Arial"/>
              </a:rPr>
              <a:t>–</a:t>
            </a:r>
            <a:r>
              <a:rPr lang="en-US" sz="1100" dirty="0">
                <a:solidFill>
                  <a:prstClr val="black"/>
                </a:solidFill>
                <a:cs typeface="Arial"/>
              </a:rPr>
              <a:t> Blood tests, urinalysis, and some screening tests.</a:t>
            </a:r>
          </a:p>
          <a:p>
            <a:pPr>
              <a:spcBef>
                <a:spcPts val="0"/>
              </a:spcBef>
              <a:spcAft>
                <a:spcPts val="600"/>
              </a:spcAft>
              <a:defRPr/>
            </a:pPr>
            <a:r>
              <a:rPr lang="en-US" sz="1100" dirty="0">
                <a:solidFill>
                  <a:prstClr val="black"/>
                </a:solidFill>
                <a:cs typeface="Arial"/>
              </a:rPr>
              <a:t>DME </a:t>
            </a:r>
            <a:r>
              <a:rPr lang="en-US" sz="1100" dirty="0">
                <a:cs typeface="Arial"/>
              </a:rPr>
              <a:t>–</a:t>
            </a:r>
            <a:r>
              <a:rPr lang="en-US" sz="1100" dirty="0">
                <a:solidFill>
                  <a:prstClr val="black"/>
                </a:solidFill>
                <a:cs typeface="Arial"/>
              </a:rPr>
              <a:t> Like walkers, wheelchairs, and canes. </a:t>
            </a:r>
            <a:endParaRPr lang="en-US" sz="1100" dirty="0">
              <a:solidFill>
                <a:prstClr val="black"/>
              </a:solidFill>
              <a:cs typeface="Arial" panose="020B0604020202020204" pitchFamily="34" charset="0"/>
            </a:endParaRPr>
          </a:p>
          <a:p>
            <a:pPr defTabSz="966612">
              <a:spcBef>
                <a:spcPts val="0"/>
              </a:spcBef>
              <a:spcAft>
                <a:spcPts val="600"/>
              </a:spcAft>
              <a:defRPr/>
            </a:pPr>
            <a:r>
              <a:rPr lang="en-US" sz="1100" dirty="0">
                <a:solidFill>
                  <a:prstClr val="black"/>
                </a:solidFill>
                <a:cs typeface="Arial"/>
              </a:rPr>
              <a:t>Diabetic testing equipment and supplies </a:t>
            </a:r>
            <a:r>
              <a:rPr lang="en-US" sz="1100" dirty="0">
                <a:cs typeface="Arial"/>
              </a:rPr>
              <a:t>–</a:t>
            </a:r>
            <a:r>
              <a:rPr lang="en-US" sz="1100" dirty="0">
                <a:solidFill>
                  <a:prstClr val="black"/>
                </a:solidFill>
                <a:cs typeface="Arial"/>
              </a:rPr>
              <a:t> Blood sugar (glucose) testing monitors, blood sugar test strips, insulin, lancet devices and lancets, blood sugar control solutions, and therapeutic shoes or inserts.</a:t>
            </a:r>
          </a:p>
          <a:p>
            <a:pPr>
              <a:spcBef>
                <a:spcPts val="0"/>
              </a:spcBef>
              <a:spcAft>
                <a:spcPts val="600"/>
              </a:spcAft>
              <a:defRPr/>
            </a:pPr>
            <a:r>
              <a:rPr lang="en-US" sz="1100" dirty="0">
                <a:solidFill>
                  <a:prstClr val="black"/>
                </a:solidFill>
                <a:cs typeface="Arial"/>
              </a:rPr>
              <a:t>Preventive services </a:t>
            </a:r>
            <a:r>
              <a:rPr lang="en-US" sz="1100" dirty="0">
                <a:cs typeface="Arial"/>
              </a:rPr>
              <a:t>–</a:t>
            </a:r>
            <a:r>
              <a:rPr lang="en-US" sz="1100" dirty="0">
                <a:solidFill>
                  <a:prstClr val="black"/>
                </a:solidFill>
                <a:cs typeface="Arial"/>
              </a:rPr>
              <a:t> </a:t>
            </a:r>
            <a:r>
              <a:rPr lang="en-US" sz="1100" dirty="0">
                <a:solidFill>
                  <a:prstClr val="black"/>
                </a:solidFill>
                <a:cs typeface="Arial" panose="020B0604020202020204" pitchFamily="34" charset="0"/>
              </a:rPr>
              <a:t>Medicare also covers many preventive services. </a:t>
            </a:r>
            <a:r>
              <a:rPr lang="en-US" sz="1100" dirty="0"/>
              <a:t>Preventive services help you stay healthy, detect health problems early, determine the most effective treatments, and prevent certain diseases. </a:t>
            </a:r>
            <a:r>
              <a:rPr lang="en-US" sz="1100" b="0" i="0" dirty="0">
                <a:effectLst/>
              </a:rPr>
              <a:t>Preventive services include exams, shots, lab tests, and screenings. They also include programs for health monitoring, and counseling and education to help you take care of your own health. </a:t>
            </a:r>
            <a:endParaRPr lang="en-US" sz="1100" dirty="0">
              <a:solidFill>
                <a:prstClr val="black"/>
              </a:solidFill>
              <a:cs typeface="Arial" panose="020B0604020202020204" pitchFamily="34" charset="0"/>
            </a:endParaRPr>
          </a:p>
          <a:p>
            <a:pPr>
              <a:spcBef>
                <a:spcPts val="0"/>
              </a:spcBef>
              <a:spcAft>
                <a:spcPts val="600"/>
              </a:spcAft>
              <a:defRPr/>
            </a:pPr>
            <a:r>
              <a:rPr lang="en-US" sz="1100" dirty="0">
                <a:solidFill>
                  <a:prstClr val="black"/>
                </a:solidFill>
                <a:cs typeface="Arial"/>
              </a:rPr>
              <a:t>Home health services </a:t>
            </a:r>
            <a:r>
              <a:rPr lang="en-US" sz="1100" dirty="0">
                <a:cs typeface="Arial"/>
              </a:rPr>
              <a:t>–</a:t>
            </a:r>
            <a:r>
              <a:rPr lang="en-US" sz="1100" dirty="0">
                <a:solidFill>
                  <a:prstClr val="black"/>
                </a:solidFill>
                <a:cs typeface="Arial"/>
              </a:rPr>
              <a:t> You can use your home health benefits under Part A and/or Part B. Part B pays for home health services if an inpatient hospital stay doesn’t precede the need for home health care, or when the number of Part A-covered home health care visits exceed 100. For more information, visit </a:t>
            </a:r>
            <a:r>
              <a:rPr lang="en-US" sz="1100" u="sng" dirty="0">
                <a:hlinkClick r:id="rId3"/>
              </a:rPr>
              <a:t>Medicare.gov/publications</a:t>
            </a:r>
            <a:r>
              <a:rPr lang="en-US" sz="1100" dirty="0">
                <a:solidFill>
                  <a:prstClr val="black"/>
                </a:solidFill>
                <a:cs typeface="Arial"/>
              </a:rPr>
              <a:t> to review “Medicare and Home Health Care” (CMS Product No. 10969). You can also visit </a:t>
            </a:r>
            <a:r>
              <a:rPr lang="en-US" sz="1100" dirty="0">
                <a:solidFill>
                  <a:prstClr val="black"/>
                </a:solidFill>
                <a:cs typeface="Arial"/>
                <a:hlinkClick r:id="rId4"/>
              </a:rPr>
              <a:t>CMS.gov/Center/Provider-Type/Home-Health-Agency-HHA-Center</a:t>
            </a:r>
            <a:r>
              <a:rPr lang="en-US" sz="1100" dirty="0">
                <a:solidFill>
                  <a:prstClr val="black"/>
                </a:solidFill>
                <a:cs typeface="Arial"/>
              </a:rPr>
              <a:t>.</a:t>
            </a:r>
          </a:p>
          <a:p>
            <a:pPr defTabSz="966612">
              <a:spcBef>
                <a:spcPts val="0"/>
              </a:spcBef>
              <a:spcAft>
                <a:spcPts val="600"/>
              </a:spcAft>
              <a:defRPr/>
            </a:pPr>
            <a:r>
              <a:rPr lang="en-US" sz="1100" dirty="0">
                <a:solidFill>
                  <a:prstClr val="black"/>
                </a:solidFill>
                <a:cs typeface="Arial"/>
              </a:rPr>
              <a:t>Medically necessary outpatient physical and occupational therapy, and speech-language pathology services.</a:t>
            </a:r>
          </a:p>
          <a:p>
            <a:pPr defTabSz="966612">
              <a:spcBef>
                <a:spcPts val="0"/>
              </a:spcBef>
              <a:spcAft>
                <a:spcPts val="600"/>
              </a:spcAft>
              <a:defRPr/>
            </a:pPr>
            <a:r>
              <a:rPr lang="en-US" sz="1100" dirty="0">
                <a:solidFill>
                  <a:prstClr val="black"/>
                </a:solidFill>
                <a:cs typeface="Arial"/>
              </a:rPr>
              <a:t>Outpatient mental health care services.</a:t>
            </a:r>
          </a:p>
          <a:p>
            <a:pPr defTabSz="966612">
              <a:spcBef>
                <a:spcPts val="0"/>
              </a:spcBef>
              <a:spcAft>
                <a:spcPts val="600"/>
              </a:spcAft>
              <a:defRPr/>
            </a:pPr>
            <a:r>
              <a:rPr lang="en-US" sz="1100" dirty="0">
                <a:solidFill>
                  <a:prstClr val="black"/>
                </a:solidFill>
                <a:cs typeface="Arial"/>
              </a:rPr>
              <a:t>Limited number of outpatient prescription drugs under certain conditions </a:t>
            </a:r>
            <a:r>
              <a:rPr lang="en-US" sz="1100" dirty="0">
                <a:cs typeface="Arial"/>
              </a:rPr>
              <a:t>–</a:t>
            </a:r>
            <a:r>
              <a:rPr lang="en-US" sz="1100" dirty="0">
                <a:solidFill>
                  <a:prstClr val="black"/>
                </a:solidFill>
                <a:cs typeface="Arial"/>
              </a:rPr>
              <a:t> Usually, Part B covers drugs you wouldn’t typically give to yourself, like those you get at a doctor’s office or in a hospital outpatient setting. To review some examples of Part B-covered drugs, visit </a:t>
            </a:r>
            <a:r>
              <a:rPr lang="en-US" sz="1100" dirty="0">
                <a:solidFill>
                  <a:prstClr val="black"/>
                </a:solidFill>
                <a:cs typeface="Arial"/>
                <a:hlinkClick r:id="rId5"/>
              </a:rPr>
              <a:t>Medicare.gov/coverage/prescription-drugs-outpatient</a:t>
            </a:r>
            <a:r>
              <a:rPr lang="en-US" sz="1100" dirty="0">
                <a:solidFill>
                  <a:prstClr val="black"/>
                </a:solidFill>
                <a:cs typeface="Arial"/>
              </a:rPr>
              <a:t>. </a:t>
            </a:r>
          </a:p>
          <a:p>
            <a:pPr marL="0" indent="0" defTabSz="966612">
              <a:spcBef>
                <a:spcPts val="0"/>
              </a:spcBef>
              <a:spcAft>
                <a:spcPts val="600"/>
              </a:spcAft>
              <a:buNone/>
              <a:defRPr/>
            </a:pPr>
            <a:r>
              <a:rPr lang="en-US" sz="1100" dirty="0">
                <a:solidFill>
                  <a:prstClr val="black"/>
                </a:solidFill>
                <a:cs typeface="Arial"/>
              </a:rPr>
              <a:t>See the next slide for a list of preventive services covered by Medicare.</a:t>
            </a:r>
          </a:p>
          <a:p>
            <a:pPr marL="0" indent="0" defTabSz="966612">
              <a:spcBef>
                <a:spcPts val="0"/>
              </a:spcBef>
              <a:spcAft>
                <a:spcPts val="600"/>
              </a:spcAft>
              <a:buNone/>
              <a:defRPr/>
            </a:pPr>
            <a:r>
              <a:rPr lang="en-US" sz="1100" dirty="0">
                <a:solidFill>
                  <a:prstClr val="black"/>
                </a:solidFill>
                <a:cs typeface="Arial"/>
              </a:rPr>
              <a:t>To find out if Medicare covers a service not on this list, visit </a:t>
            </a:r>
            <a:r>
              <a:rPr lang="en-US" sz="1100" dirty="0">
                <a:solidFill>
                  <a:prstClr val="black"/>
                </a:solidFill>
                <a:cs typeface="Arial"/>
                <a:hlinkClick r:id="rId6"/>
              </a:rPr>
              <a:t>Medicare.gov/coverage</a:t>
            </a:r>
            <a:r>
              <a:rPr lang="en-US" sz="1100" dirty="0">
                <a:solidFill>
                  <a:prstClr val="black"/>
                </a:solidFill>
                <a:cs typeface="Arial"/>
              </a:rPr>
              <a:t>, or call 1-800-MEDICARE (1-800-633-4227). TTY users can call 1-877-486-2048.</a:t>
            </a:r>
          </a:p>
          <a:p>
            <a:pPr>
              <a:spcBef>
                <a:spcPts val="0"/>
              </a:spcBef>
              <a:spcAft>
                <a:spcPts val="600"/>
              </a:spcAft>
            </a:pPr>
            <a:endParaRPr lang="en-US" sz="1100" dirty="0"/>
          </a:p>
        </p:txBody>
      </p:sp>
    </p:spTree>
    <p:extLst>
      <p:ext uri="{BB962C8B-B14F-4D97-AF65-F5344CB8AC3E}">
        <p14:creationId xmlns:p14="http://schemas.microsoft.com/office/powerpoint/2010/main" val="28905928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330455"/>
          </a:xfrm>
        </p:spPr>
        <p:txBody>
          <a:bodyPr/>
          <a:lstStyle/>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dirty="0">
                <a:solidFill>
                  <a:prstClr val="black"/>
                </a:solidFill>
                <a:cs typeface="Arial" panose="020B0604020202020204" pitchFamily="34" charset="0"/>
              </a:rPr>
              <a:t>You pay nothing for most covered preventive services if you get the services from a doctor or other qualified health care provider who accepts assignment. However, for some preventive services, you may have to pay a deductible, copayment, or both. These costs may also apply if you get a preventive service in the same visit as a non-preventive service. Talk to your health care provider about the services that are right for you.</a:t>
            </a:r>
          </a:p>
          <a:p>
            <a:pPr marL="0" indent="0">
              <a:spcBef>
                <a:spcPts val="634"/>
              </a:spcBef>
              <a:buNone/>
              <a:defRPr/>
            </a:pPr>
            <a:r>
              <a:rPr lang="en-US" dirty="0">
                <a:solidFill>
                  <a:prstClr val="black"/>
                </a:solidFill>
                <a:cs typeface="Arial" panose="020B0604020202020204" pitchFamily="34" charset="0"/>
              </a:rPr>
              <a:t>For more preventive service information, visit </a:t>
            </a:r>
            <a:r>
              <a:rPr lang="en-US" dirty="0">
                <a:solidFill>
                  <a:prstClr val="black"/>
                </a:solidFill>
                <a:cs typeface="Arial" panose="020B0604020202020204" pitchFamily="34" charset="0"/>
                <a:hlinkClick r:id="rId3"/>
              </a:rPr>
              <a:t>Medicare.gov/coverage/preventive-screening-services</a:t>
            </a:r>
            <a:r>
              <a:rPr lang="en-US" dirty="0">
                <a:solidFill>
                  <a:prstClr val="black"/>
                </a:solidFill>
                <a:cs typeface="Arial" panose="020B0604020202020204" pitchFamily="34" charset="0"/>
              </a:rPr>
              <a:t>. </a:t>
            </a:r>
          </a:p>
          <a:p>
            <a:pPr marL="0" indent="0">
              <a:buNone/>
            </a:pPr>
            <a:endParaRPr lang="en-US" dirty="0"/>
          </a:p>
        </p:txBody>
      </p:sp>
    </p:spTree>
    <p:extLst>
      <p:ext uri="{BB962C8B-B14F-4D97-AF65-F5344CB8AC3E}">
        <p14:creationId xmlns:p14="http://schemas.microsoft.com/office/powerpoint/2010/main" val="1838422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00594" y="3581400"/>
            <a:ext cx="6557555" cy="5678487"/>
          </a:xfrm>
        </p:spPr>
        <p:txBody>
          <a:bodyPr/>
          <a:lstStyle/>
          <a:p>
            <a:pPr marL="0" indent="0" defTabSz="966612">
              <a:spcBef>
                <a:spcPts val="634"/>
              </a:spcBef>
              <a:buNone/>
              <a:defRPr/>
            </a:pPr>
            <a:r>
              <a:rPr lang="en-US" sz="1100" b="1" dirty="0">
                <a:solidFill>
                  <a:prstClr val="black"/>
                </a:solidFill>
                <a:ea typeface="ＭＳ Ｐゴシック"/>
                <a:cs typeface="Arial"/>
              </a:rPr>
              <a:t>This slide has animation.</a:t>
            </a:r>
            <a:endParaRPr lang="en-US" sz="1100" b="0" dirty="0">
              <a:cs typeface="Arial" panose="020B0604020202020204" pitchFamily="34" charset="0"/>
            </a:endParaRPr>
          </a:p>
          <a:p>
            <a:pPr marL="0" indent="0" defTabSz="966612">
              <a:spcBef>
                <a:spcPts val="634"/>
              </a:spcBef>
              <a:buNone/>
              <a:defRPr/>
            </a:pPr>
            <a:r>
              <a:rPr lang="en-US" sz="1100" b="1" dirty="0">
                <a:cs typeface="Arial"/>
              </a:rPr>
              <a:t>Presenter Notes</a:t>
            </a:r>
          </a:p>
          <a:p>
            <a:pPr marL="0" indent="0" defTabSz="966612">
              <a:spcBef>
                <a:spcPts val="634"/>
              </a:spcBef>
              <a:buNone/>
              <a:defRPr/>
            </a:pPr>
            <a:r>
              <a:rPr lang="en-US" sz="1100" dirty="0">
                <a:solidFill>
                  <a:prstClr val="black"/>
                </a:solidFill>
                <a:cs typeface="Arial"/>
              </a:rPr>
              <a:t>Medicare doesn’t cover everything. </a:t>
            </a:r>
            <a:r>
              <a:rPr lang="en-US" sz="1100" dirty="0"/>
              <a:t>If you need certain services Part A or Part B doesn’t cover, you’ll have to pay for them yourself unless:</a:t>
            </a:r>
            <a:endParaRPr lang="en-US" sz="1100" dirty="0">
              <a:solidFill>
                <a:prstClr val="black"/>
              </a:solidFill>
              <a:cs typeface="Arial"/>
            </a:endParaRPr>
          </a:p>
          <a:p>
            <a:pPr marL="118813" indent="-118813" defTabSz="966612">
              <a:spcBef>
                <a:spcPts val="634"/>
              </a:spcBef>
              <a:defRPr/>
            </a:pPr>
            <a:r>
              <a:rPr lang="en-US" sz="1100" dirty="0">
                <a:solidFill>
                  <a:prstClr val="black"/>
                </a:solidFill>
                <a:cs typeface="Arial"/>
              </a:rPr>
              <a:t>You have other coverage (including Medicaid) to cover the costs.</a:t>
            </a:r>
          </a:p>
          <a:p>
            <a:pPr marL="118813" indent="-118813" defTabSz="966612">
              <a:spcBef>
                <a:spcPts val="634"/>
              </a:spcBef>
              <a:defRPr/>
            </a:pPr>
            <a:r>
              <a:rPr lang="en-US" sz="1100" dirty="0">
                <a:solidFill>
                  <a:prstClr val="black"/>
                </a:solidFill>
                <a:cs typeface="Arial"/>
              </a:rPr>
              <a:t>You’re in a Medicare Advantage Plan or Medicare Cost Plan that covers these services. </a:t>
            </a:r>
            <a:r>
              <a:rPr lang="en-US" sz="1100" dirty="0"/>
              <a:t>Medicare Advantage Plans and Medicare Cost Plans may cover some extra benefits, like fitness programs and vision, hearing, and dental services.</a:t>
            </a:r>
            <a:endParaRPr lang="en-US" sz="1100" dirty="0">
              <a:solidFill>
                <a:prstClr val="black"/>
              </a:solidFill>
              <a:cs typeface="Arial"/>
            </a:endParaRPr>
          </a:p>
          <a:p>
            <a:pPr marL="0" indent="0" defTabSz="966612">
              <a:spcBef>
                <a:spcPts val="634"/>
              </a:spcBef>
              <a:buNone/>
              <a:defRPr/>
            </a:pPr>
            <a:r>
              <a:rPr lang="en-US" sz="1100" dirty="0">
                <a:solidFill>
                  <a:prstClr val="black"/>
                </a:solidFill>
                <a:cs typeface="Arial"/>
              </a:rPr>
              <a:t>Some of the items and services that Original Medicare doesn’t cover include:</a:t>
            </a:r>
          </a:p>
          <a:p>
            <a:pPr marL="118813" indent="-118813">
              <a:spcBef>
                <a:spcPts val="634"/>
              </a:spcBef>
              <a:defRPr/>
            </a:pPr>
            <a:r>
              <a:rPr lang="en-US" sz="1100" dirty="0"/>
              <a:t>Eye exams (for prescription eyeglasses) </a:t>
            </a:r>
          </a:p>
          <a:p>
            <a:pPr marL="118813" indent="-118813">
              <a:spcBef>
                <a:spcPts val="634"/>
              </a:spcBef>
              <a:defRPr/>
            </a:pPr>
            <a:r>
              <a:rPr lang="en-US" sz="1100" dirty="0"/>
              <a:t>Long-term care </a:t>
            </a:r>
          </a:p>
          <a:p>
            <a:pPr marL="118813" indent="-118813">
              <a:spcBef>
                <a:spcPts val="634"/>
              </a:spcBef>
              <a:defRPr/>
            </a:pPr>
            <a:r>
              <a:rPr lang="en-US" sz="1100" dirty="0"/>
              <a:t>Cosmetic surgery </a:t>
            </a:r>
          </a:p>
          <a:p>
            <a:pPr marL="118813" indent="-118813">
              <a:spcBef>
                <a:spcPts val="634"/>
              </a:spcBef>
              <a:defRPr/>
            </a:pPr>
            <a:r>
              <a:rPr lang="en-US" sz="1100" dirty="0"/>
              <a:t>Massage therapy </a:t>
            </a:r>
          </a:p>
          <a:p>
            <a:pPr marL="118813" indent="-118813">
              <a:spcBef>
                <a:spcPts val="634"/>
              </a:spcBef>
              <a:defRPr/>
            </a:pPr>
            <a:r>
              <a:rPr lang="en-US" sz="1100" dirty="0"/>
              <a:t>Routine physical exams </a:t>
            </a:r>
          </a:p>
          <a:p>
            <a:pPr marL="118813" indent="-118813">
              <a:spcBef>
                <a:spcPts val="634"/>
              </a:spcBef>
              <a:defRPr/>
            </a:pPr>
            <a:r>
              <a:rPr lang="en-US" sz="1100" dirty="0"/>
              <a:t>Hearing aids and exams for fitting them</a:t>
            </a:r>
            <a:r>
              <a:rPr lang="en-US" sz="1100" dirty="0">
                <a:solidFill>
                  <a:prstClr val="black"/>
                </a:solidFill>
                <a:cs typeface="Arial"/>
              </a:rPr>
              <a:t> </a:t>
            </a:r>
          </a:p>
          <a:p>
            <a:pPr marL="118813" indent="-118813">
              <a:spcBef>
                <a:spcPts val="634"/>
              </a:spcBef>
              <a:defRPr/>
            </a:pPr>
            <a:r>
              <a:rPr lang="en-US" sz="1100" dirty="0">
                <a:solidFill>
                  <a:prstClr val="black"/>
                </a:solidFill>
                <a:cs typeface="Arial" panose="020B0604020202020204" pitchFamily="34" charset="0"/>
              </a:rPr>
              <a:t>Concierge care (also called concierge medicine, retainer-based medicine, boutique medicine, platinum practice, or direct care)</a:t>
            </a:r>
          </a:p>
          <a:p>
            <a:pPr marL="118813" indent="-118813">
              <a:spcBef>
                <a:spcPts val="634"/>
              </a:spcBef>
              <a:defRPr/>
            </a:pPr>
            <a:r>
              <a:rPr lang="en-US" sz="1100" dirty="0">
                <a:solidFill>
                  <a:prstClr val="black"/>
                </a:solidFill>
                <a:cs typeface="Arial" panose="020B0604020202020204" pitchFamily="34" charset="0"/>
              </a:rPr>
              <a:t>Covered items or services you get from an opt-out doctor or other provider (except in the case of an emergency or urgent need)</a:t>
            </a:r>
          </a:p>
          <a:p>
            <a:pPr marL="118813" indent="-118813">
              <a:spcBef>
                <a:spcPts val="634"/>
              </a:spcBef>
              <a:defRPr/>
            </a:pPr>
            <a:r>
              <a:rPr lang="en-US" sz="1100" dirty="0"/>
              <a:t>Most dental care: In most cases, Original Medicare doesn’t cover dental services like routine cleanings, fillings, tooth extractions, or items like dentures. However, in some cases, Original Medicare may pay for some dental services related to specific medical procedures like:</a:t>
            </a:r>
          </a:p>
          <a:p>
            <a:pPr marL="341313" lvl="1" indent="-111125">
              <a:spcBef>
                <a:spcPts val="634"/>
              </a:spcBef>
              <a:buFont typeface="Arial" panose="020B0604020202020204" pitchFamily="34" charset="0"/>
              <a:buChar char="•"/>
              <a:defRPr/>
            </a:pPr>
            <a:r>
              <a:rPr lang="en-US" sz="1100" dirty="0"/>
              <a:t>A heart valve repair or replacement</a:t>
            </a:r>
          </a:p>
          <a:p>
            <a:pPr marL="341313" lvl="1" indent="-111125">
              <a:spcBef>
                <a:spcPts val="634"/>
              </a:spcBef>
              <a:buFont typeface="Arial" panose="020B0604020202020204" pitchFamily="34" charset="0"/>
              <a:buChar char="•"/>
              <a:defRPr/>
            </a:pPr>
            <a:r>
              <a:rPr lang="en-US" sz="1100" dirty="0"/>
              <a:t>An organ transplant</a:t>
            </a:r>
          </a:p>
          <a:p>
            <a:pPr marL="341313" lvl="1" indent="-111125">
              <a:spcBef>
                <a:spcPts val="634"/>
              </a:spcBef>
              <a:buFont typeface="Arial" panose="020B0604020202020204" pitchFamily="34" charset="0"/>
              <a:buChar char="•"/>
              <a:defRPr/>
            </a:pPr>
            <a:r>
              <a:rPr lang="en-US" sz="1100" dirty="0"/>
              <a:t>Cancer-related treatments </a:t>
            </a:r>
            <a:endParaRPr lang="en-US" sz="1100" dirty="0">
              <a:solidFill>
                <a:prstClr val="black"/>
              </a:solidFill>
              <a:cs typeface="Arial" panose="020B0604020202020204" pitchFamily="34" charset="0"/>
            </a:endParaRPr>
          </a:p>
          <a:p>
            <a:pPr marL="0" indent="0">
              <a:spcBef>
                <a:spcPts val="634"/>
              </a:spcBef>
              <a:buNone/>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714239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0" indent="0" defTabSz="966612">
              <a:spcBef>
                <a:spcPts val="0"/>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0"/>
              </a:spcBef>
              <a:spcAft>
                <a:spcPts val="600"/>
              </a:spcAft>
              <a:buNone/>
              <a:defRPr/>
            </a:pPr>
            <a:r>
              <a:rPr lang="en-US" dirty="0">
                <a:solidFill>
                  <a:prstClr val="black"/>
                </a:solidFill>
                <a:cs typeface="Arial" panose="020B0604020202020204" pitchFamily="34" charset="0"/>
              </a:rPr>
              <a:t>Lesson 1 explains the parts of Medicare, coverage options, automatic enrollment, and enrollment periods. </a:t>
            </a:r>
          </a:p>
          <a:p>
            <a:pPr marL="0" indent="0">
              <a:spcBef>
                <a:spcPts val="600"/>
              </a:spcBef>
              <a:buNone/>
            </a:pPr>
            <a:endParaRPr lang="en-US" sz="1100" dirty="0"/>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71475" y="3668742"/>
            <a:ext cx="6572250" cy="5383002"/>
          </a:xfrm>
        </p:spPr>
        <p:txBody>
          <a:bodyPr/>
          <a:lstStyle/>
          <a:p>
            <a:pPr marL="0" indent="0" defTabSz="970460">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70460">
              <a:spcBef>
                <a:spcPts val="0"/>
              </a:spcBef>
              <a:spcAft>
                <a:spcPts val="600"/>
              </a:spcAft>
              <a:buNone/>
              <a:defRPr/>
            </a:pPr>
            <a:r>
              <a:rPr lang="en-US" b="1" dirty="0">
                <a:cs typeface="Arial" panose="020B0604020202020204" pitchFamily="34" charset="0"/>
              </a:rPr>
              <a:t>Presenter Notes</a:t>
            </a:r>
          </a:p>
          <a:p>
            <a:pPr marL="119149" indent="-119149" defTabSz="970460">
              <a:spcBef>
                <a:spcPts val="0"/>
              </a:spcBef>
              <a:spcAft>
                <a:spcPts val="600"/>
              </a:spcAft>
              <a:defRPr/>
            </a:pPr>
            <a:r>
              <a:rPr lang="en-US" dirty="0">
                <a:cs typeface="Arial" panose="020B0604020202020204" pitchFamily="34" charset="0"/>
              </a:rPr>
              <a:t>When your coverage starts, the monthly Part B premium will be deducted from your Social Security benefit payment. If your Social Security benefits aren’t enough to cover the whole Part B premium or you’re no longer getting Social Security benefits, you’ll get a bill for your Part B premium every 3 months. The monthly Part B standard premium is $174.70 in 2024.</a:t>
            </a:r>
          </a:p>
          <a:p>
            <a:pPr marL="119149" indent="-119149" defTabSz="970460">
              <a:spcBef>
                <a:spcPts val="0"/>
              </a:spcBef>
              <a:spcAft>
                <a:spcPts val="600"/>
              </a:spcAft>
              <a:defRPr/>
            </a:pPr>
            <a:r>
              <a:rPr lang="en-US" dirty="0">
                <a:cs typeface="Arial" panose="020B0604020202020204" pitchFamily="34" charset="0"/>
              </a:rPr>
              <a:t>Some people with Medicare pay less than the full Part B standard monthly premium amount due to the statutory “hold harmless” provision. This provision limits an increase in their Part B premium to be no greater than the increase in their Social Security benefits. </a:t>
            </a:r>
          </a:p>
          <a:p>
            <a:pPr marL="0" indent="0" defTabSz="970460">
              <a:spcBef>
                <a:spcPts val="0"/>
              </a:spcBef>
              <a:spcAft>
                <a:spcPts val="600"/>
              </a:spcAft>
              <a:buNone/>
              <a:defRPr/>
            </a:pPr>
            <a:r>
              <a:rPr lang="en-US" b="1" dirty="0">
                <a:solidFill>
                  <a:prstClr val="black"/>
                </a:solidFill>
                <a:cs typeface="Arial" panose="020B0604020202020204" pitchFamily="34" charset="0"/>
              </a:rPr>
              <a:t>REMEMBER</a:t>
            </a:r>
            <a:r>
              <a:rPr lang="en-US" dirty="0">
                <a:solidFill>
                  <a:prstClr val="black"/>
                </a:solidFill>
                <a:cs typeface="Arial" panose="020B0604020202020204" pitchFamily="34" charset="0"/>
              </a:rPr>
              <a:t>: This premium may be higher if you didn’t sign up for Part B when you first qualified for it. The cost of Part B may go up 10% for each 12-month period that you could’ve had Part B but didn’t sign up for it. </a:t>
            </a:r>
            <a:r>
              <a:rPr lang="en-US" dirty="0">
                <a:cs typeface="Arial" panose="020B0604020202020204" pitchFamily="34" charset="0"/>
              </a:rPr>
              <a:t>In most cases, if you don’t sign up for Part B when you’re first eligible, you may have a delay in getting Medicare coverage in the future, and you may have to pay a late enrollment penalty for as long as you have Part B.</a:t>
            </a:r>
            <a:r>
              <a:rPr lang="en-US" dirty="0">
                <a:solidFill>
                  <a:prstClr val="black"/>
                </a:solidFill>
                <a:cs typeface="Arial" panose="020B0604020202020204" pitchFamily="34" charset="0"/>
              </a:rPr>
              <a:t> </a:t>
            </a:r>
          </a:p>
          <a:p>
            <a:pPr marL="0" indent="0" defTabSz="970460">
              <a:spcBef>
                <a:spcPts val="0"/>
              </a:spcBef>
              <a:spcAft>
                <a:spcPts val="600"/>
              </a:spcAft>
              <a:buNone/>
              <a:defRPr/>
            </a:pPr>
            <a:r>
              <a:rPr lang="en-US" dirty="0">
                <a:solidFill>
                  <a:prstClr val="black"/>
                </a:solidFill>
                <a:cs typeface="Arial" panose="020B0604020202020204" pitchFamily="34" charset="0"/>
              </a:rPr>
              <a:t>You’ll pay the standard premium $174.70 (or higher) in 2024 if you: </a:t>
            </a:r>
          </a:p>
          <a:p>
            <a:pPr marL="125525" indent="-125525" defTabSz="970460">
              <a:spcBef>
                <a:spcPts val="0"/>
              </a:spcBef>
              <a:spcAft>
                <a:spcPts val="600"/>
              </a:spcAft>
              <a:defRPr/>
            </a:pPr>
            <a:r>
              <a:rPr lang="en-US" dirty="0">
                <a:solidFill>
                  <a:prstClr val="black"/>
                </a:solidFill>
                <a:cs typeface="Arial" panose="020B0604020202020204" pitchFamily="34" charset="0"/>
              </a:rPr>
              <a:t>Sign up for Part B for the first time in 2024.</a:t>
            </a:r>
          </a:p>
          <a:p>
            <a:pPr marL="125525" indent="-125525" defTabSz="970460">
              <a:spcBef>
                <a:spcPts val="0"/>
              </a:spcBef>
              <a:spcAft>
                <a:spcPts val="600"/>
              </a:spcAft>
              <a:defRPr/>
            </a:pPr>
            <a:r>
              <a:rPr lang="en-US" dirty="0">
                <a:solidFill>
                  <a:prstClr val="black"/>
                </a:solidFill>
                <a:cs typeface="Arial" panose="020B0604020202020204" pitchFamily="34" charset="0"/>
              </a:rPr>
              <a:t>Don't get Social Security benefits.</a:t>
            </a:r>
          </a:p>
          <a:p>
            <a:pPr marL="125525" indent="-125525" defTabSz="970460">
              <a:spcBef>
                <a:spcPts val="0"/>
              </a:spcBef>
              <a:spcAft>
                <a:spcPts val="600"/>
              </a:spcAft>
              <a:defRPr/>
            </a:pPr>
            <a:r>
              <a:rPr lang="en-US" dirty="0">
                <a:solidFill>
                  <a:prstClr val="black"/>
                </a:solidFill>
                <a:cs typeface="Arial" panose="020B0604020202020204" pitchFamily="34" charset="0"/>
              </a:rPr>
              <a:t>Are directly billed for your Part B premiums.</a:t>
            </a:r>
          </a:p>
          <a:p>
            <a:pPr marL="125525" indent="-125525" defTabSz="970460">
              <a:spcBef>
                <a:spcPts val="0"/>
              </a:spcBef>
              <a:spcAft>
                <a:spcPts val="600"/>
              </a:spcAft>
              <a:defRPr/>
            </a:pPr>
            <a:r>
              <a:rPr lang="en-US" dirty="0">
                <a:solidFill>
                  <a:prstClr val="black"/>
                </a:solidFill>
                <a:cs typeface="Arial" panose="020B0604020202020204" pitchFamily="34" charset="0"/>
              </a:rPr>
              <a:t>Have Medicare and Medicaid, and Medicaid pays your premiums. (Your state will pay the standard premium amount of $174.70 in 2024).</a:t>
            </a:r>
          </a:p>
          <a:p>
            <a:pPr marL="125525" indent="-125525" defTabSz="970460">
              <a:spcBef>
                <a:spcPts val="0"/>
              </a:spcBef>
              <a:spcAft>
                <a:spcPts val="600"/>
              </a:spcAft>
              <a:defRPr/>
            </a:pPr>
            <a:r>
              <a:rPr lang="en-US" dirty="0">
                <a:solidFill>
                  <a:prstClr val="black"/>
                </a:solidFill>
                <a:cs typeface="Arial" panose="020B0604020202020204" pitchFamily="34" charset="0"/>
              </a:rPr>
              <a:t>Had a modified adjusted gross income (MAGI) as reported on your IRS tax return from 2 years ago above a certain amount. If so, you’ll pay the standard premium amount and an Income-Related Monthly Adjustment Amount (IRMAA). IRMAA is an extra charge added to your premium (see next slide).</a:t>
            </a:r>
          </a:p>
          <a:p>
            <a:pPr marL="125834" indent="-125834" defTabSz="970460">
              <a:spcBef>
                <a:spcPts val="0"/>
              </a:spcBef>
              <a:spcAft>
                <a:spcPts val="600"/>
              </a:spcAft>
              <a:defRPr/>
            </a:pPr>
            <a:endParaRPr lang="en-US" dirty="0">
              <a:solidFill>
                <a:prstClr val="black"/>
              </a:solidFill>
              <a:cs typeface="Arial" panose="020B0604020202020204" pitchFamily="34" charset="0"/>
            </a:endParaRPr>
          </a:p>
          <a:p>
            <a:pPr marL="0" indent="0" defTabSz="970460">
              <a:spcBef>
                <a:spcPts val="0"/>
              </a:spcBef>
              <a:spcAft>
                <a:spcPts val="600"/>
              </a:spcAft>
              <a:buNone/>
              <a:defRPr/>
            </a:pPr>
            <a:endParaRPr lang="en-US" sz="1500" b="1" dirty="0">
              <a:solidFill>
                <a:prstClr val="black"/>
              </a:solidFill>
              <a:cs typeface="Arial" panose="020B0604020202020204" pitchFamily="34" charset="0"/>
            </a:endParaRPr>
          </a:p>
        </p:txBody>
      </p:sp>
    </p:spTree>
    <p:extLst>
      <p:ext uri="{BB962C8B-B14F-4D97-AF65-F5344CB8AC3E}">
        <p14:creationId xmlns:p14="http://schemas.microsoft.com/office/powerpoint/2010/main" val="37036095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28600" y="3581400"/>
            <a:ext cx="6858000" cy="5779168"/>
          </a:xfrm>
        </p:spPr>
        <p:txBody>
          <a:bodyPr/>
          <a:lstStyle/>
          <a:p>
            <a:pPr marL="0" indent="0" defTabSz="966612">
              <a:spcBef>
                <a:spcPts val="0"/>
              </a:spcBef>
              <a:spcAft>
                <a:spcPts val="600"/>
              </a:spcAft>
              <a:buNone/>
              <a:defRPr/>
            </a:pPr>
            <a:r>
              <a:rPr lang="en-US" sz="1100" b="1" dirty="0">
                <a:cs typeface="Arial" panose="020B0604020202020204" pitchFamily="34" charset="0"/>
              </a:rPr>
              <a:t>Presenter Notes</a:t>
            </a:r>
          </a:p>
          <a:p>
            <a:pPr marL="0" indent="0">
              <a:spcBef>
                <a:spcPts val="0"/>
              </a:spcBef>
              <a:spcAft>
                <a:spcPts val="600"/>
              </a:spcAft>
              <a:buNone/>
              <a:defRPr/>
            </a:pPr>
            <a:r>
              <a:rPr lang="en-US" sz="1100" dirty="0">
                <a:cs typeface="Arial" panose="020B0604020202020204" pitchFamily="34" charset="0"/>
              </a:rPr>
              <a:t>Most people will pay the standard premium amount. If your modified adjusted gross income is above a certain amount, you may pay an IRMAA. Roughly 7% of people with Medicare pay an IRMAA. </a:t>
            </a:r>
            <a:r>
              <a:rPr lang="en-US" sz="1100" dirty="0">
                <a:solidFill>
                  <a:prstClr val="black"/>
                </a:solidFill>
                <a:cs typeface="Arial" panose="020B0604020202020204" pitchFamily="34" charset="0"/>
              </a:rPr>
              <a:t>The total Part B premiums for people with higher income for 2024 are shown below.</a:t>
            </a:r>
          </a:p>
          <a:p>
            <a:pPr marL="0" indent="0" defTabSz="966612">
              <a:spcBef>
                <a:spcPts val="0"/>
              </a:spcBef>
              <a:spcAft>
                <a:spcPts val="600"/>
              </a:spcAft>
              <a:buNone/>
              <a:defRPr/>
            </a:pPr>
            <a:r>
              <a:rPr lang="en-US" sz="1100" b="1" dirty="0">
                <a:solidFill>
                  <a:prstClr val="black"/>
                </a:solidFill>
                <a:cs typeface="Arial" panose="020B0604020202020204" pitchFamily="34" charset="0"/>
              </a:rPr>
              <a:t>For people whose income is:</a:t>
            </a:r>
          </a:p>
          <a:p>
            <a:pPr marL="125834" indent="-125834" defTabSz="966612">
              <a:spcBef>
                <a:spcPts val="0"/>
              </a:spcBef>
              <a:spcAft>
                <a:spcPts val="600"/>
              </a:spcAft>
              <a:defRPr/>
            </a:pPr>
            <a:r>
              <a:rPr lang="en-US" sz="1100" dirty="0">
                <a:solidFill>
                  <a:prstClr val="black"/>
                </a:solidFill>
                <a:cs typeface="Arial" panose="020B0604020202020204" pitchFamily="34" charset="0"/>
              </a:rPr>
              <a:t>$103,000 or less and file an individual tax return; file a joint tax return with a combined yearly income of $206,000 or less; the Part B premium is $174.70 per month</a:t>
            </a:r>
          </a:p>
          <a:p>
            <a:pPr marL="125834" indent="-125834" defTabSz="966612">
              <a:spcBef>
                <a:spcPts val="0"/>
              </a:spcBef>
              <a:spcAft>
                <a:spcPts val="600"/>
              </a:spcAft>
              <a:defRPr/>
            </a:pPr>
            <a:r>
              <a:rPr lang="en-US" sz="1100" dirty="0">
                <a:solidFill>
                  <a:prstClr val="black"/>
                </a:solidFill>
                <a:cs typeface="Arial" panose="020B0604020202020204" pitchFamily="34" charset="0"/>
              </a:rPr>
              <a:t>Above $103,000–$129,000 and file an individual tax return; file a joint tax return with a combined yearly income above $206,000 and less than $258,000; the Part B premium is $244.60 per month</a:t>
            </a:r>
          </a:p>
          <a:p>
            <a:pPr marL="125834" indent="-125834" defTabSz="966612">
              <a:spcBef>
                <a:spcPts val="0"/>
              </a:spcBef>
              <a:spcAft>
                <a:spcPts val="600"/>
              </a:spcAft>
              <a:defRPr/>
            </a:pPr>
            <a:r>
              <a:rPr lang="en-US" sz="1100" dirty="0">
                <a:solidFill>
                  <a:prstClr val="black"/>
                </a:solidFill>
                <a:cs typeface="Arial" panose="020B0604020202020204" pitchFamily="34" charset="0"/>
              </a:rPr>
              <a:t>Above $129,000–$161,000 and file an individual tax return; file a joint tax return with a yearly income of above $258,000 and less than $322,000; the Part B premium is $349.40 per month</a:t>
            </a:r>
          </a:p>
          <a:p>
            <a:pPr marL="125834" indent="-125834" defTabSz="966612">
              <a:spcBef>
                <a:spcPts val="0"/>
              </a:spcBef>
              <a:spcAft>
                <a:spcPts val="600"/>
              </a:spcAft>
              <a:defRPr/>
            </a:pPr>
            <a:r>
              <a:rPr lang="en-US" sz="1100" dirty="0">
                <a:solidFill>
                  <a:prstClr val="black"/>
                </a:solidFill>
                <a:cs typeface="Arial" panose="020B0604020202020204" pitchFamily="34" charset="0"/>
              </a:rPr>
              <a:t>Above $161,000–$193,000 and file an individual tax return; file a joint tax return with a combined income above $322,000 up to $386,000; the Part B premium is $454.20 per month</a:t>
            </a:r>
          </a:p>
          <a:p>
            <a:pPr marL="125834" indent="-125834" defTabSz="966612">
              <a:spcBef>
                <a:spcPts val="0"/>
              </a:spcBef>
              <a:spcAft>
                <a:spcPts val="600"/>
              </a:spcAft>
              <a:defRPr/>
            </a:pPr>
            <a:r>
              <a:rPr lang="en-US" sz="1100" dirty="0">
                <a:solidFill>
                  <a:prstClr val="black"/>
                </a:solidFill>
                <a:cs typeface="Arial" panose="020B0604020202020204" pitchFamily="34" charset="0"/>
              </a:rPr>
              <a:t>Above $193,000 and less than $500,000 and file an individual tax return; file a joint tax return with a combined income above $386,000 and less than $750,000; the Part B premium is $559.00 per month</a:t>
            </a:r>
          </a:p>
          <a:p>
            <a:pPr marL="125834" indent="-125834" defTabSz="966612">
              <a:spcBef>
                <a:spcPts val="0"/>
              </a:spcBef>
              <a:spcAft>
                <a:spcPts val="600"/>
              </a:spcAft>
              <a:defRPr/>
            </a:pPr>
            <a:r>
              <a:rPr lang="en-US" sz="1100" dirty="0">
                <a:solidFill>
                  <a:prstClr val="black"/>
                </a:solidFill>
                <a:cs typeface="Arial" panose="020B0604020202020204" pitchFamily="34" charset="0"/>
              </a:rPr>
              <a:t>$500,000 or above and file an individual tax return; file a joint tax return with a combined income above $750,000, the Part B premium is $594.00 per month</a:t>
            </a:r>
          </a:p>
          <a:p>
            <a:pPr marL="0" indent="0" defTabSz="966612">
              <a:spcBef>
                <a:spcPts val="0"/>
              </a:spcBef>
              <a:spcAft>
                <a:spcPts val="600"/>
              </a:spcAft>
              <a:buNone/>
              <a:defRPr/>
            </a:pPr>
            <a:r>
              <a:rPr lang="en-US" sz="1100" b="1" dirty="0">
                <a:solidFill>
                  <a:prstClr val="black"/>
                </a:solidFill>
                <a:cs typeface="Arial" panose="020B0604020202020204" pitchFamily="34" charset="0"/>
              </a:rPr>
              <a:t>For people with Medicare who are married and lived with their spouses at any time during the year, but who file separate tax returns from their spouse’s, whose income is:</a:t>
            </a:r>
          </a:p>
          <a:p>
            <a:pPr marL="181240" indent="-181240" defTabSz="966612">
              <a:spcBef>
                <a:spcPts val="0"/>
              </a:spcBef>
              <a:spcAft>
                <a:spcPts val="600"/>
              </a:spcAft>
              <a:defRPr/>
            </a:pPr>
            <a:r>
              <a:rPr lang="en-US" sz="1100" dirty="0">
                <a:solidFill>
                  <a:prstClr val="black"/>
                </a:solidFill>
                <a:cs typeface="Arial" panose="020B0604020202020204" pitchFamily="34" charset="0"/>
              </a:rPr>
              <a:t>$103,000 or less, the Part B premium is $174.70 per month</a:t>
            </a:r>
          </a:p>
          <a:p>
            <a:pPr marL="181240" indent="-181240" defTabSz="966612">
              <a:spcBef>
                <a:spcPts val="0"/>
              </a:spcBef>
              <a:spcAft>
                <a:spcPts val="600"/>
              </a:spcAft>
              <a:defRPr/>
            </a:pPr>
            <a:r>
              <a:rPr lang="en-US" sz="1100" dirty="0">
                <a:solidFill>
                  <a:prstClr val="black"/>
                </a:solidFill>
                <a:cs typeface="Arial" panose="020B0604020202020204" pitchFamily="34" charset="0"/>
              </a:rPr>
              <a:t>Above $103,000 and less than $397,000, the Part B premium is $559.00 per month</a:t>
            </a:r>
          </a:p>
          <a:p>
            <a:pPr marL="181240" indent="-181240" defTabSz="966612">
              <a:spcBef>
                <a:spcPts val="0"/>
              </a:spcBef>
              <a:spcAft>
                <a:spcPts val="600"/>
              </a:spcAft>
              <a:defRPr/>
            </a:pPr>
            <a:r>
              <a:rPr lang="en-US" sz="1100" dirty="0">
                <a:solidFill>
                  <a:prstClr val="black"/>
                </a:solidFill>
                <a:cs typeface="Arial" panose="020B0604020202020204" pitchFamily="34" charset="0"/>
              </a:rPr>
              <a:t>Above $397,000 the Part B premium is $594.00 per month</a:t>
            </a:r>
          </a:p>
          <a:p>
            <a:pPr marL="0" lvl="1" defTabSz="966612">
              <a:spcBef>
                <a:spcPts val="0"/>
              </a:spcBef>
              <a:spcAft>
                <a:spcPts val="600"/>
              </a:spcAft>
              <a:tabLst>
                <a:tab pos="125861" algn="l"/>
              </a:tabLst>
              <a:defRPr/>
            </a:pPr>
            <a:r>
              <a:rPr lang="en-US" sz="1100" dirty="0">
                <a:solidFill>
                  <a:prstClr val="black"/>
                </a:solidFill>
                <a:cs typeface="Arial" panose="020B0604020202020204" pitchFamily="34" charset="0"/>
              </a:rPr>
              <a:t>If you have to pay a higher amount for your Part B premium and you disagree (for example, if your income goes down), call Social Security at 1-800‑772-1213; TTY: 1‑800‑325‑0778. </a:t>
            </a:r>
          </a:p>
          <a:p>
            <a:pPr marL="0" lvl="1" defTabSz="966612">
              <a:spcBef>
                <a:spcPts val="0"/>
              </a:spcBef>
              <a:spcAft>
                <a:spcPts val="600"/>
              </a:spcAft>
              <a:tabLst>
                <a:tab pos="125861" algn="l"/>
              </a:tabLst>
              <a:defRPr/>
            </a:pPr>
            <a:r>
              <a:rPr lang="en-US" sz="1100" b="1" dirty="0">
                <a:solidFill>
                  <a:prstClr val="black"/>
                </a:solidFill>
                <a:cs typeface="Arial" panose="020B0604020202020204" pitchFamily="34" charset="0"/>
              </a:rPr>
              <a:t>NOTE: </a:t>
            </a:r>
            <a:r>
              <a:rPr lang="en-US" sz="1100" dirty="0">
                <a:solidFill>
                  <a:prstClr val="black"/>
                </a:solidFill>
                <a:cs typeface="Arial" panose="020B0604020202020204" pitchFamily="34" charset="0"/>
              </a:rPr>
              <a:t>You may pay more than these amounts if you also pay a Part B late enrollment penalty.</a:t>
            </a:r>
          </a:p>
          <a:p>
            <a:pPr marL="0" indent="0">
              <a:spcBef>
                <a:spcPts val="0"/>
              </a:spcBef>
              <a:spcAft>
                <a:spcPts val="600"/>
              </a:spcAft>
              <a:buNone/>
            </a:pPr>
            <a:endParaRPr lang="en-US" sz="1100" dirty="0"/>
          </a:p>
        </p:txBody>
      </p:sp>
    </p:spTree>
    <p:extLst>
      <p:ext uri="{BB962C8B-B14F-4D97-AF65-F5344CB8AC3E}">
        <p14:creationId xmlns:p14="http://schemas.microsoft.com/office/powerpoint/2010/main" val="2461387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685903"/>
            <a:ext cx="5759451" cy="5398007"/>
          </a:xfrm>
        </p:spPr>
        <p:txBody>
          <a:bodyPr/>
          <a:lstStyle/>
          <a:p>
            <a:pPr marL="0" indent="0" defTabSz="966612">
              <a:spcBef>
                <a:spcPts val="0"/>
              </a:spcBef>
              <a:spcAft>
                <a:spcPts val="600"/>
              </a:spcAft>
              <a:buNone/>
              <a:defRPr/>
            </a:pPr>
            <a:r>
              <a:rPr lang="en-US" b="1" dirty="0">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In addition to premiums, there are other costs you pay in Original Medicare. This is what you pay in 2024 for Part B-covered medically necessary services, which are services or supplies you need to diagnose or treat your medical condition and that meet accepted standards of medical practice:</a:t>
            </a:r>
          </a:p>
          <a:p>
            <a:pPr marL="125834" indent="-125834" defTabSz="966612">
              <a:spcBef>
                <a:spcPts val="0"/>
              </a:spcBef>
              <a:spcAft>
                <a:spcPts val="600"/>
              </a:spcAft>
              <a:defRPr/>
            </a:pPr>
            <a:r>
              <a:rPr lang="en-US" b="1" dirty="0">
                <a:solidFill>
                  <a:prstClr val="black"/>
                </a:solidFill>
                <a:cs typeface="Arial" panose="020B0604020202020204" pitchFamily="34" charset="0"/>
              </a:rPr>
              <a:t>The annual Part B deductible is $240 in 2024. </a:t>
            </a:r>
            <a:r>
              <a:rPr lang="en-US" dirty="0">
                <a:solidFill>
                  <a:prstClr val="black"/>
                </a:solidFill>
                <a:cs typeface="Arial" panose="020B0604020202020204" pitchFamily="34" charset="0"/>
              </a:rPr>
              <a:t>If you have Original Medicare, you pay the Part B deductible, which is the amount a person must pay for health care each calendar year before Medicare begins to pay. This amount can change every year in January. This means that you must pay the first $240 of your Medicare-approved medical bills in 2024 before Part B starts to pay for your care. </a:t>
            </a:r>
          </a:p>
          <a:p>
            <a:pPr marL="125834" indent="-125834" defTabSz="966612">
              <a:spcBef>
                <a:spcPts val="0"/>
              </a:spcBef>
              <a:spcAft>
                <a:spcPts val="600"/>
              </a:spcAft>
              <a:defRPr/>
            </a:pPr>
            <a:r>
              <a:rPr lang="en-US" b="1" dirty="0">
                <a:solidFill>
                  <a:prstClr val="black"/>
                </a:solidFill>
                <a:cs typeface="Arial" panose="020B0604020202020204" pitchFamily="34" charset="0"/>
              </a:rPr>
              <a:t>After you meet the annual deductible, you pay coinsurance for Part B services.</a:t>
            </a:r>
            <a:r>
              <a:rPr lang="en-US" dirty="0">
                <a:solidFill>
                  <a:prstClr val="black"/>
                </a:solidFill>
                <a:cs typeface="Arial" panose="020B0604020202020204" pitchFamily="34" charset="0"/>
              </a:rPr>
              <a:t> In general, it’s 20% for most covered services for providers accepting assignment. If the provider doesn’t accept assignment, they can charge you up to 15% above the approved amount (called the “limiting charge”), and you may have to pay the entire amount up front. </a:t>
            </a:r>
          </a:p>
          <a:p>
            <a:pPr marL="125834" indent="-125834" defTabSz="966612">
              <a:spcBef>
                <a:spcPts val="0"/>
              </a:spcBef>
              <a:spcAft>
                <a:spcPts val="600"/>
              </a:spcAft>
              <a:defRPr/>
            </a:pPr>
            <a:r>
              <a:rPr lang="en-US" b="1" dirty="0">
                <a:solidFill>
                  <a:prstClr val="black"/>
                </a:solidFill>
                <a:cs typeface="Arial" panose="020B0604020202020204" pitchFamily="34" charset="0"/>
              </a:rPr>
              <a:t>Most preventive services have no coinsurance, and the Part B deductible doesn’t apply as long as the provider accepts assignment. </a:t>
            </a:r>
            <a:r>
              <a:rPr lang="en-US" dirty="0">
                <a:solidFill>
                  <a:prstClr val="black"/>
                </a:solidFill>
                <a:cs typeface="Arial" panose="020B0604020202020204" pitchFamily="34" charset="0"/>
              </a:rPr>
              <a:t>You pay 20% for outpatient mental health services (visits to a doctor or other health care provider to diagnose your condition or monitor or change your prescriptions, or outpatient treatment of your condition (like counseling or psychotherapy) for providers accepting assignment). </a:t>
            </a:r>
          </a:p>
          <a:p>
            <a:pPr marL="125834" indent="-125834" defTabSz="966612">
              <a:spcBef>
                <a:spcPts val="0"/>
              </a:spcBef>
              <a:spcAft>
                <a:spcPts val="600"/>
              </a:spcAft>
              <a:defRPr/>
            </a:pPr>
            <a:r>
              <a:rPr lang="en-US" b="1" dirty="0">
                <a:solidFill>
                  <a:prstClr val="black"/>
                </a:solidFill>
                <a:cs typeface="Arial" panose="020B0604020202020204" pitchFamily="34" charset="0"/>
              </a:rPr>
              <a:t>If you can’t afford to pay these costs, there are programs that may help. </a:t>
            </a:r>
            <a:r>
              <a:rPr lang="en-US" dirty="0">
                <a:solidFill>
                  <a:prstClr val="black"/>
                </a:solidFill>
                <a:cs typeface="Arial" panose="020B0604020202020204" pitchFamily="34" charset="0"/>
              </a:rPr>
              <a:t>These programs are discussed later in Lesson 7.</a:t>
            </a:r>
          </a:p>
          <a:p>
            <a:pPr marL="125834" indent="-125834" defTabSz="966612">
              <a:spcBef>
                <a:spcPts val="0"/>
              </a:spcBef>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6018780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1"/>
            <a:ext cx="5759450" cy="5320454"/>
          </a:xfrm>
        </p:spPr>
        <p:txBody>
          <a:bodyPr/>
          <a:lstStyle/>
          <a:p>
            <a:pPr marL="0" indent="0" defTabSz="966612">
              <a:spcBef>
                <a:spcPts val="634"/>
              </a:spcBef>
              <a:buNone/>
              <a:defRPr/>
            </a:pPr>
            <a:r>
              <a:rPr lang="en-US" b="1" dirty="0">
                <a:cs typeface="Arial" panose="020B0604020202020204" pitchFamily="34" charset="0"/>
              </a:rPr>
              <a:t>Presenter Notes</a:t>
            </a:r>
          </a:p>
          <a:p>
            <a:pPr marL="119149" indent="-119149" defTabSz="966612">
              <a:spcBef>
                <a:spcPts val="634"/>
              </a:spcBef>
              <a:defRPr/>
            </a:pPr>
            <a:r>
              <a:rPr lang="en-US" dirty="0">
                <a:solidFill>
                  <a:prstClr val="black"/>
                </a:solidFill>
                <a:cs typeface="Arial" panose="020B0604020202020204" pitchFamily="34" charset="0"/>
              </a:rPr>
              <a:t>The Part B premium usually gets deducted from monthly Social Security, Railroad Retirement Board (RRB), or federal retirement payments. The amount depends on your income and when you sign up for Part B. If you signed up late, you may have to pay a lifetime penalty, which is added to your monthly Part B premium.</a:t>
            </a:r>
          </a:p>
          <a:p>
            <a:pPr marL="119149" indent="-119149" defTabSz="966612">
              <a:spcBef>
                <a:spcPts val="634"/>
              </a:spcBef>
              <a:defRPr/>
            </a:pPr>
            <a:r>
              <a:rPr lang="en-US" dirty="0">
                <a:solidFill>
                  <a:prstClr val="black"/>
                </a:solidFill>
                <a:cs typeface="Arial" panose="020B0604020202020204" pitchFamily="34" charset="0"/>
              </a:rPr>
              <a:t>People who don’t get a retirement payment, or whose payment isn’t enough to cover the premium, get a bill from Medicare for their Part B premiums. You can pay your bill through Medicare’s Easy Pay, your bank’s online bill payment service from your checking or savings account; or by check, money order, credit card, or debit card </a:t>
            </a:r>
            <a:r>
              <a:rPr lang="en-US" dirty="0">
                <a:solidFill>
                  <a:prstClr val="black"/>
                </a:solidFill>
                <a:cs typeface="Arial" panose="020B0604020202020204" pitchFamily="34" charset="0"/>
                <a:hlinkClick r:id="rId3"/>
              </a:rPr>
              <a:t>(Medicare.gov/basics/costs/pay-premiums</a:t>
            </a:r>
            <a:r>
              <a:rPr lang="en-US" dirty="0">
                <a:solidFill>
                  <a:prstClr val="black"/>
                </a:solidFill>
                <a:cs typeface="Arial" panose="020B0604020202020204" pitchFamily="34" charset="0"/>
              </a:rPr>
              <a:t>) </a:t>
            </a:r>
          </a:p>
          <a:p>
            <a:pPr marL="119149" marR="0" lvl="0" indent="-119149" algn="l" defTabSz="966612" rtl="0" eaLnBrk="1" fontAlgn="auto" latinLnBrk="0" hangingPunct="1">
              <a:lnSpc>
                <a:spcPct val="100000"/>
              </a:lnSpc>
              <a:spcBef>
                <a:spcPts val="634"/>
              </a:spcBef>
              <a:spcAft>
                <a:spcPts val="0"/>
              </a:spcAft>
              <a:buClrTx/>
              <a:buSzTx/>
              <a:buFont typeface="Wingdings" panose="05000000000000000000" pitchFamily="2" charset="2"/>
              <a:buChar char="§"/>
              <a:tabLst/>
              <a:defRPr/>
            </a:pPr>
            <a:r>
              <a:rPr lang="en-US" sz="1200" dirty="0">
                <a:solidFill>
                  <a:prstClr val="black"/>
                </a:solidFill>
                <a:cs typeface="Arial"/>
              </a:rPr>
              <a:t>If you or your spouse are still working, have a GHP (</a:t>
            </a:r>
            <a:r>
              <a:rPr lang="en-US" sz="1200" dirty="0">
                <a:cs typeface="Arial"/>
              </a:rPr>
              <a:t>a health plan offered by an employer or employee organization that provides health coverage to employees and their families)</a:t>
            </a:r>
            <a:r>
              <a:rPr lang="en-US" sz="1200" dirty="0">
                <a:solidFill>
                  <a:prstClr val="black"/>
                </a:solidFill>
                <a:cs typeface="Arial"/>
              </a:rPr>
              <a:t>, and didn’t sign up for Part B (or Part A if you have to pay for it) during your IEP, you may be able </a:t>
            </a:r>
            <a:r>
              <a:rPr lang="en-US" sz="1200" dirty="0">
                <a:cs typeface="Arial"/>
              </a:rPr>
              <a:t>to sign up during an SEP. An SEP allows you to sign up after your IEP and not wait for the GEP. If eligible, you usually won’t have to pay a late enrollment penalty, but this SEP is limited. </a:t>
            </a:r>
            <a:r>
              <a:rPr lang="en-US" dirty="0">
                <a:cs typeface="Arial"/>
              </a:rPr>
              <a:t>You can sign up for Part A (if you have to pay for it) and/or Part B at anytime you’re still covered by the GHP and continue for an 8-month period that begins the month after the employment ends or the coverage ends, whichever happens first.</a:t>
            </a:r>
          </a:p>
          <a:p>
            <a:pPr marL="119149" indent="-119149" defTabSz="966612">
              <a:spcBef>
                <a:spcPts val="634"/>
              </a:spcBef>
              <a:defRPr/>
            </a:pPr>
            <a:r>
              <a:rPr lang="en-US" dirty="0">
                <a:solidFill>
                  <a:prstClr val="black"/>
                </a:solidFill>
                <a:cs typeface="Arial" panose="020B0604020202020204" pitchFamily="34" charset="0"/>
              </a:rPr>
              <a:t>You should contact your employer or union benefits administrator to find out how your insurance works with Medicare and if you should sign up for Part B during your IEP. </a:t>
            </a:r>
            <a:endParaRPr lang="en-US" dirty="0">
              <a:cs typeface="Arial" panose="020B0604020202020204" pitchFamily="34" charset="0"/>
            </a:endParaRPr>
          </a:p>
          <a:p>
            <a:pPr marL="119149" indent="-119149" defTabSz="966612">
              <a:spcBef>
                <a:spcPts val="634"/>
              </a:spcBef>
              <a:defRPr/>
            </a:pPr>
            <a:r>
              <a:rPr lang="en-US" dirty="0">
                <a:solidFill>
                  <a:prstClr val="black"/>
                </a:solidFill>
                <a:cs typeface="Arial" panose="020B0604020202020204" pitchFamily="34" charset="0"/>
              </a:rPr>
              <a:t>There are situations where you must have Part B. See the next slide for those situations.</a:t>
            </a:r>
          </a:p>
          <a:p>
            <a:pPr marL="0" indent="0" defTabSz="966612">
              <a:buNone/>
              <a:defRPr/>
            </a:pPr>
            <a:endParaRPr lang="en-US" dirty="0">
              <a:solidFill>
                <a:prstClr val="black"/>
              </a:solidFill>
            </a:endParaRPr>
          </a:p>
        </p:txBody>
      </p:sp>
    </p:spTree>
    <p:extLst>
      <p:ext uri="{BB962C8B-B14F-4D97-AF65-F5344CB8AC3E}">
        <p14:creationId xmlns:p14="http://schemas.microsoft.com/office/powerpoint/2010/main" val="6626648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03058" y="3694611"/>
            <a:ext cx="6509084" cy="5684519"/>
          </a:xfrm>
        </p:spPr>
        <p:txBody>
          <a:bodyPr/>
          <a:lstStyle/>
          <a:p>
            <a:pPr marL="0" indent="0" defTabSz="966612">
              <a:spcBef>
                <a:spcPts val="634"/>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634"/>
              </a:spcBef>
              <a:spcAft>
                <a:spcPts val="600"/>
              </a:spcAft>
              <a:buNone/>
              <a:defRPr/>
            </a:pPr>
            <a:r>
              <a:rPr lang="en-US" b="1" dirty="0">
                <a:cs typeface="Arial" panose="020B0604020202020204" pitchFamily="34" charset="0"/>
              </a:rPr>
              <a:t>Presenter Notes</a:t>
            </a:r>
          </a:p>
          <a:p>
            <a:pPr marL="0" indent="0" defTabSz="966612">
              <a:spcBef>
                <a:spcPts val="634"/>
              </a:spcBef>
              <a:spcAft>
                <a:spcPts val="600"/>
              </a:spcAft>
              <a:buNone/>
              <a:defRPr/>
            </a:pPr>
            <a:r>
              <a:rPr lang="en-US" b="1" dirty="0">
                <a:solidFill>
                  <a:prstClr val="black"/>
                </a:solidFill>
                <a:cs typeface="Arial" panose="020B0604020202020204" pitchFamily="34" charset="0"/>
              </a:rPr>
              <a:t>You must have Part A and Part B if:</a:t>
            </a:r>
          </a:p>
          <a:p>
            <a:pPr marL="125525" lvl="1" indent="-125525" defTabSz="966612">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 want to buy a Medicare Supplement Insurance (Medigap) policy.</a:t>
            </a:r>
          </a:p>
          <a:p>
            <a:pPr marL="125525" lvl="1" indent="-125525" defTabSz="966612">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 want to join a Medicare Advantage Plan. </a:t>
            </a:r>
          </a:p>
          <a:p>
            <a:pPr marL="125834" lvl="1" indent="-125834" defTabSz="966612">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You're eligible for TRICARE For Life (TFL). TFL provides expanded medical coverage to Medicare-eligible uniformed services retirees 65 or older, to their eligible family members and survivors, and to certain former spouses. However, if you’re an active-duty service member, or the spouse or dependent child of an active-duty service member, you may want to sign up for Part A, but you don’t have to sign up for Part B to keep your TRICARE coverage. When the active-duty service member retires and coverage changes to TFL, you must sign up for Part A and Part B to keep your TFL coverage. For more information, visit </a:t>
            </a:r>
            <a:r>
              <a:rPr lang="en-US" dirty="0">
                <a:solidFill>
                  <a:prstClr val="black"/>
                </a:solidFill>
                <a:cs typeface="Arial" panose="020B0604020202020204" pitchFamily="34" charset="0"/>
                <a:hlinkClick r:id="rId3"/>
              </a:rPr>
              <a:t>tricare.mil/</a:t>
            </a:r>
            <a:r>
              <a:rPr lang="en-US" dirty="0" err="1">
                <a:solidFill>
                  <a:prstClr val="black"/>
                </a:solidFill>
                <a:cs typeface="Arial" panose="020B0604020202020204" pitchFamily="34" charset="0"/>
                <a:hlinkClick r:id="rId3"/>
              </a:rPr>
              <a:t>mybenefit</a:t>
            </a:r>
            <a:r>
              <a:rPr lang="en-US" dirty="0">
                <a:solidFill>
                  <a:prstClr val="black"/>
                </a:solidFill>
                <a:cs typeface="Arial" panose="020B0604020202020204" pitchFamily="34" charset="0"/>
              </a:rPr>
              <a:t>.</a:t>
            </a:r>
          </a:p>
          <a:p>
            <a:pPr marL="125834" lvl="1" indent="-125834" defTabSz="966612">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You’re eligible for Civilian Health and Medical Program of the Department of Veterans Affairs (CHAMPVA).  </a:t>
            </a:r>
          </a:p>
          <a:p>
            <a:pPr marL="125525" lvl="1" indent="-125525" defTabSz="966612">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Your employer coverage requires you or your spouse/family member to have it because the company has fewer than 20 employees (talk to your employer or union benefits administrator).</a:t>
            </a:r>
          </a:p>
          <a:p>
            <a:pPr marL="0" indent="0">
              <a:spcBef>
                <a:spcPts val="634"/>
              </a:spcBef>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a:t>
            </a:r>
            <a:r>
              <a:rPr lang="en-US" dirty="0"/>
              <a:t>If you have (or can get) both Medicare and Veterans’ benefits, you can get treatment under either program. However, Medicare is never the secondary payer after the Department of Veterans Affairs (VA). Each time you get health care or see a doctor, you must choose which benefits to use. Medicare can’t pay for the same service that your Veterans’ benefits covered, and your Veterans’ benefits can’t pay for the same service that Medicare covered. </a:t>
            </a:r>
            <a:r>
              <a:rPr lang="en-US" dirty="0">
                <a:solidFill>
                  <a:prstClr val="black"/>
                </a:solidFill>
                <a:cs typeface="Arial" panose="020B0604020202020204" pitchFamily="34" charset="0"/>
              </a:rPr>
              <a:t> </a:t>
            </a:r>
          </a:p>
          <a:p>
            <a:pPr marL="0" indent="0" defTabSz="966612">
              <a:spcBef>
                <a:spcPts val="634"/>
              </a:spcBef>
              <a:spcAft>
                <a:spcPts val="600"/>
              </a:spcAft>
              <a:buNone/>
              <a:defRPr/>
            </a:pPr>
            <a:r>
              <a:rPr lang="en-US" dirty="0">
                <a:solidFill>
                  <a:prstClr val="black"/>
                </a:solidFill>
                <a:cs typeface="Arial" panose="020B0604020202020204" pitchFamily="34" charset="0"/>
              </a:rPr>
              <a:t>If you have other coverage, view or download “Medicare and Other Health Benefits: Your Guide to Who Pays First” (CMS Product No. 02179) at </a:t>
            </a:r>
            <a:r>
              <a:rPr lang="en-US" dirty="0">
                <a:solidFill>
                  <a:prstClr val="black"/>
                </a:solidFill>
                <a:cs typeface="Arial" panose="020B0604020202020204" pitchFamily="34" charset="0"/>
                <a:hlinkClick r:id="rId4"/>
              </a:rPr>
              <a:t>Medicare.gov/publications</a:t>
            </a:r>
            <a:r>
              <a:rPr lang="en-US" dirty="0">
                <a:solidFill>
                  <a:prstClr val="black"/>
                </a:solidFill>
                <a:cs typeface="Arial" panose="020B0604020202020204" pitchFamily="34" charset="0"/>
              </a:rPr>
              <a:t>.</a:t>
            </a:r>
          </a:p>
          <a:p>
            <a:pPr marL="0" indent="0" defTabSz="966612">
              <a:spcBef>
                <a:spcPts val="634"/>
              </a:spcBef>
              <a:spcAft>
                <a:spcPts val="600"/>
              </a:spcAft>
              <a:buNone/>
              <a:defRPr/>
            </a:pPr>
            <a:endParaRPr lang="en-US" dirty="0">
              <a:solidFill>
                <a:prstClr val="black"/>
              </a:solidFill>
              <a:cs typeface="Arial" panose="020B0604020202020204" pitchFamily="34" charset="0"/>
            </a:endParaRPr>
          </a:p>
          <a:p>
            <a:pPr marL="0" indent="0" defTabSz="966612">
              <a:spcBef>
                <a:spcPts val="634"/>
              </a:spcBef>
              <a:spcAft>
                <a:spcPts val="600"/>
              </a:spcAft>
              <a:buNone/>
              <a:defRPr/>
            </a:pPr>
            <a:endParaRPr lang="en-US" sz="1500" dirty="0">
              <a:solidFill>
                <a:prstClr val="black"/>
              </a:solidFill>
              <a:cs typeface="Arial" panose="020B0604020202020204" pitchFamily="34" charset="0"/>
            </a:endParaRPr>
          </a:p>
        </p:txBody>
      </p:sp>
    </p:spTree>
    <p:extLst>
      <p:ext uri="{BB962C8B-B14F-4D97-AF65-F5344CB8AC3E}">
        <p14:creationId xmlns:p14="http://schemas.microsoft.com/office/powerpoint/2010/main" val="28319724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678487"/>
          </a:xfrm>
        </p:spPr>
        <p:txBody>
          <a:bodyPr/>
          <a:lstStyle/>
          <a:p>
            <a:pPr marL="0" indent="0" fontAlgn="base">
              <a:spcBef>
                <a:spcPts val="634"/>
              </a:spcBef>
              <a:buNone/>
            </a:pPr>
            <a:r>
              <a:rPr lang="en-US" b="1" i="0" u="none" strike="noStrike" dirty="0">
                <a:solidFill>
                  <a:srgbClr val="000000"/>
                </a:solidFill>
                <a:effectLst/>
                <a:cs typeface="Arial"/>
              </a:rPr>
              <a:t>This slide has animation.</a:t>
            </a:r>
          </a:p>
          <a:p>
            <a:pPr marL="0" indent="0" fontAlgn="base">
              <a:spcBef>
                <a:spcPts val="634"/>
              </a:spcBef>
              <a:buNone/>
            </a:pPr>
            <a:r>
              <a:rPr lang="en-US" b="0" i="0" dirty="0">
                <a:solidFill>
                  <a:srgbClr val="444444"/>
                </a:solidFill>
                <a:effectLst/>
                <a:cs typeface="Arial"/>
              </a:rPr>
              <a:t>​</a:t>
            </a: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r>
              <a:rPr lang="en-US" b="0" i="0" dirty="0">
                <a:solidFill>
                  <a:srgbClr val="444444"/>
                </a:solidFill>
                <a:effectLst/>
                <a:cs typeface="Arial"/>
              </a:rPr>
              <a:t>​</a:t>
            </a:r>
          </a:p>
          <a:p>
            <a:pPr marL="0" indent="0" defTabSz="966612">
              <a:spcBef>
                <a:spcPts val="634"/>
              </a:spcBef>
              <a:buNone/>
              <a:defRPr/>
            </a:pPr>
            <a:r>
              <a:rPr lang="en-US" b="0" dirty="0">
                <a:solidFill>
                  <a:prstClr val="black"/>
                </a:solidFill>
                <a:cs typeface="Arial"/>
              </a:rPr>
              <a:t>Check Your Knowledge: Question 3</a:t>
            </a:r>
          </a:p>
          <a:p>
            <a:pPr marL="0" indent="0" defTabSz="966612">
              <a:spcBef>
                <a:spcPts val="634"/>
              </a:spcBef>
              <a:buNone/>
              <a:defRPr/>
            </a:pPr>
            <a:r>
              <a:rPr lang="en-US" b="1" dirty="0">
                <a:solidFill>
                  <a:prstClr val="black"/>
                </a:solidFill>
                <a:cs typeface="Arial"/>
              </a:rPr>
              <a:t>Part A (Hospital Insurance) covers inpatient care in a skilled nursing facility (SNF) after a related __-day inpatient hospital stay.</a:t>
            </a:r>
          </a:p>
          <a:p>
            <a:pPr marL="245009" indent="-245009" defTabSz="966612">
              <a:spcBef>
                <a:spcPts val="634"/>
              </a:spcBef>
              <a:buFont typeface="+mj-lt"/>
              <a:buAutoNum type="alphaLcPeriod"/>
              <a:defRPr/>
            </a:pPr>
            <a:r>
              <a:rPr lang="en-US" dirty="0">
                <a:solidFill>
                  <a:prstClr val="black"/>
                </a:solidFill>
                <a:cs typeface="Arial"/>
              </a:rPr>
              <a:t>1</a:t>
            </a:r>
          </a:p>
          <a:p>
            <a:pPr marL="245009" indent="-245009" defTabSz="966612">
              <a:spcBef>
                <a:spcPts val="634"/>
              </a:spcBef>
              <a:buFont typeface="+mj-lt"/>
              <a:buAutoNum type="alphaLcPeriod"/>
              <a:defRPr/>
            </a:pPr>
            <a:r>
              <a:rPr lang="en-US" dirty="0">
                <a:solidFill>
                  <a:prstClr val="black"/>
                </a:solidFill>
                <a:cs typeface="Arial"/>
              </a:rPr>
              <a:t>3</a:t>
            </a:r>
          </a:p>
          <a:p>
            <a:pPr marL="245009" indent="-245009" defTabSz="966612">
              <a:spcBef>
                <a:spcPts val="634"/>
              </a:spcBef>
              <a:buFont typeface="+mj-lt"/>
              <a:buAutoNum type="alphaLcPeriod"/>
              <a:defRPr/>
            </a:pPr>
            <a:r>
              <a:rPr lang="en-US" dirty="0">
                <a:solidFill>
                  <a:prstClr val="black"/>
                </a:solidFill>
                <a:cs typeface="Arial"/>
              </a:rPr>
              <a:t>5</a:t>
            </a:r>
          </a:p>
          <a:p>
            <a:pPr marL="245009" indent="-245009" defTabSz="966612">
              <a:spcBef>
                <a:spcPts val="634"/>
              </a:spcBef>
              <a:buFont typeface="+mj-lt"/>
              <a:buAutoNum type="alphaLcPeriod"/>
              <a:defRPr/>
            </a:pPr>
            <a:r>
              <a:rPr lang="en-US" dirty="0">
                <a:solidFill>
                  <a:prstClr val="black"/>
                </a:solidFill>
                <a:cs typeface="Arial"/>
              </a:rPr>
              <a:t>10</a:t>
            </a:r>
          </a:p>
          <a:p>
            <a:pPr marL="0" indent="0" defTabSz="966612">
              <a:spcBef>
                <a:spcPts val="634"/>
              </a:spcBef>
              <a:buNone/>
              <a:defRPr/>
            </a:pPr>
            <a:r>
              <a:rPr lang="en-US" b="1" dirty="0">
                <a:solidFill>
                  <a:prstClr val="black"/>
                </a:solidFill>
                <a:cs typeface="Arial"/>
              </a:rPr>
              <a:t>Answer: Answer: b. </a:t>
            </a:r>
            <a:r>
              <a:rPr lang="en-US" dirty="0">
                <a:solidFill>
                  <a:prstClr val="black"/>
                </a:solidFill>
                <a:cs typeface="Arial"/>
              </a:rPr>
              <a:t>Part A covers inpatient skilled nursing facility (SNF) care (not custodial or long-term care) if you meet certain criteria. You must first have a related 3-day inpatient hospital stay. This doesn’t include the day you’re discharged. </a:t>
            </a:r>
            <a:r>
              <a:rPr lang="en-US" b="1" dirty="0">
                <a:solidFill>
                  <a:prstClr val="black"/>
                </a:solidFill>
                <a:cs typeface="Arial"/>
              </a:rPr>
              <a:t>NOTE:</a:t>
            </a:r>
            <a:r>
              <a:rPr lang="en-US" dirty="0">
                <a:solidFill>
                  <a:prstClr val="black"/>
                </a:solidFill>
                <a:cs typeface="Arial"/>
              </a:rPr>
              <a:t> If your doctor is participating in an Accountable Care Organization (or other type of Medicare initiative) that’s approved for a SNF 3-Day Rule Waiver, you may not need to have a 3-day inpatient hospital stay before getting coverage.</a:t>
            </a:r>
          </a:p>
          <a:p>
            <a:pPr marL="0" indent="0" defTabSz="966612">
              <a:spcBef>
                <a:spcPts val="634"/>
              </a:spcBef>
              <a:buNone/>
              <a:defRPr/>
            </a:pPr>
            <a:endParaRPr lang="en-US" sz="1500" dirty="0">
              <a:solidFill>
                <a:prstClr val="black"/>
              </a:solidFill>
            </a:endParaRPr>
          </a:p>
        </p:txBody>
      </p:sp>
    </p:spTree>
    <p:extLst>
      <p:ext uri="{BB962C8B-B14F-4D97-AF65-F5344CB8AC3E}">
        <p14:creationId xmlns:p14="http://schemas.microsoft.com/office/powerpoint/2010/main" val="24506923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fontAlgn="base">
              <a:spcBef>
                <a:spcPts val="634"/>
              </a:spcBef>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634"/>
              </a:spcBef>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634"/>
              </a:spcBef>
              <a:buNone/>
              <a:defRPr/>
            </a:pPr>
            <a:r>
              <a:rPr lang="en-US" b="0" dirty="0">
                <a:solidFill>
                  <a:prstClr val="black"/>
                </a:solidFill>
                <a:cs typeface="Arial"/>
              </a:rPr>
              <a:t>Check Your Knowledge: Question 4</a:t>
            </a:r>
          </a:p>
          <a:p>
            <a:pPr marL="0" indent="0" defTabSz="966612">
              <a:spcBef>
                <a:spcPts val="634"/>
              </a:spcBef>
              <a:buNone/>
              <a:defRPr/>
            </a:pPr>
            <a:r>
              <a:rPr lang="en-US" b="1" dirty="0">
                <a:solidFill>
                  <a:prstClr val="black"/>
                </a:solidFill>
                <a:cs typeface="Arial"/>
              </a:rPr>
              <a:t>When does Part B cover home health care?</a:t>
            </a:r>
          </a:p>
          <a:p>
            <a:pPr marL="245009" indent="-245009" defTabSz="966612">
              <a:spcBef>
                <a:spcPts val="634"/>
              </a:spcBef>
              <a:buFont typeface="+mj-lt"/>
              <a:buAutoNum type="alphaLcPeriod"/>
              <a:defRPr/>
            </a:pPr>
            <a:r>
              <a:rPr lang="en-US" dirty="0">
                <a:solidFill>
                  <a:prstClr val="black"/>
                </a:solidFill>
                <a:cs typeface="Arial"/>
              </a:rPr>
              <a:t>An inpatient hospital stay precedes the need for home health care</a:t>
            </a:r>
          </a:p>
          <a:p>
            <a:pPr marL="245009" indent="-245009" defTabSz="966612">
              <a:spcBef>
                <a:spcPts val="634"/>
              </a:spcBef>
              <a:buFont typeface="+mj-lt"/>
              <a:buAutoNum type="alphaLcPeriod"/>
              <a:defRPr/>
            </a:pPr>
            <a:r>
              <a:rPr lang="en-US" dirty="0">
                <a:solidFill>
                  <a:prstClr val="black"/>
                </a:solidFill>
                <a:cs typeface="Arial"/>
              </a:rPr>
              <a:t>An inpatient hospital stay doesn’t precede the need for home health care</a:t>
            </a:r>
          </a:p>
          <a:p>
            <a:pPr marL="245009" indent="-245009" defTabSz="966612">
              <a:spcBef>
                <a:spcPts val="634"/>
              </a:spcBef>
              <a:buFont typeface="+mj-lt"/>
              <a:buAutoNum type="alphaLcPeriod"/>
              <a:defRPr/>
            </a:pPr>
            <a:r>
              <a:rPr lang="en-US" dirty="0">
                <a:solidFill>
                  <a:prstClr val="black"/>
                </a:solidFill>
                <a:cs typeface="Arial"/>
              </a:rPr>
              <a:t>The number of Part A-covered home health visits exceeds 100</a:t>
            </a:r>
          </a:p>
          <a:p>
            <a:pPr marL="245009" indent="-245009" defTabSz="966612">
              <a:spcBef>
                <a:spcPts val="634"/>
              </a:spcBef>
              <a:buFont typeface="+mj-lt"/>
              <a:buAutoNum type="alphaLcPeriod"/>
              <a:defRPr/>
            </a:pPr>
            <a:r>
              <a:rPr lang="en-US" dirty="0">
                <a:solidFill>
                  <a:prstClr val="black"/>
                </a:solidFill>
                <a:cs typeface="Arial"/>
              </a:rPr>
              <a:t>B or C</a:t>
            </a:r>
          </a:p>
          <a:p>
            <a:pPr marL="0" lvl="1" defTabSz="966612">
              <a:tabLst>
                <a:tab pos="125861" algn="l"/>
              </a:tabLst>
              <a:defRPr/>
            </a:pPr>
            <a:r>
              <a:rPr lang="en-US" b="1" dirty="0">
                <a:solidFill>
                  <a:prstClr val="black"/>
                </a:solidFill>
                <a:cs typeface="Arial"/>
              </a:rPr>
              <a:t>Answer: d. B or C.</a:t>
            </a:r>
            <a:endParaRPr lang="en-US" dirty="0">
              <a:solidFill>
                <a:prstClr val="black"/>
              </a:solidFill>
              <a:cs typeface="Arial"/>
            </a:endParaRPr>
          </a:p>
          <a:p>
            <a:pPr marL="0" lvl="1" defTabSz="966612">
              <a:tabLst>
                <a:tab pos="125861" algn="l"/>
              </a:tabLst>
              <a:defRPr/>
            </a:pPr>
            <a:r>
              <a:rPr lang="en-US" dirty="0">
                <a:solidFill>
                  <a:prstClr val="black"/>
                </a:solidFill>
                <a:cs typeface="Arial"/>
              </a:rPr>
              <a:t>You can use your home health benefits under Part A and/or Part B. Part B pays for home health care if an inpatient hospital stay doesn’t precede the need for home health care, or when the number of Part A-covered home health care visits exceeds 100 visits.</a:t>
            </a:r>
            <a:endParaRPr lang="en-US" dirty="0">
              <a:solidFill>
                <a:prstClr val="black"/>
              </a:solidFill>
            </a:endParaRPr>
          </a:p>
        </p:txBody>
      </p:sp>
    </p:spTree>
    <p:extLst>
      <p:ext uri="{BB962C8B-B14F-4D97-AF65-F5344CB8AC3E}">
        <p14:creationId xmlns:p14="http://schemas.microsoft.com/office/powerpoint/2010/main" val="4582930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85903"/>
            <a:ext cx="5759449" cy="5144347"/>
          </a:xfrm>
        </p:spPr>
        <p:txBody>
          <a:bodyPr/>
          <a:lstStyle/>
          <a:p>
            <a:pPr marL="0" indent="0">
              <a:spcBef>
                <a:spcPts val="634"/>
              </a:spcBef>
              <a:buNone/>
              <a:defRPr/>
            </a:pPr>
            <a:r>
              <a:rPr lang="en-US" b="1" dirty="0">
                <a:solidFill>
                  <a:prstClr val="black"/>
                </a:solidFill>
                <a:cs typeface="Arial" panose="020B0604020202020204" pitchFamily="34" charset="0"/>
              </a:rPr>
              <a:t>Presenter Notes</a:t>
            </a:r>
          </a:p>
          <a:p>
            <a:pPr marL="0" indent="0">
              <a:spcBef>
                <a:spcPts val="634"/>
              </a:spcBef>
              <a:buNone/>
              <a:defRPr/>
            </a:pPr>
            <a:r>
              <a:rPr lang="en-US" dirty="0">
                <a:solidFill>
                  <a:prstClr val="black"/>
                </a:solidFill>
                <a:cs typeface="Arial" panose="020B0604020202020204" pitchFamily="34" charset="0"/>
              </a:rPr>
              <a:t>Lesson 3 talks about </a:t>
            </a:r>
            <a:r>
              <a:rPr lang="en-US" dirty="0">
                <a:cs typeface="Arial" panose="020B0604020202020204" pitchFamily="34" charset="0"/>
              </a:rPr>
              <a:t>searching for and buying Medicare Supplement Insurance (Medigap) coverage that can help with some of the out-of-pocket costs associated with Original Medicare.</a:t>
            </a:r>
            <a:endParaRPr lang="en-US" dirty="0"/>
          </a:p>
        </p:txBody>
      </p:sp>
    </p:spTree>
    <p:extLst>
      <p:ext uri="{BB962C8B-B14F-4D97-AF65-F5344CB8AC3E}">
        <p14:creationId xmlns:p14="http://schemas.microsoft.com/office/powerpoint/2010/main" val="40847208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759450" cy="5144347"/>
          </a:xfrm>
        </p:spPr>
        <p:txBody>
          <a:bodyPr/>
          <a:lstStyle/>
          <a:p>
            <a:pPr marL="0" indent="0" defTabSz="966612">
              <a:spcBef>
                <a:spcPts val="0"/>
              </a:spcBef>
              <a:spcAft>
                <a:spcPts val="600"/>
              </a:spcAft>
              <a:buNone/>
              <a:defRPr/>
            </a:pPr>
            <a:r>
              <a:rPr lang="en-US" b="1" dirty="0">
                <a:solidFill>
                  <a:prstClr val="black"/>
                </a:solidFill>
                <a:cs typeface="Arial"/>
              </a:rPr>
              <a:t>Presenter Notes</a:t>
            </a:r>
          </a:p>
          <a:p>
            <a:pPr marL="0" indent="0" defTabSz="966612">
              <a:spcBef>
                <a:spcPts val="0"/>
              </a:spcBef>
              <a:spcAft>
                <a:spcPts val="600"/>
              </a:spcAft>
              <a:buNone/>
              <a:defRPr/>
            </a:pPr>
            <a:r>
              <a:rPr lang="en-US" dirty="0">
                <a:solidFill>
                  <a:prstClr val="black"/>
                </a:solidFill>
                <a:cs typeface="Arial"/>
              </a:rPr>
              <a:t>At the end of this lesson, you’ll be able to:</a:t>
            </a:r>
          </a:p>
          <a:p>
            <a:pPr marL="125525" indent="-125525">
              <a:spcBef>
                <a:spcPts val="0"/>
              </a:spcBef>
              <a:spcAft>
                <a:spcPts val="600"/>
              </a:spcAft>
              <a:defRPr/>
            </a:pPr>
            <a:r>
              <a:rPr lang="en-US" dirty="0">
                <a:solidFill>
                  <a:prstClr val="black"/>
                </a:solidFill>
                <a:cs typeface="Arial"/>
              </a:rPr>
              <a:t>Explain Medigap policies and who can buy them</a:t>
            </a:r>
          </a:p>
          <a:p>
            <a:pPr marL="125525" indent="-125525">
              <a:spcBef>
                <a:spcPts val="0"/>
              </a:spcBef>
              <a:spcAft>
                <a:spcPts val="600"/>
              </a:spcAft>
              <a:defRPr/>
            </a:pPr>
            <a:r>
              <a:rPr lang="en-US" dirty="0">
                <a:solidFill>
                  <a:prstClr val="black"/>
                </a:solidFill>
                <a:cs typeface="Arial"/>
              </a:rPr>
              <a:t>Describe what's similar and different in various types of Medigap policies</a:t>
            </a:r>
            <a:endParaRPr lang="en-US" dirty="0"/>
          </a:p>
          <a:p>
            <a:pPr marL="125525" indent="-125525">
              <a:spcBef>
                <a:spcPts val="0"/>
              </a:spcBef>
              <a:spcAft>
                <a:spcPts val="600"/>
              </a:spcAft>
              <a:defRPr/>
            </a:pPr>
            <a:r>
              <a:rPr lang="en-US" dirty="0">
                <a:solidFill>
                  <a:prstClr val="black"/>
                </a:solidFill>
                <a:cs typeface="Arial"/>
              </a:rPr>
              <a:t>Discuss what to consider when deciding whether to buy a Medigap policy</a:t>
            </a:r>
          </a:p>
          <a:p>
            <a:pPr marL="125525" indent="-125525">
              <a:spcBef>
                <a:spcPts val="0"/>
              </a:spcBef>
              <a:spcAft>
                <a:spcPts val="600"/>
              </a:spcAft>
              <a:defRPr/>
            </a:pPr>
            <a:r>
              <a:rPr lang="en-US" dirty="0">
                <a:solidFill>
                  <a:prstClr val="black"/>
                </a:solidFill>
                <a:cs typeface="Arial"/>
              </a:rPr>
              <a:t>Explain when and how to buy a Medigap policy</a:t>
            </a:r>
          </a:p>
        </p:txBody>
      </p:sp>
    </p:spTree>
    <p:extLst>
      <p:ext uri="{BB962C8B-B14F-4D97-AF65-F5344CB8AC3E}">
        <p14:creationId xmlns:p14="http://schemas.microsoft.com/office/powerpoint/2010/main" val="10197160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4775" y="3581400"/>
            <a:ext cx="7124700" cy="5410200"/>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marL="0" indent="0" defTabSz="966612">
              <a:spcBef>
                <a:spcPts val="0"/>
              </a:spcBef>
              <a:spcAft>
                <a:spcPts val="600"/>
              </a:spcAft>
              <a:buNone/>
              <a:defRPr/>
            </a:pPr>
            <a:r>
              <a:rPr lang="en-US" sz="1100" b="1" dirty="0">
                <a:cs typeface="Arial" panose="020B0604020202020204" pitchFamily="34" charset="0"/>
              </a:rPr>
              <a:t>Presenter Notes</a:t>
            </a:r>
          </a:p>
          <a:p>
            <a:pPr marL="119149" indent="-119149">
              <a:spcBef>
                <a:spcPts val="0"/>
              </a:spcBef>
              <a:spcAft>
                <a:spcPts val="600"/>
              </a:spcAft>
              <a:defRPr/>
            </a:pPr>
            <a:r>
              <a:rPr lang="en-US" sz="1100" b="1" dirty="0">
                <a:cs typeface="Arial" panose="020B0604020202020204" pitchFamily="34" charset="0"/>
              </a:rPr>
              <a:t>A Medicare Supplement Insurance (Medigap) policy is an individual insurance policy that helps fill "gaps" in Original Medicare. </a:t>
            </a:r>
            <a:r>
              <a:rPr lang="en-US" sz="1100" dirty="0">
                <a:cs typeface="Arial" panose="020B0604020202020204" pitchFamily="34" charset="0"/>
              </a:rPr>
              <a:t>Private companies sell these policies.</a:t>
            </a:r>
            <a:r>
              <a:rPr lang="en-US" sz="1100" b="1" dirty="0">
                <a:cs typeface="Arial" panose="020B0604020202020204" pitchFamily="34" charset="0"/>
              </a:rPr>
              <a:t> </a:t>
            </a:r>
            <a:r>
              <a:rPr lang="en-US" sz="1100" dirty="0">
                <a:cs typeface="Arial" panose="020B0604020202020204" pitchFamily="34" charset="0"/>
              </a:rPr>
              <a:t>Original Medicare pays for much, but not all, of the cost for covered health care services and supplies. Medigap policies can help pay for some of the costs that Original Medicare doesn't, like copayments, coinsurance, and deductibles.</a:t>
            </a:r>
            <a:endParaRPr lang="en-US" sz="1100" dirty="0">
              <a:solidFill>
                <a:prstClr val="black"/>
              </a:solidFill>
              <a:cs typeface="Arial" panose="020B0604020202020204" pitchFamily="34" charset="0"/>
            </a:endParaRPr>
          </a:p>
          <a:p>
            <a:pPr marL="119149" indent="-119149">
              <a:spcBef>
                <a:spcPts val="0"/>
              </a:spcBef>
              <a:spcAft>
                <a:spcPts val="600"/>
              </a:spcAft>
              <a:defRPr/>
            </a:pPr>
            <a:r>
              <a:rPr lang="en-US" sz="1100" b="1" dirty="0">
                <a:cs typeface="Arial" panose="020B0604020202020204" pitchFamily="34" charset="0"/>
              </a:rPr>
              <a:t>Some Medigap policies also cover benefits Original Medicare doesn’t cover, </a:t>
            </a:r>
            <a:r>
              <a:rPr lang="en-US" sz="1100" dirty="0">
                <a:cs typeface="Arial" panose="020B0604020202020204" pitchFamily="34" charset="0"/>
              </a:rPr>
              <a:t>like emergency foreign travel expenses. Medigap policies don’t cover your share of the costs under other types of health coverage, including Medicare Advantage Plans, stand-alone Medicare drug plans, employer/union group health coverage, Medicaid, or TRICARE.</a:t>
            </a:r>
            <a:endParaRPr lang="en-US" sz="1100" dirty="0">
              <a:solidFill>
                <a:prstClr val="black"/>
              </a:solidFill>
              <a:cs typeface="Arial" panose="020B0604020202020204" pitchFamily="34" charset="0"/>
            </a:endParaRPr>
          </a:p>
          <a:p>
            <a:pPr marL="119149" indent="-119149">
              <a:spcBef>
                <a:spcPts val="0"/>
              </a:spcBef>
              <a:spcAft>
                <a:spcPts val="600"/>
              </a:spcAft>
              <a:defRPr/>
            </a:pPr>
            <a:r>
              <a:rPr lang="en-US" sz="1100" b="1" dirty="0">
                <a:cs typeface="Arial" panose="020B0604020202020204" pitchFamily="34" charset="0"/>
              </a:rPr>
              <a:t>All Medigap policies must follow federal and state laws designed to protect you, </a:t>
            </a:r>
            <a:r>
              <a:rPr lang="en-US" sz="1100" dirty="0">
                <a:cs typeface="Arial" panose="020B0604020202020204" pitchFamily="34" charset="0"/>
              </a:rPr>
              <a:t>and policies must be clearly identified as “Medicare Supplement Insurance.” Medigap policies are standardized, and in most states are named by letters, Plans A</a:t>
            </a:r>
            <a:r>
              <a:rPr lang="en-US" sz="1100" dirty="0">
                <a:solidFill>
                  <a:prstClr val="black"/>
                </a:solidFill>
                <a:cs typeface="Arial" panose="020B0604020202020204" pitchFamily="34" charset="0"/>
              </a:rPr>
              <a:t>–</a:t>
            </a:r>
            <a:r>
              <a:rPr lang="en-US" sz="1100" dirty="0">
                <a:cs typeface="Arial" panose="020B0604020202020204" pitchFamily="34" charset="0"/>
              </a:rPr>
              <a:t>N. Each standardized Medigap policy under the same plan letter must offer the same basic benefits, no matter which insurance company sells it. Cost is usually the only difference between Medigap policies with the same plan letter sold by different insurance companies.</a:t>
            </a:r>
            <a:endParaRPr lang="en-US" sz="1100" dirty="0">
              <a:solidFill>
                <a:prstClr val="black"/>
              </a:solidFill>
              <a:cs typeface="Arial" panose="020B0604020202020204" pitchFamily="34" charset="0"/>
            </a:endParaRPr>
          </a:p>
          <a:p>
            <a:pPr marL="119149" indent="-119149">
              <a:spcBef>
                <a:spcPts val="0"/>
              </a:spcBef>
              <a:spcAft>
                <a:spcPts val="600"/>
              </a:spcAft>
              <a:defRPr/>
            </a:pPr>
            <a:r>
              <a:rPr lang="en-US" sz="1100" b="1" dirty="0">
                <a:cs typeface="Arial" panose="020B0604020202020204" pitchFamily="34" charset="0"/>
              </a:rPr>
              <a:t>In some states, you may be able to buy another type of Medigap policy called Medicare SELECT.</a:t>
            </a:r>
            <a:r>
              <a:rPr lang="en-US" sz="1100" dirty="0">
                <a:cs typeface="Arial" panose="020B0604020202020204" pitchFamily="34" charset="0"/>
              </a:rPr>
              <a:t> If you buy a Medicare SELECT policy, you have the right to change your mind within 12 months and switch to a standard Medigap policy. </a:t>
            </a:r>
            <a:endParaRPr lang="en-US" sz="1100" b="1" dirty="0">
              <a:cs typeface="Arial" panose="020B0604020202020204" pitchFamily="34" charset="0"/>
            </a:endParaRPr>
          </a:p>
          <a:p>
            <a:pPr marL="119149" indent="-119149">
              <a:spcBef>
                <a:spcPts val="0"/>
              </a:spcBef>
              <a:spcAft>
                <a:spcPts val="600"/>
              </a:spcAft>
              <a:defRPr/>
            </a:pPr>
            <a:r>
              <a:rPr lang="en-US" sz="1100" b="1" dirty="0">
                <a:cs typeface="Arial" panose="020B0604020202020204" pitchFamily="34" charset="0"/>
              </a:rPr>
              <a:t>In Massachusetts, Minnesota, and Wisconsin, Medigap policies are standardized in a different way. </a:t>
            </a:r>
            <a:endParaRPr lang="en-US" sz="1100" dirty="0">
              <a:solidFill>
                <a:prstClr val="black"/>
              </a:solidFill>
              <a:cs typeface="Arial" panose="020B0604020202020204" pitchFamily="34" charset="0"/>
            </a:endParaRPr>
          </a:p>
          <a:p>
            <a:pPr marL="0" indent="0">
              <a:spcBef>
                <a:spcPts val="0"/>
              </a:spcBef>
              <a:spcAft>
                <a:spcPts val="600"/>
              </a:spcAft>
              <a:buNone/>
              <a:defRPr/>
            </a:pP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Since January 1, 2020, </a:t>
            </a:r>
            <a:r>
              <a:rPr lang="en-US" sz="1100" dirty="0">
                <a:cs typeface="Arial" panose="020B0604020202020204" pitchFamily="34" charset="0"/>
              </a:rPr>
              <a:t>Medigap plans sold to people new to Medicare aren't allowed to cover the Medicare Part B (Medical Insurance) deductible. Because of this, Plans C and F are no longer available to people who were “new to Medicare” on or after January 1, 2020. </a:t>
            </a:r>
            <a:endParaRPr lang="en-US" sz="1100" dirty="0">
              <a:solidFill>
                <a:prstClr val="black"/>
              </a:solidFill>
              <a:cs typeface="Arial" panose="020B0604020202020204" pitchFamily="34" charset="0"/>
            </a:endParaRPr>
          </a:p>
          <a:p>
            <a:pPr marL="118813" indent="-118813">
              <a:spcBef>
                <a:spcPts val="0"/>
              </a:spcBef>
              <a:spcAft>
                <a:spcPts val="600"/>
              </a:spcAft>
              <a:defRPr/>
            </a:pPr>
            <a:r>
              <a:rPr lang="en-US" sz="1100" dirty="0">
                <a:cs typeface="Arial" panose="020B0604020202020204" pitchFamily="34" charset="0"/>
              </a:rPr>
              <a:t>If you already have either of these 2 plans (or the high deductible version of Plan F) or you were covered by one of these plans before January 1, 2020, you'll be able to keep your plan. If you qualified for Medicare before January 1, 2020 but you haven’t signed up yet, you may be able to buy one of these plans. </a:t>
            </a:r>
          </a:p>
          <a:p>
            <a:pPr marL="118813" indent="-118813">
              <a:spcBef>
                <a:spcPts val="0"/>
              </a:spcBef>
              <a:spcAft>
                <a:spcPts val="600"/>
              </a:spcAft>
              <a:defRPr/>
            </a:pPr>
            <a:r>
              <a:rPr lang="en-US" sz="1100" dirty="0">
                <a:cs typeface="Arial" panose="020B0604020202020204" pitchFamily="34" charset="0"/>
              </a:rPr>
              <a:t>For this situation, “new to Medicare” means people who turned 65 on or after January 1, 2020, and people who got Medicare Part A (Hospital Insurance) on or after January 1, 2020.</a:t>
            </a:r>
            <a:endParaRPr lang="en-US" sz="1100" dirty="0">
              <a:solidFill>
                <a:prstClr val="black"/>
              </a:solidFill>
              <a:cs typeface="Arial" panose="020B0604020202020204" pitchFamily="34" charset="0"/>
            </a:endParaRPr>
          </a:p>
          <a:p>
            <a:pPr marL="0" indent="0" defTabSz="966612">
              <a:spcBef>
                <a:spcPts val="0"/>
              </a:spcBef>
              <a:spcAft>
                <a:spcPts val="600"/>
              </a:spcAft>
              <a:buNone/>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2812196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00995"/>
            <a:ext cx="5852160" cy="5144347"/>
          </a:xfrm>
        </p:spPr>
        <p:txBody>
          <a:bodyPr/>
          <a:lstStyle/>
          <a:p>
            <a:pPr marL="0" indent="0" defTabSz="966612">
              <a:spcBef>
                <a:spcPts val="0"/>
              </a:spcBef>
              <a:spcAft>
                <a:spcPts val="600"/>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66612">
              <a:spcBef>
                <a:spcPts val="0"/>
              </a:spcBef>
              <a:spcAft>
                <a:spcPts val="600"/>
              </a:spcAft>
              <a:buNone/>
              <a:defRPr/>
            </a:pPr>
            <a:r>
              <a:rPr lang="en-US" dirty="0">
                <a:solidFill>
                  <a:prstClr val="black"/>
                </a:solidFill>
                <a:cs typeface="Arial"/>
              </a:rPr>
              <a:t>At the end of this lesson, you’ll be able to:</a:t>
            </a:r>
          </a:p>
          <a:p>
            <a:pPr marL="125525" indent="-125525">
              <a:spcBef>
                <a:spcPts val="0"/>
              </a:spcBef>
              <a:spcAft>
                <a:spcPts val="600"/>
              </a:spcAft>
              <a:defRPr/>
            </a:pPr>
            <a:r>
              <a:rPr lang="en-US" dirty="0">
                <a:solidFill>
                  <a:prstClr val="black"/>
                </a:solidFill>
                <a:cs typeface="Arial"/>
              </a:rPr>
              <a:t>Describe Medicare and who it's for</a:t>
            </a:r>
            <a:endParaRPr lang="en-US" dirty="0">
              <a:solidFill>
                <a:prstClr val="black"/>
              </a:solidFill>
              <a:cs typeface="Arial" panose="020B0604020202020204" pitchFamily="34" charset="0"/>
            </a:endParaRPr>
          </a:p>
          <a:p>
            <a:pPr marL="125525" indent="-125525">
              <a:spcBef>
                <a:spcPts val="0"/>
              </a:spcBef>
              <a:spcAft>
                <a:spcPts val="600"/>
              </a:spcAft>
              <a:defRPr/>
            </a:pPr>
            <a:r>
              <a:rPr lang="en-US" dirty="0">
                <a:solidFill>
                  <a:prstClr val="black"/>
                </a:solidFill>
                <a:cs typeface="Arial"/>
              </a:rPr>
              <a:t>Identify the parts of Medicare and explain coverage options</a:t>
            </a:r>
            <a:endParaRPr lang="en-US" dirty="0">
              <a:solidFill>
                <a:prstClr val="black"/>
              </a:solidFill>
              <a:cs typeface="Arial" panose="020B0604020202020204" pitchFamily="34" charset="0"/>
            </a:endParaRPr>
          </a:p>
          <a:p>
            <a:pPr marL="125525" indent="-125525">
              <a:spcBef>
                <a:spcPts val="0"/>
              </a:spcBef>
              <a:spcAft>
                <a:spcPts val="600"/>
              </a:spcAft>
              <a:defRPr/>
            </a:pPr>
            <a:r>
              <a:rPr lang="en-US" dirty="0">
                <a:solidFill>
                  <a:prstClr val="black"/>
                </a:solidFill>
                <a:cs typeface="Arial"/>
              </a:rPr>
              <a:t>Explain how automatic enrollment works</a:t>
            </a:r>
            <a:endParaRPr lang="en-US" dirty="0">
              <a:solidFill>
                <a:prstClr val="black"/>
              </a:solidFill>
              <a:cs typeface="Arial" panose="020B0604020202020204" pitchFamily="34" charset="0"/>
            </a:endParaRPr>
          </a:p>
          <a:p>
            <a:pPr marL="125525" indent="-125525">
              <a:spcBef>
                <a:spcPts val="0"/>
              </a:spcBef>
              <a:spcAft>
                <a:spcPts val="600"/>
              </a:spcAft>
              <a:defRPr/>
            </a:pPr>
            <a:r>
              <a:rPr lang="en-US" dirty="0">
                <a:solidFill>
                  <a:prstClr val="black"/>
                </a:solidFill>
                <a:cs typeface="Arial"/>
              </a:rPr>
              <a:t>Describe various enrollment periods you may use to join or switch plans</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8667255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2505" y="3659777"/>
            <a:ext cx="6930189" cy="5711613"/>
          </a:xfrm>
        </p:spPr>
        <p:txBody>
          <a:bodyPr/>
          <a:lstStyle/>
          <a:p>
            <a:pPr marL="0" indent="0" defTabSz="966612">
              <a:spcBef>
                <a:spcPts val="0"/>
              </a:spcBef>
              <a:spcAft>
                <a:spcPts val="600"/>
              </a:spcAft>
              <a:buNone/>
              <a:defRPr/>
            </a:pPr>
            <a:r>
              <a:rPr lang="en-US" b="1" dirty="0">
                <a:cs typeface="Arial" panose="020B0604020202020204" pitchFamily="34" charset="0"/>
              </a:rPr>
              <a:t>Presenter Notes</a:t>
            </a:r>
          </a:p>
          <a:p>
            <a:pPr marL="0" indent="0" defTabSz="966612">
              <a:spcBef>
                <a:spcPts val="0"/>
              </a:spcBef>
              <a:spcAft>
                <a:spcPts val="600"/>
              </a:spcAft>
              <a:buNone/>
              <a:defRPr/>
            </a:pPr>
            <a:r>
              <a:rPr lang="en-US" b="1" dirty="0">
                <a:solidFill>
                  <a:prstClr val="black"/>
                </a:solidFill>
                <a:cs typeface="Arial" panose="020B0604020202020204" pitchFamily="34" charset="0"/>
              </a:rPr>
              <a:t>All Medigap policies cover a basic set of benefits, including the following:</a:t>
            </a:r>
          </a:p>
          <a:p>
            <a:pPr marL="125861" indent="-125861" defTabSz="966612">
              <a:spcBef>
                <a:spcPts val="0"/>
              </a:spcBef>
              <a:spcAft>
                <a:spcPts val="600"/>
              </a:spcAft>
              <a:defRPr/>
            </a:pPr>
            <a:r>
              <a:rPr lang="en-US" dirty="0">
                <a:solidFill>
                  <a:prstClr val="black"/>
                </a:solidFill>
                <a:cs typeface="Arial" panose="020B0604020202020204" pitchFamily="34" charset="0"/>
              </a:rPr>
              <a:t>All plans pay 100% of Part A coinsurance and hospital costs up to an additional 365 days after Medicare benefits are used. Plans F and G also offer a high-deductible plan in some states. </a:t>
            </a:r>
          </a:p>
          <a:p>
            <a:pPr marL="125861" indent="-125861" defTabSz="966612">
              <a:spcBef>
                <a:spcPts val="0"/>
              </a:spcBef>
              <a:spcAft>
                <a:spcPts val="600"/>
              </a:spcAft>
              <a:defRPr/>
            </a:pPr>
            <a:r>
              <a:rPr lang="en-US" dirty="0">
                <a:solidFill>
                  <a:prstClr val="black"/>
                </a:solidFill>
                <a:cs typeface="Arial" panose="020B0604020202020204" pitchFamily="34" charset="0"/>
              </a:rPr>
              <a:t>Plans A, B, C, D, F, G, M, and N pay 100% of the Part B coinsurance or copayment. Plan N pays 100% of the Part B coinsurance, except for a copayment of up to $20 for some office visits, and up to a $50 copayment for emergency room visits that don’t result in an inpatient admission. Plan K pays 50% of Part B coinsurance or copayment, with Plan L paying 75% of the Part B coinsurance.</a:t>
            </a:r>
          </a:p>
          <a:p>
            <a:pPr marL="125861" indent="-125861" defTabSz="966612">
              <a:spcBef>
                <a:spcPts val="0"/>
              </a:spcBef>
              <a:spcAft>
                <a:spcPts val="600"/>
              </a:spcAft>
              <a:defRPr/>
            </a:pPr>
            <a:r>
              <a:rPr lang="en-US" dirty="0">
                <a:solidFill>
                  <a:prstClr val="black"/>
                </a:solidFill>
                <a:cs typeface="Arial" panose="020B0604020202020204" pitchFamily="34" charset="0"/>
              </a:rPr>
              <a:t>Plans A, B, C, D, F, G, M, and N pay 100% of blood (first 3 pints). Plan K pays 50%; Plan L pays 75%.</a:t>
            </a:r>
          </a:p>
          <a:p>
            <a:pPr marL="125861" indent="-125861" defTabSz="966612">
              <a:spcBef>
                <a:spcPts val="0"/>
              </a:spcBef>
              <a:spcAft>
                <a:spcPts val="600"/>
              </a:spcAft>
              <a:defRPr/>
            </a:pPr>
            <a:r>
              <a:rPr lang="en-US" dirty="0">
                <a:solidFill>
                  <a:prstClr val="black"/>
                </a:solidFill>
                <a:cs typeface="Arial" panose="020B0604020202020204" pitchFamily="34" charset="0"/>
              </a:rPr>
              <a:t>Plans A, B, C, D, F, G, M, and N pay 100% of Part A hospice care coinsurance or copayment. Plan K pays 50%; Plan L pays 75%.</a:t>
            </a:r>
          </a:p>
          <a:p>
            <a:pPr marL="0" indent="0" defTabSz="966612">
              <a:spcBef>
                <a:spcPts val="0"/>
              </a:spcBef>
              <a:spcAft>
                <a:spcPts val="600"/>
              </a:spcAft>
              <a:buNone/>
              <a:defRPr/>
            </a:pPr>
            <a:r>
              <a:rPr lang="en-US" dirty="0">
                <a:solidFill>
                  <a:prstClr val="black"/>
                </a:solidFill>
                <a:cs typeface="Arial" panose="020B0604020202020204" pitchFamily="34" charset="0"/>
              </a:rPr>
              <a:t>In addition, each Medigap plan covers different benefits:</a:t>
            </a:r>
          </a:p>
          <a:p>
            <a:pPr defTabSz="966612">
              <a:spcBef>
                <a:spcPts val="0"/>
              </a:spcBef>
              <a:spcAft>
                <a:spcPts val="600"/>
              </a:spcAft>
              <a:defRPr/>
            </a:pPr>
            <a:r>
              <a:rPr lang="en-US" dirty="0">
                <a:solidFill>
                  <a:prstClr val="black"/>
                </a:solidFill>
                <a:cs typeface="Arial" panose="020B0604020202020204" pitchFamily="34" charset="0"/>
              </a:rPr>
              <a:t>Plans C, D, F, G, M, and N cover 100% of the skilled nursing facility care coinsurance; Plan K covers 50%; Plan L covers 75%.</a:t>
            </a:r>
          </a:p>
          <a:p>
            <a:pPr defTabSz="966612">
              <a:spcBef>
                <a:spcPts val="0"/>
              </a:spcBef>
              <a:spcAft>
                <a:spcPts val="600"/>
              </a:spcAft>
              <a:defRPr/>
            </a:pPr>
            <a:r>
              <a:rPr lang="en-US" dirty="0">
                <a:solidFill>
                  <a:prstClr val="black"/>
                </a:solidFill>
                <a:cs typeface="Arial" panose="020B0604020202020204" pitchFamily="34" charset="0"/>
              </a:rPr>
              <a:t>Plans B, C, D, F, G, and N cover 100% of the Part A deductible; Plans K and M cover 50%; Plan L covers 75%.</a:t>
            </a:r>
          </a:p>
          <a:p>
            <a:pPr defTabSz="966612">
              <a:spcBef>
                <a:spcPts val="0"/>
              </a:spcBef>
              <a:spcAft>
                <a:spcPts val="600"/>
              </a:spcAft>
              <a:defRPr/>
            </a:pPr>
            <a:r>
              <a:rPr lang="en-US" dirty="0">
                <a:solidFill>
                  <a:prstClr val="black"/>
                </a:solidFill>
                <a:cs typeface="Arial" panose="020B0604020202020204" pitchFamily="34" charset="0"/>
              </a:rPr>
              <a:t>Plans C and F cover 100% of the Part B deductible. Plans C and F aren’t available to people who qualified for Medicare on or after January 1, 2020.</a:t>
            </a:r>
          </a:p>
          <a:p>
            <a:pPr defTabSz="966612">
              <a:spcBef>
                <a:spcPts val="0"/>
              </a:spcBef>
              <a:spcAft>
                <a:spcPts val="600"/>
              </a:spcAft>
              <a:defRPr/>
            </a:pPr>
            <a:r>
              <a:rPr lang="en-US" dirty="0">
                <a:solidFill>
                  <a:prstClr val="black"/>
                </a:solidFill>
                <a:cs typeface="Arial" panose="020B0604020202020204" pitchFamily="34" charset="0"/>
              </a:rPr>
              <a:t>Medigap Plans F and G cover 100% of the Part B excess charges.</a:t>
            </a:r>
          </a:p>
          <a:p>
            <a:pPr defTabSz="966612">
              <a:spcBef>
                <a:spcPts val="0"/>
              </a:spcBef>
              <a:spcAft>
                <a:spcPts val="600"/>
              </a:spcAft>
              <a:defRPr/>
            </a:pPr>
            <a:r>
              <a:rPr lang="en-US" dirty="0">
                <a:solidFill>
                  <a:prstClr val="black"/>
                </a:solidFill>
                <a:cs typeface="Arial" panose="020B0604020202020204" pitchFamily="34" charset="0"/>
              </a:rPr>
              <a:t>Medigap Plans C, D, F, G, M, and N cover 80% of foreign travel emergency costs up to plan limits.</a:t>
            </a:r>
          </a:p>
          <a:p>
            <a:pPr defTabSz="966612">
              <a:spcBef>
                <a:spcPts val="0"/>
              </a:spcBef>
              <a:spcAft>
                <a:spcPts val="600"/>
              </a:spcAft>
              <a:defRPr/>
            </a:pPr>
            <a:r>
              <a:rPr lang="en-US" dirty="0">
                <a:solidFill>
                  <a:prstClr val="black"/>
                </a:solidFill>
                <a:cs typeface="Arial" panose="020B0604020202020204" pitchFamily="34" charset="0"/>
              </a:rPr>
              <a:t>In 2024, both Plan K and Plan L have out-of-pocket limits of $7,060 and $3,530, respectively.</a:t>
            </a:r>
          </a:p>
          <a:p>
            <a:pPr marL="0" indent="0" defTabSz="966612">
              <a:spcBef>
                <a:spcPts val="0"/>
              </a:spcBef>
              <a:spcAft>
                <a:spcPts val="600"/>
              </a:spcAft>
              <a:buNone/>
              <a:defRPr/>
            </a:pPr>
            <a:r>
              <a:rPr lang="en-US" b="1" dirty="0">
                <a:solidFill>
                  <a:prstClr val="black"/>
                </a:solidFill>
                <a:cs typeface="Arial" panose="020B0604020202020204" pitchFamily="34" charset="0"/>
              </a:rPr>
              <a:t>Source</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3"/>
              </a:rPr>
              <a:t>Medicare.gov/supplements-other-insurance/how-to-compare-medigap-policies</a:t>
            </a:r>
            <a:r>
              <a:rPr lang="en-US" dirty="0">
                <a:solidFill>
                  <a:prstClr val="black"/>
                </a:solidFill>
                <a:cs typeface="Arial" panose="020B0604020202020204" pitchFamily="34" charset="0"/>
              </a:rPr>
              <a:t> </a:t>
            </a:r>
          </a:p>
          <a:p>
            <a:pPr marL="125860" lvl="1" defTabSz="966612">
              <a:spcBef>
                <a:spcPts val="0"/>
              </a:spcBef>
              <a:spcAft>
                <a:spcPts val="600"/>
              </a:spcAft>
              <a:tabLst>
                <a:tab pos="125861" algn="l"/>
              </a:tabLst>
              <a:defRPr/>
            </a:pPr>
            <a:endParaRPr lang="en-US" dirty="0">
              <a:solidFill>
                <a:prstClr val="black"/>
              </a:solidFill>
            </a:endParaRPr>
          </a:p>
        </p:txBody>
      </p:sp>
    </p:spTree>
    <p:extLst>
      <p:ext uri="{BB962C8B-B14F-4D97-AF65-F5344CB8AC3E}">
        <p14:creationId xmlns:p14="http://schemas.microsoft.com/office/powerpoint/2010/main" val="16807423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85165" y="3703320"/>
            <a:ext cx="5852160" cy="5144347"/>
          </a:xfrm>
        </p:spPr>
        <p:txBody>
          <a:bodyPr/>
          <a:lstStyle/>
          <a:p>
            <a:pPr marL="0" lvl="1" defTabSz="966612">
              <a:spcBef>
                <a:spcPts val="634"/>
              </a:spcBef>
              <a:tabLst>
                <a:tab pos="125861" algn="l"/>
              </a:tabLst>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lvl="1" defTabSz="966612">
              <a:spcBef>
                <a:spcPts val="634"/>
              </a:spcBef>
              <a:tabLst>
                <a:tab pos="125861" algn="l"/>
              </a:tabLst>
              <a:defRPr/>
            </a:pPr>
            <a:r>
              <a:rPr lang="en-US" b="1" dirty="0">
                <a:cs typeface="Arial" panose="020B0604020202020204" pitchFamily="34" charset="0"/>
              </a:rPr>
              <a:t>Presenter Notes</a:t>
            </a:r>
          </a:p>
          <a:p>
            <a:pPr marL="122169" lvl="1" indent="-122169" defTabSz="966612">
              <a:buFont typeface="Wingdings" panose="05000000000000000000" pitchFamily="2" charset="2"/>
              <a:buChar char="§"/>
              <a:tabLst>
                <a:tab pos="125861" algn="l"/>
              </a:tabLst>
              <a:defRPr/>
            </a:pPr>
            <a:r>
              <a:rPr lang="en-US" dirty="0">
                <a:solidFill>
                  <a:prstClr val="black"/>
                </a:solidFill>
                <a:cs typeface="Arial" panose="020B0604020202020204" pitchFamily="34" charset="0"/>
              </a:rPr>
              <a:t>A Medigap policy only works with Original Medicare; Medigap doesn’t work with Medicare Advantage Plans. </a:t>
            </a:r>
          </a:p>
          <a:p>
            <a:pPr marL="122505" lvl="1" indent="-122479"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If you have other coverage that supplements Medicare, like retiree coverage, you might not need Medigap.</a:t>
            </a:r>
          </a:p>
          <a:p>
            <a:pPr marL="122169" lvl="1" indent="-122169"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Consider whether you can afford Original Medicare’s deductibles and copayments and weigh this against how much the monthly Medigap premium costs.</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dirty="0">
              <a:solidFill>
                <a:prstClr val="black"/>
              </a:solidFill>
            </a:endParaRPr>
          </a:p>
        </p:txBody>
      </p:sp>
    </p:spTree>
    <p:extLst>
      <p:ext uri="{BB962C8B-B14F-4D97-AF65-F5344CB8AC3E}">
        <p14:creationId xmlns:p14="http://schemas.microsoft.com/office/powerpoint/2010/main" val="5691480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4379" y="3668484"/>
            <a:ext cx="7026441" cy="5678487"/>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0" indent="0">
              <a:spcBef>
                <a:spcPts val="0"/>
              </a:spcBef>
              <a:spcAft>
                <a:spcPts val="600"/>
              </a:spcAft>
              <a:buNone/>
              <a:defRPr/>
            </a:pPr>
            <a:r>
              <a:rPr lang="en-US" b="1" dirty="0">
                <a:solidFill>
                  <a:prstClr val="black"/>
                </a:solidFill>
                <a:cs typeface="Arial" panose="020B0604020202020204" pitchFamily="34" charset="0"/>
              </a:rPr>
              <a:t>Usually, the best time to buy a Medigap policy is during your Medigap Open Enrollment Period (OEP). </a:t>
            </a:r>
            <a:r>
              <a:rPr lang="en-US" dirty="0">
                <a:solidFill>
                  <a:prstClr val="black"/>
                </a:solidFill>
                <a:cs typeface="Arial" panose="020B0604020202020204" pitchFamily="34" charset="0"/>
              </a:rPr>
              <a:t>This period lasts for at least 6 months and begins the 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day of the month you’re both 65 or older and enrolled in Part B. You must also have Part A to have a Medigap policy. </a:t>
            </a:r>
          </a:p>
          <a:p>
            <a:pPr marL="0" indent="0" defTabSz="966612">
              <a:spcBef>
                <a:spcPts val="0"/>
              </a:spcBef>
              <a:spcAft>
                <a:spcPts val="600"/>
              </a:spcAft>
              <a:buNone/>
              <a:defRPr/>
            </a:pPr>
            <a:r>
              <a:rPr lang="en-US" dirty="0">
                <a:solidFill>
                  <a:prstClr val="black"/>
                </a:solidFill>
                <a:cs typeface="Arial" panose="020B0604020202020204" pitchFamily="34" charset="0"/>
              </a:rPr>
              <a:t>Some states may give you more than 6 months to buy a Medigap policy during your OEP. But once this period starts, you can’t delay it or get another one.</a:t>
            </a:r>
          </a:p>
          <a:p>
            <a:pPr marL="0" indent="0" defTabSz="966612">
              <a:spcBef>
                <a:spcPts val="0"/>
              </a:spcBef>
              <a:spcAft>
                <a:spcPts val="600"/>
              </a:spcAft>
              <a:buNone/>
              <a:defRPr/>
            </a:pPr>
            <a:r>
              <a:rPr lang="en-US" b="1" dirty="0">
                <a:solidFill>
                  <a:prstClr val="black"/>
                </a:solidFill>
                <a:cs typeface="Arial" panose="020B0604020202020204" pitchFamily="34" charset="0"/>
              </a:rPr>
              <a:t>During your Medigap OEP, companies can’t:</a:t>
            </a:r>
          </a:p>
          <a:p>
            <a:pPr marL="128210" indent="-128210" defTabSz="966612">
              <a:spcBef>
                <a:spcPts val="0"/>
              </a:spcBef>
              <a:spcAft>
                <a:spcPts val="600"/>
              </a:spcAft>
              <a:defRPr/>
            </a:pPr>
            <a:r>
              <a:rPr lang="en-US" dirty="0">
                <a:solidFill>
                  <a:prstClr val="black"/>
                </a:solidFill>
                <a:cs typeface="Arial" panose="020B0604020202020204" pitchFamily="34" charset="0"/>
              </a:rPr>
              <a:t>Refuse to sell you any Medigap policy they offer because you have a disability or other health problem.</a:t>
            </a:r>
          </a:p>
          <a:p>
            <a:pPr marL="128210" indent="-128210" defTabSz="966612">
              <a:spcBef>
                <a:spcPts val="0"/>
              </a:spcBef>
              <a:spcAft>
                <a:spcPts val="600"/>
              </a:spcAft>
              <a:defRPr/>
            </a:pPr>
            <a:r>
              <a:rPr lang="en-US" dirty="0">
                <a:solidFill>
                  <a:prstClr val="black"/>
                </a:solidFill>
                <a:cs typeface="Arial" panose="020B0604020202020204" pitchFamily="34" charset="0"/>
              </a:rPr>
              <a:t>Make you wait for coverage to start (there can be a waiting period for coverage of pre-existing conditions that are treated or diagnosed within 6 months before the date the coverage starts under the Medigap policy if you don’t have creditable coverage—previous health insurance coverage that can be used to shorten the waiting period for coverage of a pre-existing condition under Medigap policy—before the OEP).</a:t>
            </a:r>
          </a:p>
          <a:p>
            <a:pPr marL="128210" indent="-128210" defTabSz="966612">
              <a:spcBef>
                <a:spcPts val="0"/>
              </a:spcBef>
              <a:spcAft>
                <a:spcPts val="600"/>
              </a:spcAft>
              <a:defRPr/>
            </a:pPr>
            <a:r>
              <a:rPr lang="en-US" dirty="0">
                <a:solidFill>
                  <a:prstClr val="black"/>
                </a:solidFill>
                <a:cs typeface="Arial" panose="020B0604020202020204" pitchFamily="34" charset="0"/>
              </a:rPr>
              <a:t>Charge you more for a Medigap policy because you have a past or present health problem.</a:t>
            </a:r>
          </a:p>
          <a:p>
            <a:pPr marL="0" indent="0" defTabSz="966612">
              <a:spcBef>
                <a:spcPts val="0"/>
              </a:spcBef>
              <a:spcAft>
                <a:spcPts val="600"/>
              </a:spcAft>
              <a:buNone/>
              <a:defRPr/>
            </a:pPr>
            <a:r>
              <a:rPr lang="en-US" dirty="0">
                <a:solidFill>
                  <a:prstClr val="black"/>
                </a:solidFill>
                <a:cs typeface="Arial" panose="020B0604020202020204" pitchFamily="34" charset="0"/>
              </a:rPr>
              <a:t>To avoid a gap in coverage, you may want to apply for a Medigap policy before your Medigap OEP starts if your current health insurance ends the month you qualify for Medicare, or the month you turn 65.</a:t>
            </a:r>
          </a:p>
          <a:p>
            <a:pPr marL="0" indent="0">
              <a:spcBef>
                <a:spcPts val="0"/>
              </a:spcBef>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After your Medigap OEP ends, companies can refuse to sell you Medigap policy or charge you more for a policy because of past or present health problems. However, there are exceptions if you have employer coverage. </a:t>
            </a:r>
          </a:p>
          <a:p>
            <a:pPr marL="0" indent="0">
              <a:spcBef>
                <a:spcPts val="0"/>
              </a:spcBef>
              <a:spcAft>
                <a:spcPts val="600"/>
              </a:spcAft>
              <a:buNone/>
              <a:defRPr/>
            </a:pPr>
            <a:r>
              <a:rPr lang="en-US" dirty="0">
                <a:solidFill>
                  <a:prstClr val="black"/>
                </a:solidFill>
                <a:cs typeface="Arial" panose="020B0604020202020204" pitchFamily="34" charset="0"/>
              </a:rPr>
              <a:t>You can also buy a Medigap policy whenever a company agrees to sell you one. However, there may be restrictions, like medical underwriting or a waiting period for pre-existing conditions. </a:t>
            </a:r>
          </a:p>
          <a:p>
            <a:pPr marL="0" indent="0" defTabSz="966612">
              <a:spcBef>
                <a:spcPts val="0"/>
              </a:spcBef>
              <a:spcAft>
                <a:spcPts val="600"/>
              </a:spcAft>
              <a:buNone/>
              <a:defRPr/>
            </a:pPr>
            <a:r>
              <a:rPr lang="en-US" dirty="0">
                <a:solidFill>
                  <a:prstClr val="black"/>
                </a:solidFill>
                <a:cs typeface="Arial" panose="020B0604020202020204" pitchFamily="34" charset="0"/>
              </a:rPr>
              <a:t>Insurance companies use the medical underwriting process to determine your health status when you're applying for health insurance, whether to offer you coverage, the price of your coverage, and any exclusions or limits.</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sz="1500" dirty="0">
              <a:solidFill>
                <a:prstClr val="black"/>
              </a:solidFill>
              <a:cs typeface="Arial" panose="020B0604020202020204" pitchFamily="34" charset="0"/>
            </a:endParaRPr>
          </a:p>
        </p:txBody>
      </p:sp>
    </p:spTree>
    <p:extLst>
      <p:ext uri="{BB962C8B-B14F-4D97-AF65-F5344CB8AC3E}">
        <p14:creationId xmlns:p14="http://schemas.microsoft.com/office/powerpoint/2010/main" val="2424118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47650" y="3581400"/>
            <a:ext cx="6886575" cy="5678487"/>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1"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b="1" dirty="0">
                <a:solidFill>
                  <a:prstClr val="black"/>
                </a:solidFill>
                <a:cs typeface="Arial" panose="020B0604020202020204" pitchFamily="34" charset="0"/>
              </a:rPr>
              <a:t>To buy a Medigap policy, follow these steps:</a:t>
            </a:r>
          </a:p>
          <a:p>
            <a:pPr marL="125525" indent="-125525" defTabSz="966612">
              <a:spcBef>
                <a:spcPts val="634"/>
              </a:spcBef>
              <a:defRPr/>
            </a:pPr>
            <a:r>
              <a:rPr lang="en-US" dirty="0">
                <a:solidFill>
                  <a:prstClr val="black"/>
                </a:solidFill>
                <a:cs typeface="Arial" panose="020B0604020202020204" pitchFamily="34" charset="0"/>
              </a:rPr>
              <a:t>Decide which Medigap policy (A–N) has the benefits you need. You can use the Medigap comparison tool on </a:t>
            </a:r>
            <a:r>
              <a:rPr lang="en-US" dirty="0">
                <a:solidFill>
                  <a:prstClr val="black"/>
                </a:solidFill>
                <a:cs typeface="Arial" panose="020B0604020202020204" pitchFamily="34" charset="0"/>
                <a:hlinkClick r:id="rId3"/>
              </a:rPr>
              <a:t>Medicare.gov/medigap-supplemental-insurance-plans</a:t>
            </a:r>
            <a:r>
              <a:rPr lang="en-US" dirty="0">
                <a:solidFill>
                  <a:prstClr val="black"/>
                </a:solidFill>
                <a:cs typeface="Arial" panose="020B0604020202020204" pitchFamily="34" charset="0"/>
              </a:rPr>
              <a:t> to compare plans. You can also call 1-800-MEDICARE (1-800-633-4227) for help. TTY users can call 1-877-486-2048.</a:t>
            </a:r>
          </a:p>
          <a:p>
            <a:pPr marL="125525" indent="-125525">
              <a:spcBef>
                <a:spcPts val="634"/>
              </a:spcBef>
              <a:defRPr/>
            </a:pPr>
            <a:r>
              <a:rPr lang="en-US" dirty="0">
                <a:solidFill>
                  <a:prstClr val="black"/>
                </a:solidFill>
                <a:cs typeface="Arial" panose="020B0604020202020204" pitchFamily="34" charset="0"/>
              </a:rPr>
              <a:t>Contact your State Health Insurance Assistance Program (SHIP) to find out which insurance companies sell Medigap policies in your state. To find contact information for your local SHIP, visit </a:t>
            </a:r>
            <a:r>
              <a:rPr lang="en-US" dirty="0">
                <a:solidFill>
                  <a:prstClr val="black"/>
                </a:solidFill>
                <a:cs typeface="Arial" panose="020B0604020202020204" pitchFamily="34" charset="0"/>
                <a:hlinkClick r:id="rId4"/>
              </a:rPr>
              <a:t>shiphelp.org</a:t>
            </a:r>
            <a:r>
              <a:rPr lang="en-US" dirty="0">
                <a:solidFill>
                  <a:prstClr val="black"/>
                </a:solidFill>
                <a:cs typeface="Arial" panose="020B0604020202020204" pitchFamily="34" charset="0"/>
              </a:rPr>
              <a:t>. </a:t>
            </a:r>
          </a:p>
          <a:p>
            <a:pPr marL="125525" indent="-125525" defTabSz="966612">
              <a:spcBef>
                <a:spcPts val="634"/>
              </a:spcBef>
              <a:defRPr/>
            </a:pPr>
            <a:r>
              <a:rPr lang="en-US" dirty="0">
                <a:solidFill>
                  <a:prstClr val="black"/>
                </a:solidFill>
                <a:cs typeface="Arial" panose="020B0604020202020204" pitchFamily="34" charset="0"/>
              </a:rPr>
              <a:t>Check on Medigap protections in your state. People who have Medicare because of a disability don’t get the same federal Medigap protections. Contact your State Insurance Department to find out if your state offers protections to people under 65.</a:t>
            </a:r>
          </a:p>
          <a:p>
            <a:pPr marL="125525" indent="-125525">
              <a:spcBef>
                <a:spcPts val="634"/>
              </a:spcBef>
              <a:defRPr/>
            </a:pPr>
            <a:r>
              <a:rPr lang="en-US" dirty="0">
                <a:solidFill>
                  <a:prstClr val="black"/>
                </a:solidFill>
                <a:cs typeface="Arial" panose="020B0604020202020204" pitchFamily="34" charset="0"/>
              </a:rPr>
              <a:t>Call the insurance companies and shop around for the best policy at a price you can afford. </a:t>
            </a:r>
          </a:p>
          <a:p>
            <a:pPr marL="125834" indent="-125834" defTabSz="966612">
              <a:spcBef>
                <a:spcPts val="634"/>
              </a:spcBef>
              <a:defRPr/>
            </a:pPr>
            <a:r>
              <a:rPr lang="en-US" dirty="0">
                <a:solidFill>
                  <a:prstClr val="black"/>
                </a:solidFill>
                <a:cs typeface="Arial" panose="020B0604020202020204" pitchFamily="34" charset="0"/>
              </a:rPr>
              <a:t>Once you choose a Medigap policy, apply for it. The insurance company must give you a clearly worded summary of your Medigap policy when you apply. </a:t>
            </a:r>
          </a:p>
          <a:p>
            <a:pPr marL="0" indent="0" defTabSz="966612">
              <a:spcBef>
                <a:spcPts val="634"/>
              </a:spcBef>
              <a:buNone/>
              <a:defRPr/>
            </a:pPr>
            <a:r>
              <a:rPr lang="en-US" b="1" dirty="0">
                <a:solidFill>
                  <a:prstClr val="black"/>
                </a:solidFill>
                <a:cs typeface="Arial" panose="020B0604020202020204" pitchFamily="34" charset="0"/>
              </a:rPr>
              <a:t>For more Medigap information:</a:t>
            </a:r>
          </a:p>
          <a:p>
            <a:pPr marL="124183" indent="-118813">
              <a:spcBef>
                <a:spcPts val="634"/>
              </a:spcBef>
              <a:defRPr/>
            </a:pPr>
            <a:r>
              <a:rPr lang="en-US" dirty="0">
                <a:solidFill>
                  <a:prstClr val="black"/>
                </a:solidFill>
                <a:cs typeface="Arial" panose="020B0604020202020204" pitchFamily="34" charset="0"/>
              </a:rPr>
              <a:t>View the booklet “Choosing a Medigap Policy: A Guide to Health Insurance for People with Medicare” (CMS Product No. 02110) at </a:t>
            </a:r>
            <a:r>
              <a:rPr lang="en-US" u="sng" dirty="0">
                <a:hlinkClick r:id="rId5"/>
              </a:rPr>
              <a:t>Medicare.gov/publications</a:t>
            </a:r>
            <a:r>
              <a:rPr lang="en-US" dirty="0">
                <a:solidFill>
                  <a:prstClr val="black"/>
                </a:solidFill>
                <a:cs typeface="Arial" panose="020B0604020202020204" pitchFamily="34" charset="0"/>
              </a:rPr>
              <a:t>. </a:t>
            </a:r>
          </a:p>
          <a:p>
            <a:pPr marL="124183" indent="-118813">
              <a:spcBef>
                <a:spcPts val="634"/>
              </a:spcBef>
              <a:defRPr/>
            </a:pPr>
            <a:r>
              <a:rPr lang="en-US" dirty="0">
                <a:solidFill>
                  <a:prstClr val="black"/>
                </a:solidFill>
                <a:cs typeface="Arial" panose="020B0604020202020204" pitchFamily="34" charset="0"/>
              </a:rPr>
              <a:t>Call your State Insurance Department. Visit </a:t>
            </a:r>
            <a:r>
              <a:rPr lang="en-US" dirty="0">
                <a:solidFill>
                  <a:prstClr val="black"/>
                </a:solidFill>
                <a:cs typeface="Arial" panose="020B0604020202020204" pitchFamily="34" charset="0"/>
                <a:hlinkClick r:id="rId4"/>
              </a:rPr>
              <a:t>shiphelp.org</a:t>
            </a:r>
            <a:r>
              <a:rPr lang="en-US" dirty="0">
                <a:solidFill>
                  <a:prstClr val="black"/>
                </a:solidFill>
                <a:cs typeface="Arial" panose="020B0604020202020204" pitchFamily="34" charset="0"/>
              </a:rPr>
              <a:t>, or call 1‑800‑MEDICARE </a:t>
            </a:r>
            <a:br>
              <a:rPr lang="en-US" dirty="0">
                <a:solidFill>
                  <a:prstClr val="black"/>
                </a:solidFill>
                <a:cs typeface="Arial" panose="020B0604020202020204" pitchFamily="34" charset="0"/>
              </a:rPr>
            </a:br>
            <a:r>
              <a:rPr lang="en-US" dirty="0">
                <a:solidFill>
                  <a:prstClr val="black"/>
                </a:solidFill>
                <a:cs typeface="Arial" panose="020B0604020202020204" pitchFamily="34" charset="0"/>
              </a:rPr>
              <a:t>(1-800-633-4227), to get the phone number. TTY users can call 1-877-486-2048. </a:t>
            </a:r>
          </a:p>
          <a:p>
            <a:pPr marL="124183" indent="-118813">
              <a:spcBef>
                <a:spcPts val="634"/>
              </a:spcBef>
              <a:defRPr/>
            </a:pPr>
            <a:r>
              <a:rPr lang="en-US" dirty="0">
                <a:solidFill>
                  <a:prstClr val="black"/>
                </a:solidFill>
                <a:cs typeface="Arial" panose="020B0604020202020204" pitchFamily="34" charset="0"/>
              </a:rPr>
              <a:t>Download the “Medicare Supplement Insurance (Medigap) Policies” training module at </a:t>
            </a:r>
            <a:r>
              <a:rPr lang="en-US" dirty="0">
                <a:solidFill>
                  <a:prstClr val="black"/>
                </a:solidFill>
                <a:cs typeface="Arial" panose="020B0604020202020204" pitchFamily="34" charset="0"/>
                <a:hlinkClick r:id="rId6"/>
              </a:rPr>
              <a:t>CMSnationaltrainingprogram.cms.gov/resources</a:t>
            </a:r>
            <a:r>
              <a:rPr lang="en-US" dirty="0">
                <a:solidFill>
                  <a:prstClr val="black"/>
                </a:solidFill>
                <a:cs typeface="Arial" panose="020B0604020202020204" pitchFamily="34" charset="0"/>
              </a:rPr>
              <a:t>. </a:t>
            </a:r>
          </a:p>
          <a:p>
            <a:pPr marL="124183" indent="-118813">
              <a:spcBef>
                <a:spcPts val="634"/>
              </a:spcBef>
              <a:defRPr/>
            </a:pPr>
            <a:r>
              <a:rPr lang="en-US" dirty="0">
                <a:solidFill>
                  <a:prstClr val="black"/>
                </a:solidFill>
                <a:cs typeface="Arial" panose="020B0604020202020204" pitchFamily="34" charset="0"/>
              </a:rPr>
              <a:t>Visit </a:t>
            </a:r>
            <a:r>
              <a:rPr lang="en-US" dirty="0">
                <a:solidFill>
                  <a:prstClr val="black"/>
                </a:solidFill>
                <a:cs typeface="Arial" panose="020B0604020202020204" pitchFamily="34" charset="0"/>
                <a:hlinkClick r:id="rId7"/>
              </a:rPr>
              <a:t>Medicare.gov/supplements-other-insurance/how-to-compare-medigap-policies</a:t>
            </a:r>
            <a:r>
              <a:rPr lang="en-US" dirty="0">
                <a:solidFill>
                  <a:prstClr val="black"/>
                </a:solidFill>
                <a:cs typeface="Arial" panose="020B0604020202020204" pitchFamily="34" charset="0"/>
              </a:rPr>
              <a:t>.   </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300" dirty="0">
              <a:solidFill>
                <a:prstClr val="black"/>
              </a:solidFill>
            </a:endParaRPr>
          </a:p>
        </p:txBody>
      </p:sp>
    </p:spTree>
    <p:extLst>
      <p:ext uri="{BB962C8B-B14F-4D97-AF65-F5344CB8AC3E}">
        <p14:creationId xmlns:p14="http://schemas.microsoft.com/office/powerpoint/2010/main" val="16821804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0"/>
              </a:spcBef>
              <a:spcAft>
                <a:spcPts val="600"/>
              </a:spcAft>
              <a:buNone/>
              <a:defRPr/>
            </a:pPr>
            <a:r>
              <a:rPr lang="en-US" dirty="0">
                <a:solidFill>
                  <a:prstClr val="black"/>
                </a:solidFill>
                <a:cs typeface="Arial"/>
              </a:rPr>
              <a:t>Check Your Knowledge: Question 5</a:t>
            </a:r>
          </a:p>
          <a:p>
            <a:pPr marL="0" indent="0">
              <a:spcBef>
                <a:spcPts val="0"/>
              </a:spcBef>
              <a:spcAft>
                <a:spcPts val="600"/>
              </a:spcAft>
              <a:buNone/>
              <a:defRPr/>
            </a:pPr>
            <a:r>
              <a:rPr lang="en-US" b="1" dirty="0">
                <a:solidFill>
                  <a:prstClr val="black"/>
                </a:solidFill>
                <a:cs typeface="Arial"/>
              </a:rPr>
              <a:t>Medicare Supplement Insurance (Medigap) policies ____.</a:t>
            </a:r>
          </a:p>
          <a:p>
            <a:pPr marL="241653" indent="-241653">
              <a:spcBef>
                <a:spcPts val="0"/>
              </a:spcBef>
              <a:spcAft>
                <a:spcPts val="600"/>
              </a:spcAft>
              <a:buFont typeface="+mj-lt"/>
              <a:buAutoNum type="alphaLcPeriod"/>
              <a:defRPr/>
            </a:pPr>
            <a:r>
              <a:rPr lang="en-US" dirty="0">
                <a:solidFill>
                  <a:prstClr val="black"/>
                </a:solidFill>
                <a:cs typeface="Arial"/>
              </a:rPr>
              <a:t>Can work with either Original Medicare or Medicare Advantage</a:t>
            </a:r>
          </a:p>
          <a:p>
            <a:pPr marL="241653" indent="-241653">
              <a:spcBef>
                <a:spcPts val="0"/>
              </a:spcBef>
              <a:spcAft>
                <a:spcPts val="600"/>
              </a:spcAft>
              <a:buFont typeface="+mj-lt"/>
              <a:buAutoNum type="alphaLcPeriod"/>
              <a:defRPr/>
            </a:pPr>
            <a:r>
              <a:rPr lang="en-US" dirty="0">
                <a:solidFill>
                  <a:prstClr val="black"/>
                </a:solidFill>
                <a:cs typeface="Arial"/>
              </a:rPr>
              <a:t>Offer different basic benefits depending on the insurance company selling them</a:t>
            </a:r>
          </a:p>
          <a:p>
            <a:pPr marL="241653" indent="-241653">
              <a:spcBef>
                <a:spcPts val="0"/>
              </a:spcBef>
              <a:spcAft>
                <a:spcPts val="600"/>
              </a:spcAft>
              <a:buFont typeface="+mj-lt"/>
              <a:buAutoNum type="alphaLcPeriod"/>
              <a:defRPr/>
            </a:pPr>
            <a:r>
              <a:rPr lang="en-US" dirty="0">
                <a:solidFill>
                  <a:prstClr val="black"/>
                </a:solidFill>
                <a:cs typeface="Arial"/>
              </a:rPr>
              <a:t>Are sold by Medicare</a:t>
            </a:r>
          </a:p>
          <a:p>
            <a:pPr marL="241653" indent="-241653">
              <a:spcBef>
                <a:spcPts val="0"/>
              </a:spcBef>
              <a:spcAft>
                <a:spcPts val="600"/>
              </a:spcAft>
              <a:buFont typeface="+mj-lt"/>
              <a:buAutoNum type="alphaLcPeriod"/>
              <a:defRPr/>
            </a:pPr>
            <a:r>
              <a:rPr lang="en-US" dirty="0">
                <a:solidFill>
                  <a:prstClr val="black"/>
                </a:solidFill>
                <a:cs typeface="Arial"/>
              </a:rPr>
              <a:t>None of the above</a:t>
            </a:r>
          </a:p>
          <a:p>
            <a:pPr marL="0" indent="0">
              <a:spcBef>
                <a:spcPts val="0"/>
              </a:spcBef>
              <a:spcAft>
                <a:spcPts val="600"/>
              </a:spcAft>
              <a:buNone/>
              <a:defRPr/>
            </a:pPr>
            <a:r>
              <a:rPr lang="en-US" b="1" dirty="0">
                <a:solidFill>
                  <a:prstClr val="black"/>
                </a:solidFill>
                <a:cs typeface="Arial"/>
              </a:rPr>
              <a:t>Answer: d.</a:t>
            </a:r>
            <a:r>
              <a:rPr lang="en-US" dirty="0">
                <a:solidFill>
                  <a:prstClr val="black"/>
                </a:solidFill>
                <a:cs typeface="Arial"/>
              </a:rPr>
              <a:t> </a:t>
            </a:r>
            <a:r>
              <a:rPr lang="en-US" b="1" dirty="0">
                <a:solidFill>
                  <a:prstClr val="black"/>
                </a:solidFill>
                <a:cs typeface="Arial"/>
              </a:rPr>
              <a:t>None of the above.</a:t>
            </a:r>
            <a:endParaRPr lang="en-US" b="1" dirty="0">
              <a:solidFill>
                <a:prstClr val="black"/>
              </a:solidFill>
              <a:cs typeface="Arial" panose="020B0604020202020204" pitchFamily="34" charset="0"/>
            </a:endParaRPr>
          </a:p>
          <a:p>
            <a:pPr marL="0" indent="0">
              <a:spcBef>
                <a:spcPts val="0"/>
              </a:spcBef>
              <a:spcAft>
                <a:spcPts val="600"/>
              </a:spcAft>
              <a:buNone/>
              <a:defRPr/>
            </a:pPr>
            <a:r>
              <a:rPr lang="en-US" dirty="0">
                <a:solidFill>
                  <a:prstClr val="black"/>
                </a:solidFill>
              </a:rPr>
              <a:t>A Medicare Supplement Insurance (Medigap) policy is an individual insurance policy sold by private insurance companies that helps fill "gaps" in Original Medicare. These policies don’t cover your share of the costs under other types of coverage, like Medicare Advantage Plans, stand-alone Medicare drug plans, employer/union group health coverage, Medicaid, or TRICARE. Medigap policies are standardized, and each policy under the same plan letter must offer the same basic benefits, no matter which insurance company sells it.</a:t>
            </a:r>
          </a:p>
        </p:txBody>
      </p:sp>
    </p:spTree>
    <p:extLst>
      <p:ext uri="{BB962C8B-B14F-4D97-AF65-F5344CB8AC3E}">
        <p14:creationId xmlns:p14="http://schemas.microsoft.com/office/powerpoint/2010/main" val="16186098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0"/>
              </a:spcBef>
              <a:spcAft>
                <a:spcPts val="600"/>
              </a:spcAft>
              <a:buNone/>
              <a:defRPr/>
            </a:pPr>
            <a:r>
              <a:rPr lang="en-US" dirty="0">
                <a:solidFill>
                  <a:prstClr val="black"/>
                </a:solidFill>
                <a:cs typeface="Arial"/>
              </a:rPr>
              <a:t>Check Your Knowledge: Question 6</a:t>
            </a:r>
          </a:p>
          <a:p>
            <a:pPr marL="0" indent="0">
              <a:spcBef>
                <a:spcPts val="0"/>
              </a:spcBef>
              <a:spcAft>
                <a:spcPts val="600"/>
              </a:spcAft>
              <a:buNone/>
              <a:defRPr/>
            </a:pPr>
            <a:r>
              <a:rPr lang="en-US" b="1" dirty="0">
                <a:solidFill>
                  <a:prstClr val="black"/>
                </a:solidFill>
                <a:cs typeface="Arial"/>
              </a:rPr>
              <a:t>When is the best time to buy a Medicare Supplement Insurance (Medigap) policy?</a:t>
            </a:r>
          </a:p>
          <a:p>
            <a:pPr marL="241653" indent="-241653">
              <a:spcBef>
                <a:spcPts val="0"/>
              </a:spcBef>
              <a:spcAft>
                <a:spcPts val="600"/>
              </a:spcAft>
              <a:buFont typeface="+mj-lt"/>
              <a:buAutoNum type="alphaLcPeriod"/>
              <a:defRPr/>
            </a:pPr>
            <a:r>
              <a:rPr lang="en-US" dirty="0">
                <a:solidFill>
                  <a:prstClr val="black"/>
                </a:solidFill>
                <a:cs typeface="Arial"/>
              </a:rPr>
              <a:t>Initial Enrollment Period </a:t>
            </a:r>
          </a:p>
          <a:p>
            <a:pPr marL="241653" indent="-241653">
              <a:spcBef>
                <a:spcPts val="0"/>
              </a:spcBef>
              <a:spcAft>
                <a:spcPts val="600"/>
              </a:spcAft>
              <a:buFont typeface="+mj-lt"/>
              <a:buAutoNum type="alphaLcPeriod"/>
              <a:defRPr/>
            </a:pPr>
            <a:r>
              <a:rPr lang="en-US" dirty="0">
                <a:solidFill>
                  <a:prstClr val="black"/>
                </a:solidFill>
                <a:cs typeface="Arial"/>
              </a:rPr>
              <a:t>General Enrollment Period</a:t>
            </a:r>
          </a:p>
          <a:p>
            <a:pPr marL="241653" indent="-241653">
              <a:spcBef>
                <a:spcPts val="0"/>
              </a:spcBef>
              <a:spcAft>
                <a:spcPts val="600"/>
              </a:spcAft>
              <a:buFont typeface="+mj-lt"/>
              <a:buAutoNum type="alphaLcPeriod"/>
              <a:defRPr/>
            </a:pPr>
            <a:r>
              <a:rPr lang="en-US" dirty="0">
                <a:solidFill>
                  <a:prstClr val="black"/>
                </a:solidFill>
                <a:cs typeface="Arial"/>
              </a:rPr>
              <a:t>Medigap Open Enrollment Period</a:t>
            </a:r>
          </a:p>
          <a:p>
            <a:pPr marL="241653" indent="-241653">
              <a:spcBef>
                <a:spcPts val="0"/>
              </a:spcBef>
              <a:spcAft>
                <a:spcPts val="600"/>
              </a:spcAft>
              <a:buFont typeface="+mj-lt"/>
              <a:buAutoNum type="alphaLcPeriod"/>
              <a:defRPr/>
            </a:pPr>
            <a:r>
              <a:rPr lang="en-US" dirty="0">
                <a:solidFill>
                  <a:prstClr val="black"/>
                </a:solidFill>
                <a:cs typeface="Arial"/>
              </a:rPr>
              <a:t>Special Enrollment Period </a:t>
            </a:r>
          </a:p>
          <a:p>
            <a:pPr marL="0" indent="0">
              <a:spcBef>
                <a:spcPts val="0"/>
              </a:spcBef>
              <a:spcAft>
                <a:spcPts val="600"/>
              </a:spcAft>
              <a:buNone/>
              <a:defRPr/>
            </a:pPr>
            <a:r>
              <a:rPr lang="en-US" b="1" dirty="0">
                <a:solidFill>
                  <a:prstClr val="black"/>
                </a:solidFill>
                <a:cs typeface="Arial"/>
              </a:rPr>
              <a:t>Answer: c. Medigap Open Enrollment Period </a:t>
            </a:r>
          </a:p>
          <a:p>
            <a:pPr marL="0" indent="0">
              <a:spcBef>
                <a:spcPts val="0"/>
              </a:spcBef>
              <a:spcAft>
                <a:spcPts val="600"/>
              </a:spcAft>
              <a:buNone/>
              <a:defRPr/>
            </a:pPr>
            <a:r>
              <a:rPr lang="en-US" dirty="0">
                <a:solidFill>
                  <a:prstClr val="black"/>
                </a:solidFill>
                <a:cs typeface="Arial"/>
              </a:rPr>
              <a:t>Usually, the best time to buy a Medigap policy is during your Medigap Open Enrollment Period (OEP). This period lasts for at least 6 months and begins the 1st day of the month you’re both 65 or older and enrolled in Part B. You must also have Part A to have a Medigap policy. </a:t>
            </a:r>
          </a:p>
          <a:p>
            <a:pPr marL="0" indent="0">
              <a:spcBef>
                <a:spcPts val="0"/>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17224489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85165" y="3685903"/>
            <a:ext cx="5852160" cy="5144347"/>
          </a:xfrm>
        </p:spPr>
        <p:txBody>
          <a:bodyPr/>
          <a:lstStyle/>
          <a:p>
            <a:pPr marL="0" indent="0" defTabSz="966612">
              <a:spcBef>
                <a:spcPts val="634"/>
              </a:spcBef>
              <a:buNone/>
              <a:defRPr/>
            </a:pPr>
            <a:r>
              <a:rPr lang="en-US" b="1" dirty="0">
                <a:solidFill>
                  <a:prstClr val="black"/>
                </a:solidFill>
                <a:cs typeface="Arial" panose="020B0604020202020204" pitchFamily="34" charset="0"/>
              </a:rPr>
              <a:t>Presenter Notes</a:t>
            </a:r>
          </a:p>
          <a:p>
            <a:pPr marL="0" indent="0" defTabSz="966612">
              <a:spcBef>
                <a:spcPts val="634"/>
              </a:spcBef>
              <a:buNone/>
              <a:defRPr/>
            </a:pPr>
            <a:r>
              <a:rPr lang="en-US" dirty="0">
                <a:solidFill>
                  <a:prstClr val="black"/>
                </a:solidFill>
                <a:cs typeface="Arial" panose="020B0604020202020204" pitchFamily="34" charset="0"/>
              </a:rPr>
              <a:t>Lesson 4 explains Medicare drug coverage, associated costs, and how to choose and join a plan.</a:t>
            </a:r>
          </a:p>
          <a:p>
            <a:pPr marL="0" indent="0">
              <a:spcBef>
                <a:spcPts val="634"/>
              </a:spcBef>
              <a:buNone/>
            </a:pPr>
            <a:endParaRPr lang="en-US" dirty="0"/>
          </a:p>
        </p:txBody>
      </p:sp>
    </p:spTree>
    <p:extLst>
      <p:ext uri="{BB962C8B-B14F-4D97-AF65-F5344CB8AC3E}">
        <p14:creationId xmlns:p14="http://schemas.microsoft.com/office/powerpoint/2010/main" val="21694598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59777"/>
            <a:ext cx="5852160" cy="5144347"/>
          </a:xfrm>
        </p:spPr>
        <p:txBody>
          <a:bodyPr/>
          <a:lstStyle/>
          <a:p>
            <a:pPr marL="0" indent="0" defTabSz="966612">
              <a:spcBef>
                <a:spcPts val="0"/>
              </a:spcBef>
              <a:spcAft>
                <a:spcPts val="600"/>
              </a:spcAft>
              <a:buNone/>
              <a:defRPr/>
            </a:pPr>
            <a:r>
              <a:rPr lang="en-US" b="1" dirty="0">
                <a:cs typeface="Arial"/>
              </a:rPr>
              <a:t>Presenter Notes</a:t>
            </a:r>
          </a:p>
          <a:p>
            <a:pPr marL="0" indent="0" defTabSz="966612">
              <a:spcBef>
                <a:spcPts val="0"/>
              </a:spcBef>
              <a:spcAft>
                <a:spcPts val="600"/>
              </a:spcAft>
              <a:buNone/>
              <a:defRPr/>
            </a:pPr>
            <a:r>
              <a:rPr lang="en-US" dirty="0">
                <a:solidFill>
                  <a:prstClr val="black"/>
                </a:solidFill>
                <a:cs typeface="Arial"/>
              </a:rPr>
              <a:t>At the end of this lesson, you’ll be able to:</a:t>
            </a:r>
          </a:p>
          <a:p>
            <a:pPr marL="125525" indent="-125525">
              <a:spcBef>
                <a:spcPts val="0"/>
              </a:spcBef>
              <a:spcAft>
                <a:spcPts val="600"/>
              </a:spcAft>
              <a:defRPr/>
            </a:pPr>
            <a:r>
              <a:rPr lang="en-US" dirty="0">
                <a:solidFill>
                  <a:prstClr val="black"/>
                </a:solidFill>
                <a:cs typeface="Arial"/>
              </a:rPr>
              <a:t>Explain Medicare drug coverage (Part D) and how it works</a:t>
            </a:r>
          </a:p>
          <a:p>
            <a:pPr marL="125525" indent="-125525">
              <a:spcBef>
                <a:spcPts val="0"/>
              </a:spcBef>
              <a:spcAft>
                <a:spcPts val="600"/>
              </a:spcAft>
              <a:defRPr/>
            </a:pPr>
            <a:r>
              <a:rPr lang="en-US" dirty="0">
                <a:solidFill>
                  <a:prstClr val="black"/>
                </a:solidFill>
                <a:cs typeface="Arial"/>
              </a:rPr>
              <a:t>Describe associated costs</a:t>
            </a:r>
            <a:endParaRPr lang="en-US" dirty="0">
              <a:solidFill>
                <a:prstClr val="black"/>
              </a:solidFill>
              <a:cs typeface="Calibri" panose="020F0502020204030204"/>
            </a:endParaRPr>
          </a:p>
          <a:p>
            <a:pPr marL="125525" indent="-125525">
              <a:spcBef>
                <a:spcPts val="0"/>
              </a:spcBef>
              <a:spcAft>
                <a:spcPts val="600"/>
              </a:spcAft>
              <a:defRPr/>
            </a:pPr>
            <a:r>
              <a:rPr lang="en-US" dirty="0">
                <a:solidFill>
                  <a:prstClr val="black"/>
                </a:solidFill>
                <a:cs typeface="Arial"/>
              </a:rPr>
              <a:t>Discuss considerations when deciding how you'll get your drug coverage</a:t>
            </a:r>
            <a:endParaRPr lang="en-US" dirty="0">
              <a:solidFill>
                <a:prstClr val="black"/>
              </a:solidFill>
              <a:cs typeface="Calibri"/>
            </a:endParaRPr>
          </a:p>
          <a:p>
            <a:pPr marL="125525" indent="-125525">
              <a:spcBef>
                <a:spcPts val="0"/>
              </a:spcBef>
              <a:spcAft>
                <a:spcPts val="600"/>
              </a:spcAft>
              <a:defRPr/>
            </a:pPr>
            <a:r>
              <a:rPr lang="en-US" dirty="0">
                <a:solidFill>
                  <a:prstClr val="black"/>
                </a:solidFill>
                <a:cs typeface="Arial"/>
              </a:rPr>
              <a:t>Explain the Part D late enrollment penalty and how to avoid it</a:t>
            </a:r>
          </a:p>
          <a:p>
            <a:pPr marL="125525" indent="-125525">
              <a:spcBef>
                <a:spcPts val="0"/>
              </a:spcBef>
              <a:spcAft>
                <a:spcPts val="600"/>
              </a:spcAft>
              <a:defRPr/>
            </a:pPr>
            <a:r>
              <a:rPr lang="en-US" dirty="0">
                <a:solidFill>
                  <a:prstClr val="black"/>
                </a:solidFill>
                <a:cs typeface="Arial"/>
              </a:rPr>
              <a:t>Explain how and when to join a plan</a:t>
            </a:r>
          </a:p>
        </p:txBody>
      </p:sp>
    </p:spTree>
    <p:extLst>
      <p:ext uri="{BB962C8B-B14F-4D97-AF65-F5344CB8AC3E}">
        <p14:creationId xmlns:p14="http://schemas.microsoft.com/office/powerpoint/2010/main" val="30151104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85903"/>
            <a:ext cx="5852160" cy="5144347"/>
          </a:xfrm>
        </p:spPr>
        <p:txBody>
          <a:bodyPr/>
          <a:lstStyle/>
          <a:p>
            <a:pPr marL="0" indent="0" defTabSz="966612" fontAlgn="base">
              <a:spcBef>
                <a:spcPts val="0"/>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fontAlgn="base">
              <a:spcBef>
                <a:spcPts val="0"/>
              </a:spcBef>
              <a:spcAft>
                <a:spcPts val="600"/>
              </a:spcAft>
              <a:buNone/>
              <a:defRPr/>
            </a:pPr>
            <a:r>
              <a:rPr lang="en-US" b="1" dirty="0">
                <a:cs typeface="Arial"/>
              </a:rPr>
              <a:t>Presenter Notes</a:t>
            </a:r>
          </a:p>
          <a:p>
            <a:pPr marL="118813" indent="-118813" defTabSz="966612" fontAlgn="base">
              <a:spcBef>
                <a:spcPts val="0"/>
              </a:spcBef>
              <a:spcAft>
                <a:spcPts val="600"/>
              </a:spcAft>
              <a:defRPr/>
            </a:pPr>
            <a:r>
              <a:rPr lang="en-US" b="1" dirty="0">
                <a:solidFill>
                  <a:prstClr val="black"/>
                </a:solidFill>
                <a:cs typeface="Arial"/>
              </a:rPr>
              <a:t>Part D is Medicare drug coverage. </a:t>
            </a:r>
            <a:r>
              <a:rPr lang="en-US" dirty="0">
                <a:solidFill>
                  <a:prstClr val="black"/>
                </a:solidFill>
                <a:cs typeface="Arial"/>
              </a:rPr>
              <a:t>It’s an optional benefit available to all people with Medicare. If you sign up for Original Medicare and you want drug coverage, you must join a Medicare drug plan (also known as PDPs). You usually pay a monthly premium for the drug plan.</a:t>
            </a:r>
          </a:p>
          <a:p>
            <a:pPr marL="118813" indent="-118813" defTabSz="966612" fontAlgn="base">
              <a:spcBef>
                <a:spcPts val="0"/>
              </a:spcBef>
              <a:spcAft>
                <a:spcPts val="600"/>
              </a:spcAft>
              <a:defRPr/>
            </a:pPr>
            <a:r>
              <a:rPr lang="en-US" b="1" dirty="0">
                <a:solidFill>
                  <a:prstClr val="black"/>
                </a:solidFill>
                <a:cs typeface="Arial"/>
              </a:rPr>
              <a:t>These plans are run by private companies </a:t>
            </a:r>
            <a:r>
              <a:rPr lang="en-US" dirty="0">
                <a:solidFill>
                  <a:prstClr val="black"/>
                </a:solidFill>
                <a:cs typeface="Arial"/>
              </a:rPr>
              <a:t>that contract with Medicare.</a:t>
            </a:r>
          </a:p>
          <a:p>
            <a:pPr marL="118813" indent="-118813">
              <a:spcBef>
                <a:spcPts val="0"/>
              </a:spcBef>
              <a:spcAft>
                <a:spcPts val="600"/>
              </a:spcAft>
              <a:defRPr/>
            </a:pPr>
            <a:r>
              <a:rPr lang="en-US" dirty="0">
                <a:solidFill>
                  <a:prstClr val="black"/>
                </a:solidFill>
                <a:cs typeface="Arial"/>
              </a:rPr>
              <a:t>You can get Part D through Medicare drug plans and Medicare Advantage Plans with drug coverage (also known as MA-PDs). </a:t>
            </a:r>
          </a:p>
          <a:p>
            <a:pPr marL="119149" indent="-119149" defTabSz="966612">
              <a:spcBef>
                <a:spcPts val="0"/>
              </a:spcBef>
              <a:spcAft>
                <a:spcPts val="600"/>
              </a:spcAft>
              <a:defRPr/>
            </a:pPr>
            <a:r>
              <a:rPr lang="en-US" dirty="0">
                <a:solidFill>
                  <a:prstClr val="black"/>
                </a:solidFill>
                <a:cs typeface="Arial"/>
              </a:rPr>
              <a:t>You can also get Part D coverage through other Medicare health plans, like the Programs of All-inclusive Care for the Elderly (PACE). However, each plan type has special rules and exceptions. Contact the plans you're interested in for more details.</a:t>
            </a:r>
          </a:p>
          <a:p>
            <a:pPr marL="118813" indent="-118813">
              <a:spcBef>
                <a:spcPts val="0"/>
              </a:spcBef>
              <a:spcAft>
                <a:spcPts val="600"/>
              </a:spcAft>
              <a:defRPr/>
            </a:pPr>
            <a:r>
              <a:rPr lang="en-US" b="1" dirty="0">
                <a:solidFill>
                  <a:prstClr val="black"/>
                </a:solidFill>
                <a:cs typeface="Arial"/>
              </a:rPr>
              <a:t>For help choosing a Part D plan, </a:t>
            </a:r>
            <a:r>
              <a:rPr lang="en-US" dirty="0">
                <a:solidFill>
                  <a:prstClr val="black"/>
                </a:solidFill>
                <a:cs typeface="Arial" panose="020B0604020202020204" pitchFamily="34" charset="0"/>
              </a:rPr>
              <a:t>visit </a:t>
            </a:r>
            <a:r>
              <a:rPr lang="en-US" dirty="0">
                <a:cs typeface="Arial" panose="020B0604020202020204" pitchFamily="34" charset="0"/>
                <a:hlinkClick r:id="rId3"/>
              </a:rPr>
              <a:t>Medicare.gov/plan-compare</a:t>
            </a:r>
            <a:r>
              <a:rPr lang="en-US" dirty="0">
                <a:cs typeface="Arial" panose="020B0604020202020204" pitchFamily="34" charset="0"/>
              </a:rPr>
              <a:t>, </a:t>
            </a:r>
            <a:r>
              <a:rPr lang="en-US" dirty="0">
                <a:solidFill>
                  <a:prstClr val="black"/>
                </a:solidFill>
                <a:cs typeface="Arial" panose="020B0604020202020204" pitchFamily="34" charset="0"/>
              </a:rPr>
              <a:t>or call 1-800-MEDICARE (1-800-633-4227). TTY users can call 1-877-486-2048. You can also </a:t>
            </a:r>
            <a:r>
              <a:rPr lang="en-US" dirty="0">
                <a:solidFill>
                  <a:prstClr val="black"/>
                </a:solidFill>
                <a:cs typeface="Arial"/>
              </a:rPr>
              <a:t>contact your local State Health Insurance Assistance Program (SHIP) </a:t>
            </a:r>
            <a:r>
              <a:rPr lang="en-US" dirty="0">
                <a:solidFill>
                  <a:prstClr val="black"/>
                </a:solidFill>
                <a:cs typeface="Arial" panose="020B0604020202020204" pitchFamily="34" charset="0"/>
              </a:rPr>
              <a:t>for free help comparing Medicare drug plans. To find information for your local SHIP, visit </a:t>
            </a:r>
            <a:r>
              <a:rPr lang="en-US" dirty="0">
                <a:solidFill>
                  <a:prstClr val="black"/>
                </a:solidFill>
                <a:cs typeface="Arial" panose="020B0604020202020204" pitchFamily="34" charset="0"/>
                <a:hlinkClick r:id="rId4"/>
              </a:rPr>
              <a:t>shiphelp.org</a:t>
            </a:r>
            <a:r>
              <a:rPr lang="en-US" dirty="0">
                <a:solidFill>
                  <a:prstClr val="black"/>
                </a:solidFill>
                <a:cs typeface="Arial" panose="020B0604020202020204" pitchFamily="34" charset="0"/>
              </a:rPr>
              <a:t>. </a:t>
            </a:r>
          </a:p>
        </p:txBody>
      </p:sp>
    </p:spTree>
    <p:extLst>
      <p:ext uri="{BB962C8B-B14F-4D97-AF65-F5344CB8AC3E}">
        <p14:creationId xmlns:p14="http://schemas.microsoft.com/office/powerpoint/2010/main" val="35219349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751723"/>
            <a:ext cx="7315200" cy="5682335"/>
          </a:xfrm>
        </p:spPr>
        <p:txBody>
          <a:bodyPr/>
          <a:lstStyle/>
          <a:p>
            <a:pPr marL="0" indent="0" defTabSz="966612">
              <a:spcBef>
                <a:spcPts val="317"/>
              </a:spcBef>
              <a:buNone/>
              <a:defRPr/>
            </a:pPr>
            <a:r>
              <a:rPr lang="en-US" sz="1000" b="1" dirty="0">
                <a:solidFill>
                  <a:prstClr val="black"/>
                </a:solidFill>
                <a:ea typeface="ＭＳ Ｐゴシック"/>
                <a:cs typeface="Arial" panose="020B0604020202020204" pitchFamily="34" charset="0"/>
              </a:rPr>
              <a:t>This slide has animation.</a:t>
            </a:r>
            <a:endParaRPr lang="en-US" sz="1000" dirty="0">
              <a:cs typeface="Arial" panose="020B0604020202020204" pitchFamily="34" charset="0"/>
            </a:endParaRPr>
          </a:p>
          <a:p>
            <a:pPr marL="0" indent="0" defTabSz="966612">
              <a:spcBef>
                <a:spcPts val="317"/>
              </a:spcBef>
              <a:buNone/>
              <a:defRPr/>
            </a:pPr>
            <a:r>
              <a:rPr lang="en-US" sz="1000" b="1" dirty="0">
                <a:cs typeface="Arial" panose="020B0604020202020204" pitchFamily="34" charset="0"/>
              </a:rPr>
              <a:t>Presenter Notes</a:t>
            </a:r>
          </a:p>
          <a:p>
            <a:pPr marL="119149" indent="-119149" defTabSz="966612">
              <a:spcBef>
                <a:spcPts val="317"/>
              </a:spcBef>
              <a:defRPr/>
            </a:pPr>
            <a:r>
              <a:rPr lang="en-US" sz="1000" b="1" dirty="0">
                <a:solidFill>
                  <a:prstClr val="black"/>
                </a:solidFill>
                <a:cs typeface="Arial" panose="020B0604020202020204" pitchFamily="34" charset="0"/>
              </a:rPr>
              <a:t>Medicare contracts with private insurance companies that offer drug plans to people with Medicare. </a:t>
            </a:r>
            <a:r>
              <a:rPr lang="en-US" sz="1000" dirty="0">
                <a:solidFill>
                  <a:prstClr val="black"/>
                </a:solidFill>
                <a:cs typeface="Arial" panose="020B0604020202020204" pitchFamily="34" charset="0"/>
              </a:rPr>
              <a:t>Everyone with Medicare can get drug coverage by joining a drug plan (Part D) if they meet all the conditions to join. If you don’t get Part D when you’re first eligible and you don’t have other creditable coverage, you may have to pay a late enrollment penalty if you join a Part D plan later. You can get Part D through a Medicare drug plan or a Medicare Advantage Plan with drug coverage. You must have Medicare Part A and Part B to join a Medicare Advantage Plan.</a:t>
            </a:r>
          </a:p>
          <a:p>
            <a:pPr marL="119149" indent="-119149">
              <a:spcBef>
                <a:spcPts val="317"/>
              </a:spcBef>
              <a:defRPr/>
            </a:pPr>
            <a:r>
              <a:rPr lang="en-US" sz="1000" b="1" dirty="0">
                <a:solidFill>
                  <a:prstClr val="black"/>
                </a:solidFill>
                <a:cs typeface="Arial" panose="020B0604020202020204" pitchFamily="34" charset="0"/>
              </a:rPr>
              <a:t>Each plan has a formulary, or list of covered drugs. </a:t>
            </a:r>
            <a:r>
              <a:rPr lang="en-US" sz="1000" dirty="0">
                <a:solidFill>
                  <a:prstClr val="black"/>
                </a:solidFill>
                <a:cs typeface="Arial" panose="020B0604020202020204" pitchFamily="34" charset="0"/>
              </a:rPr>
              <a:t>Each plan’s</a:t>
            </a:r>
            <a:r>
              <a:rPr lang="en-US" sz="1000" b="1" dirty="0">
                <a:solidFill>
                  <a:prstClr val="black"/>
                </a:solidFill>
                <a:cs typeface="Arial" panose="020B0604020202020204" pitchFamily="34" charset="0"/>
              </a:rPr>
              <a:t> </a:t>
            </a:r>
            <a:r>
              <a:rPr lang="en-US" sz="1000" dirty="0">
                <a:solidFill>
                  <a:prstClr val="black"/>
                </a:solidFill>
                <a:cs typeface="Arial" panose="020B0604020202020204" pitchFamily="34" charset="0"/>
              </a:rPr>
              <a:t>formulary must include a range of drugs in the most commonly prescribed categories. This ensures that people with different medical conditions can get the treatment they need. All drug plans generally must cover at least 2 drugs in each drug category, but plans can choose which specific drugs they cover. </a:t>
            </a:r>
          </a:p>
          <a:p>
            <a:pPr marL="0" indent="0">
              <a:spcBef>
                <a:spcPts val="317"/>
              </a:spcBef>
              <a:buNone/>
              <a:defRPr/>
            </a:pPr>
            <a:r>
              <a:rPr lang="en-US" sz="1000" b="1" dirty="0">
                <a:solidFill>
                  <a:prstClr val="black"/>
                </a:solidFill>
                <a:cs typeface="Arial" panose="020B0604020202020204" pitchFamily="34" charset="0"/>
              </a:rPr>
              <a:t>All plans must cover a wide range of drugs that people with Medicare take, including most drugs in certain protected classes, which include: </a:t>
            </a:r>
          </a:p>
          <a:p>
            <a:pPr marL="184596" lvl="1" indent="-184596" defTabSz="966612">
              <a:spcBef>
                <a:spcPts val="317"/>
              </a:spcBef>
              <a:buFont typeface="+mj-lt"/>
              <a:buAutoNum type="arabicPeriod"/>
              <a:defRPr/>
            </a:pPr>
            <a:r>
              <a:rPr lang="en-US" sz="1000" dirty="0">
                <a:solidFill>
                  <a:prstClr val="black"/>
                </a:solidFill>
                <a:cs typeface="Arial" panose="020B0604020202020204" pitchFamily="34" charset="0"/>
              </a:rPr>
              <a:t>Cancer drugs</a:t>
            </a:r>
          </a:p>
          <a:p>
            <a:pPr marL="184596" lvl="1" indent="-184596" defTabSz="966612">
              <a:spcBef>
                <a:spcPts val="317"/>
              </a:spcBef>
              <a:buFont typeface="+mj-lt"/>
              <a:buAutoNum type="arabicPeriod"/>
              <a:defRPr/>
            </a:pPr>
            <a:r>
              <a:rPr lang="en-US" sz="1000" dirty="0">
                <a:solidFill>
                  <a:prstClr val="black"/>
                </a:solidFill>
                <a:cs typeface="Arial" panose="020B0604020202020204" pitchFamily="34" charset="0"/>
              </a:rPr>
              <a:t> HIV/AIDS drugs</a:t>
            </a:r>
          </a:p>
          <a:p>
            <a:pPr marL="184596" lvl="1" indent="-184596" defTabSz="966612">
              <a:spcBef>
                <a:spcPts val="317"/>
              </a:spcBef>
              <a:buFont typeface="+mj-lt"/>
              <a:buAutoNum type="arabicPeriod"/>
              <a:defRPr/>
            </a:pPr>
            <a:r>
              <a:rPr lang="en-US" sz="1000" dirty="0">
                <a:solidFill>
                  <a:prstClr val="black"/>
                </a:solidFill>
                <a:cs typeface="Arial" panose="020B0604020202020204" pitchFamily="34" charset="0"/>
              </a:rPr>
              <a:t> Antidepressants</a:t>
            </a:r>
          </a:p>
          <a:p>
            <a:pPr marL="184596" lvl="1" indent="-184596" defTabSz="966612">
              <a:spcBef>
                <a:spcPts val="317"/>
              </a:spcBef>
              <a:buFont typeface="+mj-lt"/>
              <a:buAutoNum type="arabicPeriod"/>
              <a:defRPr/>
            </a:pPr>
            <a:r>
              <a:rPr lang="en-US" sz="1000" dirty="0">
                <a:solidFill>
                  <a:prstClr val="black"/>
                </a:solidFill>
                <a:cs typeface="Arial" panose="020B0604020202020204" pitchFamily="34" charset="0"/>
              </a:rPr>
              <a:t> Antipsychotics </a:t>
            </a:r>
          </a:p>
          <a:p>
            <a:pPr marL="184596" lvl="1" indent="-184596" defTabSz="966612">
              <a:spcBef>
                <a:spcPts val="317"/>
              </a:spcBef>
              <a:buFont typeface="+mj-lt"/>
              <a:buAutoNum type="arabicPeriod"/>
              <a:defRPr/>
            </a:pPr>
            <a:r>
              <a:rPr lang="en-US" sz="1000" dirty="0">
                <a:solidFill>
                  <a:prstClr val="black"/>
                </a:solidFill>
                <a:cs typeface="Arial" panose="020B0604020202020204" pitchFamily="34" charset="0"/>
              </a:rPr>
              <a:t> Anticonvulsants </a:t>
            </a:r>
          </a:p>
          <a:p>
            <a:pPr marL="184596" lvl="1" indent="-184596" defTabSz="966612">
              <a:spcBef>
                <a:spcPts val="317"/>
              </a:spcBef>
              <a:buFont typeface="+mj-lt"/>
              <a:buAutoNum type="arabicPeriod"/>
              <a:defRPr/>
            </a:pPr>
            <a:r>
              <a:rPr lang="en-US" sz="1000" dirty="0">
                <a:solidFill>
                  <a:prstClr val="black"/>
                </a:solidFill>
                <a:cs typeface="Arial" panose="020B0604020202020204" pitchFamily="34" charset="0"/>
              </a:rPr>
              <a:t> Immunosuppressants for organ transplants</a:t>
            </a:r>
          </a:p>
          <a:p>
            <a:pPr marL="0" indent="0">
              <a:spcBef>
                <a:spcPts val="317"/>
              </a:spcBef>
              <a:buNone/>
              <a:defRPr/>
            </a:pPr>
            <a:r>
              <a:rPr lang="en-US" sz="1000" dirty="0">
                <a:solidFill>
                  <a:prstClr val="black"/>
                </a:solidFill>
                <a:cs typeface="Arial" panose="020B0604020202020204" pitchFamily="34" charset="0"/>
              </a:rPr>
              <a:t>Also, Medicare drug plans must cover all commercially available vaccines (like shingles, tetanus, diphtheria, pertussis, and respiratory syncytial virus (RSV)), but not vaccines covered under Part B (like the COVID-19, flu and pneumococcal shots). People with drug coverage pay nothing out of pocket for vaccines recommended by the Advisory Committee on Immunization Practices. You or your health care provider can contact your drug plan for more information about vaccine coverage. View the Code of Federal Regulations’ Access to covered Part D drugs, </a:t>
            </a:r>
            <a:r>
              <a:rPr lang="en-US" sz="1000" i="1" dirty="0">
                <a:solidFill>
                  <a:prstClr val="black"/>
                </a:solidFill>
                <a:cs typeface="Arial" panose="020B0604020202020204" pitchFamily="34" charset="0"/>
              </a:rPr>
              <a:t>§423.120(d), </a:t>
            </a:r>
            <a:r>
              <a:rPr lang="en-US" sz="1000" dirty="0">
                <a:solidFill>
                  <a:prstClr val="black"/>
                </a:solidFill>
                <a:cs typeface="Arial" panose="020B0604020202020204" pitchFamily="34" charset="0"/>
                <a:hlinkClick r:id="rId3"/>
              </a:rPr>
              <a:t>eCFR.gov/cgi-bin/text-idx?SID=7805cfe316ca233ff673e2e02b0e6b74&amp;mc=true&amp;node=se 42.3.423_1120&amp;rgn=div8</a:t>
            </a:r>
            <a:r>
              <a:rPr lang="en-US" sz="1000" dirty="0">
                <a:solidFill>
                  <a:prstClr val="black"/>
                </a:solidFill>
                <a:cs typeface="Arial" panose="020B0604020202020204" pitchFamily="34" charset="0"/>
              </a:rPr>
              <a:t>. </a:t>
            </a:r>
            <a:endParaRPr lang="en-US" sz="1000" b="1" dirty="0">
              <a:solidFill>
                <a:prstClr val="black"/>
              </a:solidFill>
              <a:cs typeface="Arial" panose="020B0604020202020204" pitchFamily="34" charset="0"/>
            </a:endParaRPr>
          </a:p>
          <a:p>
            <a:pPr marL="0" indent="0" defTabSz="966612">
              <a:spcBef>
                <a:spcPts val="317"/>
              </a:spcBef>
              <a:buNone/>
              <a:defRPr/>
            </a:pPr>
            <a:r>
              <a:rPr lang="en-US" sz="1000" dirty="0">
                <a:solidFill>
                  <a:prstClr val="black"/>
                </a:solidFill>
                <a:cs typeface="Arial" panose="020B0604020202020204" pitchFamily="34" charset="0"/>
              </a:rPr>
              <a:t>Your plan can change its formulary during the year if it follows guidelines set by Medicare. They’ll notify you if any formulary changes impact drugs you’re taking. Also, plans may have preferred pharmacies. If you use a preferred pharmacy, your out-of-pocket costs may be lower.</a:t>
            </a:r>
          </a:p>
          <a:p>
            <a:pPr marL="0" indent="0" defTabSz="966612">
              <a:spcBef>
                <a:spcPts val="317"/>
              </a:spcBef>
              <a:buNone/>
              <a:defRPr/>
            </a:pPr>
            <a:r>
              <a:rPr lang="en-US" sz="1000" b="1" dirty="0">
                <a:solidFill>
                  <a:prstClr val="black"/>
                </a:solidFill>
                <a:cs typeface="Arial" panose="020B0604020202020204" pitchFamily="34" charset="0"/>
              </a:rPr>
              <a:t>People with limited income and resources may be able to get Extra Help paying for their Medicare drug costs. </a:t>
            </a:r>
            <a:r>
              <a:rPr lang="en-US" sz="1000" dirty="0">
                <a:solidFill>
                  <a:prstClr val="black"/>
                </a:solidFill>
                <a:cs typeface="Arial" panose="020B0604020202020204" pitchFamily="34" charset="0"/>
              </a:rPr>
              <a:t>“Extra Help” is discussed in further detail later in the presentation.</a:t>
            </a:r>
          </a:p>
          <a:p>
            <a:pPr marL="0" indent="0" defTabSz="966612">
              <a:spcBef>
                <a:spcPts val="317"/>
              </a:spcBef>
              <a:buNone/>
              <a:defRPr/>
            </a:pPr>
            <a:r>
              <a:rPr lang="en-US" sz="1000" b="1" dirty="0">
                <a:solidFill>
                  <a:prstClr val="black"/>
                </a:solidFill>
                <a:cs typeface="Arial" panose="020B0604020202020204" pitchFamily="34" charset="0"/>
              </a:rPr>
              <a:t>Resources:</a:t>
            </a:r>
            <a:r>
              <a:rPr lang="en-US" sz="1000" dirty="0">
                <a:solidFill>
                  <a:prstClr val="black"/>
                </a:solidFill>
                <a:cs typeface="Arial" panose="020B0604020202020204" pitchFamily="34" charset="0"/>
              </a:rPr>
              <a:t> </a:t>
            </a:r>
          </a:p>
          <a:p>
            <a:pPr defTabSz="966612">
              <a:spcBef>
                <a:spcPts val="317"/>
              </a:spcBef>
              <a:defRPr/>
            </a:pPr>
            <a:r>
              <a:rPr lang="en-US" sz="1000" dirty="0">
                <a:solidFill>
                  <a:prstClr val="black"/>
                </a:solidFill>
                <a:cs typeface="Arial" panose="020B0604020202020204" pitchFamily="34" charset="0"/>
                <a:hlinkClick r:id="rId4"/>
              </a:rPr>
              <a:t>CMS.gov/outreach-and-education/medicare-learning-network-mln/mlnproducts/downloads/vaccines-part-d-factsheet-icn908764.pdf</a:t>
            </a:r>
            <a:endParaRPr lang="en-US" sz="1000" dirty="0">
              <a:solidFill>
                <a:prstClr val="black"/>
              </a:solidFill>
              <a:cs typeface="Arial" panose="020B0604020202020204" pitchFamily="34" charset="0"/>
            </a:endParaRPr>
          </a:p>
          <a:p>
            <a:pPr defTabSz="966612">
              <a:spcBef>
                <a:spcPts val="317"/>
              </a:spcBef>
              <a:defRPr/>
            </a:pPr>
            <a:r>
              <a:rPr lang="en-US" sz="1000" dirty="0">
                <a:solidFill>
                  <a:prstClr val="black"/>
                </a:solidFill>
                <a:cs typeface="Arial" panose="020B0604020202020204" pitchFamily="34" charset="0"/>
                <a:hlinkClick r:id="rId5"/>
              </a:rPr>
              <a:t>Medicare.gov/drug-coverage-part-d/what-medicare-part-d-drug-plans-cover</a:t>
            </a:r>
            <a:r>
              <a:rPr lang="en-US" sz="1000" dirty="0">
                <a:solidFill>
                  <a:prstClr val="black"/>
                </a:solidFill>
                <a:cs typeface="Arial" panose="020B0604020202020204" pitchFamily="34" charset="0"/>
              </a:rPr>
              <a:t> </a:t>
            </a:r>
          </a:p>
        </p:txBody>
      </p:sp>
    </p:spTree>
    <p:extLst>
      <p:ext uri="{BB962C8B-B14F-4D97-AF65-F5344CB8AC3E}">
        <p14:creationId xmlns:p14="http://schemas.microsoft.com/office/powerpoint/2010/main" val="306217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09006" y="3648399"/>
            <a:ext cx="6888480" cy="5613665"/>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panose="020B0604020202020204" pitchFamily="34" charset="0"/>
              </a:rPr>
              <a:t>This slide has animation.</a:t>
            </a:r>
            <a:endParaRPr lang="en-US" sz="1100" b="0" i="0" u="none" strike="noStrike" dirty="0">
              <a:solidFill>
                <a:srgbClr val="000000"/>
              </a:solidFill>
              <a:effectLst/>
              <a:cs typeface="Arial" panose="020B0604020202020204" pitchFamily="34" charset="0"/>
            </a:endParaRPr>
          </a:p>
          <a:p>
            <a:pPr marL="0" indent="0" defTabSz="966612">
              <a:spcBef>
                <a:spcPts val="0"/>
              </a:spcBef>
              <a:spcAft>
                <a:spcPts val="600"/>
              </a:spcAft>
              <a:buNone/>
              <a:defRPr/>
            </a:pPr>
            <a:r>
              <a:rPr lang="en-US" sz="1100" b="1" i="0" u="none" strike="noStrike" dirty="0">
                <a:solidFill>
                  <a:srgbClr val="000000"/>
                </a:solidFill>
                <a:effectLst/>
                <a:cs typeface="Arial" panose="020B0604020202020204" pitchFamily="34" charset="0"/>
              </a:rPr>
              <a:t>Presenter Notes</a:t>
            </a:r>
            <a:r>
              <a:rPr lang="en-US" sz="1100" b="0" i="0" u="none" strike="noStrike" dirty="0">
                <a:solidFill>
                  <a:srgbClr val="444444"/>
                </a:solidFill>
                <a:effectLst/>
                <a:cs typeface="Arial" panose="020B0604020202020204" pitchFamily="34" charset="0"/>
              </a:rPr>
              <a:t>​</a:t>
            </a:r>
            <a:endParaRPr lang="en-US" sz="1100" dirty="0">
              <a:solidFill>
                <a:prstClr val="black"/>
              </a:solidFill>
              <a:cs typeface="Arial" panose="020B0604020202020204" pitchFamily="34" charset="0"/>
            </a:endParaRPr>
          </a:p>
          <a:p>
            <a:pPr marL="0" indent="0" defTabSz="966612">
              <a:spcBef>
                <a:spcPts val="0"/>
              </a:spcBef>
              <a:spcAft>
                <a:spcPts val="600"/>
              </a:spcAft>
              <a:buNone/>
              <a:defRPr/>
            </a:pPr>
            <a:r>
              <a:rPr lang="en-US" sz="1100" dirty="0">
                <a:cs typeface="Arial" panose="020B0604020202020204" pitchFamily="34" charset="0"/>
              </a:rPr>
              <a:t>Medicare is health insurance for:</a:t>
            </a:r>
            <a:endParaRPr lang="en-US" sz="1100" strike="sngStrike" dirty="0">
              <a:cs typeface="Arial" panose="020B0604020202020204" pitchFamily="34" charset="0"/>
            </a:endParaRPr>
          </a:p>
          <a:p>
            <a:pPr marL="125525" indent="-125525" defTabSz="966612">
              <a:spcBef>
                <a:spcPts val="0"/>
              </a:spcBef>
              <a:spcAft>
                <a:spcPts val="600"/>
              </a:spcAft>
              <a:defRPr/>
            </a:pPr>
            <a:r>
              <a:rPr lang="en-US" sz="1100" dirty="0">
                <a:cs typeface="Arial" panose="020B0604020202020204" pitchFamily="34" charset="0"/>
              </a:rPr>
              <a:t>People 65 or older.</a:t>
            </a:r>
          </a:p>
          <a:p>
            <a:pPr marL="125525" indent="-125525">
              <a:spcBef>
                <a:spcPts val="0"/>
              </a:spcBef>
              <a:spcAft>
                <a:spcPts val="600"/>
              </a:spcAft>
              <a:defRPr/>
            </a:pPr>
            <a:r>
              <a:rPr lang="en-US" sz="1100" dirty="0">
                <a:solidFill>
                  <a:prstClr val="black"/>
                </a:solidFill>
                <a:cs typeface="Arial" panose="020B0604020202020204" pitchFamily="34" charset="0"/>
              </a:rPr>
              <a:t>Certain people who are under 65 </a:t>
            </a:r>
            <a:r>
              <a:rPr lang="en-US" sz="1100" dirty="0">
                <a:cs typeface="Arial" panose="020B0604020202020204" pitchFamily="34" charset="0"/>
              </a:rPr>
              <a:t>with disabilities </a:t>
            </a:r>
            <a:r>
              <a:rPr lang="en-US" sz="1100" dirty="0">
                <a:solidFill>
                  <a:prstClr val="black"/>
                </a:solidFill>
                <a:cs typeface="Arial" panose="020B0604020202020204" pitchFamily="34" charset="0"/>
              </a:rPr>
              <a:t>who have been getting Social Security Disability Insurance (SSDI) benefits for 24 months. Individuals with </a:t>
            </a:r>
            <a:r>
              <a:rPr lang="en-US" sz="1100" dirty="0">
                <a:cs typeface="Arial" panose="020B0604020202020204" pitchFamily="34" charset="0"/>
              </a:rPr>
              <a:t>ALS (Amyotrophic Lateral Sclerosis, also called Lou Gehrig’s disease</a:t>
            </a:r>
            <a:r>
              <a:rPr lang="en-US" sz="1100" dirty="0">
                <a:solidFill>
                  <a:prstClr val="black"/>
                </a:solidFill>
                <a:cs typeface="Arial" panose="020B0604020202020204" pitchFamily="34" charset="0"/>
              </a:rPr>
              <a:t>) who get SSDI benefits don’t have a 24-month waiting period.</a:t>
            </a:r>
          </a:p>
          <a:p>
            <a:pPr marL="125525" indent="-125525" defTabSz="966612">
              <a:spcBef>
                <a:spcPts val="0"/>
              </a:spcBef>
              <a:spcAft>
                <a:spcPts val="600"/>
              </a:spcAft>
              <a:defRPr/>
            </a:pPr>
            <a:r>
              <a:rPr lang="en-US" sz="1100" dirty="0">
                <a:solidFill>
                  <a:prstClr val="black"/>
                </a:solidFill>
                <a:cs typeface="Arial" panose="020B0604020202020204" pitchFamily="34" charset="0"/>
              </a:rPr>
              <a:t>People of any age with End-Stage Renal Disease (ESRD) (permanent kidney failure requiring dialysis or a kidney transplant). </a:t>
            </a: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If you have End-Stage Renal Disease (ESRD), you can choose either Original Medicare or a Medicare Advantage Plan when deciding how to get Medicare coverage. If you’re only eligible for Medicare because you have ESRD and you get a kidney transplant, your Medicare benefits will end 36 months after the transplant. For more information on ESRD, visit </a:t>
            </a:r>
            <a:r>
              <a:rPr lang="en-US" sz="1100" dirty="0">
                <a:solidFill>
                  <a:prstClr val="black"/>
                </a:solidFill>
                <a:cs typeface="Arial" panose="020B0604020202020204" pitchFamily="34" charset="0"/>
                <a:hlinkClick r:id="rId3"/>
              </a:rPr>
              <a:t>CMSnationaltrainingprogram.cms.gov/sites/default/files/shared/2023_Medicare%20for%20People%20with%20ESRD_508%20FINAL%204_NEW%20LOGO.pptx</a:t>
            </a:r>
            <a:r>
              <a:rPr lang="en-US" sz="1100" dirty="0">
                <a:solidFill>
                  <a:prstClr val="black"/>
                </a:solidFill>
                <a:cs typeface="Arial" panose="020B0604020202020204" pitchFamily="34" charset="0"/>
              </a:rPr>
              <a:t> to review the “Medicare for People with End-Stage Renal Disease (ESRD)” training module.</a:t>
            </a:r>
          </a:p>
          <a:p>
            <a:pPr marL="0" indent="0" defTabSz="966612">
              <a:spcBef>
                <a:spcPts val="0"/>
              </a:spcBef>
              <a:spcAft>
                <a:spcPts val="600"/>
              </a:spcAft>
              <a:buNone/>
              <a:defRPr/>
            </a:pPr>
            <a:r>
              <a:rPr lang="en-US" sz="1100" dirty="0">
                <a:solidFill>
                  <a:prstClr val="black"/>
                </a:solidFill>
                <a:cs typeface="Arial" panose="020B0604020202020204" pitchFamily="34" charset="0"/>
              </a:rPr>
              <a:t>A very small subset of people with an asbestos-related condition associated with a federally-declared environmental health hazard can also get Medicare. Currently, this only applies to people affected by a hazard in Libby, Montana.</a:t>
            </a:r>
          </a:p>
          <a:p>
            <a:pPr marL="0" indent="0" defTabSz="966612">
              <a:spcBef>
                <a:spcPts val="0"/>
              </a:spcBef>
              <a:spcAft>
                <a:spcPts val="600"/>
              </a:spcAft>
              <a:buNone/>
              <a:defRPr/>
            </a:pPr>
            <a:r>
              <a:rPr lang="en-US" sz="1100" dirty="0">
                <a:solidFill>
                  <a:prstClr val="black"/>
                </a:solidFill>
                <a:cs typeface="Arial" panose="020B0604020202020204" pitchFamily="34" charset="0"/>
              </a:rPr>
              <a:t>People who immigrate to the U.S. may qualify for Medicare if they’re in a lawful status. Generally, they must have resided in the U.S. for 5 continuous years to get Medicare.</a:t>
            </a:r>
          </a:p>
          <a:p>
            <a:pPr marL="0" indent="0">
              <a:spcBef>
                <a:spcPts val="0"/>
              </a:spcBef>
              <a:spcAft>
                <a:spcPts val="600"/>
              </a:spcAft>
              <a:buNone/>
              <a:defRPr/>
            </a:pPr>
            <a:r>
              <a:rPr lang="en-US" sz="1100" dirty="0">
                <a:solidFill>
                  <a:prstClr val="black"/>
                </a:solidFill>
                <a:cs typeface="Arial" panose="020B0604020202020204" pitchFamily="34" charset="0"/>
              </a:rPr>
              <a:t>CMS mails the “Medicare &amp; You” handbook (CMS Product No. 10050) pictured on the slide to individuals who are new to Medicare at the time they enroll, and to every household each year in the fall. Visit </a:t>
            </a:r>
            <a:r>
              <a:rPr lang="en-US" sz="1100" dirty="0">
                <a:solidFill>
                  <a:prstClr val="black"/>
                </a:solidFill>
                <a:cs typeface="Arial" panose="020B0604020202020204" pitchFamily="34" charset="0"/>
                <a:hlinkClick r:id="rId4"/>
              </a:rPr>
              <a:t>Medicare.gov/medicare-and-you</a:t>
            </a:r>
            <a:r>
              <a:rPr lang="en-US" sz="1100" dirty="0">
                <a:solidFill>
                  <a:prstClr val="black"/>
                </a:solidFill>
                <a:cs typeface="Arial" panose="020B0604020202020204" pitchFamily="34" charset="0"/>
              </a:rPr>
              <a:t> to view and download it electronically. The handbook explains Medicare and provides information on Medicare health and drug plans.</a:t>
            </a:r>
          </a:p>
          <a:p>
            <a:pPr marL="0" indent="0">
              <a:spcBef>
                <a:spcPts val="0"/>
              </a:spcBef>
              <a:spcAft>
                <a:spcPts val="600"/>
              </a:spcAft>
              <a:buNone/>
              <a:defRPr/>
            </a:pPr>
            <a:r>
              <a:rPr lang="en-US" sz="1100" dirty="0">
                <a:solidFill>
                  <a:prstClr val="black"/>
                </a:solidFill>
                <a:cs typeface="Arial" panose="020B0604020202020204" pitchFamily="34" charset="0"/>
              </a:rPr>
              <a:t>For general Medicare enrollment information, visit </a:t>
            </a:r>
            <a:r>
              <a:rPr lang="en-US" sz="1100" dirty="0">
                <a:solidFill>
                  <a:prstClr val="black"/>
                </a:solidFill>
                <a:cs typeface="Arial" panose="020B0604020202020204" pitchFamily="34" charset="0"/>
                <a:hlinkClick r:id="rId5"/>
              </a:rPr>
              <a:t>CMS.gov/Research-Statistics-Data-and-Systems/Statistics-Trends-and-Reports/CMS-Fast-Facts/index</a:t>
            </a:r>
            <a:r>
              <a:rPr lang="en-US" sz="1100" dirty="0">
                <a:solidFill>
                  <a:prstClr val="black"/>
                </a:solidFill>
                <a:cs typeface="Arial" panose="020B0604020202020204" pitchFamily="34" charset="0"/>
              </a:rPr>
              <a:t>. For more information on options for people with disabilities, visit </a:t>
            </a:r>
            <a:r>
              <a:rPr lang="en-US" sz="1100" dirty="0">
                <a:solidFill>
                  <a:prstClr val="black"/>
                </a:solidFill>
                <a:cs typeface="Arial" panose="020B0604020202020204" pitchFamily="34" charset="0"/>
                <a:hlinkClick r:id="rId6"/>
              </a:rPr>
              <a:t>CMSnationaltrainingprogram.cms.gov/sites/default/files/shared/2023_Medicare%20and%20Other%20Programs%20for%20People%20with%20Disabilities_508%20FINAL_2_NEW%20LOGO.pptx</a:t>
            </a:r>
            <a:r>
              <a:rPr lang="en-US" sz="1100" dirty="0">
                <a:solidFill>
                  <a:prstClr val="black"/>
                </a:solidFill>
                <a:cs typeface="Arial" panose="020B0604020202020204" pitchFamily="34" charset="0"/>
              </a:rPr>
              <a:t> to review the “Medicare &amp; Other Programs for People with Disabilities” training module.</a:t>
            </a:r>
            <a:endParaRPr lang="en-US" sz="1100" b="1" dirty="0">
              <a:solidFill>
                <a:prstClr val="black"/>
              </a:solidFill>
              <a:cs typeface="Arial" panose="020B0604020202020204" pitchFamily="34" charset="0"/>
            </a:endParaRPr>
          </a:p>
        </p:txBody>
      </p:sp>
    </p:spTree>
    <p:extLst>
      <p:ext uri="{BB962C8B-B14F-4D97-AF65-F5344CB8AC3E}">
        <p14:creationId xmlns:p14="http://schemas.microsoft.com/office/powerpoint/2010/main" val="4077857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95300" y="3703320"/>
            <a:ext cx="6324600" cy="5144347"/>
          </a:xfrm>
        </p:spPr>
        <p:txBody>
          <a:bodyPr/>
          <a:lstStyle/>
          <a:p>
            <a:pPr marL="241653" indent="-241653" defTabSz="966612">
              <a:spcBef>
                <a:spcPts val="634"/>
              </a:spcBef>
              <a:buNone/>
              <a:defRPr/>
            </a:pPr>
            <a:r>
              <a:rPr lang="en-US" b="1" dirty="0">
                <a:solidFill>
                  <a:prstClr val="black"/>
                </a:solidFill>
                <a:ea typeface="ＭＳ Ｐゴシック"/>
                <a:cs typeface="Arial"/>
              </a:rPr>
              <a:t>This slide has animation.</a:t>
            </a:r>
            <a:endParaRPr lang="en-US" b="0" dirty="0">
              <a:cs typeface="Arial" panose="020B0604020202020204" pitchFamily="34" charset="0"/>
            </a:endParaRPr>
          </a:p>
          <a:p>
            <a:pPr marL="241653" indent="-241653" defTabSz="966612">
              <a:spcBef>
                <a:spcPts val="634"/>
              </a:spcBef>
              <a:buNone/>
              <a:defRPr/>
            </a:pPr>
            <a:r>
              <a:rPr lang="en-US" b="1" dirty="0">
                <a:cs typeface="Arial"/>
              </a:rPr>
              <a:t>Presenter Notes</a:t>
            </a:r>
          </a:p>
          <a:p>
            <a:pPr marL="241653" indent="-241653" defTabSz="966612">
              <a:spcBef>
                <a:spcPts val="634"/>
              </a:spcBef>
              <a:buNone/>
              <a:defRPr/>
            </a:pPr>
            <a:r>
              <a:rPr lang="en-US" dirty="0">
                <a:solidFill>
                  <a:prstClr val="black"/>
                </a:solidFill>
                <a:cs typeface="Arial"/>
              </a:rPr>
              <a:t>Costs vary by plan.</a:t>
            </a:r>
          </a:p>
          <a:p>
            <a:pPr marL="241653" indent="-241653" defTabSz="966612">
              <a:spcBef>
                <a:spcPts val="634"/>
              </a:spcBef>
              <a:buNone/>
              <a:defRPr/>
            </a:pPr>
            <a:r>
              <a:rPr lang="en-US" b="1" dirty="0">
                <a:solidFill>
                  <a:prstClr val="black"/>
                </a:solidFill>
                <a:cs typeface="Arial"/>
              </a:rPr>
              <a:t>Most people will pay:</a:t>
            </a:r>
          </a:p>
          <a:p>
            <a:pPr marL="118813" indent="-118813" defTabSz="966612">
              <a:spcBef>
                <a:spcPts val="634"/>
              </a:spcBef>
              <a:defRPr/>
            </a:pPr>
            <a:r>
              <a:rPr lang="en-US" dirty="0">
                <a:solidFill>
                  <a:prstClr val="black"/>
                </a:solidFill>
                <a:cs typeface="Arial"/>
              </a:rPr>
              <a:t>A monthly premium (varies by plan and income)</a:t>
            </a:r>
          </a:p>
          <a:p>
            <a:pPr marL="118813" indent="-118813" defTabSz="966612">
              <a:spcBef>
                <a:spcPts val="634"/>
              </a:spcBef>
              <a:defRPr/>
            </a:pPr>
            <a:r>
              <a:rPr lang="en-US" dirty="0">
                <a:solidFill>
                  <a:prstClr val="black"/>
                </a:solidFill>
                <a:cs typeface="Arial"/>
              </a:rPr>
              <a:t>A yearly deductible (if applicable)</a:t>
            </a:r>
          </a:p>
          <a:p>
            <a:pPr marL="118813" indent="-118813" defTabSz="966612">
              <a:spcBef>
                <a:spcPts val="634"/>
              </a:spcBef>
              <a:defRPr/>
            </a:pPr>
            <a:r>
              <a:rPr lang="en-US" dirty="0">
                <a:solidFill>
                  <a:prstClr val="black"/>
                </a:solidFill>
                <a:cs typeface="Arial"/>
              </a:rPr>
              <a:t>Copayments or coinsurance</a:t>
            </a:r>
          </a:p>
          <a:p>
            <a:pPr marL="118813" indent="-118813" defTabSz="966612">
              <a:spcBef>
                <a:spcPts val="634"/>
              </a:spcBef>
              <a:defRPr/>
            </a:pPr>
            <a:r>
              <a:rPr lang="en-US" dirty="0">
                <a:solidFill>
                  <a:prstClr val="black"/>
                </a:solidFill>
                <a:cs typeface="Arial"/>
              </a:rPr>
              <a:t>A percentage of the cost while in the coverage gap, begins at $5,030 for out-of-pocket spending in 2024</a:t>
            </a:r>
          </a:p>
          <a:p>
            <a:pPr marL="118813" indent="-118813" defTabSz="966612">
              <a:spcBef>
                <a:spcPts val="634"/>
              </a:spcBef>
              <a:defRPr/>
            </a:pPr>
            <a:r>
              <a:rPr lang="en-US" dirty="0">
                <a:solidFill>
                  <a:prstClr val="black"/>
                </a:solidFill>
                <a:cs typeface="Arial"/>
              </a:rPr>
              <a:t>Once your out-of-pocket spending reaches $8,000 (including certain payments made by other people or entities on your behalf, including Medicare’s Extra Help program), you’ll automatically get “catastrophic coverage.” This means you’ll pay nothing for your covered Part D drugs for the rest of the calendar year.</a:t>
            </a:r>
            <a:endParaRPr lang="en-US" b="1" dirty="0">
              <a:solidFill>
                <a:prstClr val="black"/>
              </a:solidFill>
              <a:cs typeface="Arial"/>
            </a:endParaRPr>
          </a:p>
          <a:p>
            <a:pPr marL="0" marR="0" lvl="0" indent="0" algn="l" defTabSz="966612" rtl="0" eaLnBrk="1" fontAlgn="auto" latinLnBrk="0" hangingPunct="1">
              <a:lnSpc>
                <a:spcPct val="100000"/>
              </a:lnSpc>
              <a:spcBef>
                <a:spcPts val="634"/>
              </a:spcBef>
              <a:spcAft>
                <a:spcPts val="0"/>
              </a:spcAft>
              <a:buClrTx/>
              <a:buSzTx/>
              <a:buFont typeface="Wingdings" panose="05000000000000000000" pitchFamily="2" charset="2"/>
              <a:buNone/>
              <a:tabLst/>
              <a:defRPr/>
            </a:pPr>
            <a:r>
              <a:rPr lang="en-US" b="1" dirty="0">
                <a:solidFill>
                  <a:prstClr val="black"/>
                </a:solidFill>
                <a:cs typeface="Arial"/>
              </a:rPr>
              <a:t>If you have limited income and resources, </a:t>
            </a:r>
            <a:r>
              <a:rPr lang="en-US" dirty="0">
                <a:solidFill>
                  <a:prstClr val="black"/>
                </a:solidFill>
                <a:cs typeface="Arial"/>
              </a:rPr>
              <a:t>you may qualify for Extra Help to pay for your drug coverage (see Lesson 7).</a:t>
            </a:r>
          </a:p>
          <a:p>
            <a:pPr marL="0" lvl="0" indent="0" defTabSz="966612">
              <a:spcBef>
                <a:spcPts val="634"/>
              </a:spcBef>
              <a:buNone/>
              <a:defRPr/>
            </a:pPr>
            <a:r>
              <a:rPr lang="en-US" dirty="0">
                <a:solidFill>
                  <a:prstClr val="black"/>
                </a:solidFill>
              </a:rPr>
              <a:t>For more information on the coverage gap and catastrophic coverage, visit </a:t>
            </a:r>
            <a:r>
              <a:rPr lang="en-US" dirty="0">
                <a:solidFill>
                  <a:prstClr val="black"/>
                </a:solidFill>
                <a:hlinkClick r:id="rId3"/>
              </a:rPr>
              <a:t>CMS.gov/files/document/lower-out-pocket-drug-costs-2024-and-2025-article.pdf</a:t>
            </a:r>
            <a:r>
              <a:rPr lang="en-US" dirty="0">
                <a:solidFill>
                  <a:prstClr val="black"/>
                </a:solidFill>
              </a:rPr>
              <a:t> to review the “Lower out-of-pocket drug costs in 2024 and 2025” article. </a:t>
            </a:r>
          </a:p>
          <a:p>
            <a:pPr marL="0" indent="0">
              <a:buNone/>
            </a:pPr>
            <a:r>
              <a:rPr lang="en-US" b="1" dirty="0">
                <a:cs typeface="Calibri"/>
              </a:rPr>
              <a:t>Resources:</a:t>
            </a:r>
          </a:p>
          <a:p>
            <a:r>
              <a:rPr lang="en-US" dirty="0">
                <a:cs typeface="Calibri"/>
                <a:hlinkClick r:id="rId4"/>
              </a:rPr>
              <a:t>Medicare.gov/drug-coverage-part-d/costs-for-medicare-drug-coverage/costs-in-the-coverage-gap</a:t>
            </a:r>
            <a:endParaRPr lang="en-US" dirty="0">
              <a:cs typeface="Calibri"/>
            </a:endParaRPr>
          </a:p>
          <a:p>
            <a:r>
              <a:rPr lang="en-US" dirty="0">
                <a:cs typeface="Calibri"/>
                <a:hlinkClick r:id="rId5"/>
              </a:rPr>
              <a:t>Medicare.gov/drug-coverage-part-d/costs-for-medicare-drug-coverage/catastrophic-coverage</a:t>
            </a: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9899665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5659" y="3581400"/>
            <a:ext cx="7187979" cy="5872701"/>
          </a:xfrm>
        </p:spPr>
        <p:txBody>
          <a:bodyPr/>
          <a:lstStyle/>
          <a:p>
            <a:pPr marL="0" indent="0" defTabSz="966612">
              <a:spcBef>
                <a:spcPts val="634"/>
              </a:spcBef>
              <a:buNone/>
              <a:defRPr/>
            </a:pPr>
            <a:r>
              <a:rPr lang="en-US" sz="1050" b="1" dirty="0">
                <a:cs typeface="Arial"/>
              </a:rPr>
              <a:t>Presenter Notes</a:t>
            </a:r>
          </a:p>
          <a:p>
            <a:pPr marL="0" lvl="0" indent="0">
              <a:spcBef>
                <a:spcPts val="634"/>
              </a:spcBef>
              <a:buNone/>
              <a:defRPr/>
            </a:pPr>
            <a:r>
              <a:rPr lang="en-US" sz="1050" dirty="0">
                <a:cs typeface="Arial" panose="020B0604020202020204" pitchFamily="34" charset="0"/>
              </a:rPr>
              <a:t>Most people will pay the standard premium amount for drug coverage. If your modified adjusted gross income (MAGI) is above a certain amount, you may also pay an </a:t>
            </a:r>
            <a:r>
              <a:rPr lang="en-US" sz="1050" dirty="0">
                <a:solidFill>
                  <a:prstClr val="black"/>
                </a:solidFill>
                <a:cs typeface="Arial"/>
              </a:rPr>
              <a:t>Income-Related Monthly Adjustment Amount (</a:t>
            </a:r>
            <a:r>
              <a:rPr lang="en-US" sz="1050" dirty="0">
                <a:cs typeface="Arial" panose="020B0604020202020204" pitchFamily="34" charset="0"/>
              </a:rPr>
              <a:t>IRMAA). Roughly 7% of people with Medicare pay an IRMAA. </a:t>
            </a:r>
            <a:r>
              <a:rPr lang="en-US" sz="1050" dirty="0">
                <a:solidFill>
                  <a:prstClr val="black"/>
                </a:solidFill>
                <a:cs typeface="Arial" panose="020B0604020202020204" pitchFamily="34" charset="0"/>
              </a:rPr>
              <a:t>The total 2024 Part D premiums for people with higher income are shown below.</a:t>
            </a:r>
          </a:p>
          <a:p>
            <a:pPr marL="0" indent="0">
              <a:spcBef>
                <a:spcPts val="634"/>
              </a:spcBef>
              <a:buNone/>
              <a:defRPr/>
            </a:pPr>
            <a:r>
              <a:rPr lang="en-US" sz="1050" dirty="0">
                <a:solidFill>
                  <a:prstClr val="black"/>
                </a:solidFill>
                <a:cs typeface="Arial"/>
              </a:rPr>
              <a:t>The Bipartisan Budget Act of 2018 changed the income-related premium policy and adjusted the income thresholds for determining IRMAA.</a:t>
            </a:r>
            <a:r>
              <a:rPr lang="en-US" sz="1050" dirty="0">
                <a:solidFill>
                  <a:srgbClr val="FF0000"/>
                </a:solidFill>
                <a:cs typeface="Arial"/>
              </a:rPr>
              <a:t> </a:t>
            </a:r>
            <a:r>
              <a:rPr lang="en-US" sz="1050" dirty="0">
                <a:cs typeface="Arial"/>
              </a:rPr>
              <a:t>IRMAA is adjusted each year. It’s calculated on the national base beneficiary premium.</a:t>
            </a:r>
          </a:p>
          <a:p>
            <a:pPr marL="0" indent="0" defTabSz="1021718">
              <a:spcBef>
                <a:spcPts val="686"/>
              </a:spcBef>
              <a:spcAft>
                <a:spcPts val="634"/>
              </a:spcAft>
              <a:buNone/>
              <a:defRPr/>
            </a:pPr>
            <a:r>
              <a:rPr lang="en-US" sz="1050" b="1" dirty="0">
                <a:solidFill>
                  <a:prstClr val="black"/>
                </a:solidFill>
                <a:cs typeface="Arial" panose="020B0604020202020204" pitchFamily="34" charset="0"/>
              </a:rPr>
              <a:t>For 2024:</a:t>
            </a:r>
          </a:p>
          <a:p>
            <a:pPr marL="118813" indent="-118813" defTabSz="1021718">
              <a:spcBef>
                <a:spcPts val="683"/>
              </a:spcBef>
              <a:spcAft>
                <a:spcPts val="634"/>
              </a:spcAft>
              <a:defRPr/>
            </a:pPr>
            <a:r>
              <a:rPr lang="en-US" sz="1050" dirty="0">
                <a:solidFill>
                  <a:prstClr val="black"/>
                </a:solidFill>
                <a:cs typeface="Arial" panose="020B0604020202020204" pitchFamily="34" charset="0"/>
              </a:rPr>
              <a:t>You pay only your plan premium if your yearly income in 2022 was $103,000 or less for an individual, or $206,000 or less for a married couple.</a:t>
            </a:r>
          </a:p>
          <a:p>
            <a:pPr marL="118813" indent="-118813" defTabSz="1021718">
              <a:spcBef>
                <a:spcPts val="683"/>
              </a:spcBef>
              <a:spcAft>
                <a:spcPts val="634"/>
              </a:spcAft>
              <a:defRPr/>
            </a:pPr>
            <a:r>
              <a:rPr lang="en-US" sz="1050" dirty="0">
                <a:solidFill>
                  <a:prstClr val="black"/>
                </a:solidFill>
                <a:cs typeface="Arial" panose="020B0604020202020204" pitchFamily="34" charset="0"/>
              </a:rPr>
              <a:t>If you reported a MAGI above $103,000 and up to $129,000, and file an individual tax return, or file a joint tax return with an income above $206,000 and up to $258,000, you pay your plan premium and your IRMAA of $12.90. </a:t>
            </a:r>
          </a:p>
          <a:p>
            <a:pPr marL="118813" indent="-118813" defTabSz="1021718">
              <a:spcBef>
                <a:spcPts val="683"/>
              </a:spcBef>
              <a:spcAft>
                <a:spcPts val="634"/>
              </a:spcAft>
              <a:defRPr/>
            </a:pPr>
            <a:r>
              <a:rPr lang="en-US" sz="1050" dirty="0">
                <a:cs typeface="Arial" panose="020B0604020202020204" pitchFamily="34" charset="0"/>
              </a:rPr>
              <a:t>If you reported a MAGI above $129,000 and up to $161,000, and file an individual tax return, or file a joint tax return with an income above $258,000 and up to $322,000, you pay your plan premium and your IRMAA of $33.30.</a:t>
            </a:r>
          </a:p>
          <a:p>
            <a:pPr marL="118813" indent="-118813" defTabSz="1021718">
              <a:spcBef>
                <a:spcPts val="683"/>
              </a:spcBef>
              <a:spcAft>
                <a:spcPts val="634"/>
              </a:spcAft>
              <a:defRPr/>
            </a:pPr>
            <a:r>
              <a:rPr lang="en-US" sz="1050" dirty="0">
                <a:cs typeface="Arial" panose="020B0604020202020204" pitchFamily="34" charset="0"/>
              </a:rPr>
              <a:t>If you reported a MAGI above $161,000 and up to $193,000, and file an individual tax return, or file a joint tax return with an income above $322,000 and up to $386,000, you pay your plan premium and your IRMAA of $53.80.</a:t>
            </a:r>
          </a:p>
          <a:p>
            <a:pPr marL="118813" indent="-118813" defTabSz="1021718">
              <a:spcBef>
                <a:spcPts val="683"/>
              </a:spcBef>
              <a:spcAft>
                <a:spcPts val="634"/>
              </a:spcAft>
              <a:defRPr/>
            </a:pPr>
            <a:r>
              <a:rPr lang="en-US" sz="1050" dirty="0">
                <a:solidFill>
                  <a:prstClr val="black"/>
                </a:solidFill>
                <a:cs typeface="Arial" panose="020B0604020202020204" pitchFamily="34" charset="0"/>
              </a:rPr>
              <a:t>If you reported a MAGI above $193,000 and up to $500,000, and file an individual tax return, or file a joint tax return with an income above $386,000 and up to $750,000, you pay your plan premium and your IRMAA of $74.20 per month.</a:t>
            </a:r>
          </a:p>
          <a:p>
            <a:pPr marL="118813" indent="-118813" defTabSz="1021718">
              <a:spcBef>
                <a:spcPts val="683"/>
              </a:spcBef>
              <a:spcAft>
                <a:spcPts val="634"/>
              </a:spcAft>
              <a:defRPr/>
            </a:pPr>
            <a:r>
              <a:rPr lang="en-US" sz="1050" dirty="0">
                <a:solidFill>
                  <a:prstClr val="black"/>
                </a:solidFill>
                <a:cs typeface="Arial" panose="020B0604020202020204" pitchFamily="34" charset="0"/>
              </a:rPr>
              <a:t>If you reported a MAGI of $500,000 or above, and file an individual tax return, or file a joint tax return with an income above $750,000, you pay your plan premium and your IRMAA of $81.00 per month.</a:t>
            </a:r>
          </a:p>
          <a:p>
            <a:pPr marL="0" indent="0" defTabSz="966612">
              <a:spcBef>
                <a:spcPts val="634"/>
              </a:spcBef>
              <a:buNone/>
              <a:defRPr/>
            </a:pPr>
            <a:r>
              <a:rPr lang="en-US" sz="1050" b="1" dirty="0">
                <a:solidFill>
                  <a:prstClr val="black"/>
                </a:solidFill>
                <a:cs typeface="Arial"/>
              </a:rPr>
              <a:t>NOTE: </a:t>
            </a:r>
            <a:r>
              <a:rPr lang="en-US" sz="1050" dirty="0">
                <a:solidFill>
                  <a:prstClr val="black"/>
                </a:solidFill>
                <a:cs typeface="Arial"/>
              </a:rPr>
              <a:t>If you’re married filing separately, but you lived with your spouse at any time during the taxable year, and your income is $103,000 or less, you pay your plan premium. If you’re married filing separately, but you lived with your spouse at any time during the taxable year, and your income is above $103,000 and below $397,000, you pay YPP and IRMAA of $74.20 each month. And, if you’re married filing separately, but you lived with your spouse at any time during the taxable year, and your income is $397,000 or above, you pay YPP and IRMAA of $81.00 each month.</a:t>
            </a:r>
          </a:p>
          <a:p>
            <a:pPr marL="0" indent="0">
              <a:spcBef>
                <a:spcPts val="634"/>
              </a:spcBef>
              <a:buNone/>
              <a:defRPr/>
            </a:pPr>
            <a:r>
              <a:rPr lang="en-US" sz="1050" dirty="0">
                <a:solidFill>
                  <a:prstClr val="black"/>
                </a:solidFill>
                <a:cs typeface="Arial"/>
              </a:rPr>
              <a:t>If your income changes for certain reasons, like divorce or retirement, you may be able to reduce your IRMAA. Visit </a:t>
            </a:r>
            <a:r>
              <a:rPr lang="en-US" sz="1050" dirty="0">
                <a:solidFill>
                  <a:prstClr val="black"/>
                </a:solidFill>
                <a:cs typeface="Arial"/>
                <a:hlinkClick r:id="rId3"/>
              </a:rPr>
              <a:t>SSA.gov/forms/ssa-44.pdf</a:t>
            </a:r>
            <a:r>
              <a:rPr lang="en-US" sz="1050" dirty="0">
                <a:solidFill>
                  <a:prstClr val="black"/>
                </a:solidFill>
                <a:cs typeface="Arial"/>
              </a:rPr>
              <a:t> to view and print a copy of the “Medicare Income-Related Monthly Adjustment Amount – Life-Changing Event” form.</a:t>
            </a:r>
          </a:p>
        </p:txBody>
      </p:sp>
    </p:spTree>
    <p:extLst>
      <p:ext uri="{BB962C8B-B14F-4D97-AF65-F5344CB8AC3E}">
        <p14:creationId xmlns:p14="http://schemas.microsoft.com/office/powerpoint/2010/main" val="25354449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00050" y="3589486"/>
            <a:ext cx="6591300" cy="5831240"/>
          </a:xfrm>
        </p:spPr>
        <p:txBody>
          <a:bodyPr/>
          <a:lstStyle/>
          <a:p>
            <a:pPr marL="0" indent="0" defTabSz="966612">
              <a:spcBef>
                <a:spcPts val="634"/>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spcAft>
                <a:spcPts val="600"/>
              </a:spcAft>
              <a:buNone/>
              <a:defRPr/>
            </a:pPr>
            <a:r>
              <a:rPr lang="en-US" b="1" dirty="0">
                <a:cs typeface="Arial"/>
              </a:rPr>
              <a:t>Presenter Notes</a:t>
            </a:r>
          </a:p>
          <a:p>
            <a:pPr marL="119149" indent="-119149">
              <a:spcBef>
                <a:spcPts val="634"/>
              </a:spcBef>
              <a:spcAft>
                <a:spcPts val="600"/>
              </a:spcAft>
              <a:defRPr/>
            </a:pPr>
            <a:r>
              <a:rPr lang="en-US" b="1" dirty="0">
                <a:solidFill>
                  <a:prstClr val="black"/>
                </a:solidFill>
                <a:cs typeface="Arial"/>
              </a:rPr>
              <a:t>You may owe a late enrollment penalty (in addition to your regular monthly premium) if you don’t join a drug plan during your Initial Enrollment Period (IEP), and you go for at least 63 days in a row without Part D or other creditable prescription drug coverage. </a:t>
            </a:r>
            <a:r>
              <a:rPr lang="en-US" dirty="0"/>
              <a:t>Creditable prescription drug coverage (for example, from a current or former employer or union, TRICARE, Indian Health Service, the Department of Veterans Affairs, or individual health insurance coverage) is prescription drug coverage that’s expected to pay, on average, at least as much as Medicare’s standard drug coverage. Your plan must tell you each year if your non-Medicare drug coverage is creditable coverage. </a:t>
            </a:r>
            <a:r>
              <a:rPr lang="en-US" dirty="0">
                <a:solidFill>
                  <a:prstClr val="black"/>
                </a:solidFill>
                <a:cs typeface="Arial"/>
              </a:rPr>
              <a:t>The amount of the late enrollment penalty depends on how long you went without Part D or other creditable prescription drug coverage. If you qualify for Extra Help, you won’t have to pay a late enrollment penalty. </a:t>
            </a:r>
          </a:p>
          <a:p>
            <a:pPr marL="119149" indent="-119149">
              <a:spcBef>
                <a:spcPts val="634"/>
              </a:spcBef>
              <a:spcAft>
                <a:spcPts val="600"/>
              </a:spcAft>
              <a:defRPr/>
            </a:pPr>
            <a:r>
              <a:rPr lang="en-US" b="1" dirty="0">
                <a:solidFill>
                  <a:prstClr val="black"/>
                </a:solidFill>
                <a:cs typeface="Arial"/>
              </a:rPr>
              <a:t>Medicare calculates the late enrollment penalty </a:t>
            </a:r>
            <a:r>
              <a:rPr lang="en-US" dirty="0">
                <a:solidFill>
                  <a:prstClr val="black"/>
                </a:solidFill>
                <a:cs typeface="Arial"/>
              </a:rPr>
              <a:t>by multiplying 1% times the number of full, uncovered months you didn’t have Medicare drug coverage (once you qualified) or other creditable drug coverage times the current “national base beneficiary premium” ($34.70 in 2024). The final amount is rounded to the nearest $.10 and added to your plan’s monthly premium. The national base beneficiary premium may change each year, so the penalty amount may also change each year. You generally have to pay this penalty for as long as you have a drug plan. </a:t>
            </a:r>
            <a:endParaRPr lang="en-US" dirty="0">
              <a:solidFill>
                <a:prstClr val="black"/>
              </a:solidFill>
              <a:cs typeface="Arial" panose="020B0604020202020204" pitchFamily="34" charset="0"/>
            </a:endParaRPr>
          </a:p>
          <a:p>
            <a:pPr marL="119149" indent="-119149">
              <a:spcBef>
                <a:spcPts val="634"/>
              </a:spcBef>
              <a:spcAft>
                <a:spcPts val="600"/>
              </a:spcAft>
              <a:defRPr/>
            </a:pPr>
            <a:r>
              <a:rPr lang="en-US" b="1" dirty="0">
                <a:solidFill>
                  <a:prstClr val="black"/>
                </a:solidFill>
                <a:cs typeface="Arial"/>
              </a:rPr>
              <a:t>Your Medicare drug coverage is required to tell you if you owe a penalty, and what your payment will be. </a:t>
            </a:r>
            <a:r>
              <a:rPr lang="en-US" dirty="0">
                <a:solidFill>
                  <a:prstClr val="black"/>
                </a:solidFill>
                <a:cs typeface="Arial"/>
              </a:rPr>
              <a:t>The late enrollment penalty goes to the Medicare Trust Fund, not the plan. If you don’t agree with your late enrollment penalty, you can ask Medicare for a review or reconsideration. You’ll need to fill out a reconsideration request form (that your plan will send you), and you’ll have the chance to send proof that supports your case. </a:t>
            </a:r>
            <a:endParaRPr lang="en-US" dirty="0">
              <a:solidFill>
                <a:prstClr val="black"/>
              </a:solidFill>
              <a:cs typeface="Arial" panose="020B0604020202020204" pitchFamily="34" charset="0"/>
            </a:endParaRPr>
          </a:p>
          <a:p>
            <a:pPr marL="119149" indent="-119149">
              <a:spcBef>
                <a:spcPts val="611"/>
              </a:spcBef>
              <a:spcAft>
                <a:spcPts val="600"/>
              </a:spcAft>
              <a:defRPr/>
            </a:pPr>
            <a:r>
              <a:rPr lang="en-US" b="1" dirty="0">
                <a:solidFill>
                  <a:prstClr val="black"/>
                </a:solidFill>
                <a:cs typeface="Arial"/>
              </a:rPr>
              <a:t>For more information, </a:t>
            </a:r>
            <a:r>
              <a:rPr lang="en-US" dirty="0">
                <a:solidFill>
                  <a:prstClr val="black"/>
                </a:solidFill>
                <a:cs typeface="Arial"/>
              </a:rPr>
              <a:t>visit </a:t>
            </a:r>
            <a:r>
              <a:rPr lang="en-US" dirty="0">
                <a:solidFill>
                  <a:prstClr val="black"/>
                </a:solidFill>
                <a:cs typeface="Arial"/>
                <a:hlinkClick r:id="rId3"/>
              </a:rPr>
              <a:t>Medicare.gov/drug-coverage-part-d/costs-for-medicare-drug-coverage/part-d-late-enrollment-penalty</a:t>
            </a:r>
            <a:r>
              <a:rPr lang="en-US" dirty="0">
                <a:solidFill>
                  <a:prstClr val="black"/>
                </a:solidFill>
                <a:cs typeface="Arial"/>
              </a:rPr>
              <a:t>. </a:t>
            </a:r>
            <a:endParaRPr lang="en-US" dirty="0">
              <a:solidFill>
                <a:prstClr val="black"/>
              </a:solidFill>
              <a:cs typeface="Arial" panose="020B0604020202020204" pitchFamily="34" charset="0"/>
            </a:endParaRPr>
          </a:p>
          <a:p>
            <a:pPr marL="0" indent="0" defTabSz="966612">
              <a:spcBef>
                <a:spcPts val="634"/>
              </a:spcBef>
              <a:spcAft>
                <a:spcPts val="600"/>
              </a:spcAft>
              <a:buNone/>
              <a:defRPr/>
            </a:pPr>
            <a:endParaRPr lang="en-US" sz="1500" dirty="0">
              <a:solidFill>
                <a:prstClr val="black"/>
              </a:solidFill>
            </a:endParaRPr>
          </a:p>
        </p:txBody>
      </p:sp>
    </p:spTree>
    <p:extLst>
      <p:ext uri="{BB962C8B-B14F-4D97-AF65-F5344CB8AC3E}">
        <p14:creationId xmlns:p14="http://schemas.microsoft.com/office/powerpoint/2010/main" val="12396475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20737"/>
            <a:ext cx="5759450" cy="5144347"/>
          </a:xfrm>
        </p:spPr>
        <p:txBody>
          <a:bodyPr/>
          <a:lstStyle/>
          <a:p>
            <a:pPr marL="0" indent="0" defTabSz="966612">
              <a:spcBef>
                <a:spcPts val="0"/>
              </a:spcBef>
              <a:spcAft>
                <a:spcPts val="600"/>
              </a:spcAft>
              <a:buNone/>
              <a:defRPr/>
            </a:pPr>
            <a:r>
              <a:rPr lang="en-US" b="1" dirty="0">
                <a:cs typeface="Arial" panose="020B0604020202020204" pitchFamily="34" charset="0"/>
              </a:rPr>
              <a:t>Presenter Notes</a:t>
            </a:r>
          </a:p>
          <a:p>
            <a:pPr marL="119149" indent="-119149" defTabSz="966612">
              <a:spcBef>
                <a:spcPts val="0"/>
              </a:spcBef>
              <a:spcAft>
                <a:spcPts val="600"/>
              </a:spcAft>
              <a:defRPr/>
            </a:pPr>
            <a:r>
              <a:rPr lang="en-US" b="1" dirty="0">
                <a:solidFill>
                  <a:prstClr val="black"/>
                </a:solidFill>
                <a:cs typeface="Arial" panose="020B0604020202020204" pitchFamily="34" charset="0"/>
              </a:rPr>
              <a:t>To join a drug plan, </a:t>
            </a:r>
            <a:r>
              <a:rPr lang="en-US" dirty="0">
                <a:solidFill>
                  <a:prstClr val="black"/>
                </a:solidFill>
                <a:cs typeface="Arial" panose="020B0604020202020204" pitchFamily="34" charset="0"/>
              </a:rPr>
              <a:t>you must have Part A and/or Part B.</a:t>
            </a:r>
          </a:p>
          <a:p>
            <a:pPr marL="119149" indent="-119149" defTabSz="966612">
              <a:spcBef>
                <a:spcPts val="0"/>
              </a:spcBef>
              <a:spcAft>
                <a:spcPts val="600"/>
              </a:spcAft>
              <a:defRPr/>
            </a:pPr>
            <a:r>
              <a:rPr lang="en-US" b="1" dirty="0">
                <a:solidFill>
                  <a:prstClr val="black"/>
                </a:solidFill>
                <a:cs typeface="Arial" panose="020B0604020202020204" pitchFamily="34" charset="0"/>
              </a:rPr>
              <a:t>To join a Medicare Advantage Plan with drug coverage,</a:t>
            </a:r>
            <a:r>
              <a:rPr lang="en-US" dirty="0">
                <a:solidFill>
                  <a:prstClr val="black"/>
                </a:solidFill>
                <a:cs typeface="Arial" panose="020B0604020202020204" pitchFamily="34" charset="0"/>
              </a:rPr>
              <a:t> you must have both Part A and Part B.</a:t>
            </a:r>
          </a:p>
          <a:p>
            <a:pPr marL="119149" indent="-119149" defTabSz="966612">
              <a:spcBef>
                <a:spcPts val="0"/>
              </a:spcBef>
              <a:spcAft>
                <a:spcPts val="600"/>
              </a:spcAft>
              <a:defRPr/>
            </a:pPr>
            <a:r>
              <a:rPr lang="en-US" b="1" dirty="0">
                <a:solidFill>
                  <a:prstClr val="black"/>
                </a:solidFill>
                <a:cs typeface="Arial" panose="020B0604020202020204" pitchFamily="34" charset="0"/>
              </a:rPr>
              <a:t>To join a Medicare Cost Plan with drug coverage or a Program of All-inclusive Care for the Elderly (PACE),</a:t>
            </a:r>
            <a:r>
              <a:rPr lang="en-US" dirty="0">
                <a:solidFill>
                  <a:prstClr val="black"/>
                </a:solidFill>
                <a:cs typeface="Arial" panose="020B0604020202020204" pitchFamily="34" charset="0"/>
              </a:rPr>
              <a:t> you must have Part A and Part B, or have Part B only. Cost Plans and PACE programs are types of Medicare health plans available in certain, limited areas of the country (learn more in Lesson 5). </a:t>
            </a:r>
          </a:p>
          <a:p>
            <a:pPr marL="119149" indent="-119149" defTabSz="966612">
              <a:spcBef>
                <a:spcPts val="0"/>
              </a:spcBef>
              <a:spcAft>
                <a:spcPts val="600"/>
              </a:spcAft>
              <a:defRPr/>
            </a:pPr>
            <a:r>
              <a:rPr lang="en-US" b="1" dirty="0">
                <a:solidFill>
                  <a:prstClr val="black"/>
                </a:solidFill>
                <a:cs typeface="Arial" panose="020B0604020202020204" pitchFamily="34" charset="0"/>
              </a:rPr>
              <a:t>Each plan has its own service area, which you must live in to join. </a:t>
            </a:r>
            <a:r>
              <a:rPr lang="en-US" dirty="0">
                <a:solidFill>
                  <a:prstClr val="black"/>
                </a:solidFill>
                <a:cs typeface="Arial" panose="020B0604020202020204" pitchFamily="34" charset="0"/>
              </a:rPr>
              <a:t>People living in the U.S. territories, including Puerto Rico, the U.S. Virgin Islands, Guam, the Northern Mariana Islands, and American Samoa, can join. If you live outside the U.S. and its territories, or if you’re incarcerated, you’re not eligible to join a plan. This means you can’t get drug coverage. You must be lawfully present in the U.S. to join a plan.</a:t>
            </a:r>
          </a:p>
          <a:p>
            <a:pPr marL="119149" indent="-119149" defTabSz="966612">
              <a:spcBef>
                <a:spcPts val="0"/>
              </a:spcBef>
              <a:spcAft>
                <a:spcPts val="600"/>
              </a:spcAft>
              <a:defRPr/>
            </a:pPr>
            <a:r>
              <a:rPr lang="en-US" b="1" dirty="0">
                <a:solidFill>
                  <a:prstClr val="black"/>
                </a:solidFill>
                <a:cs typeface="Arial" panose="020B0604020202020204" pitchFamily="34" charset="0"/>
              </a:rPr>
              <a:t>Most people must join a drug plan to get drug coverage. </a:t>
            </a:r>
            <a:r>
              <a:rPr lang="en-US" dirty="0">
                <a:solidFill>
                  <a:prstClr val="black"/>
                </a:solidFill>
                <a:cs typeface="Arial" panose="020B0604020202020204" pitchFamily="34" charset="0"/>
              </a:rPr>
              <a:t>So, while all people with Medicare can have this coverage, you need to take action to get it. If you qualify for Extra Help to pay for your prescription drugs, Medicare will enroll you in a drug plan unless you decline coverage or join a plan yourself (learn more in Lesson 7). You can only have one drug plan at a time.</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18805603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42606"/>
            <a:ext cx="5759450" cy="4554389"/>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cs typeface="Arial"/>
            </a:endParaRPr>
          </a:p>
          <a:p>
            <a:pPr marL="0" indent="0" defTabSz="966612">
              <a:spcBef>
                <a:spcPts val="0"/>
              </a:spcBef>
              <a:spcAft>
                <a:spcPts val="600"/>
              </a:spcAft>
              <a:buNone/>
              <a:defRPr/>
            </a:pPr>
            <a:r>
              <a:rPr lang="en-US" b="1" dirty="0">
                <a:cs typeface="Arial"/>
              </a:rPr>
              <a:t>Presenter Notes</a:t>
            </a:r>
          </a:p>
          <a:p>
            <a:pPr marL="119149" indent="-119149">
              <a:spcBef>
                <a:spcPts val="0"/>
              </a:spcBef>
              <a:spcAft>
                <a:spcPts val="600"/>
              </a:spcAft>
              <a:defRPr/>
            </a:pPr>
            <a:r>
              <a:rPr lang="en-US" b="1" dirty="0">
                <a:solidFill>
                  <a:prstClr val="black"/>
                </a:solidFill>
                <a:cs typeface="Arial"/>
              </a:rPr>
              <a:t>You can join a drug plan during your 7-month IEP. </a:t>
            </a:r>
            <a:r>
              <a:rPr lang="en-US" dirty="0">
                <a:solidFill>
                  <a:prstClr val="black"/>
                </a:solidFill>
                <a:cs typeface="Arial"/>
              </a:rPr>
              <a:t>Your IEP begins 3 months before the month you turn 65, includes the month you turn 65, and ends 3 months after the month you turn 65. Your coverage start date depends on the month you join. You can also join a Medicare drug plan during the 7-month period around your 25</a:t>
            </a:r>
            <a:r>
              <a:rPr lang="en-US" baseline="30000" dirty="0">
                <a:solidFill>
                  <a:prstClr val="black"/>
                </a:solidFill>
                <a:cs typeface="Arial"/>
              </a:rPr>
              <a:t>th</a:t>
            </a:r>
            <a:r>
              <a:rPr lang="en-US" dirty="0">
                <a:solidFill>
                  <a:prstClr val="black"/>
                </a:solidFill>
                <a:cs typeface="Arial"/>
              </a:rPr>
              <a:t> month of getting disability benefits. If you get Medicare due to a disability, you can enroll in Medicare drug coverage starting 3 months before your 25</a:t>
            </a:r>
            <a:r>
              <a:rPr lang="en-US" baseline="30000" dirty="0">
                <a:solidFill>
                  <a:prstClr val="black"/>
                </a:solidFill>
                <a:cs typeface="Arial"/>
              </a:rPr>
              <a:t>th</a:t>
            </a:r>
            <a:r>
              <a:rPr lang="en-US" dirty="0">
                <a:solidFill>
                  <a:prstClr val="black"/>
                </a:solidFill>
                <a:cs typeface="Arial"/>
              </a:rPr>
              <a:t> month of disability, and ending 3 months after your 25</a:t>
            </a:r>
            <a:r>
              <a:rPr lang="en-US" baseline="30000" dirty="0">
                <a:solidFill>
                  <a:prstClr val="black"/>
                </a:solidFill>
                <a:cs typeface="Arial"/>
              </a:rPr>
              <a:t>th</a:t>
            </a:r>
            <a:r>
              <a:rPr lang="en-US" dirty="0">
                <a:solidFill>
                  <a:prstClr val="black"/>
                </a:solidFill>
                <a:cs typeface="Arial"/>
              </a:rPr>
              <a:t> month of disability. Your coverage start date depends on the month in which you join. </a:t>
            </a:r>
          </a:p>
          <a:p>
            <a:pPr marL="119149" indent="-119149" defTabSz="966612">
              <a:spcBef>
                <a:spcPts val="0"/>
              </a:spcBef>
              <a:spcAft>
                <a:spcPts val="600"/>
              </a:spcAft>
              <a:defRPr/>
            </a:pPr>
            <a:r>
              <a:rPr lang="en-US" b="1" dirty="0">
                <a:solidFill>
                  <a:prstClr val="black"/>
                </a:solidFill>
                <a:cs typeface="Arial"/>
              </a:rPr>
              <a:t>If you qualify, you can join, switch, or drop a Medicare drug plan during the yearly Open Enrollment Period (OEP) from October 15–December 7. </a:t>
            </a:r>
            <a:r>
              <a:rPr lang="en-US" dirty="0">
                <a:solidFill>
                  <a:prstClr val="black"/>
                </a:solidFill>
                <a:cs typeface="Arial"/>
              </a:rPr>
              <a:t>If you make a change during the OEP, your coverage starts January 1 (as long as your plan gets your request by December 7). For most people, this is the one time each year that they can make changes. </a:t>
            </a:r>
            <a:endParaRPr lang="en-US" dirty="0">
              <a:solidFill>
                <a:prstClr val="black"/>
              </a:solidFill>
              <a:cs typeface="Arial" panose="020B0604020202020204" pitchFamily="34" charset="0"/>
            </a:endParaRPr>
          </a:p>
          <a:p>
            <a:pPr marL="119149" indent="-119149" defTabSz="966612">
              <a:spcBef>
                <a:spcPts val="0"/>
              </a:spcBef>
              <a:spcAft>
                <a:spcPts val="600"/>
              </a:spcAft>
              <a:defRPr/>
            </a:pPr>
            <a:r>
              <a:rPr lang="en-US" b="1" dirty="0">
                <a:solidFill>
                  <a:prstClr val="black"/>
                </a:solidFill>
                <a:cs typeface="Arial"/>
              </a:rPr>
              <a:t>If you have to buy Part A, </a:t>
            </a:r>
            <a:r>
              <a:rPr lang="en-US" dirty="0">
                <a:solidFill>
                  <a:prstClr val="black"/>
                </a:solidFill>
                <a:cs typeface="Arial"/>
              </a:rPr>
              <a:t>and you and sign up for Part B during the Part B General Enrollment Period (GEP) from January 1–March 31, you can join a drug plan starting the date you submit your application for Part B. The SEP continues for the first 2 months of Part B enrollment. Your coverage begins the first month after the month the Part D plan gets your enrollment request. </a:t>
            </a:r>
          </a:p>
          <a:p>
            <a:pPr marL="0" indent="0">
              <a:spcBef>
                <a:spcPts val="0"/>
              </a:spcBef>
              <a:spcAft>
                <a:spcPts val="600"/>
              </a:spcAft>
              <a:buNone/>
            </a:pPr>
            <a:endParaRPr lang="en-US" dirty="0">
              <a:cs typeface="Arial" panose="020B0604020202020204" pitchFamily="34" charset="0"/>
            </a:endParaRPr>
          </a:p>
          <a:p>
            <a:pPr marL="0" indent="0">
              <a:spcBef>
                <a:spcPts val="0"/>
              </a:spcBef>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42940408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09550" y="3581400"/>
            <a:ext cx="6924675" cy="5654615"/>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a:spcBef>
                <a:spcPts val="634"/>
              </a:spcBef>
              <a:buNone/>
              <a:defRPr/>
            </a:pPr>
            <a:r>
              <a:rPr lang="en-US" b="1" dirty="0">
                <a:solidFill>
                  <a:prstClr val="black"/>
                </a:solidFill>
                <a:cs typeface="Arial" panose="020B0604020202020204" pitchFamily="34" charset="0"/>
              </a:rPr>
              <a:t>Generally, you must stay enrolled for the calendar year. </a:t>
            </a:r>
            <a:r>
              <a:rPr lang="en-US" dirty="0">
                <a:solidFill>
                  <a:prstClr val="black"/>
                </a:solidFill>
                <a:cs typeface="Arial" panose="020B0604020202020204" pitchFamily="34" charset="0"/>
              </a:rPr>
              <a:t>However, in certain situations you may change plans (like if you switch from Medicare Advantage to Original Medicare during the Medicare Advantage OEP, you may add drug coverage). The Medicare Advantage OEP is from January 1–March 31 each year. Your coverage begins the 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day of the month after you join the plan. You must have Medicare Advantage (at any time) during the first 3 months of the year to use this enrollment period. Also, if you’re new to Medicare and you’re enrolled in a Medicare Advantage Plan during your IEP, you can make a change within the first 3 months you have Medicare, using the Medicare Advantage OEP. </a:t>
            </a:r>
          </a:p>
          <a:p>
            <a:pPr marL="0" indent="0">
              <a:spcBef>
                <a:spcPts val="634"/>
              </a:spcBef>
              <a:buNone/>
              <a:defRPr/>
            </a:pPr>
            <a:r>
              <a:rPr lang="en-US" b="1" dirty="0">
                <a:solidFill>
                  <a:prstClr val="black"/>
                </a:solidFill>
                <a:cs typeface="Arial" panose="020B0604020202020204" pitchFamily="34" charset="0"/>
              </a:rPr>
              <a:t>You may also qualify for a Special Enrollment Period (SEP), that allows you to join, switch, or drop your drug plan. Some circumstances where you may qualify for this type of SEP are: </a:t>
            </a:r>
          </a:p>
          <a:p>
            <a:pPr marL="125525" indent="-125525">
              <a:spcBef>
                <a:spcPts val="634"/>
              </a:spcBef>
              <a:defRPr/>
            </a:pPr>
            <a:r>
              <a:rPr lang="en-US" dirty="0">
                <a:solidFill>
                  <a:prstClr val="black"/>
                </a:solidFill>
                <a:cs typeface="Arial" panose="020B0604020202020204" pitchFamily="34" charset="0"/>
              </a:rPr>
              <a:t>If you permanently move out of your plan’s service area, you lose your other creditable prescription drug coverage, you weren’t adequately informed that your other coverage wasn’t creditable, or that the coverage was reduced so that it’s no longer creditable; you enter, live at, or leave an institution (like a nursing home), or you get, lose, or have a change in your Medicaid or Extra Help.</a:t>
            </a:r>
          </a:p>
          <a:p>
            <a:pPr marL="125525" indent="-125525">
              <a:spcBef>
                <a:spcPts val="634"/>
              </a:spcBef>
              <a:defRPr/>
            </a:pPr>
            <a:r>
              <a:rPr lang="en-US" dirty="0">
                <a:solidFill>
                  <a:prstClr val="black"/>
                </a:solidFill>
                <a:cs typeface="Arial" panose="020B0604020202020204" pitchFamily="34" charset="0"/>
              </a:rPr>
              <a:t>If you have Extra Help. People with Extra Help can change plans once per quarter in the first 3 quarters of the calendar year. If someone’s notified that they’re “potentially at risk” or “at-risk” for misuse of opioids and other frequently abused medications under a drug management program, they can’t use this SEP as long as they’re enrolled in that plan or until the “at-risk” determination expires, or the plan terminates it. However, they can use the OEP and other SEPs that they qualify for.</a:t>
            </a:r>
          </a:p>
          <a:p>
            <a:pPr marL="0" indent="0">
              <a:spcBef>
                <a:spcPts val="634"/>
              </a:spcBef>
              <a:buNone/>
              <a:defRPr/>
            </a:pPr>
            <a:r>
              <a:rPr lang="en-US" b="1" dirty="0">
                <a:solidFill>
                  <a:prstClr val="black"/>
                </a:solidFill>
                <a:cs typeface="Arial" panose="020B0604020202020204" pitchFamily="34" charset="0"/>
              </a:rPr>
              <a:t>You can switch to drug coverage that has an overall star rating of 5 stars from December 8–November 30 each year. </a:t>
            </a:r>
            <a:r>
              <a:rPr lang="en-US" dirty="0">
                <a:solidFill>
                  <a:prstClr val="black"/>
                </a:solidFill>
                <a:cs typeface="Arial" panose="020B0604020202020204" pitchFamily="34" charset="0"/>
              </a:rPr>
              <a:t>You can only use this SEP once during this timeframe. For more enrollment period information, visit </a:t>
            </a:r>
            <a:r>
              <a:rPr lang="en-US" u="sng" dirty="0">
                <a:hlinkClick r:id="rId3"/>
              </a:rPr>
              <a:t>Medicare.gov/publications</a:t>
            </a:r>
            <a:r>
              <a:rPr lang="en-US" dirty="0">
                <a:solidFill>
                  <a:prstClr val="black"/>
                </a:solidFill>
                <a:cs typeface="Arial" panose="020B0604020202020204" pitchFamily="34" charset="0"/>
              </a:rPr>
              <a:t> to review “Understanding Medicare Advantage &amp; Medicare Drug Plan Enrollment Periods” (CMS Product No. 11219).</a:t>
            </a:r>
            <a:endParaRPr lang="en-US" b="1" dirty="0"/>
          </a:p>
        </p:txBody>
      </p:sp>
    </p:spTree>
    <p:extLst>
      <p:ext uri="{BB962C8B-B14F-4D97-AF65-F5344CB8AC3E}">
        <p14:creationId xmlns:p14="http://schemas.microsoft.com/office/powerpoint/2010/main" val="13785467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119149" indent="-119149">
              <a:spcBef>
                <a:spcPts val="634"/>
              </a:spcBef>
              <a:defRPr/>
            </a:pPr>
            <a:r>
              <a:rPr lang="en-US" b="1" dirty="0">
                <a:solidFill>
                  <a:prstClr val="black"/>
                </a:solidFill>
                <a:cs typeface="Arial" panose="020B0604020202020204" pitchFamily="34" charset="0"/>
              </a:rPr>
              <a:t>There’s help available to find the drug plan that’s right for you. </a:t>
            </a:r>
            <a:r>
              <a:rPr lang="en-US" dirty="0">
                <a:solidFill>
                  <a:prstClr val="black"/>
                </a:solidFill>
                <a:cs typeface="Arial" panose="020B0604020202020204" pitchFamily="34" charset="0"/>
              </a:rPr>
              <a:t>You can visit </a:t>
            </a:r>
            <a:r>
              <a:rPr lang="en-US" dirty="0">
                <a:cs typeface="Arial" panose="020B0604020202020204" pitchFamily="34" charset="0"/>
                <a:hlinkClick r:id="rId3"/>
              </a:rPr>
              <a:t>Medicare.gov/plan-compare</a:t>
            </a:r>
            <a:r>
              <a:rPr lang="en-US" dirty="0">
                <a:cs typeface="Arial" panose="020B0604020202020204" pitchFamily="34" charset="0"/>
              </a:rPr>
              <a:t> </a:t>
            </a:r>
            <a:r>
              <a:rPr lang="en-US" dirty="0">
                <a:solidFill>
                  <a:prstClr val="black"/>
                </a:solidFill>
                <a:cs typeface="Arial" panose="020B0604020202020204" pitchFamily="34" charset="0"/>
              </a:rPr>
              <a:t>or call 1-800-MEDICARE (1-800-633-4227). TTY users can call 1-877-486-2048. You can also contact your SHIP for free help comparing drug plans. To find contact information for your local SHIP, visit </a:t>
            </a:r>
            <a:r>
              <a:rPr lang="en-US" dirty="0">
                <a:solidFill>
                  <a:srgbClr val="00529B"/>
                </a:solidFill>
                <a:cs typeface="Arial" panose="020B0604020202020204" pitchFamily="34" charset="0"/>
                <a:hlinkClick r:id="rId4"/>
              </a:rPr>
              <a:t>shiphelp.org</a:t>
            </a:r>
            <a:r>
              <a:rPr lang="en-US" dirty="0">
                <a:solidFill>
                  <a:prstClr val="black"/>
                </a:solidFill>
                <a:cs typeface="Arial" panose="020B0604020202020204" pitchFamily="34" charset="0"/>
              </a:rPr>
              <a:t>. </a:t>
            </a:r>
          </a:p>
          <a:p>
            <a:pPr marL="119149" indent="-119149">
              <a:spcBef>
                <a:spcPts val="634"/>
              </a:spcBef>
              <a:defRPr/>
            </a:pPr>
            <a:r>
              <a:rPr lang="en-US" b="1" dirty="0">
                <a:solidFill>
                  <a:prstClr val="black"/>
                </a:solidFill>
                <a:cs typeface="Arial" panose="020B0604020202020204" pitchFamily="34" charset="0"/>
              </a:rPr>
              <a:t>After you pick a plan that meets your needs, call the company offering it and ask how to join. </a:t>
            </a:r>
            <a:r>
              <a:rPr lang="en-US" dirty="0">
                <a:solidFill>
                  <a:prstClr val="black"/>
                </a:solidFill>
                <a:cs typeface="Arial" panose="020B0604020202020204" pitchFamily="34" charset="0"/>
              </a:rPr>
              <a:t>All plans must offer paper enrollment applications. Also, plans may let you join through their website or over the phone. Most plans also participate and offer enrollment through </a:t>
            </a:r>
            <a:r>
              <a:rPr lang="en-US" dirty="0">
                <a:cs typeface="Arial" panose="020B0604020202020204" pitchFamily="34" charset="0"/>
                <a:hlinkClick r:id="rId3"/>
              </a:rPr>
              <a:t>Medicare.gov/plan-compare</a:t>
            </a:r>
            <a:r>
              <a:rPr lang="en-US" dirty="0">
                <a:solidFill>
                  <a:prstClr val="black"/>
                </a:solidFill>
                <a:cs typeface="Arial" panose="020B0604020202020204" pitchFamily="34" charset="0"/>
              </a:rPr>
              <a:t>. You can also call Medicare to join at </a:t>
            </a:r>
            <a:br>
              <a:rPr lang="en-US" dirty="0">
                <a:solidFill>
                  <a:prstClr val="black"/>
                </a:solidFill>
                <a:cs typeface="Arial" panose="020B0604020202020204" pitchFamily="34" charset="0"/>
              </a:rPr>
            </a:br>
            <a:r>
              <a:rPr lang="en-US" dirty="0">
                <a:solidFill>
                  <a:prstClr val="black"/>
                </a:solidFill>
                <a:cs typeface="Arial" panose="020B0604020202020204" pitchFamily="34" charset="0"/>
              </a:rPr>
              <a:t>1-800-MEDICARE. </a:t>
            </a:r>
          </a:p>
          <a:p>
            <a:pPr marL="119149" indent="-119149">
              <a:spcBef>
                <a:spcPts val="634"/>
              </a:spcBef>
              <a:defRPr/>
            </a:pPr>
            <a:r>
              <a:rPr lang="en-US" b="1" dirty="0">
                <a:solidFill>
                  <a:prstClr val="black"/>
                </a:solidFill>
                <a:cs typeface="Arial" panose="020B0604020202020204" pitchFamily="34" charset="0"/>
              </a:rPr>
              <a:t>Plans must process applications in a timely manner. </a:t>
            </a:r>
            <a:r>
              <a:rPr lang="en-US" dirty="0">
                <a:solidFill>
                  <a:prstClr val="black"/>
                </a:solidFill>
                <a:cs typeface="Arial" panose="020B0604020202020204" pitchFamily="34" charset="0"/>
              </a:rPr>
              <a:t>After you apply, the plan must tell you if they’ve accepted or denied your application. Plans aren't allowed to deny your application based on your health condition or the drugs you're taking.</a:t>
            </a:r>
          </a:p>
          <a:p>
            <a:pPr marL="0" indent="0">
              <a:spcBef>
                <a:spcPts val="634"/>
              </a:spcBef>
              <a:buNone/>
              <a:defRPr/>
            </a:pPr>
            <a:endParaRPr lang="en-US" dirty="0">
              <a:solidFill>
                <a:prstClr val="black"/>
              </a:solidFill>
              <a:cs typeface="Arial" panose="020B0604020202020204" pitchFamily="34" charset="0"/>
            </a:endParaRPr>
          </a:p>
          <a:p>
            <a:pPr marL="0" indent="0">
              <a:spcBef>
                <a:spcPts val="634"/>
              </a:spcBef>
              <a:buNone/>
              <a:defRPr/>
            </a:pPr>
            <a:endParaRPr lang="en-US" b="1" dirty="0">
              <a:solidFill>
                <a:prstClr val="black"/>
              </a:solidFill>
              <a:cs typeface="Arial" panose="020B0604020202020204" pitchFamily="34" charset="0"/>
            </a:endParaRPr>
          </a:p>
        </p:txBody>
      </p:sp>
    </p:spTree>
    <p:extLst>
      <p:ext uri="{BB962C8B-B14F-4D97-AF65-F5344CB8AC3E}">
        <p14:creationId xmlns:p14="http://schemas.microsoft.com/office/powerpoint/2010/main" val="27041961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52413" y="3581400"/>
            <a:ext cx="6810374" cy="5875421"/>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1"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0" indent="0">
              <a:spcBef>
                <a:spcPts val="0"/>
              </a:spcBef>
              <a:spcAft>
                <a:spcPts val="600"/>
              </a:spcAft>
              <a:buNone/>
              <a:defRPr/>
            </a:pPr>
            <a:r>
              <a:rPr lang="en-US" b="1" dirty="0">
                <a:solidFill>
                  <a:prstClr val="black"/>
                </a:solidFill>
                <a:cs typeface="Arial" panose="020B0604020202020204" pitchFamily="34" charset="0"/>
              </a:rPr>
              <a:t>Everyone with Medicare has to make a decision about drug coverage. </a:t>
            </a:r>
            <a:r>
              <a:rPr lang="en-US" dirty="0">
                <a:solidFill>
                  <a:prstClr val="black"/>
                </a:solidFill>
                <a:cs typeface="Arial" panose="020B0604020202020204" pitchFamily="34" charset="0"/>
              </a:rPr>
              <a:t>If you’re new to Medicare and already have other drug coverage (like </a:t>
            </a:r>
            <a:r>
              <a:rPr lang="en-US" dirty="0">
                <a:cs typeface="Arial" panose="020B0604020202020204" pitchFamily="34" charset="0"/>
              </a:rPr>
              <a:t>from an employer or union),</a:t>
            </a:r>
            <a:r>
              <a:rPr lang="en-US" dirty="0">
                <a:solidFill>
                  <a:prstClr val="black"/>
                </a:solidFill>
                <a:cs typeface="Arial" panose="020B0604020202020204" pitchFamily="34" charset="0"/>
              </a:rPr>
              <a:t> </a:t>
            </a:r>
            <a:r>
              <a:rPr lang="en-US" dirty="0">
                <a:cs typeface="Arial" panose="020B0604020202020204" pitchFamily="34" charset="0"/>
              </a:rPr>
              <a:t>find out how your employer or union drug coverage works with Medicare, because your coverage may change if you join a drug plan. Your employer or union (or the plan that administers your drug coverage) will send you a “Creditable Coverage” disclosure each year, letting you know if it’s creditable prescription drug coverage (as good as Medicare Part D coverage). If you don’t get this information, ask your employer or union for it. </a:t>
            </a:r>
          </a:p>
          <a:p>
            <a:pPr marL="0" indent="0">
              <a:spcBef>
                <a:spcPts val="0"/>
              </a:spcBef>
              <a:spcAft>
                <a:spcPts val="600"/>
              </a:spcAft>
              <a:buNone/>
              <a:defRPr/>
            </a:pPr>
            <a:r>
              <a:rPr lang="en-US" b="1" dirty="0">
                <a:cs typeface="Arial" panose="020B0604020202020204" pitchFamily="34" charset="0"/>
              </a:rPr>
              <a:t>Before making a decision, here are a few things you should consider:</a:t>
            </a:r>
          </a:p>
          <a:p>
            <a:pPr marL="118813" indent="-118813">
              <a:spcBef>
                <a:spcPts val="0"/>
              </a:spcBef>
              <a:spcAft>
                <a:spcPts val="600"/>
              </a:spcAft>
              <a:defRPr/>
            </a:pPr>
            <a:r>
              <a:rPr lang="en-US" dirty="0">
                <a:cs typeface="Arial" panose="020B0604020202020204" pitchFamily="34" charset="0"/>
              </a:rPr>
              <a:t>Is your employer or union drug coverage creditable? </a:t>
            </a:r>
            <a:r>
              <a:rPr lang="en-US" dirty="0">
                <a:solidFill>
                  <a:prstClr val="black"/>
                </a:solidFill>
                <a:cs typeface="Arial" panose="020B0604020202020204" pitchFamily="34" charset="0"/>
              </a:rPr>
              <a:t>If you decide not to join a drug plan when you first qualify, and you don’t have other creditable prescription drug coverage for at least </a:t>
            </a:r>
            <a:r>
              <a:rPr lang="en-US" dirty="0">
                <a:cs typeface="Arial" panose="020B0604020202020204" pitchFamily="34" charset="0"/>
              </a:rPr>
              <a:t>63 days in a row, </a:t>
            </a:r>
            <a:r>
              <a:rPr lang="en-US" dirty="0">
                <a:solidFill>
                  <a:prstClr val="black"/>
                </a:solidFill>
                <a:cs typeface="Arial" panose="020B0604020202020204" pitchFamily="34" charset="0"/>
              </a:rPr>
              <a:t>or you don’t get Extra Help, you’ll likely pay a lifetime late enrollment penalty if you join Medicare drug coverage later.</a:t>
            </a:r>
          </a:p>
          <a:p>
            <a:pPr marL="118813" indent="-118813">
              <a:spcBef>
                <a:spcPts val="0"/>
              </a:spcBef>
              <a:spcAft>
                <a:spcPts val="600"/>
              </a:spcAft>
              <a:defRPr/>
            </a:pPr>
            <a:r>
              <a:rPr lang="en-US" dirty="0">
                <a:cs typeface="Arial" panose="020B0604020202020204" pitchFamily="34" charset="0"/>
              </a:rPr>
              <a:t>Will you or your spouse or dependents lose all of your employer or union health coverage if you join Medicare drug coverage? </a:t>
            </a:r>
          </a:p>
          <a:p>
            <a:pPr marL="118813" indent="-118813">
              <a:spcBef>
                <a:spcPts val="0"/>
              </a:spcBef>
              <a:spcAft>
                <a:spcPts val="600"/>
              </a:spcAft>
              <a:defRPr/>
            </a:pPr>
            <a:r>
              <a:rPr lang="en-US" dirty="0">
                <a:cs typeface="Arial" panose="020B0604020202020204" pitchFamily="34" charset="0"/>
              </a:rPr>
              <a:t>How do your out-of-pocket drug costs with your employer or union drug coverage compare to out-of-pocket drug costs with Medicare drug coverage? </a:t>
            </a:r>
          </a:p>
          <a:p>
            <a:pPr marL="118813" indent="-118813">
              <a:spcBef>
                <a:spcPts val="0"/>
              </a:spcBef>
              <a:spcAft>
                <a:spcPts val="600"/>
              </a:spcAft>
              <a:defRPr/>
            </a:pPr>
            <a:r>
              <a:rPr lang="en-US" dirty="0">
                <a:cs typeface="Arial" panose="020B0604020202020204" pitchFamily="34" charset="0"/>
              </a:rPr>
              <a:t>How will your costs change if you get Extra Help with your Medicare drug costs? </a:t>
            </a:r>
          </a:p>
        </p:txBody>
      </p:sp>
    </p:spTree>
    <p:extLst>
      <p:ext uri="{BB962C8B-B14F-4D97-AF65-F5344CB8AC3E}">
        <p14:creationId xmlns:p14="http://schemas.microsoft.com/office/powerpoint/2010/main" val="41775502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86995">
              <a:spcBef>
                <a:spcPts val="0"/>
              </a:spcBef>
              <a:spcAft>
                <a:spcPts val="600"/>
              </a:spcAft>
              <a:buNone/>
              <a:defRPr/>
            </a:pPr>
            <a:r>
              <a:rPr lang="en-US" dirty="0">
                <a:solidFill>
                  <a:prstClr val="black"/>
                </a:solidFill>
                <a:ea typeface="Calibri"/>
                <a:cs typeface="Arial"/>
              </a:rPr>
              <a:t>Check Your Knowledge: Question 7</a:t>
            </a:r>
          </a:p>
          <a:p>
            <a:pPr marL="0" indent="0">
              <a:spcBef>
                <a:spcPts val="0"/>
              </a:spcBef>
              <a:spcAft>
                <a:spcPts val="600"/>
              </a:spcAft>
              <a:buNone/>
              <a:defRPr/>
            </a:pPr>
            <a:r>
              <a:rPr lang="en-US" b="1" dirty="0">
                <a:solidFill>
                  <a:prstClr val="black"/>
                </a:solidFill>
                <a:cs typeface="Arial"/>
              </a:rPr>
              <a:t>Everyone with Medicare can choose to get drug coverage by joining a drug plan (Part D) if the meet all the conditions to join.</a:t>
            </a:r>
          </a:p>
          <a:p>
            <a:pPr marL="240982" indent="-240982">
              <a:spcBef>
                <a:spcPts val="0"/>
              </a:spcBef>
              <a:spcAft>
                <a:spcPts val="600"/>
              </a:spcAft>
              <a:buFontTx/>
              <a:buAutoNum type="alphaLcPeriod"/>
              <a:defRPr/>
            </a:pPr>
            <a:r>
              <a:rPr lang="en-US" dirty="0">
                <a:solidFill>
                  <a:prstClr val="black"/>
                </a:solidFill>
                <a:ea typeface="Calibri"/>
                <a:cs typeface="Arial"/>
              </a:rPr>
              <a:t>True</a:t>
            </a:r>
          </a:p>
          <a:p>
            <a:pPr marL="240982" indent="-240982">
              <a:spcBef>
                <a:spcPts val="0"/>
              </a:spcBef>
              <a:spcAft>
                <a:spcPts val="600"/>
              </a:spcAft>
              <a:buFontTx/>
              <a:buAutoNum type="alphaLcPeriod"/>
              <a:defRPr/>
            </a:pPr>
            <a:r>
              <a:rPr lang="en-US" dirty="0">
                <a:solidFill>
                  <a:prstClr val="black"/>
                </a:solidFill>
                <a:ea typeface="Calibri"/>
                <a:cs typeface="Arial"/>
              </a:rPr>
              <a:t>False</a:t>
            </a:r>
          </a:p>
          <a:p>
            <a:pPr marL="0" indent="0" defTabSz="986995">
              <a:spcBef>
                <a:spcPts val="0"/>
              </a:spcBef>
              <a:spcAft>
                <a:spcPts val="600"/>
              </a:spcAft>
              <a:buNone/>
              <a:defRPr/>
            </a:pPr>
            <a:r>
              <a:rPr lang="en-US" b="1" dirty="0">
                <a:solidFill>
                  <a:prstClr val="black"/>
                </a:solidFill>
                <a:cs typeface="Arial"/>
              </a:rPr>
              <a:t>Answer</a:t>
            </a:r>
            <a:r>
              <a:rPr lang="en-US" dirty="0">
                <a:solidFill>
                  <a:prstClr val="black"/>
                </a:solidFill>
                <a:cs typeface="Arial"/>
              </a:rPr>
              <a:t>: </a:t>
            </a:r>
            <a:r>
              <a:rPr lang="en-US" b="1" dirty="0">
                <a:solidFill>
                  <a:prstClr val="black"/>
                </a:solidFill>
                <a:cs typeface="Arial"/>
              </a:rPr>
              <a:t>a. True</a:t>
            </a:r>
            <a:endParaRPr lang="en-US" b="1" dirty="0">
              <a:solidFill>
                <a:prstClr val="black"/>
              </a:solidFill>
              <a:ea typeface="Calibri"/>
              <a:cs typeface="Arial"/>
            </a:endParaRPr>
          </a:p>
          <a:p>
            <a:pPr marL="0" indent="0" defTabSz="986995">
              <a:spcBef>
                <a:spcPts val="0"/>
              </a:spcBef>
              <a:spcAft>
                <a:spcPts val="600"/>
              </a:spcAft>
              <a:buNone/>
              <a:defRPr/>
            </a:pPr>
            <a:r>
              <a:rPr lang="en-US" dirty="0">
                <a:solidFill>
                  <a:prstClr val="black"/>
                </a:solidFill>
                <a:cs typeface="Arial"/>
              </a:rPr>
              <a:t>Everyone with Medicare can get drug coverage by joining a drug plan (Part D) if they meet all the conditions to join. If you don’t get Part D when you’re first eligible and you don’t have other creditable coverage, you may have to pay a late enrollment penalty for as long as you have a drug plan. You can also get drug coverage from a Medicare Advantage Plan (with drug coverage), but to join one you must have both Medicare Part A (Hospital Insurance) and Part B (Medical Insurance).</a:t>
            </a:r>
          </a:p>
          <a:p>
            <a:pPr marL="0" indent="0" defTabSz="986995">
              <a:spcBef>
                <a:spcPts val="0"/>
              </a:spcBef>
              <a:spcAft>
                <a:spcPts val="600"/>
              </a:spcAft>
              <a:buNone/>
              <a:defRPr/>
            </a:pPr>
            <a:endParaRPr lang="en-US" dirty="0">
              <a:solidFill>
                <a:prstClr val="black"/>
              </a:solidFill>
              <a:cs typeface="Arial"/>
            </a:endParaRPr>
          </a:p>
          <a:p>
            <a:pPr marL="0" indent="0">
              <a:spcBef>
                <a:spcPts val="0"/>
              </a:spcBef>
              <a:spcAft>
                <a:spcPts val="600"/>
              </a:spcAft>
              <a:buNone/>
            </a:pPr>
            <a:endParaRPr lang="en-US" dirty="0">
              <a:solidFill>
                <a:prstClr val="black"/>
              </a:solidFill>
            </a:endParaRPr>
          </a:p>
          <a:p>
            <a:pPr marL="0" indent="0">
              <a:spcBef>
                <a:spcPts val="0"/>
              </a:spcBef>
              <a:spcAft>
                <a:spcPts val="600"/>
              </a:spcAft>
              <a:buNone/>
            </a:pPr>
            <a:endParaRPr lang="en-US" dirty="0"/>
          </a:p>
        </p:txBody>
      </p:sp>
    </p:spTree>
    <p:extLst>
      <p:ext uri="{BB962C8B-B14F-4D97-AF65-F5344CB8AC3E}">
        <p14:creationId xmlns:p14="http://schemas.microsoft.com/office/powerpoint/2010/main" val="5225819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86995">
              <a:spcBef>
                <a:spcPts val="0"/>
              </a:spcBef>
              <a:spcAft>
                <a:spcPts val="600"/>
              </a:spcAft>
              <a:buNone/>
              <a:defRPr/>
            </a:pPr>
            <a:r>
              <a:rPr lang="en-US" dirty="0">
                <a:solidFill>
                  <a:prstClr val="black"/>
                </a:solidFill>
                <a:ea typeface="Calibri"/>
                <a:cs typeface="Arial"/>
              </a:rPr>
              <a:t>Check Your Knowledge: Question 8</a:t>
            </a:r>
          </a:p>
          <a:p>
            <a:pPr marL="0" indent="0" defTabSz="986995">
              <a:spcBef>
                <a:spcPts val="0"/>
              </a:spcBef>
              <a:spcAft>
                <a:spcPts val="600"/>
              </a:spcAft>
              <a:buNone/>
              <a:defRPr/>
            </a:pPr>
            <a:r>
              <a:rPr lang="en-US" b="1" dirty="0">
                <a:solidFill>
                  <a:prstClr val="black"/>
                </a:solidFill>
                <a:ea typeface="Calibri"/>
                <a:cs typeface="Arial"/>
              </a:rPr>
              <a:t>All Medicare drug coverage must cover all commercially available vaccines and vaccines covered under Part B.</a:t>
            </a:r>
          </a:p>
          <a:p>
            <a:pPr marL="228600" indent="-228600" defTabSz="986995">
              <a:spcBef>
                <a:spcPts val="0"/>
              </a:spcBef>
              <a:spcAft>
                <a:spcPts val="600"/>
              </a:spcAft>
              <a:buFont typeface="+mj-lt"/>
              <a:buAutoNum type="alphaLcPeriod"/>
              <a:defRPr/>
            </a:pPr>
            <a:r>
              <a:rPr lang="en-US" dirty="0">
                <a:solidFill>
                  <a:prstClr val="black"/>
                </a:solidFill>
                <a:ea typeface="Calibri"/>
                <a:cs typeface="Arial"/>
              </a:rPr>
              <a:t>True</a:t>
            </a:r>
          </a:p>
          <a:p>
            <a:pPr marL="228600" indent="-228600" defTabSz="986995">
              <a:spcBef>
                <a:spcPts val="0"/>
              </a:spcBef>
              <a:spcAft>
                <a:spcPts val="600"/>
              </a:spcAft>
              <a:buFont typeface="+mj-lt"/>
              <a:buAutoNum type="alphaLcPeriod"/>
              <a:defRPr/>
            </a:pPr>
            <a:r>
              <a:rPr lang="en-US" dirty="0">
                <a:solidFill>
                  <a:prstClr val="black"/>
                </a:solidFill>
                <a:ea typeface="Calibri"/>
                <a:cs typeface="Arial"/>
              </a:rPr>
              <a:t>False</a:t>
            </a:r>
          </a:p>
          <a:p>
            <a:pPr marL="0" indent="0" defTabSz="986995">
              <a:spcBef>
                <a:spcPts val="0"/>
              </a:spcBef>
              <a:spcAft>
                <a:spcPts val="600"/>
              </a:spcAft>
              <a:buNone/>
              <a:defRPr/>
            </a:pPr>
            <a:r>
              <a:rPr lang="en-US" b="1" dirty="0">
                <a:solidFill>
                  <a:prstClr val="black"/>
                </a:solidFill>
                <a:cs typeface="Arial"/>
              </a:rPr>
              <a:t>Answer: b. False</a:t>
            </a:r>
            <a:r>
              <a:rPr lang="en-US" b="1" dirty="0">
                <a:solidFill>
                  <a:prstClr val="black"/>
                </a:solidFill>
                <a:ea typeface="Calibri"/>
                <a:cs typeface="Arial"/>
              </a:rPr>
              <a:t> </a:t>
            </a:r>
          </a:p>
          <a:p>
            <a:pPr marL="0" indent="0" defTabSz="986995">
              <a:spcBef>
                <a:spcPts val="0"/>
              </a:spcBef>
              <a:spcAft>
                <a:spcPts val="600"/>
              </a:spcAft>
              <a:buNone/>
              <a:defRPr/>
            </a:pPr>
            <a:r>
              <a:rPr lang="en-US" dirty="0">
                <a:solidFill>
                  <a:prstClr val="black"/>
                </a:solidFill>
                <a:cs typeface="Arial" panose="020B0604020202020204" pitchFamily="34" charset="0"/>
              </a:rPr>
              <a:t>Medicare drug coverage must cover all commercially available vaccines, (like shingles, tetanus, diphtheria, pertussis, and respiratory syncytial virus (RSV)), but not vaccines covered under Part B (like the COVID-19, flu and pneumococcal shots). People with drug coverage pay nothing out of pocket for vaccines recommended by the Advisory Committee on Immunization Practices. You or your health care provider can contact your drug plan for more information about vaccine coverage. </a:t>
            </a:r>
          </a:p>
          <a:p>
            <a:pPr marL="0" indent="0" defTabSz="986995">
              <a:spcBef>
                <a:spcPts val="0"/>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213387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54697" y="3677194"/>
            <a:ext cx="5805805"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cs typeface="Arial"/>
            </a:endParaRPr>
          </a:p>
          <a:p>
            <a:pPr marL="0" indent="0">
              <a:spcBef>
                <a:spcPts val="0"/>
              </a:spcBef>
              <a:spcAft>
                <a:spcPts val="600"/>
              </a:spcAft>
              <a:buNone/>
            </a:pPr>
            <a:r>
              <a:rPr lang="en-US" b="1" dirty="0">
                <a:cs typeface="Arial"/>
              </a:rPr>
              <a:t>Presenter Notes</a:t>
            </a:r>
            <a:r>
              <a:rPr lang="en-US" dirty="0">
                <a:cs typeface="Arial"/>
              </a:rPr>
              <a:t> </a:t>
            </a:r>
          </a:p>
          <a:p>
            <a:pPr marL="125525" indent="-125525">
              <a:spcBef>
                <a:spcPts val="0"/>
              </a:spcBef>
              <a:spcAft>
                <a:spcPts val="600"/>
              </a:spcAft>
              <a:buFont typeface="Wingdings,Sans-Serif"/>
              <a:buChar char="§"/>
            </a:pPr>
            <a:r>
              <a:rPr lang="en-US" dirty="0">
                <a:cs typeface="Arial"/>
              </a:rPr>
              <a:t>Social Security enrolls most people in Medicare.</a:t>
            </a:r>
          </a:p>
          <a:p>
            <a:pPr marL="125525" indent="-125525">
              <a:spcBef>
                <a:spcPts val="0"/>
              </a:spcBef>
              <a:spcAft>
                <a:spcPts val="600"/>
              </a:spcAft>
              <a:buFont typeface="Wingdings,Sans-Serif"/>
              <a:buChar char="§"/>
            </a:pPr>
            <a:r>
              <a:rPr lang="en-US" dirty="0">
                <a:cs typeface="Arial"/>
              </a:rPr>
              <a:t>The Railroad Retirement Board (RRB) enrolls both railroad retirees and active employees in Medicare.</a:t>
            </a:r>
          </a:p>
          <a:p>
            <a:pPr marL="125525" indent="-125525">
              <a:spcBef>
                <a:spcPts val="0"/>
              </a:spcBef>
              <a:spcAft>
                <a:spcPts val="600"/>
              </a:spcAft>
              <a:buFont typeface="Wingdings,Sans-Serif"/>
              <a:buChar char="§"/>
            </a:pPr>
            <a:r>
              <a:rPr lang="en-US" dirty="0">
                <a:cs typeface="Arial"/>
              </a:rPr>
              <a:t>Social Security and the RRB also determine the amounts of Medicare Part A (Hospital Insurance) (if you have to buy it) and Medicare Part B (Medical Insurance) premiums, late enrollment penalties (if applicable), and income-related monthly adjustment amounts (IRMAA).</a:t>
            </a:r>
          </a:p>
          <a:p>
            <a:pPr marL="125525" indent="-125525">
              <a:spcBef>
                <a:spcPts val="0"/>
              </a:spcBef>
              <a:spcAft>
                <a:spcPts val="600"/>
              </a:spcAft>
              <a:buFont typeface="Wingdings,Sans-Serif"/>
              <a:buChar char="§"/>
            </a:pPr>
            <a:r>
              <a:rPr lang="en-US" dirty="0">
                <a:cs typeface="Arial"/>
              </a:rPr>
              <a:t>The Office of Personnel Management (OPM) handles premiums for federal retirees. </a:t>
            </a:r>
          </a:p>
          <a:p>
            <a:pPr marL="125525" indent="-125525">
              <a:spcBef>
                <a:spcPts val="0"/>
              </a:spcBef>
              <a:spcAft>
                <a:spcPts val="600"/>
              </a:spcAft>
              <a:buFont typeface="Wingdings,Sans-Serif"/>
              <a:buChar char="§"/>
            </a:pPr>
            <a:r>
              <a:rPr lang="en-US" dirty="0">
                <a:cs typeface="Arial"/>
              </a:rPr>
              <a:t>The Centers for Medicare &amp; Medicaid Services (CMS) sets Medicare policies and determines an individual’s entitlement to benefits in consultation with Social Security. CMS also administers Medicare coverage, benefits, and payments. </a:t>
            </a:r>
          </a:p>
          <a:p>
            <a:pPr marL="0" indent="0">
              <a:spcBef>
                <a:spcPts val="0"/>
              </a:spcBef>
              <a:spcAft>
                <a:spcPts val="600"/>
              </a:spcAft>
              <a:buNone/>
            </a:pPr>
            <a:endParaRPr lang="en-US" dirty="0"/>
          </a:p>
          <a:p>
            <a:pPr marL="0" indent="0">
              <a:spcBef>
                <a:spcPts val="0"/>
              </a:spcBef>
              <a:spcAft>
                <a:spcPts val="600"/>
              </a:spcAft>
              <a:buNone/>
            </a:pPr>
            <a:endParaRPr lang="en-US" dirty="0">
              <a:cs typeface="Calibri" panose="020F0502020204030204"/>
            </a:endParaRPr>
          </a:p>
        </p:txBody>
      </p:sp>
    </p:spTree>
    <p:extLst>
      <p:ext uri="{BB962C8B-B14F-4D97-AF65-F5344CB8AC3E}">
        <p14:creationId xmlns:p14="http://schemas.microsoft.com/office/powerpoint/2010/main" val="21789810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43325"/>
            <a:ext cx="5759450" cy="4982422"/>
          </a:xfrm>
        </p:spPr>
        <p:txBody>
          <a:bodyPr/>
          <a:lstStyle/>
          <a:p>
            <a:pPr marL="0" indent="0" defTabSz="966612">
              <a:spcBef>
                <a:spcPts val="0"/>
              </a:spcBef>
              <a:spcAft>
                <a:spcPts val="600"/>
              </a:spcAft>
              <a:buNone/>
              <a:defRPr/>
            </a:pPr>
            <a:r>
              <a:rPr lang="en-US" b="1" dirty="0">
                <a:solidFill>
                  <a:prstClr val="black"/>
                </a:solidFill>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Lesson 5 explains Medicare Advantage (Part C), Cost Plans, and Programs </a:t>
            </a:r>
            <a:r>
              <a:rPr lang="en-US" dirty="0">
                <a:cs typeface="Arial"/>
              </a:rPr>
              <a:t>of All-Inclusive Care for the Elderly (PACE)</a:t>
            </a:r>
            <a:r>
              <a:rPr lang="en-US" dirty="0">
                <a:solidFill>
                  <a:prstClr val="black"/>
                </a:solidFill>
                <a:cs typeface="Arial" panose="020B0604020202020204" pitchFamily="34" charset="0"/>
              </a:rPr>
              <a:t>. </a:t>
            </a:r>
          </a:p>
        </p:txBody>
      </p:sp>
    </p:spTree>
    <p:extLst>
      <p:ext uri="{BB962C8B-B14F-4D97-AF65-F5344CB8AC3E}">
        <p14:creationId xmlns:p14="http://schemas.microsoft.com/office/powerpoint/2010/main" val="20470006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0"/>
              </a:spcBef>
              <a:spcAft>
                <a:spcPts val="600"/>
              </a:spcAft>
              <a:buNone/>
              <a:defRPr/>
            </a:pPr>
            <a:r>
              <a:rPr lang="en-US" b="1" dirty="0">
                <a:solidFill>
                  <a:prstClr val="black"/>
                </a:solidFill>
                <a:cs typeface="Arial"/>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At the end of this lesson, you’ll be able to:</a:t>
            </a:r>
            <a:endParaRPr lang="en-US" b="0" dirty="0">
              <a:solidFill>
                <a:prstClr val="black"/>
              </a:solidFill>
              <a:cs typeface="Arial" panose="020B0604020202020204" pitchFamily="34" charset="0"/>
            </a:endParaRPr>
          </a:p>
          <a:p>
            <a:pPr marL="125525" indent="-125525">
              <a:spcBef>
                <a:spcPts val="0"/>
              </a:spcBef>
              <a:spcAft>
                <a:spcPts val="600"/>
              </a:spcAft>
              <a:defRPr/>
            </a:pPr>
            <a:r>
              <a:rPr lang="en-US" dirty="0">
                <a:solidFill>
                  <a:prstClr val="black"/>
                </a:solidFill>
                <a:cs typeface="Arial" panose="020B0604020202020204" pitchFamily="34" charset="0"/>
              </a:rPr>
              <a:t>Explain</a:t>
            </a:r>
            <a:r>
              <a:rPr lang="en-US" dirty="0">
                <a:cs typeface="Arial" panose="020B0604020202020204" pitchFamily="34" charset="0"/>
              </a:rPr>
              <a:t> Medicare Advantage Plans and how they work</a:t>
            </a:r>
          </a:p>
          <a:p>
            <a:pPr marL="125525" indent="-125525">
              <a:spcBef>
                <a:spcPts val="0"/>
              </a:spcBef>
              <a:spcAft>
                <a:spcPts val="600"/>
              </a:spcAft>
              <a:defRPr/>
            </a:pPr>
            <a:r>
              <a:rPr lang="en-US" dirty="0">
                <a:cs typeface="Arial" panose="020B0604020202020204" pitchFamily="34" charset="0"/>
              </a:rPr>
              <a:t>Discuss what to consider when deciding whether to join a Medicare Advantage Plan, like coverage and costs</a:t>
            </a:r>
          </a:p>
          <a:p>
            <a:pPr marL="125525" indent="-125525">
              <a:spcBef>
                <a:spcPts val="0"/>
              </a:spcBef>
              <a:spcAft>
                <a:spcPts val="600"/>
              </a:spcAft>
              <a:defRPr/>
            </a:pPr>
            <a:r>
              <a:rPr lang="en-US" dirty="0">
                <a:cs typeface="Arial" panose="020B0604020202020204" pitchFamily="34" charset="0"/>
              </a:rPr>
              <a:t>Explain who can join a plan, and when and how to join</a:t>
            </a:r>
          </a:p>
          <a:p>
            <a:pPr marL="125525" indent="-125525">
              <a:spcBef>
                <a:spcPts val="0"/>
              </a:spcBef>
              <a:spcAft>
                <a:spcPts val="600"/>
              </a:spcAft>
              <a:defRPr/>
            </a:pPr>
            <a:r>
              <a:rPr lang="en-US" dirty="0">
                <a:cs typeface="Arial" panose="020B0604020202020204" pitchFamily="34" charset="0"/>
              </a:rPr>
              <a:t>Explain the difference between Medicare Advantage Plans and Medicare Supplement Insurance (Medigap) policies</a:t>
            </a:r>
          </a:p>
          <a:p>
            <a:pPr marL="125525" indent="-125525" defTabSz="966612">
              <a:spcBef>
                <a:spcPts val="0"/>
              </a:spcBef>
              <a:spcAft>
                <a:spcPts val="600"/>
              </a:spcAft>
              <a:defRPr/>
            </a:pPr>
            <a:r>
              <a:rPr lang="en-US" dirty="0">
                <a:cs typeface="Arial" panose="020B0604020202020204" pitchFamily="34" charset="0"/>
              </a:rPr>
              <a:t>Describe other types of Medicare health plans, like Medicare Cost Plans and Programs of All-inclusive Care for the Elderly (PACE) that may be available</a:t>
            </a:r>
          </a:p>
        </p:txBody>
      </p:sp>
    </p:spTree>
    <p:extLst>
      <p:ext uri="{BB962C8B-B14F-4D97-AF65-F5344CB8AC3E}">
        <p14:creationId xmlns:p14="http://schemas.microsoft.com/office/powerpoint/2010/main" val="38767107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solidFill>
                <a:prstClr val="black"/>
              </a:solidFill>
              <a:cs typeface="Arial"/>
            </a:endParaRPr>
          </a:p>
          <a:p>
            <a:pPr marL="0" indent="0" defTabSz="966612">
              <a:spcBef>
                <a:spcPts val="0"/>
              </a:spcBef>
              <a:spcAft>
                <a:spcPts val="600"/>
              </a:spcAft>
              <a:buNone/>
              <a:defRPr/>
            </a:pPr>
            <a:r>
              <a:rPr lang="en-US" b="1" dirty="0">
                <a:solidFill>
                  <a:prstClr val="black"/>
                </a:solidFill>
                <a:cs typeface="Arial"/>
              </a:rPr>
              <a:t>Presenter Notes</a:t>
            </a:r>
          </a:p>
          <a:p>
            <a:pPr marL="119149" indent="-119149">
              <a:spcBef>
                <a:spcPts val="0"/>
              </a:spcBef>
              <a:spcAft>
                <a:spcPts val="600"/>
              </a:spcAft>
              <a:defRPr/>
            </a:pPr>
            <a:r>
              <a:rPr lang="en-US" b="1" dirty="0">
                <a:solidFill>
                  <a:prstClr val="black"/>
                </a:solidFill>
                <a:cs typeface="Arial"/>
              </a:rPr>
              <a:t>A Medicare Advantage Plan is another way (other than Original Medicare) to get your Medicare Part A (Hospital Insurance) and Part B (Medical Insurance) coverage. </a:t>
            </a:r>
            <a:r>
              <a:rPr lang="en-US" dirty="0">
                <a:solidFill>
                  <a:prstClr val="black"/>
                </a:solidFill>
                <a:cs typeface="Arial"/>
              </a:rPr>
              <a:t>Plans, sometimes called “Part C,” are offered by Medicare-approved private companies that must follow rules set by Medicare. If you join a Medicare Advantage Plan, you’ll still have Medicare, but you’ll get most of your Part A and Part B coverage from your Medicare Advantage Plan, not Original Medicare. </a:t>
            </a:r>
            <a:r>
              <a:rPr lang="en-US" dirty="0"/>
              <a:t>Most Medicare Advantage Plans also include drug coverage (Part D).</a:t>
            </a:r>
            <a:r>
              <a:rPr lang="en-US" dirty="0">
                <a:solidFill>
                  <a:prstClr val="black"/>
                </a:solidFill>
                <a:cs typeface="Arial"/>
              </a:rPr>
              <a:t> In many cases, you’ll need to use health care providers who participate in the plan’s network. </a:t>
            </a:r>
            <a:r>
              <a:rPr lang="en-US" dirty="0"/>
              <a:t>These plans set a limit on what you’ll have to pay out of pocket each year for covered services. Some plans offer non-emergency coverage out of network, but typically at a higher cost. In many cases, you may need to get approval, also called prior authorization, from your plan before it covers certain drugs or services. </a:t>
            </a:r>
            <a:r>
              <a:rPr lang="en-US" dirty="0">
                <a:solidFill>
                  <a:prstClr val="black"/>
                </a:solidFill>
                <a:cs typeface="Arial"/>
              </a:rPr>
              <a:t> </a:t>
            </a:r>
            <a:endParaRPr lang="en-US" dirty="0">
              <a:solidFill>
                <a:prstClr val="black"/>
              </a:solidFill>
              <a:cs typeface="Arial" panose="020B0604020202020204" pitchFamily="34" charset="0"/>
            </a:endParaRPr>
          </a:p>
          <a:p>
            <a:pPr marL="119149" indent="-119149" defTabSz="966612">
              <a:spcBef>
                <a:spcPts val="0"/>
              </a:spcBef>
              <a:spcAft>
                <a:spcPts val="600"/>
              </a:spcAft>
              <a:defRPr/>
            </a:pPr>
            <a:r>
              <a:rPr lang="en-US" dirty="0">
                <a:solidFill>
                  <a:prstClr val="black"/>
                </a:solidFill>
                <a:cs typeface="Arial"/>
              </a:rPr>
              <a:t>You must use the card from your Medicare Advantage Plan to get your Medicare-covered services. Keep your red, white, and blue Medicare card in a safe place because you might need it later.</a:t>
            </a:r>
            <a:endParaRPr lang="en-US" dirty="0">
              <a:solidFill>
                <a:prstClr val="black"/>
              </a:solidFill>
            </a:endParaRPr>
          </a:p>
        </p:txBody>
      </p:sp>
    </p:spTree>
    <p:extLst>
      <p:ext uri="{BB962C8B-B14F-4D97-AF65-F5344CB8AC3E}">
        <p14:creationId xmlns:p14="http://schemas.microsoft.com/office/powerpoint/2010/main" val="2401213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85011" y="3581400"/>
            <a:ext cx="6460957" cy="5606626"/>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0" indent="0" defTabSz="966612">
              <a:spcBef>
                <a:spcPts val="0"/>
              </a:spcBef>
              <a:spcAft>
                <a:spcPts val="600"/>
              </a:spcAft>
              <a:buNone/>
              <a:defRPr/>
            </a:pPr>
            <a:r>
              <a:rPr lang="en-US" b="1" dirty="0">
                <a:solidFill>
                  <a:prstClr val="black"/>
                </a:solidFill>
                <a:cs typeface="Arial" panose="020B0604020202020204" pitchFamily="34" charset="0"/>
              </a:rPr>
              <a:t>In a Medicare Advantage Plan, you:</a:t>
            </a:r>
          </a:p>
          <a:p>
            <a:pPr marL="181240" lvl="1" indent="-18124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Are still in Medicare with all of its rights and protections</a:t>
            </a:r>
          </a:p>
          <a:p>
            <a:pPr marL="181240" lvl="1" indent="-18124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Still get services covered by Part A and Part B, but the Medicare Advantage Plan covers those services instead of Original Medicare (you must have both Part A and Part B to join a Medicare Advantage Plan)</a:t>
            </a:r>
          </a:p>
          <a:p>
            <a:pPr marL="181240" lvl="1" indent="-18124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Can’t be charged more than Original Medicare for certain services, like chemotherapy, dialysis, and skilled nursing facility (SNF) care</a:t>
            </a:r>
          </a:p>
          <a:p>
            <a:pPr marL="181240" lvl="1" indent="-18124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May choose a plan that includes drug coverage </a:t>
            </a:r>
          </a:p>
          <a:p>
            <a:pPr marL="181240" lvl="1" indent="-18124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May choose a plan that includes extra benefits Medicare doesn’t cover, like vision, dental, or fitness and wellness benefits</a:t>
            </a:r>
          </a:p>
          <a:p>
            <a:pPr marL="181240" lvl="1" indent="-18124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Have a yearly limit on your out-of-pocket costs</a:t>
            </a:r>
          </a:p>
          <a:p>
            <a:pPr marL="0" indent="0" defTabSz="966612">
              <a:spcBef>
                <a:spcPts val="0"/>
              </a:spcBef>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Medicare Advantage Plans can cover more extra benefits than they have in the past, including transportation to doctor visits, over-the-counter prescription drugs, adult day-care services, and other services that promote your health and wellness. Plans can also tailor their plan offerings to people with certain chronic health conditions. You can get more details about these benefits from the plan materials. For CMS to approve an extra benefit, the benefit must focus directly on an enrollee’s health care needs and be recommended by a licensed medical professional as part of a care plan, if not directly provided by one. Visit </a:t>
            </a:r>
            <a:r>
              <a:rPr lang="en-US" dirty="0">
                <a:solidFill>
                  <a:prstClr val="black"/>
                </a:solidFill>
                <a:cs typeface="Arial" panose="020B0604020202020204" pitchFamily="34" charset="0"/>
                <a:hlinkClick r:id="rId3"/>
              </a:rPr>
              <a:t>CMSnationaltrainingprogram.cms.gov/resources</a:t>
            </a:r>
            <a:r>
              <a:rPr lang="en-US" dirty="0">
                <a:solidFill>
                  <a:prstClr val="black"/>
                </a:solidFill>
                <a:cs typeface="Arial" panose="020B0604020202020204" pitchFamily="34" charset="0"/>
              </a:rPr>
              <a:t> to review “Medicare Advantage and Other Health Plans” for more information about expanded health-related extra benefits.</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sz="1500" b="1" dirty="0">
              <a:solidFill>
                <a:prstClr val="black"/>
              </a:solidFill>
              <a:cs typeface="Arial" panose="020B0604020202020204" pitchFamily="34" charset="0"/>
            </a:endParaRPr>
          </a:p>
        </p:txBody>
      </p:sp>
    </p:spTree>
    <p:extLst>
      <p:ext uri="{BB962C8B-B14F-4D97-AF65-F5344CB8AC3E}">
        <p14:creationId xmlns:p14="http://schemas.microsoft.com/office/powerpoint/2010/main" val="6318840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852160" cy="5615093"/>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buNone/>
              <a:defRPr/>
            </a:pPr>
            <a:r>
              <a:rPr lang="en-US" b="1" dirty="0">
                <a:cs typeface="Arial"/>
              </a:rPr>
              <a:t>Presenter Notes</a:t>
            </a:r>
          </a:p>
          <a:p>
            <a:pPr marL="180569" indent="-180569" defTabSz="966612">
              <a:spcBef>
                <a:spcPts val="634"/>
              </a:spcBef>
              <a:defRPr/>
            </a:pPr>
            <a:r>
              <a:rPr lang="en-US" dirty="0">
                <a:solidFill>
                  <a:prstClr val="black"/>
                </a:solidFill>
                <a:cs typeface="Arial"/>
              </a:rPr>
              <a:t>Each plan has a service area in which its enrollees must live.</a:t>
            </a:r>
          </a:p>
          <a:p>
            <a:pPr marL="180569" indent="-180569" defTabSz="966612">
              <a:spcBef>
                <a:spcPts val="634"/>
              </a:spcBef>
              <a:defRPr/>
            </a:pPr>
            <a:r>
              <a:rPr lang="en-US" dirty="0">
                <a:solidFill>
                  <a:prstClr val="black"/>
                </a:solidFill>
                <a:cs typeface="Arial"/>
              </a:rPr>
              <a:t>You (or a provider acting on your behalf) can ask in advance if the plan covers an item or service. Sometimes you must do this for the service to be covered. This is called an “organization determination.” Contact your plan for more information.</a:t>
            </a:r>
          </a:p>
          <a:p>
            <a:pPr marL="180569" indent="-180569">
              <a:spcBef>
                <a:spcPts val="634"/>
              </a:spcBef>
              <a:defRPr/>
            </a:pPr>
            <a:r>
              <a:rPr lang="en-US" dirty="0">
                <a:solidFill>
                  <a:prstClr val="black"/>
                </a:solidFill>
                <a:cs typeface="Arial"/>
              </a:rPr>
              <a:t>Medicare pays a fixed amount for your coverage each month to the companies offering Medicare Advantage Plans. </a:t>
            </a:r>
          </a:p>
          <a:p>
            <a:pPr marL="181237" indent="-181237" defTabSz="966612">
              <a:spcBef>
                <a:spcPts val="634"/>
              </a:spcBef>
              <a:defRPr/>
            </a:pPr>
            <a:r>
              <a:rPr lang="en-US" dirty="0">
                <a:solidFill>
                  <a:prstClr val="black"/>
                </a:solidFill>
                <a:cs typeface="Arial"/>
              </a:rPr>
              <a:t>Each Medicare Advantage Plan can charge different out‑of‑pocket costs and have different rules for how you get services (like whether you need a referral to use a specialist or if you have to go to doctors, facilities, or suppliers that belong to the plan’s network for non‑emergency or non-urgent care). These rules can change each year. The plan must notify you about any changes before the start of the next enrollment year. </a:t>
            </a:r>
            <a:endParaRPr lang="en-US" dirty="0">
              <a:solidFill>
                <a:prstClr val="black"/>
              </a:solidFill>
              <a:cs typeface="Arial" panose="020B0604020202020204" pitchFamily="34" charset="0"/>
            </a:endParaRPr>
          </a:p>
          <a:p>
            <a:pPr marL="180569" indent="-180569" defTabSz="966612">
              <a:spcBef>
                <a:spcPts val="634"/>
              </a:spcBef>
              <a:defRPr/>
            </a:pPr>
            <a:r>
              <a:rPr lang="en-US" dirty="0">
                <a:solidFill>
                  <a:prstClr val="black"/>
                </a:solidFill>
                <a:cs typeface="Arial" panose="020B0604020202020204" pitchFamily="34" charset="0"/>
              </a:rPr>
              <a:t>Original Medicare covers hospice care</a:t>
            </a:r>
            <a:r>
              <a:rPr lang="en-US" dirty="0">
                <a:cs typeface="Arial" panose="020B0604020202020204" pitchFamily="34" charset="0"/>
              </a:rPr>
              <a:t>, some new Medicare benefits, and some costs for clinical research studies even if you have a Medicare Advantage Plan. </a:t>
            </a:r>
            <a:endParaRPr lang="en-US" dirty="0">
              <a:solidFill>
                <a:prstClr val="black"/>
              </a:solidFill>
              <a:cs typeface="Arial" panose="020B0604020202020204" pitchFamily="34" charset="0"/>
            </a:endParaRPr>
          </a:p>
          <a:p>
            <a:pPr marL="0" indent="0">
              <a:spcBef>
                <a:spcPts val="634"/>
              </a:spcBef>
              <a:buNone/>
              <a:defRPr/>
            </a:pPr>
            <a:r>
              <a:rPr lang="en-US" b="1" dirty="0">
                <a:solidFill>
                  <a:prstClr val="black"/>
                </a:solidFill>
                <a:cs typeface="Arial" panose="020B0604020202020204" pitchFamily="34" charset="0"/>
              </a:rPr>
              <a:t>Sources:</a:t>
            </a:r>
          </a:p>
          <a:p>
            <a:pPr>
              <a:spcBef>
                <a:spcPts val="634"/>
              </a:spcBef>
              <a:defRPr/>
            </a:pPr>
            <a:r>
              <a:rPr lang="en-US" dirty="0">
                <a:cs typeface="Calibri"/>
                <a:hlinkClick r:id="rId3"/>
              </a:rPr>
              <a:t>Medicare.gov/health-drug-plans/health-plans</a:t>
            </a:r>
            <a:r>
              <a:rPr lang="en-US" dirty="0">
                <a:cs typeface="Calibri"/>
              </a:rPr>
              <a:t> </a:t>
            </a:r>
          </a:p>
          <a:p>
            <a:pPr>
              <a:spcBef>
                <a:spcPts val="634"/>
              </a:spcBef>
              <a:defRPr/>
            </a:pPr>
            <a:r>
              <a:rPr lang="en-US" dirty="0">
                <a:cs typeface="Calibri"/>
                <a:hlinkClick r:id="rId4"/>
              </a:rPr>
              <a:t>Medicare.gov/health-drug-plans/health-plans/your-health-plan-options</a:t>
            </a:r>
            <a:r>
              <a:rPr lang="en-US" dirty="0">
                <a:cs typeface="Calibri"/>
              </a:rPr>
              <a:t> </a:t>
            </a:r>
          </a:p>
        </p:txBody>
      </p:sp>
    </p:spTree>
    <p:extLst>
      <p:ext uri="{BB962C8B-B14F-4D97-AF65-F5344CB8AC3E}">
        <p14:creationId xmlns:p14="http://schemas.microsoft.com/office/powerpoint/2010/main" val="7357460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6754" y="3757507"/>
            <a:ext cx="6949440" cy="5502380"/>
          </a:xfrm>
        </p:spPr>
        <p:txBody>
          <a:bodyPr/>
          <a:lstStyle/>
          <a:p>
            <a:pPr marL="0" indent="0" defTabSz="966612">
              <a:spcAft>
                <a:spcPts val="600"/>
              </a:spcAft>
              <a:buNone/>
              <a:defRPr/>
            </a:pPr>
            <a:r>
              <a:rPr lang="en-US" sz="1100" b="1" dirty="0">
                <a:solidFill>
                  <a:prstClr val="black"/>
                </a:solidFill>
                <a:ea typeface="ＭＳ Ｐゴシック" pitchFamily="84" charset="-128"/>
              </a:rPr>
              <a:t>Presenter Notes</a:t>
            </a:r>
          </a:p>
          <a:p>
            <a:pPr marL="0" indent="0">
              <a:spcAft>
                <a:spcPts val="600"/>
              </a:spcAft>
              <a:buNone/>
            </a:pPr>
            <a:r>
              <a:rPr lang="en-US" sz="1100" dirty="0">
                <a:cs typeface="Arial" panose="020B0604020202020204" pitchFamily="34" charset="0"/>
              </a:rPr>
              <a:t>The different types of Medicare Advantage Plans are:</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1100" dirty="0">
                <a:cs typeface="Arial" panose="020B0604020202020204" pitchFamily="34" charset="0"/>
              </a:rPr>
              <a:t>Health Maintenance Organization (HMO) Plan - An HMO Plan is a type of Medicare Advantage Plan that generally provides health care coverage exclusively from doctors, other health care providers, or hospitals in the plan’s network (except emergency care, out-of-area urgent care, or temporary out-of-area dialysis). A network is a group of doctors, hospitals, and medical facilities that contract with a plan to provide services. Most HMOs also require you to get a referral from your primary care doctor for specialist care, so that your care is coordinated.</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1100" dirty="0">
                <a:cs typeface="Arial" panose="020B0604020202020204" pitchFamily="34" charset="0"/>
              </a:rPr>
              <a:t>Preferred Provider Organization (PPO) Plan – A PPO is a Medicare Advantage Plan that has a network of doctors, specialists, hospitals, and other health care providers you can use. </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1100" dirty="0">
                <a:cs typeface="Arial" panose="020B0604020202020204" pitchFamily="34" charset="0"/>
              </a:rPr>
              <a:t>Special Needs Plan (SNPs) – A SNP provides benefits and services to people with specific diseases, certain health care needs, or who also have Medicaid coverage. SNPs tailor their benefits, provider choices, and what drugs they cover to best meet the specific needs of the groups they serve.</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1100" dirty="0">
                <a:cs typeface="Arial" panose="020B0604020202020204" pitchFamily="34" charset="0"/>
              </a:rPr>
              <a:t>Private Fee-for-Service (PFFS) Plan - A PFFS Plan is another kind of Medicare Advantage Plan offered by a private health insurance company. The plan determines how much it will pay doctors, other health care providers, and hospitals, and how much you must pay when you get care. </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1100" dirty="0">
                <a:cs typeface="Arial" panose="020B0604020202020204" pitchFamily="34" charset="0"/>
              </a:rPr>
              <a:t>Medical Savings Account (MSA) Plan – MSA Plans combine a high-deductible insurance plan with a medical savings account:</a:t>
            </a:r>
          </a:p>
          <a:p>
            <a:pPr marL="346075" lvl="1" indent="-228600" defTabSz="914400">
              <a:spcBef>
                <a:spcPts val="0"/>
              </a:spcBef>
              <a:spcAft>
                <a:spcPts val="600"/>
              </a:spcAft>
              <a:buFont typeface="+mj-lt"/>
              <a:buAutoNum type="arabicPeriod"/>
              <a:defRPr/>
            </a:pPr>
            <a:r>
              <a:rPr lang="en-US" sz="1100" dirty="0">
                <a:cs typeface="Arial" panose="020B0604020202020204" pitchFamily="34" charset="0"/>
              </a:rPr>
              <a:t>High-deductible health plan: The first part of an MSA Plan is a special type of high-deductible Medicare Advantage Plan. The plan will only begin to cover your costs once you meet a high yearly deductible, which varies by plan.</a:t>
            </a:r>
          </a:p>
          <a:p>
            <a:pPr marL="346075" lvl="1" indent="-228600" defTabSz="914400">
              <a:spcBef>
                <a:spcPts val="0"/>
              </a:spcBef>
              <a:spcAft>
                <a:spcPts val="600"/>
              </a:spcAft>
              <a:buFont typeface="+mj-lt"/>
              <a:buAutoNum type="arabicPeriod"/>
              <a:defRPr/>
            </a:pPr>
            <a:r>
              <a:rPr lang="en-US" sz="1100" dirty="0">
                <a:cs typeface="Arial" panose="020B0604020202020204" pitchFamily="34" charset="0"/>
              </a:rPr>
              <a:t>Medical savings account: The second part of an MSA is a special type of savings account. The MSA Plan deposits money into your account that you can use to pay for your health care costs. </a:t>
            </a:r>
          </a:p>
          <a:p>
            <a:pPr marL="0" lvl="1" defTabSz="914400">
              <a:spcBef>
                <a:spcPts val="0"/>
              </a:spcBef>
              <a:spcAft>
                <a:spcPts val="600"/>
              </a:spcAft>
              <a:defRPr/>
            </a:pPr>
            <a:r>
              <a:rPr lang="en-US" sz="1100" dirty="0">
                <a:cs typeface="Arial" panose="020B0604020202020204" pitchFamily="34" charset="0"/>
              </a:rPr>
              <a:t>For more information on the different types of Medicare Advantage Plans, visit </a:t>
            </a:r>
            <a:r>
              <a:rPr lang="en-US" sz="1100" dirty="0">
                <a:cs typeface="Arial" panose="020B0604020202020204" pitchFamily="34" charset="0"/>
                <a:hlinkClick r:id="rId3"/>
              </a:rPr>
              <a:t>CMSnationaltrainingprogram.cms.gov/sites/default/files/shared/2023%20Medicare%20Advantage%20%26%20Other%20Medicare%20Health%20Plans_508_FINAL_NEW%20LOGO.pptx</a:t>
            </a:r>
            <a:r>
              <a:rPr lang="en-US" sz="1100" dirty="0">
                <a:cs typeface="Arial" panose="020B0604020202020204" pitchFamily="34" charset="0"/>
              </a:rPr>
              <a:t> to review the “Medicare Advantage &amp; Other Medicare Health Plans” training module.</a:t>
            </a:r>
          </a:p>
          <a:p>
            <a:pPr marL="0" indent="0">
              <a:spcBef>
                <a:spcPts val="600"/>
              </a:spcBef>
              <a:spcAft>
                <a:spcPts val="600"/>
              </a:spcAft>
              <a:buNone/>
            </a:pPr>
            <a:endParaRPr lang="en-US" sz="1100" dirty="0">
              <a:cs typeface="Arial" panose="020B0604020202020204" pitchFamily="34" charset="0"/>
            </a:endParaRPr>
          </a:p>
          <a:p>
            <a:pPr marL="0" indent="0">
              <a:buNone/>
            </a:pPr>
            <a:endParaRPr lang="en-US" sz="1100" dirty="0"/>
          </a:p>
        </p:txBody>
      </p:sp>
    </p:spTree>
    <p:extLst>
      <p:ext uri="{BB962C8B-B14F-4D97-AF65-F5344CB8AC3E}">
        <p14:creationId xmlns:p14="http://schemas.microsoft.com/office/powerpoint/2010/main" val="37409984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3143" y="3757507"/>
            <a:ext cx="6008914" cy="5144347"/>
          </a:xfrm>
        </p:spPr>
        <p:txBody>
          <a:bodyPr>
            <a:normAutofit/>
          </a:bodyPr>
          <a:lstStyle/>
          <a:p>
            <a:pPr marL="0" indent="0" defTabSz="966612">
              <a:spcBef>
                <a:spcPts val="0"/>
              </a:spcBef>
              <a:spcAft>
                <a:spcPts val="600"/>
              </a:spcAft>
              <a:buNone/>
              <a:defRPr/>
            </a:pPr>
            <a:r>
              <a:rPr lang="en-US" sz="1200" b="1" dirty="0">
                <a:solidFill>
                  <a:prstClr val="black"/>
                </a:solidFill>
                <a:ea typeface="ＭＳ Ｐゴシック"/>
                <a:cs typeface="Arial" panose="020B0604020202020204" pitchFamily="34" charset="0"/>
              </a:rPr>
              <a:t>This slide has animation.</a:t>
            </a:r>
            <a:endParaRPr lang="en-US" sz="1200" b="0" dirty="0">
              <a:cs typeface="Arial" panose="020B0604020202020204" pitchFamily="34" charset="0"/>
            </a:endParaRPr>
          </a:p>
          <a:p>
            <a:pPr marL="0" indent="0" defTabSz="966612">
              <a:spcBef>
                <a:spcPts val="0"/>
              </a:spcBef>
              <a:spcAft>
                <a:spcPts val="600"/>
              </a:spcAft>
              <a:buNone/>
              <a:defRPr/>
            </a:pPr>
            <a:r>
              <a:rPr lang="en-US" sz="1200" b="1" dirty="0">
                <a:cs typeface="Arial" panose="020B0604020202020204" pitchFamily="34" charset="0"/>
              </a:rPr>
              <a:t>Presenter Notes</a:t>
            </a:r>
          </a:p>
          <a:p>
            <a:pPr marL="118813" indent="-118813" defTabSz="966612">
              <a:spcBef>
                <a:spcPts val="0"/>
              </a:spcBef>
              <a:spcAft>
                <a:spcPts val="600"/>
              </a:spcAft>
              <a:defRPr/>
            </a:pPr>
            <a:r>
              <a:rPr lang="en-US" sz="1200" dirty="0">
                <a:solidFill>
                  <a:prstClr val="black"/>
                </a:solidFill>
                <a:cs typeface="Arial" panose="020B0604020202020204" pitchFamily="34" charset="0"/>
              </a:rPr>
              <a:t>You can join a Medicare Advantage Plan when you first qualify for Medicare during your Initial Enrollment Period, which begins the 3 months before you first qualify for both Part A and Part B and ends 3 months after you get Medicare.</a:t>
            </a:r>
          </a:p>
          <a:p>
            <a:pPr marL="125525" indent="-125525">
              <a:spcBef>
                <a:spcPts val="0"/>
              </a:spcBef>
              <a:spcAft>
                <a:spcPts val="600"/>
              </a:spcAft>
              <a:defRPr/>
            </a:pPr>
            <a:r>
              <a:rPr lang="en-US" sz="1200" dirty="0">
                <a:cs typeface="Arial" panose="020B0604020202020204" pitchFamily="34" charset="0"/>
              </a:rPr>
              <a:t>If you have Part A coverage and you get Part B for the first time during a General Enrollment Period (GEP), you can </a:t>
            </a:r>
            <a:r>
              <a:rPr lang="en-US" dirty="0">
                <a:cs typeface="Arial" panose="020B0604020202020204" pitchFamily="34" charset="0"/>
              </a:rPr>
              <a:t>join a Medicare Advantage Plan with or without drug coverage during the 3-month period immediately before the date you have both Part A and Part B for the first time. Remember, you must have both Part A and Part B to join a Medicare Advantage Plan.</a:t>
            </a:r>
            <a:endParaRPr lang="en-US" sz="1200" dirty="0">
              <a:cs typeface="Arial" panose="020B0604020202020204" pitchFamily="34" charset="0"/>
            </a:endParaRPr>
          </a:p>
          <a:p>
            <a:pPr marL="119149" indent="-119149">
              <a:spcBef>
                <a:spcPts val="0"/>
              </a:spcBef>
              <a:spcAft>
                <a:spcPts val="600"/>
              </a:spcAft>
              <a:defRPr/>
            </a:pPr>
            <a:r>
              <a:rPr lang="en-US" sz="1200" b="0" i="0" dirty="0">
                <a:solidFill>
                  <a:prstClr val="black"/>
                </a:solidFill>
                <a:cs typeface="Arial" panose="020B0604020202020204" pitchFamily="34" charset="0"/>
              </a:rPr>
              <a:t>After you enroll in a Medicare Advantage Plan, you can make changes:</a:t>
            </a:r>
          </a:p>
          <a:p>
            <a:pPr marL="346075" lvl="1" indent="-228600">
              <a:spcBef>
                <a:spcPts val="0"/>
              </a:spcBef>
              <a:spcAft>
                <a:spcPts val="600"/>
              </a:spcAft>
              <a:buFont typeface="+mj-lt"/>
              <a:buAutoNum type="arabicPeriod"/>
              <a:defRPr/>
            </a:pPr>
            <a:r>
              <a:rPr lang="en-US" b="0" i="0" dirty="0">
                <a:solidFill>
                  <a:prstClr val="black"/>
                </a:solidFill>
                <a:cs typeface="Arial" panose="020B0604020202020204" pitchFamily="34" charset="0"/>
              </a:rPr>
              <a:t>During the yearly Open Enrollment Period (OEP), which starts on October 15 and ends on December 7 each year. </a:t>
            </a:r>
          </a:p>
          <a:p>
            <a:pPr marL="346075" lvl="1" indent="-228600">
              <a:spcBef>
                <a:spcPts val="0"/>
              </a:spcBef>
              <a:spcAft>
                <a:spcPts val="600"/>
              </a:spcAft>
              <a:buFont typeface="+mj-lt"/>
              <a:buAutoNum type="arabicPeriod"/>
              <a:defRPr/>
            </a:pPr>
            <a:r>
              <a:rPr lang="en-US" b="0" i="0" dirty="0">
                <a:solidFill>
                  <a:prstClr val="black"/>
                </a:solidFill>
                <a:cs typeface="Arial" panose="020B0604020202020204" pitchFamily="34" charset="0"/>
              </a:rPr>
              <a:t>During your Medicare Advantage Open Enrollment Period (Medicare Advantage OEP). You must be enrolled in a Medicare Advantage Plan (at any time) during the first 3 months of the year to use this enrollment period. </a:t>
            </a:r>
            <a:r>
              <a:rPr lang="en-US" dirty="0">
                <a:solidFill>
                  <a:prstClr val="black"/>
                </a:solidFill>
                <a:cs typeface="Arial" panose="020B0604020202020204" pitchFamily="34" charset="0"/>
              </a:rPr>
              <a:t>The Medicare Advantage OEP </a:t>
            </a:r>
            <a:r>
              <a:rPr lang="en-US" b="0" i="0" dirty="0">
                <a:solidFill>
                  <a:prstClr val="black"/>
                </a:solidFill>
                <a:cs typeface="Arial" panose="020B0604020202020204" pitchFamily="34" charset="0"/>
              </a:rPr>
              <a:t>runs from January 1–March 31 every year.</a:t>
            </a:r>
          </a:p>
          <a:p>
            <a:pPr marL="346075" lvl="1" indent="-228600">
              <a:spcBef>
                <a:spcPts val="0"/>
              </a:spcBef>
              <a:spcAft>
                <a:spcPts val="600"/>
              </a:spcAft>
              <a:buFont typeface="+mj-lt"/>
              <a:buAutoNum type="arabicPeriod"/>
              <a:defRPr/>
            </a:pPr>
            <a:r>
              <a:rPr lang="en-US" b="0" i="0" dirty="0">
                <a:solidFill>
                  <a:prstClr val="black"/>
                </a:solidFill>
                <a:cs typeface="Arial" panose="020B0604020202020204" pitchFamily="34" charset="0"/>
              </a:rPr>
              <a:t>During the Open Enrollment Period for Institutionalized Individuals (OEPI) which allows an individual to change plans if they move into, reside in, or move out of an institution.</a:t>
            </a:r>
          </a:p>
          <a:p>
            <a:pPr marL="346075" lvl="1" indent="-228600">
              <a:spcBef>
                <a:spcPts val="0"/>
              </a:spcBef>
              <a:spcAft>
                <a:spcPts val="600"/>
              </a:spcAft>
              <a:buFont typeface="+mj-lt"/>
              <a:buAutoNum type="arabicPeriod"/>
              <a:defRPr/>
            </a:pPr>
            <a:r>
              <a:rPr lang="en-US" b="0" i="0" dirty="0">
                <a:solidFill>
                  <a:prstClr val="black"/>
                </a:solidFill>
                <a:cs typeface="Arial" panose="020B0604020202020204" pitchFamily="34" charset="0"/>
              </a:rPr>
              <a:t>Using a Special Enrollment Period (SEP) for which you’re eligible. </a:t>
            </a:r>
            <a:endParaRPr lang="en-US" sz="1200" dirty="0">
              <a:solidFill>
                <a:prstClr val="black"/>
              </a:solidFill>
              <a:cs typeface="Arial" panose="020B0604020202020204" pitchFamily="34" charset="0"/>
            </a:endParaRPr>
          </a:p>
          <a:p>
            <a:pPr marL="0" indent="0">
              <a:spcBef>
                <a:spcPts val="0"/>
              </a:spcBef>
              <a:spcAft>
                <a:spcPts val="600"/>
              </a:spcAft>
              <a:buNone/>
              <a:defRPr/>
            </a:pPr>
            <a:r>
              <a:rPr lang="en-US" sz="1200" b="1" dirty="0">
                <a:solidFill>
                  <a:prstClr val="black"/>
                </a:solidFill>
                <a:cs typeface="Arial" panose="020B0604020202020204" pitchFamily="34" charset="0"/>
              </a:rPr>
              <a:t>Source: </a:t>
            </a:r>
            <a:r>
              <a:rPr lang="en-US" sz="1200" dirty="0">
                <a:solidFill>
                  <a:prstClr val="black"/>
                </a:solidFill>
                <a:cs typeface="Arial" panose="020B0604020202020204" pitchFamily="34" charset="0"/>
                <a:hlinkClick r:id="rId3"/>
              </a:rPr>
              <a:t>Medicare.gov/basics/get-started-with-medicare/get-more-coverage/joining-a-plan</a:t>
            </a:r>
            <a:r>
              <a:rPr lang="en-US" sz="1200" b="1" dirty="0">
                <a:solidFill>
                  <a:prstClr val="black"/>
                </a:solidFill>
                <a:cs typeface="Arial" panose="020B0604020202020204" pitchFamily="34" charset="0"/>
              </a:rPr>
              <a:t> </a:t>
            </a:r>
            <a:endParaRPr lang="en-US" sz="1200" dirty="0">
              <a:solidFill>
                <a:prstClr val="black"/>
              </a:solidFill>
              <a:cs typeface="Arial" panose="020B0604020202020204" pitchFamily="34" charset="0"/>
            </a:endParaRPr>
          </a:p>
          <a:p>
            <a:pPr marL="0" indent="0">
              <a:spcBef>
                <a:spcPts val="0"/>
              </a:spcBef>
              <a:spcAft>
                <a:spcPts val="600"/>
              </a:spcAft>
              <a:buNone/>
            </a:pPr>
            <a:endParaRPr lang="en-US" dirty="0"/>
          </a:p>
        </p:txBody>
      </p:sp>
    </p:spTree>
    <p:extLst>
      <p:ext uri="{BB962C8B-B14F-4D97-AF65-F5344CB8AC3E}">
        <p14:creationId xmlns:p14="http://schemas.microsoft.com/office/powerpoint/2010/main" val="18617452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1068"/>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Not all Medicare Advantage Plans work the same way. Find and enroll in health and drug plans at </a:t>
            </a:r>
            <a:r>
              <a:rPr lang="en-US" dirty="0">
                <a:cs typeface="Arial" panose="020B0604020202020204" pitchFamily="34" charset="0"/>
                <a:hlinkClick r:id="rId3"/>
              </a:rPr>
              <a:t>Medicare.gov/plan-compare</a:t>
            </a:r>
            <a:r>
              <a:rPr lang="en-US" dirty="0">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0"/>
              </a:spcBef>
              <a:spcAft>
                <a:spcPts val="600"/>
              </a:spcAft>
              <a:buNone/>
              <a:defRPr/>
            </a:pPr>
            <a:r>
              <a:rPr lang="en-US" b="1" dirty="0">
                <a:solidFill>
                  <a:prstClr val="black"/>
                </a:solidFill>
                <a:cs typeface="Arial" panose="020B0604020202020204" pitchFamily="34" charset="0"/>
              </a:rPr>
              <a:t>Once you understand the plan's rules and costs, here's how to join:</a:t>
            </a:r>
          </a:p>
          <a:p>
            <a:pPr marL="181240" indent="-181240" defTabSz="966612">
              <a:spcBef>
                <a:spcPts val="0"/>
              </a:spcBef>
              <a:spcAft>
                <a:spcPts val="600"/>
              </a:spcAft>
              <a:defRPr/>
            </a:pPr>
            <a:r>
              <a:rPr lang="en-US" dirty="0">
                <a:solidFill>
                  <a:prstClr val="black"/>
                </a:solidFill>
                <a:cs typeface="Arial" panose="020B0604020202020204" pitchFamily="34" charset="0"/>
              </a:rPr>
              <a:t>Visit the plan's website to see if you can join online.</a:t>
            </a:r>
          </a:p>
          <a:p>
            <a:pPr marL="181240" indent="-181240" defTabSz="966612">
              <a:spcBef>
                <a:spcPts val="0"/>
              </a:spcBef>
              <a:spcAft>
                <a:spcPts val="600"/>
              </a:spcAft>
              <a:defRPr/>
            </a:pPr>
            <a:r>
              <a:rPr lang="en-US" dirty="0">
                <a:solidFill>
                  <a:prstClr val="black"/>
                </a:solidFill>
                <a:cs typeface="Arial" panose="020B0604020202020204" pitchFamily="34" charset="0"/>
              </a:rPr>
              <a:t>Fill out a paper enrollment form. Contact the plan to get an enrollment form, fill it out, and return it to the plan. All plans must offer this option.</a:t>
            </a:r>
          </a:p>
          <a:p>
            <a:pPr marL="181240" indent="-181240" defTabSz="966612">
              <a:spcBef>
                <a:spcPts val="0"/>
              </a:spcBef>
              <a:spcAft>
                <a:spcPts val="600"/>
              </a:spcAft>
              <a:defRPr/>
            </a:pPr>
            <a:r>
              <a:rPr lang="en-US" dirty="0">
                <a:solidFill>
                  <a:prstClr val="black"/>
                </a:solidFill>
                <a:cs typeface="Arial" panose="020B0604020202020204" pitchFamily="34" charset="0"/>
              </a:rPr>
              <a:t>Call the plan you want to join. Get your plan's contact information from </a:t>
            </a:r>
            <a:r>
              <a:rPr lang="en-US" dirty="0">
                <a:cs typeface="Arial" panose="020B0604020202020204" pitchFamily="34" charset="0"/>
                <a:hlinkClick r:id="rId3"/>
              </a:rPr>
              <a:t>Medicare.gov/plan-compare</a:t>
            </a:r>
            <a:r>
              <a:rPr lang="en-US" dirty="0">
                <a:solidFill>
                  <a:prstClr val="black"/>
                </a:solidFill>
                <a:cs typeface="Arial" panose="020B0604020202020204" pitchFamily="34" charset="0"/>
              </a:rPr>
              <a:t>.</a:t>
            </a:r>
          </a:p>
          <a:p>
            <a:pPr marL="181240" indent="-181240" defTabSz="966612">
              <a:spcBef>
                <a:spcPts val="0"/>
              </a:spcBef>
              <a:spcAft>
                <a:spcPts val="600"/>
              </a:spcAft>
              <a:defRPr/>
            </a:pPr>
            <a:r>
              <a:rPr lang="en-US" dirty="0">
                <a:solidFill>
                  <a:prstClr val="black"/>
                </a:solidFill>
                <a:cs typeface="Arial" panose="020B0604020202020204" pitchFamily="34" charset="0"/>
              </a:rPr>
              <a:t>Call 1-800-MEDICARE (1-800-633-4227). TTY users can call 1-877-486-2048.</a:t>
            </a:r>
          </a:p>
          <a:p>
            <a:pPr marL="0" indent="0">
              <a:spcBef>
                <a:spcPts val="0"/>
              </a:spcBef>
              <a:spcAft>
                <a:spcPts val="600"/>
              </a:spcAft>
              <a:buNone/>
              <a:defRPr/>
            </a:pPr>
            <a:r>
              <a:rPr lang="en-US" b="1" dirty="0">
                <a:solidFill>
                  <a:prstClr val="black"/>
                </a:solidFill>
                <a:cs typeface="Arial" panose="020B0604020202020204" pitchFamily="34" charset="0"/>
              </a:rPr>
              <a:t>Note:</a:t>
            </a:r>
            <a:r>
              <a:rPr lang="en-US" b="1" dirty="0">
                <a:solidFill>
                  <a:srgbClr val="FF0000"/>
                </a:solidFill>
                <a:cs typeface="Arial" panose="020B0604020202020204" pitchFamily="34" charset="0"/>
              </a:rPr>
              <a:t> </a:t>
            </a:r>
            <a:r>
              <a:rPr lang="en-US" dirty="0">
                <a:solidFill>
                  <a:prstClr val="black"/>
                </a:solidFill>
                <a:cs typeface="Arial" panose="020B0604020202020204" pitchFamily="34" charset="0"/>
              </a:rPr>
              <a:t>Medicare plans aren't allowed to call you to enroll you in a plan, unless you specifically ask for a call. Also, plans should never ask you for financial information, including credit card or bank account numbers, over the phone.</a:t>
            </a:r>
          </a:p>
          <a:p>
            <a:pPr marL="0" indent="0">
              <a:spcBef>
                <a:spcPts val="0"/>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8473811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7"/>
            <a:ext cx="5759450" cy="5144347"/>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1"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b="1" dirty="0">
                <a:solidFill>
                  <a:prstClr val="black"/>
                </a:solidFill>
                <a:cs typeface="Arial" panose="020B0604020202020204" pitchFamily="34" charset="0"/>
              </a:rPr>
              <a:t>Here are some things to consider when deciding if you want to join a Medicare Advantage Plan:</a:t>
            </a:r>
          </a:p>
          <a:p>
            <a:pPr marL="118813" indent="-118813" defTabSz="966612">
              <a:spcBef>
                <a:spcPts val="634"/>
              </a:spcBef>
              <a:defRPr/>
            </a:pPr>
            <a:r>
              <a:rPr lang="en-US" dirty="0">
                <a:solidFill>
                  <a:prstClr val="black"/>
                </a:solidFill>
                <a:cs typeface="Arial" panose="020B0604020202020204" pitchFamily="34" charset="0"/>
              </a:rPr>
              <a:t>You must have Part A and Part B</a:t>
            </a:r>
          </a:p>
          <a:p>
            <a:pPr marL="118813" indent="-118813" defTabSz="966612">
              <a:spcBef>
                <a:spcPts val="634"/>
              </a:spcBef>
              <a:defRPr/>
            </a:pPr>
            <a:r>
              <a:rPr lang="en-US" dirty="0">
                <a:solidFill>
                  <a:prstClr val="black"/>
                </a:solidFill>
                <a:cs typeface="Arial" panose="020B0604020202020204" pitchFamily="34" charset="0"/>
              </a:rPr>
              <a:t>In addition to paying the Part B premium, you may have to pay a monthly plan premium</a:t>
            </a:r>
          </a:p>
          <a:p>
            <a:pPr marL="118813" indent="-118813" defTabSz="966612">
              <a:spcBef>
                <a:spcPts val="634"/>
              </a:spcBef>
              <a:defRPr/>
            </a:pPr>
            <a:r>
              <a:rPr lang="en-US" dirty="0">
                <a:solidFill>
                  <a:prstClr val="black"/>
                </a:solidFill>
                <a:cs typeface="Arial" panose="020B0604020202020204" pitchFamily="34" charset="0"/>
              </a:rPr>
              <a:t>Does the plan offer extra benefits (in addition to Original Medicare benefits) and do you need to pay extra to get them?</a:t>
            </a:r>
          </a:p>
          <a:p>
            <a:pPr marL="118813" indent="-118813">
              <a:spcBef>
                <a:spcPts val="634"/>
              </a:spcBef>
              <a:defRPr/>
            </a:pPr>
            <a:r>
              <a:rPr lang="en-US" dirty="0">
                <a:solidFill>
                  <a:prstClr val="black"/>
                </a:solidFill>
                <a:cs typeface="Arial" panose="020B0604020202020204" pitchFamily="34" charset="0"/>
              </a:rPr>
              <a:t>Are my doctors in the plan’s network?</a:t>
            </a:r>
          </a:p>
          <a:p>
            <a:pPr marL="118813" indent="-118813" defTabSz="966612">
              <a:spcBef>
                <a:spcPts val="634"/>
              </a:spcBef>
              <a:defRPr/>
            </a:pPr>
            <a:r>
              <a:rPr lang="en-US" dirty="0">
                <a:solidFill>
                  <a:prstClr val="black"/>
                </a:solidFill>
                <a:cs typeface="Arial" panose="020B0604020202020204" pitchFamily="34" charset="0"/>
              </a:rPr>
              <a:t>You may need a referral to use a specialist</a:t>
            </a:r>
          </a:p>
          <a:p>
            <a:pPr marL="118813" indent="-118813" defTabSz="966612">
              <a:spcBef>
                <a:spcPts val="634"/>
              </a:spcBef>
              <a:defRPr/>
            </a:pPr>
            <a:r>
              <a:rPr lang="en-US" dirty="0">
                <a:solidFill>
                  <a:prstClr val="black"/>
                </a:solidFill>
                <a:cs typeface="Arial" panose="020B0604020202020204" pitchFamily="34" charset="0"/>
              </a:rPr>
              <a:t>You can only join/leave the plan during certain periods</a:t>
            </a:r>
          </a:p>
          <a:p>
            <a:pPr marL="118813" indent="-118813" defTabSz="966612">
              <a:spcBef>
                <a:spcPts val="634"/>
              </a:spcBef>
              <a:defRPr/>
            </a:pPr>
            <a:r>
              <a:rPr lang="en-US" dirty="0">
                <a:solidFill>
                  <a:prstClr val="black"/>
                </a:solidFill>
                <a:cs typeface="Arial" panose="020B0604020202020204" pitchFamily="34" charset="0"/>
              </a:rPr>
              <a:t>Medicare Advantage Plans don’t work with Medigap policies</a:t>
            </a:r>
          </a:p>
        </p:txBody>
      </p:sp>
    </p:spTree>
    <p:extLst>
      <p:ext uri="{BB962C8B-B14F-4D97-AF65-F5344CB8AC3E}">
        <p14:creationId xmlns:p14="http://schemas.microsoft.com/office/powerpoint/2010/main" val="33273835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7"/>
            <a:ext cx="5759450" cy="5678487"/>
          </a:xfrm>
        </p:spPr>
        <p:txBody>
          <a:bodyPr/>
          <a:lstStyle/>
          <a:p>
            <a:pPr marL="0" indent="0" defTabSz="966612">
              <a:spcBef>
                <a:spcPts val="0"/>
              </a:spcBef>
              <a:spcAft>
                <a:spcPts val="600"/>
              </a:spcAft>
              <a:buNone/>
              <a:defRPr/>
            </a:pPr>
            <a:r>
              <a:rPr lang="en-US" b="1" dirty="0">
                <a:cs typeface="Arial" panose="020B0604020202020204" pitchFamily="34" charset="0"/>
              </a:rPr>
              <a:t>Presenter Notes</a:t>
            </a:r>
          </a:p>
          <a:p>
            <a:pPr marL="0" indent="0">
              <a:spcBef>
                <a:spcPts val="0"/>
              </a:spcBef>
              <a:spcAft>
                <a:spcPts val="600"/>
              </a:spcAft>
              <a:buNone/>
              <a:defRPr/>
            </a:pPr>
            <a:r>
              <a:rPr lang="en-US" b="1" dirty="0">
                <a:solidFill>
                  <a:prstClr val="black"/>
                </a:solidFill>
                <a:cs typeface="Arial" panose="020B0604020202020204" pitchFamily="34" charset="0"/>
              </a:rPr>
              <a:t>This chart displays a side-by-side comparison of Medigap policies and Medicare Advantage Plans.</a:t>
            </a:r>
          </a:p>
          <a:p>
            <a:pPr marL="125861" indent="-125861">
              <a:spcBef>
                <a:spcPts val="0"/>
              </a:spcBef>
              <a:spcAft>
                <a:spcPts val="600"/>
              </a:spcAft>
              <a:defRPr/>
            </a:pPr>
            <a:r>
              <a:rPr lang="en-US" dirty="0">
                <a:solidFill>
                  <a:prstClr val="black"/>
                </a:solidFill>
                <a:cs typeface="Arial" panose="020B0604020202020204" pitchFamily="34" charset="0"/>
              </a:rPr>
              <a:t>Private companies offer both. </a:t>
            </a:r>
          </a:p>
          <a:p>
            <a:pPr marL="125861" indent="-125861">
              <a:spcBef>
                <a:spcPts val="0"/>
              </a:spcBef>
              <a:spcAft>
                <a:spcPts val="600"/>
              </a:spcAft>
              <a:defRPr/>
            </a:pPr>
            <a:r>
              <a:rPr lang="en-US" dirty="0">
                <a:solidFill>
                  <a:prstClr val="black"/>
                </a:solidFill>
                <a:cs typeface="Arial" panose="020B0604020202020204" pitchFamily="34" charset="0"/>
              </a:rPr>
              <a:t>Medigap must follow federal and state laws, but states are responsible for routine day-to-day oversight of standardized Medigap policies. Medicare Advantage Plans must be approved by Medicare.</a:t>
            </a:r>
          </a:p>
          <a:p>
            <a:pPr marL="125861" indent="-125861">
              <a:spcBef>
                <a:spcPts val="0"/>
              </a:spcBef>
              <a:spcAft>
                <a:spcPts val="600"/>
              </a:spcAft>
              <a:defRPr/>
            </a:pPr>
            <a:r>
              <a:rPr lang="en-US" dirty="0">
                <a:solidFill>
                  <a:prstClr val="black"/>
                </a:solidFill>
                <a:cs typeface="Arial" panose="020B0604020202020204" pitchFamily="34" charset="0"/>
              </a:rPr>
              <a:t>Medigap policies only work with Original Medicare. They don’t work with Medicare Advantage Plans. If you join a Medicare Advantage Plan, you can’t use a Medigap policy to pay for the out-of-pocket costs you have in the Medicare Advantage Plan.</a:t>
            </a:r>
          </a:p>
          <a:p>
            <a:pPr marL="125861" indent="-125861">
              <a:spcBef>
                <a:spcPts val="0"/>
              </a:spcBef>
              <a:spcAft>
                <a:spcPts val="600"/>
              </a:spcAft>
              <a:defRPr/>
            </a:pPr>
            <a:r>
              <a:rPr lang="en-US" dirty="0">
                <a:solidFill>
                  <a:prstClr val="black"/>
                </a:solidFill>
                <a:cs typeface="Arial" panose="020B0604020202020204" pitchFamily="34" charset="0"/>
              </a:rPr>
              <a:t>Original Medicare pays for many, but not all, health care services and supplies. Private insurance companies sell Medigap policies to help pay for some of the out-of-pocket costs (“gaps”) that Original Medicare doesn’t cover. Medigap policies don’t pay your Medicare premiums. Most Medigap policies don’t cover out-of-pocket drug expenses. If you want drug coverage, you’ll need to consider joining a Part D plan. Some older policies (no longer sold) may have included some drug coverage (Plan I). Medicare Advantage Plans cover Part A- and Part B-covered services, most include Part D, and may offer extra coverage like vision, hearing, dental, and wellness programs.</a:t>
            </a:r>
          </a:p>
          <a:p>
            <a:pPr marL="125861" indent="-125861">
              <a:spcBef>
                <a:spcPts val="0"/>
              </a:spcBef>
              <a:spcAft>
                <a:spcPts val="600"/>
              </a:spcAft>
              <a:defRPr/>
            </a:pPr>
            <a:r>
              <a:rPr lang="en-US" dirty="0">
                <a:solidFill>
                  <a:prstClr val="black"/>
                </a:solidFill>
                <a:cs typeface="Arial" panose="020B0604020202020204" pitchFamily="34" charset="0"/>
              </a:rPr>
              <a:t>In both cases, you must have Part A and Part B.</a:t>
            </a:r>
          </a:p>
          <a:p>
            <a:pPr marL="125861" indent="-125861">
              <a:spcBef>
                <a:spcPts val="0"/>
              </a:spcBef>
              <a:spcAft>
                <a:spcPts val="600"/>
              </a:spcAft>
              <a:defRPr/>
            </a:pPr>
            <a:r>
              <a:rPr lang="en-US" dirty="0">
                <a:solidFill>
                  <a:prstClr val="black"/>
                </a:solidFill>
                <a:cs typeface="Arial" panose="020B0604020202020204" pitchFamily="34" charset="0"/>
              </a:rPr>
              <a:t>You pay a premium for a Medigap policy, and you pay the Part B premium. In addition to paying the Part B premium in a Medicare Advantage Plan, you may have to pay a monthly plan premium.</a:t>
            </a:r>
          </a:p>
          <a:p>
            <a:pPr marL="125861" indent="-125861">
              <a:spcBef>
                <a:spcPts val="0"/>
              </a:spcBef>
              <a:spcAft>
                <a:spcPts val="600"/>
              </a:spcAft>
              <a:defRPr/>
            </a:pPr>
            <a:r>
              <a:rPr lang="en-US" dirty="0">
                <a:solidFill>
                  <a:prstClr val="black"/>
                </a:solidFill>
                <a:cs typeface="Arial" panose="020B0604020202020204" pitchFamily="34" charset="0"/>
              </a:rPr>
              <a:t>If you already have a Medicare Advantage Plan, it’s illegal for anyone to sell you a Medigap policy unless you drop your Medicare Advantage Plan to go back to Original Medicare. </a:t>
            </a:r>
          </a:p>
        </p:txBody>
      </p:sp>
    </p:spTree>
    <p:extLst>
      <p:ext uri="{BB962C8B-B14F-4D97-AF65-F5344CB8AC3E}">
        <p14:creationId xmlns:p14="http://schemas.microsoft.com/office/powerpoint/2010/main" val="2159580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805805"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spcBef>
                <a:spcPts val="0"/>
              </a:spcBef>
              <a:spcAft>
                <a:spcPts val="600"/>
              </a:spcAft>
              <a:buNone/>
              <a:defRPr/>
            </a:pPr>
            <a:r>
              <a:rPr lang="en-US" b="1" dirty="0">
                <a:solidFill>
                  <a:prstClr val="black"/>
                </a:solidFill>
              </a:rPr>
              <a:t>Presenter Option: </a:t>
            </a:r>
            <a:r>
              <a:rPr lang="en-US" dirty="0">
                <a:solidFill>
                  <a:prstClr val="black"/>
                </a:solidFill>
              </a:rPr>
              <a:t>You may </a:t>
            </a:r>
            <a:r>
              <a:rPr lang="en-US" dirty="0">
                <a:solidFill>
                  <a:srgbClr val="444444"/>
                </a:solidFill>
                <a:cs typeface="Arial"/>
              </a:rPr>
              <a:t>click on the URL to play the “Learn About the Parts of Medicare” video: </a:t>
            </a:r>
            <a:r>
              <a:rPr lang="en-US" dirty="0">
                <a:solidFill>
                  <a:srgbClr val="444444"/>
                </a:solidFill>
                <a:cs typeface="Arial"/>
                <a:hlinkClick r:id="rId3"/>
              </a:rPr>
              <a:t>Medicare.gov/basics/get-started-with-</a:t>
            </a:r>
            <a:r>
              <a:rPr lang="en-US" dirty="0" err="1">
                <a:solidFill>
                  <a:srgbClr val="444444"/>
                </a:solidFill>
                <a:cs typeface="Arial"/>
                <a:hlinkClick r:id="rId3"/>
              </a:rPr>
              <a:t>medicare</a:t>
            </a:r>
            <a:r>
              <a:rPr lang="en-US" dirty="0">
                <a:solidFill>
                  <a:srgbClr val="444444"/>
                </a:solidFill>
                <a:cs typeface="Arial"/>
                <a:hlinkClick r:id="rId3"/>
              </a:rPr>
              <a:t>/</a:t>
            </a:r>
            <a:r>
              <a:rPr lang="en-US" dirty="0" err="1">
                <a:solidFill>
                  <a:srgbClr val="444444"/>
                </a:solidFill>
                <a:cs typeface="Arial"/>
                <a:hlinkClick r:id="rId3"/>
              </a:rPr>
              <a:t>medicare</a:t>
            </a:r>
            <a:r>
              <a:rPr lang="en-US" dirty="0">
                <a:solidFill>
                  <a:srgbClr val="444444"/>
                </a:solidFill>
                <a:cs typeface="Arial"/>
                <a:hlinkClick r:id="rId3"/>
              </a:rPr>
              <a:t>-basics/parts-of-</a:t>
            </a:r>
            <a:r>
              <a:rPr lang="en-US" dirty="0" err="1">
                <a:solidFill>
                  <a:srgbClr val="444444"/>
                </a:solidFill>
                <a:cs typeface="Arial"/>
                <a:hlinkClick r:id="rId3"/>
              </a:rPr>
              <a:t>medicare</a:t>
            </a:r>
            <a:r>
              <a:rPr lang="en-US" dirty="0">
                <a:solidFill>
                  <a:srgbClr val="444444"/>
                </a:solidFill>
                <a:cs typeface="Arial"/>
              </a:rPr>
              <a:t> for participants. </a:t>
            </a:r>
            <a:endParaRPr lang="en-US" dirty="0">
              <a:solidFill>
                <a:prstClr val="black"/>
              </a:solidFill>
            </a:endParaRPr>
          </a:p>
          <a:p>
            <a:pPr marL="0" indent="0" defTabSz="966612">
              <a:spcBef>
                <a:spcPts val="0"/>
              </a:spcBef>
              <a:spcAft>
                <a:spcPts val="600"/>
              </a:spcAft>
              <a:buNone/>
              <a:defRPr/>
            </a:pPr>
            <a:r>
              <a:rPr lang="en-US" b="1" dirty="0">
                <a:solidFill>
                  <a:srgbClr val="000000"/>
                </a:solidFill>
                <a:cs typeface="Arial"/>
              </a:rPr>
              <a:t>Presenter Notes</a:t>
            </a:r>
            <a:r>
              <a:rPr lang="en-US" b="1" dirty="0">
                <a:solidFill>
                  <a:srgbClr val="444444"/>
                </a:solidFill>
                <a:cs typeface="Arial"/>
              </a:rPr>
              <a:t>​</a:t>
            </a:r>
            <a:endParaRPr lang="en-US" b="1" dirty="0">
              <a:solidFill>
                <a:prstClr val="black"/>
              </a:solidFill>
              <a:cs typeface="Arial"/>
            </a:endParaRPr>
          </a:p>
          <a:p>
            <a:pPr marL="0" indent="0" defTabSz="966612">
              <a:spcBef>
                <a:spcPts val="0"/>
              </a:spcBef>
              <a:spcAft>
                <a:spcPts val="600"/>
              </a:spcAft>
              <a:buNone/>
              <a:defRPr/>
            </a:pPr>
            <a:r>
              <a:rPr lang="en-US" dirty="0">
                <a:solidFill>
                  <a:prstClr val="black"/>
                </a:solidFill>
                <a:cs typeface="Arial"/>
              </a:rPr>
              <a:t>The parts of Medicare include:</a:t>
            </a:r>
          </a:p>
          <a:p>
            <a:pPr marL="118813" indent="-118813">
              <a:spcBef>
                <a:spcPts val="0"/>
              </a:spcBef>
              <a:spcAft>
                <a:spcPts val="600"/>
              </a:spcAft>
              <a:defRPr/>
            </a:pPr>
            <a:r>
              <a:rPr lang="en-US" b="1" dirty="0">
                <a:solidFill>
                  <a:prstClr val="black"/>
                </a:solidFill>
                <a:cs typeface="Arial"/>
              </a:rPr>
              <a:t>Part A </a:t>
            </a:r>
            <a:r>
              <a:rPr lang="en-US" dirty="0">
                <a:solidFill>
                  <a:prstClr val="black"/>
                </a:solidFill>
                <a:cs typeface="Arial"/>
              </a:rPr>
              <a:t>(Hospital Insurance) </a:t>
            </a:r>
          </a:p>
          <a:p>
            <a:pPr marL="119149" indent="-119149" defTabSz="966612">
              <a:spcBef>
                <a:spcPts val="0"/>
              </a:spcBef>
              <a:spcAft>
                <a:spcPts val="600"/>
              </a:spcAft>
              <a:defRPr/>
            </a:pPr>
            <a:r>
              <a:rPr lang="en-US" b="1" dirty="0">
                <a:solidFill>
                  <a:prstClr val="black"/>
                </a:solidFill>
                <a:cs typeface="Arial"/>
              </a:rPr>
              <a:t>Part B</a:t>
            </a:r>
            <a:r>
              <a:rPr lang="en-US" dirty="0">
                <a:solidFill>
                  <a:prstClr val="black"/>
                </a:solidFill>
                <a:cs typeface="Arial"/>
              </a:rPr>
              <a:t> (Medical Insurance) </a:t>
            </a:r>
            <a:endParaRPr lang="en-US" dirty="0">
              <a:solidFill>
                <a:prstClr val="black"/>
              </a:solidFill>
              <a:cs typeface="Arial" panose="020B0604020202020204" pitchFamily="34" charset="0"/>
            </a:endParaRPr>
          </a:p>
          <a:p>
            <a:pPr marL="118813" indent="-118813" defTabSz="966612">
              <a:spcBef>
                <a:spcPts val="0"/>
              </a:spcBef>
              <a:spcAft>
                <a:spcPts val="600"/>
              </a:spcAft>
              <a:defRPr/>
            </a:pPr>
            <a:r>
              <a:rPr lang="en-US" b="1" dirty="0">
                <a:solidFill>
                  <a:prstClr val="black"/>
                </a:solidFill>
                <a:cs typeface="Arial"/>
              </a:rPr>
              <a:t>Part D</a:t>
            </a:r>
            <a:r>
              <a:rPr lang="en-US" dirty="0">
                <a:solidFill>
                  <a:prstClr val="black"/>
                </a:solidFill>
                <a:cs typeface="Arial"/>
              </a:rPr>
              <a:t> (Medicare drug coverage)</a:t>
            </a:r>
          </a:p>
          <a:p>
            <a:pPr marL="0" indent="0" defTabSz="966612">
              <a:spcBef>
                <a:spcPts val="0"/>
              </a:spcBef>
              <a:spcAft>
                <a:spcPts val="600"/>
              </a:spcAft>
              <a:buNone/>
              <a:defRPr/>
            </a:pPr>
            <a:r>
              <a:rPr lang="en-US" dirty="0">
                <a:solidFill>
                  <a:prstClr val="black"/>
                </a:solidFill>
                <a:cs typeface="Arial"/>
              </a:rPr>
              <a:t>More details about Part A, Part B, and Part D are in Lesson 2.</a:t>
            </a:r>
          </a:p>
          <a:p>
            <a:pPr marL="0" indent="0" defTabSz="966612">
              <a:spcBef>
                <a:spcPts val="0"/>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2999696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dirty="0">
              <a:cs typeface="Calibri"/>
            </a:endParaRPr>
          </a:p>
          <a:p>
            <a:pPr marL="0" indent="0">
              <a:spcBef>
                <a:spcPts val="0"/>
              </a:spcBef>
              <a:spcAft>
                <a:spcPts val="600"/>
              </a:spcAft>
              <a:buNone/>
            </a:pPr>
            <a:r>
              <a:rPr lang="en-US" b="1" dirty="0"/>
              <a:t>Presenter Notes (Suggestion: Presenter may mention if these plans are available in your area and who offers them.)</a:t>
            </a:r>
            <a:endParaRPr lang="en-US" dirty="0"/>
          </a:p>
          <a:p>
            <a:pPr marL="0" indent="0">
              <a:spcBef>
                <a:spcPts val="0"/>
              </a:spcBef>
              <a:spcAft>
                <a:spcPts val="600"/>
              </a:spcAft>
              <a:buNone/>
            </a:pPr>
            <a:r>
              <a:rPr lang="en-US" dirty="0"/>
              <a:t>There are other types of Medicare health plans that provide Part A and Part B coverage, while others only offer Part B. Some also offer drug coverage. These plans have the same rules as Medicare Advantage Plans. However, each type has special rules and exceptions.</a:t>
            </a:r>
            <a:endParaRPr lang="en-US" dirty="0">
              <a:cs typeface="Calibri"/>
            </a:endParaRPr>
          </a:p>
          <a:p>
            <a:pPr marL="0" indent="0">
              <a:spcBef>
                <a:spcPts val="0"/>
              </a:spcBef>
              <a:spcAft>
                <a:spcPts val="600"/>
              </a:spcAft>
              <a:buNone/>
            </a:pPr>
            <a:r>
              <a:rPr lang="en-US" b="1" dirty="0"/>
              <a:t>A Medicare Cost Plan is a type of Medicare health plan that’s available in certain, limited areas of the country. </a:t>
            </a:r>
            <a:endParaRPr lang="en-US" dirty="0"/>
          </a:p>
          <a:p>
            <a:pPr marL="118813" indent="-118813">
              <a:spcBef>
                <a:spcPts val="0"/>
              </a:spcBef>
              <a:spcAft>
                <a:spcPts val="600"/>
              </a:spcAft>
              <a:buFont typeface="Wingdings"/>
              <a:buChar char="§"/>
            </a:pPr>
            <a:r>
              <a:rPr lang="en-US" dirty="0"/>
              <a:t>You can join even if you only have Part B.</a:t>
            </a:r>
            <a:endParaRPr lang="en-US" dirty="0">
              <a:cs typeface="Calibri"/>
            </a:endParaRPr>
          </a:p>
          <a:p>
            <a:pPr marL="118813" indent="-118813">
              <a:spcBef>
                <a:spcPts val="0"/>
              </a:spcBef>
              <a:spcAft>
                <a:spcPts val="600"/>
              </a:spcAft>
              <a:buFont typeface="Wingdings"/>
              <a:buChar char="§"/>
            </a:pPr>
            <a:r>
              <a:rPr lang="en-US" dirty="0"/>
              <a:t>If you have Part A and Part B and go to a non-network provider, Original Medicare covers the services. You’ll pay the Part A and Part B coinsurance and deductibles. </a:t>
            </a:r>
            <a:endParaRPr lang="en-US" dirty="0">
              <a:cs typeface="Calibri"/>
            </a:endParaRPr>
          </a:p>
          <a:p>
            <a:pPr marL="118813" indent="-118813">
              <a:spcBef>
                <a:spcPts val="0"/>
              </a:spcBef>
              <a:spcAft>
                <a:spcPts val="600"/>
              </a:spcAft>
              <a:buFont typeface="Wingdings"/>
              <a:buChar char="§"/>
            </a:pPr>
            <a:r>
              <a:rPr lang="en-US" dirty="0"/>
              <a:t>You can join anytime the Cost Plan is accepting new members. </a:t>
            </a:r>
            <a:endParaRPr lang="en-US" dirty="0">
              <a:cs typeface="Calibri"/>
            </a:endParaRPr>
          </a:p>
          <a:p>
            <a:pPr marL="118813" indent="-118813">
              <a:spcBef>
                <a:spcPts val="0"/>
              </a:spcBef>
              <a:spcAft>
                <a:spcPts val="600"/>
              </a:spcAft>
              <a:buFont typeface="Wingdings"/>
              <a:buChar char="§"/>
            </a:pPr>
            <a:r>
              <a:rPr lang="en-US" dirty="0"/>
              <a:t>You can leave anytime and return to Original Medicare. </a:t>
            </a:r>
            <a:endParaRPr lang="en-US" dirty="0">
              <a:cs typeface="Calibri"/>
            </a:endParaRPr>
          </a:p>
          <a:p>
            <a:pPr marL="118813" indent="-118813">
              <a:spcBef>
                <a:spcPts val="0"/>
              </a:spcBef>
              <a:spcAft>
                <a:spcPts val="600"/>
              </a:spcAft>
              <a:buFont typeface="Wingdings"/>
              <a:buChar char="§"/>
            </a:pPr>
            <a:r>
              <a:rPr lang="en-US" dirty="0"/>
              <a:t>You can get your drug coverage from the Cost Plan (if offered) or you can join a drug plan. Even if the Cost Plan offers drug coverage, you can choose to get drug coverage from a separate drug plan.</a:t>
            </a:r>
          </a:p>
          <a:p>
            <a:pPr marL="0" indent="0">
              <a:spcBef>
                <a:spcPts val="0"/>
              </a:spcBef>
              <a:spcAft>
                <a:spcPts val="600"/>
              </a:spcAft>
              <a:buNone/>
            </a:pPr>
            <a:r>
              <a:rPr lang="en-US" dirty="0">
                <a:cs typeface="Calibri"/>
              </a:rPr>
              <a:t>Visit </a:t>
            </a:r>
            <a:r>
              <a:rPr lang="en-US" dirty="0">
                <a:cs typeface="Calibri"/>
                <a:hlinkClick r:id="rId3"/>
              </a:rPr>
              <a:t>Medicare.gov/plan-compare</a:t>
            </a:r>
            <a:r>
              <a:rPr lang="en-US" dirty="0">
                <a:cs typeface="Calibri"/>
              </a:rPr>
              <a:t> or </a:t>
            </a:r>
            <a:r>
              <a:rPr lang="en-US" dirty="0">
                <a:cs typeface="Calibri"/>
                <a:hlinkClick r:id="rId4"/>
              </a:rPr>
              <a:t>Medicare.gov/health-drug-plans/medicare-health-plans/your-coverage-options/other-medicare-health-plans</a:t>
            </a:r>
            <a:r>
              <a:rPr lang="en-US" dirty="0">
                <a:cs typeface="Calibri"/>
              </a:rPr>
              <a:t> for more information about Medicare Cost Plans. </a:t>
            </a:r>
            <a:r>
              <a:rPr lang="en-US" dirty="0">
                <a:cs typeface="Arial"/>
              </a:rPr>
              <a:t> </a:t>
            </a:r>
            <a:endParaRPr lang="en-US" dirty="0">
              <a:cs typeface="Calibri"/>
            </a:endParaRPr>
          </a:p>
          <a:p>
            <a:pPr marL="118813" indent="-118813">
              <a:spcBef>
                <a:spcPts val="0"/>
              </a:spcBef>
              <a:spcAft>
                <a:spcPts val="600"/>
              </a:spcAft>
              <a:buFont typeface="Wingdings"/>
              <a:buChar char="§"/>
            </a:pPr>
            <a:endParaRPr lang="en-US" dirty="0"/>
          </a:p>
          <a:p>
            <a:pPr marL="0" indent="0">
              <a:spcBef>
                <a:spcPts val="0"/>
              </a:spcBef>
              <a:spcAft>
                <a:spcPts val="600"/>
              </a:spcAft>
              <a:buNone/>
            </a:pPr>
            <a:endParaRPr lang="en-US" dirty="0">
              <a:cs typeface="Calibri"/>
            </a:endParaRPr>
          </a:p>
        </p:txBody>
      </p:sp>
    </p:spTree>
    <p:extLst>
      <p:ext uri="{BB962C8B-B14F-4D97-AF65-F5344CB8AC3E}">
        <p14:creationId xmlns:p14="http://schemas.microsoft.com/office/powerpoint/2010/main" val="35176055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85903"/>
            <a:ext cx="5759450" cy="5383636"/>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0"/>
              </a:spcBef>
              <a:spcAft>
                <a:spcPts val="600"/>
              </a:spcAft>
              <a:buNone/>
              <a:defRPr/>
            </a:pPr>
            <a:r>
              <a:rPr lang="en-US" b="1" dirty="0">
                <a:cs typeface="Arial"/>
              </a:rPr>
              <a:t>Presenter Notes</a:t>
            </a:r>
          </a:p>
          <a:p>
            <a:pPr marL="0" indent="0">
              <a:spcBef>
                <a:spcPts val="0"/>
              </a:spcBef>
              <a:spcAft>
                <a:spcPts val="600"/>
              </a:spcAft>
              <a:buNone/>
            </a:pPr>
            <a:r>
              <a:rPr lang="en-US" dirty="0">
                <a:cs typeface="Arial"/>
              </a:rPr>
              <a:t>Many states offer Programs of All-Inclusive Care for the Elderly (PACE), a Medicare and Medicaid Program that allows people who otherwise need a nursing home-level of care to remain in the community. </a:t>
            </a:r>
          </a:p>
          <a:p>
            <a:pPr marL="0" indent="0">
              <a:spcBef>
                <a:spcPts val="0"/>
              </a:spcBef>
              <a:spcAft>
                <a:spcPts val="600"/>
              </a:spcAft>
              <a:buNone/>
            </a:pPr>
            <a:r>
              <a:rPr lang="en-US" b="1" dirty="0">
                <a:cs typeface="Arial"/>
              </a:rPr>
              <a:t>To qualify for PACE, you must meet these conditions: </a:t>
            </a:r>
            <a:endParaRPr lang="en-US" b="1" dirty="0">
              <a:cs typeface="Arial" panose="020B0604020202020204" pitchFamily="34" charset="0"/>
            </a:endParaRPr>
          </a:p>
          <a:p>
            <a:pPr marL="118813" indent="-118813">
              <a:spcBef>
                <a:spcPts val="0"/>
              </a:spcBef>
              <a:spcAft>
                <a:spcPts val="600"/>
              </a:spcAft>
            </a:pPr>
            <a:r>
              <a:rPr lang="en-US" dirty="0">
                <a:cs typeface="Arial"/>
              </a:rPr>
              <a:t>You’re 55 or older. </a:t>
            </a:r>
            <a:endParaRPr lang="en-US" dirty="0">
              <a:cs typeface="Arial" panose="020B0604020202020204" pitchFamily="34" charset="0"/>
            </a:endParaRPr>
          </a:p>
          <a:p>
            <a:pPr marL="118813" indent="-118813">
              <a:spcBef>
                <a:spcPts val="0"/>
              </a:spcBef>
              <a:spcAft>
                <a:spcPts val="600"/>
              </a:spcAft>
            </a:pPr>
            <a:r>
              <a:rPr lang="en-US" dirty="0">
                <a:cs typeface="Arial"/>
              </a:rPr>
              <a:t>You live in the service area of a PACE organization. </a:t>
            </a:r>
            <a:endParaRPr lang="en-US" dirty="0">
              <a:cs typeface="Arial" panose="020B0604020202020204" pitchFamily="34" charset="0"/>
            </a:endParaRPr>
          </a:p>
          <a:p>
            <a:pPr marL="118813" indent="-118813">
              <a:spcBef>
                <a:spcPts val="0"/>
              </a:spcBef>
              <a:spcAft>
                <a:spcPts val="600"/>
              </a:spcAft>
            </a:pPr>
            <a:r>
              <a:rPr lang="en-US" dirty="0">
                <a:cs typeface="Arial"/>
              </a:rPr>
              <a:t>Your state certifies that you need a nursing home-level of care. </a:t>
            </a:r>
            <a:endParaRPr lang="en-US" dirty="0">
              <a:cs typeface="Arial" panose="020B0604020202020204" pitchFamily="34" charset="0"/>
            </a:endParaRPr>
          </a:p>
          <a:p>
            <a:pPr marL="118813" indent="-118813">
              <a:spcBef>
                <a:spcPts val="0"/>
              </a:spcBef>
              <a:spcAft>
                <a:spcPts val="600"/>
              </a:spcAft>
            </a:pPr>
            <a:r>
              <a:rPr lang="en-US" dirty="0">
                <a:cs typeface="Arial"/>
              </a:rPr>
              <a:t>At the time you join, you’re able to live safely in the community with the help of PACE services. </a:t>
            </a:r>
          </a:p>
        </p:txBody>
      </p:sp>
    </p:spTree>
    <p:extLst>
      <p:ext uri="{BB962C8B-B14F-4D97-AF65-F5344CB8AC3E}">
        <p14:creationId xmlns:p14="http://schemas.microsoft.com/office/powerpoint/2010/main" val="8299270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29445"/>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0"/>
              </a:spcBef>
              <a:spcAft>
                <a:spcPts val="600"/>
              </a:spcAft>
              <a:buNone/>
              <a:defRPr/>
            </a:pPr>
            <a:r>
              <a:rPr lang="en-US" b="1" dirty="0">
                <a:cs typeface="Arial"/>
              </a:rPr>
              <a:t>Presenter Notes</a:t>
            </a:r>
          </a:p>
          <a:p>
            <a:pPr marL="119149" indent="-119149">
              <a:spcBef>
                <a:spcPts val="0"/>
              </a:spcBef>
              <a:spcAft>
                <a:spcPts val="600"/>
              </a:spcAft>
            </a:pPr>
            <a:r>
              <a:rPr lang="en-US" b="1" dirty="0">
                <a:cs typeface="Arial"/>
              </a:rPr>
              <a:t>PACE covers all Medicare- and Medicaid-covered care and services, </a:t>
            </a:r>
            <a:r>
              <a:rPr lang="en-US" dirty="0">
                <a:cs typeface="Arial"/>
              </a:rPr>
              <a:t>and other services that the PACE team of health care professionals decides are necessary to improve and maintain your health. This includes drugs and any other medically necessary care, like doctor or health care provider visits, transportation, home care, hospital visits, and nursing home stays when necessary. </a:t>
            </a:r>
          </a:p>
          <a:p>
            <a:pPr marL="119149" indent="-119149">
              <a:spcBef>
                <a:spcPts val="0"/>
              </a:spcBef>
              <a:spcAft>
                <a:spcPts val="600"/>
              </a:spcAft>
            </a:pPr>
            <a:r>
              <a:rPr lang="en-US" b="1" dirty="0">
                <a:cs typeface="Arial"/>
              </a:rPr>
              <a:t>If you have Medicaid, </a:t>
            </a:r>
            <a:r>
              <a:rPr lang="en-US" dirty="0">
                <a:cs typeface="Arial"/>
              </a:rPr>
              <a:t>you won’t have to pay a monthly premium for the long-term care portion of the PACE benefit. If you have Medicare but not Medicaid, you’ll be charged a monthly premium to cover the long-term care portion of the PACE benefit and a premium for Medicare Part D drugs. However, in PACE, there’s never a deductible or copayment for any prescription drug, service, or care the PACE team of health care professionals approves. </a:t>
            </a:r>
            <a:endParaRPr lang="en-US" dirty="0">
              <a:cs typeface="Arial" panose="020B0604020202020204" pitchFamily="34" charset="0"/>
            </a:endParaRPr>
          </a:p>
          <a:p>
            <a:pPr marL="119149" indent="-119149">
              <a:spcBef>
                <a:spcPts val="0"/>
              </a:spcBef>
              <a:spcAft>
                <a:spcPts val="600"/>
              </a:spcAft>
            </a:pPr>
            <a:r>
              <a:rPr lang="en-US" dirty="0">
                <a:cs typeface="Arial"/>
              </a:rPr>
              <a:t>Visit </a:t>
            </a:r>
            <a:r>
              <a:rPr lang="en-US" dirty="0">
                <a:cs typeface="Arial"/>
                <a:hlinkClick r:id="rId3"/>
              </a:rPr>
              <a:t>Medicare.gov/plan-compare/#/pace</a:t>
            </a:r>
            <a:r>
              <a:rPr lang="en-US" dirty="0">
                <a:cs typeface="Arial"/>
              </a:rPr>
              <a:t> to find out if there’s a PACE organization that serves your community. </a:t>
            </a:r>
          </a:p>
          <a:p>
            <a:pPr marL="119149" indent="-119149">
              <a:spcBef>
                <a:spcPts val="0"/>
              </a:spcBef>
              <a:spcAft>
                <a:spcPts val="600"/>
              </a:spcAft>
            </a:pPr>
            <a:r>
              <a:rPr lang="en-US" sz="1200" spc="-10" dirty="0">
                <a:effectLst/>
                <a:ea typeface="Calibri" panose="020F0502020204030204" pitchFamily="34" charset="0"/>
              </a:rPr>
              <a:t>Visit </a:t>
            </a:r>
            <a:r>
              <a:rPr lang="en-US" sz="1200" u="sng" spc="-10" dirty="0">
                <a:solidFill>
                  <a:srgbClr val="0000FF"/>
                </a:solidFill>
                <a:effectLst/>
                <a:ea typeface="Calibri" panose="020F0502020204030204" pitchFamily="34" charset="0"/>
                <a:hlinkClick r:id="rId4"/>
              </a:rPr>
              <a:t>Medicare.gov/health-drug-plans/health-plans/your-coverage-options/other-medicare-health-plans/PACE</a:t>
            </a:r>
            <a:r>
              <a:rPr lang="en-US" sz="1200" spc="-10" dirty="0">
                <a:effectLst/>
                <a:ea typeface="Calibri" panose="020F0502020204030204" pitchFamily="34" charset="0"/>
              </a:rPr>
              <a:t> for more information on PACE.</a:t>
            </a:r>
            <a:endParaRPr lang="en-US" dirty="0">
              <a:cs typeface="Arial" panose="020B0604020202020204" pitchFamily="34" charset="0"/>
            </a:endParaRPr>
          </a:p>
          <a:p>
            <a:pPr marL="0" indent="0">
              <a:spcBef>
                <a:spcPts val="0"/>
              </a:spcBef>
              <a:spcAft>
                <a:spcPts val="600"/>
              </a:spcAft>
              <a:buNone/>
            </a:pPr>
            <a:endParaRPr lang="en-US" dirty="0"/>
          </a:p>
          <a:p>
            <a:pPr marL="0" indent="0">
              <a:spcBef>
                <a:spcPts val="0"/>
              </a:spcBef>
              <a:spcAft>
                <a:spcPts val="600"/>
              </a:spcAft>
              <a:buNone/>
            </a:pPr>
            <a:endParaRPr lang="en-US" dirty="0"/>
          </a:p>
        </p:txBody>
      </p:sp>
    </p:spTree>
    <p:extLst>
      <p:ext uri="{BB962C8B-B14F-4D97-AF65-F5344CB8AC3E}">
        <p14:creationId xmlns:p14="http://schemas.microsoft.com/office/powerpoint/2010/main" val="41689662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33350"/>
            <a:ext cx="5759450" cy="3240088"/>
          </a:xfrm>
        </p:spPr>
      </p:sp>
      <p:sp>
        <p:nvSpPr>
          <p:cNvPr id="3" name="Notes Placeholder 2"/>
          <p:cNvSpPr>
            <a:spLocks noGrp="1"/>
          </p:cNvSpPr>
          <p:nvPr>
            <p:ph type="body" idx="1"/>
          </p:nvPr>
        </p:nvSpPr>
        <p:spPr>
          <a:xfrm>
            <a:off x="0" y="3375203"/>
            <a:ext cx="7315200" cy="5883097"/>
          </a:xfrm>
        </p:spPr>
        <p:txBody>
          <a:bodyPr/>
          <a:lstStyle/>
          <a:p>
            <a:pPr marL="0" indent="0" fontAlgn="base">
              <a:spcBef>
                <a:spcPts val="634"/>
              </a:spcBef>
              <a:spcAft>
                <a:spcPts val="600"/>
              </a:spcAft>
              <a:buNone/>
            </a:pPr>
            <a:r>
              <a:rPr lang="en-US" sz="1100" b="1" dirty="0">
                <a:solidFill>
                  <a:srgbClr val="000000"/>
                </a:solidFill>
                <a:cs typeface="Arial"/>
              </a:rPr>
              <a:t>This slide has animation.</a:t>
            </a:r>
            <a:r>
              <a:rPr lang="en-US" sz="1100" dirty="0">
                <a:solidFill>
                  <a:srgbClr val="444444"/>
                </a:solidFill>
                <a:cs typeface="Arial"/>
              </a:rPr>
              <a:t>​</a:t>
            </a:r>
            <a:endParaRPr lang="en-US" sz="1100" b="0" i="0" dirty="0">
              <a:solidFill>
                <a:srgbClr val="444444"/>
              </a:solidFill>
              <a:effectLst/>
              <a:cs typeface="Arial"/>
            </a:endParaRPr>
          </a:p>
          <a:p>
            <a:pPr marL="0" indent="0" fontAlgn="base">
              <a:spcBef>
                <a:spcPts val="634"/>
              </a:spcBef>
              <a:spcAft>
                <a:spcPts val="600"/>
              </a:spcAft>
              <a:buNone/>
            </a:pPr>
            <a:r>
              <a:rPr lang="en-US" sz="1100" dirty="0">
                <a:solidFill>
                  <a:srgbClr val="444444"/>
                </a:solidFill>
                <a:cs typeface="Arial"/>
              </a:rPr>
              <a:t>​</a:t>
            </a:r>
            <a:r>
              <a:rPr lang="en-US" sz="1100" b="1" dirty="0">
                <a:solidFill>
                  <a:srgbClr val="000000"/>
                </a:solidFill>
                <a:cs typeface="Arial"/>
              </a:rPr>
              <a:t>Presenter Notes</a:t>
            </a:r>
            <a:r>
              <a:rPr lang="en-US" sz="1100" dirty="0">
                <a:solidFill>
                  <a:srgbClr val="444444"/>
                </a:solidFill>
                <a:cs typeface="Arial"/>
              </a:rPr>
              <a:t>​​</a:t>
            </a:r>
            <a:endParaRPr lang="en-US" sz="1100" b="0" i="0" dirty="0">
              <a:solidFill>
                <a:srgbClr val="444444"/>
              </a:solidFill>
              <a:effectLst/>
              <a:cs typeface="Arial"/>
            </a:endParaRPr>
          </a:p>
          <a:p>
            <a:pPr marL="0" indent="0" defTabSz="966612">
              <a:spcBef>
                <a:spcPts val="634"/>
              </a:spcBef>
              <a:spcAft>
                <a:spcPts val="600"/>
              </a:spcAft>
              <a:buNone/>
              <a:defRPr/>
            </a:pPr>
            <a:r>
              <a:rPr lang="en-US" sz="1100" dirty="0">
                <a:solidFill>
                  <a:prstClr val="black"/>
                </a:solidFill>
                <a:cs typeface="Arial"/>
              </a:rPr>
              <a:t>Check Your Knowledge: Question 9</a:t>
            </a:r>
          </a:p>
          <a:p>
            <a:pPr marL="0" indent="0" defTabSz="966612">
              <a:spcBef>
                <a:spcPts val="634"/>
              </a:spcBef>
              <a:spcAft>
                <a:spcPts val="600"/>
              </a:spcAft>
              <a:buNone/>
              <a:defRPr/>
            </a:pPr>
            <a:r>
              <a:rPr lang="en-US" sz="1100" b="1" dirty="0">
                <a:solidFill>
                  <a:prstClr val="black"/>
                </a:solidFill>
                <a:cs typeface="Arial"/>
              </a:rPr>
              <a:t>With a Medicare Advantage Plan, you ___________.</a:t>
            </a:r>
          </a:p>
          <a:p>
            <a:pPr marL="245009" indent="-245009" defTabSz="966612">
              <a:spcBef>
                <a:spcPts val="634"/>
              </a:spcBef>
              <a:spcAft>
                <a:spcPts val="600"/>
              </a:spcAft>
              <a:buFont typeface="+mj-lt"/>
              <a:buAutoNum type="alphaLcPeriod"/>
              <a:defRPr/>
            </a:pPr>
            <a:r>
              <a:rPr lang="en-US" sz="1100" dirty="0">
                <a:solidFill>
                  <a:prstClr val="black"/>
                </a:solidFill>
                <a:cs typeface="Arial"/>
              </a:rPr>
              <a:t>Are still in Medicare with all rights and protections</a:t>
            </a:r>
          </a:p>
          <a:p>
            <a:pPr marL="245009" indent="-245009" defTabSz="966612">
              <a:spcBef>
                <a:spcPts val="634"/>
              </a:spcBef>
              <a:spcAft>
                <a:spcPts val="600"/>
              </a:spcAft>
              <a:buFont typeface="+mj-lt"/>
              <a:buAutoNum type="alphaLcPeriod"/>
              <a:defRPr/>
            </a:pPr>
            <a:r>
              <a:rPr lang="en-US" sz="1100" dirty="0">
                <a:solidFill>
                  <a:prstClr val="black"/>
                </a:solidFill>
                <a:cs typeface="Arial"/>
              </a:rPr>
              <a:t>Still get Part A and Part B-covered services </a:t>
            </a:r>
          </a:p>
          <a:p>
            <a:pPr marL="245009" indent="-245009" defTabSz="966612">
              <a:spcBef>
                <a:spcPts val="634"/>
              </a:spcBef>
              <a:spcAft>
                <a:spcPts val="600"/>
              </a:spcAft>
              <a:buFont typeface="+mj-lt"/>
              <a:buAutoNum type="alphaLcPeriod"/>
              <a:defRPr/>
            </a:pPr>
            <a:r>
              <a:rPr lang="en-US" sz="1100" dirty="0">
                <a:solidFill>
                  <a:prstClr val="black"/>
                </a:solidFill>
                <a:cs typeface="Arial"/>
              </a:rPr>
              <a:t>Can be charged different out-of-pocket costs depending on the plan</a:t>
            </a:r>
          </a:p>
          <a:p>
            <a:pPr marL="245009" indent="-245009" defTabSz="966612">
              <a:spcBef>
                <a:spcPts val="634"/>
              </a:spcBef>
              <a:spcAft>
                <a:spcPts val="600"/>
              </a:spcAft>
              <a:buFont typeface="+mj-lt"/>
              <a:buAutoNum type="alphaLcPeriod"/>
              <a:defRPr/>
            </a:pPr>
            <a:r>
              <a:rPr lang="en-US" sz="1100" dirty="0">
                <a:solidFill>
                  <a:prstClr val="black"/>
                </a:solidFill>
                <a:cs typeface="Arial"/>
              </a:rPr>
              <a:t>May choose a plan that offers extra benefits that Original Medicare doesn’t cover</a:t>
            </a:r>
          </a:p>
          <a:p>
            <a:pPr marL="0" lvl="1" defTabSz="980611">
              <a:spcAft>
                <a:spcPts val="600"/>
              </a:spcAft>
              <a:tabLst>
                <a:tab pos="125861" algn="l"/>
              </a:tabLst>
              <a:defRPr/>
            </a:pPr>
            <a:r>
              <a:rPr lang="en-US" sz="1100" b="1" dirty="0">
                <a:solidFill>
                  <a:prstClr val="black"/>
                </a:solidFill>
                <a:cs typeface="Arial"/>
              </a:rPr>
              <a:t>Answer: a, b, c, and d. </a:t>
            </a:r>
            <a:endParaRPr lang="en-US" sz="1100" b="1" dirty="0">
              <a:solidFill>
                <a:prstClr val="black"/>
              </a:solidFill>
              <a:cs typeface="Arial" panose="020B0604020202020204" pitchFamily="34" charset="0"/>
            </a:endParaRPr>
          </a:p>
          <a:p>
            <a:pPr marL="0" indent="0" defTabSz="966612">
              <a:spcBef>
                <a:spcPts val="634"/>
              </a:spcBef>
              <a:spcAft>
                <a:spcPts val="600"/>
              </a:spcAft>
              <a:buNone/>
              <a:defRPr/>
            </a:pPr>
            <a:r>
              <a:rPr lang="en-US" sz="1100" b="1" dirty="0">
                <a:solidFill>
                  <a:prstClr val="black"/>
                </a:solidFill>
                <a:cs typeface="Arial" panose="020B0604020202020204" pitchFamily="34" charset="0"/>
              </a:rPr>
              <a:t>In a Medicare Advantage Plan, you:</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Are still in Medicare with all rights and protections</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Still get services covered by Part A and Part B, but the Medicare Advantage Plan covers those services instead of Original Medicare (you must have both Part A and Part B to join a Medicare Advantage Plan)</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Can’t be charged more than Original Medicare for certain services, like chemotherapy, dialysis, and skilled nursing facility (SNF) care</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May choose a plan that includes drug coverage </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May choose a plan that includes extra benefits Medicare doesn’t cover, like vision, dental, or fitness and wellness benefits</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Your out-of-pocket costs may vary depending on the plan</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Have a yearly limit on your out-of-pocket costs</a:t>
            </a:r>
          </a:p>
          <a:p>
            <a:pPr marL="0" indent="0" defTabSz="966612">
              <a:spcBef>
                <a:spcPts val="634"/>
              </a:spcBef>
              <a:spcAft>
                <a:spcPts val="600"/>
              </a:spcAft>
              <a:buNone/>
              <a:defRPr/>
            </a:pPr>
            <a:r>
              <a:rPr lang="en-US" sz="1100" dirty="0">
                <a:solidFill>
                  <a:prstClr val="black"/>
                </a:solidFill>
                <a:cs typeface="Arial"/>
              </a:rPr>
              <a:t> </a:t>
            </a:r>
            <a:endParaRPr lang="en-US" sz="1100" dirty="0">
              <a:solidFill>
                <a:prstClr val="black"/>
              </a:solidFill>
              <a:cs typeface="Arial" panose="020B0604020202020204" pitchFamily="34" charset="0"/>
            </a:endParaRPr>
          </a:p>
          <a:p>
            <a:pPr marL="0" indent="0" defTabSz="966612">
              <a:spcBef>
                <a:spcPts val="634"/>
              </a:spcBef>
              <a:spcAft>
                <a:spcPts val="600"/>
              </a:spcAft>
              <a:buNone/>
              <a:defRPr/>
            </a:pPr>
            <a:endParaRPr lang="en-US" sz="1100" dirty="0">
              <a:solidFill>
                <a:prstClr val="black"/>
              </a:solidFill>
            </a:endParaRPr>
          </a:p>
        </p:txBody>
      </p:sp>
    </p:spTree>
    <p:extLst>
      <p:ext uri="{BB962C8B-B14F-4D97-AF65-F5344CB8AC3E}">
        <p14:creationId xmlns:p14="http://schemas.microsoft.com/office/powerpoint/2010/main" val="27501839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39634" y="3581400"/>
            <a:ext cx="6627223" cy="5562600"/>
          </a:xfrm>
        </p:spPr>
        <p:txBody>
          <a:bodyPr/>
          <a:lstStyle/>
          <a:p>
            <a:pPr marL="0" indent="0" fontAlgn="base">
              <a:spcBef>
                <a:spcPts val="634"/>
              </a:spcBef>
              <a:spcAft>
                <a:spcPts val="600"/>
              </a:spcAft>
              <a:buNone/>
            </a:pPr>
            <a:r>
              <a:rPr lang="en-US" b="1" dirty="0">
                <a:solidFill>
                  <a:srgbClr val="000000"/>
                </a:solidFill>
                <a:cs typeface="Arial"/>
              </a:rPr>
              <a:t>This slide has animation.</a:t>
            </a:r>
            <a:r>
              <a:rPr lang="en-US" dirty="0">
                <a:solidFill>
                  <a:srgbClr val="444444"/>
                </a:solidFill>
                <a:cs typeface="Arial"/>
              </a:rPr>
              <a:t>​</a:t>
            </a:r>
            <a:endParaRPr lang="en-US" b="0" i="0" dirty="0">
              <a:solidFill>
                <a:srgbClr val="444444"/>
              </a:solidFill>
              <a:effectLst/>
              <a:cs typeface="Arial"/>
            </a:endParaRPr>
          </a:p>
          <a:p>
            <a:pPr marL="0" indent="0" fontAlgn="base">
              <a:spcBef>
                <a:spcPts val="634"/>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634"/>
              </a:spcBef>
              <a:spcAft>
                <a:spcPts val="600"/>
              </a:spcAft>
              <a:buNone/>
              <a:defRPr/>
            </a:pPr>
            <a:r>
              <a:rPr lang="en-US" dirty="0">
                <a:solidFill>
                  <a:prstClr val="black"/>
                </a:solidFill>
                <a:cs typeface="Arial"/>
              </a:rPr>
              <a:t>Check Your Knowledge: Question 10</a:t>
            </a:r>
          </a:p>
          <a:p>
            <a:pPr marL="0" indent="0" defTabSz="966612">
              <a:spcBef>
                <a:spcPts val="634"/>
              </a:spcBef>
              <a:spcAft>
                <a:spcPts val="600"/>
              </a:spcAft>
              <a:buNone/>
              <a:defRPr/>
            </a:pPr>
            <a:r>
              <a:rPr lang="en-US" b="1" dirty="0">
                <a:solidFill>
                  <a:prstClr val="black"/>
                </a:solidFill>
                <a:cs typeface="Arial"/>
              </a:rPr>
              <a:t>Which condition must you meet to qualify for Program of All-inclusive Care for the Elderly (PACE)? (Select all that apply) </a:t>
            </a:r>
            <a:endParaRPr lang="en-US" dirty="0">
              <a:solidFill>
                <a:prstClr val="black"/>
              </a:solidFill>
              <a:cs typeface="Arial"/>
            </a:endParaRPr>
          </a:p>
          <a:p>
            <a:pPr marL="245009" indent="-245009" defTabSz="966612">
              <a:spcBef>
                <a:spcPts val="634"/>
              </a:spcBef>
              <a:spcAft>
                <a:spcPts val="600"/>
              </a:spcAft>
              <a:buFont typeface="+mj-lt"/>
              <a:buAutoNum type="alphaLcPeriod"/>
              <a:defRPr/>
            </a:pPr>
            <a:r>
              <a:rPr lang="en-US" dirty="0">
                <a:solidFill>
                  <a:prstClr val="black"/>
                </a:solidFill>
                <a:cs typeface="Arial"/>
              </a:rPr>
              <a:t>You’re 55 or older. </a:t>
            </a:r>
          </a:p>
          <a:p>
            <a:pPr marL="245009" indent="-245009" defTabSz="966612">
              <a:spcBef>
                <a:spcPts val="634"/>
              </a:spcBef>
              <a:spcAft>
                <a:spcPts val="600"/>
              </a:spcAft>
              <a:buFont typeface="+mj-lt"/>
              <a:buAutoNum type="alphaLcPeriod"/>
              <a:defRPr/>
            </a:pPr>
            <a:r>
              <a:rPr lang="en-US" dirty="0">
                <a:solidFill>
                  <a:prstClr val="black"/>
                </a:solidFill>
                <a:cs typeface="Arial"/>
              </a:rPr>
              <a:t>You live in the service area of a PACE organization. </a:t>
            </a:r>
          </a:p>
          <a:p>
            <a:pPr marL="245009" indent="-245009" defTabSz="966612">
              <a:spcBef>
                <a:spcPts val="634"/>
              </a:spcBef>
              <a:spcAft>
                <a:spcPts val="600"/>
              </a:spcAft>
              <a:buFont typeface="+mj-lt"/>
              <a:buAutoNum type="alphaLcPeriod"/>
              <a:defRPr/>
            </a:pPr>
            <a:r>
              <a:rPr lang="en-US" dirty="0">
                <a:solidFill>
                  <a:prstClr val="black"/>
                </a:solidFill>
                <a:cs typeface="Arial"/>
              </a:rPr>
              <a:t>Your state certifies that you need a nursing home-level of care. </a:t>
            </a:r>
          </a:p>
          <a:p>
            <a:pPr marL="245009" indent="-245009" defTabSz="966612">
              <a:spcBef>
                <a:spcPts val="634"/>
              </a:spcBef>
              <a:spcAft>
                <a:spcPts val="600"/>
              </a:spcAft>
              <a:buFont typeface="+mj-lt"/>
              <a:buAutoNum type="alphaLcPeriod"/>
              <a:defRPr/>
            </a:pPr>
            <a:r>
              <a:rPr lang="en-US" dirty="0">
                <a:solidFill>
                  <a:prstClr val="black"/>
                </a:solidFill>
                <a:cs typeface="Arial"/>
              </a:rPr>
              <a:t>At the time you join, you’re able to live safely in the community with the help of PACE services.</a:t>
            </a:r>
          </a:p>
          <a:p>
            <a:pPr marL="0" lvl="1" defTabSz="980611">
              <a:spcAft>
                <a:spcPts val="600"/>
              </a:spcAft>
              <a:tabLst>
                <a:tab pos="125861" algn="l"/>
              </a:tabLst>
              <a:defRPr/>
            </a:pPr>
            <a:r>
              <a:rPr lang="en-US" b="1" dirty="0">
                <a:solidFill>
                  <a:prstClr val="black"/>
                </a:solidFill>
                <a:cs typeface="Arial"/>
              </a:rPr>
              <a:t>Answer: a, b, c, and d. </a:t>
            </a:r>
            <a:endParaRPr lang="en-US" b="1" dirty="0">
              <a:solidFill>
                <a:prstClr val="black"/>
              </a:solidFill>
              <a:cs typeface="Arial" panose="020B0604020202020204" pitchFamily="34" charset="0"/>
            </a:endParaRPr>
          </a:p>
          <a:p>
            <a:pPr marL="0" indent="0" defTabSz="966612">
              <a:spcBef>
                <a:spcPts val="634"/>
              </a:spcBef>
              <a:spcAft>
                <a:spcPts val="600"/>
              </a:spcAft>
              <a:buNone/>
              <a:defRPr/>
            </a:pPr>
            <a:r>
              <a:rPr lang="en-US" dirty="0">
                <a:solidFill>
                  <a:prstClr val="black"/>
                </a:solidFill>
              </a:rPr>
              <a:t>Many states offer Programs of All-Inclusive Care for the Elderly (PACE), a Medicare and Medicaid Program that allows people who otherwise need a nursing home-level of care to remain in the community. </a:t>
            </a:r>
          </a:p>
          <a:p>
            <a:pPr marL="0" indent="0" defTabSz="966612">
              <a:spcBef>
                <a:spcPts val="634"/>
              </a:spcBef>
              <a:spcAft>
                <a:spcPts val="600"/>
              </a:spcAft>
              <a:buNone/>
              <a:defRPr/>
            </a:pPr>
            <a:r>
              <a:rPr lang="en-US" dirty="0">
                <a:solidFill>
                  <a:prstClr val="black"/>
                </a:solidFill>
              </a:rPr>
              <a:t>To qualify for PACE, you must meet these conditions: </a:t>
            </a:r>
          </a:p>
          <a:p>
            <a:pPr marL="227013" indent="-227013" defTabSz="966612">
              <a:spcBef>
                <a:spcPts val="634"/>
              </a:spcBef>
              <a:spcAft>
                <a:spcPts val="600"/>
              </a:spcAft>
              <a:defRPr/>
            </a:pPr>
            <a:r>
              <a:rPr lang="en-US" dirty="0">
                <a:solidFill>
                  <a:prstClr val="black"/>
                </a:solidFill>
              </a:rPr>
              <a:t>You’re 55 or older. </a:t>
            </a:r>
          </a:p>
          <a:p>
            <a:pPr marL="227013" indent="-227013" defTabSz="966612">
              <a:spcBef>
                <a:spcPts val="634"/>
              </a:spcBef>
              <a:spcAft>
                <a:spcPts val="600"/>
              </a:spcAft>
              <a:defRPr/>
            </a:pPr>
            <a:r>
              <a:rPr lang="en-US" dirty="0">
                <a:solidFill>
                  <a:prstClr val="black"/>
                </a:solidFill>
              </a:rPr>
              <a:t>You live in the service area of a PACE organization. </a:t>
            </a:r>
          </a:p>
          <a:p>
            <a:pPr marL="227013" indent="-227013" defTabSz="966612">
              <a:spcBef>
                <a:spcPts val="634"/>
              </a:spcBef>
              <a:spcAft>
                <a:spcPts val="600"/>
              </a:spcAft>
              <a:defRPr/>
            </a:pPr>
            <a:r>
              <a:rPr lang="en-US" dirty="0">
                <a:solidFill>
                  <a:prstClr val="black"/>
                </a:solidFill>
              </a:rPr>
              <a:t>Your state certifies that you need a nursing home-level of care. </a:t>
            </a:r>
          </a:p>
          <a:p>
            <a:pPr marL="227013" indent="-227013" defTabSz="966612">
              <a:spcBef>
                <a:spcPts val="634"/>
              </a:spcBef>
              <a:spcAft>
                <a:spcPts val="600"/>
              </a:spcAft>
              <a:defRPr/>
            </a:pPr>
            <a:r>
              <a:rPr lang="en-US" dirty="0">
                <a:solidFill>
                  <a:prstClr val="black"/>
                </a:solidFill>
              </a:rPr>
              <a:t>At the time you join, you’re able to live safely in the community with the help of PACE services.</a:t>
            </a:r>
          </a:p>
          <a:p>
            <a:pPr marL="0" indent="0" defTabSz="966612">
              <a:spcBef>
                <a:spcPts val="634"/>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21147329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solidFill>
                  <a:prstClr val="black"/>
                </a:solidFill>
                <a:cs typeface="Arial" panose="020B0604020202020204" pitchFamily="34" charset="0"/>
              </a:rPr>
              <a:t>Presenter Notes</a:t>
            </a:r>
          </a:p>
          <a:p>
            <a:pPr marL="0" indent="0" defTabSz="966612">
              <a:spcBef>
                <a:spcPts val="634"/>
              </a:spcBef>
              <a:buNone/>
              <a:defRPr/>
            </a:pPr>
            <a:r>
              <a:rPr lang="en-US" dirty="0">
                <a:solidFill>
                  <a:prstClr val="black"/>
                </a:solidFill>
                <a:cs typeface="Arial" panose="020B0604020202020204" pitchFamily="34" charset="0"/>
              </a:rPr>
              <a:t>Lesson 6 explains Medicare and the Health Insurance Marketplace®.</a:t>
            </a:r>
          </a:p>
          <a:p>
            <a:pPr marL="0" indent="0">
              <a:buNone/>
            </a:pPr>
            <a:endParaRPr lang="en-US" dirty="0"/>
          </a:p>
        </p:txBody>
      </p:sp>
    </p:spTree>
    <p:extLst>
      <p:ext uri="{BB962C8B-B14F-4D97-AF65-F5344CB8AC3E}">
        <p14:creationId xmlns:p14="http://schemas.microsoft.com/office/powerpoint/2010/main" val="15642635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0"/>
              </a:spcBef>
              <a:spcAft>
                <a:spcPts val="600"/>
              </a:spcAft>
              <a:buNone/>
              <a:defRPr/>
            </a:pPr>
            <a:r>
              <a:rPr lang="en-US" b="1" dirty="0">
                <a:solidFill>
                  <a:prstClr val="black"/>
                </a:solidFill>
                <a:cs typeface="Arial" panose="020B0604020202020204" pitchFamily="34" charset="0"/>
              </a:rPr>
              <a:t>Presenter Notes</a:t>
            </a:r>
          </a:p>
          <a:p>
            <a:pPr marL="0" indent="0" defTabSz="966612">
              <a:spcBef>
                <a:spcPts val="0"/>
              </a:spcBef>
              <a:spcAft>
                <a:spcPts val="600"/>
              </a:spcAft>
              <a:buNone/>
              <a:defRPr/>
            </a:pPr>
            <a:r>
              <a:rPr lang="en-US" b="1" dirty="0">
                <a:solidFill>
                  <a:prstClr val="black"/>
                </a:solidFill>
                <a:cs typeface="Arial" panose="020B0604020202020204" pitchFamily="34" charset="0"/>
              </a:rPr>
              <a:t>At the end of this lesson, you’ll be able to:</a:t>
            </a:r>
          </a:p>
          <a:p>
            <a:pPr marL="125834" indent="-125834" defTabSz="966612">
              <a:spcBef>
                <a:spcPts val="0"/>
              </a:spcBef>
              <a:spcAft>
                <a:spcPts val="600"/>
              </a:spcAft>
              <a:defRPr/>
            </a:pPr>
            <a:r>
              <a:rPr lang="en-US" dirty="0">
                <a:solidFill>
                  <a:prstClr val="black"/>
                </a:solidFill>
                <a:cs typeface="Arial" panose="020B0604020202020204" pitchFamily="34" charset="0"/>
              </a:rPr>
              <a:t>Explain what to do if you have Marketplace coverage and become eligible for Medicare</a:t>
            </a:r>
          </a:p>
          <a:p>
            <a:pPr marL="125834" indent="-125834" defTabSz="966612">
              <a:spcBef>
                <a:spcPts val="0"/>
              </a:spcBef>
              <a:spcAft>
                <a:spcPts val="600"/>
              </a:spcAft>
              <a:defRPr/>
            </a:pPr>
            <a:r>
              <a:rPr lang="en-US" dirty="0">
                <a:solidFill>
                  <a:prstClr val="black"/>
                </a:solidFill>
                <a:cs typeface="Arial" panose="020B0604020202020204" pitchFamily="34" charset="0"/>
              </a:rPr>
              <a:t>Discuss what to consider when deciding whether to join or keep a Marketplace plan instead of Medicare </a:t>
            </a:r>
          </a:p>
          <a:p>
            <a:pPr marL="125834" indent="-125834" defTabSz="966612">
              <a:spcBef>
                <a:spcPts val="0"/>
              </a:spcBef>
              <a:spcAft>
                <a:spcPts val="600"/>
              </a:spcAft>
              <a:defRPr/>
            </a:pPr>
            <a:r>
              <a:rPr lang="en-US" dirty="0">
                <a:solidFill>
                  <a:prstClr val="black"/>
                </a:solidFill>
                <a:cs typeface="Arial" panose="020B0604020202020204" pitchFamily="34" charset="0"/>
              </a:rPr>
              <a:t>Discuss Medicare and the Marketplace for people with disabilities</a:t>
            </a:r>
          </a:p>
          <a:p>
            <a:pPr marL="0" indent="0">
              <a:spcBef>
                <a:spcPts val="0"/>
              </a:spcBef>
              <a:spcAft>
                <a:spcPts val="600"/>
              </a:spcAft>
              <a:buNone/>
            </a:pPr>
            <a:endParaRPr lang="en-US" dirty="0"/>
          </a:p>
        </p:txBody>
      </p:sp>
    </p:spTree>
    <p:extLst>
      <p:ext uri="{BB962C8B-B14F-4D97-AF65-F5344CB8AC3E}">
        <p14:creationId xmlns:p14="http://schemas.microsoft.com/office/powerpoint/2010/main" val="36472167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68486"/>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r>
              <a:rPr lang="en-US" dirty="0">
                <a:cs typeface="Arial" panose="020B0604020202020204" pitchFamily="34" charset="0"/>
              </a:rPr>
              <a:t> </a:t>
            </a:r>
          </a:p>
          <a:p>
            <a:pPr marL="0" indent="0" defTabSz="966612">
              <a:spcBef>
                <a:spcPts val="0"/>
              </a:spcBef>
              <a:spcAft>
                <a:spcPts val="600"/>
              </a:spcAft>
              <a:buNone/>
              <a:defRPr/>
            </a:pPr>
            <a:r>
              <a:rPr lang="en-US" b="1" dirty="0">
                <a:cs typeface="Arial" panose="020B0604020202020204" pitchFamily="34" charset="0"/>
              </a:rPr>
              <a:t>Presenter Notes</a:t>
            </a:r>
          </a:p>
          <a:p>
            <a:pPr marL="119149" indent="-119149">
              <a:spcBef>
                <a:spcPts val="0"/>
              </a:spcBef>
              <a:spcAft>
                <a:spcPts val="600"/>
              </a:spcAft>
              <a:defRPr/>
            </a:pPr>
            <a:r>
              <a:rPr lang="en-US" b="1" dirty="0">
                <a:solidFill>
                  <a:prstClr val="black"/>
                </a:solidFill>
                <a:cs typeface="Arial" panose="020B0604020202020204" pitchFamily="34" charset="0"/>
              </a:rPr>
              <a:t>It’s against the law for someone who knows that you have Medicare to sell you a Marketplace plan. </a:t>
            </a:r>
            <a:r>
              <a:rPr lang="en-US" dirty="0">
                <a:solidFill>
                  <a:prstClr val="black"/>
                </a:solidFill>
                <a:cs typeface="Arial" panose="020B0604020202020204" pitchFamily="34" charset="0"/>
              </a:rPr>
              <a:t>This is true even if you have only Medicare Part A (Hospital Insurance) or only Part B (Medical Insurance). The </a:t>
            </a:r>
            <a:r>
              <a:rPr lang="en-US" b="1" dirty="0">
                <a:solidFill>
                  <a:prstClr val="black"/>
                </a:solidFill>
                <a:cs typeface="Arial" panose="020B0604020202020204" pitchFamily="34" charset="0"/>
              </a:rPr>
              <a:t>exception</a:t>
            </a:r>
            <a:r>
              <a:rPr lang="en-US" dirty="0">
                <a:solidFill>
                  <a:prstClr val="black"/>
                </a:solidFill>
                <a:cs typeface="Arial" panose="020B0604020202020204" pitchFamily="34" charset="0"/>
              </a:rPr>
              <a:t> is a Marketplace plan through your employer (sold through the Small Business Health Options Program (SHOP)), if you're an active worker or a dependent of an active worker. </a:t>
            </a:r>
          </a:p>
          <a:p>
            <a:pPr marL="119149" indent="-119149" defTabSz="966612">
              <a:spcBef>
                <a:spcPts val="0"/>
              </a:spcBef>
              <a:spcAft>
                <a:spcPts val="600"/>
              </a:spcAft>
              <a:defRPr/>
            </a:pPr>
            <a:r>
              <a:rPr lang="en-US" b="1" dirty="0">
                <a:solidFill>
                  <a:prstClr val="black"/>
                </a:solidFill>
                <a:cs typeface="Arial" panose="020B0604020202020204" pitchFamily="34" charset="0"/>
              </a:rPr>
              <a:t>SHOP coverage may pay first, before Medicare. </a:t>
            </a:r>
            <a:r>
              <a:rPr lang="en-US" dirty="0">
                <a:solidFill>
                  <a:prstClr val="black"/>
                </a:solidFill>
                <a:cs typeface="Arial" panose="020B0604020202020204" pitchFamily="34" charset="0"/>
              </a:rPr>
              <a:t>If you don’t sign up for Medicare because you have employer coverage through SHOP, you won’t pay a late enrollment penalty if you apply anytime you have SHOP Marketplace coverage, or within 8 months of losing that coverage (if employer has 20 or more employees). This doesn’t include COBRA (Consolidated Omnibus Budget Reconciliation Act) coverage.</a:t>
            </a:r>
          </a:p>
          <a:p>
            <a:pPr marL="119149" indent="-119149">
              <a:spcBef>
                <a:spcPts val="0"/>
              </a:spcBef>
              <a:spcAft>
                <a:spcPts val="600"/>
              </a:spcAft>
              <a:defRPr/>
            </a:pPr>
            <a:r>
              <a:rPr lang="en-US" b="1" dirty="0">
                <a:solidFill>
                  <a:prstClr val="black"/>
                </a:solidFill>
                <a:cs typeface="Arial" panose="020B0604020202020204" pitchFamily="34" charset="0"/>
              </a:rPr>
              <a:t>SHOP plans are available through issuers, agents, and brokers, not through </a:t>
            </a:r>
            <a:r>
              <a:rPr lang="en-US" b="1" dirty="0">
                <a:cs typeface="Arial" panose="020B0604020202020204" pitchFamily="34" charset="0"/>
                <a:hlinkClick r:id="rId3"/>
              </a:rPr>
              <a:t>HealthCare.gov</a:t>
            </a:r>
            <a:r>
              <a:rPr lang="en-US" b="1" dirty="0">
                <a:cs typeface="Arial" panose="020B0604020202020204" pitchFamily="34" charset="0"/>
              </a:rPr>
              <a:t>. </a:t>
            </a:r>
            <a:r>
              <a:rPr lang="en-US" dirty="0">
                <a:solidFill>
                  <a:prstClr val="black"/>
                </a:solidFill>
                <a:cs typeface="Arial" panose="020B0604020202020204" pitchFamily="34" charset="0"/>
              </a:rPr>
              <a:t>Visit </a:t>
            </a:r>
            <a:r>
              <a:rPr lang="en-US" dirty="0">
                <a:solidFill>
                  <a:prstClr val="black"/>
                </a:solidFill>
                <a:cs typeface="Arial" panose="020B0604020202020204" pitchFamily="34" charset="0"/>
                <a:hlinkClick r:id="rId4"/>
              </a:rPr>
              <a:t>HealthCare.gov/small-businesses/employers</a:t>
            </a:r>
            <a:r>
              <a:rPr lang="en-US" dirty="0">
                <a:solidFill>
                  <a:prstClr val="black"/>
                </a:solidFill>
                <a:cs typeface="Arial" panose="020B0604020202020204" pitchFamily="34" charset="0"/>
              </a:rPr>
              <a:t> </a:t>
            </a:r>
            <a:r>
              <a:rPr lang="en-US" dirty="0">
                <a:cs typeface="Arial" panose="020B0604020202020204" pitchFamily="34" charset="0"/>
              </a:rPr>
              <a:t>to learn more about the SHOP program.</a:t>
            </a:r>
            <a:endParaRPr lang="en-US" dirty="0">
              <a:solidFill>
                <a:prstClr val="black"/>
              </a:solidFill>
              <a:cs typeface="Arial" panose="020B0604020202020204" pitchFamily="34" charset="0"/>
            </a:endParaRPr>
          </a:p>
          <a:p>
            <a:pPr>
              <a:spcBef>
                <a:spcPts val="0"/>
              </a:spcBef>
              <a:spcAft>
                <a:spcPts val="600"/>
              </a:spcAft>
              <a:defRPr/>
            </a:pPr>
            <a:r>
              <a:rPr lang="en-US" b="1" dirty="0">
                <a:solidFill>
                  <a:prstClr val="black"/>
                </a:solidFill>
                <a:cs typeface="Arial" panose="020B0604020202020204" pitchFamily="34" charset="0"/>
              </a:rPr>
              <a:t>For more information on the Marketplace,</a:t>
            </a:r>
            <a:r>
              <a:rPr lang="en-US" dirty="0">
                <a:solidFill>
                  <a:prstClr val="black"/>
                </a:solidFill>
                <a:cs typeface="Arial" panose="020B0604020202020204" pitchFamily="34" charset="0"/>
              </a:rPr>
              <a:t> visit </a:t>
            </a:r>
            <a:r>
              <a:rPr lang="en-US" dirty="0">
                <a:solidFill>
                  <a:prstClr val="black"/>
                </a:solidFill>
                <a:cs typeface="Arial" panose="020B0604020202020204" pitchFamily="34" charset="0"/>
                <a:hlinkClick r:id="rId5"/>
              </a:rPr>
              <a:t>CMS.gov/marketplace/outreach-and-education/medicare-and-the-health-insurance-marketplace.pdf</a:t>
            </a:r>
            <a:r>
              <a:rPr lang="en-US" dirty="0">
                <a:solidFill>
                  <a:prstClr val="black"/>
                </a:solidFill>
                <a:cs typeface="Arial" panose="020B0604020202020204" pitchFamily="34" charset="0"/>
              </a:rPr>
              <a:t> to view “Medicare &amp; the Health Insurance Marketplace” (CMS Product No. 11694). You can also view the Medicare &amp; the Health Insurance Marketplace training module at </a:t>
            </a:r>
            <a:r>
              <a:rPr lang="en-US" dirty="0">
                <a:solidFill>
                  <a:prstClr val="black"/>
                </a:solidFill>
                <a:cs typeface="Arial" panose="020B0604020202020204" pitchFamily="34" charset="0"/>
                <a:hlinkClick r:id="rId6"/>
              </a:rPr>
              <a:t>CMSnationaltrainingprogram.cms.gov/sites/default/files/shared/Marketplace%20to%20Medicare%202023%20FINAL_508.pptx</a:t>
            </a:r>
            <a:r>
              <a:rPr lang="en-US" dirty="0">
                <a:solidFill>
                  <a:prstClr val="black"/>
                </a:solidFill>
                <a:cs typeface="Arial" panose="020B0604020202020204" pitchFamily="34" charset="0"/>
              </a:rPr>
              <a:t>.  </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35733464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828585"/>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marL="0" indent="0" defTabSz="966612">
              <a:spcBef>
                <a:spcPts val="0"/>
              </a:spcBef>
              <a:spcAft>
                <a:spcPts val="600"/>
              </a:spcAft>
              <a:buNone/>
              <a:defRPr/>
            </a:pPr>
            <a:r>
              <a:rPr lang="en-US" sz="1100" b="1" dirty="0">
                <a:cs typeface="Arial" panose="020B0604020202020204" pitchFamily="34" charset="0"/>
              </a:rPr>
              <a:t>Presenter Notes</a:t>
            </a:r>
          </a:p>
          <a:p>
            <a:pPr marL="118813" indent="-118813" defTabSz="966612">
              <a:spcBef>
                <a:spcPts val="0"/>
              </a:spcBef>
              <a:spcAft>
                <a:spcPts val="600"/>
              </a:spcAft>
              <a:defRPr/>
            </a:pPr>
            <a:r>
              <a:rPr lang="en-US" sz="1100" b="1" dirty="0">
                <a:solidFill>
                  <a:prstClr val="black"/>
                </a:solidFill>
                <a:cs typeface="Arial" panose="020B0604020202020204" pitchFamily="34" charset="0"/>
              </a:rPr>
              <a:t>If you have coverage through an individual Marketplace plan (not through an employer), </a:t>
            </a:r>
            <a:r>
              <a:rPr lang="en-US" sz="1100" dirty="0">
                <a:solidFill>
                  <a:prstClr val="black"/>
                </a:solidFill>
                <a:cs typeface="Arial" panose="020B0604020202020204" pitchFamily="34" charset="0"/>
              </a:rPr>
              <a:t>you may want to end your Marketplace coverage and sign up for Medicare during your Initial Enrollment Period (IEP) to avoid the risk of a delay in future Medicare coverage and the possibility of a Medicare late enrollment penalty. You can keep your Marketplace plan after your Medicare coverage begins, but Marketplace coverage duplicates coverage you’re already getting through Medicare.</a:t>
            </a:r>
          </a:p>
          <a:p>
            <a:pPr marL="118813" indent="-118813" defTabSz="966612">
              <a:spcBef>
                <a:spcPts val="0"/>
              </a:spcBef>
              <a:spcAft>
                <a:spcPts val="600"/>
              </a:spcAft>
              <a:defRPr/>
            </a:pPr>
            <a:r>
              <a:rPr lang="en-US" sz="1100" b="1" dirty="0">
                <a:cs typeface="Arial" panose="020B0604020202020204" pitchFamily="34" charset="0"/>
              </a:rPr>
              <a:t>Once your Part A coverage starts, </a:t>
            </a:r>
            <a:r>
              <a:rPr lang="en-US" sz="1100" dirty="0">
                <a:cs typeface="Arial" panose="020B0604020202020204" pitchFamily="34" charset="0"/>
              </a:rPr>
              <a:t>you’ll no longer qualify for any tax credits or other cost savings you may be getting for your Marketplace plan.</a:t>
            </a:r>
          </a:p>
          <a:p>
            <a:pPr marL="118813" indent="-118813">
              <a:spcBef>
                <a:spcPts val="0"/>
              </a:spcBef>
              <a:spcAft>
                <a:spcPts val="600"/>
              </a:spcAft>
              <a:defRPr/>
            </a:pPr>
            <a:r>
              <a:rPr lang="en-US" sz="1100" b="1" dirty="0">
                <a:solidFill>
                  <a:prstClr val="black"/>
                </a:solidFill>
                <a:cs typeface="Arial" panose="020B0604020202020204" pitchFamily="34" charset="0"/>
              </a:rPr>
              <a:t>No matter how you get Medicare, whether through Original Medicare or a Medicare Advantage Plan, you need to return to the Marketplace and end any subsidies you’re getting</a:t>
            </a:r>
            <a:r>
              <a:rPr lang="en-US" sz="1100" dirty="0">
                <a:solidFill>
                  <a:prstClr val="black"/>
                </a:solidFill>
                <a:cs typeface="Arial" panose="020B0604020202020204" pitchFamily="34" charset="0"/>
              </a:rPr>
              <a:t>, like tax credits or cost-sharing reductions. If you continue to get help paying your Marketplace plan premium after you have Medicare, you might have to pay back some or all the tax credits you got for months of overlapping coverage when you file your federal income taxes. </a:t>
            </a:r>
          </a:p>
          <a:p>
            <a:pPr marL="119149" indent="-119149" defTabSz="966612">
              <a:spcBef>
                <a:spcPts val="0"/>
              </a:spcBef>
              <a:spcAft>
                <a:spcPts val="600"/>
              </a:spcAft>
              <a:defRPr/>
            </a:pPr>
            <a:r>
              <a:rPr lang="en-US" sz="1100" b="1" dirty="0">
                <a:solidFill>
                  <a:prstClr val="black"/>
                </a:solidFill>
                <a:cs typeface="Arial" panose="020B0604020202020204" pitchFamily="34" charset="0"/>
              </a:rPr>
              <a:t>Visit </a:t>
            </a:r>
            <a:r>
              <a:rPr lang="en-US" sz="1100" b="1" dirty="0">
                <a:solidFill>
                  <a:prstClr val="black"/>
                </a:solidFill>
                <a:cs typeface="Arial" panose="020B0604020202020204" pitchFamily="34" charset="0"/>
                <a:hlinkClick r:id="rId3"/>
              </a:rPr>
              <a:t>HealthCare.gov</a:t>
            </a:r>
            <a:r>
              <a:rPr lang="en-US" sz="1100" b="1" dirty="0">
                <a:solidFill>
                  <a:prstClr val="black"/>
                </a:solidFill>
                <a:cs typeface="Arial" panose="020B0604020202020204" pitchFamily="34" charset="0"/>
              </a:rPr>
              <a:t> before your Medicare enrollment begins </a:t>
            </a:r>
            <a:r>
              <a:rPr lang="en-US" sz="1100" dirty="0">
                <a:solidFill>
                  <a:prstClr val="black"/>
                </a:solidFill>
                <a:cs typeface="Arial" panose="020B0604020202020204" pitchFamily="34" charset="0"/>
              </a:rPr>
              <a:t>to connect to the Marketplace in your state and learn more. You can also find out how to cancel your Marketplace plan before your Medicare enrollment begins.</a:t>
            </a:r>
          </a:p>
          <a:p>
            <a:pPr marL="118813" indent="-118813">
              <a:spcBef>
                <a:spcPts val="0"/>
              </a:spcBef>
              <a:spcAft>
                <a:spcPts val="600"/>
              </a:spcAft>
              <a:defRPr/>
            </a:pPr>
            <a:r>
              <a:rPr lang="en-US" sz="1100" b="1" dirty="0">
                <a:solidFill>
                  <a:prstClr val="black"/>
                </a:solidFill>
                <a:cs typeface="Arial" panose="020B0604020202020204" pitchFamily="34" charset="0"/>
              </a:rPr>
              <a:t>Once you’re eligible for Medicare, </a:t>
            </a:r>
            <a:r>
              <a:rPr lang="en-US" sz="1100" dirty="0">
                <a:solidFill>
                  <a:prstClr val="black"/>
                </a:solidFill>
                <a:cs typeface="Arial" panose="020B0604020202020204" pitchFamily="34" charset="0"/>
              </a:rPr>
              <a:t>you’ll have an IEP to sign up. For most people, their 7-month Medicare IEP starts 3 months before their 65</a:t>
            </a:r>
            <a:r>
              <a:rPr lang="en-US" sz="1100" baseline="30000" dirty="0">
                <a:solidFill>
                  <a:prstClr val="black"/>
                </a:solidFill>
                <a:cs typeface="Arial" panose="020B0604020202020204" pitchFamily="34" charset="0"/>
              </a:rPr>
              <a:t>th</a:t>
            </a:r>
            <a:r>
              <a:rPr lang="en-US" sz="1100" dirty="0">
                <a:solidFill>
                  <a:prstClr val="black"/>
                </a:solidFill>
                <a:cs typeface="Arial" panose="020B0604020202020204" pitchFamily="34" charset="0"/>
              </a:rPr>
              <a:t> birthday and ends 3 months after their 65</a:t>
            </a:r>
            <a:r>
              <a:rPr lang="en-US" sz="1100" baseline="30000" dirty="0">
                <a:solidFill>
                  <a:prstClr val="black"/>
                </a:solidFill>
                <a:cs typeface="Arial" panose="020B0604020202020204" pitchFamily="34" charset="0"/>
              </a:rPr>
              <a:t>th</a:t>
            </a:r>
            <a:r>
              <a:rPr lang="en-US" sz="1100" dirty="0">
                <a:solidFill>
                  <a:prstClr val="black"/>
                </a:solidFill>
                <a:cs typeface="Arial" panose="020B0604020202020204" pitchFamily="34" charset="0"/>
              </a:rPr>
              <a:t> birthday. If you sign up for Medicare after your IEP, you may have to pay a late enrollment penalty for as long as you have Medicare. </a:t>
            </a:r>
          </a:p>
          <a:p>
            <a:pPr marL="118813" indent="-118813" defTabSz="966612">
              <a:spcBef>
                <a:spcPts val="0"/>
              </a:spcBef>
              <a:spcAft>
                <a:spcPts val="600"/>
              </a:spcAft>
              <a:defRPr/>
            </a:pPr>
            <a:r>
              <a:rPr lang="en-US" sz="1100" b="1" dirty="0">
                <a:solidFill>
                  <a:prstClr val="black"/>
                </a:solidFill>
                <a:cs typeface="Arial" panose="020B0604020202020204" pitchFamily="34" charset="0"/>
              </a:rPr>
              <a:t>If you have individual Marketplace coverage and only sign up for Part A during your IEP, </a:t>
            </a:r>
            <a:r>
              <a:rPr lang="en-US" sz="1100" dirty="0">
                <a:solidFill>
                  <a:prstClr val="black"/>
                </a:solidFill>
                <a:cs typeface="Arial" panose="020B0604020202020204" pitchFamily="34" charset="0"/>
              </a:rPr>
              <a:t>you won't be able to sign up for Part B later using the Special Enrollment Period (SEP). If you miss your IEP, you’ll have to wait until the General Enrollment Period (GEP). The GEP is from January 1–March 31 each year. Your coverage will begin the month after you sign up. If more than 12 months have passed since you turned 65, you could have to pay a lifetime late enrollment penalty for Part B.</a:t>
            </a:r>
          </a:p>
          <a:p>
            <a:pPr marL="0" indent="0">
              <a:spcBef>
                <a:spcPts val="0"/>
              </a:spcBef>
              <a:spcAft>
                <a:spcPts val="600"/>
              </a:spcAft>
              <a:buNone/>
              <a:defRPr/>
            </a:pP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You may have Medicare and Marketplace coverage at the same time, only if you had your Marketplace coverage before you had Medicare. It’s against the law for someone who knows you have Medicare to sell you a Marketplace plan. If you decide to remain in a Marketplace plan after signing up for Part A, you should know there's no coordination of benefits between a Qualified Health Plan (QHP) and Medicare. It isn’t a secondary insurance. Also, drug coverage in a QHP may not be creditable and you may pay a penalty if you sign up for Part D later. A QHP is an insurance plan that’s certified by the Health Insurance Marketplace®, provides essential health benefits, follows established limits on cost-sharing (like deductibles, copayments, and out-of-pocket maximum amounts), and meets other requirements under the Affordable Care Act. For more information, visit </a:t>
            </a:r>
            <a:r>
              <a:rPr lang="en-US" sz="1100" dirty="0">
                <a:solidFill>
                  <a:prstClr val="black"/>
                </a:solidFill>
                <a:cs typeface="Arial" panose="020B0604020202020204" pitchFamily="34" charset="0"/>
                <a:hlinkClick r:id="rId4"/>
              </a:rPr>
              <a:t>HealthCare.gov/medicare/changing-from-marketplace-to-medicare</a:t>
            </a:r>
            <a:r>
              <a:rPr lang="en-US" sz="1100" dirty="0">
                <a:solidFill>
                  <a:prstClr val="black"/>
                </a:solidFill>
                <a:cs typeface="Arial" panose="020B0604020202020204" pitchFamily="34" charset="0"/>
              </a:rPr>
              <a:t>.</a:t>
            </a:r>
          </a:p>
        </p:txBody>
      </p:sp>
    </p:spTree>
    <p:extLst>
      <p:ext uri="{BB962C8B-B14F-4D97-AF65-F5344CB8AC3E}">
        <p14:creationId xmlns:p14="http://schemas.microsoft.com/office/powerpoint/2010/main" val="20400157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0629" y="3581400"/>
            <a:ext cx="7071360" cy="5344886"/>
          </a:xfrm>
        </p:spPr>
        <p:txBody>
          <a:bodyPr/>
          <a:lstStyle/>
          <a:p>
            <a:pPr marL="0" indent="0" defTabSz="966612">
              <a:spcBef>
                <a:spcPts val="634"/>
              </a:spcBef>
              <a:spcAft>
                <a:spcPts val="600"/>
              </a:spcAft>
              <a:buNone/>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marL="0" indent="0" defTabSz="966612">
              <a:spcBef>
                <a:spcPts val="634"/>
              </a:spcBef>
              <a:spcAft>
                <a:spcPts val="600"/>
              </a:spcAft>
              <a:buNone/>
              <a:defRPr/>
            </a:pPr>
            <a:r>
              <a:rPr lang="en-US" sz="1100" b="1" dirty="0">
                <a:cs typeface="Arial" panose="020B0604020202020204" pitchFamily="34" charset="0"/>
              </a:rPr>
              <a:t>Presenter Notes</a:t>
            </a:r>
          </a:p>
          <a:p>
            <a:pPr marL="0" indent="0" defTabSz="966612">
              <a:spcBef>
                <a:spcPts val="634"/>
              </a:spcBef>
              <a:spcAft>
                <a:spcPts val="600"/>
              </a:spcAft>
              <a:buNone/>
              <a:defRPr/>
            </a:pPr>
            <a:r>
              <a:rPr lang="en-US" sz="1100" b="1" dirty="0">
                <a:solidFill>
                  <a:prstClr val="black"/>
                </a:solidFill>
                <a:cs typeface="Arial" panose="020B0604020202020204" pitchFamily="34" charset="0"/>
              </a:rPr>
              <a:t>You can choose Marketplace coverage instead of Medicare if:</a:t>
            </a:r>
          </a:p>
          <a:p>
            <a:pPr marL="125660" indent="-125660" defTabSz="966612">
              <a:spcBef>
                <a:spcPts val="634"/>
              </a:spcBef>
              <a:spcAft>
                <a:spcPts val="600"/>
              </a:spcAft>
              <a:defRPr/>
            </a:pPr>
            <a:r>
              <a:rPr lang="en-US" sz="1100" dirty="0">
                <a:solidFill>
                  <a:prstClr val="black"/>
                </a:solidFill>
                <a:cs typeface="Arial" panose="020B0604020202020204" pitchFamily="34" charset="0"/>
              </a:rPr>
              <a:t>You’re paying a premium for Part A—you can drop your Part A and Part B coverage and get a Marketplace plan instead</a:t>
            </a:r>
          </a:p>
          <a:p>
            <a:pPr marL="125660" indent="-125660">
              <a:spcBef>
                <a:spcPts val="634"/>
              </a:spcBef>
              <a:spcAft>
                <a:spcPts val="600"/>
              </a:spcAft>
              <a:defRPr/>
            </a:pPr>
            <a:r>
              <a:rPr lang="en-US" sz="1100" dirty="0">
                <a:solidFill>
                  <a:prstClr val="black"/>
                </a:solidFill>
                <a:cs typeface="Arial" panose="020B0604020202020204" pitchFamily="34" charset="0"/>
              </a:rPr>
              <a:t>You only have Part B, and have to pay a premium for Part A—you can drop Part B and get a Marketplace plan instead </a:t>
            </a:r>
          </a:p>
          <a:p>
            <a:pPr marL="125660" indent="-125660" defTabSz="966612">
              <a:spcBef>
                <a:spcPts val="634"/>
              </a:spcBef>
              <a:spcAft>
                <a:spcPts val="600"/>
              </a:spcAft>
              <a:defRPr/>
            </a:pPr>
            <a:r>
              <a:rPr lang="en-US" sz="1100" dirty="0">
                <a:solidFill>
                  <a:prstClr val="black"/>
                </a:solidFill>
                <a:cs typeface="Arial" panose="020B0604020202020204" pitchFamily="34" charset="0"/>
              </a:rPr>
              <a:t>You’re eligible for Medicare but haven’t enrolled because: </a:t>
            </a:r>
          </a:p>
          <a:p>
            <a:pPr marL="241653" lvl="2" indent="-122169" defTabSz="966612">
              <a:spcBef>
                <a:spcPts val="634"/>
              </a:spcBef>
              <a:spcAft>
                <a:spcPts val="600"/>
              </a:spcAft>
              <a:buSzTx/>
              <a:buFont typeface="Arial" panose="020B0604020202020204" pitchFamily="34" charset="0"/>
              <a:buChar char="•"/>
              <a:defRPr/>
            </a:pPr>
            <a:r>
              <a:rPr lang="en-US" sz="1100" dirty="0">
                <a:solidFill>
                  <a:prstClr val="black"/>
                </a:solidFill>
                <a:cs typeface="Arial" panose="020B0604020202020204" pitchFamily="34" charset="0"/>
              </a:rPr>
              <a:t>You have to pay a premium for Part A</a:t>
            </a:r>
          </a:p>
          <a:p>
            <a:pPr marL="241653" lvl="2" indent="-122169" defTabSz="966612">
              <a:spcBef>
                <a:spcPts val="634"/>
              </a:spcBef>
              <a:spcAft>
                <a:spcPts val="600"/>
              </a:spcAft>
              <a:buSzTx/>
              <a:buFont typeface="Arial" panose="020B0604020202020204" pitchFamily="34" charset="0"/>
              <a:buChar char="•"/>
              <a:defRPr/>
            </a:pPr>
            <a:r>
              <a:rPr lang="en-US" sz="1100" dirty="0">
                <a:solidFill>
                  <a:prstClr val="black"/>
                </a:solidFill>
                <a:cs typeface="Arial" panose="020B0604020202020204" pitchFamily="34" charset="0"/>
              </a:rPr>
              <a:t>You have a medical condition that qualifies you for Medicare, like End-Stage Renal Disease (ESRD), but haven’t applied for Medicare coverage</a:t>
            </a:r>
          </a:p>
          <a:p>
            <a:pPr marL="241653" lvl="2" indent="-124183" defTabSz="966612">
              <a:spcAft>
                <a:spcPts val="600"/>
              </a:spcAft>
              <a:buSzTx/>
              <a:buFont typeface="Arial" panose="020B0604020202020204" pitchFamily="34" charset="0"/>
              <a:buChar char="•"/>
              <a:defRPr/>
            </a:pPr>
            <a:r>
              <a:rPr lang="en-US" sz="1100" dirty="0">
                <a:solidFill>
                  <a:prstClr val="black"/>
                </a:solidFill>
                <a:cs typeface="Arial" panose="020B0604020202020204" pitchFamily="34" charset="0"/>
              </a:rPr>
              <a:t>You’re in your 24-month disability waiting period </a:t>
            </a:r>
          </a:p>
          <a:p>
            <a:pPr marL="0" indent="0">
              <a:spcBef>
                <a:spcPts val="634"/>
              </a:spcBef>
              <a:spcAft>
                <a:spcPts val="600"/>
              </a:spcAft>
              <a:buNone/>
              <a:defRPr/>
            </a:pP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Before choosing Marketplace coverage over Medicare, there are 2 important points for you to consider: </a:t>
            </a:r>
          </a:p>
          <a:p>
            <a:pPr marL="241653" indent="-241653">
              <a:spcBef>
                <a:spcPts val="634"/>
              </a:spcBef>
              <a:spcAft>
                <a:spcPts val="600"/>
              </a:spcAft>
              <a:buFont typeface="+mj-lt"/>
              <a:buAutoNum type="arabicPeriod"/>
              <a:defRPr/>
            </a:pPr>
            <a:r>
              <a:rPr lang="en-US" sz="1100" dirty="0">
                <a:solidFill>
                  <a:prstClr val="black"/>
                </a:solidFill>
                <a:cs typeface="Arial" panose="020B0604020202020204" pitchFamily="34" charset="0"/>
              </a:rPr>
              <a:t>If you sign up for Medicare after your IEP ends, you may have to pay a late enrollment penalty for as long as you have Medicare. </a:t>
            </a:r>
          </a:p>
          <a:p>
            <a:pPr marL="241653" indent="-241653">
              <a:spcBef>
                <a:spcPts val="634"/>
              </a:spcBef>
              <a:spcAft>
                <a:spcPts val="600"/>
              </a:spcAft>
              <a:buFont typeface="+mj-lt"/>
              <a:buAutoNum type="arabicPeriod"/>
              <a:defRPr/>
            </a:pPr>
            <a:r>
              <a:rPr lang="en-US" sz="1100" dirty="0"/>
              <a:t>Generally, you can sign up for Medicare </a:t>
            </a:r>
            <a:r>
              <a:rPr lang="en-US" sz="1100" b="1" dirty="0"/>
              <a:t>only</a:t>
            </a:r>
            <a:r>
              <a:rPr lang="en-US" sz="1100" dirty="0"/>
              <a:t> during the Medicare GEP (from January 1</a:t>
            </a:r>
            <a:r>
              <a:rPr lang="en-US" sz="1100" dirty="0">
                <a:solidFill>
                  <a:prstClr val="black"/>
                </a:solidFill>
                <a:cs typeface="Arial" panose="020B0604020202020204" pitchFamily="34" charset="0"/>
              </a:rPr>
              <a:t>–</a:t>
            </a:r>
            <a:r>
              <a:rPr lang="en-US" sz="1100" dirty="0"/>
              <a:t>March 31 each year). Your coverage begins the 1</a:t>
            </a:r>
            <a:r>
              <a:rPr lang="en-US" sz="1100" baseline="30000" dirty="0"/>
              <a:t>st</a:t>
            </a:r>
            <a:r>
              <a:rPr lang="en-US" sz="1100" dirty="0"/>
              <a:t> day of the month after you sign up. This may cause a gap in your coverage.</a:t>
            </a:r>
          </a:p>
          <a:p>
            <a:pPr marL="0" indent="0">
              <a:spcBef>
                <a:spcPts val="634"/>
              </a:spcBef>
              <a:spcAft>
                <a:spcPts val="600"/>
              </a:spcAft>
              <a:buNone/>
              <a:defRPr/>
            </a:pPr>
            <a:r>
              <a:rPr lang="en-US" sz="1100" dirty="0">
                <a:solidFill>
                  <a:prstClr val="black"/>
                </a:solidFill>
                <a:cs typeface="Arial" panose="020B0604020202020204" pitchFamily="34" charset="0"/>
              </a:rPr>
              <a:t>You can </a:t>
            </a:r>
            <a:r>
              <a:rPr lang="en-US" sz="1100" dirty="0">
                <a:solidFill>
                  <a:prstClr val="black"/>
                </a:solidFill>
                <a:cs typeface="Arial"/>
              </a:rPr>
              <a:t>contact your local SHIP office at </a:t>
            </a:r>
            <a:r>
              <a:rPr lang="en-US" sz="1100" dirty="0">
                <a:solidFill>
                  <a:prstClr val="black"/>
                </a:solidFill>
                <a:cs typeface="Arial"/>
                <a:hlinkClick r:id="rId3"/>
              </a:rPr>
              <a:t>shiphelp.org</a:t>
            </a:r>
            <a:r>
              <a:rPr lang="en-US" sz="1100" dirty="0">
                <a:solidFill>
                  <a:prstClr val="black"/>
                </a:solidFill>
                <a:cs typeface="Arial"/>
              </a:rPr>
              <a:t> for help deciding whether to choose Marketplace coverage instead of Medicare.</a:t>
            </a:r>
            <a:endParaRPr lang="en-US" sz="1100" dirty="0">
              <a:solidFill>
                <a:prstClr val="black"/>
              </a:solidFill>
              <a:cs typeface="Arial" panose="020B0604020202020204" pitchFamily="34" charset="0"/>
            </a:endParaRPr>
          </a:p>
          <a:p>
            <a:pPr marL="0" indent="0">
              <a:spcBef>
                <a:spcPts val="634"/>
              </a:spcBef>
              <a:spcAft>
                <a:spcPts val="600"/>
              </a:spcAft>
              <a:buNone/>
              <a:defRPr/>
            </a:pPr>
            <a:r>
              <a:rPr lang="en-US" sz="1100" b="1" dirty="0">
                <a:solidFill>
                  <a:prstClr val="black"/>
                </a:solidFill>
                <a:cs typeface="Arial" panose="020B0604020202020204" pitchFamily="34" charset="0"/>
              </a:rPr>
              <a:t>Source</a:t>
            </a:r>
            <a:r>
              <a:rPr lang="en-US" sz="1100" dirty="0">
                <a:solidFill>
                  <a:prstClr val="black"/>
                </a:solidFill>
                <a:cs typeface="Arial" panose="020B0604020202020204" pitchFamily="34" charset="0"/>
              </a:rPr>
              <a:t>: </a:t>
            </a:r>
            <a:r>
              <a:rPr lang="en-US" sz="1100" dirty="0">
                <a:solidFill>
                  <a:prstClr val="black"/>
                </a:solidFill>
                <a:cs typeface="Arial" panose="020B0604020202020204" pitchFamily="34" charset="0"/>
                <a:hlinkClick r:id="rId4"/>
              </a:rPr>
              <a:t>HealthCare.gov/</a:t>
            </a:r>
            <a:r>
              <a:rPr lang="en-US" sz="1100" dirty="0" err="1">
                <a:solidFill>
                  <a:prstClr val="black"/>
                </a:solidFill>
                <a:cs typeface="Arial" panose="020B0604020202020204" pitchFamily="34" charset="0"/>
                <a:hlinkClick r:id="rId4"/>
              </a:rPr>
              <a:t>medicare</a:t>
            </a:r>
            <a:r>
              <a:rPr lang="en-US" sz="1100" dirty="0">
                <a:solidFill>
                  <a:prstClr val="black"/>
                </a:solidFill>
                <a:cs typeface="Arial" panose="020B0604020202020204" pitchFamily="34" charset="0"/>
              </a:rPr>
              <a:t> </a:t>
            </a:r>
            <a:endParaRPr lang="en-US" sz="1100" dirty="0"/>
          </a:p>
        </p:txBody>
      </p:sp>
    </p:spTree>
    <p:extLst>
      <p:ext uri="{BB962C8B-B14F-4D97-AF65-F5344CB8AC3E}">
        <p14:creationId xmlns:p14="http://schemas.microsoft.com/office/powerpoint/2010/main" val="393095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924549"/>
          </a:xfrm>
        </p:spPr>
        <p:txBody>
          <a:bodyPr/>
          <a:lstStyle/>
          <a:p>
            <a:pPr marL="0" indent="0" defTabSz="966612">
              <a:spcBef>
                <a:spcPts val="0"/>
              </a:spcBef>
              <a:spcAft>
                <a:spcPts val="600"/>
              </a:spcAft>
              <a:buNone/>
              <a:defRPr/>
            </a:pPr>
            <a:r>
              <a:rPr lang="en-US" sz="1100" b="1" i="0" u="none" strike="noStrike" dirty="0">
                <a:solidFill>
                  <a:srgbClr val="000000"/>
                </a:solidFill>
                <a:effectLst/>
                <a:cs typeface="Arial"/>
              </a:rPr>
              <a:t>Presenter </a:t>
            </a:r>
            <a:r>
              <a:rPr lang="en-US" sz="1100" b="1" dirty="0">
                <a:solidFill>
                  <a:prstClr val="black"/>
                </a:solidFill>
              </a:rPr>
              <a:t>Option: </a:t>
            </a:r>
            <a:r>
              <a:rPr lang="en-US" sz="1100" dirty="0">
                <a:solidFill>
                  <a:prstClr val="black"/>
                </a:solidFill>
              </a:rPr>
              <a:t>You may </a:t>
            </a:r>
            <a:r>
              <a:rPr lang="en-US" sz="1100" dirty="0">
                <a:solidFill>
                  <a:srgbClr val="444444"/>
                </a:solidFill>
                <a:cs typeface="Arial"/>
              </a:rPr>
              <a:t>click on the URL to play the “Explore Your Medicare Coverage Options” video: </a:t>
            </a:r>
            <a:r>
              <a:rPr lang="en-US" sz="1100" dirty="0">
                <a:solidFill>
                  <a:srgbClr val="444444"/>
                </a:solidFill>
                <a:cs typeface="Arial"/>
                <a:hlinkClick r:id="rId3"/>
              </a:rPr>
              <a:t>https://www.youtube.com/watch?v=2ikOdAeZboY</a:t>
            </a:r>
            <a:r>
              <a:rPr lang="en-US" sz="1100" dirty="0">
                <a:solidFill>
                  <a:srgbClr val="444444"/>
                </a:solidFill>
                <a:cs typeface="Arial"/>
              </a:rPr>
              <a:t>.  </a:t>
            </a:r>
            <a:endParaRPr lang="en-US" sz="1100" b="1" i="0" u="none" strike="noStrike" dirty="0">
              <a:solidFill>
                <a:srgbClr val="000000"/>
              </a:solidFill>
              <a:effectLst/>
              <a:cs typeface="Arial"/>
            </a:endParaRPr>
          </a:p>
          <a:p>
            <a:pPr marL="0" indent="0" defTabSz="966612">
              <a:spcBef>
                <a:spcPts val="0"/>
              </a:spcBef>
              <a:spcAft>
                <a:spcPts val="600"/>
              </a:spcAft>
              <a:buNone/>
              <a:defRPr/>
            </a:pPr>
            <a:r>
              <a:rPr lang="en-US" sz="1100" b="1" i="0" u="none" strike="noStrike" dirty="0">
                <a:solidFill>
                  <a:srgbClr val="000000"/>
                </a:solidFill>
                <a:effectLst/>
                <a:cs typeface="Arial"/>
              </a:rPr>
              <a:t>Presenter Notes</a:t>
            </a:r>
            <a:r>
              <a:rPr lang="en-US" sz="1100" b="0" i="0" u="none" strike="noStrike" dirty="0">
                <a:solidFill>
                  <a:srgbClr val="444444"/>
                </a:solidFill>
                <a:effectLst/>
                <a:cs typeface="Arial"/>
              </a:rPr>
              <a:t>​</a:t>
            </a:r>
            <a:endParaRPr lang="en-US" sz="1100" dirty="0">
              <a:solidFill>
                <a:prstClr val="black"/>
              </a:solidFill>
              <a:cs typeface="Arial"/>
            </a:endParaRPr>
          </a:p>
          <a:p>
            <a:pPr marL="0" indent="0" defTabSz="966612">
              <a:spcBef>
                <a:spcPts val="0"/>
              </a:spcBef>
              <a:spcAft>
                <a:spcPts val="600"/>
              </a:spcAft>
              <a:buNone/>
              <a:defRPr/>
            </a:pPr>
            <a:r>
              <a:rPr lang="en-US" sz="1100" dirty="0">
                <a:solidFill>
                  <a:prstClr val="black"/>
                </a:solidFill>
                <a:cs typeface="Arial"/>
              </a:rPr>
              <a:t>When you first </a:t>
            </a:r>
            <a:r>
              <a:rPr lang="en-US" sz="1100" dirty="0">
                <a:cs typeface="Arial"/>
              </a:rPr>
              <a:t>sign up for </a:t>
            </a:r>
            <a:r>
              <a:rPr lang="en-US" sz="1100" dirty="0">
                <a:solidFill>
                  <a:prstClr val="black"/>
                </a:solidFill>
                <a:cs typeface="Arial"/>
              </a:rPr>
              <a:t>Medicare, and during certain times of the year, you can choose how you get your Medicare coverage. There are 2 main ways to get Medicare:</a:t>
            </a:r>
          </a:p>
          <a:p>
            <a:pPr marL="125525" indent="-125525" defTabSz="966612">
              <a:spcBef>
                <a:spcPts val="0"/>
              </a:spcBef>
              <a:spcAft>
                <a:spcPts val="600"/>
              </a:spcAft>
              <a:defRPr/>
            </a:pPr>
            <a:r>
              <a:rPr lang="en-US" sz="1100" dirty="0">
                <a:solidFill>
                  <a:prstClr val="black"/>
                </a:solidFill>
                <a:cs typeface="Arial"/>
              </a:rPr>
              <a:t>Original Medicare</a:t>
            </a:r>
          </a:p>
          <a:p>
            <a:pPr marL="125525" indent="-125525" defTabSz="966612">
              <a:spcBef>
                <a:spcPts val="0"/>
              </a:spcBef>
              <a:spcAft>
                <a:spcPts val="600"/>
              </a:spcAft>
              <a:defRPr/>
            </a:pPr>
            <a:r>
              <a:rPr lang="en-US" sz="1100" dirty="0">
                <a:solidFill>
                  <a:prstClr val="black"/>
                </a:solidFill>
                <a:cs typeface="Arial"/>
              </a:rPr>
              <a:t>Medicare Advantage (also known as Part C)</a:t>
            </a:r>
          </a:p>
          <a:p>
            <a:pPr marL="0" indent="0" defTabSz="966612">
              <a:spcBef>
                <a:spcPts val="0"/>
              </a:spcBef>
              <a:spcAft>
                <a:spcPts val="600"/>
              </a:spcAft>
              <a:buNone/>
              <a:defRPr/>
            </a:pPr>
            <a:r>
              <a:rPr lang="en-US" sz="1100" b="1" dirty="0">
                <a:solidFill>
                  <a:prstClr val="black"/>
                </a:solidFill>
                <a:cs typeface="Arial"/>
              </a:rPr>
              <a:t>Original Medicare</a:t>
            </a:r>
          </a:p>
          <a:p>
            <a:pPr marL="125525" indent="-125525">
              <a:spcBef>
                <a:spcPts val="0"/>
              </a:spcBef>
              <a:spcAft>
                <a:spcPts val="600"/>
              </a:spcAft>
              <a:defRPr/>
            </a:pPr>
            <a:r>
              <a:rPr lang="en-US" sz="1100" dirty="0">
                <a:solidFill>
                  <a:prstClr val="black"/>
                </a:solidFill>
                <a:cs typeface="Arial"/>
              </a:rPr>
              <a:t>Coverage includes Medicare Part A and Part B. </a:t>
            </a:r>
          </a:p>
          <a:p>
            <a:pPr marL="125834" indent="-125834" defTabSz="966612">
              <a:spcBef>
                <a:spcPts val="0"/>
              </a:spcBef>
              <a:spcAft>
                <a:spcPts val="600"/>
              </a:spcAft>
              <a:defRPr/>
            </a:pPr>
            <a:r>
              <a:rPr lang="en-US" sz="1100" dirty="0">
                <a:solidFill>
                  <a:prstClr val="black"/>
                </a:solidFill>
                <a:cs typeface="Arial"/>
              </a:rPr>
              <a:t>You can join a separate Medicare drug plan to get Medicare drug coverage (Part D). </a:t>
            </a:r>
            <a:endParaRPr lang="en-US" sz="1100" dirty="0">
              <a:solidFill>
                <a:prstClr val="black"/>
              </a:solidFill>
              <a:cs typeface="Arial" panose="020B0604020202020204" pitchFamily="34" charset="0"/>
            </a:endParaRPr>
          </a:p>
          <a:p>
            <a:pPr marL="125525" indent="-125525">
              <a:spcBef>
                <a:spcPts val="0"/>
              </a:spcBef>
              <a:spcAft>
                <a:spcPts val="600"/>
              </a:spcAft>
              <a:defRPr/>
            </a:pPr>
            <a:r>
              <a:rPr lang="en-US" sz="1100" dirty="0">
                <a:cs typeface="Arial"/>
              </a:rPr>
              <a:t>You can use any doctor or hospital that takes Medicare, anywhere in the U.S.</a:t>
            </a:r>
            <a:endParaRPr lang="en-US" sz="1100" dirty="0">
              <a:solidFill>
                <a:prstClr val="black"/>
              </a:solidFill>
              <a:cs typeface="Arial"/>
            </a:endParaRPr>
          </a:p>
          <a:p>
            <a:pPr marL="125525" indent="-125525">
              <a:spcBef>
                <a:spcPts val="0"/>
              </a:spcBef>
              <a:spcAft>
                <a:spcPts val="600"/>
              </a:spcAft>
              <a:defRPr/>
            </a:pPr>
            <a:r>
              <a:rPr lang="en-US" sz="1100" dirty="0">
                <a:solidFill>
                  <a:prstClr val="black"/>
                </a:solidFill>
                <a:cs typeface="Arial"/>
              </a:rPr>
              <a:t>To help pay your out-of-pocket costs in Original Medicare (like your 20% coinsurance), you can also shop for and buy supplemental coverage. This includes Medicare Supplement Insurance (Medigap), which only works with Original Medicare. You can also use coverage from a current or former employer or union, or Medicaid. Medicaid is a joint federal and state program that helps with medical costs for some people with limited income and (in some cases) resources. It also offers benefits that Medicare doesn’t normally cover, like nursing home care and personal care services. The coinsurance is an amount you may be required to pay as your share of the cost for services after you pay any deductibles. Coinsurance is usually a percentage.</a:t>
            </a:r>
            <a:endParaRPr lang="en-US" sz="1100" dirty="0">
              <a:solidFill>
                <a:prstClr val="black"/>
              </a:solidFill>
              <a:cs typeface="Arial" panose="020B0604020202020204" pitchFamily="34" charset="0"/>
            </a:endParaRPr>
          </a:p>
          <a:p>
            <a:pPr marL="0" indent="0" defTabSz="966612">
              <a:spcBef>
                <a:spcPts val="0"/>
              </a:spcBef>
              <a:spcAft>
                <a:spcPts val="600"/>
              </a:spcAft>
              <a:buNone/>
              <a:defRPr/>
            </a:pPr>
            <a:r>
              <a:rPr lang="en-US" sz="1100" b="1" dirty="0">
                <a:solidFill>
                  <a:prstClr val="black"/>
                </a:solidFill>
                <a:cs typeface="Arial"/>
              </a:rPr>
              <a:t>Medicare Advantage (also known as Part C)</a:t>
            </a:r>
          </a:p>
          <a:p>
            <a:pPr marL="125525" indent="-125525" defTabSz="966612">
              <a:spcBef>
                <a:spcPts val="0"/>
              </a:spcBef>
              <a:spcAft>
                <a:spcPts val="600"/>
              </a:spcAft>
              <a:defRPr/>
            </a:pPr>
            <a:r>
              <a:rPr lang="en-US" sz="1100" dirty="0">
                <a:solidFill>
                  <a:prstClr val="black"/>
                </a:solidFill>
                <a:cs typeface="Arial"/>
              </a:rPr>
              <a:t>A Medicare-approved plan from a private company that offers an alternative to Original Medicare for your health and drug coverage. These “bundled” plans include Part A, Part B, and usually Part D.</a:t>
            </a:r>
          </a:p>
          <a:p>
            <a:pPr marL="125525" indent="-125525" defTabSz="966612">
              <a:spcBef>
                <a:spcPts val="0"/>
              </a:spcBef>
              <a:spcAft>
                <a:spcPts val="600"/>
              </a:spcAft>
              <a:defRPr/>
            </a:pPr>
            <a:r>
              <a:rPr lang="en-US" sz="1100" dirty="0">
                <a:solidFill>
                  <a:prstClr val="black"/>
                </a:solidFill>
                <a:cs typeface="Arial"/>
              </a:rPr>
              <a:t>In many cases, </a:t>
            </a:r>
            <a:r>
              <a:rPr lang="en-US" sz="1100" dirty="0">
                <a:cs typeface="Arial"/>
              </a:rPr>
              <a:t>you can only use </a:t>
            </a:r>
            <a:r>
              <a:rPr lang="en-US" sz="1100" dirty="0">
                <a:solidFill>
                  <a:prstClr val="black"/>
                </a:solidFill>
                <a:cs typeface="Arial"/>
              </a:rPr>
              <a:t>doctors who are in the plan’s network.</a:t>
            </a:r>
          </a:p>
          <a:p>
            <a:pPr marL="125525" indent="-125525" defTabSz="966612">
              <a:spcBef>
                <a:spcPts val="0"/>
              </a:spcBef>
              <a:spcAft>
                <a:spcPts val="600"/>
              </a:spcAft>
              <a:defRPr/>
            </a:pPr>
            <a:r>
              <a:rPr lang="en-US" sz="1100" dirty="0">
                <a:cs typeface="Arial"/>
              </a:rPr>
              <a:t>In many cases, you may need to get approval from your plan before it covers certain drugs or services.</a:t>
            </a:r>
          </a:p>
          <a:p>
            <a:pPr marL="125525" indent="-125525" defTabSz="966612">
              <a:spcBef>
                <a:spcPts val="0"/>
              </a:spcBef>
              <a:spcAft>
                <a:spcPts val="600"/>
              </a:spcAft>
              <a:defRPr/>
            </a:pPr>
            <a:r>
              <a:rPr lang="en-US" sz="1100" dirty="0">
                <a:solidFill>
                  <a:prstClr val="black"/>
                </a:solidFill>
                <a:cs typeface="Arial"/>
              </a:rPr>
              <a:t>Plans may have lower or higher out-of-pocket costs than Original Medicare. You may also have an additional premium.</a:t>
            </a:r>
          </a:p>
          <a:p>
            <a:pPr marL="125525" indent="-125525" defTabSz="966612">
              <a:spcBef>
                <a:spcPts val="0"/>
              </a:spcBef>
              <a:spcAft>
                <a:spcPts val="600"/>
              </a:spcAft>
              <a:defRPr/>
            </a:pPr>
            <a:r>
              <a:rPr lang="en-US" sz="1100" dirty="0">
                <a:solidFill>
                  <a:prstClr val="black"/>
                </a:solidFill>
                <a:cs typeface="Arial"/>
              </a:rPr>
              <a:t>Plans may offer some extra benefits that Original Medicare doesn’t cover—like certain vision, hearing, and dental services. See Lesson 5 for more information on Medicare Advantage including supplemental benefits.</a:t>
            </a:r>
          </a:p>
          <a:p>
            <a:pPr marL="0" indent="0">
              <a:spcBef>
                <a:spcPts val="0"/>
              </a:spcBef>
              <a:spcAft>
                <a:spcPts val="600"/>
              </a:spcAft>
              <a:buNone/>
              <a:defRPr/>
            </a:pPr>
            <a:endParaRPr lang="en-US" sz="1100" b="1" dirty="0">
              <a:solidFill>
                <a:prstClr val="black"/>
              </a:solidFill>
            </a:endParaRPr>
          </a:p>
        </p:txBody>
      </p:sp>
    </p:spTree>
    <p:extLst>
      <p:ext uri="{BB962C8B-B14F-4D97-AF65-F5344CB8AC3E}">
        <p14:creationId xmlns:p14="http://schemas.microsoft.com/office/powerpoint/2010/main" val="31101655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03320"/>
            <a:ext cx="5759450" cy="5144347"/>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0"/>
              </a:spcBef>
              <a:spcAft>
                <a:spcPts val="600"/>
              </a:spcAft>
              <a:buNone/>
              <a:defRPr/>
            </a:pPr>
            <a:r>
              <a:rPr lang="en-US" dirty="0">
                <a:solidFill>
                  <a:prstClr val="black"/>
                </a:solidFill>
                <a:cs typeface="Arial"/>
              </a:rPr>
              <a:t>Check Your Knowledge: Question 11</a:t>
            </a:r>
          </a:p>
          <a:p>
            <a:pPr marL="0" indent="0" defTabSz="966612">
              <a:spcBef>
                <a:spcPts val="0"/>
              </a:spcBef>
              <a:spcAft>
                <a:spcPts val="600"/>
              </a:spcAft>
              <a:buNone/>
              <a:defRPr/>
            </a:pPr>
            <a:r>
              <a:rPr lang="en-US" b="1" dirty="0">
                <a:solidFill>
                  <a:prstClr val="black"/>
                </a:solidFill>
                <a:cs typeface="Arial"/>
              </a:rPr>
              <a:t>Once you’re eligible for Medicare Part A (Hospital Insurance), you won’t be eligible for premium tax credits or other cost savings you may be getting for your Marketplace plan. </a:t>
            </a:r>
            <a:endParaRPr lang="en-US" dirty="0">
              <a:solidFill>
                <a:prstClr val="black"/>
              </a:solidFill>
              <a:cs typeface="Arial"/>
            </a:endParaRPr>
          </a:p>
          <a:p>
            <a:pPr marL="179226" indent="-179226" defTabSz="966612">
              <a:spcBef>
                <a:spcPts val="0"/>
              </a:spcBef>
              <a:spcAft>
                <a:spcPts val="600"/>
              </a:spcAft>
              <a:buFont typeface="+mj-lt"/>
              <a:buAutoNum type="alphaLcPeriod"/>
              <a:defRPr/>
            </a:pPr>
            <a:r>
              <a:rPr lang="en-US" dirty="0">
                <a:solidFill>
                  <a:prstClr val="black"/>
                </a:solidFill>
                <a:cs typeface="Arial"/>
              </a:rPr>
              <a:t>True </a:t>
            </a:r>
          </a:p>
          <a:p>
            <a:pPr marL="179226" indent="-179226" defTabSz="966612">
              <a:spcBef>
                <a:spcPts val="0"/>
              </a:spcBef>
              <a:spcAft>
                <a:spcPts val="600"/>
              </a:spcAft>
              <a:buFont typeface="+mj-lt"/>
              <a:buAutoNum type="alphaLcPeriod"/>
              <a:defRPr/>
            </a:pPr>
            <a:r>
              <a:rPr lang="en-US" dirty="0">
                <a:solidFill>
                  <a:prstClr val="black"/>
                </a:solidFill>
                <a:cs typeface="Arial"/>
              </a:rPr>
              <a:t>False</a:t>
            </a:r>
          </a:p>
          <a:p>
            <a:pPr marL="0" indent="0" defTabSz="966612">
              <a:spcBef>
                <a:spcPts val="0"/>
              </a:spcBef>
              <a:spcAft>
                <a:spcPts val="600"/>
              </a:spcAft>
              <a:buNone/>
              <a:defRPr/>
            </a:pPr>
            <a:r>
              <a:rPr lang="en-US" b="1" dirty="0">
                <a:solidFill>
                  <a:prstClr val="black"/>
                </a:solidFill>
                <a:cs typeface="Arial"/>
              </a:rPr>
              <a:t>Answer: a. True</a:t>
            </a:r>
          </a:p>
          <a:p>
            <a:pPr marL="0" indent="0" defTabSz="966612">
              <a:spcBef>
                <a:spcPts val="0"/>
              </a:spcBef>
              <a:spcAft>
                <a:spcPts val="600"/>
              </a:spcAft>
              <a:buNone/>
              <a:defRPr/>
            </a:pPr>
            <a:r>
              <a:rPr lang="en-US" dirty="0">
                <a:solidFill>
                  <a:prstClr val="black"/>
                </a:solidFill>
                <a:cs typeface="Arial"/>
              </a:rPr>
              <a:t>No matter how you get Medicare, whether through Original Medicare or a Medicare Advantage Plan, you need to return to the Marketplace and end any subsidies you’re getting, like tax credits or cost-sharing reductions. If you continue to get help paying your Marketplace plan premium after you have Medicare, you might have to pay back some or all the tax credits you got for months of overlapping coverage when you file your federal income taxes. </a:t>
            </a:r>
          </a:p>
        </p:txBody>
      </p:sp>
    </p:spTree>
    <p:extLst>
      <p:ext uri="{BB962C8B-B14F-4D97-AF65-F5344CB8AC3E}">
        <p14:creationId xmlns:p14="http://schemas.microsoft.com/office/powerpoint/2010/main" val="16557264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759450" cy="5144347"/>
          </a:xfrm>
        </p:spPr>
        <p:txBody>
          <a:bodyPr/>
          <a:lstStyle/>
          <a:p>
            <a:pPr marL="0" indent="0" defTabSz="966612">
              <a:spcBef>
                <a:spcPts val="0"/>
              </a:spcBef>
              <a:spcAft>
                <a:spcPts val="600"/>
              </a:spcAft>
              <a:buNone/>
              <a:defRPr/>
            </a:pPr>
            <a:r>
              <a:rPr lang="en-US" b="1" dirty="0">
                <a:solidFill>
                  <a:prstClr val="black"/>
                </a:solidFill>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Lesson 7 reviews options for people with limited income and resources, like the Medicare Savings Programs, Extra Help, Medicaid, and the Children’s Health Insurance Program (CHIP).</a:t>
            </a:r>
          </a:p>
          <a:p>
            <a:pPr marL="0" indent="0">
              <a:spcBef>
                <a:spcPts val="0"/>
              </a:spcBef>
              <a:spcAft>
                <a:spcPts val="600"/>
              </a:spcAft>
              <a:buNone/>
            </a:pPr>
            <a:endParaRPr lang="en-US" dirty="0"/>
          </a:p>
        </p:txBody>
      </p:sp>
    </p:spTree>
    <p:extLst>
      <p:ext uri="{BB962C8B-B14F-4D97-AF65-F5344CB8AC3E}">
        <p14:creationId xmlns:p14="http://schemas.microsoft.com/office/powerpoint/2010/main" val="29485535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85903"/>
            <a:ext cx="5759450" cy="5144347"/>
          </a:xfrm>
        </p:spPr>
        <p:txBody>
          <a:bodyPr/>
          <a:lstStyle/>
          <a:p>
            <a:pPr marL="0" indent="0" defTabSz="966612">
              <a:spcBef>
                <a:spcPts val="0"/>
              </a:spcBef>
              <a:spcAft>
                <a:spcPts val="600"/>
              </a:spcAft>
              <a:buNone/>
              <a:defRPr/>
            </a:pPr>
            <a:r>
              <a:rPr lang="en-US" b="1" dirty="0">
                <a:solidFill>
                  <a:prstClr val="black"/>
                </a:solidFill>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At the end of this lesson, you’ll be able to:</a:t>
            </a:r>
          </a:p>
          <a:p>
            <a:pPr marL="125834" indent="-125834" defTabSz="966612">
              <a:spcBef>
                <a:spcPts val="0"/>
              </a:spcBef>
              <a:spcAft>
                <a:spcPts val="600"/>
              </a:spcAft>
              <a:defRPr/>
            </a:pPr>
            <a:r>
              <a:rPr lang="en-US" dirty="0">
                <a:solidFill>
                  <a:prstClr val="black"/>
                </a:solidFill>
                <a:cs typeface="Arial" panose="020B0604020202020204" pitchFamily="34" charset="0"/>
              </a:rPr>
              <a:t>Explain Medicare Savings Programs and minimum federal eligibility requirements</a:t>
            </a:r>
          </a:p>
          <a:p>
            <a:pPr marL="125834" indent="-125834" defTabSz="966612">
              <a:spcBef>
                <a:spcPts val="0"/>
              </a:spcBef>
              <a:spcAft>
                <a:spcPts val="600"/>
              </a:spcAft>
              <a:defRPr/>
            </a:pPr>
            <a:r>
              <a:rPr lang="en-US" dirty="0">
                <a:solidFill>
                  <a:prstClr val="black"/>
                </a:solidFill>
                <a:cs typeface="Arial" panose="020B0604020202020204" pitchFamily="34" charset="0"/>
              </a:rPr>
              <a:t>Explain other programs (Extra Help, Medicaid, and the Children’s Health Insurance Program (CHIP)) and who qualifies for them</a:t>
            </a:r>
          </a:p>
          <a:p>
            <a:pPr marL="0" indent="0">
              <a:spcBef>
                <a:spcPts val="0"/>
              </a:spcBef>
              <a:spcAft>
                <a:spcPts val="600"/>
              </a:spcAft>
              <a:buNone/>
            </a:pPr>
            <a:endParaRPr lang="en-US" dirty="0"/>
          </a:p>
        </p:txBody>
      </p:sp>
    </p:spTree>
    <p:extLst>
      <p:ext uri="{BB962C8B-B14F-4D97-AF65-F5344CB8AC3E}">
        <p14:creationId xmlns:p14="http://schemas.microsoft.com/office/powerpoint/2010/main" val="32922427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80474" y="3582512"/>
            <a:ext cx="6942221" cy="5477267"/>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panose="020B0604020202020204" pitchFamily="34" charset="0"/>
              </a:rPr>
              <a:t>This slide has animation.</a:t>
            </a:r>
            <a:endParaRPr lang="en-US" sz="1100" dirty="0">
              <a:solidFill>
                <a:prstClr val="black"/>
              </a:solidFill>
              <a:cs typeface="Arial" panose="020B0604020202020204" pitchFamily="34" charset="0"/>
            </a:endParaRPr>
          </a:p>
          <a:p>
            <a:pPr marL="0" indent="0">
              <a:spcBef>
                <a:spcPts val="0"/>
              </a:spcBef>
              <a:spcAft>
                <a:spcPts val="600"/>
              </a:spcAft>
              <a:buNone/>
              <a:defRPr/>
            </a:pPr>
            <a:r>
              <a:rPr lang="en-US" sz="1100" b="1" dirty="0">
                <a:solidFill>
                  <a:prstClr val="black"/>
                </a:solidFill>
                <a:cs typeface="Arial" panose="020B0604020202020204" pitchFamily="34" charset="0"/>
              </a:rPr>
              <a:t>Presenter Notes</a:t>
            </a:r>
          </a:p>
          <a:p>
            <a:pPr marL="0" indent="0">
              <a:spcBef>
                <a:spcPts val="0"/>
              </a:spcBef>
              <a:spcAft>
                <a:spcPts val="600"/>
              </a:spcAft>
              <a:buNone/>
              <a:defRPr/>
            </a:pPr>
            <a:r>
              <a:rPr lang="en-US" sz="1100" b="1" dirty="0">
                <a:solidFill>
                  <a:prstClr val="black"/>
                </a:solidFill>
                <a:cs typeface="Arial" panose="020B0604020202020204" pitchFamily="34" charset="0"/>
              </a:rPr>
              <a:t>There are programs available to help people with limited income and resources pay their health care and/or drug costs. </a:t>
            </a:r>
            <a:r>
              <a:rPr lang="en-US" sz="1100" dirty="0">
                <a:solidFill>
                  <a:prstClr val="black"/>
                </a:solidFill>
                <a:cs typeface="Arial" panose="020B0604020202020204" pitchFamily="34" charset="0"/>
              </a:rPr>
              <a:t>These include the Medicare Savings Programs, Extra Help, Medicaid, and the Children’s Health Insurance Program (CHIP). You should apply for these programs if you have limited income and resources, or you have medical expenses that exceed your available income and resources. Even if you aren’t sure you qualify, you should apply. </a:t>
            </a:r>
          </a:p>
          <a:p>
            <a:pPr marL="119149" indent="-119149">
              <a:spcBef>
                <a:spcPts val="0"/>
              </a:spcBef>
              <a:spcAft>
                <a:spcPts val="600"/>
              </a:spcAft>
              <a:defRPr/>
            </a:pPr>
            <a:r>
              <a:rPr lang="en-US" sz="1100" b="1" dirty="0">
                <a:solidFill>
                  <a:prstClr val="black"/>
                </a:solidFill>
                <a:cs typeface="Arial" panose="020B0604020202020204" pitchFamily="34" charset="0"/>
              </a:rPr>
              <a:t>Medicare Savings Programs</a:t>
            </a:r>
            <a:r>
              <a:rPr lang="en-US" sz="1100" dirty="0">
                <a:solidFill>
                  <a:prstClr val="black"/>
                </a:solidFill>
                <a:cs typeface="Arial" panose="020B0604020202020204" pitchFamily="34" charset="0"/>
              </a:rPr>
              <a:t>: These state programs help pay your Medicare costs, including Medicare premiums, deductibles, coinsurance, and copayments. They often have higher income and resource guidelines than full Medicaid. </a:t>
            </a:r>
            <a:r>
              <a:rPr lang="en-US" sz="1100" dirty="0">
                <a:effectLst/>
                <a:ea typeface="Calibri" panose="020F0502020204030204" pitchFamily="34" charset="0"/>
              </a:rPr>
              <a:t>Call your State Medical Assistance (Medicaid) office. Visit </a:t>
            </a:r>
            <a:r>
              <a:rPr lang="en-US" sz="1100" dirty="0">
                <a:effectLst/>
                <a:ea typeface="Calibri" panose="020F0502020204030204" pitchFamily="34" charset="0"/>
                <a:hlinkClick r:id="rId3"/>
              </a:rPr>
              <a:t>Medicaid.gov/about-us/beneficiary-resources/index.html#statemenu</a:t>
            </a:r>
            <a:r>
              <a:rPr lang="en-US" sz="1100" dirty="0">
                <a:effectLst/>
                <a:ea typeface="Calibri" panose="020F0502020204030204" pitchFamily="34" charset="0"/>
              </a:rPr>
              <a:t> to find your state’s Medicaid office.</a:t>
            </a:r>
            <a:endParaRPr lang="en-US" sz="1100" dirty="0">
              <a:solidFill>
                <a:prstClr val="black"/>
              </a:solidFill>
              <a:cs typeface="Arial" panose="020B0604020202020204" pitchFamily="34" charset="0"/>
            </a:endParaRPr>
          </a:p>
          <a:p>
            <a:pPr marL="119149" indent="-119149" defTabSz="966612">
              <a:spcBef>
                <a:spcPts val="0"/>
              </a:spcBef>
              <a:spcAft>
                <a:spcPts val="600"/>
              </a:spcAft>
              <a:defRPr/>
            </a:pPr>
            <a:r>
              <a:rPr lang="en-US" sz="1100" b="1" dirty="0">
                <a:solidFill>
                  <a:prstClr val="black"/>
                </a:solidFill>
                <a:cs typeface="Arial" panose="020B0604020202020204" pitchFamily="34" charset="0"/>
              </a:rPr>
              <a:t>Extra Help</a:t>
            </a:r>
            <a:r>
              <a:rPr lang="en-US" sz="1100" dirty="0">
                <a:solidFill>
                  <a:prstClr val="black"/>
                </a:solidFill>
                <a:cs typeface="Arial" panose="020B0604020202020204" pitchFamily="34" charset="0"/>
              </a:rPr>
              <a:t>: This program helps people with limited income and resources with the costs of Medicare drug coverage. It's also called the low-income subsidy. Some people with Medicare must apply for Extra Help and other people automatically qualify. You can apply by filling out a paper application, applying online at </a:t>
            </a:r>
            <a:r>
              <a:rPr lang="en-US" sz="1100" dirty="0">
                <a:solidFill>
                  <a:prstClr val="black"/>
                </a:solidFill>
                <a:cs typeface="Arial" panose="020B0604020202020204" pitchFamily="34" charset="0"/>
                <a:hlinkClick r:id="rId4"/>
              </a:rPr>
              <a:t>SSA.gov/medicare/part-d-extra-help</a:t>
            </a:r>
            <a:r>
              <a:rPr lang="en-US" sz="1100" dirty="0">
                <a:solidFill>
                  <a:prstClr val="black"/>
                </a:solidFill>
                <a:cs typeface="Arial" panose="020B0604020202020204" pitchFamily="34" charset="0"/>
              </a:rPr>
              <a:t>, or contacting your State Medical Assistance (Medicaid) office. </a:t>
            </a:r>
            <a:r>
              <a:rPr lang="en-US" sz="1100" dirty="0">
                <a:effectLst/>
                <a:ea typeface="Calibri" panose="020F0502020204030204" pitchFamily="34" charset="0"/>
              </a:rPr>
              <a:t>Visit </a:t>
            </a:r>
            <a:r>
              <a:rPr lang="en-US" sz="1100" dirty="0">
                <a:effectLst/>
                <a:ea typeface="Calibri" panose="020F0502020204030204" pitchFamily="34" charset="0"/>
                <a:hlinkClick r:id="rId3"/>
              </a:rPr>
              <a:t>Medicaid.gov/about-us/beneficiary-resources/</a:t>
            </a:r>
            <a:r>
              <a:rPr lang="en-US" sz="1100" dirty="0" err="1">
                <a:effectLst/>
                <a:ea typeface="Calibri" panose="020F0502020204030204" pitchFamily="34" charset="0"/>
                <a:hlinkClick r:id="rId3"/>
              </a:rPr>
              <a:t>index.html#statemenu</a:t>
            </a:r>
            <a:r>
              <a:rPr lang="en-US" sz="1100" dirty="0">
                <a:effectLst/>
                <a:ea typeface="Calibri" panose="020F0502020204030204" pitchFamily="34" charset="0"/>
              </a:rPr>
              <a:t> to find your state’s Medicaid office.</a:t>
            </a:r>
            <a:endParaRPr lang="en-US" sz="1100" dirty="0">
              <a:solidFill>
                <a:prstClr val="black"/>
              </a:solidFill>
              <a:cs typeface="Arial" panose="020B0604020202020204" pitchFamily="34" charset="0"/>
            </a:endParaRPr>
          </a:p>
          <a:p>
            <a:pPr marL="119149" indent="-119149" defTabSz="966612">
              <a:spcBef>
                <a:spcPts val="0"/>
              </a:spcBef>
              <a:spcAft>
                <a:spcPts val="600"/>
              </a:spcAft>
              <a:defRPr/>
            </a:pPr>
            <a:r>
              <a:rPr lang="en-US" sz="1100" b="1" dirty="0">
                <a:solidFill>
                  <a:prstClr val="black"/>
                </a:solidFill>
                <a:cs typeface="Arial" panose="020B0604020202020204" pitchFamily="34" charset="0"/>
              </a:rPr>
              <a:t>Medicaid</a:t>
            </a:r>
            <a:r>
              <a:rPr lang="en-US" sz="1100" dirty="0">
                <a:solidFill>
                  <a:prstClr val="black"/>
                </a:solidFill>
                <a:cs typeface="Arial" panose="020B0604020202020204" pitchFamily="34" charset="0"/>
              </a:rPr>
              <a:t>: This program helps pay medical costs for some people with limited income and resources. It offers benefits that Medicare doesn’t normally cover, like nursing home care and personal care services. It's jointly funded by the federal and state governments and is administered by each state. </a:t>
            </a:r>
            <a:r>
              <a:rPr lang="en-US" sz="1100" dirty="0">
                <a:effectLst/>
                <a:ea typeface="Calibri" panose="020F0502020204030204" pitchFamily="34" charset="0"/>
              </a:rPr>
              <a:t>Visit </a:t>
            </a:r>
            <a:r>
              <a:rPr lang="en-US" sz="1100" dirty="0">
                <a:effectLst/>
                <a:ea typeface="Calibri" panose="020F0502020204030204" pitchFamily="34" charset="0"/>
                <a:hlinkClick r:id="rId3"/>
              </a:rPr>
              <a:t>Medicaid.gov/about-us/beneficiary-resources/</a:t>
            </a:r>
            <a:r>
              <a:rPr lang="en-US" sz="1100" dirty="0" err="1">
                <a:effectLst/>
                <a:ea typeface="Calibri" panose="020F0502020204030204" pitchFamily="34" charset="0"/>
                <a:hlinkClick r:id="rId3"/>
              </a:rPr>
              <a:t>index.html#statemenu</a:t>
            </a:r>
            <a:r>
              <a:rPr lang="en-US" sz="1100" dirty="0">
                <a:effectLst/>
                <a:ea typeface="Calibri" panose="020F0502020204030204" pitchFamily="34" charset="0"/>
              </a:rPr>
              <a:t> to find your state’s Medicaid office.</a:t>
            </a:r>
            <a:endParaRPr lang="en-US" sz="1100" dirty="0">
              <a:solidFill>
                <a:prstClr val="black"/>
              </a:solidFill>
              <a:cs typeface="Arial" panose="020B0604020202020204" pitchFamily="34" charset="0"/>
            </a:endParaRPr>
          </a:p>
          <a:p>
            <a:pPr marL="119149" indent="-119149">
              <a:spcBef>
                <a:spcPts val="0"/>
              </a:spcBef>
              <a:spcAft>
                <a:spcPts val="600"/>
              </a:spcAft>
              <a:defRPr/>
            </a:pPr>
            <a:r>
              <a:rPr lang="en-US" sz="1100" b="1" dirty="0">
                <a:solidFill>
                  <a:prstClr val="black"/>
                </a:solidFill>
                <a:cs typeface="Arial" panose="020B0604020202020204" pitchFamily="34" charset="0"/>
              </a:rPr>
              <a:t>CHIP</a:t>
            </a:r>
            <a:r>
              <a:rPr lang="en-US" sz="1100" dirty="0">
                <a:solidFill>
                  <a:prstClr val="black"/>
                </a:solidFill>
                <a:cs typeface="Arial" panose="020B0604020202020204" pitchFamily="34" charset="0"/>
              </a:rPr>
              <a:t>: This program provides low‑cost health insurance to children in families who earn too much income to qualify for Medicaid, but not enough to buy private health insurance. Visit </a:t>
            </a:r>
            <a:r>
              <a:rPr lang="en-US" sz="1100" dirty="0">
                <a:cs typeface="Arial" panose="020B0604020202020204" pitchFamily="34" charset="0"/>
                <a:hlinkClick r:id="rId5"/>
              </a:rPr>
              <a:t>InsureKidsNow.gov</a:t>
            </a:r>
            <a:r>
              <a:rPr lang="en-US" sz="1100" dirty="0">
                <a:cs typeface="Arial" panose="020B0604020202020204" pitchFamily="34" charset="0"/>
              </a:rPr>
              <a:t> or call 1-877-KIDS-NOW (1-877-543-7669) for more information.</a:t>
            </a:r>
          </a:p>
          <a:p>
            <a:pPr marL="114300" indent="0">
              <a:spcBef>
                <a:spcPts val="0"/>
              </a:spcBef>
              <a:spcAft>
                <a:spcPts val="600"/>
              </a:spcAft>
              <a:buNone/>
              <a:defRPr/>
            </a:pPr>
            <a:r>
              <a:rPr lang="en-US" sz="1100" b="1" dirty="0">
                <a:solidFill>
                  <a:prstClr val="black"/>
                </a:solidFill>
                <a:cs typeface="Arial" panose="020B0604020202020204" pitchFamily="34" charset="0"/>
              </a:rPr>
              <a:t>NOTE: </a:t>
            </a:r>
            <a:r>
              <a:rPr lang="en-US" sz="1100" dirty="0"/>
              <a:t>You can apply for Medicaid any time of year—Medicaid and CHIP don’t have Open Enrollment Periods.</a:t>
            </a:r>
            <a:endParaRPr lang="en-US" sz="1100" dirty="0">
              <a:solidFill>
                <a:prstClr val="black"/>
              </a:solidFill>
              <a:cs typeface="Arial" panose="020B0604020202020204" pitchFamily="34" charset="0"/>
            </a:endParaRPr>
          </a:p>
          <a:p>
            <a:pPr marL="0" indent="0">
              <a:spcBef>
                <a:spcPts val="0"/>
              </a:spcBef>
              <a:spcAft>
                <a:spcPts val="600"/>
              </a:spcAft>
              <a:buNone/>
              <a:defRPr/>
            </a:pPr>
            <a:r>
              <a:rPr lang="en-US" sz="1100" dirty="0">
                <a:solidFill>
                  <a:prstClr val="black"/>
                </a:solidFill>
                <a:cs typeface="Arial" panose="020B0604020202020204" pitchFamily="34" charset="0"/>
              </a:rPr>
              <a:t>For more information, visit </a:t>
            </a:r>
            <a:r>
              <a:rPr lang="en-US" sz="1100" dirty="0">
                <a:solidFill>
                  <a:prstClr val="black"/>
                </a:solidFill>
                <a:cs typeface="Arial" panose="020B0604020202020204" pitchFamily="34" charset="0"/>
                <a:hlinkClick r:id="rId6"/>
              </a:rPr>
              <a:t>Medicare.gov/your-medicare-costs/get-help-paying-costs</a:t>
            </a:r>
            <a:r>
              <a:rPr lang="en-US" sz="1100" dirty="0">
                <a:solidFill>
                  <a:prstClr val="black"/>
                </a:solidFill>
                <a:cs typeface="Arial" panose="020B0604020202020204" pitchFamily="34" charset="0"/>
              </a:rPr>
              <a:t> or contact your </a:t>
            </a:r>
            <a:r>
              <a:rPr lang="en-US" sz="1100" dirty="0">
                <a:solidFill>
                  <a:prstClr val="black"/>
                </a:solidFill>
                <a:cs typeface="Arial"/>
              </a:rPr>
              <a:t>State Health Insurance Assistance Program (SHIP) at </a:t>
            </a:r>
            <a:r>
              <a:rPr lang="en-US" sz="1100" dirty="0">
                <a:solidFill>
                  <a:prstClr val="black"/>
                </a:solidFill>
                <a:cs typeface="Arial"/>
                <a:hlinkClick r:id="rId7"/>
              </a:rPr>
              <a:t>shiphelp.org</a:t>
            </a:r>
            <a:r>
              <a:rPr lang="en-US" sz="1100" dirty="0">
                <a:solidFill>
                  <a:prstClr val="black"/>
                </a:solidFill>
                <a:cs typeface="Arial"/>
              </a:rPr>
              <a:t>.</a:t>
            </a:r>
            <a:endParaRPr lang="en-US" sz="1100" dirty="0">
              <a:solidFill>
                <a:prstClr val="black"/>
              </a:solidFill>
              <a:cs typeface="Arial" panose="020B0604020202020204" pitchFamily="34" charset="0"/>
            </a:endParaRPr>
          </a:p>
          <a:p>
            <a:pPr marL="0" indent="0" defTabSz="966612">
              <a:spcBef>
                <a:spcPts val="0"/>
              </a:spcBef>
              <a:spcAft>
                <a:spcPts val="600"/>
              </a:spcAft>
              <a:buNone/>
              <a:defRPr/>
            </a:pPr>
            <a:endParaRPr lang="en-US" sz="1100" dirty="0">
              <a:solidFill>
                <a:prstClr val="black"/>
              </a:solidFill>
              <a:cs typeface="Arial" panose="020B0604020202020204" pitchFamily="34" charset="0"/>
            </a:endParaRPr>
          </a:p>
          <a:p>
            <a:pPr marL="0" indent="0" defTabSz="966612">
              <a:spcBef>
                <a:spcPts val="0"/>
              </a:spcBef>
              <a:spcAft>
                <a:spcPts val="600"/>
              </a:spcAft>
              <a:buNone/>
              <a:defRPr/>
            </a:pPr>
            <a:endParaRPr lang="en-US" sz="1400" dirty="0">
              <a:solidFill>
                <a:prstClr val="black"/>
              </a:solidFill>
            </a:endParaRPr>
          </a:p>
        </p:txBody>
      </p:sp>
    </p:spTree>
    <p:extLst>
      <p:ext uri="{BB962C8B-B14F-4D97-AF65-F5344CB8AC3E}">
        <p14:creationId xmlns:p14="http://schemas.microsoft.com/office/powerpoint/2010/main" val="31978675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0"/>
            <a:ext cx="5759450" cy="3240088"/>
          </a:xfrm>
        </p:spPr>
      </p:sp>
      <p:sp>
        <p:nvSpPr>
          <p:cNvPr id="3" name="Notes Placeholder 2"/>
          <p:cNvSpPr>
            <a:spLocks noGrp="1"/>
          </p:cNvSpPr>
          <p:nvPr>
            <p:ph type="body" idx="1"/>
          </p:nvPr>
        </p:nvSpPr>
        <p:spPr>
          <a:xfrm>
            <a:off x="0" y="3240088"/>
            <a:ext cx="7315200" cy="6208712"/>
          </a:xfrm>
        </p:spPr>
        <p:txBody>
          <a:bodyPr>
            <a:noAutofit/>
          </a:bodyPr>
          <a:lstStyle/>
          <a:p>
            <a:pPr marL="0" lvl="1" defTabSz="966612">
              <a:spcBef>
                <a:spcPts val="0"/>
              </a:spcBef>
              <a:spcAft>
                <a:spcPts val="600"/>
              </a:spcAft>
              <a:tabLst>
                <a:tab pos="125861" algn="l"/>
              </a:tabLst>
              <a:defRPr/>
            </a:pPr>
            <a:r>
              <a:rPr lang="en-US" sz="1000" b="1" dirty="0">
                <a:cs typeface="Arial" panose="020B0604020202020204" pitchFamily="34" charset="0"/>
              </a:rPr>
              <a:t>Presenter Notes</a:t>
            </a:r>
          </a:p>
          <a:p>
            <a:pPr marL="0" lvl="1" defTabSz="966612">
              <a:spcBef>
                <a:spcPts val="0"/>
              </a:spcBef>
              <a:spcAft>
                <a:spcPts val="600"/>
              </a:spcAft>
              <a:tabLst>
                <a:tab pos="125861" algn="l"/>
              </a:tabLst>
              <a:defRPr/>
            </a:pPr>
            <a:r>
              <a:rPr lang="en-US" sz="1000" b="1" dirty="0">
                <a:solidFill>
                  <a:prstClr val="black"/>
                </a:solidFill>
                <a:cs typeface="Arial" panose="020B0604020202020204" pitchFamily="34" charset="0"/>
              </a:rPr>
              <a:t>These are the 2024 Medicare Savings Programs (MSP) federal minimum eligibility requirements for the 48 contiguous states. Limits are slightly higher in Alaska and Hawaii. </a:t>
            </a:r>
          </a:p>
          <a:p>
            <a:pPr marL="119149" indent="-119149">
              <a:spcBef>
                <a:spcPts val="0"/>
              </a:spcBef>
              <a:spcAft>
                <a:spcPts val="600"/>
              </a:spcAft>
            </a:pPr>
            <a:r>
              <a:rPr lang="en-US" sz="1000" b="1" dirty="0">
                <a:cs typeface="Arial" panose="020B0604020202020204" pitchFamily="34" charset="0"/>
              </a:rPr>
              <a:t>To qualify for the Qualified Medicare Beneficiary (QMB) Program, </a:t>
            </a:r>
            <a:r>
              <a:rPr lang="en-US" sz="1000" dirty="0">
                <a:cs typeface="Arial" panose="020B0604020202020204" pitchFamily="34" charset="0"/>
              </a:rPr>
              <a:t>you must qualify for Medicare Part A (Hospital Insurance) and have an income that’s no more than 100% of the federal poverty level (FPL). Your coverage starts the first month after you meet the QMB eligibility requirements (can’t be retroactive).</a:t>
            </a:r>
          </a:p>
          <a:p>
            <a:pPr marL="119149" indent="-119149">
              <a:spcBef>
                <a:spcPts val="0"/>
              </a:spcBef>
              <a:spcAft>
                <a:spcPts val="600"/>
              </a:spcAft>
            </a:pPr>
            <a:r>
              <a:rPr lang="en-US" sz="1000" b="1" dirty="0">
                <a:cs typeface="Arial" panose="020B0604020202020204" pitchFamily="34" charset="0"/>
              </a:rPr>
              <a:t>To qualify for the Specified Low-Income Medicare Beneficiary (SLMB) Program, </a:t>
            </a:r>
            <a:r>
              <a:rPr lang="en-US" sz="1000" dirty="0">
                <a:cs typeface="Arial" panose="020B0604020202020204" pitchFamily="34" charset="0"/>
              </a:rPr>
              <a:t>you must qualify for Part A and have an income that’s more than 100% and less than 120% of the FPL.</a:t>
            </a:r>
          </a:p>
          <a:p>
            <a:pPr marL="119149" indent="-119149">
              <a:spcBef>
                <a:spcPts val="0"/>
              </a:spcBef>
              <a:spcAft>
                <a:spcPts val="600"/>
              </a:spcAft>
            </a:pPr>
            <a:r>
              <a:rPr lang="en-US" sz="1000" b="1" dirty="0">
                <a:cs typeface="Arial" panose="020B0604020202020204" pitchFamily="34" charset="0"/>
              </a:rPr>
              <a:t>To qualify for the Qualifying Individual (QI) Program, </a:t>
            </a:r>
            <a:r>
              <a:rPr lang="en-US" sz="1000" dirty="0">
                <a:cs typeface="Arial" panose="020B0604020202020204" pitchFamily="34" charset="0"/>
              </a:rPr>
              <a:t>you must not qualify for any other Medicaid eligibility group. In addition, you must qualify for Part A and have an income that’s at least 120% of the FPL and less than 135% of the FPL. </a:t>
            </a:r>
          </a:p>
          <a:p>
            <a:pPr marL="119149" indent="-119149">
              <a:spcBef>
                <a:spcPts val="0"/>
              </a:spcBef>
              <a:spcAft>
                <a:spcPts val="600"/>
              </a:spcAft>
            </a:pPr>
            <a:r>
              <a:rPr lang="en-US" sz="1000" dirty="0">
                <a:cs typeface="Arial" panose="020B0604020202020204" pitchFamily="34" charset="0"/>
              </a:rPr>
              <a:t>In 2024, the resource limits for the QMB, SLMB, and QI programs are $9,430 for a single person and $14,130 for a married person living with a spouse. Resource limits are adjusted on January 1 of each year, based on the change in the annual consumer price index since September of the previous year (official in April of each year). States can disregard certain income and resources if the Centers for Medicare and Medicaid Services (CMS) approve the changes. Countable resources include money in a checking account or savings account, stocks, and bonds.</a:t>
            </a:r>
          </a:p>
          <a:p>
            <a:pPr marL="119149" indent="-119149">
              <a:spcBef>
                <a:spcPts val="0"/>
              </a:spcBef>
              <a:spcAft>
                <a:spcPts val="600"/>
              </a:spcAft>
            </a:pPr>
            <a:r>
              <a:rPr lang="en-US" sz="1000" b="1" dirty="0">
                <a:cs typeface="Arial" panose="020B0604020202020204" pitchFamily="34" charset="0"/>
              </a:rPr>
              <a:t>To qualify for the Qualifying Disabled &amp; Working Individuals (QDWI) Program, you must:</a:t>
            </a:r>
          </a:p>
          <a:p>
            <a:pPr marL="251319" indent="-125660">
              <a:spcBef>
                <a:spcPts val="0"/>
              </a:spcBef>
              <a:spcAft>
                <a:spcPts val="600"/>
              </a:spcAft>
              <a:buFont typeface="Arial" panose="020B0604020202020204" pitchFamily="34" charset="0"/>
              <a:buChar char="•"/>
            </a:pPr>
            <a:r>
              <a:rPr lang="en-US" sz="1000" dirty="0">
                <a:cs typeface="Arial" panose="020B0604020202020204" pitchFamily="34" charset="0"/>
              </a:rPr>
              <a:t>Have a disability</a:t>
            </a:r>
          </a:p>
          <a:p>
            <a:pPr marL="251319" indent="-125660">
              <a:spcBef>
                <a:spcPts val="0"/>
              </a:spcBef>
              <a:spcAft>
                <a:spcPts val="600"/>
              </a:spcAft>
              <a:buFont typeface="Arial" panose="020B0604020202020204" pitchFamily="34" charset="0"/>
              <a:buChar char="•"/>
            </a:pPr>
            <a:r>
              <a:rPr lang="en-US" sz="1000" dirty="0">
                <a:cs typeface="Arial" panose="020B0604020202020204" pitchFamily="34" charset="0"/>
              </a:rPr>
              <a:t>Be working</a:t>
            </a:r>
          </a:p>
          <a:p>
            <a:pPr marL="251319" indent="-125660">
              <a:spcBef>
                <a:spcPts val="0"/>
              </a:spcBef>
              <a:spcAft>
                <a:spcPts val="600"/>
              </a:spcAft>
              <a:buFont typeface="Arial" panose="020B0604020202020204" pitchFamily="34" charset="0"/>
              <a:buChar char="•"/>
            </a:pPr>
            <a:r>
              <a:rPr lang="en-US" sz="1000" dirty="0">
                <a:cs typeface="Arial" panose="020B0604020202020204" pitchFamily="34" charset="0"/>
              </a:rPr>
              <a:t>Have lost your Social Security disability benefits and Medicare premium-free Part A because you returned to work</a:t>
            </a:r>
          </a:p>
          <a:p>
            <a:pPr marL="251319" indent="-125660">
              <a:spcBef>
                <a:spcPts val="0"/>
              </a:spcBef>
              <a:spcAft>
                <a:spcPts val="600"/>
              </a:spcAft>
              <a:buFont typeface="Arial" panose="020B0604020202020204" pitchFamily="34" charset="0"/>
              <a:buChar char="•"/>
            </a:pPr>
            <a:r>
              <a:rPr lang="en-US" sz="1000" dirty="0">
                <a:cs typeface="Arial" panose="020B0604020202020204" pitchFamily="34" charset="0"/>
              </a:rPr>
              <a:t>Have resources worth less than $4,000 for an individual and $6,000 for a married couple, not counting the home where you live, usually one car, and certain insurance in 2024</a:t>
            </a:r>
          </a:p>
          <a:p>
            <a:pPr marL="251319" indent="-125660">
              <a:spcBef>
                <a:spcPts val="0"/>
              </a:spcBef>
              <a:spcAft>
                <a:spcPts val="600"/>
              </a:spcAft>
              <a:buFont typeface="Arial" panose="020B0604020202020204" pitchFamily="34" charset="0"/>
              <a:buChar char="•"/>
            </a:pPr>
            <a:r>
              <a:rPr lang="en-US" sz="1000" dirty="0">
                <a:cs typeface="Arial" panose="020B0604020202020204" pitchFamily="34" charset="0"/>
              </a:rPr>
              <a:t>Not already be eligible for Medicaid</a:t>
            </a:r>
          </a:p>
          <a:p>
            <a:pPr marL="0" indent="0">
              <a:spcBef>
                <a:spcPts val="0"/>
              </a:spcBef>
              <a:spcAft>
                <a:spcPts val="600"/>
              </a:spcAft>
              <a:buNone/>
            </a:pPr>
            <a:r>
              <a:rPr lang="en-US" sz="1000" dirty="0">
                <a:cs typeface="Arial" panose="020B0604020202020204" pitchFamily="34" charset="0"/>
              </a:rPr>
              <a:t>States can ask people with incomes between 150% and 200% of the FPL to pay a part of their Part A premium. The resource limits are $4,000 (individual) and $6,000 (married couple).</a:t>
            </a:r>
          </a:p>
          <a:p>
            <a:pPr marL="0" indent="0">
              <a:spcBef>
                <a:spcPts val="0"/>
              </a:spcBef>
              <a:spcAft>
                <a:spcPts val="600"/>
              </a:spcAft>
              <a:buNone/>
            </a:pPr>
            <a:r>
              <a:rPr lang="en-US" sz="1000" b="1" dirty="0">
                <a:cs typeface="Arial" panose="020B0604020202020204" pitchFamily="34" charset="0"/>
              </a:rPr>
              <a:t>For more Medicare Savings Programs information, </a:t>
            </a:r>
            <a:r>
              <a:rPr lang="en-US" sz="1000" dirty="0">
                <a:cs typeface="Arial" panose="020B0604020202020204" pitchFamily="34" charset="0"/>
              </a:rPr>
              <a:t>visit </a:t>
            </a:r>
            <a:r>
              <a:rPr lang="en-US" sz="1000" dirty="0">
                <a:cs typeface="Arial" panose="020B0604020202020204" pitchFamily="34" charset="0"/>
                <a:hlinkClick r:id="rId3"/>
              </a:rPr>
              <a:t>Medicare.gov/your-medicare-costs/get-help-paying-costs/</a:t>
            </a:r>
            <a:r>
              <a:rPr lang="en-US" sz="1000" dirty="0" err="1">
                <a:cs typeface="Arial" panose="020B0604020202020204" pitchFamily="34" charset="0"/>
                <a:hlinkClick r:id="rId3"/>
              </a:rPr>
              <a:t>medicare</a:t>
            </a:r>
            <a:r>
              <a:rPr lang="en-US" sz="1000" dirty="0">
                <a:cs typeface="Arial" panose="020B0604020202020204" pitchFamily="34" charset="0"/>
                <a:hlinkClick r:id="rId3"/>
              </a:rPr>
              <a:t>-savings-programs</a:t>
            </a:r>
            <a:r>
              <a:rPr lang="en-US" sz="1000" dirty="0">
                <a:cs typeface="Arial" panose="020B0604020202020204" pitchFamily="34" charset="0"/>
              </a:rPr>
              <a:t>. </a:t>
            </a:r>
            <a:r>
              <a:rPr lang="en-US" sz="1000" dirty="0">
                <a:effectLst/>
                <a:ea typeface="Calibri" panose="020F0502020204030204" pitchFamily="34" charset="0"/>
              </a:rPr>
              <a:t>Or call your State Medical Assistance (Medicaid) office. Visit </a:t>
            </a:r>
            <a:r>
              <a:rPr lang="en-US" sz="1000" dirty="0">
                <a:effectLst/>
                <a:ea typeface="Calibri" panose="020F0502020204030204" pitchFamily="34" charset="0"/>
                <a:hlinkClick r:id="rId4"/>
              </a:rPr>
              <a:t>Medicaid.gov/about-us/beneficiary-resources/index.html#statemenu</a:t>
            </a:r>
            <a:r>
              <a:rPr lang="en-US" sz="1000" dirty="0">
                <a:effectLst/>
                <a:ea typeface="Calibri" panose="020F0502020204030204" pitchFamily="34" charset="0"/>
              </a:rPr>
              <a:t> to find your state’s Medicaid office.</a:t>
            </a:r>
            <a:r>
              <a:rPr lang="en-US" sz="1000" dirty="0">
                <a:cs typeface="Arial" panose="020B0604020202020204" pitchFamily="34" charset="0"/>
              </a:rPr>
              <a:t> </a:t>
            </a:r>
          </a:p>
          <a:p>
            <a:pPr marL="0" indent="0">
              <a:spcBef>
                <a:spcPts val="0"/>
              </a:spcBef>
              <a:spcAft>
                <a:spcPts val="600"/>
              </a:spcAft>
              <a:buNone/>
            </a:pPr>
            <a:r>
              <a:rPr lang="en-US" sz="1000" dirty="0">
                <a:ea typeface="Calibri" panose="020F0502020204030204" pitchFamily="34" charset="0"/>
              </a:rPr>
              <a:t>States can effectively raise the federal floor for income and resources standards under the authority of section 1902(r)(2) of the Social Security Act, which generally permits state Medicaid agencies to disregard income and/or resources that are counted under certain standard financial eligibility methodologies. Some states have used the authority of section 1902(r)(2) of the Act to eliminate any resource criteria for the MSP groups (</a:t>
            </a:r>
            <a:r>
              <a:rPr lang="en-US" sz="1000" dirty="0">
                <a:ea typeface="Calibri" panose="020F0502020204030204" pitchFamily="34" charset="0"/>
                <a:hlinkClick r:id="rId5"/>
              </a:rPr>
              <a:t>CMS.gov/Medicare-Medicaid-Coordination/Medicare-and-Medicaid-Coordination/Medicare-Medicaid-Coordination-Office/Downloads/MMCO_DualEligibleDefinition.pdf</a:t>
            </a:r>
            <a:r>
              <a:rPr lang="en-US" sz="1000" dirty="0">
                <a:ea typeface="Calibri" panose="020F0502020204030204" pitchFamily="34" charset="0"/>
              </a:rPr>
              <a:t>). </a:t>
            </a:r>
            <a:endParaRPr lang="en-US" sz="1000" dirty="0">
              <a:cs typeface="Arial" panose="020B0604020202020204" pitchFamily="34" charset="0"/>
            </a:endParaRPr>
          </a:p>
          <a:p>
            <a:pPr marL="0" indent="0">
              <a:spcBef>
                <a:spcPts val="0"/>
              </a:spcBef>
              <a:spcAft>
                <a:spcPts val="600"/>
              </a:spcAft>
              <a:buNone/>
            </a:pPr>
            <a:endParaRPr lang="en-US" sz="1000" dirty="0">
              <a:cs typeface="Arial" panose="020B0604020202020204" pitchFamily="34" charset="0"/>
            </a:endParaRPr>
          </a:p>
        </p:txBody>
      </p:sp>
    </p:spTree>
    <p:extLst>
      <p:ext uri="{BB962C8B-B14F-4D97-AF65-F5344CB8AC3E}">
        <p14:creationId xmlns:p14="http://schemas.microsoft.com/office/powerpoint/2010/main" val="24004911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8"/>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0" indent="0">
              <a:spcBef>
                <a:spcPts val="0"/>
              </a:spcBef>
              <a:spcAft>
                <a:spcPts val="600"/>
              </a:spcAft>
              <a:buNone/>
              <a:defRPr/>
            </a:pPr>
            <a:r>
              <a:rPr lang="en-US" b="1" dirty="0">
                <a:solidFill>
                  <a:prstClr val="black"/>
                </a:solidFill>
                <a:cs typeface="Arial" panose="020B0604020202020204" pitchFamily="34" charset="0"/>
              </a:rPr>
              <a:t>Extra Help is a Medicare Program that helps people with limited income and resources </a:t>
            </a:r>
            <a:r>
              <a:rPr lang="en-US" dirty="0">
                <a:solidFill>
                  <a:prstClr val="black"/>
                </a:solidFill>
                <a:cs typeface="Arial" panose="020B0604020202020204" pitchFamily="34" charset="0"/>
              </a:rPr>
              <a:t>pay Medicare drug program costs, like premiums, deductibles, and coinsurance. </a:t>
            </a:r>
          </a:p>
          <a:p>
            <a:pPr marL="119149" indent="-119149" defTabSz="966612">
              <a:spcBef>
                <a:spcPts val="0"/>
              </a:spcBef>
              <a:spcAft>
                <a:spcPts val="600"/>
              </a:spcAft>
              <a:defRPr/>
            </a:pPr>
            <a:r>
              <a:rPr lang="en-US" b="1" dirty="0">
                <a:solidFill>
                  <a:prstClr val="black"/>
                </a:solidFill>
                <a:cs typeface="Arial" panose="020B0604020202020204" pitchFamily="34" charset="0"/>
              </a:rPr>
              <a:t>You’ll pay no premiums or deductible and have small or no copayments</a:t>
            </a:r>
            <a:r>
              <a:rPr lang="en-US" dirty="0">
                <a:solidFill>
                  <a:prstClr val="black"/>
                </a:solidFill>
                <a:cs typeface="Arial" panose="020B0604020202020204" pitchFamily="34" charset="0"/>
              </a:rPr>
              <a:t>. </a:t>
            </a:r>
          </a:p>
          <a:p>
            <a:pPr marL="119149" indent="-119149">
              <a:spcBef>
                <a:spcPts val="0"/>
              </a:spcBef>
              <a:spcAft>
                <a:spcPts val="600"/>
              </a:spcAft>
              <a:defRPr/>
            </a:pPr>
            <a:r>
              <a:rPr lang="en-US" b="1" dirty="0">
                <a:solidFill>
                  <a:prstClr val="black"/>
                </a:solidFill>
                <a:cs typeface="Arial" panose="020B0604020202020204" pitchFamily="34" charset="0"/>
              </a:rPr>
              <a:t>If you qualify for Extra Help, </a:t>
            </a:r>
            <a:r>
              <a:rPr lang="en-US" dirty="0">
                <a:solidFill>
                  <a:prstClr val="black"/>
                </a:solidFill>
                <a:cs typeface="Arial" panose="020B0604020202020204" pitchFamily="34" charset="0"/>
              </a:rPr>
              <a:t>you won’t have a coverage gap or Part D late-enrollment penalty. </a:t>
            </a:r>
          </a:p>
          <a:p>
            <a:pPr marL="119149" indent="-119149" defTabSz="966612">
              <a:spcBef>
                <a:spcPts val="0"/>
              </a:spcBef>
              <a:spcAft>
                <a:spcPts val="600"/>
              </a:spcAft>
              <a:defRPr/>
            </a:pPr>
            <a:r>
              <a:rPr lang="en-US" b="1" dirty="0">
                <a:solidFill>
                  <a:prstClr val="black"/>
                </a:solidFill>
                <a:cs typeface="Arial" panose="020B0604020202020204" pitchFamily="34" charset="0"/>
              </a:rPr>
              <a:t>You can change plans once per calendar quarter in the first 3 quarters of the year. </a:t>
            </a:r>
            <a:r>
              <a:rPr lang="en-US" dirty="0">
                <a:solidFill>
                  <a:prstClr val="black"/>
                </a:solidFill>
                <a:cs typeface="Arial" panose="020B0604020202020204" pitchFamily="34" charset="0"/>
              </a:rPr>
              <a:t>If you want to change plans in the 4</a:t>
            </a:r>
            <a:r>
              <a:rPr lang="en-US" baseline="30000" dirty="0">
                <a:solidFill>
                  <a:prstClr val="black"/>
                </a:solidFill>
                <a:cs typeface="Arial" panose="020B0604020202020204" pitchFamily="34" charset="0"/>
              </a:rPr>
              <a:t>th</a:t>
            </a:r>
            <a:r>
              <a:rPr lang="en-US" dirty="0">
                <a:solidFill>
                  <a:prstClr val="black"/>
                </a:solidFill>
                <a:cs typeface="Arial" panose="020B0604020202020204" pitchFamily="34" charset="0"/>
              </a:rPr>
              <a:t> quarter, you’d use the Open Enrollment Period (OEP). To change plans, you just need to join a new plan. That will automatically disenroll you from your old plan.</a:t>
            </a:r>
          </a:p>
          <a:p>
            <a:pPr marL="0" indent="0">
              <a:spcBef>
                <a:spcPts val="0"/>
              </a:spcBef>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Residents of the U.S. territories aren’t eligible for Extra Help. Each of the territories helps its own residents with Medicare drug costs. This help is generally for residents who qualify for and are enrolled in Medicaid. This assistance isn’t the same as Extra Help. </a:t>
            </a:r>
          </a:p>
          <a:p>
            <a:pPr marL="0" indent="0">
              <a:spcBef>
                <a:spcPts val="0"/>
              </a:spcBef>
              <a:spcAft>
                <a:spcPts val="600"/>
              </a:spcAft>
              <a:buNone/>
              <a:defRPr/>
            </a:pPr>
            <a:r>
              <a:rPr lang="en-US" dirty="0">
                <a:solidFill>
                  <a:prstClr val="black"/>
                </a:solidFill>
                <a:cs typeface="Arial" panose="020B0604020202020204" pitchFamily="34" charset="0"/>
              </a:rPr>
              <a:t>For low-income subsidy information, visit </a:t>
            </a:r>
            <a:r>
              <a:rPr lang="en-US" dirty="0">
                <a:cs typeface="Arial" panose="020B0604020202020204" pitchFamily="34" charset="0"/>
                <a:hlinkClick r:id="rId3"/>
              </a:rPr>
              <a:t>CMS.gov/Medicare/Prescription-Drug-Coverage/LimitedIncomeandResources</a:t>
            </a:r>
            <a:r>
              <a:rPr lang="en-US" dirty="0">
                <a:cs typeface="Arial" panose="020B0604020202020204" pitchFamily="34" charset="0"/>
              </a:rPr>
              <a:t>. </a:t>
            </a: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sz="1700" dirty="0">
              <a:solidFill>
                <a:prstClr val="black"/>
              </a:solidFill>
            </a:endParaRPr>
          </a:p>
        </p:txBody>
      </p:sp>
    </p:spTree>
    <p:extLst>
      <p:ext uri="{BB962C8B-B14F-4D97-AF65-F5344CB8AC3E}">
        <p14:creationId xmlns:p14="http://schemas.microsoft.com/office/powerpoint/2010/main" val="29110505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1920" y="3581400"/>
            <a:ext cx="7071360" cy="5552012"/>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a:spcBef>
                <a:spcPts val="634"/>
              </a:spcBef>
              <a:buNone/>
              <a:defRPr/>
            </a:pPr>
            <a:r>
              <a:rPr lang="en-US" b="1" dirty="0">
                <a:solidFill>
                  <a:prstClr val="black"/>
                </a:solidFill>
                <a:cs typeface="Arial" panose="020B0604020202020204" pitchFamily="34" charset="0"/>
              </a:rPr>
              <a:t>You automatically qualify for Extra Help (and don’t need to apply) if </a:t>
            </a:r>
            <a:r>
              <a:rPr lang="en-US" dirty="0">
                <a:solidFill>
                  <a:prstClr val="black"/>
                </a:solidFill>
                <a:cs typeface="Arial" panose="020B0604020202020204" pitchFamily="34" charset="0"/>
              </a:rPr>
              <a:t>you have Medicare and get full Medicaid coverage (sometimes called “full dual”), Supplemental Security Income (SSI) benefits, or help from Medicaid paying your Medicare Part B (Hospital Insurance) premiums (Medicare Savings Programs; sometimes called “partial dual”). </a:t>
            </a:r>
          </a:p>
          <a:p>
            <a:pPr marL="0" indent="0">
              <a:spcBef>
                <a:spcPts val="634"/>
              </a:spcBef>
              <a:buNone/>
              <a:defRPr/>
            </a:pPr>
            <a:r>
              <a:rPr lang="en-US" b="1" dirty="0">
                <a:solidFill>
                  <a:prstClr val="black"/>
                </a:solidFill>
                <a:cs typeface="Arial" panose="020B0604020202020204" pitchFamily="34" charset="0"/>
              </a:rPr>
              <a:t>If you don’t meet one of these conditions, you may still qualify for Extra Help, but you’ll need to apply for it. </a:t>
            </a:r>
            <a:r>
              <a:rPr lang="en-US" dirty="0">
                <a:solidFill>
                  <a:prstClr val="black"/>
                </a:solidFill>
                <a:cs typeface="Arial" panose="020B0604020202020204" pitchFamily="34" charset="0"/>
              </a:rPr>
              <a:t>If you think you qualify but aren’t sure, you should still apply. You can apply for Extra Help at any time, and if you’re denied, you can reapply if your circumstances change. Eligibility for Extra Help may be determined by either Social Security or your State Medical Assistance (Medicaid) office. </a:t>
            </a:r>
          </a:p>
          <a:p>
            <a:pPr marL="0" indent="0">
              <a:spcBef>
                <a:spcPts val="634"/>
              </a:spcBef>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Part D plans may offer you up to a 3-month grace period for the collection of premiums and cost sharing if you no longer automatically qualify for the LIS in 2024 but can demonstrate that you applied.</a:t>
            </a:r>
          </a:p>
          <a:p>
            <a:pPr marL="0" indent="0" defTabSz="966612">
              <a:spcBef>
                <a:spcPts val="634"/>
              </a:spcBef>
              <a:buNone/>
              <a:defRPr/>
            </a:pPr>
            <a:r>
              <a:rPr lang="en-US" b="1" dirty="0">
                <a:solidFill>
                  <a:prstClr val="black"/>
                </a:solidFill>
                <a:cs typeface="Arial" panose="020B0604020202020204" pitchFamily="34" charset="0"/>
              </a:rPr>
              <a:t>You can apply for Extra Help:</a:t>
            </a:r>
          </a:p>
          <a:p>
            <a:pPr marL="118813" lvl="1" indent="-118813" defTabSz="966612">
              <a:buFont typeface="Wingdings" panose="05000000000000000000" pitchFamily="2" charset="2"/>
              <a:buChar char="§"/>
              <a:defRPr/>
            </a:pPr>
            <a:r>
              <a:rPr lang="en-US" dirty="0">
                <a:solidFill>
                  <a:prstClr val="black"/>
                </a:solidFill>
                <a:cs typeface="Arial" panose="020B0604020202020204" pitchFamily="34" charset="0"/>
              </a:rPr>
              <a:t>Online at </a:t>
            </a:r>
            <a:r>
              <a:rPr lang="en-US" dirty="0">
                <a:solidFill>
                  <a:prstClr val="black"/>
                </a:solidFill>
                <a:cs typeface="Arial" panose="020B0604020202020204" pitchFamily="34" charset="0"/>
                <a:hlinkClick r:id="rId3"/>
              </a:rPr>
              <a:t>SSA.gov/</a:t>
            </a:r>
            <a:r>
              <a:rPr lang="en-US" dirty="0" err="1">
                <a:solidFill>
                  <a:prstClr val="black"/>
                </a:solidFill>
                <a:cs typeface="Arial" panose="020B0604020202020204" pitchFamily="34" charset="0"/>
                <a:hlinkClick r:id="rId3"/>
              </a:rPr>
              <a:t>medicare</a:t>
            </a:r>
            <a:r>
              <a:rPr lang="en-US" dirty="0">
                <a:solidFill>
                  <a:prstClr val="black"/>
                </a:solidFill>
                <a:cs typeface="Arial" panose="020B0604020202020204" pitchFamily="34" charset="0"/>
                <a:hlinkClick r:id="rId3"/>
              </a:rPr>
              <a:t>/part-d-extra-help</a:t>
            </a:r>
            <a:r>
              <a:rPr lang="en-US" dirty="0">
                <a:solidFill>
                  <a:prstClr val="black"/>
                </a:solidFill>
                <a:cs typeface="Arial" panose="020B0604020202020204" pitchFamily="34" charset="0"/>
              </a:rPr>
              <a:t> Completing a paper application you can get by calling Social Security at 1-800-772-1213. TTY users can call 1-800-325-0778.</a:t>
            </a:r>
          </a:p>
          <a:p>
            <a:pPr marL="118813" lvl="1" indent="-118813" defTabSz="966612">
              <a:buFont typeface="Wingdings" panose="05000000000000000000" pitchFamily="2" charset="2"/>
              <a:buChar char="§"/>
              <a:defRPr/>
            </a:pPr>
            <a:r>
              <a:rPr lang="en-US" dirty="0">
                <a:solidFill>
                  <a:prstClr val="black"/>
                </a:solidFill>
                <a:cs typeface="Arial" panose="020B0604020202020204" pitchFamily="34" charset="0"/>
              </a:rPr>
              <a:t>Through your Medicaid office. Visit </a:t>
            </a:r>
            <a:r>
              <a:rPr lang="en-US" dirty="0">
                <a:solidFill>
                  <a:prstClr val="black"/>
                </a:solidFill>
                <a:cs typeface="Arial" panose="020B0604020202020204" pitchFamily="34" charset="0"/>
                <a:hlinkClick r:id="rId4"/>
              </a:rPr>
              <a:t>Medicaid.gov/about-us/beneficiary-resources/index.html#statemenu</a:t>
            </a:r>
            <a:r>
              <a:rPr lang="en-US" dirty="0">
                <a:solidFill>
                  <a:prstClr val="black"/>
                </a:solidFill>
                <a:cs typeface="Arial" panose="020B0604020202020204" pitchFamily="34" charset="0"/>
              </a:rPr>
              <a:t> to find your state’s Medicaid office.</a:t>
            </a:r>
          </a:p>
          <a:p>
            <a:pPr marL="118813" lvl="1" indent="-118813" defTabSz="966612">
              <a:buFont typeface="Wingdings" panose="05000000000000000000" pitchFamily="2" charset="2"/>
              <a:buChar char="§"/>
              <a:defRPr/>
            </a:pPr>
            <a:r>
              <a:rPr lang="en-US" dirty="0">
                <a:solidFill>
                  <a:prstClr val="black"/>
                </a:solidFill>
                <a:cs typeface="Arial" panose="020B0604020202020204" pitchFamily="34" charset="0"/>
              </a:rPr>
              <a:t>With a local organization, like a State Health Insurance Assistance Program (SHIP). </a:t>
            </a:r>
            <a:r>
              <a:rPr lang="en-US" sz="1200" spc="-10" dirty="0">
                <a:effectLst/>
                <a:ea typeface="Calibri" panose="020F0502020204030204" pitchFamily="34" charset="0"/>
              </a:rPr>
              <a:t>To get the SHIP phone number for your state, visit </a:t>
            </a:r>
            <a:r>
              <a:rPr lang="en-US" sz="1200" spc="-10" dirty="0">
                <a:effectLst/>
                <a:ea typeface="Calibri" panose="020F0502020204030204" pitchFamily="34" charset="0"/>
                <a:hlinkClick r:id="rId5"/>
              </a:rPr>
              <a:t>shiphelp.org</a:t>
            </a:r>
            <a:r>
              <a:rPr lang="en-US" sz="1200" spc="-10" dirty="0">
                <a:effectLst/>
                <a:ea typeface="Calibri" panose="020F0502020204030204" pitchFamily="34" charset="0"/>
              </a:rPr>
              <a:t>. </a:t>
            </a:r>
            <a:endParaRPr lang="en-US" dirty="0">
              <a:solidFill>
                <a:prstClr val="black"/>
              </a:solidFill>
              <a:cs typeface="Arial" panose="020B0604020202020204" pitchFamily="34" charset="0"/>
            </a:endParaRPr>
          </a:p>
          <a:p>
            <a:pPr marL="0" indent="0" defTabSz="966612">
              <a:spcBef>
                <a:spcPts val="634"/>
              </a:spcBef>
              <a:buNone/>
              <a:defRPr/>
            </a:pPr>
            <a:r>
              <a:rPr lang="en-US" dirty="0">
                <a:solidFill>
                  <a:prstClr val="black"/>
                </a:solidFill>
                <a:cs typeface="Arial" panose="020B0604020202020204" pitchFamily="34" charset="0"/>
              </a:rPr>
              <a:t>You can apply yourself, or someone with the authority (like with Power of Attorney) to act on your behalf can file your application, or you can ask someone else to help you apply.</a:t>
            </a:r>
          </a:p>
          <a:p>
            <a:pPr marL="0" indent="0">
              <a:spcBef>
                <a:spcPts val="634"/>
              </a:spcBef>
              <a:buNone/>
              <a:defRPr/>
            </a:pPr>
            <a:r>
              <a:rPr lang="en-US" b="1" dirty="0">
                <a:solidFill>
                  <a:prstClr val="black"/>
                </a:solidFill>
                <a:cs typeface="Arial" panose="020B0604020202020204" pitchFamily="34" charset="0"/>
              </a:rPr>
              <a:t>If you apply for Extra Help, </a:t>
            </a:r>
            <a:r>
              <a:rPr lang="en-US" dirty="0">
                <a:solidFill>
                  <a:prstClr val="black"/>
                </a:solidFill>
                <a:cs typeface="Arial" panose="020B0604020202020204" pitchFamily="34" charset="0"/>
              </a:rPr>
              <a:t>Social Security will transmit the data from your application to your State Medicaid office to initiate an application for Medicare Savings Programs. As mentioned earlier, Medicare Savings Programs can help pay your Medicare premiums. </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700" dirty="0">
              <a:solidFill>
                <a:prstClr val="black"/>
              </a:solidFill>
            </a:endParaRPr>
          </a:p>
        </p:txBody>
      </p:sp>
    </p:spTree>
    <p:extLst>
      <p:ext uri="{BB962C8B-B14F-4D97-AF65-F5344CB8AC3E}">
        <p14:creationId xmlns:p14="http://schemas.microsoft.com/office/powerpoint/2010/main" val="33726557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5794" y="3757507"/>
            <a:ext cx="6670766" cy="5734836"/>
          </a:xfrm>
        </p:spPr>
        <p:txBody>
          <a:bodyPr/>
          <a:lstStyle/>
          <a:p>
            <a:pPr marL="0" indent="0" defTabSz="966612">
              <a:spcBef>
                <a:spcPts val="634"/>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spcAft>
                <a:spcPts val="600"/>
              </a:spcAft>
              <a:buNone/>
              <a:defRPr/>
            </a:pPr>
            <a:r>
              <a:rPr lang="en-US" b="1" dirty="0">
                <a:cs typeface="Arial"/>
              </a:rPr>
              <a:t>Presenter Notes</a:t>
            </a:r>
          </a:p>
          <a:p>
            <a:pPr marL="0" indent="0">
              <a:spcBef>
                <a:spcPts val="634"/>
              </a:spcBef>
              <a:spcAft>
                <a:spcPts val="600"/>
              </a:spcAft>
              <a:buNone/>
              <a:defRPr/>
            </a:pPr>
            <a:r>
              <a:rPr lang="en-US" b="1" dirty="0">
                <a:solidFill>
                  <a:prstClr val="black"/>
                </a:solidFill>
                <a:cs typeface="Arial"/>
              </a:rPr>
              <a:t>Medicaid is a joint federal and state program that helps pay health care costs if you have limited income and/or resources and meet other requirements. Some people qualify for both Medicare and Medicaid. </a:t>
            </a:r>
          </a:p>
          <a:p>
            <a:pPr marL="119149" indent="-119149" defTabSz="966612">
              <a:spcBef>
                <a:spcPts val="634"/>
              </a:spcBef>
              <a:spcAft>
                <a:spcPts val="600"/>
              </a:spcAft>
              <a:defRPr/>
            </a:pPr>
            <a:r>
              <a:rPr lang="en-US" dirty="0">
                <a:solidFill>
                  <a:prstClr val="black"/>
                </a:solidFill>
                <a:cs typeface="Arial"/>
              </a:rPr>
              <a:t>If you have Medicare and full Medicaid coverage, most of your health care costs are covered. You can get your Medicare coverage through Original Medicare or a Medicare Advantage Plan.</a:t>
            </a:r>
            <a:r>
              <a:rPr lang="en-US" b="0" dirty="0">
                <a:solidFill>
                  <a:prstClr val="black"/>
                </a:solidFill>
                <a:cs typeface="Arial"/>
              </a:rPr>
              <a:t> </a:t>
            </a:r>
            <a:endParaRPr lang="en-US" dirty="0">
              <a:solidFill>
                <a:prstClr val="black"/>
              </a:solidFill>
              <a:cs typeface="Arial" panose="020B0604020202020204" pitchFamily="34" charset="0"/>
            </a:endParaRPr>
          </a:p>
          <a:p>
            <a:pPr marL="119149" indent="-119149">
              <a:spcBef>
                <a:spcPts val="634"/>
              </a:spcBef>
              <a:spcAft>
                <a:spcPts val="600"/>
              </a:spcAft>
              <a:defRPr/>
            </a:pPr>
            <a:r>
              <a:rPr lang="en-US" dirty="0">
                <a:solidFill>
                  <a:prstClr val="black"/>
                </a:solidFill>
                <a:cs typeface="Arial"/>
              </a:rPr>
              <a:t>If you have Medicare and full Medicaid coverage, Medicare drug coverage covers your prescription drugs. </a:t>
            </a:r>
            <a:r>
              <a:rPr lang="en-US" dirty="0"/>
              <a:t>You automatically qualify for Extra Help paying your Medicare drug costs. </a:t>
            </a:r>
            <a:r>
              <a:rPr lang="en-US" dirty="0">
                <a:solidFill>
                  <a:prstClr val="black"/>
                </a:solidFill>
                <a:cs typeface="Arial"/>
              </a:rPr>
              <a:t>Medicaid may still cover some drugs that Medicare doesn’t cover.</a:t>
            </a:r>
            <a:r>
              <a:rPr lang="en-US" b="0" dirty="0">
                <a:solidFill>
                  <a:prstClr val="black"/>
                </a:solidFill>
                <a:cs typeface="Arial"/>
              </a:rPr>
              <a:t> </a:t>
            </a:r>
            <a:endParaRPr lang="en-US" dirty="0">
              <a:solidFill>
                <a:prstClr val="black"/>
              </a:solidFill>
              <a:cs typeface="Arial" panose="020B0604020202020204" pitchFamily="34" charset="0"/>
            </a:endParaRPr>
          </a:p>
          <a:p>
            <a:pPr marL="119149" indent="-119149">
              <a:spcBef>
                <a:spcPts val="634"/>
              </a:spcBef>
              <a:spcAft>
                <a:spcPts val="600"/>
              </a:spcAft>
              <a:defRPr/>
            </a:pPr>
            <a:r>
              <a:rPr lang="en-US" dirty="0"/>
              <a:t>People with full Medicaid coverage may get coverage for services that Medicare doesn’t cover or only partially covers, like nursing home care, personal care, transportation to medical services, home- and community-based services, home-delivered meals, and dental, vision, and hearing services.</a:t>
            </a:r>
            <a:r>
              <a:rPr lang="en-US" dirty="0">
                <a:solidFill>
                  <a:prstClr val="black"/>
                </a:solidFill>
                <a:cs typeface="Arial"/>
              </a:rPr>
              <a:t> </a:t>
            </a:r>
            <a:endParaRPr lang="en-US" dirty="0">
              <a:solidFill>
                <a:prstClr val="black"/>
              </a:solidFill>
              <a:cs typeface="Arial" panose="020B0604020202020204" pitchFamily="34" charset="0"/>
            </a:endParaRPr>
          </a:p>
          <a:p>
            <a:pPr marL="0" indent="0">
              <a:spcBef>
                <a:spcPts val="634"/>
              </a:spcBef>
              <a:spcAft>
                <a:spcPts val="600"/>
              </a:spcAft>
              <a:buNone/>
              <a:defRPr/>
            </a:pPr>
            <a:r>
              <a:rPr lang="en-US" b="1" dirty="0">
                <a:solidFill>
                  <a:prstClr val="black"/>
                </a:solidFill>
                <a:cs typeface="Arial"/>
              </a:rPr>
              <a:t>Medicaid is the largest source of funding for medical and health-related services for people with limited income and resources. </a:t>
            </a:r>
            <a:r>
              <a:rPr lang="en-US" dirty="0">
                <a:solidFill>
                  <a:prstClr val="black"/>
                </a:solidFill>
                <a:cs typeface="Arial"/>
              </a:rPr>
              <a:t>Medicaid provides health coverage to an estimated 85.8</a:t>
            </a:r>
            <a:r>
              <a:rPr lang="en-US" dirty="0">
                <a:cs typeface="Arial"/>
              </a:rPr>
              <a:t> million people (in November 2023), </a:t>
            </a:r>
            <a:r>
              <a:rPr lang="en-US" dirty="0">
                <a:solidFill>
                  <a:prstClr val="black"/>
                </a:solidFill>
                <a:cs typeface="Arial"/>
              </a:rPr>
              <a:t>including children, pregnant individuals, parents, seniors, people with disabilities, and some low-income adults.</a:t>
            </a:r>
          </a:p>
          <a:p>
            <a:pPr marL="0" indent="0">
              <a:spcBef>
                <a:spcPts val="634"/>
              </a:spcBef>
              <a:spcAft>
                <a:spcPts val="600"/>
              </a:spcAft>
              <a:buNone/>
              <a:defRPr/>
            </a:pPr>
            <a:r>
              <a:rPr lang="en-US" b="1" dirty="0">
                <a:solidFill>
                  <a:prstClr val="black"/>
                </a:solidFill>
                <a:cs typeface="Arial"/>
              </a:rPr>
              <a:t>Medicaid Programs vary from state to state. </a:t>
            </a:r>
            <a:r>
              <a:rPr lang="en-US" dirty="0">
                <a:solidFill>
                  <a:prstClr val="black"/>
                </a:solidFill>
                <a:cs typeface="Arial"/>
              </a:rPr>
              <a:t>They may also have different names, like “Medical Assistance” or “Medi-Cal.” Each state has different income and resource requirements.</a:t>
            </a:r>
          </a:p>
          <a:p>
            <a:pPr marL="0" lvl="1" defTabSz="966612">
              <a:spcAft>
                <a:spcPts val="600"/>
              </a:spcAft>
              <a:defRPr/>
            </a:pPr>
            <a:r>
              <a:rPr lang="en-US" dirty="0">
                <a:solidFill>
                  <a:prstClr val="black"/>
                </a:solidFill>
                <a:cs typeface="Arial"/>
              </a:rPr>
              <a:t>Call your State Medical Assistance (Medicaid) office for more information, to see if you qualify, and learn how to apply. Visit </a:t>
            </a:r>
            <a:r>
              <a:rPr lang="en-US" dirty="0">
                <a:solidFill>
                  <a:prstClr val="black"/>
                </a:solidFill>
                <a:cs typeface="Arial"/>
                <a:hlinkClick r:id="rId3"/>
              </a:rPr>
              <a:t>Medicaid.gov/about-us/beneficiary-resources/</a:t>
            </a:r>
            <a:r>
              <a:rPr lang="en-US" dirty="0" err="1">
                <a:solidFill>
                  <a:prstClr val="black"/>
                </a:solidFill>
                <a:cs typeface="Arial"/>
                <a:hlinkClick r:id="rId3"/>
              </a:rPr>
              <a:t>index.html#statemenu</a:t>
            </a:r>
            <a:r>
              <a:rPr lang="en-US" dirty="0">
                <a:solidFill>
                  <a:prstClr val="black"/>
                </a:solidFill>
                <a:cs typeface="Arial"/>
              </a:rPr>
              <a:t>. </a:t>
            </a:r>
            <a:endParaRPr lang="en-US" dirty="0">
              <a:solidFill>
                <a:prstClr val="black"/>
              </a:solidFill>
            </a:endParaRPr>
          </a:p>
          <a:p>
            <a:pPr marL="0" indent="0" defTabSz="966612">
              <a:spcBef>
                <a:spcPts val="634"/>
              </a:spcBef>
              <a:spcAft>
                <a:spcPts val="600"/>
              </a:spcAft>
              <a:buNone/>
              <a:defRPr/>
            </a:pPr>
            <a:r>
              <a:rPr lang="en-US" b="1" dirty="0">
                <a:solidFill>
                  <a:prstClr val="black"/>
                </a:solidFill>
              </a:rPr>
              <a:t>Source: </a:t>
            </a:r>
            <a:r>
              <a:rPr lang="en-US" dirty="0">
                <a:solidFill>
                  <a:prstClr val="black"/>
                </a:solidFill>
                <a:hlinkClick r:id="rId4"/>
              </a:rPr>
              <a:t>Medicaid.gov/</a:t>
            </a:r>
            <a:r>
              <a:rPr lang="en-US" dirty="0" err="1">
                <a:solidFill>
                  <a:prstClr val="black"/>
                </a:solidFill>
                <a:hlinkClick r:id="rId4"/>
              </a:rPr>
              <a:t>medicaid</a:t>
            </a:r>
            <a:r>
              <a:rPr lang="en-US" dirty="0">
                <a:solidFill>
                  <a:prstClr val="black"/>
                </a:solidFill>
                <a:hlinkClick r:id="rId4"/>
              </a:rPr>
              <a:t>/program-information/</a:t>
            </a:r>
            <a:r>
              <a:rPr lang="en-US" dirty="0" err="1">
                <a:solidFill>
                  <a:prstClr val="black"/>
                </a:solidFill>
                <a:hlinkClick r:id="rId4"/>
              </a:rPr>
              <a:t>medicaid</a:t>
            </a:r>
            <a:r>
              <a:rPr lang="en-US" dirty="0">
                <a:solidFill>
                  <a:prstClr val="black"/>
                </a:solidFill>
                <a:hlinkClick r:id="rId4"/>
              </a:rPr>
              <a:t>-and-chip-enrollment-data/report-highlights/index</a:t>
            </a:r>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1313114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7"/>
            <a:ext cx="5759450" cy="5144347"/>
          </a:xfrm>
        </p:spPr>
        <p:txBody>
          <a:bodyPr/>
          <a:lstStyle/>
          <a:p>
            <a:pPr marL="0" indent="0" defTabSz="966612">
              <a:spcBef>
                <a:spcPts val="0"/>
              </a:spcBef>
              <a:spcAft>
                <a:spcPts val="600"/>
              </a:spcAft>
              <a:buNone/>
              <a:defRPr/>
            </a:pPr>
            <a:r>
              <a:rPr lang="en-US" b="1" dirty="0">
                <a:cs typeface="Arial" panose="020B0604020202020204" pitchFamily="34" charset="0"/>
              </a:rPr>
              <a:t>Presenter Notes</a:t>
            </a:r>
          </a:p>
          <a:p>
            <a:pPr marL="0" indent="0" defTabSz="966612">
              <a:spcBef>
                <a:spcPts val="0"/>
              </a:spcBef>
              <a:spcAft>
                <a:spcPts val="600"/>
              </a:spcAft>
              <a:buNone/>
              <a:defRPr/>
            </a:pPr>
            <a:r>
              <a:rPr lang="en-US" b="1" dirty="0">
                <a:solidFill>
                  <a:prstClr val="black"/>
                </a:solidFill>
                <a:cs typeface="Arial" panose="020B0604020202020204" pitchFamily="34" charset="0"/>
              </a:rPr>
              <a:t>Medicare and Medicaid are different in these ways:</a:t>
            </a:r>
          </a:p>
          <a:p>
            <a:pPr marL="125834" indent="-125834" defTabSz="966612">
              <a:spcBef>
                <a:spcPts val="0"/>
              </a:spcBef>
              <a:spcAft>
                <a:spcPts val="600"/>
              </a:spcAft>
              <a:defRPr/>
            </a:pPr>
            <a:r>
              <a:rPr lang="en-US" dirty="0">
                <a:solidFill>
                  <a:prstClr val="black"/>
                </a:solidFill>
                <a:cs typeface="Arial" panose="020B0604020202020204" pitchFamily="34" charset="0"/>
              </a:rPr>
              <a:t>Medicare is a national program that's consistent across the country. Medicaid is made up of statewide programs that vary among states.</a:t>
            </a:r>
          </a:p>
          <a:p>
            <a:pPr marL="125834" indent="-125834" defTabSz="966612">
              <a:spcBef>
                <a:spcPts val="0"/>
              </a:spcBef>
              <a:spcAft>
                <a:spcPts val="600"/>
              </a:spcAft>
              <a:defRPr/>
            </a:pPr>
            <a:r>
              <a:rPr lang="en-US" dirty="0">
                <a:solidFill>
                  <a:prstClr val="black"/>
                </a:solidFill>
                <a:cs typeface="Arial" panose="020B0604020202020204" pitchFamily="34" charset="0"/>
              </a:rPr>
              <a:t>Medicare is administered by the federal government. Medicaid is administered by state governments within broad federal rules (federal/state partnership).</a:t>
            </a:r>
          </a:p>
          <a:p>
            <a:pPr marL="125834" indent="-125834" defTabSz="966612">
              <a:spcBef>
                <a:spcPts val="0"/>
              </a:spcBef>
              <a:spcAft>
                <a:spcPts val="600"/>
              </a:spcAft>
              <a:defRPr/>
            </a:pPr>
            <a:r>
              <a:rPr lang="en-US" dirty="0">
                <a:solidFill>
                  <a:prstClr val="black"/>
                </a:solidFill>
                <a:cs typeface="Arial" panose="020B0604020202020204" pitchFamily="34" charset="0"/>
              </a:rPr>
              <a:t>Medicare is insurance for people 65 and older, people under 65 with certain disabilities, or any age with End-Stage Renal Disease (ESRD). Medicaid is health insurance for people based on need-financial and non-financial requirements.</a:t>
            </a:r>
          </a:p>
          <a:p>
            <a:pPr marL="125834" indent="-125834" defTabSz="966612">
              <a:spcBef>
                <a:spcPts val="0"/>
              </a:spcBef>
              <a:spcAft>
                <a:spcPts val="600"/>
              </a:spcAft>
              <a:defRPr/>
            </a:pPr>
            <a:r>
              <a:rPr lang="en-US" dirty="0">
                <a:solidFill>
                  <a:prstClr val="black"/>
                </a:solidFill>
                <a:cs typeface="Arial" panose="020B0604020202020204" pitchFamily="34" charset="0"/>
              </a:rPr>
              <a:t>Medicare is the nation’s primary payer of inpatient hospital services to the disabled, elderly, and people with ESRD. Medicaid is the nation’s primary public payer of acute health, mental health, and long-term care services.</a:t>
            </a:r>
          </a:p>
          <a:p>
            <a:pPr marL="0" indent="0">
              <a:spcBef>
                <a:spcPts val="0"/>
              </a:spcBef>
              <a:spcAft>
                <a:spcPts val="600"/>
              </a:spcAft>
              <a:buNone/>
            </a:pPr>
            <a:endParaRPr lang="en-US" dirty="0"/>
          </a:p>
        </p:txBody>
      </p:sp>
    </p:spTree>
    <p:extLst>
      <p:ext uri="{BB962C8B-B14F-4D97-AF65-F5344CB8AC3E}">
        <p14:creationId xmlns:p14="http://schemas.microsoft.com/office/powerpoint/2010/main" val="9134279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12029"/>
            <a:ext cx="5759450" cy="5144347"/>
          </a:xfrm>
        </p:spPr>
        <p:txBody>
          <a:bodyPr/>
          <a:lstStyle/>
          <a:p>
            <a:pPr marL="0" indent="0" defTabSz="966612">
              <a:spcBef>
                <a:spcPts val="634"/>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spcAft>
                <a:spcPts val="600"/>
              </a:spcAft>
              <a:buNone/>
              <a:defRPr/>
            </a:pPr>
            <a:r>
              <a:rPr lang="en-US" b="1" dirty="0">
                <a:cs typeface="Arial"/>
              </a:rPr>
              <a:t>Presenter Notes</a:t>
            </a:r>
          </a:p>
          <a:p>
            <a:pPr marL="0" indent="0" defTabSz="966612">
              <a:spcBef>
                <a:spcPts val="634"/>
              </a:spcBef>
              <a:spcAft>
                <a:spcPts val="600"/>
              </a:spcAft>
              <a:buNone/>
              <a:defRPr/>
            </a:pPr>
            <a:r>
              <a:rPr lang="en-US" b="1" dirty="0">
                <a:solidFill>
                  <a:prstClr val="black"/>
                </a:solidFill>
                <a:cs typeface="Arial"/>
              </a:rPr>
              <a:t>Like Medicaid, CHIP is a partnership between the states and the federal government </a:t>
            </a:r>
            <a:r>
              <a:rPr lang="en-US" dirty="0">
                <a:solidFill>
                  <a:prstClr val="black"/>
                </a:solidFill>
                <a:cs typeface="Arial"/>
              </a:rPr>
              <a:t>that provides health coverage to eligible children, and some pregnant women, through both Medicaid and separate CHIP Programs. States administer CHIP within broad guidelines established by CMS, and the program is funded jointly by states and the federal government.</a:t>
            </a:r>
          </a:p>
          <a:p>
            <a:pPr marL="119149" indent="-119149" defTabSz="966612">
              <a:spcBef>
                <a:spcPts val="634"/>
              </a:spcBef>
              <a:spcAft>
                <a:spcPts val="600"/>
              </a:spcAft>
              <a:defRPr/>
            </a:pPr>
            <a:r>
              <a:rPr lang="en-US" dirty="0">
                <a:solidFill>
                  <a:prstClr val="black"/>
                </a:solidFill>
                <a:cs typeface="Arial"/>
              </a:rPr>
              <a:t>As </a:t>
            </a:r>
            <a:r>
              <a:rPr lang="en-US" dirty="0">
                <a:cs typeface="Arial"/>
              </a:rPr>
              <a:t>of June 2023, there were over 6.9 million children enrolled in the CHIP program.</a:t>
            </a:r>
          </a:p>
          <a:p>
            <a:pPr marL="119149" indent="-119149">
              <a:spcBef>
                <a:spcPts val="634"/>
              </a:spcBef>
              <a:spcAft>
                <a:spcPts val="600"/>
              </a:spcAft>
              <a:defRPr/>
            </a:pPr>
            <a:r>
              <a:rPr lang="en-US" dirty="0">
                <a:cs typeface="Arial"/>
              </a:rPr>
              <a:t>Call your State Medical Assistance (Medicaid) office </a:t>
            </a:r>
            <a:r>
              <a:rPr lang="en-US" dirty="0">
                <a:solidFill>
                  <a:prstClr val="black"/>
                </a:solidFill>
                <a:cs typeface="Arial"/>
              </a:rPr>
              <a:t>for more information and to see if you qualify for CHIP. Also, visit </a:t>
            </a:r>
            <a:r>
              <a:rPr lang="en-US" dirty="0">
                <a:solidFill>
                  <a:prstClr val="black"/>
                </a:solidFill>
                <a:cs typeface="Arial"/>
                <a:hlinkClick r:id="rId3"/>
              </a:rPr>
              <a:t>InsureKidsNow.gov</a:t>
            </a:r>
            <a:r>
              <a:rPr lang="en-US" dirty="0">
                <a:solidFill>
                  <a:prstClr val="black"/>
                </a:solidFill>
                <a:cs typeface="Arial"/>
              </a:rPr>
              <a:t> to learn more about coverage options for your family.</a:t>
            </a:r>
          </a:p>
          <a:p>
            <a:pPr marL="119149" indent="-119149">
              <a:spcBef>
                <a:spcPts val="634"/>
              </a:spcBef>
              <a:spcAft>
                <a:spcPts val="600"/>
              </a:spcAft>
              <a:defRPr/>
            </a:pPr>
            <a:r>
              <a:rPr lang="en-US" dirty="0">
                <a:solidFill>
                  <a:prstClr val="black"/>
                </a:solidFill>
                <a:cs typeface="Arial"/>
              </a:rPr>
              <a:t>To see CHIP information by state, visit </a:t>
            </a:r>
            <a:r>
              <a:rPr lang="en-US" dirty="0">
                <a:solidFill>
                  <a:prstClr val="black"/>
                </a:solidFill>
                <a:cs typeface="Arial"/>
                <a:hlinkClick r:id="rId4"/>
              </a:rPr>
              <a:t>Medicaid.gov/chip/state-program-information/chip-state-program-information</a:t>
            </a:r>
            <a:r>
              <a:rPr lang="en-US" dirty="0">
                <a:solidFill>
                  <a:prstClr val="black"/>
                </a:solidFill>
                <a:cs typeface="Arial"/>
              </a:rPr>
              <a:t>.</a:t>
            </a:r>
            <a:endParaRPr lang="en-US" dirty="0">
              <a:solidFill>
                <a:prstClr val="black"/>
              </a:solidFill>
            </a:endParaRPr>
          </a:p>
          <a:p>
            <a:pPr marL="0" indent="0" defTabSz="966612">
              <a:spcAft>
                <a:spcPts val="600"/>
              </a:spcAft>
              <a:buNone/>
              <a:defRPr/>
            </a:pPr>
            <a:r>
              <a:rPr lang="en-US" b="1" dirty="0">
                <a:solidFill>
                  <a:prstClr val="black"/>
                </a:solidFill>
              </a:rPr>
              <a:t>Resource:</a:t>
            </a:r>
            <a:r>
              <a:rPr lang="en-US" dirty="0">
                <a:solidFill>
                  <a:prstClr val="black"/>
                </a:solidFill>
              </a:rPr>
              <a:t> </a:t>
            </a:r>
            <a:r>
              <a:rPr lang="en-US" dirty="0">
                <a:solidFill>
                  <a:prstClr val="black"/>
                </a:solidFill>
                <a:hlinkClick r:id="rId5"/>
              </a:rPr>
              <a:t>Medicaid.gov/medicaid/program-information/medicaid-and-chip-enrollment-data/report-highlights/index</a:t>
            </a:r>
            <a:endParaRPr lang="en-US" dirty="0">
              <a:solidFill>
                <a:prstClr val="black"/>
              </a:solidFill>
            </a:endParaRPr>
          </a:p>
        </p:txBody>
      </p:sp>
    </p:spTree>
    <p:extLst>
      <p:ext uri="{BB962C8B-B14F-4D97-AF65-F5344CB8AC3E}">
        <p14:creationId xmlns:p14="http://schemas.microsoft.com/office/powerpoint/2010/main" val="11564085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3" name="Date Placeholder 2">
            <a:extLst>
              <a:ext uri="{FF2B5EF4-FFF2-40B4-BE49-F238E27FC236}">
                <a16:creationId xmlns:a16="http://schemas.microsoft.com/office/drawing/2014/main" id="{B59862BB-4DB5-4585-B9C3-476677E3F0C2}"/>
              </a:ext>
            </a:extLst>
          </p:cNvPr>
          <p:cNvSpPr>
            <a:spLocks noGrp="1"/>
          </p:cNvSpPr>
          <p:nvPr>
            <p:ph type="dt" sz="half" idx="14"/>
          </p:nvPr>
        </p:nvSpPr>
        <p:spPr/>
        <p:txBody>
          <a:bodyPr/>
          <a:lstStyle/>
          <a:p>
            <a:r>
              <a:rPr lang="en-US"/>
              <a:t>March 2024</a:t>
            </a:r>
            <a:endParaRPr lang="en-US" dirty="0"/>
          </a:p>
        </p:txBody>
      </p:sp>
      <p:sp>
        <p:nvSpPr>
          <p:cNvPr id="7" name="Footer Placeholder 6">
            <a:extLst>
              <a:ext uri="{FF2B5EF4-FFF2-40B4-BE49-F238E27FC236}">
                <a16:creationId xmlns:a16="http://schemas.microsoft.com/office/drawing/2014/main" id="{B037D457-4B9D-47C7-A14C-A0D4360F9558}"/>
              </a:ext>
            </a:extLst>
          </p:cNvPr>
          <p:cNvSpPr>
            <a:spLocks noGrp="1"/>
          </p:cNvSpPr>
          <p:nvPr>
            <p:ph type="ftr" sz="quarter" idx="15"/>
          </p:nvPr>
        </p:nvSpPr>
        <p:spPr/>
        <p:txBody>
          <a:bodyPr/>
          <a:lstStyle/>
          <a:p>
            <a:r>
              <a:rPr lang="en-US"/>
              <a:t>Getting Started with Medicare</a:t>
            </a:r>
            <a:endParaRPr lang="en-US" dirty="0"/>
          </a:p>
        </p:txBody>
      </p:sp>
      <p:sp>
        <p:nvSpPr>
          <p:cNvPr id="9" name="Slide Number Placeholder 8">
            <a:extLst>
              <a:ext uri="{FF2B5EF4-FFF2-40B4-BE49-F238E27FC236}">
                <a16:creationId xmlns:a16="http://schemas.microsoft.com/office/drawing/2014/main" id="{67FC916F-0380-48EB-8D11-ECCBE8DF4EA0}"/>
              </a:ext>
            </a:extLst>
          </p:cNvPr>
          <p:cNvSpPr>
            <a:spLocks noGrp="1"/>
          </p:cNvSpPr>
          <p:nvPr>
            <p:ph type="sldNum" sz="quarter" idx="16"/>
          </p:nvPr>
        </p:nvSpPr>
        <p:spPr/>
        <p:txBody>
          <a:bodyPr/>
          <a:lstStyle/>
          <a:p>
            <a:fld id="{48F63A3B-78C7-47BE-AE5E-E10140E04643}" type="slidenum">
              <a:rPr lang="en-US" smtClean="0"/>
              <a:t>‹#›</a:t>
            </a:fld>
            <a:endParaRPr lang="en-US" dirty="0"/>
          </a:p>
        </p:txBody>
      </p:sp>
    </p:spTree>
    <p:custDataLst>
      <p:tags r:id="rId1"/>
    </p:custDataLst>
    <p:extLst>
      <p:ext uri="{BB962C8B-B14F-4D97-AF65-F5344CB8AC3E}">
        <p14:creationId xmlns:p14="http://schemas.microsoft.com/office/powerpoint/2010/main" val="2516802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727154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165173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39594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6867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185846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001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888955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584134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203588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06618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March 2024</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Getting Started with Medicare</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1428311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79556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46948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74209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06548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57866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270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846643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33890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71070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175319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2293877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620872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93295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753659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27926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56601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42108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343623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04774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748489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4026541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2107"/>
          </a:xfrm>
          <a:prstGeom prst="rect">
            <a:avLst/>
          </a:prstGeom>
        </p:spPr>
        <p:txBody>
          <a:bodyPr anchor="ctr">
            <a:normAutofit/>
          </a:bodyPr>
          <a:lstStyle>
            <a:lvl1pPr>
              <a:defRPr sz="3000"/>
            </a:lvl1pPr>
          </a:lstStyle>
          <a:p>
            <a:r>
              <a:rPr lang="en-US" dirty="0"/>
              <a:t>Click to edit Master title style</a:t>
            </a:r>
          </a:p>
        </p:txBody>
      </p:sp>
      <p:sp>
        <p:nvSpPr>
          <p:cNvPr id="9" name="Date Placeholder 8">
            <a:extLst>
              <a:ext uri="{FF2B5EF4-FFF2-40B4-BE49-F238E27FC236}">
                <a16:creationId xmlns:a16="http://schemas.microsoft.com/office/drawing/2014/main" id="{FC1B000A-7D50-5BFA-7591-6D686846A415}"/>
              </a:ext>
            </a:extLst>
          </p:cNvPr>
          <p:cNvSpPr>
            <a:spLocks noGrp="1"/>
          </p:cNvSpPr>
          <p:nvPr>
            <p:ph type="dt" sz="half" idx="10"/>
          </p:nvPr>
        </p:nvSpPr>
        <p:spPr/>
        <p:txBody>
          <a:bodyPr/>
          <a:lstStyle/>
          <a:p>
            <a:r>
              <a:rPr lang="en-US"/>
              <a:t>March 2024</a:t>
            </a:r>
            <a:endParaRPr lang="en-US" dirty="0"/>
          </a:p>
        </p:txBody>
      </p:sp>
      <p:sp>
        <p:nvSpPr>
          <p:cNvPr id="13" name="Footer Placeholder 12">
            <a:extLst>
              <a:ext uri="{FF2B5EF4-FFF2-40B4-BE49-F238E27FC236}">
                <a16:creationId xmlns:a16="http://schemas.microsoft.com/office/drawing/2014/main" id="{A232931A-3EE1-7FD5-0BB5-83FE22505160}"/>
              </a:ext>
            </a:extLst>
          </p:cNvPr>
          <p:cNvSpPr>
            <a:spLocks noGrp="1"/>
          </p:cNvSpPr>
          <p:nvPr>
            <p:ph type="ftr" sz="quarter" idx="11"/>
          </p:nvPr>
        </p:nvSpPr>
        <p:spPr/>
        <p:txBody>
          <a:bodyPr/>
          <a:lstStyle/>
          <a:p>
            <a:r>
              <a:rPr lang="en-US"/>
              <a:t>Getting Started with Medicare</a:t>
            </a:r>
            <a:endParaRPr lang="en-US" dirty="0"/>
          </a:p>
        </p:txBody>
      </p:sp>
      <p:sp>
        <p:nvSpPr>
          <p:cNvPr id="14" name="Slide Number Placeholder 13">
            <a:extLst>
              <a:ext uri="{FF2B5EF4-FFF2-40B4-BE49-F238E27FC236}">
                <a16:creationId xmlns:a16="http://schemas.microsoft.com/office/drawing/2014/main" id="{C05EF9B1-1426-2717-DD12-59F29B626008}"/>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custDataLst>
      <p:tags r:id="rId1"/>
    </p:custDataLst>
    <p:extLst>
      <p:ext uri="{BB962C8B-B14F-4D97-AF65-F5344CB8AC3E}">
        <p14:creationId xmlns:p14="http://schemas.microsoft.com/office/powerpoint/2010/main" val="1484240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669182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1">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978159" y="1287140"/>
            <a:ext cx="4433595" cy="765596"/>
          </a:xfrm>
        </p:spPr>
        <p:txBody>
          <a:bodyPr>
            <a:normAutofit/>
          </a:bodyPr>
          <a:lstStyle>
            <a:lvl1pPr>
              <a:defRPr sz="2000"/>
            </a:lvl1pPr>
          </a:lstStyle>
          <a:p>
            <a:pPr lvl="0"/>
            <a:r>
              <a:rPr lang="en-US" dirty="0"/>
              <a:t>1 Click to edit Master</a:t>
            </a:r>
          </a:p>
        </p:txBody>
      </p:sp>
      <p:sp>
        <p:nvSpPr>
          <p:cNvPr id="9" name="Content Placeholder 2">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6504993" y="1287140"/>
            <a:ext cx="3799114" cy="765596"/>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978159" y="2414277"/>
            <a:ext cx="4433595" cy="765596"/>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6504993" y="2414277"/>
            <a:ext cx="3799114" cy="765596"/>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978159" y="3429000"/>
            <a:ext cx="4433595" cy="765596"/>
          </a:xfrm>
        </p:spPr>
        <p:txBody>
          <a:bodyPr>
            <a:normAutofit/>
          </a:bodyPr>
          <a:lstStyle>
            <a:lvl1pPr>
              <a:defRPr sz="2000"/>
            </a:lvl1pPr>
          </a:lstStyle>
          <a:p>
            <a:pPr lvl="0"/>
            <a:r>
              <a:rPr lang="en-US" dirty="0"/>
              <a:t>5 Click to edit Master</a:t>
            </a:r>
          </a:p>
        </p:txBody>
      </p:sp>
      <p:sp>
        <p:nvSpPr>
          <p:cNvPr id="13" name="Content Placeholder 6">
            <a:extLst>
              <a:ext uri="{FF2B5EF4-FFF2-40B4-BE49-F238E27FC236}">
                <a16:creationId xmlns:a16="http://schemas.microsoft.com/office/drawing/2014/main" id="{5E3743C0-6172-EBF2-B912-7B64BB00E4D2}"/>
              </a:ext>
            </a:extLst>
          </p:cNvPr>
          <p:cNvSpPr>
            <a:spLocks noGrp="1"/>
          </p:cNvSpPr>
          <p:nvPr>
            <p:ph sz="quarter" idx="18" hasCustomPrompt="1"/>
          </p:nvPr>
        </p:nvSpPr>
        <p:spPr>
          <a:xfrm>
            <a:off x="6504993" y="3429000"/>
            <a:ext cx="3799114" cy="765596"/>
          </a:xfrm>
        </p:spPr>
        <p:txBody>
          <a:bodyPr>
            <a:normAutofit/>
          </a:bodyPr>
          <a:lstStyle>
            <a:lvl1pPr>
              <a:defRPr sz="2000"/>
            </a:lvl1pPr>
          </a:lstStyle>
          <a:p>
            <a:pPr lvl="0"/>
            <a:r>
              <a:rPr lang="en-US" dirty="0"/>
              <a:t>6 Click to edit Master</a:t>
            </a:r>
          </a:p>
        </p:txBody>
      </p:sp>
      <p:sp>
        <p:nvSpPr>
          <p:cNvPr id="14" name="Content Placeholder 6">
            <a:extLst>
              <a:ext uri="{FF2B5EF4-FFF2-40B4-BE49-F238E27FC236}">
                <a16:creationId xmlns:a16="http://schemas.microsoft.com/office/drawing/2014/main" id="{6C8ABF19-6DF9-941C-8D8C-7BA0569AFDC9}"/>
              </a:ext>
            </a:extLst>
          </p:cNvPr>
          <p:cNvSpPr>
            <a:spLocks noGrp="1"/>
          </p:cNvSpPr>
          <p:nvPr>
            <p:ph sz="quarter" idx="19" hasCustomPrompt="1"/>
          </p:nvPr>
        </p:nvSpPr>
        <p:spPr>
          <a:xfrm>
            <a:off x="978159" y="4453259"/>
            <a:ext cx="4433595" cy="765596"/>
          </a:xfrm>
        </p:spPr>
        <p:txBody>
          <a:bodyPr>
            <a:normAutofit/>
          </a:bodyPr>
          <a:lstStyle>
            <a:lvl1pPr>
              <a:defRPr sz="2000"/>
            </a:lvl1pPr>
          </a:lstStyle>
          <a:p>
            <a:pPr lvl="0"/>
            <a:r>
              <a:rPr lang="en-US" dirty="0"/>
              <a:t>7 Click to edit Master</a:t>
            </a:r>
          </a:p>
        </p:txBody>
      </p:sp>
      <p:sp>
        <p:nvSpPr>
          <p:cNvPr id="15" name="Content Placeholder 6">
            <a:extLst>
              <a:ext uri="{FF2B5EF4-FFF2-40B4-BE49-F238E27FC236}">
                <a16:creationId xmlns:a16="http://schemas.microsoft.com/office/drawing/2014/main" id="{99AFD000-D410-46F4-AFE8-19068F5ACBB0}"/>
              </a:ext>
            </a:extLst>
          </p:cNvPr>
          <p:cNvSpPr>
            <a:spLocks noGrp="1"/>
          </p:cNvSpPr>
          <p:nvPr>
            <p:ph sz="quarter" idx="20" hasCustomPrompt="1"/>
          </p:nvPr>
        </p:nvSpPr>
        <p:spPr>
          <a:xfrm>
            <a:off x="6504993" y="4453259"/>
            <a:ext cx="3799114" cy="765596"/>
          </a:xfrm>
        </p:spPr>
        <p:txBody>
          <a:bodyPr>
            <a:normAutofit/>
          </a:bodyPr>
          <a:lstStyle>
            <a:lvl1pPr>
              <a:defRPr sz="2000"/>
            </a:lvl1pPr>
          </a:lstStyle>
          <a:p>
            <a:pPr lvl="0"/>
            <a:r>
              <a:rPr lang="en-US" dirty="0"/>
              <a:t>8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5461112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576944" y="3428998"/>
            <a:ext cx="2035629" cy="2141858"/>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2939143" y="3428998"/>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5411755" y="3428999"/>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7867261" y="3428998"/>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10013301" y="3429000"/>
            <a:ext cx="1724608" cy="2141860"/>
          </a:xfrm>
        </p:spPr>
        <p:txBody>
          <a:bodyPr>
            <a:normAutofit/>
          </a:bodyPr>
          <a:lstStyle>
            <a:lvl1pPr>
              <a:defRPr sz="2000"/>
            </a:lvl1pPr>
          </a:lstStyle>
          <a:p>
            <a:pPr lvl="0"/>
            <a:r>
              <a:rPr lang="en-US" dirty="0"/>
              <a:t>5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101006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7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2550365" y="-2330118"/>
            <a:ext cx="2035629" cy="2141858"/>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88166" y="-2330118"/>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2284446" y="-2330117"/>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4739952" y="-2330118"/>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6885992" y="-2330116"/>
            <a:ext cx="1724608" cy="2141860"/>
          </a:xfrm>
        </p:spPr>
        <p:txBody>
          <a:bodyPr>
            <a:normAutofit/>
          </a:bodyPr>
          <a:lstStyle>
            <a:lvl1pPr>
              <a:defRPr sz="2000"/>
            </a:lvl1pPr>
          </a:lstStyle>
          <a:p>
            <a:pPr lvl="0"/>
            <a:r>
              <a:rPr lang="en-US" dirty="0"/>
              <a:t>5 Click to edit Master</a:t>
            </a:r>
          </a:p>
        </p:txBody>
      </p:sp>
      <p:sp>
        <p:nvSpPr>
          <p:cNvPr id="6" name="Content Placeholder 6">
            <a:extLst>
              <a:ext uri="{FF2B5EF4-FFF2-40B4-BE49-F238E27FC236}">
                <a16:creationId xmlns:a16="http://schemas.microsoft.com/office/drawing/2014/main" id="{97217311-7837-BD28-E59A-8D52E80AC270}"/>
              </a:ext>
            </a:extLst>
          </p:cNvPr>
          <p:cNvSpPr>
            <a:spLocks noGrp="1"/>
          </p:cNvSpPr>
          <p:nvPr>
            <p:ph sz="quarter" idx="18" hasCustomPrompt="1"/>
          </p:nvPr>
        </p:nvSpPr>
        <p:spPr>
          <a:xfrm>
            <a:off x="9045250" y="-2330120"/>
            <a:ext cx="1724608" cy="2141860"/>
          </a:xfrm>
        </p:spPr>
        <p:txBody>
          <a:bodyPr>
            <a:normAutofit/>
          </a:bodyPr>
          <a:lstStyle>
            <a:lvl1pPr>
              <a:defRPr sz="2000"/>
            </a:lvl1pPr>
          </a:lstStyle>
          <a:p>
            <a:pPr lvl="0"/>
            <a:r>
              <a:rPr lang="en-US" dirty="0"/>
              <a:t>6 Click to edit Master</a:t>
            </a:r>
          </a:p>
        </p:txBody>
      </p:sp>
      <p:sp>
        <p:nvSpPr>
          <p:cNvPr id="8" name="Content Placeholder 6">
            <a:extLst>
              <a:ext uri="{FF2B5EF4-FFF2-40B4-BE49-F238E27FC236}">
                <a16:creationId xmlns:a16="http://schemas.microsoft.com/office/drawing/2014/main" id="{9990F10D-C19F-EF38-15E3-375BF02132A1}"/>
              </a:ext>
            </a:extLst>
          </p:cNvPr>
          <p:cNvSpPr>
            <a:spLocks noGrp="1"/>
          </p:cNvSpPr>
          <p:nvPr>
            <p:ph sz="quarter" idx="19" hasCustomPrompt="1"/>
          </p:nvPr>
        </p:nvSpPr>
        <p:spPr>
          <a:xfrm>
            <a:off x="11398898" y="-2330120"/>
            <a:ext cx="1724608" cy="2141860"/>
          </a:xfrm>
        </p:spPr>
        <p:txBody>
          <a:bodyPr>
            <a:normAutofit/>
          </a:bodyPr>
          <a:lstStyle>
            <a:lvl1pPr>
              <a:defRPr sz="2000"/>
            </a:lvl1pPr>
          </a:lstStyle>
          <a:p>
            <a:pPr lvl="0"/>
            <a:r>
              <a:rPr lang="en-US" dirty="0"/>
              <a:t>7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814899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2550365" y="-2330118"/>
            <a:ext cx="2035629" cy="2141858"/>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88166" y="-2330118"/>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2284446" y="-2330117"/>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4739952" y="-2330118"/>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6885992" y="-2330116"/>
            <a:ext cx="1724608" cy="2141860"/>
          </a:xfrm>
        </p:spPr>
        <p:txBody>
          <a:bodyPr>
            <a:normAutofit/>
          </a:bodyPr>
          <a:lstStyle>
            <a:lvl1pPr>
              <a:defRPr sz="2000"/>
            </a:lvl1pPr>
          </a:lstStyle>
          <a:p>
            <a:pPr lvl="0"/>
            <a:r>
              <a:rPr lang="en-US" dirty="0"/>
              <a:t>5 Click to edit Master</a:t>
            </a:r>
          </a:p>
        </p:txBody>
      </p:sp>
      <p:sp>
        <p:nvSpPr>
          <p:cNvPr id="6" name="Content Placeholder 6">
            <a:extLst>
              <a:ext uri="{FF2B5EF4-FFF2-40B4-BE49-F238E27FC236}">
                <a16:creationId xmlns:a16="http://schemas.microsoft.com/office/drawing/2014/main" id="{97217311-7837-BD28-E59A-8D52E80AC270}"/>
              </a:ext>
            </a:extLst>
          </p:cNvPr>
          <p:cNvSpPr>
            <a:spLocks noGrp="1"/>
          </p:cNvSpPr>
          <p:nvPr>
            <p:ph sz="quarter" idx="18" hasCustomPrompt="1"/>
          </p:nvPr>
        </p:nvSpPr>
        <p:spPr>
          <a:xfrm>
            <a:off x="9045250" y="-2330120"/>
            <a:ext cx="1724608" cy="2141860"/>
          </a:xfrm>
        </p:spPr>
        <p:txBody>
          <a:bodyPr>
            <a:normAutofit/>
          </a:bodyPr>
          <a:lstStyle>
            <a:lvl1pPr>
              <a:defRPr sz="2000"/>
            </a:lvl1pPr>
          </a:lstStyle>
          <a:p>
            <a:pPr lvl="0"/>
            <a:r>
              <a:rPr lang="en-US" dirty="0"/>
              <a:t>6 Click to edit Master</a:t>
            </a:r>
          </a:p>
        </p:txBody>
      </p:sp>
      <p:sp>
        <p:nvSpPr>
          <p:cNvPr id="8" name="Content Placeholder 6">
            <a:extLst>
              <a:ext uri="{FF2B5EF4-FFF2-40B4-BE49-F238E27FC236}">
                <a16:creationId xmlns:a16="http://schemas.microsoft.com/office/drawing/2014/main" id="{9990F10D-C19F-EF38-15E3-375BF02132A1}"/>
              </a:ext>
            </a:extLst>
          </p:cNvPr>
          <p:cNvSpPr>
            <a:spLocks noGrp="1"/>
          </p:cNvSpPr>
          <p:nvPr>
            <p:ph sz="quarter" idx="19" hasCustomPrompt="1"/>
          </p:nvPr>
        </p:nvSpPr>
        <p:spPr>
          <a:xfrm>
            <a:off x="11398898" y="-2330120"/>
            <a:ext cx="1724608" cy="2141860"/>
          </a:xfrm>
        </p:spPr>
        <p:txBody>
          <a:bodyPr>
            <a:normAutofit/>
          </a:bodyPr>
          <a:lstStyle>
            <a:lvl1pPr>
              <a:defRPr sz="2000"/>
            </a:lvl1pPr>
          </a:lstStyle>
          <a:p>
            <a:pPr lvl="0"/>
            <a:r>
              <a:rPr lang="en-US" dirty="0"/>
              <a:t>7 Click to edit Master</a:t>
            </a:r>
          </a:p>
        </p:txBody>
      </p:sp>
      <p:sp>
        <p:nvSpPr>
          <p:cNvPr id="13" name="Content Placeholder 6">
            <a:extLst>
              <a:ext uri="{FF2B5EF4-FFF2-40B4-BE49-F238E27FC236}">
                <a16:creationId xmlns:a16="http://schemas.microsoft.com/office/drawing/2014/main" id="{DA0A1511-F47D-3A02-0056-E6DC250A9DD9}"/>
              </a:ext>
            </a:extLst>
          </p:cNvPr>
          <p:cNvSpPr>
            <a:spLocks noGrp="1"/>
          </p:cNvSpPr>
          <p:nvPr>
            <p:ph sz="quarter" idx="20" hasCustomPrompt="1"/>
          </p:nvPr>
        </p:nvSpPr>
        <p:spPr>
          <a:xfrm>
            <a:off x="838200" y="7287124"/>
            <a:ext cx="1864568" cy="2141860"/>
          </a:xfrm>
        </p:spPr>
        <p:txBody>
          <a:bodyPr>
            <a:normAutofit/>
          </a:bodyPr>
          <a:lstStyle>
            <a:lvl1pPr>
              <a:defRPr sz="2000"/>
            </a:lvl1pPr>
          </a:lstStyle>
          <a:p>
            <a:pPr lvl="0"/>
            <a:r>
              <a:rPr lang="en-US" dirty="0"/>
              <a:t>8 Click to edit Master</a:t>
            </a:r>
          </a:p>
        </p:txBody>
      </p:sp>
      <p:sp>
        <p:nvSpPr>
          <p:cNvPr id="14" name="Content Placeholder 6">
            <a:extLst>
              <a:ext uri="{FF2B5EF4-FFF2-40B4-BE49-F238E27FC236}">
                <a16:creationId xmlns:a16="http://schemas.microsoft.com/office/drawing/2014/main" id="{13F586B6-A1CF-4305-79F8-9295D1D61120}"/>
              </a:ext>
            </a:extLst>
          </p:cNvPr>
          <p:cNvSpPr>
            <a:spLocks noGrp="1"/>
          </p:cNvSpPr>
          <p:nvPr>
            <p:ph sz="quarter" idx="21" hasCustomPrompt="1"/>
          </p:nvPr>
        </p:nvSpPr>
        <p:spPr>
          <a:xfrm>
            <a:off x="2984240" y="7287126"/>
            <a:ext cx="1724608" cy="2141860"/>
          </a:xfrm>
        </p:spPr>
        <p:txBody>
          <a:bodyPr>
            <a:normAutofit/>
          </a:bodyPr>
          <a:lstStyle>
            <a:lvl1pPr>
              <a:defRPr sz="2000"/>
            </a:lvl1pPr>
          </a:lstStyle>
          <a:p>
            <a:pPr lvl="0"/>
            <a:r>
              <a:rPr lang="en-US" dirty="0"/>
              <a:t>9 Click to edit Master</a:t>
            </a:r>
          </a:p>
        </p:txBody>
      </p:sp>
      <p:sp>
        <p:nvSpPr>
          <p:cNvPr id="15" name="Content Placeholder 6">
            <a:extLst>
              <a:ext uri="{FF2B5EF4-FFF2-40B4-BE49-F238E27FC236}">
                <a16:creationId xmlns:a16="http://schemas.microsoft.com/office/drawing/2014/main" id="{8DF54C45-AF94-13CE-7D11-8F6321FDF218}"/>
              </a:ext>
            </a:extLst>
          </p:cNvPr>
          <p:cNvSpPr>
            <a:spLocks noGrp="1"/>
          </p:cNvSpPr>
          <p:nvPr>
            <p:ph sz="quarter" idx="22" hasCustomPrompt="1"/>
          </p:nvPr>
        </p:nvSpPr>
        <p:spPr>
          <a:xfrm>
            <a:off x="5143498" y="7287122"/>
            <a:ext cx="1724608" cy="2141860"/>
          </a:xfrm>
        </p:spPr>
        <p:txBody>
          <a:bodyPr>
            <a:normAutofit/>
          </a:bodyPr>
          <a:lstStyle>
            <a:lvl1pPr>
              <a:defRPr sz="2000"/>
            </a:lvl1pPr>
          </a:lstStyle>
          <a:p>
            <a:pPr lvl="0"/>
            <a:r>
              <a:rPr lang="en-US" dirty="0"/>
              <a:t>10 Click to edit Master</a:t>
            </a:r>
          </a:p>
        </p:txBody>
      </p:sp>
      <p:sp>
        <p:nvSpPr>
          <p:cNvPr id="16" name="Content Placeholder 6">
            <a:extLst>
              <a:ext uri="{FF2B5EF4-FFF2-40B4-BE49-F238E27FC236}">
                <a16:creationId xmlns:a16="http://schemas.microsoft.com/office/drawing/2014/main" id="{9EB0B5D1-3833-FDAE-8DB9-F98F6605345A}"/>
              </a:ext>
            </a:extLst>
          </p:cNvPr>
          <p:cNvSpPr>
            <a:spLocks noGrp="1"/>
          </p:cNvSpPr>
          <p:nvPr>
            <p:ph sz="quarter" idx="23" hasCustomPrompt="1"/>
          </p:nvPr>
        </p:nvSpPr>
        <p:spPr>
          <a:xfrm>
            <a:off x="7497146" y="7287122"/>
            <a:ext cx="1724608" cy="2141860"/>
          </a:xfrm>
        </p:spPr>
        <p:txBody>
          <a:bodyPr>
            <a:normAutofit/>
          </a:bodyPr>
          <a:lstStyle>
            <a:lvl1pPr>
              <a:defRPr sz="2000"/>
            </a:lvl1pPr>
          </a:lstStyle>
          <a:p>
            <a:pPr lvl="0"/>
            <a:r>
              <a:rPr lang="en-US" dirty="0"/>
              <a:t>11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9347220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1425251" y="1512253"/>
            <a:ext cx="9341497" cy="960120"/>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614196" y="3318186"/>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4086808" y="3318187"/>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6542314" y="3318186"/>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8688354" y="3318188"/>
            <a:ext cx="1724608" cy="2141860"/>
          </a:xfrm>
        </p:spPr>
        <p:txBody>
          <a:bodyPr>
            <a:normAutofit/>
          </a:bodyPr>
          <a:lstStyle>
            <a:lvl1pPr>
              <a:defRPr sz="2000"/>
            </a:lvl1pPr>
          </a:lstStyle>
          <a:p>
            <a:pPr lvl="0"/>
            <a:r>
              <a:rPr lang="en-US" dirty="0"/>
              <a:t>5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1785745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5077609"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6315075" y="1366838"/>
            <a:ext cx="5119688"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0603200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3260993"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4411624" y="1371600"/>
            <a:ext cx="3368752"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015E641-038D-4662-A2D0-3B026500AF63}"/>
              </a:ext>
            </a:extLst>
          </p:cNvPr>
          <p:cNvSpPr>
            <a:spLocks noGrp="1"/>
          </p:cNvSpPr>
          <p:nvPr>
            <p:ph sz="quarter" idx="15"/>
          </p:nvPr>
        </p:nvSpPr>
        <p:spPr>
          <a:xfrm>
            <a:off x="8016875" y="1371600"/>
            <a:ext cx="3562350" cy="4537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099834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hasCustomPrompt="1"/>
          </p:nvPr>
        </p:nvSpPr>
        <p:spPr>
          <a:xfrm>
            <a:off x="609632" y="1861755"/>
            <a:ext cx="4869775" cy="1707502"/>
          </a:xfrm>
        </p:spPr>
        <p:txBody>
          <a:bodyPr>
            <a:normAutofit/>
          </a:bodyPr>
          <a:lstStyle>
            <a:lvl1pPr>
              <a:spcAft>
                <a:spcPts val="1200"/>
              </a:spcAft>
              <a:defRPr sz="2000"/>
            </a:lvl1pPr>
            <a:lvl2pPr>
              <a:spcAft>
                <a:spcPts val="1200"/>
              </a:spcAft>
              <a:defRPr/>
            </a:lvl2pPr>
            <a:lvl3pPr>
              <a:spcAft>
                <a:spcPts val="1200"/>
              </a:spcAft>
              <a:defRPr/>
            </a:lvl3pPr>
            <a:lvl4pPr>
              <a:spcAft>
                <a:spcPts val="1200"/>
              </a:spcAft>
              <a:defRPr/>
            </a:lvl4pPr>
          </a:lstStyle>
          <a:p>
            <a:pPr lvl="0"/>
            <a:r>
              <a:rPr lang="en-US" dirty="0"/>
              <a:t>Edit Master text styles</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hasCustomPrompt="1"/>
          </p:nvPr>
        </p:nvSpPr>
        <p:spPr>
          <a:xfrm>
            <a:off x="6113305" y="1829098"/>
            <a:ext cx="5326025" cy="1707502"/>
          </a:xfrm>
        </p:spPr>
        <p:txBody>
          <a:bodyPr>
            <a:normAutofit/>
          </a:bodyPr>
          <a:lstStyle>
            <a:lvl1pPr>
              <a:defRPr sz="2000"/>
            </a:lvl1pPr>
          </a:lstStyle>
          <a:p>
            <a:pPr lvl="0"/>
            <a:r>
              <a:rPr lang="en-US" dirty="0"/>
              <a:t>Edit Master text styles</a:t>
            </a:r>
          </a:p>
        </p:txBody>
      </p:sp>
      <p:sp>
        <p:nvSpPr>
          <p:cNvPr id="9" name="Content Placeholder 8">
            <a:extLst>
              <a:ext uri="{FF2B5EF4-FFF2-40B4-BE49-F238E27FC236}">
                <a16:creationId xmlns:a16="http://schemas.microsoft.com/office/drawing/2014/main" id="{C015E641-038D-4662-A2D0-3B026500AF63}"/>
              </a:ext>
            </a:extLst>
          </p:cNvPr>
          <p:cNvSpPr>
            <a:spLocks noGrp="1"/>
          </p:cNvSpPr>
          <p:nvPr>
            <p:ph sz="quarter" idx="15" hasCustomPrompt="1"/>
          </p:nvPr>
        </p:nvSpPr>
        <p:spPr>
          <a:xfrm>
            <a:off x="609632" y="3948080"/>
            <a:ext cx="10972735" cy="790303"/>
          </a:xfrm>
        </p:spPr>
        <p:txBody>
          <a:bodyPr>
            <a:normAutofit/>
          </a:bodyPr>
          <a:lstStyle>
            <a:lvl1pPr>
              <a:defRPr sz="2000"/>
            </a:lvl1pPr>
          </a:lstStyle>
          <a:p>
            <a:pPr lvl="0"/>
            <a:r>
              <a:rPr lang="en-US" dirty="0"/>
              <a:t>Edit Master text styles</a:t>
            </a:r>
          </a:p>
        </p:txBody>
      </p:sp>
      <p:sp>
        <p:nvSpPr>
          <p:cNvPr id="6" name="Content Placeholder 8">
            <a:extLst>
              <a:ext uri="{FF2B5EF4-FFF2-40B4-BE49-F238E27FC236}">
                <a16:creationId xmlns:a16="http://schemas.microsoft.com/office/drawing/2014/main" id="{F539E29C-453A-767D-A4B2-09077673B04B}"/>
              </a:ext>
            </a:extLst>
          </p:cNvPr>
          <p:cNvSpPr>
            <a:spLocks noGrp="1"/>
          </p:cNvSpPr>
          <p:nvPr>
            <p:ph sz="quarter" idx="16" hasCustomPrompt="1"/>
          </p:nvPr>
        </p:nvSpPr>
        <p:spPr>
          <a:xfrm>
            <a:off x="626937" y="5117206"/>
            <a:ext cx="10972735" cy="790303"/>
          </a:xfrm>
        </p:spPr>
        <p:txBody>
          <a:bodyPr>
            <a:normAutofit/>
          </a:bodyPr>
          <a:lstStyle>
            <a:lvl1pPr>
              <a:defRPr sz="2000"/>
            </a:lvl1pPr>
          </a:lstStyle>
          <a:p>
            <a:pPr lvl="0"/>
            <a:r>
              <a:rPr lang="en-US" dirty="0"/>
              <a:t>Edit Master text styles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5116311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Tree>
    <p:custDataLst>
      <p:tags r:id="rId1"/>
    </p:custDataLst>
    <p:extLst>
      <p:ext uri="{BB962C8B-B14F-4D97-AF65-F5344CB8AC3E}">
        <p14:creationId xmlns:p14="http://schemas.microsoft.com/office/powerpoint/2010/main" val="3143095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27915556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4" name="Content Placeholder 3">
            <a:extLst>
              <a:ext uri="{FF2B5EF4-FFF2-40B4-BE49-F238E27FC236}">
                <a16:creationId xmlns:a16="http://schemas.microsoft.com/office/drawing/2014/main" id="{CB2F8F7F-A004-BFED-8734-0D19D489C469}"/>
              </a:ext>
            </a:extLst>
          </p:cNvPr>
          <p:cNvSpPr>
            <a:spLocks noGrp="1"/>
          </p:cNvSpPr>
          <p:nvPr>
            <p:ph sz="quarter" idx="13"/>
          </p:nvPr>
        </p:nvSpPr>
        <p:spPr>
          <a:xfrm>
            <a:off x="1104900" y="1123950"/>
            <a:ext cx="10248900" cy="133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58313C11-49CA-364B-3B2F-7827C2737079}"/>
              </a:ext>
            </a:extLst>
          </p:cNvPr>
          <p:cNvSpPr>
            <a:spLocks noGrp="1"/>
          </p:cNvSpPr>
          <p:nvPr>
            <p:ph sz="quarter" idx="14"/>
          </p:nvPr>
        </p:nvSpPr>
        <p:spPr>
          <a:xfrm>
            <a:off x="1104900" y="2895600"/>
            <a:ext cx="102489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9125950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4" name="Text Placeholder 3">
            <a:extLst>
              <a:ext uri="{FF2B5EF4-FFF2-40B4-BE49-F238E27FC236}">
                <a16:creationId xmlns:a16="http://schemas.microsoft.com/office/drawing/2014/main" id="{2A13B45D-9D97-138B-55E3-EF247230731D}"/>
              </a:ext>
            </a:extLst>
          </p:cNvPr>
          <p:cNvSpPr>
            <a:spLocks noGrp="1"/>
          </p:cNvSpPr>
          <p:nvPr>
            <p:ph type="body" sz="quarter" idx="13"/>
          </p:nvPr>
        </p:nvSpPr>
        <p:spPr>
          <a:xfrm>
            <a:off x="704850" y="1104900"/>
            <a:ext cx="10648950"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48D0B0F-B747-1DFF-870F-5BCC0E2F80AA}"/>
              </a:ext>
            </a:extLst>
          </p:cNvPr>
          <p:cNvSpPr>
            <a:spLocks noGrp="1"/>
          </p:cNvSpPr>
          <p:nvPr>
            <p:ph sz="quarter" idx="14"/>
          </p:nvPr>
        </p:nvSpPr>
        <p:spPr>
          <a:xfrm>
            <a:off x="838200" y="1790700"/>
            <a:ext cx="10820400" cy="447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0603666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14 conten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4" name="Text Placeholder 3">
            <a:extLst>
              <a:ext uri="{FF2B5EF4-FFF2-40B4-BE49-F238E27FC236}">
                <a16:creationId xmlns:a16="http://schemas.microsoft.com/office/drawing/2014/main" id="{52176F22-6DBC-49AA-381B-3D93ED286D16}"/>
              </a:ext>
            </a:extLst>
          </p:cNvPr>
          <p:cNvSpPr>
            <a:spLocks noGrp="1"/>
          </p:cNvSpPr>
          <p:nvPr>
            <p:ph type="body" sz="quarter" idx="13"/>
          </p:nvPr>
        </p:nvSpPr>
        <p:spPr>
          <a:xfrm>
            <a:off x="-4533900" y="952107"/>
            <a:ext cx="4362450" cy="685800"/>
          </a:xfrm>
        </p:spPr>
        <p:txBody>
          <a:bodyPr/>
          <a:lstStyle/>
          <a:p>
            <a:pPr lvl="0"/>
            <a:r>
              <a:rPr lang="en-US" dirty="0"/>
              <a:t>Click to edit Master text</a:t>
            </a:r>
          </a:p>
        </p:txBody>
      </p:sp>
      <p:sp>
        <p:nvSpPr>
          <p:cNvPr id="5" name="Text Placeholder 3">
            <a:extLst>
              <a:ext uri="{FF2B5EF4-FFF2-40B4-BE49-F238E27FC236}">
                <a16:creationId xmlns:a16="http://schemas.microsoft.com/office/drawing/2014/main" id="{30050DA6-F8D1-232D-0CB6-BB6DECFB6DE8}"/>
              </a:ext>
            </a:extLst>
          </p:cNvPr>
          <p:cNvSpPr>
            <a:spLocks noGrp="1"/>
          </p:cNvSpPr>
          <p:nvPr>
            <p:ph type="body" sz="quarter" idx="14"/>
          </p:nvPr>
        </p:nvSpPr>
        <p:spPr>
          <a:xfrm>
            <a:off x="12382500" y="1295400"/>
            <a:ext cx="4362450" cy="685800"/>
          </a:xfrm>
        </p:spPr>
        <p:txBody>
          <a:bodyPr/>
          <a:lstStyle/>
          <a:p>
            <a:pPr lvl="0"/>
            <a:r>
              <a:rPr lang="en-US" dirty="0"/>
              <a:t>Click to edit Master text</a:t>
            </a:r>
          </a:p>
        </p:txBody>
      </p:sp>
      <p:sp>
        <p:nvSpPr>
          <p:cNvPr id="6" name="Text Placeholder 3">
            <a:extLst>
              <a:ext uri="{FF2B5EF4-FFF2-40B4-BE49-F238E27FC236}">
                <a16:creationId xmlns:a16="http://schemas.microsoft.com/office/drawing/2014/main" id="{156327A3-EE9B-BBBF-D8B2-C1B5C6271983}"/>
              </a:ext>
            </a:extLst>
          </p:cNvPr>
          <p:cNvSpPr>
            <a:spLocks noGrp="1"/>
          </p:cNvSpPr>
          <p:nvPr>
            <p:ph type="body" sz="quarter" idx="15"/>
          </p:nvPr>
        </p:nvSpPr>
        <p:spPr>
          <a:xfrm>
            <a:off x="-4533900" y="1981200"/>
            <a:ext cx="4362450" cy="685800"/>
          </a:xfrm>
        </p:spPr>
        <p:txBody>
          <a:bodyPr/>
          <a:lstStyle/>
          <a:p>
            <a:pPr lvl="0"/>
            <a:r>
              <a:rPr lang="en-US" dirty="0"/>
              <a:t>Click to edit Master text</a:t>
            </a:r>
          </a:p>
        </p:txBody>
      </p:sp>
      <p:sp>
        <p:nvSpPr>
          <p:cNvPr id="7" name="Text Placeholder 3">
            <a:extLst>
              <a:ext uri="{FF2B5EF4-FFF2-40B4-BE49-F238E27FC236}">
                <a16:creationId xmlns:a16="http://schemas.microsoft.com/office/drawing/2014/main" id="{A0362238-0E7E-66DA-E5FF-BBF32BF0E7F6}"/>
              </a:ext>
            </a:extLst>
          </p:cNvPr>
          <p:cNvSpPr>
            <a:spLocks noGrp="1"/>
          </p:cNvSpPr>
          <p:nvPr>
            <p:ph type="body" sz="quarter" idx="16"/>
          </p:nvPr>
        </p:nvSpPr>
        <p:spPr>
          <a:xfrm>
            <a:off x="12382500" y="2324100"/>
            <a:ext cx="4362450" cy="685800"/>
          </a:xfrm>
        </p:spPr>
        <p:txBody>
          <a:bodyPr/>
          <a:lstStyle/>
          <a:p>
            <a:pPr lvl="0"/>
            <a:r>
              <a:rPr lang="en-US" dirty="0"/>
              <a:t>Click to edit Master text</a:t>
            </a:r>
          </a:p>
        </p:txBody>
      </p:sp>
      <p:sp>
        <p:nvSpPr>
          <p:cNvPr id="8" name="Text Placeholder 3">
            <a:extLst>
              <a:ext uri="{FF2B5EF4-FFF2-40B4-BE49-F238E27FC236}">
                <a16:creationId xmlns:a16="http://schemas.microsoft.com/office/drawing/2014/main" id="{3659DF14-41BC-D610-F87F-3FD46EABD878}"/>
              </a:ext>
            </a:extLst>
          </p:cNvPr>
          <p:cNvSpPr>
            <a:spLocks noGrp="1"/>
          </p:cNvSpPr>
          <p:nvPr>
            <p:ph type="body" sz="quarter" idx="17"/>
          </p:nvPr>
        </p:nvSpPr>
        <p:spPr>
          <a:xfrm>
            <a:off x="-4533900" y="3009900"/>
            <a:ext cx="4362450" cy="685800"/>
          </a:xfrm>
        </p:spPr>
        <p:txBody>
          <a:bodyPr/>
          <a:lstStyle/>
          <a:p>
            <a:pPr lvl="0"/>
            <a:r>
              <a:rPr lang="en-US" dirty="0"/>
              <a:t>Click to edit Master text</a:t>
            </a:r>
          </a:p>
        </p:txBody>
      </p:sp>
      <p:sp>
        <p:nvSpPr>
          <p:cNvPr id="9" name="Text Placeholder 3">
            <a:extLst>
              <a:ext uri="{FF2B5EF4-FFF2-40B4-BE49-F238E27FC236}">
                <a16:creationId xmlns:a16="http://schemas.microsoft.com/office/drawing/2014/main" id="{488A5976-8DE9-3E57-8658-C564773021A9}"/>
              </a:ext>
            </a:extLst>
          </p:cNvPr>
          <p:cNvSpPr>
            <a:spLocks noGrp="1"/>
          </p:cNvSpPr>
          <p:nvPr>
            <p:ph type="body" sz="quarter" idx="18"/>
          </p:nvPr>
        </p:nvSpPr>
        <p:spPr>
          <a:xfrm>
            <a:off x="12382500" y="3352800"/>
            <a:ext cx="4362450" cy="685800"/>
          </a:xfrm>
        </p:spPr>
        <p:txBody>
          <a:bodyPr/>
          <a:lstStyle/>
          <a:p>
            <a:pPr lvl="0"/>
            <a:r>
              <a:rPr lang="en-US" dirty="0"/>
              <a:t>Click to edit Master text</a:t>
            </a:r>
          </a:p>
        </p:txBody>
      </p:sp>
      <p:sp>
        <p:nvSpPr>
          <p:cNvPr id="13" name="Text Placeholder 3">
            <a:extLst>
              <a:ext uri="{FF2B5EF4-FFF2-40B4-BE49-F238E27FC236}">
                <a16:creationId xmlns:a16="http://schemas.microsoft.com/office/drawing/2014/main" id="{1C3E277D-E841-F134-57B5-8238B87C1C97}"/>
              </a:ext>
            </a:extLst>
          </p:cNvPr>
          <p:cNvSpPr>
            <a:spLocks noGrp="1"/>
          </p:cNvSpPr>
          <p:nvPr>
            <p:ph type="body" sz="quarter" idx="19"/>
          </p:nvPr>
        </p:nvSpPr>
        <p:spPr>
          <a:xfrm>
            <a:off x="-4533900" y="4038600"/>
            <a:ext cx="4362450" cy="685800"/>
          </a:xfrm>
        </p:spPr>
        <p:txBody>
          <a:bodyPr/>
          <a:lstStyle/>
          <a:p>
            <a:pPr lvl="0"/>
            <a:r>
              <a:rPr lang="en-US" dirty="0"/>
              <a:t>Click to edit Master text</a:t>
            </a:r>
          </a:p>
        </p:txBody>
      </p:sp>
      <p:sp>
        <p:nvSpPr>
          <p:cNvPr id="14" name="Text Placeholder 3">
            <a:extLst>
              <a:ext uri="{FF2B5EF4-FFF2-40B4-BE49-F238E27FC236}">
                <a16:creationId xmlns:a16="http://schemas.microsoft.com/office/drawing/2014/main" id="{1FF7E30A-18FF-210B-250F-B8C47DF74E9C}"/>
              </a:ext>
            </a:extLst>
          </p:cNvPr>
          <p:cNvSpPr>
            <a:spLocks noGrp="1"/>
          </p:cNvSpPr>
          <p:nvPr>
            <p:ph type="body" sz="quarter" idx="20"/>
          </p:nvPr>
        </p:nvSpPr>
        <p:spPr>
          <a:xfrm>
            <a:off x="12382500" y="4381500"/>
            <a:ext cx="4362450" cy="685800"/>
          </a:xfrm>
        </p:spPr>
        <p:txBody>
          <a:bodyPr/>
          <a:lstStyle/>
          <a:p>
            <a:pPr lvl="0"/>
            <a:r>
              <a:rPr lang="en-US" dirty="0"/>
              <a:t>Click to edit Master text</a:t>
            </a:r>
          </a:p>
        </p:txBody>
      </p:sp>
      <p:sp>
        <p:nvSpPr>
          <p:cNvPr id="15" name="Text Placeholder 3">
            <a:extLst>
              <a:ext uri="{FF2B5EF4-FFF2-40B4-BE49-F238E27FC236}">
                <a16:creationId xmlns:a16="http://schemas.microsoft.com/office/drawing/2014/main" id="{BE9C392D-B019-42ED-65BE-31236429D1D9}"/>
              </a:ext>
            </a:extLst>
          </p:cNvPr>
          <p:cNvSpPr>
            <a:spLocks noGrp="1"/>
          </p:cNvSpPr>
          <p:nvPr>
            <p:ph type="body" sz="quarter" idx="21"/>
          </p:nvPr>
        </p:nvSpPr>
        <p:spPr>
          <a:xfrm>
            <a:off x="-4533900" y="5067300"/>
            <a:ext cx="4362450" cy="685800"/>
          </a:xfrm>
        </p:spPr>
        <p:txBody>
          <a:bodyPr/>
          <a:lstStyle/>
          <a:p>
            <a:pPr lvl="0"/>
            <a:r>
              <a:rPr lang="en-US" dirty="0"/>
              <a:t>Click to edit Master text</a:t>
            </a:r>
          </a:p>
        </p:txBody>
      </p:sp>
      <p:sp>
        <p:nvSpPr>
          <p:cNvPr id="16" name="Text Placeholder 3">
            <a:extLst>
              <a:ext uri="{FF2B5EF4-FFF2-40B4-BE49-F238E27FC236}">
                <a16:creationId xmlns:a16="http://schemas.microsoft.com/office/drawing/2014/main" id="{D97F0793-1E61-A796-1A03-4383E107F72A}"/>
              </a:ext>
            </a:extLst>
          </p:cNvPr>
          <p:cNvSpPr>
            <a:spLocks noGrp="1"/>
          </p:cNvSpPr>
          <p:nvPr>
            <p:ph type="body" sz="quarter" idx="22"/>
          </p:nvPr>
        </p:nvSpPr>
        <p:spPr>
          <a:xfrm>
            <a:off x="12382500" y="5410200"/>
            <a:ext cx="4362450" cy="685800"/>
          </a:xfrm>
        </p:spPr>
        <p:txBody>
          <a:bodyPr/>
          <a:lstStyle/>
          <a:p>
            <a:pPr lvl="0"/>
            <a:r>
              <a:rPr lang="en-US" dirty="0"/>
              <a:t>Click to edit Master text</a:t>
            </a:r>
          </a:p>
        </p:txBody>
      </p:sp>
      <p:sp>
        <p:nvSpPr>
          <p:cNvPr id="17" name="Text Placeholder 3">
            <a:extLst>
              <a:ext uri="{FF2B5EF4-FFF2-40B4-BE49-F238E27FC236}">
                <a16:creationId xmlns:a16="http://schemas.microsoft.com/office/drawing/2014/main" id="{765058FB-2267-36D7-97A7-D626BA0D74EA}"/>
              </a:ext>
            </a:extLst>
          </p:cNvPr>
          <p:cNvSpPr>
            <a:spLocks noGrp="1"/>
          </p:cNvSpPr>
          <p:nvPr>
            <p:ph type="body" sz="quarter" idx="23"/>
          </p:nvPr>
        </p:nvSpPr>
        <p:spPr>
          <a:xfrm>
            <a:off x="-4533900" y="6096000"/>
            <a:ext cx="4362450" cy="685800"/>
          </a:xfrm>
        </p:spPr>
        <p:txBody>
          <a:bodyPr/>
          <a:lstStyle/>
          <a:p>
            <a:pPr lvl="0"/>
            <a:r>
              <a:rPr lang="en-US" dirty="0"/>
              <a:t>Click to edit Master text</a:t>
            </a:r>
          </a:p>
        </p:txBody>
      </p:sp>
      <p:sp>
        <p:nvSpPr>
          <p:cNvPr id="18" name="Text Placeholder 3">
            <a:extLst>
              <a:ext uri="{FF2B5EF4-FFF2-40B4-BE49-F238E27FC236}">
                <a16:creationId xmlns:a16="http://schemas.microsoft.com/office/drawing/2014/main" id="{51D47B63-87B9-1116-BFC8-32C5078A4A97}"/>
              </a:ext>
            </a:extLst>
          </p:cNvPr>
          <p:cNvSpPr>
            <a:spLocks noGrp="1"/>
          </p:cNvSpPr>
          <p:nvPr>
            <p:ph type="body" sz="quarter" idx="24"/>
          </p:nvPr>
        </p:nvSpPr>
        <p:spPr>
          <a:xfrm>
            <a:off x="12382500" y="6377940"/>
            <a:ext cx="4362450" cy="685800"/>
          </a:xfrm>
        </p:spPr>
        <p:txBody>
          <a:bodyPr/>
          <a:lstStyle/>
          <a:p>
            <a:pPr lvl="0"/>
            <a:r>
              <a:rPr lang="en-US" dirty="0"/>
              <a:t>Click to edit Master text</a:t>
            </a:r>
          </a:p>
        </p:txBody>
      </p:sp>
      <p:sp>
        <p:nvSpPr>
          <p:cNvPr id="19" name="Text Placeholder 3">
            <a:extLst>
              <a:ext uri="{FF2B5EF4-FFF2-40B4-BE49-F238E27FC236}">
                <a16:creationId xmlns:a16="http://schemas.microsoft.com/office/drawing/2014/main" id="{2E48B541-5752-BAE9-775E-49A95204EACA}"/>
              </a:ext>
            </a:extLst>
          </p:cNvPr>
          <p:cNvSpPr>
            <a:spLocks noGrp="1"/>
          </p:cNvSpPr>
          <p:nvPr>
            <p:ph type="body" sz="quarter" idx="25"/>
          </p:nvPr>
        </p:nvSpPr>
        <p:spPr>
          <a:xfrm>
            <a:off x="-4533900" y="7063740"/>
            <a:ext cx="4362450" cy="685800"/>
          </a:xfrm>
        </p:spPr>
        <p:txBody>
          <a:bodyPr/>
          <a:lstStyle/>
          <a:p>
            <a:pPr lvl="0"/>
            <a:r>
              <a:rPr lang="en-US" dirty="0"/>
              <a:t>Click to edit Master text</a:t>
            </a:r>
          </a:p>
        </p:txBody>
      </p:sp>
      <p:sp>
        <p:nvSpPr>
          <p:cNvPr id="20" name="Text Placeholder 3">
            <a:extLst>
              <a:ext uri="{FF2B5EF4-FFF2-40B4-BE49-F238E27FC236}">
                <a16:creationId xmlns:a16="http://schemas.microsoft.com/office/drawing/2014/main" id="{F03F0E51-2FB1-3394-0BB7-A883BD40BAE8}"/>
              </a:ext>
            </a:extLst>
          </p:cNvPr>
          <p:cNvSpPr>
            <a:spLocks noGrp="1"/>
          </p:cNvSpPr>
          <p:nvPr>
            <p:ph type="body" sz="quarter" idx="26"/>
          </p:nvPr>
        </p:nvSpPr>
        <p:spPr>
          <a:xfrm>
            <a:off x="12382500" y="7406640"/>
            <a:ext cx="4362450" cy="685800"/>
          </a:xfrm>
        </p:spPr>
        <p:txBody>
          <a:bodyPr/>
          <a:lstStyle/>
          <a:p>
            <a:pPr lvl="0"/>
            <a:r>
              <a:rPr lang="en-US" dirty="0"/>
              <a:t>Click to edit Master text</a:t>
            </a:r>
          </a:p>
        </p:txBody>
      </p:sp>
    </p:spTree>
    <p:custDataLst>
      <p:tags r:id="rId1"/>
    </p:custDataLst>
    <p:extLst>
      <p:ext uri="{BB962C8B-B14F-4D97-AF65-F5344CB8AC3E}">
        <p14:creationId xmlns:p14="http://schemas.microsoft.com/office/powerpoint/2010/main" val="757226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7 content no footer ">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4" name="Text Placeholder 3">
            <a:extLst>
              <a:ext uri="{FF2B5EF4-FFF2-40B4-BE49-F238E27FC236}">
                <a16:creationId xmlns:a16="http://schemas.microsoft.com/office/drawing/2014/main" id="{A5F796E7-1D6E-DD83-C39D-4BDCF23D9942}"/>
              </a:ext>
            </a:extLst>
          </p:cNvPr>
          <p:cNvSpPr>
            <a:spLocks noGrp="1"/>
          </p:cNvSpPr>
          <p:nvPr>
            <p:ph type="body" sz="quarter" idx="13" hasCustomPrompt="1"/>
          </p:nvPr>
        </p:nvSpPr>
        <p:spPr>
          <a:xfrm>
            <a:off x="3581400" y="1300163"/>
            <a:ext cx="5029200" cy="736600"/>
          </a:xfrm>
        </p:spPr>
        <p:txBody>
          <a:bodyPr/>
          <a:lstStyle>
            <a:lvl1pPr marL="0" indent="0">
              <a:buNone/>
              <a:defRPr/>
            </a:lvl1pPr>
          </a:lstStyle>
          <a:p>
            <a:pPr lvl="0"/>
            <a:r>
              <a:rPr lang="en-US" dirty="0"/>
              <a:t>1 Click to edit Master text</a:t>
            </a:r>
          </a:p>
        </p:txBody>
      </p:sp>
      <p:sp>
        <p:nvSpPr>
          <p:cNvPr id="6" name="Content Placeholder 5">
            <a:extLst>
              <a:ext uri="{FF2B5EF4-FFF2-40B4-BE49-F238E27FC236}">
                <a16:creationId xmlns:a16="http://schemas.microsoft.com/office/drawing/2014/main" id="{C96C439B-CE69-5528-81AC-E7770AD0AF34}"/>
              </a:ext>
            </a:extLst>
          </p:cNvPr>
          <p:cNvSpPr>
            <a:spLocks noGrp="1"/>
          </p:cNvSpPr>
          <p:nvPr>
            <p:ph sz="quarter" idx="14" hasCustomPrompt="1"/>
          </p:nvPr>
        </p:nvSpPr>
        <p:spPr>
          <a:xfrm>
            <a:off x="657225" y="2519364"/>
            <a:ext cx="4765675" cy="721142"/>
          </a:xfrm>
        </p:spPr>
        <p:txBody>
          <a:bodyPr/>
          <a:lstStyle>
            <a:lvl1pPr marL="0" indent="0">
              <a:buNone/>
              <a:defRPr/>
            </a:lvl1pPr>
          </a:lstStyle>
          <a:p>
            <a:pPr lvl="0"/>
            <a:r>
              <a:rPr lang="en-US" dirty="0"/>
              <a:t>2 Click to edit Master text </a:t>
            </a:r>
          </a:p>
        </p:txBody>
      </p:sp>
      <p:sp>
        <p:nvSpPr>
          <p:cNvPr id="7" name="Content Placeholder 5">
            <a:extLst>
              <a:ext uri="{FF2B5EF4-FFF2-40B4-BE49-F238E27FC236}">
                <a16:creationId xmlns:a16="http://schemas.microsoft.com/office/drawing/2014/main" id="{44C796F9-90B0-5F92-FC7C-AC7BA704A419}"/>
              </a:ext>
            </a:extLst>
          </p:cNvPr>
          <p:cNvSpPr>
            <a:spLocks noGrp="1"/>
          </p:cNvSpPr>
          <p:nvPr>
            <p:ph sz="quarter" idx="15" hasCustomPrompt="1"/>
          </p:nvPr>
        </p:nvSpPr>
        <p:spPr>
          <a:xfrm>
            <a:off x="657225" y="3617495"/>
            <a:ext cx="4765675" cy="721142"/>
          </a:xfrm>
        </p:spPr>
        <p:txBody>
          <a:bodyPr/>
          <a:lstStyle>
            <a:lvl1pPr marL="0" indent="0">
              <a:buNone/>
              <a:defRPr/>
            </a:lvl1pPr>
          </a:lstStyle>
          <a:p>
            <a:pPr lvl="0"/>
            <a:r>
              <a:rPr lang="en-US" dirty="0"/>
              <a:t>3 Click to edit Master text </a:t>
            </a:r>
          </a:p>
        </p:txBody>
      </p:sp>
      <p:sp>
        <p:nvSpPr>
          <p:cNvPr id="8" name="Content Placeholder 5">
            <a:extLst>
              <a:ext uri="{FF2B5EF4-FFF2-40B4-BE49-F238E27FC236}">
                <a16:creationId xmlns:a16="http://schemas.microsoft.com/office/drawing/2014/main" id="{3DC56A8A-47D1-BA9B-8A77-F78F7B080D29}"/>
              </a:ext>
            </a:extLst>
          </p:cNvPr>
          <p:cNvSpPr>
            <a:spLocks noGrp="1"/>
          </p:cNvSpPr>
          <p:nvPr>
            <p:ph sz="quarter" idx="16" hasCustomPrompt="1"/>
          </p:nvPr>
        </p:nvSpPr>
        <p:spPr>
          <a:xfrm>
            <a:off x="657225" y="4784481"/>
            <a:ext cx="4765675" cy="721142"/>
          </a:xfrm>
        </p:spPr>
        <p:txBody>
          <a:bodyPr/>
          <a:lstStyle>
            <a:lvl1pPr marL="0" indent="0">
              <a:buNone/>
              <a:defRPr/>
            </a:lvl1pPr>
          </a:lstStyle>
          <a:p>
            <a:pPr lvl="0"/>
            <a:r>
              <a:rPr lang="en-US" dirty="0"/>
              <a:t>4 Click to edit Master text </a:t>
            </a:r>
          </a:p>
        </p:txBody>
      </p:sp>
      <p:sp>
        <p:nvSpPr>
          <p:cNvPr id="9" name="Content Placeholder 5">
            <a:extLst>
              <a:ext uri="{FF2B5EF4-FFF2-40B4-BE49-F238E27FC236}">
                <a16:creationId xmlns:a16="http://schemas.microsoft.com/office/drawing/2014/main" id="{25FCA7A5-5711-2886-6B77-1E8CA0FFE0BE}"/>
              </a:ext>
            </a:extLst>
          </p:cNvPr>
          <p:cNvSpPr>
            <a:spLocks noGrp="1"/>
          </p:cNvSpPr>
          <p:nvPr>
            <p:ph sz="quarter" idx="17" hasCustomPrompt="1"/>
          </p:nvPr>
        </p:nvSpPr>
        <p:spPr>
          <a:xfrm>
            <a:off x="6227762" y="2519364"/>
            <a:ext cx="4765675" cy="721142"/>
          </a:xfrm>
        </p:spPr>
        <p:txBody>
          <a:bodyPr/>
          <a:lstStyle>
            <a:lvl1pPr marL="0" indent="0">
              <a:buNone/>
              <a:defRPr/>
            </a:lvl1pPr>
          </a:lstStyle>
          <a:p>
            <a:pPr lvl="0"/>
            <a:r>
              <a:rPr lang="en-US" dirty="0"/>
              <a:t>5 Click to edit Master text </a:t>
            </a:r>
          </a:p>
        </p:txBody>
      </p:sp>
      <p:sp>
        <p:nvSpPr>
          <p:cNvPr id="13" name="Content Placeholder 5">
            <a:extLst>
              <a:ext uri="{FF2B5EF4-FFF2-40B4-BE49-F238E27FC236}">
                <a16:creationId xmlns:a16="http://schemas.microsoft.com/office/drawing/2014/main" id="{4650131E-B7E0-E016-DFD7-4D34E4EE3B45}"/>
              </a:ext>
            </a:extLst>
          </p:cNvPr>
          <p:cNvSpPr>
            <a:spLocks noGrp="1"/>
          </p:cNvSpPr>
          <p:nvPr>
            <p:ph sz="quarter" idx="18" hasCustomPrompt="1"/>
          </p:nvPr>
        </p:nvSpPr>
        <p:spPr>
          <a:xfrm>
            <a:off x="6227761" y="3617495"/>
            <a:ext cx="4765675" cy="721142"/>
          </a:xfrm>
        </p:spPr>
        <p:txBody>
          <a:bodyPr/>
          <a:lstStyle>
            <a:lvl1pPr marL="0" indent="0">
              <a:buNone/>
              <a:defRPr/>
            </a:lvl1pPr>
          </a:lstStyle>
          <a:p>
            <a:pPr lvl="0"/>
            <a:r>
              <a:rPr lang="en-US" dirty="0"/>
              <a:t>6 Click to edit Master text </a:t>
            </a:r>
          </a:p>
        </p:txBody>
      </p:sp>
      <p:sp>
        <p:nvSpPr>
          <p:cNvPr id="14" name="Content Placeholder 5">
            <a:extLst>
              <a:ext uri="{FF2B5EF4-FFF2-40B4-BE49-F238E27FC236}">
                <a16:creationId xmlns:a16="http://schemas.microsoft.com/office/drawing/2014/main" id="{79A8AE10-4242-FD78-4474-77325D21E452}"/>
              </a:ext>
            </a:extLst>
          </p:cNvPr>
          <p:cNvSpPr>
            <a:spLocks noGrp="1"/>
          </p:cNvSpPr>
          <p:nvPr>
            <p:ph sz="quarter" idx="19" hasCustomPrompt="1"/>
          </p:nvPr>
        </p:nvSpPr>
        <p:spPr>
          <a:xfrm>
            <a:off x="6227761" y="4780080"/>
            <a:ext cx="4765675" cy="721142"/>
          </a:xfrm>
        </p:spPr>
        <p:txBody>
          <a:bodyPr/>
          <a:lstStyle>
            <a:lvl1pPr marL="0" indent="0">
              <a:buNone/>
              <a:defRPr/>
            </a:lvl1pPr>
          </a:lstStyle>
          <a:p>
            <a:pPr lvl="0"/>
            <a:r>
              <a:rPr lang="en-US" dirty="0"/>
              <a:t>7 Click to edit Master text </a:t>
            </a:r>
          </a:p>
        </p:txBody>
      </p:sp>
    </p:spTree>
    <p:custDataLst>
      <p:tags r:id="rId1"/>
    </p:custDataLst>
    <p:extLst>
      <p:ext uri="{BB962C8B-B14F-4D97-AF65-F5344CB8AC3E}">
        <p14:creationId xmlns:p14="http://schemas.microsoft.com/office/powerpoint/2010/main" val="33722259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Content Placeholder 3">
            <a:extLst>
              <a:ext uri="{FF2B5EF4-FFF2-40B4-BE49-F238E27FC236}">
                <a16:creationId xmlns:a16="http://schemas.microsoft.com/office/drawing/2014/main" id="{4DD6D091-5873-D418-8DBD-12B6578F6511}"/>
              </a:ext>
            </a:extLst>
          </p:cNvPr>
          <p:cNvSpPr>
            <a:spLocks noGrp="1"/>
          </p:cNvSpPr>
          <p:nvPr>
            <p:ph sz="quarter" idx="13"/>
          </p:nvPr>
        </p:nvSpPr>
        <p:spPr>
          <a:xfrm>
            <a:off x="1212850" y="1651000"/>
            <a:ext cx="3321050" cy="839788"/>
          </a:xfrm>
        </p:spPr>
        <p:txBody>
          <a:bodyPr>
            <a:normAutofit/>
          </a:bodyPr>
          <a:lstStyle>
            <a:lvl1pPr>
              <a:defRPr sz="2000"/>
            </a:lvl1pPr>
          </a:lstStyle>
          <a:p>
            <a:pPr lvl="0"/>
            <a:r>
              <a:rPr lang="en-US" dirty="0"/>
              <a:t>Click to edit Master </a:t>
            </a:r>
          </a:p>
        </p:txBody>
      </p:sp>
      <p:sp>
        <p:nvSpPr>
          <p:cNvPr id="5" name="Content Placeholder 3">
            <a:extLst>
              <a:ext uri="{FF2B5EF4-FFF2-40B4-BE49-F238E27FC236}">
                <a16:creationId xmlns:a16="http://schemas.microsoft.com/office/drawing/2014/main" id="{5688A820-78F3-10D9-BF85-2E73E2EA2F63}"/>
              </a:ext>
            </a:extLst>
          </p:cNvPr>
          <p:cNvSpPr>
            <a:spLocks noGrp="1"/>
          </p:cNvSpPr>
          <p:nvPr>
            <p:ph sz="quarter" idx="14"/>
          </p:nvPr>
        </p:nvSpPr>
        <p:spPr>
          <a:xfrm>
            <a:off x="1212850" y="3110078"/>
            <a:ext cx="3321050" cy="839788"/>
          </a:xfrm>
        </p:spPr>
        <p:txBody>
          <a:bodyPr>
            <a:normAutofit/>
          </a:bodyPr>
          <a:lstStyle>
            <a:lvl1pPr>
              <a:defRPr sz="2000"/>
            </a:lvl1pPr>
          </a:lstStyle>
          <a:p>
            <a:pPr lvl="0"/>
            <a:r>
              <a:rPr lang="en-US" dirty="0"/>
              <a:t>Click to edit Master </a:t>
            </a:r>
          </a:p>
        </p:txBody>
      </p:sp>
      <p:sp>
        <p:nvSpPr>
          <p:cNvPr id="6" name="Content Placeholder 3">
            <a:extLst>
              <a:ext uri="{FF2B5EF4-FFF2-40B4-BE49-F238E27FC236}">
                <a16:creationId xmlns:a16="http://schemas.microsoft.com/office/drawing/2014/main" id="{D8F43183-120C-30D1-B413-6B2270B76F32}"/>
              </a:ext>
            </a:extLst>
          </p:cNvPr>
          <p:cNvSpPr>
            <a:spLocks noGrp="1"/>
          </p:cNvSpPr>
          <p:nvPr>
            <p:ph sz="quarter" idx="15"/>
          </p:nvPr>
        </p:nvSpPr>
        <p:spPr>
          <a:xfrm>
            <a:off x="1212850" y="4381265"/>
            <a:ext cx="3321050" cy="839788"/>
          </a:xfrm>
        </p:spPr>
        <p:txBody>
          <a:bodyPr>
            <a:normAutofit/>
          </a:bodyPr>
          <a:lstStyle>
            <a:lvl1pPr>
              <a:defRPr sz="2000"/>
            </a:lvl1pPr>
          </a:lstStyle>
          <a:p>
            <a:pPr lvl="0"/>
            <a:r>
              <a:rPr lang="en-US" dirty="0"/>
              <a:t>Click to edit Master </a:t>
            </a:r>
          </a:p>
        </p:txBody>
      </p:sp>
      <p:sp>
        <p:nvSpPr>
          <p:cNvPr id="7" name="Content Placeholder 3">
            <a:extLst>
              <a:ext uri="{FF2B5EF4-FFF2-40B4-BE49-F238E27FC236}">
                <a16:creationId xmlns:a16="http://schemas.microsoft.com/office/drawing/2014/main" id="{BF219343-D22F-4F20-CCC8-E8838CD777EB}"/>
              </a:ext>
            </a:extLst>
          </p:cNvPr>
          <p:cNvSpPr>
            <a:spLocks noGrp="1"/>
          </p:cNvSpPr>
          <p:nvPr>
            <p:ph sz="quarter" idx="16"/>
          </p:nvPr>
        </p:nvSpPr>
        <p:spPr>
          <a:xfrm>
            <a:off x="6492875" y="1651000"/>
            <a:ext cx="3321050" cy="839788"/>
          </a:xfrm>
        </p:spPr>
        <p:txBody>
          <a:bodyPr>
            <a:normAutofit/>
          </a:bodyPr>
          <a:lstStyle>
            <a:lvl1pPr>
              <a:defRPr sz="2000"/>
            </a:lvl1pPr>
          </a:lstStyle>
          <a:p>
            <a:pPr lvl="0"/>
            <a:r>
              <a:rPr lang="en-US" dirty="0"/>
              <a:t>Click to edit Master </a:t>
            </a:r>
          </a:p>
        </p:txBody>
      </p:sp>
      <p:sp>
        <p:nvSpPr>
          <p:cNvPr id="8" name="Content Placeholder 3">
            <a:extLst>
              <a:ext uri="{FF2B5EF4-FFF2-40B4-BE49-F238E27FC236}">
                <a16:creationId xmlns:a16="http://schemas.microsoft.com/office/drawing/2014/main" id="{F3F6C729-BBC8-ACD1-F5C5-ED6063DB8B62}"/>
              </a:ext>
            </a:extLst>
          </p:cNvPr>
          <p:cNvSpPr>
            <a:spLocks noGrp="1"/>
          </p:cNvSpPr>
          <p:nvPr>
            <p:ph sz="quarter" idx="17"/>
          </p:nvPr>
        </p:nvSpPr>
        <p:spPr>
          <a:xfrm>
            <a:off x="6454873" y="2922187"/>
            <a:ext cx="3321050" cy="839788"/>
          </a:xfrm>
        </p:spPr>
        <p:txBody>
          <a:bodyPr>
            <a:normAutofit/>
          </a:bodyPr>
          <a:lstStyle>
            <a:lvl1pPr>
              <a:defRPr sz="2000"/>
            </a:lvl1pPr>
          </a:lstStyle>
          <a:p>
            <a:pPr lvl="0"/>
            <a:r>
              <a:rPr lang="en-US" dirty="0"/>
              <a:t>Click to edit Master </a:t>
            </a:r>
          </a:p>
        </p:txBody>
      </p:sp>
      <p:sp>
        <p:nvSpPr>
          <p:cNvPr id="9" name="Content Placeholder 3">
            <a:extLst>
              <a:ext uri="{FF2B5EF4-FFF2-40B4-BE49-F238E27FC236}">
                <a16:creationId xmlns:a16="http://schemas.microsoft.com/office/drawing/2014/main" id="{0B7C9BD8-7C0E-23C4-2A55-5F942A2BED8B}"/>
              </a:ext>
            </a:extLst>
          </p:cNvPr>
          <p:cNvSpPr>
            <a:spLocks noGrp="1"/>
          </p:cNvSpPr>
          <p:nvPr>
            <p:ph sz="quarter" idx="18"/>
          </p:nvPr>
        </p:nvSpPr>
        <p:spPr>
          <a:xfrm>
            <a:off x="6454873" y="4367212"/>
            <a:ext cx="3321050" cy="839788"/>
          </a:xfrm>
        </p:spPr>
        <p:txBody>
          <a:bodyPr>
            <a:normAutofit/>
          </a:bodyPr>
          <a:lstStyle>
            <a:lvl1pPr>
              <a:defRPr sz="2000"/>
            </a:lvl1pPr>
          </a:lstStyle>
          <a:p>
            <a:pPr lvl="0"/>
            <a:r>
              <a:rPr lang="en-US" dirty="0"/>
              <a:t>Click to edit Master </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Tree>
    <p:custDataLst>
      <p:tags r:id="rId1"/>
    </p:custDataLst>
    <p:extLst>
      <p:ext uri="{BB962C8B-B14F-4D97-AF65-F5344CB8AC3E}">
        <p14:creationId xmlns:p14="http://schemas.microsoft.com/office/powerpoint/2010/main" val="527377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Content Placeholder 3">
            <a:extLst>
              <a:ext uri="{FF2B5EF4-FFF2-40B4-BE49-F238E27FC236}">
                <a16:creationId xmlns:a16="http://schemas.microsoft.com/office/drawing/2014/main" id="{44359035-4E68-2AD3-7BC9-1E6933F3EAA6}"/>
              </a:ext>
            </a:extLst>
          </p:cNvPr>
          <p:cNvSpPr>
            <a:spLocks noGrp="1"/>
          </p:cNvSpPr>
          <p:nvPr>
            <p:ph sz="quarter" idx="13"/>
          </p:nvPr>
        </p:nvSpPr>
        <p:spPr>
          <a:xfrm>
            <a:off x="3713163" y="1082675"/>
            <a:ext cx="7147670" cy="952500"/>
          </a:xfrm>
        </p:spPr>
        <p:txBody>
          <a:bodyPr>
            <a:normAutofit/>
          </a:bodyPr>
          <a:lstStyle>
            <a:lvl1pPr>
              <a:defRPr sz="1800"/>
            </a:lvl1pPr>
            <a:lvl2pPr marL="548640" indent="0">
              <a:buNone/>
              <a:defRPr sz="1800"/>
            </a:lvl2pPr>
          </a:lstStyle>
          <a:p>
            <a:pPr lvl="0"/>
            <a:r>
              <a:rPr lang="en-US" dirty="0"/>
              <a:t>Click to edit Master text styles</a:t>
            </a:r>
          </a:p>
          <a:p>
            <a:pPr lvl="1"/>
            <a:endParaRPr lang="en-US" dirty="0"/>
          </a:p>
        </p:txBody>
      </p:sp>
      <p:sp>
        <p:nvSpPr>
          <p:cNvPr id="5" name="Content Placeholder 3">
            <a:extLst>
              <a:ext uri="{FF2B5EF4-FFF2-40B4-BE49-F238E27FC236}">
                <a16:creationId xmlns:a16="http://schemas.microsoft.com/office/drawing/2014/main" id="{3D9C766F-07BD-64CD-88C8-7ECD7CA6F41C}"/>
              </a:ext>
            </a:extLst>
          </p:cNvPr>
          <p:cNvSpPr>
            <a:spLocks noGrp="1"/>
          </p:cNvSpPr>
          <p:nvPr>
            <p:ph sz="quarter" idx="14"/>
          </p:nvPr>
        </p:nvSpPr>
        <p:spPr>
          <a:xfrm>
            <a:off x="366584" y="1576873"/>
            <a:ext cx="2743200" cy="1273175"/>
          </a:xfrm>
        </p:spPr>
        <p:txBody>
          <a:bodyPr>
            <a:normAutofit/>
          </a:bodyPr>
          <a:lstStyle>
            <a:lvl1pPr>
              <a:defRPr sz="1800"/>
            </a:lvl1pPr>
            <a:lvl2pPr marL="548640" indent="0">
              <a:buNone/>
              <a:defRPr sz="1800"/>
            </a:lvl2pPr>
          </a:lstStyle>
          <a:p>
            <a:pPr lvl="0"/>
            <a:r>
              <a:rPr lang="en-US" dirty="0"/>
              <a:t>Click to edit Master text styles</a:t>
            </a:r>
          </a:p>
          <a:p>
            <a:pPr lvl="1"/>
            <a:endParaRPr lang="en-US" dirty="0"/>
          </a:p>
        </p:txBody>
      </p:sp>
      <p:sp>
        <p:nvSpPr>
          <p:cNvPr id="7" name="Content Placeholder 6">
            <a:extLst>
              <a:ext uri="{FF2B5EF4-FFF2-40B4-BE49-F238E27FC236}">
                <a16:creationId xmlns:a16="http://schemas.microsoft.com/office/drawing/2014/main" id="{3D61D6B0-30BD-3537-4E3F-8C669F3CCF9E}"/>
              </a:ext>
            </a:extLst>
          </p:cNvPr>
          <p:cNvSpPr>
            <a:spLocks noGrp="1"/>
          </p:cNvSpPr>
          <p:nvPr>
            <p:ph sz="quarter" idx="15"/>
          </p:nvPr>
        </p:nvSpPr>
        <p:spPr>
          <a:xfrm>
            <a:off x="3713164" y="2378869"/>
            <a:ext cx="7147670" cy="2100262"/>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DDFE9AEC-0AEA-B791-34D0-D69236096F5E}"/>
              </a:ext>
            </a:extLst>
          </p:cNvPr>
          <p:cNvSpPr>
            <a:spLocks noGrp="1"/>
          </p:cNvSpPr>
          <p:nvPr>
            <p:ph type="body" sz="quarter" idx="16"/>
          </p:nvPr>
        </p:nvSpPr>
        <p:spPr>
          <a:xfrm>
            <a:off x="0" y="4822825"/>
            <a:ext cx="2986088" cy="617538"/>
          </a:xfrm>
        </p:spPr>
        <p:txBody>
          <a:bodyPr/>
          <a:lstStyle>
            <a:lvl1pPr>
              <a:defRPr sz="1800"/>
            </a:lvl1pPr>
          </a:lstStyle>
          <a:p>
            <a:pPr lvl="0"/>
            <a:r>
              <a:rPr lang="en-US" dirty="0"/>
              <a:t>Click to edit Master text</a:t>
            </a:r>
          </a:p>
        </p:txBody>
      </p:sp>
      <p:sp>
        <p:nvSpPr>
          <p:cNvPr id="14" name="Text Placeholder 13">
            <a:extLst>
              <a:ext uri="{FF2B5EF4-FFF2-40B4-BE49-F238E27FC236}">
                <a16:creationId xmlns:a16="http://schemas.microsoft.com/office/drawing/2014/main" id="{16BD6273-2589-3F4E-3303-B2C567979B18}"/>
              </a:ext>
            </a:extLst>
          </p:cNvPr>
          <p:cNvSpPr>
            <a:spLocks noGrp="1"/>
          </p:cNvSpPr>
          <p:nvPr>
            <p:ph type="body" sz="quarter" idx="17"/>
          </p:nvPr>
        </p:nvSpPr>
        <p:spPr>
          <a:xfrm>
            <a:off x="838200" y="5840413"/>
            <a:ext cx="10515600" cy="457200"/>
          </a:xfrm>
        </p:spPr>
        <p:txBody>
          <a:bodyPr/>
          <a:lstStyle>
            <a:lvl1pPr>
              <a:defRPr sz="1800"/>
            </a:lvl1pPr>
          </a:lstStyle>
          <a:p>
            <a:pPr lvl="0"/>
            <a:r>
              <a:rPr lang="en-US" dirty="0"/>
              <a:t>Click to edit Master text styles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Tree>
    <p:custDataLst>
      <p:tags r:id="rId1"/>
    </p:custDataLst>
    <p:extLst>
      <p:ext uri="{BB962C8B-B14F-4D97-AF65-F5344CB8AC3E}">
        <p14:creationId xmlns:p14="http://schemas.microsoft.com/office/powerpoint/2010/main" val="1613339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Content Placeholder 3">
            <a:extLst>
              <a:ext uri="{FF2B5EF4-FFF2-40B4-BE49-F238E27FC236}">
                <a16:creationId xmlns:a16="http://schemas.microsoft.com/office/drawing/2014/main" id="{BDC3F7AC-A6A8-4A38-AF2D-973E3F131404}"/>
              </a:ext>
            </a:extLst>
          </p:cNvPr>
          <p:cNvSpPr>
            <a:spLocks noGrp="1"/>
          </p:cNvSpPr>
          <p:nvPr>
            <p:ph sz="quarter" idx="13"/>
          </p:nvPr>
        </p:nvSpPr>
        <p:spPr>
          <a:xfrm>
            <a:off x="1022350" y="1312863"/>
            <a:ext cx="10331450" cy="360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361161A3-35F0-4BB0-9EFA-72A3491BA64E}"/>
              </a:ext>
            </a:extLst>
          </p:cNvPr>
          <p:cNvSpPr>
            <a:spLocks noGrp="1"/>
          </p:cNvSpPr>
          <p:nvPr>
            <p:ph sz="quarter" idx="14"/>
          </p:nvPr>
        </p:nvSpPr>
        <p:spPr>
          <a:xfrm>
            <a:off x="838200" y="5033963"/>
            <a:ext cx="10736263" cy="1173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Tree>
    <p:custDataLst>
      <p:tags r:id="rId1"/>
    </p:custDataLst>
    <p:extLst>
      <p:ext uri="{BB962C8B-B14F-4D97-AF65-F5344CB8AC3E}">
        <p14:creationId xmlns:p14="http://schemas.microsoft.com/office/powerpoint/2010/main" val="13380965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1123405"/>
          </a:xfrm>
        </p:spPr>
        <p:txBody>
          <a:bodyPr>
            <a:normAutofit/>
          </a:bodyPr>
          <a:lstStyle>
            <a:lvl1pPr algn="ctr">
              <a:defRPr sz="30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March 2024</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a:t>Getting Started with Medicare</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ntent Placeholder 28">
            <a:extLst>
              <a:ext uri="{FF2B5EF4-FFF2-40B4-BE49-F238E27FC236}">
                <a16:creationId xmlns:a16="http://schemas.microsoft.com/office/drawing/2014/main" id="{568FD052-246C-9A96-E435-F65B95BC1CEA}"/>
              </a:ext>
            </a:extLst>
          </p:cNvPr>
          <p:cNvSpPr>
            <a:spLocks noGrp="1"/>
          </p:cNvSpPr>
          <p:nvPr>
            <p:ph sz="quarter" idx="13"/>
          </p:nvPr>
        </p:nvSpPr>
        <p:spPr>
          <a:xfrm>
            <a:off x="1554480" y="1708331"/>
            <a:ext cx="9799320" cy="307227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9506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Text Placeholder 3">
            <a:extLst>
              <a:ext uri="{FF2B5EF4-FFF2-40B4-BE49-F238E27FC236}">
                <a16:creationId xmlns:a16="http://schemas.microsoft.com/office/drawing/2014/main" id="{C5E10F15-0A52-40A9-BF22-43CBB417182B}"/>
              </a:ext>
            </a:extLst>
          </p:cNvPr>
          <p:cNvSpPr>
            <a:spLocks noGrp="1"/>
          </p:cNvSpPr>
          <p:nvPr>
            <p:ph type="body" sz="quarter" idx="13"/>
          </p:nvPr>
        </p:nvSpPr>
        <p:spPr>
          <a:xfrm>
            <a:off x="623888" y="1646238"/>
            <a:ext cx="5292725" cy="4592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29924197-AEA9-4B22-BBEA-05B6DBF53759}"/>
              </a:ext>
            </a:extLst>
          </p:cNvPr>
          <p:cNvSpPr>
            <a:spLocks noGrp="1"/>
          </p:cNvSpPr>
          <p:nvPr>
            <p:ph type="body" sz="quarter" idx="14"/>
          </p:nvPr>
        </p:nvSpPr>
        <p:spPr>
          <a:xfrm>
            <a:off x="6124689" y="1646237"/>
            <a:ext cx="5292725" cy="4592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Tree>
    <p:custDataLst>
      <p:tags r:id="rId1"/>
    </p:custDataLst>
    <p:extLst>
      <p:ext uri="{BB962C8B-B14F-4D97-AF65-F5344CB8AC3E}">
        <p14:creationId xmlns:p14="http://schemas.microsoft.com/office/powerpoint/2010/main" val="237375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March 2024</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a:t>Getting Started with Medicare</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3922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Getting Started with Medicare</a:t>
            </a:r>
            <a:endParaRPr lang="en-US" dirty="0"/>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Tree>
    <p:custDataLst>
      <p:tags r:id="rId1"/>
    </p:custDataLst>
    <p:extLst>
      <p:ext uri="{BB962C8B-B14F-4D97-AF65-F5344CB8AC3E}">
        <p14:creationId xmlns:p14="http://schemas.microsoft.com/office/powerpoint/2010/main" val="1739119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9234"/>
          </a:xfrm>
          <a:prstGeom prst="rect">
            <a:avLst/>
          </a:prstGeom>
        </p:spPr>
        <p:txBody>
          <a:bodyPr anchor="ctr">
            <a:normAutofit/>
          </a:bodyPr>
          <a:lstStyle>
            <a:lvl1pPr>
              <a:defRPr sz="3000"/>
            </a:lvl1pPr>
          </a:lstStyle>
          <a:p>
            <a:r>
              <a:rPr lang="en-US"/>
              <a:t>Click to edit Master title style</a:t>
            </a:r>
          </a:p>
        </p:txBody>
      </p:sp>
      <p:sp>
        <p:nvSpPr>
          <p:cNvPr id="3" name="Text Placeholder 3">
            <a:extLst>
              <a:ext uri="{FF2B5EF4-FFF2-40B4-BE49-F238E27FC236}">
                <a16:creationId xmlns:a16="http://schemas.microsoft.com/office/drawing/2014/main" id="{6AB2DC61-5E8F-74FD-F843-C76405DFCE89}"/>
              </a:ext>
            </a:extLst>
          </p:cNvPr>
          <p:cNvSpPr>
            <a:spLocks noGrp="1"/>
          </p:cNvSpPr>
          <p:nvPr>
            <p:ph type="body" sz="quarter" idx="13"/>
          </p:nvPr>
        </p:nvSpPr>
        <p:spPr>
          <a:xfrm>
            <a:off x="873172" y="1557369"/>
            <a:ext cx="4414052"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4" name="Text Placeholder 3">
            <a:extLst>
              <a:ext uri="{FF2B5EF4-FFF2-40B4-BE49-F238E27FC236}">
                <a16:creationId xmlns:a16="http://schemas.microsoft.com/office/drawing/2014/main" id="{D5A62BB6-6A2E-40C9-306A-09D8FE9EB12A}"/>
              </a:ext>
            </a:extLst>
          </p:cNvPr>
          <p:cNvSpPr>
            <a:spLocks noGrp="1"/>
          </p:cNvSpPr>
          <p:nvPr>
            <p:ph type="body" sz="quarter" idx="14"/>
          </p:nvPr>
        </p:nvSpPr>
        <p:spPr>
          <a:xfrm>
            <a:off x="2102133" y="3533821"/>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5" name="Text Placeholder 3">
            <a:extLst>
              <a:ext uri="{FF2B5EF4-FFF2-40B4-BE49-F238E27FC236}">
                <a16:creationId xmlns:a16="http://schemas.microsoft.com/office/drawing/2014/main" id="{A333D6ED-8837-CE67-B2A9-9DD93CA1C64E}"/>
              </a:ext>
            </a:extLst>
          </p:cNvPr>
          <p:cNvSpPr>
            <a:spLocks noGrp="1"/>
          </p:cNvSpPr>
          <p:nvPr>
            <p:ph type="body" sz="quarter" idx="15"/>
          </p:nvPr>
        </p:nvSpPr>
        <p:spPr>
          <a:xfrm>
            <a:off x="1922462" y="2386937"/>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6" name="Text Placeholder 3">
            <a:extLst>
              <a:ext uri="{FF2B5EF4-FFF2-40B4-BE49-F238E27FC236}">
                <a16:creationId xmlns:a16="http://schemas.microsoft.com/office/drawing/2014/main" id="{A721B57D-D24F-4FF4-8CE8-6F03DDABE6A8}"/>
              </a:ext>
            </a:extLst>
          </p:cNvPr>
          <p:cNvSpPr>
            <a:spLocks noGrp="1"/>
          </p:cNvSpPr>
          <p:nvPr>
            <p:ph type="body" sz="quarter" idx="16"/>
          </p:nvPr>
        </p:nvSpPr>
        <p:spPr>
          <a:xfrm>
            <a:off x="706437" y="2904462"/>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7" name="Text Placeholder 3">
            <a:extLst>
              <a:ext uri="{FF2B5EF4-FFF2-40B4-BE49-F238E27FC236}">
                <a16:creationId xmlns:a16="http://schemas.microsoft.com/office/drawing/2014/main" id="{4896FD57-2139-B6BB-3EFD-20FC758E6F5A}"/>
              </a:ext>
            </a:extLst>
          </p:cNvPr>
          <p:cNvSpPr>
            <a:spLocks noGrp="1"/>
          </p:cNvSpPr>
          <p:nvPr>
            <p:ph type="body" sz="quarter" idx="17"/>
          </p:nvPr>
        </p:nvSpPr>
        <p:spPr>
          <a:xfrm>
            <a:off x="3433762" y="3003298"/>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8" name="Text Placeholder 3">
            <a:extLst>
              <a:ext uri="{FF2B5EF4-FFF2-40B4-BE49-F238E27FC236}">
                <a16:creationId xmlns:a16="http://schemas.microsoft.com/office/drawing/2014/main" id="{F0A4362D-31FA-E8DC-3606-AA9D9DEDCE52}"/>
              </a:ext>
            </a:extLst>
          </p:cNvPr>
          <p:cNvSpPr>
            <a:spLocks noGrp="1"/>
          </p:cNvSpPr>
          <p:nvPr>
            <p:ph type="body" sz="quarter" idx="18"/>
          </p:nvPr>
        </p:nvSpPr>
        <p:spPr>
          <a:xfrm>
            <a:off x="3470558" y="4068147"/>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9" name="Text Placeholder 3">
            <a:extLst>
              <a:ext uri="{FF2B5EF4-FFF2-40B4-BE49-F238E27FC236}">
                <a16:creationId xmlns:a16="http://schemas.microsoft.com/office/drawing/2014/main" id="{013E69BE-D4A8-EBD7-DFFE-D2A8C1436B41}"/>
              </a:ext>
            </a:extLst>
          </p:cNvPr>
          <p:cNvSpPr>
            <a:spLocks noGrp="1"/>
          </p:cNvSpPr>
          <p:nvPr>
            <p:ph type="body" sz="quarter" idx="19"/>
          </p:nvPr>
        </p:nvSpPr>
        <p:spPr>
          <a:xfrm>
            <a:off x="733708" y="4138876"/>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13" name="Text Placeholder 3">
            <a:extLst>
              <a:ext uri="{FF2B5EF4-FFF2-40B4-BE49-F238E27FC236}">
                <a16:creationId xmlns:a16="http://schemas.microsoft.com/office/drawing/2014/main" id="{8BC6C774-22CA-90EF-7A0A-657EE57B3409}"/>
              </a:ext>
            </a:extLst>
          </p:cNvPr>
          <p:cNvSpPr>
            <a:spLocks noGrp="1"/>
          </p:cNvSpPr>
          <p:nvPr>
            <p:ph type="body" sz="quarter" idx="20"/>
          </p:nvPr>
        </p:nvSpPr>
        <p:spPr>
          <a:xfrm>
            <a:off x="2102133" y="4727667"/>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14" name="Content Placeholder 15">
            <a:extLst>
              <a:ext uri="{FF2B5EF4-FFF2-40B4-BE49-F238E27FC236}">
                <a16:creationId xmlns:a16="http://schemas.microsoft.com/office/drawing/2014/main" id="{844323B0-20C9-3052-BADA-E5CC112EA4C6}"/>
              </a:ext>
            </a:extLst>
          </p:cNvPr>
          <p:cNvSpPr>
            <a:spLocks noGrp="1"/>
          </p:cNvSpPr>
          <p:nvPr>
            <p:ph sz="quarter" idx="21"/>
          </p:nvPr>
        </p:nvSpPr>
        <p:spPr>
          <a:xfrm>
            <a:off x="6997700" y="1339850"/>
            <a:ext cx="4843463"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784"/>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784"/>
            <a:ext cx="4114800" cy="365125"/>
          </a:xfrm>
        </p:spPr>
        <p:txBody>
          <a:bodyPr/>
          <a:lstStyle>
            <a:lvl1pPr>
              <a:defRPr>
                <a:solidFill>
                  <a:schemeClr val="accent1">
                    <a:lumMod val="60000"/>
                    <a:lumOff val="40000"/>
                  </a:schemeClr>
                </a:solidFill>
              </a:defRPr>
            </a:lvl1pPr>
          </a:lstStyle>
          <a:p>
            <a:r>
              <a:rPr lang="en-US"/>
              <a:t>Getting Started with Medicare</a:t>
            </a:r>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784"/>
            <a:ext cx="2743200" cy="365125"/>
          </a:xfrm>
        </p:spPr>
        <p:txBody>
          <a:bodyPr/>
          <a:lstStyle>
            <a:lvl1pPr>
              <a:defRPr>
                <a:solidFill>
                  <a:schemeClr val="accent1">
                    <a:lumMod val="60000"/>
                    <a:lumOff val="40000"/>
                  </a:schemeClr>
                </a:solidFill>
              </a:defRPr>
            </a:lvl1pPr>
          </a:lstStyle>
          <a:p>
            <a:r>
              <a:rPr lang="en-US"/>
              <a:t>March 2024</a:t>
            </a:r>
            <a:endParaRPr lang="en-US" dirty="0"/>
          </a:p>
        </p:txBody>
      </p:sp>
    </p:spTree>
    <p:custDataLst>
      <p:tags r:id="rId1"/>
    </p:custDataLst>
    <p:extLst>
      <p:ext uri="{BB962C8B-B14F-4D97-AF65-F5344CB8AC3E}">
        <p14:creationId xmlns:p14="http://schemas.microsoft.com/office/powerpoint/2010/main" val="2778513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860026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theme" Target="../theme/theme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image" Target="../media/image4.jpe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8" Type="http://schemas.openxmlformats.org/officeDocument/2006/relationships/slideLayout" Target="../slideLayouts/slideLayout17.xml"/><Relationship Id="rId51" Type="http://schemas.openxmlformats.org/officeDocument/2006/relationships/tags" Target="../tags/tag11.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1" Type="http://schemas.openxmlformats.org/officeDocument/2006/relationships/slideLayout" Target="../slideLayouts/slideLayout10.xml"/><Relationship Id="rId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57948"/>
            <a:ext cx="2743200" cy="365125"/>
          </a:xfrm>
          <a:prstGeom prst="rect">
            <a:avLst/>
          </a:prstGeom>
        </p:spPr>
        <p:txBody>
          <a:bodyPr vert="horz" lIns="91440" tIns="45720" rIns="91440" bIns="45720" rtlCol="0" anchor="ctr"/>
          <a:lstStyle>
            <a:lvl1pPr algn="l">
              <a:defRPr sz="1200">
                <a:solidFill>
                  <a:srgbClr val="00539A"/>
                </a:solidFill>
                <a:latin typeface="Arial" panose="020B0604020202020204" pitchFamily="34" charset="0"/>
                <a:cs typeface="Arial" panose="020B0604020202020204" pitchFamily="34" charset="0"/>
              </a:defRPr>
            </a:lvl1pPr>
          </a:lstStyle>
          <a:p>
            <a:r>
              <a:rPr lang="en-US"/>
              <a:t>March 2024</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57948"/>
            <a:ext cx="4114800" cy="365125"/>
          </a:xfrm>
          <a:prstGeom prst="rect">
            <a:avLst/>
          </a:prstGeom>
        </p:spPr>
        <p:txBody>
          <a:bodyPr vert="horz" lIns="91440" tIns="45720" rIns="91440" bIns="45720" rtlCol="0" anchor="ctr"/>
          <a:lstStyle>
            <a:lvl1pPr algn="ctr">
              <a:defRPr sz="1200">
                <a:solidFill>
                  <a:srgbClr val="00539A"/>
                </a:solidFill>
                <a:latin typeface="Arial" panose="020B0604020202020204" pitchFamily="34" charset="0"/>
                <a:cs typeface="Arial" panose="020B0604020202020204" pitchFamily="34" charset="0"/>
              </a:defRPr>
            </a:lvl1pPr>
          </a:lstStyle>
          <a:p>
            <a:r>
              <a:rPr lang="en-US"/>
              <a:t>Getting Started with Medicare</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57948"/>
            <a:ext cx="2743200" cy="365125"/>
          </a:xfrm>
          <a:prstGeom prst="rect">
            <a:avLst/>
          </a:prstGeom>
        </p:spPr>
        <p:txBody>
          <a:bodyPr vert="horz" lIns="91440" tIns="45720" rIns="91440" bIns="45720" rtlCol="0" anchor="ctr"/>
          <a:lstStyle>
            <a:lvl1pPr algn="r">
              <a:defRPr sz="1200">
                <a:solidFill>
                  <a:srgbClr val="00539A"/>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Tree>
    <p:extLst>
      <p:ext uri="{BB962C8B-B14F-4D97-AF65-F5344CB8AC3E}">
        <p14:creationId xmlns:p14="http://schemas.microsoft.com/office/powerpoint/2010/main" val="3274995566"/>
      </p:ext>
    </p:extLst>
  </p:cSld>
  <p:clrMap bg1="lt1" tx1="dk1" bg2="lt2" tx2="dk2" accent1="accent1" accent2="accent2" accent3="accent3" accent4="accent4" accent5="accent5" accent6="accent6" hlink="hlink" folHlink="folHlink"/>
  <p:sldLayoutIdLst>
    <p:sldLayoutId id="2147483723" r:id="rId1"/>
    <p:sldLayoutId id="2147483744" r:id="rId2"/>
    <p:sldLayoutId id="2147483747" r:id="rId3"/>
    <p:sldLayoutId id="2147483748" r:id="rId4"/>
    <p:sldLayoutId id="2147483756" r:id="rId5"/>
    <p:sldLayoutId id="2147483750" r:id="rId6"/>
    <p:sldLayoutId id="2147483755" r:id="rId7"/>
    <p:sldLayoutId id="2147483794" r:id="rId8"/>
    <p:sldLayoutId id="2147483795" r:id="rId9"/>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March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Getting Started with Medicare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51"/>
    </p:custDataLst>
    <p:extLst>
      <p:ext uri="{BB962C8B-B14F-4D97-AF65-F5344CB8AC3E}">
        <p14:creationId xmlns:p14="http://schemas.microsoft.com/office/powerpoint/2010/main" val="139701284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99" r:id="rId32"/>
    <p:sldLayoutId id="2147483800" r:id="rId33"/>
    <p:sldLayoutId id="2147483802" r:id="rId34"/>
    <p:sldLayoutId id="2147483803" r:id="rId35"/>
    <p:sldLayoutId id="2147483801" r:id="rId36"/>
    <p:sldLayoutId id="2147483791" r:id="rId37"/>
    <p:sldLayoutId id="2147483793" r:id="rId38"/>
    <p:sldLayoutId id="2147483796" r:id="rId39"/>
    <p:sldLayoutId id="2147483789" r:id="rId40"/>
    <p:sldLayoutId id="2147483808" r:id="rId41"/>
    <p:sldLayoutId id="2147483807" r:id="rId42"/>
    <p:sldLayoutId id="2147483806" r:id="rId43"/>
    <p:sldLayoutId id="2147483804" r:id="rId44"/>
    <p:sldLayoutId id="2147483798" r:id="rId45"/>
    <p:sldLayoutId id="2147483797" r:id="rId46"/>
    <p:sldLayoutId id="2147483792" r:id="rId47"/>
    <p:sldLayoutId id="2147483805" r:id="rId48"/>
    <p:sldLayoutId id="2147483790" r:id="rId4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6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6.xml"/><Relationship Id="rId1" Type="http://schemas.openxmlformats.org/officeDocument/2006/relationships/tags" Target="../tags/tag70.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6.xml"/><Relationship Id="rId1" Type="http://schemas.openxmlformats.org/officeDocument/2006/relationships/tags" Target="../tags/tag160.xml"/></Relationships>
</file>

<file path=ppt/slides/_rels/slide101.xml.rels><?xml version="1.0" encoding="UTF-8" standalone="yes"?>
<Relationships xmlns="http://schemas.openxmlformats.org/package/2006/relationships"><Relationship Id="rId8" Type="http://schemas.openxmlformats.org/officeDocument/2006/relationships/hyperlink" Target="https://www.insurekidsnow.gov/" TargetMode="External"/><Relationship Id="rId3" Type="http://schemas.openxmlformats.org/officeDocument/2006/relationships/notesSlide" Target="../notesSlides/notesSlide101.xml"/><Relationship Id="rId7" Type="http://schemas.openxmlformats.org/officeDocument/2006/relationships/hyperlink" Target="https://www.healthcare.gov/" TargetMode="External"/><Relationship Id="rId2" Type="http://schemas.openxmlformats.org/officeDocument/2006/relationships/slideLayout" Target="../slideLayouts/slideLayout52.xml"/><Relationship Id="rId1" Type="http://schemas.openxmlformats.org/officeDocument/2006/relationships/tags" Target="../tags/tag161.xml"/><Relationship Id="rId6" Type="http://schemas.openxmlformats.org/officeDocument/2006/relationships/hyperlink" Target="https://www.ssa.gov/" TargetMode="External"/><Relationship Id="rId5" Type="http://schemas.openxmlformats.org/officeDocument/2006/relationships/hyperlink" Target="https://www.medicaid.gov/" TargetMode="External"/><Relationship Id="rId10" Type="http://schemas.openxmlformats.org/officeDocument/2006/relationships/hyperlink" Target="https://cmsnationaltrainingprogram.cms.gov/" TargetMode="External"/><Relationship Id="rId4" Type="http://schemas.openxmlformats.org/officeDocument/2006/relationships/hyperlink" Target="https://www.medicare.gov/" TargetMode="External"/><Relationship Id="rId9" Type="http://schemas.openxmlformats.org/officeDocument/2006/relationships/hyperlink" Target="https://www.shiphelp.org/" TargetMode="External"/></Relationships>
</file>

<file path=ppt/slides/_rels/slide102.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notesSlide" Target="../notesSlides/notesSlide102.xml"/><Relationship Id="rId7" Type="http://schemas.openxmlformats.org/officeDocument/2006/relationships/image" Target="../media/image152.png"/><Relationship Id="rId2" Type="http://schemas.openxmlformats.org/officeDocument/2006/relationships/slideLayout" Target="../slideLayouts/slideLayout41.xml"/><Relationship Id="rId1" Type="http://schemas.openxmlformats.org/officeDocument/2006/relationships/tags" Target="../tags/tag162.xml"/><Relationship Id="rId6" Type="http://schemas.openxmlformats.org/officeDocument/2006/relationships/image" Target="../media/image151.pn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svg"/><Relationship Id="rId4" Type="http://schemas.openxmlformats.org/officeDocument/2006/relationships/image" Target="../media/image149.png"/><Relationship Id="rId9" Type="http://schemas.openxmlformats.org/officeDocument/2006/relationships/image" Target="../media/image154.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56.xml"/><Relationship Id="rId1" Type="http://schemas.openxmlformats.org/officeDocument/2006/relationships/tags" Target="../tags/tag163.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56.xml"/><Relationship Id="rId1" Type="http://schemas.openxmlformats.org/officeDocument/2006/relationships/tags" Target="../tags/tag164.xml"/></Relationships>
</file>

<file path=ppt/slides/_rels/slide105.xml.rels><?xml version="1.0" encoding="UTF-8" standalone="yes"?>
<Relationships xmlns="http://schemas.openxmlformats.org/package/2006/relationships"><Relationship Id="rId8" Type="http://schemas.openxmlformats.org/officeDocument/2006/relationships/hyperlink" Target="mailto:training@cms.hhs.gov" TargetMode="External"/><Relationship Id="rId3" Type="http://schemas.openxmlformats.org/officeDocument/2006/relationships/notesSlide" Target="../notesSlides/notesSlide105.xml"/><Relationship Id="rId7" Type="http://schemas.microsoft.com/office/2007/relationships/hdphoto" Target="../media/hdphoto3.wdp"/><Relationship Id="rId2" Type="http://schemas.openxmlformats.org/officeDocument/2006/relationships/slideLayout" Target="../slideLayouts/slideLayout5.xml"/><Relationship Id="rId1" Type="http://schemas.openxmlformats.org/officeDocument/2006/relationships/tags" Target="../tags/tag165.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hyperlink" Target="https://cmsnationaltrainingprogram.cms.gov/"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7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7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7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74.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6.png"/><Relationship Id="rId2" Type="http://schemas.openxmlformats.org/officeDocument/2006/relationships/slideLayout" Target="../slideLayouts/slideLayout47.xml"/><Relationship Id="rId1" Type="http://schemas.openxmlformats.org/officeDocument/2006/relationships/tags" Target="../tags/tag75.xml"/><Relationship Id="rId6" Type="http://schemas.openxmlformats.org/officeDocument/2006/relationships/image" Target="../media/image37.png"/><Relationship Id="rId5" Type="http://schemas.openxmlformats.org/officeDocument/2006/relationships/hyperlink" Target="https://www.ssa.gov/" TargetMode="Externa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6.xml"/><Relationship Id="rId1" Type="http://schemas.openxmlformats.org/officeDocument/2006/relationships/tags" Target="../tags/tag76.xml"/><Relationship Id="rId5" Type="http://schemas.openxmlformats.org/officeDocument/2006/relationships/image" Target="../media/image47.png"/><Relationship Id="rId4" Type="http://schemas.openxmlformats.org/officeDocument/2006/relationships/hyperlink" Target="https://www.medicare.gov/account/login/"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7.xml"/><Relationship Id="rId1" Type="http://schemas.openxmlformats.org/officeDocument/2006/relationships/tags" Target="../tags/tag7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1.png"/><Relationship Id="rId2" Type="http://schemas.openxmlformats.org/officeDocument/2006/relationships/slideLayout" Target="../slideLayouts/slideLayout45.xml"/><Relationship Id="rId1" Type="http://schemas.openxmlformats.org/officeDocument/2006/relationships/tags" Target="../tags/tag78.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5.png"/><Relationship Id="rId2" Type="http://schemas.openxmlformats.org/officeDocument/2006/relationships/slideLayout" Target="../slideLayouts/slideLayout55.xml"/><Relationship Id="rId1" Type="http://schemas.openxmlformats.org/officeDocument/2006/relationships/tags" Target="../tags/tag79.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3.xml"/><Relationship Id="rId1" Type="http://schemas.openxmlformats.org/officeDocument/2006/relationships/tags" Target="../tags/tag80.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3.xml"/><Relationship Id="rId1" Type="http://schemas.openxmlformats.org/officeDocument/2006/relationships/tags" Target="../tags/tag81.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4.xml"/><Relationship Id="rId1" Type="http://schemas.openxmlformats.org/officeDocument/2006/relationships/tags" Target="../tags/tag82.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8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9.xml"/><Relationship Id="rId1" Type="http://schemas.openxmlformats.org/officeDocument/2006/relationships/tags" Target="../tags/tag84.xml"/></Relationships>
</file>

<file path=ppt/slides/_rels/slide25.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svg"/><Relationship Id="rId3" Type="http://schemas.openxmlformats.org/officeDocument/2006/relationships/notesSlide" Target="../notesSlides/notesSlide25.xml"/><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slideLayout" Target="../slideLayouts/slideLayout53.xml"/><Relationship Id="rId1" Type="http://schemas.openxmlformats.org/officeDocument/2006/relationships/tags" Target="../tags/tag85.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png"/><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8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8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4.xml"/><Relationship Id="rId1" Type="http://schemas.openxmlformats.org/officeDocument/2006/relationships/tags" Target="../tags/tag8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9.xml"/><Relationship Id="rId1" Type="http://schemas.openxmlformats.org/officeDocument/2006/relationships/tags" Target="../tags/tag6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90.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9.xml"/><Relationship Id="rId1" Type="http://schemas.openxmlformats.org/officeDocument/2006/relationships/tags" Target="../tags/tag91.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9.xml"/><Relationship Id="rId1" Type="http://schemas.openxmlformats.org/officeDocument/2006/relationships/tags" Target="../tags/tag92.xml"/><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9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9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6.xml"/><Relationship Id="rId1" Type="http://schemas.openxmlformats.org/officeDocument/2006/relationships/tags" Target="../tags/tag95.xml"/><Relationship Id="rId5" Type="http://schemas.openxmlformats.org/officeDocument/2006/relationships/image" Target="../media/image72.sv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36.xml"/><Relationship Id="rId7" Type="http://schemas.openxmlformats.org/officeDocument/2006/relationships/image" Target="../media/image76.svg"/><Relationship Id="rId2" Type="http://schemas.openxmlformats.org/officeDocument/2006/relationships/slideLayout" Target="../slideLayouts/slideLayout45.xml"/><Relationship Id="rId1" Type="http://schemas.openxmlformats.org/officeDocument/2006/relationships/tags" Target="../tags/tag96.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8.sv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97.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9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7.xml"/><Relationship Id="rId1" Type="http://schemas.openxmlformats.org/officeDocument/2006/relationships/tags" Target="../tags/tag9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tags" Target="../tags/tag6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7.xml"/><Relationship Id="rId1" Type="http://schemas.openxmlformats.org/officeDocument/2006/relationships/tags" Target="../tags/tag10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1.xml"/><Relationship Id="rId1" Type="http://schemas.openxmlformats.org/officeDocument/2006/relationships/tags" Target="../tags/tag10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0.xml"/><Relationship Id="rId1" Type="http://schemas.openxmlformats.org/officeDocument/2006/relationships/tags" Target="../tags/tag10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tags" Target="../tags/tag103.xml"/></Relationships>
</file>

<file path=ppt/slides/_rels/slide4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44.xml"/><Relationship Id="rId7" Type="http://schemas.openxmlformats.org/officeDocument/2006/relationships/image" Target="../media/image82.svg"/><Relationship Id="rId2" Type="http://schemas.openxmlformats.org/officeDocument/2006/relationships/slideLayout" Target="../slideLayouts/slideLayout42.xml"/><Relationship Id="rId1" Type="http://schemas.openxmlformats.org/officeDocument/2006/relationships/tags" Target="../tags/tag104.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10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10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2.xml"/><Relationship Id="rId1" Type="http://schemas.openxmlformats.org/officeDocument/2006/relationships/tags" Target="../tags/tag10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xml"/><Relationship Id="rId1" Type="http://schemas.openxmlformats.org/officeDocument/2006/relationships/tags" Target="../tags/tag10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109.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6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9.xml"/><Relationship Id="rId1" Type="http://schemas.openxmlformats.org/officeDocument/2006/relationships/tags" Target="../tags/tag11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1.xml"/><Relationship Id="rId1" Type="http://schemas.openxmlformats.org/officeDocument/2006/relationships/tags" Target="../tags/tag111.xml"/><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6.xml"/><Relationship Id="rId1" Type="http://schemas.openxmlformats.org/officeDocument/2006/relationships/tags" Target="../tags/tag112.xml"/><Relationship Id="rId4" Type="http://schemas.openxmlformats.org/officeDocument/2006/relationships/image" Target="../media/image89.jpeg"/></Relationships>
</file>

<file path=ppt/slides/_rels/slide53.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svg"/><Relationship Id="rId3" Type="http://schemas.openxmlformats.org/officeDocument/2006/relationships/notesSlide" Target="../notesSlides/notesSlide53.xml"/><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slideLayout" Target="../slideLayouts/slideLayout41.xml"/><Relationship Id="rId1" Type="http://schemas.openxmlformats.org/officeDocument/2006/relationships/tags" Target="../tags/tag113.xml"/><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png"/><Relationship Id="rId9"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tags" Target="../tags/tag11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tags" Target="../tags/tag11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7.xml"/><Relationship Id="rId1" Type="http://schemas.openxmlformats.org/officeDocument/2006/relationships/tags" Target="../tags/tag11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ags" Target="../tags/tag11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tags" Target="../tags/tag11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xml"/><Relationship Id="rId1" Type="http://schemas.openxmlformats.org/officeDocument/2006/relationships/tags" Target="../tags/tag11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7.xml"/><Relationship Id="rId1" Type="http://schemas.openxmlformats.org/officeDocument/2006/relationships/tags" Target="../tags/tag66.xml"/><Relationship Id="rId4" Type="http://schemas.openxmlformats.org/officeDocument/2006/relationships/image" Target="../media/image3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9.xml"/><Relationship Id="rId1" Type="http://schemas.openxmlformats.org/officeDocument/2006/relationships/tags" Target="../tags/tag120.xml"/><Relationship Id="rId4" Type="http://schemas.openxmlformats.org/officeDocument/2006/relationships/image" Target="../media/image100.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tags" Target="../tags/tag12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9.xml"/><Relationship Id="rId1" Type="http://schemas.openxmlformats.org/officeDocument/2006/relationships/tags" Target="../tags/tag12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tags" Target="../tags/tag12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1.xml"/><Relationship Id="rId1" Type="http://schemas.openxmlformats.org/officeDocument/2006/relationships/tags" Target="../tags/tag124.xml"/><Relationship Id="rId5" Type="http://schemas.openxmlformats.org/officeDocument/2006/relationships/image" Target="../media/image102.png"/><Relationship Id="rId4" Type="http://schemas.openxmlformats.org/officeDocument/2006/relationships/image" Target="../media/image101.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1.xml"/><Relationship Id="rId1" Type="http://schemas.openxmlformats.org/officeDocument/2006/relationships/tags" Target="../tags/tag125.xml"/><Relationship Id="rId5" Type="http://schemas.openxmlformats.org/officeDocument/2006/relationships/image" Target="../media/image103.png"/><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9.xml"/><Relationship Id="rId1" Type="http://schemas.openxmlformats.org/officeDocument/2006/relationships/tags" Target="../tags/tag126.xml"/><Relationship Id="rId5" Type="http://schemas.openxmlformats.org/officeDocument/2006/relationships/hyperlink" Target="https://www.shiphelp.org/" TargetMode="External"/><Relationship Id="rId4" Type="http://schemas.openxmlformats.org/officeDocument/2006/relationships/hyperlink" Target="https://www.medicare.gov/plan-compare" TargetMode="Externa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8.xml"/><Relationship Id="rId1" Type="http://schemas.openxmlformats.org/officeDocument/2006/relationships/tags" Target="../tags/tag12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xml"/><Relationship Id="rId1" Type="http://schemas.openxmlformats.org/officeDocument/2006/relationships/tags" Target="../tags/tag12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6.xml"/><Relationship Id="rId1" Type="http://schemas.openxmlformats.org/officeDocument/2006/relationships/tags" Target="../tags/tag12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9.gif"/><Relationship Id="rId2" Type="http://schemas.openxmlformats.org/officeDocument/2006/relationships/slideLayout" Target="../slideLayouts/slideLayout42.xml"/><Relationship Id="rId1" Type="http://schemas.openxmlformats.org/officeDocument/2006/relationships/tags" Target="../tags/tag6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0.xml"/><Relationship Id="rId1" Type="http://schemas.openxmlformats.org/officeDocument/2006/relationships/tags" Target="../tags/tag130.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tags" Target="../tags/tag13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9.xml"/><Relationship Id="rId1" Type="http://schemas.openxmlformats.org/officeDocument/2006/relationships/tags" Target="../tags/tag132.xml"/><Relationship Id="rId4" Type="http://schemas.openxmlformats.org/officeDocument/2006/relationships/image" Target="../media/image104.png"/></Relationships>
</file>

<file path=ppt/slides/_rels/slide73.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notesSlide" Target="../notesSlides/notesSlide73.xml"/><Relationship Id="rId7" Type="http://schemas.openxmlformats.org/officeDocument/2006/relationships/image" Target="../media/image108.png"/><Relationship Id="rId12" Type="http://schemas.openxmlformats.org/officeDocument/2006/relationships/image" Target="../media/image80.svg"/><Relationship Id="rId2" Type="http://schemas.openxmlformats.org/officeDocument/2006/relationships/slideLayout" Target="../slideLayouts/slideLayout43.xml"/><Relationship Id="rId1" Type="http://schemas.openxmlformats.org/officeDocument/2006/relationships/tags" Target="../tags/tag133.xml"/><Relationship Id="rId6" Type="http://schemas.openxmlformats.org/officeDocument/2006/relationships/image" Target="../media/image107.png"/><Relationship Id="rId11" Type="http://schemas.openxmlformats.org/officeDocument/2006/relationships/image" Target="../media/image79.png"/><Relationship Id="rId5" Type="http://schemas.openxmlformats.org/officeDocument/2006/relationships/image" Target="../media/image106.svg"/><Relationship Id="rId10" Type="http://schemas.openxmlformats.org/officeDocument/2006/relationships/image" Target="../media/image111.svg"/><Relationship Id="rId4" Type="http://schemas.openxmlformats.org/officeDocument/2006/relationships/image" Target="../media/image105.png"/><Relationship Id="rId9" Type="http://schemas.openxmlformats.org/officeDocument/2006/relationships/image" Target="../media/image110.png"/></Relationships>
</file>

<file path=ppt/slides/_rels/slide74.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notesSlide" Target="../notesSlides/notesSlide74.xml"/><Relationship Id="rId7" Type="http://schemas.openxmlformats.org/officeDocument/2006/relationships/image" Target="../media/image93.png"/><Relationship Id="rId12" Type="http://schemas.microsoft.com/office/2007/relationships/hdphoto" Target="../media/hdphoto1.wdp"/><Relationship Id="rId2" Type="http://schemas.openxmlformats.org/officeDocument/2006/relationships/slideLayout" Target="../slideLayouts/slideLayout43.xml"/><Relationship Id="rId1" Type="http://schemas.openxmlformats.org/officeDocument/2006/relationships/tags" Target="../tags/tag134.xml"/><Relationship Id="rId6" Type="http://schemas.openxmlformats.org/officeDocument/2006/relationships/image" Target="../media/image114.svg"/><Relationship Id="rId11" Type="http://schemas.openxmlformats.org/officeDocument/2006/relationships/image" Target="../media/image117.png"/><Relationship Id="rId5" Type="http://schemas.openxmlformats.org/officeDocument/2006/relationships/image" Target="../media/image113.png"/><Relationship Id="rId10" Type="http://schemas.openxmlformats.org/officeDocument/2006/relationships/image" Target="../media/image116.svg"/><Relationship Id="rId4" Type="http://schemas.openxmlformats.org/officeDocument/2006/relationships/image" Target="../media/image112.png"/><Relationship Id="rId9" Type="http://schemas.openxmlformats.org/officeDocument/2006/relationships/image" Target="../media/image115.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43.xml"/><Relationship Id="rId1" Type="http://schemas.openxmlformats.org/officeDocument/2006/relationships/tags" Target="../tags/tag135.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41.xml"/><Relationship Id="rId1" Type="http://schemas.openxmlformats.org/officeDocument/2006/relationships/tags" Target="../tags/tag136.xml"/><Relationship Id="rId4" Type="http://schemas.openxmlformats.org/officeDocument/2006/relationships/image" Target="../media/image118.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9.xml"/><Relationship Id="rId1" Type="http://schemas.openxmlformats.org/officeDocument/2006/relationships/tags" Target="../tags/tag137.xml"/><Relationship Id="rId4" Type="http://schemas.openxmlformats.org/officeDocument/2006/relationships/hyperlink" Target="https://www.medicare.gov/plan-compare" TargetMode="External"/></Relationships>
</file>

<file path=ppt/slides/_rels/slide78.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notesSlide" Target="../notesSlides/notesSlide78.xml"/><Relationship Id="rId7" Type="http://schemas.openxmlformats.org/officeDocument/2006/relationships/image" Target="../media/image121.png"/><Relationship Id="rId2" Type="http://schemas.openxmlformats.org/officeDocument/2006/relationships/slideLayout" Target="../slideLayouts/slideLayout53.xml"/><Relationship Id="rId1" Type="http://schemas.openxmlformats.org/officeDocument/2006/relationships/tags" Target="../tags/tag138.xml"/><Relationship Id="rId6" Type="http://schemas.openxmlformats.org/officeDocument/2006/relationships/image" Target="../media/image120.png"/><Relationship Id="rId5" Type="http://schemas.openxmlformats.org/officeDocument/2006/relationships/image" Target="../media/image119.svg"/><Relationship Id="rId10" Type="http://schemas.openxmlformats.org/officeDocument/2006/relationships/image" Target="../media/image124.png"/><Relationship Id="rId4" Type="http://schemas.openxmlformats.org/officeDocument/2006/relationships/image" Target="../media/image110.png"/><Relationship Id="rId9" Type="http://schemas.openxmlformats.org/officeDocument/2006/relationships/image" Target="../media/image123.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4.xml"/><Relationship Id="rId1" Type="http://schemas.openxmlformats.org/officeDocument/2006/relationships/tags" Target="../tags/tag13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7.xml"/><Relationship Id="rId1" Type="http://schemas.openxmlformats.org/officeDocument/2006/relationships/tags" Target="../tags/tag6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5.xml"/><Relationship Id="rId1" Type="http://schemas.openxmlformats.org/officeDocument/2006/relationships/tags" Target="../tags/tag140.xml"/></Relationships>
</file>

<file path=ppt/slides/_rels/slide8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81.xml"/><Relationship Id="rId7" Type="http://schemas.openxmlformats.org/officeDocument/2006/relationships/image" Target="../media/image128.png"/><Relationship Id="rId2" Type="http://schemas.openxmlformats.org/officeDocument/2006/relationships/slideLayout" Target="../slideLayouts/slideLayout42.xml"/><Relationship Id="rId1" Type="http://schemas.openxmlformats.org/officeDocument/2006/relationships/tags" Target="../tags/tag141.xml"/><Relationship Id="rId6" Type="http://schemas.openxmlformats.org/officeDocument/2006/relationships/image" Target="../media/image127.png"/><Relationship Id="rId5" Type="http://schemas.openxmlformats.org/officeDocument/2006/relationships/image" Target="../media/image126.svg"/><Relationship Id="rId10" Type="http://schemas.openxmlformats.org/officeDocument/2006/relationships/image" Target="../media/image130.svg"/><Relationship Id="rId4" Type="http://schemas.openxmlformats.org/officeDocument/2006/relationships/image" Target="../media/image125.png"/><Relationship Id="rId9" Type="http://schemas.openxmlformats.org/officeDocument/2006/relationships/image" Target="../media/image129.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43.xml"/><Relationship Id="rId1" Type="http://schemas.openxmlformats.org/officeDocument/2006/relationships/tags" Target="../tags/tag142.xml"/><Relationship Id="rId5" Type="http://schemas.openxmlformats.org/officeDocument/2006/relationships/image" Target="../media/image80.svg"/><Relationship Id="rId4" Type="http://schemas.openxmlformats.org/officeDocument/2006/relationships/image" Target="../media/image79.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57.xml"/><Relationship Id="rId1" Type="http://schemas.openxmlformats.org/officeDocument/2006/relationships/tags" Target="../tags/tag143.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57.xml"/><Relationship Id="rId1" Type="http://schemas.openxmlformats.org/officeDocument/2006/relationships/tags" Target="../tags/tag14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2.xml"/><Relationship Id="rId1" Type="http://schemas.openxmlformats.org/officeDocument/2006/relationships/tags" Target="../tags/tag14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3.xml"/><Relationship Id="rId1" Type="http://schemas.openxmlformats.org/officeDocument/2006/relationships/tags" Target="../tags/tag146.xml"/></Relationships>
</file>

<file path=ppt/slides/_rels/slide87.xml.rels><?xml version="1.0" encoding="UTF-8" standalone="yes"?>
<Relationships xmlns="http://schemas.openxmlformats.org/package/2006/relationships"><Relationship Id="rId8" Type="http://schemas.openxmlformats.org/officeDocument/2006/relationships/hyperlink" Target="https://www.healthcare.gov/" TargetMode="External"/><Relationship Id="rId3" Type="http://schemas.openxmlformats.org/officeDocument/2006/relationships/notesSlide" Target="../notesSlides/notesSlide87.xml"/><Relationship Id="rId7" Type="http://schemas.openxmlformats.org/officeDocument/2006/relationships/image" Target="../media/image134.svg"/><Relationship Id="rId2" Type="http://schemas.openxmlformats.org/officeDocument/2006/relationships/slideLayout" Target="../slideLayouts/slideLayout43.xml"/><Relationship Id="rId1" Type="http://schemas.openxmlformats.org/officeDocument/2006/relationships/tags" Target="../tags/tag147.xml"/><Relationship Id="rId6" Type="http://schemas.openxmlformats.org/officeDocument/2006/relationships/image" Target="../media/image133.png"/><Relationship Id="rId5" Type="http://schemas.openxmlformats.org/officeDocument/2006/relationships/image" Target="../media/image132.svg"/><Relationship Id="rId4" Type="http://schemas.openxmlformats.org/officeDocument/2006/relationships/image" Target="../media/image131.png"/></Relationships>
</file>

<file path=ppt/slides/_rels/slide88.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notesSlide" Target="../notesSlides/notesSlide88.xml"/><Relationship Id="rId7" Type="http://schemas.openxmlformats.org/officeDocument/2006/relationships/image" Target="../media/image138.png"/><Relationship Id="rId2" Type="http://schemas.openxmlformats.org/officeDocument/2006/relationships/slideLayout" Target="../slideLayouts/slideLayout42.xml"/><Relationship Id="rId1" Type="http://schemas.openxmlformats.org/officeDocument/2006/relationships/tags" Target="../tags/tag148.xml"/><Relationship Id="rId6" Type="http://schemas.openxmlformats.org/officeDocument/2006/relationships/image" Target="../media/image137.svg"/><Relationship Id="rId11" Type="http://schemas.openxmlformats.org/officeDocument/2006/relationships/image" Target="../media/image141.svg"/><Relationship Id="rId5" Type="http://schemas.openxmlformats.org/officeDocument/2006/relationships/image" Target="../media/image136.png"/><Relationship Id="rId10" Type="http://schemas.openxmlformats.org/officeDocument/2006/relationships/image" Target="../media/image140.png"/><Relationship Id="rId4" Type="http://schemas.openxmlformats.org/officeDocument/2006/relationships/image" Target="../media/image135.png"/><Relationship Id="rId9" Type="http://schemas.openxmlformats.org/officeDocument/2006/relationships/hyperlink" Target="https://www.healthcare.gov/" TargetMode="Externa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41.xml"/><Relationship Id="rId1" Type="http://schemas.openxmlformats.org/officeDocument/2006/relationships/tags" Target="../tags/tag149.xml"/><Relationship Id="rId5" Type="http://schemas.openxmlformats.org/officeDocument/2006/relationships/image" Target="../media/image143.png"/><Relationship Id="rId4" Type="http://schemas.openxmlformats.org/officeDocument/2006/relationships/image" Target="../media/image14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4.xml"/><Relationship Id="rId1" Type="http://schemas.openxmlformats.org/officeDocument/2006/relationships/tags" Target="../tags/tag69.xml"/><Relationship Id="rId5" Type="http://schemas.openxmlformats.org/officeDocument/2006/relationships/image" Target="../media/image44.png"/><Relationship Id="rId4" Type="http://schemas.openxmlformats.org/officeDocument/2006/relationships/image" Target="../media/image43.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6.xml"/><Relationship Id="rId1" Type="http://schemas.openxmlformats.org/officeDocument/2006/relationships/tags" Target="../tags/tag150.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1.xml"/><Relationship Id="rId1" Type="http://schemas.openxmlformats.org/officeDocument/2006/relationships/tags" Target="../tags/tag151.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xml"/><Relationship Id="rId1" Type="http://schemas.openxmlformats.org/officeDocument/2006/relationships/tags" Target="../tags/tag152.xml"/></Relationships>
</file>

<file path=ppt/slides/_rels/slide93.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notesSlide" Target="../notesSlides/notesSlide93.xml"/><Relationship Id="rId7" Type="http://schemas.openxmlformats.org/officeDocument/2006/relationships/image" Target="../media/image145.png"/><Relationship Id="rId2" Type="http://schemas.openxmlformats.org/officeDocument/2006/relationships/slideLayout" Target="../slideLayouts/slideLayout43.xml"/><Relationship Id="rId1" Type="http://schemas.openxmlformats.org/officeDocument/2006/relationships/tags" Target="../tags/tag153.xml"/><Relationship Id="rId6" Type="http://schemas.openxmlformats.org/officeDocument/2006/relationships/image" Target="../media/image119.svg"/><Relationship Id="rId5" Type="http://schemas.openxmlformats.org/officeDocument/2006/relationships/image" Target="../media/image110.png"/><Relationship Id="rId4" Type="http://schemas.openxmlformats.org/officeDocument/2006/relationships/image" Target="../media/image144.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56.xml"/><Relationship Id="rId1" Type="http://schemas.openxmlformats.org/officeDocument/2006/relationships/tags" Target="../tags/tag154.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46.xml"/><Relationship Id="rId1" Type="http://schemas.openxmlformats.org/officeDocument/2006/relationships/tags" Target="../tags/tag155.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46.xml"/><Relationship Id="rId1" Type="http://schemas.openxmlformats.org/officeDocument/2006/relationships/tags" Target="../tags/tag156.xml"/><Relationship Id="rId5" Type="http://schemas.openxmlformats.org/officeDocument/2006/relationships/hyperlink" Target="https://secure.ssa.gov/i1020/Ee001View.action" TargetMode="External"/><Relationship Id="rId4" Type="http://schemas.openxmlformats.org/officeDocument/2006/relationships/hyperlink" Target="https://www.ssa.gov/medicare/part-d-extra-help" TargetMode="Externa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8.xml"/><Relationship Id="rId1" Type="http://schemas.openxmlformats.org/officeDocument/2006/relationships/tags" Target="../tags/tag157.xml"/><Relationship Id="rId4" Type="http://schemas.openxmlformats.org/officeDocument/2006/relationships/image" Target="../media/image147.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56.xml"/><Relationship Id="rId1" Type="http://schemas.openxmlformats.org/officeDocument/2006/relationships/tags" Target="../tags/tag15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47.xml"/><Relationship Id="rId1" Type="http://schemas.openxmlformats.org/officeDocument/2006/relationships/tags" Target="../tags/tag159.xml"/><Relationship Id="rId5" Type="http://schemas.openxmlformats.org/officeDocument/2006/relationships/image" Target="../media/image148.jpeg"/><Relationship Id="rId4" Type="http://schemas.openxmlformats.org/officeDocument/2006/relationships/hyperlink" Target="https://www.medicaid.gov/chip/state-program-information/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Started with Medicare</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dirty="0">
                <a:solidFill>
                  <a:prstClr val="white"/>
                </a:solidFill>
              </a:rPr>
              <a:t>Original Medicare vs. Medicare Advantage:</a:t>
            </a:r>
            <a:br>
              <a:rPr lang="en-US" sz="2800" dirty="0">
                <a:solidFill>
                  <a:prstClr val="white"/>
                </a:solidFill>
              </a:rPr>
            </a:br>
            <a:r>
              <a:rPr lang="en-US" sz="2800" dirty="0">
                <a:solidFill>
                  <a:prstClr val="white"/>
                </a:solidFill>
              </a:rPr>
              <a:t>Doctor &amp; Hospital Choice</a:t>
            </a:r>
            <a:endParaRPr lang="en-US" sz="2800" dirty="0"/>
          </a:p>
        </p:txBody>
      </p:sp>
      <p:graphicFrame>
        <p:nvGraphicFramePr>
          <p:cNvPr id="8" name="Table 7" descr="This table shows the differenced in doctor and hospital choices between Original Medicare versus Medicare Advantage in ">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1989183355"/>
              </p:ext>
            </p:extLst>
          </p:nvPr>
        </p:nvGraphicFramePr>
        <p:xfrm>
          <a:off x="612319" y="1569717"/>
          <a:ext cx="10967362" cy="4304913"/>
        </p:xfrm>
        <a:graphic>
          <a:graphicData uri="http://schemas.openxmlformats.org/drawingml/2006/table">
            <a:tbl>
              <a:tblPr firstRow="1" bandRow="1"/>
              <a:tblGrid>
                <a:gridCol w="5483681">
                  <a:extLst>
                    <a:ext uri="{9D8B030D-6E8A-4147-A177-3AD203B41FA5}">
                      <a16:colId xmlns:a16="http://schemas.microsoft.com/office/drawing/2014/main" val="3939814607"/>
                    </a:ext>
                  </a:extLst>
                </a:gridCol>
                <a:gridCol w="5483681">
                  <a:extLst>
                    <a:ext uri="{9D8B030D-6E8A-4147-A177-3AD203B41FA5}">
                      <a16:colId xmlns:a16="http://schemas.microsoft.com/office/drawing/2014/main" val="3510080372"/>
                    </a:ext>
                  </a:extLst>
                </a:gridCol>
              </a:tblGrid>
              <a:tr h="7475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800" b="1" dirty="0">
                          <a:solidFill>
                            <a:srgbClr val="006CAA"/>
                          </a:solidFill>
                          <a:effectLst/>
                          <a:latin typeface="+mn-lt"/>
                          <a:cs typeface="Arial" panose="020B0604020202020204" pitchFamily="34" charset="0"/>
                        </a:rPr>
                        <a:t>Original Medicare</a:t>
                      </a:r>
                      <a:endParaRPr lang="en-US" sz="2800" dirty="0">
                        <a:solidFill>
                          <a:srgbClr val="006CA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800" b="1" dirty="0">
                          <a:solidFill>
                            <a:srgbClr val="006CAA"/>
                          </a:solidFill>
                          <a:effectLst/>
                          <a:latin typeface="+mn-lt"/>
                          <a:cs typeface="Arial" panose="020B0604020202020204" pitchFamily="34" charset="0"/>
                        </a:rPr>
                        <a:t>Medicare Advantage (Part C)</a:t>
                      </a:r>
                      <a:endParaRPr lang="en-US" sz="2800" dirty="0">
                        <a:solidFill>
                          <a:srgbClr val="006CA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25665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r>
                        <a:rPr lang="en-US" sz="2400" dirty="0">
                          <a:solidFill>
                            <a:srgbClr val="00529B"/>
                          </a:solidFill>
                          <a:effectLst/>
                          <a:latin typeface="+mn-lt"/>
                          <a:cs typeface="Arial" panose="020B0604020202020204" pitchFamily="34" charset="0"/>
                        </a:rPr>
                        <a:t>You can use </a:t>
                      </a:r>
                      <a:r>
                        <a:rPr lang="en-US" sz="2400" b="1" dirty="0">
                          <a:solidFill>
                            <a:srgbClr val="00529B"/>
                          </a:solidFill>
                          <a:effectLst/>
                          <a:latin typeface="+mn-lt"/>
                          <a:cs typeface="Arial" panose="020B0604020202020204" pitchFamily="34" charset="0"/>
                        </a:rPr>
                        <a:t>any doctor or hospital that takes Medicare,</a:t>
                      </a:r>
                      <a:r>
                        <a:rPr lang="en-US" sz="2400" b="1" baseline="0" dirty="0">
                          <a:solidFill>
                            <a:srgbClr val="00529B"/>
                          </a:solidFill>
                          <a:effectLst/>
                          <a:latin typeface="+mn-lt"/>
                          <a:cs typeface="Arial" panose="020B0604020202020204" pitchFamily="34" charset="0"/>
                        </a:rPr>
                        <a:t> anywhere in the U.S.</a:t>
                      </a:r>
                      <a:endParaRPr lang="en-US" sz="2400" dirty="0">
                        <a:solidFill>
                          <a:srgbClr val="00529B"/>
                        </a:solidFill>
                        <a:effectLst/>
                        <a:latin typeface="+mn-lt"/>
                        <a:cs typeface="Arial" panose="020B0604020202020204" pitchFamily="34" charset="0"/>
                      </a:endParaRPr>
                    </a:p>
                    <a:p>
                      <a:pPr lvl="0"/>
                      <a:br>
                        <a:rPr lang="en-US" sz="2400" dirty="0">
                          <a:solidFill>
                            <a:srgbClr val="00529B"/>
                          </a:solidFill>
                          <a:effectLst/>
                          <a:latin typeface="+mn-lt"/>
                          <a:cs typeface="Arial" panose="020B0604020202020204" pitchFamily="34" charset="0"/>
                        </a:rPr>
                      </a:br>
                      <a:endParaRPr lang="en-US" sz="2400" dirty="0">
                        <a:solidFill>
                          <a:srgbClr val="00529B"/>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effectLst/>
                          <a:latin typeface="+mn-lt"/>
                          <a:cs typeface="Arial" panose="020B0604020202020204" pitchFamily="34" charset="0"/>
                        </a:rPr>
                        <a:t>In many cases, you can only use </a:t>
                      </a:r>
                      <a:r>
                        <a:rPr lang="en-US" sz="2400" b="1" dirty="0">
                          <a:solidFill>
                            <a:srgbClr val="00529B"/>
                          </a:solidFill>
                          <a:effectLst/>
                          <a:latin typeface="+mn-lt"/>
                          <a:cs typeface="Arial" panose="020B0604020202020204" pitchFamily="34" charset="0"/>
                        </a:rPr>
                        <a:t>doctors and other providers who are in the plan’s network and service area </a:t>
                      </a:r>
                      <a:r>
                        <a:rPr lang="en-US" sz="2400" b="0" baseline="0" dirty="0">
                          <a:solidFill>
                            <a:srgbClr val="00529B"/>
                          </a:solidFill>
                          <a:effectLst/>
                          <a:latin typeface="+mn-lt"/>
                          <a:cs typeface="Arial" panose="020B0604020202020204" pitchFamily="34" charset="0"/>
                        </a:rPr>
                        <a:t>(for non-emergency care). </a:t>
                      </a:r>
                      <a:r>
                        <a:rPr lang="en-US" sz="2400" dirty="0">
                          <a:solidFill>
                            <a:srgbClr val="00529B"/>
                          </a:solidFill>
                          <a:effectLst/>
                          <a:latin typeface="+mn-lt"/>
                          <a:cs typeface="Arial" panose="020B0604020202020204" pitchFamily="34" charset="0"/>
                        </a:rPr>
                        <a:t>Some plans offer non-emergency coverage out of network, but typically at a higher cost.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9908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r>
                        <a:rPr lang="en-US" sz="2400" dirty="0">
                          <a:solidFill>
                            <a:srgbClr val="00529B"/>
                          </a:solidFill>
                          <a:effectLst/>
                          <a:latin typeface="+mn-lt"/>
                          <a:cs typeface="Arial" panose="020B0604020202020204" pitchFamily="34" charset="0"/>
                        </a:rPr>
                        <a:t>In most cases, you </a:t>
                      </a:r>
                      <a:r>
                        <a:rPr lang="en-US" sz="2400" b="1" dirty="0">
                          <a:solidFill>
                            <a:srgbClr val="00529B"/>
                          </a:solidFill>
                          <a:effectLst/>
                          <a:latin typeface="+mn-lt"/>
                          <a:cs typeface="Arial" panose="020B0604020202020204" pitchFamily="34" charset="0"/>
                        </a:rPr>
                        <a:t>don’t need</a:t>
                      </a:r>
                      <a:r>
                        <a:rPr lang="en-US" sz="2400" dirty="0">
                          <a:solidFill>
                            <a:srgbClr val="00529B"/>
                          </a:solidFill>
                          <a:effectLst/>
                          <a:latin typeface="+mn-lt"/>
                          <a:cs typeface="Arial" panose="020B0604020202020204" pitchFamily="34" charset="0"/>
                        </a:rPr>
                        <a:t> a referral to use a specialist.</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400" dirty="0">
                          <a:solidFill>
                            <a:srgbClr val="00529B"/>
                          </a:solidFill>
                          <a:effectLst/>
                          <a:latin typeface="+mn-lt"/>
                          <a:cs typeface="Arial" panose="020B0604020202020204" pitchFamily="34" charset="0"/>
                        </a:rPr>
                        <a:t>You </a:t>
                      </a:r>
                      <a:r>
                        <a:rPr lang="en-US" sz="2400" b="1" dirty="0">
                          <a:solidFill>
                            <a:srgbClr val="00529B"/>
                          </a:solidFill>
                          <a:effectLst/>
                          <a:latin typeface="+mn-lt"/>
                          <a:cs typeface="Arial" panose="020B0604020202020204" pitchFamily="34" charset="0"/>
                        </a:rPr>
                        <a:t>may need </a:t>
                      </a:r>
                      <a:r>
                        <a:rPr lang="en-US" sz="2400" dirty="0">
                          <a:solidFill>
                            <a:srgbClr val="00529B"/>
                          </a:solidFill>
                          <a:effectLst/>
                          <a:latin typeface="+mn-lt"/>
                          <a:cs typeface="Arial" panose="020B0604020202020204" pitchFamily="34" charset="0"/>
                        </a:rPr>
                        <a:t>to get a referral to use a specialist.</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bl>
          </a:graphicData>
        </a:graphic>
      </p:graphicFrame>
      <p:sp>
        <p:nvSpPr>
          <p:cNvPr id="5" name="Slide Number Placeholder 4">
            <a:extLst>
              <a:ext uri="{FF2B5EF4-FFF2-40B4-BE49-F238E27FC236}">
                <a16:creationId xmlns:a16="http://schemas.microsoft.com/office/drawing/2014/main" id="{6B0F3956-9C1B-4BD6-B297-09FE1CECABD7}"/>
              </a:ext>
            </a:extLst>
          </p:cNvPr>
          <p:cNvSpPr>
            <a:spLocks noGrp="1"/>
          </p:cNvSpPr>
          <p:nvPr>
            <p:ph type="sldNum" sz="quarter" idx="12"/>
          </p:nvPr>
        </p:nvSpPr>
        <p:spPr/>
        <p:txBody>
          <a:bodyPr/>
          <a:lstStyle/>
          <a:p>
            <a:fld id="{48F63A3B-78C7-47BE-AE5E-E10140E04643}" type="slidenum">
              <a:rPr lang="en-US" smtClean="0"/>
              <a:pPr/>
              <a:t>10</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dirty="0"/>
              <a:t>March 2024</a:t>
            </a:r>
          </a:p>
        </p:txBody>
      </p:sp>
    </p:spTree>
    <p:custDataLst>
      <p:tags r:id="rId1"/>
    </p:custDataLst>
    <p:extLst>
      <p:ext uri="{BB962C8B-B14F-4D97-AF65-F5344CB8AC3E}">
        <p14:creationId xmlns:p14="http://schemas.microsoft.com/office/powerpoint/2010/main" val="4705709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78107" y="283700"/>
            <a:ext cx="9035786" cy="719643"/>
          </a:xfrm>
        </p:spPr>
        <p:txBody>
          <a:bodyPr>
            <a:normAutofit/>
          </a:bodyPr>
          <a:lstStyle/>
          <a:p>
            <a:pPr algn="ctr"/>
            <a:r>
              <a:rPr lang="en-US" sz="3000" dirty="0"/>
              <a:t>Check Your Knowledge: Question 12</a:t>
            </a:r>
          </a:p>
        </p:txBody>
      </p:sp>
      <p:sp>
        <p:nvSpPr>
          <p:cNvPr id="5" name="Content Placeholder 4"/>
          <p:cNvSpPr>
            <a:spLocks noGrp="1"/>
          </p:cNvSpPr>
          <p:nvPr>
            <p:ph idx="4294967295"/>
          </p:nvPr>
        </p:nvSpPr>
        <p:spPr>
          <a:xfrm>
            <a:off x="1844040" y="1550505"/>
            <a:ext cx="9758997" cy="4046054"/>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Which of the following Medicare Savings Programs only helps pay Part A premiums?</a:t>
            </a:r>
            <a:endParaRPr lang="en-US" sz="2400" dirty="0">
              <a:solidFill>
                <a:srgbClr val="00529B"/>
              </a:solidFill>
            </a:endParaRP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Qualified Medicare Beneficiary (QMB) Program</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Specified Low-Income Medicare Beneficiary (SLMB) Program</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Qualifying Individual (QI) Program</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Qualifying Disabled &amp; Working Individuals (QDWI) Program</a:t>
            </a:r>
          </a:p>
        </p:txBody>
      </p:sp>
      <p:sp>
        <p:nvSpPr>
          <p:cNvPr id="6" name="Rounded Rectangle 5" descr="Green box highlighting D as the correct answer"/>
          <p:cNvSpPr/>
          <p:nvPr/>
        </p:nvSpPr>
        <p:spPr>
          <a:xfrm>
            <a:off x="1844040" y="3929964"/>
            <a:ext cx="9049247" cy="508819"/>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2C0E194E-D5DE-4A03-A577-EDEF8B3D085D}"/>
              </a:ext>
            </a:extLst>
          </p:cNvPr>
          <p:cNvSpPr>
            <a:spLocks noGrp="1"/>
          </p:cNvSpPr>
          <p:nvPr>
            <p:ph type="sldNum" sz="quarter" idx="12"/>
          </p:nvPr>
        </p:nvSpPr>
        <p:spPr/>
        <p:txBody>
          <a:bodyPr/>
          <a:lstStyle/>
          <a:p>
            <a:fld id="{48F63A3B-78C7-47BE-AE5E-E10140E04643}" type="slidenum">
              <a:rPr lang="en-US" smtClean="0"/>
              <a:t>100</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22177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Helpful Websites</a:t>
            </a:r>
          </a:p>
        </p:txBody>
      </p:sp>
      <p:sp>
        <p:nvSpPr>
          <p:cNvPr id="50" name="Text Placeholder 49">
            <a:extLst>
              <a:ext uri="{FF2B5EF4-FFF2-40B4-BE49-F238E27FC236}">
                <a16:creationId xmlns:a16="http://schemas.microsoft.com/office/drawing/2014/main" id="{FE8945E8-E866-5A56-1FBE-5B43EC537C13}"/>
              </a:ext>
            </a:extLst>
          </p:cNvPr>
          <p:cNvSpPr>
            <a:spLocks noGrp="1"/>
          </p:cNvSpPr>
          <p:nvPr>
            <p:ph type="body" sz="quarter" idx="13"/>
          </p:nvPr>
        </p:nvSpPr>
        <p:spPr>
          <a:xfrm>
            <a:off x="1394908" y="1189517"/>
            <a:ext cx="4562856" cy="640080"/>
          </a:xfrm>
        </p:spPr>
        <p:txBody>
          <a:bodyPr anchor="ctr"/>
          <a:lstStyle/>
          <a:p>
            <a:pPr marL="182880" lvl="0" indent="0">
              <a:spcAft>
                <a:spcPts val="0"/>
              </a:spcAft>
              <a:buClrTx/>
              <a:buNone/>
            </a:pPr>
            <a:r>
              <a:rPr lang="en-IN" sz="2000" b="1" dirty="0">
                <a:solidFill>
                  <a:srgbClr val="2F5597"/>
                </a:solidFill>
                <a:latin typeface="Calibri" panose="020F0502020204030204"/>
                <a:cs typeface="Calibri" pitchFamily="34" charset="0"/>
              </a:rPr>
              <a:t>Medicare</a:t>
            </a:r>
            <a:endParaRPr lang="en-US" sz="2000" b="1" dirty="0">
              <a:solidFill>
                <a:srgbClr val="2F5597"/>
              </a:solidFill>
              <a:latin typeface="Calibri" panose="020F0502020204030204"/>
              <a:cs typeface="Calibri" pitchFamily="34" charset="0"/>
            </a:endParaRPr>
          </a:p>
        </p:txBody>
      </p:sp>
      <p:sp>
        <p:nvSpPr>
          <p:cNvPr id="51" name="Text Placeholder 50">
            <a:extLst>
              <a:ext uri="{FF2B5EF4-FFF2-40B4-BE49-F238E27FC236}">
                <a16:creationId xmlns:a16="http://schemas.microsoft.com/office/drawing/2014/main" id="{1094302C-0BAF-4F16-8F50-715081D6C086}"/>
              </a:ext>
            </a:extLst>
          </p:cNvPr>
          <p:cNvSpPr>
            <a:spLocks noGrp="1"/>
          </p:cNvSpPr>
          <p:nvPr>
            <p:ph type="body" sz="quarter" idx="14"/>
          </p:nvPr>
        </p:nvSpPr>
        <p:spPr>
          <a:xfrm>
            <a:off x="6102272" y="1239254"/>
            <a:ext cx="5257800" cy="548640"/>
          </a:xfrm>
          <a:ln w="57150">
            <a:solidFill>
              <a:srgbClr val="8FAADC"/>
            </a:solidFill>
          </a:ln>
        </p:spPr>
        <p:txBody>
          <a:bodyPr anchor="ctr"/>
          <a:lstStyle/>
          <a:p>
            <a:pPr marL="640080" lvl="0" indent="0">
              <a:spcAft>
                <a:spcPts val="0"/>
              </a:spcAft>
              <a:buClrTx/>
              <a:buNone/>
            </a:pPr>
            <a:r>
              <a:rPr lang="en-IN" sz="2000" dirty="0">
                <a:solidFill>
                  <a:srgbClr val="2F5597"/>
                </a:solidFill>
                <a:latin typeface="Calibri" panose="020F0502020204030204"/>
                <a:cs typeface="Calibri" pitchFamily="34" charset="0"/>
                <a:hlinkClick r:id="rId4">
                  <a:extLst>
                    <a:ext uri="{A12FA001-AC4F-418D-AE19-62706E023703}">
                      <ahyp:hlinkClr xmlns:ahyp="http://schemas.microsoft.com/office/drawing/2018/hyperlinkcolor" val="tx"/>
                    </a:ext>
                  </a:extLst>
                </a:hlinkClick>
              </a:rPr>
              <a:t>Medicare.gov</a:t>
            </a:r>
            <a:r>
              <a:rPr lang="en-IN" sz="2000" dirty="0">
                <a:solidFill>
                  <a:srgbClr val="2F5597"/>
                </a:solidFill>
                <a:latin typeface="Calibri" panose="020F0502020204030204"/>
                <a:cs typeface="Calibri" pitchFamily="34" charset="0"/>
              </a:rPr>
              <a:t> </a:t>
            </a:r>
          </a:p>
        </p:txBody>
      </p:sp>
      <p:sp>
        <p:nvSpPr>
          <p:cNvPr id="52" name="Text Placeholder 51">
            <a:extLst>
              <a:ext uri="{FF2B5EF4-FFF2-40B4-BE49-F238E27FC236}">
                <a16:creationId xmlns:a16="http://schemas.microsoft.com/office/drawing/2014/main" id="{92A21F8C-8E78-411A-AF5B-440A833CFB65}"/>
              </a:ext>
            </a:extLst>
          </p:cNvPr>
          <p:cNvSpPr>
            <a:spLocks noGrp="1"/>
          </p:cNvSpPr>
          <p:nvPr>
            <p:ph type="body" sz="quarter" idx="15"/>
          </p:nvPr>
        </p:nvSpPr>
        <p:spPr>
          <a:xfrm>
            <a:off x="1394908" y="1913610"/>
            <a:ext cx="4562856" cy="640080"/>
          </a:xfrm>
        </p:spPr>
        <p:txBody>
          <a:bodyPr anchor="ctr"/>
          <a:lstStyle/>
          <a:p>
            <a:pPr marL="182880" lvl="0" indent="0">
              <a:spcAft>
                <a:spcPts val="0"/>
              </a:spcAft>
              <a:buClrTx/>
              <a:buNone/>
            </a:pPr>
            <a:r>
              <a:rPr lang="en-IN" sz="2000" b="1" dirty="0">
                <a:solidFill>
                  <a:srgbClr val="2F5597"/>
                </a:solidFill>
                <a:latin typeface="Calibri" panose="020F0502020204030204"/>
                <a:cs typeface="Calibri" pitchFamily="34" charset="0"/>
              </a:rPr>
              <a:t>Medicaid</a:t>
            </a:r>
            <a:endParaRPr lang="en-US" sz="2000" b="1" dirty="0">
              <a:solidFill>
                <a:srgbClr val="2F5597"/>
              </a:solidFill>
              <a:latin typeface="Calibri" panose="020F0502020204030204"/>
              <a:cs typeface="Calibri" pitchFamily="34" charset="0"/>
            </a:endParaRPr>
          </a:p>
        </p:txBody>
      </p:sp>
      <p:sp>
        <p:nvSpPr>
          <p:cNvPr id="53" name="Text Placeholder 52">
            <a:extLst>
              <a:ext uri="{FF2B5EF4-FFF2-40B4-BE49-F238E27FC236}">
                <a16:creationId xmlns:a16="http://schemas.microsoft.com/office/drawing/2014/main" id="{9660B2AE-7DA7-8B72-37ED-5607DDC807AA}"/>
              </a:ext>
            </a:extLst>
          </p:cNvPr>
          <p:cNvSpPr>
            <a:spLocks noGrp="1"/>
          </p:cNvSpPr>
          <p:nvPr>
            <p:ph type="body" sz="quarter" idx="16"/>
          </p:nvPr>
        </p:nvSpPr>
        <p:spPr>
          <a:xfrm>
            <a:off x="6102272" y="1994693"/>
            <a:ext cx="5257800" cy="548640"/>
          </a:xfrm>
          <a:ln w="57150">
            <a:solidFill>
              <a:srgbClr val="FFC000"/>
            </a:solidFill>
          </a:ln>
        </p:spPr>
        <p:txBody>
          <a:bodyPr anchor="ctr"/>
          <a:lstStyle/>
          <a:p>
            <a:pPr marL="640080" lvl="0" indent="0">
              <a:spcAft>
                <a:spcPts val="0"/>
              </a:spcAft>
              <a:buClrTx/>
              <a:buNone/>
            </a:pPr>
            <a:r>
              <a:rPr lang="en-IN" sz="2000" dirty="0">
                <a:solidFill>
                  <a:srgbClr val="2F5597"/>
                </a:solidFill>
                <a:latin typeface="Calibri" panose="020F0502020204030204"/>
                <a:cs typeface="Calibri" pitchFamily="34" charset="0"/>
                <a:hlinkClick r:id="rId5">
                  <a:extLst>
                    <a:ext uri="{A12FA001-AC4F-418D-AE19-62706E023703}">
                      <ahyp:hlinkClr xmlns:ahyp="http://schemas.microsoft.com/office/drawing/2018/hyperlinkcolor" val="tx"/>
                    </a:ext>
                  </a:extLst>
                </a:hlinkClick>
              </a:rPr>
              <a:t>Medicaid.gov</a:t>
            </a:r>
            <a:r>
              <a:rPr lang="en-IN" sz="2000" dirty="0">
                <a:solidFill>
                  <a:srgbClr val="2F5597"/>
                </a:solidFill>
                <a:latin typeface="Calibri" panose="020F0502020204030204"/>
                <a:cs typeface="Calibri" pitchFamily="34" charset="0"/>
              </a:rPr>
              <a:t> </a:t>
            </a:r>
          </a:p>
        </p:txBody>
      </p:sp>
      <p:sp>
        <p:nvSpPr>
          <p:cNvPr id="54" name="Text Placeholder 53">
            <a:extLst>
              <a:ext uri="{FF2B5EF4-FFF2-40B4-BE49-F238E27FC236}">
                <a16:creationId xmlns:a16="http://schemas.microsoft.com/office/drawing/2014/main" id="{EA4875D1-CD65-074D-D894-06223A1EC7F8}"/>
              </a:ext>
            </a:extLst>
          </p:cNvPr>
          <p:cNvSpPr>
            <a:spLocks noGrp="1"/>
          </p:cNvSpPr>
          <p:nvPr>
            <p:ph type="body" sz="quarter" idx="17"/>
          </p:nvPr>
        </p:nvSpPr>
        <p:spPr>
          <a:xfrm>
            <a:off x="1394908" y="2704277"/>
            <a:ext cx="4562856" cy="640080"/>
          </a:xfrm>
        </p:spPr>
        <p:txBody>
          <a:bodyPr anchor="ctr"/>
          <a:lstStyle/>
          <a:p>
            <a:pPr marL="182880" lvl="0" indent="0">
              <a:spcAft>
                <a:spcPts val="0"/>
              </a:spcAft>
              <a:buClrTx/>
              <a:buNone/>
            </a:pPr>
            <a:r>
              <a:rPr lang="en-IN" sz="2000" b="1" dirty="0">
                <a:solidFill>
                  <a:srgbClr val="2F5597"/>
                </a:solidFill>
                <a:latin typeface="Calibri" panose="020F0502020204030204"/>
                <a:cs typeface="Calibri" pitchFamily="34" charset="0"/>
              </a:rPr>
              <a:t>Social Security </a:t>
            </a:r>
            <a:endParaRPr lang="en-US" sz="2000" b="1" dirty="0">
              <a:solidFill>
                <a:srgbClr val="2F5597"/>
              </a:solidFill>
              <a:latin typeface="Calibri" panose="020F0502020204030204"/>
              <a:cs typeface="Calibri" pitchFamily="34" charset="0"/>
            </a:endParaRPr>
          </a:p>
        </p:txBody>
      </p:sp>
      <p:sp>
        <p:nvSpPr>
          <p:cNvPr id="55" name="Text Placeholder 54">
            <a:extLst>
              <a:ext uri="{FF2B5EF4-FFF2-40B4-BE49-F238E27FC236}">
                <a16:creationId xmlns:a16="http://schemas.microsoft.com/office/drawing/2014/main" id="{6C6944ED-6FBF-6585-80DA-57788AB194E5}"/>
              </a:ext>
            </a:extLst>
          </p:cNvPr>
          <p:cNvSpPr>
            <a:spLocks noGrp="1"/>
          </p:cNvSpPr>
          <p:nvPr>
            <p:ph type="body" sz="quarter" idx="18"/>
          </p:nvPr>
        </p:nvSpPr>
        <p:spPr>
          <a:xfrm>
            <a:off x="6102272" y="2755686"/>
            <a:ext cx="5257800" cy="548640"/>
          </a:xfrm>
          <a:ln w="57150">
            <a:solidFill>
              <a:srgbClr val="4472C4"/>
            </a:solidFill>
          </a:ln>
        </p:spPr>
        <p:txBody>
          <a:bodyPr anchor="ctr"/>
          <a:lstStyle/>
          <a:p>
            <a:pPr marL="640080" lvl="0" indent="0">
              <a:spcAft>
                <a:spcPts val="0"/>
              </a:spcAft>
              <a:buClrTx/>
              <a:buNone/>
            </a:pPr>
            <a:r>
              <a:rPr lang="en-IN" sz="2000" dirty="0">
                <a:solidFill>
                  <a:srgbClr val="2F5597"/>
                </a:solidFill>
                <a:latin typeface="Calibri" panose="020F0502020204030204"/>
                <a:cs typeface="Calibri" pitchFamily="34" charset="0"/>
                <a:hlinkClick r:id="rId6">
                  <a:extLst>
                    <a:ext uri="{A12FA001-AC4F-418D-AE19-62706E023703}">
                      <ahyp:hlinkClr xmlns:ahyp="http://schemas.microsoft.com/office/drawing/2018/hyperlinkcolor" val="tx"/>
                    </a:ext>
                  </a:extLst>
                </a:hlinkClick>
              </a:rPr>
              <a:t>SSA.gov</a:t>
            </a:r>
            <a:r>
              <a:rPr lang="en-IN" sz="2000" dirty="0">
                <a:solidFill>
                  <a:srgbClr val="2F5597"/>
                </a:solidFill>
                <a:latin typeface="Calibri" panose="020F0502020204030204"/>
                <a:cs typeface="Calibri" pitchFamily="34" charset="0"/>
              </a:rPr>
              <a:t> </a:t>
            </a:r>
          </a:p>
        </p:txBody>
      </p:sp>
      <p:sp>
        <p:nvSpPr>
          <p:cNvPr id="61" name="Text Placeholder 60">
            <a:extLst>
              <a:ext uri="{FF2B5EF4-FFF2-40B4-BE49-F238E27FC236}">
                <a16:creationId xmlns:a16="http://schemas.microsoft.com/office/drawing/2014/main" id="{54A42295-A7F7-85C2-C3DC-95BF4C5803DD}"/>
              </a:ext>
            </a:extLst>
          </p:cNvPr>
          <p:cNvSpPr>
            <a:spLocks noGrp="1"/>
          </p:cNvSpPr>
          <p:nvPr>
            <p:ph type="body" sz="quarter" idx="19"/>
          </p:nvPr>
        </p:nvSpPr>
        <p:spPr>
          <a:xfrm>
            <a:off x="1394908" y="3457217"/>
            <a:ext cx="4562856" cy="640080"/>
          </a:xfrm>
        </p:spPr>
        <p:txBody>
          <a:bodyPr anchor="ctr"/>
          <a:lstStyle/>
          <a:p>
            <a:pPr marL="182880" lvl="0" indent="0">
              <a:spcAft>
                <a:spcPts val="0"/>
              </a:spcAft>
              <a:buClrTx/>
              <a:buNone/>
            </a:pPr>
            <a:r>
              <a:rPr lang="en-IN" sz="2000" b="1" dirty="0">
                <a:solidFill>
                  <a:srgbClr val="2F5597"/>
                </a:solidFill>
                <a:latin typeface="Calibri" panose="020F0502020204030204"/>
                <a:cs typeface="Calibri" pitchFamily="34" charset="0"/>
              </a:rPr>
              <a:t>Health Insurance Marketplace® </a:t>
            </a:r>
            <a:endParaRPr lang="en-US" sz="2000" b="1" dirty="0">
              <a:solidFill>
                <a:srgbClr val="2F5597"/>
              </a:solidFill>
              <a:latin typeface="Calibri" panose="020F0502020204030204"/>
              <a:cs typeface="Calibri" pitchFamily="34" charset="0"/>
            </a:endParaRPr>
          </a:p>
        </p:txBody>
      </p:sp>
      <p:sp>
        <p:nvSpPr>
          <p:cNvPr id="62" name="Text Placeholder 61">
            <a:extLst>
              <a:ext uri="{FF2B5EF4-FFF2-40B4-BE49-F238E27FC236}">
                <a16:creationId xmlns:a16="http://schemas.microsoft.com/office/drawing/2014/main" id="{0C67124D-8012-64D0-6973-2F47174A5846}"/>
              </a:ext>
            </a:extLst>
          </p:cNvPr>
          <p:cNvSpPr>
            <a:spLocks noGrp="1"/>
          </p:cNvSpPr>
          <p:nvPr>
            <p:ph type="body" sz="quarter" idx="20"/>
          </p:nvPr>
        </p:nvSpPr>
        <p:spPr>
          <a:xfrm>
            <a:off x="6102272" y="3498272"/>
            <a:ext cx="5257800" cy="548640"/>
          </a:xfrm>
          <a:ln w="57150">
            <a:solidFill>
              <a:srgbClr val="507BC8"/>
            </a:solidFill>
          </a:ln>
        </p:spPr>
        <p:txBody>
          <a:bodyPr anchor="ctr"/>
          <a:lstStyle/>
          <a:p>
            <a:pPr marL="640080" lvl="0" indent="0">
              <a:spcAft>
                <a:spcPts val="0"/>
              </a:spcAft>
              <a:buClrTx/>
              <a:buNone/>
            </a:pPr>
            <a:r>
              <a:rPr lang="en-IN" sz="2000" dirty="0">
                <a:solidFill>
                  <a:srgbClr val="2F5597"/>
                </a:solidFill>
                <a:latin typeface="Calibri" panose="020F0502020204030204"/>
                <a:cs typeface="Calibri" pitchFamily="34" charset="0"/>
                <a:hlinkClick r:id="rId7">
                  <a:extLst>
                    <a:ext uri="{A12FA001-AC4F-418D-AE19-62706E023703}">
                      <ahyp:hlinkClr xmlns:ahyp="http://schemas.microsoft.com/office/drawing/2018/hyperlinkcolor" val="tx"/>
                    </a:ext>
                  </a:extLst>
                </a:hlinkClick>
              </a:rPr>
              <a:t>HealthCare.gov</a:t>
            </a:r>
            <a:r>
              <a:rPr lang="en-IN" sz="2000" dirty="0">
                <a:solidFill>
                  <a:srgbClr val="2F5597"/>
                </a:solidFill>
                <a:latin typeface="Calibri" panose="020F0502020204030204"/>
                <a:cs typeface="Calibri" pitchFamily="34" charset="0"/>
              </a:rPr>
              <a:t> </a:t>
            </a:r>
          </a:p>
        </p:txBody>
      </p:sp>
      <p:sp>
        <p:nvSpPr>
          <p:cNvPr id="68" name="Text Placeholder 67">
            <a:extLst>
              <a:ext uri="{FF2B5EF4-FFF2-40B4-BE49-F238E27FC236}">
                <a16:creationId xmlns:a16="http://schemas.microsoft.com/office/drawing/2014/main" id="{56B30663-F994-E68F-EB06-95C626A59E8F}"/>
              </a:ext>
            </a:extLst>
          </p:cNvPr>
          <p:cNvSpPr>
            <a:spLocks noGrp="1"/>
          </p:cNvSpPr>
          <p:nvPr>
            <p:ph type="body" sz="quarter" idx="21"/>
          </p:nvPr>
        </p:nvSpPr>
        <p:spPr>
          <a:xfrm>
            <a:off x="1394908" y="4210133"/>
            <a:ext cx="4562856" cy="640080"/>
          </a:xfrm>
        </p:spPr>
        <p:txBody>
          <a:bodyPr anchor="ctr"/>
          <a:lstStyle/>
          <a:p>
            <a:pPr marL="182880" lvl="0" indent="0">
              <a:spcAft>
                <a:spcPts val="0"/>
              </a:spcAft>
              <a:buClrTx/>
              <a:buNone/>
            </a:pPr>
            <a:r>
              <a:rPr lang="en-IN" sz="2000" b="1" dirty="0">
                <a:solidFill>
                  <a:srgbClr val="2F5597"/>
                </a:solidFill>
                <a:latin typeface="Calibri" panose="020F0502020204030204"/>
                <a:cs typeface="Calibri" pitchFamily="34" charset="0"/>
              </a:rPr>
              <a:t>Children’s Health Insurance Program </a:t>
            </a:r>
            <a:endParaRPr lang="en-US" sz="2000" b="1" dirty="0">
              <a:solidFill>
                <a:srgbClr val="2F5597"/>
              </a:solidFill>
              <a:latin typeface="Calibri" panose="020F0502020204030204"/>
              <a:cs typeface="Calibri" pitchFamily="34" charset="0"/>
            </a:endParaRPr>
          </a:p>
        </p:txBody>
      </p:sp>
      <p:sp>
        <p:nvSpPr>
          <p:cNvPr id="69" name="Text Placeholder 68">
            <a:extLst>
              <a:ext uri="{FF2B5EF4-FFF2-40B4-BE49-F238E27FC236}">
                <a16:creationId xmlns:a16="http://schemas.microsoft.com/office/drawing/2014/main" id="{5AD1A7E2-4E6D-C795-7179-22C3BD3AB0B1}"/>
              </a:ext>
            </a:extLst>
          </p:cNvPr>
          <p:cNvSpPr>
            <a:spLocks noGrp="1"/>
          </p:cNvSpPr>
          <p:nvPr>
            <p:ph type="body" sz="quarter" idx="22"/>
          </p:nvPr>
        </p:nvSpPr>
        <p:spPr>
          <a:xfrm>
            <a:off x="6102272" y="4271726"/>
            <a:ext cx="5257800" cy="548640"/>
          </a:xfrm>
          <a:ln w="57150">
            <a:solidFill>
              <a:srgbClr val="0A5EC6"/>
            </a:solidFill>
          </a:ln>
        </p:spPr>
        <p:txBody>
          <a:bodyPr anchor="ctr"/>
          <a:lstStyle/>
          <a:p>
            <a:pPr marL="640080" lvl="0" indent="0">
              <a:spcAft>
                <a:spcPts val="0"/>
              </a:spcAft>
              <a:buClrTx/>
              <a:buNone/>
            </a:pPr>
            <a:r>
              <a:rPr lang="en-IN" sz="2000" dirty="0">
                <a:solidFill>
                  <a:srgbClr val="2F5597"/>
                </a:solidFill>
                <a:latin typeface="Calibri" panose="020F0502020204030204"/>
                <a:cs typeface="Calibri" pitchFamily="34" charset="0"/>
                <a:hlinkClick r:id="rId8">
                  <a:extLst>
                    <a:ext uri="{A12FA001-AC4F-418D-AE19-62706E023703}">
                      <ahyp:hlinkClr xmlns:ahyp="http://schemas.microsoft.com/office/drawing/2018/hyperlinkcolor" val="tx"/>
                    </a:ext>
                  </a:extLst>
                </a:hlinkClick>
              </a:rPr>
              <a:t>InsureKidsNow.gov</a:t>
            </a:r>
            <a:r>
              <a:rPr lang="en-IN" sz="2000" dirty="0">
                <a:solidFill>
                  <a:srgbClr val="2F5597"/>
                </a:solidFill>
                <a:latin typeface="Calibri" panose="020F0502020204030204"/>
                <a:cs typeface="Calibri" pitchFamily="34" charset="0"/>
              </a:rPr>
              <a:t> </a:t>
            </a:r>
          </a:p>
        </p:txBody>
      </p:sp>
      <p:sp>
        <p:nvSpPr>
          <p:cNvPr id="87" name="Text Placeholder 86">
            <a:extLst>
              <a:ext uri="{FF2B5EF4-FFF2-40B4-BE49-F238E27FC236}">
                <a16:creationId xmlns:a16="http://schemas.microsoft.com/office/drawing/2014/main" id="{7E4449FC-7BFD-F2CA-F030-1CEEA6EDCBEE}"/>
              </a:ext>
            </a:extLst>
          </p:cNvPr>
          <p:cNvSpPr>
            <a:spLocks noGrp="1"/>
          </p:cNvSpPr>
          <p:nvPr>
            <p:ph type="body" sz="quarter" idx="23"/>
          </p:nvPr>
        </p:nvSpPr>
        <p:spPr>
          <a:xfrm>
            <a:off x="1394908" y="4979354"/>
            <a:ext cx="4562856" cy="640080"/>
          </a:xfrm>
        </p:spPr>
        <p:txBody>
          <a:bodyPr anchor="ctr">
            <a:normAutofit lnSpcReduction="10000"/>
          </a:bodyPr>
          <a:lstStyle/>
          <a:p>
            <a:pPr marL="182880" lvl="0" indent="0">
              <a:spcAft>
                <a:spcPts val="0"/>
              </a:spcAft>
              <a:buClrTx/>
              <a:buNone/>
            </a:pPr>
            <a:r>
              <a:rPr lang="en-US" sz="2000" b="1" dirty="0">
                <a:solidFill>
                  <a:srgbClr val="2F5597"/>
                </a:solidFill>
                <a:latin typeface="Calibri" panose="020F0502020204030204"/>
                <a:cs typeface="Calibri" pitchFamily="34" charset="0"/>
              </a:rPr>
              <a:t>State Health Insurance Assistance Program (SHIP) </a:t>
            </a:r>
          </a:p>
        </p:txBody>
      </p:sp>
      <p:sp>
        <p:nvSpPr>
          <p:cNvPr id="88" name="Text Placeholder 87">
            <a:extLst>
              <a:ext uri="{FF2B5EF4-FFF2-40B4-BE49-F238E27FC236}">
                <a16:creationId xmlns:a16="http://schemas.microsoft.com/office/drawing/2014/main" id="{FFB35D5A-8C55-4788-AB7D-7FD56FC7B110}"/>
              </a:ext>
            </a:extLst>
          </p:cNvPr>
          <p:cNvSpPr>
            <a:spLocks noGrp="1"/>
          </p:cNvSpPr>
          <p:nvPr>
            <p:ph type="body" sz="quarter" idx="24"/>
          </p:nvPr>
        </p:nvSpPr>
        <p:spPr>
          <a:xfrm>
            <a:off x="6102272" y="5045180"/>
            <a:ext cx="5257800" cy="548640"/>
          </a:xfrm>
          <a:ln w="57150">
            <a:solidFill>
              <a:srgbClr val="002D4D"/>
            </a:solidFill>
          </a:ln>
        </p:spPr>
        <p:txBody>
          <a:bodyPr anchor="ctr"/>
          <a:lstStyle/>
          <a:p>
            <a:pPr marL="640080" lvl="0" indent="0">
              <a:spcAft>
                <a:spcPts val="0"/>
              </a:spcAft>
              <a:buClrTx/>
              <a:buNone/>
            </a:pPr>
            <a:r>
              <a:rPr lang="en-IN" sz="2000" dirty="0">
                <a:solidFill>
                  <a:srgbClr val="2F5597"/>
                </a:solidFill>
                <a:latin typeface="Calibri" panose="020F0502020204030204"/>
                <a:cs typeface="Calibri" pitchFamily="34" charset="0"/>
                <a:hlinkClick r:id="rId9">
                  <a:extLst>
                    <a:ext uri="{A12FA001-AC4F-418D-AE19-62706E023703}">
                      <ahyp:hlinkClr xmlns:ahyp="http://schemas.microsoft.com/office/drawing/2018/hyperlinkcolor" val="tx"/>
                    </a:ext>
                  </a:extLst>
                </a:hlinkClick>
              </a:rPr>
              <a:t>shiphelp.org</a:t>
            </a:r>
            <a:endParaRPr lang="en-IN" sz="2000" dirty="0">
              <a:solidFill>
                <a:srgbClr val="2F5597"/>
              </a:solidFill>
              <a:latin typeface="Calibri" panose="020F0502020204030204"/>
              <a:cs typeface="Calibri" pitchFamily="34" charset="0"/>
            </a:endParaRPr>
          </a:p>
        </p:txBody>
      </p:sp>
      <p:sp>
        <p:nvSpPr>
          <p:cNvPr id="89" name="Text Placeholder 88">
            <a:extLst>
              <a:ext uri="{FF2B5EF4-FFF2-40B4-BE49-F238E27FC236}">
                <a16:creationId xmlns:a16="http://schemas.microsoft.com/office/drawing/2014/main" id="{84602689-364A-1D0F-EA00-CAD4C70E3C56}"/>
              </a:ext>
            </a:extLst>
          </p:cNvPr>
          <p:cNvSpPr>
            <a:spLocks noGrp="1"/>
          </p:cNvSpPr>
          <p:nvPr>
            <p:ph type="body" sz="quarter" idx="25"/>
          </p:nvPr>
        </p:nvSpPr>
        <p:spPr>
          <a:xfrm>
            <a:off x="1394908" y="5736973"/>
            <a:ext cx="4562856" cy="640080"/>
          </a:xfrm>
        </p:spPr>
        <p:txBody>
          <a:bodyPr anchor="ctr"/>
          <a:lstStyle/>
          <a:p>
            <a:pPr marL="182880" lvl="0" indent="0">
              <a:spcAft>
                <a:spcPts val="0"/>
              </a:spcAft>
              <a:buClrTx/>
              <a:buNone/>
            </a:pPr>
            <a:r>
              <a:rPr lang="en-IN" sz="2000" b="1" dirty="0">
                <a:solidFill>
                  <a:srgbClr val="2F5597"/>
                </a:solidFill>
                <a:latin typeface="Calibri" panose="020F0502020204030204"/>
                <a:cs typeface="Calibri" pitchFamily="34" charset="0"/>
              </a:rPr>
              <a:t>CMS National Training Program </a:t>
            </a:r>
            <a:endParaRPr lang="en-US" sz="2000" b="1" dirty="0">
              <a:solidFill>
                <a:srgbClr val="2F5597"/>
              </a:solidFill>
              <a:latin typeface="Calibri" panose="020F0502020204030204"/>
              <a:cs typeface="Calibri" pitchFamily="34" charset="0"/>
            </a:endParaRPr>
          </a:p>
        </p:txBody>
      </p:sp>
      <p:sp>
        <p:nvSpPr>
          <p:cNvPr id="90" name="Text Placeholder 89">
            <a:extLst>
              <a:ext uri="{FF2B5EF4-FFF2-40B4-BE49-F238E27FC236}">
                <a16:creationId xmlns:a16="http://schemas.microsoft.com/office/drawing/2014/main" id="{F233C3B7-008C-D67A-4971-9541DE9B3CA0}"/>
              </a:ext>
            </a:extLst>
          </p:cNvPr>
          <p:cNvSpPr>
            <a:spLocks noGrp="1"/>
          </p:cNvSpPr>
          <p:nvPr>
            <p:ph type="body" sz="quarter" idx="26"/>
          </p:nvPr>
        </p:nvSpPr>
        <p:spPr>
          <a:xfrm>
            <a:off x="6102272" y="5781833"/>
            <a:ext cx="5257800" cy="548640"/>
          </a:xfrm>
          <a:ln w="57150">
            <a:solidFill>
              <a:srgbClr val="000000"/>
            </a:solidFill>
          </a:ln>
        </p:spPr>
        <p:txBody>
          <a:bodyPr anchor="ctr">
            <a:normAutofit/>
          </a:bodyPr>
          <a:lstStyle/>
          <a:p>
            <a:pPr marL="640080" lvl="0" indent="0">
              <a:spcAft>
                <a:spcPts val="0"/>
              </a:spcAft>
              <a:buClrTx/>
              <a:buNone/>
            </a:pPr>
            <a:r>
              <a:rPr lang="en-IN" sz="2000" dirty="0">
                <a:solidFill>
                  <a:srgbClr val="2F5597"/>
                </a:solidFill>
                <a:latin typeface="Calibri" panose="020F0502020204030204"/>
                <a:cs typeface="Calibri" pitchFamily="34" charset="0"/>
                <a:hlinkClick r:id="rId10">
                  <a:extLst>
                    <a:ext uri="{A12FA001-AC4F-418D-AE19-62706E023703}">
                      <ahyp:hlinkClr xmlns:ahyp="http://schemas.microsoft.com/office/drawing/2018/hyperlinkcolor" val="tx"/>
                    </a:ext>
                  </a:extLst>
                </a:hlinkClick>
              </a:rPr>
              <a:t>CMSnationaltrainingprogram.cms.gov</a:t>
            </a:r>
            <a:r>
              <a:rPr lang="en-IN" sz="2000" dirty="0">
                <a:solidFill>
                  <a:srgbClr val="2F5597"/>
                </a:solidFill>
                <a:latin typeface="Calibri" panose="020F0502020204030204"/>
                <a:cs typeface="Calibri" pitchFamily="34" charset="0"/>
              </a:rPr>
              <a:t> </a:t>
            </a:r>
          </a:p>
        </p:txBody>
      </p:sp>
      <p:grpSp>
        <p:nvGrpSpPr>
          <p:cNvPr id="56" name="Group 55">
            <a:extLst>
              <a:ext uri="{FF2B5EF4-FFF2-40B4-BE49-F238E27FC236}">
                <a16:creationId xmlns:a16="http://schemas.microsoft.com/office/drawing/2014/main" id="{77C8F8AB-F36F-4B22-9DE5-27E718FF2B2F}"/>
              </a:ext>
              <a:ext uri="{C183D7F6-B498-43B3-948B-1728B52AA6E4}">
                <adec:decorative xmlns:adec="http://schemas.microsoft.com/office/drawing/2017/decorative" val="1"/>
              </a:ext>
            </a:extLst>
          </p:cNvPr>
          <p:cNvGrpSpPr/>
          <p:nvPr/>
        </p:nvGrpSpPr>
        <p:grpSpPr>
          <a:xfrm>
            <a:off x="935157" y="1178451"/>
            <a:ext cx="5038344" cy="641671"/>
            <a:chOff x="875103" y="977953"/>
            <a:chExt cx="5053262" cy="641671"/>
          </a:xfrm>
        </p:grpSpPr>
        <p:sp>
          <p:nvSpPr>
            <p:cNvPr id="9" name="Rectangle 8">
              <a:extLst>
                <a:ext uri="{FF2B5EF4-FFF2-40B4-BE49-F238E27FC236}">
                  <a16:creationId xmlns:a16="http://schemas.microsoft.com/office/drawing/2014/main" id="{D7E10613-7692-4F38-9D03-638CC8FB8AFC}"/>
                </a:ext>
                <a:ext uri="{C183D7F6-B498-43B3-948B-1728B52AA6E4}">
                  <adec:decorative xmlns:adec="http://schemas.microsoft.com/office/drawing/2017/decorative" val="1"/>
                </a:ext>
              </a:extLst>
            </p:cNvPr>
            <p:cNvSpPr/>
            <p:nvPr/>
          </p:nvSpPr>
          <p:spPr bwMode="auto">
            <a:xfrm>
              <a:off x="1356365" y="977953"/>
              <a:ext cx="4572000" cy="640080"/>
            </a:xfrm>
            <a:prstGeom prst="rect">
              <a:avLst/>
            </a:prstGeom>
            <a:noFill/>
            <a:ln w="5715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0" name="Rectangle: Top Corners Rounded 423">
              <a:extLst>
                <a:ext uri="{FF2B5EF4-FFF2-40B4-BE49-F238E27FC236}">
                  <a16:creationId xmlns:a16="http://schemas.microsoft.com/office/drawing/2014/main" id="{C57B238A-0365-4F5F-89E2-B99DD1D2B9BB}"/>
                </a:ext>
                <a:ext uri="{C183D7F6-B498-43B3-948B-1728B52AA6E4}">
                  <adec:decorative xmlns:adec="http://schemas.microsoft.com/office/drawing/2017/decorative" val="1"/>
                </a:ext>
              </a:extLst>
            </p:cNvPr>
            <p:cNvSpPr/>
            <p:nvPr/>
          </p:nvSpPr>
          <p:spPr bwMode="auto">
            <a:xfrm rot="16200000">
              <a:off x="805698" y="1048949"/>
              <a:ext cx="640080" cy="501270"/>
            </a:xfrm>
            <a:prstGeom prst="round2SameRect">
              <a:avLst>
                <a:gd name="adj1" fmla="val 50000"/>
                <a:gd name="adj2" fmla="val 0"/>
              </a:avLst>
            </a:prstGeom>
            <a:solidFill>
              <a:srgbClr val="8FAADC"/>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3" name="TextBox 12">
              <a:extLst>
                <a:ext uri="{FF2B5EF4-FFF2-40B4-BE49-F238E27FC236}">
                  <a16:creationId xmlns:a16="http://schemas.microsoft.com/office/drawing/2014/main" id="{34040D18-A40C-4952-AD3F-B592291A4560}"/>
                </a:ext>
                <a:ext uri="{C183D7F6-B498-43B3-948B-1728B52AA6E4}">
                  <adec:decorative xmlns:adec="http://schemas.microsoft.com/office/drawing/2017/decorative" val="1"/>
                </a:ext>
              </a:extLst>
            </p:cNvPr>
            <p:cNvSpPr txBox="1"/>
            <p:nvPr/>
          </p:nvSpPr>
          <p:spPr>
            <a:xfrm>
              <a:off x="951047" y="1108452"/>
              <a:ext cx="427357" cy="369332"/>
            </a:xfrm>
            <a:prstGeom prst="rect">
              <a:avLst/>
            </a:prstGeom>
            <a:noFill/>
          </p:spPr>
          <p:txBody>
            <a:bodyPr wrap="square" rtlCol="0">
              <a:spAutoFit/>
            </a:bodyPr>
            <a:lstStyle/>
            <a:p>
              <a:pPr algn="ctr"/>
              <a:r>
                <a:rPr lang="en-US" b="1" dirty="0">
                  <a:solidFill>
                    <a:schemeClr val="bg1"/>
                  </a:solidFill>
                  <a:cs typeface="Arial" pitchFamily="34" charset="0"/>
                </a:rPr>
                <a:t>01</a:t>
              </a:r>
            </a:p>
          </p:txBody>
        </p:sp>
      </p:grpSp>
      <p:sp>
        <p:nvSpPr>
          <p:cNvPr id="8" name="Freeform: Shape 7">
            <a:extLst>
              <a:ext uri="{FF2B5EF4-FFF2-40B4-BE49-F238E27FC236}">
                <a16:creationId xmlns:a16="http://schemas.microsoft.com/office/drawing/2014/main" id="{D6D60A2F-C76C-487B-BE06-9361A44CA3DF}"/>
              </a:ext>
              <a:ext uri="{C183D7F6-B498-43B3-948B-1728B52AA6E4}">
                <adec:decorative xmlns:adec="http://schemas.microsoft.com/office/drawing/2017/decorative" val="1"/>
              </a:ext>
            </a:extLst>
          </p:cNvPr>
          <p:cNvSpPr/>
          <p:nvPr/>
        </p:nvSpPr>
        <p:spPr bwMode="auto">
          <a:xfrm>
            <a:off x="5957764" y="1175333"/>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8FAADC"/>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57" name="Group 56">
            <a:extLst>
              <a:ext uri="{FF2B5EF4-FFF2-40B4-BE49-F238E27FC236}">
                <a16:creationId xmlns:a16="http://schemas.microsoft.com/office/drawing/2014/main" id="{854E4EFF-581D-4B66-9ADF-0D08EE04D007}"/>
              </a:ext>
              <a:ext uri="{C183D7F6-B498-43B3-948B-1728B52AA6E4}">
                <adec:decorative xmlns:adec="http://schemas.microsoft.com/office/drawing/2017/decorative" val="1"/>
              </a:ext>
            </a:extLst>
          </p:cNvPr>
          <p:cNvGrpSpPr/>
          <p:nvPr/>
        </p:nvGrpSpPr>
        <p:grpSpPr>
          <a:xfrm>
            <a:off x="935157" y="1938671"/>
            <a:ext cx="5038344" cy="640080"/>
            <a:chOff x="870806" y="1773464"/>
            <a:chExt cx="5040664" cy="640080"/>
          </a:xfrm>
        </p:grpSpPr>
        <p:sp>
          <p:nvSpPr>
            <p:cNvPr id="16" name="Rectangle 15">
              <a:extLst>
                <a:ext uri="{FF2B5EF4-FFF2-40B4-BE49-F238E27FC236}">
                  <a16:creationId xmlns:a16="http://schemas.microsoft.com/office/drawing/2014/main" id="{1560C003-22C9-45EE-BBCF-08FEFD01C8A3}"/>
                </a:ext>
                <a:ext uri="{C183D7F6-B498-43B3-948B-1728B52AA6E4}">
                  <adec:decorative xmlns:adec="http://schemas.microsoft.com/office/drawing/2017/decorative" val="1"/>
                </a:ext>
              </a:extLst>
            </p:cNvPr>
            <p:cNvSpPr/>
            <p:nvPr/>
          </p:nvSpPr>
          <p:spPr bwMode="auto">
            <a:xfrm>
              <a:off x="1339470" y="1773464"/>
              <a:ext cx="4572000" cy="640080"/>
            </a:xfrm>
            <a:prstGeom prst="rect">
              <a:avLst/>
            </a:prstGeom>
            <a:noFill/>
            <a:ln w="381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7" name="Rectangle: Top Corners Rounded 415">
              <a:extLst>
                <a:ext uri="{FF2B5EF4-FFF2-40B4-BE49-F238E27FC236}">
                  <a16:creationId xmlns:a16="http://schemas.microsoft.com/office/drawing/2014/main" id="{C32C2EF9-0E24-4713-A810-0B33275E14D3}"/>
                </a:ext>
                <a:ext uri="{C183D7F6-B498-43B3-948B-1728B52AA6E4}">
                  <adec:decorative xmlns:adec="http://schemas.microsoft.com/office/drawing/2017/decorative" val="1"/>
                </a:ext>
              </a:extLst>
            </p:cNvPr>
            <p:cNvSpPr/>
            <p:nvPr/>
          </p:nvSpPr>
          <p:spPr bwMode="auto">
            <a:xfrm rot="16200000">
              <a:off x="801401" y="1842869"/>
              <a:ext cx="640080" cy="501270"/>
            </a:xfrm>
            <a:prstGeom prst="round2SameRect">
              <a:avLst>
                <a:gd name="adj1" fmla="val 50000"/>
                <a:gd name="adj2" fmla="val 0"/>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0" name="TextBox 19">
              <a:extLst>
                <a:ext uri="{FF2B5EF4-FFF2-40B4-BE49-F238E27FC236}">
                  <a16:creationId xmlns:a16="http://schemas.microsoft.com/office/drawing/2014/main" id="{893590FD-DC8B-4F92-82B9-371BEC3701E4}"/>
                </a:ext>
                <a:ext uri="{C183D7F6-B498-43B3-948B-1728B52AA6E4}">
                  <adec:decorative xmlns:adec="http://schemas.microsoft.com/office/drawing/2017/decorative" val="1"/>
                </a:ext>
              </a:extLst>
            </p:cNvPr>
            <p:cNvSpPr txBox="1"/>
            <p:nvPr/>
          </p:nvSpPr>
          <p:spPr>
            <a:xfrm>
              <a:off x="943661" y="1918119"/>
              <a:ext cx="427357" cy="369332"/>
            </a:xfrm>
            <a:prstGeom prst="rect">
              <a:avLst/>
            </a:prstGeom>
            <a:noFill/>
          </p:spPr>
          <p:txBody>
            <a:bodyPr wrap="square" rtlCol="0">
              <a:spAutoFit/>
            </a:bodyPr>
            <a:lstStyle/>
            <a:p>
              <a:pPr algn="ctr"/>
              <a:r>
                <a:rPr lang="en-US" b="1" dirty="0">
                  <a:solidFill>
                    <a:schemeClr val="bg1"/>
                  </a:solidFill>
                  <a:cs typeface="Arial" pitchFamily="34" charset="0"/>
                </a:rPr>
                <a:t>02</a:t>
              </a:r>
            </a:p>
          </p:txBody>
        </p:sp>
      </p:grpSp>
      <p:sp>
        <p:nvSpPr>
          <p:cNvPr id="15" name="Freeform: Shape 14">
            <a:extLst>
              <a:ext uri="{FF2B5EF4-FFF2-40B4-BE49-F238E27FC236}">
                <a16:creationId xmlns:a16="http://schemas.microsoft.com/office/drawing/2014/main" id="{F6BBA0AF-0D36-4793-8EA8-FAEDC84484FD}"/>
              </a:ext>
              <a:ext uri="{C183D7F6-B498-43B3-948B-1728B52AA6E4}">
                <adec:decorative xmlns:adec="http://schemas.microsoft.com/office/drawing/2017/decorative" val="1"/>
              </a:ext>
            </a:extLst>
          </p:cNvPr>
          <p:cNvSpPr/>
          <p:nvPr/>
        </p:nvSpPr>
        <p:spPr bwMode="auto">
          <a:xfrm>
            <a:off x="5957764" y="1932342"/>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FEC736"/>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58" name="Group 57">
            <a:extLst>
              <a:ext uri="{FF2B5EF4-FFF2-40B4-BE49-F238E27FC236}">
                <a16:creationId xmlns:a16="http://schemas.microsoft.com/office/drawing/2014/main" id="{E7C7A7AA-D305-4F27-9F35-590CE9C3D8C9}"/>
              </a:ext>
              <a:ext uri="{C183D7F6-B498-43B3-948B-1728B52AA6E4}">
                <adec:decorative xmlns:adec="http://schemas.microsoft.com/office/drawing/2017/decorative" val="1"/>
              </a:ext>
            </a:extLst>
          </p:cNvPr>
          <p:cNvGrpSpPr/>
          <p:nvPr/>
        </p:nvGrpSpPr>
        <p:grpSpPr>
          <a:xfrm>
            <a:off x="939442" y="2697301"/>
            <a:ext cx="5034059" cy="643196"/>
            <a:chOff x="873802" y="2565860"/>
            <a:chExt cx="5034059" cy="643196"/>
          </a:xfrm>
          <a:noFill/>
        </p:grpSpPr>
        <p:sp>
          <p:nvSpPr>
            <p:cNvPr id="23" name="Rectangle 22">
              <a:extLst>
                <a:ext uri="{FF2B5EF4-FFF2-40B4-BE49-F238E27FC236}">
                  <a16:creationId xmlns:a16="http://schemas.microsoft.com/office/drawing/2014/main" id="{E5821821-1205-4E7C-9AAD-BDB25B53EB77}"/>
                </a:ext>
                <a:ext uri="{C183D7F6-B498-43B3-948B-1728B52AA6E4}">
                  <adec:decorative xmlns:adec="http://schemas.microsoft.com/office/drawing/2017/decorative" val="1"/>
                </a:ext>
              </a:extLst>
            </p:cNvPr>
            <p:cNvSpPr/>
            <p:nvPr/>
          </p:nvSpPr>
          <p:spPr bwMode="auto">
            <a:xfrm>
              <a:off x="1339471" y="2568976"/>
              <a:ext cx="4568390" cy="640080"/>
            </a:xfrm>
            <a:prstGeom prst="rect">
              <a:avLst/>
            </a:prstGeom>
            <a:grpFill/>
            <a:ln w="5715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4" name="Rectangle: Top Corners Rounded 417">
              <a:extLst>
                <a:ext uri="{FF2B5EF4-FFF2-40B4-BE49-F238E27FC236}">
                  <a16:creationId xmlns:a16="http://schemas.microsoft.com/office/drawing/2014/main" id="{71DEA430-6702-41CF-B2B4-B8151EF07CCF}"/>
                </a:ext>
                <a:ext uri="{C183D7F6-B498-43B3-948B-1728B52AA6E4}">
                  <adec:decorative xmlns:adec="http://schemas.microsoft.com/office/drawing/2017/decorative" val="1"/>
                </a:ext>
              </a:extLst>
            </p:cNvPr>
            <p:cNvSpPr/>
            <p:nvPr/>
          </p:nvSpPr>
          <p:spPr bwMode="auto">
            <a:xfrm rot="16200000">
              <a:off x="804397" y="2635265"/>
              <a:ext cx="640080" cy="501270"/>
            </a:xfrm>
            <a:prstGeom prst="round2SameRect">
              <a:avLst>
                <a:gd name="adj1" fmla="val 50000"/>
                <a:gd name="adj2" fmla="val 0"/>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7" name="TextBox 26">
              <a:extLst>
                <a:ext uri="{FF2B5EF4-FFF2-40B4-BE49-F238E27FC236}">
                  <a16:creationId xmlns:a16="http://schemas.microsoft.com/office/drawing/2014/main" id="{061A5D6F-B7A9-467A-B1E0-E7C1DDF85A86}"/>
                </a:ext>
                <a:ext uri="{C183D7F6-B498-43B3-948B-1728B52AA6E4}">
                  <adec:decorative xmlns:adec="http://schemas.microsoft.com/office/drawing/2017/decorative" val="1"/>
                </a:ext>
              </a:extLst>
            </p:cNvPr>
            <p:cNvSpPr txBox="1"/>
            <p:nvPr/>
          </p:nvSpPr>
          <p:spPr>
            <a:xfrm>
              <a:off x="933326" y="2707480"/>
              <a:ext cx="427357" cy="369332"/>
            </a:xfrm>
            <a:prstGeom prst="rect">
              <a:avLst/>
            </a:prstGeom>
            <a:grpFill/>
          </p:spPr>
          <p:txBody>
            <a:bodyPr wrap="square" rtlCol="0">
              <a:spAutoFit/>
            </a:bodyPr>
            <a:lstStyle/>
            <a:p>
              <a:pPr algn="ctr"/>
              <a:r>
                <a:rPr lang="en-US" b="1" dirty="0">
                  <a:solidFill>
                    <a:schemeClr val="bg1"/>
                  </a:solidFill>
                  <a:cs typeface="Arial" pitchFamily="34" charset="0"/>
                </a:rPr>
                <a:t>03</a:t>
              </a:r>
            </a:p>
          </p:txBody>
        </p:sp>
      </p:grpSp>
      <p:sp>
        <p:nvSpPr>
          <p:cNvPr id="22" name="Freeform: Shape 21">
            <a:extLst>
              <a:ext uri="{FF2B5EF4-FFF2-40B4-BE49-F238E27FC236}">
                <a16:creationId xmlns:a16="http://schemas.microsoft.com/office/drawing/2014/main" id="{E8621CB2-504A-4D14-B9BC-3D8B58DC1E1F}"/>
              </a:ext>
              <a:ext uri="{C183D7F6-B498-43B3-948B-1728B52AA6E4}">
                <adec:decorative xmlns:adec="http://schemas.microsoft.com/office/drawing/2017/decorative" val="1"/>
              </a:ext>
            </a:extLst>
          </p:cNvPr>
          <p:cNvSpPr/>
          <p:nvPr/>
        </p:nvSpPr>
        <p:spPr bwMode="auto">
          <a:xfrm>
            <a:off x="5957764" y="2689351"/>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4472C4"/>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59" name="Group 58">
            <a:extLst>
              <a:ext uri="{FF2B5EF4-FFF2-40B4-BE49-F238E27FC236}">
                <a16:creationId xmlns:a16="http://schemas.microsoft.com/office/drawing/2014/main" id="{98C3AAF4-6323-46A8-9C22-72656A17FB2D}"/>
              </a:ext>
              <a:ext uri="{C183D7F6-B498-43B3-948B-1728B52AA6E4}">
                <adec:decorative xmlns:adec="http://schemas.microsoft.com/office/drawing/2017/decorative" val="1"/>
              </a:ext>
            </a:extLst>
          </p:cNvPr>
          <p:cNvGrpSpPr/>
          <p:nvPr/>
        </p:nvGrpSpPr>
        <p:grpSpPr>
          <a:xfrm>
            <a:off x="934843" y="3459047"/>
            <a:ext cx="5038658" cy="640080"/>
            <a:chOff x="869203" y="3364488"/>
            <a:chExt cx="5038658" cy="647279"/>
          </a:xfrm>
          <a:noFill/>
        </p:grpSpPr>
        <p:sp>
          <p:nvSpPr>
            <p:cNvPr id="30" name="Rectangle 29">
              <a:extLst>
                <a:ext uri="{FF2B5EF4-FFF2-40B4-BE49-F238E27FC236}">
                  <a16:creationId xmlns:a16="http://schemas.microsoft.com/office/drawing/2014/main" id="{0A6CE65A-2B42-44A9-8630-1DB7F9D22FFF}"/>
                </a:ext>
                <a:ext uri="{C183D7F6-B498-43B3-948B-1728B52AA6E4}">
                  <adec:decorative xmlns:adec="http://schemas.microsoft.com/office/drawing/2017/decorative" val="1"/>
                </a:ext>
              </a:extLst>
            </p:cNvPr>
            <p:cNvSpPr/>
            <p:nvPr/>
          </p:nvSpPr>
          <p:spPr bwMode="auto">
            <a:xfrm>
              <a:off x="1339471" y="3364488"/>
              <a:ext cx="4568390" cy="640080"/>
            </a:xfrm>
            <a:prstGeom prst="rect">
              <a:avLst/>
            </a:prstGeom>
            <a:grpFill/>
            <a:ln w="57150">
              <a:solidFill>
                <a:schemeClr val="accent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1" name="Rectangle: Top Corners Rounded 419">
              <a:extLst>
                <a:ext uri="{FF2B5EF4-FFF2-40B4-BE49-F238E27FC236}">
                  <a16:creationId xmlns:a16="http://schemas.microsoft.com/office/drawing/2014/main" id="{9046B7D8-192A-4DF4-B157-1ED5A35AACB0}"/>
                </a:ext>
                <a:ext uri="{C183D7F6-B498-43B3-948B-1728B52AA6E4}">
                  <adec:decorative xmlns:adec="http://schemas.microsoft.com/office/drawing/2017/decorative" val="1"/>
                </a:ext>
              </a:extLst>
            </p:cNvPr>
            <p:cNvSpPr/>
            <p:nvPr/>
          </p:nvSpPr>
          <p:spPr bwMode="auto">
            <a:xfrm rot="16200000">
              <a:off x="799798" y="3441092"/>
              <a:ext cx="640080" cy="501270"/>
            </a:xfrm>
            <a:prstGeom prst="round2SameRect">
              <a:avLst>
                <a:gd name="adj1" fmla="val 50000"/>
                <a:gd name="adj2" fmla="val 0"/>
              </a:avLst>
            </a:prstGeom>
            <a:solidFill>
              <a:srgbClr val="507BC8"/>
            </a:solidFill>
            <a:ln>
              <a:solidFill>
                <a:schemeClr val="accent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4" name="TextBox 33">
              <a:extLst>
                <a:ext uri="{FF2B5EF4-FFF2-40B4-BE49-F238E27FC236}">
                  <a16:creationId xmlns:a16="http://schemas.microsoft.com/office/drawing/2014/main" id="{29A61B95-47F1-4C43-866F-22228D77348E}"/>
                </a:ext>
                <a:ext uri="{C183D7F6-B498-43B3-948B-1728B52AA6E4}">
                  <adec:decorative xmlns:adec="http://schemas.microsoft.com/office/drawing/2017/decorative" val="1"/>
                </a:ext>
              </a:extLst>
            </p:cNvPr>
            <p:cNvSpPr txBox="1"/>
            <p:nvPr/>
          </p:nvSpPr>
          <p:spPr>
            <a:xfrm>
              <a:off x="943054" y="3503322"/>
              <a:ext cx="427357" cy="369332"/>
            </a:xfrm>
            <a:prstGeom prst="rect">
              <a:avLst/>
            </a:prstGeom>
            <a:grpFill/>
            <a:ln>
              <a:solidFill>
                <a:schemeClr val="accent1"/>
              </a:solidFill>
            </a:ln>
          </p:spPr>
          <p:txBody>
            <a:bodyPr wrap="square" rtlCol="0">
              <a:spAutoFit/>
            </a:bodyPr>
            <a:lstStyle/>
            <a:p>
              <a:pPr algn="ctr"/>
              <a:r>
                <a:rPr lang="en-US" b="1" dirty="0">
                  <a:solidFill>
                    <a:schemeClr val="bg1"/>
                  </a:solidFill>
                  <a:cs typeface="Arial" pitchFamily="34" charset="0"/>
                </a:rPr>
                <a:t>04</a:t>
              </a:r>
            </a:p>
          </p:txBody>
        </p:sp>
      </p:grpSp>
      <p:sp>
        <p:nvSpPr>
          <p:cNvPr id="29" name="Freeform: Shape 28">
            <a:extLst>
              <a:ext uri="{FF2B5EF4-FFF2-40B4-BE49-F238E27FC236}">
                <a16:creationId xmlns:a16="http://schemas.microsoft.com/office/drawing/2014/main" id="{474E4E82-1E90-4B52-86EC-E14FA377E859}"/>
              </a:ext>
              <a:ext uri="{C183D7F6-B498-43B3-948B-1728B52AA6E4}">
                <adec:decorative xmlns:adec="http://schemas.microsoft.com/office/drawing/2017/decorative" val="1"/>
              </a:ext>
            </a:extLst>
          </p:cNvPr>
          <p:cNvSpPr/>
          <p:nvPr/>
        </p:nvSpPr>
        <p:spPr bwMode="auto">
          <a:xfrm>
            <a:off x="5957764" y="3446360"/>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507BC8"/>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60" name="Group 59">
            <a:extLst>
              <a:ext uri="{FF2B5EF4-FFF2-40B4-BE49-F238E27FC236}">
                <a16:creationId xmlns:a16="http://schemas.microsoft.com/office/drawing/2014/main" id="{1E46E46B-A8A3-4C8E-9B8E-9839A93CF4C5}"/>
              </a:ext>
              <a:ext uri="{C183D7F6-B498-43B3-948B-1728B52AA6E4}">
                <adec:decorative xmlns:adec="http://schemas.microsoft.com/office/drawing/2017/decorative" val="1"/>
              </a:ext>
            </a:extLst>
          </p:cNvPr>
          <p:cNvGrpSpPr/>
          <p:nvPr/>
        </p:nvGrpSpPr>
        <p:grpSpPr>
          <a:xfrm>
            <a:off x="931450" y="4217677"/>
            <a:ext cx="5042051" cy="640698"/>
            <a:chOff x="870805" y="4159381"/>
            <a:chExt cx="5042051" cy="640698"/>
          </a:xfrm>
        </p:grpSpPr>
        <p:sp>
          <p:nvSpPr>
            <p:cNvPr id="37" name="Rectangle 36">
              <a:extLst>
                <a:ext uri="{FF2B5EF4-FFF2-40B4-BE49-F238E27FC236}">
                  <a16:creationId xmlns:a16="http://schemas.microsoft.com/office/drawing/2014/main" id="{2EF0E87D-2C7C-4638-B8E8-399B7968C71B}"/>
                </a:ext>
                <a:ext uri="{C183D7F6-B498-43B3-948B-1728B52AA6E4}">
                  <adec:decorative xmlns:adec="http://schemas.microsoft.com/office/drawing/2017/decorative" val="1"/>
                </a:ext>
              </a:extLst>
            </p:cNvPr>
            <p:cNvSpPr/>
            <p:nvPr/>
          </p:nvSpPr>
          <p:spPr bwMode="auto">
            <a:xfrm>
              <a:off x="1339472" y="4159999"/>
              <a:ext cx="4573384" cy="640080"/>
            </a:xfrm>
            <a:prstGeom prst="rect">
              <a:avLst/>
            </a:prstGeom>
            <a:noFill/>
            <a:ln w="5715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8" name="Rectangle: Top Corners Rounded 421">
              <a:extLst>
                <a:ext uri="{FF2B5EF4-FFF2-40B4-BE49-F238E27FC236}">
                  <a16:creationId xmlns:a16="http://schemas.microsoft.com/office/drawing/2014/main" id="{AE2A7B73-D4EA-463D-9D7E-0FE43CF92954}"/>
                </a:ext>
                <a:ext uri="{C183D7F6-B498-43B3-948B-1728B52AA6E4}">
                  <adec:decorative xmlns:adec="http://schemas.microsoft.com/office/drawing/2017/decorative" val="1"/>
                </a:ext>
              </a:extLst>
            </p:cNvPr>
            <p:cNvSpPr/>
            <p:nvPr/>
          </p:nvSpPr>
          <p:spPr bwMode="auto">
            <a:xfrm rot="16200000">
              <a:off x="801400" y="4228786"/>
              <a:ext cx="640080" cy="501270"/>
            </a:xfrm>
            <a:prstGeom prst="round2SameRect">
              <a:avLst>
                <a:gd name="adj1" fmla="val 50000"/>
                <a:gd name="adj2" fmla="val 0"/>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1" name="TextBox 40">
              <a:extLst>
                <a:ext uri="{FF2B5EF4-FFF2-40B4-BE49-F238E27FC236}">
                  <a16:creationId xmlns:a16="http://schemas.microsoft.com/office/drawing/2014/main" id="{E3CCE8EC-3DAF-4C87-8EBE-96AEB44A0DAB}"/>
                </a:ext>
                <a:ext uri="{C183D7F6-B498-43B3-948B-1728B52AA6E4}">
                  <adec:decorative xmlns:adec="http://schemas.microsoft.com/office/drawing/2017/decorative" val="1"/>
                </a:ext>
              </a:extLst>
            </p:cNvPr>
            <p:cNvSpPr txBox="1"/>
            <p:nvPr/>
          </p:nvSpPr>
          <p:spPr>
            <a:xfrm>
              <a:off x="933325" y="4298973"/>
              <a:ext cx="427357" cy="369332"/>
            </a:xfrm>
            <a:prstGeom prst="rect">
              <a:avLst/>
            </a:prstGeom>
            <a:noFill/>
          </p:spPr>
          <p:txBody>
            <a:bodyPr wrap="square" rtlCol="0">
              <a:spAutoFit/>
            </a:bodyPr>
            <a:lstStyle/>
            <a:p>
              <a:pPr algn="ctr"/>
              <a:r>
                <a:rPr lang="en-US" b="1" dirty="0">
                  <a:solidFill>
                    <a:schemeClr val="bg1"/>
                  </a:solidFill>
                  <a:cs typeface="Arial" pitchFamily="34" charset="0"/>
                </a:rPr>
                <a:t>05</a:t>
              </a:r>
            </a:p>
          </p:txBody>
        </p:sp>
      </p:grpSp>
      <p:sp>
        <p:nvSpPr>
          <p:cNvPr id="36" name="Freeform: Shape 35">
            <a:extLst>
              <a:ext uri="{FF2B5EF4-FFF2-40B4-BE49-F238E27FC236}">
                <a16:creationId xmlns:a16="http://schemas.microsoft.com/office/drawing/2014/main" id="{AB0888F0-8087-4035-AEA3-4CD571A279C2}"/>
              </a:ext>
              <a:ext uri="{C183D7F6-B498-43B3-948B-1728B52AA6E4}">
                <adec:decorative xmlns:adec="http://schemas.microsoft.com/office/drawing/2017/decorative" val="1"/>
              </a:ext>
            </a:extLst>
          </p:cNvPr>
          <p:cNvSpPr/>
          <p:nvPr/>
        </p:nvSpPr>
        <p:spPr bwMode="auto">
          <a:xfrm>
            <a:off x="5957764" y="4203369"/>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A5EC6"/>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6" name="Group 5">
            <a:extLst>
              <a:ext uri="{FF2B5EF4-FFF2-40B4-BE49-F238E27FC236}">
                <a16:creationId xmlns:a16="http://schemas.microsoft.com/office/drawing/2014/main" id="{F06F4A1F-0C9A-C018-3B13-18BCC28C58C6}"/>
              </a:ext>
              <a:ext uri="{C183D7F6-B498-43B3-948B-1728B52AA6E4}">
                <adec:decorative xmlns:adec="http://schemas.microsoft.com/office/drawing/2017/decorative" val="1"/>
              </a:ext>
            </a:extLst>
          </p:cNvPr>
          <p:cNvGrpSpPr/>
          <p:nvPr/>
        </p:nvGrpSpPr>
        <p:grpSpPr>
          <a:xfrm>
            <a:off x="931453" y="4976924"/>
            <a:ext cx="5042048" cy="640081"/>
            <a:chOff x="870805" y="4955510"/>
            <a:chExt cx="5042048" cy="640081"/>
          </a:xfrm>
          <a:noFill/>
        </p:grpSpPr>
        <p:sp>
          <p:nvSpPr>
            <p:cNvPr id="70" name="Rectangle 69">
              <a:extLst>
                <a:ext uri="{FF2B5EF4-FFF2-40B4-BE49-F238E27FC236}">
                  <a16:creationId xmlns:a16="http://schemas.microsoft.com/office/drawing/2014/main" id="{D924DEE9-8916-C633-B862-A6B5C0D39316}"/>
                </a:ext>
                <a:ext uri="{C183D7F6-B498-43B3-948B-1728B52AA6E4}">
                  <adec:decorative xmlns:adec="http://schemas.microsoft.com/office/drawing/2017/decorative" val="1"/>
                </a:ext>
              </a:extLst>
            </p:cNvPr>
            <p:cNvSpPr/>
            <p:nvPr/>
          </p:nvSpPr>
          <p:spPr bwMode="auto">
            <a:xfrm>
              <a:off x="1339470" y="4955511"/>
              <a:ext cx="4573383" cy="640080"/>
            </a:xfrm>
            <a:prstGeom prst="rect">
              <a:avLst/>
            </a:prstGeom>
            <a:grpFill/>
            <a:ln w="5715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71" name="Rectangle: Top Corners Rounded 425">
              <a:extLst>
                <a:ext uri="{FF2B5EF4-FFF2-40B4-BE49-F238E27FC236}">
                  <a16:creationId xmlns:a16="http://schemas.microsoft.com/office/drawing/2014/main" id="{84769DE8-A98E-6AFB-2686-E182DE65B1DB}"/>
                </a:ext>
                <a:ext uri="{C183D7F6-B498-43B3-948B-1728B52AA6E4}">
                  <adec:decorative xmlns:adec="http://schemas.microsoft.com/office/drawing/2017/decorative" val="1"/>
                </a:ext>
              </a:extLst>
            </p:cNvPr>
            <p:cNvSpPr/>
            <p:nvPr/>
          </p:nvSpPr>
          <p:spPr bwMode="auto">
            <a:xfrm rot="16200000">
              <a:off x="801400" y="5024915"/>
              <a:ext cx="640080" cy="501270"/>
            </a:xfrm>
            <a:prstGeom prst="round2SameRect">
              <a:avLst>
                <a:gd name="adj1" fmla="val 50000"/>
                <a:gd name="adj2" fmla="val 0"/>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73" name="TextBox 72">
              <a:extLst>
                <a:ext uri="{FF2B5EF4-FFF2-40B4-BE49-F238E27FC236}">
                  <a16:creationId xmlns:a16="http://schemas.microsoft.com/office/drawing/2014/main" id="{057055FF-7A64-32C7-AA79-B913867F8F14}"/>
                </a:ext>
                <a:ext uri="{C183D7F6-B498-43B3-948B-1728B52AA6E4}">
                  <adec:decorative xmlns:adec="http://schemas.microsoft.com/office/drawing/2017/decorative" val="1"/>
                </a:ext>
              </a:extLst>
            </p:cNvPr>
            <p:cNvSpPr txBox="1"/>
            <p:nvPr/>
          </p:nvSpPr>
          <p:spPr>
            <a:xfrm>
              <a:off x="923784" y="5107686"/>
              <a:ext cx="427357" cy="369332"/>
            </a:xfrm>
            <a:prstGeom prst="rect">
              <a:avLst/>
            </a:prstGeom>
            <a:grpFill/>
          </p:spPr>
          <p:txBody>
            <a:bodyPr wrap="square" rtlCol="0">
              <a:spAutoFit/>
            </a:bodyPr>
            <a:lstStyle/>
            <a:p>
              <a:pPr algn="ctr"/>
              <a:r>
                <a:rPr lang="en-US" b="1" dirty="0">
                  <a:solidFill>
                    <a:schemeClr val="bg1"/>
                  </a:solidFill>
                  <a:cs typeface="Arial" pitchFamily="34" charset="0"/>
                </a:rPr>
                <a:t>06</a:t>
              </a:r>
            </a:p>
          </p:txBody>
        </p:sp>
      </p:grpSp>
      <p:sp>
        <p:nvSpPr>
          <p:cNvPr id="76" name="Freeform: Shape 75">
            <a:extLst>
              <a:ext uri="{FF2B5EF4-FFF2-40B4-BE49-F238E27FC236}">
                <a16:creationId xmlns:a16="http://schemas.microsoft.com/office/drawing/2014/main" id="{410166AE-A058-3157-072A-36DDDC2BFB49}"/>
              </a:ext>
              <a:ext uri="{C183D7F6-B498-43B3-948B-1728B52AA6E4}">
                <adec:decorative xmlns:adec="http://schemas.microsoft.com/office/drawing/2017/decorative" val="1"/>
              </a:ext>
            </a:extLst>
          </p:cNvPr>
          <p:cNvSpPr/>
          <p:nvPr/>
        </p:nvSpPr>
        <p:spPr bwMode="auto">
          <a:xfrm>
            <a:off x="5957764" y="4960378"/>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0529B"/>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78" name="Group 77">
            <a:extLst>
              <a:ext uri="{FF2B5EF4-FFF2-40B4-BE49-F238E27FC236}">
                <a16:creationId xmlns:a16="http://schemas.microsoft.com/office/drawing/2014/main" id="{558A5FB3-17BF-FC1C-5337-F8A128271622}"/>
              </a:ext>
              <a:ext uri="{C183D7F6-B498-43B3-948B-1728B52AA6E4}">
                <adec:decorative xmlns:adec="http://schemas.microsoft.com/office/drawing/2017/decorative" val="1"/>
              </a:ext>
            </a:extLst>
          </p:cNvPr>
          <p:cNvGrpSpPr/>
          <p:nvPr/>
        </p:nvGrpSpPr>
        <p:grpSpPr>
          <a:xfrm>
            <a:off x="931453" y="5735554"/>
            <a:ext cx="5026601" cy="640080"/>
            <a:chOff x="865686" y="5751022"/>
            <a:chExt cx="5047169" cy="640080"/>
          </a:xfrm>
        </p:grpSpPr>
        <p:sp>
          <p:nvSpPr>
            <p:cNvPr id="79" name="Rectangle 78">
              <a:extLst>
                <a:ext uri="{FF2B5EF4-FFF2-40B4-BE49-F238E27FC236}">
                  <a16:creationId xmlns:a16="http://schemas.microsoft.com/office/drawing/2014/main" id="{B8E17E95-A08A-E6D0-D467-9C7828DDACE8}"/>
                </a:ext>
                <a:ext uri="{C183D7F6-B498-43B3-948B-1728B52AA6E4}">
                  <adec:decorative xmlns:adec="http://schemas.microsoft.com/office/drawing/2017/decorative" val="1"/>
                </a:ext>
              </a:extLst>
            </p:cNvPr>
            <p:cNvSpPr/>
            <p:nvPr/>
          </p:nvSpPr>
          <p:spPr bwMode="auto">
            <a:xfrm>
              <a:off x="1339471" y="5751022"/>
              <a:ext cx="4573384" cy="640080"/>
            </a:xfrm>
            <a:prstGeom prst="rect">
              <a:avLst/>
            </a:prstGeom>
            <a:noFill/>
            <a:ln w="57150">
              <a:solidFill>
                <a:srgbClr val="01112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0" name="Rectangle: Top Corners Rounded 425">
              <a:extLst>
                <a:ext uri="{FF2B5EF4-FFF2-40B4-BE49-F238E27FC236}">
                  <a16:creationId xmlns:a16="http://schemas.microsoft.com/office/drawing/2014/main" id="{943D027C-79C3-7375-3FE9-8281A1855707}"/>
                </a:ext>
                <a:ext uri="{C183D7F6-B498-43B3-948B-1728B52AA6E4}">
                  <adec:decorative xmlns:adec="http://schemas.microsoft.com/office/drawing/2017/decorative" val="1"/>
                </a:ext>
              </a:extLst>
            </p:cNvPr>
            <p:cNvSpPr/>
            <p:nvPr/>
          </p:nvSpPr>
          <p:spPr bwMode="auto">
            <a:xfrm rot="16200000">
              <a:off x="796281" y="5820427"/>
              <a:ext cx="640080" cy="501270"/>
            </a:xfrm>
            <a:prstGeom prst="round2SameRect">
              <a:avLst>
                <a:gd name="adj1" fmla="val 50000"/>
                <a:gd name="adj2" fmla="val 0"/>
              </a:avLst>
            </a:prstGeom>
            <a:solidFill>
              <a:srgbClr val="011121"/>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2" name="TextBox 81">
              <a:extLst>
                <a:ext uri="{FF2B5EF4-FFF2-40B4-BE49-F238E27FC236}">
                  <a16:creationId xmlns:a16="http://schemas.microsoft.com/office/drawing/2014/main" id="{273A4594-3AA0-DB30-C2ED-2C4BC7C75554}"/>
                </a:ext>
                <a:ext uri="{C183D7F6-B498-43B3-948B-1728B52AA6E4}">
                  <adec:decorative xmlns:adec="http://schemas.microsoft.com/office/drawing/2017/decorative" val="1"/>
                </a:ext>
              </a:extLst>
            </p:cNvPr>
            <p:cNvSpPr txBox="1"/>
            <p:nvPr/>
          </p:nvSpPr>
          <p:spPr>
            <a:xfrm>
              <a:off x="923784" y="5886396"/>
              <a:ext cx="427357" cy="369332"/>
            </a:xfrm>
            <a:prstGeom prst="rect">
              <a:avLst/>
            </a:prstGeom>
            <a:noFill/>
          </p:spPr>
          <p:txBody>
            <a:bodyPr wrap="square" rtlCol="0">
              <a:spAutoFit/>
            </a:bodyPr>
            <a:lstStyle/>
            <a:p>
              <a:pPr algn="ctr"/>
              <a:r>
                <a:rPr lang="en-US" b="1" dirty="0">
                  <a:solidFill>
                    <a:schemeClr val="bg1"/>
                  </a:solidFill>
                  <a:cs typeface="Arial" pitchFamily="34" charset="0"/>
                </a:rPr>
                <a:t>07</a:t>
              </a:r>
            </a:p>
          </p:txBody>
        </p:sp>
      </p:grpSp>
      <p:sp>
        <p:nvSpPr>
          <p:cNvPr id="85" name="Freeform: Shape 84">
            <a:extLst>
              <a:ext uri="{FF2B5EF4-FFF2-40B4-BE49-F238E27FC236}">
                <a16:creationId xmlns:a16="http://schemas.microsoft.com/office/drawing/2014/main" id="{59FFD8C3-A666-8CC2-487D-3C2F6FB3E28C}"/>
              </a:ext>
              <a:ext uri="{C183D7F6-B498-43B3-948B-1728B52AA6E4}">
                <adec:decorative xmlns:adec="http://schemas.microsoft.com/office/drawing/2017/decorative" val="1"/>
              </a:ext>
            </a:extLst>
          </p:cNvPr>
          <p:cNvSpPr/>
          <p:nvPr/>
        </p:nvSpPr>
        <p:spPr bwMode="auto">
          <a:xfrm>
            <a:off x="5957764" y="5717387"/>
            <a:ext cx="25603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11121"/>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5" name="Slide Number Placeholder 4">
            <a:extLst>
              <a:ext uri="{FF2B5EF4-FFF2-40B4-BE49-F238E27FC236}">
                <a16:creationId xmlns:a16="http://schemas.microsoft.com/office/drawing/2014/main" id="{240F6080-DBD7-4AFA-A208-DA5769EF8E02}"/>
              </a:ext>
            </a:extLst>
          </p:cNvPr>
          <p:cNvSpPr>
            <a:spLocks noGrp="1"/>
          </p:cNvSpPr>
          <p:nvPr>
            <p:ph type="sldNum" sz="quarter" idx="12"/>
          </p:nvPr>
        </p:nvSpPr>
        <p:spPr/>
        <p:txBody>
          <a:bodyPr/>
          <a:lstStyle/>
          <a:p>
            <a:fld id="{48F63A3B-78C7-47BE-AE5E-E10140E04643}" type="slidenum">
              <a:rPr lang="en-US" smtClean="0">
                <a:solidFill>
                  <a:srgbClr val="8FAADC"/>
                </a:solidFill>
              </a:rPr>
              <a:pPr/>
              <a:t>101</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33857157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Key Points to Remember</a:t>
            </a:r>
          </a:p>
        </p:txBody>
      </p:sp>
      <p:sp>
        <p:nvSpPr>
          <p:cNvPr id="6" name="Content Placeholder 5">
            <a:extLst>
              <a:ext uri="{FF2B5EF4-FFF2-40B4-BE49-F238E27FC236}">
                <a16:creationId xmlns:a16="http://schemas.microsoft.com/office/drawing/2014/main" id="{B845EDAB-07C6-9A22-9C09-1F1099183432}"/>
              </a:ext>
            </a:extLst>
          </p:cNvPr>
          <p:cNvSpPr>
            <a:spLocks noGrp="1"/>
          </p:cNvSpPr>
          <p:nvPr>
            <p:ph sz="quarter" idx="13"/>
          </p:nvPr>
        </p:nvSpPr>
        <p:spPr>
          <a:xfrm rot="5400000">
            <a:off x="2904252" y="-167172"/>
            <a:ext cx="1463040" cy="4114800"/>
          </a:xfrm>
          <a:prstGeom prst="round2SameRect">
            <a:avLst/>
          </a:prstGeom>
          <a:ln w="76200">
            <a:solidFill>
              <a:schemeClr val="accent5">
                <a:lumMod val="50000"/>
              </a:schemeClr>
            </a:solidFill>
          </a:ln>
        </p:spPr>
        <p:txBody>
          <a:bodyPr vert="vert270" anchor="ctr"/>
          <a:lstStyle/>
          <a:p>
            <a:pPr marL="822960" lvl="0" indent="0" defTabSz="685800">
              <a:spcAft>
                <a:spcPts val="0"/>
              </a:spcAft>
              <a:buClrTx/>
              <a:buNone/>
            </a:pPr>
            <a:r>
              <a:rPr lang="en-US" sz="2400" dirty="0">
                <a:latin typeface="Arial"/>
                <a:cs typeface="Arial"/>
              </a:rPr>
              <a:t>Medicare is a health insurance program</a:t>
            </a:r>
          </a:p>
        </p:txBody>
      </p:sp>
      <p:grpSp>
        <p:nvGrpSpPr>
          <p:cNvPr id="15" name="Group 14">
            <a:extLst>
              <a:ext uri="{FF2B5EF4-FFF2-40B4-BE49-F238E27FC236}">
                <a16:creationId xmlns:a16="http://schemas.microsoft.com/office/drawing/2014/main" id="{D3E80B73-50F4-053F-8761-2D4950B8AE43}"/>
              </a:ext>
              <a:ext uri="{C183D7F6-B498-43B3-948B-1728B52AA6E4}">
                <adec:decorative xmlns:adec="http://schemas.microsoft.com/office/drawing/2017/decorative" val="1"/>
              </a:ext>
            </a:extLst>
          </p:cNvPr>
          <p:cNvGrpSpPr/>
          <p:nvPr/>
        </p:nvGrpSpPr>
        <p:grpSpPr>
          <a:xfrm>
            <a:off x="952287" y="1271308"/>
            <a:ext cx="1269741" cy="1269741"/>
            <a:chOff x="952287" y="1271308"/>
            <a:chExt cx="1269741" cy="1269741"/>
          </a:xfrm>
        </p:grpSpPr>
        <p:sp>
          <p:nvSpPr>
            <p:cNvPr id="47" name="Oval 46">
              <a:extLst>
                <a:ext uri="{FF2B5EF4-FFF2-40B4-BE49-F238E27FC236}">
                  <a16:creationId xmlns:a16="http://schemas.microsoft.com/office/drawing/2014/main" id="{09DAF576-9724-4703-AAD9-AB275C6C5B4C}"/>
                </a:ext>
                <a:ext uri="{C183D7F6-B498-43B3-948B-1728B52AA6E4}">
                  <adec:decorative xmlns:adec="http://schemas.microsoft.com/office/drawing/2017/decorative" val="1"/>
                </a:ext>
              </a:extLst>
            </p:cNvPr>
            <p:cNvSpPr/>
            <p:nvPr/>
          </p:nvSpPr>
          <p:spPr bwMode="auto">
            <a:xfrm>
              <a:off x="952287" y="1271308"/>
              <a:ext cx="1269741" cy="1269741"/>
            </a:xfrm>
            <a:prstGeom prst="ellipse">
              <a:avLst/>
            </a:prstGeom>
            <a:solidFill>
              <a:schemeClr val="accent5">
                <a:lumMod val="75000"/>
              </a:schemeClr>
            </a:solidFill>
            <a:ln w="76200">
              <a:solidFill>
                <a:schemeClr val="accent5">
                  <a:lumMod val="5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3" name="Picture 102">
              <a:extLst>
                <a:ext uri="{FF2B5EF4-FFF2-40B4-BE49-F238E27FC236}">
                  <a16:creationId xmlns:a16="http://schemas.microsoft.com/office/drawing/2014/main" id="{1A82045E-DD96-4D24-B217-E29C14A9DF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89752" y="1412883"/>
              <a:ext cx="1024217" cy="951058"/>
            </a:xfrm>
            <a:prstGeom prst="rect">
              <a:avLst/>
            </a:prstGeom>
          </p:spPr>
        </p:pic>
      </p:grpSp>
      <p:sp>
        <p:nvSpPr>
          <p:cNvPr id="8" name="Content Placeholder 7">
            <a:extLst>
              <a:ext uri="{FF2B5EF4-FFF2-40B4-BE49-F238E27FC236}">
                <a16:creationId xmlns:a16="http://schemas.microsoft.com/office/drawing/2014/main" id="{8FA86DC4-9270-B71A-AB3D-F76575ABD1B6}"/>
              </a:ext>
            </a:extLst>
          </p:cNvPr>
          <p:cNvSpPr>
            <a:spLocks noGrp="1"/>
          </p:cNvSpPr>
          <p:nvPr>
            <p:ph sz="quarter" idx="14"/>
          </p:nvPr>
        </p:nvSpPr>
        <p:spPr>
          <a:xfrm rot="5400000">
            <a:off x="8622109" y="-168988"/>
            <a:ext cx="1463040" cy="4114800"/>
          </a:xfrm>
          <a:prstGeom prst="round2SameRect">
            <a:avLst/>
          </a:prstGeom>
          <a:ln w="76200">
            <a:solidFill>
              <a:srgbClr val="4472C4"/>
            </a:solidFill>
          </a:ln>
        </p:spPr>
        <p:txBody>
          <a:bodyPr vert="vert270" anchor="ctr"/>
          <a:lstStyle/>
          <a:p>
            <a:pPr marL="822960" lvl="0" indent="0" defTabSz="685800">
              <a:spcAft>
                <a:spcPts val="0"/>
              </a:spcAft>
              <a:buClrTx/>
              <a:buNone/>
            </a:pPr>
            <a:r>
              <a:rPr lang="en-US" sz="2400" dirty="0">
                <a:latin typeface="Arial"/>
                <a:cs typeface="Arial"/>
              </a:rPr>
              <a:t>Decisions affect the type of coverage you get</a:t>
            </a:r>
          </a:p>
        </p:txBody>
      </p:sp>
      <p:grpSp>
        <p:nvGrpSpPr>
          <p:cNvPr id="23" name="Group 22">
            <a:extLst>
              <a:ext uri="{FF2B5EF4-FFF2-40B4-BE49-F238E27FC236}">
                <a16:creationId xmlns:a16="http://schemas.microsoft.com/office/drawing/2014/main" id="{A11E6D33-D239-0084-C2B6-C289E3FD3149}"/>
              </a:ext>
              <a:ext uri="{C183D7F6-B498-43B3-948B-1728B52AA6E4}">
                <adec:decorative xmlns:adec="http://schemas.microsoft.com/office/drawing/2017/decorative" val="1"/>
              </a:ext>
            </a:extLst>
          </p:cNvPr>
          <p:cNvGrpSpPr/>
          <p:nvPr/>
        </p:nvGrpSpPr>
        <p:grpSpPr>
          <a:xfrm>
            <a:off x="6661358" y="1237708"/>
            <a:ext cx="1269741" cy="1269741"/>
            <a:chOff x="6661358" y="1237708"/>
            <a:chExt cx="1269741" cy="1269741"/>
          </a:xfrm>
        </p:grpSpPr>
        <p:sp>
          <p:nvSpPr>
            <p:cNvPr id="81" name="Oval 80">
              <a:extLst>
                <a:ext uri="{FF2B5EF4-FFF2-40B4-BE49-F238E27FC236}">
                  <a16:creationId xmlns:a16="http://schemas.microsoft.com/office/drawing/2014/main" id="{163F871C-4959-429F-8DE4-50BF45277A4B}"/>
                </a:ext>
                <a:ext uri="{C183D7F6-B498-43B3-948B-1728B52AA6E4}">
                  <adec:decorative xmlns:adec="http://schemas.microsoft.com/office/drawing/2017/decorative" val="1"/>
                </a:ext>
              </a:extLst>
            </p:cNvPr>
            <p:cNvSpPr/>
            <p:nvPr/>
          </p:nvSpPr>
          <p:spPr bwMode="auto">
            <a:xfrm>
              <a:off x="6661358" y="1237708"/>
              <a:ext cx="1269741" cy="1269741"/>
            </a:xfrm>
            <a:prstGeom prst="ellipse">
              <a:avLst/>
            </a:prstGeom>
            <a:solidFill>
              <a:schemeClr val="accent1">
                <a:lumMod val="60000"/>
                <a:lumOff val="40000"/>
              </a:schemeClr>
            </a:solid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8" name="Picture 17">
              <a:extLst>
                <a:ext uri="{FF2B5EF4-FFF2-40B4-BE49-F238E27FC236}">
                  <a16:creationId xmlns:a16="http://schemas.microsoft.com/office/drawing/2014/main" id="{88E4219B-8B1A-4F16-DA5C-AD3ABFB5D4B8}"/>
                </a:ext>
              </a:extLst>
            </p:cNvPr>
            <p:cNvPicPr>
              <a:picLocks noChangeAspect="1"/>
            </p:cNvPicPr>
            <p:nvPr/>
          </p:nvPicPr>
          <p:blipFill>
            <a:blip r:embed="rId5"/>
            <a:stretch>
              <a:fillRect/>
            </a:stretch>
          </p:blipFill>
          <p:spPr>
            <a:xfrm>
              <a:off x="6827414" y="1397224"/>
              <a:ext cx="914479" cy="914479"/>
            </a:xfrm>
            <a:prstGeom prst="rect">
              <a:avLst/>
            </a:prstGeom>
          </p:spPr>
        </p:pic>
      </p:grpSp>
      <p:sp>
        <p:nvSpPr>
          <p:cNvPr id="9" name="Content Placeholder 8">
            <a:extLst>
              <a:ext uri="{FF2B5EF4-FFF2-40B4-BE49-F238E27FC236}">
                <a16:creationId xmlns:a16="http://schemas.microsoft.com/office/drawing/2014/main" id="{AC0DFA25-C43D-E7D9-FBFD-2366ED7F5FFB}"/>
              </a:ext>
            </a:extLst>
          </p:cNvPr>
          <p:cNvSpPr>
            <a:spLocks noGrp="1"/>
          </p:cNvSpPr>
          <p:nvPr>
            <p:ph sz="quarter" idx="15"/>
          </p:nvPr>
        </p:nvSpPr>
        <p:spPr>
          <a:xfrm rot="5400000">
            <a:off x="2889667" y="1533012"/>
            <a:ext cx="1463040" cy="4114800"/>
          </a:xfrm>
          <a:prstGeom prst="round2SameRect">
            <a:avLst/>
          </a:prstGeom>
          <a:ln w="76200">
            <a:solidFill>
              <a:srgbClr val="FFC000"/>
            </a:solidFill>
          </a:ln>
        </p:spPr>
        <p:txBody>
          <a:bodyPr vert="vert270" anchor="ctr"/>
          <a:lstStyle/>
          <a:p>
            <a:pPr marL="822960" lvl="0" indent="0" defTabSz="685800">
              <a:spcAft>
                <a:spcPts val="0"/>
              </a:spcAft>
              <a:buClrTx/>
              <a:buNone/>
            </a:pPr>
            <a:r>
              <a:rPr lang="en-US" sz="2400" dirty="0">
                <a:latin typeface="Arial"/>
                <a:cs typeface="Arial"/>
              </a:rPr>
              <a:t>Medicare doesn’t cover all your health care costs</a:t>
            </a:r>
          </a:p>
        </p:txBody>
      </p:sp>
      <p:grpSp>
        <p:nvGrpSpPr>
          <p:cNvPr id="20" name="Group 19">
            <a:extLst>
              <a:ext uri="{FF2B5EF4-FFF2-40B4-BE49-F238E27FC236}">
                <a16:creationId xmlns:a16="http://schemas.microsoft.com/office/drawing/2014/main" id="{5E5ABD52-CAC0-637B-5A36-67F7667C6E5E}"/>
              </a:ext>
              <a:ext uri="{C183D7F6-B498-43B3-948B-1728B52AA6E4}">
                <adec:decorative xmlns:adec="http://schemas.microsoft.com/office/drawing/2017/decorative" val="1"/>
              </a:ext>
            </a:extLst>
          </p:cNvPr>
          <p:cNvGrpSpPr/>
          <p:nvPr/>
        </p:nvGrpSpPr>
        <p:grpSpPr>
          <a:xfrm>
            <a:off x="943502" y="2919393"/>
            <a:ext cx="1269741" cy="1269741"/>
            <a:chOff x="943502" y="2919393"/>
            <a:chExt cx="1269741" cy="1269741"/>
          </a:xfrm>
        </p:grpSpPr>
        <p:sp>
          <p:nvSpPr>
            <p:cNvPr id="59" name="Oval 58">
              <a:extLst>
                <a:ext uri="{FF2B5EF4-FFF2-40B4-BE49-F238E27FC236}">
                  <a16:creationId xmlns:a16="http://schemas.microsoft.com/office/drawing/2014/main" id="{ABEBE831-F07F-42E7-B6EF-4CB1B4D8E085}"/>
                </a:ext>
                <a:ext uri="{C183D7F6-B498-43B3-948B-1728B52AA6E4}">
                  <adec:decorative xmlns:adec="http://schemas.microsoft.com/office/drawing/2017/decorative" val="1"/>
                </a:ext>
              </a:extLst>
            </p:cNvPr>
            <p:cNvSpPr/>
            <p:nvPr/>
          </p:nvSpPr>
          <p:spPr bwMode="auto">
            <a:xfrm>
              <a:off x="943502" y="2919393"/>
              <a:ext cx="1269741" cy="1269741"/>
            </a:xfrm>
            <a:prstGeom prst="ellipse">
              <a:avLst/>
            </a:prstGeom>
            <a:solidFill>
              <a:schemeClr val="accent4">
                <a:lumMod val="60000"/>
                <a:lumOff val="40000"/>
              </a:schemeClr>
            </a:solidFill>
            <a:ln w="762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65" name="Picture 64">
              <a:extLst>
                <a:ext uri="{FF2B5EF4-FFF2-40B4-BE49-F238E27FC236}">
                  <a16:creationId xmlns:a16="http://schemas.microsoft.com/office/drawing/2014/main" id="{E141972B-108A-4917-9B73-07C5D378004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79967" y="3174230"/>
              <a:ext cx="796810" cy="796810"/>
            </a:xfrm>
            <a:prstGeom prst="rect">
              <a:avLst/>
            </a:prstGeom>
          </p:spPr>
        </p:pic>
      </p:grpSp>
      <p:sp>
        <p:nvSpPr>
          <p:cNvPr id="10" name="Content Placeholder 9">
            <a:extLst>
              <a:ext uri="{FF2B5EF4-FFF2-40B4-BE49-F238E27FC236}">
                <a16:creationId xmlns:a16="http://schemas.microsoft.com/office/drawing/2014/main" id="{FD563088-8EAF-4C2E-3800-FD5BE6CEE52F}"/>
              </a:ext>
            </a:extLst>
          </p:cNvPr>
          <p:cNvSpPr>
            <a:spLocks noGrp="1"/>
          </p:cNvSpPr>
          <p:nvPr>
            <p:ph sz="quarter" idx="16"/>
          </p:nvPr>
        </p:nvSpPr>
        <p:spPr>
          <a:xfrm rot="5400000">
            <a:off x="8631329" y="1465831"/>
            <a:ext cx="1463040" cy="4114800"/>
          </a:xfrm>
          <a:prstGeom prst="round2SameRect">
            <a:avLst/>
          </a:prstGeom>
          <a:ln w="76200">
            <a:solidFill>
              <a:srgbClr val="0A5EC6"/>
            </a:solidFill>
          </a:ln>
        </p:spPr>
        <p:txBody>
          <a:bodyPr vert="vert270" anchor="ctr"/>
          <a:lstStyle/>
          <a:p>
            <a:pPr marL="822960" lvl="0" indent="0" defTabSz="685800">
              <a:spcAft>
                <a:spcPts val="0"/>
              </a:spcAft>
              <a:buClrTx/>
              <a:buNone/>
            </a:pPr>
            <a:r>
              <a:rPr lang="en-US" sz="2400" dirty="0">
                <a:latin typeface="Arial"/>
                <a:cs typeface="Arial"/>
              </a:rPr>
              <a:t>Certain decisions are </a:t>
            </a:r>
            <a:br>
              <a:rPr lang="en-US" sz="2400" dirty="0">
                <a:latin typeface="Arial"/>
                <a:cs typeface="Arial"/>
              </a:rPr>
            </a:br>
            <a:r>
              <a:rPr lang="en-US" sz="2400" dirty="0">
                <a:latin typeface="Arial"/>
                <a:cs typeface="Arial"/>
              </a:rPr>
              <a:t>time-sensitive</a:t>
            </a:r>
          </a:p>
        </p:txBody>
      </p:sp>
      <p:grpSp>
        <p:nvGrpSpPr>
          <p:cNvPr id="22" name="Group 21">
            <a:extLst>
              <a:ext uri="{FF2B5EF4-FFF2-40B4-BE49-F238E27FC236}">
                <a16:creationId xmlns:a16="http://schemas.microsoft.com/office/drawing/2014/main" id="{AA831691-39AD-5227-3A3D-1F8319D05890}"/>
              </a:ext>
              <a:ext uri="{C183D7F6-B498-43B3-948B-1728B52AA6E4}">
                <adec:decorative xmlns:adec="http://schemas.microsoft.com/office/drawing/2017/decorative" val="1"/>
              </a:ext>
            </a:extLst>
          </p:cNvPr>
          <p:cNvGrpSpPr/>
          <p:nvPr/>
        </p:nvGrpSpPr>
        <p:grpSpPr>
          <a:xfrm>
            <a:off x="6683107" y="2917952"/>
            <a:ext cx="1269741" cy="1269741"/>
            <a:chOff x="6683107" y="2917952"/>
            <a:chExt cx="1269741" cy="1269741"/>
          </a:xfrm>
        </p:grpSpPr>
        <p:sp>
          <p:nvSpPr>
            <p:cNvPr id="92" name="Oval 91">
              <a:extLst>
                <a:ext uri="{FF2B5EF4-FFF2-40B4-BE49-F238E27FC236}">
                  <a16:creationId xmlns:a16="http://schemas.microsoft.com/office/drawing/2014/main" id="{B183D877-681E-4BC3-A4D2-2255A9DD3D52}"/>
                </a:ext>
                <a:ext uri="{C183D7F6-B498-43B3-948B-1728B52AA6E4}">
                  <adec:decorative xmlns:adec="http://schemas.microsoft.com/office/drawing/2017/decorative" val="1"/>
                </a:ext>
              </a:extLst>
            </p:cNvPr>
            <p:cNvSpPr/>
            <p:nvPr/>
          </p:nvSpPr>
          <p:spPr bwMode="auto">
            <a:xfrm>
              <a:off x="6683107" y="2917952"/>
              <a:ext cx="1269741" cy="1269741"/>
            </a:xfrm>
            <a:prstGeom prst="ellipse">
              <a:avLst/>
            </a:prstGeom>
            <a:solidFill>
              <a:srgbClr val="507BC8"/>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4" name="Graphic 93">
              <a:extLst>
                <a:ext uri="{FF2B5EF4-FFF2-40B4-BE49-F238E27FC236}">
                  <a16:creationId xmlns:a16="http://schemas.microsoft.com/office/drawing/2014/main" id="{2CE13486-4C44-40DF-B98D-8069C6A01D93}"/>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66024" y="3105060"/>
              <a:ext cx="914400" cy="914400"/>
            </a:xfrm>
            <a:prstGeom prst="rect">
              <a:avLst/>
            </a:prstGeom>
          </p:spPr>
        </p:pic>
      </p:grpSp>
      <p:sp>
        <p:nvSpPr>
          <p:cNvPr id="11" name="Content Placeholder 10">
            <a:extLst>
              <a:ext uri="{FF2B5EF4-FFF2-40B4-BE49-F238E27FC236}">
                <a16:creationId xmlns:a16="http://schemas.microsoft.com/office/drawing/2014/main" id="{B507A112-0324-5602-3F59-9597E6B4AAA4}"/>
              </a:ext>
            </a:extLst>
          </p:cNvPr>
          <p:cNvSpPr>
            <a:spLocks noGrp="1"/>
          </p:cNvSpPr>
          <p:nvPr>
            <p:ph sz="quarter" idx="17"/>
          </p:nvPr>
        </p:nvSpPr>
        <p:spPr>
          <a:xfrm rot="5400000">
            <a:off x="2889667" y="3167909"/>
            <a:ext cx="1463040" cy="4114800"/>
          </a:xfrm>
          <a:prstGeom prst="round2SameRect">
            <a:avLst/>
          </a:prstGeom>
          <a:ln w="76200">
            <a:solidFill>
              <a:schemeClr val="accent5">
                <a:lumMod val="75000"/>
              </a:schemeClr>
            </a:solidFill>
          </a:ln>
        </p:spPr>
        <p:txBody>
          <a:bodyPr vert="vert270" anchor="ctr"/>
          <a:lstStyle/>
          <a:p>
            <a:pPr marL="822960" lvl="0" indent="0" defTabSz="685800">
              <a:spcAft>
                <a:spcPts val="0"/>
              </a:spcAft>
              <a:buClrTx/>
              <a:buNone/>
            </a:pPr>
            <a:r>
              <a:rPr lang="en-US" sz="2400" dirty="0">
                <a:latin typeface="Arial"/>
                <a:cs typeface="Arial"/>
              </a:rPr>
              <a:t>You have choices in how you get coverage</a:t>
            </a:r>
          </a:p>
        </p:txBody>
      </p:sp>
      <p:grpSp>
        <p:nvGrpSpPr>
          <p:cNvPr id="21" name="Group 20">
            <a:extLst>
              <a:ext uri="{FF2B5EF4-FFF2-40B4-BE49-F238E27FC236}">
                <a16:creationId xmlns:a16="http://schemas.microsoft.com/office/drawing/2014/main" id="{9F2966B9-B98B-9FBE-54C2-375927E30618}"/>
              </a:ext>
              <a:ext uri="{C183D7F6-B498-43B3-948B-1728B52AA6E4}">
                <adec:decorative xmlns:adec="http://schemas.microsoft.com/office/drawing/2017/decorative" val="1"/>
              </a:ext>
            </a:extLst>
          </p:cNvPr>
          <p:cNvGrpSpPr/>
          <p:nvPr/>
        </p:nvGrpSpPr>
        <p:grpSpPr>
          <a:xfrm>
            <a:off x="954413" y="4570621"/>
            <a:ext cx="1269741" cy="1269741"/>
            <a:chOff x="954413" y="4570621"/>
            <a:chExt cx="1269741" cy="1269741"/>
          </a:xfrm>
        </p:grpSpPr>
        <p:sp>
          <p:nvSpPr>
            <p:cNvPr id="70" name="Oval 69">
              <a:extLst>
                <a:ext uri="{FF2B5EF4-FFF2-40B4-BE49-F238E27FC236}">
                  <a16:creationId xmlns:a16="http://schemas.microsoft.com/office/drawing/2014/main" id="{4A7C10FA-5F54-411B-BA53-4BB559BF3510}"/>
                </a:ext>
                <a:ext uri="{C183D7F6-B498-43B3-948B-1728B52AA6E4}">
                  <adec:decorative xmlns:adec="http://schemas.microsoft.com/office/drawing/2017/decorative" val="1"/>
                </a:ext>
              </a:extLst>
            </p:cNvPr>
            <p:cNvSpPr/>
            <p:nvPr/>
          </p:nvSpPr>
          <p:spPr bwMode="auto">
            <a:xfrm>
              <a:off x="954413" y="4570621"/>
              <a:ext cx="1269741" cy="1269741"/>
            </a:xfrm>
            <a:prstGeom prst="ellipse">
              <a:avLst/>
            </a:prstGeom>
            <a:solidFill>
              <a:schemeClr val="accent5">
                <a:lumMod val="60000"/>
                <a:lumOff val="40000"/>
              </a:schemeClr>
            </a:solid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74" name="Graphic 73">
              <a:extLst>
                <a:ext uri="{FF2B5EF4-FFF2-40B4-BE49-F238E27FC236}">
                  <a16:creationId xmlns:a16="http://schemas.microsoft.com/office/drawing/2014/main" id="{A557C5D1-B66A-4F96-AB3B-8A9A740F986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6587" y="4742685"/>
              <a:ext cx="914400" cy="914400"/>
            </a:xfrm>
            <a:prstGeom prst="rect">
              <a:avLst/>
            </a:prstGeom>
          </p:spPr>
        </p:pic>
      </p:grpSp>
      <p:sp>
        <p:nvSpPr>
          <p:cNvPr id="12" name="Content Placeholder 11">
            <a:extLst>
              <a:ext uri="{FF2B5EF4-FFF2-40B4-BE49-F238E27FC236}">
                <a16:creationId xmlns:a16="http://schemas.microsoft.com/office/drawing/2014/main" id="{00A746DE-618B-B5B2-025B-ECBBBC27C1CB}"/>
              </a:ext>
            </a:extLst>
          </p:cNvPr>
          <p:cNvSpPr>
            <a:spLocks noGrp="1"/>
          </p:cNvSpPr>
          <p:nvPr>
            <p:ph sz="quarter" idx="18"/>
          </p:nvPr>
        </p:nvSpPr>
        <p:spPr>
          <a:xfrm rot="5400000">
            <a:off x="8622109" y="3142485"/>
            <a:ext cx="1463040" cy="4114800"/>
          </a:xfrm>
          <a:prstGeom prst="round2SameRect">
            <a:avLst/>
          </a:prstGeom>
          <a:ln w="76200">
            <a:solidFill>
              <a:srgbClr val="203864"/>
            </a:solidFill>
          </a:ln>
        </p:spPr>
        <p:txBody>
          <a:bodyPr vert="vert270" anchor="ctr"/>
          <a:lstStyle/>
          <a:p>
            <a:pPr marL="822960" lvl="0" indent="0" defTabSz="685800">
              <a:spcAft>
                <a:spcPts val="0"/>
              </a:spcAft>
              <a:buClrTx/>
              <a:buNone/>
            </a:pPr>
            <a:r>
              <a:rPr lang="en-US" sz="2400" dirty="0">
                <a:latin typeface="Arial"/>
                <a:cs typeface="Arial"/>
              </a:rPr>
              <a:t>There are programs for people with limited income and resources</a:t>
            </a:r>
          </a:p>
        </p:txBody>
      </p:sp>
      <p:grpSp>
        <p:nvGrpSpPr>
          <p:cNvPr id="24" name="Group 23">
            <a:extLst>
              <a:ext uri="{FF2B5EF4-FFF2-40B4-BE49-F238E27FC236}">
                <a16:creationId xmlns:a16="http://schemas.microsoft.com/office/drawing/2014/main" id="{EA2CABFF-0A37-4EDE-8FF2-5A5ABE9D153D}"/>
              </a:ext>
              <a:ext uri="{C183D7F6-B498-43B3-948B-1728B52AA6E4}">
                <adec:decorative xmlns:adec="http://schemas.microsoft.com/office/drawing/2017/decorative" val="1"/>
              </a:ext>
            </a:extLst>
          </p:cNvPr>
          <p:cNvGrpSpPr/>
          <p:nvPr/>
        </p:nvGrpSpPr>
        <p:grpSpPr>
          <a:xfrm>
            <a:off x="6683107" y="4595802"/>
            <a:ext cx="1269741" cy="1269741"/>
            <a:chOff x="6683107" y="4595802"/>
            <a:chExt cx="1269741" cy="1269741"/>
          </a:xfrm>
        </p:grpSpPr>
        <p:sp>
          <p:nvSpPr>
            <p:cNvPr id="98" name="Oval 97">
              <a:extLst>
                <a:ext uri="{FF2B5EF4-FFF2-40B4-BE49-F238E27FC236}">
                  <a16:creationId xmlns:a16="http://schemas.microsoft.com/office/drawing/2014/main" id="{609B9E22-0366-43A4-9841-281A9DF9A153}"/>
                </a:ext>
                <a:ext uri="{C183D7F6-B498-43B3-948B-1728B52AA6E4}">
                  <adec:decorative xmlns:adec="http://schemas.microsoft.com/office/drawing/2017/decorative" val="1"/>
                </a:ext>
              </a:extLst>
            </p:cNvPr>
            <p:cNvSpPr/>
            <p:nvPr/>
          </p:nvSpPr>
          <p:spPr bwMode="auto">
            <a:xfrm>
              <a:off x="6683107" y="4595802"/>
              <a:ext cx="1269741" cy="1269741"/>
            </a:xfrm>
            <a:prstGeom prst="ellipse">
              <a:avLst/>
            </a:prstGeom>
            <a:solidFill>
              <a:schemeClr val="tx2">
                <a:lumMod val="60000"/>
                <a:lumOff val="40000"/>
              </a:schemeClr>
            </a:solidFill>
            <a:ln w="76200">
              <a:solidFill>
                <a:srgbClr val="20386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9" name="Picture 18">
              <a:extLst>
                <a:ext uri="{FF2B5EF4-FFF2-40B4-BE49-F238E27FC236}">
                  <a16:creationId xmlns:a16="http://schemas.microsoft.com/office/drawing/2014/main" id="{34D82DB9-6F4E-51A5-1FAA-9E842E6FAF07}"/>
                </a:ext>
              </a:extLst>
            </p:cNvPr>
            <p:cNvPicPr>
              <a:picLocks noChangeAspect="1"/>
            </p:cNvPicPr>
            <p:nvPr/>
          </p:nvPicPr>
          <p:blipFill>
            <a:blip r:embed="rId11"/>
            <a:stretch>
              <a:fillRect/>
            </a:stretch>
          </p:blipFill>
          <p:spPr>
            <a:xfrm>
              <a:off x="6894699" y="4774166"/>
              <a:ext cx="914479" cy="902286"/>
            </a:xfrm>
            <a:prstGeom prst="rect">
              <a:avLst/>
            </a:prstGeom>
          </p:spPr>
        </p:pic>
      </p:grpSp>
      <p:sp>
        <p:nvSpPr>
          <p:cNvPr id="5" name="Slide Number Placeholder 4">
            <a:extLst>
              <a:ext uri="{FF2B5EF4-FFF2-40B4-BE49-F238E27FC236}">
                <a16:creationId xmlns:a16="http://schemas.microsoft.com/office/drawing/2014/main" id="{66FADD55-948C-4B1E-994A-2E84EFD021AA}"/>
              </a:ext>
            </a:extLst>
          </p:cNvPr>
          <p:cNvSpPr>
            <a:spLocks noGrp="1"/>
          </p:cNvSpPr>
          <p:nvPr>
            <p:ph type="sldNum" sz="quarter" idx="12"/>
          </p:nvPr>
        </p:nvSpPr>
        <p:spPr/>
        <p:txBody>
          <a:bodyPr/>
          <a:lstStyle/>
          <a:p>
            <a:fld id="{0B2D781D-8844-5940-92D1-06EF0A7F581E}" type="slidenum">
              <a:rPr lang="en-US" smtClean="0"/>
              <a:pPr/>
              <a:t>102</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21515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P spid="8" grpId="0" uiExpand="1" animBg="1"/>
      <p:bldP spid="9" grpId="0" uiExpand="1" animBg="1"/>
      <p:bldP spid="10" grpId="0" uiExpand="1" animBg="1"/>
      <p:bldP spid="11" grpId="0" uiExpand="1" animBg="1"/>
      <p:bldP spid="12" grpId="0" uiExpan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Acronyms (AL–MA)</a:t>
            </a:r>
          </a:p>
        </p:txBody>
      </p:sp>
      <p:sp>
        <p:nvSpPr>
          <p:cNvPr id="6" name="Content Placeholder 5">
            <a:extLst>
              <a:ext uri="{FF2B5EF4-FFF2-40B4-BE49-F238E27FC236}">
                <a16:creationId xmlns:a16="http://schemas.microsoft.com/office/drawing/2014/main" id="{DDF090D5-9314-4E60-8333-AAD84B2822EC}"/>
              </a:ext>
            </a:extLst>
          </p:cNvPr>
          <p:cNvSpPr>
            <a:spLocks noGrp="1"/>
          </p:cNvSpPr>
          <p:nvPr>
            <p:ph sz="quarter" idx="13"/>
          </p:nvPr>
        </p:nvSpPr>
        <p:spPr>
          <a:xfrm>
            <a:off x="838200" y="1043547"/>
            <a:ext cx="10633364" cy="5448693"/>
          </a:xfrm>
        </p:spPr>
        <p:txBody>
          <a:bodyPr wrap="none" numCol="2">
            <a:noAutofit/>
          </a:bodyPr>
          <a:lstStyle/>
          <a:p>
            <a:pPr marL="0" lvl="0" indent="0" defTabSz="685800">
              <a:buNone/>
              <a:defRPr/>
            </a:pPr>
            <a:r>
              <a:rPr lang="en-US" sz="1800" b="1" dirty="0"/>
              <a:t>ALS</a:t>
            </a:r>
            <a:r>
              <a:rPr lang="en-US" sz="1800" dirty="0"/>
              <a:t> Amyotrophic Lateral Sclerosis</a:t>
            </a:r>
          </a:p>
          <a:p>
            <a:pPr marL="0" lvl="0" indent="0" defTabSz="685800">
              <a:buNone/>
              <a:defRPr/>
            </a:pPr>
            <a:r>
              <a:rPr lang="en-US" sz="1800" b="1" dirty="0"/>
              <a:t>CHAMPVA</a:t>
            </a:r>
            <a:r>
              <a:rPr lang="en-US" sz="1800" dirty="0"/>
              <a:t> Civilian Health and </a:t>
            </a:r>
            <a:br>
              <a:rPr lang="en-US" sz="1800" dirty="0"/>
            </a:br>
            <a:r>
              <a:rPr lang="en-US" sz="1800" dirty="0"/>
              <a:t>Medical Program of the Department </a:t>
            </a:r>
            <a:br>
              <a:rPr lang="en-US" sz="1800" dirty="0"/>
            </a:br>
            <a:r>
              <a:rPr lang="en-US" sz="1800" dirty="0"/>
              <a:t>of Veterans Affairs </a:t>
            </a:r>
          </a:p>
          <a:p>
            <a:pPr marL="0" lvl="0" indent="0" defTabSz="685800">
              <a:buNone/>
              <a:defRPr/>
            </a:pPr>
            <a:r>
              <a:rPr lang="en-US" sz="1800" b="1" dirty="0"/>
              <a:t>CHIP</a:t>
            </a:r>
            <a:r>
              <a:rPr lang="en-US" sz="1800" dirty="0"/>
              <a:t> Children’s Health Insurance Program </a:t>
            </a:r>
          </a:p>
          <a:p>
            <a:pPr marL="0" lvl="0" indent="0" defTabSz="685800">
              <a:buNone/>
              <a:defRPr/>
            </a:pPr>
            <a:r>
              <a:rPr lang="en-US" sz="1800" b="1" dirty="0"/>
              <a:t>CMS</a:t>
            </a:r>
            <a:r>
              <a:rPr lang="en-US" sz="1800" dirty="0"/>
              <a:t> Centers for Medicare &amp; Medicaid Services </a:t>
            </a:r>
          </a:p>
          <a:p>
            <a:pPr marL="0" lvl="0" indent="0" defTabSz="685800">
              <a:buNone/>
              <a:defRPr/>
            </a:pPr>
            <a:r>
              <a:rPr lang="en-US" sz="1800" b="1" dirty="0"/>
              <a:t>COBRA</a:t>
            </a:r>
            <a:r>
              <a:rPr lang="en-US" sz="1800" dirty="0"/>
              <a:t> Consolidated Omnibus Budget Reconciliation Act</a:t>
            </a:r>
          </a:p>
          <a:p>
            <a:pPr marL="0" lvl="0" indent="0" defTabSz="685800">
              <a:buNone/>
              <a:defRPr/>
            </a:pPr>
            <a:r>
              <a:rPr lang="en-US" sz="1800" b="1" dirty="0"/>
              <a:t>DME</a:t>
            </a:r>
            <a:r>
              <a:rPr lang="en-US" sz="1800" dirty="0"/>
              <a:t> Durable Medical Equipment</a:t>
            </a:r>
          </a:p>
          <a:p>
            <a:pPr marL="0" lvl="0" indent="0" defTabSz="685800">
              <a:buNone/>
              <a:defRPr/>
            </a:pPr>
            <a:r>
              <a:rPr lang="en-US" sz="1800" b="1" dirty="0"/>
              <a:t>ESRD</a:t>
            </a:r>
            <a:r>
              <a:rPr lang="en-US" sz="1800" dirty="0"/>
              <a:t> End-Stage Renal Disease </a:t>
            </a:r>
          </a:p>
          <a:p>
            <a:pPr marL="0" lvl="0" indent="0" defTabSz="685800">
              <a:buNone/>
              <a:defRPr/>
            </a:pPr>
            <a:r>
              <a:rPr lang="en-US" sz="1800" b="1" dirty="0"/>
              <a:t>FICA</a:t>
            </a:r>
            <a:r>
              <a:rPr lang="en-US" sz="1800" dirty="0"/>
              <a:t> Federal Insurance Contributions Act </a:t>
            </a:r>
          </a:p>
          <a:p>
            <a:pPr marL="0" lvl="0" indent="0" defTabSz="685800">
              <a:buNone/>
              <a:defRPr/>
            </a:pPr>
            <a:r>
              <a:rPr lang="en-US" sz="1800" b="1" dirty="0"/>
              <a:t>FPL</a:t>
            </a:r>
            <a:r>
              <a:rPr lang="en-US" sz="1800" dirty="0"/>
              <a:t> Federal Poverty Level </a:t>
            </a:r>
          </a:p>
          <a:p>
            <a:pPr marL="0" lvl="0" indent="0" defTabSz="685800">
              <a:buNone/>
              <a:defRPr/>
            </a:pPr>
            <a:r>
              <a:rPr lang="en-US" sz="1800" b="1" dirty="0"/>
              <a:t>GEP</a:t>
            </a:r>
            <a:r>
              <a:rPr lang="en-US" sz="1800" dirty="0"/>
              <a:t> General Enrollment Period </a:t>
            </a:r>
          </a:p>
          <a:p>
            <a:pPr marL="0" lvl="0" indent="0" defTabSz="685800">
              <a:buNone/>
              <a:defRPr/>
            </a:pPr>
            <a:r>
              <a:rPr lang="en-US" sz="1800" b="1" dirty="0"/>
              <a:t>GHP</a:t>
            </a:r>
            <a:r>
              <a:rPr lang="en-US" sz="1800" dirty="0"/>
              <a:t> Group Health Plan </a:t>
            </a:r>
          </a:p>
          <a:p>
            <a:pPr marL="0" lvl="0" indent="0" defTabSz="685800">
              <a:buNone/>
              <a:defRPr/>
            </a:pPr>
            <a:endParaRPr lang="en-US" sz="1800" b="1" dirty="0"/>
          </a:p>
          <a:p>
            <a:pPr marL="0" lvl="0" indent="0" defTabSz="685800">
              <a:buNone/>
              <a:defRPr/>
            </a:pPr>
            <a:r>
              <a:rPr lang="en-US" sz="1800" b="1" dirty="0"/>
              <a:t>HSA</a:t>
            </a:r>
            <a:r>
              <a:rPr lang="en-US" sz="1800" dirty="0"/>
              <a:t> Health Savings Account </a:t>
            </a:r>
          </a:p>
          <a:p>
            <a:pPr marL="0" lvl="0" indent="0" defTabSz="685800">
              <a:buNone/>
              <a:defRPr/>
            </a:pPr>
            <a:r>
              <a:rPr lang="en-US" sz="1800" b="1" dirty="0"/>
              <a:t>IEP</a:t>
            </a:r>
            <a:r>
              <a:rPr lang="en-US" sz="1800" dirty="0"/>
              <a:t> Initial Enrollment Period </a:t>
            </a:r>
          </a:p>
          <a:p>
            <a:pPr marL="0" lvl="0" indent="0" defTabSz="685800">
              <a:buNone/>
              <a:defRPr/>
            </a:pPr>
            <a:r>
              <a:rPr lang="en-US" sz="1800" b="1" dirty="0"/>
              <a:t>IRMAA</a:t>
            </a:r>
            <a:r>
              <a:rPr lang="en-US" sz="1800" dirty="0"/>
              <a:t> Income-Related Monthly Adjustment Amount </a:t>
            </a:r>
          </a:p>
          <a:p>
            <a:pPr marL="0" lvl="0" indent="0" defTabSz="685800">
              <a:buNone/>
              <a:defRPr/>
            </a:pPr>
            <a:r>
              <a:rPr lang="en-US" sz="1800" b="1" dirty="0"/>
              <a:t>IRS</a:t>
            </a:r>
            <a:r>
              <a:rPr lang="en-US" sz="1800" dirty="0"/>
              <a:t> Internal Revenue Service</a:t>
            </a:r>
          </a:p>
          <a:p>
            <a:pPr marL="0" lvl="0" indent="0" defTabSz="685800">
              <a:buNone/>
              <a:defRPr/>
            </a:pPr>
            <a:r>
              <a:rPr lang="en-US" sz="1800" b="1" dirty="0">
                <a:latin typeface="Arial"/>
                <a:cs typeface="Arial"/>
              </a:rPr>
              <a:t>LIS</a:t>
            </a:r>
            <a:r>
              <a:rPr lang="en-US" sz="1800" dirty="0">
                <a:latin typeface="Arial"/>
                <a:cs typeface="Arial"/>
              </a:rPr>
              <a:t> Low-income Subsidy</a:t>
            </a:r>
          </a:p>
          <a:p>
            <a:pPr marL="0" lvl="0" indent="0" defTabSz="685800">
              <a:buNone/>
              <a:defRPr/>
            </a:pPr>
            <a:r>
              <a:rPr lang="en-US" sz="1800" b="1" dirty="0">
                <a:latin typeface="Arial"/>
                <a:cs typeface="Arial"/>
              </a:rPr>
              <a:t>MAC</a:t>
            </a:r>
            <a:r>
              <a:rPr lang="en-US" sz="1800" dirty="0">
                <a:latin typeface="Arial"/>
                <a:cs typeface="Arial"/>
              </a:rPr>
              <a:t> Medicare Administrative Contractor</a:t>
            </a:r>
          </a:p>
          <a:p>
            <a:pPr marL="0" lvl="0" indent="0" defTabSz="685800">
              <a:buNone/>
              <a:defRPr/>
            </a:pPr>
            <a:r>
              <a:rPr lang="en-US" sz="1800" b="1" dirty="0">
                <a:latin typeface="Arial"/>
                <a:cs typeface="Arial"/>
              </a:rPr>
              <a:t>MA OEP </a:t>
            </a:r>
            <a:r>
              <a:rPr lang="en-US" sz="1800" dirty="0">
                <a:latin typeface="Arial"/>
                <a:cs typeface="Arial"/>
              </a:rPr>
              <a:t>Medicare Advantage Open </a:t>
            </a:r>
            <a:br>
              <a:rPr lang="en-US" sz="1800" dirty="0">
                <a:latin typeface="Arial"/>
                <a:cs typeface="Arial"/>
              </a:rPr>
            </a:br>
            <a:r>
              <a:rPr lang="en-US" sz="1800" dirty="0">
                <a:latin typeface="Arial"/>
                <a:cs typeface="Arial"/>
              </a:rPr>
              <a:t>Enrollment Period</a:t>
            </a:r>
            <a:endParaRPr lang="en-US" sz="1800" b="1" dirty="0">
              <a:latin typeface="Arial"/>
              <a:cs typeface="Arial"/>
            </a:endParaRPr>
          </a:p>
          <a:p>
            <a:pPr marL="0" lvl="0" indent="0" defTabSz="685800">
              <a:buNone/>
              <a:defRPr/>
            </a:pPr>
            <a:r>
              <a:rPr lang="en-US" sz="1800" b="1" dirty="0">
                <a:latin typeface="Arial"/>
                <a:cs typeface="Arial"/>
              </a:rPr>
              <a:t>MA-PD</a:t>
            </a:r>
            <a:r>
              <a:rPr lang="en-US" sz="1800" dirty="0">
                <a:latin typeface="Arial"/>
                <a:cs typeface="Arial"/>
              </a:rPr>
              <a:t> Medicare Advantage Plan with Drug </a:t>
            </a:r>
            <a:br>
              <a:rPr lang="en-US" sz="1800" dirty="0">
                <a:latin typeface="Arial"/>
                <a:cs typeface="Arial"/>
              </a:rPr>
            </a:br>
            <a:r>
              <a:rPr lang="en-US" sz="1800" dirty="0">
                <a:latin typeface="Arial"/>
                <a:cs typeface="Arial"/>
              </a:rPr>
              <a:t>Coverage</a:t>
            </a:r>
          </a:p>
          <a:p>
            <a:pPr marL="0" lvl="0" indent="0" defTabSz="685800">
              <a:buNone/>
              <a:defRPr/>
            </a:pPr>
            <a:r>
              <a:rPr lang="en-US" sz="1800" b="1" dirty="0">
                <a:latin typeface="Arial"/>
                <a:cs typeface="Arial"/>
              </a:rPr>
              <a:t>MACRA</a:t>
            </a:r>
            <a:r>
              <a:rPr lang="en-US" sz="1800" dirty="0">
                <a:latin typeface="Arial"/>
                <a:cs typeface="Arial"/>
              </a:rPr>
              <a:t> Medicare Access and </a:t>
            </a:r>
          </a:p>
          <a:p>
            <a:pPr marL="0" lvl="0" indent="0" defTabSz="685800">
              <a:buNone/>
              <a:defRPr/>
            </a:pPr>
            <a:r>
              <a:rPr lang="en-US" sz="1800" dirty="0">
                <a:latin typeface="Arial"/>
                <a:cs typeface="Arial"/>
              </a:rPr>
              <a:t>CHIP Reauthorization Act </a:t>
            </a:r>
          </a:p>
          <a:p>
            <a:pPr marL="0" lvl="0" indent="0" defTabSz="685800">
              <a:buNone/>
              <a:defRPr/>
            </a:pPr>
            <a:r>
              <a:rPr lang="en-US" sz="1800" b="1" dirty="0">
                <a:latin typeface="Arial"/>
                <a:cs typeface="Arial"/>
              </a:rPr>
              <a:t>MAGI</a:t>
            </a:r>
            <a:r>
              <a:rPr lang="en-US" sz="1800" dirty="0">
                <a:latin typeface="Arial"/>
                <a:cs typeface="Arial"/>
              </a:rPr>
              <a:t> Modified Adjusted Gross Income</a:t>
            </a:r>
            <a:endParaRPr lang="en-US" sz="2800" dirty="0"/>
          </a:p>
        </p:txBody>
      </p:sp>
      <p:cxnSp>
        <p:nvCxnSpPr>
          <p:cNvPr id="8" name="Straight Connector 7">
            <a:extLst>
              <a:ext uri="{FF2B5EF4-FFF2-40B4-BE49-F238E27FC236}">
                <a16:creationId xmlns:a16="http://schemas.microsoft.com/office/drawing/2014/main" id="{9C62CF1C-B782-428C-A701-2A88EE766B09}"/>
              </a:ext>
              <a:ext uri="{C183D7F6-B498-43B3-948B-1728B52AA6E4}">
                <adec:decorative xmlns:adec="http://schemas.microsoft.com/office/drawing/2017/decorative" val="1"/>
              </a:ext>
            </a:extLst>
          </p:cNvPr>
          <p:cNvCxnSpPr/>
          <p:nvPr/>
        </p:nvCxnSpPr>
        <p:spPr>
          <a:xfrm>
            <a:off x="5880434" y="1192452"/>
            <a:ext cx="0" cy="521208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5ADCB728-A4BC-4A00-9ADE-50AE7C0BDC20}"/>
              </a:ext>
            </a:extLst>
          </p:cNvPr>
          <p:cNvSpPr>
            <a:spLocks noGrp="1"/>
          </p:cNvSpPr>
          <p:nvPr>
            <p:ph type="sldNum" sz="quarter" idx="12"/>
          </p:nvPr>
        </p:nvSpPr>
        <p:spPr/>
        <p:txBody>
          <a:bodyPr/>
          <a:lstStyle/>
          <a:p>
            <a:fld id="{48F63A3B-78C7-47BE-AE5E-E10140E04643}" type="slidenum">
              <a:rPr lang="en-US" smtClean="0"/>
              <a:pPr/>
              <a:t>103</a:t>
            </a:fld>
            <a:endParaRPr lang="en-US" dirty="0"/>
          </a:p>
        </p:txBody>
      </p:sp>
      <p:sp>
        <p:nvSpPr>
          <p:cNvPr id="4" name="Footer Placeholder 3">
            <a:extLst>
              <a:ext uri="{FF2B5EF4-FFF2-40B4-BE49-F238E27FC236}">
                <a16:creationId xmlns:a16="http://schemas.microsoft.com/office/drawing/2014/main" id="{88936728-A2A4-B34A-BF63-D0FA68A1EC89}"/>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Acronyms (NT</a:t>
            </a:r>
            <a:r>
              <a:rPr lang="en-US" dirty="0"/>
              <a:t>–VA</a:t>
            </a:r>
            <a:r>
              <a:rPr lang="en-US" sz="3000" dirty="0"/>
              <a:t>)</a:t>
            </a:r>
          </a:p>
        </p:txBody>
      </p:sp>
      <p:sp>
        <p:nvSpPr>
          <p:cNvPr id="6" name="Content Placeholder 5">
            <a:extLst>
              <a:ext uri="{FF2B5EF4-FFF2-40B4-BE49-F238E27FC236}">
                <a16:creationId xmlns:a16="http://schemas.microsoft.com/office/drawing/2014/main" id="{0D74BD27-AD88-422C-88C6-DF7E2249A88E}"/>
              </a:ext>
            </a:extLst>
          </p:cNvPr>
          <p:cNvSpPr>
            <a:spLocks noGrp="1"/>
          </p:cNvSpPr>
          <p:nvPr>
            <p:ph sz="quarter" idx="13"/>
          </p:nvPr>
        </p:nvSpPr>
        <p:spPr>
          <a:xfrm>
            <a:off x="822960" y="1188720"/>
            <a:ext cx="10331450" cy="5250102"/>
          </a:xfrm>
        </p:spPr>
        <p:txBody>
          <a:bodyPr numCol="2">
            <a:noAutofit/>
          </a:bodyPr>
          <a:lstStyle/>
          <a:p>
            <a:pPr marL="0" lvl="0" indent="0" defTabSz="685800">
              <a:buNone/>
              <a:defRPr/>
            </a:pPr>
            <a:r>
              <a:rPr lang="en-US" sz="1800" b="1" dirty="0">
                <a:latin typeface="Arial"/>
                <a:cs typeface="Arial"/>
              </a:rPr>
              <a:t>NTP</a:t>
            </a:r>
            <a:r>
              <a:rPr lang="en-US" sz="1800" dirty="0">
                <a:latin typeface="Arial"/>
                <a:cs typeface="Arial"/>
              </a:rPr>
              <a:t> National Training Program </a:t>
            </a:r>
          </a:p>
          <a:p>
            <a:pPr marL="0" lvl="0" indent="0" defTabSz="685800">
              <a:buNone/>
              <a:defRPr/>
            </a:pPr>
            <a:r>
              <a:rPr lang="en-US" sz="1800" b="1" dirty="0">
                <a:latin typeface="Arial"/>
                <a:cs typeface="Arial"/>
              </a:rPr>
              <a:t>OEP</a:t>
            </a:r>
            <a:r>
              <a:rPr lang="en-US" sz="1800" dirty="0">
                <a:latin typeface="Arial"/>
                <a:cs typeface="Arial"/>
              </a:rPr>
              <a:t> Open Enrollment Period </a:t>
            </a:r>
          </a:p>
          <a:p>
            <a:pPr marL="0" lvl="0" indent="0" defTabSz="685800">
              <a:buNone/>
              <a:defRPr/>
            </a:pPr>
            <a:r>
              <a:rPr lang="en-US" sz="1800" b="1" dirty="0">
                <a:latin typeface="Arial"/>
                <a:cs typeface="Arial"/>
              </a:rPr>
              <a:t>OPM</a:t>
            </a:r>
            <a:r>
              <a:rPr lang="en-US" sz="1800" dirty="0">
                <a:latin typeface="Arial"/>
                <a:cs typeface="Arial"/>
              </a:rPr>
              <a:t> Office of Personnel Management</a:t>
            </a:r>
            <a:br>
              <a:rPr lang="en-US" sz="1800" dirty="0">
                <a:latin typeface="Arial"/>
                <a:cs typeface="Arial"/>
              </a:rPr>
            </a:br>
            <a:r>
              <a:rPr lang="en-US" sz="1800" b="1" dirty="0">
                <a:latin typeface="Arial"/>
                <a:cs typeface="Arial"/>
              </a:rPr>
              <a:t>PACE</a:t>
            </a:r>
            <a:r>
              <a:rPr lang="en-US" sz="1800" dirty="0">
                <a:latin typeface="Arial"/>
                <a:cs typeface="Arial"/>
              </a:rPr>
              <a:t> Programs of All-Inclusive Care </a:t>
            </a:r>
            <a:br>
              <a:rPr lang="en-US" sz="1800" dirty="0">
                <a:latin typeface="Arial"/>
                <a:cs typeface="Arial"/>
              </a:rPr>
            </a:br>
            <a:r>
              <a:rPr lang="en-US" sz="1800" dirty="0">
                <a:latin typeface="Arial"/>
                <a:cs typeface="Arial"/>
              </a:rPr>
              <a:t>for the Elderly </a:t>
            </a:r>
          </a:p>
          <a:p>
            <a:pPr marL="0" lvl="0" indent="0" defTabSz="685800">
              <a:buNone/>
              <a:defRPr/>
            </a:pPr>
            <a:r>
              <a:rPr lang="en-US" sz="1800" b="1" dirty="0">
                <a:latin typeface="Arial"/>
                <a:cs typeface="Arial"/>
              </a:rPr>
              <a:t>PDP</a:t>
            </a:r>
            <a:r>
              <a:rPr lang="en-US" sz="1800" dirty="0">
                <a:latin typeface="Arial"/>
                <a:cs typeface="Arial"/>
              </a:rPr>
              <a:t> Prescription Drug Plan </a:t>
            </a:r>
          </a:p>
          <a:p>
            <a:pPr marL="0" lvl="0" indent="0" defTabSz="685800">
              <a:buNone/>
              <a:defRPr/>
            </a:pPr>
            <a:r>
              <a:rPr lang="en-US" sz="1800" b="1" dirty="0">
                <a:latin typeface="Arial"/>
                <a:cs typeface="Arial"/>
              </a:rPr>
              <a:t>QDWI</a:t>
            </a:r>
            <a:r>
              <a:rPr lang="en-US" sz="1800" dirty="0">
                <a:latin typeface="Arial"/>
                <a:cs typeface="Arial"/>
              </a:rPr>
              <a:t> Qualifying Disabled &amp; Working Individuals</a:t>
            </a:r>
          </a:p>
          <a:p>
            <a:pPr marL="0" lvl="0" indent="0" defTabSz="685800">
              <a:buNone/>
              <a:defRPr/>
            </a:pPr>
            <a:r>
              <a:rPr lang="en-US" sz="1800" b="1" dirty="0">
                <a:latin typeface="Arial"/>
                <a:cs typeface="Arial"/>
              </a:rPr>
              <a:t>QHP</a:t>
            </a:r>
            <a:r>
              <a:rPr lang="en-US" sz="1800" dirty="0">
                <a:latin typeface="Arial"/>
                <a:cs typeface="Arial"/>
              </a:rPr>
              <a:t> Qualified Health Plan </a:t>
            </a:r>
          </a:p>
          <a:p>
            <a:pPr marL="0" lvl="0" indent="0" defTabSz="685800">
              <a:buNone/>
              <a:defRPr/>
            </a:pPr>
            <a:r>
              <a:rPr lang="en-US" sz="1800" b="1" dirty="0">
                <a:latin typeface="Arial"/>
                <a:cs typeface="Arial"/>
              </a:rPr>
              <a:t>QI</a:t>
            </a:r>
            <a:r>
              <a:rPr lang="en-US" sz="1800" dirty="0">
                <a:latin typeface="Arial"/>
                <a:cs typeface="Arial"/>
              </a:rPr>
              <a:t> Qualified Individual </a:t>
            </a:r>
          </a:p>
          <a:p>
            <a:pPr marL="0" lvl="0" indent="0" defTabSz="685800">
              <a:buNone/>
              <a:defRPr/>
            </a:pPr>
            <a:r>
              <a:rPr lang="en-US" sz="1800" b="1" dirty="0">
                <a:latin typeface="Arial"/>
                <a:cs typeface="Arial"/>
              </a:rPr>
              <a:t>QMB</a:t>
            </a:r>
            <a:r>
              <a:rPr lang="en-US" sz="1800" dirty="0">
                <a:latin typeface="Arial"/>
                <a:cs typeface="Arial"/>
              </a:rPr>
              <a:t> Qualified Medicare Beneficiary </a:t>
            </a:r>
          </a:p>
          <a:p>
            <a:pPr marL="0" lvl="0" indent="0" defTabSz="685800">
              <a:buNone/>
              <a:defRPr/>
            </a:pPr>
            <a:r>
              <a:rPr lang="en-US" sz="1800" b="1" dirty="0">
                <a:latin typeface="Arial"/>
                <a:cs typeface="Arial"/>
              </a:rPr>
              <a:t>RNHCI </a:t>
            </a:r>
            <a:r>
              <a:rPr lang="en-US" sz="1800" dirty="0">
                <a:latin typeface="Arial"/>
                <a:cs typeface="Arial"/>
              </a:rPr>
              <a:t>Religious Nonmedical Health Care Institutions</a:t>
            </a:r>
          </a:p>
          <a:p>
            <a:pPr marL="0" lvl="0" indent="0" defTabSz="685800">
              <a:spcBef>
                <a:spcPts val="0"/>
              </a:spcBef>
              <a:buNone/>
              <a:defRPr/>
            </a:pPr>
            <a:r>
              <a:rPr lang="en-US" sz="1800" b="1" dirty="0">
                <a:solidFill>
                  <a:srgbClr val="00529B"/>
                </a:solidFill>
                <a:latin typeface="Arial"/>
                <a:cs typeface="Arial"/>
              </a:rPr>
              <a:t>RRB</a:t>
            </a:r>
            <a:r>
              <a:rPr lang="en-US" sz="1800" dirty="0">
                <a:solidFill>
                  <a:srgbClr val="00529B"/>
                </a:solidFill>
                <a:latin typeface="Arial"/>
                <a:cs typeface="Arial"/>
              </a:rPr>
              <a:t> Railroad Retirement Board </a:t>
            </a:r>
          </a:p>
          <a:p>
            <a:pPr marL="0" lvl="0" indent="0" defTabSz="685800">
              <a:spcBef>
                <a:spcPts val="0"/>
              </a:spcBef>
              <a:buNone/>
              <a:defRPr/>
            </a:pPr>
            <a:endParaRPr lang="en-US" sz="1800" b="1" dirty="0">
              <a:solidFill>
                <a:srgbClr val="00529B"/>
              </a:solidFill>
              <a:latin typeface="Arial"/>
              <a:cs typeface="Arial"/>
            </a:endParaRPr>
          </a:p>
          <a:p>
            <a:pPr marL="0" lvl="0" indent="0" defTabSz="685800">
              <a:spcBef>
                <a:spcPts val="0"/>
              </a:spcBef>
              <a:buNone/>
              <a:defRPr/>
            </a:pPr>
            <a:r>
              <a:rPr lang="en-US" sz="1800" b="1" dirty="0">
                <a:solidFill>
                  <a:srgbClr val="00529B"/>
                </a:solidFill>
                <a:latin typeface="Arial"/>
                <a:cs typeface="Arial"/>
              </a:rPr>
              <a:t>SEP</a:t>
            </a:r>
            <a:r>
              <a:rPr lang="en-US" sz="1800" dirty="0">
                <a:solidFill>
                  <a:srgbClr val="00529B"/>
                </a:solidFill>
                <a:latin typeface="Arial"/>
                <a:cs typeface="Arial"/>
              </a:rPr>
              <a:t> Special Enrollment Period </a:t>
            </a:r>
          </a:p>
          <a:p>
            <a:pPr marL="0" lvl="0" indent="0" defTabSz="685800">
              <a:spcBef>
                <a:spcPts val="0"/>
              </a:spcBef>
              <a:buNone/>
              <a:defRPr/>
            </a:pPr>
            <a:r>
              <a:rPr lang="en-US" sz="1800" b="1" dirty="0">
                <a:solidFill>
                  <a:srgbClr val="00529B"/>
                </a:solidFill>
                <a:latin typeface="Arial"/>
                <a:cs typeface="Arial"/>
              </a:rPr>
              <a:t>SHIP</a:t>
            </a:r>
            <a:r>
              <a:rPr lang="en-US" sz="1800" dirty="0">
                <a:solidFill>
                  <a:srgbClr val="00529B"/>
                </a:solidFill>
                <a:latin typeface="Arial"/>
                <a:cs typeface="Arial"/>
              </a:rPr>
              <a:t> State Health Insurance Assistance Program </a:t>
            </a:r>
          </a:p>
          <a:p>
            <a:pPr marL="0" lvl="0" indent="0" defTabSz="685800">
              <a:spcBef>
                <a:spcPts val="0"/>
              </a:spcBef>
              <a:buNone/>
              <a:defRPr/>
            </a:pPr>
            <a:r>
              <a:rPr lang="en-US" sz="1800" b="1" dirty="0">
                <a:solidFill>
                  <a:srgbClr val="00529B"/>
                </a:solidFill>
                <a:latin typeface="Arial"/>
                <a:cs typeface="Arial"/>
              </a:rPr>
              <a:t>SHOP</a:t>
            </a:r>
            <a:r>
              <a:rPr lang="en-US" sz="1800" dirty="0">
                <a:solidFill>
                  <a:srgbClr val="00529B"/>
                </a:solidFill>
                <a:latin typeface="Arial"/>
                <a:cs typeface="Arial"/>
              </a:rPr>
              <a:t> Small Business Health Options Program </a:t>
            </a:r>
          </a:p>
          <a:p>
            <a:pPr marL="0" lvl="0" indent="0" defTabSz="685800">
              <a:spcBef>
                <a:spcPts val="0"/>
              </a:spcBef>
              <a:buNone/>
              <a:defRPr/>
            </a:pPr>
            <a:r>
              <a:rPr lang="en-US" sz="1800" b="1" dirty="0">
                <a:solidFill>
                  <a:srgbClr val="00529B"/>
                </a:solidFill>
                <a:latin typeface="Arial"/>
                <a:cs typeface="Arial"/>
              </a:rPr>
              <a:t>SLMB</a:t>
            </a:r>
            <a:r>
              <a:rPr lang="en-US" sz="1800" dirty="0">
                <a:solidFill>
                  <a:srgbClr val="00529B"/>
                </a:solidFill>
                <a:latin typeface="Arial"/>
                <a:cs typeface="Arial"/>
              </a:rPr>
              <a:t> Specified Low-income Medicare Beneficiary </a:t>
            </a:r>
          </a:p>
          <a:p>
            <a:pPr marL="0" lvl="0" indent="0" defTabSz="685800">
              <a:spcBef>
                <a:spcPts val="0"/>
              </a:spcBef>
              <a:buNone/>
              <a:defRPr/>
            </a:pPr>
            <a:r>
              <a:rPr lang="en-US" sz="1800" b="1" dirty="0">
                <a:solidFill>
                  <a:srgbClr val="00529B"/>
                </a:solidFill>
                <a:latin typeface="Arial"/>
                <a:cs typeface="Arial"/>
              </a:rPr>
              <a:t>SNF</a:t>
            </a:r>
            <a:r>
              <a:rPr lang="en-US" sz="1800" dirty="0">
                <a:solidFill>
                  <a:srgbClr val="00529B"/>
                </a:solidFill>
                <a:latin typeface="Arial"/>
                <a:cs typeface="Arial"/>
              </a:rPr>
              <a:t> Skilled Nursing Facility </a:t>
            </a:r>
          </a:p>
          <a:p>
            <a:pPr marL="0" lvl="0" indent="0" defTabSz="685800">
              <a:spcBef>
                <a:spcPts val="0"/>
              </a:spcBef>
              <a:buNone/>
              <a:defRPr/>
            </a:pPr>
            <a:r>
              <a:rPr lang="en-US" sz="1800" b="1" dirty="0">
                <a:solidFill>
                  <a:srgbClr val="00529B"/>
                </a:solidFill>
                <a:latin typeface="Arial"/>
                <a:cs typeface="Arial"/>
              </a:rPr>
              <a:t>SSDI</a:t>
            </a:r>
            <a:r>
              <a:rPr lang="en-US" sz="1800" dirty="0">
                <a:solidFill>
                  <a:srgbClr val="00529B"/>
                </a:solidFill>
                <a:latin typeface="Arial"/>
                <a:cs typeface="Arial"/>
              </a:rPr>
              <a:t> Social Security Disability Insurance </a:t>
            </a:r>
          </a:p>
          <a:p>
            <a:pPr marL="0" lvl="0" indent="0" defTabSz="685800">
              <a:spcBef>
                <a:spcPts val="0"/>
              </a:spcBef>
              <a:buNone/>
              <a:defRPr/>
            </a:pPr>
            <a:r>
              <a:rPr lang="en-US" sz="1800" b="1" dirty="0">
                <a:solidFill>
                  <a:srgbClr val="00529B"/>
                </a:solidFill>
                <a:latin typeface="Arial"/>
                <a:cs typeface="Arial"/>
              </a:rPr>
              <a:t>SSI</a:t>
            </a:r>
            <a:r>
              <a:rPr lang="en-US" sz="1800" dirty="0">
                <a:solidFill>
                  <a:srgbClr val="00529B"/>
                </a:solidFill>
                <a:latin typeface="Arial"/>
                <a:cs typeface="Arial"/>
              </a:rPr>
              <a:t> Supplemental Security Income</a:t>
            </a:r>
          </a:p>
          <a:p>
            <a:pPr marL="0" lvl="0" indent="0" defTabSz="685800">
              <a:spcBef>
                <a:spcPts val="0"/>
              </a:spcBef>
              <a:buNone/>
              <a:defRPr/>
            </a:pPr>
            <a:r>
              <a:rPr lang="en-US" sz="1800" b="1" dirty="0">
                <a:solidFill>
                  <a:srgbClr val="00529B"/>
                </a:solidFill>
                <a:latin typeface="Arial"/>
                <a:cs typeface="Arial"/>
              </a:rPr>
              <a:t>TFL</a:t>
            </a:r>
            <a:r>
              <a:rPr lang="en-US" sz="1800" dirty="0">
                <a:solidFill>
                  <a:srgbClr val="00529B"/>
                </a:solidFill>
                <a:latin typeface="Arial"/>
                <a:cs typeface="Arial"/>
              </a:rPr>
              <a:t> TRICARE For Life </a:t>
            </a:r>
          </a:p>
          <a:p>
            <a:pPr marL="0" lvl="0" indent="0" defTabSz="685800">
              <a:spcBef>
                <a:spcPts val="0"/>
              </a:spcBef>
              <a:buNone/>
              <a:defRPr/>
            </a:pPr>
            <a:r>
              <a:rPr lang="en-US" sz="1800" b="1" dirty="0">
                <a:solidFill>
                  <a:srgbClr val="00529B"/>
                </a:solidFill>
                <a:latin typeface="Arial"/>
                <a:cs typeface="Arial"/>
              </a:rPr>
              <a:t>TTY</a:t>
            </a:r>
            <a:r>
              <a:rPr lang="en-US" sz="1800" dirty="0">
                <a:solidFill>
                  <a:srgbClr val="00529B"/>
                </a:solidFill>
                <a:latin typeface="Arial"/>
                <a:cs typeface="Arial"/>
              </a:rPr>
              <a:t> Teletypewriter/Text Telephone </a:t>
            </a:r>
          </a:p>
          <a:p>
            <a:pPr marL="0" lvl="0" indent="0" defTabSz="685800">
              <a:spcBef>
                <a:spcPts val="0"/>
              </a:spcBef>
              <a:buNone/>
              <a:defRPr/>
            </a:pPr>
            <a:r>
              <a:rPr lang="en-US" sz="1800" b="1" dirty="0">
                <a:solidFill>
                  <a:srgbClr val="00529B"/>
                </a:solidFill>
                <a:latin typeface="Arial"/>
                <a:cs typeface="Arial"/>
              </a:rPr>
              <a:t>VA</a:t>
            </a:r>
            <a:r>
              <a:rPr lang="en-US" sz="1800" dirty="0">
                <a:solidFill>
                  <a:srgbClr val="00529B"/>
                </a:solidFill>
                <a:latin typeface="Arial"/>
                <a:cs typeface="Arial"/>
              </a:rPr>
              <a:t> U.S. Department of Veterans Affairs </a:t>
            </a:r>
            <a:endParaRPr lang="en-US" sz="2800" dirty="0"/>
          </a:p>
        </p:txBody>
      </p:sp>
      <p:cxnSp>
        <p:nvCxnSpPr>
          <p:cNvPr id="7" name="Straight Connector 6">
            <a:extLst>
              <a:ext uri="{FF2B5EF4-FFF2-40B4-BE49-F238E27FC236}">
                <a16:creationId xmlns:a16="http://schemas.microsoft.com/office/drawing/2014/main" id="{15C0F109-E43F-483E-B365-645497665421}"/>
              </a:ext>
              <a:ext uri="{C183D7F6-B498-43B3-948B-1728B52AA6E4}">
                <adec:decorative xmlns:adec="http://schemas.microsoft.com/office/drawing/2017/decorative" val="1"/>
              </a:ext>
            </a:extLst>
          </p:cNvPr>
          <p:cNvCxnSpPr/>
          <p:nvPr/>
        </p:nvCxnSpPr>
        <p:spPr>
          <a:xfrm>
            <a:off x="5891864" y="1226742"/>
            <a:ext cx="0" cy="521208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B86CA145-A461-4E34-AAC5-94A82038AD72}"/>
              </a:ext>
            </a:extLst>
          </p:cNvPr>
          <p:cNvSpPr>
            <a:spLocks noGrp="1"/>
          </p:cNvSpPr>
          <p:nvPr>
            <p:ph type="sldNum" sz="quarter" idx="12"/>
          </p:nvPr>
        </p:nvSpPr>
        <p:spPr/>
        <p:txBody>
          <a:bodyPr/>
          <a:lstStyle/>
          <a:p>
            <a:fld id="{48F63A3B-78C7-47BE-AE5E-E10140E04643}" type="slidenum">
              <a:rPr lang="en-US" smtClean="0"/>
              <a:pPr/>
              <a:t>104</a:t>
            </a:fld>
            <a:endParaRPr lang="en-US" dirty="0"/>
          </a:p>
        </p:txBody>
      </p:sp>
      <p:sp>
        <p:nvSpPr>
          <p:cNvPr id="4" name="Footer Placeholder 3">
            <a:extLst>
              <a:ext uri="{FF2B5EF4-FFF2-40B4-BE49-F238E27FC236}">
                <a16:creationId xmlns:a16="http://schemas.microsoft.com/office/drawing/2014/main" id="{9D69BEAE-FC18-A042-B6FE-BDFB25BD5EAA}"/>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EE65AD23-8922-D94D-800B-4E71406353B4}"/>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1933284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ormAutofit/>
          </a:bodyPr>
          <a:lstStyle/>
          <a:p>
            <a:r>
              <a:rPr lang="en-US" sz="3000" dirty="0"/>
              <a:t>Stay Connected</a:t>
            </a:r>
          </a:p>
        </p:txBody>
      </p:sp>
      <p:sp>
        <p:nvSpPr>
          <p:cNvPr id="25" name="Content Placeholder 4">
            <a:extLst>
              <a:ext uri="{FF2B5EF4-FFF2-40B4-BE49-F238E27FC236}">
                <a16:creationId xmlns:a16="http://schemas.microsoft.com/office/drawing/2014/main" id="{EECC5C8B-6CA1-47E8-BA44-57FCA7AAF5F4}"/>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6CE2B124-B0BE-4080-877B-27E3F1B51E4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95625" y="1948729"/>
            <a:ext cx="2371550" cy="1774090"/>
          </a:xfrm>
          <a:prstGeom prst="rect">
            <a:avLst/>
          </a:prstGeom>
        </p:spPr>
      </p:pic>
      <p:pic>
        <p:nvPicPr>
          <p:cNvPr id="22" name="Picture 21">
            <a:extLst>
              <a:ext uri="{FF2B5EF4-FFF2-40B4-BE49-F238E27FC236}">
                <a16:creationId xmlns:a16="http://schemas.microsoft.com/office/drawing/2014/main" id="{C2D8EE5B-F9A5-412C-9D4F-2CE35D36BFE9}"/>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44996" y="1262904"/>
            <a:ext cx="2863263" cy="2863263"/>
          </a:xfrm>
          <a:prstGeom prst="rect">
            <a:avLst/>
          </a:prstGeom>
        </p:spPr>
      </p:pic>
      <p:sp>
        <p:nvSpPr>
          <p:cNvPr id="23" name="TextBox 22">
            <a:extLst>
              <a:ext uri="{FF2B5EF4-FFF2-40B4-BE49-F238E27FC236}">
                <a16:creationId xmlns:a16="http://schemas.microsoft.com/office/drawing/2014/main" id="{5088C2DE-149E-4DE2-843F-5E8B4BDA7FDF}"/>
              </a:ext>
            </a:extLst>
          </p:cNvPr>
          <p:cNvSpPr txBox="1"/>
          <p:nvPr/>
        </p:nvSpPr>
        <p:spPr>
          <a:xfrm>
            <a:off x="7135805" y="3722819"/>
            <a:ext cx="3298121" cy="1200329"/>
          </a:xfrm>
          <a:prstGeom prst="rect">
            <a:avLst/>
          </a:prstGeom>
          <a:noFill/>
        </p:spPr>
        <p:txBody>
          <a:bodyPr wrap="square" rtlCol="0">
            <a:spAutoFit/>
          </a:bodyPr>
          <a:lstStyle/>
          <a:p>
            <a:pPr lvl="0" algn="ct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4C117D90-B5FB-4074-9673-2407CAF324A2}"/>
              </a:ext>
            </a:extLst>
          </p:cNvPr>
          <p:cNvSpPr>
            <a:spLocks noGrp="1"/>
          </p:cNvSpPr>
          <p:nvPr>
            <p:ph type="sldNum" sz="quarter" idx="12"/>
          </p:nvPr>
        </p:nvSpPr>
        <p:spPr/>
        <p:txBody>
          <a:bodyPr/>
          <a:lstStyle/>
          <a:p>
            <a:fld id="{0B2D781D-8844-5940-92D1-06EF0A7F581E}" type="slidenum">
              <a:rPr lang="en-US" smtClean="0"/>
              <a:pPr/>
              <a:t>105</a:t>
            </a:fld>
            <a:endParaRPr lang="en-US" dirty="0"/>
          </a:p>
        </p:txBody>
      </p:sp>
      <p:sp>
        <p:nvSpPr>
          <p:cNvPr id="3" name="Footer Placeholder 2">
            <a:extLst>
              <a:ext uri="{FF2B5EF4-FFF2-40B4-BE49-F238E27FC236}">
                <a16:creationId xmlns:a16="http://schemas.microsoft.com/office/drawing/2014/main" id="{52F93C84-E1D6-A140-990A-0FE55BEC62C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D17EC8DC-A4E9-0447-80A5-4CA4BC67AF06}"/>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15818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solidFill>
                  <a:prstClr val="white"/>
                </a:solidFill>
              </a:rPr>
              <a:t>Original Medicare vs. Medicare Advantage:</a:t>
            </a:r>
            <a:br>
              <a:rPr lang="en-US" sz="2800" dirty="0">
                <a:solidFill>
                  <a:prstClr val="white"/>
                </a:solidFill>
              </a:rPr>
            </a:br>
            <a:r>
              <a:rPr lang="en-US" sz="2800" dirty="0">
                <a:solidFill>
                  <a:prstClr val="white"/>
                </a:solidFill>
              </a:rPr>
              <a:t>Cost </a:t>
            </a:r>
            <a:endParaRPr lang="en-US" sz="2800" dirty="0"/>
          </a:p>
        </p:txBody>
      </p:sp>
      <p:graphicFrame>
        <p:nvGraphicFramePr>
          <p:cNvPr id="7" name="Table 6" descr="This table shows the difference in costs between Original Medicare and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1855130613"/>
              </p:ext>
            </p:extLst>
          </p:nvPr>
        </p:nvGraphicFramePr>
        <p:xfrm>
          <a:off x="419322" y="1070445"/>
          <a:ext cx="11353356" cy="5432108"/>
        </p:xfrm>
        <a:graphic>
          <a:graphicData uri="http://schemas.openxmlformats.org/drawingml/2006/table">
            <a:tbl>
              <a:tblPr firstRow="1" bandRow="1"/>
              <a:tblGrid>
                <a:gridCol w="5291354">
                  <a:extLst>
                    <a:ext uri="{9D8B030D-6E8A-4147-A177-3AD203B41FA5}">
                      <a16:colId xmlns:a16="http://schemas.microsoft.com/office/drawing/2014/main" val="3939814607"/>
                    </a:ext>
                  </a:extLst>
                </a:gridCol>
                <a:gridCol w="6062002">
                  <a:extLst>
                    <a:ext uri="{9D8B030D-6E8A-4147-A177-3AD203B41FA5}">
                      <a16:colId xmlns:a16="http://schemas.microsoft.com/office/drawing/2014/main" val="3510080372"/>
                    </a:ext>
                  </a:extLst>
                </a:gridCol>
              </a:tblGrid>
              <a:tr h="36827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spcBef>
                          <a:spcPts val="600"/>
                        </a:spcBef>
                        <a:spcAft>
                          <a:spcPts val="1200"/>
                        </a:spcAft>
                      </a:pPr>
                      <a:r>
                        <a:rPr lang="en-US" sz="2400" b="1" dirty="0">
                          <a:solidFill>
                            <a:srgbClr val="006CAA"/>
                          </a:solidFill>
                          <a:effectLst/>
                          <a:latin typeface="+mn-lt"/>
                          <a:cs typeface="Arial" panose="020B0604020202020204" pitchFamily="34" charset="0"/>
                        </a:rPr>
                        <a:t>Original Medicare</a:t>
                      </a:r>
                      <a:endParaRPr lang="en-US" sz="2400" dirty="0">
                        <a:solidFill>
                          <a:srgbClr val="006CA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spcBef>
                          <a:spcPts val="600"/>
                        </a:spcBef>
                        <a:spcAft>
                          <a:spcPts val="1200"/>
                        </a:spcAft>
                      </a:pPr>
                      <a:r>
                        <a:rPr lang="en-US" sz="2400" b="1" dirty="0">
                          <a:solidFill>
                            <a:srgbClr val="006CAA"/>
                          </a:solidFill>
                          <a:effectLst/>
                          <a:latin typeface="+mn-lt"/>
                          <a:cs typeface="Arial" panose="020B0604020202020204" pitchFamily="34" charset="0"/>
                        </a:rPr>
                        <a:t>Medicare Advantage (Part C)</a:t>
                      </a:r>
                      <a:endParaRPr lang="en-US" sz="2400" dirty="0">
                        <a:solidFill>
                          <a:srgbClr val="006CA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79739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dirty="0">
                          <a:solidFill>
                            <a:srgbClr val="00529B"/>
                          </a:solidFill>
                          <a:effectLst/>
                          <a:latin typeface="+mn-lt"/>
                          <a:cs typeface="Arial" panose="020B0604020202020204" pitchFamily="34" charset="0"/>
                        </a:rPr>
                        <a:t>For Part B-covered services, </a:t>
                      </a:r>
                      <a:r>
                        <a:rPr lang="en-US" sz="1800" b="1" dirty="0">
                          <a:solidFill>
                            <a:srgbClr val="00529B"/>
                          </a:solidFill>
                          <a:effectLst/>
                          <a:latin typeface="+mn-lt"/>
                          <a:cs typeface="Arial" panose="020B0604020202020204" pitchFamily="34" charset="0"/>
                        </a:rPr>
                        <a:t>you usually pay 20% of the Medicare-approved amount</a:t>
                      </a:r>
                      <a:r>
                        <a:rPr lang="en-US" sz="1800" dirty="0">
                          <a:solidFill>
                            <a:srgbClr val="00529B"/>
                          </a:solidFill>
                          <a:effectLst/>
                          <a:latin typeface="+mn-lt"/>
                          <a:cs typeface="Arial" panose="020B0604020202020204" pitchFamily="34" charset="0"/>
                        </a:rPr>
                        <a:t> after you meet your deductible. This amount is called your coinsurance.</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b="1" dirty="0">
                          <a:solidFill>
                            <a:srgbClr val="00529B"/>
                          </a:solidFill>
                          <a:effectLst/>
                          <a:latin typeface="+mn-lt"/>
                          <a:cs typeface="Arial" panose="020B0604020202020204" pitchFamily="34" charset="0"/>
                        </a:rPr>
                        <a:t>Out-of-pocket costs vary</a:t>
                      </a:r>
                      <a:r>
                        <a:rPr lang="en-US" sz="1800" dirty="0">
                          <a:solidFill>
                            <a:srgbClr val="00529B"/>
                          </a:solidFill>
                          <a:effectLst/>
                          <a:latin typeface="+mn-lt"/>
                          <a:cs typeface="Arial" panose="020B0604020202020204" pitchFamily="34" charset="0"/>
                        </a:rPr>
                        <a:t>—plans may have lower or higher out-of-pocket costs for certain services.</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12435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dirty="0">
                          <a:solidFill>
                            <a:srgbClr val="00529B"/>
                          </a:solidFill>
                          <a:effectLst/>
                          <a:latin typeface="+mn-lt"/>
                          <a:cs typeface="Arial" panose="020B0604020202020204" pitchFamily="34" charset="0"/>
                        </a:rPr>
                        <a:t>You </a:t>
                      </a:r>
                      <a:r>
                        <a:rPr lang="en-US" sz="1800" b="1" dirty="0">
                          <a:solidFill>
                            <a:srgbClr val="00529B"/>
                          </a:solidFill>
                          <a:effectLst/>
                          <a:latin typeface="+mn-lt"/>
                          <a:cs typeface="Arial" panose="020B0604020202020204" pitchFamily="34" charset="0"/>
                        </a:rPr>
                        <a:t>pay a premium (monthly payment) for Part B</a:t>
                      </a:r>
                      <a:r>
                        <a:rPr lang="en-US" sz="1800" dirty="0">
                          <a:solidFill>
                            <a:srgbClr val="00529B"/>
                          </a:solidFill>
                          <a:effectLst/>
                          <a:latin typeface="+mn-lt"/>
                          <a:cs typeface="Arial" panose="020B0604020202020204" pitchFamily="34" charset="0"/>
                        </a:rPr>
                        <a:t>. If you choose to join a Medicare drug plan, you’ll pay a separate premium for your Medicare drug coverage (Part D). </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dirty="0">
                          <a:solidFill>
                            <a:srgbClr val="00529B"/>
                          </a:solidFill>
                          <a:effectLst/>
                          <a:latin typeface="+mn-lt"/>
                          <a:cs typeface="Arial" panose="020B0604020202020204" pitchFamily="34" charset="0"/>
                        </a:rPr>
                        <a:t>You pay the monthly </a:t>
                      </a:r>
                      <a:r>
                        <a:rPr lang="en-US" sz="1800" b="1" dirty="0">
                          <a:solidFill>
                            <a:srgbClr val="00529B"/>
                          </a:solidFill>
                          <a:effectLst/>
                          <a:latin typeface="+mn-lt"/>
                          <a:cs typeface="Arial" panose="020B0604020202020204" pitchFamily="34" charset="0"/>
                        </a:rPr>
                        <a:t>Part B premium</a:t>
                      </a:r>
                      <a:r>
                        <a:rPr lang="en-US" sz="1800" b="0" baseline="0" dirty="0">
                          <a:solidFill>
                            <a:srgbClr val="00529B"/>
                          </a:solidFill>
                          <a:effectLst/>
                          <a:latin typeface="+mn-lt"/>
                          <a:cs typeface="Arial" panose="020B0604020202020204" pitchFamily="34" charset="0"/>
                        </a:rPr>
                        <a:t> and may also have to </a:t>
                      </a:r>
                      <a:r>
                        <a:rPr lang="en-US" sz="1800" b="1" baseline="0" dirty="0">
                          <a:solidFill>
                            <a:srgbClr val="00529B"/>
                          </a:solidFill>
                          <a:effectLst/>
                          <a:latin typeface="+mn-lt"/>
                          <a:cs typeface="Arial" panose="020B0604020202020204" pitchFamily="34" charset="0"/>
                        </a:rPr>
                        <a:t>pay the plan’s premium</a:t>
                      </a:r>
                      <a:r>
                        <a:rPr lang="en-US" sz="1800" b="0" baseline="0" dirty="0">
                          <a:solidFill>
                            <a:srgbClr val="00529B"/>
                          </a:solidFill>
                          <a:effectLst/>
                          <a:latin typeface="+mn-lt"/>
                          <a:cs typeface="Arial" panose="020B0604020202020204" pitchFamily="34" charset="0"/>
                        </a:rPr>
                        <a:t>. Some p</a:t>
                      </a:r>
                      <a:r>
                        <a:rPr lang="en-US" sz="1800" baseline="0" dirty="0">
                          <a:solidFill>
                            <a:srgbClr val="00529B"/>
                          </a:solidFill>
                          <a:effectLst/>
                          <a:latin typeface="+mn-lt"/>
                          <a:cs typeface="Arial" panose="020B0604020202020204" pitchFamily="34" charset="0"/>
                        </a:rPr>
                        <a:t>lans may </a:t>
                      </a:r>
                      <a:r>
                        <a:rPr lang="en-US" sz="1800" dirty="0">
                          <a:solidFill>
                            <a:srgbClr val="00529B"/>
                          </a:solidFill>
                          <a:effectLst/>
                          <a:latin typeface="+mn-lt"/>
                          <a:cs typeface="Arial" panose="020B0604020202020204" pitchFamily="34" charset="0"/>
                        </a:rPr>
                        <a:t>have a $0 premium and may help pay all or part of your Part B premium.</a:t>
                      </a:r>
                      <a:r>
                        <a:rPr lang="en-US" sz="1800" baseline="0" dirty="0">
                          <a:solidFill>
                            <a:srgbClr val="00529B"/>
                          </a:solidFill>
                          <a:effectLst/>
                          <a:latin typeface="+mn-lt"/>
                          <a:cs typeface="Arial" panose="020B0604020202020204" pitchFamily="34" charset="0"/>
                        </a:rPr>
                        <a:t> Most plans include Medicare drug coverage (Part D).</a:t>
                      </a:r>
                      <a:endParaRPr lang="en-US" sz="1800" dirty="0">
                        <a:solidFill>
                          <a:srgbClr val="00529B"/>
                        </a:solidFill>
                        <a:effectLst/>
                        <a:latin typeface="+mn-lt"/>
                        <a:cs typeface="Arial" panose="020B0604020202020204" pitchFamily="34" charset="0"/>
                      </a:endParaRP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118377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dirty="0">
                          <a:solidFill>
                            <a:srgbClr val="00529B"/>
                          </a:solidFill>
                          <a:effectLst/>
                          <a:latin typeface="+mn-lt"/>
                          <a:cs typeface="Arial" panose="020B0604020202020204" pitchFamily="34" charset="0"/>
                        </a:rPr>
                        <a:t>There’s </a:t>
                      </a:r>
                      <a:r>
                        <a:rPr lang="en-US" sz="1800" b="1" dirty="0">
                          <a:solidFill>
                            <a:srgbClr val="00529B"/>
                          </a:solidFill>
                          <a:effectLst/>
                          <a:latin typeface="+mn-lt"/>
                          <a:cs typeface="Arial" panose="020B0604020202020204" pitchFamily="34" charset="0"/>
                        </a:rPr>
                        <a:t>no yearly limit </a:t>
                      </a:r>
                      <a:r>
                        <a:rPr lang="en-US" sz="1800" dirty="0">
                          <a:solidFill>
                            <a:srgbClr val="00529B"/>
                          </a:solidFill>
                          <a:effectLst/>
                          <a:latin typeface="+mn-lt"/>
                          <a:cs typeface="Arial" panose="020B0604020202020204" pitchFamily="34" charset="0"/>
                        </a:rPr>
                        <a:t>on what you pay out of pocket,</a:t>
                      </a:r>
                      <a:r>
                        <a:rPr lang="en-US" sz="1800" baseline="0" dirty="0">
                          <a:solidFill>
                            <a:srgbClr val="00529B"/>
                          </a:solidFill>
                          <a:effectLst/>
                          <a:latin typeface="+mn-lt"/>
                          <a:cs typeface="Arial" panose="020B0604020202020204" pitchFamily="34" charset="0"/>
                        </a:rPr>
                        <a:t> unless you have supplemental coverage—like Medicare Supplement Insurance (Medigap).</a:t>
                      </a:r>
                      <a:endParaRPr lang="en-US" sz="1800" dirty="0">
                        <a:solidFill>
                          <a:srgbClr val="00529B"/>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dirty="0">
                          <a:solidFill>
                            <a:srgbClr val="00529B"/>
                          </a:solidFill>
                          <a:effectLst/>
                          <a:latin typeface="+mn-lt"/>
                          <a:cs typeface="Arial" panose="020B0604020202020204" pitchFamily="34" charset="0"/>
                        </a:rPr>
                        <a:t>Plans have a </a:t>
                      </a:r>
                      <a:r>
                        <a:rPr lang="en-US" sz="1800" b="1" dirty="0">
                          <a:solidFill>
                            <a:srgbClr val="00529B"/>
                          </a:solidFill>
                          <a:effectLst/>
                          <a:latin typeface="+mn-lt"/>
                          <a:cs typeface="Arial" panose="020B0604020202020204" pitchFamily="34" charset="0"/>
                        </a:rPr>
                        <a:t>yearly </a:t>
                      </a:r>
                      <a:r>
                        <a:rPr lang="en-US" sz="1800" b="0" dirty="0">
                          <a:solidFill>
                            <a:srgbClr val="00529B"/>
                          </a:solidFill>
                          <a:effectLst/>
                          <a:latin typeface="+mn-lt"/>
                          <a:cs typeface="Arial" panose="020B0604020202020204" pitchFamily="34" charset="0"/>
                        </a:rPr>
                        <a:t>limit on what you pay out of pocket </a:t>
                      </a:r>
                      <a:r>
                        <a:rPr lang="en-US" sz="1800" dirty="0">
                          <a:solidFill>
                            <a:srgbClr val="00529B"/>
                          </a:solidFill>
                          <a:effectLst/>
                          <a:latin typeface="+mn-lt"/>
                          <a:cs typeface="Arial" panose="020B0604020202020204" pitchFamily="34" charset="0"/>
                        </a:rPr>
                        <a:t>for services Medicare Part A and Part B cover. Once you reach your plan’s limit, you’ll pay nothing for services Part A and Part B cover for the rest of the year.</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r h="11031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dirty="0">
                          <a:solidFill>
                            <a:srgbClr val="00529B"/>
                          </a:solidFill>
                          <a:effectLst/>
                          <a:latin typeface="+mn-lt"/>
                          <a:cs typeface="Arial" panose="020B0604020202020204" pitchFamily="34" charset="0"/>
                        </a:rPr>
                        <a:t>You </a:t>
                      </a:r>
                      <a:r>
                        <a:rPr lang="en-US" sz="1800" b="1" dirty="0">
                          <a:solidFill>
                            <a:srgbClr val="00529B"/>
                          </a:solidFill>
                          <a:effectLst/>
                          <a:latin typeface="+mn-lt"/>
                          <a:cs typeface="Arial" panose="020B0604020202020204" pitchFamily="34" charset="0"/>
                        </a:rPr>
                        <a:t>can</a:t>
                      </a:r>
                      <a:r>
                        <a:rPr lang="en-US" sz="1800" dirty="0">
                          <a:solidFill>
                            <a:srgbClr val="00529B"/>
                          </a:solidFill>
                          <a:effectLst/>
                          <a:latin typeface="+mn-lt"/>
                          <a:cs typeface="Arial" panose="020B0604020202020204" pitchFamily="34" charset="0"/>
                        </a:rPr>
                        <a:t> </a:t>
                      </a:r>
                      <a:r>
                        <a:rPr lang="en-US" sz="1800" b="1" dirty="0">
                          <a:solidFill>
                            <a:srgbClr val="00529B"/>
                          </a:solidFill>
                          <a:effectLst/>
                          <a:latin typeface="+mn-lt"/>
                          <a:cs typeface="Arial" panose="020B0604020202020204" pitchFamily="34" charset="0"/>
                        </a:rPr>
                        <a:t>choose to buy </a:t>
                      </a:r>
                      <a:r>
                        <a:rPr lang="en-US" sz="1800" b="0" dirty="0">
                          <a:solidFill>
                            <a:srgbClr val="00529B"/>
                          </a:solidFill>
                          <a:effectLst/>
                          <a:latin typeface="+mn-lt"/>
                          <a:cs typeface="Arial" panose="020B0604020202020204" pitchFamily="34" charset="0"/>
                        </a:rPr>
                        <a:t>Medigap</a:t>
                      </a:r>
                      <a:r>
                        <a:rPr lang="en-US" sz="1800" dirty="0">
                          <a:solidFill>
                            <a:srgbClr val="00529B"/>
                          </a:solidFill>
                          <a:effectLst/>
                          <a:latin typeface="+mn-lt"/>
                          <a:cs typeface="Arial" panose="020B0604020202020204" pitchFamily="34" charset="0"/>
                        </a:rPr>
                        <a:t> to help pay your remaining out-of-pocket costs (like your 20% coinsurance). Or</a:t>
                      </a:r>
                      <a:r>
                        <a:rPr lang="en-US" sz="1800" baseline="0" dirty="0">
                          <a:solidFill>
                            <a:srgbClr val="00529B"/>
                          </a:solidFill>
                          <a:effectLst/>
                          <a:latin typeface="+mn-lt"/>
                          <a:cs typeface="Arial" panose="020B0604020202020204" pitchFamily="34" charset="0"/>
                        </a:rPr>
                        <a:t>, you can use coverage from a current or former employer or union, or Medicaid.</a:t>
                      </a:r>
                      <a:endParaRPr lang="en-US" sz="1800" dirty="0">
                        <a:solidFill>
                          <a:srgbClr val="00529B"/>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0"/>
                        </a:spcBef>
                        <a:spcAft>
                          <a:spcPts val="1200"/>
                        </a:spcAft>
                      </a:pPr>
                      <a:r>
                        <a:rPr lang="en-US" sz="1800" dirty="0">
                          <a:solidFill>
                            <a:srgbClr val="00529B"/>
                          </a:solidFill>
                          <a:effectLst/>
                          <a:latin typeface="+mn-lt"/>
                          <a:cs typeface="Arial" panose="020B0604020202020204" pitchFamily="34" charset="0"/>
                        </a:rPr>
                        <a:t>You </a:t>
                      </a:r>
                      <a:r>
                        <a:rPr lang="en-US" sz="1800" b="1" dirty="0">
                          <a:solidFill>
                            <a:srgbClr val="00529B"/>
                          </a:solidFill>
                          <a:effectLst/>
                          <a:latin typeface="+mn-lt"/>
                          <a:cs typeface="Arial" panose="020B0604020202020204" pitchFamily="34" charset="0"/>
                        </a:rPr>
                        <a:t>can’t buy Medigap</a:t>
                      </a:r>
                      <a:r>
                        <a:rPr lang="en-US" sz="1800" dirty="0">
                          <a:solidFill>
                            <a:srgbClr val="00529B"/>
                          </a:solidFill>
                          <a:effectLst/>
                          <a:latin typeface="+mn-lt"/>
                          <a:cs typeface="Arial" panose="020B0604020202020204" pitchFamily="34" charset="0"/>
                        </a:rPr>
                        <a:t>.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722158830"/>
                  </a:ext>
                </a:extLst>
              </a:tr>
            </a:tbl>
          </a:graphicData>
        </a:graphic>
      </p:graphicFrame>
      <p:sp>
        <p:nvSpPr>
          <p:cNvPr id="5" name="Slide Number Placeholder 4">
            <a:extLst>
              <a:ext uri="{FF2B5EF4-FFF2-40B4-BE49-F238E27FC236}">
                <a16:creationId xmlns:a16="http://schemas.microsoft.com/office/drawing/2014/main" id="{BB7C4EF5-4026-4891-9FA6-9A0E44A25B30}"/>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11</a:t>
            </a:fld>
            <a:endParaRPr lang="en-US" dirty="0">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a:xfrm>
            <a:off x="838200" y="6492240"/>
            <a:ext cx="2743200" cy="365125"/>
          </a:xfrm>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3850663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solidFill>
                  <a:prstClr val="white"/>
                </a:solidFill>
              </a:rPr>
              <a:t>Original Medicare vs. Medicare Advantage:</a:t>
            </a:r>
            <a:br>
              <a:rPr lang="en-US" sz="2800" dirty="0">
                <a:solidFill>
                  <a:prstClr val="white"/>
                </a:solidFill>
              </a:rPr>
            </a:br>
            <a:r>
              <a:rPr lang="en-US" sz="2800" dirty="0">
                <a:solidFill>
                  <a:prstClr val="white"/>
                </a:solidFill>
              </a:rPr>
              <a:t>Coverage </a:t>
            </a:r>
            <a:endParaRPr lang="en-US" sz="2800" dirty="0"/>
          </a:p>
        </p:txBody>
      </p:sp>
      <p:graphicFrame>
        <p:nvGraphicFramePr>
          <p:cNvPr id="7" name="Table 6" descr="This table shows the differences in coverage between Original Medicare and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2380489137"/>
              </p:ext>
            </p:extLst>
          </p:nvPr>
        </p:nvGraphicFramePr>
        <p:xfrm>
          <a:off x="244997" y="1548184"/>
          <a:ext cx="11702006" cy="4136292"/>
        </p:xfrm>
        <a:graphic>
          <a:graphicData uri="http://schemas.openxmlformats.org/drawingml/2006/table">
            <a:tbl>
              <a:tblPr firstRow="1" bandRow="1"/>
              <a:tblGrid>
                <a:gridCol w="5851003">
                  <a:extLst>
                    <a:ext uri="{9D8B030D-6E8A-4147-A177-3AD203B41FA5}">
                      <a16:colId xmlns:a16="http://schemas.microsoft.com/office/drawing/2014/main" val="3939814607"/>
                    </a:ext>
                  </a:extLst>
                </a:gridCol>
                <a:gridCol w="5851003">
                  <a:extLst>
                    <a:ext uri="{9D8B030D-6E8A-4147-A177-3AD203B41FA5}">
                      <a16:colId xmlns:a16="http://schemas.microsoft.com/office/drawing/2014/main" val="3510080372"/>
                    </a:ext>
                  </a:extLst>
                </a:gridCol>
              </a:tblGrid>
              <a:tr h="46034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400" b="1" dirty="0">
                          <a:solidFill>
                            <a:srgbClr val="006CAA"/>
                          </a:solidFill>
                          <a:effectLst/>
                          <a:latin typeface="+mn-lt"/>
                          <a:cs typeface="Arial"/>
                        </a:rPr>
                        <a:t>Original Medicare</a:t>
                      </a:r>
                      <a:endParaRPr lang="en-US" sz="2400" dirty="0">
                        <a:solidFill>
                          <a:srgbClr val="006CAA"/>
                        </a:solidFill>
                        <a:effectLst/>
                        <a:latin typeface="+mn-lt"/>
                        <a:cs typeface="Arial"/>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400" b="1" dirty="0">
                          <a:solidFill>
                            <a:srgbClr val="006CAA"/>
                          </a:solidFill>
                          <a:effectLst/>
                          <a:latin typeface="+mn-lt"/>
                          <a:cs typeface="Arial"/>
                        </a:rPr>
                        <a:t>Medicare Advantage (Part C)</a:t>
                      </a:r>
                      <a:endParaRPr lang="en-US" sz="2400" dirty="0">
                        <a:solidFill>
                          <a:srgbClr val="006CAA"/>
                        </a:solidFill>
                        <a:effectLst/>
                        <a:latin typeface="+mn-lt"/>
                        <a:cs typeface="Arial"/>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11900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a:rPr>
                        <a:t>Original Medicare covers most </a:t>
                      </a:r>
                      <a:r>
                        <a:rPr lang="en-US" sz="2000" b="0" dirty="0">
                          <a:solidFill>
                            <a:srgbClr val="00529B"/>
                          </a:solidFill>
                          <a:effectLst/>
                          <a:latin typeface="+mn-lt"/>
                          <a:cs typeface="Arial"/>
                        </a:rPr>
                        <a:t>medically</a:t>
                      </a:r>
                      <a:r>
                        <a:rPr lang="en-US" sz="2000" b="0" baseline="0" dirty="0">
                          <a:solidFill>
                            <a:srgbClr val="00529B"/>
                          </a:solidFill>
                          <a:effectLst/>
                          <a:latin typeface="+mn-lt"/>
                          <a:cs typeface="Arial"/>
                        </a:rPr>
                        <a:t> necessary </a:t>
                      </a:r>
                      <a:r>
                        <a:rPr lang="en-US" sz="2000" dirty="0">
                          <a:solidFill>
                            <a:srgbClr val="00529B"/>
                          </a:solidFill>
                          <a:effectLst/>
                          <a:latin typeface="+mn-lt"/>
                          <a:cs typeface="Arial"/>
                        </a:rPr>
                        <a:t>services and supplies in hospitals, doctors’ offices, and other health care facilities. </a:t>
                      </a: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Original Medicare doesn’t cover some benefits</a:t>
                      </a:r>
                      <a:r>
                        <a:rPr kumimoji="0" lang="en-US" sz="2000" b="0" i="0" u="none" strike="noStrike" kern="1200" cap="none" spc="0" normalizeH="0" noProof="0" dirty="0">
                          <a:ln>
                            <a:noFill/>
                          </a:ln>
                          <a:solidFill>
                            <a:srgbClr val="00529B"/>
                          </a:solidFill>
                          <a:effectLst/>
                          <a:uLnTx/>
                          <a:uFillTx/>
                          <a:latin typeface="Calibri" panose="020F0502020204030204"/>
                          <a:ea typeface="+mn-ea"/>
                          <a:cs typeface="+mn-cs"/>
                        </a:rPr>
                        <a:t> like eye exams, most dental care, and routine exams.</a:t>
                      </a:r>
                      <a:endParaRPr lang="en-US" sz="2000" dirty="0">
                        <a:solidFill>
                          <a:srgbClr val="00529B"/>
                        </a:solidFill>
                        <a:effectLst/>
                        <a:latin typeface="+mn-lt"/>
                        <a:cs typeface="Arial" panose="020B0604020202020204" pitchFamily="34" charset="0"/>
                      </a:endParaRP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a:rPr>
                        <a:t>Plans must cover all medically necessary services that Original Medicare covers. Plans may also </a:t>
                      </a:r>
                      <a:r>
                        <a:rPr lang="en-US" sz="2000" b="0" baseline="0" dirty="0">
                          <a:solidFill>
                            <a:srgbClr val="00529B"/>
                          </a:solidFill>
                          <a:effectLst/>
                          <a:latin typeface="+mn-lt"/>
                          <a:cs typeface="Arial"/>
                        </a:rPr>
                        <a:t>o</a:t>
                      </a:r>
                      <a:r>
                        <a:rPr lang="en-US" sz="2000" b="0" dirty="0">
                          <a:solidFill>
                            <a:srgbClr val="00529B"/>
                          </a:solidFill>
                          <a:effectLst/>
                          <a:latin typeface="+mn-lt"/>
                          <a:cs typeface="Arial"/>
                        </a:rPr>
                        <a:t>ffer some</a:t>
                      </a:r>
                      <a:r>
                        <a:rPr lang="en-US" sz="2000" b="1" dirty="0">
                          <a:solidFill>
                            <a:srgbClr val="00529B"/>
                          </a:solidFill>
                          <a:effectLst/>
                          <a:latin typeface="+mn-lt"/>
                          <a:cs typeface="Arial"/>
                        </a:rPr>
                        <a:t> extra benefits that Original Medicare doesn’t cover</a:t>
                      </a:r>
                      <a:r>
                        <a:rPr lang="en-US" sz="2000" dirty="0">
                          <a:solidFill>
                            <a:srgbClr val="00529B"/>
                          </a:solidFill>
                          <a:effectLst/>
                          <a:latin typeface="+mn-lt"/>
                          <a:cs typeface="Arial"/>
                        </a:rPr>
                        <a:t>—like certain vision, hearing, and dental services.</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66839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a:rPr>
                        <a:t>You can join a </a:t>
                      </a:r>
                      <a:r>
                        <a:rPr lang="en-US" sz="2000" b="1" dirty="0">
                          <a:solidFill>
                            <a:srgbClr val="00529B"/>
                          </a:solidFill>
                          <a:effectLst/>
                          <a:latin typeface="+mn-lt"/>
                          <a:cs typeface="Arial"/>
                        </a:rPr>
                        <a:t>separate Medicare drug plan</a:t>
                      </a:r>
                      <a:r>
                        <a:rPr lang="en-US" sz="2000" b="1" baseline="0" dirty="0">
                          <a:solidFill>
                            <a:srgbClr val="00529B"/>
                          </a:solidFill>
                          <a:effectLst/>
                          <a:latin typeface="+mn-lt"/>
                          <a:cs typeface="Arial"/>
                        </a:rPr>
                        <a:t> </a:t>
                      </a:r>
                      <a:r>
                        <a:rPr lang="en-US" sz="2000" dirty="0">
                          <a:solidFill>
                            <a:srgbClr val="00529B"/>
                          </a:solidFill>
                          <a:effectLst/>
                          <a:latin typeface="+mn-lt"/>
                          <a:cs typeface="Arial"/>
                        </a:rPr>
                        <a:t>to get Medicare drug coverage (Part D).</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b="1" dirty="0">
                          <a:solidFill>
                            <a:srgbClr val="00529B"/>
                          </a:solidFill>
                          <a:effectLst/>
                          <a:latin typeface="+mn-lt"/>
                          <a:cs typeface="Arial"/>
                        </a:rPr>
                        <a:t>Medicare drug coverage (Part D) is included</a:t>
                      </a:r>
                      <a:r>
                        <a:rPr lang="en-US" sz="2000" dirty="0">
                          <a:solidFill>
                            <a:srgbClr val="00529B"/>
                          </a:solidFill>
                          <a:effectLst/>
                          <a:latin typeface="+mn-lt"/>
                          <a:cs typeface="Arial"/>
                        </a:rPr>
                        <a:t> </a:t>
                      </a:r>
                      <a:r>
                        <a:rPr lang="en-US" sz="2000" b="1" dirty="0">
                          <a:solidFill>
                            <a:srgbClr val="00529B"/>
                          </a:solidFill>
                          <a:effectLst/>
                          <a:latin typeface="+mn-lt"/>
                          <a:cs typeface="Arial"/>
                        </a:rPr>
                        <a:t>in most plans</a:t>
                      </a:r>
                      <a:r>
                        <a:rPr lang="en-US" sz="2000" dirty="0">
                          <a:solidFill>
                            <a:srgbClr val="00529B"/>
                          </a:solidFill>
                          <a:effectLst/>
                          <a:latin typeface="+mn-lt"/>
                          <a:cs typeface="Arial"/>
                        </a:rPr>
                        <a:t>. In most types of Medicare Advantage</a:t>
                      </a:r>
                      <a:r>
                        <a:rPr lang="en-US" sz="2000" baseline="0" dirty="0">
                          <a:solidFill>
                            <a:srgbClr val="00529B"/>
                          </a:solidFill>
                          <a:effectLst/>
                          <a:latin typeface="+mn-lt"/>
                          <a:cs typeface="Arial"/>
                        </a:rPr>
                        <a:t> Plans, you can’t join a separate Medicare drug plan.</a:t>
                      </a:r>
                      <a:endParaRPr lang="en-US" sz="2000" dirty="0">
                        <a:solidFill>
                          <a:srgbClr val="00529B"/>
                        </a:solidFill>
                        <a:effectLst/>
                        <a:latin typeface="+mn-lt"/>
                        <a:cs typeface="Arial"/>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9292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b="0" dirty="0">
                          <a:solidFill>
                            <a:srgbClr val="00529B"/>
                          </a:solidFill>
                          <a:effectLst/>
                          <a:latin typeface="+mn-lt"/>
                          <a:cs typeface="Arial"/>
                        </a:rPr>
                        <a:t>In most cases, </a:t>
                      </a:r>
                      <a:r>
                        <a:rPr lang="en-US" sz="2000" dirty="0">
                          <a:solidFill>
                            <a:srgbClr val="00529B"/>
                          </a:solidFill>
                          <a:effectLst/>
                          <a:latin typeface="+mn-lt"/>
                          <a:cs typeface="Arial"/>
                        </a:rPr>
                        <a:t>you don’t need approval for Original Medicare to cover your services or supplies.</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b="0" dirty="0">
                          <a:solidFill>
                            <a:srgbClr val="00529B"/>
                          </a:solidFill>
                          <a:effectLst/>
                          <a:latin typeface="+mn-lt"/>
                          <a:cs typeface="Arial"/>
                        </a:rPr>
                        <a:t>In many cases, </a:t>
                      </a:r>
                      <a:r>
                        <a:rPr lang="en-US" sz="2000" dirty="0">
                          <a:solidFill>
                            <a:srgbClr val="00529B"/>
                          </a:solidFill>
                          <a:effectLst/>
                          <a:latin typeface="+mn-lt"/>
                          <a:cs typeface="Arial"/>
                        </a:rPr>
                        <a:t>you may need to get approval from your plan before it covers certain services or supplies. </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bl>
          </a:graphicData>
        </a:graphic>
      </p:graphicFrame>
      <p:sp>
        <p:nvSpPr>
          <p:cNvPr id="5" name="Slide Number Placeholder 4">
            <a:extLst>
              <a:ext uri="{FF2B5EF4-FFF2-40B4-BE49-F238E27FC236}">
                <a16:creationId xmlns:a16="http://schemas.microsoft.com/office/drawing/2014/main" id="{022ADAEC-131D-4E60-971C-53ADB7E99AFB}"/>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12</a:t>
            </a:fld>
            <a:endParaRPr lang="en-US" dirty="0">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a:xfrm>
            <a:off x="838200" y="6492240"/>
            <a:ext cx="2743200" cy="365125"/>
          </a:xfrm>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30241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solidFill>
                  <a:prstClr val="white"/>
                </a:solidFill>
              </a:rPr>
              <a:t>Original Medicare vs. Medicare Advantage:</a:t>
            </a:r>
            <a:br>
              <a:rPr lang="en-US" sz="2800" dirty="0">
                <a:solidFill>
                  <a:prstClr val="white"/>
                </a:solidFill>
              </a:rPr>
            </a:br>
            <a:r>
              <a:rPr lang="en-US" sz="2800" dirty="0">
                <a:solidFill>
                  <a:prstClr val="white"/>
                </a:solidFill>
              </a:rPr>
              <a:t>Foreign Travel </a:t>
            </a:r>
            <a:endParaRPr lang="en-US" sz="2800" dirty="0"/>
          </a:p>
        </p:txBody>
      </p:sp>
      <p:graphicFrame>
        <p:nvGraphicFramePr>
          <p:cNvPr id="7" name="Table 6" descr="This table shows the differences in coverage during foreign travel between Original Medicare and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2462937710"/>
              </p:ext>
            </p:extLst>
          </p:nvPr>
        </p:nvGraphicFramePr>
        <p:xfrm>
          <a:off x="907964" y="1817096"/>
          <a:ext cx="10376072" cy="2887028"/>
        </p:xfrm>
        <a:graphic>
          <a:graphicData uri="http://schemas.openxmlformats.org/drawingml/2006/table">
            <a:tbl>
              <a:tblPr firstRow="1" bandRow="1"/>
              <a:tblGrid>
                <a:gridCol w="5188036">
                  <a:extLst>
                    <a:ext uri="{9D8B030D-6E8A-4147-A177-3AD203B41FA5}">
                      <a16:colId xmlns:a16="http://schemas.microsoft.com/office/drawing/2014/main" val="3939814607"/>
                    </a:ext>
                  </a:extLst>
                </a:gridCol>
                <a:gridCol w="5188036">
                  <a:extLst>
                    <a:ext uri="{9D8B030D-6E8A-4147-A177-3AD203B41FA5}">
                      <a16:colId xmlns:a16="http://schemas.microsoft.com/office/drawing/2014/main" val="3510080372"/>
                    </a:ext>
                  </a:extLst>
                </a:gridCol>
              </a:tblGrid>
              <a:tr h="43035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800" b="1" dirty="0">
                          <a:solidFill>
                            <a:srgbClr val="006CAA"/>
                          </a:solidFill>
                          <a:effectLst/>
                          <a:latin typeface="+mn-lt"/>
                          <a:cs typeface="Arial" panose="020B0604020202020204" pitchFamily="34" charset="0"/>
                        </a:rPr>
                        <a:t>Original Medicare</a:t>
                      </a:r>
                      <a:endParaRPr lang="en-US" sz="2800" dirty="0">
                        <a:solidFill>
                          <a:srgbClr val="006CA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800" b="1" dirty="0">
                          <a:solidFill>
                            <a:srgbClr val="006CAA"/>
                          </a:solidFill>
                          <a:effectLst/>
                          <a:latin typeface="+mn-lt"/>
                          <a:cs typeface="Arial" panose="020B0604020202020204" pitchFamily="34" charset="0"/>
                        </a:rPr>
                        <a:t>Medicare Advantage (Part C)</a:t>
                      </a:r>
                      <a:endParaRPr lang="en-US" sz="2800" dirty="0">
                        <a:solidFill>
                          <a:srgbClr val="006CA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71977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effectLst/>
                          <a:latin typeface="+mn-lt"/>
                          <a:cs typeface="Arial" panose="020B0604020202020204" pitchFamily="34" charset="0"/>
                        </a:rPr>
                        <a:t>Original Medicare generally </a:t>
                      </a:r>
                      <a:r>
                        <a:rPr lang="en-US" sz="2400" b="1" dirty="0">
                          <a:solidFill>
                            <a:srgbClr val="00529B"/>
                          </a:solidFill>
                          <a:effectLst/>
                          <a:latin typeface="+mn-lt"/>
                          <a:cs typeface="Arial" panose="020B0604020202020204" pitchFamily="34" charset="0"/>
                        </a:rPr>
                        <a:t>doesn’t cover medical care outside the U.S. </a:t>
                      </a:r>
                      <a:r>
                        <a:rPr lang="en-US" sz="2400" dirty="0">
                          <a:solidFill>
                            <a:srgbClr val="00529B"/>
                          </a:solidFill>
                          <a:effectLst/>
                          <a:latin typeface="+mn-lt"/>
                          <a:cs typeface="Arial" panose="020B0604020202020204" pitchFamily="34" charset="0"/>
                        </a:rPr>
                        <a:t>You may be able to buy a Medicare Supplement Insurance (Medigap) policy that covers emergency care outside the U.S.</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effectLst/>
                          <a:latin typeface="+mn-lt"/>
                          <a:cs typeface="Arial" panose="020B0604020202020204" pitchFamily="34" charset="0"/>
                        </a:rPr>
                        <a:t>Plans generally </a:t>
                      </a:r>
                      <a:r>
                        <a:rPr lang="en-US" sz="2400" b="1" dirty="0">
                          <a:solidFill>
                            <a:srgbClr val="00529B"/>
                          </a:solidFill>
                          <a:effectLst/>
                          <a:latin typeface="+mn-lt"/>
                          <a:cs typeface="Arial" panose="020B0604020202020204" pitchFamily="34" charset="0"/>
                        </a:rPr>
                        <a:t>don’t</a:t>
                      </a:r>
                      <a:r>
                        <a:rPr lang="en-US" sz="2400" dirty="0">
                          <a:solidFill>
                            <a:srgbClr val="00529B"/>
                          </a:solidFill>
                          <a:effectLst/>
                          <a:latin typeface="+mn-lt"/>
                          <a:cs typeface="Arial" panose="020B0604020202020204" pitchFamily="34" charset="0"/>
                        </a:rPr>
                        <a:t> </a:t>
                      </a:r>
                      <a:r>
                        <a:rPr lang="en-US" sz="2400" b="1" dirty="0">
                          <a:solidFill>
                            <a:srgbClr val="00529B"/>
                          </a:solidFill>
                          <a:effectLst/>
                          <a:latin typeface="+mn-lt"/>
                          <a:cs typeface="Arial" panose="020B0604020202020204" pitchFamily="34" charset="0"/>
                        </a:rPr>
                        <a:t>cover medical care outside the U.S.</a:t>
                      </a:r>
                      <a:r>
                        <a:rPr lang="en-US" sz="2400" b="1" baseline="0" dirty="0">
                          <a:solidFill>
                            <a:srgbClr val="00529B"/>
                          </a:solidFill>
                          <a:effectLst/>
                          <a:latin typeface="+mn-lt"/>
                          <a:cs typeface="Arial" panose="020B0604020202020204" pitchFamily="34" charset="0"/>
                        </a:rPr>
                        <a:t> </a:t>
                      </a:r>
                      <a:r>
                        <a:rPr lang="en-US" sz="2400" b="0" baseline="0" dirty="0">
                          <a:solidFill>
                            <a:srgbClr val="00529B"/>
                          </a:solidFill>
                          <a:effectLst/>
                          <a:latin typeface="+mn-lt"/>
                          <a:cs typeface="Arial" panose="020B0604020202020204" pitchFamily="34" charset="0"/>
                        </a:rPr>
                        <a:t>Some plans may offer a supplemental benefit that covers emergency and urgently needed services when traveling outside the U.S.</a:t>
                      </a:r>
                      <a:endParaRPr lang="en-US" sz="2400" b="0" dirty="0">
                        <a:solidFill>
                          <a:srgbClr val="00529B"/>
                        </a:solidFill>
                        <a:effectLst/>
                        <a:latin typeface="+mn-lt"/>
                        <a:cs typeface="Arial" panose="020B0604020202020204" pitchFamily="34" charset="0"/>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bl>
          </a:graphicData>
        </a:graphic>
      </p:graphicFrame>
      <p:sp>
        <p:nvSpPr>
          <p:cNvPr id="8" name="Content Placeholder 7">
            <a:extLst>
              <a:ext uri="{FF2B5EF4-FFF2-40B4-BE49-F238E27FC236}">
                <a16:creationId xmlns:a16="http://schemas.microsoft.com/office/drawing/2014/main" id="{AA820214-AB65-3674-389F-4A75F06C8876}"/>
              </a:ext>
            </a:extLst>
          </p:cNvPr>
          <p:cNvSpPr txBox="1">
            <a:spLocks/>
          </p:cNvSpPr>
          <p:nvPr/>
        </p:nvSpPr>
        <p:spPr>
          <a:xfrm>
            <a:off x="1166145" y="5508458"/>
            <a:ext cx="10086346" cy="10593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NOTE: </a:t>
            </a:r>
            <a:r>
              <a:rPr lang="en-US" sz="1800" dirty="0">
                <a:solidFill>
                  <a:srgbClr val="00529B"/>
                </a:solidFill>
                <a:latin typeface="Arial" panose="020B0604020202020204" pitchFamily="34" charset="0"/>
                <a:cs typeface="Arial" panose="020B0604020202020204" pitchFamily="34" charset="0"/>
              </a:rPr>
              <a:t>Medicare may pay for inpatient hospital, doctor, and ambulance services you get in a foreign country in rare cases. </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158721F2-F81F-A5EC-6BAF-D6787C13CFB5}"/>
              </a:ext>
              <a:ext uri="{C183D7F6-B498-43B3-948B-1728B52AA6E4}">
                <adec:decorative xmlns:adec="http://schemas.microsoft.com/office/drawing/2017/decorative" val="1"/>
              </a:ext>
            </a:extLst>
          </p:cNvPr>
          <p:cNvSpPr>
            <a:spLocks noChangeAspect="1"/>
          </p:cNvSpPr>
          <p:nvPr/>
        </p:nvSpPr>
        <p:spPr>
          <a:xfrm>
            <a:off x="990057" y="5592617"/>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0A44CECA-61DE-4F6F-94F6-9603712501CB}"/>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13</a:t>
            </a:fld>
            <a:endParaRPr lang="en-US" dirty="0">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a:xfrm>
            <a:off x="838200" y="6492240"/>
            <a:ext cx="2743200" cy="365125"/>
          </a:xfrm>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201907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Automatic Enrollment: Medicare Part A &amp; Part B</a:t>
            </a:r>
          </a:p>
        </p:txBody>
      </p:sp>
      <p:sp>
        <p:nvSpPr>
          <p:cNvPr id="10" name="Content Placeholder 9">
            <a:extLst>
              <a:ext uri="{FF2B5EF4-FFF2-40B4-BE49-F238E27FC236}">
                <a16:creationId xmlns:a16="http://schemas.microsoft.com/office/drawing/2014/main" id="{33560B17-D322-44E8-89F9-A5D7945CF034}"/>
              </a:ext>
            </a:extLst>
          </p:cNvPr>
          <p:cNvSpPr>
            <a:spLocks noGrp="1"/>
          </p:cNvSpPr>
          <p:nvPr>
            <p:ph idx="4294967295"/>
          </p:nvPr>
        </p:nvSpPr>
        <p:spPr>
          <a:xfrm>
            <a:off x="1415687" y="1110252"/>
            <a:ext cx="10776313" cy="1633490"/>
          </a:xfrm>
        </p:spPr>
        <p:txBody>
          <a:bodyPr>
            <a:noAutofit/>
          </a:bodyPr>
          <a:lstStyle/>
          <a:p>
            <a:pPr marL="0" lvl="0" indent="0" defTabSz="685800">
              <a:lnSpc>
                <a:spcPct val="100000"/>
              </a:lnSpc>
              <a:spcBef>
                <a:spcPts val="0"/>
              </a:spcBef>
              <a:spcAft>
                <a:spcPts val="1200"/>
              </a:spcAft>
              <a:buNone/>
              <a:defRPr/>
            </a:pPr>
            <a:r>
              <a:rPr lang="en-US" sz="2400" b="1" dirty="0">
                <a:solidFill>
                  <a:srgbClr val="00529B"/>
                </a:solidFill>
              </a:rPr>
              <a:t>Enrollment is automatic for people who:</a:t>
            </a:r>
          </a:p>
          <a:p>
            <a:pPr marL="548640" lvl="0" indent="-274320" defTabSz="685800">
              <a:lnSpc>
                <a:spcPct val="100000"/>
              </a:lnSpc>
              <a:spcBef>
                <a:spcPts val="0"/>
              </a:spcBef>
              <a:spcAft>
                <a:spcPts val="1200"/>
              </a:spcAft>
              <a:defRPr/>
            </a:pPr>
            <a:r>
              <a:rPr lang="en-US" sz="2000" dirty="0">
                <a:solidFill>
                  <a:srgbClr val="00529B"/>
                </a:solidFill>
              </a:rPr>
              <a:t>Get Social Security or RRB Benefits</a:t>
            </a:r>
          </a:p>
          <a:p>
            <a:pPr marL="548640" lvl="0" indent="-274320" defTabSz="685800">
              <a:lnSpc>
                <a:spcPct val="100000"/>
              </a:lnSpc>
              <a:spcBef>
                <a:spcPts val="0"/>
              </a:spcBef>
              <a:spcAft>
                <a:spcPts val="1200"/>
              </a:spcAft>
              <a:defRPr/>
            </a:pPr>
            <a:r>
              <a:rPr lang="en-US" sz="2000" dirty="0">
                <a:solidFill>
                  <a:srgbClr val="00529B"/>
                </a:solidFill>
              </a:rPr>
              <a:t>Are under 65, have a disability, and getting disability benefits from Social Security or certain disability benefits from the RRB for 24 months</a:t>
            </a:r>
          </a:p>
        </p:txBody>
      </p:sp>
      <p:sp>
        <p:nvSpPr>
          <p:cNvPr id="11" name="Content Placeholder 10">
            <a:extLst>
              <a:ext uri="{FF2B5EF4-FFF2-40B4-BE49-F238E27FC236}">
                <a16:creationId xmlns:a16="http://schemas.microsoft.com/office/drawing/2014/main" id="{A930C60E-438E-475B-A3DE-F087B70D7F83}"/>
              </a:ext>
            </a:extLst>
          </p:cNvPr>
          <p:cNvSpPr>
            <a:spLocks noGrp="1"/>
          </p:cNvSpPr>
          <p:nvPr>
            <p:ph idx="4294967295"/>
          </p:nvPr>
        </p:nvSpPr>
        <p:spPr>
          <a:xfrm>
            <a:off x="1410723" y="2990891"/>
            <a:ext cx="5255753" cy="2814638"/>
          </a:xfrm>
          <a:noFill/>
          <a:ln w="57150">
            <a:noFill/>
          </a:ln>
        </p:spPr>
        <p:txBody>
          <a:bodyPr>
            <a:noAutofit/>
          </a:bodyPr>
          <a:lstStyle/>
          <a:p>
            <a:pPr marL="0" lvl="0" indent="0" defTabSz="685800">
              <a:lnSpc>
                <a:spcPct val="100000"/>
              </a:lnSpc>
              <a:spcBef>
                <a:spcPts val="600"/>
              </a:spcBef>
              <a:spcAft>
                <a:spcPts val="1200"/>
              </a:spcAft>
              <a:buNone/>
              <a:defRPr/>
            </a:pPr>
            <a:r>
              <a:rPr lang="en-US" sz="2400" b="1" dirty="0">
                <a:solidFill>
                  <a:srgbClr val="00529B"/>
                </a:solidFill>
              </a:rPr>
              <a:t>Look for your “Get Ready for Medicare” package</a:t>
            </a:r>
          </a:p>
          <a:p>
            <a:pPr marL="548640" indent="-274320" defTabSz="685800">
              <a:lnSpc>
                <a:spcPct val="100000"/>
              </a:lnSpc>
              <a:spcBef>
                <a:spcPts val="0"/>
              </a:spcBef>
              <a:spcAft>
                <a:spcPts val="1200"/>
              </a:spcAft>
              <a:defRPr/>
            </a:pPr>
            <a:r>
              <a:rPr lang="en-US" sz="2000" dirty="0">
                <a:solidFill>
                  <a:srgbClr val="00529B"/>
                </a:solidFill>
              </a:rPr>
              <a:t>Mailed 3 months before:</a:t>
            </a:r>
          </a:p>
          <a:p>
            <a:pPr marL="822960" lvl="1" indent="-274320" defTabSz="685800">
              <a:lnSpc>
                <a:spcPct val="100000"/>
              </a:lnSpc>
              <a:spcBef>
                <a:spcPts val="0"/>
              </a:spcBef>
              <a:spcAft>
                <a:spcPts val="1200"/>
              </a:spcAft>
              <a:buSzPct val="100000"/>
              <a:defRPr/>
            </a:pPr>
            <a:r>
              <a:rPr lang="en-US" sz="1600" dirty="0">
                <a:solidFill>
                  <a:srgbClr val="00529B"/>
                </a:solidFill>
              </a:rPr>
              <a:t>Your 65</a:t>
            </a:r>
            <a:r>
              <a:rPr lang="en-US" sz="1600" baseline="30000" dirty="0">
                <a:solidFill>
                  <a:srgbClr val="00529B"/>
                </a:solidFill>
              </a:rPr>
              <a:t>th</a:t>
            </a:r>
            <a:r>
              <a:rPr lang="en-US" sz="1600" dirty="0">
                <a:solidFill>
                  <a:srgbClr val="00529B"/>
                </a:solidFill>
              </a:rPr>
              <a:t> birthday</a:t>
            </a:r>
          </a:p>
          <a:p>
            <a:pPr marL="822960" lvl="1" indent="-274320" defTabSz="685800">
              <a:lnSpc>
                <a:spcPct val="100000"/>
              </a:lnSpc>
              <a:spcBef>
                <a:spcPts val="0"/>
              </a:spcBef>
              <a:spcAft>
                <a:spcPts val="1200"/>
              </a:spcAft>
              <a:buSzPct val="100000"/>
              <a:defRPr/>
            </a:pPr>
            <a:r>
              <a:rPr lang="en-US" sz="1600" dirty="0">
                <a:solidFill>
                  <a:srgbClr val="00529B"/>
                </a:solidFill>
              </a:rPr>
              <a:t>Your 25</a:t>
            </a:r>
            <a:r>
              <a:rPr lang="en-US" sz="1600" baseline="30000" dirty="0">
                <a:solidFill>
                  <a:srgbClr val="00529B"/>
                </a:solidFill>
              </a:rPr>
              <a:t>th</a:t>
            </a:r>
            <a:r>
              <a:rPr lang="en-US" sz="1600" dirty="0">
                <a:solidFill>
                  <a:srgbClr val="00529B"/>
                </a:solidFill>
              </a:rPr>
              <a:t> month of disability benefits</a:t>
            </a:r>
          </a:p>
          <a:p>
            <a:pPr marL="548640" indent="-274320" defTabSz="685800">
              <a:lnSpc>
                <a:spcPct val="100000"/>
              </a:lnSpc>
              <a:spcBef>
                <a:spcPts val="0"/>
              </a:spcBef>
              <a:spcAft>
                <a:spcPts val="1200"/>
              </a:spcAft>
              <a:defRPr/>
            </a:pPr>
            <a:r>
              <a:rPr lang="en-US" sz="2000" dirty="0">
                <a:solidFill>
                  <a:srgbClr val="00529B"/>
                </a:solidFill>
              </a:rPr>
              <a:t>Includes a letter, booklet, and Medicare card</a:t>
            </a:r>
            <a:endParaRPr lang="en-US" dirty="0"/>
          </a:p>
        </p:txBody>
      </p:sp>
      <p:sp>
        <p:nvSpPr>
          <p:cNvPr id="6" name="Rectangle: Rounded Corners 5">
            <a:extLst>
              <a:ext uri="{FF2B5EF4-FFF2-40B4-BE49-F238E27FC236}">
                <a16:creationId xmlns:a16="http://schemas.microsoft.com/office/drawing/2014/main" id="{FDE59BF8-E10F-4E7F-841E-9ED22552E712}"/>
              </a:ext>
              <a:ext uri="{C183D7F6-B498-43B3-948B-1728B52AA6E4}">
                <adec:decorative xmlns:adec="http://schemas.microsoft.com/office/drawing/2017/decorative" val="1"/>
              </a:ext>
            </a:extLst>
          </p:cNvPr>
          <p:cNvSpPr/>
          <p:nvPr/>
        </p:nvSpPr>
        <p:spPr>
          <a:xfrm>
            <a:off x="1047750" y="2900453"/>
            <a:ext cx="10475912" cy="2973794"/>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Screenshot of the 2024 Get Ready for Medicare publication ">
            <a:extLst>
              <a:ext uri="{FF2B5EF4-FFF2-40B4-BE49-F238E27FC236}">
                <a16:creationId xmlns:a16="http://schemas.microsoft.com/office/drawing/2014/main" id="{44AB3C2A-1F27-8BC4-5003-B838D22ADF09}"/>
              </a:ext>
            </a:extLst>
          </p:cNvPr>
          <p:cNvPicPr>
            <a:picLocks noChangeAspect="1"/>
          </p:cNvPicPr>
          <p:nvPr/>
        </p:nvPicPr>
        <p:blipFill>
          <a:blip r:embed="rId4"/>
          <a:stretch>
            <a:fillRect/>
          </a:stretch>
        </p:blipFill>
        <p:spPr>
          <a:xfrm>
            <a:off x="6922106" y="3021836"/>
            <a:ext cx="4222144" cy="2743200"/>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9FB24680-879D-45CF-AA53-E46B76EE1A86}"/>
              </a:ext>
            </a:extLst>
          </p:cNvPr>
          <p:cNvSpPr>
            <a:spLocks noGrp="1"/>
          </p:cNvSpPr>
          <p:nvPr>
            <p:ph type="sldNum" sz="quarter" idx="12"/>
          </p:nvPr>
        </p:nvSpPr>
        <p:spPr/>
        <p:txBody>
          <a:bodyPr/>
          <a:lstStyle/>
          <a:p>
            <a:fld id="{48F63A3B-78C7-47BE-AE5E-E10140E04643}" type="slidenum">
              <a:rPr lang="en-US" smtClean="0"/>
              <a:pPr/>
              <a:t>14</a:t>
            </a:fld>
            <a:endParaRPr lang="en-US" dirty="0"/>
          </a:p>
        </p:txBody>
      </p:sp>
      <p:sp>
        <p:nvSpPr>
          <p:cNvPr id="3" name="Footer Placeholder 2"/>
          <p:cNvSpPr>
            <a:spLocks noGrp="1"/>
          </p:cNvSpPr>
          <p:nvPr>
            <p:ph type="ftr" sz="quarter" idx="11"/>
          </p:nvPr>
        </p:nvSpPr>
        <p:spPr>
          <a:xfrm>
            <a:off x="4038600" y="6477000"/>
            <a:ext cx="4114800" cy="365125"/>
          </a:xfrm>
        </p:spPr>
        <p:txBody>
          <a:bodyPr/>
          <a:lstStyle/>
          <a:p>
            <a:r>
              <a:rPr lang="en-US"/>
              <a:t>Getting Started with Medicare</a:t>
            </a:r>
            <a:endParaRPr lang="en-US" dirty="0"/>
          </a:p>
        </p:txBody>
      </p:sp>
      <p:sp>
        <p:nvSpPr>
          <p:cNvPr id="2" name="Date Placeholder 1"/>
          <p:cNvSpPr>
            <a:spLocks noGrp="1"/>
          </p:cNvSpPr>
          <p:nvPr>
            <p:ph type="dt" sz="half" idx="10"/>
          </p:nvPr>
        </p:nvSpPr>
        <p:spPr>
          <a:xfrm>
            <a:off x="838200" y="6477000"/>
            <a:ext cx="2743200" cy="365125"/>
          </a:xfrm>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1136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Some People Must Take Action to Sign Up for Medicare</a:t>
            </a:r>
          </a:p>
        </p:txBody>
      </p:sp>
      <p:pic>
        <p:nvPicPr>
          <p:cNvPr id="23" name="Picture 22">
            <a:extLst>
              <a:ext uri="{FF2B5EF4-FFF2-40B4-BE49-F238E27FC236}">
                <a16:creationId xmlns:a16="http://schemas.microsoft.com/office/drawing/2014/main" id="{19345F36-C237-4262-913C-188192BD04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2543" y="1549385"/>
            <a:ext cx="1554480" cy="1554480"/>
          </a:xfrm>
          <a:prstGeom prst="rect">
            <a:avLst/>
          </a:prstGeom>
        </p:spPr>
      </p:pic>
      <p:sp>
        <p:nvSpPr>
          <p:cNvPr id="7" name="Content Placeholder 6">
            <a:extLst>
              <a:ext uri="{FF2B5EF4-FFF2-40B4-BE49-F238E27FC236}">
                <a16:creationId xmlns:a16="http://schemas.microsoft.com/office/drawing/2014/main" id="{8C0B041A-36EB-DFA8-A1F9-043325AB82E8}"/>
              </a:ext>
            </a:extLst>
          </p:cNvPr>
          <p:cNvSpPr>
            <a:spLocks noGrp="1"/>
          </p:cNvSpPr>
          <p:nvPr>
            <p:ph sz="quarter" idx="13"/>
          </p:nvPr>
        </p:nvSpPr>
        <p:spPr>
          <a:xfrm>
            <a:off x="809115" y="1425911"/>
            <a:ext cx="6831762" cy="1773936"/>
          </a:xfrm>
          <a:prstGeom prst="roundRect">
            <a:avLst/>
          </a:prstGeom>
          <a:ln w="28575">
            <a:solidFill>
              <a:srgbClr val="BDD7EE"/>
            </a:solidFill>
          </a:ln>
        </p:spPr>
        <p:txBody>
          <a:bodyPr anchor="ctr"/>
          <a:lstStyle/>
          <a:p>
            <a:pPr marL="1645920" lvl="1" indent="0" defTabSz="685800">
              <a:spcAft>
                <a:spcPts val="600"/>
              </a:spcAft>
              <a:buNone/>
              <a:defRPr/>
            </a:pPr>
            <a:r>
              <a:rPr lang="en-US" sz="1800" dirty="0"/>
              <a:t>To apply for Medicare 3 months before you </a:t>
            </a:r>
            <a:br>
              <a:rPr lang="en-US" sz="1800" dirty="0"/>
            </a:br>
            <a:r>
              <a:rPr lang="en-US" sz="1800" dirty="0"/>
              <a:t>turn 65, contact Social Security at </a:t>
            </a:r>
            <a:r>
              <a:rPr lang="en-US" sz="1800" dirty="0">
                <a:hlinkClick r:id="rId5">
                  <a:extLst>
                    <a:ext uri="{A12FA001-AC4F-418D-AE19-62706E023703}">
                      <ahyp:hlinkClr xmlns:ahyp="http://schemas.microsoft.com/office/drawing/2018/hyperlinkcolor" val="tx"/>
                    </a:ext>
                  </a:extLst>
                </a:hlinkClick>
              </a:rPr>
              <a:t>SSA.gov</a:t>
            </a:r>
            <a:r>
              <a:rPr lang="en-US" sz="1800" dirty="0"/>
              <a:t>.</a:t>
            </a:r>
            <a:endParaRPr lang="en-US" sz="1800" strike="sngStrike" dirty="0"/>
          </a:p>
        </p:txBody>
      </p:sp>
      <p:pic>
        <p:nvPicPr>
          <p:cNvPr id="22" name="Picture 21" title="RRB logo">
            <a:extLst>
              <a:ext uri="{FF2B5EF4-FFF2-40B4-BE49-F238E27FC236}">
                <a16:creationId xmlns:a16="http://schemas.microsoft.com/office/drawing/2014/main" id="{A3436B96-9454-496E-97C3-C0D72EA5774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8125" b="8516"/>
          <a:stretch/>
        </p:blipFill>
        <p:spPr>
          <a:xfrm>
            <a:off x="809114" y="3500921"/>
            <a:ext cx="1841337" cy="1554480"/>
          </a:xfrm>
          <a:prstGeom prst="rect">
            <a:avLst/>
          </a:prstGeom>
        </p:spPr>
      </p:pic>
      <p:sp>
        <p:nvSpPr>
          <p:cNvPr id="8" name="Content Placeholder 7">
            <a:extLst>
              <a:ext uri="{FF2B5EF4-FFF2-40B4-BE49-F238E27FC236}">
                <a16:creationId xmlns:a16="http://schemas.microsoft.com/office/drawing/2014/main" id="{F0E52F3F-22B4-F280-6609-1C0E083A013D}"/>
              </a:ext>
            </a:extLst>
          </p:cNvPr>
          <p:cNvSpPr>
            <a:spLocks noGrp="1"/>
          </p:cNvSpPr>
          <p:nvPr>
            <p:ph sz="quarter" idx="14"/>
          </p:nvPr>
        </p:nvSpPr>
        <p:spPr>
          <a:xfrm>
            <a:off x="809114" y="3378509"/>
            <a:ext cx="6818230" cy="1773936"/>
          </a:xfrm>
          <a:prstGeom prst="roundRect">
            <a:avLst/>
          </a:prstGeom>
          <a:ln w="28575">
            <a:solidFill>
              <a:srgbClr val="BDD7EE"/>
            </a:solidFill>
          </a:ln>
        </p:spPr>
        <p:txBody>
          <a:bodyPr anchor="ctr"/>
          <a:lstStyle/>
          <a:p>
            <a:pPr marL="1645920" lvl="1" indent="0" defTabSz="685800">
              <a:spcAft>
                <a:spcPts val="0"/>
              </a:spcAft>
              <a:buNone/>
              <a:defRPr/>
            </a:pPr>
            <a:r>
              <a:rPr lang="en-US" sz="1800" dirty="0"/>
              <a:t>If you retired from a railroad, contact your local Railroad Retirement Board at </a:t>
            </a:r>
          </a:p>
          <a:p>
            <a:pPr marL="1645920" lvl="1" indent="0" defTabSz="685800">
              <a:spcAft>
                <a:spcPts val="0"/>
              </a:spcAft>
              <a:buNone/>
              <a:defRPr/>
            </a:pPr>
            <a:r>
              <a:rPr lang="en-US" sz="1800" dirty="0"/>
              <a:t>1-877-772-5772; TTY: 1-312-751-4701</a:t>
            </a:r>
          </a:p>
        </p:txBody>
      </p:sp>
      <p:sp>
        <p:nvSpPr>
          <p:cNvPr id="5" name="Rectangle: Rounded Corners 4">
            <a:extLst>
              <a:ext uri="{FF2B5EF4-FFF2-40B4-BE49-F238E27FC236}">
                <a16:creationId xmlns:a16="http://schemas.microsoft.com/office/drawing/2014/main" id="{65D8DAB9-0804-4E51-83F0-CDAD5D31D0D6}"/>
              </a:ext>
              <a:ext uri="{C183D7F6-B498-43B3-948B-1728B52AA6E4}">
                <adec:decorative xmlns:adec="http://schemas.microsoft.com/office/drawing/2017/decorative" val="1"/>
              </a:ext>
            </a:extLst>
          </p:cNvPr>
          <p:cNvSpPr/>
          <p:nvPr/>
        </p:nvSpPr>
        <p:spPr>
          <a:xfrm>
            <a:off x="8153400" y="1089607"/>
            <a:ext cx="2676308" cy="4886592"/>
          </a:xfrm>
          <a:prstGeom prst="roundRect">
            <a:avLst>
              <a:gd name="adj" fmla="val 5719"/>
            </a:avLst>
          </a:prstGeom>
          <a:solidFill>
            <a:srgbClr val="DEEBF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Screenshot of the 2024 Welcome to Medicare CMS Publication">
            <a:extLst>
              <a:ext uri="{FF2B5EF4-FFF2-40B4-BE49-F238E27FC236}">
                <a16:creationId xmlns:a16="http://schemas.microsoft.com/office/drawing/2014/main" id="{A0555071-EF93-254A-5283-325B86832E91}"/>
              </a:ext>
            </a:extLst>
          </p:cNvPr>
          <p:cNvPicPr>
            <a:picLocks noChangeAspect="1"/>
          </p:cNvPicPr>
          <p:nvPr/>
        </p:nvPicPr>
        <p:blipFill>
          <a:blip r:embed="rId7"/>
          <a:stretch>
            <a:fillRect/>
          </a:stretch>
        </p:blipFill>
        <p:spPr>
          <a:xfrm>
            <a:off x="8443949" y="1292623"/>
            <a:ext cx="2098897" cy="4480560"/>
          </a:xfrm>
          <a:prstGeom prst="rect">
            <a:avLst/>
          </a:prstGeom>
          <a:ln>
            <a:noFill/>
          </a:ln>
          <a:effectLst>
            <a:outerShdw blurRad="190500" algn="tl" rotWithShape="0">
              <a:srgbClr val="000000">
                <a:alpha val="70000"/>
              </a:srgbClr>
            </a:outerShdw>
          </a:effectLst>
        </p:spPr>
      </p:pic>
      <p:sp>
        <p:nvSpPr>
          <p:cNvPr id="21" name="Freeform: Shape 20">
            <a:extLst>
              <a:ext uri="{FF2B5EF4-FFF2-40B4-BE49-F238E27FC236}">
                <a16:creationId xmlns:a16="http://schemas.microsoft.com/office/drawing/2014/main" id="{66A2E985-C692-4817-BB74-3B1FC679A661}"/>
              </a:ext>
              <a:ext uri="{C183D7F6-B498-43B3-948B-1728B52AA6E4}">
                <adec:decorative xmlns:adec="http://schemas.microsoft.com/office/drawing/2017/decorative" val="1"/>
              </a:ext>
            </a:extLst>
          </p:cNvPr>
          <p:cNvSpPr>
            <a:spLocks noChangeAspect="1"/>
          </p:cNvSpPr>
          <p:nvPr/>
        </p:nvSpPr>
        <p:spPr>
          <a:xfrm>
            <a:off x="809114" y="5546136"/>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900C28E5-68FB-A954-169B-3900D170ABD4}"/>
              </a:ext>
            </a:extLst>
          </p:cNvPr>
          <p:cNvSpPr>
            <a:spLocks noGrp="1"/>
          </p:cNvSpPr>
          <p:nvPr>
            <p:ph sz="quarter" idx="15"/>
          </p:nvPr>
        </p:nvSpPr>
        <p:spPr>
          <a:xfrm>
            <a:off x="907372" y="5498010"/>
            <a:ext cx="6902282" cy="616581"/>
          </a:xfrm>
        </p:spPr>
        <p:txBody>
          <a:bodyPr/>
          <a:lstStyle/>
          <a:p>
            <a:pPr marL="97235" lvl="0" indent="0" defTabSz="685800">
              <a:buNone/>
              <a:defRPr/>
            </a:pPr>
            <a:r>
              <a:rPr lang="en-US" sz="1400" b="1" dirty="0"/>
              <a:t>NOTE</a:t>
            </a:r>
            <a:r>
              <a:rPr lang="en-US" sz="1400" dirty="0"/>
              <a:t>: The age for full Social Security retirement benefits is increasing. </a:t>
            </a:r>
            <a:br>
              <a:rPr lang="en-US" sz="1400" dirty="0"/>
            </a:br>
            <a:r>
              <a:rPr lang="en-US" sz="1400" dirty="0"/>
              <a:t>Medicare eligibility age is still 65.</a:t>
            </a:r>
          </a:p>
        </p:txBody>
      </p:sp>
      <p:sp>
        <p:nvSpPr>
          <p:cNvPr id="6" name="Slide Number Placeholder 5">
            <a:extLst>
              <a:ext uri="{FF2B5EF4-FFF2-40B4-BE49-F238E27FC236}">
                <a16:creationId xmlns:a16="http://schemas.microsoft.com/office/drawing/2014/main" id="{AEC071AD-2098-401B-98CB-F2B5FD997AB7}"/>
              </a:ext>
            </a:extLst>
          </p:cNvPr>
          <p:cNvSpPr>
            <a:spLocks noGrp="1"/>
          </p:cNvSpPr>
          <p:nvPr>
            <p:ph type="sldNum" sz="quarter" idx="12"/>
          </p:nvPr>
        </p:nvSpPr>
        <p:spPr/>
        <p:txBody>
          <a:bodyPr/>
          <a:lstStyle/>
          <a:p>
            <a:fld id="{48F63A3B-78C7-47BE-AE5E-E10140E04643}" type="slidenum">
              <a:rPr lang="en-US" smtClean="0"/>
              <a:pPr/>
              <a:t>15</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61616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500"/>
                                  </p:stCondLst>
                                  <p:childTnLst>
                                    <p:set>
                                      <p:cBhvr>
                                        <p:cTn id="23" dur="1" fill="hold">
                                          <p:stCondLst>
                                            <p:cond delay="0"/>
                                          </p:stCondLst>
                                        </p:cTn>
                                        <p:tgtEl>
                                          <p:spTgt spid="10">
                                            <p:txEl>
                                              <p:pRg st="0" end="0"/>
                                            </p:txEl>
                                          </p:spTgt>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50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build="p" animBg="1"/>
      <p:bldP spid="21" grpId="0" animBg="1"/>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Your Medicare Card</a:t>
            </a:r>
          </a:p>
        </p:txBody>
      </p:sp>
      <p:sp>
        <p:nvSpPr>
          <p:cNvPr id="5" name="Content Placeholder 4"/>
          <p:cNvSpPr>
            <a:spLocks noGrp="1"/>
          </p:cNvSpPr>
          <p:nvPr>
            <p:ph sz="quarter" idx="13"/>
          </p:nvPr>
        </p:nvSpPr>
        <p:spPr>
          <a:xfrm>
            <a:off x="914400" y="1371600"/>
            <a:ext cx="6416040" cy="4537075"/>
          </a:xfrm>
        </p:spPr>
        <p:txBody>
          <a:bodyPr>
            <a:normAutofit/>
          </a:bodyPr>
          <a:lstStyle/>
          <a:p>
            <a:pPr marL="349250" lvl="0" indent="-346075" defTabSz="685800">
              <a:lnSpc>
                <a:spcPct val="100000"/>
              </a:lnSpc>
              <a:spcBef>
                <a:spcPts val="0"/>
              </a:spcBef>
              <a:spcAft>
                <a:spcPts val="1200"/>
              </a:spcAft>
              <a:defRPr/>
            </a:pPr>
            <a:r>
              <a:rPr lang="en-US" sz="2000" dirty="0">
                <a:solidFill>
                  <a:srgbClr val="00529B"/>
                </a:solidFill>
              </a:rPr>
              <a:t>Lists Medicare Part A (shown as HOSPITAL), Part B (shown as MEDICAL) along with the date your coverage begins</a:t>
            </a:r>
          </a:p>
          <a:p>
            <a:pPr marL="349250" lvl="0" indent="-346075" defTabSz="685800">
              <a:lnSpc>
                <a:spcPct val="100000"/>
              </a:lnSpc>
              <a:spcBef>
                <a:spcPts val="0"/>
              </a:spcBef>
              <a:spcAft>
                <a:spcPts val="1200"/>
              </a:spcAft>
              <a:defRPr/>
            </a:pPr>
            <a:r>
              <a:rPr lang="en-US" sz="2000" dirty="0">
                <a:solidFill>
                  <a:srgbClr val="00529B"/>
                </a:solidFill>
              </a:rPr>
              <a:t>To accept Part B, keep your card (and carry it when you’re away from home) </a:t>
            </a:r>
          </a:p>
          <a:p>
            <a:pPr marL="349250" lvl="0" indent="-346075" defTabSz="685800">
              <a:lnSpc>
                <a:spcPct val="100000"/>
              </a:lnSpc>
              <a:spcBef>
                <a:spcPts val="0"/>
              </a:spcBef>
              <a:spcAft>
                <a:spcPts val="1200"/>
              </a:spcAft>
              <a:defRPr/>
            </a:pPr>
            <a:r>
              <a:rPr lang="en-US" sz="2000" dirty="0">
                <a:solidFill>
                  <a:srgbClr val="00529B"/>
                </a:solidFill>
              </a:rPr>
              <a:t>To refuse Part B, follow the instructions in the “Get Ready for Medicare” booklet</a:t>
            </a:r>
          </a:p>
          <a:p>
            <a:pPr marL="227013" lvl="1" indent="0" defTabSz="685800">
              <a:lnSpc>
                <a:spcPct val="110000"/>
              </a:lnSpc>
              <a:spcBef>
                <a:spcPts val="600"/>
              </a:spcBef>
              <a:buNone/>
            </a:pPr>
            <a:endParaRPr lang="en-US" dirty="0">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2E8C6741-79CE-DE86-2023-E4BFD7B9592E}"/>
              </a:ext>
            </a:extLst>
          </p:cNvPr>
          <p:cNvSpPr>
            <a:spLocks noGrp="1"/>
          </p:cNvSpPr>
          <p:nvPr>
            <p:ph sz="quarter" idx="14"/>
          </p:nvPr>
        </p:nvSpPr>
        <p:spPr>
          <a:xfrm>
            <a:off x="2692787" y="4291817"/>
            <a:ext cx="6598444" cy="1744334"/>
          </a:xfrm>
          <a:prstGeom prst="roundRect">
            <a:avLst/>
          </a:prstGeom>
          <a:solidFill>
            <a:srgbClr val="DEEBF7"/>
          </a:solidFill>
        </p:spPr>
        <p:txBody>
          <a:bodyPr/>
          <a:lstStyle/>
          <a:p>
            <a:pPr marL="0" lvl="0" indent="0">
              <a:buClrTx/>
              <a:buNone/>
              <a:defRPr/>
            </a:pPr>
            <a:r>
              <a:rPr lang="en-US" sz="2000" b="1" kern="0" dirty="0">
                <a:latin typeface="Calibri" panose="020F0502020204030204"/>
                <a:cs typeface="+mn-cs"/>
              </a:rPr>
              <a:t>Need a replacement card?</a:t>
            </a:r>
          </a:p>
          <a:p>
            <a:pPr marL="285750" lvl="0" indent="-285750">
              <a:buClrTx/>
              <a:buFont typeface="Wingdings" panose="05000000000000000000" pitchFamily="2" charset="2"/>
              <a:buChar char="Ø"/>
              <a:defRPr/>
            </a:pPr>
            <a:r>
              <a:rPr lang="en-US" sz="1800" b="1" kern="0" dirty="0">
                <a:latin typeface="Calibri" panose="020F0502020204030204"/>
                <a:cs typeface="+mn-cs"/>
              </a:rPr>
              <a:t>Visit </a:t>
            </a:r>
            <a:r>
              <a:rPr lang="en-US" sz="1800" b="1" dirty="0">
                <a:latin typeface="Calibri" panose="020F0502020204030204"/>
                <a:cs typeface="Arial"/>
                <a:hlinkClick r:id="rId4">
                  <a:extLst>
                    <a:ext uri="{A12FA001-AC4F-418D-AE19-62706E023703}">
                      <ahyp:hlinkClr xmlns:ahyp="http://schemas.microsoft.com/office/drawing/2018/hyperlinkcolor" val="tx"/>
                    </a:ext>
                  </a:extLst>
                </a:hlinkClick>
              </a:rPr>
              <a:t>Medicare.gov/account</a:t>
            </a:r>
            <a:r>
              <a:rPr lang="en-US" sz="1800" b="1" dirty="0">
                <a:latin typeface="Calibri" panose="020F0502020204030204"/>
                <a:cs typeface="Arial"/>
              </a:rPr>
              <a:t> </a:t>
            </a:r>
            <a:r>
              <a:rPr lang="en-US" sz="1800" dirty="0">
                <a:latin typeface="Calibri" panose="020F0502020204030204"/>
                <a:cs typeface="Arial"/>
              </a:rPr>
              <a:t>to log into your secure Medicare account and print an official copy </a:t>
            </a:r>
            <a:endParaRPr lang="en-US" sz="1800" dirty="0">
              <a:latin typeface="Calibri" panose="020F0502020204030204"/>
              <a:cs typeface="+mn-cs"/>
            </a:endParaRPr>
          </a:p>
          <a:p>
            <a:pPr marL="285750" lvl="0" indent="-285750">
              <a:buClrTx/>
              <a:buFont typeface="Wingdings" panose="05000000000000000000" pitchFamily="2" charset="2"/>
              <a:buChar char="Ø"/>
              <a:defRPr/>
            </a:pPr>
            <a:r>
              <a:rPr lang="en-US" sz="1800" b="1" kern="0" dirty="0">
                <a:latin typeface="Calibri" panose="020F0502020204030204"/>
                <a:cs typeface="+mn-cs"/>
              </a:rPr>
              <a:t>Call </a:t>
            </a:r>
            <a:r>
              <a:rPr lang="en-US" sz="1800" b="1" dirty="0">
                <a:latin typeface="Calibri" panose="020F0502020204030204"/>
                <a:cs typeface="Arial"/>
              </a:rPr>
              <a:t>1-800-MEDICARE </a:t>
            </a:r>
            <a:r>
              <a:rPr lang="en-US" sz="1800" dirty="0">
                <a:latin typeface="Calibri" panose="020F0502020204030204"/>
                <a:cs typeface="Arial"/>
              </a:rPr>
              <a:t>(1-800-633-4227) (TTY: 1-877-486-2048)</a:t>
            </a:r>
          </a:p>
        </p:txBody>
      </p:sp>
      <p:pic>
        <p:nvPicPr>
          <p:cNvPr id="6" name="Picture 5" descr="Medicare card sample"/>
          <p:cNvPicPr>
            <a:picLocks noChangeAspect="1"/>
          </p:cNvPicPr>
          <p:nvPr/>
        </p:nvPicPr>
        <p:blipFill>
          <a:blip r:embed="rId5"/>
          <a:stretch>
            <a:fillRect/>
          </a:stretch>
        </p:blipFill>
        <p:spPr>
          <a:xfrm>
            <a:off x="7469943" y="1193932"/>
            <a:ext cx="4155534" cy="2686406"/>
          </a:xfrm>
          <a:prstGeom prst="rect">
            <a:avLst/>
          </a:prstGeom>
          <a:ln>
            <a:noFill/>
          </a:ln>
          <a:effectLst>
            <a:outerShdw blurRad="292100" dist="139700" dir="2700000" algn="tl" rotWithShape="0">
              <a:srgbClr val="333333">
                <a:alpha val="65000"/>
              </a:srgbClr>
            </a:outerShdw>
          </a:effectLst>
        </p:spPr>
      </p:pic>
      <p:sp>
        <p:nvSpPr>
          <p:cNvPr id="8" name="Slide Number Placeholder 7">
            <a:extLst>
              <a:ext uri="{FF2B5EF4-FFF2-40B4-BE49-F238E27FC236}">
                <a16:creationId xmlns:a16="http://schemas.microsoft.com/office/drawing/2014/main" id="{AB295E55-56F2-4F2C-A20E-7E16F42ABE3F}"/>
              </a:ext>
            </a:extLst>
          </p:cNvPr>
          <p:cNvSpPr>
            <a:spLocks noGrp="1"/>
          </p:cNvSpPr>
          <p:nvPr>
            <p:ph type="sldNum" sz="quarter" idx="12"/>
          </p:nvPr>
        </p:nvSpPr>
        <p:spPr/>
        <p:txBody>
          <a:bodyPr/>
          <a:lstStyle/>
          <a:p>
            <a:fld id="{48F63A3B-78C7-47BE-AE5E-E10140E04643}" type="slidenum">
              <a:rPr lang="en-US" smtClean="0"/>
              <a:pPr/>
              <a:t>16</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419976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When to Sign Up or </a:t>
            </a:r>
            <a:br>
              <a:rPr lang="en-US" sz="2800" dirty="0"/>
            </a:br>
            <a:r>
              <a:rPr lang="en-US" sz="2800" dirty="0"/>
              <a:t>Make Changes to Your Medicare Coverage</a:t>
            </a:r>
          </a:p>
        </p:txBody>
      </p:sp>
      <p:sp>
        <p:nvSpPr>
          <p:cNvPr id="6" name="Content Placeholder 5">
            <a:extLst>
              <a:ext uri="{FF2B5EF4-FFF2-40B4-BE49-F238E27FC236}">
                <a16:creationId xmlns:a16="http://schemas.microsoft.com/office/drawing/2014/main" id="{7BB0B5F4-46DD-B26E-469B-3E7F3D245AA9}"/>
              </a:ext>
            </a:extLst>
          </p:cNvPr>
          <p:cNvSpPr>
            <a:spLocks noGrp="1"/>
          </p:cNvSpPr>
          <p:nvPr>
            <p:ph sz="quarter" idx="13"/>
          </p:nvPr>
        </p:nvSpPr>
        <p:spPr>
          <a:xfrm>
            <a:off x="371360" y="1730873"/>
            <a:ext cx="5724640" cy="4537075"/>
          </a:xfrm>
        </p:spPr>
        <p:txBody>
          <a:bodyPr/>
          <a:lstStyle/>
          <a:p>
            <a:pPr marL="0" lvl="0" indent="0" defTabSz="685800">
              <a:spcBef>
                <a:spcPts val="600"/>
              </a:spcBef>
              <a:spcAft>
                <a:spcPts val="3600"/>
              </a:spcAft>
              <a:buClrTx/>
              <a:buNone/>
            </a:pPr>
            <a:r>
              <a:rPr lang="en-US" sz="2400" b="1" dirty="0"/>
              <a:t>If you don’t already have Medicare:</a:t>
            </a:r>
          </a:p>
          <a:p>
            <a:pPr marL="617220" lvl="0" indent="-342900" defTabSz="685800">
              <a:buClrTx/>
            </a:pPr>
            <a:r>
              <a:rPr lang="en-IN" sz="2000" dirty="0"/>
              <a:t>Initial </a:t>
            </a:r>
            <a:r>
              <a:rPr lang="en-IN" sz="2000" dirty="0" err="1"/>
              <a:t>Enrollment</a:t>
            </a:r>
            <a:r>
              <a:rPr lang="en-IN" sz="2000" dirty="0"/>
              <a:t> Period (IEP)</a:t>
            </a:r>
          </a:p>
          <a:p>
            <a:pPr marL="617220" lvl="0" indent="-342900" defTabSz="685800">
              <a:buClrTx/>
            </a:pPr>
            <a:r>
              <a:rPr lang="en-US" sz="2000" dirty="0"/>
              <a:t>Special Enrollment Period (SEP)</a:t>
            </a:r>
          </a:p>
          <a:p>
            <a:pPr marL="617220" lvl="0" indent="-342900" defTabSz="685800">
              <a:buClrTx/>
            </a:pPr>
            <a:r>
              <a:rPr lang="en-IN" sz="2000" dirty="0"/>
              <a:t>General </a:t>
            </a:r>
            <a:r>
              <a:rPr lang="en-IN" sz="2000" dirty="0" err="1"/>
              <a:t>Enrollment</a:t>
            </a:r>
            <a:r>
              <a:rPr lang="en-IN" sz="2000" dirty="0"/>
              <a:t> Period (GEP)</a:t>
            </a:r>
          </a:p>
          <a:p>
            <a:pPr marL="0" indent="0">
              <a:buNone/>
            </a:pPr>
            <a:endParaRPr lang="en-US" dirty="0"/>
          </a:p>
        </p:txBody>
      </p:sp>
      <p:sp>
        <p:nvSpPr>
          <p:cNvPr id="7" name="Content Placeholder 6">
            <a:extLst>
              <a:ext uri="{FF2B5EF4-FFF2-40B4-BE49-F238E27FC236}">
                <a16:creationId xmlns:a16="http://schemas.microsoft.com/office/drawing/2014/main" id="{8AADE772-2996-5B41-EACE-0858E509865C}"/>
              </a:ext>
            </a:extLst>
          </p:cNvPr>
          <p:cNvSpPr>
            <a:spLocks noGrp="1"/>
          </p:cNvSpPr>
          <p:nvPr>
            <p:ph sz="quarter" idx="14"/>
          </p:nvPr>
        </p:nvSpPr>
        <p:spPr>
          <a:xfrm>
            <a:off x="6409814" y="1730873"/>
            <a:ext cx="5216700" cy="4506912"/>
          </a:xfrm>
        </p:spPr>
        <p:txBody>
          <a:bodyPr>
            <a:normAutofit/>
          </a:bodyPr>
          <a:lstStyle/>
          <a:p>
            <a:pPr marL="0" lvl="0" indent="0" defTabSz="685800">
              <a:buClrTx/>
              <a:buNone/>
            </a:pPr>
            <a:r>
              <a:rPr lang="en-US" sz="2400" b="1" dirty="0">
                <a:latin typeface="Arial"/>
                <a:cs typeface="Arial"/>
              </a:rPr>
              <a:t>If you already have Medicare and want to change how you get your coverage:</a:t>
            </a:r>
          </a:p>
          <a:p>
            <a:pPr marL="891540" lvl="0" indent="-342900" defTabSz="685800">
              <a:buClrTx/>
            </a:pPr>
            <a:r>
              <a:rPr lang="en-IN" sz="2000" dirty="0"/>
              <a:t>Open </a:t>
            </a:r>
            <a:r>
              <a:rPr lang="en-IN" sz="2000" dirty="0" err="1"/>
              <a:t>Enrollment</a:t>
            </a:r>
            <a:r>
              <a:rPr lang="en-IN" sz="2000" dirty="0"/>
              <a:t> Period (OEP)</a:t>
            </a:r>
          </a:p>
          <a:p>
            <a:pPr marL="891540" lvl="0" indent="-342900" defTabSz="685800">
              <a:buClrTx/>
            </a:pPr>
            <a:r>
              <a:rPr lang="en-IN" sz="2000" dirty="0"/>
              <a:t>Medicare Advantage OEP</a:t>
            </a:r>
          </a:p>
          <a:p>
            <a:pPr marL="891540" lvl="0" indent="-342900" defTabSz="685800">
              <a:buClrTx/>
            </a:pPr>
            <a:r>
              <a:rPr lang="en-IN" sz="2000" dirty="0"/>
              <a:t>Open </a:t>
            </a:r>
            <a:r>
              <a:rPr lang="en-IN" sz="2000" dirty="0" err="1"/>
              <a:t>Enrollment</a:t>
            </a:r>
            <a:r>
              <a:rPr lang="en-IN" sz="2000" dirty="0"/>
              <a:t> Period for Institutionalized Individual (OEPI)</a:t>
            </a:r>
          </a:p>
          <a:p>
            <a:pPr marL="891540" lvl="0" indent="-342900" defTabSz="685800">
              <a:buClrTx/>
            </a:pPr>
            <a:r>
              <a:rPr lang="en-US" sz="2000" dirty="0"/>
              <a:t>Special Enrollment Period (SEP) (in certain circumstances)</a:t>
            </a:r>
            <a:endParaRPr lang="en-IN" sz="2000" dirty="0">
              <a:latin typeface="Arial"/>
              <a:cs typeface="Arial"/>
            </a:endParaRPr>
          </a:p>
        </p:txBody>
      </p:sp>
      <p:cxnSp>
        <p:nvCxnSpPr>
          <p:cNvPr id="10" name="Straight Connector 9">
            <a:extLst>
              <a:ext uri="{FF2B5EF4-FFF2-40B4-BE49-F238E27FC236}">
                <a16:creationId xmlns:a16="http://schemas.microsoft.com/office/drawing/2014/main" id="{17D3C62E-1AC1-4292-A854-E8C72A195FB2}"/>
              </a:ext>
              <a:ext uri="{C183D7F6-B498-43B3-948B-1728B52AA6E4}">
                <adec:decorative xmlns:adec="http://schemas.microsoft.com/office/drawing/2017/decorative" val="1"/>
              </a:ext>
            </a:extLst>
          </p:cNvPr>
          <p:cNvCxnSpPr>
            <a:cxnSpLocks/>
          </p:cNvCxnSpPr>
          <p:nvPr/>
        </p:nvCxnSpPr>
        <p:spPr>
          <a:xfrm>
            <a:off x="6096000" y="1958349"/>
            <a:ext cx="0" cy="3763139"/>
          </a:xfrm>
          <a:prstGeom prst="line">
            <a:avLst/>
          </a:prstGeom>
          <a:ln w="254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95305251-6886-4993-A42E-520DB05A0F7C}"/>
              </a:ext>
            </a:extLst>
          </p:cNvPr>
          <p:cNvSpPr>
            <a:spLocks noGrp="1"/>
          </p:cNvSpPr>
          <p:nvPr>
            <p:ph type="sldNum" sz="quarter" idx="12"/>
          </p:nvPr>
        </p:nvSpPr>
        <p:spPr/>
        <p:txBody>
          <a:bodyPr/>
          <a:lstStyle/>
          <a:p>
            <a:fld id="{48F63A3B-78C7-47BE-AE5E-E10140E04643}" type="slidenum">
              <a:rPr lang="en-US" smtClean="0"/>
              <a:pPr/>
              <a:t>17</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66598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3000" dirty="0"/>
              <a:t>Initial Enrollment Period (IEP) </a:t>
            </a:r>
          </a:p>
        </p:txBody>
      </p:sp>
      <p:sp>
        <p:nvSpPr>
          <p:cNvPr id="2" name="Content Placeholder 1">
            <a:extLst>
              <a:ext uri="{FF2B5EF4-FFF2-40B4-BE49-F238E27FC236}">
                <a16:creationId xmlns:a16="http://schemas.microsoft.com/office/drawing/2014/main" id="{4872EBD6-9AE3-F952-54EA-AE8C94803A72}"/>
              </a:ext>
            </a:extLst>
          </p:cNvPr>
          <p:cNvSpPr>
            <a:spLocks noGrp="1"/>
          </p:cNvSpPr>
          <p:nvPr>
            <p:ph sz="quarter" idx="13"/>
          </p:nvPr>
        </p:nvSpPr>
        <p:spPr>
          <a:xfrm>
            <a:off x="-1" y="1095267"/>
            <a:ext cx="12192000" cy="529812"/>
          </a:xfrm>
        </p:spPr>
        <p:txBody>
          <a:bodyPr/>
          <a:lstStyle/>
          <a:p>
            <a:pPr marL="0" lvl="0" indent="0" algn="ctr">
              <a:spcAft>
                <a:spcPts val="0"/>
              </a:spcAft>
              <a:buClrTx/>
              <a:buNone/>
            </a:pPr>
            <a:r>
              <a:rPr lang="en-US" sz="2800" b="1" dirty="0"/>
              <a:t>7-Month Period</a:t>
            </a:r>
          </a:p>
        </p:txBody>
      </p:sp>
      <p:grpSp>
        <p:nvGrpSpPr>
          <p:cNvPr id="8" name="Month 1 to 3 before" descr="Three calendar icons indicating the three month before the month you turn 65 ">
            <a:extLst>
              <a:ext uri="{FF2B5EF4-FFF2-40B4-BE49-F238E27FC236}">
                <a16:creationId xmlns:a16="http://schemas.microsoft.com/office/drawing/2014/main" id="{FD6874CC-3CE1-2B01-AA10-5B2F53F75FD5}"/>
              </a:ext>
            </a:extLst>
          </p:cNvPr>
          <p:cNvGrpSpPr/>
          <p:nvPr/>
        </p:nvGrpSpPr>
        <p:grpSpPr>
          <a:xfrm>
            <a:off x="1216000" y="1853745"/>
            <a:ext cx="3405913" cy="1231499"/>
            <a:chOff x="1216000" y="1853745"/>
            <a:chExt cx="3405913" cy="1231499"/>
          </a:xfrm>
        </p:grpSpPr>
        <p:pic>
          <p:nvPicPr>
            <p:cNvPr id="9" name="Picture 8">
              <a:extLst>
                <a:ext uri="{FF2B5EF4-FFF2-40B4-BE49-F238E27FC236}">
                  <a16:creationId xmlns:a16="http://schemas.microsoft.com/office/drawing/2014/main" id="{0AB3986D-1630-BF48-FD83-50A3A9E54B7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6000" y="1853745"/>
              <a:ext cx="969348" cy="1231499"/>
            </a:xfrm>
            <a:prstGeom prst="rect">
              <a:avLst/>
            </a:prstGeom>
          </p:spPr>
        </p:pic>
        <p:sp>
          <p:nvSpPr>
            <p:cNvPr id="13" name="TextBox 12">
              <a:extLst>
                <a:ext uri="{FF2B5EF4-FFF2-40B4-BE49-F238E27FC236}">
                  <a16:creationId xmlns:a16="http://schemas.microsoft.com/office/drawing/2014/main" id="{701459C5-B2A6-3C09-DAA6-4CAE21A465DC}"/>
                </a:ext>
              </a:extLst>
            </p:cNvPr>
            <p:cNvSpPr txBox="1"/>
            <p:nvPr/>
          </p:nvSpPr>
          <p:spPr>
            <a:xfrm>
              <a:off x="1288219" y="225894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1</a:t>
              </a:r>
            </a:p>
          </p:txBody>
        </p:sp>
        <p:pic>
          <p:nvPicPr>
            <p:cNvPr id="14" name="Picture 13">
              <a:extLst>
                <a:ext uri="{FF2B5EF4-FFF2-40B4-BE49-F238E27FC236}">
                  <a16:creationId xmlns:a16="http://schemas.microsoft.com/office/drawing/2014/main" id="{7F0E86E4-43DD-C20F-785E-1330688711C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23395" y="1853745"/>
              <a:ext cx="969348" cy="1231499"/>
            </a:xfrm>
            <a:prstGeom prst="rect">
              <a:avLst/>
            </a:prstGeom>
          </p:spPr>
        </p:pic>
        <p:pic>
          <p:nvPicPr>
            <p:cNvPr id="15" name="Picture 14">
              <a:extLst>
                <a:ext uri="{FF2B5EF4-FFF2-40B4-BE49-F238E27FC236}">
                  <a16:creationId xmlns:a16="http://schemas.microsoft.com/office/drawing/2014/main" id="{D417D261-C6B4-1F0E-4567-6AD9284E24D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52565" y="1853745"/>
              <a:ext cx="969348" cy="1231499"/>
            </a:xfrm>
            <a:prstGeom prst="rect">
              <a:avLst/>
            </a:prstGeom>
          </p:spPr>
        </p:pic>
        <p:sp>
          <p:nvSpPr>
            <p:cNvPr id="16" name="TextBox 15">
              <a:extLst>
                <a:ext uri="{FF2B5EF4-FFF2-40B4-BE49-F238E27FC236}">
                  <a16:creationId xmlns:a16="http://schemas.microsoft.com/office/drawing/2014/main" id="{1DD33E66-B7F2-0CF9-F110-361DB1259E9C}"/>
                </a:ext>
              </a:extLst>
            </p:cNvPr>
            <p:cNvSpPr txBox="1"/>
            <p:nvPr/>
          </p:nvSpPr>
          <p:spPr>
            <a:xfrm>
              <a:off x="2487891" y="2265538"/>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2</a:t>
              </a:r>
            </a:p>
          </p:txBody>
        </p:sp>
        <p:sp>
          <p:nvSpPr>
            <p:cNvPr id="17" name="TextBox 16">
              <a:extLst>
                <a:ext uri="{FF2B5EF4-FFF2-40B4-BE49-F238E27FC236}">
                  <a16:creationId xmlns:a16="http://schemas.microsoft.com/office/drawing/2014/main" id="{8D6B6B05-62B5-711B-29F1-B1FA3439BA96}"/>
                </a:ext>
              </a:extLst>
            </p:cNvPr>
            <p:cNvSpPr txBox="1"/>
            <p:nvPr/>
          </p:nvSpPr>
          <p:spPr>
            <a:xfrm>
              <a:off x="3712104" y="226465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3</a:t>
              </a:r>
            </a:p>
          </p:txBody>
        </p:sp>
      </p:grpSp>
      <p:sp>
        <p:nvSpPr>
          <p:cNvPr id="10" name="Content Placeholder 9">
            <a:extLst>
              <a:ext uri="{FF2B5EF4-FFF2-40B4-BE49-F238E27FC236}">
                <a16:creationId xmlns:a16="http://schemas.microsoft.com/office/drawing/2014/main" id="{2256A7F6-8244-175D-2482-E6AB35B1DA2A}"/>
              </a:ext>
            </a:extLst>
          </p:cNvPr>
          <p:cNvSpPr>
            <a:spLocks noGrp="1"/>
          </p:cNvSpPr>
          <p:nvPr>
            <p:ph sz="quarter" idx="14"/>
          </p:nvPr>
        </p:nvSpPr>
        <p:spPr>
          <a:xfrm>
            <a:off x="1201825" y="3282910"/>
            <a:ext cx="3401534" cy="1124712"/>
          </a:xfrm>
          <a:solidFill>
            <a:srgbClr val="DEEBF7"/>
          </a:solidFill>
        </p:spPr>
        <p:txBody>
          <a:bodyPr/>
          <a:lstStyle/>
          <a:p>
            <a:pPr marL="0" lvl="0" indent="0">
              <a:spcAft>
                <a:spcPts val="0"/>
              </a:spcAft>
              <a:buClrTx/>
              <a:buNone/>
            </a:pPr>
            <a:r>
              <a:rPr lang="en-US" sz="1600" dirty="0"/>
              <a:t>If you sign up for Part A and/or </a:t>
            </a:r>
            <a:br>
              <a:rPr lang="en-US" sz="1600" dirty="0"/>
            </a:br>
            <a:r>
              <a:rPr lang="en-US" sz="1600" dirty="0"/>
              <a:t>Part B before you turn 65, your coverage starts the 1st day of your birthday month. </a:t>
            </a:r>
            <a:endParaRPr lang="en-US" dirty="0"/>
          </a:p>
        </p:txBody>
      </p:sp>
      <p:grpSp>
        <p:nvGrpSpPr>
          <p:cNvPr id="19" name="65" descr="a calendar icon representing your birthday month with a start labeled 65">
            <a:extLst>
              <a:ext uri="{FF2B5EF4-FFF2-40B4-BE49-F238E27FC236}">
                <a16:creationId xmlns:a16="http://schemas.microsoft.com/office/drawing/2014/main" id="{934C9C29-08A7-FB1F-7F28-04737C244AA5}"/>
              </a:ext>
            </a:extLst>
          </p:cNvPr>
          <p:cNvGrpSpPr/>
          <p:nvPr/>
        </p:nvGrpSpPr>
        <p:grpSpPr>
          <a:xfrm>
            <a:off x="5432042" y="1782281"/>
            <a:ext cx="1747792" cy="1300071"/>
            <a:chOff x="5432042" y="1782281"/>
            <a:chExt cx="1747792" cy="1300071"/>
          </a:xfrm>
        </p:grpSpPr>
        <p:grpSp>
          <p:nvGrpSpPr>
            <p:cNvPr id="20" name="Group 19" descr="Calendar icon indication month 4 with balloons to highlight a 65th birthday month">
              <a:extLst>
                <a:ext uri="{FF2B5EF4-FFF2-40B4-BE49-F238E27FC236}">
                  <a16:creationId xmlns:a16="http://schemas.microsoft.com/office/drawing/2014/main" id="{C8491FB3-B91F-96EC-2B97-F96C900F7B74}"/>
                </a:ext>
              </a:extLst>
            </p:cNvPr>
            <p:cNvGrpSpPr/>
            <p:nvPr/>
          </p:nvGrpSpPr>
          <p:grpSpPr>
            <a:xfrm>
              <a:off x="5432042" y="1876031"/>
              <a:ext cx="970415" cy="1206321"/>
              <a:chOff x="2680273" y="3538580"/>
              <a:chExt cx="970415" cy="1206321"/>
            </a:xfrm>
          </p:grpSpPr>
          <p:sp>
            <p:nvSpPr>
              <p:cNvPr id="23" name="Rectangle 22">
                <a:extLst>
                  <a:ext uri="{FF2B5EF4-FFF2-40B4-BE49-F238E27FC236}">
                    <a16:creationId xmlns:a16="http://schemas.microsoft.com/office/drawing/2014/main" id="{8B3F1243-6D4C-BF56-EE34-0B8B8D5AFF40}"/>
                  </a:ext>
                </a:extLst>
              </p:cNvPr>
              <p:cNvSpPr/>
              <p:nvPr/>
            </p:nvSpPr>
            <p:spPr>
              <a:xfrm>
                <a:off x="2680273" y="3847353"/>
                <a:ext cx="970415" cy="897548"/>
              </a:xfrm>
              <a:prstGeom prst="rect">
                <a:avLst/>
              </a:prstGeom>
              <a:solidFill>
                <a:srgbClr val="FFC000"/>
              </a:solidFill>
              <a:ln w="9525" cap="flat">
                <a:noFill/>
                <a:prstDash val="solid"/>
                <a:miter/>
              </a:ln>
            </p:spPr>
            <p:txBody>
              <a:bodyPr rtlCol="0" anchor="ctr"/>
              <a:lstStyle/>
              <a:p>
                <a:endParaRPr lang="en-US" dirty="0"/>
              </a:p>
            </p:txBody>
          </p:sp>
          <p:grpSp>
            <p:nvGrpSpPr>
              <p:cNvPr id="24" name="Group 23">
                <a:extLst>
                  <a:ext uri="{FF2B5EF4-FFF2-40B4-BE49-F238E27FC236}">
                    <a16:creationId xmlns:a16="http://schemas.microsoft.com/office/drawing/2014/main" id="{675714FD-123C-B77B-A4A1-AA2DF61EECBD}"/>
                  </a:ext>
                </a:extLst>
              </p:cNvPr>
              <p:cNvGrpSpPr/>
              <p:nvPr/>
            </p:nvGrpSpPr>
            <p:grpSpPr>
              <a:xfrm>
                <a:off x="2680273" y="3538580"/>
                <a:ext cx="970415" cy="274840"/>
                <a:chOff x="5808316" y="4157923"/>
                <a:chExt cx="970415" cy="274840"/>
              </a:xfrm>
            </p:grpSpPr>
            <p:sp>
              <p:nvSpPr>
                <p:cNvPr id="25" name="Rectangle 24">
                  <a:extLst>
                    <a:ext uri="{FF2B5EF4-FFF2-40B4-BE49-F238E27FC236}">
                      <a16:creationId xmlns:a16="http://schemas.microsoft.com/office/drawing/2014/main" id="{2A39DB01-8A3B-2380-B8C6-E2074FB81F73}"/>
                    </a:ext>
                  </a:extLst>
                </p:cNvPr>
                <p:cNvSpPr/>
                <p:nvPr/>
              </p:nvSpPr>
              <p:spPr>
                <a:xfrm>
                  <a:off x="5808316" y="4249883"/>
                  <a:ext cx="970415"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Terminator 25">
                  <a:extLst>
                    <a:ext uri="{FF2B5EF4-FFF2-40B4-BE49-F238E27FC236}">
                      <a16:creationId xmlns:a16="http://schemas.microsoft.com/office/drawing/2014/main" id="{4243F03B-9009-EB81-3D10-12D1B4DD7B52}"/>
                    </a:ext>
                  </a:extLst>
                </p:cNvPr>
                <p:cNvSpPr/>
                <p:nvPr/>
              </p:nvSpPr>
              <p:spPr>
                <a:xfrm rot="5400000">
                  <a:off x="6504772" y="4206569"/>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lowchart: Terminator 26">
                  <a:extLst>
                    <a:ext uri="{FF2B5EF4-FFF2-40B4-BE49-F238E27FC236}">
                      <a16:creationId xmlns:a16="http://schemas.microsoft.com/office/drawing/2014/main" id="{9A4B6505-3173-431B-109D-52DEC3012AB2}"/>
                    </a:ext>
                  </a:extLst>
                </p:cNvPr>
                <p:cNvSpPr/>
                <p:nvPr/>
              </p:nvSpPr>
              <p:spPr>
                <a:xfrm rot="5400000">
                  <a:off x="6211399" y="4203643"/>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Terminator 27">
                  <a:extLst>
                    <a:ext uri="{FF2B5EF4-FFF2-40B4-BE49-F238E27FC236}">
                      <a16:creationId xmlns:a16="http://schemas.microsoft.com/office/drawing/2014/main" id="{E44503BF-E14E-4EC2-4C1B-E123078C3A32}"/>
                    </a:ext>
                  </a:extLst>
                </p:cNvPr>
                <p:cNvSpPr/>
                <p:nvPr/>
              </p:nvSpPr>
              <p:spPr>
                <a:xfrm rot="5400000">
                  <a:off x="5913760" y="4203643"/>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1" name="TextBox 20">
              <a:extLst>
                <a:ext uri="{FF2B5EF4-FFF2-40B4-BE49-F238E27FC236}">
                  <a16:creationId xmlns:a16="http://schemas.microsoft.com/office/drawing/2014/main" id="{207C78C9-564C-D505-861C-2F84A7437FBD}"/>
                </a:ext>
              </a:extLst>
            </p:cNvPr>
            <p:cNvSpPr txBox="1"/>
            <p:nvPr/>
          </p:nvSpPr>
          <p:spPr>
            <a:xfrm>
              <a:off x="5492376" y="2260444"/>
              <a:ext cx="829402" cy="768096"/>
            </a:xfrm>
            <a:prstGeom prst="rect">
              <a:avLst/>
            </a:prstGeom>
            <a:solidFill>
              <a:srgbClr val="FFC000"/>
            </a:solidFill>
            <a:ln>
              <a:solidFill>
                <a:schemeClr val="bg1"/>
              </a:solidFill>
            </a:ln>
          </p:spPr>
          <p:txBody>
            <a:bodyPr wrap="square" lIns="0" tIns="0" rIns="0" bIns="0" rtlCol="0" anchor="ctr">
              <a:noAutofit/>
            </a:bodyPr>
            <a:lstStyle/>
            <a:p>
              <a:pPr algn="ctr"/>
              <a:r>
                <a:rPr lang="en-US" sz="1400" b="1" dirty="0">
                  <a:solidFill>
                    <a:schemeClr val="accent1">
                      <a:lumMod val="50000"/>
                    </a:schemeClr>
                  </a:solidFill>
                </a:rPr>
                <a:t>Birthday</a:t>
              </a:r>
            </a:p>
            <a:p>
              <a:pPr algn="ctr"/>
              <a:r>
                <a:rPr lang="en-US" sz="1400" b="1" dirty="0">
                  <a:solidFill>
                    <a:schemeClr val="accent1">
                      <a:lumMod val="50000"/>
                    </a:schemeClr>
                  </a:solidFill>
                </a:rPr>
                <a:t>MONTH</a:t>
              </a:r>
            </a:p>
          </p:txBody>
        </p:sp>
        <p:pic>
          <p:nvPicPr>
            <p:cNvPr id="22" name="Graphic 21" descr="Streamers">
              <a:extLst>
                <a:ext uri="{FF2B5EF4-FFF2-40B4-BE49-F238E27FC236}">
                  <a16:creationId xmlns:a16="http://schemas.microsoft.com/office/drawing/2014/main" id="{4A4A54CB-8826-F77B-11BE-A8418A3678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62546">
              <a:off x="7005502" y="1782281"/>
              <a:ext cx="174332" cy="174332"/>
            </a:xfrm>
            <a:prstGeom prst="rect">
              <a:avLst/>
            </a:prstGeom>
          </p:spPr>
        </p:pic>
      </p:grpSp>
      <p:pic>
        <p:nvPicPr>
          <p:cNvPr id="39" name="Picture 38">
            <a:extLst>
              <a:ext uri="{FF2B5EF4-FFF2-40B4-BE49-F238E27FC236}">
                <a16:creationId xmlns:a16="http://schemas.microsoft.com/office/drawing/2014/main" id="{4ED66FDD-8C41-F697-F0CC-A1238305570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027493" y="1477051"/>
            <a:ext cx="1079086" cy="1091279"/>
          </a:xfrm>
          <a:prstGeom prst="rect">
            <a:avLst/>
          </a:prstGeom>
        </p:spPr>
      </p:pic>
      <p:grpSp>
        <p:nvGrpSpPr>
          <p:cNvPr id="29" name="Month 1 to 3 after" descr="Three calendar icons indicating the three month after the month you turn 65">
            <a:extLst>
              <a:ext uri="{FF2B5EF4-FFF2-40B4-BE49-F238E27FC236}">
                <a16:creationId xmlns:a16="http://schemas.microsoft.com/office/drawing/2014/main" id="{7C5DF606-5850-5729-A6ED-053830B4683B}"/>
              </a:ext>
            </a:extLst>
          </p:cNvPr>
          <p:cNvGrpSpPr/>
          <p:nvPr/>
        </p:nvGrpSpPr>
        <p:grpSpPr>
          <a:xfrm>
            <a:off x="7351259" y="1853745"/>
            <a:ext cx="3405913" cy="1231499"/>
            <a:chOff x="1216000" y="1853745"/>
            <a:chExt cx="3405913" cy="1231499"/>
          </a:xfrm>
        </p:grpSpPr>
        <p:pic>
          <p:nvPicPr>
            <p:cNvPr id="30" name="Picture 29">
              <a:extLst>
                <a:ext uri="{FF2B5EF4-FFF2-40B4-BE49-F238E27FC236}">
                  <a16:creationId xmlns:a16="http://schemas.microsoft.com/office/drawing/2014/main" id="{99041E5E-32E1-790A-F323-FD56D62546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6000" y="1853745"/>
              <a:ext cx="969348" cy="1231499"/>
            </a:xfrm>
            <a:prstGeom prst="rect">
              <a:avLst/>
            </a:prstGeom>
          </p:spPr>
        </p:pic>
        <p:sp>
          <p:nvSpPr>
            <p:cNvPr id="31" name="TextBox 30">
              <a:extLst>
                <a:ext uri="{FF2B5EF4-FFF2-40B4-BE49-F238E27FC236}">
                  <a16:creationId xmlns:a16="http://schemas.microsoft.com/office/drawing/2014/main" id="{9E73627B-DA44-2CA2-939A-EED9C6D758B5}"/>
                </a:ext>
              </a:extLst>
            </p:cNvPr>
            <p:cNvSpPr txBox="1"/>
            <p:nvPr/>
          </p:nvSpPr>
          <p:spPr>
            <a:xfrm>
              <a:off x="1288219" y="225894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1</a:t>
              </a:r>
            </a:p>
          </p:txBody>
        </p:sp>
        <p:pic>
          <p:nvPicPr>
            <p:cNvPr id="32" name="Picture 31">
              <a:extLst>
                <a:ext uri="{FF2B5EF4-FFF2-40B4-BE49-F238E27FC236}">
                  <a16:creationId xmlns:a16="http://schemas.microsoft.com/office/drawing/2014/main" id="{58B108E3-6612-E148-2A8C-BF16D28F948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23395" y="1853745"/>
              <a:ext cx="969348" cy="1231499"/>
            </a:xfrm>
            <a:prstGeom prst="rect">
              <a:avLst/>
            </a:prstGeom>
          </p:spPr>
        </p:pic>
        <p:pic>
          <p:nvPicPr>
            <p:cNvPr id="33" name="Picture 32">
              <a:extLst>
                <a:ext uri="{FF2B5EF4-FFF2-40B4-BE49-F238E27FC236}">
                  <a16:creationId xmlns:a16="http://schemas.microsoft.com/office/drawing/2014/main" id="{8764564F-015C-5D83-DA08-2B09A118F36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52565" y="1853745"/>
              <a:ext cx="969348" cy="1231499"/>
            </a:xfrm>
            <a:prstGeom prst="rect">
              <a:avLst/>
            </a:prstGeom>
          </p:spPr>
        </p:pic>
        <p:sp>
          <p:nvSpPr>
            <p:cNvPr id="34" name="TextBox 33">
              <a:extLst>
                <a:ext uri="{FF2B5EF4-FFF2-40B4-BE49-F238E27FC236}">
                  <a16:creationId xmlns:a16="http://schemas.microsoft.com/office/drawing/2014/main" id="{185376CB-C16D-DCB9-7560-56782ABFEE25}"/>
                </a:ext>
              </a:extLst>
            </p:cNvPr>
            <p:cNvSpPr txBox="1"/>
            <p:nvPr/>
          </p:nvSpPr>
          <p:spPr>
            <a:xfrm>
              <a:off x="2487891" y="2265538"/>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2</a:t>
              </a:r>
            </a:p>
          </p:txBody>
        </p:sp>
        <p:sp>
          <p:nvSpPr>
            <p:cNvPr id="35" name="TextBox 34">
              <a:extLst>
                <a:ext uri="{FF2B5EF4-FFF2-40B4-BE49-F238E27FC236}">
                  <a16:creationId xmlns:a16="http://schemas.microsoft.com/office/drawing/2014/main" id="{211E68EC-82D4-63B3-DCF2-714070966854}"/>
                </a:ext>
              </a:extLst>
            </p:cNvPr>
            <p:cNvSpPr txBox="1"/>
            <p:nvPr/>
          </p:nvSpPr>
          <p:spPr>
            <a:xfrm>
              <a:off x="3712104" y="226465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3</a:t>
              </a:r>
            </a:p>
          </p:txBody>
        </p:sp>
      </p:grpSp>
      <p:sp>
        <p:nvSpPr>
          <p:cNvPr id="11" name="Content Placeholder 10">
            <a:extLst>
              <a:ext uri="{FF2B5EF4-FFF2-40B4-BE49-F238E27FC236}">
                <a16:creationId xmlns:a16="http://schemas.microsoft.com/office/drawing/2014/main" id="{FBC9843B-C6B7-522F-7E18-3634CFC4FB0C}"/>
              </a:ext>
            </a:extLst>
          </p:cNvPr>
          <p:cNvSpPr>
            <a:spLocks noGrp="1"/>
          </p:cNvSpPr>
          <p:nvPr>
            <p:ph sz="quarter" idx="15"/>
          </p:nvPr>
        </p:nvSpPr>
        <p:spPr>
          <a:xfrm>
            <a:off x="5447448" y="3282910"/>
            <a:ext cx="5315651" cy="1124712"/>
          </a:xfrm>
          <a:solidFill>
            <a:srgbClr val="DEEBF7"/>
          </a:solidFill>
        </p:spPr>
        <p:txBody>
          <a:bodyPr anchor="ctr"/>
          <a:lstStyle/>
          <a:p>
            <a:pPr marL="0" lvl="0" indent="0">
              <a:spcAft>
                <a:spcPts val="0"/>
              </a:spcAft>
              <a:buClrTx/>
              <a:buNone/>
            </a:pPr>
            <a:r>
              <a:rPr lang="en-US" sz="1600" dirty="0"/>
              <a:t>If you sign up the month you turn 65 or during the last 3 months of your IEP, your coverage begins the 1</a:t>
            </a:r>
            <a:r>
              <a:rPr lang="en-US" sz="1600" baseline="30000" dirty="0"/>
              <a:t>st</a:t>
            </a:r>
            <a:r>
              <a:rPr lang="en-US" sz="1600" dirty="0"/>
              <a:t> day of the month after you sign up.</a:t>
            </a:r>
          </a:p>
        </p:txBody>
      </p:sp>
      <p:sp>
        <p:nvSpPr>
          <p:cNvPr id="12" name="Content Placeholder 11">
            <a:extLst>
              <a:ext uri="{FF2B5EF4-FFF2-40B4-BE49-F238E27FC236}">
                <a16:creationId xmlns:a16="http://schemas.microsoft.com/office/drawing/2014/main" id="{74FDDC9F-B376-E578-C6D3-5F433BCC1EA8}"/>
              </a:ext>
            </a:extLst>
          </p:cNvPr>
          <p:cNvSpPr>
            <a:spLocks noGrp="1"/>
          </p:cNvSpPr>
          <p:nvPr>
            <p:ph sz="quarter" idx="16"/>
          </p:nvPr>
        </p:nvSpPr>
        <p:spPr>
          <a:xfrm>
            <a:off x="1216000" y="4614612"/>
            <a:ext cx="9541172" cy="671107"/>
          </a:xfrm>
          <a:solidFill>
            <a:srgbClr val="FFD966"/>
          </a:solidFill>
        </p:spPr>
        <p:txBody>
          <a:bodyPr anchor="ctr"/>
          <a:lstStyle/>
          <a:p>
            <a:pPr marL="0" lvl="0" indent="0">
              <a:spcAft>
                <a:spcPts val="0"/>
              </a:spcAft>
              <a:buClrTx/>
              <a:buNone/>
            </a:pPr>
            <a:r>
              <a:rPr lang="en-US" sz="1600" dirty="0"/>
              <a:t>If you’re under 65 and have a disability, you’ll automatically get Part A and Part B after getting 24 months of disability benefits, either from Social Security or certain disability benefits from the RRB. </a:t>
            </a:r>
            <a:endParaRPr lang="en-US" sz="1600" dirty="0">
              <a:solidFill>
                <a:prstClr val="black"/>
              </a:solidFill>
            </a:endParaRPr>
          </a:p>
        </p:txBody>
      </p:sp>
      <p:sp>
        <p:nvSpPr>
          <p:cNvPr id="43" name="Content Placeholder 42">
            <a:extLst>
              <a:ext uri="{FF2B5EF4-FFF2-40B4-BE49-F238E27FC236}">
                <a16:creationId xmlns:a16="http://schemas.microsoft.com/office/drawing/2014/main" id="{74E1CC1C-30C4-2DC4-5F4F-B8BCA30F8756}"/>
              </a:ext>
            </a:extLst>
          </p:cNvPr>
          <p:cNvSpPr>
            <a:spLocks noGrp="1"/>
          </p:cNvSpPr>
          <p:nvPr>
            <p:ph sz="quarter" idx="17"/>
          </p:nvPr>
        </p:nvSpPr>
        <p:spPr>
          <a:xfrm>
            <a:off x="1282973" y="5510011"/>
            <a:ext cx="9774571" cy="780659"/>
          </a:xfrm>
        </p:spPr>
        <p:txBody>
          <a:bodyPr>
            <a:normAutofit/>
          </a:bodyPr>
          <a:lstStyle/>
          <a:p>
            <a:pPr marL="0" lvl="0" indent="0" defTabSz="685800">
              <a:buClrTx/>
              <a:buNone/>
              <a:defRPr/>
            </a:pPr>
            <a:r>
              <a:rPr lang="en-US" sz="1400" b="1" dirty="0"/>
              <a:t>NOTE: </a:t>
            </a:r>
            <a:r>
              <a:rPr lang="en-US" sz="1400" dirty="0"/>
              <a:t>Your 6-month Medigap Open Enrollment Period (OEP) begins the month you’re 65 or older and enrolled in Part B </a:t>
            </a:r>
            <a:br>
              <a:rPr lang="en-US" sz="1400" dirty="0"/>
            </a:br>
            <a:r>
              <a:rPr lang="en-US" sz="1400" dirty="0"/>
              <a:t>(must also have Part A) and lasts at least 6 months (may be longer in your state). </a:t>
            </a:r>
            <a:endParaRPr lang="en-US" dirty="0"/>
          </a:p>
        </p:txBody>
      </p:sp>
      <p:cxnSp>
        <p:nvCxnSpPr>
          <p:cNvPr id="38" name="Straight Connector 37">
            <a:extLst>
              <a:ext uri="{FF2B5EF4-FFF2-40B4-BE49-F238E27FC236}">
                <a16:creationId xmlns:a16="http://schemas.microsoft.com/office/drawing/2014/main" id="{F25981A3-A1BD-CB38-E51A-2DC3D115F4BB}"/>
              </a:ext>
              <a:ext uri="{C183D7F6-B498-43B3-948B-1728B52AA6E4}">
                <adec:decorative xmlns:adec="http://schemas.microsoft.com/office/drawing/2017/decorative" val="1"/>
              </a:ext>
            </a:extLst>
          </p:cNvPr>
          <p:cNvCxnSpPr>
            <a:cxnSpLocks/>
          </p:cNvCxnSpPr>
          <p:nvPr/>
        </p:nvCxnSpPr>
        <p:spPr>
          <a:xfrm>
            <a:off x="5033127" y="1723732"/>
            <a:ext cx="0" cy="274320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7" name="Freeform: Shape 36">
            <a:extLst>
              <a:ext uri="{FF2B5EF4-FFF2-40B4-BE49-F238E27FC236}">
                <a16:creationId xmlns:a16="http://schemas.microsoft.com/office/drawing/2014/main" id="{4783E781-A31D-6485-AD42-0134C6CB1426}"/>
              </a:ext>
              <a:ext uri="{C183D7F6-B498-43B3-948B-1728B52AA6E4}">
                <adec:decorative xmlns:adec="http://schemas.microsoft.com/office/drawing/2017/decorative" val="1"/>
              </a:ext>
            </a:extLst>
          </p:cNvPr>
          <p:cNvSpPr>
            <a:spLocks noChangeAspect="1"/>
          </p:cNvSpPr>
          <p:nvPr/>
        </p:nvSpPr>
        <p:spPr>
          <a:xfrm>
            <a:off x="990057" y="5542735"/>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991AEAB-CE4C-4C57-B2B9-F66DA1B9BBB4}"/>
              </a:ext>
            </a:extLst>
          </p:cNvPr>
          <p:cNvSpPr>
            <a:spLocks noGrp="1"/>
          </p:cNvSpPr>
          <p:nvPr>
            <p:ph type="sldNum" sz="quarter" idx="12"/>
          </p:nvPr>
        </p:nvSpPr>
        <p:spPr/>
        <p:txBody>
          <a:bodyPr/>
          <a:lstStyle/>
          <a:p>
            <a:fld id="{0B2D781D-8844-5940-92D1-06EF0A7F581E}" type="slidenum">
              <a:rPr lang="en-US" smtClean="0"/>
              <a:t>18</a:t>
            </a:fld>
            <a:endParaRPr lang="en-US"/>
          </a:p>
        </p:txBody>
      </p:sp>
      <p:sp>
        <p:nvSpPr>
          <p:cNvPr id="5" name="Footer Placeholder 4">
            <a:extLst>
              <a:ext uri="{FF2B5EF4-FFF2-40B4-BE49-F238E27FC236}">
                <a16:creationId xmlns:a16="http://schemas.microsoft.com/office/drawing/2014/main" id="{45638F05-AF79-4B89-8D00-E7819B12DBD2}"/>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B3724CAA-B3A6-459A-8076-92E56C75B152}"/>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70109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childTnLst>
                                </p:cTn>
                              </p:par>
                            </p:childTnLst>
                          </p:cTn>
                        </p:par>
                        <p:par>
                          <p:cTn id="16" fill="hold">
                            <p:stCondLst>
                              <p:cond delay="0"/>
                            </p:stCondLst>
                            <p:childTnLst>
                              <p:par>
                                <p:cTn id="17" presetID="22" presetClass="entr" presetSubtype="1"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bg/>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bg/>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bg/>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3">
                                            <p:txEl>
                                              <p:pRg st="0" end="0"/>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1" grpId="0" uiExpand="1" build="p" animBg="1"/>
      <p:bldP spid="12" grpId="0" uiExpand="1" build="p" animBg="1"/>
      <p:bldP spid="43" grpId="0" build="p"/>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Special Enrollment Period (SEP)</a:t>
            </a:r>
          </a:p>
        </p:txBody>
      </p:sp>
      <p:sp>
        <p:nvSpPr>
          <p:cNvPr id="8" name="Content Placeholder 7">
            <a:extLst>
              <a:ext uri="{FF2B5EF4-FFF2-40B4-BE49-F238E27FC236}">
                <a16:creationId xmlns:a16="http://schemas.microsoft.com/office/drawing/2014/main" id="{CB2DC0A6-3936-3033-CDCD-22160FCB2DDF}"/>
              </a:ext>
            </a:extLst>
          </p:cNvPr>
          <p:cNvSpPr>
            <a:spLocks noGrp="1"/>
          </p:cNvSpPr>
          <p:nvPr>
            <p:ph sz="quarter" idx="13"/>
          </p:nvPr>
        </p:nvSpPr>
        <p:spPr>
          <a:xfrm>
            <a:off x="3394212" y="1315653"/>
            <a:ext cx="8208027" cy="757277"/>
          </a:xfrm>
        </p:spPr>
        <p:txBody>
          <a:bodyPr anchor="ctr"/>
          <a:lstStyle/>
          <a:p>
            <a:pPr marL="0" lvl="0" indent="0" algn="ctr">
              <a:spcAft>
                <a:spcPts val="0"/>
              </a:spcAft>
              <a:buClrTx/>
              <a:buNone/>
            </a:pPr>
            <a:r>
              <a:rPr lang="en-US" sz="2600" b="1" dirty="0"/>
              <a:t>Continues for 8 Months after GHP Coverage Ends </a:t>
            </a:r>
          </a:p>
        </p:txBody>
      </p:sp>
      <p:grpSp>
        <p:nvGrpSpPr>
          <p:cNvPr id="13" name="Group 12">
            <a:extLst>
              <a:ext uri="{FF2B5EF4-FFF2-40B4-BE49-F238E27FC236}">
                <a16:creationId xmlns:a16="http://schemas.microsoft.com/office/drawing/2014/main" id="{9DA52655-76B2-7A16-2828-1ACABCBAB285}"/>
              </a:ext>
              <a:ext uri="{C183D7F6-B498-43B3-948B-1728B52AA6E4}">
                <adec:decorative xmlns:adec="http://schemas.microsoft.com/office/drawing/2017/decorative" val="1"/>
              </a:ext>
            </a:extLst>
          </p:cNvPr>
          <p:cNvGrpSpPr/>
          <p:nvPr/>
        </p:nvGrpSpPr>
        <p:grpSpPr>
          <a:xfrm>
            <a:off x="237756" y="1426440"/>
            <a:ext cx="2704890" cy="2126503"/>
            <a:chOff x="237756" y="1426440"/>
            <a:chExt cx="2704890" cy="2126503"/>
          </a:xfrm>
        </p:grpSpPr>
        <p:sp>
          <p:nvSpPr>
            <p:cNvPr id="221" name="Freeform: Shape 220">
              <a:extLst>
                <a:ext uri="{FF2B5EF4-FFF2-40B4-BE49-F238E27FC236}">
                  <a16:creationId xmlns:a16="http://schemas.microsoft.com/office/drawing/2014/main" id="{26D82309-C633-4159-AA82-77D604FE5C08}"/>
                </a:ext>
              </a:extLst>
            </p:cNvPr>
            <p:cNvSpPr/>
            <p:nvPr/>
          </p:nvSpPr>
          <p:spPr>
            <a:xfrm>
              <a:off x="237756" y="1739908"/>
              <a:ext cx="2704890" cy="1813035"/>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BDD7E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222" name="Freeform: Shape 221">
              <a:extLst>
                <a:ext uri="{FF2B5EF4-FFF2-40B4-BE49-F238E27FC236}">
                  <a16:creationId xmlns:a16="http://schemas.microsoft.com/office/drawing/2014/main" id="{A061AA9B-B7C6-475E-B64C-9C1BB0F973FF}"/>
                </a:ext>
              </a:extLst>
            </p:cNvPr>
            <p:cNvSpPr/>
            <p:nvPr/>
          </p:nvSpPr>
          <p:spPr>
            <a:xfrm>
              <a:off x="237756" y="1426440"/>
              <a:ext cx="2704890" cy="514261"/>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Content Placeholder 8">
            <a:extLst>
              <a:ext uri="{FF2B5EF4-FFF2-40B4-BE49-F238E27FC236}">
                <a16:creationId xmlns:a16="http://schemas.microsoft.com/office/drawing/2014/main" id="{E4ABAE81-C505-B964-8933-F7BE3A8D545F}"/>
              </a:ext>
            </a:extLst>
          </p:cNvPr>
          <p:cNvSpPr>
            <a:spLocks noGrp="1"/>
          </p:cNvSpPr>
          <p:nvPr>
            <p:ph sz="quarter" idx="14"/>
          </p:nvPr>
        </p:nvSpPr>
        <p:spPr>
          <a:xfrm>
            <a:off x="286555" y="2087758"/>
            <a:ext cx="2558212" cy="1273175"/>
          </a:xfrm>
        </p:spPr>
        <p:txBody>
          <a:bodyPr/>
          <a:lstStyle/>
          <a:p>
            <a:pPr marL="0" lvl="0" indent="0" algn="ctr">
              <a:spcAft>
                <a:spcPts val="0"/>
              </a:spcAft>
              <a:buClrTx/>
              <a:buNone/>
            </a:pPr>
            <a:r>
              <a:rPr lang="en-US" b="1" dirty="0">
                <a:solidFill>
                  <a:srgbClr val="2F5597"/>
                </a:solidFill>
                <a:latin typeface="Calibri" panose="020F0502020204030204"/>
                <a:cs typeface="+mn-cs"/>
              </a:rPr>
              <a:t>Starts after Medicare IEP if you have GHP </a:t>
            </a:r>
            <a:br>
              <a:rPr lang="en-US" b="1" dirty="0">
                <a:solidFill>
                  <a:srgbClr val="2F5597"/>
                </a:solidFill>
                <a:latin typeface="Calibri" panose="020F0502020204030204"/>
                <a:cs typeface="+mn-cs"/>
              </a:rPr>
            </a:br>
            <a:r>
              <a:rPr lang="en-US" b="1" dirty="0">
                <a:solidFill>
                  <a:srgbClr val="2F5597"/>
                </a:solidFill>
                <a:latin typeface="Calibri" panose="020F0502020204030204"/>
                <a:cs typeface="+mn-cs"/>
              </a:rPr>
              <a:t>coverage based on current employment</a:t>
            </a:r>
          </a:p>
          <a:p>
            <a:pPr marL="0" indent="0">
              <a:buNone/>
            </a:pPr>
            <a:endParaRPr lang="en-US" dirty="0"/>
          </a:p>
        </p:txBody>
      </p:sp>
      <p:grpSp>
        <p:nvGrpSpPr>
          <p:cNvPr id="7" name="Group 6" descr="A group of 8 calendar icons indicating months 1 to 8">
            <a:extLst>
              <a:ext uri="{FF2B5EF4-FFF2-40B4-BE49-F238E27FC236}">
                <a16:creationId xmlns:a16="http://schemas.microsoft.com/office/drawing/2014/main" id="{4A992288-BF01-413C-BDAB-C66A7B5FAFF9}"/>
              </a:ext>
            </a:extLst>
          </p:cNvPr>
          <p:cNvGrpSpPr/>
          <p:nvPr/>
        </p:nvGrpSpPr>
        <p:grpSpPr>
          <a:xfrm>
            <a:off x="3278537" y="2259988"/>
            <a:ext cx="8419861" cy="1255274"/>
            <a:chOff x="3278537" y="2259988"/>
            <a:chExt cx="8419861" cy="1255274"/>
          </a:xfrm>
        </p:grpSpPr>
        <p:pic>
          <p:nvPicPr>
            <p:cNvPr id="6" name="Picture 5">
              <a:extLst>
                <a:ext uri="{FF2B5EF4-FFF2-40B4-BE49-F238E27FC236}">
                  <a16:creationId xmlns:a16="http://schemas.microsoft.com/office/drawing/2014/main" id="{23A133D2-A49C-48C1-AC17-B459322913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78537" y="2270859"/>
              <a:ext cx="969348" cy="1243692"/>
            </a:xfrm>
            <a:prstGeom prst="rect">
              <a:avLst/>
            </a:prstGeom>
          </p:spPr>
        </p:pic>
        <p:pic>
          <p:nvPicPr>
            <p:cNvPr id="87" name="Picture 86">
              <a:extLst>
                <a:ext uri="{FF2B5EF4-FFF2-40B4-BE49-F238E27FC236}">
                  <a16:creationId xmlns:a16="http://schemas.microsoft.com/office/drawing/2014/main" id="{38629E50-BF4A-4886-A26F-0E66AD2B18B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42896" y="2270859"/>
              <a:ext cx="969348" cy="1243692"/>
            </a:xfrm>
            <a:prstGeom prst="rect">
              <a:avLst/>
            </a:prstGeom>
          </p:spPr>
        </p:pic>
        <p:pic>
          <p:nvPicPr>
            <p:cNvPr id="88" name="Picture 87">
              <a:extLst>
                <a:ext uri="{FF2B5EF4-FFF2-40B4-BE49-F238E27FC236}">
                  <a16:creationId xmlns:a16="http://schemas.microsoft.com/office/drawing/2014/main" id="{5EF66ED6-0B62-44C7-8A10-15ABEFD0AD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07255" y="2271570"/>
              <a:ext cx="969348" cy="1243692"/>
            </a:xfrm>
            <a:prstGeom prst="rect">
              <a:avLst/>
            </a:prstGeom>
          </p:spPr>
        </p:pic>
        <p:pic>
          <p:nvPicPr>
            <p:cNvPr id="89" name="Picture 88">
              <a:extLst>
                <a:ext uri="{FF2B5EF4-FFF2-40B4-BE49-F238E27FC236}">
                  <a16:creationId xmlns:a16="http://schemas.microsoft.com/office/drawing/2014/main" id="{DFA9AFFE-068F-461C-B88B-3F5A5E786D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71614" y="2259988"/>
              <a:ext cx="969348" cy="1243692"/>
            </a:xfrm>
            <a:prstGeom prst="rect">
              <a:avLst/>
            </a:prstGeom>
          </p:spPr>
        </p:pic>
        <p:pic>
          <p:nvPicPr>
            <p:cNvPr id="90" name="Picture 89">
              <a:extLst>
                <a:ext uri="{FF2B5EF4-FFF2-40B4-BE49-F238E27FC236}">
                  <a16:creationId xmlns:a16="http://schemas.microsoft.com/office/drawing/2014/main" id="{4F9D26EC-53B1-42A1-A67D-21A1A16AF9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35973" y="2259988"/>
              <a:ext cx="969348" cy="1243692"/>
            </a:xfrm>
            <a:prstGeom prst="rect">
              <a:avLst/>
            </a:prstGeom>
          </p:spPr>
        </p:pic>
        <p:pic>
          <p:nvPicPr>
            <p:cNvPr id="91" name="Picture 90">
              <a:extLst>
                <a:ext uri="{FF2B5EF4-FFF2-40B4-BE49-F238E27FC236}">
                  <a16:creationId xmlns:a16="http://schemas.microsoft.com/office/drawing/2014/main" id="{C94517A2-FAE2-4D18-8C53-6B5F5EE84C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00332" y="2260699"/>
              <a:ext cx="969348" cy="1243692"/>
            </a:xfrm>
            <a:prstGeom prst="rect">
              <a:avLst/>
            </a:prstGeom>
          </p:spPr>
        </p:pic>
        <p:pic>
          <p:nvPicPr>
            <p:cNvPr id="92" name="Picture 91">
              <a:extLst>
                <a:ext uri="{FF2B5EF4-FFF2-40B4-BE49-F238E27FC236}">
                  <a16:creationId xmlns:a16="http://schemas.microsoft.com/office/drawing/2014/main" id="{6E8B7D64-F95D-430F-852F-FFE74EF5EB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64691" y="2259988"/>
              <a:ext cx="969348" cy="1243692"/>
            </a:xfrm>
            <a:prstGeom prst="rect">
              <a:avLst/>
            </a:prstGeom>
          </p:spPr>
        </p:pic>
        <p:pic>
          <p:nvPicPr>
            <p:cNvPr id="93" name="Picture 92">
              <a:extLst>
                <a:ext uri="{FF2B5EF4-FFF2-40B4-BE49-F238E27FC236}">
                  <a16:creationId xmlns:a16="http://schemas.microsoft.com/office/drawing/2014/main" id="{D75ABDA8-1DCC-45CF-B1C4-3E3C72039F6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29050" y="2260699"/>
              <a:ext cx="969348" cy="1243692"/>
            </a:xfrm>
            <a:prstGeom prst="rect">
              <a:avLst/>
            </a:prstGeom>
          </p:spPr>
        </p:pic>
        <p:sp>
          <p:nvSpPr>
            <p:cNvPr id="214" name="TextBox 213">
              <a:extLst>
                <a:ext uri="{FF2B5EF4-FFF2-40B4-BE49-F238E27FC236}">
                  <a16:creationId xmlns:a16="http://schemas.microsoft.com/office/drawing/2014/main" id="{B4A85254-40E6-4928-90E1-645B94BABE5A}"/>
                </a:ext>
              </a:extLst>
            </p:cNvPr>
            <p:cNvSpPr txBox="1"/>
            <p:nvPr/>
          </p:nvSpPr>
          <p:spPr>
            <a:xfrm>
              <a:off x="3332445" y="2682504"/>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1</a:t>
              </a:r>
            </a:p>
          </p:txBody>
        </p:sp>
        <p:sp>
          <p:nvSpPr>
            <p:cNvPr id="207" name="TextBox 206">
              <a:extLst>
                <a:ext uri="{FF2B5EF4-FFF2-40B4-BE49-F238E27FC236}">
                  <a16:creationId xmlns:a16="http://schemas.microsoft.com/office/drawing/2014/main" id="{A422ACA8-520B-4FB5-84AB-B2B47E55C657}"/>
                </a:ext>
              </a:extLst>
            </p:cNvPr>
            <p:cNvSpPr txBox="1"/>
            <p:nvPr/>
          </p:nvSpPr>
          <p:spPr>
            <a:xfrm>
              <a:off x="4412869" y="2682502"/>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2</a:t>
              </a:r>
            </a:p>
          </p:txBody>
        </p:sp>
        <p:sp>
          <p:nvSpPr>
            <p:cNvPr id="200" name="TextBox 199">
              <a:extLst>
                <a:ext uri="{FF2B5EF4-FFF2-40B4-BE49-F238E27FC236}">
                  <a16:creationId xmlns:a16="http://schemas.microsoft.com/office/drawing/2014/main" id="{5C92AB65-D26E-40DE-9492-2350374F3DE4}"/>
                </a:ext>
              </a:extLst>
            </p:cNvPr>
            <p:cNvSpPr txBox="1"/>
            <p:nvPr/>
          </p:nvSpPr>
          <p:spPr>
            <a:xfrm>
              <a:off x="5477228" y="2682503"/>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3</a:t>
              </a:r>
            </a:p>
          </p:txBody>
        </p:sp>
        <p:sp>
          <p:nvSpPr>
            <p:cNvPr id="193" name="TextBox 192">
              <a:extLst>
                <a:ext uri="{FF2B5EF4-FFF2-40B4-BE49-F238E27FC236}">
                  <a16:creationId xmlns:a16="http://schemas.microsoft.com/office/drawing/2014/main" id="{6D61BEBB-A5A5-4E96-AF2B-B0F2D1778627}"/>
                </a:ext>
              </a:extLst>
            </p:cNvPr>
            <p:cNvSpPr txBox="1"/>
            <p:nvPr/>
          </p:nvSpPr>
          <p:spPr>
            <a:xfrm>
              <a:off x="7605946" y="2667142"/>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5</a:t>
              </a:r>
            </a:p>
          </p:txBody>
        </p:sp>
        <p:sp>
          <p:nvSpPr>
            <p:cNvPr id="186" name="TextBox 185">
              <a:extLst>
                <a:ext uri="{FF2B5EF4-FFF2-40B4-BE49-F238E27FC236}">
                  <a16:creationId xmlns:a16="http://schemas.microsoft.com/office/drawing/2014/main" id="{A9623772-C9A3-4A14-A6AA-9779911442E2}"/>
                </a:ext>
              </a:extLst>
            </p:cNvPr>
            <p:cNvSpPr txBox="1"/>
            <p:nvPr/>
          </p:nvSpPr>
          <p:spPr>
            <a:xfrm>
              <a:off x="8671573" y="2667143"/>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6</a:t>
              </a:r>
            </a:p>
          </p:txBody>
        </p:sp>
        <p:sp>
          <p:nvSpPr>
            <p:cNvPr id="179" name="TextBox 178">
              <a:extLst>
                <a:ext uri="{FF2B5EF4-FFF2-40B4-BE49-F238E27FC236}">
                  <a16:creationId xmlns:a16="http://schemas.microsoft.com/office/drawing/2014/main" id="{C019E36D-79EE-47F8-8A2D-E0DA58DD9353}"/>
                </a:ext>
              </a:extLst>
            </p:cNvPr>
            <p:cNvSpPr txBox="1"/>
            <p:nvPr/>
          </p:nvSpPr>
          <p:spPr>
            <a:xfrm>
              <a:off x="9748554" y="2667144"/>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7</a:t>
              </a:r>
            </a:p>
          </p:txBody>
        </p:sp>
        <p:sp>
          <p:nvSpPr>
            <p:cNvPr id="173" name="TextBox 172">
              <a:extLst>
                <a:ext uri="{FF2B5EF4-FFF2-40B4-BE49-F238E27FC236}">
                  <a16:creationId xmlns:a16="http://schemas.microsoft.com/office/drawing/2014/main" id="{048E80A5-4232-48EC-A356-6145C6F07191}"/>
                </a:ext>
              </a:extLst>
            </p:cNvPr>
            <p:cNvSpPr txBox="1"/>
            <p:nvPr/>
          </p:nvSpPr>
          <p:spPr>
            <a:xfrm>
              <a:off x="6541587" y="2667142"/>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4</a:t>
              </a:r>
            </a:p>
          </p:txBody>
        </p:sp>
        <p:sp>
          <p:nvSpPr>
            <p:cNvPr id="165" name="TextBox 164">
              <a:extLst>
                <a:ext uri="{FF2B5EF4-FFF2-40B4-BE49-F238E27FC236}">
                  <a16:creationId xmlns:a16="http://schemas.microsoft.com/office/drawing/2014/main" id="{6706B2EA-E245-475C-8A71-900803CEE876}"/>
                </a:ext>
              </a:extLst>
            </p:cNvPr>
            <p:cNvSpPr txBox="1"/>
            <p:nvPr/>
          </p:nvSpPr>
          <p:spPr>
            <a:xfrm>
              <a:off x="10801494" y="2670012"/>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8</a:t>
              </a:r>
            </a:p>
          </p:txBody>
        </p:sp>
      </p:grpSp>
      <p:sp>
        <p:nvSpPr>
          <p:cNvPr id="10" name="Content Placeholder 9">
            <a:extLst>
              <a:ext uri="{FF2B5EF4-FFF2-40B4-BE49-F238E27FC236}">
                <a16:creationId xmlns:a16="http://schemas.microsoft.com/office/drawing/2014/main" id="{1AFC2AEA-D1A8-37D0-E4C0-8A496C71DE82}"/>
              </a:ext>
            </a:extLst>
          </p:cNvPr>
          <p:cNvSpPr>
            <a:spLocks noGrp="1"/>
          </p:cNvSpPr>
          <p:nvPr>
            <p:ph sz="quarter" idx="15"/>
          </p:nvPr>
        </p:nvSpPr>
        <p:spPr>
          <a:xfrm>
            <a:off x="3326042" y="3609549"/>
            <a:ext cx="8419861" cy="1592319"/>
          </a:xfrm>
        </p:spPr>
        <p:txBody>
          <a:bodyPr>
            <a:normAutofit lnSpcReduction="10000"/>
          </a:bodyPr>
          <a:lstStyle/>
          <a:p>
            <a:pPr marL="0" lvl="0" indent="0">
              <a:spcBef>
                <a:spcPts val="600"/>
              </a:spcBef>
              <a:buClrTx/>
              <a:buNone/>
              <a:defRPr/>
            </a:pPr>
            <a:r>
              <a:rPr lang="en-US" sz="2000" b="1" dirty="0">
                <a:latin typeface="Calibri" panose="020F0502020204030204"/>
                <a:cs typeface="+mn-cs"/>
              </a:rPr>
              <a:t>You can sign up for Part A (if you have to pay for it) and/or Part B:</a:t>
            </a:r>
            <a:endParaRPr lang="en-US" sz="2000" dirty="0">
              <a:latin typeface="Calibri" panose="020F0502020204030204"/>
              <a:cs typeface="+mn-cs"/>
            </a:endParaRPr>
          </a:p>
          <a:p>
            <a:pPr marL="0" lvl="1" indent="685800">
              <a:spcAft>
                <a:spcPts val="1200"/>
              </a:spcAft>
              <a:buNone/>
              <a:defRPr/>
            </a:pPr>
            <a:r>
              <a:rPr lang="en-US" sz="2000" dirty="0">
                <a:latin typeface="Calibri" panose="020F0502020204030204"/>
                <a:cs typeface="+mn-cs"/>
              </a:rPr>
              <a:t>Anytime you’re still covered by the GHP</a:t>
            </a:r>
          </a:p>
          <a:p>
            <a:pPr marL="690563" lvl="1" indent="-4763">
              <a:spcAft>
                <a:spcPts val="1200"/>
              </a:spcAft>
              <a:buNone/>
              <a:defRPr/>
            </a:pPr>
            <a:r>
              <a:rPr lang="en-US" sz="2000" dirty="0">
                <a:latin typeface="Calibri" panose="020F0502020204030204"/>
                <a:cs typeface="+mn-cs"/>
              </a:rPr>
              <a:t>During the 8-month period that begins the month after the employment ends or the coverage ends</a:t>
            </a:r>
          </a:p>
        </p:txBody>
      </p:sp>
      <p:sp>
        <p:nvSpPr>
          <p:cNvPr id="230" name="Freeform: Shape 229">
            <a:extLst>
              <a:ext uri="{FF2B5EF4-FFF2-40B4-BE49-F238E27FC236}">
                <a16:creationId xmlns:a16="http://schemas.microsoft.com/office/drawing/2014/main" id="{5539299D-98F2-4549-94C9-96464A17C0C0}"/>
              </a:ext>
              <a:ext uri="{C183D7F6-B498-43B3-948B-1728B52AA6E4}">
                <adec:decorative xmlns:adec="http://schemas.microsoft.com/office/drawing/2017/decorative" val="1"/>
              </a:ext>
            </a:extLst>
          </p:cNvPr>
          <p:cNvSpPr>
            <a:spLocks noChangeAspect="1"/>
          </p:cNvSpPr>
          <p:nvPr/>
        </p:nvSpPr>
        <p:spPr>
          <a:xfrm>
            <a:off x="3764280" y="4093684"/>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Freeform: Shape 230">
            <a:extLst>
              <a:ext uri="{FF2B5EF4-FFF2-40B4-BE49-F238E27FC236}">
                <a16:creationId xmlns:a16="http://schemas.microsoft.com/office/drawing/2014/main" id="{8854CCB3-5A6B-4F5F-A8F8-FED6F09E1F49}"/>
              </a:ext>
              <a:ext uri="{C183D7F6-B498-43B3-948B-1728B52AA6E4}">
                <adec:decorative xmlns:adec="http://schemas.microsoft.com/office/drawing/2017/decorative" val="1"/>
              </a:ext>
            </a:extLst>
          </p:cNvPr>
          <p:cNvSpPr>
            <a:spLocks noChangeAspect="1"/>
          </p:cNvSpPr>
          <p:nvPr/>
        </p:nvSpPr>
        <p:spPr>
          <a:xfrm>
            <a:off x="3774131" y="4489516"/>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862169DC-E1D6-9EF4-1DB1-49118FBAEC7F}"/>
              </a:ext>
            </a:extLst>
          </p:cNvPr>
          <p:cNvSpPr>
            <a:spLocks noGrp="1"/>
          </p:cNvSpPr>
          <p:nvPr>
            <p:ph type="body" sz="quarter" idx="16"/>
          </p:nvPr>
        </p:nvSpPr>
        <p:spPr>
          <a:xfrm>
            <a:off x="1028" y="5214307"/>
            <a:ext cx="4038599" cy="722376"/>
          </a:xfrm>
          <a:prstGeom prst="homePlate">
            <a:avLst/>
          </a:prstGeom>
          <a:solidFill>
            <a:srgbClr val="FFD966"/>
          </a:solidFill>
        </p:spPr>
        <p:txBody>
          <a:bodyPr anchor="ctr"/>
          <a:lstStyle/>
          <a:p>
            <a:pPr marL="182880" lvl="0" indent="0" defTabSz="685800">
              <a:spcBef>
                <a:spcPts val="600"/>
              </a:spcBef>
              <a:spcAft>
                <a:spcPts val="0"/>
              </a:spcAft>
              <a:buClrTx/>
              <a:buNone/>
            </a:pPr>
            <a:r>
              <a:rPr lang="en-US" sz="1600" dirty="0">
                <a:latin typeface="Calibri" panose="020F0502020204030204"/>
              </a:rPr>
              <a:t>Usually, no late </a:t>
            </a:r>
            <a:br>
              <a:rPr lang="en-US" sz="1600" dirty="0">
                <a:latin typeface="Calibri" panose="020F0502020204030204"/>
              </a:rPr>
            </a:br>
            <a:r>
              <a:rPr lang="en-US" sz="1600" dirty="0">
                <a:latin typeface="Calibri" panose="020F0502020204030204"/>
              </a:rPr>
              <a:t>enrollment penalties</a:t>
            </a:r>
          </a:p>
        </p:txBody>
      </p:sp>
      <p:sp>
        <p:nvSpPr>
          <p:cNvPr id="12" name="Text Placeholder 11">
            <a:extLst>
              <a:ext uri="{FF2B5EF4-FFF2-40B4-BE49-F238E27FC236}">
                <a16:creationId xmlns:a16="http://schemas.microsoft.com/office/drawing/2014/main" id="{3ABE0AD3-DF73-9557-47E9-B3EA22986A2E}"/>
              </a:ext>
            </a:extLst>
          </p:cNvPr>
          <p:cNvSpPr>
            <a:spLocks noGrp="1"/>
          </p:cNvSpPr>
          <p:nvPr>
            <p:ph type="body" sz="quarter" idx="17"/>
          </p:nvPr>
        </p:nvSpPr>
        <p:spPr>
          <a:xfrm>
            <a:off x="1086639" y="6042816"/>
            <a:ext cx="10515600" cy="457200"/>
          </a:xfrm>
        </p:spPr>
        <p:txBody>
          <a:bodyPr/>
          <a:lstStyle/>
          <a:p>
            <a:pPr marL="0" indent="0">
              <a:buNone/>
            </a:pPr>
            <a:r>
              <a:rPr lang="en-US" sz="1600" b="1" dirty="0">
                <a:latin typeface="Calibri" panose="020F0502020204030204"/>
                <a:cs typeface="+mn-cs"/>
              </a:rPr>
              <a:t> NOTE: </a:t>
            </a:r>
            <a:r>
              <a:rPr lang="en-US" sz="1600" dirty="0">
                <a:latin typeface="Calibri" panose="020F0502020204030204"/>
                <a:cs typeface="+mn-cs"/>
              </a:rPr>
              <a:t>You have 6 months from the Part B effective date to buy a Medigap policy (must have Part A and Part B).</a:t>
            </a:r>
            <a:endParaRPr lang="en-US" dirty="0"/>
          </a:p>
        </p:txBody>
      </p:sp>
      <p:pic>
        <p:nvPicPr>
          <p:cNvPr id="227" name="Graphic 226" descr="Money icon">
            <a:extLst>
              <a:ext uri="{FF2B5EF4-FFF2-40B4-BE49-F238E27FC236}">
                <a16:creationId xmlns:a16="http://schemas.microsoft.com/office/drawing/2014/main" id="{5AB2D24C-24F8-4A9F-B24B-715751DC1A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168762" y="4964591"/>
            <a:ext cx="1452688" cy="1221809"/>
          </a:xfrm>
          <a:prstGeom prst="rect">
            <a:avLst/>
          </a:prstGeom>
        </p:spPr>
      </p:pic>
      <p:pic>
        <p:nvPicPr>
          <p:cNvPr id="154" name="Picture 153">
            <a:extLst>
              <a:ext uri="{FF2B5EF4-FFF2-40B4-BE49-F238E27FC236}">
                <a16:creationId xmlns:a16="http://schemas.microsoft.com/office/drawing/2014/main" id="{35D10948-5300-4D53-AA03-6ECEB774188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63252" y="6052732"/>
            <a:ext cx="323850" cy="333375"/>
          </a:xfrm>
          <a:prstGeom prst="rect">
            <a:avLst/>
          </a:prstGeom>
        </p:spPr>
      </p:pic>
      <p:sp>
        <p:nvSpPr>
          <p:cNvPr id="5" name="Slide Number Placeholder 4">
            <a:extLst>
              <a:ext uri="{FF2B5EF4-FFF2-40B4-BE49-F238E27FC236}">
                <a16:creationId xmlns:a16="http://schemas.microsoft.com/office/drawing/2014/main" id="{2DC9A608-CD54-4687-BF99-594979839C47}"/>
              </a:ext>
            </a:extLst>
          </p:cNvPr>
          <p:cNvSpPr>
            <a:spLocks noGrp="1"/>
          </p:cNvSpPr>
          <p:nvPr>
            <p:ph type="sldNum" sz="quarter" idx="12"/>
          </p:nvPr>
        </p:nvSpPr>
        <p:spPr/>
        <p:txBody>
          <a:bodyPr/>
          <a:lstStyle/>
          <a:p>
            <a:fld id="{48F63A3B-78C7-47BE-AE5E-E10140E04643}" type="slidenum">
              <a:rPr lang="en-US" smtClean="0">
                <a:solidFill>
                  <a:srgbClr val="8FAADC"/>
                </a:solidFill>
              </a:rPr>
              <a:pPr/>
              <a:t>19</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391071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left)">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3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3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227"/>
                                        </p:tgtEl>
                                        <p:attrNameLst>
                                          <p:attrName>style.visibility</p:attrName>
                                        </p:attrNameLst>
                                      </p:cBhvr>
                                      <p:to>
                                        <p:strVal val="visible"/>
                                      </p:to>
                                    </p:set>
                                    <p:anim calcmode="lin" valueType="num">
                                      <p:cBhvr additive="base">
                                        <p:cTn id="26" dur="500" fill="hold"/>
                                        <p:tgtEl>
                                          <p:spTgt spid="227"/>
                                        </p:tgtEl>
                                        <p:attrNameLst>
                                          <p:attrName>ppt_x</p:attrName>
                                        </p:attrNameLst>
                                      </p:cBhvr>
                                      <p:tavLst>
                                        <p:tav tm="0">
                                          <p:val>
                                            <p:strVal val="0-#ppt_w/2"/>
                                          </p:val>
                                        </p:tav>
                                        <p:tav tm="100000">
                                          <p:val>
                                            <p:strVal val="#ppt_x"/>
                                          </p:val>
                                        </p:tav>
                                      </p:tavLst>
                                    </p:anim>
                                    <p:anim calcmode="lin" valueType="num">
                                      <p:cBhvr additive="base">
                                        <p:cTn id="27" dur="500" fill="hold"/>
                                        <p:tgtEl>
                                          <p:spTgt spid="22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1">
                                            <p:bg/>
                                          </p:spTgt>
                                        </p:tgtEl>
                                        <p:attrNameLst>
                                          <p:attrName>style.visibility</p:attrName>
                                        </p:attrNameLst>
                                      </p:cBhvr>
                                      <p:to>
                                        <p:strVal val="visible"/>
                                      </p:to>
                                    </p:set>
                                    <p:anim calcmode="lin" valueType="num">
                                      <p:cBhvr additive="base">
                                        <p:cTn id="30" dur="500" fill="hold"/>
                                        <p:tgtEl>
                                          <p:spTgt spid="11">
                                            <p:bg/>
                                          </p:spTgt>
                                        </p:tgtEl>
                                        <p:attrNameLst>
                                          <p:attrName>ppt_x</p:attrName>
                                        </p:attrNameLst>
                                      </p:cBhvr>
                                      <p:tavLst>
                                        <p:tav tm="0">
                                          <p:val>
                                            <p:strVal val="0-#ppt_w/2"/>
                                          </p:val>
                                        </p:tav>
                                        <p:tav tm="100000">
                                          <p:val>
                                            <p:strVal val="#ppt_x"/>
                                          </p:val>
                                        </p:tav>
                                      </p:tavLst>
                                    </p:anim>
                                    <p:anim calcmode="lin" valueType="num">
                                      <p:cBhvr additive="base">
                                        <p:cTn id="31" dur="500" fill="hold"/>
                                        <p:tgtEl>
                                          <p:spTgt spid="11">
                                            <p:bg/>
                                          </p:spTgt>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 calcmode="lin" valueType="num">
                                      <p:cBhvr additive="base">
                                        <p:cTn id="34"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uiExpand="1" build="p"/>
      <p:bldP spid="230" grpId="0" animBg="1"/>
      <p:bldP spid="231" grpId="0" animBg="1"/>
      <p:bldP spid="11" grpId="0" uiExpand="1" build="p" animBg="1"/>
      <p:bldP spid="1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dirty="0"/>
              <a:t>Table of Contents</a:t>
            </a:r>
          </a:p>
        </p:txBody>
      </p:sp>
      <p:sp>
        <p:nvSpPr>
          <p:cNvPr id="8" name="Content Placeholder 2">
            <a:extLst>
              <a:ext uri="{FF2B5EF4-FFF2-40B4-BE49-F238E27FC236}">
                <a16:creationId xmlns:a16="http://schemas.microsoft.com/office/drawing/2014/main" id="{4BACC0C6-A4C8-9B3F-0579-1DA577D2516B}"/>
              </a:ext>
            </a:extLst>
          </p:cNvPr>
          <p:cNvSpPr>
            <a:spLocks noGrp="1"/>
          </p:cNvSpPr>
          <p:nvPr>
            <p:ph type="body" sz="quarter" idx="13"/>
          </p:nvPr>
        </p:nvSpPr>
        <p:spPr>
          <a:xfrm>
            <a:off x="1447800" y="1567278"/>
            <a:ext cx="9601200" cy="4792882"/>
          </a:xfrm>
        </p:spPr>
        <p:txBody>
          <a:bodyPr vert="horz" lIns="91440" tIns="45720" rIns="91440" bIns="45720" rtlCol="0" anchor="t">
            <a:noAutofit/>
          </a:bodyPr>
          <a:lstStyle/>
          <a:p>
            <a:pPr>
              <a:spcBef>
                <a:spcPts val="0"/>
              </a:spcBef>
              <a:spcAft>
                <a:spcPts val="1200"/>
              </a:spcAft>
              <a:defRPr/>
            </a:pPr>
            <a:r>
              <a:rPr lang="en-US" sz="1700" b="1" dirty="0">
                <a:solidFill>
                  <a:srgbClr val="00529B"/>
                </a:solidFill>
              </a:rPr>
              <a:t>Lesson 1: </a:t>
            </a:r>
            <a:r>
              <a:rPr lang="en-US" sz="1700" dirty="0">
                <a:solidFill>
                  <a:srgbClr val="00529B"/>
                </a:solidFill>
              </a:rPr>
              <a:t>What’s Medicare?.................................................................................4–27</a:t>
            </a:r>
          </a:p>
          <a:p>
            <a:pPr>
              <a:spcBef>
                <a:spcPts val="0"/>
              </a:spcBef>
              <a:spcAft>
                <a:spcPts val="1200"/>
              </a:spcAft>
              <a:defRPr/>
            </a:pPr>
            <a:r>
              <a:rPr lang="en-US" sz="1700" b="1" dirty="0">
                <a:solidFill>
                  <a:srgbClr val="00529B"/>
                </a:solidFill>
              </a:rPr>
              <a:t>Lesson 2: </a:t>
            </a:r>
            <a:r>
              <a:rPr lang="en-US" sz="1700" dirty="0">
                <a:solidFill>
                  <a:srgbClr val="00529B"/>
                </a:solidFill>
              </a:rPr>
              <a:t>Original Medicare: Part A (Hospital Insurance) &amp; </a:t>
            </a:r>
            <a:br>
              <a:rPr lang="en-US" sz="1700" dirty="0">
                <a:solidFill>
                  <a:srgbClr val="00529B"/>
                </a:solidFill>
              </a:rPr>
            </a:br>
            <a:r>
              <a:rPr lang="en-US" sz="1700" dirty="0">
                <a:solidFill>
                  <a:srgbClr val="00529B"/>
                </a:solidFill>
              </a:rPr>
              <a:t>Part B (Medical Insurance)..….……………………………………………….............28–46</a:t>
            </a:r>
          </a:p>
          <a:p>
            <a:pPr>
              <a:spcBef>
                <a:spcPts val="0"/>
              </a:spcBef>
              <a:spcAft>
                <a:spcPts val="1200"/>
              </a:spcAft>
              <a:defRPr/>
            </a:pPr>
            <a:r>
              <a:rPr lang="en-US" sz="1700" b="1" dirty="0">
                <a:solidFill>
                  <a:srgbClr val="00529B"/>
                </a:solidFill>
              </a:rPr>
              <a:t>Lesson 3: </a:t>
            </a:r>
            <a:r>
              <a:rPr lang="en-US" sz="1700" dirty="0">
                <a:solidFill>
                  <a:srgbClr val="00529B"/>
                </a:solidFill>
              </a:rPr>
              <a:t>Medicare Supplement Insurance (Medigap) Policies...........................47–55</a:t>
            </a:r>
          </a:p>
          <a:p>
            <a:pPr>
              <a:spcBef>
                <a:spcPts val="0"/>
              </a:spcBef>
              <a:spcAft>
                <a:spcPts val="1200"/>
              </a:spcAft>
              <a:defRPr/>
            </a:pPr>
            <a:r>
              <a:rPr lang="en-US" sz="1700" b="1" dirty="0">
                <a:solidFill>
                  <a:srgbClr val="00529B"/>
                </a:solidFill>
              </a:rPr>
              <a:t>Lesson 4: </a:t>
            </a:r>
            <a:r>
              <a:rPr lang="en-US" sz="1700" dirty="0">
                <a:solidFill>
                  <a:srgbClr val="00529B"/>
                </a:solidFill>
              </a:rPr>
              <a:t>Medicare Drug Coverage (Part D)........................................................56–69</a:t>
            </a:r>
          </a:p>
          <a:p>
            <a:pPr>
              <a:spcBef>
                <a:spcPts val="0"/>
              </a:spcBef>
              <a:spcAft>
                <a:spcPts val="1200"/>
              </a:spcAft>
              <a:defRPr/>
            </a:pPr>
            <a:r>
              <a:rPr lang="en-US" sz="1700" b="1" dirty="0">
                <a:solidFill>
                  <a:srgbClr val="00529B"/>
                </a:solidFill>
              </a:rPr>
              <a:t>Lesson 5: </a:t>
            </a:r>
            <a:r>
              <a:rPr lang="en-US" sz="1700" dirty="0">
                <a:solidFill>
                  <a:srgbClr val="00529B"/>
                </a:solidFill>
              </a:rPr>
              <a:t>Medicare Advantage &amp; Other Medicare Health Plans..........................70–84</a:t>
            </a:r>
          </a:p>
          <a:p>
            <a:pPr>
              <a:spcBef>
                <a:spcPts val="0"/>
              </a:spcBef>
              <a:spcAft>
                <a:spcPts val="1200"/>
              </a:spcAft>
              <a:defRPr/>
            </a:pPr>
            <a:r>
              <a:rPr lang="en-US" sz="1700" b="1" dirty="0">
                <a:solidFill>
                  <a:srgbClr val="00529B"/>
                </a:solidFill>
              </a:rPr>
              <a:t>Lesson 6: </a:t>
            </a:r>
            <a:r>
              <a:rPr lang="en-US" sz="1700" dirty="0">
                <a:solidFill>
                  <a:srgbClr val="00529B"/>
                </a:solidFill>
              </a:rPr>
              <a:t>Medicare &amp; the Health Insurance Marketplace</a:t>
            </a:r>
            <a:r>
              <a:rPr lang="en-US" sz="1700" baseline="30000" dirty="0">
                <a:solidFill>
                  <a:srgbClr val="00529B"/>
                </a:solidFill>
              </a:rPr>
              <a:t>®</a:t>
            </a:r>
            <a:r>
              <a:rPr lang="en-US" sz="1700" dirty="0">
                <a:solidFill>
                  <a:srgbClr val="00529B"/>
                </a:solidFill>
              </a:rPr>
              <a:t>...................................85–90</a:t>
            </a:r>
          </a:p>
          <a:p>
            <a:pPr>
              <a:spcBef>
                <a:spcPts val="0"/>
              </a:spcBef>
              <a:spcAft>
                <a:spcPts val="1200"/>
              </a:spcAft>
              <a:defRPr/>
            </a:pPr>
            <a:r>
              <a:rPr lang="en-US" sz="1700" b="1" dirty="0">
                <a:solidFill>
                  <a:srgbClr val="00529B"/>
                </a:solidFill>
              </a:rPr>
              <a:t>Lesson 7: </a:t>
            </a:r>
            <a:r>
              <a:rPr lang="en-US" sz="1700" dirty="0">
                <a:solidFill>
                  <a:srgbClr val="00529B"/>
                </a:solidFill>
              </a:rPr>
              <a:t>Help for People with Limited Income &amp; Resources..............................91–100</a:t>
            </a:r>
          </a:p>
          <a:p>
            <a:pPr>
              <a:spcBef>
                <a:spcPts val="0"/>
              </a:spcBef>
              <a:spcAft>
                <a:spcPts val="1200"/>
              </a:spcAft>
              <a:defRPr/>
            </a:pPr>
            <a:r>
              <a:rPr lang="en-US" sz="1700" b="1" dirty="0">
                <a:solidFill>
                  <a:srgbClr val="00529B"/>
                </a:solidFill>
              </a:rPr>
              <a:t>Appendices:</a:t>
            </a:r>
            <a:r>
              <a:rPr lang="en-US" sz="1700" dirty="0">
                <a:solidFill>
                  <a:srgbClr val="00529B"/>
                </a:solidFill>
              </a:rPr>
              <a:t>…………………………………………………………………………....101–104</a:t>
            </a:r>
          </a:p>
          <a:p>
            <a:pPr marL="457200" lvl="1" indent="0">
              <a:lnSpc>
                <a:spcPct val="100000"/>
              </a:lnSpc>
              <a:spcBef>
                <a:spcPts val="0"/>
              </a:spcBef>
              <a:spcAft>
                <a:spcPts val="1200"/>
              </a:spcAft>
              <a:buNone/>
              <a:defRPr/>
            </a:pPr>
            <a:r>
              <a:rPr lang="en-US" sz="1700" dirty="0">
                <a:solidFill>
                  <a:srgbClr val="00529B"/>
                </a:solidFill>
              </a:rPr>
              <a:t>Helpful Websites............................................................................................101</a:t>
            </a:r>
          </a:p>
          <a:p>
            <a:pPr marL="457200" lvl="1" indent="0">
              <a:lnSpc>
                <a:spcPct val="100000"/>
              </a:lnSpc>
              <a:spcBef>
                <a:spcPts val="0"/>
              </a:spcBef>
              <a:spcAft>
                <a:spcPts val="1200"/>
              </a:spcAft>
              <a:buNone/>
              <a:defRPr/>
            </a:pPr>
            <a:r>
              <a:rPr lang="en-US" sz="1700" dirty="0">
                <a:solidFill>
                  <a:srgbClr val="00529B"/>
                </a:solidFill>
              </a:rPr>
              <a:t>Key Points to Remember ..............................................................................102</a:t>
            </a:r>
          </a:p>
          <a:p>
            <a:pPr marL="457200" lvl="1" indent="0">
              <a:lnSpc>
                <a:spcPct val="100000"/>
              </a:lnSpc>
              <a:spcBef>
                <a:spcPts val="0"/>
              </a:spcBef>
              <a:spcAft>
                <a:spcPts val="1200"/>
              </a:spcAft>
              <a:buNone/>
              <a:defRPr/>
            </a:pPr>
            <a:r>
              <a:rPr lang="en-US" sz="1700" dirty="0">
                <a:solidFill>
                  <a:srgbClr val="00529B"/>
                </a:solidFill>
              </a:rPr>
              <a:t>Acronyms …………………………………………………………………………. 103–104</a:t>
            </a:r>
          </a:p>
        </p:txBody>
      </p:sp>
      <p:sp>
        <p:nvSpPr>
          <p:cNvPr id="4" name="Slide Number Placeholder 3">
            <a:extLst>
              <a:ext uri="{FF2B5EF4-FFF2-40B4-BE49-F238E27FC236}">
                <a16:creationId xmlns:a16="http://schemas.microsoft.com/office/drawing/2014/main" id="{DC6C2659-E665-4E61-A334-335A144353E8}"/>
              </a:ext>
            </a:extLst>
          </p:cNvPr>
          <p:cNvSpPr>
            <a:spLocks noGrp="1"/>
          </p:cNvSpPr>
          <p:nvPr>
            <p:ph type="sldNum" sz="quarter" idx="12"/>
          </p:nvPr>
        </p:nvSpPr>
        <p:spPr/>
        <p:txBody>
          <a:bodyPr/>
          <a:lstStyle/>
          <a:p>
            <a:fld id="{0B2D781D-8844-5940-92D1-06EF0A7F581E}" type="slidenum">
              <a:rPr lang="en-US" smtClean="0"/>
              <a:pPr/>
              <a:t>2</a:t>
            </a:fld>
            <a:endParaRPr lang="en-US" dirty="0"/>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General Enrollment Period (GEP)</a:t>
            </a:r>
          </a:p>
        </p:txBody>
      </p:sp>
      <p:sp>
        <p:nvSpPr>
          <p:cNvPr id="5" name="Content Placeholder 4">
            <a:extLst>
              <a:ext uri="{FF2B5EF4-FFF2-40B4-BE49-F238E27FC236}">
                <a16:creationId xmlns:a16="http://schemas.microsoft.com/office/drawing/2014/main" id="{C78BDDDE-D9E0-BD69-EA10-B7B3B185853E}"/>
              </a:ext>
            </a:extLst>
          </p:cNvPr>
          <p:cNvSpPr>
            <a:spLocks noGrp="1"/>
          </p:cNvSpPr>
          <p:nvPr>
            <p:ph sz="quarter" idx="13"/>
          </p:nvPr>
        </p:nvSpPr>
        <p:spPr>
          <a:xfrm>
            <a:off x="0" y="1038287"/>
            <a:ext cx="12192000" cy="645697"/>
          </a:xfrm>
        </p:spPr>
        <p:txBody>
          <a:bodyPr anchor="ctr">
            <a:noAutofit/>
          </a:bodyPr>
          <a:lstStyle/>
          <a:p>
            <a:pPr marL="0" lvl="0" indent="0" algn="ctr">
              <a:spcAft>
                <a:spcPts val="0"/>
              </a:spcAft>
              <a:buClrTx/>
              <a:buNone/>
            </a:pPr>
            <a:r>
              <a:rPr lang="en-US" sz="2400" b="1" dirty="0"/>
              <a:t>3-Month GEP each year</a:t>
            </a:r>
          </a:p>
        </p:txBody>
      </p:sp>
      <p:pic>
        <p:nvPicPr>
          <p:cNvPr id="7" name="Picture 6">
            <a:extLst>
              <a:ext uri="{FF2B5EF4-FFF2-40B4-BE49-F238E27FC236}">
                <a16:creationId xmlns:a16="http://schemas.microsoft.com/office/drawing/2014/main" id="{64E2E3CE-D74F-480E-BB02-C5C65AB4F12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12087" y="2154870"/>
            <a:ext cx="1450530" cy="1646672"/>
          </a:xfrm>
          <a:prstGeom prst="rect">
            <a:avLst/>
          </a:prstGeom>
        </p:spPr>
      </p:pic>
      <p:pic>
        <p:nvPicPr>
          <p:cNvPr id="86" name="Picture 85">
            <a:extLst>
              <a:ext uri="{FF2B5EF4-FFF2-40B4-BE49-F238E27FC236}">
                <a16:creationId xmlns:a16="http://schemas.microsoft.com/office/drawing/2014/main" id="{6528C580-58B0-4DF2-954F-A829D93212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55520" y="2157659"/>
            <a:ext cx="1450530" cy="1646672"/>
          </a:xfrm>
          <a:prstGeom prst="rect">
            <a:avLst/>
          </a:prstGeom>
        </p:spPr>
      </p:pic>
      <p:pic>
        <p:nvPicPr>
          <p:cNvPr id="87" name="Picture 86">
            <a:extLst>
              <a:ext uri="{FF2B5EF4-FFF2-40B4-BE49-F238E27FC236}">
                <a16:creationId xmlns:a16="http://schemas.microsoft.com/office/drawing/2014/main" id="{DD8241B3-2654-4233-8D4E-E2BBE480328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94351" y="2167559"/>
            <a:ext cx="1450530" cy="1646672"/>
          </a:xfrm>
          <a:prstGeom prst="rect">
            <a:avLst/>
          </a:prstGeom>
        </p:spPr>
      </p:pic>
      <p:sp>
        <p:nvSpPr>
          <p:cNvPr id="10" name="Content Placeholder 9">
            <a:extLst>
              <a:ext uri="{FF2B5EF4-FFF2-40B4-BE49-F238E27FC236}">
                <a16:creationId xmlns:a16="http://schemas.microsoft.com/office/drawing/2014/main" id="{600BA297-E0FD-34E2-CFCE-C19B79BEC30A}"/>
              </a:ext>
            </a:extLst>
          </p:cNvPr>
          <p:cNvSpPr>
            <a:spLocks noGrp="1"/>
          </p:cNvSpPr>
          <p:nvPr>
            <p:ph sz="quarter" idx="14"/>
          </p:nvPr>
        </p:nvSpPr>
        <p:spPr>
          <a:xfrm>
            <a:off x="2516857" y="2722222"/>
            <a:ext cx="1207008" cy="969264"/>
          </a:xfrm>
          <a:solidFill>
            <a:srgbClr val="0070C0"/>
          </a:solidFill>
          <a:ln>
            <a:solidFill>
              <a:schemeClr val="bg1"/>
            </a:solidFill>
          </a:ln>
        </p:spPr>
        <p:txBody>
          <a:bodyPr anchor="ctr"/>
          <a:lstStyle/>
          <a:p>
            <a:pPr marL="0" lvl="0" indent="0" algn="ctr">
              <a:spcAft>
                <a:spcPts val="0"/>
              </a:spcAft>
              <a:buClrTx/>
              <a:buNone/>
            </a:pPr>
            <a:r>
              <a:rPr lang="en-US" sz="1400" b="1" dirty="0">
                <a:solidFill>
                  <a:prstClr val="white"/>
                </a:solidFill>
                <a:latin typeface="Calibri" panose="020F0502020204030204"/>
                <a:cs typeface="+mn-cs"/>
              </a:rPr>
              <a:t>STARTS</a:t>
            </a:r>
          </a:p>
          <a:p>
            <a:pPr marL="0" lvl="0" indent="0" algn="ctr">
              <a:spcAft>
                <a:spcPts val="0"/>
              </a:spcAft>
              <a:buClrTx/>
              <a:buNone/>
            </a:pPr>
            <a:r>
              <a:rPr lang="en-US" sz="2200" b="1" dirty="0">
                <a:solidFill>
                  <a:prstClr val="white"/>
                </a:solidFill>
                <a:latin typeface="Calibri" panose="020F0502020204030204"/>
                <a:cs typeface="+mn-cs"/>
              </a:rPr>
              <a:t>Jan 1</a:t>
            </a:r>
          </a:p>
        </p:txBody>
      </p:sp>
      <p:sp>
        <p:nvSpPr>
          <p:cNvPr id="11" name="Content Placeholder 10">
            <a:extLst>
              <a:ext uri="{FF2B5EF4-FFF2-40B4-BE49-F238E27FC236}">
                <a16:creationId xmlns:a16="http://schemas.microsoft.com/office/drawing/2014/main" id="{E44C6F62-30CB-9768-FD5A-D5B87F5949F8}"/>
              </a:ext>
            </a:extLst>
          </p:cNvPr>
          <p:cNvSpPr>
            <a:spLocks noGrp="1"/>
          </p:cNvSpPr>
          <p:nvPr>
            <p:ph sz="quarter" idx="15"/>
          </p:nvPr>
        </p:nvSpPr>
        <p:spPr>
          <a:xfrm>
            <a:off x="4171262" y="2734248"/>
            <a:ext cx="1207008" cy="969264"/>
          </a:xfrm>
          <a:solidFill>
            <a:srgbClr val="0070C0"/>
          </a:solidFill>
          <a:ln>
            <a:solidFill>
              <a:schemeClr val="bg1"/>
            </a:solidFill>
          </a:ln>
        </p:spPr>
        <p:txBody>
          <a:bodyPr anchor="ctr"/>
          <a:lstStyle/>
          <a:p>
            <a:pPr marL="0" lvl="0" indent="0" algn="ctr">
              <a:spcAft>
                <a:spcPts val="0"/>
              </a:spcAft>
              <a:buClrTx/>
              <a:buNone/>
            </a:pPr>
            <a:r>
              <a:rPr lang="en-US" sz="1350" b="1" dirty="0">
                <a:solidFill>
                  <a:prstClr val="white"/>
                </a:solidFill>
                <a:latin typeface="Calibri" panose="020F0502020204030204"/>
                <a:cs typeface="+mn-cs"/>
              </a:rPr>
              <a:t>CONTINUES</a:t>
            </a:r>
          </a:p>
          <a:p>
            <a:pPr marL="0" lvl="0" indent="0" algn="ctr">
              <a:spcAft>
                <a:spcPts val="0"/>
              </a:spcAft>
              <a:buClrTx/>
              <a:buNone/>
            </a:pPr>
            <a:r>
              <a:rPr lang="en-US" sz="2200" b="1" dirty="0">
                <a:solidFill>
                  <a:prstClr val="white"/>
                </a:solidFill>
                <a:latin typeface="Calibri" panose="020F0502020204030204"/>
                <a:cs typeface="+mn-cs"/>
              </a:rPr>
              <a:t>Feb</a:t>
            </a:r>
          </a:p>
        </p:txBody>
      </p:sp>
      <p:sp>
        <p:nvSpPr>
          <p:cNvPr id="12" name="Content Placeholder 11">
            <a:extLst>
              <a:ext uri="{FF2B5EF4-FFF2-40B4-BE49-F238E27FC236}">
                <a16:creationId xmlns:a16="http://schemas.microsoft.com/office/drawing/2014/main" id="{9E89823C-7AC6-39DF-8869-754946159DD2}"/>
              </a:ext>
            </a:extLst>
          </p:cNvPr>
          <p:cNvSpPr>
            <a:spLocks noGrp="1"/>
          </p:cNvSpPr>
          <p:nvPr>
            <p:ph sz="quarter" idx="16"/>
          </p:nvPr>
        </p:nvSpPr>
        <p:spPr>
          <a:xfrm>
            <a:off x="5816112" y="2722222"/>
            <a:ext cx="1207008" cy="969264"/>
          </a:xfrm>
          <a:solidFill>
            <a:srgbClr val="0070C0"/>
          </a:solidFill>
          <a:ln>
            <a:solidFill>
              <a:schemeClr val="bg1"/>
            </a:solidFill>
          </a:ln>
        </p:spPr>
        <p:txBody>
          <a:bodyPr anchor="ctr"/>
          <a:lstStyle/>
          <a:p>
            <a:pPr marL="0" lvl="0" indent="0" algn="ctr">
              <a:spcAft>
                <a:spcPts val="0"/>
              </a:spcAft>
              <a:buClrTx/>
              <a:buNone/>
            </a:pPr>
            <a:r>
              <a:rPr lang="en-US" sz="1400" b="1" dirty="0">
                <a:solidFill>
                  <a:prstClr val="white"/>
                </a:solidFill>
                <a:latin typeface="Calibri" panose="020F0502020204030204"/>
                <a:cs typeface="+mn-cs"/>
              </a:rPr>
              <a:t>ENDS</a:t>
            </a:r>
          </a:p>
          <a:p>
            <a:pPr marL="0" lvl="0" indent="0" algn="ctr">
              <a:spcAft>
                <a:spcPts val="0"/>
              </a:spcAft>
              <a:buClrTx/>
              <a:buNone/>
            </a:pPr>
            <a:r>
              <a:rPr lang="en-US" sz="2200" b="1" dirty="0">
                <a:solidFill>
                  <a:prstClr val="white"/>
                </a:solidFill>
                <a:latin typeface="Calibri" panose="020F0502020204030204"/>
                <a:cs typeface="+mn-cs"/>
              </a:rPr>
              <a:t>Mar 31</a:t>
            </a:r>
          </a:p>
        </p:txBody>
      </p:sp>
      <p:grpSp>
        <p:nvGrpSpPr>
          <p:cNvPr id="6" name="Group 5">
            <a:extLst>
              <a:ext uri="{FF2B5EF4-FFF2-40B4-BE49-F238E27FC236}">
                <a16:creationId xmlns:a16="http://schemas.microsoft.com/office/drawing/2014/main" id="{9508D3D6-EABD-D420-4442-0D4D7CC2CC7F}"/>
              </a:ext>
              <a:ext uri="{C183D7F6-B498-43B3-948B-1728B52AA6E4}">
                <adec:decorative xmlns:adec="http://schemas.microsoft.com/office/drawing/2017/decorative" val="1"/>
              </a:ext>
            </a:extLst>
          </p:cNvPr>
          <p:cNvGrpSpPr/>
          <p:nvPr/>
        </p:nvGrpSpPr>
        <p:grpSpPr>
          <a:xfrm>
            <a:off x="7433820" y="1809968"/>
            <a:ext cx="2306061" cy="2746142"/>
            <a:chOff x="7433820" y="1809968"/>
            <a:chExt cx="2306061" cy="2746142"/>
          </a:xfrm>
        </p:grpSpPr>
        <p:sp>
          <p:nvSpPr>
            <p:cNvPr id="39" name="Freeform: Shape 38">
              <a:extLst>
                <a:ext uri="{FF2B5EF4-FFF2-40B4-BE49-F238E27FC236}">
                  <a16:creationId xmlns:a16="http://schemas.microsoft.com/office/drawing/2014/main" id="{282E5F34-2036-46B2-A9F3-E66302B9C518}"/>
                </a:ext>
              </a:extLst>
            </p:cNvPr>
            <p:cNvSpPr/>
            <p:nvPr/>
          </p:nvSpPr>
          <p:spPr>
            <a:xfrm>
              <a:off x="7433820" y="1809968"/>
              <a:ext cx="2306061" cy="731472"/>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BBC168E1-9340-4A39-8CBD-33C6B1AAE10F}"/>
                </a:ext>
              </a:extLst>
            </p:cNvPr>
            <p:cNvSpPr/>
            <p:nvPr/>
          </p:nvSpPr>
          <p:spPr>
            <a:xfrm>
              <a:off x="7433820" y="2255837"/>
              <a:ext cx="2306061" cy="2300273"/>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grpSp>
      <p:sp>
        <p:nvSpPr>
          <p:cNvPr id="13" name="Content Placeholder 12">
            <a:extLst>
              <a:ext uri="{FF2B5EF4-FFF2-40B4-BE49-F238E27FC236}">
                <a16:creationId xmlns:a16="http://schemas.microsoft.com/office/drawing/2014/main" id="{70D04074-6AD9-9254-4ED0-CF1CE93DD880}"/>
              </a:ext>
            </a:extLst>
          </p:cNvPr>
          <p:cNvSpPr>
            <a:spLocks noGrp="1"/>
          </p:cNvSpPr>
          <p:nvPr>
            <p:ph sz="quarter" idx="17"/>
          </p:nvPr>
        </p:nvSpPr>
        <p:spPr>
          <a:xfrm>
            <a:off x="7538097" y="2679327"/>
            <a:ext cx="2097505" cy="1480270"/>
          </a:xfrm>
        </p:spPr>
        <p:txBody>
          <a:bodyPr/>
          <a:lstStyle/>
          <a:p>
            <a:pPr marL="0" lvl="0" indent="0" algn="ctr">
              <a:spcAft>
                <a:spcPts val="0"/>
              </a:spcAft>
              <a:buClrTx/>
              <a:buNone/>
              <a:defRPr/>
            </a:pPr>
            <a:r>
              <a:rPr lang="en-US" sz="1800" b="1" dirty="0">
                <a:solidFill>
                  <a:srgbClr val="2F5597"/>
                </a:solidFill>
                <a:latin typeface="Calibri" panose="020F0502020204030204"/>
                <a:cs typeface="+mn-cs"/>
              </a:rPr>
              <a:t>Coverage</a:t>
            </a:r>
          </a:p>
          <a:p>
            <a:pPr marL="0" lvl="0" indent="0" algn="ctr">
              <a:spcAft>
                <a:spcPts val="0"/>
              </a:spcAft>
              <a:buClrTx/>
              <a:buNone/>
              <a:defRPr/>
            </a:pPr>
            <a:r>
              <a:rPr lang="en-US" sz="1800" b="1" dirty="0">
                <a:solidFill>
                  <a:srgbClr val="2F5597"/>
                </a:solidFill>
                <a:latin typeface="Calibri" panose="020F0502020204030204"/>
                <a:cs typeface="+mn-cs"/>
              </a:rPr>
              <a:t>begins the 1</a:t>
            </a:r>
            <a:r>
              <a:rPr lang="en-US" sz="1800" b="1" baseline="30000" dirty="0">
                <a:solidFill>
                  <a:srgbClr val="2F5597"/>
                </a:solidFill>
                <a:latin typeface="Calibri" panose="020F0502020204030204"/>
                <a:cs typeface="+mn-cs"/>
              </a:rPr>
              <a:t>st</a:t>
            </a:r>
            <a:r>
              <a:rPr lang="en-US" sz="1800" b="1" dirty="0">
                <a:solidFill>
                  <a:srgbClr val="2F5597"/>
                </a:solidFill>
                <a:latin typeface="Calibri" panose="020F0502020204030204"/>
                <a:cs typeface="+mn-cs"/>
              </a:rPr>
              <a:t> day of the month after you sign up</a:t>
            </a:r>
          </a:p>
        </p:txBody>
      </p:sp>
      <p:sp>
        <p:nvSpPr>
          <p:cNvPr id="14" name="Content Placeholder 13">
            <a:extLst>
              <a:ext uri="{FF2B5EF4-FFF2-40B4-BE49-F238E27FC236}">
                <a16:creationId xmlns:a16="http://schemas.microsoft.com/office/drawing/2014/main" id="{7DFAA723-4AB5-1B14-AA68-84567241E552}"/>
              </a:ext>
            </a:extLst>
          </p:cNvPr>
          <p:cNvSpPr>
            <a:spLocks noGrp="1"/>
          </p:cNvSpPr>
          <p:nvPr>
            <p:ph sz="quarter" idx="18"/>
          </p:nvPr>
        </p:nvSpPr>
        <p:spPr>
          <a:xfrm>
            <a:off x="2308468" y="4061769"/>
            <a:ext cx="5844932" cy="2141860"/>
          </a:xfrm>
        </p:spPr>
        <p:txBody>
          <a:bodyPr>
            <a:normAutofit/>
          </a:bodyPr>
          <a:lstStyle/>
          <a:p>
            <a:pPr marL="0" lvl="1" indent="0">
              <a:spcAft>
                <a:spcPts val="1200"/>
              </a:spcAft>
              <a:buNone/>
              <a:defRPr/>
            </a:pPr>
            <a:r>
              <a:rPr lang="en-US" sz="2000" b="1" dirty="0"/>
              <a:t>You can sign up for:</a:t>
            </a:r>
          </a:p>
          <a:p>
            <a:pPr marL="548640" lvl="1">
              <a:spcAft>
                <a:spcPts val="1200"/>
              </a:spcAft>
              <a:buFont typeface="Wingdings" panose="05000000000000000000" pitchFamily="2" charset="2"/>
              <a:buChar char="§"/>
              <a:defRPr/>
            </a:pPr>
            <a:r>
              <a:rPr lang="en-US" sz="2000" dirty="0"/>
              <a:t>Part A (if you have to buy it)</a:t>
            </a:r>
          </a:p>
          <a:p>
            <a:pPr marL="548640" lvl="1">
              <a:spcAft>
                <a:spcPts val="1200"/>
              </a:spcAft>
              <a:buFont typeface="Wingdings" panose="05000000000000000000" pitchFamily="2" charset="2"/>
              <a:buChar char="§"/>
              <a:defRPr/>
            </a:pPr>
            <a:r>
              <a:rPr lang="en-US" sz="2000" dirty="0"/>
              <a:t>Part B</a:t>
            </a:r>
          </a:p>
          <a:p>
            <a:pPr marL="548640" lvl="1">
              <a:spcAft>
                <a:spcPts val="1200"/>
              </a:spcAft>
              <a:buFont typeface="Wingdings" panose="05000000000000000000" pitchFamily="2" charset="2"/>
              <a:buChar char="§"/>
              <a:defRPr/>
            </a:pPr>
            <a:r>
              <a:rPr lang="en-US" sz="2000" dirty="0"/>
              <a:t>Part D (when you sign up for Part B)</a:t>
            </a:r>
          </a:p>
        </p:txBody>
      </p:sp>
      <p:sp>
        <p:nvSpPr>
          <p:cNvPr id="15" name="Content Placeholder 14">
            <a:extLst>
              <a:ext uri="{FF2B5EF4-FFF2-40B4-BE49-F238E27FC236}">
                <a16:creationId xmlns:a16="http://schemas.microsoft.com/office/drawing/2014/main" id="{71881A63-65EA-DE86-B134-90FB7D248C88}"/>
              </a:ext>
            </a:extLst>
          </p:cNvPr>
          <p:cNvSpPr>
            <a:spLocks noGrp="1"/>
          </p:cNvSpPr>
          <p:nvPr>
            <p:ph sz="quarter" idx="19"/>
          </p:nvPr>
        </p:nvSpPr>
        <p:spPr>
          <a:xfrm flipH="1">
            <a:off x="7243569" y="5315167"/>
            <a:ext cx="4992624" cy="704088"/>
          </a:xfrm>
          <a:prstGeom prst="homePlate">
            <a:avLst/>
          </a:prstGeom>
          <a:solidFill>
            <a:srgbClr val="FFD966"/>
          </a:solidFill>
        </p:spPr>
        <p:txBody>
          <a:bodyPr anchor="ctr"/>
          <a:lstStyle/>
          <a:p>
            <a:pPr marL="1645920" lvl="0" indent="0" defTabSz="685800">
              <a:spcBef>
                <a:spcPts val="600"/>
              </a:spcBef>
              <a:spcAft>
                <a:spcPts val="0"/>
              </a:spcAft>
              <a:buClrTx/>
              <a:buNone/>
            </a:pPr>
            <a:r>
              <a:rPr lang="en-US" sz="1600" dirty="0">
                <a:latin typeface="Calibri" panose="020F0502020204030204"/>
              </a:rPr>
              <a:t>May have late enrollment penalties</a:t>
            </a:r>
          </a:p>
        </p:txBody>
      </p:sp>
      <p:pic>
        <p:nvPicPr>
          <p:cNvPr id="80" name="Graphic 79" descr="Money icon">
            <a:extLst>
              <a:ext uri="{FF2B5EF4-FFF2-40B4-BE49-F238E27FC236}">
                <a16:creationId xmlns:a16="http://schemas.microsoft.com/office/drawing/2014/main" id="{42B286E5-1CA0-47D0-9C35-EC3A81769B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06320" y="5028549"/>
            <a:ext cx="1452688" cy="1221809"/>
          </a:xfrm>
          <a:prstGeom prst="rect">
            <a:avLst/>
          </a:prstGeom>
        </p:spPr>
      </p:pic>
      <p:sp>
        <p:nvSpPr>
          <p:cNvPr id="9" name="Slide Number Placeholder 8">
            <a:extLst>
              <a:ext uri="{FF2B5EF4-FFF2-40B4-BE49-F238E27FC236}">
                <a16:creationId xmlns:a16="http://schemas.microsoft.com/office/drawing/2014/main" id="{35A06EB2-71D1-4DF2-86C3-06E45F0B18BE}"/>
              </a:ext>
            </a:extLst>
          </p:cNvPr>
          <p:cNvSpPr>
            <a:spLocks noGrp="1"/>
          </p:cNvSpPr>
          <p:nvPr>
            <p:ph type="sldNum" sz="quarter" idx="12"/>
          </p:nvPr>
        </p:nvSpPr>
        <p:spPr/>
        <p:txBody>
          <a:bodyPr/>
          <a:lstStyle/>
          <a:p>
            <a:fld id="{48F63A3B-78C7-47BE-AE5E-E10140E04643}" type="slidenum">
              <a:rPr lang="en-US" smtClean="0"/>
              <a:pPr/>
              <a:t>20</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25464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bg/>
                                          </p:spTgt>
                                        </p:tgtEl>
                                        <p:attrNameLst>
                                          <p:attrName>style.visibility</p:attrName>
                                        </p:attrNameLst>
                                      </p:cBhvr>
                                      <p:to>
                                        <p:strVal val="visible"/>
                                      </p:to>
                                    </p:set>
                                    <p:animEffect transition="in" filter="wipe(up)">
                                      <p:cBhvr>
                                        <p:cTn id="10" dur="500"/>
                                        <p:tgtEl>
                                          <p:spTgt spid="10">
                                            <p:bg/>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up)">
                                      <p:cBhvr>
                                        <p:cTn id="13" dur="500"/>
                                        <p:tgtEl>
                                          <p:spTgt spid="10">
                                            <p:txEl>
                                              <p:pRg st="0" end="0"/>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up)">
                                      <p:cBhvr>
                                        <p:cTn id="16" dur="500"/>
                                        <p:tgtEl>
                                          <p:spTgt spid="10">
                                            <p:txEl>
                                              <p:pRg st="1" end="1"/>
                                            </p:txEl>
                                          </p:spTgt>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wipe(up)">
                                      <p:cBhvr>
                                        <p:cTn id="20" dur="500"/>
                                        <p:tgtEl>
                                          <p:spTgt spid="8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1">
                                            <p:bg/>
                                          </p:spTgt>
                                        </p:tgtEl>
                                        <p:attrNameLst>
                                          <p:attrName>style.visibility</p:attrName>
                                        </p:attrNameLst>
                                      </p:cBhvr>
                                      <p:to>
                                        <p:strVal val="visible"/>
                                      </p:to>
                                    </p:set>
                                    <p:animEffect transition="in" filter="wipe(up)">
                                      <p:cBhvr>
                                        <p:cTn id="23" dur="500"/>
                                        <p:tgtEl>
                                          <p:spTgt spid="11">
                                            <p:bg/>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up)">
                                      <p:cBhvr>
                                        <p:cTn id="26" dur="500"/>
                                        <p:tgtEl>
                                          <p:spTgt spid="11">
                                            <p:txEl>
                                              <p:pRg st="0" end="0"/>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up)">
                                      <p:cBhvr>
                                        <p:cTn id="29" dur="500"/>
                                        <p:tgtEl>
                                          <p:spTgt spid="11">
                                            <p:txEl>
                                              <p:pRg st="1" end="1"/>
                                            </p:txEl>
                                          </p:spTgt>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wipe(up)">
                                      <p:cBhvr>
                                        <p:cTn id="33" dur="500"/>
                                        <p:tgtEl>
                                          <p:spTgt spid="87"/>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bg/>
                                          </p:spTgt>
                                        </p:tgtEl>
                                        <p:attrNameLst>
                                          <p:attrName>style.visibility</p:attrName>
                                        </p:attrNameLst>
                                      </p:cBhvr>
                                      <p:to>
                                        <p:strVal val="visible"/>
                                      </p:to>
                                    </p:set>
                                    <p:animEffect transition="in" filter="wipe(up)">
                                      <p:cBhvr>
                                        <p:cTn id="36" dur="500"/>
                                        <p:tgtEl>
                                          <p:spTgt spid="12">
                                            <p:bg/>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wipe(up)">
                                      <p:cBhvr>
                                        <p:cTn id="39" dur="500"/>
                                        <p:tgtEl>
                                          <p:spTgt spid="12">
                                            <p:txEl>
                                              <p:pRg st="0" end="0"/>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up)">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xEl>
                                              <p:pRg st="2" end="2"/>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15">
                                            <p:bg/>
                                          </p:spTgt>
                                        </p:tgtEl>
                                        <p:attrNameLst>
                                          <p:attrName>style.visibility</p:attrName>
                                        </p:attrNameLst>
                                      </p:cBhvr>
                                      <p:to>
                                        <p:strVal val="visible"/>
                                      </p:to>
                                    </p:set>
                                    <p:anim calcmode="lin" valueType="num">
                                      <p:cBhvr additive="base">
                                        <p:cTn id="65" dur="500" fill="hold"/>
                                        <p:tgtEl>
                                          <p:spTgt spid="15">
                                            <p:bg/>
                                          </p:spTgt>
                                        </p:tgtEl>
                                        <p:attrNameLst>
                                          <p:attrName>ppt_x</p:attrName>
                                        </p:attrNameLst>
                                      </p:cBhvr>
                                      <p:tavLst>
                                        <p:tav tm="0">
                                          <p:val>
                                            <p:strVal val="1+#ppt_w/2"/>
                                          </p:val>
                                        </p:tav>
                                        <p:tav tm="100000">
                                          <p:val>
                                            <p:strVal val="#ppt_x"/>
                                          </p:val>
                                        </p:tav>
                                      </p:tavLst>
                                    </p:anim>
                                    <p:anim calcmode="lin" valueType="num">
                                      <p:cBhvr additive="base">
                                        <p:cTn id="66" dur="500" fill="hold"/>
                                        <p:tgtEl>
                                          <p:spTgt spid="15">
                                            <p:bg/>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 calcmode="lin" valueType="num">
                                      <p:cBhvr additive="base">
                                        <p:cTn id="69"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15">
                                            <p:txEl>
                                              <p:pRg st="0" end="0"/>
                                            </p:txEl>
                                          </p:spTgt>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80"/>
                                        </p:tgtEl>
                                        <p:attrNameLst>
                                          <p:attrName>style.visibility</p:attrName>
                                        </p:attrNameLst>
                                      </p:cBhvr>
                                      <p:to>
                                        <p:strVal val="visible"/>
                                      </p:to>
                                    </p:set>
                                    <p:anim calcmode="lin" valueType="num">
                                      <p:cBhvr additive="base">
                                        <p:cTn id="73" dur="500" fill="hold"/>
                                        <p:tgtEl>
                                          <p:spTgt spid="80"/>
                                        </p:tgtEl>
                                        <p:attrNameLst>
                                          <p:attrName>ppt_x</p:attrName>
                                        </p:attrNameLst>
                                      </p:cBhvr>
                                      <p:tavLst>
                                        <p:tav tm="0">
                                          <p:val>
                                            <p:strVal val="1+#ppt_w/2"/>
                                          </p:val>
                                        </p:tav>
                                        <p:tav tm="100000">
                                          <p:val>
                                            <p:strVal val="#ppt_x"/>
                                          </p:val>
                                        </p:tav>
                                      </p:tavLst>
                                    </p:anim>
                                    <p:anim calcmode="lin" valueType="num">
                                      <p:cBhvr additive="base">
                                        <p:cTn id="74" dur="5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1" grpId="0" uiExpand="1" build="p" animBg="1"/>
      <p:bldP spid="12" grpId="0" uiExpand="1" build="p" animBg="1"/>
      <p:bldP spid="13" grpId="0" uiExpand="1" build="p"/>
      <p:bldP spid="14" grpId="0" build="p"/>
      <p:bldP spid="15"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dirty="0"/>
              <a:t>Yearly Open Enrollment Period (OEP) </a:t>
            </a:r>
            <a:br>
              <a:rPr lang="en-US" dirty="0"/>
            </a:br>
            <a:r>
              <a:rPr lang="en-US" dirty="0"/>
              <a:t>for People with Medicare</a:t>
            </a:r>
          </a:p>
        </p:txBody>
      </p:sp>
      <p:sp>
        <p:nvSpPr>
          <p:cNvPr id="2" name="Content Placeholder 1">
            <a:extLst>
              <a:ext uri="{FF2B5EF4-FFF2-40B4-BE49-F238E27FC236}">
                <a16:creationId xmlns:a16="http://schemas.microsoft.com/office/drawing/2014/main" id="{FE53A3F9-2095-ACC0-473B-BFFA6A9FE3E4}"/>
              </a:ext>
            </a:extLst>
          </p:cNvPr>
          <p:cNvSpPr>
            <a:spLocks noGrp="1"/>
          </p:cNvSpPr>
          <p:nvPr>
            <p:ph sz="quarter" idx="13"/>
          </p:nvPr>
        </p:nvSpPr>
        <p:spPr>
          <a:xfrm>
            <a:off x="0" y="1197262"/>
            <a:ext cx="12192000" cy="613613"/>
          </a:xfrm>
        </p:spPr>
        <p:txBody>
          <a:bodyPr/>
          <a:lstStyle/>
          <a:p>
            <a:pPr marL="0" lvl="0" indent="0" algn="ctr">
              <a:spcAft>
                <a:spcPts val="0"/>
              </a:spcAft>
              <a:buClrTx/>
              <a:buNone/>
            </a:pPr>
            <a:r>
              <a:rPr lang="en-US" sz="2800" b="1" dirty="0"/>
              <a:t>7-Week Period</a:t>
            </a:r>
          </a:p>
        </p:txBody>
      </p:sp>
      <p:grpSp>
        <p:nvGrpSpPr>
          <p:cNvPr id="10" name="Group 9">
            <a:extLst>
              <a:ext uri="{FF2B5EF4-FFF2-40B4-BE49-F238E27FC236}">
                <a16:creationId xmlns:a16="http://schemas.microsoft.com/office/drawing/2014/main" id="{A11DC7CF-72FA-904E-7A17-DA96B274D041}"/>
              </a:ext>
              <a:ext uri="{C183D7F6-B498-43B3-948B-1728B52AA6E4}">
                <adec:decorative xmlns:adec="http://schemas.microsoft.com/office/drawing/2017/decorative" val="1"/>
              </a:ext>
            </a:extLst>
          </p:cNvPr>
          <p:cNvGrpSpPr/>
          <p:nvPr/>
        </p:nvGrpSpPr>
        <p:grpSpPr>
          <a:xfrm>
            <a:off x="2626512" y="2078607"/>
            <a:ext cx="1566210" cy="1481456"/>
            <a:chOff x="2626512" y="2078607"/>
            <a:chExt cx="1566210" cy="1481456"/>
          </a:xfrm>
        </p:grpSpPr>
        <p:sp>
          <p:nvSpPr>
            <p:cNvPr id="58" name="Isosceles Triangle 57">
              <a:extLst>
                <a:ext uri="{FF2B5EF4-FFF2-40B4-BE49-F238E27FC236}">
                  <a16:creationId xmlns:a16="http://schemas.microsoft.com/office/drawing/2014/main" id="{45975E1C-E437-4360-9806-365C852953A7}"/>
                </a:ext>
              </a:extLst>
            </p:cNvPr>
            <p:cNvSpPr/>
            <p:nvPr/>
          </p:nvSpPr>
          <p:spPr>
            <a:xfrm rot="5400000">
              <a:off x="3781332" y="28938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236F7BC-7476-4EA0-A5D3-70D02169B3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26512" y="2078607"/>
              <a:ext cx="1268078" cy="1481456"/>
            </a:xfrm>
            <a:prstGeom prst="rect">
              <a:avLst/>
            </a:prstGeom>
          </p:spPr>
        </p:pic>
      </p:grpSp>
      <p:grpSp>
        <p:nvGrpSpPr>
          <p:cNvPr id="15" name="Group 14">
            <a:extLst>
              <a:ext uri="{FF2B5EF4-FFF2-40B4-BE49-F238E27FC236}">
                <a16:creationId xmlns:a16="http://schemas.microsoft.com/office/drawing/2014/main" id="{DA69D56B-954A-6127-15BB-26FF98A314D0}"/>
              </a:ext>
              <a:ext uri="{C183D7F6-B498-43B3-948B-1728B52AA6E4}">
                <adec:decorative xmlns:adec="http://schemas.microsoft.com/office/drawing/2017/decorative" val="1"/>
              </a:ext>
            </a:extLst>
          </p:cNvPr>
          <p:cNvGrpSpPr/>
          <p:nvPr/>
        </p:nvGrpSpPr>
        <p:grpSpPr>
          <a:xfrm>
            <a:off x="4234540" y="2078873"/>
            <a:ext cx="1573936" cy="1481456"/>
            <a:chOff x="4234540" y="2078873"/>
            <a:chExt cx="1573936" cy="1481456"/>
          </a:xfrm>
        </p:grpSpPr>
        <p:sp>
          <p:nvSpPr>
            <p:cNvPr id="62" name="Isosceles Triangle 61">
              <a:extLst>
                <a:ext uri="{FF2B5EF4-FFF2-40B4-BE49-F238E27FC236}">
                  <a16:creationId xmlns:a16="http://schemas.microsoft.com/office/drawing/2014/main" id="{0F208169-92E2-4D06-9096-5DF479DC63D9}"/>
                </a:ext>
              </a:extLst>
            </p:cNvPr>
            <p:cNvSpPr/>
            <p:nvPr/>
          </p:nvSpPr>
          <p:spPr>
            <a:xfrm rot="5400000">
              <a:off x="5397086" y="28938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 name="Picture 80">
              <a:extLst>
                <a:ext uri="{FF2B5EF4-FFF2-40B4-BE49-F238E27FC236}">
                  <a16:creationId xmlns:a16="http://schemas.microsoft.com/office/drawing/2014/main" id="{73238DE4-8133-4F6B-993A-F8F7E09956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34540" y="2078873"/>
              <a:ext cx="1268078" cy="1481456"/>
            </a:xfrm>
            <a:prstGeom prst="rect">
              <a:avLst/>
            </a:prstGeom>
          </p:spPr>
        </p:pic>
      </p:grpSp>
      <p:pic>
        <p:nvPicPr>
          <p:cNvPr id="82" name="Picture 81">
            <a:extLst>
              <a:ext uri="{FF2B5EF4-FFF2-40B4-BE49-F238E27FC236}">
                <a16:creationId xmlns:a16="http://schemas.microsoft.com/office/drawing/2014/main" id="{C6BB16DE-8F6D-42DF-BF81-8D63382EDB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568" y="2078607"/>
            <a:ext cx="1268078" cy="1481456"/>
          </a:xfrm>
          <a:prstGeom prst="rect">
            <a:avLst/>
          </a:prstGeom>
        </p:spPr>
      </p:pic>
      <p:sp>
        <p:nvSpPr>
          <p:cNvPr id="8" name="Content Placeholder 7">
            <a:extLst>
              <a:ext uri="{FF2B5EF4-FFF2-40B4-BE49-F238E27FC236}">
                <a16:creationId xmlns:a16="http://schemas.microsoft.com/office/drawing/2014/main" id="{43E4F58D-A6CD-8683-9808-7F1D7C0021C7}"/>
              </a:ext>
            </a:extLst>
          </p:cNvPr>
          <p:cNvSpPr>
            <a:spLocks noGrp="1"/>
          </p:cNvSpPr>
          <p:nvPr>
            <p:ph sz="quarter" idx="14"/>
          </p:nvPr>
        </p:nvSpPr>
        <p:spPr>
          <a:xfrm>
            <a:off x="2707474" y="2606707"/>
            <a:ext cx="1060704" cy="822960"/>
          </a:xfrm>
          <a:solidFill>
            <a:srgbClr val="0070C0"/>
          </a:solidFill>
          <a:ln>
            <a:solidFill>
              <a:schemeClr val="bg1"/>
            </a:solidFill>
          </a:ln>
        </p:spPr>
        <p:txBody>
          <a:bodyPr anchor="ctr">
            <a:normAutofit fontScale="85000" lnSpcReduction="10000"/>
          </a:bodyPr>
          <a:lstStyle/>
          <a:p>
            <a:pPr marL="0" lvl="0" indent="0" algn="ctr">
              <a:spcAft>
                <a:spcPts val="0"/>
              </a:spcAft>
              <a:buClrTx/>
              <a:buNone/>
            </a:pPr>
            <a:r>
              <a:rPr lang="en-US" sz="1600" b="1" dirty="0">
                <a:solidFill>
                  <a:prstClr val="white"/>
                </a:solidFill>
                <a:latin typeface="Calibri" panose="020F0502020204030204"/>
                <a:cs typeface="+mn-cs"/>
              </a:rPr>
              <a:t>STARTS</a:t>
            </a:r>
          </a:p>
          <a:p>
            <a:pPr marL="0" lvl="0" indent="0" algn="ctr">
              <a:spcAft>
                <a:spcPts val="0"/>
              </a:spcAft>
              <a:buClrTx/>
              <a:buNone/>
            </a:pPr>
            <a:r>
              <a:rPr lang="en-US" sz="2800" b="1" dirty="0">
                <a:solidFill>
                  <a:prstClr val="white"/>
                </a:solidFill>
                <a:latin typeface="Calibri" panose="020F0502020204030204"/>
                <a:cs typeface="+mn-cs"/>
              </a:rPr>
              <a:t>Oct 15</a:t>
            </a:r>
          </a:p>
        </p:txBody>
      </p:sp>
      <p:sp>
        <p:nvSpPr>
          <p:cNvPr id="11" name="Content Placeholder 10">
            <a:extLst>
              <a:ext uri="{FF2B5EF4-FFF2-40B4-BE49-F238E27FC236}">
                <a16:creationId xmlns:a16="http://schemas.microsoft.com/office/drawing/2014/main" id="{B01E3D92-4A98-2B0C-75BD-2D7DB7DE031F}"/>
              </a:ext>
            </a:extLst>
          </p:cNvPr>
          <p:cNvSpPr>
            <a:spLocks noGrp="1"/>
          </p:cNvSpPr>
          <p:nvPr>
            <p:ph sz="quarter" idx="15"/>
          </p:nvPr>
        </p:nvSpPr>
        <p:spPr>
          <a:xfrm>
            <a:off x="4334796" y="2606707"/>
            <a:ext cx="1060704" cy="822960"/>
          </a:xfrm>
          <a:solidFill>
            <a:srgbClr val="0070C0"/>
          </a:solidFill>
          <a:ln>
            <a:solidFill>
              <a:schemeClr val="bg1"/>
            </a:solidFill>
          </a:ln>
        </p:spPr>
        <p:txBody>
          <a:bodyPr lIns="0" rIns="0">
            <a:normAutofit/>
          </a:bodyPr>
          <a:lstStyle/>
          <a:p>
            <a:pPr marL="0" lvl="0" indent="0" algn="ctr">
              <a:spcAft>
                <a:spcPts val="0"/>
              </a:spcAft>
              <a:buClrTx/>
              <a:buNone/>
            </a:pPr>
            <a:r>
              <a:rPr lang="en-US" sz="1600" b="1" dirty="0">
                <a:solidFill>
                  <a:prstClr val="white"/>
                </a:solidFill>
                <a:latin typeface="Calibri" panose="020F0502020204030204"/>
                <a:cs typeface="+mn-cs"/>
              </a:rPr>
              <a:t>CONTINUES</a:t>
            </a:r>
          </a:p>
          <a:p>
            <a:pPr marL="0" lvl="0" indent="0" algn="ctr">
              <a:spcAft>
                <a:spcPts val="0"/>
              </a:spcAft>
              <a:buClrTx/>
              <a:buNone/>
            </a:pPr>
            <a:r>
              <a:rPr lang="en-US" sz="2800" b="1" dirty="0">
                <a:solidFill>
                  <a:prstClr val="white"/>
                </a:solidFill>
                <a:latin typeface="Calibri" panose="020F0502020204030204"/>
                <a:cs typeface="+mn-cs"/>
              </a:rPr>
              <a:t>Nov</a:t>
            </a:r>
          </a:p>
        </p:txBody>
      </p:sp>
      <p:sp>
        <p:nvSpPr>
          <p:cNvPr id="12" name="Content Placeholder 11">
            <a:extLst>
              <a:ext uri="{FF2B5EF4-FFF2-40B4-BE49-F238E27FC236}">
                <a16:creationId xmlns:a16="http://schemas.microsoft.com/office/drawing/2014/main" id="{26EA209E-EDEB-C598-EA0F-A3EC7CFE72A2}"/>
              </a:ext>
            </a:extLst>
          </p:cNvPr>
          <p:cNvSpPr>
            <a:spLocks noGrp="1"/>
          </p:cNvSpPr>
          <p:nvPr>
            <p:ph sz="quarter" idx="16"/>
          </p:nvPr>
        </p:nvSpPr>
        <p:spPr>
          <a:xfrm>
            <a:off x="5932890" y="2606707"/>
            <a:ext cx="1060704" cy="822960"/>
          </a:xfrm>
          <a:solidFill>
            <a:srgbClr val="0070C0"/>
          </a:solidFill>
          <a:ln>
            <a:solidFill>
              <a:schemeClr val="bg1"/>
            </a:solidFill>
          </a:ln>
        </p:spPr>
        <p:txBody>
          <a:bodyPr/>
          <a:lstStyle/>
          <a:p>
            <a:pPr marL="0" lvl="0" indent="0" algn="ctr">
              <a:spcAft>
                <a:spcPts val="0"/>
              </a:spcAft>
              <a:buClrTx/>
              <a:buNone/>
            </a:pPr>
            <a:r>
              <a:rPr lang="en-US" sz="1600" b="1" dirty="0">
                <a:solidFill>
                  <a:prstClr val="white"/>
                </a:solidFill>
                <a:latin typeface="Calibri" panose="020F0502020204030204"/>
                <a:cs typeface="+mn-cs"/>
              </a:rPr>
              <a:t>ENDS</a:t>
            </a:r>
          </a:p>
          <a:p>
            <a:pPr marL="0" lvl="0" indent="0" algn="ctr">
              <a:spcAft>
                <a:spcPts val="0"/>
              </a:spcAft>
              <a:buClrTx/>
              <a:buNone/>
            </a:pPr>
            <a:r>
              <a:rPr lang="en-US" sz="2700" b="1" dirty="0">
                <a:solidFill>
                  <a:prstClr val="white"/>
                </a:solidFill>
                <a:latin typeface="Calibri" panose="020F0502020204030204"/>
                <a:cs typeface="+mn-cs"/>
              </a:rPr>
              <a:t>Dec 7</a:t>
            </a:r>
          </a:p>
        </p:txBody>
      </p:sp>
      <p:grpSp>
        <p:nvGrpSpPr>
          <p:cNvPr id="17" name="Group 16">
            <a:extLst>
              <a:ext uri="{FF2B5EF4-FFF2-40B4-BE49-F238E27FC236}">
                <a16:creationId xmlns:a16="http://schemas.microsoft.com/office/drawing/2014/main" id="{E30B5F2F-E83D-99C8-CF7F-C7638F68A95C}"/>
              </a:ext>
              <a:ext uri="{C183D7F6-B498-43B3-948B-1728B52AA6E4}">
                <adec:decorative xmlns:adec="http://schemas.microsoft.com/office/drawing/2017/decorative" val="1"/>
              </a:ext>
            </a:extLst>
          </p:cNvPr>
          <p:cNvGrpSpPr/>
          <p:nvPr/>
        </p:nvGrpSpPr>
        <p:grpSpPr>
          <a:xfrm>
            <a:off x="7509412" y="1682575"/>
            <a:ext cx="1890319" cy="1917582"/>
            <a:chOff x="7509412" y="1682575"/>
            <a:chExt cx="1890319" cy="1917582"/>
          </a:xfrm>
        </p:grpSpPr>
        <p:sp>
          <p:nvSpPr>
            <p:cNvPr id="42" name="Freeform: Shape 41">
              <a:extLst>
                <a:ext uri="{FF2B5EF4-FFF2-40B4-BE49-F238E27FC236}">
                  <a16:creationId xmlns:a16="http://schemas.microsoft.com/office/drawing/2014/main" id="{26381B04-3572-4151-9E29-67A355462B7D}"/>
                </a:ext>
              </a:extLst>
            </p:cNvPr>
            <p:cNvSpPr/>
            <p:nvPr/>
          </p:nvSpPr>
          <p:spPr>
            <a:xfrm>
              <a:off x="7509412" y="1965246"/>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45" name="Freeform: Shape 44">
              <a:extLst>
                <a:ext uri="{FF2B5EF4-FFF2-40B4-BE49-F238E27FC236}">
                  <a16:creationId xmlns:a16="http://schemas.microsoft.com/office/drawing/2014/main" id="{4052B140-4C2E-4D76-8B9E-E251767D4CC9}"/>
                </a:ext>
              </a:extLst>
            </p:cNvPr>
            <p:cNvSpPr/>
            <p:nvPr/>
          </p:nvSpPr>
          <p:spPr>
            <a:xfrm>
              <a:off x="7509412" y="1682575"/>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Content Placeholder 12">
            <a:extLst>
              <a:ext uri="{FF2B5EF4-FFF2-40B4-BE49-F238E27FC236}">
                <a16:creationId xmlns:a16="http://schemas.microsoft.com/office/drawing/2014/main" id="{1A6D1022-6F29-480E-B071-09E6F1F03C89}"/>
              </a:ext>
            </a:extLst>
          </p:cNvPr>
          <p:cNvSpPr>
            <a:spLocks noGrp="1"/>
          </p:cNvSpPr>
          <p:nvPr>
            <p:ph sz="quarter" idx="17"/>
          </p:nvPr>
        </p:nvSpPr>
        <p:spPr>
          <a:xfrm>
            <a:off x="7592267" y="2200396"/>
            <a:ext cx="1724608" cy="1359667"/>
          </a:xfrm>
        </p:spPr>
        <p:txBody>
          <a:bodyPr>
            <a:normAutofit/>
          </a:bodyPr>
          <a:lstStyle/>
          <a:p>
            <a:pPr marL="0" lvl="0" indent="0" algn="ctr">
              <a:spcAft>
                <a:spcPts val="0"/>
              </a:spcAft>
              <a:buClrTx/>
              <a:buNone/>
            </a:pPr>
            <a:r>
              <a:rPr lang="en-US" sz="2400" b="1" dirty="0">
                <a:solidFill>
                  <a:srgbClr val="2F5597"/>
                </a:solidFill>
                <a:latin typeface="Calibri" panose="020F0502020204030204"/>
                <a:cs typeface="+mn-cs"/>
              </a:rPr>
              <a:t>Coverage</a:t>
            </a:r>
          </a:p>
          <a:p>
            <a:pPr marL="0" lvl="0" indent="0" algn="ctr">
              <a:spcAft>
                <a:spcPts val="0"/>
              </a:spcAft>
              <a:buClrTx/>
              <a:buNone/>
            </a:pPr>
            <a:r>
              <a:rPr lang="en-US" sz="2400" b="1" dirty="0">
                <a:solidFill>
                  <a:srgbClr val="2F5597"/>
                </a:solidFill>
                <a:latin typeface="Calibri" panose="020F0502020204030204"/>
                <a:cs typeface="+mn-cs"/>
              </a:rPr>
              <a:t>Begins</a:t>
            </a:r>
          </a:p>
          <a:p>
            <a:pPr marL="0" lvl="0" indent="0" algn="ctr">
              <a:spcAft>
                <a:spcPts val="0"/>
              </a:spcAft>
              <a:buClrTx/>
              <a:buNone/>
            </a:pPr>
            <a:r>
              <a:rPr lang="en-US" sz="2400" b="1" dirty="0">
                <a:solidFill>
                  <a:srgbClr val="2F5597"/>
                </a:solidFill>
                <a:latin typeface="Calibri" panose="020F0502020204030204"/>
                <a:cs typeface="+mn-cs"/>
              </a:rPr>
              <a:t>Jan 1</a:t>
            </a:r>
          </a:p>
        </p:txBody>
      </p:sp>
      <p:sp>
        <p:nvSpPr>
          <p:cNvPr id="14" name="Content Placeholder 13">
            <a:extLst>
              <a:ext uri="{FF2B5EF4-FFF2-40B4-BE49-F238E27FC236}">
                <a16:creationId xmlns:a16="http://schemas.microsoft.com/office/drawing/2014/main" id="{3D973CB8-0AD3-5713-7BDF-DF2218C979CD}"/>
              </a:ext>
            </a:extLst>
          </p:cNvPr>
          <p:cNvSpPr>
            <a:spLocks noGrp="1"/>
          </p:cNvSpPr>
          <p:nvPr>
            <p:ph sz="quarter" idx="18"/>
          </p:nvPr>
        </p:nvSpPr>
        <p:spPr>
          <a:xfrm>
            <a:off x="1023718" y="3827795"/>
            <a:ext cx="10330082" cy="2141860"/>
          </a:xfrm>
        </p:spPr>
        <p:txBody>
          <a:bodyPr/>
          <a:lstStyle/>
          <a:p>
            <a:pPr marL="274320" lvl="1">
              <a:spcAft>
                <a:spcPts val="1200"/>
              </a:spcAft>
              <a:buFont typeface="Wingdings" panose="05000000000000000000" pitchFamily="2" charset="2"/>
              <a:buChar char="§"/>
              <a:defRPr/>
            </a:pPr>
            <a:r>
              <a:rPr lang="en-US" sz="2400" dirty="0"/>
              <a:t>7-week period each year where you can join, drop, or switch Medicare Advantage Plans or Medicare drug plans </a:t>
            </a:r>
          </a:p>
          <a:p>
            <a:pPr lvl="0">
              <a:buClrTx/>
              <a:defRPr/>
            </a:pPr>
            <a:r>
              <a:rPr lang="en-US" sz="2400" spc="-31" dirty="0"/>
              <a:t>This is a time to review health and drug plan choices</a:t>
            </a:r>
            <a:endParaRPr lang="en-US" dirty="0"/>
          </a:p>
        </p:txBody>
      </p:sp>
      <p:sp>
        <p:nvSpPr>
          <p:cNvPr id="6" name="Slide Number Placeholder 5">
            <a:extLst>
              <a:ext uri="{FF2B5EF4-FFF2-40B4-BE49-F238E27FC236}">
                <a16:creationId xmlns:a16="http://schemas.microsoft.com/office/drawing/2014/main" id="{60973FA0-77D9-419F-B3F2-E8479E542D6D}"/>
              </a:ext>
            </a:extLst>
          </p:cNvPr>
          <p:cNvSpPr>
            <a:spLocks noGrp="1"/>
          </p:cNvSpPr>
          <p:nvPr>
            <p:ph type="sldNum" sz="quarter" idx="12"/>
          </p:nvPr>
        </p:nvSpPr>
        <p:spPr/>
        <p:txBody>
          <a:bodyPr/>
          <a:lstStyle/>
          <a:p>
            <a:fld id="{0B2D781D-8844-5940-92D1-06EF0A7F581E}" type="slidenum">
              <a:rPr lang="en-US" smtClean="0">
                <a:solidFill>
                  <a:srgbClr val="8FAADC"/>
                </a:solidFill>
              </a:rPr>
              <a:t>21</a:t>
            </a:fld>
            <a:endParaRPr lang="en-US">
              <a:solidFill>
                <a:srgbClr val="8FAADC"/>
              </a:solidFill>
            </a:endParaRPr>
          </a:p>
        </p:txBody>
      </p:sp>
      <p:sp>
        <p:nvSpPr>
          <p:cNvPr id="5" name="Footer Placeholder 4">
            <a:extLst>
              <a:ext uri="{FF2B5EF4-FFF2-40B4-BE49-F238E27FC236}">
                <a16:creationId xmlns:a16="http://schemas.microsoft.com/office/drawing/2014/main" id="{04EDDDE9-3A0F-4AD9-AFFD-3A7EC6815310}"/>
              </a:ext>
            </a:extLst>
          </p:cNvPr>
          <p:cNvSpPr>
            <a:spLocks noGrp="1"/>
          </p:cNvSpPr>
          <p:nvPr>
            <p:ph type="ftr" sz="quarter" idx="11"/>
          </p:nvPr>
        </p:nvSpPr>
        <p:spPr/>
        <p:txBody>
          <a:bodyPr/>
          <a:lstStyle/>
          <a:p>
            <a:r>
              <a:rPr lang="en-US">
                <a:solidFill>
                  <a:srgbClr val="8FAADC"/>
                </a:solidFill>
              </a:rPr>
              <a:t>Getting Started with Medicare</a:t>
            </a:r>
          </a:p>
        </p:txBody>
      </p:sp>
      <p:sp>
        <p:nvSpPr>
          <p:cNvPr id="3" name="Date Placeholder 2">
            <a:extLst>
              <a:ext uri="{FF2B5EF4-FFF2-40B4-BE49-F238E27FC236}">
                <a16:creationId xmlns:a16="http://schemas.microsoft.com/office/drawing/2014/main" id="{24E25F05-0356-4AD2-9335-A0EA6AE790C4}"/>
              </a:ext>
            </a:extLst>
          </p:cNvPr>
          <p:cNvSpPr>
            <a:spLocks noGrp="1"/>
          </p:cNvSpPr>
          <p:nvPr>
            <p:ph type="dt" sz="half" idx="10"/>
          </p:nvPr>
        </p:nvSpPr>
        <p:spPr/>
        <p:txBody>
          <a:bodyPr/>
          <a:lstStyle/>
          <a:p>
            <a:r>
              <a:rPr lang="en-US">
                <a:solidFill>
                  <a:srgbClr val="8FAADC"/>
                </a:solidFill>
              </a:rPr>
              <a:t>March 2024</a:t>
            </a:r>
          </a:p>
        </p:txBody>
      </p:sp>
    </p:spTree>
    <p:custDataLst>
      <p:tags r:id="rId1"/>
    </p:custDataLst>
    <p:extLst>
      <p:ext uri="{BB962C8B-B14F-4D97-AF65-F5344CB8AC3E}">
        <p14:creationId xmlns:p14="http://schemas.microsoft.com/office/powerpoint/2010/main" val="64501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bg/>
                                          </p:spTgt>
                                        </p:tgtEl>
                                        <p:attrNameLst>
                                          <p:attrName>style.visibility</p:attrName>
                                        </p:attrNameLst>
                                      </p:cBhvr>
                                      <p:to>
                                        <p:strVal val="visible"/>
                                      </p:to>
                                    </p:set>
                                    <p:animEffect transition="in" filter="wipe(up)">
                                      <p:cBhvr>
                                        <p:cTn id="10" dur="500"/>
                                        <p:tgtEl>
                                          <p:spTgt spid="8">
                                            <p:bg/>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wipe(up)">
                                      <p:cBhvr>
                                        <p:cTn id="13" dur="500"/>
                                        <p:tgtEl>
                                          <p:spTgt spid="8">
                                            <p:txEl>
                                              <p:pRg st="0" end="0"/>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wipe(up)">
                                      <p:cBhvr>
                                        <p:cTn id="16" dur="500"/>
                                        <p:tgtEl>
                                          <p:spTgt spid="8">
                                            <p:txEl>
                                              <p:pRg st="1" end="1"/>
                                            </p:txEl>
                                          </p:spTgt>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1">
                                            <p:bg/>
                                          </p:spTgt>
                                        </p:tgtEl>
                                        <p:attrNameLst>
                                          <p:attrName>style.visibility</p:attrName>
                                        </p:attrNameLst>
                                      </p:cBhvr>
                                      <p:to>
                                        <p:strVal val="visible"/>
                                      </p:to>
                                    </p:set>
                                    <p:animEffect transition="in" filter="wipe(up)">
                                      <p:cBhvr>
                                        <p:cTn id="23" dur="500"/>
                                        <p:tgtEl>
                                          <p:spTgt spid="11">
                                            <p:bg/>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up)">
                                      <p:cBhvr>
                                        <p:cTn id="26" dur="500"/>
                                        <p:tgtEl>
                                          <p:spTgt spid="11">
                                            <p:txEl>
                                              <p:pRg st="0" end="0"/>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up)">
                                      <p:cBhvr>
                                        <p:cTn id="29" dur="500"/>
                                        <p:tgtEl>
                                          <p:spTgt spid="11">
                                            <p:txEl>
                                              <p:pRg st="1" end="1"/>
                                            </p:txEl>
                                          </p:spTgt>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wipe(up)">
                                      <p:cBhvr>
                                        <p:cTn id="33" dur="500"/>
                                        <p:tgtEl>
                                          <p:spTgt spid="8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bg/>
                                          </p:spTgt>
                                        </p:tgtEl>
                                        <p:attrNameLst>
                                          <p:attrName>style.visibility</p:attrName>
                                        </p:attrNameLst>
                                      </p:cBhvr>
                                      <p:to>
                                        <p:strVal val="visible"/>
                                      </p:to>
                                    </p:set>
                                    <p:animEffect transition="in" filter="wipe(up)">
                                      <p:cBhvr>
                                        <p:cTn id="36" dur="500"/>
                                        <p:tgtEl>
                                          <p:spTgt spid="12">
                                            <p:bg/>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wipe(up)">
                                      <p:cBhvr>
                                        <p:cTn id="39" dur="500"/>
                                        <p:tgtEl>
                                          <p:spTgt spid="12">
                                            <p:txEl>
                                              <p:pRg st="0" end="0"/>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up)">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xEl>
                                              <p:pRg st="2" end="2"/>
                                            </p:txEl>
                                          </p:spTgt>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500"/>
                                  </p:stCondLst>
                                  <p:childTnLst>
                                    <p:set>
                                      <p:cBhvr>
                                        <p:cTn id="55" dur="1" fill="hold">
                                          <p:stCondLst>
                                            <p:cond delay="0"/>
                                          </p:stCondLst>
                                        </p:cTn>
                                        <p:tgtEl>
                                          <p:spTgt spid="14">
                                            <p:txEl>
                                              <p:pRg st="0" end="0"/>
                                            </p:txEl>
                                          </p:spTgt>
                                        </p:tgtEl>
                                        <p:attrNameLst>
                                          <p:attrName>style.visibility</p:attrName>
                                        </p:attrNameLst>
                                      </p:cBhvr>
                                      <p:to>
                                        <p:strVal val="visible"/>
                                      </p:to>
                                    </p:set>
                                  </p:childTnLst>
                                </p:cTn>
                              </p:par>
                            </p:childTnLst>
                          </p:cTn>
                        </p:par>
                        <p:par>
                          <p:cTn id="56" fill="hold">
                            <p:stCondLst>
                              <p:cond delay="500"/>
                            </p:stCondLst>
                            <p:childTnLst>
                              <p:par>
                                <p:cTn id="57" presetID="1" presetClass="entr" presetSubtype="0" fill="hold" grpId="0" nodeType="afterEffect">
                                  <p:stCondLst>
                                    <p:cond delay="500"/>
                                  </p:stCondLst>
                                  <p:childTnLst>
                                    <p:set>
                                      <p:cBhvr>
                                        <p:cTn id="5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11" grpId="0" uiExpand="1" build="p" animBg="1"/>
      <p:bldP spid="12" grpId="0" uiExpand="1" build="p" animBg="1"/>
      <p:bldP spid="13" grpId="0" uiExpand="1" build="p"/>
      <p:bldP spid="1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Medicare Advantage Open Enrollment Period </a:t>
            </a:r>
          </a:p>
        </p:txBody>
      </p:sp>
      <p:grpSp>
        <p:nvGrpSpPr>
          <p:cNvPr id="12" name="Group 1">
            <a:extLst>
              <a:ext uri="{FF2B5EF4-FFF2-40B4-BE49-F238E27FC236}">
                <a16:creationId xmlns:a16="http://schemas.microsoft.com/office/drawing/2014/main" id="{1430BA73-8F4E-A388-9680-F5864C04293E}"/>
              </a:ext>
              <a:ext uri="{C183D7F6-B498-43B3-948B-1728B52AA6E4}">
                <adec:decorative xmlns:adec="http://schemas.microsoft.com/office/drawing/2017/decorative" val="1"/>
              </a:ext>
            </a:extLst>
          </p:cNvPr>
          <p:cNvGrpSpPr/>
          <p:nvPr/>
        </p:nvGrpSpPr>
        <p:grpSpPr>
          <a:xfrm>
            <a:off x="275095" y="1981233"/>
            <a:ext cx="3493003" cy="1823726"/>
            <a:chOff x="275095" y="1981233"/>
            <a:chExt cx="3493003" cy="1823726"/>
          </a:xfrm>
        </p:grpSpPr>
        <p:pic>
          <p:nvPicPr>
            <p:cNvPr id="7" name="Picture 6">
              <a:extLst>
                <a:ext uri="{FF2B5EF4-FFF2-40B4-BE49-F238E27FC236}">
                  <a16:creationId xmlns:a16="http://schemas.microsoft.com/office/drawing/2014/main" id="{02F48587-80A4-4429-A661-CD243385EDB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5095" y="1984282"/>
              <a:ext cx="1054699" cy="1237595"/>
            </a:xfrm>
            <a:prstGeom prst="rect">
              <a:avLst/>
            </a:prstGeom>
          </p:spPr>
        </p:pic>
        <p:pic>
          <p:nvPicPr>
            <p:cNvPr id="89" name="Picture 88">
              <a:extLst>
                <a:ext uri="{FF2B5EF4-FFF2-40B4-BE49-F238E27FC236}">
                  <a16:creationId xmlns:a16="http://schemas.microsoft.com/office/drawing/2014/main" id="{56048F12-8918-4308-8461-BFFDC627D5B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00558" y="1981233"/>
              <a:ext cx="1054699" cy="1237595"/>
            </a:xfrm>
            <a:prstGeom prst="rect">
              <a:avLst/>
            </a:prstGeom>
          </p:spPr>
        </p:pic>
        <p:pic>
          <p:nvPicPr>
            <p:cNvPr id="90" name="Picture 89">
              <a:extLst>
                <a:ext uri="{FF2B5EF4-FFF2-40B4-BE49-F238E27FC236}">
                  <a16:creationId xmlns:a16="http://schemas.microsoft.com/office/drawing/2014/main" id="{F863D2C6-2031-4815-B409-BD94FED673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13399" y="1985369"/>
              <a:ext cx="1054699" cy="1237595"/>
            </a:xfrm>
            <a:prstGeom prst="rect">
              <a:avLst/>
            </a:prstGeom>
          </p:spPr>
        </p:pic>
        <p:pic>
          <p:nvPicPr>
            <p:cNvPr id="5" name="Picture 4">
              <a:extLst>
                <a:ext uri="{FF2B5EF4-FFF2-40B4-BE49-F238E27FC236}">
                  <a16:creationId xmlns:a16="http://schemas.microsoft.com/office/drawing/2014/main" id="{0C50699C-96B1-48BA-9CCB-37D82CC2F7C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0149" y="3250175"/>
              <a:ext cx="3212870" cy="554784"/>
            </a:xfrm>
            <a:prstGeom prst="rect">
              <a:avLst/>
            </a:prstGeom>
          </p:spPr>
        </p:pic>
      </p:grpSp>
      <p:sp>
        <p:nvSpPr>
          <p:cNvPr id="2" name="Content Placeholder 1">
            <a:extLst>
              <a:ext uri="{FF2B5EF4-FFF2-40B4-BE49-F238E27FC236}">
                <a16:creationId xmlns:a16="http://schemas.microsoft.com/office/drawing/2014/main" id="{F5C56C07-B55A-A19A-BFA3-DACE2B38277B}"/>
              </a:ext>
            </a:extLst>
          </p:cNvPr>
          <p:cNvSpPr>
            <a:spLocks noGrp="1"/>
          </p:cNvSpPr>
          <p:nvPr>
            <p:ph sz="quarter" idx="13"/>
          </p:nvPr>
        </p:nvSpPr>
        <p:spPr>
          <a:xfrm>
            <a:off x="353802" y="2401481"/>
            <a:ext cx="877824" cy="731520"/>
          </a:xfrm>
          <a:solidFill>
            <a:srgbClr val="0070C0"/>
          </a:solidFill>
          <a:ln>
            <a:solidFill>
              <a:schemeClr val="bg1"/>
            </a:solidFill>
          </a:ln>
        </p:spPr>
        <p:txBody>
          <a:bodyPr anchor="ctr" anchorCtr="0"/>
          <a:lstStyle/>
          <a:p>
            <a:pPr marL="0" lvl="0" indent="0" algn="ctr">
              <a:spcAft>
                <a:spcPts val="0"/>
              </a:spcAft>
              <a:buClrTx/>
              <a:buNone/>
            </a:pPr>
            <a:r>
              <a:rPr lang="en-US" sz="1400" b="1" dirty="0">
                <a:solidFill>
                  <a:prstClr val="white"/>
                </a:solidFill>
                <a:latin typeface="Calibri" panose="020F0502020204030204"/>
                <a:cs typeface="+mn-cs"/>
              </a:rPr>
              <a:t>STARTS</a:t>
            </a:r>
          </a:p>
          <a:p>
            <a:pPr marL="0" lvl="0" indent="0" algn="ctr">
              <a:spcAft>
                <a:spcPts val="0"/>
              </a:spcAft>
              <a:buClrTx/>
              <a:buNone/>
            </a:pPr>
            <a:r>
              <a:rPr lang="en-US" sz="2200" b="1" dirty="0">
                <a:solidFill>
                  <a:prstClr val="white"/>
                </a:solidFill>
                <a:latin typeface="Calibri" panose="020F0502020204030204"/>
                <a:cs typeface="+mn-cs"/>
              </a:rPr>
              <a:t>Jan 1</a:t>
            </a:r>
          </a:p>
        </p:txBody>
      </p:sp>
      <p:sp>
        <p:nvSpPr>
          <p:cNvPr id="10" name="Content Placeholder 9">
            <a:extLst>
              <a:ext uri="{FF2B5EF4-FFF2-40B4-BE49-F238E27FC236}">
                <a16:creationId xmlns:a16="http://schemas.microsoft.com/office/drawing/2014/main" id="{11576273-176E-4FAA-09B7-526E572EEA29}"/>
              </a:ext>
            </a:extLst>
          </p:cNvPr>
          <p:cNvSpPr>
            <a:spLocks noGrp="1"/>
          </p:cNvSpPr>
          <p:nvPr>
            <p:ph sz="quarter" idx="14"/>
          </p:nvPr>
        </p:nvSpPr>
        <p:spPr>
          <a:xfrm>
            <a:off x="1589708" y="2392654"/>
            <a:ext cx="877824" cy="731520"/>
          </a:xfrm>
          <a:solidFill>
            <a:srgbClr val="0070C0"/>
          </a:solidFill>
          <a:ln>
            <a:solidFill>
              <a:schemeClr val="bg1"/>
            </a:solidFill>
          </a:ln>
        </p:spPr>
        <p:txBody>
          <a:bodyPr lIns="0" rIns="0" anchor="ctr" anchorCtr="1">
            <a:normAutofit/>
          </a:bodyPr>
          <a:lstStyle/>
          <a:p>
            <a:pPr marL="0" lvl="0" indent="0" algn="ctr">
              <a:spcAft>
                <a:spcPts val="0"/>
              </a:spcAft>
              <a:buClrTx/>
              <a:buNone/>
            </a:pPr>
            <a:r>
              <a:rPr lang="en-US" sz="1350" b="1" dirty="0">
                <a:solidFill>
                  <a:prstClr val="white"/>
                </a:solidFill>
                <a:latin typeface="Calibri" panose="020F0502020204030204"/>
                <a:cs typeface="+mn-cs"/>
              </a:rPr>
              <a:t>CONTINUES</a:t>
            </a:r>
          </a:p>
          <a:p>
            <a:pPr marL="0" lvl="0" indent="0" algn="ctr">
              <a:spcAft>
                <a:spcPts val="0"/>
              </a:spcAft>
              <a:buClrTx/>
              <a:buNone/>
            </a:pPr>
            <a:r>
              <a:rPr lang="en-US" sz="2200" b="1" dirty="0">
                <a:solidFill>
                  <a:prstClr val="white"/>
                </a:solidFill>
                <a:latin typeface="Calibri" panose="020F0502020204030204"/>
                <a:cs typeface="+mn-cs"/>
              </a:rPr>
              <a:t>Feb</a:t>
            </a:r>
          </a:p>
        </p:txBody>
      </p:sp>
      <p:sp>
        <p:nvSpPr>
          <p:cNvPr id="13" name="Content Placeholder 12">
            <a:extLst>
              <a:ext uri="{FF2B5EF4-FFF2-40B4-BE49-F238E27FC236}">
                <a16:creationId xmlns:a16="http://schemas.microsoft.com/office/drawing/2014/main" id="{99812B66-C612-1E5E-6EB9-0228E188B823}"/>
              </a:ext>
            </a:extLst>
          </p:cNvPr>
          <p:cNvSpPr>
            <a:spLocks noGrp="1"/>
          </p:cNvSpPr>
          <p:nvPr>
            <p:ph sz="quarter" idx="15"/>
          </p:nvPr>
        </p:nvSpPr>
        <p:spPr>
          <a:xfrm>
            <a:off x="2801031" y="2382893"/>
            <a:ext cx="877824" cy="731520"/>
          </a:xfrm>
          <a:solidFill>
            <a:srgbClr val="0070C0"/>
          </a:solidFill>
          <a:ln>
            <a:solidFill>
              <a:schemeClr val="bg1"/>
            </a:solidFill>
          </a:ln>
        </p:spPr>
        <p:txBody>
          <a:bodyPr lIns="0" rIns="0" anchor="ctr" anchorCtr="1">
            <a:normAutofit/>
          </a:bodyPr>
          <a:lstStyle/>
          <a:p>
            <a:pPr marL="0" lvl="0" indent="0" algn="ctr">
              <a:spcAft>
                <a:spcPts val="0"/>
              </a:spcAft>
              <a:buClrTx/>
              <a:buNone/>
            </a:pPr>
            <a:r>
              <a:rPr lang="en-US" sz="1400" b="1" dirty="0">
                <a:solidFill>
                  <a:prstClr val="white"/>
                </a:solidFill>
                <a:latin typeface="Calibri" panose="020F0502020204030204"/>
                <a:cs typeface="+mn-cs"/>
              </a:rPr>
              <a:t>ENDS</a:t>
            </a:r>
          </a:p>
          <a:p>
            <a:pPr marL="0" lvl="0" indent="0" algn="ctr">
              <a:spcAft>
                <a:spcPts val="0"/>
              </a:spcAft>
              <a:buClrTx/>
              <a:buNone/>
            </a:pPr>
            <a:r>
              <a:rPr lang="en-US" sz="2200" b="1" dirty="0">
                <a:solidFill>
                  <a:prstClr val="white"/>
                </a:solidFill>
                <a:latin typeface="Calibri" panose="020F0502020204030204"/>
                <a:cs typeface="+mn-cs"/>
              </a:rPr>
              <a:t>Mar 31</a:t>
            </a:r>
          </a:p>
        </p:txBody>
      </p:sp>
      <p:sp>
        <p:nvSpPr>
          <p:cNvPr id="15" name="Content Placeholder 14">
            <a:extLst>
              <a:ext uri="{FF2B5EF4-FFF2-40B4-BE49-F238E27FC236}">
                <a16:creationId xmlns:a16="http://schemas.microsoft.com/office/drawing/2014/main" id="{D2895402-959F-9D78-7617-682558D233D3}"/>
              </a:ext>
            </a:extLst>
          </p:cNvPr>
          <p:cNvSpPr>
            <a:spLocks noGrp="1"/>
          </p:cNvSpPr>
          <p:nvPr>
            <p:ph sz="quarter" idx="16"/>
          </p:nvPr>
        </p:nvSpPr>
        <p:spPr>
          <a:xfrm>
            <a:off x="275095" y="3830056"/>
            <a:ext cx="3493003" cy="960120"/>
          </a:xfrm>
        </p:spPr>
        <p:txBody>
          <a:bodyPr/>
          <a:lstStyle/>
          <a:p>
            <a:pPr marL="0" lvl="0" indent="0" algn="ctr">
              <a:spcAft>
                <a:spcPts val="0"/>
              </a:spcAft>
              <a:buClrTx/>
              <a:buNone/>
            </a:pPr>
            <a:r>
              <a:rPr lang="en-US" sz="1600" b="1" dirty="0"/>
              <a:t>Annual </a:t>
            </a:r>
            <a:br>
              <a:rPr lang="en-US" sz="1600" b="1" dirty="0"/>
            </a:br>
            <a:r>
              <a:rPr lang="en-US" sz="1600" b="1" dirty="0"/>
              <a:t>Medicare Advantage OEP</a:t>
            </a:r>
          </a:p>
          <a:p>
            <a:pPr marL="0" lvl="0" indent="0" algn="ctr">
              <a:spcAft>
                <a:spcPts val="0"/>
              </a:spcAft>
              <a:buClrTx/>
              <a:buNone/>
            </a:pPr>
            <a:r>
              <a:rPr lang="en-US" sz="1600" dirty="0"/>
              <a:t>January 1–March 31</a:t>
            </a:r>
          </a:p>
        </p:txBody>
      </p:sp>
      <p:sp>
        <p:nvSpPr>
          <p:cNvPr id="16" name="Content Placeholder 15">
            <a:extLst>
              <a:ext uri="{FF2B5EF4-FFF2-40B4-BE49-F238E27FC236}">
                <a16:creationId xmlns:a16="http://schemas.microsoft.com/office/drawing/2014/main" id="{4A100076-0D95-5557-EAD8-D26C0AB2DE1C}"/>
              </a:ext>
            </a:extLst>
          </p:cNvPr>
          <p:cNvSpPr>
            <a:spLocks noGrp="1"/>
          </p:cNvSpPr>
          <p:nvPr>
            <p:ph sz="quarter" idx="17"/>
          </p:nvPr>
        </p:nvSpPr>
        <p:spPr>
          <a:xfrm>
            <a:off x="3563633" y="1176356"/>
            <a:ext cx="731520" cy="731520"/>
          </a:xfrm>
          <a:prstGeom prst="ellipse">
            <a:avLst/>
          </a:prstGeom>
          <a:solidFill>
            <a:srgbClr val="FFC000"/>
          </a:solidFill>
          <a:effectLst>
            <a:outerShdw blurRad="50800" dist="38100" dir="2700000" algn="tl" rotWithShape="0">
              <a:prstClr val="black">
                <a:alpha val="40000"/>
              </a:prstClr>
            </a:outerShdw>
          </a:effectLst>
        </p:spPr>
        <p:txBody>
          <a:bodyPr anchor="ctr"/>
          <a:lstStyle/>
          <a:p>
            <a:pPr marL="0" lvl="0" indent="0" algn="ctr">
              <a:spcAft>
                <a:spcPts val="0"/>
              </a:spcAft>
              <a:buClrTx/>
              <a:buNone/>
            </a:pPr>
            <a:r>
              <a:rPr lang="en-US" b="1" dirty="0">
                <a:latin typeface="Calibri" panose="020F0502020204030204"/>
                <a:cs typeface="+mn-cs"/>
              </a:rPr>
              <a:t>OR</a:t>
            </a:r>
          </a:p>
        </p:txBody>
      </p:sp>
      <p:grpSp>
        <p:nvGrpSpPr>
          <p:cNvPr id="14" name="Group 2">
            <a:extLst>
              <a:ext uri="{FF2B5EF4-FFF2-40B4-BE49-F238E27FC236}">
                <a16:creationId xmlns:a16="http://schemas.microsoft.com/office/drawing/2014/main" id="{83B2E575-94EE-ED07-E0FD-9060BF96A05B}"/>
              </a:ext>
              <a:ext uri="{C183D7F6-B498-43B3-948B-1728B52AA6E4}">
                <adec:decorative xmlns:adec="http://schemas.microsoft.com/office/drawing/2017/decorative" val="1"/>
              </a:ext>
            </a:extLst>
          </p:cNvPr>
          <p:cNvGrpSpPr/>
          <p:nvPr/>
        </p:nvGrpSpPr>
        <p:grpSpPr>
          <a:xfrm>
            <a:off x="4159614" y="1983614"/>
            <a:ext cx="3493003" cy="1821345"/>
            <a:chOff x="4159614" y="1983614"/>
            <a:chExt cx="3493003" cy="1821345"/>
          </a:xfrm>
        </p:grpSpPr>
        <p:pic>
          <p:nvPicPr>
            <p:cNvPr id="91" name="Picture 90">
              <a:extLst>
                <a:ext uri="{FF2B5EF4-FFF2-40B4-BE49-F238E27FC236}">
                  <a16:creationId xmlns:a16="http://schemas.microsoft.com/office/drawing/2014/main" id="{02C561E6-B7B2-4B57-AE7E-759755E258B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59614" y="1986663"/>
              <a:ext cx="1054699" cy="1237595"/>
            </a:xfrm>
            <a:prstGeom prst="rect">
              <a:avLst/>
            </a:prstGeom>
          </p:spPr>
        </p:pic>
        <p:pic>
          <p:nvPicPr>
            <p:cNvPr id="92" name="Picture 91">
              <a:extLst>
                <a:ext uri="{FF2B5EF4-FFF2-40B4-BE49-F238E27FC236}">
                  <a16:creationId xmlns:a16="http://schemas.microsoft.com/office/drawing/2014/main" id="{ADAAD12C-1CB6-464B-A163-E57AC58FF3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85077" y="1983614"/>
              <a:ext cx="1054699" cy="1237595"/>
            </a:xfrm>
            <a:prstGeom prst="rect">
              <a:avLst/>
            </a:prstGeom>
          </p:spPr>
        </p:pic>
        <p:pic>
          <p:nvPicPr>
            <p:cNvPr id="93" name="Picture 92">
              <a:extLst>
                <a:ext uri="{FF2B5EF4-FFF2-40B4-BE49-F238E27FC236}">
                  <a16:creationId xmlns:a16="http://schemas.microsoft.com/office/drawing/2014/main" id="{D39327A0-6D7D-475D-A8DA-1A653A7CED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97918" y="1987750"/>
              <a:ext cx="1054699" cy="1237595"/>
            </a:xfrm>
            <a:prstGeom prst="rect">
              <a:avLst/>
            </a:prstGeom>
          </p:spPr>
        </p:pic>
        <p:pic>
          <p:nvPicPr>
            <p:cNvPr id="8" name="Picture 7">
              <a:extLst>
                <a:ext uri="{FF2B5EF4-FFF2-40B4-BE49-F238E27FC236}">
                  <a16:creationId xmlns:a16="http://schemas.microsoft.com/office/drawing/2014/main" id="{609F2DDA-3D48-449E-8F12-A8568C1BD75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278578" y="3250175"/>
              <a:ext cx="3212870" cy="554784"/>
            </a:xfrm>
            <a:prstGeom prst="rect">
              <a:avLst/>
            </a:prstGeom>
          </p:spPr>
        </p:pic>
      </p:grpSp>
      <p:sp>
        <p:nvSpPr>
          <p:cNvPr id="17" name="Content Placeholder 16">
            <a:extLst>
              <a:ext uri="{FF2B5EF4-FFF2-40B4-BE49-F238E27FC236}">
                <a16:creationId xmlns:a16="http://schemas.microsoft.com/office/drawing/2014/main" id="{54061B33-CB6B-C016-97D2-792D46437BBA}"/>
              </a:ext>
            </a:extLst>
          </p:cNvPr>
          <p:cNvSpPr>
            <a:spLocks noGrp="1"/>
          </p:cNvSpPr>
          <p:nvPr>
            <p:ph sz="quarter" idx="18"/>
          </p:nvPr>
        </p:nvSpPr>
        <p:spPr>
          <a:xfrm>
            <a:off x="4241857" y="2420086"/>
            <a:ext cx="877824" cy="704088"/>
          </a:xfrm>
          <a:solidFill>
            <a:srgbClr val="0070C0"/>
          </a:solidFill>
          <a:ln>
            <a:solidFill>
              <a:schemeClr val="bg1"/>
            </a:solidFill>
          </a:ln>
        </p:spPr>
        <p:txBody>
          <a:bodyPr>
            <a:normAutofit fontScale="92500" lnSpcReduction="10000"/>
          </a:bodyPr>
          <a:lstStyle/>
          <a:p>
            <a:pPr marL="0" lvl="0" indent="0" algn="ctr">
              <a:spcAft>
                <a:spcPts val="0"/>
              </a:spcAft>
              <a:buClrTx/>
              <a:buNone/>
            </a:pPr>
            <a:r>
              <a:rPr lang="en-US" sz="1400" b="1" dirty="0">
                <a:solidFill>
                  <a:prstClr val="white"/>
                </a:solidFill>
                <a:latin typeface="Calibri" panose="020F0502020204030204"/>
                <a:cs typeface="+mn-cs"/>
              </a:rPr>
              <a:t>MONTH</a:t>
            </a:r>
          </a:p>
          <a:p>
            <a:pPr marL="0" lvl="0" indent="0" algn="ctr">
              <a:spcAft>
                <a:spcPts val="0"/>
              </a:spcAft>
              <a:buClrTx/>
              <a:buNone/>
            </a:pPr>
            <a:r>
              <a:rPr lang="en-US" sz="3200" b="1" dirty="0">
                <a:solidFill>
                  <a:prstClr val="white"/>
                </a:solidFill>
                <a:latin typeface="Calibri" panose="020F0502020204030204"/>
                <a:cs typeface="+mn-cs"/>
              </a:rPr>
              <a:t>1</a:t>
            </a:r>
          </a:p>
        </p:txBody>
      </p:sp>
      <p:sp>
        <p:nvSpPr>
          <p:cNvPr id="18" name="Content Placeholder 17">
            <a:extLst>
              <a:ext uri="{FF2B5EF4-FFF2-40B4-BE49-F238E27FC236}">
                <a16:creationId xmlns:a16="http://schemas.microsoft.com/office/drawing/2014/main" id="{986357B4-59CF-33EC-944A-A0B979AA042F}"/>
              </a:ext>
            </a:extLst>
          </p:cNvPr>
          <p:cNvSpPr>
            <a:spLocks noGrp="1"/>
          </p:cNvSpPr>
          <p:nvPr>
            <p:ph sz="quarter" idx="19"/>
          </p:nvPr>
        </p:nvSpPr>
        <p:spPr>
          <a:xfrm>
            <a:off x="5446513" y="2418211"/>
            <a:ext cx="877824" cy="704088"/>
          </a:xfrm>
          <a:solidFill>
            <a:srgbClr val="0070C0"/>
          </a:solidFill>
          <a:ln>
            <a:solidFill>
              <a:schemeClr val="bg1"/>
            </a:solidFill>
          </a:ln>
        </p:spPr>
        <p:txBody>
          <a:bodyPr>
            <a:normAutofit fontScale="92500" lnSpcReduction="10000"/>
          </a:bodyPr>
          <a:lstStyle/>
          <a:p>
            <a:pPr marL="0" lvl="0" indent="0" algn="ctr">
              <a:spcAft>
                <a:spcPts val="0"/>
              </a:spcAft>
              <a:buClrTx/>
              <a:buNone/>
            </a:pPr>
            <a:r>
              <a:rPr lang="en-US" sz="1350" b="1" dirty="0">
                <a:solidFill>
                  <a:prstClr val="white"/>
                </a:solidFill>
                <a:latin typeface="Calibri" panose="020F0502020204030204"/>
                <a:cs typeface="+mn-cs"/>
              </a:rPr>
              <a:t>MONTH</a:t>
            </a:r>
          </a:p>
          <a:p>
            <a:pPr marL="0" lvl="0" indent="0" algn="ctr">
              <a:spcAft>
                <a:spcPts val="0"/>
              </a:spcAft>
              <a:buClrTx/>
              <a:buNone/>
            </a:pPr>
            <a:r>
              <a:rPr lang="en-US" sz="3200" b="1" dirty="0">
                <a:solidFill>
                  <a:prstClr val="white"/>
                </a:solidFill>
                <a:latin typeface="Calibri" panose="020F0502020204030204"/>
                <a:cs typeface="+mn-cs"/>
              </a:rPr>
              <a:t>2</a:t>
            </a:r>
          </a:p>
        </p:txBody>
      </p:sp>
      <p:sp>
        <p:nvSpPr>
          <p:cNvPr id="19" name="Content Placeholder 18">
            <a:extLst>
              <a:ext uri="{FF2B5EF4-FFF2-40B4-BE49-F238E27FC236}">
                <a16:creationId xmlns:a16="http://schemas.microsoft.com/office/drawing/2014/main" id="{209380DD-8C63-3CF9-D6C2-58CB90AA83FD}"/>
              </a:ext>
            </a:extLst>
          </p:cNvPr>
          <p:cNvSpPr>
            <a:spLocks noGrp="1"/>
          </p:cNvSpPr>
          <p:nvPr>
            <p:ph sz="quarter" idx="20"/>
          </p:nvPr>
        </p:nvSpPr>
        <p:spPr>
          <a:xfrm>
            <a:off x="6696426" y="2418211"/>
            <a:ext cx="877824" cy="704088"/>
          </a:xfrm>
          <a:solidFill>
            <a:srgbClr val="0070C0"/>
          </a:solidFill>
          <a:ln>
            <a:solidFill>
              <a:schemeClr val="bg1"/>
            </a:solidFill>
          </a:ln>
        </p:spPr>
        <p:txBody>
          <a:bodyPr>
            <a:normAutofit fontScale="92500" lnSpcReduction="10000"/>
          </a:bodyPr>
          <a:lstStyle/>
          <a:p>
            <a:pPr marL="0" lvl="0" indent="0" algn="ctr">
              <a:spcAft>
                <a:spcPts val="0"/>
              </a:spcAft>
              <a:buClrTx/>
              <a:buNone/>
            </a:pPr>
            <a:r>
              <a:rPr lang="en-US" sz="1400" b="1" dirty="0">
                <a:solidFill>
                  <a:prstClr val="white"/>
                </a:solidFill>
                <a:latin typeface="Calibri" panose="020F0502020204030204"/>
                <a:cs typeface="+mn-cs"/>
              </a:rPr>
              <a:t>MONTH</a:t>
            </a:r>
          </a:p>
          <a:p>
            <a:pPr marL="0" lvl="0" indent="0" algn="ctr">
              <a:spcAft>
                <a:spcPts val="0"/>
              </a:spcAft>
              <a:buClrTx/>
              <a:buNone/>
            </a:pPr>
            <a:r>
              <a:rPr lang="en-US" sz="3200" b="1" dirty="0">
                <a:solidFill>
                  <a:prstClr val="white"/>
                </a:solidFill>
                <a:latin typeface="Calibri" panose="020F0502020204030204"/>
                <a:cs typeface="+mn-cs"/>
              </a:rPr>
              <a:t>3</a:t>
            </a:r>
          </a:p>
        </p:txBody>
      </p:sp>
      <p:sp>
        <p:nvSpPr>
          <p:cNvPr id="20" name="Content Placeholder 19">
            <a:extLst>
              <a:ext uri="{FF2B5EF4-FFF2-40B4-BE49-F238E27FC236}">
                <a16:creationId xmlns:a16="http://schemas.microsoft.com/office/drawing/2014/main" id="{6F796BB8-77FC-CFCA-CDAE-81012F0E34A2}"/>
              </a:ext>
            </a:extLst>
          </p:cNvPr>
          <p:cNvSpPr>
            <a:spLocks noGrp="1"/>
          </p:cNvSpPr>
          <p:nvPr>
            <p:ph sz="quarter" idx="21"/>
          </p:nvPr>
        </p:nvSpPr>
        <p:spPr>
          <a:xfrm>
            <a:off x="4159614" y="3886940"/>
            <a:ext cx="3528855" cy="1090768"/>
          </a:xfrm>
        </p:spPr>
        <p:txBody>
          <a:bodyPr/>
          <a:lstStyle/>
          <a:p>
            <a:pPr marL="0" lvl="0" indent="0" algn="ctr">
              <a:spcAft>
                <a:spcPts val="0"/>
              </a:spcAft>
              <a:buClrTx/>
              <a:buNone/>
            </a:pPr>
            <a:r>
              <a:rPr lang="en-US" sz="1600" b="1" dirty="0"/>
              <a:t>Newly Eligible </a:t>
            </a:r>
            <a:br>
              <a:rPr lang="en-US" sz="1600" b="1" dirty="0"/>
            </a:br>
            <a:r>
              <a:rPr lang="en-US" sz="1600" b="1" dirty="0"/>
              <a:t>Medicare Advantage OEP</a:t>
            </a:r>
          </a:p>
          <a:p>
            <a:pPr marL="0" lvl="0" indent="0" algn="ctr">
              <a:spcAft>
                <a:spcPts val="0"/>
              </a:spcAft>
              <a:buClrTx/>
              <a:buNone/>
            </a:pPr>
            <a:r>
              <a:rPr lang="en-US" sz="1600" dirty="0"/>
              <a:t>1</a:t>
            </a:r>
            <a:r>
              <a:rPr lang="en-US" sz="1600" baseline="30000" dirty="0"/>
              <a:t>st</a:t>
            </a:r>
            <a:r>
              <a:rPr lang="en-US" sz="1600" dirty="0"/>
              <a:t> 3 months of entitlement to Medicare Part A and Part B</a:t>
            </a:r>
          </a:p>
        </p:txBody>
      </p:sp>
      <p:sp>
        <p:nvSpPr>
          <p:cNvPr id="21" name="Content Placeholder 20">
            <a:extLst>
              <a:ext uri="{FF2B5EF4-FFF2-40B4-BE49-F238E27FC236}">
                <a16:creationId xmlns:a16="http://schemas.microsoft.com/office/drawing/2014/main" id="{F4AD3528-4639-D584-3F85-9981FE8DFCEA}"/>
              </a:ext>
            </a:extLst>
          </p:cNvPr>
          <p:cNvSpPr>
            <a:spLocks noGrp="1"/>
          </p:cNvSpPr>
          <p:nvPr>
            <p:ph sz="quarter" idx="22"/>
          </p:nvPr>
        </p:nvSpPr>
        <p:spPr>
          <a:xfrm>
            <a:off x="7855377" y="1619921"/>
            <a:ext cx="4074219" cy="4812859"/>
          </a:xfrm>
        </p:spPr>
        <p:txBody>
          <a:bodyPr/>
          <a:lstStyle/>
          <a:p>
            <a:pPr marL="0" lvl="1" indent="0">
              <a:spcAft>
                <a:spcPts val="1200"/>
              </a:spcAft>
              <a:buNone/>
              <a:defRPr/>
            </a:pPr>
            <a:r>
              <a:rPr lang="en-US" sz="2400" b="1" dirty="0"/>
              <a:t>You can:</a:t>
            </a:r>
          </a:p>
          <a:p>
            <a:pPr marL="457200" lvl="1">
              <a:spcAft>
                <a:spcPts val="1200"/>
              </a:spcAft>
              <a:buFont typeface="Wingdings" panose="05000000000000000000" pitchFamily="2" charset="2"/>
              <a:buChar char="§"/>
              <a:defRPr/>
            </a:pPr>
            <a:r>
              <a:rPr lang="en-US" sz="2000" dirty="0"/>
              <a:t>Switch to another Medicare Advantage Plan, with or without drug coverage </a:t>
            </a:r>
          </a:p>
          <a:p>
            <a:pPr marL="457200" lvl="1">
              <a:spcAft>
                <a:spcPts val="1200"/>
              </a:spcAft>
              <a:buFont typeface="Wingdings" panose="05000000000000000000" pitchFamily="2" charset="2"/>
              <a:buChar char="§"/>
              <a:defRPr/>
            </a:pPr>
            <a:r>
              <a:rPr lang="en-US" sz="2000" dirty="0"/>
              <a:t>Drop your Medicare Advantage Plan and return to Original Medicare. If you do: </a:t>
            </a:r>
          </a:p>
          <a:p>
            <a:pPr marL="822960" lvl="2">
              <a:spcAft>
                <a:spcPts val="1200"/>
              </a:spcAft>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You can join a Medicare drug plan</a:t>
            </a:r>
          </a:p>
          <a:p>
            <a:pPr marL="822960" lvl="2">
              <a:spcAft>
                <a:spcPts val="1200"/>
              </a:spcAft>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Coverage begins the 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of the month after you join the plan</a:t>
            </a:r>
            <a:endParaRPr lang="en-US" dirty="0"/>
          </a:p>
        </p:txBody>
      </p:sp>
      <p:sp>
        <p:nvSpPr>
          <p:cNvPr id="22" name="Content Placeholder 21">
            <a:extLst>
              <a:ext uri="{FF2B5EF4-FFF2-40B4-BE49-F238E27FC236}">
                <a16:creationId xmlns:a16="http://schemas.microsoft.com/office/drawing/2014/main" id="{3DF057AE-940E-C19C-77A8-FEE632EDA7D5}"/>
              </a:ext>
            </a:extLst>
          </p:cNvPr>
          <p:cNvSpPr>
            <a:spLocks noGrp="1"/>
          </p:cNvSpPr>
          <p:nvPr>
            <p:ph sz="quarter" idx="23"/>
          </p:nvPr>
        </p:nvSpPr>
        <p:spPr>
          <a:xfrm>
            <a:off x="924706" y="5459234"/>
            <a:ext cx="7299158" cy="422458"/>
          </a:xfrm>
        </p:spPr>
        <p:txBody>
          <a:bodyPr/>
          <a:lstStyle/>
          <a:p>
            <a:pPr marL="0" lvl="1" indent="0" defTabSz="685750">
              <a:spcBef>
                <a:spcPts val="600"/>
              </a:spcBef>
              <a:spcAft>
                <a:spcPts val="0"/>
              </a:spcAft>
              <a:buNone/>
              <a:defRPr/>
            </a:pPr>
            <a:r>
              <a:rPr lang="en-US" sz="1400" b="1" kern="0" dirty="0"/>
              <a:t>NOTE</a:t>
            </a:r>
            <a:r>
              <a:rPr lang="en-US" sz="1400" kern="0" dirty="0"/>
              <a:t>: You need to be in a Medicare Advantage Plan to use this enrollment period.</a:t>
            </a:r>
          </a:p>
        </p:txBody>
      </p:sp>
      <p:cxnSp>
        <p:nvCxnSpPr>
          <p:cNvPr id="11" name="Straight Connector 10">
            <a:extLst>
              <a:ext uri="{FF2B5EF4-FFF2-40B4-BE49-F238E27FC236}">
                <a16:creationId xmlns:a16="http://schemas.microsoft.com/office/drawing/2014/main" id="{5DBC0882-979D-437A-A723-F8573CF24387}"/>
              </a:ext>
              <a:ext uri="{C183D7F6-B498-43B3-948B-1728B52AA6E4}">
                <adec:decorative xmlns:adec="http://schemas.microsoft.com/office/drawing/2017/decorative" val="1"/>
              </a:ext>
            </a:extLst>
          </p:cNvPr>
          <p:cNvCxnSpPr>
            <a:cxnSpLocks/>
          </p:cNvCxnSpPr>
          <p:nvPr/>
        </p:nvCxnSpPr>
        <p:spPr>
          <a:xfrm>
            <a:off x="7791359" y="1994716"/>
            <a:ext cx="18887" cy="3472203"/>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8" name="Freeform: Shape 197">
            <a:extLst>
              <a:ext uri="{FF2B5EF4-FFF2-40B4-BE49-F238E27FC236}">
                <a16:creationId xmlns:a16="http://schemas.microsoft.com/office/drawing/2014/main" id="{5685C998-CAEC-4A5B-B9D0-B4B2EBB5F512}"/>
              </a:ext>
              <a:ext uri="{C183D7F6-B498-43B3-948B-1728B52AA6E4}">
                <adec:decorative xmlns:adec="http://schemas.microsoft.com/office/drawing/2017/decorative" val="1"/>
              </a:ext>
            </a:extLst>
          </p:cNvPr>
          <p:cNvSpPr>
            <a:spLocks noChangeAspect="1"/>
          </p:cNvSpPr>
          <p:nvPr/>
        </p:nvSpPr>
        <p:spPr>
          <a:xfrm>
            <a:off x="725476" y="5494562"/>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A40CD3B7-FFDA-452A-8B6E-FC28CA478832}"/>
              </a:ext>
            </a:extLst>
          </p:cNvPr>
          <p:cNvSpPr>
            <a:spLocks noGrp="1"/>
          </p:cNvSpPr>
          <p:nvPr>
            <p:ph type="sldNum" sz="quarter" idx="12"/>
          </p:nvPr>
        </p:nvSpPr>
        <p:spPr/>
        <p:txBody>
          <a:bodyPr/>
          <a:lstStyle/>
          <a:p>
            <a:fld id="{0B2D781D-8844-5940-92D1-06EF0A7F581E}" type="slidenum">
              <a:rPr lang="en-US" smtClean="0">
                <a:solidFill>
                  <a:srgbClr val="8FAADC"/>
                </a:solidFill>
              </a:rPr>
              <a:t>22</a:t>
            </a:fld>
            <a:endParaRPr lang="en-US">
              <a:solidFill>
                <a:srgbClr val="8FAADC"/>
              </a:solidFill>
            </a:endParaRPr>
          </a:p>
        </p:txBody>
      </p:sp>
      <p:sp>
        <p:nvSpPr>
          <p:cNvPr id="6" name="Footer Placeholder 5">
            <a:extLst>
              <a:ext uri="{FF2B5EF4-FFF2-40B4-BE49-F238E27FC236}">
                <a16:creationId xmlns:a16="http://schemas.microsoft.com/office/drawing/2014/main" id="{90616B98-450F-4699-9F5E-C4C4C62856A7}"/>
              </a:ext>
            </a:extLst>
          </p:cNvPr>
          <p:cNvSpPr>
            <a:spLocks noGrp="1"/>
          </p:cNvSpPr>
          <p:nvPr>
            <p:ph type="ftr" sz="quarter" idx="11"/>
          </p:nvPr>
        </p:nvSpPr>
        <p:spPr/>
        <p:txBody>
          <a:bodyPr/>
          <a:lstStyle/>
          <a:p>
            <a:r>
              <a:rPr lang="en-US">
                <a:solidFill>
                  <a:srgbClr val="8FAADC"/>
                </a:solidFill>
              </a:rPr>
              <a:t>Getting Started with Medicare</a:t>
            </a:r>
          </a:p>
        </p:txBody>
      </p:sp>
      <p:sp>
        <p:nvSpPr>
          <p:cNvPr id="3" name="Date Placeholder 2">
            <a:extLst>
              <a:ext uri="{FF2B5EF4-FFF2-40B4-BE49-F238E27FC236}">
                <a16:creationId xmlns:a16="http://schemas.microsoft.com/office/drawing/2014/main" id="{34BED0D7-C3FD-45AC-BC92-0345BC6A5F7B}"/>
              </a:ext>
            </a:extLst>
          </p:cNvPr>
          <p:cNvSpPr>
            <a:spLocks noGrp="1"/>
          </p:cNvSpPr>
          <p:nvPr>
            <p:ph type="dt" sz="half" idx="10"/>
          </p:nvPr>
        </p:nvSpPr>
        <p:spPr/>
        <p:txBody>
          <a:bodyPr/>
          <a:lstStyle/>
          <a:p>
            <a:r>
              <a:rPr lang="en-US">
                <a:solidFill>
                  <a:srgbClr val="8FAADC"/>
                </a:solidFill>
              </a:rPr>
              <a:t>March 2024</a:t>
            </a:r>
          </a:p>
        </p:txBody>
      </p:sp>
    </p:spTree>
    <p:custDataLst>
      <p:tags r:id="rId1"/>
    </p:custDataLst>
    <p:extLst>
      <p:ext uri="{BB962C8B-B14F-4D97-AF65-F5344CB8AC3E}">
        <p14:creationId xmlns:p14="http://schemas.microsoft.com/office/powerpoint/2010/main" val="66917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25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7">
                                            <p:bg/>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7">
                                            <p:txEl>
                                              <p:pRg st="1" end="1"/>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8">
                                            <p:bg/>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8">
                                            <p:txEl>
                                              <p:pRg st="0" end="0"/>
                                            </p:txEl>
                                          </p:spTgt>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8">
                                            <p:txEl>
                                              <p:pRg st="1" end="1"/>
                                            </p:txEl>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9">
                                            <p:bg/>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9">
                                            <p:txEl>
                                              <p:pRg st="0" end="0"/>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9">
                                            <p:txEl>
                                              <p:pRg st="1" end="1"/>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0">
                                            <p:txEl>
                                              <p:pRg st="0" end="0"/>
                                            </p:txEl>
                                          </p:spTgt>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0">
                                            <p:txEl>
                                              <p:pRg st="1" end="1"/>
                                            </p:txEl>
                                          </p:spTgt>
                                        </p:tgtEl>
                                        <p:attrNameLst>
                                          <p:attrName>style.visibility</p:attrName>
                                        </p:attrNameLst>
                                      </p:cBhvr>
                                      <p:to>
                                        <p:strVal val="visible"/>
                                      </p:to>
                                    </p:set>
                                  </p:childTnLst>
                                </p:cTn>
                              </p:par>
                            </p:childTnLst>
                          </p:cTn>
                        </p:par>
                        <p:par>
                          <p:cTn id="60" fill="hold">
                            <p:stCondLst>
                              <p:cond delay="250"/>
                            </p:stCondLst>
                            <p:childTnLst>
                              <p:par>
                                <p:cTn id="61" presetID="1" presetClass="entr" presetSubtype="0" fill="hold" grpId="0" nodeType="afterEffect">
                                  <p:stCondLst>
                                    <p:cond delay="0"/>
                                  </p:stCondLst>
                                  <p:childTnLst>
                                    <p:set>
                                      <p:cBhvr>
                                        <p:cTn id="62" dur="1" fill="hold">
                                          <p:stCondLst>
                                            <p:cond delay="0"/>
                                          </p:stCondLst>
                                        </p:cTn>
                                        <p:tgtEl>
                                          <p:spTgt spid="19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xEl>
                                              <p:pRg st="0" end="0"/>
                                            </p:txEl>
                                          </p:spTgt>
                                        </p:tgtEl>
                                        <p:attrNameLst>
                                          <p:attrName>style.visibility</p:attrName>
                                        </p:attrNameLst>
                                      </p:cBhvr>
                                      <p:to>
                                        <p:strVal val="visible"/>
                                      </p:to>
                                    </p:set>
                                  </p:childTnLst>
                                </p:cTn>
                              </p:par>
                            </p:childTnLst>
                          </p:cTn>
                        </p:par>
                        <p:par>
                          <p:cTn id="65" fill="hold">
                            <p:stCondLst>
                              <p:cond delay="250"/>
                            </p:stCondLst>
                            <p:childTnLst>
                              <p:par>
                                <p:cTn id="66" presetID="22" presetClass="entr" presetSubtype="1" fill="hold" nodeType="after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up)">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1">
                                            <p:txEl>
                                              <p:pRg st="0" end="0"/>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1">
                                            <p:txEl>
                                              <p:pRg st="1" end="1"/>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1">
                                            <p:txEl>
                                              <p:pRg st="2" end="2"/>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1">
                                            <p:txEl>
                                              <p:pRg st="3" end="3"/>
                                            </p:tx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10" grpId="0" build="p" animBg="1"/>
      <p:bldP spid="13" grpId="0" build="p" animBg="1"/>
      <p:bldP spid="15" grpId="0" uiExpand="1" build="p"/>
      <p:bldP spid="16" grpId="0" uiExpand="1" build="p" animBg="1"/>
      <p:bldP spid="17" grpId="0" uiExpand="1" build="p" animBg="1"/>
      <p:bldP spid="18" grpId="0" uiExpand="1" build="p" animBg="1"/>
      <p:bldP spid="19" grpId="0" uiExpand="1" build="p" animBg="1"/>
      <p:bldP spid="20" grpId="0" uiExpand="1" build="p"/>
      <p:bldP spid="21" grpId="0" build="p"/>
      <p:bldP spid="22" grpId="0" build="p"/>
      <p:bldP spid="19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078D-8051-4D95-B20B-C407163127E2}"/>
              </a:ext>
            </a:extLst>
          </p:cNvPr>
          <p:cNvSpPr>
            <a:spLocks noGrp="1"/>
          </p:cNvSpPr>
          <p:nvPr>
            <p:ph type="title"/>
          </p:nvPr>
        </p:nvSpPr>
        <p:spPr/>
        <p:txBody>
          <a:bodyPr anchor="ctr">
            <a:normAutofit/>
          </a:bodyPr>
          <a:lstStyle/>
          <a:p>
            <a:r>
              <a:rPr lang="en-US" sz="2800" dirty="0"/>
              <a:t>Open Enrollment Period for </a:t>
            </a:r>
            <a:br>
              <a:rPr lang="en-US" sz="2800" dirty="0"/>
            </a:br>
            <a:r>
              <a:rPr lang="en-US" sz="2800" dirty="0"/>
              <a:t>Institutionalized Individuals (OEPI)</a:t>
            </a:r>
          </a:p>
        </p:txBody>
      </p:sp>
      <p:sp>
        <p:nvSpPr>
          <p:cNvPr id="9" name="Text Placeholder 5">
            <a:extLst>
              <a:ext uri="{FF2B5EF4-FFF2-40B4-BE49-F238E27FC236}">
                <a16:creationId xmlns:a16="http://schemas.microsoft.com/office/drawing/2014/main" id="{8E914EB1-07DF-4A2E-AE67-4C35F78CF1AD}"/>
              </a:ext>
            </a:extLst>
          </p:cNvPr>
          <p:cNvSpPr>
            <a:spLocks noGrp="1"/>
          </p:cNvSpPr>
          <p:nvPr>
            <p:ph idx="1"/>
          </p:nvPr>
        </p:nvSpPr>
        <p:spPr>
          <a:xfrm>
            <a:off x="838200" y="1303020"/>
            <a:ext cx="10515600" cy="4640580"/>
          </a:xfrm>
        </p:spPr>
        <p:txBody>
          <a:bodyPr>
            <a:normAutofit fontScale="85000" lnSpcReduction="20000"/>
          </a:bodyPr>
          <a:lstStyle/>
          <a:p>
            <a:pPr>
              <a:lnSpc>
                <a:spcPct val="120000"/>
              </a:lnSpc>
            </a:pPr>
            <a:r>
              <a:rPr lang="en-US" dirty="0">
                <a:solidFill>
                  <a:srgbClr val="00529B"/>
                </a:solidFill>
              </a:rPr>
              <a:t>A Part D SEP will be provided to an individual who moves into, resides in, or moves out of an institution.</a:t>
            </a:r>
          </a:p>
          <a:p>
            <a:pPr>
              <a:lnSpc>
                <a:spcPct val="120000"/>
              </a:lnSpc>
              <a:spcAft>
                <a:spcPts val="1200"/>
              </a:spcAft>
            </a:pPr>
            <a:r>
              <a:rPr lang="en-US" dirty="0">
                <a:solidFill>
                  <a:srgbClr val="00529B"/>
                </a:solidFill>
              </a:rPr>
              <a:t>The OEPI ends 2 months after the month the individual moves out of the institution. </a:t>
            </a:r>
          </a:p>
          <a:p>
            <a:pPr>
              <a:lnSpc>
                <a:spcPct val="120000"/>
              </a:lnSpc>
              <a:spcAft>
                <a:spcPts val="1200"/>
              </a:spcAft>
            </a:pPr>
            <a:r>
              <a:rPr lang="en-US" dirty="0">
                <a:solidFill>
                  <a:srgbClr val="00529B"/>
                </a:solidFill>
              </a:rPr>
              <a:t>An individual using the OEPI to disenroll from a Medicare Advantage Plan that includes Part D benefits plan is eligible for an SEP to request enrollment in a </a:t>
            </a:r>
            <a:br>
              <a:rPr lang="en-US" dirty="0">
                <a:solidFill>
                  <a:srgbClr val="00529B"/>
                </a:solidFill>
              </a:rPr>
            </a:br>
            <a:r>
              <a:rPr lang="en-US" dirty="0">
                <a:solidFill>
                  <a:srgbClr val="00529B"/>
                </a:solidFill>
              </a:rPr>
              <a:t>Part D plan. The SEP:</a:t>
            </a:r>
          </a:p>
          <a:p>
            <a:pPr lvl="1" indent="-274320">
              <a:lnSpc>
                <a:spcPct val="120000"/>
              </a:lnSpc>
              <a:spcAft>
                <a:spcPts val="1200"/>
              </a:spcAft>
            </a:pPr>
            <a:r>
              <a:rPr lang="en-US" sz="2100" dirty="0">
                <a:solidFill>
                  <a:srgbClr val="00529B"/>
                </a:solidFill>
              </a:rPr>
              <a:t>Begins with the month the individual requests disenrollment from the Medicare Advantage Plan, and </a:t>
            </a:r>
          </a:p>
          <a:p>
            <a:pPr lvl="1" indent="-274320">
              <a:lnSpc>
                <a:spcPct val="120000"/>
              </a:lnSpc>
              <a:spcAft>
                <a:spcPts val="1200"/>
              </a:spcAft>
            </a:pPr>
            <a:r>
              <a:rPr lang="en-US" sz="2100" dirty="0">
                <a:solidFill>
                  <a:srgbClr val="00529B"/>
                </a:solidFill>
              </a:rPr>
              <a:t>Ends on the last day of the 2</a:t>
            </a:r>
            <a:r>
              <a:rPr lang="en-US" sz="2100" baseline="30000" dirty="0">
                <a:solidFill>
                  <a:srgbClr val="00529B"/>
                </a:solidFill>
              </a:rPr>
              <a:t>nd</a:t>
            </a:r>
            <a:r>
              <a:rPr lang="en-US" sz="2100" dirty="0">
                <a:solidFill>
                  <a:srgbClr val="00529B"/>
                </a:solidFill>
              </a:rPr>
              <a:t> month following the month Medicare Advantage enrollment ended.</a:t>
            </a:r>
          </a:p>
        </p:txBody>
      </p:sp>
      <p:sp>
        <p:nvSpPr>
          <p:cNvPr id="5" name="Slide Number Placeholder 4">
            <a:extLst>
              <a:ext uri="{FF2B5EF4-FFF2-40B4-BE49-F238E27FC236}">
                <a16:creationId xmlns:a16="http://schemas.microsoft.com/office/drawing/2014/main" id="{6F6D0D93-241F-4A82-8030-4C71CA8B9A43}"/>
              </a:ext>
            </a:extLst>
          </p:cNvPr>
          <p:cNvSpPr>
            <a:spLocks noGrp="1"/>
          </p:cNvSpPr>
          <p:nvPr>
            <p:ph type="sldNum" sz="quarter" idx="12"/>
          </p:nvPr>
        </p:nvSpPr>
        <p:spPr/>
        <p:txBody>
          <a:bodyPr/>
          <a:lstStyle/>
          <a:p>
            <a:fld id="{0B2D781D-8844-5940-92D1-06EF0A7F581E}" type="slidenum">
              <a:rPr lang="en-US" smtClean="0">
                <a:solidFill>
                  <a:srgbClr val="8FAADC"/>
                </a:solidFill>
              </a:rPr>
              <a:t>23</a:t>
            </a:fld>
            <a:endParaRPr lang="en-US">
              <a:solidFill>
                <a:srgbClr val="8FAADC"/>
              </a:solidFill>
            </a:endParaRPr>
          </a:p>
        </p:txBody>
      </p:sp>
      <p:sp>
        <p:nvSpPr>
          <p:cNvPr id="4" name="Footer Placeholder 3">
            <a:extLst>
              <a:ext uri="{FF2B5EF4-FFF2-40B4-BE49-F238E27FC236}">
                <a16:creationId xmlns:a16="http://schemas.microsoft.com/office/drawing/2014/main" id="{7FFA723C-D9E1-4A70-8EDE-10C748E17FFA}"/>
              </a:ext>
            </a:extLst>
          </p:cNvPr>
          <p:cNvSpPr>
            <a:spLocks noGrp="1"/>
          </p:cNvSpPr>
          <p:nvPr>
            <p:ph type="ftr" sz="quarter" idx="11"/>
          </p:nvPr>
        </p:nvSpPr>
        <p:spPr/>
        <p:txBody>
          <a:bodyPr/>
          <a:lstStyle/>
          <a:p>
            <a:r>
              <a:rPr lang="en-US">
                <a:solidFill>
                  <a:srgbClr val="8FAADC"/>
                </a:solidFill>
              </a:rPr>
              <a:t>Getting Started with Medicare</a:t>
            </a:r>
          </a:p>
        </p:txBody>
      </p:sp>
      <p:sp>
        <p:nvSpPr>
          <p:cNvPr id="3" name="Date Placeholder 2">
            <a:extLst>
              <a:ext uri="{FF2B5EF4-FFF2-40B4-BE49-F238E27FC236}">
                <a16:creationId xmlns:a16="http://schemas.microsoft.com/office/drawing/2014/main" id="{196C7197-4D6D-4A72-B9ED-56984614CEA0}"/>
              </a:ext>
            </a:extLst>
          </p:cNvPr>
          <p:cNvSpPr>
            <a:spLocks noGrp="1"/>
          </p:cNvSpPr>
          <p:nvPr>
            <p:ph type="dt" sz="half" idx="10"/>
          </p:nvPr>
        </p:nvSpPr>
        <p:spPr/>
        <p:txBody>
          <a:bodyPr/>
          <a:lstStyle/>
          <a:p>
            <a:r>
              <a:rPr lang="en-US">
                <a:solidFill>
                  <a:srgbClr val="8FAADC"/>
                </a:solidFill>
              </a:rPr>
              <a:t>March 2024</a:t>
            </a:r>
          </a:p>
        </p:txBody>
      </p:sp>
    </p:spTree>
    <p:custDataLst>
      <p:tags r:id="rId1"/>
    </p:custDataLst>
    <p:extLst>
      <p:ext uri="{BB962C8B-B14F-4D97-AF65-F5344CB8AC3E}">
        <p14:creationId xmlns:p14="http://schemas.microsoft.com/office/powerpoint/2010/main" val="419450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5FE60-4824-031A-710D-E484C80F2A05}"/>
              </a:ext>
            </a:extLst>
          </p:cNvPr>
          <p:cNvSpPr>
            <a:spLocks noGrp="1"/>
          </p:cNvSpPr>
          <p:nvPr>
            <p:ph type="title"/>
          </p:nvPr>
        </p:nvSpPr>
        <p:spPr/>
        <p:txBody>
          <a:bodyPr/>
          <a:lstStyle/>
          <a:p>
            <a:r>
              <a:rPr lang="en-US" dirty="0"/>
              <a:t>Special Enrollment Periods (SEP): Exceptional Situations</a:t>
            </a:r>
          </a:p>
        </p:txBody>
      </p:sp>
      <p:sp>
        <p:nvSpPr>
          <p:cNvPr id="6" name="Content Placeholder 5">
            <a:extLst>
              <a:ext uri="{FF2B5EF4-FFF2-40B4-BE49-F238E27FC236}">
                <a16:creationId xmlns:a16="http://schemas.microsoft.com/office/drawing/2014/main" id="{4C7F692C-24A1-2ADF-3D0B-C982A6AC57A1}"/>
              </a:ext>
            </a:extLst>
          </p:cNvPr>
          <p:cNvSpPr>
            <a:spLocks noGrp="1"/>
          </p:cNvSpPr>
          <p:nvPr>
            <p:ph idx="1"/>
          </p:nvPr>
        </p:nvSpPr>
        <p:spPr>
          <a:xfrm>
            <a:off x="914400" y="1371600"/>
            <a:ext cx="10515600" cy="4744720"/>
          </a:xfrm>
        </p:spPr>
        <p:txBody>
          <a:bodyPr>
            <a:normAutofit/>
          </a:bodyPr>
          <a:lstStyle/>
          <a:p>
            <a:pPr lvl="0">
              <a:defRPr/>
            </a:pPr>
            <a:r>
              <a:rPr lang="en-US" sz="2200" dirty="0"/>
              <a:t>People may qualify for one of the SEPs if:</a:t>
            </a:r>
          </a:p>
          <a:p>
            <a:pPr marL="548640" lvl="1">
              <a:buSzPct val="100000"/>
              <a:defRPr/>
            </a:pPr>
            <a:r>
              <a:rPr lang="en-US" sz="1800" dirty="0"/>
              <a:t>They’re impacted by an emergency or disaster</a:t>
            </a:r>
          </a:p>
          <a:p>
            <a:pPr marL="548640" lvl="1">
              <a:buSzPct val="100000"/>
              <a:defRPr/>
            </a:pPr>
            <a:r>
              <a:rPr lang="en-US" sz="1800" dirty="0"/>
              <a:t>They were formerly incarcerated</a:t>
            </a:r>
          </a:p>
          <a:p>
            <a:pPr marL="548640" lvl="1">
              <a:buSzPct val="100000"/>
              <a:defRPr/>
            </a:pPr>
            <a:r>
              <a:rPr lang="en-US" sz="1800" dirty="0"/>
              <a:t>They get inaccurate or misleading information from their health plan or employer</a:t>
            </a:r>
          </a:p>
          <a:p>
            <a:pPr marL="548640" lvl="1">
              <a:buSzPct val="100000"/>
              <a:defRPr/>
            </a:pPr>
            <a:r>
              <a:rPr lang="en-US" sz="1800" dirty="0"/>
              <a:t>They lose Medicaid coverage</a:t>
            </a:r>
          </a:p>
          <a:p>
            <a:pPr marL="548640" lvl="1">
              <a:buSzPct val="100000"/>
              <a:defRPr/>
            </a:pPr>
            <a:r>
              <a:rPr lang="en-US" sz="1800" dirty="0"/>
              <a:t>They experience other exceptional conditions</a:t>
            </a:r>
          </a:p>
          <a:p>
            <a:r>
              <a:rPr lang="en-US" sz="2200" dirty="0"/>
              <a:t>If you sign up for Part A and/or Part B because of an exceptional situation:</a:t>
            </a:r>
          </a:p>
          <a:p>
            <a:pPr marL="548640" lvl="1"/>
            <a:r>
              <a:rPr lang="en-US" sz="1800" dirty="0"/>
              <a:t>You’ll have 2 months to join a Medicare Advantage Plan (with or without drug coverage) or a Medicare drug plan (Part D)</a:t>
            </a:r>
          </a:p>
          <a:p>
            <a:pPr marL="548640" lvl="1"/>
            <a:r>
              <a:rPr lang="en-US" sz="1800" dirty="0"/>
              <a:t>Your coverage will start the 1</a:t>
            </a:r>
            <a:r>
              <a:rPr lang="en-US" sz="1800" baseline="30000" dirty="0"/>
              <a:t>st</a:t>
            </a:r>
            <a:r>
              <a:rPr lang="en-US" sz="1800" dirty="0"/>
              <a:t> day of the month after the plan gets your request to join </a:t>
            </a:r>
          </a:p>
        </p:txBody>
      </p:sp>
      <p:sp>
        <p:nvSpPr>
          <p:cNvPr id="5" name="Slide Number Placeholder 4">
            <a:extLst>
              <a:ext uri="{FF2B5EF4-FFF2-40B4-BE49-F238E27FC236}">
                <a16:creationId xmlns:a16="http://schemas.microsoft.com/office/drawing/2014/main" id="{95B1F155-718B-3F15-06FC-563E556F0B01}"/>
              </a:ext>
            </a:extLst>
          </p:cNvPr>
          <p:cNvSpPr>
            <a:spLocks noGrp="1"/>
          </p:cNvSpPr>
          <p:nvPr>
            <p:ph type="sldNum" sz="quarter" idx="12"/>
          </p:nvPr>
        </p:nvSpPr>
        <p:spPr/>
        <p:txBody>
          <a:bodyPr/>
          <a:lstStyle/>
          <a:p>
            <a:fld id="{0B2D781D-8844-5940-92D1-06EF0A7F581E}" type="slidenum">
              <a:rPr lang="en-US" smtClean="0"/>
              <a:t>24</a:t>
            </a:fld>
            <a:endParaRPr lang="en-US"/>
          </a:p>
        </p:txBody>
      </p:sp>
      <p:sp>
        <p:nvSpPr>
          <p:cNvPr id="4" name="Footer Placeholder 3">
            <a:extLst>
              <a:ext uri="{FF2B5EF4-FFF2-40B4-BE49-F238E27FC236}">
                <a16:creationId xmlns:a16="http://schemas.microsoft.com/office/drawing/2014/main" id="{1CACF7F3-1449-9BE4-0787-307D8E20556B}"/>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524988B0-6BA2-233C-B92A-A03BFEDA4FE2}"/>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74974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Medicare Advantage &amp; Part D Special Enrollment Periods (SEPs)</a:t>
            </a:r>
          </a:p>
        </p:txBody>
      </p:sp>
      <p:sp>
        <p:nvSpPr>
          <p:cNvPr id="6" name="Text Placeholder 5">
            <a:extLst>
              <a:ext uri="{FF2B5EF4-FFF2-40B4-BE49-F238E27FC236}">
                <a16:creationId xmlns:a16="http://schemas.microsoft.com/office/drawing/2014/main" id="{1484F6C4-91EC-6D4D-A1A2-A9F2DC7991E9}"/>
              </a:ext>
            </a:extLst>
          </p:cNvPr>
          <p:cNvSpPr>
            <a:spLocks noGrp="1"/>
          </p:cNvSpPr>
          <p:nvPr>
            <p:ph type="body" sz="quarter" idx="13"/>
          </p:nvPr>
        </p:nvSpPr>
        <p:spPr>
          <a:xfrm>
            <a:off x="3433555" y="1031255"/>
            <a:ext cx="5029200" cy="736600"/>
          </a:xfrm>
        </p:spPr>
        <p:txBody>
          <a:bodyPr/>
          <a:lstStyle/>
          <a:p>
            <a:pPr lvl="0" algn="ctr" defTabSz="685800">
              <a:spcBef>
                <a:spcPts val="600"/>
              </a:spcBef>
              <a:spcAft>
                <a:spcPts val="0"/>
              </a:spcAft>
              <a:buClrTx/>
            </a:pPr>
            <a:r>
              <a:rPr lang="en-US" sz="2400" b="1" dirty="0"/>
              <a:t>You may have an SEP if you:</a:t>
            </a:r>
          </a:p>
        </p:txBody>
      </p:sp>
      <p:sp>
        <p:nvSpPr>
          <p:cNvPr id="7" name="Content Placeholder 6">
            <a:extLst>
              <a:ext uri="{FF2B5EF4-FFF2-40B4-BE49-F238E27FC236}">
                <a16:creationId xmlns:a16="http://schemas.microsoft.com/office/drawing/2014/main" id="{71E728D5-93F4-80FE-D555-74386482E9AE}"/>
              </a:ext>
            </a:extLst>
          </p:cNvPr>
          <p:cNvSpPr>
            <a:spLocks noGrp="1"/>
          </p:cNvSpPr>
          <p:nvPr>
            <p:ph sz="quarter" idx="14"/>
          </p:nvPr>
        </p:nvSpPr>
        <p:spPr>
          <a:xfrm>
            <a:off x="1890511" y="1853015"/>
            <a:ext cx="3520440" cy="1133856"/>
          </a:xfrm>
          <a:prstGeom prst="round1Rect">
            <a:avLst>
              <a:gd name="adj" fmla="val 50000"/>
            </a:avLst>
          </a:prstGeom>
          <a:ln w="76200">
            <a:solidFill>
              <a:srgbClr val="203864"/>
            </a:solidFill>
          </a:ln>
        </p:spPr>
        <p:txBody>
          <a:bodyPr anchor="ctr"/>
          <a:lstStyle/>
          <a:p>
            <a:pPr marL="640080" lvl="0" fontAlgn="base">
              <a:spcAft>
                <a:spcPts val="0"/>
              </a:spcAft>
              <a:buClrTx/>
            </a:pPr>
            <a:r>
              <a:rPr lang="en-US" sz="2000" dirty="0">
                <a:latin typeface="Calibri" panose="020F0502020204030204"/>
                <a:cs typeface="+mn-cs"/>
              </a:rPr>
              <a:t>Move out of your plan’s service area</a:t>
            </a:r>
          </a:p>
        </p:txBody>
      </p:sp>
      <p:grpSp>
        <p:nvGrpSpPr>
          <p:cNvPr id="14" name="Group 13">
            <a:extLst>
              <a:ext uri="{FF2B5EF4-FFF2-40B4-BE49-F238E27FC236}">
                <a16:creationId xmlns:a16="http://schemas.microsoft.com/office/drawing/2014/main" id="{4CF943C2-CF00-767F-0326-D753C81C41A5}"/>
              </a:ext>
              <a:ext uri="{C183D7F6-B498-43B3-948B-1728B52AA6E4}">
                <adec:decorative xmlns:adec="http://schemas.microsoft.com/office/drawing/2017/decorative" val="1"/>
              </a:ext>
            </a:extLst>
          </p:cNvPr>
          <p:cNvGrpSpPr/>
          <p:nvPr/>
        </p:nvGrpSpPr>
        <p:grpSpPr>
          <a:xfrm>
            <a:off x="1289948" y="1816801"/>
            <a:ext cx="1211460" cy="1211492"/>
            <a:chOff x="1289948" y="1816801"/>
            <a:chExt cx="1211460" cy="1211492"/>
          </a:xfrm>
        </p:grpSpPr>
        <p:sp>
          <p:nvSpPr>
            <p:cNvPr id="117" name="Freeform: Shape 116">
              <a:extLst>
                <a:ext uri="{FF2B5EF4-FFF2-40B4-BE49-F238E27FC236}">
                  <a16:creationId xmlns:a16="http://schemas.microsoft.com/office/drawing/2014/main" id="{9E0F6931-A222-4788-AEBC-AB333AFC0D06}"/>
                </a:ext>
                <a:ext uri="{C183D7F6-B498-43B3-948B-1728B52AA6E4}">
                  <adec:decorative xmlns:adec="http://schemas.microsoft.com/office/drawing/2017/decorative" val="1"/>
                </a:ext>
              </a:extLst>
            </p:cNvPr>
            <p:cNvSpPr/>
            <p:nvPr/>
          </p:nvSpPr>
          <p:spPr bwMode="auto">
            <a:xfrm>
              <a:off x="1289948" y="1816801"/>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bg2">
                <a:lumMod val="50000"/>
              </a:schemeClr>
            </a:solidFill>
            <a:ln w="76200">
              <a:solidFill>
                <a:srgbClr val="203864"/>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20" name="Picture 119">
              <a:extLst>
                <a:ext uri="{FF2B5EF4-FFF2-40B4-BE49-F238E27FC236}">
                  <a16:creationId xmlns:a16="http://schemas.microsoft.com/office/drawing/2014/main" id="{5C5C33E3-B3B4-432B-A662-7D3D76A44A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57555" y="2033721"/>
              <a:ext cx="676715" cy="646232"/>
            </a:xfrm>
            <a:prstGeom prst="rect">
              <a:avLst/>
            </a:prstGeom>
          </p:spPr>
        </p:pic>
      </p:grpSp>
      <p:sp>
        <p:nvSpPr>
          <p:cNvPr id="8" name="Content Placeholder 7">
            <a:extLst>
              <a:ext uri="{FF2B5EF4-FFF2-40B4-BE49-F238E27FC236}">
                <a16:creationId xmlns:a16="http://schemas.microsoft.com/office/drawing/2014/main" id="{D3FA50C7-D09D-39E0-C4FC-C884538554EF}"/>
              </a:ext>
            </a:extLst>
          </p:cNvPr>
          <p:cNvSpPr>
            <a:spLocks noGrp="1"/>
          </p:cNvSpPr>
          <p:nvPr>
            <p:ph sz="quarter" idx="15"/>
          </p:nvPr>
        </p:nvSpPr>
        <p:spPr>
          <a:xfrm>
            <a:off x="1890511" y="3377298"/>
            <a:ext cx="3520440" cy="1133856"/>
          </a:xfrm>
          <a:prstGeom prst="round1Rect">
            <a:avLst>
              <a:gd name="adj" fmla="val 50000"/>
            </a:avLst>
          </a:prstGeom>
          <a:ln w="76200">
            <a:solidFill>
              <a:srgbClr val="678DCF"/>
            </a:solidFill>
          </a:ln>
        </p:spPr>
        <p:txBody>
          <a:bodyPr vert="horz" lIns="91440" tIns="45720" rIns="91440" bIns="45720" rtlCol="0">
            <a:normAutofit/>
          </a:bodyPr>
          <a:lstStyle/>
          <a:p>
            <a:pPr marL="640080" lvl="0" fontAlgn="base">
              <a:spcAft>
                <a:spcPts val="0"/>
              </a:spcAft>
              <a:buClrTx/>
            </a:pPr>
            <a:r>
              <a:rPr lang="en-US" sz="2000" dirty="0">
                <a:latin typeface="Calibri" panose="020F0502020204030204"/>
                <a:cs typeface="+mn-cs"/>
              </a:rPr>
              <a:t>Have Medicaid and Medicare or qualify for a low-income subsidy</a:t>
            </a:r>
          </a:p>
        </p:txBody>
      </p:sp>
      <p:grpSp>
        <p:nvGrpSpPr>
          <p:cNvPr id="15" name="Group 14">
            <a:extLst>
              <a:ext uri="{FF2B5EF4-FFF2-40B4-BE49-F238E27FC236}">
                <a16:creationId xmlns:a16="http://schemas.microsoft.com/office/drawing/2014/main" id="{0A6F52BD-871B-015A-9751-0180542098D0}"/>
              </a:ext>
              <a:ext uri="{C183D7F6-B498-43B3-948B-1728B52AA6E4}">
                <adec:decorative xmlns:adec="http://schemas.microsoft.com/office/drawing/2017/decorative" val="1"/>
              </a:ext>
            </a:extLst>
          </p:cNvPr>
          <p:cNvGrpSpPr/>
          <p:nvPr/>
        </p:nvGrpSpPr>
        <p:grpSpPr>
          <a:xfrm>
            <a:off x="1289948" y="3332058"/>
            <a:ext cx="1211460" cy="1211492"/>
            <a:chOff x="1289948" y="3332058"/>
            <a:chExt cx="1211460" cy="1211492"/>
          </a:xfrm>
        </p:grpSpPr>
        <p:sp>
          <p:nvSpPr>
            <p:cNvPr id="104" name="Freeform: Shape 103">
              <a:extLst>
                <a:ext uri="{FF2B5EF4-FFF2-40B4-BE49-F238E27FC236}">
                  <a16:creationId xmlns:a16="http://schemas.microsoft.com/office/drawing/2014/main" id="{348FF893-14A0-491D-8780-9779173E290C}"/>
                </a:ext>
                <a:ext uri="{C183D7F6-B498-43B3-948B-1728B52AA6E4}">
                  <adec:decorative xmlns:adec="http://schemas.microsoft.com/office/drawing/2017/decorative" val="1"/>
                </a:ext>
              </a:extLst>
            </p:cNvPr>
            <p:cNvSpPr/>
            <p:nvPr/>
          </p:nvSpPr>
          <p:spPr bwMode="auto">
            <a:xfrm>
              <a:off x="1289948" y="3332058"/>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1">
                <a:lumMod val="40000"/>
                <a:lumOff val="60000"/>
              </a:schemeClr>
            </a:solidFill>
            <a:ln w="76200">
              <a:solidFill>
                <a:srgbClr val="678DCF"/>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7" name="Graphic 106">
              <a:extLst>
                <a:ext uri="{FF2B5EF4-FFF2-40B4-BE49-F238E27FC236}">
                  <a16:creationId xmlns:a16="http://schemas.microsoft.com/office/drawing/2014/main" id="{9AA95379-BE33-4A22-AD8B-B2066C961D9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586688" y="3594587"/>
              <a:ext cx="667402" cy="667402"/>
            </a:xfrm>
            <a:prstGeom prst="rect">
              <a:avLst/>
            </a:prstGeom>
          </p:spPr>
        </p:pic>
      </p:grpSp>
      <p:sp>
        <p:nvSpPr>
          <p:cNvPr id="9" name="Content Placeholder 8">
            <a:extLst>
              <a:ext uri="{FF2B5EF4-FFF2-40B4-BE49-F238E27FC236}">
                <a16:creationId xmlns:a16="http://schemas.microsoft.com/office/drawing/2014/main" id="{2D56C0C7-6E2A-5636-9941-2031164C337F}"/>
              </a:ext>
            </a:extLst>
          </p:cNvPr>
          <p:cNvSpPr>
            <a:spLocks noGrp="1"/>
          </p:cNvSpPr>
          <p:nvPr>
            <p:ph sz="quarter" idx="16"/>
          </p:nvPr>
        </p:nvSpPr>
        <p:spPr>
          <a:xfrm>
            <a:off x="1890511" y="4993456"/>
            <a:ext cx="3520440" cy="1133856"/>
          </a:xfrm>
          <a:prstGeom prst="round1Rect">
            <a:avLst>
              <a:gd name="adj" fmla="val 50000"/>
            </a:avLst>
          </a:prstGeom>
          <a:ln w="76200">
            <a:solidFill>
              <a:srgbClr val="FFC000"/>
            </a:solidFill>
          </a:ln>
        </p:spPr>
        <p:txBody>
          <a:bodyPr/>
          <a:lstStyle/>
          <a:p>
            <a:pPr marL="640080" lvl="0" fontAlgn="base">
              <a:spcAft>
                <a:spcPts val="0"/>
              </a:spcAft>
              <a:buClrTx/>
            </a:pPr>
            <a:r>
              <a:rPr lang="en-US" sz="2000" dirty="0">
                <a:latin typeface="Calibri" panose="020F0502020204030204"/>
                <a:cs typeface="+mn-cs"/>
              </a:rPr>
              <a:t>Are in a plan that leaves Medicare or reduces its service area</a:t>
            </a:r>
          </a:p>
        </p:txBody>
      </p:sp>
      <p:grpSp>
        <p:nvGrpSpPr>
          <p:cNvPr id="16" name="Group 15">
            <a:extLst>
              <a:ext uri="{FF2B5EF4-FFF2-40B4-BE49-F238E27FC236}">
                <a16:creationId xmlns:a16="http://schemas.microsoft.com/office/drawing/2014/main" id="{6947D6C7-88A4-5E8E-4BCF-0BED820F5924}"/>
              </a:ext>
              <a:ext uri="{C183D7F6-B498-43B3-948B-1728B52AA6E4}">
                <adec:decorative xmlns:adec="http://schemas.microsoft.com/office/drawing/2017/decorative" val="1"/>
              </a:ext>
            </a:extLst>
          </p:cNvPr>
          <p:cNvGrpSpPr/>
          <p:nvPr/>
        </p:nvGrpSpPr>
        <p:grpSpPr>
          <a:xfrm>
            <a:off x="1268330" y="4953984"/>
            <a:ext cx="1211460" cy="1211492"/>
            <a:chOff x="1268330" y="4953984"/>
            <a:chExt cx="1211460" cy="1211492"/>
          </a:xfrm>
        </p:grpSpPr>
        <p:sp>
          <p:nvSpPr>
            <p:cNvPr id="52" name="Freeform: Shape 51">
              <a:extLst>
                <a:ext uri="{FF2B5EF4-FFF2-40B4-BE49-F238E27FC236}">
                  <a16:creationId xmlns:a16="http://schemas.microsoft.com/office/drawing/2014/main" id="{1B94A966-AFFE-46DA-9358-3A5B33C430F5}"/>
                </a:ext>
                <a:ext uri="{C183D7F6-B498-43B3-948B-1728B52AA6E4}">
                  <adec:decorative xmlns:adec="http://schemas.microsoft.com/office/drawing/2017/decorative" val="1"/>
                </a:ext>
              </a:extLst>
            </p:cNvPr>
            <p:cNvSpPr/>
            <p:nvPr/>
          </p:nvSpPr>
          <p:spPr bwMode="auto">
            <a:xfrm>
              <a:off x="1268330" y="4953984"/>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4">
                <a:lumMod val="40000"/>
                <a:lumOff val="60000"/>
              </a:schemeClr>
            </a:solidFill>
            <a:ln w="76200">
              <a:solidFill>
                <a:srgbClr val="FFC000"/>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76" name="Graphic 75">
              <a:extLst>
                <a:ext uri="{FF2B5EF4-FFF2-40B4-BE49-F238E27FC236}">
                  <a16:creationId xmlns:a16="http://schemas.microsoft.com/office/drawing/2014/main" id="{3D767BDD-0881-431D-863E-0A94A4F721A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57873" y="5184503"/>
              <a:ext cx="696217" cy="696217"/>
            </a:xfrm>
            <a:prstGeom prst="rect">
              <a:avLst/>
            </a:prstGeom>
          </p:spPr>
        </p:pic>
      </p:grpSp>
      <p:sp>
        <p:nvSpPr>
          <p:cNvPr id="10" name="Content Placeholder 9">
            <a:extLst>
              <a:ext uri="{FF2B5EF4-FFF2-40B4-BE49-F238E27FC236}">
                <a16:creationId xmlns:a16="http://schemas.microsoft.com/office/drawing/2014/main" id="{CF67673C-54FE-685B-7E4A-4474C1AE90EC}"/>
              </a:ext>
            </a:extLst>
          </p:cNvPr>
          <p:cNvSpPr>
            <a:spLocks noGrp="1"/>
          </p:cNvSpPr>
          <p:nvPr>
            <p:ph sz="quarter" idx="17"/>
          </p:nvPr>
        </p:nvSpPr>
        <p:spPr>
          <a:xfrm>
            <a:off x="7094008" y="1839133"/>
            <a:ext cx="3520440" cy="1133856"/>
          </a:xfrm>
          <a:prstGeom prst="round1Rect">
            <a:avLst>
              <a:gd name="adj" fmla="val 50000"/>
            </a:avLst>
          </a:prstGeom>
          <a:ln w="76200">
            <a:solidFill>
              <a:schemeClr val="accent6">
                <a:lumMod val="50000"/>
              </a:schemeClr>
            </a:solidFill>
          </a:ln>
        </p:spPr>
        <p:txBody>
          <a:bodyPr anchor="ctr"/>
          <a:lstStyle/>
          <a:p>
            <a:pPr marL="640080" lvl="0" fontAlgn="base">
              <a:spcAft>
                <a:spcPts val="0"/>
              </a:spcAft>
              <a:buClrTx/>
            </a:pPr>
            <a:r>
              <a:rPr lang="en-US" sz="2000" dirty="0">
                <a:latin typeface="Calibri" panose="020F0502020204030204"/>
                <a:cs typeface="+mn-cs"/>
              </a:rPr>
              <a:t>Leave or lose employer or union coverage</a:t>
            </a:r>
          </a:p>
        </p:txBody>
      </p:sp>
      <p:grpSp>
        <p:nvGrpSpPr>
          <p:cNvPr id="17" name="Group 16">
            <a:extLst>
              <a:ext uri="{FF2B5EF4-FFF2-40B4-BE49-F238E27FC236}">
                <a16:creationId xmlns:a16="http://schemas.microsoft.com/office/drawing/2014/main" id="{C8D202AC-2EF8-771F-EB7D-44C121EC5208}"/>
              </a:ext>
              <a:ext uri="{C183D7F6-B498-43B3-948B-1728B52AA6E4}">
                <adec:decorative xmlns:adec="http://schemas.microsoft.com/office/drawing/2017/decorative" val="1"/>
              </a:ext>
            </a:extLst>
          </p:cNvPr>
          <p:cNvGrpSpPr/>
          <p:nvPr/>
        </p:nvGrpSpPr>
        <p:grpSpPr>
          <a:xfrm>
            <a:off x="6493622" y="1811798"/>
            <a:ext cx="1211460" cy="1211492"/>
            <a:chOff x="6493622" y="1811798"/>
            <a:chExt cx="1211460" cy="1211492"/>
          </a:xfrm>
        </p:grpSpPr>
        <p:sp>
          <p:nvSpPr>
            <p:cNvPr id="98" name="Freeform: Shape 97">
              <a:extLst>
                <a:ext uri="{FF2B5EF4-FFF2-40B4-BE49-F238E27FC236}">
                  <a16:creationId xmlns:a16="http://schemas.microsoft.com/office/drawing/2014/main" id="{3C3502C4-7223-4A1F-B9A0-B7BED55EA681}"/>
                </a:ext>
                <a:ext uri="{C183D7F6-B498-43B3-948B-1728B52AA6E4}">
                  <adec:decorative xmlns:adec="http://schemas.microsoft.com/office/drawing/2017/decorative" val="1"/>
                </a:ext>
              </a:extLst>
            </p:cNvPr>
            <p:cNvSpPr/>
            <p:nvPr/>
          </p:nvSpPr>
          <p:spPr bwMode="auto">
            <a:xfrm>
              <a:off x="6493622" y="1811798"/>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6">
                <a:lumMod val="75000"/>
              </a:schemeClr>
            </a:solidFill>
            <a:ln w="76200">
              <a:solidFill>
                <a:schemeClr val="accent6">
                  <a:lumMod val="50000"/>
                </a:schemeClr>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1" name="Graphic 100">
              <a:extLst>
                <a:ext uri="{FF2B5EF4-FFF2-40B4-BE49-F238E27FC236}">
                  <a16:creationId xmlns:a16="http://schemas.microsoft.com/office/drawing/2014/main" id="{65086DE9-E06A-41A7-8B6F-CF960B72847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15253" y="2041661"/>
              <a:ext cx="742167" cy="742167"/>
            </a:xfrm>
            <a:prstGeom prst="rect">
              <a:avLst/>
            </a:prstGeom>
          </p:spPr>
        </p:pic>
      </p:grpSp>
      <p:sp>
        <p:nvSpPr>
          <p:cNvPr id="11" name="Content Placeholder 10">
            <a:extLst>
              <a:ext uri="{FF2B5EF4-FFF2-40B4-BE49-F238E27FC236}">
                <a16:creationId xmlns:a16="http://schemas.microsoft.com/office/drawing/2014/main" id="{B80B84AB-2158-8F8B-609D-0FD6C19FA3BB}"/>
              </a:ext>
            </a:extLst>
          </p:cNvPr>
          <p:cNvSpPr>
            <a:spLocks noGrp="1"/>
          </p:cNvSpPr>
          <p:nvPr>
            <p:ph sz="quarter" idx="18"/>
          </p:nvPr>
        </p:nvSpPr>
        <p:spPr>
          <a:xfrm>
            <a:off x="7094008" y="3371904"/>
            <a:ext cx="3520440" cy="1133856"/>
          </a:xfrm>
          <a:prstGeom prst="round1Rect">
            <a:avLst>
              <a:gd name="adj" fmla="val 50000"/>
            </a:avLst>
          </a:prstGeom>
          <a:ln w="76200">
            <a:solidFill>
              <a:srgbClr val="678DCF"/>
            </a:solidFill>
          </a:ln>
        </p:spPr>
        <p:txBody>
          <a:bodyPr anchor="ctr"/>
          <a:lstStyle/>
          <a:p>
            <a:pPr marL="640080" lvl="0" fontAlgn="base">
              <a:spcAft>
                <a:spcPts val="0"/>
              </a:spcAft>
              <a:buClrTx/>
            </a:pPr>
            <a:r>
              <a:rPr lang="en-US" sz="2000" dirty="0">
                <a:latin typeface="Calibri" panose="020F0502020204030204"/>
                <a:cs typeface="+mn-cs"/>
              </a:rPr>
              <a:t>Want to enroll in a </a:t>
            </a:r>
            <a:br>
              <a:rPr lang="en-US" sz="2000" dirty="0">
                <a:latin typeface="Calibri" panose="020F0502020204030204"/>
                <a:cs typeface="+mn-cs"/>
              </a:rPr>
            </a:br>
            <a:r>
              <a:rPr lang="en-US" sz="2000" dirty="0">
                <a:latin typeface="Calibri" panose="020F0502020204030204"/>
                <a:cs typeface="+mn-cs"/>
              </a:rPr>
              <a:t>5-Star Plan</a:t>
            </a:r>
          </a:p>
        </p:txBody>
      </p:sp>
      <p:grpSp>
        <p:nvGrpSpPr>
          <p:cNvPr id="18" name="Group 17">
            <a:extLst>
              <a:ext uri="{FF2B5EF4-FFF2-40B4-BE49-F238E27FC236}">
                <a16:creationId xmlns:a16="http://schemas.microsoft.com/office/drawing/2014/main" id="{67925EDE-3246-12C9-4A7C-9EAF1060907C}"/>
              </a:ext>
              <a:ext uri="{C183D7F6-B498-43B3-948B-1728B52AA6E4}">
                <adec:decorative xmlns:adec="http://schemas.microsoft.com/office/drawing/2017/decorative" val="1"/>
              </a:ext>
            </a:extLst>
          </p:cNvPr>
          <p:cNvGrpSpPr/>
          <p:nvPr/>
        </p:nvGrpSpPr>
        <p:grpSpPr>
          <a:xfrm>
            <a:off x="6497505" y="3416927"/>
            <a:ext cx="1211460" cy="1211492"/>
            <a:chOff x="6497505" y="3416927"/>
            <a:chExt cx="1211460" cy="1211492"/>
          </a:xfrm>
        </p:grpSpPr>
        <p:sp>
          <p:nvSpPr>
            <p:cNvPr id="113" name="Freeform: Shape 112">
              <a:extLst>
                <a:ext uri="{FF2B5EF4-FFF2-40B4-BE49-F238E27FC236}">
                  <a16:creationId xmlns:a16="http://schemas.microsoft.com/office/drawing/2014/main" id="{F3ADA736-4430-4E59-BFC5-BC1E901917FD}"/>
                </a:ext>
                <a:ext uri="{C183D7F6-B498-43B3-948B-1728B52AA6E4}">
                  <adec:decorative xmlns:adec="http://schemas.microsoft.com/office/drawing/2017/decorative" val="1"/>
                </a:ext>
              </a:extLst>
            </p:cNvPr>
            <p:cNvSpPr/>
            <p:nvPr/>
          </p:nvSpPr>
          <p:spPr bwMode="auto">
            <a:xfrm>
              <a:off x="6497505" y="3416927"/>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5">
                <a:lumMod val="75000"/>
              </a:schemeClr>
            </a:solidFill>
            <a:ln w="76200">
              <a:solidFill>
                <a:srgbClr val="678DCF"/>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10" name="Picture 19" descr="5 Star Icon">
              <a:extLst>
                <a:ext uri="{FF2B5EF4-FFF2-40B4-BE49-F238E27FC236}">
                  <a16:creationId xmlns:a16="http://schemas.microsoft.com/office/drawing/2014/main" id="{51D41713-E9FD-4212-BE85-3E1B8E270A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46690" y="3627896"/>
              <a:ext cx="617549" cy="73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Content Placeholder 11">
            <a:extLst>
              <a:ext uri="{FF2B5EF4-FFF2-40B4-BE49-F238E27FC236}">
                <a16:creationId xmlns:a16="http://schemas.microsoft.com/office/drawing/2014/main" id="{795DB8F5-11FA-B4F4-F42A-628BCF4C775D}"/>
              </a:ext>
            </a:extLst>
          </p:cNvPr>
          <p:cNvSpPr>
            <a:spLocks noGrp="1"/>
          </p:cNvSpPr>
          <p:nvPr>
            <p:ph sz="quarter" idx="19"/>
          </p:nvPr>
        </p:nvSpPr>
        <p:spPr>
          <a:xfrm>
            <a:off x="7094008" y="4980845"/>
            <a:ext cx="3520440" cy="1133856"/>
          </a:xfrm>
          <a:prstGeom prst="round1Rect">
            <a:avLst>
              <a:gd name="adj" fmla="val 50000"/>
            </a:avLst>
          </a:prstGeom>
          <a:ln w="76200">
            <a:solidFill>
              <a:srgbClr val="2F5597"/>
            </a:solidFill>
          </a:ln>
        </p:spPr>
        <p:txBody>
          <a:bodyPr anchor="ctr"/>
          <a:lstStyle/>
          <a:p>
            <a:pPr marL="640080" lvl="0" fontAlgn="base">
              <a:spcAft>
                <a:spcPts val="0"/>
              </a:spcAft>
              <a:buClrTx/>
            </a:pPr>
            <a:r>
              <a:rPr lang="en-US" sz="2000" dirty="0">
                <a:latin typeface="Calibri" panose="020F0502020204030204"/>
                <a:cs typeface="+mn-cs"/>
              </a:rPr>
              <a:t>Are sent a retroactive notice of Medicare entitlement </a:t>
            </a:r>
          </a:p>
        </p:txBody>
      </p:sp>
      <p:grpSp>
        <p:nvGrpSpPr>
          <p:cNvPr id="19" name="Group 18">
            <a:extLst>
              <a:ext uri="{FF2B5EF4-FFF2-40B4-BE49-F238E27FC236}">
                <a16:creationId xmlns:a16="http://schemas.microsoft.com/office/drawing/2014/main" id="{D9E93BEA-5F8E-098F-F940-835B82DB4AB7}"/>
              </a:ext>
              <a:ext uri="{C183D7F6-B498-43B3-948B-1728B52AA6E4}">
                <adec:decorative xmlns:adec="http://schemas.microsoft.com/office/drawing/2017/decorative" val="1"/>
              </a:ext>
            </a:extLst>
          </p:cNvPr>
          <p:cNvGrpSpPr/>
          <p:nvPr/>
        </p:nvGrpSpPr>
        <p:grpSpPr>
          <a:xfrm>
            <a:off x="6488398" y="4942447"/>
            <a:ext cx="1211460" cy="1211492"/>
            <a:chOff x="6488398" y="4942447"/>
            <a:chExt cx="1211460" cy="1211492"/>
          </a:xfrm>
        </p:grpSpPr>
        <p:sp>
          <p:nvSpPr>
            <p:cNvPr id="87" name="Freeform: Shape 86">
              <a:extLst>
                <a:ext uri="{FF2B5EF4-FFF2-40B4-BE49-F238E27FC236}">
                  <a16:creationId xmlns:a16="http://schemas.microsoft.com/office/drawing/2014/main" id="{14D13618-45C6-4EDD-A13F-5874301B6014}"/>
                </a:ext>
                <a:ext uri="{C183D7F6-B498-43B3-948B-1728B52AA6E4}">
                  <adec:decorative xmlns:adec="http://schemas.microsoft.com/office/drawing/2017/decorative" val="1"/>
                </a:ext>
              </a:extLst>
            </p:cNvPr>
            <p:cNvSpPr/>
            <p:nvPr/>
          </p:nvSpPr>
          <p:spPr bwMode="auto">
            <a:xfrm>
              <a:off x="6488398" y="4942447"/>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5">
                <a:lumMod val="75000"/>
              </a:schemeClr>
            </a:solidFill>
            <a:ln w="76200">
              <a:solidFill>
                <a:srgbClr val="2F5597"/>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93" name="Graphic 92">
              <a:extLst>
                <a:ext uri="{FF2B5EF4-FFF2-40B4-BE49-F238E27FC236}">
                  <a16:creationId xmlns:a16="http://schemas.microsoft.com/office/drawing/2014/main" id="{B85C07A9-869E-4C74-B4B3-BAD933C5E544}"/>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60307" y="5167996"/>
              <a:ext cx="667402" cy="667402"/>
            </a:xfrm>
            <a:prstGeom prst="rect">
              <a:avLst/>
            </a:prstGeom>
          </p:spPr>
        </p:pic>
      </p:grpSp>
      <p:sp>
        <p:nvSpPr>
          <p:cNvPr id="5" name="Slide Number Placeholder 4">
            <a:extLst>
              <a:ext uri="{FF2B5EF4-FFF2-40B4-BE49-F238E27FC236}">
                <a16:creationId xmlns:a16="http://schemas.microsoft.com/office/drawing/2014/main" id="{F8B40452-5A23-4760-A7A5-BCBCE82E4D88}"/>
              </a:ext>
            </a:extLst>
          </p:cNvPr>
          <p:cNvSpPr>
            <a:spLocks noGrp="1"/>
          </p:cNvSpPr>
          <p:nvPr>
            <p:ph type="sldNum" sz="quarter" idx="12"/>
          </p:nvPr>
        </p:nvSpPr>
        <p:spPr/>
        <p:txBody>
          <a:bodyPr/>
          <a:lstStyle/>
          <a:p>
            <a:fld id="{48F63A3B-78C7-47BE-AE5E-E10140E04643}" type="slidenum">
              <a:rPr lang="en-US" smtClean="0">
                <a:solidFill>
                  <a:srgbClr val="8FAADC"/>
                </a:solidFill>
              </a:rPr>
              <a:pPr/>
              <a:t>25</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270425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bg/>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uiExpand="1" build="p" animBg="1"/>
      <p:bldP spid="9" grpId="0" uiExpand="1" build="p" animBg="1"/>
      <p:bldP spid="10" grpId="0" uiExpand="1" build="p" animBg="1"/>
      <p:bldP spid="11" grpId="0" uiExpand="1" build="p" animBg="1"/>
      <p:bldP spid="12" grpId="0" uiExpand="1"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360" y="267593"/>
            <a:ext cx="8928209" cy="719643"/>
          </a:xfrm>
        </p:spPr>
        <p:txBody>
          <a:bodyPr>
            <a:normAutofit/>
          </a:bodyPr>
          <a:lstStyle/>
          <a:p>
            <a:r>
              <a:rPr lang="en-US" sz="3000" dirty="0"/>
              <a:t>Check Your Knowledge: Question 1</a:t>
            </a:r>
          </a:p>
        </p:txBody>
      </p:sp>
      <p:sp>
        <p:nvSpPr>
          <p:cNvPr id="9" name="Content Placeholder 8"/>
          <p:cNvSpPr>
            <a:spLocks noGrp="1"/>
          </p:cNvSpPr>
          <p:nvPr>
            <p:ph idx="4294967295"/>
          </p:nvPr>
        </p:nvSpPr>
        <p:spPr>
          <a:xfrm>
            <a:off x="1844039" y="1801810"/>
            <a:ext cx="9170035" cy="5021263"/>
          </a:xfrm>
        </p:spPr>
        <p:txBody>
          <a:bodyPr>
            <a:normAutofit/>
          </a:bodyPr>
          <a:lstStyle/>
          <a:p>
            <a:pPr marL="0" lvl="0" indent="0">
              <a:lnSpc>
                <a:spcPct val="100000"/>
              </a:lnSpc>
              <a:spcBef>
                <a:spcPts val="0"/>
              </a:spcBef>
              <a:spcAft>
                <a:spcPts val="1200"/>
              </a:spcAft>
              <a:buNone/>
            </a:pPr>
            <a:r>
              <a:rPr lang="en-US" b="1" dirty="0">
                <a:solidFill>
                  <a:srgbClr val="00529B"/>
                </a:solidFill>
              </a:rPr>
              <a:t>If you have ALS and get Social Security Disability Insurance (SSDI), you’ll have a 24-month waiting period before you’re enrolled in Medicare.</a:t>
            </a:r>
          </a:p>
          <a:p>
            <a:pPr marL="347663" lvl="0" indent="-347663">
              <a:lnSpc>
                <a:spcPct val="100000"/>
              </a:lnSpc>
              <a:spcBef>
                <a:spcPts val="0"/>
              </a:spcBef>
              <a:spcAft>
                <a:spcPts val="1200"/>
              </a:spcAft>
              <a:buFont typeface="Wingdings" panose="05000000000000000000" pitchFamily="2" charset="2"/>
              <a:buAutoNum type="alphaLcPeriod"/>
            </a:pPr>
            <a:r>
              <a:rPr lang="en-US" dirty="0">
                <a:solidFill>
                  <a:srgbClr val="00529B"/>
                </a:solidFill>
              </a:rPr>
              <a:t>True</a:t>
            </a:r>
          </a:p>
          <a:p>
            <a:pPr marL="347663" lvl="0" indent="-347663">
              <a:lnSpc>
                <a:spcPct val="100000"/>
              </a:lnSpc>
              <a:spcBef>
                <a:spcPts val="0"/>
              </a:spcBef>
              <a:spcAft>
                <a:spcPts val="1200"/>
              </a:spcAft>
              <a:buFont typeface="Wingdings" panose="05000000000000000000" pitchFamily="2" charset="2"/>
              <a:buAutoNum type="alphaLcPeriod"/>
            </a:pPr>
            <a:r>
              <a:rPr lang="en-US" dirty="0">
                <a:solidFill>
                  <a:srgbClr val="00529B"/>
                </a:solidFill>
              </a:rPr>
              <a:t>False</a:t>
            </a:r>
            <a:endParaRPr lang="en-US" dirty="0"/>
          </a:p>
        </p:txBody>
      </p:sp>
      <p:sp>
        <p:nvSpPr>
          <p:cNvPr id="6" name="Rounded Rectangle 5" descr="Green box highlighting B as the correct answer "/>
          <p:cNvSpPr/>
          <p:nvPr/>
        </p:nvSpPr>
        <p:spPr>
          <a:xfrm>
            <a:off x="1844040" y="3660533"/>
            <a:ext cx="1469004" cy="4864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F521D89-1CCF-4792-81B2-CE763754E9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Getting Started with Medicare</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March 2024</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8922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360" y="267593"/>
            <a:ext cx="8928209" cy="719643"/>
          </a:xfrm>
        </p:spPr>
        <p:txBody>
          <a:bodyPr>
            <a:normAutofit/>
          </a:bodyPr>
          <a:lstStyle/>
          <a:p>
            <a:r>
              <a:rPr lang="en-US" sz="3000" dirty="0"/>
              <a:t>Check Your Knowledge: Question 2</a:t>
            </a:r>
          </a:p>
        </p:txBody>
      </p:sp>
      <p:sp>
        <p:nvSpPr>
          <p:cNvPr id="9" name="Content Placeholder 8"/>
          <p:cNvSpPr>
            <a:spLocks noGrp="1"/>
          </p:cNvSpPr>
          <p:nvPr>
            <p:ph idx="4294967295"/>
          </p:nvPr>
        </p:nvSpPr>
        <p:spPr>
          <a:xfrm>
            <a:off x="1844038" y="1687111"/>
            <a:ext cx="9170035" cy="5021263"/>
          </a:xfrm>
        </p:spPr>
        <p:txBody>
          <a:bodyPr>
            <a:normAutofit/>
          </a:bodyPr>
          <a:lstStyle/>
          <a:p>
            <a:pPr marL="0" lvl="0" indent="0">
              <a:lnSpc>
                <a:spcPct val="100000"/>
              </a:lnSpc>
              <a:spcBef>
                <a:spcPts val="0"/>
              </a:spcBef>
              <a:spcAft>
                <a:spcPts val="1200"/>
              </a:spcAft>
              <a:buNone/>
            </a:pPr>
            <a:r>
              <a:rPr lang="en-US" sz="2000" b="1" dirty="0">
                <a:solidFill>
                  <a:srgbClr val="00529B"/>
                </a:solidFill>
              </a:rPr>
              <a:t>What’s the difference between the General Enrollment Period (GEP) and the annual Open Enrollment Period (OEP)? </a:t>
            </a:r>
            <a:endParaRPr lang="en-US" sz="2000" dirty="0">
              <a:solidFill>
                <a:srgbClr val="00529B"/>
              </a:solidFill>
            </a:endParaRPr>
          </a:p>
          <a:p>
            <a:pPr marL="347663" lvl="0" indent="-347663">
              <a:lnSpc>
                <a:spcPct val="100000"/>
              </a:lnSpc>
              <a:spcBef>
                <a:spcPts val="0"/>
              </a:spcBef>
              <a:spcAft>
                <a:spcPts val="1200"/>
              </a:spcAft>
              <a:buFont typeface="Wingdings" panose="05000000000000000000" pitchFamily="2" charset="2"/>
              <a:buAutoNum type="alphaLcPeriod"/>
            </a:pPr>
            <a:r>
              <a:rPr lang="en-US" sz="2000" dirty="0">
                <a:solidFill>
                  <a:srgbClr val="00529B"/>
                </a:solidFill>
              </a:rPr>
              <a:t>The GEP is a yearly 3-month period, and the OEP is a yearly 7-week period.</a:t>
            </a:r>
          </a:p>
          <a:p>
            <a:pPr marL="347663" lvl="0" indent="-347663">
              <a:lnSpc>
                <a:spcPct val="100000"/>
              </a:lnSpc>
              <a:spcBef>
                <a:spcPts val="0"/>
              </a:spcBef>
              <a:spcAft>
                <a:spcPts val="1200"/>
              </a:spcAft>
              <a:buFont typeface="Wingdings" panose="05000000000000000000" pitchFamily="2" charset="2"/>
              <a:buAutoNum type="alphaLcPeriod"/>
            </a:pPr>
            <a:r>
              <a:rPr lang="en-US" sz="2000" dirty="0">
                <a:solidFill>
                  <a:srgbClr val="00529B"/>
                </a:solidFill>
              </a:rPr>
              <a:t>In the GEP, you can sign up for Part A (if you have to buy it) or Part B.</a:t>
            </a:r>
          </a:p>
          <a:p>
            <a:pPr marL="347663" lvl="0" indent="-347663">
              <a:lnSpc>
                <a:spcPct val="100000"/>
              </a:lnSpc>
              <a:spcBef>
                <a:spcPts val="0"/>
              </a:spcBef>
              <a:spcAft>
                <a:spcPts val="1200"/>
              </a:spcAft>
              <a:buFont typeface="Wingdings" panose="05000000000000000000" pitchFamily="2" charset="2"/>
              <a:buAutoNum type="alphaLcPeriod"/>
            </a:pPr>
            <a:r>
              <a:rPr lang="en-US" sz="2000" dirty="0">
                <a:solidFill>
                  <a:srgbClr val="00529B"/>
                </a:solidFill>
              </a:rPr>
              <a:t>In the OEP, you can review your Medicare choices and pick the Medicare health and/or drug plan that works best for you.</a:t>
            </a:r>
          </a:p>
          <a:p>
            <a:pPr marL="347663" lvl="0" indent="-347663">
              <a:lnSpc>
                <a:spcPct val="100000"/>
              </a:lnSpc>
              <a:spcBef>
                <a:spcPts val="0"/>
              </a:spcBef>
              <a:spcAft>
                <a:spcPts val="1200"/>
              </a:spcAft>
              <a:buFont typeface="Wingdings" panose="05000000000000000000" pitchFamily="2" charset="2"/>
              <a:buAutoNum type="alphaLcPeriod"/>
            </a:pPr>
            <a:r>
              <a:rPr lang="en-US" sz="2000" dirty="0">
                <a:solidFill>
                  <a:srgbClr val="00529B"/>
                </a:solidFill>
              </a:rPr>
              <a:t>All of the Above</a:t>
            </a:r>
            <a:endParaRPr lang="en-US" sz="2000" dirty="0"/>
          </a:p>
        </p:txBody>
      </p:sp>
      <p:sp>
        <p:nvSpPr>
          <p:cNvPr id="6" name="Rounded Rectangle 5" descr="Green box highlighting D as the correct answer "/>
          <p:cNvSpPr/>
          <p:nvPr/>
        </p:nvSpPr>
        <p:spPr>
          <a:xfrm>
            <a:off x="1844038" y="4097727"/>
            <a:ext cx="2396491" cy="4864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5" name="Slide Number Placeholder 4">
            <a:extLst>
              <a:ext uri="{FF2B5EF4-FFF2-40B4-BE49-F238E27FC236}">
                <a16:creationId xmlns:a16="http://schemas.microsoft.com/office/drawing/2014/main" id="{4F521D89-1CCF-4792-81B2-CE763754E9F6}"/>
              </a:ext>
            </a:extLst>
          </p:cNvPr>
          <p:cNvSpPr>
            <a:spLocks noGrp="1"/>
          </p:cNvSpPr>
          <p:nvPr>
            <p:ph type="sldNum" sz="quarter" idx="12"/>
          </p:nvPr>
        </p:nvSpPr>
        <p:spPr/>
        <p:txBody>
          <a:bodyPr/>
          <a:lstStyle/>
          <a:p>
            <a:fld id="{48F63A3B-78C7-47BE-AE5E-E10140E04643}" type="slidenum">
              <a:rPr lang="en-US" smtClean="0"/>
              <a:t>27</a:t>
            </a:fld>
            <a:endParaRPr lang="en-US" dirty="0"/>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2</a:t>
            </a:r>
          </a:p>
        </p:txBody>
      </p:sp>
      <p:sp>
        <p:nvSpPr>
          <p:cNvPr id="5" name="Text Placeholder 4"/>
          <p:cNvSpPr>
            <a:spLocks noGrp="1"/>
          </p:cNvSpPr>
          <p:nvPr>
            <p:ph type="body" idx="1"/>
          </p:nvPr>
        </p:nvSpPr>
        <p:spPr>
          <a:xfrm>
            <a:off x="3993063" y="2050868"/>
            <a:ext cx="8371215" cy="2756265"/>
          </a:xfrm>
        </p:spPr>
        <p:txBody>
          <a:bodyPr>
            <a:noAutofit/>
          </a:bodyPr>
          <a:lstStyle/>
          <a:p>
            <a:pPr>
              <a:lnSpc>
                <a:spcPct val="100000"/>
              </a:lnSpc>
              <a:spcBef>
                <a:spcPts val="600"/>
              </a:spcBef>
            </a:pPr>
            <a:r>
              <a:rPr lang="en-US" dirty="0"/>
              <a:t>Original Medicare </a:t>
            </a:r>
            <a:br>
              <a:rPr lang="en-US" dirty="0"/>
            </a:br>
            <a:r>
              <a:rPr lang="en-US" dirty="0"/>
              <a:t>Part A (Hospital Insurance) &amp; Part B (Medical Insurance)</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2 Objectives</a:t>
            </a:r>
          </a:p>
        </p:txBody>
      </p:sp>
      <p:sp>
        <p:nvSpPr>
          <p:cNvPr id="13" name="Content Placeholder 12"/>
          <p:cNvSpPr>
            <a:spLocks noGrp="1"/>
          </p:cNvSpPr>
          <p:nvPr>
            <p:ph idx="4294967295"/>
          </p:nvPr>
        </p:nvSpPr>
        <p:spPr>
          <a:xfrm>
            <a:off x="1371600" y="1371600"/>
            <a:ext cx="9464040" cy="4312302"/>
          </a:xfrm>
        </p:spPr>
        <p:txBody>
          <a:bodyPr vert="horz" lIns="91440" tIns="45720" rIns="91440" bIns="45720" rtlCol="0" anchor="t">
            <a:normAutofit/>
          </a:bodyPr>
          <a:lstStyle/>
          <a:p>
            <a:pPr marL="0" lv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coverage and costs for Medicare Part A (Hospital Insurance) and Medicare Part B (Medical Insurance)</a:t>
            </a:r>
            <a:endParaRPr lang="en-US" sz="2400" dirty="0">
              <a:solidFill>
                <a:srgbClr val="00529B"/>
              </a:solidFill>
            </a:endParaRP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who gets Part A automatically</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rPr>
              <a:t>Discuss what to consider when deciding to sign up for Part A</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Discuss what to consider when deciding to keep or sign up for Part B</a:t>
            </a:r>
            <a:endParaRPr lang="en-US" sz="2800" dirty="0">
              <a:solidFill>
                <a:srgbClr val="00529B"/>
              </a:solidFill>
            </a:endParaRPr>
          </a:p>
        </p:txBody>
      </p:sp>
      <p:sp>
        <p:nvSpPr>
          <p:cNvPr id="3" name="Slide Number Placeholder 2">
            <a:extLst>
              <a:ext uri="{FF2B5EF4-FFF2-40B4-BE49-F238E27FC236}">
                <a16:creationId xmlns:a16="http://schemas.microsoft.com/office/drawing/2014/main" id="{3F9EBBDF-A411-49EE-ABCD-486E24DEAFC6}"/>
              </a:ext>
            </a:extLst>
          </p:cNvPr>
          <p:cNvSpPr>
            <a:spLocks noGrp="1"/>
          </p:cNvSpPr>
          <p:nvPr>
            <p:ph type="sldNum" sz="quarter" idx="12"/>
          </p:nvPr>
        </p:nvSpPr>
        <p:spPr/>
        <p:txBody>
          <a:bodyPr/>
          <a:lstStyle/>
          <a:p>
            <a:fld id="{48F63A3B-78C7-47BE-AE5E-E10140E04643}" type="slidenum">
              <a:rPr lang="en-US" smtClean="0"/>
              <a:pPr/>
              <a:t>29</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961061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chor="ctr">
            <a:normAutofit/>
          </a:bodyPr>
          <a:lstStyle/>
          <a:p>
            <a:r>
              <a:rPr lang="en-US" sz="3000" dirty="0"/>
              <a:t>Session Objectives</a:t>
            </a:r>
          </a:p>
        </p:txBody>
      </p:sp>
      <p:sp>
        <p:nvSpPr>
          <p:cNvPr id="13" name="Content Placeholder 12"/>
          <p:cNvSpPr>
            <a:spLocks noGrp="1"/>
          </p:cNvSpPr>
          <p:nvPr>
            <p:ph idx="1"/>
          </p:nvPr>
        </p:nvSpPr>
        <p:spPr/>
        <p:txBody>
          <a:bodyPr vert="horz" lIns="91440" tIns="45720" rIns="91440" bIns="45720" rtlCol="0" anchor="t">
            <a:normAutofit fontScale="85000" lnSpcReduction="20000"/>
          </a:bodyPr>
          <a:lstStyle/>
          <a:p>
            <a:pPr marL="0" lvl="0" indent="0" defTabSz="685800">
              <a:lnSpc>
                <a:spcPct val="120000"/>
              </a:lnSpc>
              <a:spcBef>
                <a:spcPts val="0"/>
              </a:spcBef>
              <a:spcAft>
                <a:spcPts val="1200"/>
              </a:spcAft>
              <a:buFont typeface="Wingdings" pitchFamily="2" charset="2"/>
              <a:buNone/>
            </a:pPr>
            <a:r>
              <a:rPr lang="en-US" sz="3000" b="1" dirty="0">
                <a:solidFill>
                  <a:srgbClr val="00529B"/>
                </a:solidFill>
                <a:latin typeface="Arial"/>
                <a:cs typeface="Arial"/>
              </a:rPr>
              <a:t>At the end of this session, you’ll be able to:</a:t>
            </a: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Compare the parts of Medicare and coverage options </a:t>
            </a:r>
            <a:endParaRPr lang="en-US" sz="2600" dirty="0">
              <a:solidFill>
                <a:srgbClr val="00529B"/>
              </a:solidFill>
            </a:endParaRP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Explain benefits and costs </a:t>
            </a:r>
            <a:endParaRPr lang="en-US" sz="2600" dirty="0">
              <a:solidFill>
                <a:srgbClr val="00529B"/>
              </a:solidFill>
            </a:endParaRP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Compare Original Medicare and Medicare Advantage </a:t>
            </a:r>
            <a:endParaRPr lang="en-US" sz="2600" dirty="0">
              <a:solidFill>
                <a:srgbClr val="00529B"/>
              </a:solidFill>
            </a:endParaRP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Discuss how Medicare Supplement Insurance (Medigap) policies and Medicare Advantage Plans are different </a:t>
            </a:r>
            <a:endParaRPr lang="en-US" sz="2600" dirty="0">
              <a:solidFill>
                <a:srgbClr val="00529B"/>
              </a:solidFill>
            </a:endParaRP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Describe the Health Insurance Marketplace</a:t>
            </a:r>
            <a:r>
              <a:rPr lang="en-US" sz="2600" baseline="30000" dirty="0">
                <a:solidFill>
                  <a:srgbClr val="00529B"/>
                </a:solidFill>
                <a:latin typeface="Arial"/>
                <a:cs typeface="Arial"/>
              </a:rPr>
              <a:t>®</a:t>
            </a:r>
            <a:r>
              <a:rPr lang="en-US" sz="2600" dirty="0">
                <a:solidFill>
                  <a:srgbClr val="00529B"/>
                </a:solidFill>
                <a:latin typeface="Arial"/>
                <a:cs typeface="Arial"/>
              </a:rPr>
              <a:t> and what people nearing Medicare eligibility need to know</a:t>
            </a: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Describe programs for people with limited income and resources </a:t>
            </a:r>
            <a:endParaRPr lang="en-US" sz="2600" dirty="0">
              <a:solidFill>
                <a:srgbClr val="00529B"/>
              </a:solidFill>
            </a:endParaRPr>
          </a:p>
        </p:txBody>
      </p:sp>
      <p:sp>
        <p:nvSpPr>
          <p:cNvPr id="8" name="Slide Number Placeholder 7">
            <a:extLst>
              <a:ext uri="{FF2B5EF4-FFF2-40B4-BE49-F238E27FC236}">
                <a16:creationId xmlns:a16="http://schemas.microsoft.com/office/drawing/2014/main" id="{E90B6679-3DBF-4273-BEE9-37A94B052078}"/>
              </a:ext>
            </a:extLst>
          </p:cNvPr>
          <p:cNvSpPr>
            <a:spLocks noGrp="1"/>
          </p:cNvSpPr>
          <p:nvPr>
            <p:ph type="sldNum" sz="quarter" idx="12"/>
          </p:nvPr>
        </p:nvSpPr>
        <p:spPr/>
        <p:txBody>
          <a:bodyPr/>
          <a:lstStyle/>
          <a:p>
            <a:fld id="{0B2D781D-8844-5940-92D1-06EF0A7F581E}" type="slidenum">
              <a:rPr lang="en-US" smtClean="0"/>
              <a:t>3</a:t>
            </a:fld>
            <a:endParaRPr lang="en-US"/>
          </a:p>
        </p:txBody>
      </p:sp>
      <p:sp>
        <p:nvSpPr>
          <p:cNvPr id="7" name="Footer Placeholder 6">
            <a:extLst>
              <a:ext uri="{FF2B5EF4-FFF2-40B4-BE49-F238E27FC236}">
                <a16:creationId xmlns:a16="http://schemas.microsoft.com/office/drawing/2014/main" id="{BECBB2DB-8A20-44DB-A200-D5403B39F58C}"/>
              </a:ext>
            </a:extLst>
          </p:cNvPr>
          <p:cNvSpPr>
            <a:spLocks noGrp="1"/>
          </p:cNvSpPr>
          <p:nvPr>
            <p:ph type="ftr" sz="quarter" idx="11"/>
          </p:nvPr>
        </p:nvSpPr>
        <p:spPr/>
        <p:txBody>
          <a:bodyPr/>
          <a:lstStyle/>
          <a:p>
            <a:r>
              <a:rPr lang="en-US"/>
              <a:t>Getting Started with Medicare</a:t>
            </a:r>
          </a:p>
        </p:txBody>
      </p:sp>
      <p:sp>
        <p:nvSpPr>
          <p:cNvPr id="6" name="Date Placeholder 5">
            <a:extLst>
              <a:ext uri="{FF2B5EF4-FFF2-40B4-BE49-F238E27FC236}">
                <a16:creationId xmlns:a16="http://schemas.microsoft.com/office/drawing/2014/main" id="{F9475D10-79AC-43C7-BB42-1727F0FECEC7}"/>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ormAutofit/>
          </a:bodyPr>
          <a:lstStyle/>
          <a:p>
            <a:r>
              <a:rPr lang="en-US" sz="3000" dirty="0"/>
              <a:t>Part A (Hospital Insurance) Covers</a:t>
            </a:r>
          </a:p>
        </p:txBody>
      </p:sp>
      <p:grpSp>
        <p:nvGrpSpPr>
          <p:cNvPr id="14" name="Group 13" descr="Part A Hospital Insurance infographic">
            <a:extLst>
              <a:ext uri="{FF2B5EF4-FFF2-40B4-BE49-F238E27FC236}">
                <a16:creationId xmlns:a16="http://schemas.microsoft.com/office/drawing/2014/main" id="{8E9E2A25-17DE-4C2B-A0BD-FC6E70FBAE9A}"/>
              </a:ext>
            </a:extLst>
          </p:cNvPr>
          <p:cNvGrpSpPr/>
          <p:nvPr/>
        </p:nvGrpSpPr>
        <p:grpSpPr>
          <a:xfrm>
            <a:off x="8229600" y="1371600"/>
            <a:ext cx="3840480" cy="2357276"/>
            <a:chOff x="159794" y="1180618"/>
            <a:chExt cx="2174452" cy="1347601"/>
          </a:xfrm>
        </p:grpSpPr>
        <p:pic>
          <p:nvPicPr>
            <p:cNvPr id="15" name="Picture 14" descr="Medicare Part A Icon">
              <a:extLst>
                <a:ext uri="{FF2B5EF4-FFF2-40B4-BE49-F238E27FC236}">
                  <a16:creationId xmlns:a16="http://schemas.microsoft.com/office/drawing/2014/main" id="{97395153-EE35-4A3C-9721-26130D0284CA}"/>
                </a:ext>
              </a:extLst>
            </p:cNvPr>
            <p:cNvPicPr>
              <a:picLocks noChangeAspect="1"/>
            </p:cNvPicPr>
            <p:nvPr/>
          </p:nvPicPr>
          <p:blipFill>
            <a:blip r:embed="rId4"/>
            <a:srcRect/>
            <a:stretch/>
          </p:blipFill>
          <p:spPr>
            <a:xfrm>
              <a:off x="439092" y="1180618"/>
              <a:ext cx="1615857" cy="914400"/>
            </a:xfrm>
            <a:prstGeom prst="rect">
              <a:avLst/>
            </a:prstGeom>
          </p:spPr>
        </p:pic>
        <p:sp>
          <p:nvSpPr>
            <p:cNvPr id="17" name="TextBox 16">
              <a:extLst>
                <a:ext uri="{FF2B5EF4-FFF2-40B4-BE49-F238E27FC236}">
                  <a16:creationId xmlns:a16="http://schemas.microsoft.com/office/drawing/2014/main" id="{EA0D51BB-FC93-426B-99B1-15B4A8523FAE}"/>
                </a:ext>
              </a:extLst>
            </p:cNvPr>
            <p:cNvSpPr txBox="1"/>
            <p:nvPr/>
          </p:nvSpPr>
          <p:spPr>
            <a:xfrm>
              <a:off x="159794" y="2158726"/>
              <a:ext cx="2174452" cy="36949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44546A"/>
                  </a:solidFill>
                  <a:effectLst/>
                  <a:uLnTx/>
                  <a:uFillTx/>
                </a:rPr>
                <a:t>Part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44546A"/>
                  </a:solidFill>
                  <a:effectLst/>
                  <a:uLnTx/>
                  <a:uFillTx/>
                </a:rPr>
                <a:t>Hospital Insurance</a:t>
              </a:r>
            </a:p>
          </p:txBody>
        </p:sp>
      </p:grpSp>
      <p:sp>
        <p:nvSpPr>
          <p:cNvPr id="16" name="Content Placeholder 15">
            <a:extLst>
              <a:ext uri="{FF2B5EF4-FFF2-40B4-BE49-F238E27FC236}">
                <a16:creationId xmlns:a16="http://schemas.microsoft.com/office/drawing/2014/main" id="{1F41FAD0-8EA9-4E44-9056-31319BA3676C}"/>
              </a:ext>
            </a:extLst>
          </p:cNvPr>
          <p:cNvSpPr>
            <a:spLocks noGrp="1"/>
          </p:cNvSpPr>
          <p:nvPr>
            <p:ph idx="4294967295"/>
          </p:nvPr>
        </p:nvSpPr>
        <p:spPr>
          <a:xfrm>
            <a:off x="1371601" y="1371601"/>
            <a:ext cx="8070979" cy="4671492"/>
          </a:xfrm>
        </p:spPr>
        <p:txBody>
          <a:bodyPr vert="horz" lIns="91440" tIns="45720" rIns="91440" bIns="45720" rtlCol="0" anchor="t">
            <a:normAutofit fontScale="92500"/>
          </a:bodyPr>
          <a:lstStyle/>
          <a:p>
            <a:pPr marL="274320" indent="-274320" defTabSz="685800">
              <a:lnSpc>
                <a:spcPct val="110000"/>
              </a:lnSpc>
              <a:spcBef>
                <a:spcPts val="0"/>
              </a:spcBef>
              <a:spcAft>
                <a:spcPts val="1200"/>
              </a:spcAft>
              <a:defRPr/>
            </a:pPr>
            <a:r>
              <a:rPr lang="en-US" sz="2800" b="1" dirty="0">
                <a:solidFill>
                  <a:srgbClr val="00529B"/>
                </a:solidFill>
              </a:rPr>
              <a:t>Inpatient care in a hospital, including:</a:t>
            </a:r>
            <a:endParaRPr lang="en-US" sz="2400" dirty="0">
              <a:solidFill>
                <a:srgbClr val="00529B"/>
              </a:solidFill>
            </a:endParaRPr>
          </a:p>
          <a:p>
            <a:pPr marL="274320" lvl="1" indent="0" defTabSz="685800">
              <a:lnSpc>
                <a:spcPct val="110000"/>
              </a:lnSpc>
              <a:spcBef>
                <a:spcPts val="0"/>
              </a:spcBef>
              <a:spcAft>
                <a:spcPts val="1200"/>
              </a:spcAft>
              <a:buNone/>
              <a:defRPr/>
            </a:pPr>
            <a:r>
              <a:rPr lang="en-US" sz="2400" dirty="0">
                <a:solidFill>
                  <a:srgbClr val="00529B"/>
                </a:solidFill>
              </a:rPr>
              <a:t>	  Semi-private room</a:t>
            </a:r>
            <a:endParaRPr lang="en-US" sz="2400" dirty="0">
              <a:solidFill>
                <a:srgbClr val="00529B"/>
              </a:solidFill>
              <a:cs typeface="Calibri" panose="020F0502020204030204"/>
            </a:endParaRPr>
          </a:p>
          <a:p>
            <a:pPr marL="274320" lvl="1" indent="0" defTabSz="685800">
              <a:lnSpc>
                <a:spcPct val="110000"/>
              </a:lnSpc>
              <a:spcBef>
                <a:spcPts val="0"/>
              </a:spcBef>
              <a:spcAft>
                <a:spcPts val="1200"/>
              </a:spcAft>
              <a:buNone/>
              <a:defRPr/>
            </a:pPr>
            <a:r>
              <a:rPr lang="en-US" sz="2400" dirty="0">
                <a:solidFill>
                  <a:srgbClr val="00529B"/>
                </a:solidFill>
              </a:rPr>
              <a:t>	  Meals</a:t>
            </a:r>
            <a:endParaRPr lang="en-US" sz="2400" dirty="0">
              <a:solidFill>
                <a:srgbClr val="00529B"/>
              </a:solidFill>
              <a:cs typeface="Calibri" panose="020F0502020204030204"/>
            </a:endParaRPr>
          </a:p>
          <a:p>
            <a:pPr marL="274320" lvl="1" indent="0" defTabSz="685800">
              <a:lnSpc>
                <a:spcPct val="110000"/>
              </a:lnSpc>
              <a:spcBef>
                <a:spcPts val="0"/>
              </a:spcBef>
              <a:spcAft>
                <a:spcPts val="1200"/>
              </a:spcAft>
              <a:buNone/>
              <a:defRPr/>
            </a:pPr>
            <a:r>
              <a:rPr lang="en-US" sz="2400" dirty="0">
                <a:solidFill>
                  <a:srgbClr val="00529B"/>
                </a:solidFill>
              </a:rPr>
              <a:t>	  General nursing</a:t>
            </a:r>
            <a:endParaRPr lang="en-US" sz="2400" dirty="0">
              <a:solidFill>
                <a:srgbClr val="00529B"/>
              </a:solidFill>
              <a:cs typeface="Calibri" panose="020F0502020204030204"/>
            </a:endParaRPr>
          </a:p>
          <a:p>
            <a:pPr marL="274320" lvl="1" indent="0" defTabSz="685800">
              <a:lnSpc>
                <a:spcPct val="110000"/>
              </a:lnSpc>
              <a:spcBef>
                <a:spcPts val="0"/>
              </a:spcBef>
              <a:spcAft>
                <a:spcPts val="1200"/>
              </a:spcAft>
              <a:buNone/>
              <a:defRPr/>
            </a:pPr>
            <a:r>
              <a:rPr lang="en-US" sz="2400" dirty="0">
                <a:solidFill>
                  <a:srgbClr val="00529B"/>
                </a:solidFill>
              </a:rPr>
              <a:t>	  Drugs (including methadone to treat an opioid</a:t>
            </a:r>
            <a:br>
              <a:rPr lang="en-US" sz="2400" dirty="0">
                <a:solidFill>
                  <a:srgbClr val="00529B"/>
                </a:solidFill>
              </a:rPr>
            </a:br>
            <a:r>
              <a:rPr lang="en-US" sz="2400" dirty="0">
                <a:solidFill>
                  <a:srgbClr val="00529B"/>
                </a:solidFill>
              </a:rPr>
              <a:t>	   use disorder) </a:t>
            </a:r>
          </a:p>
          <a:p>
            <a:pPr marL="850900" lvl="1" indent="-577850" defTabSz="685800">
              <a:lnSpc>
                <a:spcPct val="110000"/>
              </a:lnSpc>
              <a:spcBef>
                <a:spcPts val="0"/>
              </a:spcBef>
              <a:spcAft>
                <a:spcPts val="1200"/>
              </a:spcAft>
              <a:buNone/>
              <a:defRPr/>
            </a:pPr>
            <a:r>
              <a:rPr lang="en-US" sz="2400" dirty="0">
                <a:solidFill>
                  <a:srgbClr val="00529B"/>
                </a:solidFill>
              </a:rPr>
              <a:t>	Other hospital services and supplies </a:t>
            </a:r>
            <a:endParaRPr lang="en-US" sz="2400" dirty="0">
              <a:solidFill>
                <a:srgbClr val="00529B"/>
              </a:solidFill>
              <a:cs typeface="Calibri"/>
            </a:endParaRPr>
          </a:p>
          <a:p>
            <a:pPr marL="274320" indent="-274320" defTabSz="685800">
              <a:lnSpc>
                <a:spcPct val="110000"/>
              </a:lnSpc>
              <a:spcBef>
                <a:spcPts val="0"/>
              </a:spcBef>
              <a:spcAft>
                <a:spcPts val="1200"/>
              </a:spcAft>
              <a:defRPr/>
            </a:pPr>
            <a:r>
              <a:rPr lang="en-US" sz="2800" b="1" dirty="0">
                <a:solidFill>
                  <a:srgbClr val="00529B"/>
                </a:solidFill>
                <a:latin typeface="Arial"/>
                <a:cs typeface="Arial"/>
              </a:rPr>
              <a:t>Inpatient care in a skilled nursing facility (SNF) </a:t>
            </a:r>
            <a:r>
              <a:rPr lang="en-US" sz="2800" dirty="0">
                <a:solidFill>
                  <a:srgbClr val="00529B"/>
                </a:solidFill>
                <a:latin typeface="Arial"/>
                <a:cs typeface="Arial"/>
              </a:rPr>
              <a:t>after a related 3-day inpatient hospital stay</a:t>
            </a:r>
            <a:endParaRPr lang="en-US" dirty="0"/>
          </a:p>
        </p:txBody>
      </p:sp>
      <p:sp>
        <p:nvSpPr>
          <p:cNvPr id="18" name="Freeform: Shape 17">
            <a:extLst>
              <a:ext uri="{FF2B5EF4-FFF2-40B4-BE49-F238E27FC236}">
                <a16:creationId xmlns:a16="http://schemas.microsoft.com/office/drawing/2014/main" id="{2085C2BA-F488-4C46-858C-280F12DC5358}"/>
              </a:ext>
              <a:ext uri="{C183D7F6-B498-43B3-948B-1728B52AA6E4}">
                <adec:decorative xmlns:adec="http://schemas.microsoft.com/office/drawing/2017/decorative" val="1"/>
              </a:ext>
            </a:extLst>
          </p:cNvPr>
          <p:cNvSpPr>
            <a:spLocks noChangeAspect="1"/>
          </p:cNvSpPr>
          <p:nvPr/>
        </p:nvSpPr>
        <p:spPr>
          <a:xfrm>
            <a:off x="1889761" y="1988716"/>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0B54A5EF-6FAF-4B0E-935B-A88A69C0F0C8}"/>
              </a:ext>
              <a:ext uri="{C183D7F6-B498-43B3-948B-1728B52AA6E4}">
                <adec:decorative xmlns:adec="http://schemas.microsoft.com/office/drawing/2017/decorative" val="1"/>
              </a:ext>
            </a:extLst>
          </p:cNvPr>
          <p:cNvSpPr>
            <a:spLocks noChangeAspect="1"/>
          </p:cNvSpPr>
          <p:nvPr/>
        </p:nvSpPr>
        <p:spPr>
          <a:xfrm>
            <a:off x="1889761" y="2549154"/>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1304347-F3FA-440B-BBD7-5DEC40FA6023}"/>
              </a:ext>
              <a:ext uri="{C183D7F6-B498-43B3-948B-1728B52AA6E4}">
                <adec:decorative xmlns:adec="http://schemas.microsoft.com/office/drawing/2017/decorative" val="1"/>
              </a:ext>
            </a:extLst>
          </p:cNvPr>
          <p:cNvSpPr>
            <a:spLocks noChangeAspect="1"/>
          </p:cNvSpPr>
          <p:nvPr/>
        </p:nvSpPr>
        <p:spPr>
          <a:xfrm>
            <a:off x="1889761" y="3054492"/>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C3C4E5B-111D-4E3B-A10A-66B6BF783AB3}"/>
              </a:ext>
              <a:ext uri="{C183D7F6-B498-43B3-948B-1728B52AA6E4}">
                <adec:decorative xmlns:adec="http://schemas.microsoft.com/office/drawing/2017/decorative" val="1"/>
              </a:ext>
            </a:extLst>
          </p:cNvPr>
          <p:cNvSpPr>
            <a:spLocks noChangeAspect="1"/>
          </p:cNvSpPr>
          <p:nvPr/>
        </p:nvSpPr>
        <p:spPr>
          <a:xfrm>
            <a:off x="1905001" y="3573461"/>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57ECCE93-F0D9-48D7-AE91-FFF2F845862D}"/>
              </a:ext>
              <a:ext uri="{C183D7F6-B498-43B3-948B-1728B52AA6E4}">
                <adec:decorative xmlns:adec="http://schemas.microsoft.com/office/drawing/2017/decorative" val="1"/>
              </a:ext>
            </a:extLst>
          </p:cNvPr>
          <p:cNvSpPr>
            <a:spLocks noChangeAspect="1"/>
          </p:cNvSpPr>
          <p:nvPr/>
        </p:nvSpPr>
        <p:spPr>
          <a:xfrm>
            <a:off x="1889760" y="4442710"/>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99BDE81D-C007-463B-AAFB-77C3E3A92C6D}"/>
              </a:ext>
            </a:extLst>
          </p:cNvPr>
          <p:cNvSpPr>
            <a:spLocks noGrp="1"/>
          </p:cNvSpPr>
          <p:nvPr>
            <p:ph type="sldNum" sz="quarter" idx="12"/>
          </p:nvPr>
        </p:nvSpPr>
        <p:spPr/>
        <p:txBody>
          <a:bodyPr/>
          <a:lstStyle/>
          <a:p>
            <a:fld id="{48F63A3B-78C7-47BE-AE5E-E10140E04643}" type="slidenum">
              <a:rPr lang="en-US" smtClean="0"/>
              <a:pPr/>
              <a:t>30</a:t>
            </a:fld>
            <a:endParaRPr lang="en-US" dirty="0"/>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052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Part A (Hospital Insurance) Covers (continued)</a:t>
            </a:r>
          </a:p>
        </p:txBody>
      </p:sp>
      <p:grpSp>
        <p:nvGrpSpPr>
          <p:cNvPr id="14" name="Group 13" descr="Part A Hospital Insurance infographic">
            <a:extLst>
              <a:ext uri="{FF2B5EF4-FFF2-40B4-BE49-F238E27FC236}">
                <a16:creationId xmlns:a16="http://schemas.microsoft.com/office/drawing/2014/main" id="{E27C4FE0-8C65-45BC-926E-BFBE2CE5730A}"/>
              </a:ext>
            </a:extLst>
          </p:cNvPr>
          <p:cNvGrpSpPr/>
          <p:nvPr/>
        </p:nvGrpSpPr>
        <p:grpSpPr>
          <a:xfrm>
            <a:off x="8229600" y="1503952"/>
            <a:ext cx="3840480" cy="2357276"/>
            <a:chOff x="159794" y="1180618"/>
            <a:chExt cx="2174452" cy="1347601"/>
          </a:xfrm>
        </p:grpSpPr>
        <p:pic>
          <p:nvPicPr>
            <p:cNvPr id="22" name="Picture 21" descr="Medicare Part A icon">
              <a:extLst>
                <a:ext uri="{FF2B5EF4-FFF2-40B4-BE49-F238E27FC236}">
                  <a16:creationId xmlns:a16="http://schemas.microsoft.com/office/drawing/2014/main" id="{C79949E0-4F4E-4DE2-8A64-6378CB2ABDB0}"/>
                </a:ext>
              </a:extLst>
            </p:cNvPr>
            <p:cNvPicPr>
              <a:picLocks noChangeAspect="1"/>
            </p:cNvPicPr>
            <p:nvPr/>
          </p:nvPicPr>
          <p:blipFill>
            <a:blip r:embed="rId4"/>
            <a:srcRect/>
            <a:stretch/>
          </p:blipFill>
          <p:spPr>
            <a:xfrm>
              <a:off x="439092" y="1180618"/>
              <a:ext cx="1615857" cy="914400"/>
            </a:xfrm>
            <a:prstGeom prst="rect">
              <a:avLst/>
            </a:prstGeom>
          </p:spPr>
        </p:pic>
        <p:sp>
          <p:nvSpPr>
            <p:cNvPr id="23" name="TextBox 22">
              <a:extLst>
                <a:ext uri="{FF2B5EF4-FFF2-40B4-BE49-F238E27FC236}">
                  <a16:creationId xmlns:a16="http://schemas.microsoft.com/office/drawing/2014/main" id="{CF4953DE-62DF-4D66-A426-9013B18D3920}"/>
                </a:ext>
              </a:extLst>
            </p:cNvPr>
            <p:cNvSpPr txBox="1"/>
            <p:nvPr/>
          </p:nvSpPr>
          <p:spPr>
            <a:xfrm>
              <a:off x="159794" y="2158726"/>
              <a:ext cx="2174452" cy="36949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44546A"/>
                  </a:solidFill>
                  <a:effectLst/>
                  <a:uLnTx/>
                  <a:uFillTx/>
                </a:rPr>
                <a:t>Part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44546A"/>
                  </a:solidFill>
                  <a:effectLst/>
                  <a:uLnTx/>
                  <a:uFillTx/>
                </a:rPr>
                <a:t>Hospital Insurance</a:t>
              </a:r>
            </a:p>
          </p:txBody>
        </p:sp>
      </p:grpSp>
      <p:sp>
        <p:nvSpPr>
          <p:cNvPr id="7" name="Content Placeholder 6">
            <a:extLst>
              <a:ext uri="{FF2B5EF4-FFF2-40B4-BE49-F238E27FC236}">
                <a16:creationId xmlns:a16="http://schemas.microsoft.com/office/drawing/2014/main" id="{57CC24F5-F356-FB36-EBD5-FBC187B917CB}"/>
              </a:ext>
            </a:extLst>
          </p:cNvPr>
          <p:cNvSpPr>
            <a:spLocks noGrp="1"/>
          </p:cNvSpPr>
          <p:nvPr>
            <p:ph idx="1"/>
          </p:nvPr>
        </p:nvSpPr>
        <p:spPr>
          <a:xfrm>
            <a:off x="914400" y="1503952"/>
            <a:ext cx="7399421" cy="4351338"/>
          </a:xfrm>
        </p:spPr>
        <p:txBody>
          <a:bodyPr/>
          <a:lstStyle/>
          <a:p>
            <a:pPr marL="0" lvl="0" indent="0" defTabSz="685800">
              <a:buClrTx/>
              <a:buNone/>
              <a:defRPr/>
            </a:pPr>
            <a:r>
              <a:rPr lang="en-US" sz="2800" b="1" dirty="0"/>
              <a:t>Part A also helps cover:</a:t>
            </a:r>
          </a:p>
          <a:p>
            <a:pPr marL="548640" lvl="0" defTabSz="685800">
              <a:buClrTx/>
              <a:buNone/>
              <a:defRPr/>
            </a:pPr>
            <a:r>
              <a:rPr lang="en-US" sz="2400" dirty="0"/>
              <a:t>Blood (inpatient)</a:t>
            </a:r>
          </a:p>
          <a:p>
            <a:pPr marL="548640" lvl="0" defTabSz="685800">
              <a:buClrTx/>
              <a:buNone/>
              <a:defRPr/>
            </a:pPr>
            <a:r>
              <a:rPr lang="en-US" sz="2400" dirty="0"/>
              <a:t>Hospice care</a:t>
            </a:r>
          </a:p>
          <a:p>
            <a:pPr marL="548640" lvl="0" defTabSz="685800">
              <a:buClrTx/>
              <a:buNone/>
              <a:defRPr/>
            </a:pPr>
            <a:r>
              <a:rPr lang="en-US" sz="2400" dirty="0"/>
              <a:t>Home health services</a:t>
            </a:r>
          </a:p>
          <a:p>
            <a:pPr marL="548640" lvl="0" defTabSz="685800">
              <a:buClrTx/>
              <a:buNone/>
              <a:defRPr/>
            </a:pPr>
            <a:r>
              <a:rPr lang="en-US" sz="2400" dirty="0"/>
              <a:t>Inpatient care in a religious nonmedical health care institution (RNHCI)</a:t>
            </a:r>
          </a:p>
        </p:txBody>
      </p:sp>
      <p:sp>
        <p:nvSpPr>
          <p:cNvPr id="5" name="Slide Number Placeholder 4">
            <a:extLst>
              <a:ext uri="{FF2B5EF4-FFF2-40B4-BE49-F238E27FC236}">
                <a16:creationId xmlns:a16="http://schemas.microsoft.com/office/drawing/2014/main" id="{AC9D66EF-31C2-4CEC-A274-048EA75B8C03}"/>
              </a:ext>
            </a:extLst>
          </p:cNvPr>
          <p:cNvSpPr>
            <a:spLocks noGrp="1"/>
          </p:cNvSpPr>
          <p:nvPr>
            <p:ph type="sldNum" sz="quarter" idx="12"/>
          </p:nvPr>
        </p:nvSpPr>
        <p:spPr/>
        <p:txBody>
          <a:bodyPr/>
          <a:lstStyle/>
          <a:p>
            <a:fld id="{48F63A3B-78C7-47BE-AE5E-E10140E04643}" type="slidenum">
              <a:rPr lang="en-US" smtClean="0"/>
              <a:pPr/>
              <a:t>31</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552059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Paying for Part A (Hospital Insurance) in 2024</a:t>
            </a:r>
          </a:p>
        </p:txBody>
      </p:sp>
      <p:sp>
        <p:nvSpPr>
          <p:cNvPr id="8" name="Content Placeholder 7">
            <a:extLst>
              <a:ext uri="{FF2B5EF4-FFF2-40B4-BE49-F238E27FC236}">
                <a16:creationId xmlns:a16="http://schemas.microsoft.com/office/drawing/2014/main" id="{F8A72E8C-057C-A9C4-5394-0D29B704578D}"/>
              </a:ext>
            </a:extLst>
          </p:cNvPr>
          <p:cNvSpPr>
            <a:spLocks noGrp="1"/>
          </p:cNvSpPr>
          <p:nvPr>
            <p:ph idx="1"/>
          </p:nvPr>
        </p:nvSpPr>
        <p:spPr/>
        <p:txBody>
          <a:bodyPr>
            <a:normAutofit lnSpcReduction="10000"/>
          </a:bodyPr>
          <a:lstStyle/>
          <a:p>
            <a:pPr marL="0" lvl="0" indent="0" defTabSz="685800">
              <a:buClrTx/>
              <a:buNone/>
              <a:defRPr/>
            </a:pPr>
            <a:r>
              <a:rPr lang="en-US" sz="2800" b="1" dirty="0"/>
              <a:t>Most people don’t pay a premium for Part A</a:t>
            </a:r>
          </a:p>
          <a:p>
            <a:pPr marL="548640" lvl="0" defTabSz="685800">
              <a:buClrTx/>
              <a:defRPr/>
            </a:pPr>
            <a:r>
              <a:rPr lang="en-US" sz="2400" dirty="0"/>
              <a:t>If you or your spouse paid FICA taxes for at </a:t>
            </a:r>
            <a:br>
              <a:rPr lang="en-US" sz="2400" dirty="0"/>
            </a:br>
            <a:r>
              <a:rPr lang="en-US" sz="2400" dirty="0"/>
              <a:t>least 10 years, you get Part A without paying a</a:t>
            </a:r>
            <a:br>
              <a:rPr lang="en-US" sz="2400" dirty="0"/>
            </a:br>
            <a:r>
              <a:rPr lang="en-US" sz="2400" b="1" dirty="0"/>
              <a:t>premium </a:t>
            </a:r>
            <a:endParaRPr lang="en-US" sz="2400" dirty="0"/>
          </a:p>
          <a:p>
            <a:pPr marL="548640" lvl="0" defTabSz="685800">
              <a:buClrTx/>
              <a:defRPr/>
            </a:pPr>
            <a:r>
              <a:rPr lang="en-US" sz="2400" dirty="0"/>
              <a:t>You may have to pay a </a:t>
            </a:r>
            <a:r>
              <a:rPr lang="en-US" sz="2400" b="1" dirty="0"/>
              <a:t>penalty </a:t>
            </a:r>
            <a:r>
              <a:rPr lang="en-US" sz="2400" dirty="0"/>
              <a:t>if you don’t sign </a:t>
            </a:r>
            <a:br>
              <a:rPr lang="en-US" sz="2400" dirty="0"/>
            </a:br>
            <a:r>
              <a:rPr lang="en-US" sz="2400" dirty="0"/>
              <a:t>up when first eligible for Part A (if you have </a:t>
            </a:r>
            <a:br>
              <a:rPr lang="en-US" sz="2400" dirty="0"/>
            </a:br>
            <a:r>
              <a:rPr lang="en-US" sz="2400" dirty="0"/>
              <a:t>to buy it)</a:t>
            </a:r>
          </a:p>
          <a:p>
            <a:pPr lvl="1" defTabSz="685800">
              <a:defRPr/>
            </a:pPr>
            <a:r>
              <a:rPr lang="en-US" sz="2000" dirty="0"/>
              <a:t>Your monthly premium may go up 10%</a:t>
            </a:r>
          </a:p>
          <a:p>
            <a:pPr lvl="1" defTabSz="685800">
              <a:defRPr/>
            </a:pPr>
            <a:r>
              <a:rPr lang="en-US" sz="2000" dirty="0"/>
              <a:t>You'll have to pay the higher premium for twice the </a:t>
            </a:r>
            <a:br>
              <a:rPr lang="en-US" sz="2000" dirty="0"/>
            </a:br>
            <a:r>
              <a:rPr lang="en-US" sz="2000" dirty="0"/>
              <a:t>number of years you could’ve had Part A, but didn’t </a:t>
            </a:r>
            <a:br>
              <a:rPr lang="en-US" sz="2000" dirty="0"/>
            </a:br>
            <a:r>
              <a:rPr lang="en-US" sz="2000" dirty="0"/>
              <a:t>sign up</a:t>
            </a:r>
            <a:endParaRPr lang="en-US" dirty="0"/>
          </a:p>
        </p:txBody>
      </p:sp>
      <p:pic>
        <p:nvPicPr>
          <p:cNvPr id="7" name="Picture 6" descr="Image of a couple looking at a laptop">
            <a:extLst>
              <a:ext uri="{FF2B5EF4-FFF2-40B4-BE49-F238E27FC236}">
                <a16:creationId xmlns:a16="http://schemas.microsoft.com/office/drawing/2014/main" id="{120440C6-752E-4660-B72E-EF553EED21C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53400" y="1861473"/>
            <a:ext cx="3200401" cy="4267322"/>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3B503390-E524-4008-87AD-8D27A8B6F417}"/>
              </a:ext>
            </a:extLst>
          </p:cNvPr>
          <p:cNvSpPr>
            <a:spLocks noGrp="1"/>
          </p:cNvSpPr>
          <p:nvPr>
            <p:ph type="sldNum" sz="quarter" idx="12"/>
          </p:nvPr>
        </p:nvSpPr>
        <p:spPr/>
        <p:txBody>
          <a:bodyPr/>
          <a:lstStyle/>
          <a:p>
            <a:fld id="{48F63A3B-78C7-47BE-AE5E-E10140E04643}" type="slidenum">
              <a:rPr lang="en-US" smtClean="0"/>
              <a:pPr/>
              <a:t>32</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14426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8">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You Pay in Original Medicare in 2024: Part A</a:t>
            </a:r>
          </a:p>
        </p:txBody>
      </p:sp>
      <p:graphicFrame>
        <p:nvGraphicFramePr>
          <p:cNvPr id="8" name="Table 7" descr="Table: Hospital Inpatient Stay&#10;$1,184 deductible and no coinsurance for days 1–60 each benefit period &#10;$296 per day for days 61–90 each benefit period &#10;$592 per “lifetime reserve day” after day 90 of each benefit period (up to 60 days over your lifetime) &#10;All costs for each day after the lifetime reserve days &#10;Inpatient mental health care in a psychiatric hospital limited to 190 days in a lifetime&#10;&#10;&#10;Skilled Nursing Facility Stay&#10;$0 for the first 20 days each benefit period &#10;$148 per day for days 21–100 each benefit period &#10;All costs for each day after day 100 in a benefit period &#10;&#10;Home Health Care&#10;$0 for home health care services &#10;20% of the Medicare-approved amount for durable medical equipment&#10;">
            <a:extLst>
              <a:ext uri="{FF2B5EF4-FFF2-40B4-BE49-F238E27FC236}">
                <a16:creationId xmlns:a16="http://schemas.microsoft.com/office/drawing/2014/main" id="{FA1877D4-949A-F698-3D74-5BCC05D3FA11}"/>
              </a:ext>
            </a:extLst>
          </p:cNvPr>
          <p:cNvGraphicFramePr>
            <a:graphicFrameLocks noGrp="1"/>
          </p:cNvGraphicFramePr>
          <p:nvPr>
            <p:extLst>
              <p:ext uri="{D42A27DB-BD31-4B8C-83A1-F6EECF244321}">
                <p14:modId xmlns:p14="http://schemas.microsoft.com/office/powerpoint/2010/main" val="2567141641"/>
              </p:ext>
            </p:extLst>
          </p:nvPr>
        </p:nvGraphicFramePr>
        <p:xfrm>
          <a:off x="559983" y="1120776"/>
          <a:ext cx="11072034" cy="5208356"/>
        </p:xfrm>
        <a:graphic>
          <a:graphicData uri="http://schemas.openxmlformats.org/drawingml/2006/table">
            <a:tbl>
              <a:tblPr firstRow="1" bandRow="1">
                <a:tableStyleId>{3B4B98B0-60AC-42C2-AFA5-B58CD77FA1E5}</a:tableStyleId>
              </a:tblPr>
              <a:tblGrid>
                <a:gridCol w="1152395">
                  <a:extLst>
                    <a:ext uri="{9D8B030D-6E8A-4147-A177-3AD203B41FA5}">
                      <a16:colId xmlns:a16="http://schemas.microsoft.com/office/drawing/2014/main" val="20000"/>
                    </a:ext>
                  </a:extLst>
                </a:gridCol>
                <a:gridCol w="9919639">
                  <a:extLst>
                    <a:ext uri="{9D8B030D-6E8A-4147-A177-3AD203B41FA5}">
                      <a16:colId xmlns:a16="http://schemas.microsoft.com/office/drawing/2014/main" val="20001"/>
                    </a:ext>
                  </a:extLst>
                </a:gridCol>
              </a:tblGrid>
              <a:tr h="205875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Bef>
                          <a:spcPts val="0"/>
                        </a:spcBef>
                      </a:pPr>
                      <a:r>
                        <a:rPr lang="en-US" sz="1600" b="1" baseline="0" dirty="0">
                          <a:solidFill>
                            <a:srgbClr val="00529B"/>
                          </a:solidFill>
                        </a:rPr>
                        <a:t>Hospital </a:t>
                      </a:r>
                      <a:br>
                        <a:rPr lang="en-US" sz="1600" b="1" baseline="0" dirty="0">
                          <a:solidFill>
                            <a:srgbClr val="00529B"/>
                          </a:solidFill>
                        </a:rPr>
                      </a:br>
                      <a:r>
                        <a:rPr lang="en-US" sz="1600" b="1" baseline="0" dirty="0">
                          <a:solidFill>
                            <a:srgbClr val="00529B"/>
                          </a:solidFill>
                        </a:rPr>
                        <a:t>Inpatient </a:t>
                      </a:r>
                      <a:br>
                        <a:rPr lang="en-US" sz="1600" b="1" baseline="0" dirty="0">
                          <a:solidFill>
                            <a:srgbClr val="00529B"/>
                          </a:solidFill>
                        </a:rPr>
                      </a:br>
                      <a:r>
                        <a:rPr lang="en-US" sz="1600" b="1" baseline="0" dirty="0">
                          <a:solidFill>
                            <a:srgbClr val="00529B"/>
                          </a:solidFill>
                        </a:rPr>
                        <a:t>Stay</a:t>
                      </a:r>
                      <a:endParaRPr lang="en-US" sz="1600" b="1" baseline="0" dirty="0">
                        <a:solidFill>
                          <a:srgbClr val="00529B"/>
                        </a:solidFill>
                        <a:latin typeface="+mn-lt"/>
                      </a:endParaRPr>
                    </a:p>
                  </a:txBody>
                  <a:tcPr marL="68580" marR="68580" marT="34288" marB="34288"/>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indent="-228600">
                        <a:spcBef>
                          <a:spcPts val="0"/>
                        </a:spcBef>
                        <a:spcAft>
                          <a:spcPts val="300"/>
                        </a:spcAft>
                        <a:buFont typeface="Wingdings" pitchFamily="2" charset="2"/>
                        <a:buChar char="§"/>
                      </a:pPr>
                      <a:r>
                        <a:rPr lang="en-US" sz="1600" b="0" strike="noStrike" baseline="0" dirty="0">
                          <a:solidFill>
                            <a:srgbClr val="00529B"/>
                          </a:solidFill>
                        </a:rPr>
                        <a:t>$1,632 </a:t>
                      </a:r>
                      <a:r>
                        <a:rPr lang="en-US" sz="1600" b="0" baseline="0" dirty="0">
                          <a:solidFill>
                            <a:srgbClr val="00529B"/>
                          </a:solidFill>
                        </a:rPr>
                        <a:t>deductible for each benefit period.</a:t>
                      </a:r>
                    </a:p>
                    <a:p>
                      <a:pPr marL="228600" indent="-228600">
                        <a:spcBef>
                          <a:spcPts val="0"/>
                        </a:spcBef>
                        <a:spcAft>
                          <a:spcPts val="300"/>
                        </a:spcAft>
                        <a:buFont typeface="Wingdings" pitchFamily="2" charset="2"/>
                        <a:buChar char="§"/>
                      </a:pPr>
                      <a:r>
                        <a:rPr lang="en-US" sz="1600" b="0" baseline="0" dirty="0">
                          <a:solidFill>
                            <a:srgbClr val="00529B"/>
                          </a:solidFill>
                        </a:rPr>
                        <a:t>Days 1–60: $0 copayment for each day.</a:t>
                      </a:r>
                    </a:p>
                    <a:p>
                      <a:pPr marL="228600" indent="-228600">
                        <a:spcBef>
                          <a:spcPts val="0"/>
                        </a:spcBef>
                        <a:spcAft>
                          <a:spcPts val="300"/>
                        </a:spcAft>
                        <a:buFont typeface="Wingdings" pitchFamily="2" charset="2"/>
                        <a:buChar char="§"/>
                      </a:pPr>
                      <a:r>
                        <a:rPr lang="en-US" sz="1600" b="0" baseline="0" dirty="0">
                          <a:solidFill>
                            <a:srgbClr val="00529B"/>
                          </a:solidFill>
                        </a:rPr>
                        <a:t>Days 61–90: $408 copayment each day.</a:t>
                      </a:r>
                    </a:p>
                    <a:p>
                      <a:pPr marL="228600" indent="-228600">
                        <a:spcBef>
                          <a:spcPts val="0"/>
                        </a:spcBef>
                        <a:spcAft>
                          <a:spcPts val="300"/>
                        </a:spcAft>
                        <a:buFont typeface="Wingdings" pitchFamily="2" charset="2"/>
                        <a:buChar char="§"/>
                      </a:pPr>
                      <a:r>
                        <a:rPr lang="en-US" sz="1600" b="0" baseline="0" dirty="0">
                          <a:solidFill>
                            <a:srgbClr val="00529B"/>
                          </a:solidFill>
                        </a:rPr>
                        <a:t>Days 91-150: $816 copayment each day while using your 60 “lifetime reserve days.”</a:t>
                      </a:r>
                    </a:p>
                    <a:p>
                      <a:pPr marL="228600" indent="-228600">
                        <a:spcBef>
                          <a:spcPts val="0"/>
                        </a:spcBef>
                        <a:spcAft>
                          <a:spcPts val="300"/>
                        </a:spcAft>
                        <a:buFont typeface="Wingdings" pitchFamily="2" charset="2"/>
                        <a:buChar char="§"/>
                      </a:pPr>
                      <a:r>
                        <a:rPr lang="en-US" sz="1600" b="0" baseline="0" dirty="0">
                          <a:solidFill>
                            <a:srgbClr val="00529B"/>
                          </a:solidFill>
                        </a:rPr>
                        <a:t>After day 150: You pay all costs.</a:t>
                      </a:r>
                    </a:p>
                    <a:p>
                      <a:pPr marL="0" indent="0">
                        <a:spcBef>
                          <a:spcPts val="0"/>
                        </a:spcBef>
                        <a:spcAft>
                          <a:spcPts val="300"/>
                        </a:spcAft>
                        <a:buFont typeface="Wingdings" pitchFamily="2" charset="2"/>
                        <a:buNone/>
                      </a:pPr>
                      <a:r>
                        <a:rPr lang="en-US" sz="1600" b="1" baseline="0" dirty="0">
                          <a:solidFill>
                            <a:srgbClr val="00529B"/>
                          </a:solidFill>
                        </a:rPr>
                        <a:t>NOTE: </a:t>
                      </a:r>
                      <a:r>
                        <a:rPr lang="en-US" sz="1600" b="0" baseline="0" dirty="0">
                          <a:solidFill>
                            <a:srgbClr val="00529B"/>
                          </a:solidFill>
                        </a:rPr>
                        <a:t>You pay for private-duty nursing, a television, or a phone in your room. You pay for a private room unless it’s medically necessary.</a:t>
                      </a:r>
                      <a:endParaRPr lang="en-US" sz="1600" b="0" baseline="0" dirty="0">
                        <a:solidFill>
                          <a:srgbClr val="00529B"/>
                        </a:solidFill>
                        <a:latin typeface="+mn-lt"/>
                      </a:endParaRPr>
                    </a:p>
                  </a:txBody>
                  <a:tcPr marL="68580" marR="68580" marT="34288" marB="34288"/>
                </a:tc>
                <a:extLst>
                  <a:ext uri="{0D108BD9-81ED-4DB2-BD59-A6C34878D82A}">
                    <a16:rowId xmlns:a16="http://schemas.microsoft.com/office/drawing/2014/main" val="10000"/>
                  </a:ext>
                </a:extLst>
              </a:tr>
              <a:tr h="3149602">
                <a:tc>
                  <a:txBody>
                    <a:bodyPr/>
                    <a:lstStyle/>
                    <a:p>
                      <a:pPr>
                        <a:spcBef>
                          <a:spcPts val="0"/>
                        </a:spcBef>
                      </a:pPr>
                      <a:r>
                        <a:rPr lang="en-US" sz="1600" b="1" dirty="0">
                          <a:solidFill>
                            <a:srgbClr val="00529B"/>
                          </a:solidFill>
                        </a:rPr>
                        <a:t>Mental </a:t>
                      </a:r>
                      <a:br>
                        <a:rPr lang="en-US" sz="1600" b="1" dirty="0">
                          <a:solidFill>
                            <a:srgbClr val="00529B"/>
                          </a:solidFill>
                        </a:rPr>
                      </a:br>
                      <a:r>
                        <a:rPr lang="en-US" sz="1600" b="1" dirty="0">
                          <a:solidFill>
                            <a:srgbClr val="00529B"/>
                          </a:solidFill>
                        </a:rPr>
                        <a:t>Health </a:t>
                      </a:r>
                      <a:br>
                        <a:rPr lang="en-US" sz="1600" b="1" dirty="0">
                          <a:solidFill>
                            <a:srgbClr val="00529B"/>
                          </a:solidFill>
                        </a:rPr>
                      </a:br>
                      <a:r>
                        <a:rPr lang="en-US" sz="1600" b="1" dirty="0">
                          <a:solidFill>
                            <a:srgbClr val="00529B"/>
                          </a:solidFill>
                        </a:rPr>
                        <a:t>Inpatient </a:t>
                      </a:r>
                      <a:br>
                        <a:rPr lang="en-US" sz="1600" b="1" dirty="0">
                          <a:solidFill>
                            <a:srgbClr val="00529B"/>
                          </a:solidFill>
                        </a:rPr>
                      </a:br>
                      <a:r>
                        <a:rPr lang="en-US" sz="1600" b="1" dirty="0">
                          <a:solidFill>
                            <a:srgbClr val="00529B"/>
                          </a:solidFill>
                        </a:rPr>
                        <a:t>Stay</a:t>
                      </a:r>
                      <a:endParaRPr lang="en-US" sz="1600" b="1" dirty="0">
                        <a:solidFill>
                          <a:srgbClr val="00529B"/>
                        </a:solidFill>
                        <a:latin typeface="+mn-lt"/>
                      </a:endParaRPr>
                    </a:p>
                  </a:txBody>
                  <a:tcPr marL="68580" marR="68580" marT="34288" marB="34288"/>
                </a:tc>
                <a:tc>
                  <a:txBody>
                    <a:bodyPr/>
                    <a:lstStyle/>
                    <a:p>
                      <a:pPr marL="228600" indent="-228600">
                        <a:spcBef>
                          <a:spcPts val="0"/>
                        </a:spcBef>
                        <a:spcAft>
                          <a:spcPts val="300"/>
                        </a:spcAft>
                        <a:buFont typeface="Wingdings" pitchFamily="2" charset="2"/>
                        <a:buChar char="§"/>
                      </a:pPr>
                      <a:r>
                        <a:rPr lang="en-US" sz="1600" b="0" baseline="0" dirty="0">
                          <a:solidFill>
                            <a:srgbClr val="00529B"/>
                          </a:solidFill>
                        </a:rPr>
                        <a:t>$1,632 </a:t>
                      </a:r>
                      <a:r>
                        <a:rPr lang="en-US" sz="1600" b="0" dirty="0">
                          <a:solidFill>
                            <a:srgbClr val="00529B"/>
                          </a:solidFill>
                        </a:rPr>
                        <a:t>deductible for each benefit period.</a:t>
                      </a:r>
                    </a:p>
                    <a:p>
                      <a:pPr marL="228600" indent="-228600">
                        <a:spcBef>
                          <a:spcPts val="0"/>
                        </a:spcBef>
                        <a:spcAft>
                          <a:spcPts val="300"/>
                        </a:spcAft>
                        <a:buFont typeface="Wingdings" pitchFamily="2" charset="2"/>
                        <a:buChar char="§"/>
                      </a:pPr>
                      <a:r>
                        <a:rPr lang="en-US" sz="1600" b="0" dirty="0">
                          <a:solidFill>
                            <a:srgbClr val="00529B"/>
                          </a:solidFill>
                        </a:rPr>
                        <a:t>Days 1–60: $0 each day.</a:t>
                      </a:r>
                    </a:p>
                    <a:p>
                      <a:pPr marL="228600" indent="-228600">
                        <a:spcBef>
                          <a:spcPts val="0"/>
                        </a:spcBef>
                        <a:spcAft>
                          <a:spcPts val="300"/>
                        </a:spcAft>
                        <a:buFont typeface="Wingdings" pitchFamily="2" charset="2"/>
                        <a:buChar char="§"/>
                      </a:pPr>
                      <a:r>
                        <a:rPr lang="en-US" sz="1600" b="0" dirty="0">
                          <a:solidFill>
                            <a:srgbClr val="00529B"/>
                          </a:solidFill>
                        </a:rPr>
                        <a:t>Days 61–90: </a:t>
                      </a:r>
                      <a:r>
                        <a:rPr lang="en-US" sz="1600" b="0" baseline="0" dirty="0">
                          <a:solidFill>
                            <a:srgbClr val="00529B"/>
                          </a:solidFill>
                        </a:rPr>
                        <a:t>$408 </a:t>
                      </a:r>
                      <a:r>
                        <a:rPr lang="en-US" sz="1600" b="0" dirty="0">
                          <a:solidFill>
                            <a:srgbClr val="00529B"/>
                          </a:solidFill>
                        </a:rPr>
                        <a:t>copayment each day.</a:t>
                      </a:r>
                    </a:p>
                    <a:p>
                      <a:pPr marL="228600" indent="-228600">
                        <a:spcBef>
                          <a:spcPts val="0"/>
                        </a:spcBef>
                        <a:spcAft>
                          <a:spcPts val="300"/>
                        </a:spcAft>
                        <a:buFont typeface="Wingdings" pitchFamily="2" charset="2"/>
                        <a:buChar char="§"/>
                      </a:pPr>
                      <a:r>
                        <a:rPr lang="en-US" sz="1600" b="0" dirty="0">
                          <a:solidFill>
                            <a:srgbClr val="00529B"/>
                          </a:solidFill>
                        </a:rPr>
                        <a:t>Days 91 and beyond: An </a:t>
                      </a:r>
                      <a:r>
                        <a:rPr lang="en-US" sz="1600" b="0" baseline="0" dirty="0">
                          <a:solidFill>
                            <a:srgbClr val="00529B"/>
                          </a:solidFill>
                        </a:rPr>
                        <a:t>$816 </a:t>
                      </a:r>
                      <a:r>
                        <a:rPr lang="en-US" sz="1600" b="0" dirty="0">
                          <a:solidFill>
                            <a:srgbClr val="00529B"/>
                          </a:solidFill>
                        </a:rPr>
                        <a:t>copayment each day while using your 60 "lifetime reserve days." </a:t>
                      </a:r>
                    </a:p>
                    <a:p>
                      <a:pPr marL="228600" indent="-228600">
                        <a:spcBef>
                          <a:spcPts val="0"/>
                        </a:spcBef>
                        <a:spcAft>
                          <a:spcPts val="300"/>
                        </a:spcAft>
                        <a:buFont typeface="Wingdings" pitchFamily="2" charset="2"/>
                        <a:buChar char="§"/>
                      </a:pPr>
                      <a:r>
                        <a:rPr lang="en-US" sz="1600" b="0" dirty="0">
                          <a:solidFill>
                            <a:srgbClr val="00529B"/>
                          </a:solidFill>
                        </a:rPr>
                        <a:t>Each day after the lifetime reserve days: All costs. </a:t>
                      </a:r>
                    </a:p>
                    <a:p>
                      <a:pPr marL="228600" indent="-228600">
                        <a:spcBef>
                          <a:spcPts val="0"/>
                        </a:spcBef>
                        <a:spcAft>
                          <a:spcPts val="1200"/>
                        </a:spcAft>
                        <a:buFont typeface="Wingdings" pitchFamily="2" charset="2"/>
                        <a:buChar char="§"/>
                      </a:pPr>
                      <a:r>
                        <a:rPr lang="en-US" sz="1600" b="0" strike="noStrike" dirty="0">
                          <a:solidFill>
                            <a:srgbClr val="00529B"/>
                          </a:solidFill>
                        </a:rPr>
                        <a:t>20%</a:t>
                      </a:r>
                      <a:r>
                        <a:rPr lang="en-US" sz="1600" b="0" dirty="0">
                          <a:solidFill>
                            <a:srgbClr val="00529B"/>
                          </a:solidFill>
                        </a:rPr>
                        <a:t> of the Medicare-approved amount for mental health services you get from doctors and other health care providers while you're a hospital inpatient.</a:t>
                      </a:r>
                    </a:p>
                    <a:p>
                      <a:pPr marL="0" indent="0">
                        <a:spcBef>
                          <a:spcPts val="0"/>
                        </a:spcBef>
                        <a:spcAft>
                          <a:spcPts val="300"/>
                        </a:spcAft>
                        <a:buFont typeface="Wingdings" pitchFamily="2" charset="2"/>
                        <a:buNone/>
                      </a:pPr>
                      <a:r>
                        <a:rPr lang="en-US" sz="1600" b="1" dirty="0">
                          <a:solidFill>
                            <a:srgbClr val="00529B"/>
                          </a:solidFill>
                        </a:rPr>
                        <a:t>NOTE: </a:t>
                      </a:r>
                      <a:r>
                        <a:rPr lang="en-US" sz="1600" b="0" dirty="0">
                          <a:solidFill>
                            <a:srgbClr val="00529B"/>
                          </a:solidFill>
                        </a:rPr>
                        <a:t>There’s no limit to the number of benefit periods you can have, whether you’re getting mental health care in a general or psychiatric hospital. However, if you're in a psychiatric hospital (instead of a general hospital), Part A only pays for up to 190 days of inpatient psychiatric hospital services during your lifetime.</a:t>
                      </a:r>
                      <a:endParaRPr lang="en-US" sz="1600" b="0" dirty="0">
                        <a:solidFill>
                          <a:srgbClr val="00529B"/>
                        </a:solidFill>
                        <a:latin typeface="+mn-lt"/>
                      </a:endParaRPr>
                    </a:p>
                  </a:txBody>
                  <a:tcPr marL="68580" marR="68580" marT="34288" marB="34288"/>
                </a:tc>
                <a:extLst>
                  <a:ext uri="{0D108BD9-81ED-4DB2-BD59-A6C34878D82A}">
                    <a16:rowId xmlns:a16="http://schemas.microsoft.com/office/drawing/2014/main" val="1502645474"/>
                  </a:ext>
                </a:extLst>
              </a:tr>
            </a:tbl>
          </a:graphicData>
        </a:graphic>
      </p:graphicFrame>
      <p:sp>
        <p:nvSpPr>
          <p:cNvPr id="5" name="Slide Number Placeholder 4">
            <a:extLst>
              <a:ext uri="{FF2B5EF4-FFF2-40B4-BE49-F238E27FC236}">
                <a16:creationId xmlns:a16="http://schemas.microsoft.com/office/drawing/2014/main" id="{6E02CD9A-60A6-4F72-B786-77EC7DB424CB}"/>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33</a:t>
            </a:fld>
            <a:endParaRPr lang="en-US" dirty="0">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a:xfrm>
            <a:off x="838200" y="6492240"/>
            <a:ext cx="2743200" cy="365125"/>
          </a:xfrm>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55524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8"/>
            <a:ext cx="12192000" cy="950592"/>
          </a:xfrm>
        </p:spPr>
        <p:txBody>
          <a:bodyPr>
            <a:normAutofit/>
          </a:bodyPr>
          <a:lstStyle/>
          <a:p>
            <a:r>
              <a:rPr lang="en-US" sz="2800" dirty="0"/>
              <a:t>Part A (Hospital Insurance) Costs in 2024</a:t>
            </a:r>
            <a:br>
              <a:rPr lang="en-US" sz="2800" dirty="0"/>
            </a:br>
            <a:r>
              <a:rPr lang="en-US" sz="2800" dirty="0"/>
              <a:t>(continued)</a:t>
            </a:r>
          </a:p>
        </p:txBody>
      </p:sp>
      <p:graphicFrame>
        <p:nvGraphicFramePr>
          <p:cNvPr id="3" name="Table 2" descr="What you pay in Original Medicare table (continued)">
            <a:extLst>
              <a:ext uri="{FF2B5EF4-FFF2-40B4-BE49-F238E27FC236}">
                <a16:creationId xmlns:a16="http://schemas.microsoft.com/office/drawing/2014/main" id="{0D3E7DE8-7D94-131F-7FE5-9A2E4B1A7A75}"/>
              </a:ext>
            </a:extLst>
          </p:cNvPr>
          <p:cNvGraphicFramePr>
            <a:graphicFrameLocks noGrp="1"/>
          </p:cNvGraphicFramePr>
          <p:nvPr>
            <p:extLst>
              <p:ext uri="{D42A27DB-BD31-4B8C-83A1-F6EECF244321}">
                <p14:modId xmlns:p14="http://schemas.microsoft.com/office/powerpoint/2010/main" val="2784114696"/>
              </p:ext>
            </p:extLst>
          </p:nvPr>
        </p:nvGraphicFramePr>
        <p:xfrm>
          <a:off x="440151" y="985520"/>
          <a:ext cx="11311698" cy="5265581"/>
        </p:xfrm>
        <a:graphic>
          <a:graphicData uri="http://schemas.openxmlformats.org/drawingml/2006/table">
            <a:tbl>
              <a:tblPr firstRow="1" bandRow="1">
                <a:tableStyleId>{3B4B98B0-60AC-42C2-AFA5-B58CD77FA1E5}</a:tableStyleId>
              </a:tblPr>
              <a:tblGrid>
                <a:gridCol w="1847657">
                  <a:extLst>
                    <a:ext uri="{9D8B030D-6E8A-4147-A177-3AD203B41FA5}">
                      <a16:colId xmlns:a16="http://schemas.microsoft.com/office/drawing/2014/main" val="2709976093"/>
                    </a:ext>
                  </a:extLst>
                </a:gridCol>
                <a:gridCol w="9464041">
                  <a:extLst>
                    <a:ext uri="{9D8B030D-6E8A-4147-A177-3AD203B41FA5}">
                      <a16:colId xmlns:a16="http://schemas.microsoft.com/office/drawing/2014/main" val="1580185984"/>
                    </a:ext>
                  </a:extLst>
                </a:gridCol>
              </a:tblGrid>
              <a:tr h="105751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400" b="1" dirty="0">
                          <a:solidFill>
                            <a:srgbClr val="00529B"/>
                          </a:solidFill>
                        </a:rPr>
                        <a:t>Skilled Nursing Facility (SNF) Stay</a:t>
                      </a: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1200"/>
                        </a:spcAft>
                        <a:buFont typeface="Wingdings" pitchFamily="2" charset="2"/>
                        <a:buChar char="§"/>
                      </a:pPr>
                      <a:r>
                        <a:rPr lang="en-US" sz="1400" b="0" dirty="0">
                          <a:solidFill>
                            <a:srgbClr val="00529B"/>
                          </a:solidFill>
                        </a:rPr>
                        <a:t>Days 1–20: $0 for each benefit period.</a:t>
                      </a:r>
                    </a:p>
                    <a:p>
                      <a:pPr marL="228600" indent="-228600">
                        <a:spcBef>
                          <a:spcPts val="0"/>
                        </a:spcBef>
                        <a:spcAft>
                          <a:spcPts val="1200"/>
                        </a:spcAft>
                        <a:buFont typeface="Wingdings" pitchFamily="2" charset="2"/>
                        <a:buChar char="§"/>
                      </a:pPr>
                      <a:r>
                        <a:rPr lang="en-US" sz="1400" b="0" dirty="0">
                          <a:solidFill>
                            <a:srgbClr val="00529B"/>
                          </a:solidFill>
                        </a:rPr>
                        <a:t>Days 21–100: $204 copayment each day.</a:t>
                      </a:r>
                    </a:p>
                    <a:p>
                      <a:pPr marL="228600" indent="-228600">
                        <a:spcBef>
                          <a:spcPts val="0"/>
                        </a:spcBef>
                        <a:spcAft>
                          <a:spcPts val="1200"/>
                        </a:spcAft>
                        <a:buFont typeface="Wingdings" pitchFamily="2" charset="2"/>
                        <a:buChar char="§"/>
                      </a:pPr>
                      <a:r>
                        <a:rPr lang="en-US" sz="1400" b="0" dirty="0">
                          <a:solidFill>
                            <a:srgbClr val="00529B"/>
                          </a:solidFill>
                        </a:rPr>
                        <a:t>Days 101 and beyond: You pay all costs.</a:t>
                      </a:r>
                    </a:p>
                  </a:txBody>
                  <a:tcPr marL="68580" marR="68580" marT="34288" marB="34288"/>
                </a:tc>
                <a:extLst>
                  <a:ext uri="{0D108BD9-81ED-4DB2-BD59-A6C34878D82A}">
                    <a16:rowId xmlns:a16="http://schemas.microsoft.com/office/drawing/2014/main" val="2542352796"/>
                  </a:ext>
                </a:extLst>
              </a:tr>
              <a:tr h="7161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400" b="1" kern="1200" dirty="0">
                          <a:solidFill>
                            <a:srgbClr val="00529B"/>
                          </a:solidFill>
                        </a:rPr>
                        <a:t>Home Health Services</a:t>
                      </a:r>
                      <a:endParaRPr lang="en-US" sz="1400" b="1" kern="1200" dirty="0">
                        <a:solidFill>
                          <a:srgbClr val="00529B"/>
                        </a:solidFill>
                        <a:latin typeface="+mn-lt"/>
                        <a:ea typeface="+mn-ea"/>
                        <a:cs typeface="+mn-cs"/>
                      </a:endParaRP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1200"/>
                        </a:spcAft>
                        <a:buFont typeface="Wingdings" pitchFamily="2" charset="2"/>
                        <a:buChar char="§"/>
                        <a:tabLst>
                          <a:tab pos="288925" algn="l"/>
                        </a:tabLst>
                      </a:pPr>
                      <a:r>
                        <a:rPr lang="en-US" sz="1400" b="0" dirty="0">
                          <a:solidFill>
                            <a:srgbClr val="00529B"/>
                          </a:solidFill>
                        </a:rPr>
                        <a:t>$0 for home health services.</a:t>
                      </a:r>
                    </a:p>
                    <a:p>
                      <a:pPr marL="228600" indent="-228600">
                        <a:spcBef>
                          <a:spcPts val="0"/>
                        </a:spcBef>
                        <a:spcAft>
                          <a:spcPts val="1200"/>
                        </a:spcAft>
                        <a:buFont typeface="Wingdings" pitchFamily="2" charset="2"/>
                        <a:buChar char="§"/>
                        <a:tabLst>
                          <a:tab pos="288925" algn="l"/>
                        </a:tabLst>
                      </a:pPr>
                      <a:r>
                        <a:rPr lang="en-US" sz="1400" b="0" dirty="0">
                          <a:solidFill>
                            <a:srgbClr val="00529B"/>
                          </a:solidFill>
                        </a:rPr>
                        <a:t>20% of the Medicare-approved amount for durable medical equipment (DME) like wheelchairs, walkers, hospital beds, and other equipment.</a:t>
                      </a:r>
                    </a:p>
                  </a:txBody>
                  <a:tcPr marL="68580" marR="68580" marT="34288" marB="34288"/>
                </a:tc>
                <a:extLst>
                  <a:ext uri="{0D108BD9-81ED-4DB2-BD59-A6C34878D82A}">
                    <a16:rowId xmlns:a16="http://schemas.microsoft.com/office/drawing/2014/main" val="830274200"/>
                  </a:ext>
                </a:extLst>
              </a:tr>
              <a:tr h="24011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400" b="1" kern="1200" dirty="0">
                          <a:solidFill>
                            <a:srgbClr val="00529B"/>
                          </a:solidFill>
                        </a:rPr>
                        <a:t>Hospice Care</a:t>
                      </a:r>
                      <a:endParaRPr lang="en-US" sz="1400" b="1" kern="1200" dirty="0">
                        <a:solidFill>
                          <a:srgbClr val="00529B"/>
                        </a:solidFill>
                        <a:latin typeface="+mn-lt"/>
                        <a:ea typeface="+mn-ea"/>
                        <a:cs typeface="+mn-cs"/>
                      </a:endParaRP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400" b="0" dirty="0">
                          <a:solidFill>
                            <a:srgbClr val="00529B"/>
                          </a:solidFill>
                        </a:rPr>
                        <a:t>$0 for hospice care services.</a:t>
                      </a:r>
                    </a:p>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400" b="0" dirty="0">
                          <a:solidFill>
                            <a:srgbClr val="00529B"/>
                          </a:solidFill>
                        </a:rPr>
                        <a:t>You may need to pay a copayment of no more than $5 for each prescription drug and other similar products for pain relief and symptom control while you're at home. In the rare case your drug isn’t covered by the hospice benefit, your hospice provider should contact your Medicare drug plan to see if it's covered under Medicare drug coverage (Part D). </a:t>
                      </a:r>
                    </a:p>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400" b="0" dirty="0">
                          <a:solidFill>
                            <a:srgbClr val="00529B"/>
                          </a:solidFill>
                        </a:rPr>
                        <a:t>You may need to pay 5% of the Medicare-approved amount for inpatient respite care.</a:t>
                      </a:r>
                    </a:p>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400" b="0" dirty="0">
                          <a:solidFill>
                            <a:srgbClr val="00529B"/>
                          </a:solidFill>
                        </a:rPr>
                        <a:t>Medicare won’t pay room and board for your care in a facility, unless the hospice medical team decides you need short-term inpatient care to manage pain and other symptoms. This care must be in a Medicare-approved facility, like a hospice facility, hospital, or skilled nursing facility that contracts with the hospice.</a:t>
                      </a:r>
                    </a:p>
                  </a:txBody>
                  <a:tcPr marL="68580" marR="68580" marT="34288" marB="34288"/>
                </a:tc>
                <a:extLst>
                  <a:ext uri="{0D108BD9-81ED-4DB2-BD59-A6C34878D82A}">
                    <a16:rowId xmlns:a16="http://schemas.microsoft.com/office/drawing/2014/main" val="532046859"/>
                  </a:ext>
                </a:extLst>
              </a:tr>
              <a:tr h="94589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400" b="1" kern="1200" dirty="0">
                          <a:solidFill>
                            <a:srgbClr val="00529B"/>
                          </a:solidFill>
                        </a:rPr>
                        <a:t>Blood</a:t>
                      </a:r>
                      <a:endParaRPr lang="en-US" sz="1400" b="1" kern="1200" dirty="0">
                        <a:solidFill>
                          <a:srgbClr val="00529B"/>
                        </a:solidFill>
                        <a:latin typeface="+mn-lt"/>
                        <a:ea typeface="+mn-ea"/>
                        <a:cs typeface="+mn-cs"/>
                      </a:endParaRP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1200"/>
                        </a:spcAft>
                        <a:buFont typeface="Wingdings" panose="05000000000000000000" pitchFamily="2" charset="2"/>
                        <a:buChar char="§"/>
                      </a:pPr>
                      <a:r>
                        <a:rPr lang="en-US" sz="1400" b="0" u="none" strike="noStrike" kern="1200" baseline="0" dirty="0">
                          <a:solidFill>
                            <a:srgbClr val="00529B"/>
                          </a:solidFill>
                        </a:rPr>
                        <a:t>If hospital gets it from a blood bank at no charge, you have no charge.</a:t>
                      </a:r>
                    </a:p>
                    <a:p>
                      <a:pPr marL="228600" indent="-228600">
                        <a:spcBef>
                          <a:spcPts val="0"/>
                        </a:spcBef>
                        <a:spcAft>
                          <a:spcPts val="1200"/>
                        </a:spcAft>
                        <a:buFont typeface="Wingdings" panose="05000000000000000000" pitchFamily="2" charset="2"/>
                        <a:buChar char="§"/>
                      </a:pPr>
                      <a:r>
                        <a:rPr lang="en-US" sz="1400" b="0" dirty="0">
                          <a:solidFill>
                            <a:srgbClr val="00529B"/>
                          </a:solidFill>
                        </a:rPr>
                        <a:t>If the hospital has to buy blood for you, you must either pay the hospital costs for the first 3 units of blood you get in a calendar year or have the blood donated by you or someone else.</a:t>
                      </a:r>
                    </a:p>
                  </a:txBody>
                  <a:tcPr marL="68580" marR="68580" marT="34288" marB="34288"/>
                </a:tc>
                <a:extLst>
                  <a:ext uri="{0D108BD9-81ED-4DB2-BD59-A6C34878D82A}">
                    <a16:rowId xmlns:a16="http://schemas.microsoft.com/office/drawing/2014/main" val="287757664"/>
                  </a:ext>
                </a:extLst>
              </a:tr>
            </a:tbl>
          </a:graphicData>
        </a:graphic>
      </p:graphicFrame>
      <p:sp>
        <p:nvSpPr>
          <p:cNvPr id="9" name="Slide Number Placeholder 8">
            <a:extLst>
              <a:ext uri="{FF2B5EF4-FFF2-40B4-BE49-F238E27FC236}">
                <a16:creationId xmlns:a16="http://schemas.microsoft.com/office/drawing/2014/main" id="{CE7DAD52-D000-BA19-07C1-673C4A1CAF2A}"/>
              </a:ext>
            </a:extLst>
          </p:cNvPr>
          <p:cNvSpPr>
            <a:spLocks noGrp="1"/>
          </p:cNvSpPr>
          <p:nvPr>
            <p:ph type="sldNum" sz="quarter" idx="12"/>
          </p:nvPr>
        </p:nvSpPr>
        <p:spPr/>
        <p:txBody>
          <a:bodyPr/>
          <a:lstStyle/>
          <a:p>
            <a:fld id="{48F63A3B-78C7-47BE-AE5E-E10140E04643}" type="slidenum">
              <a:rPr lang="en-US" smtClean="0">
                <a:solidFill>
                  <a:srgbClr val="8FAADC"/>
                </a:solidFill>
              </a:rPr>
              <a:t>34</a:t>
            </a:fld>
            <a:endParaRPr lang="en-US" dirty="0">
              <a:solidFill>
                <a:srgbClr val="8FAADC"/>
              </a:solidFill>
            </a:endParaRPr>
          </a:p>
        </p:txBody>
      </p:sp>
      <p:sp>
        <p:nvSpPr>
          <p:cNvPr id="7" name="Footer Placeholder 6">
            <a:extLst>
              <a:ext uri="{FF2B5EF4-FFF2-40B4-BE49-F238E27FC236}">
                <a16:creationId xmlns:a16="http://schemas.microsoft.com/office/drawing/2014/main" id="{861FDB6F-BBFB-ADE1-0483-4BAC5A2B6946}"/>
              </a:ext>
            </a:extLst>
          </p:cNvPr>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6" name="Date Placeholder 5">
            <a:extLst>
              <a:ext uri="{FF2B5EF4-FFF2-40B4-BE49-F238E27FC236}">
                <a16:creationId xmlns:a16="http://schemas.microsoft.com/office/drawing/2014/main" id="{23949881-242D-5A95-FCF7-6E70E2F0D353}"/>
              </a:ext>
            </a:extLst>
          </p:cNvPr>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2419477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Benefit Periods in Original Medicare</a:t>
            </a:r>
          </a:p>
        </p:txBody>
      </p:sp>
      <p:sp>
        <p:nvSpPr>
          <p:cNvPr id="8" name="Content Placeholder 7">
            <a:extLst>
              <a:ext uri="{FF2B5EF4-FFF2-40B4-BE49-F238E27FC236}">
                <a16:creationId xmlns:a16="http://schemas.microsoft.com/office/drawing/2014/main" id="{689D3A9E-A84D-091D-251A-ADCB86D37C1C}"/>
              </a:ext>
            </a:extLst>
          </p:cNvPr>
          <p:cNvSpPr>
            <a:spLocks noGrp="1"/>
          </p:cNvSpPr>
          <p:nvPr>
            <p:ph sz="quarter" idx="13"/>
          </p:nvPr>
        </p:nvSpPr>
        <p:spPr>
          <a:xfrm>
            <a:off x="930442" y="1729557"/>
            <a:ext cx="9047747" cy="4537075"/>
          </a:xfrm>
        </p:spPr>
        <p:txBody>
          <a:bodyPr/>
          <a:lstStyle/>
          <a:p>
            <a:pPr lvl="0" defTabSz="685800">
              <a:buClrTx/>
              <a:defRPr/>
            </a:pPr>
            <a:r>
              <a:rPr lang="en-US" sz="2800" b="1" dirty="0"/>
              <a:t>Each benefit period:</a:t>
            </a:r>
          </a:p>
          <a:p>
            <a:pPr marL="548640" lvl="1" defTabSz="685800">
              <a:defRPr/>
            </a:pPr>
            <a:r>
              <a:rPr lang="en-US" sz="2400" dirty="0"/>
              <a:t>Begins the day you first get inpatient care in hospital or SNF</a:t>
            </a:r>
          </a:p>
          <a:p>
            <a:pPr marL="548640" lvl="1">
              <a:defRPr/>
            </a:pPr>
            <a:r>
              <a:rPr lang="en-US" sz="2400" dirty="0"/>
              <a:t>Ends after being home for 60 days in a row (not in a hospital or skilled care in a SNF) </a:t>
            </a:r>
          </a:p>
          <a:p>
            <a:pPr lvl="0" defTabSz="685800">
              <a:buClrTx/>
              <a:defRPr/>
            </a:pPr>
            <a:r>
              <a:rPr lang="en-US" sz="2800" dirty="0"/>
              <a:t>You pay Part A deductible for each benefit period</a:t>
            </a:r>
          </a:p>
          <a:p>
            <a:pPr lvl="0" defTabSz="685800">
              <a:buClrTx/>
              <a:defRPr/>
            </a:pPr>
            <a:r>
              <a:rPr lang="en-US" sz="2800" dirty="0"/>
              <a:t>No limit to number of benefit periods you can have</a:t>
            </a:r>
            <a:endParaRPr lang="en-US" dirty="0"/>
          </a:p>
        </p:txBody>
      </p:sp>
      <p:sp>
        <p:nvSpPr>
          <p:cNvPr id="10" name="Content Placeholder 9">
            <a:extLst>
              <a:ext uri="{FF2B5EF4-FFF2-40B4-BE49-F238E27FC236}">
                <a16:creationId xmlns:a16="http://schemas.microsoft.com/office/drawing/2014/main" id="{FE65C694-1DD9-BD30-BFC5-A48361B53EF3}"/>
              </a:ext>
            </a:extLst>
          </p:cNvPr>
          <p:cNvSpPr>
            <a:spLocks noGrp="1"/>
          </p:cNvSpPr>
          <p:nvPr>
            <p:ph sz="quarter" idx="14"/>
          </p:nvPr>
        </p:nvSpPr>
        <p:spPr>
          <a:xfrm flipH="1">
            <a:off x="8153400" y="1264709"/>
            <a:ext cx="4038599" cy="704088"/>
          </a:xfrm>
          <a:prstGeom prst="homePlate">
            <a:avLst/>
          </a:prstGeom>
          <a:solidFill>
            <a:srgbClr val="FFD966"/>
          </a:solidFill>
        </p:spPr>
        <p:txBody>
          <a:bodyPr>
            <a:normAutofit/>
          </a:bodyPr>
          <a:lstStyle/>
          <a:p>
            <a:pPr marL="1280160" lvl="0" indent="0" defTabSz="685800">
              <a:spcBef>
                <a:spcPts val="600"/>
              </a:spcBef>
              <a:spcAft>
                <a:spcPts val="0"/>
              </a:spcAft>
              <a:buClrTx/>
              <a:buNone/>
            </a:pPr>
            <a:r>
              <a:rPr lang="en-US" sz="1800" dirty="0">
                <a:latin typeface="Calibri" panose="020F0502020204030204"/>
              </a:rPr>
              <a:t>Benefit periods can span </a:t>
            </a:r>
            <a:br>
              <a:rPr lang="en-US" sz="1800" dirty="0">
                <a:latin typeface="Calibri" panose="020F0502020204030204"/>
              </a:rPr>
            </a:br>
            <a:r>
              <a:rPr lang="en-US" sz="1800" dirty="0">
                <a:latin typeface="Calibri" panose="020F0502020204030204"/>
              </a:rPr>
              <a:t>across calendar years</a:t>
            </a:r>
          </a:p>
        </p:txBody>
      </p:sp>
      <p:pic>
        <p:nvPicPr>
          <p:cNvPr id="9" name="Graphic 8" descr="Daily calendar">
            <a:extLst>
              <a:ext uri="{FF2B5EF4-FFF2-40B4-BE49-F238E27FC236}">
                <a16:creationId xmlns:a16="http://schemas.microsoft.com/office/drawing/2014/main" id="{3CF75C01-66FC-4361-B0A2-BC170CEC48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10600" y="1050561"/>
            <a:ext cx="957129" cy="957129"/>
          </a:xfrm>
          <a:prstGeom prst="rect">
            <a:avLst/>
          </a:prstGeom>
        </p:spPr>
      </p:pic>
      <p:sp>
        <p:nvSpPr>
          <p:cNvPr id="7" name="Slide Number Placeholder 6">
            <a:extLst>
              <a:ext uri="{FF2B5EF4-FFF2-40B4-BE49-F238E27FC236}">
                <a16:creationId xmlns:a16="http://schemas.microsoft.com/office/drawing/2014/main" id="{5FBC308F-E7DA-452A-8596-776EA4823F0C}"/>
              </a:ext>
            </a:extLst>
          </p:cNvPr>
          <p:cNvSpPr>
            <a:spLocks noGrp="1"/>
          </p:cNvSpPr>
          <p:nvPr>
            <p:ph type="sldNum" sz="quarter" idx="12"/>
          </p:nvPr>
        </p:nvSpPr>
        <p:spPr/>
        <p:txBody>
          <a:bodyPr/>
          <a:lstStyle/>
          <a:p>
            <a:fld id="{48F63A3B-78C7-47BE-AE5E-E10140E04643}" type="slidenum">
              <a:rPr lang="en-US" smtClean="0"/>
              <a:pPr/>
              <a:t>35</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98768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
                                            <p:bg/>
                                          </p:spTgt>
                                        </p:tgtEl>
                                        <p:attrNameLst>
                                          <p:attrName>style.visibility</p:attrName>
                                        </p:attrNameLst>
                                      </p:cBhvr>
                                      <p:to>
                                        <p:strVal val="visible"/>
                                      </p:to>
                                    </p:set>
                                    <p:anim calcmode="lin" valueType="num">
                                      <p:cBhvr additive="base">
                                        <p:cTn id="17" dur="500" fill="hold"/>
                                        <p:tgtEl>
                                          <p:spTgt spid="10">
                                            <p:bg/>
                                          </p:spTgt>
                                        </p:tgtEl>
                                        <p:attrNameLst>
                                          <p:attrName>ppt_x</p:attrName>
                                        </p:attrNameLst>
                                      </p:cBhvr>
                                      <p:tavLst>
                                        <p:tav tm="0">
                                          <p:val>
                                            <p:strVal val="1+#ppt_w/2"/>
                                          </p:val>
                                        </p:tav>
                                        <p:tav tm="100000">
                                          <p:val>
                                            <p:strVal val="#ppt_x"/>
                                          </p:val>
                                        </p:tav>
                                      </p:tavLst>
                                    </p:anim>
                                    <p:anim calcmode="lin" valueType="num">
                                      <p:cBhvr additive="base">
                                        <p:cTn id="18" dur="500" fill="hold"/>
                                        <p:tgtEl>
                                          <p:spTgt spid="10">
                                            <p:bg/>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Do I Need to Sign Up for Part A?</a:t>
            </a:r>
          </a:p>
        </p:txBody>
      </p:sp>
      <p:sp>
        <p:nvSpPr>
          <p:cNvPr id="10" name="Content Placeholder 9">
            <a:extLst>
              <a:ext uri="{FF2B5EF4-FFF2-40B4-BE49-F238E27FC236}">
                <a16:creationId xmlns:a16="http://schemas.microsoft.com/office/drawing/2014/main" id="{29EF2672-D74D-3402-B45B-DAEB7F7EB344}"/>
              </a:ext>
            </a:extLst>
          </p:cNvPr>
          <p:cNvSpPr>
            <a:spLocks noGrp="1"/>
          </p:cNvSpPr>
          <p:nvPr>
            <p:ph sz="quarter" idx="13"/>
          </p:nvPr>
        </p:nvSpPr>
        <p:spPr>
          <a:xfrm>
            <a:off x="39856" y="1031432"/>
            <a:ext cx="12152144" cy="640761"/>
          </a:xfrm>
        </p:spPr>
        <p:txBody>
          <a:bodyPr>
            <a:normAutofit/>
          </a:bodyPr>
          <a:lstStyle/>
          <a:p>
            <a:pPr marL="0" lvl="0" indent="0" algn="ctr" defTabSz="685800">
              <a:lnSpc>
                <a:spcPct val="110000"/>
              </a:lnSpc>
              <a:spcAft>
                <a:spcPts val="0"/>
              </a:spcAft>
              <a:buClrTx/>
              <a:buNone/>
            </a:pPr>
            <a:r>
              <a:rPr lang="en-US" sz="2800" b="1" dirty="0"/>
              <a:t>Consider:</a:t>
            </a:r>
          </a:p>
        </p:txBody>
      </p:sp>
      <p:sp>
        <p:nvSpPr>
          <p:cNvPr id="14" name="Content Placeholder 13">
            <a:extLst>
              <a:ext uri="{FF2B5EF4-FFF2-40B4-BE49-F238E27FC236}">
                <a16:creationId xmlns:a16="http://schemas.microsoft.com/office/drawing/2014/main" id="{D07FC0E4-9FA9-F568-EB32-8F680F88B5F1}"/>
              </a:ext>
            </a:extLst>
          </p:cNvPr>
          <p:cNvSpPr>
            <a:spLocks noGrp="1"/>
          </p:cNvSpPr>
          <p:nvPr>
            <p:ph sz="quarter" idx="14"/>
          </p:nvPr>
        </p:nvSpPr>
        <p:spPr>
          <a:xfrm>
            <a:off x="1273564" y="1789481"/>
            <a:ext cx="3108960" cy="3383280"/>
          </a:xfrm>
          <a:prstGeom prst="roundRect">
            <a:avLst/>
          </a:prstGeom>
          <a:ln w="38100">
            <a:solidFill>
              <a:srgbClr val="FFC000"/>
            </a:solidFill>
          </a:ln>
        </p:spPr>
        <p:txBody>
          <a:bodyPr tIns="1645920"/>
          <a:lstStyle/>
          <a:p>
            <a:pPr marL="0" lvl="0" indent="0" algn="ctr">
              <a:spcAft>
                <a:spcPts val="0"/>
              </a:spcAft>
              <a:buClrTx/>
              <a:buNone/>
            </a:pPr>
            <a:r>
              <a:rPr lang="en-US" sz="1800" dirty="0"/>
              <a:t>It’s free for most people</a:t>
            </a:r>
            <a:endParaRPr lang="en-US" dirty="0"/>
          </a:p>
        </p:txBody>
      </p:sp>
      <p:pic>
        <p:nvPicPr>
          <p:cNvPr id="12" name="Graphic 11">
            <a:extLst>
              <a:ext uri="{FF2B5EF4-FFF2-40B4-BE49-F238E27FC236}">
                <a16:creationId xmlns:a16="http://schemas.microsoft.com/office/drawing/2014/main" id="{2476E8A0-F4F4-4DE8-BE15-B2F44CC8891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8925" y="1785256"/>
            <a:ext cx="1918238" cy="1918238"/>
          </a:xfrm>
          <a:prstGeom prst="rect">
            <a:avLst/>
          </a:prstGeom>
        </p:spPr>
      </p:pic>
      <p:sp>
        <p:nvSpPr>
          <p:cNvPr id="16" name="Content Placeholder 15">
            <a:extLst>
              <a:ext uri="{FF2B5EF4-FFF2-40B4-BE49-F238E27FC236}">
                <a16:creationId xmlns:a16="http://schemas.microsoft.com/office/drawing/2014/main" id="{900B4C98-45AA-0C31-6BA2-5E7EF609F6EF}"/>
              </a:ext>
            </a:extLst>
          </p:cNvPr>
          <p:cNvSpPr>
            <a:spLocks noGrp="1"/>
          </p:cNvSpPr>
          <p:nvPr>
            <p:ph sz="quarter" idx="15"/>
          </p:nvPr>
        </p:nvSpPr>
        <p:spPr>
          <a:xfrm>
            <a:off x="4634627" y="1795849"/>
            <a:ext cx="3108960" cy="3383280"/>
          </a:xfrm>
          <a:prstGeom prst="roundRect">
            <a:avLst/>
          </a:prstGeom>
          <a:ln w="38100">
            <a:solidFill>
              <a:srgbClr val="FFC000"/>
            </a:solidFill>
          </a:ln>
        </p:spPr>
        <p:txBody>
          <a:bodyPr tIns="1645920"/>
          <a:lstStyle/>
          <a:p>
            <a:pPr marL="0" lvl="0" indent="0" algn="ctr">
              <a:spcAft>
                <a:spcPts val="0"/>
              </a:spcAft>
              <a:buClrTx/>
              <a:buNone/>
            </a:pPr>
            <a:r>
              <a:rPr lang="en-US" sz="1800" dirty="0"/>
              <a:t>You can pay for it if you or your spouse’s work history isn’t sufficient (there may be a penalty if you delay)</a:t>
            </a:r>
          </a:p>
        </p:txBody>
      </p:sp>
      <p:pic>
        <p:nvPicPr>
          <p:cNvPr id="23" name="Graphic 22">
            <a:extLst>
              <a:ext uri="{FF2B5EF4-FFF2-40B4-BE49-F238E27FC236}">
                <a16:creationId xmlns:a16="http://schemas.microsoft.com/office/drawing/2014/main" id="{E19C0FDF-07EE-4C6C-BE8C-F7FA01E3FCC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66979" y="1925876"/>
            <a:ext cx="1616523" cy="1616523"/>
          </a:xfrm>
          <a:prstGeom prst="rect">
            <a:avLst/>
          </a:prstGeom>
        </p:spPr>
      </p:pic>
      <p:sp>
        <p:nvSpPr>
          <p:cNvPr id="18" name="Content Placeholder 17">
            <a:extLst>
              <a:ext uri="{FF2B5EF4-FFF2-40B4-BE49-F238E27FC236}">
                <a16:creationId xmlns:a16="http://schemas.microsoft.com/office/drawing/2014/main" id="{B2D7758C-8F57-E055-630E-AB51616701CE}"/>
              </a:ext>
            </a:extLst>
          </p:cNvPr>
          <p:cNvSpPr>
            <a:spLocks noGrp="1"/>
          </p:cNvSpPr>
          <p:nvPr>
            <p:ph sz="quarter" idx="16"/>
          </p:nvPr>
        </p:nvSpPr>
        <p:spPr>
          <a:xfrm>
            <a:off x="7998096" y="1801610"/>
            <a:ext cx="3108960" cy="3383280"/>
          </a:xfrm>
          <a:prstGeom prst="roundRect">
            <a:avLst/>
          </a:prstGeom>
          <a:ln w="38100">
            <a:solidFill>
              <a:srgbClr val="FFC000"/>
            </a:solidFill>
          </a:ln>
        </p:spPr>
        <p:txBody>
          <a:bodyPr tIns="1645920"/>
          <a:lstStyle/>
          <a:p>
            <a:pPr marL="0" lvl="0" indent="0" algn="ctr">
              <a:spcAft>
                <a:spcPts val="0"/>
              </a:spcAft>
              <a:buClrTx/>
              <a:buNone/>
            </a:pPr>
            <a:r>
              <a:rPr lang="en-US" sz="1800" dirty="0"/>
              <a:t>Talk to your benefits administrator if you (or your spouse) are actively working and covered by an employer plan</a:t>
            </a:r>
          </a:p>
        </p:txBody>
      </p:sp>
      <p:pic>
        <p:nvPicPr>
          <p:cNvPr id="13" name="Graphic 12">
            <a:extLst>
              <a:ext uri="{FF2B5EF4-FFF2-40B4-BE49-F238E27FC236}">
                <a16:creationId xmlns:a16="http://schemas.microsoft.com/office/drawing/2014/main" id="{C1CECC27-0A4B-422F-BE3D-E9530386F909}"/>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39450" y="1921011"/>
            <a:ext cx="1626251" cy="1626251"/>
          </a:xfrm>
          <a:prstGeom prst="rect">
            <a:avLst/>
          </a:prstGeom>
        </p:spPr>
      </p:pic>
      <p:sp>
        <p:nvSpPr>
          <p:cNvPr id="20" name="Content Placeholder 19">
            <a:extLst>
              <a:ext uri="{FF2B5EF4-FFF2-40B4-BE49-F238E27FC236}">
                <a16:creationId xmlns:a16="http://schemas.microsoft.com/office/drawing/2014/main" id="{9D4C37AA-3A48-2FFA-7550-8AFD1CDF3303}"/>
              </a:ext>
            </a:extLst>
          </p:cNvPr>
          <p:cNvSpPr>
            <a:spLocks noGrp="1"/>
          </p:cNvSpPr>
          <p:nvPr>
            <p:ph sz="quarter" idx="17"/>
          </p:nvPr>
        </p:nvSpPr>
        <p:spPr>
          <a:xfrm>
            <a:off x="1417113" y="5396055"/>
            <a:ext cx="8625473" cy="643008"/>
          </a:xfrm>
        </p:spPr>
        <p:txBody>
          <a:bodyPr/>
          <a:lstStyle/>
          <a:p>
            <a:pPr marL="0" lvl="0" indent="0" defTabSz="685800">
              <a:spcBef>
                <a:spcPts val="600"/>
              </a:spcBef>
              <a:spcAft>
                <a:spcPts val="0"/>
              </a:spcAft>
              <a:buClrTx/>
              <a:buNone/>
            </a:pPr>
            <a:r>
              <a:rPr lang="en-US" sz="1400" b="1" dirty="0"/>
              <a:t>NOTE</a:t>
            </a:r>
            <a:r>
              <a:rPr lang="en-US" sz="1400" dirty="0"/>
              <a:t>: To avoid Internal Revenue Service (IRS) tax penalties, stop contributions to your Health Savings Account (HSA) before Medicare starts.</a:t>
            </a:r>
          </a:p>
        </p:txBody>
      </p:sp>
      <p:sp>
        <p:nvSpPr>
          <p:cNvPr id="24" name="Freeform: Shape 23">
            <a:extLst>
              <a:ext uri="{FF2B5EF4-FFF2-40B4-BE49-F238E27FC236}">
                <a16:creationId xmlns:a16="http://schemas.microsoft.com/office/drawing/2014/main" id="{2ACE748E-5401-400A-BF0A-EAE574256BFF}"/>
              </a:ext>
              <a:ext uri="{C183D7F6-B498-43B3-948B-1728B52AA6E4}">
                <adec:decorative xmlns:adec="http://schemas.microsoft.com/office/drawing/2017/decorative" val="1"/>
              </a:ext>
            </a:extLst>
          </p:cNvPr>
          <p:cNvSpPr>
            <a:spLocks noChangeAspect="1"/>
          </p:cNvSpPr>
          <p:nvPr/>
        </p:nvSpPr>
        <p:spPr>
          <a:xfrm>
            <a:off x="1156429" y="5403706"/>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43A6BCD8-946C-48C5-BB19-CBACF402BDBC}"/>
              </a:ext>
            </a:extLst>
          </p:cNvPr>
          <p:cNvSpPr>
            <a:spLocks noGrp="1"/>
          </p:cNvSpPr>
          <p:nvPr>
            <p:ph type="sldNum" sz="quarter" idx="12"/>
          </p:nvPr>
        </p:nvSpPr>
        <p:spPr/>
        <p:txBody>
          <a:bodyPr/>
          <a:lstStyle/>
          <a:p>
            <a:fld id="{48F63A3B-78C7-47BE-AE5E-E10140E04643}" type="slidenum">
              <a:rPr lang="en-US" smtClean="0"/>
              <a:pPr/>
              <a:t>36</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0610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500"/>
                                  </p:stCondLst>
                                  <p:childTnLst>
                                    <p:set>
                                      <p:cBhvr>
                                        <p:cTn id="29" dur="1" fill="hold">
                                          <p:stCondLst>
                                            <p:cond delay="0"/>
                                          </p:stCondLst>
                                        </p:cTn>
                                        <p:tgtEl>
                                          <p:spTgt spid="20">
                                            <p:txEl>
                                              <p:pRg st="0" end="0"/>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P spid="16" grpId="0" uiExpand="1" build="p" animBg="1"/>
      <p:bldP spid="18" grpId="0" uiExpand="1" build="p" animBg="1"/>
      <p:bldP spid="20" grpId="0" build="p"/>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872BEE-4052-48FB-AB30-AB9F47C39A00}"/>
              </a:ext>
            </a:extLst>
          </p:cNvPr>
          <p:cNvSpPr>
            <a:spLocks noGrp="1"/>
          </p:cNvSpPr>
          <p:nvPr>
            <p:ph type="title"/>
          </p:nvPr>
        </p:nvSpPr>
        <p:spPr/>
        <p:txBody>
          <a:bodyPr/>
          <a:lstStyle/>
          <a:p>
            <a:r>
              <a:rPr lang="en-US" dirty="0"/>
              <a:t>Medicare Part B (Medical Insurance) Covers</a:t>
            </a:r>
          </a:p>
        </p:txBody>
      </p:sp>
      <p:sp>
        <p:nvSpPr>
          <p:cNvPr id="9" name="Text Placeholder 6">
            <a:extLst>
              <a:ext uri="{FF2B5EF4-FFF2-40B4-BE49-F238E27FC236}">
                <a16:creationId xmlns:a16="http://schemas.microsoft.com/office/drawing/2014/main" id="{2F507A93-34E3-4A9D-99D2-E55418FD2F3D}"/>
              </a:ext>
            </a:extLst>
          </p:cNvPr>
          <p:cNvSpPr>
            <a:spLocks noGrp="1"/>
          </p:cNvSpPr>
          <p:nvPr>
            <p:ph sz="quarter" idx="13"/>
          </p:nvPr>
        </p:nvSpPr>
        <p:spPr>
          <a:xfrm>
            <a:off x="1405890" y="1319918"/>
            <a:ext cx="9791700" cy="5172322"/>
          </a:xfrm>
        </p:spPr>
        <p:txBody>
          <a:bodyPr>
            <a:normAutofit/>
          </a:bodyPr>
          <a:lstStyle/>
          <a:p>
            <a:pPr marL="274320" indent="-274320">
              <a:spcBef>
                <a:spcPts val="0"/>
              </a:spcBef>
              <a:spcAft>
                <a:spcPts val="1200"/>
              </a:spcAft>
            </a:pPr>
            <a:r>
              <a:rPr lang="en-US" sz="1800" dirty="0">
                <a:solidFill>
                  <a:srgbClr val="00529B"/>
                </a:solidFill>
              </a:rPr>
              <a:t>Doctors’ services</a:t>
            </a:r>
          </a:p>
          <a:p>
            <a:pPr marL="274320" indent="-274320">
              <a:spcBef>
                <a:spcPts val="0"/>
              </a:spcBef>
              <a:spcAft>
                <a:spcPts val="1200"/>
              </a:spcAft>
            </a:pPr>
            <a:r>
              <a:rPr lang="en-US" sz="1800" dirty="0">
                <a:solidFill>
                  <a:srgbClr val="00529B"/>
                </a:solidFill>
              </a:rPr>
              <a:t>Outpatient medical and surgical services and supplies</a:t>
            </a:r>
          </a:p>
          <a:p>
            <a:pPr marL="274320" indent="-274320">
              <a:spcBef>
                <a:spcPts val="0"/>
              </a:spcBef>
              <a:spcAft>
                <a:spcPts val="1200"/>
              </a:spcAft>
            </a:pPr>
            <a:r>
              <a:rPr lang="en-US" sz="1800" dirty="0">
                <a:solidFill>
                  <a:srgbClr val="00529B"/>
                </a:solidFill>
              </a:rPr>
              <a:t>Clinical lab tests</a:t>
            </a:r>
          </a:p>
          <a:p>
            <a:pPr marL="274320" indent="-274320">
              <a:spcBef>
                <a:spcPts val="0"/>
              </a:spcBef>
              <a:spcAft>
                <a:spcPts val="1200"/>
              </a:spcAft>
            </a:pPr>
            <a:r>
              <a:rPr lang="en-US" sz="1800" dirty="0">
                <a:solidFill>
                  <a:srgbClr val="00529B"/>
                </a:solidFill>
              </a:rPr>
              <a:t>Durable medical equipment (DME) (like walkers and wheelchairs)</a:t>
            </a:r>
          </a:p>
          <a:p>
            <a:pPr marL="274320" indent="-274320">
              <a:spcBef>
                <a:spcPts val="0"/>
              </a:spcBef>
              <a:spcAft>
                <a:spcPts val="1200"/>
              </a:spcAft>
            </a:pPr>
            <a:r>
              <a:rPr lang="en-US" sz="1800" dirty="0">
                <a:solidFill>
                  <a:srgbClr val="00529B"/>
                </a:solidFill>
              </a:rPr>
              <a:t>Diabetic testing equipment and supplies</a:t>
            </a:r>
          </a:p>
          <a:p>
            <a:pPr marL="274320" indent="-274320">
              <a:spcBef>
                <a:spcPts val="0"/>
              </a:spcBef>
              <a:spcAft>
                <a:spcPts val="1200"/>
              </a:spcAft>
            </a:pPr>
            <a:r>
              <a:rPr lang="en-US" sz="1800" dirty="0">
                <a:solidFill>
                  <a:srgbClr val="00529B"/>
                </a:solidFill>
              </a:rPr>
              <a:t>Preventive services (like flu shots and a yearly wellness visit)</a:t>
            </a:r>
          </a:p>
          <a:p>
            <a:pPr marL="274320" indent="-274320">
              <a:spcBef>
                <a:spcPts val="0"/>
              </a:spcBef>
              <a:spcAft>
                <a:spcPts val="1200"/>
              </a:spcAft>
            </a:pPr>
            <a:r>
              <a:rPr lang="en-US" sz="1800" dirty="0">
                <a:solidFill>
                  <a:srgbClr val="00529B"/>
                </a:solidFill>
              </a:rPr>
              <a:t>Home health services</a:t>
            </a:r>
          </a:p>
          <a:p>
            <a:pPr marL="274320" indent="-274320">
              <a:spcBef>
                <a:spcPts val="0"/>
              </a:spcBef>
              <a:spcAft>
                <a:spcPts val="1200"/>
              </a:spcAft>
            </a:pPr>
            <a:r>
              <a:rPr lang="en-US" sz="1800" dirty="0">
                <a:solidFill>
                  <a:srgbClr val="00529B"/>
                </a:solidFill>
              </a:rPr>
              <a:t>Medically necessary outpatient physical and occupational therapy, </a:t>
            </a:r>
            <a:br>
              <a:rPr lang="en-US" sz="1800" dirty="0">
                <a:solidFill>
                  <a:srgbClr val="00529B"/>
                </a:solidFill>
              </a:rPr>
            </a:br>
            <a:r>
              <a:rPr lang="en-US" sz="1800" dirty="0">
                <a:solidFill>
                  <a:srgbClr val="00529B"/>
                </a:solidFill>
              </a:rPr>
              <a:t>and speech-language pathology services</a:t>
            </a:r>
          </a:p>
          <a:p>
            <a:pPr marL="274320" indent="-274320">
              <a:spcBef>
                <a:spcPts val="0"/>
              </a:spcBef>
              <a:spcAft>
                <a:spcPts val="1200"/>
              </a:spcAft>
            </a:pPr>
            <a:r>
              <a:rPr lang="en-US" sz="1800" dirty="0">
                <a:solidFill>
                  <a:srgbClr val="00529B"/>
                </a:solidFill>
              </a:rPr>
              <a:t>Outpatient mental health care services</a:t>
            </a:r>
          </a:p>
          <a:p>
            <a:pPr marL="274320" indent="-274320">
              <a:spcBef>
                <a:spcPts val="0"/>
              </a:spcBef>
              <a:spcAft>
                <a:spcPts val="1200"/>
              </a:spcAft>
            </a:pPr>
            <a:r>
              <a:rPr lang="en-US" sz="1800" dirty="0">
                <a:solidFill>
                  <a:srgbClr val="00529B"/>
                </a:solidFill>
              </a:rPr>
              <a:t>Limited number of outpatient prescription drugs under certain conditions</a:t>
            </a:r>
          </a:p>
        </p:txBody>
      </p:sp>
      <p:grpSp>
        <p:nvGrpSpPr>
          <p:cNvPr id="6" name="Group 5" descr="Part B icon">
            <a:extLst>
              <a:ext uri="{FF2B5EF4-FFF2-40B4-BE49-F238E27FC236}">
                <a16:creationId xmlns:a16="http://schemas.microsoft.com/office/drawing/2014/main" id="{5E2A29C5-13DD-4A64-BCF7-825267463DDC}"/>
              </a:ext>
            </a:extLst>
          </p:cNvPr>
          <p:cNvGrpSpPr/>
          <p:nvPr/>
        </p:nvGrpSpPr>
        <p:grpSpPr>
          <a:xfrm>
            <a:off x="8465947" y="2091108"/>
            <a:ext cx="2644706" cy="3124198"/>
            <a:chOff x="8465947" y="2091108"/>
            <a:chExt cx="2644706" cy="3124198"/>
          </a:xfrm>
        </p:grpSpPr>
        <p:pic>
          <p:nvPicPr>
            <p:cNvPr id="3" name="Picture 2">
              <a:extLst>
                <a:ext uri="{FF2B5EF4-FFF2-40B4-BE49-F238E27FC236}">
                  <a16:creationId xmlns:a16="http://schemas.microsoft.com/office/drawing/2014/main" id="{CCECD6A3-90CF-4527-9042-42DA4D9E05C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65947" y="2091108"/>
              <a:ext cx="2604950" cy="2346669"/>
            </a:xfrm>
            <a:prstGeom prst="rect">
              <a:avLst/>
            </a:prstGeom>
          </p:spPr>
        </p:pic>
        <p:sp>
          <p:nvSpPr>
            <p:cNvPr id="10" name="TextBox 9">
              <a:extLst>
                <a:ext uri="{FF2B5EF4-FFF2-40B4-BE49-F238E27FC236}">
                  <a16:creationId xmlns:a16="http://schemas.microsoft.com/office/drawing/2014/main" id="{0E219625-175B-4B32-BEC2-C6672B3768D0}"/>
                </a:ext>
              </a:extLst>
            </p:cNvPr>
            <p:cNvSpPr txBox="1"/>
            <p:nvPr/>
          </p:nvSpPr>
          <p:spPr>
            <a:xfrm>
              <a:off x="9122827" y="4568975"/>
              <a:ext cx="1987826" cy="646331"/>
            </a:xfrm>
            <a:prstGeom prst="rect">
              <a:avLst/>
            </a:prstGeom>
            <a:noFill/>
          </p:spPr>
          <p:txBody>
            <a:bodyPr wrap="square" rtlCol="0">
              <a:spAutoFit/>
            </a:bodyPr>
            <a:lstStyle/>
            <a:p>
              <a:pPr algn="ctr"/>
              <a:r>
                <a:rPr lang="en-US" b="1" dirty="0">
                  <a:solidFill>
                    <a:schemeClr val="bg2">
                      <a:lumMod val="50000"/>
                    </a:schemeClr>
                  </a:solidFill>
                </a:rPr>
                <a:t>Part B</a:t>
              </a:r>
            </a:p>
            <a:p>
              <a:pPr algn="ctr"/>
              <a:r>
                <a:rPr lang="en-US" dirty="0">
                  <a:solidFill>
                    <a:schemeClr val="bg2">
                      <a:lumMod val="50000"/>
                    </a:schemeClr>
                  </a:solidFill>
                </a:rPr>
                <a:t>Medical Insurance</a:t>
              </a:r>
            </a:p>
          </p:txBody>
        </p:sp>
      </p:grpSp>
      <p:sp>
        <p:nvSpPr>
          <p:cNvPr id="2" name="Slide Number Placeholder 1">
            <a:extLst>
              <a:ext uri="{FF2B5EF4-FFF2-40B4-BE49-F238E27FC236}">
                <a16:creationId xmlns:a16="http://schemas.microsoft.com/office/drawing/2014/main" id="{4577C446-09BF-4E49-9A7A-6765CD7036C1}"/>
              </a:ext>
            </a:extLst>
          </p:cNvPr>
          <p:cNvSpPr>
            <a:spLocks noGrp="1"/>
          </p:cNvSpPr>
          <p:nvPr>
            <p:ph type="sldNum" sz="quarter" idx="12"/>
          </p:nvPr>
        </p:nvSpPr>
        <p:spPr/>
        <p:txBody>
          <a:bodyPr/>
          <a:lstStyle/>
          <a:p>
            <a:fld id="{0B2D781D-8844-5940-92D1-06EF0A7F581E}" type="slidenum">
              <a:rPr lang="en-US" smtClean="0"/>
              <a:pPr/>
              <a:t>37</a:t>
            </a:fld>
            <a:endParaRPr lang="en-US" dirty="0"/>
          </a:p>
        </p:txBody>
      </p:sp>
      <p:sp>
        <p:nvSpPr>
          <p:cNvPr id="5" name="Footer Placeholder 4">
            <a:extLst>
              <a:ext uri="{FF2B5EF4-FFF2-40B4-BE49-F238E27FC236}">
                <a16:creationId xmlns:a16="http://schemas.microsoft.com/office/drawing/2014/main" id="{52B43579-6543-4CCF-B418-F9778C20F2A2}"/>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18A48276-096D-4074-A91A-033D39C256B5}"/>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858019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Part B: Preventive Services</a:t>
            </a:r>
          </a:p>
        </p:txBody>
      </p:sp>
      <p:sp>
        <p:nvSpPr>
          <p:cNvPr id="5" name="Content Placeholder 4"/>
          <p:cNvSpPr>
            <a:spLocks noGrp="1"/>
          </p:cNvSpPr>
          <p:nvPr>
            <p:ph idx="4294967295"/>
          </p:nvPr>
        </p:nvSpPr>
        <p:spPr>
          <a:xfrm>
            <a:off x="477838" y="950224"/>
            <a:ext cx="11714162" cy="5319712"/>
          </a:xfrm>
        </p:spPr>
        <p:txBody>
          <a:bodyPr numCol="2">
            <a:noAutofit/>
          </a:bodyPr>
          <a:lstStyle/>
          <a:p>
            <a:pPr lvl="0">
              <a:lnSpc>
                <a:spcPct val="100000"/>
              </a:lnSpc>
              <a:spcBef>
                <a:spcPts val="0"/>
              </a:spcBef>
              <a:spcAft>
                <a:spcPts val="1200"/>
              </a:spcAft>
            </a:pPr>
            <a:r>
              <a:rPr lang="en-US" sz="1440" dirty="0">
                <a:solidFill>
                  <a:srgbClr val="00529B"/>
                </a:solidFill>
              </a:rPr>
              <a:t>Abdominal aortic aneurysm screening</a:t>
            </a:r>
          </a:p>
          <a:p>
            <a:pPr lvl="0">
              <a:lnSpc>
                <a:spcPct val="100000"/>
              </a:lnSpc>
              <a:spcBef>
                <a:spcPts val="0"/>
              </a:spcBef>
              <a:spcAft>
                <a:spcPts val="1200"/>
              </a:spcAft>
            </a:pPr>
            <a:r>
              <a:rPr lang="en-US" sz="1440" dirty="0">
                <a:solidFill>
                  <a:srgbClr val="00529B"/>
                </a:solidFill>
              </a:rPr>
              <a:t>Alcohol misuse screenings &amp; counseling</a:t>
            </a:r>
          </a:p>
          <a:p>
            <a:pPr lvl="0">
              <a:lnSpc>
                <a:spcPct val="100000"/>
              </a:lnSpc>
              <a:spcBef>
                <a:spcPts val="0"/>
              </a:spcBef>
              <a:spcAft>
                <a:spcPts val="1200"/>
              </a:spcAft>
            </a:pPr>
            <a:r>
              <a:rPr lang="en-US" sz="1440" dirty="0">
                <a:solidFill>
                  <a:srgbClr val="00529B"/>
                </a:solidFill>
              </a:rPr>
              <a:t>Bone mass measurements</a:t>
            </a:r>
          </a:p>
          <a:p>
            <a:pPr lvl="0">
              <a:lnSpc>
                <a:spcPct val="100000"/>
              </a:lnSpc>
              <a:spcBef>
                <a:spcPts val="0"/>
              </a:spcBef>
              <a:spcAft>
                <a:spcPts val="1200"/>
              </a:spcAft>
            </a:pPr>
            <a:r>
              <a:rPr lang="en-US" sz="1440" dirty="0">
                <a:solidFill>
                  <a:srgbClr val="00529B"/>
                </a:solidFill>
              </a:rPr>
              <a:t>Cardiovascular behavioral therapy</a:t>
            </a:r>
          </a:p>
          <a:p>
            <a:pPr lvl="0">
              <a:lnSpc>
                <a:spcPct val="100000"/>
              </a:lnSpc>
              <a:spcBef>
                <a:spcPts val="0"/>
              </a:spcBef>
              <a:spcAft>
                <a:spcPts val="1200"/>
              </a:spcAft>
            </a:pPr>
            <a:r>
              <a:rPr lang="en-US" sz="1440" dirty="0">
                <a:solidFill>
                  <a:srgbClr val="00529B"/>
                </a:solidFill>
              </a:rPr>
              <a:t>Cardiovascular disease screenings</a:t>
            </a:r>
          </a:p>
          <a:p>
            <a:pPr lvl="0">
              <a:lnSpc>
                <a:spcPct val="100000"/>
              </a:lnSpc>
              <a:spcBef>
                <a:spcPts val="0"/>
              </a:spcBef>
              <a:spcAft>
                <a:spcPts val="1200"/>
              </a:spcAft>
            </a:pPr>
            <a:r>
              <a:rPr lang="en-US" sz="1440" dirty="0">
                <a:solidFill>
                  <a:srgbClr val="00529B"/>
                </a:solidFill>
              </a:rPr>
              <a:t>Cervical &amp; vaginal cancer screenings</a:t>
            </a:r>
          </a:p>
          <a:p>
            <a:pPr lvl="0">
              <a:lnSpc>
                <a:spcPct val="100000"/>
              </a:lnSpc>
              <a:spcBef>
                <a:spcPts val="0"/>
              </a:spcBef>
              <a:spcAft>
                <a:spcPts val="1200"/>
              </a:spcAft>
            </a:pPr>
            <a:r>
              <a:rPr lang="en-US" sz="1440" dirty="0">
                <a:solidFill>
                  <a:srgbClr val="00529B"/>
                </a:solidFill>
              </a:rPr>
              <a:t>Colorectal cancer screenings</a:t>
            </a:r>
          </a:p>
          <a:p>
            <a:pPr lvl="0">
              <a:lnSpc>
                <a:spcPct val="100000"/>
              </a:lnSpc>
              <a:spcBef>
                <a:spcPts val="0"/>
              </a:spcBef>
              <a:spcAft>
                <a:spcPts val="1200"/>
              </a:spcAft>
            </a:pPr>
            <a:r>
              <a:rPr lang="en-US" sz="1440" dirty="0">
                <a:solidFill>
                  <a:srgbClr val="00529B"/>
                </a:solidFill>
              </a:rPr>
              <a:t>Counseling to prevent tobacco use &amp; </a:t>
            </a:r>
          </a:p>
          <a:p>
            <a:pPr marL="0" lvl="0" indent="0">
              <a:lnSpc>
                <a:spcPct val="100000"/>
              </a:lnSpc>
              <a:spcBef>
                <a:spcPts val="0"/>
              </a:spcBef>
              <a:spcAft>
                <a:spcPts val="1200"/>
              </a:spcAft>
              <a:buNone/>
            </a:pPr>
            <a:r>
              <a:rPr lang="en-US" sz="1440" dirty="0">
                <a:solidFill>
                  <a:srgbClr val="00529B"/>
                </a:solidFill>
              </a:rPr>
              <a:t>    tobacco-caused disease</a:t>
            </a:r>
          </a:p>
          <a:p>
            <a:pPr lvl="0">
              <a:lnSpc>
                <a:spcPct val="100000"/>
              </a:lnSpc>
              <a:spcBef>
                <a:spcPts val="0"/>
              </a:spcBef>
              <a:spcAft>
                <a:spcPts val="1200"/>
              </a:spcAft>
            </a:pPr>
            <a:r>
              <a:rPr lang="en-US" sz="1440" dirty="0">
                <a:solidFill>
                  <a:srgbClr val="00529B"/>
                </a:solidFill>
              </a:rPr>
              <a:t>Covid-19 vaccines</a:t>
            </a:r>
          </a:p>
          <a:p>
            <a:pPr lvl="0">
              <a:lnSpc>
                <a:spcPct val="100000"/>
              </a:lnSpc>
              <a:spcBef>
                <a:spcPts val="0"/>
              </a:spcBef>
              <a:spcAft>
                <a:spcPts val="1200"/>
              </a:spcAft>
            </a:pPr>
            <a:r>
              <a:rPr lang="en-US" sz="1440" dirty="0">
                <a:solidFill>
                  <a:srgbClr val="00529B"/>
                </a:solidFill>
              </a:rPr>
              <a:t>Depression screening</a:t>
            </a:r>
          </a:p>
          <a:p>
            <a:pPr lvl="0">
              <a:lnSpc>
                <a:spcPct val="100000"/>
              </a:lnSpc>
              <a:spcBef>
                <a:spcPts val="0"/>
              </a:spcBef>
              <a:spcAft>
                <a:spcPts val="1200"/>
              </a:spcAft>
            </a:pPr>
            <a:r>
              <a:rPr lang="en-US" sz="1440" dirty="0">
                <a:solidFill>
                  <a:srgbClr val="00529B"/>
                </a:solidFill>
              </a:rPr>
              <a:t>Diabetes screenings</a:t>
            </a:r>
          </a:p>
          <a:p>
            <a:pPr lvl="0">
              <a:lnSpc>
                <a:spcPct val="100000"/>
              </a:lnSpc>
              <a:spcBef>
                <a:spcPts val="0"/>
              </a:spcBef>
              <a:spcAft>
                <a:spcPts val="1200"/>
              </a:spcAft>
            </a:pPr>
            <a:r>
              <a:rPr lang="en-US" sz="1440" dirty="0">
                <a:solidFill>
                  <a:srgbClr val="00529B"/>
                </a:solidFill>
              </a:rPr>
              <a:t>Diabetes self-management training</a:t>
            </a:r>
          </a:p>
          <a:p>
            <a:pPr lvl="0">
              <a:lnSpc>
                <a:spcPct val="100000"/>
              </a:lnSpc>
              <a:spcBef>
                <a:spcPts val="0"/>
              </a:spcBef>
              <a:spcAft>
                <a:spcPts val="1200"/>
              </a:spcAft>
            </a:pPr>
            <a:r>
              <a:rPr lang="en-US" sz="1440" dirty="0">
                <a:solidFill>
                  <a:srgbClr val="00529B"/>
                </a:solidFill>
              </a:rPr>
              <a:t>Flu shots</a:t>
            </a:r>
          </a:p>
          <a:p>
            <a:pPr lvl="0">
              <a:lnSpc>
                <a:spcPct val="100000"/>
              </a:lnSpc>
              <a:spcBef>
                <a:spcPts val="0"/>
              </a:spcBef>
              <a:spcAft>
                <a:spcPts val="1200"/>
              </a:spcAft>
            </a:pPr>
            <a:r>
              <a:rPr lang="en-US" sz="1440" dirty="0">
                <a:solidFill>
                  <a:srgbClr val="00529B"/>
                </a:solidFill>
              </a:rPr>
              <a:t>Glaucoma screenings</a:t>
            </a:r>
          </a:p>
          <a:p>
            <a:pPr lvl="0">
              <a:lnSpc>
                <a:spcPct val="100000"/>
              </a:lnSpc>
              <a:spcBef>
                <a:spcPts val="0"/>
              </a:spcBef>
              <a:spcAft>
                <a:spcPts val="1200"/>
              </a:spcAft>
            </a:pPr>
            <a:r>
              <a:rPr lang="en-US" sz="1440" dirty="0">
                <a:solidFill>
                  <a:srgbClr val="00529B"/>
                </a:solidFill>
              </a:rPr>
              <a:t>Hepatitis B shots</a:t>
            </a:r>
          </a:p>
          <a:p>
            <a:pPr lvl="0">
              <a:lnSpc>
                <a:spcPct val="100000"/>
              </a:lnSpc>
              <a:spcBef>
                <a:spcPts val="0"/>
              </a:spcBef>
              <a:spcAft>
                <a:spcPts val="1200"/>
              </a:spcAft>
            </a:pPr>
            <a:r>
              <a:rPr lang="en-US" sz="1440" dirty="0">
                <a:solidFill>
                  <a:srgbClr val="00529B"/>
                </a:solidFill>
              </a:rPr>
              <a:t>Hepatitis B Virus infection screenings</a:t>
            </a:r>
          </a:p>
          <a:p>
            <a:pPr lvl="0">
              <a:lnSpc>
                <a:spcPct val="100000"/>
              </a:lnSpc>
              <a:spcBef>
                <a:spcPts val="0"/>
              </a:spcBef>
              <a:spcAft>
                <a:spcPts val="1200"/>
              </a:spcAft>
            </a:pPr>
            <a:r>
              <a:rPr lang="en-US" sz="1440" dirty="0">
                <a:solidFill>
                  <a:srgbClr val="00529B"/>
                </a:solidFill>
              </a:rPr>
              <a:t>Hepatitis C screenings</a:t>
            </a:r>
          </a:p>
          <a:p>
            <a:pPr lvl="0">
              <a:lnSpc>
                <a:spcPct val="100000"/>
              </a:lnSpc>
              <a:spcBef>
                <a:spcPts val="0"/>
              </a:spcBef>
              <a:spcAft>
                <a:spcPts val="1200"/>
              </a:spcAft>
            </a:pPr>
            <a:r>
              <a:rPr lang="en-US" sz="1440" dirty="0">
                <a:solidFill>
                  <a:srgbClr val="00529B"/>
                </a:solidFill>
              </a:rPr>
              <a:t>HIV (Human Immunodeficiency Virus) screenings</a:t>
            </a:r>
          </a:p>
          <a:p>
            <a:pPr lvl="0">
              <a:lnSpc>
                <a:spcPct val="100000"/>
              </a:lnSpc>
              <a:spcBef>
                <a:spcPts val="0"/>
              </a:spcBef>
              <a:spcAft>
                <a:spcPts val="1200"/>
              </a:spcAft>
            </a:pPr>
            <a:r>
              <a:rPr lang="en-US" sz="1440" dirty="0">
                <a:solidFill>
                  <a:srgbClr val="00529B"/>
                </a:solidFill>
              </a:rPr>
              <a:t>Lung cancer screenings</a:t>
            </a:r>
          </a:p>
          <a:p>
            <a:pPr lvl="0">
              <a:lnSpc>
                <a:spcPct val="100000"/>
              </a:lnSpc>
              <a:spcBef>
                <a:spcPts val="0"/>
              </a:spcBef>
              <a:spcAft>
                <a:spcPts val="1200"/>
              </a:spcAft>
            </a:pPr>
            <a:r>
              <a:rPr lang="en-US" sz="1440" dirty="0">
                <a:solidFill>
                  <a:srgbClr val="00529B"/>
                </a:solidFill>
              </a:rPr>
              <a:t>Mammograms</a:t>
            </a:r>
          </a:p>
          <a:p>
            <a:pPr lvl="0">
              <a:lnSpc>
                <a:spcPct val="100000"/>
              </a:lnSpc>
              <a:spcBef>
                <a:spcPts val="0"/>
              </a:spcBef>
              <a:spcAft>
                <a:spcPts val="1200"/>
              </a:spcAft>
            </a:pPr>
            <a:r>
              <a:rPr lang="en-US" sz="1440" dirty="0">
                <a:solidFill>
                  <a:srgbClr val="00529B"/>
                </a:solidFill>
              </a:rPr>
              <a:t>Medical nutrition therapy services</a:t>
            </a:r>
          </a:p>
          <a:p>
            <a:pPr lvl="0">
              <a:lnSpc>
                <a:spcPct val="100000"/>
              </a:lnSpc>
              <a:spcBef>
                <a:spcPts val="0"/>
              </a:spcBef>
              <a:spcAft>
                <a:spcPts val="1200"/>
              </a:spcAft>
            </a:pPr>
            <a:r>
              <a:rPr lang="en-US" sz="1440" dirty="0">
                <a:solidFill>
                  <a:srgbClr val="00529B"/>
                </a:solidFill>
              </a:rPr>
              <a:t>Medicare Diabetes Prevention Program</a:t>
            </a:r>
          </a:p>
          <a:p>
            <a:pPr lvl="0">
              <a:lnSpc>
                <a:spcPct val="100000"/>
              </a:lnSpc>
              <a:spcBef>
                <a:spcPts val="0"/>
              </a:spcBef>
              <a:spcAft>
                <a:spcPts val="1200"/>
              </a:spcAft>
            </a:pPr>
            <a:r>
              <a:rPr lang="en-US" sz="1440" dirty="0">
                <a:solidFill>
                  <a:srgbClr val="00529B"/>
                </a:solidFill>
              </a:rPr>
              <a:t>Obesity behavioral therapy</a:t>
            </a:r>
          </a:p>
          <a:p>
            <a:pPr lvl="0">
              <a:lnSpc>
                <a:spcPct val="100000"/>
              </a:lnSpc>
              <a:spcBef>
                <a:spcPts val="0"/>
              </a:spcBef>
              <a:spcAft>
                <a:spcPts val="1200"/>
              </a:spcAft>
            </a:pPr>
            <a:r>
              <a:rPr lang="en-US" sz="1440" dirty="0">
                <a:solidFill>
                  <a:srgbClr val="00529B"/>
                </a:solidFill>
              </a:rPr>
              <a:t>Pneumococcal shots</a:t>
            </a:r>
          </a:p>
          <a:p>
            <a:pPr lvl="0">
              <a:lnSpc>
                <a:spcPct val="100000"/>
              </a:lnSpc>
              <a:spcBef>
                <a:spcPts val="0"/>
              </a:spcBef>
              <a:spcAft>
                <a:spcPts val="1200"/>
              </a:spcAft>
            </a:pPr>
            <a:r>
              <a:rPr lang="en-US" sz="1440" dirty="0">
                <a:solidFill>
                  <a:srgbClr val="00529B"/>
                </a:solidFill>
              </a:rPr>
              <a:t>Prostate cancer screenings</a:t>
            </a:r>
          </a:p>
          <a:p>
            <a:pPr lvl="0">
              <a:lnSpc>
                <a:spcPct val="100000"/>
              </a:lnSpc>
              <a:spcBef>
                <a:spcPts val="0"/>
              </a:spcBef>
              <a:spcAft>
                <a:spcPts val="1200"/>
              </a:spcAft>
            </a:pPr>
            <a:r>
              <a:rPr lang="en-US" sz="1440" dirty="0">
                <a:solidFill>
                  <a:srgbClr val="00529B"/>
                </a:solidFill>
              </a:rPr>
              <a:t>Sexually transmitted infection (STI) screenings &amp; counseling</a:t>
            </a:r>
          </a:p>
          <a:p>
            <a:pPr lvl="0">
              <a:lnSpc>
                <a:spcPct val="100000"/>
              </a:lnSpc>
              <a:spcBef>
                <a:spcPts val="0"/>
              </a:spcBef>
              <a:spcAft>
                <a:spcPts val="1200"/>
              </a:spcAft>
            </a:pPr>
            <a:r>
              <a:rPr lang="en-US" sz="1440" dirty="0">
                <a:solidFill>
                  <a:srgbClr val="00529B"/>
                </a:solidFill>
              </a:rPr>
              <a:t>“Welcome to Medicare” preventive visit</a:t>
            </a:r>
          </a:p>
          <a:p>
            <a:pPr lvl="0">
              <a:lnSpc>
                <a:spcPct val="100000"/>
              </a:lnSpc>
              <a:spcBef>
                <a:spcPts val="0"/>
              </a:spcBef>
              <a:spcAft>
                <a:spcPts val="1200"/>
              </a:spcAft>
            </a:pPr>
            <a:r>
              <a:rPr lang="en-US" sz="1440" dirty="0">
                <a:solidFill>
                  <a:srgbClr val="00529B"/>
                </a:solidFill>
              </a:rPr>
              <a:t>Yearly “Wellness” visit</a:t>
            </a:r>
          </a:p>
        </p:txBody>
      </p:sp>
      <p:cxnSp>
        <p:nvCxnSpPr>
          <p:cNvPr id="9" name="Straight Connector 8">
            <a:extLst>
              <a:ext uri="{FF2B5EF4-FFF2-40B4-BE49-F238E27FC236}">
                <a16:creationId xmlns:a16="http://schemas.microsoft.com/office/drawing/2014/main" id="{A3D6E951-A9FB-4CB1-96D5-D75D4C866D7D}"/>
              </a:ext>
              <a:ext uri="{C183D7F6-B498-43B3-948B-1728B52AA6E4}">
                <adec:decorative xmlns:adec="http://schemas.microsoft.com/office/drawing/2017/decorative" val="1"/>
              </a:ext>
            </a:extLst>
          </p:cNvPr>
          <p:cNvCxnSpPr/>
          <p:nvPr/>
        </p:nvCxnSpPr>
        <p:spPr>
          <a:xfrm>
            <a:off x="5593080" y="1251287"/>
            <a:ext cx="0" cy="472440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D880C46-51CE-422A-BC03-3412C92B0C2B}"/>
              </a:ext>
            </a:extLst>
          </p:cNvPr>
          <p:cNvSpPr>
            <a:spLocks noGrp="1"/>
          </p:cNvSpPr>
          <p:nvPr>
            <p:ph type="sldNum" sz="quarter" idx="12"/>
          </p:nvPr>
        </p:nvSpPr>
        <p:spPr/>
        <p:txBody>
          <a:bodyPr/>
          <a:lstStyle/>
          <a:p>
            <a:fld id="{48F63A3B-78C7-47BE-AE5E-E10140E04643}" type="slidenum">
              <a:rPr lang="en-US" smtClean="0">
                <a:solidFill>
                  <a:srgbClr val="8FAADC"/>
                </a:solidFill>
              </a:rPr>
              <a:pPr/>
              <a:t>38</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337359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Not Covered by Part A &amp; Part B?</a:t>
            </a:r>
          </a:p>
        </p:txBody>
      </p:sp>
      <p:sp>
        <p:nvSpPr>
          <p:cNvPr id="5" name="Content Placeholder 4"/>
          <p:cNvSpPr>
            <a:spLocks noGrp="1"/>
          </p:cNvSpPr>
          <p:nvPr>
            <p:ph sz="quarter" idx="13"/>
          </p:nvPr>
        </p:nvSpPr>
        <p:spPr>
          <a:xfrm>
            <a:off x="1728500" y="1070929"/>
            <a:ext cx="10549158" cy="866814"/>
          </a:xfrm>
        </p:spPr>
        <p:txBody>
          <a:bodyPr>
            <a:noAutofit/>
          </a:bodyPr>
          <a:lstStyle/>
          <a:p>
            <a:pPr marL="0" lvl="0" indent="0" defTabSz="685800">
              <a:lnSpc>
                <a:spcPct val="100000"/>
              </a:lnSpc>
              <a:spcBef>
                <a:spcPts val="0"/>
              </a:spcBef>
              <a:spcAft>
                <a:spcPts val="600"/>
              </a:spcAft>
              <a:buNone/>
            </a:pPr>
            <a:r>
              <a:rPr lang="en-US" sz="2400" b="1" dirty="0">
                <a:solidFill>
                  <a:srgbClr val="00529B"/>
                </a:solidFill>
              </a:rPr>
              <a:t>Some of the items and services that Part A and Part B </a:t>
            </a:r>
            <a:br>
              <a:rPr lang="en-US" sz="2400" b="1" dirty="0">
                <a:solidFill>
                  <a:srgbClr val="00529B"/>
                </a:solidFill>
              </a:rPr>
            </a:br>
            <a:r>
              <a:rPr lang="en-US" sz="2400" b="1" dirty="0">
                <a:solidFill>
                  <a:srgbClr val="00529B"/>
                </a:solidFill>
              </a:rPr>
              <a:t>don’t cover include:</a:t>
            </a:r>
          </a:p>
        </p:txBody>
      </p:sp>
      <p:sp>
        <p:nvSpPr>
          <p:cNvPr id="8" name="Content Placeholder 7">
            <a:extLst>
              <a:ext uri="{FF2B5EF4-FFF2-40B4-BE49-F238E27FC236}">
                <a16:creationId xmlns:a16="http://schemas.microsoft.com/office/drawing/2014/main" id="{4B832F2B-53FB-F0C8-4C8C-710EFB52E4A1}"/>
              </a:ext>
            </a:extLst>
          </p:cNvPr>
          <p:cNvSpPr>
            <a:spLocks noGrp="1"/>
          </p:cNvSpPr>
          <p:nvPr>
            <p:ph sz="quarter" idx="14"/>
          </p:nvPr>
        </p:nvSpPr>
        <p:spPr>
          <a:xfrm>
            <a:off x="1246655" y="1937742"/>
            <a:ext cx="9931556" cy="3448058"/>
          </a:xfrm>
          <a:prstGeom prst="roundRect">
            <a:avLst/>
          </a:prstGeom>
          <a:solidFill>
            <a:srgbClr val="FFE5E5"/>
          </a:solidFill>
          <a:ln w="38100">
            <a:solidFill>
              <a:srgbClr val="FF0000"/>
            </a:solidFill>
          </a:ln>
        </p:spPr>
        <p:txBody>
          <a:bodyPr wrap="square" lIns="274320" tIns="182880" bIns="182880" numCol="2" spcCol="457200">
            <a:noAutofit/>
          </a:bodyPr>
          <a:lstStyle/>
          <a:p>
            <a:pPr marL="342900" indent="-342900"/>
            <a:r>
              <a:rPr lang="en-US" sz="2000" dirty="0"/>
              <a:t>Eye exams (for prescription eyeglasses)</a:t>
            </a:r>
          </a:p>
          <a:p>
            <a:pPr marL="342900" indent="-342900"/>
            <a:r>
              <a:rPr lang="en-US" sz="2000" dirty="0"/>
              <a:t>Long-term care</a:t>
            </a:r>
          </a:p>
          <a:p>
            <a:pPr marL="342900" indent="-342900"/>
            <a:r>
              <a:rPr lang="en-US" sz="2000" dirty="0"/>
              <a:t>Cosmetic surgery</a:t>
            </a:r>
          </a:p>
          <a:p>
            <a:pPr marL="342900" indent="-342900"/>
            <a:r>
              <a:rPr lang="en-US" sz="2000" dirty="0"/>
              <a:t>Massage therapy</a:t>
            </a:r>
          </a:p>
          <a:p>
            <a:pPr marL="342900" indent="-342900"/>
            <a:r>
              <a:rPr lang="en-US" sz="2000" dirty="0"/>
              <a:t>Routine physical exams</a:t>
            </a:r>
          </a:p>
          <a:p>
            <a:pPr marL="342900" indent="-342900"/>
            <a:r>
              <a:rPr lang="en-US" sz="2000" dirty="0"/>
              <a:t>Hearing aids and exams for fitting them</a:t>
            </a:r>
          </a:p>
          <a:p>
            <a:pPr marL="342900" indent="-342900"/>
            <a:r>
              <a:rPr lang="en-US" sz="2000" dirty="0"/>
              <a:t>Concierge care</a:t>
            </a:r>
          </a:p>
          <a:p>
            <a:pPr marL="342900" indent="-342900"/>
            <a:r>
              <a:rPr lang="en-US" sz="2000" dirty="0"/>
              <a:t>Covered items or services you get from an opt-out doctor or other provider</a:t>
            </a:r>
          </a:p>
          <a:p>
            <a:pPr marL="342900" indent="-342900"/>
            <a:r>
              <a:rPr lang="en-US" sz="2000" dirty="0"/>
              <a:t>Most dental care</a:t>
            </a:r>
          </a:p>
        </p:txBody>
      </p:sp>
      <p:sp>
        <p:nvSpPr>
          <p:cNvPr id="9" name="Content Placeholder 8">
            <a:extLst>
              <a:ext uri="{FF2B5EF4-FFF2-40B4-BE49-F238E27FC236}">
                <a16:creationId xmlns:a16="http://schemas.microsoft.com/office/drawing/2014/main" id="{69C5F511-F071-16A2-24A9-E820655C3308}"/>
              </a:ext>
            </a:extLst>
          </p:cNvPr>
          <p:cNvSpPr>
            <a:spLocks noGrp="1"/>
          </p:cNvSpPr>
          <p:nvPr>
            <p:ph sz="quarter" idx="15"/>
          </p:nvPr>
        </p:nvSpPr>
        <p:spPr>
          <a:xfrm>
            <a:off x="1505963" y="5385800"/>
            <a:ext cx="9847837" cy="1005841"/>
          </a:xfrm>
        </p:spPr>
        <p:txBody>
          <a:bodyPr>
            <a:normAutofit/>
          </a:bodyPr>
          <a:lstStyle/>
          <a:p>
            <a:pPr marL="0" lvl="0" indent="0" defTabSz="685800">
              <a:spcAft>
                <a:spcPts val="600"/>
              </a:spcAft>
              <a:buClrTx/>
              <a:buNone/>
            </a:pPr>
            <a:r>
              <a:rPr lang="en-US" sz="2400" dirty="0"/>
              <a:t>They may be covered if you have other coverage, like Medicaid or a Medicare Advantage Plan that covers these services.</a:t>
            </a:r>
          </a:p>
        </p:txBody>
      </p:sp>
      <p:grpSp>
        <p:nvGrpSpPr>
          <p:cNvPr id="47" name="Group 46">
            <a:extLst>
              <a:ext uri="{FF2B5EF4-FFF2-40B4-BE49-F238E27FC236}">
                <a16:creationId xmlns:a16="http://schemas.microsoft.com/office/drawing/2014/main" id="{3A3AD9EF-0D19-48BE-8BE5-4BEF0054D474}"/>
              </a:ext>
              <a:ext uri="{C183D7F6-B498-43B3-948B-1728B52AA6E4}">
                <adec:decorative xmlns:adec="http://schemas.microsoft.com/office/drawing/2017/decorative" val="1"/>
              </a:ext>
            </a:extLst>
          </p:cNvPr>
          <p:cNvGrpSpPr>
            <a:grpSpLocks noChangeAspect="1"/>
          </p:cNvGrpSpPr>
          <p:nvPr/>
        </p:nvGrpSpPr>
        <p:grpSpPr>
          <a:xfrm>
            <a:off x="725551" y="1583007"/>
            <a:ext cx="1005840" cy="1005840"/>
            <a:chOff x="-585073" y="2331534"/>
            <a:chExt cx="972058" cy="1005840"/>
          </a:xfrm>
        </p:grpSpPr>
        <p:sp>
          <p:nvSpPr>
            <p:cNvPr id="43" name="Oval 42">
              <a:extLst>
                <a:ext uri="{FF2B5EF4-FFF2-40B4-BE49-F238E27FC236}">
                  <a16:creationId xmlns:a16="http://schemas.microsoft.com/office/drawing/2014/main" id="{F436D998-9B45-477E-8F0C-A3B778B77B06}"/>
                </a:ext>
              </a:extLst>
            </p:cNvPr>
            <p:cNvSpPr/>
            <p:nvPr/>
          </p:nvSpPr>
          <p:spPr>
            <a:xfrm>
              <a:off x="-582279" y="2331534"/>
              <a:ext cx="969264" cy="10058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7FB8A82B-C87B-4B63-9CE3-73A3BEF6A190}"/>
                </a:ext>
              </a:extLst>
            </p:cNvPr>
            <p:cNvSpPr>
              <a:spLocks noChangeAspect="1"/>
            </p:cNvSpPr>
            <p:nvPr/>
          </p:nvSpPr>
          <p:spPr>
            <a:xfrm>
              <a:off x="-585073" y="2353056"/>
              <a:ext cx="969264" cy="969264"/>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Slide Number Placeholder 6">
            <a:extLst>
              <a:ext uri="{FF2B5EF4-FFF2-40B4-BE49-F238E27FC236}">
                <a16:creationId xmlns:a16="http://schemas.microsoft.com/office/drawing/2014/main" id="{68944BDB-888C-45BE-8E0F-0CEFF5A12602}"/>
              </a:ext>
            </a:extLst>
          </p:cNvPr>
          <p:cNvSpPr>
            <a:spLocks noGrp="1"/>
          </p:cNvSpPr>
          <p:nvPr>
            <p:ph type="sldNum" sz="quarter" idx="12"/>
          </p:nvPr>
        </p:nvSpPr>
        <p:spPr/>
        <p:txBody>
          <a:bodyPr/>
          <a:lstStyle/>
          <a:p>
            <a:fld id="{48F63A3B-78C7-47BE-AE5E-E10140E04643}" type="slidenum">
              <a:rPr lang="en-US" smtClean="0"/>
              <a:pPr/>
              <a:t>39</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2433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uiExpand="1" build="p" animBg="1"/>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1</a:t>
            </a:r>
          </a:p>
        </p:txBody>
      </p:sp>
      <p:sp>
        <p:nvSpPr>
          <p:cNvPr id="5" name="Text Placeholder 4"/>
          <p:cNvSpPr>
            <a:spLocks noGrp="1"/>
          </p:cNvSpPr>
          <p:nvPr>
            <p:ph type="body" idx="1"/>
          </p:nvPr>
        </p:nvSpPr>
        <p:spPr/>
        <p:txBody>
          <a:bodyPr/>
          <a:lstStyle/>
          <a:p>
            <a:r>
              <a:rPr lang="en-US" dirty="0"/>
              <a:t>What’s Medicare?</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 You Pay in 2024: Part B Monthly Premiums</a:t>
            </a:r>
          </a:p>
        </p:txBody>
      </p:sp>
      <p:sp>
        <p:nvSpPr>
          <p:cNvPr id="11" name="Content Placeholder 10">
            <a:extLst>
              <a:ext uri="{FF2B5EF4-FFF2-40B4-BE49-F238E27FC236}">
                <a16:creationId xmlns:a16="http://schemas.microsoft.com/office/drawing/2014/main" id="{1EDED075-4E09-B946-E17D-9A57BFE668B3}"/>
              </a:ext>
            </a:extLst>
          </p:cNvPr>
          <p:cNvSpPr>
            <a:spLocks noGrp="1"/>
          </p:cNvSpPr>
          <p:nvPr>
            <p:ph sz="quarter" idx="13"/>
          </p:nvPr>
        </p:nvSpPr>
        <p:spPr>
          <a:xfrm>
            <a:off x="0" y="948889"/>
            <a:ext cx="12192000" cy="766591"/>
          </a:xfrm>
        </p:spPr>
        <p:txBody>
          <a:bodyPr anchor="ctr">
            <a:normAutofit/>
          </a:bodyPr>
          <a:lstStyle/>
          <a:p>
            <a:pPr marL="231775" lvl="2" indent="0" algn="ctr" defTabSz="685800">
              <a:spcBef>
                <a:spcPts val="600"/>
              </a:spcBef>
              <a:spcAft>
                <a:spcPts val="0"/>
              </a:spcAft>
              <a:buSzPct val="100000"/>
              <a:buNone/>
              <a:defRPr/>
            </a:pPr>
            <a:r>
              <a:rPr lang="en-US" sz="2400" b="1" dirty="0">
                <a:latin typeface="Arial" panose="020B0604020202020204" pitchFamily="34" charset="0"/>
                <a:cs typeface="Arial" panose="020B0604020202020204" pitchFamily="34" charset="0"/>
              </a:rPr>
              <a:t>Standard premium is $174.70  </a:t>
            </a:r>
          </a:p>
        </p:txBody>
      </p:sp>
      <p:sp>
        <p:nvSpPr>
          <p:cNvPr id="12" name="Content Placeholder 11">
            <a:extLst>
              <a:ext uri="{FF2B5EF4-FFF2-40B4-BE49-F238E27FC236}">
                <a16:creationId xmlns:a16="http://schemas.microsoft.com/office/drawing/2014/main" id="{F48FD9F3-6A8C-1392-14DD-3721A4C812D0}"/>
              </a:ext>
            </a:extLst>
          </p:cNvPr>
          <p:cNvSpPr>
            <a:spLocks noGrp="1"/>
          </p:cNvSpPr>
          <p:nvPr>
            <p:ph sz="quarter" idx="14"/>
          </p:nvPr>
        </p:nvSpPr>
        <p:spPr>
          <a:xfrm>
            <a:off x="2411409" y="1909009"/>
            <a:ext cx="3383280" cy="4114800"/>
          </a:xfrm>
          <a:prstGeom prst="roundRect">
            <a:avLst/>
          </a:prstGeom>
          <a:ln w="28575">
            <a:solidFill>
              <a:srgbClr val="0070C0"/>
            </a:solidFill>
          </a:ln>
        </p:spPr>
        <p:txBody>
          <a:bodyPr lIns="0" tIns="1645920" rIns="0" bIns="0">
            <a:noAutofit/>
          </a:bodyPr>
          <a:lstStyle/>
          <a:p>
            <a:pPr marL="0" lvl="1" indent="0" algn="ctr" defTabSz="685800">
              <a:spcAft>
                <a:spcPts val="0"/>
              </a:spcAft>
              <a:buNone/>
            </a:pPr>
            <a:r>
              <a:rPr lang="en-US" sz="2400" dirty="0">
                <a:latin typeface="Calibri" panose="020F0502020204030204"/>
                <a:cs typeface="Arial"/>
              </a:rPr>
              <a:t>Some people who get Social Security benefits pay less due to the statutory hold harmless provision</a:t>
            </a:r>
            <a:endParaRPr lang="en-US" dirty="0"/>
          </a:p>
        </p:txBody>
      </p:sp>
      <p:grpSp>
        <p:nvGrpSpPr>
          <p:cNvPr id="9" name="Group 8">
            <a:extLst>
              <a:ext uri="{FF2B5EF4-FFF2-40B4-BE49-F238E27FC236}">
                <a16:creationId xmlns:a16="http://schemas.microsoft.com/office/drawing/2014/main" id="{E93D639F-2AD1-4608-8DF0-20A17EA71BBC}"/>
              </a:ext>
              <a:ext uri="{C183D7F6-B498-43B3-948B-1728B52AA6E4}">
                <adec:decorative xmlns:adec="http://schemas.microsoft.com/office/drawing/2017/decorative" val="1"/>
              </a:ext>
            </a:extLst>
          </p:cNvPr>
          <p:cNvGrpSpPr/>
          <p:nvPr/>
        </p:nvGrpSpPr>
        <p:grpSpPr>
          <a:xfrm>
            <a:off x="3309466" y="1936427"/>
            <a:ext cx="1645920" cy="1661160"/>
            <a:chOff x="3309466" y="2046789"/>
            <a:chExt cx="1645920" cy="1661160"/>
          </a:xfrm>
        </p:grpSpPr>
        <p:sp>
          <p:nvSpPr>
            <p:cNvPr id="5" name="Oval 4">
              <a:extLst>
                <a:ext uri="{FF2B5EF4-FFF2-40B4-BE49-F238E27FC236}">
                  <a16:creationId xmlns:a16="http://schemas.microsoft.com/office/drawing/2014/main" id="{3903B81F-A925-4BC9-BD81-BA937536CD33}"/>
                </a:ext>
              </a:extLst>
            </p:cNvPr>
            <p:cNvSpPr/>
            <p:nvPr/>
          </p:nvSpPr>
          <p:spPr>
            <a:xfrm>
              <a:off x="3309466" y="2062029"/>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Down 6">
              <a:extLst>
                <a:ext uri="{FF2B5EF4-FFF2-40B4-BE49-F238E27FC236}">
                  <a16:creationId xmlns:a16="http://schemas.microsoft.com/office/drawing/2014/main" id="{4EE3F0C5-A7F3-461E-BFB7-EBB4643EFAA7}"/>
                </a:ext>
              </a:extLst>
            </p:cNvPr>
            <p:cNvSpPr/>
            <p:nvPr/>
          </p:nvSpPr>
          <p:spPr>
            <a:xfrm>
              <a:off x="3355109" y="2046789"/>
              <a:ext cx="1554634" cy="160093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DD487E7-8298-4C1C-A8DE-76E0AD8386B4}"/>
                </a:ext>
              </a:extLst>
            </p:cNvPr>
            <p:cNvSpPr/>
            <p:nvPr/>
          </p:nvSpPr>
          <p:spPr>
            <a:xfrm>
              <a:off x="3765979" y="2284824"/>
              <a:ext cx="732893" cy="1200329"/>
            </a:xfrm>
            <a:prstGeom prst="rect">
              <a:avLst/>
            </a:prstGeom>
            <a:noFill/>
          </p:spPr>
          <p:txBody>
            <a:bodyPr wrap="none" lIns="91440" tIns="45720" rIns="91440" bIns="45720">
              <a:spAutoFit/>
            </a:bodyPr>
            <a:lstStyle/>
            <a:p>
              <a:pPr algn="ctr"/>
              <a:r>
                <a:rPr lang="en-US" sz="720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rPr>
                <a:t>$</a:t>
              </a:r>
              <a:endParaRPr lang="en-US" sz="7200" b="0" cap="none" spc="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endParaRPr>
            </a:p>
          </p:txBody>
        </p:sp>
      </p:grpSp>
      <p:sp>
        <p:nvSpPr>
          <p:cNvPr id="13" name="Content Placeholder 12">
            <a:extLst>
              <a:ext uri="{FF2B5EF4-FFF2-40B4-BE49-F238E27FC236}">
                <a16:creationId xmlns:a16="http://schemas.microsoft.com/office/drawing/2014/main" id="{565A62F7-E383-8BA2-B17A-FB6492441CB1}"/>
              </a:ext>
            </a:extLst>
          </p:cNvPr>
          <p:cNvSpPr>
            <a:spLocks noGrp="1"/>
          </p:cNvSpPr>
          <p:nvPr>
            <p:ph sz="quarter" idx="15"/>
          </p:nvPr>
        </p:nvSpPr>
        <p:spPr>
          <a:xfrm>
            <a:off x="6397311" y="1909009"/>
            <a:ext cx="3383280" cy="4114800"/>
          </a:xfrm>
          <a:prstGeom prst="roundRect">
            <a:avLst/>
          </a:prstGeom>
          <a:ln w="28575">
            <a:solidFill>
              <a:srgbClr val="0070C0"/>
            </a:solidFill>
          </a:ln>
        </p:spPr>
        <p:txBody>
          <a:bodyPr lIns="0" tIns="1645920" rIns="0" bIns="0">
            <a:noAutofit/>
          </a:bodyPr>
          <a:lstStyle/>
          <a:p>
            <a:pPr marL="0" lvl="1" indent="0" algn="ctr" defTabSz="685800">
              <a:spcAft>
                <a:spcPts val="0"/>
              </a:spcAft>
              <a:buNone/>
            </a:pPr>
            <a:r>
              <a:rPr lang="en-US" sz="2400" dirty="0">
                <a:latin typeface="Calibri" panose="020F0502020204030204"/>
                <a:cs typeface="Arial"/>
              </a:rPr>
              <a:t>Your premium may be higher if you didn’t choose Part B when you first became eligible or if your income exceeds a certain threshold</a:t>
            </a:r>
          </a:p>
        </p:txBody>
      </p:sp>
      <p:grpSp>
        <p:nvGrpSpPr>
          <p:cNvPr id="19" name="Group 18">
            <a:extLst>
              <a:ext uri="{FF2B5EF4-FFF2-40B4-BE49-F238E27FC236}">
                <a16:creationId xmlns:a16="http://schemas.microsoft.com/office/drawing/2014/main" id="{377A5305-2665-4A8D-82D6-30D2DD6AC256}"/>
              </a:ext>
              <a:ext uri="{C183D7F6-B498-43B3-948B-1728B52AA6E4}">
                <adec:decorative xmlns:adec="http://schemas.microsoft.com/office/drawing/2017/decorative" val="1"/>
              </a:ext>
            </a:extLst>
          </p:cNvPr>
          <p:cNvGrpSpPr/>
          <p:nvPr/>
        </p:nvGrpSpPr>
        <p:grpSpPr>
          <a:xfrm rot="10800000">
            <a:off x="7265991" y="1993912"/>
            <a:ext cx="1645920" cy="1658620"/>
            <a:chOff x="3309466" y="2049329"/>
            <a:chExt cx="1645920" cy="1658620"/>
          </a:xfrm>
        </p:grpSpPr>
        <p:sp>
          <p:nvSpPr>
            <p:cNvPr id="20" name="Oval 19">
              <a:extLst>
                <a:ext uri="{FF2B5EF4-FFF2-40B4-BE49-F238E27FC236}">
                  <a16:creationId xmlns:a16="http://schemas.microsoft.com/office/drawing/2014/main" id="{24F6D3D8-F569-4076-8016-44B2DDD67FE6}"/>
                </a:ext>
              </a:extLst>
            </p:cNvPr>
            <p:cNvSpPr/>
            <p:nvPr/>
          </p:nvSpPr>
          <p:spPr>
            <a:xfrm>
              <a:off x="3309466" y="2062029"/>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Down 20">
              <a:extLst>
                <a:ext uri="{FF2B5EF4-FFF2-40B4-BE49-F238E27FC236}">
                  <a16:creationId xmlns:a16="http://schemas.microsoft.com/office/drawing/2014/main" id="{104AED60-E80A-4795-AB56-51E37CAFDFD2}"/>
                </a:ext>
              </a:extLst>
            </p:cNvPr>
            <p:cNvSpPr/>
            <p:nvPr/>
          </p:nvSpPr>
          <p:spPr>
            <a:xfrm>
              <a:off x="3355109" y="2049329"/>
              <a:ext cx="1554634" cy="160093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2196658-4A64-4335-A35C-47EDF68AA8B0}"/>
                </a:ext>
              </a:extLst>
            </p:cNvPr>
            <p:cNvSpPr/>
            <p:nvPr/>
          </p:nvSpPr>
          <p:spPr>
            <a:xfrm rot="10800000">
              <a:off x="3765979" y="2284824"/>
              <a:ext cx="732893" cy="1200329"/>
            </a:xfrm>
            <a:prstGeom prst="rect">
              <a:avLst/>
            </a:prstGeom>
            <a:noFill/>
          </p:spPr>
          <p:txBody>
            <a:bodyPr wrap="none" lIns="91440" tIns="45720" rIns="91440" bIns="45720">
              <a:spAutoFit/>
            </a:bodyPr>
            <a:lstStyle/>
            <a:p>
              <a:pPr algn="ctr"/>
              <a:r>
                <a:rPr lang="en-US" sz="720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rPr>
                <a:t>$</a:t>
              </a:r>
              <a:endParaRPr lang="en-US" sz="7200" b="0" cap="none" spc="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endParaRPr>
            </a:p>
          </p:txBody>
        </p:sp>
      </p:grpSp>
      <p:sp>
        <p:nvSpPr>
          <p:cNvPr id="10" name="Slide Number Placeholder 9">
            <a:extLst>
              <a:ext uri="{FF2B5EF4-FFF2-40B4-BE49-F238E27FC236}">
                <a16:creationId xmlns:a16="http://schemas.microsoft.com/office/drawing/2014/main" id="{9C9954F6-B5D4-412C-9456-41EAEF53C75E}"/>
              </a:ext>
            </a:extLst>
          </p:cNvPr>
          <p:cNvSpPr>
            <a:spLocks noGrp="1"/>
          </p:cNvSpPr>
          <p:nvPr>
            <p:ph type="sldNum" sz="quarter" idx="12"/>
          </p:nvPr>
        </p:nvSpPr>
        <p:spPr/>
        <p:txBody>
          <a:bodyPr/>
          <a:lstStyle/>
          <a:p>
            <a:fld id="{48F63A3B-78C7-47BE-AE5E-E10140E04643}" type="slidenum">
              <a:rPr lang="en-US" smtClean="0"/>
              <a:pPr/>
              <a:t>40</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95032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13"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b="0" dirty="0">
                <a:solidFill>
                  <a:prstClr val="white"/>
                </a:solidFill>
              </a:rPr>
              <a:t>Monthly Part B Standard Premium: Income-Related Monthly Adjustment Amount (IRMAA) for 2024</a:t>
            </a:r>
            <a:endParaRPr lang="en-US" sz="2800" b="0" dirty="0"/>
          </a:p>
        </p:txBody>
      </p:sp>
      <p:sp>
        <p:nvSpPr>
          <p:cNvPr id="8" name="Content Placeholder 7">
            <a:extLst>
              <a:ext uri="{FF2B5EF4-FFF2-40B4-BE49-F238E27FC236}">
                <a16:creationId xmlns:a16="http://schemas.microsoft.com/office/drawing/2014/main" id="{64A9518A-7C8C-C589-818F-07AE7114DE8B}"/>
              </a:ext>
            </a:extLst>
          </p:cNvPr>
          <p:cNvSpPr>
            <a:spLocks noGrp="1"/>
          </p:cNvSpPr>
          <p:nvPr>
            <p:ph sz="quarter" idx="14"/>
          </p:nvPr>
        </p:nvSpPr>
        <p:spPr>
          <a:xfrm>
            <a:off x="533400" y="1047712"/>
            <a:ext cx="10820400" cy="400088"/>
          </a:xfrm>
        </p:spPr>
        <p:txBody>
          <a:bodyPr/>
          <a:lstStyle/>
          <a:p>
            <a:pPr marL="215265" lvl="0" indent="0">
              <a:spcAft>
                <a:spcPts val="50"/>
              </a:spcAft>
              <a:buClrTx/>
              <a:buNone/>
            </a:pPr>
            <a:r>
              <a:rPr lang="en-US" sz="2000" b="1" kern="0" dirty="0">
                <a:ea typeface="Calibri" panose="020F0502020204030204" pitchFamily="34" charset="0"/>
              </a:rPr>
              <a:t>If your yearly income in 2022 (for what you pay in 2024) was:</a:t>
            </a:r>
          </a:p>
        </p:txBody>
      </p:sp>
      <p:graphicFrame>
        <p:nvGraphicFramePr>
          <p:cNvPr id="10" name="Content Placeholder 9">
            <a:extLst>
              <a:ext uri="{FF2B5EF4-FFF2-40B4-BE49-F238E27FC236}">
                <a16:creationId xmlns:a16="http://schemas.microsoft.com/office/drawing/2014/main" id="{1C922F93-BE58-8040-45FF-06D21448F2E3}"/>
              </a:ext>
            </a:extLst>
          </p:cNvPr>
          <p:cNvGraphicFramePr>
            <a:graphicFrameLocks noGrp="1"/>
          </p:cNvGraphicFramePr>
          <p:nvPr>
            <p:ph sz="quarter" idx="4294967295"/>
            <p:extLst>
              <p:ext uri="{D42A27DB-BD31-4B8C-83A1-F6EECF244321}">
                <p14:modId xmlns:p14="http://schemas.microsoft.com/office/powerpoint/2010/main" val="1987346520"/>
              </p:ext>
            </p:extLst>
          </p:nvPr>
        </p:nvGraphicFramePr>
        <p:xfrm>
          <a:off x="653988" y="1483109"/>
          <a:ext cx="10940988" cy="5050406"/>
        </p:xfrm>
        <a:graphic>
          <a:graphicData uri="http://schemas.openxmlformats.org/drawingml/2006/table">
            <a:tbl>
              <a:tblPr firstRow="1" bandRow="1">
                <a:tableStyleId>{5FD0F851-EC5A-4D38-B0AD-8093EC10F338}</a:tableStyleId>
              </a:tblPr>
              <a:tblGrid>
                <a:gridCol w="2735247">
                  <a:extLst>
                    <a:ext uri="{9D8B030D-6E8A-4147-A177-3AD203B41FA5}">
                      <a16:colId xmlns:a16="http://schemas.microsoft.com/office/drawing/2014/main" val="3290988320"/>
                    </a:ext>
                  </a:extLst>
                </a:gridCol>
                <a:gridCol w="2735247">
                  <a:extLst>
                    <a:ext uri="{9D8B030D-6E8A-4147-A177-3AD203B41FA5}">
                      <a16:colId xmlns:a16="http://schemas.microsoft.com/office/drawing/2014/main" val="902513017"/>
                    </a:ext>
                  </a:extLst>
                </a:gridCol>
                <a:gridCol w="2735247">
                  <a:extLst>
                    <a:ext uri="{9D8B030D-6E8A-4147-A177-3AD203B41FA5}">
                      <a16:colId xmlns:a16="http://schemas.microsoft.com/office/drawing/2014/main" val="345356366"/>
                    </a:ext>
                  </a:extLst>
                </a:gridCol>
                <a:gridCol w="2735247">
                  <a:extLst>
                    <a:ext uri="{9D8B030D-6E8A-4147-A177-3AD203B41FA5}">
                      <a16:colId xmlns:a16="http://schemas.microsoft.com/office/drawing/2014/main" val="2846072710"/>
                    </a:ext>
                  </a:extLst>
                </a:gridCol>
              </a:tblGrid>
              <a:tr h="81567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461645" algn="ctr">
                        <a:lnSpc>
                          <a:spcPct val="100000"/>
                        </a:lnSpc>
                        <a:spcBef>
                          <a:spcPts val="0"/>
                        </a:spcBef>
                        <a:spcAft>
                          <a:spcPts val="600"/>
                        </a:spcAft>
                      </a:pPr>
                      <a:r>
                        <a:rPr lang="en-US" sz="2000" dirty="0">
                          <a:solidFill>
                            <a:schemeClr val="accent5">
                              <a:lumMod val="50000"/>
                            </a:schemeClr>
                          </a:solidFill>
                          <a:effectLst/>
                        </a:rPr>
                        <a:t>File Individual Tax Return</a:t>
                      </a:r>
                      <a:endParaRPr lang="en-US" sz="1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0810" marR="0" algn="ctr">
                        <a:lnSpc>
                          <a:spcPct val="100000"/>
                        </a:lnSpc>
                        <a:spcBef>
                          <a:spcPts val="0"/>
                        </a:spcBef>
                        <a:spcAft>
                          <a:spcPts val="600"/>
                        </a:spcAft>
                      </a:pPr>
                      <a:r>
                        <a:rPr lang="en-US" sz="2000" dirty="0">
                          <a:solidFill>
                            <a:schemeClr val="accent5">
                              <a:lumMod val="50000"/>
                            </a:schemeClr>
                          </a:solidFill>
                          <a:effectLst/>
                        </a:rPr>
                        <a:t>File Joint Tax Return</a:t>
                      </a:r>
                      <a:endParaRPr lang="en-US" sz="1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90170" algn="ctr">
                        <a:lnSpc>
                          <a:spcPct val="100000"/>
                        </a:lnSpc>
                        <a:spcBef>
                          <a:spcPts val="0"/>
                        </a:spcBef>
                        <a:spcAft>
                          <a:spcPts val="600"/>
                        </a:spcAft>
                      </a:pPr>
                      <a:r>
                        <a:rPr lang="en-US" sz="2000" dirty="0">
                          <a:solidFill>
                            <a:schemeClr val="accent5">
                              <a:lumMod val="50000"/>
                            </a:schemeClr>
                          </a:solidFill>
                          <a:effectLst/>
                        </a:rPr>
                        <a:t>File Married &amp; Separate Tax Return</a:t>
                      </a:r>
                      <a:endParaRPr lang="en-US" sz="1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316230" algn="ctr">
                        <a:lnSpc>
                          <a:spcPct val="100000"/>
                        </a:lnSpc>
                        <a:spcBef>
                          <a:spcPts val="0"/>
                        </a:spcBef>
                        <a:spcAft>
                          <a:spcPts val="600"/>
                        </a:spcAft>
                      </a:pPr>
                      <a:r>
                        <a:rPr lang="en-US" sz="2000" dirty="0">
                          <a:solidFill>
                            <a:schemeClr val="accent5">
                              <a:lumMod val="50000"/>
                            </a:schemeClr>
                          </a:solidFill>
                          <a:effectLst/>
                        </a:rPr>
                        <a:t>You pay each month </a:t>
                      </a:r>
                      <a:br>
                        <a:rPr lang="en-US" sz="2000" dirty="0">
                          <a:solidFill>
                            <a:schemeClr val="accent5">
                              <a:lumMod val="50000"/>
                            </a:schemeClr>
                          </a:solidFill>
                          <a:effectLst/>
                        </a:rPr>
                      </a:br>
                      <a:r>
                        <a:rPr lang="en-US" sz="2000" dirty="0">
                          <a:solidFill>
                            <a:schemeClr val="accent5">
                              <a:lumMod val="50000"/>
                            </a:schemeClr>
                          </a:solidFill>
                          <a:effectLst/>
                        </a:rPr>
                        <a:t>(in 2024)</a:t>
                      </a:r>
                      <a:endParaRPr lang="en-US" sz="1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35378124"/>
                  </a:ext>
                </a:extLst>
              </a:tr>
              <a:tr h="49620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$103,000 or less</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chemeClr val="accent5">
                              <a:lumMod val="50000"/>
                            </a:schemeClr>
                          </a:solidFill>
                          <a:effectLst/>
                        </a:rPr>
                        <a:t>$206,000 or less</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$103,000 or less</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chemeClr val="accent5">
                              <a:lumMod val="50000"/>
                            </a:schemeClr>
                          </a:solidFill>
                          <a:effectLst/>
                        </a:rPr>
                        <a:t>$174.70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5381591"/>
                  </a:ext>
                </a:extLst>
              </a:tr>
              <a:tr h="8360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Above $103,000 up to</a:t>
                      </a:r>
                      <a:endParaRPr lang="en-US" sz="1600" dirty="0">
                        <a:solidFill>
                          <a:schemeClr val="accent5">
                            <a:lumMod val="50000"/>
                          </a:schemeClr>
                        </a:solidFill>
                        <a:effectLst/>
                      </a:endParaRPr>
                    </a:p>
                    <a:p>
                      <a:pPr marL="128905" marR="0">
                        <a:lnSpc>
                          <a:spcPct val="100000"/>
                        </a:lnSpc>
                        <a:spcBef>
                          <a:spcPts val="0"/>
                        </a:spcBef>
                        <a:spcAft>
                          <a:spcPts val="600"/>
                        </a:spcAft>
                      </a:pPr>
                      <a:r>
                        <a:rPr lang="en-US" sz="1800" dirty="0">
                          <a:solidFill>
                            <a:schemeClr val="accent5">
                              <a:lumMod val="50000"/>
                            </a:schemeClr>
                          </a:solidFill>
                          <a:effectLst/>
                        </a:rPr>
                        <a:t>$129,000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chemeClr val="accent5">
                              <a:lumMod val="50000"/>
                            </a:schemeClr>
                          </a:solidFill>
                          <a:effectLst/>
                        </a:rPr>
                        <a:t>Above $206,000 up to</a:t>
                      </a:r>
                      <a:endParaRPr lang="en-US" sz="1600" dirty="0">
                        <a:solidFill>
                          <a:schemeClr val="accent5">
                            <a:lumMod val="50000"/>
                          </a:schemeClr>
                        </a:solidFill>
                        <a:effectLst/>
                      </a:endParaRPr>
                    </a:p>
                    <a:p>
                      <a:pPr marL="127635" marR="0">
                        <a:lnSpc>
                          <a:spcPct val="100000"/>
                        </a:lnSpc>
                        <a:spcBef>
                          <a:spcPts val="0"/>
                        </a:spcBef>
                        <a:spcAft>
                          <a:spcPts val="600"/>
                        </a:spcAft>
                      </a:pPr>
                      <a:r>
                        <a:rPr lang="en-US" sz="1800" dirty="0">
                          <a:solidFill>
                            <a:schemeClr val="accent5">
                              <a:lumMod val="50000"/>
                            </a:schemeClr>
                          </a:solidFill>
                          <a:effectLst/>
                        </a:rPr>
                        <a:t>$258,000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Not applicable</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chemeClr val="accent5">
                              <a:lumMod val="50000"/>
                            </a:schemeClr>
                          </a:solidFill>
                          <a:effectLst/>
                        </a:rPr>
                        <a:t>$244.60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9036031"/>
                  </a:ext>
                </a:extLst>
              </a:tr>
              <a:tr h="8360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Above $129,000 up to</a:t>
                      </a:r>
                      <a:endParaRPr lang="en-US" sz="1600" dirty="0">
                        <a:solidFill>
                          <a:schemeClr val="accent5">
                            <a:lumMod val="50000"/>
                          </a:schemeClr>
                        </a:solidFill>
                        <a:effectLst/>
                      </a:endParaRPr>
                    </a:p>
                    <a:p>
                      <a:pPr marL="128905" marR="0">
                        <a:lnSpc>
                          <a:spcPct val="100000"/>
                        </a:lnSpc>
                        <a:spcBef>
                          <a:spcPts val="0"/>
                        </a:spcBef>
                        <a:spcAft>
                          <a:spcPts val="600"/>
                        </a:spcAft>
                      </a:pPr>
                      <a:r>
                        <a:rPr lang="en-US" sz="1800" dirty="0">
                          <a:solidFill>
                            <a:schemeClr val="accent5">
                              <a:lumMod val="50000"/>
                            </a:schemeClr>
                          </a:solidFill>
                          <a:effectLst/>
                        </a:rPr>
                        <a:t>$161,000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chemeClr val="accent5">
                              <a:lumMod val="50000"/>
                            </a:schemeClr>
                          </a:solidFill>
                          <a:effectLst/>
                        </a:rPr>
                        <a:t>Above $258,000 up to</a:t>
                      </a:r>
                      <a:endParaRPr lang="en-US" sz="1600" dirty="0">
                        <a:solidFill>
                          <a:schemeClr val="accent5">
                            <a:lumMod val="50000"/>
                          </a:schemeClr>
                        </a:solidFill>
                        <a:effectLst/>
                      </a:endParaRPr>
                    </a:p>
                    <a:p>
                      <a:pPr marL="127635" marR="0">
                        <a:lnSpc>
                          <a:spcPct val="100000"/>
                        </a:lnSpc>
                        <a:spcBef>
                          <a:spcPts val="0"/>
                        </a:spcBef>
                        <a:spcAft>
                          <a:spcPts val="600"/>
                        </a:spcAft>
                      </a:pPr>
                      <a:r>
                        <a:rPr lang="en-US" sz="1800" dirty="0">
                          <a:solidFill>
                            <a:schemeClr val="accent5">
                              <a:lumMod val="50000"/>
                            </a:schemeClr>
                          </a:solidFill>
                          <a:effectLst/>
                        </a:rPr>
                        <a:t>$322,000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Not applicable</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chemeClr val="accent5">
                              <a:lumMod val="50000"/>
                            </a:schemeClr>
                          </a:solidFill>
                          <a:effectLst/>
                        </a:rPr>
                        <a:t>$349.40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41994512"/>
                  </a:ext>
                </a:extLst>
              </a:tr>
              <a:tr h="8360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Above $161,000 up to</a:t>
                      </a:r>
                      <a:endParaRPr lang="en-US" sz="1600" dirty="0">
                        <a:solidFill>
                          <a:schemeClr val="accent5">
                            <a:lumMod val="50000"/>
                          </a:schemeClr>
                        </a:solidFill>
                        <a:effectLst/>
                      </a:endParaRPr>
                    </a:p>
                    <a:p>
                      <a:pPr marL="128905" marR="0">
                        <a:lnSpc>
                          <a:spcPct val="100000"/>
                        </a:lnSpc>
                        <a:spcBef>
                          <a:spcPts val="0"/>
                        </a:spcBef>
                        <a:spcAft>
                          <a:spcPts val="600"/>
                        </a:spcAft>
                      </a:pPr>
                      <a:r>
                        <a:rPr lang="en-US" sz="1800" dirty="0">
                          <a:solidFill>
                            <a:schemeClr val="accent5">
                              <a:lumMod val="50000"/>
                            </a:schemeClr>
                          </a:solidFill>
                          <a:effectLst/>
                        </a:rPr>
                        <a:t>$193,000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chemeClr val="accent5">
                              <a:lumMod val="50000"/>
                            </a:schemeClr>
                          </a:solidFill>
                          <a:effectLst/>
                        </a:rPr>
                        <a:t>Above $322,000 up to</a:t>
                      </a:r>
                      <a:endParaRPr lang="en-US" sz="1600" dirty="0">
                        <a:solidFill>
                          <a:schemeClr val="accent5">
                            <a:lumMod val="50000"/>
                          </a:schemeClr>
                        </a:solidFill>
                        <a:effectLst/>
                      </a:endParaRPr>
                    </a:p>
                    <a:p>
                      <a:pPr marL="127635" marR="0">
                        <a:lnSpc>
                          <a:spcPct val="100000"/>
                        </a:lnSpc>
                        <a:spcBef>
                          <a:spcPts val="0"/>
                        </a:spcBef>
                        <a:spcAft>
                          <a:spcPts val="600"/>
                        </a:spcAft>
                      </a:pPr>
                      <a:r>
                        <a:rPr lang="en-US" sz="1800" dirty="0">
                          <a:solidFill>
                            <a:schemeClr val="accent5">
                              <a:lumMod val="50000"/>
                            </a:schemeClr>
                          </a:solidFill>
                          <a:effectLst/>
                        </a:rPr>
                        <a:t>$386,000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Not applicable</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chemeClr val="accent5">
                              <a:lumMod val="50000"/>
                            </a:schemeClr>
                          </a:solidFill>
                          <a:effectLst/>
                        </a:rPr>
                        <a:t>$454.20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84996815"/>
                  </a:ext>
                </a:extLst>
              </a:tr>
              <a:tr h="7341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58420">
                        <a:lnSpc>
                          <a:spcPct val="100000"/>
                        </a:lnSpc>
                        <a:spcBef>
                          <a:spcPts val="0"/>
                        </a:spcBef>
                        <a:spcAft>
                          <a:spcPts val="600"/>
                        </a:spcAft>
                      </a:pPr>
                      <a:r>
                        <a:rPr lang="en-US" sz="1800" dirty="0">
                          <a:solidFill>
                            <a:schemeClr val="accent5">
                              <a:lumMod val="50000"/>
                            </a:schemeClr>
                          </a:solidFill>
                          <a:effectLst/>
                        </a:rPr>
                        <a:t>Above $193,000 and less than $500,000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58420">
                        <a:lnSpc>
                          <a:spcPct val="100000"/>
                        </a:lnSpc>
                        <a:spcBef>
                          <a:spcPts val="0"/>
                        </a:spcBef>
                        <a:spcAft>
                          <a:spcPts val="600"/>
                        </a:spcAft>
                      </a:pPr>
                      <a:r>
                        <a:rPr lang="en-US" sz="1800" dirty="0">
                          <a:solidFill>
                            <a:schemeClr val="accent5">
                              <a:lumMod val="50000"/>
                            </a:schemeClr>
                          </a:solidFill>
                          <a:effectLst/>
                        </a:rPr>
                        <a:t>Above $386,000 and less than $750,000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135890">
                        <a:lnSpc>
                          <a:spcPct val="100000"/>
                        </a:lnSpc>
                        <a:spcBef>
                          <a:spcPts val="0"/>
                        </a:spcBef>
                        <a:spcAft>
                          <a:spcPts val="600"/>
                        </a:spcAft>
                      </a:pPr>
                      <a:r>
                        <a:rPr lang="en-US" sz="1800" dirty="0">
                          <a:solidFill>
                            <a:schemeClr val="accent5">
                              <a:lumMod val="50000"/>
                            </a:schemeClr>
                          </a:solidFill>
                          <a:effectLst/>
                        </a:rPr>
                        <a:t>Above $103,000 and less than $397,000 </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chemeClr val="accent5">
                              <a:lumMod val="50000"/>
                            </a:schemeClr>
                          </a:solidFill>
                          <a:effectLst/>
                        </a:rPr>
                        <a:t>$559.00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67939025"/>
                  </a:ext>
                </a:extLst>
              </a:tr>
              <a:tr h="49620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$500,000 or above</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chemeClr val="accent5">
                              <a:lumMod val="50000"/>
                            </a:schemeClr>
                          </a:solidFill>
                          <a:effectLst/>
                        </a:rPr>
                        <a:t>$750,000 or above</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$397,000 or above</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chemeClr val="accent5">
                              <a:lumMod val="50000"/>
                            </a:schemeClr>
                          </a:solidFill>
                          <a:effectLst/>
                        </a:rPr>
                        <a:t>$594.00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9011100"/>
                  </a:ext>
                </a:extLst>
              </a:tr>
            </a:tbl>
          </a:graphicData>
        </a:graphic>
      </p:graphicFrame>
      <p:sp>
        <p:nvSpPr>
          <p:cNvPr id="5" name="Slide Number Placeholder 4">
            <a:extLst>
              <a:ext uri="{FF2B5EF4-FFF2-40B4-BE49-F238E27FC236}">
                <a16:creationId xmlns:a16="http://schemas.microsoft.com/office/drawing/2014/main" id="{76E9A9F9-F986-42E3-B861-2C776854A270}"/>
              </a:ext>
            </a:extLst>
          </p:cNvPr>
          <p:cNvSpPr>
            <a:spLocks noGrp="1"/>
          </p:cNvSpPr>
          <p:nvPr>
            <p:ph type="sldNum" sz="quarter" idx="12"/>
          </p:nvPr>
        </p:nvSpPr>
        <p:spPr/>
        <p:txBody>
          <a:bodyPr/>
          <a:lstStyle/>
          <a:p>
            <a:fld id="{48F63A3B-78C7-47BE-AE5E-E10140E04643}" type="slidenum">
              <a:rPr lang="en-US" smtClean="0">
                <a:solidFill>
                  <a:srgbClr val="8FAADC"/>
                </a:solidFill>
              </a:rPr>
              <a:pPr/>
              <a:t>41</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1161568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 You Pay in Original Medicare in 2024: Part B</a:t>
            </a:r>
          </a:p>
        </p:txBody>
      </p:sp>
      <p:graphicFrame>
        <p:nvGraphicFramePr>
          <p:cNvPr id="6" name="Table 5" descr="All information in table also included in speakers' notes"/>
          <p:cNvGraphicFramePr>
            <a:graphicFrameLocks noGrp="1"/>
          </p:cNvGraphicFramePr>
          <p:nvPr>
            <p:extLst>
              <p:ext uri="{D42A27DB-BD31-4B8C-83A1-F6EECF244321}">
                <p14:modId xmlns:p14="http://schemas.microsoft.com/office/powerpoint/2010/main" val="2099354102"/>
              </p:ext>
            </p:extLst>
          </p:nvPr>
        </p:nvGraphicFramePr>
        <p:xfrm>
          <a:off x="1154667" y="1670927"/>
          <a:ext cx="9646085" cy="2447831"/>
        </p:xfrm>
        <a:graphic>
          <a:graphicData uri="http://schemas.openxmlformats.org/drawingml/2006/table">
            <a:tbl>
              <a:tblPr firstRow="1" bandRow="1">
                <a:tableStyleId>{3B4B98B0-60AC-42C2-AFA5-B58CD77FA1E5}</a:tableStyleId>
              </a:tblPr>
              <a:tblGrid>
                <a:gridCol w="2624140">
                  <a:extLst>
                    <a:ext uri="{9D8B030D-6E8A-4147-A177-3AD203B41FA5}">
                      <a16:colId xmlns:a16="http://schemas.microsoft.com/office/drawing/2014/main" val="20000"/>
                    </a:ext>
                  </a:extLst>
                </a:gridCol>
                <a:gridCol w="7021945">
                  <a:extLst>
                    <a:ext uri="{9D8B030D-6E8A-4147-A177-3AD203B41FA5}">
                      <a16:colId xmlns:a16="http://schemas.microsoft.com/office/drawing/2014/main" val="20001"/>
                    </a:ext>
                  </a:extLst>
                </a:gridCol>
              </a:tblGrid>
              <a:tr h="55045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Aft>
                          <a:spcPts val="1200"/>
                        </a:spcAft>
                      </a:pPr>
                      <a:r>
                        <a:rPr lang="en-US" sz="2000" b="0" baseline="0" dirty="0">
                          <a:solidFill>
                            <a:srgbClr val="00529B"/>
                          </a:solidFill>
                        </a:rPr>
                        <a:t>Yearly Deductible</a:t>
                      </a:r>
                      <a:endParaRPr lang="en-US" sz="2000" b="0" baseline="0" dirty="0">
                        <a:solidFill>
                          <a:srgbClr val="00529B"/>
                        </a:solidFill>
                        <a:latin typeface="Arial" panose="020B0604020202020204" pitchFamily="34" charset="0"/>
                        <a:cs typeface="Arial" panose="020B0604020202020204" pitchFamily="34" charset="0"/>
                      </a:endParaRPr>
                    </a:p>
                  </a:txBody>
                  <a:tcPr marL="68580" marR="68580" marT="34287" marB="34287"/>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indent="0">
                        <a:spcAft>
                          <a:spcPts val="1200"/>
                        </a:spcAft>
                        <a:buFont typeface="Arial" pitchFamily="34" charset="0"/>
                        <a:buNone/>
                      </a:pPr>
                      <a:r>
                        <a:rPr lang="en-US" sz="2000" b="0" baseline="0" dirty="0">
                          <a:solidFill>
                            <a:srgbClr val="00529B"/>
                          </a:solidFill>
                        </a:rPr>
                        <a:t>$240 (You pay this deductible once each year)</a:t>
                      </a:r>
                      <a:endParaRPr lang="en-US" sz="2000" b="0" baseline="0" dirty="0">
                        <a:solidFill>
                          <a:srgbClr val="00529B"/>
                        </a:solidFill>
                        <a:latin typeface="Arial" panose="020B0604020202020204" pitchFamily="34" charset="0"/>
                        <a:cs typeface="Arial" panose="020B0604020202020204" pitchFamily="34" charset="0"/>
                      </a:endParaRPr>
                    </a:p>
                  </a:txBody>
                  <a:tcPr marL="68580" marR="68580" marT="34287" marB="34287"/>
                </a:tc>
                <a:extLst>
                  <a:ext uri="{0D108BD9-81ED-4DB2-BD59-A6C34878D82A}">
                    <a16:rowId xmlns:a16="http://schemas.microsoft.com/office/drawing/2014/main" val="10000"/>
                  </a:ext>
                </a:extLst>
              </a:tr>
              <a:tr h="180752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1200"/>
                        </a:spcAft>
                        <a:buClrTx/>
                        <a:buSzTx/>
                        <a:buFontTx/>
                        <a:buNone/>
                        <a:tabLst/>
                        <a:defRPr/>
                      </a:pPr>
                      <a:r>
                        <a:rPr lang="en-US" sz="2000" dirty="0">
                          <a:solidFill>
                            <a:srgbClr val="00529B"/>
                          </a:solidFill>
                        </a:rPr>
                        <a:t>Coinsurance for Part B Services</a:t>
                      </a:r>
                    </a:p>
                    <a:p>
                      <a:pPr>
                        <a:spcAft>
                          <a:spcPts val="1200"/>
                        </a:spcAft>
                      </a:pPr>
                      <a:endParaRPr lang="en-US" sz="2000" b="1" baseline="0" dirty="0">
                        <a:solidFill>
                          <a:srgbClr val="00529B"/>
                        </a:solidFill>
                        <a:latin typeface="Arial" panose="020B0604020202020204" pitchFamily="34" charset="0"/>
                        <a:cs typeface="Arial" panose="020B0604020202020204" pitchFamily="34" charset="0"/>
                      </a:endParaRPr>
                    </a:p>
                  </a:txBody>
                  <a:tcPr marL="68580" marR="68580" marT="34287" marB="34287"/>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7338" indent="-287338" eaLnBrk="1" hangingPunct="1">
                        <a:spcAft>
                          <a:spcPts val="1200"/>
                        </a:spcAft>
                        <a:buClr>
                          <a:schemeClr val="accent5">
                            <a:lumMod val="50000"/>
                          </a:schemeClr>
                        </a:buClr>
                        <a:buFont typeface="Wingdings" pitchFamily="2" charset="2"/>
                        <a:buChar char="§"/>
                      </a:pPr>
                      <a:r>
                        <a:rPr lang="en-US" sz="2000" dirty="0">
                          <a:solidFill>
                            <a:srgbClr val="00529B"/>
                          </a:solidFill>
                        </a:rPr>
                        <a:t>20% for most covered services, like doctor’s services and some preventive services,</a:t>
                      </a:r>
                      <a:r>
                        <a:rPr lang="en-US" sz="2000" baseline="0" dirty="0">
                          <a:solidFill>
                            <a:srgbClr val="00529B"/>
                          </a:solidFill>
                        </a:rPr>
                        <a:t> </a:t>
                      </a:r>
                      <a:r>
                        <a:rPr lang="en-US" sz="2000" dirty="0">
                          <a:solidFill>
                            <a:srgbClr val="00529B"/>
                          </a:solidFill>
                        </a:rPr>
                        <a:t>if provider accepts assignment </a:t>
                      </a:r>
                    </a:p>
                    <a:p>
                      <a:pPr marL="287338" indent="-287338" eaLnBrk="1" hangingPunct="1">
                        <a:spcAft>
                          <a:spcPts val="1200"/>
                        </a:spcAft>
                        <a:buClr>
                          <a:schemeClr val="accent5">
                            <a:lumMod val="50000"/>
                          </a:schemeClr>
                        </a:buClr>
                        <a:buFont typeface="Wingdings" pitchFamily="2" charset="2"/>
                        <a:buChar char="§"/>
                      </a:pPr>
                      <a:r>
                        <a:rPr lang="en-US" sz="2000" dirty="0">
                          <a:solidFill>
                            <a:srgbClr val="00529B"/>
                          </a:solidFill>
                        </a:rPr>
                        <a:t>$0 for most preventive services</a:t>
                      </a:r>
                    </a:p>
                    <a:p>
                      <a:pPr marL="287338" lvl="1" indent="-287338" eaLnBrk="1" hangingPunct="1">
                        <a:spcAft>
                          <a:spcPts val="1200"/>
                        </a:spcAft>
                        <a:buClr>
                          <a:schemeClr val="accent5">
                            <a:lumMod val="50000"/>
                          </a:schemeClr>
                        </a:buClr>
                        <a:buFont typeface="Wingdings" pitchFamily="2" charset="2"/>
                        <a:buChar char="§"/>
                      </a:pPr>
                      <a:r>
                        <a:rPr lang="en-US" sz="2000" dirty="0">
                          <a:solidFill>
                            <a:srgbClr val="00529B"/>
                          </a:solidFill>
                        </a:rPr>
                        <a:t>20% </a:t>
                      </a:r>
                      <a:r>
                        <a:rPr lang="en-US" sz="2000" baseline="0" dirty="0">
                          <a:solidFill>
                            <a:srgbClr val="00529B"/>
                          </a:solidFill>
                        </a:rPr>
                        <a:t>for outpatient mental health services, and c</a:t>
                      </a:r>
                      <a:r>
                        <a:rPr lang="en-US" sz="2000" dirty="0">
                          <a:solidFill>
                            <a:srgbClr val="00529B"/>
                          </a:solidFill>
                        </a:rPr>
                        <a:t>opayments for hospital outpatient services</a:t>
                      </a:r>
                      <a:endParaRPr lang="en-US" sz="2000" b="1" baseline="0" dirty="0">
                        <a:solidFill>
                          <a:srgbClr val="00529B"/>
                        </a:solidFill>
                        <a:latin typeface="Arial" panose="020B0604020202020204" pitchFamily="34" charset="0"/>
                        <a:cs typeface="Arial" panose="020B0604020202020204" pitchFamily="34" charset="0"/>
                      </a:endParaRPr>
                    </a:p>
                  </a:txBody>
                  <a:tcPr marL="68580" marR="68580" marT="34287" marB="34287"/>
                </a:tc>
                <a:extLst>
                  <a:ext uri="{0D108BD9-81ED-4DB2-BD59-A6C34878D82A}">
                    <a16:rowId xmlns:a16="http://schemas.microsoft.com/office/drawing/2014/main" val="10001"/>
                  </a:ext>
                </a:extLst>
              </a:tr>
            </a:tbl>
          </a:graphicData>
        </a:graphic>
      </p:graphicFrame>
      <p:sp>
        <p:nvSpPr>
          <p:cNvPr id="9" name="Freeform: Shape 8">
            <a:extLst>
              <a:ext uri="{FF2B5EF4-FFF2-40B4-BE49-F238E27FC236}">
                <a16:creationId xmlns:a16="http://schemas.microsoft.com/office/drawing/2014/main" id="{8AC620CE-CD60-4226-806E-F3F313FDEF5E}"/>
              </a:ext>
              <a:ext uri="{C183D7F6-B498-43B3-948B-1728B52AA6E4}">
                <adec:decorative xmlns:adec="http://schemas.microsoft.com/office/drawing/2017/decorative" val="1"/>
              </a:ext>
            </a:extLst>
          </p:cNvPr>
          <p:cNvSpPr>
            <a:spLocks noChangeAspect="1"/>
          </p:cNvSpPr>
          <p:nvPr/>
        </p:nvSpPr>
        <p:spPr>
          <a:xfrm>
            <a:off x="1154667" y="549910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5BDEFC4C-E17B-243A-2983-508D1BB7CC91}"/>
              </a:ext>
            </a:extLst>
          </p:cNvPr>
          <p:cNvSpPr>
            <a:spLocks noGrp="1"/>
          </p:cNvSpPr>
          <p:nvPr>
            <p:ph sz="quarter" idx="14"/>
          </p:nvPr>
        </p:nvSpPr>
        <p:spPr>
          <a:xfrm>
            <a:off x="1428987" y="5499100"/>
            <a:ext cx="10248900" cy="650180"/>
          </a:xfrm>
        </p:spPr>
        <p:txBody>
          <a:bodyPr/>
          <a:lstStyle/>
          <a:p>
            <a:pPr marL="0" lvl="0" indent="0">
              <a:spcAft>
                <a:spcPts val="0"/>
              </a:spcAft>
              <a:buClrTx/>
              <a:buNone/>
            </a:pPr>
            <a:r>
              <a:rPr lang="en-US" sz="1800" b="1" dirty="0"/>
              <a:t>NOTE: </a:t>
            </a:r>
            <a:r>
              <a:rPr lang="en-US" sz="1800" dirty="0"/>
              <a:t>If you can’t afford to pay these costs, there are programs that may help. These programs are discussed later in Lesson 7.</a:t>
            </a:r>
          </a:p>
        </p:txBody>
      </p:sp>
      <p:sp>
        <p:nvSpPr>
          <p:cNvPr id="5" name="Slide Number Placeholder 4">
            <a:extLst>
              <a:ext uri="{FF2B5EF4-FFF2-40B4-BE49-F238E27FC236}">
                <a16:creationId xmlns:a16="http://schemas.microsoft.com/office/drawing/2014/main" id="{7C8F078B-FF15-4A55-BAAF-AD014D1EA7B3}"/>
              </a:ext>
            </a:extLst>
          </p:cNvPr>
          <p:cNvSpPr>
            <a:spLocks noGrp="1"/>
          </p:cNvSpPr>
          <p:nvPr>
            <p:ph type="sldNum" sz="quarter" idx="12"/>
          </p:nvPr>
        </p:nvSpPr>
        <p:spPr/>
        <p:txBody>
          <a:bodyPr/>
          <a:lstStyle/>
          <a:p>
            <a:fld id="{48F63A3B-78C7-47BE-AE5E-E10140E04643}" type="slidenum">
              <a:rPr lang="en-US" smtClean="0">
                <a:solidFill>
                  <a:srgbClr val="8FAADC"/>
                </a:solidFill>
              </a:rPr>
              <a:pPr/>
              <a:t>42</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2031020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Should I Keep/Sign Up for Part B?</a:t>
            </a:r>
          </a:p>
        </p:txBody>
      </p:sp>
      <p:sp>
        <p:nvSpPr>
          <p:cNvPr id="5" name="Content Placeholder 4">
            <a:extLst>
              <a:ext uri="{FF2B5EF4-FFF2-40B4-BE49-F238E27FC236}">
                <a16:creationId xmlns:a16="http://schemas.microsoft.com/office/drawing/2014/main" id="{4F209BAB-0EB6-40BA-A871-CBBEB7CFC82C}"/>
              </a:ext>
            </a:extLst>
          </p:cNvPr>
          <p:cNvSpPr>
            <a:spLocks noGrp="1"/>
          </p:cNvSpPr>
          <p:nvPr>
            <p:ph sz="quarter" idx="13"/>
          </p:nvPr>
        </p:nvSpPr>
        <p:spPr>
          <a:xfrm>
            <a:off x="1371600" y="1291590"/>
            <a:ext cx="9791700" cy="4747260"/>
          </a:xfrm>
        </p:spPr>
        <p:txBody>
          <a:bodyPr>
            <a:normAutofit fontScale="92500"/>
          </a:bodyPr>
          <a:lstStyle/>
          <a:p>
            <a:pPr marL="0" lvl="0" indent="0" defTabSz="685800">
              <a:buClrTx/>
              <a:buNone/>
              <a:defRPr/>
            </a:pPr>
            <a:r>
              <a:rPr lang="en-US" b="1" dirty="0"/>
              <a:t>Consider:</a:t>
            </a:r>
          </a:p>
          <a:p>
            <a:pPr lvl="1" defTabSz="685800">
              <a:spcAft>
                <a:spcPts val="1200"/>
              </a:spcAft>
              <a:buFont typeface="Wingdings" panose="05000000000000000000" pitchFamily="2" charset="2"/>
              <a:buChar char="§"/>
              <a:defRPr/>
            </a:pPr>
            <a:r>
              <a:rPr lang="en-US" dirty="0"/>
              <a:t>Most people pay a monthly premium</a:t>
            </a:r>
          </a:p>
          <a:p>
            <a:pPr marL="1097280" lvl="2" defTabSz="685800">
              <a:spcAft>
                <a:spcPts val="1200"/>
              </a:spcAft>
              <a:buSzPct val="100000"/>
              <a:buFont typeface="Arial" panose="020B0604020202020204" pitchFamily="34" charset="0"/>
              <a:buChar char="•"/>
              <a:defRPr/>
            </a:pPr>
            <a:r>
              <a:rPr lang="en-US" sz="1900" dirty="0"/>
              <a:t>Usually deducted from Social Security/Railroad Retirement Board (RRB) benefits</a:t>
            </a:r>
          </a:p>
          <a:p>
            <a:pPr marL="1097280" lvl="2" defTabSz="685800">
              <a:spcAft>
                <a:spcPts val="1200"/>
              </a:spcAft>
              <a:buSzPct val="100000"/>
              <a:buFont typeface="Arial" panose="020B0604020202020204" pitchFamily="34" charset="0"/>
              <a:buChar char="•"/>
              <a:defRPr/>
            </a:pPr>
            <a:r>
              <a:rPr lang="en-US" sz="1900" dirty="0"/>
              <a:t>Amount depends on income</a:t>
            </a:r>
          </a:p>
          <a:p>
            <a:pPr lvl="1" defTabSz="685800">
              <a:spcAft>
                <a:spcPts val="1200"/>
              </a:spcAft>
              <a:buFont typeface="Wingdings" panose="05000000000000000000" pitchFamily="2" charset="2"/>
              <a:buChar char="§"/>
              <a:defRPr/>
            </a:pPr>
            <a:r>
              <a:rPr lang="en-US" dirty="0"/>
              <a:t>You can delay enrollment if you have group health plan (GHP) coverage based on your current employment, or the employment of a spouse or a family member if you’re disabled</a:t>
            </a:r>
          </a:p>
          <a:p>
            <a:pPr marL="548640" defTabSz="685800">
              <a:buSzPct val="100000"/>
              <a:defRPr/>
            </a:pPr>
            <a:r>
              <a:rPr lang="en-US" sz="2400" dirty="0"/>
              <a:t>You can apply for Part B at any time while working and continue for 8 months after employment ends or GHP ends, whichever comes first</a:t>
            </a:r>
          </a:p>
          <a:p>
            <a:pPr lvl="1" defTabSz="685800">
              <a:spcAft>
                <a:spcPts val="1200"/>
              </a:spcAft>
              <a:buFont typeface="Wingdings" panose="05000000000000000000" pitchFamily="2" charset="2"/>
              <a:buChar char="§"/>
              <a:defRPr/>
            </a:pPr>
            <a:r>
              <a:rPr lang="en-US" dirty="0"/>
              <a:t>Sometimes, you must have Part B </a:t>
            </a:r>
          </a:p>
        </p:txBody>
      </p:sp>
      <p:sp>
        <p:nvSpPr>
          <p:cNvPr id="6" name="Slide Number Placeholder 5">
            <a:extLst>
              <a:ext uri="{FF2B5EF4-FFF2-40B4-BE49-F238E27FC236}">
                <a16:creationId xmlns:a16="http://schemas.microsoft.com/office/drawing/2014/main" id="{81600FAB-05DD-41CB-943D-50644CC0D352}"/>
              </a:ext>
            </a:extLst>
          </p:cNvPr>
          <p:cNvSpPr>
            <a:spLocks noGrp="1"/>
          </p:cNvSpPr>
          <p:nvPr>
            <p:ph type="sldNum" sz="quarter" idx="12"/>
          </p:nvPr>
        </p:nvSpPr>
        <p:spPr/>
        <p:txBody>
          <a:bodyPr/>
          <a:lstStyle/>
          <a:p>
            <a:fld id="{0B2D781D-8844-5940-92D1-06EF0A7F581E}" type="slidenum">
              <a:rPr lang="en-US" smtClean="0"/>
              <a:pPr/>
              <a:t>43</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6529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When You Must Have Part A &amp; Part B</a:t>
            </a:r>
          </a:p>
        </p:txBody>
      </p:sp>
      <p:sp>
        <p:nvSpPr>
          <p:cNvPr id="6" name="Content Placeholder 5">
            <a:extLst>
              <a:ext uri="{FF2B5EF4-FFF2-40B4-BE49-F238E27FC236}">
                <a16:creationId xmlns:a16="http://schemas.microsoft.com/office/drawing/2014/main" id="{00E112B1-44F9-DA20-09AA-AF2197EA6306}"/>
              </a:ext>
            </a:extLst>
          </p:cNvPr>
          <p:cNvSpPr>
            <a:spLocks noGrp="1"/>
          </p:cNvSpPr>
          <p:nvPr>
            <p:ph sz="quarter" idx="13"/>
          </p:nvPr>
        </p:nvSpPr>
        <p:spPr>
          <a:xfrm rot="16200000">
            <a:off x="3201518" y="19239"/>
            <a:ext cx="1371600" cy="3877432"/>
          </a:xfrm>
          <a:prstGeom prst="round2SameRect">
            <a:avLst>
              <a:gd name="adj1" fmla="val 0"/>
              <a:gd name="adj2" fmla="val 18567"/>
            </a:avLst>
          </a:prstGeom>
          <a:ln w="76200">
            <a:solidFill>
              <a:srgbClr val="8FAADC"/>
            </a:solidFill>
          </a:ln>
        </p:spPr>
        <p:txBody>
          <a:bodyPr vert="vert" anchor="ctr"/>
          <a:lstStyle/>
          <a:p>
            <a:pPr marL="731520" lvl="0" indent="0" defTabSz="685800">
              <a:spcAft>
                <a:spcPts val="0"/>
              </a:spcAft>
              <a:buClrTx/>
              <a:buNone/>
            </a:pPr>
            <a:r>
              <a:rPr lang="en-US" dirty="0">
                <a:latin typeface="Calibri" panose="020F0502020204030204"/>
                <a:cs typeface="Arial"/>
              </a:rPr>
              <a:t>To buy a Medicare Supplement Insurance (Medigap) policy</a:t>
            </a:r>
          </a:p>
        </p:txBody>
      </p:sp>
      <p:grpSp>
        <p:nvGrpSpPr>
          <p:cNvPr id="10" name="Group 9">
            <a:extLst>
              <a:ext uri="{FF2B5EF4-FFF2-40B4-BE49-F238E27FC236}">
                <a16:creationId xmlns:a16="http://schemas.microsoft.com/office/drawing/2014/main" id="{ECAAF8BB-07A4-5C84-201E-EF8746111226}"/>
              </a:ext>
              <a:ext uri="{C183D7F6-B498-43B3-948B-1728B52AA6E4}">
                <adec:decorative xmlns:adec="http://schemas.microsoft.com/office/drawing/2017/decorative" val="1"/>
              </a:ext>
            </a:extLst>
          </p:cNvPr>
          <p:cNvGrpSpPr/>
          <p:nvPr/>
        </p:nvGrpSpPr>
        <p:grpSpPr>
          <a:xfrm>
            <a:off x="1355697" y="1365753"/>
            <a:ext cx="1188720" cy="1188720"/>
            <a:chOff x="1355697" y="1365753"/>
            <a:chExt cx="1188720" cy="1188720"/>
          </a:xfrm>
        </p:grpSpPr>
        <p:sp>
          <p:nvSpPr>
            <p:cNvPr id="47" name="Oval 46">
              <a:extLst>
                <a:ext uri="{FF2B5EF4-FFF2-40B4-BE49-F238E27FC236}">
                  <a16:creationId xmlns:a16="http://schemas.microsoft.com/office/drawing/2014/main" id="{CD2A35B8-A8CA-468A-A8C0-DDCE54B45E2B}"/>
                </a:ext>
                <a:ext uri="{C183D7F6-B498-43B3-948B-1728B52AA6E4}">
                  <adec:decorative xmlns:adec="http://schemas.microsoft.com/office/drawing/2017/decorative" val="1"/>
                </a:ext>
              </a:extLst>
            </p:cNvPr>
            <p:cNvSpPr>
              <a:spLocks noChangeAspect="1"/>
            </p:cNvSpPr>
            <p:nvPr/>
          </p:nvSpPr>
          <p:spPr bwMode="auto">
            <a:xfrm>
              <a:off x="1355697" y="1365753"/>
              <a:ext cx="1188720" cy="1188720"/>
            </a:xfrm>
            <a:prstGeom prst="ellipse">
              <a:avLst/>
            </a:prstGeom>
            <a:solidFill>
              <a:schemeClr val="accent5">
                <a:lumMod val="40000"/>
                <a:lumOff val="60000"/>
              </a:schemeClr>
            </a:solidFill>
            <a:ln w="1016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9" name="Graphic 18">
              <a:extLst>
                <a:ext uri="{FF2B5EF4-FFF2-40B4-BE49-F238E27FC236}">
                  <a16:creationId xmlns:a16="http://schemas.microsoft.com/office/drawing/2014/main" id="{B311E1D5-3734-4825-ADFD-3EC98E08835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47286" y="1480387"/>
              <a:ext cx="822960" cy="822960"/>
            </a:xfrm>
            <a:prstGeom prst="rect">
              <a:avLst/>
            </a:prstGeom>
          </p:spPr>
        </p:pic>
      </p:grpSp>
      <p:sp>
        <p:nvSpPr>
          <p:cNvPr id="7" name="Content Placeholder 6">
            <a:extLst>
              <a:ext uri="{FF2B5EF4-FFF2-40B4-BE49-F238E27FC236}">
                <a16:creationId xmlns:a16="http://schemas.microsoft.com/office/drawing/2014/main" id="{968C880C-D3A3-135A-81D3-EC130062FA66}"/>
              </a:ext>
            </a:extLst>
          </p:cNvPr>
          <p:cNvSpPr>
            <a:spLocks noGrp="1"/>
          </p:cNvSpPr>
          <p:nvPr>
            <p:ph sz="quarter" idx="14"/>
          </p:nvPr>
        </p:nvSpPr>
        <p:spPr>
          <a:xfrm rot="5400000">
            <a:off x="3201518" y="1688886"/>
            <a:ext cx="1371600" cy="3877432"/>
          </a:xfrm>
          <a:prstGeom prst="round2SameRect">
            <a:avLst/>
          </a:prstGeom>
          <a:ln w="76200">
            <a:solidFill>
              <a:srgbClr val="FFC000"/>
            </a:solidFill>
          </a:ln>
        </p:spPr>
        <p:txBody>
          <a:bodyPr vert="vert270" anchor="ctr"/>
          <a:lstStyle/>
          <a:p>
            <a:pPr marL="731520" lvl="0" indent="0" defTabSz="685800">
              <a:spcAft>
                <a:spcPts val="0"/>
              </a:spcAft>
              <a:buClrTx/>
              <a:buNone/>
            </a:pPr>
            <a:r>
              <a:rPr lang="en-US" dirty="0">
                <a:latin typeface="Calibri" panose="020F0502020204030204"/>
                <a:cs typeface="Arial"/>
              </a:rPr>
              <a:t>To join a Medicare Advantage Plan</a:t>
            </a:r>
          </a:p>
        </p:txBody>
      </p:sp>
      <p:grpSp>
        <p:nvGrpSpPr>
          <p:cNvPr id="11" name="Group 10">
            <a:extLst>
              <a:ext uri="{FF2B5EF4-FFF2-40B4-BE49-F238E27FC236}">
                <a16:creationId xmlns:a16="http://schemas.microsoft.com/office/drawing/2014/main" id="{26F60166-53A6-7059-8386-DADC29369A62}"/>
              </a:ext>
              <a:ext uri="{C183D7F6-B498-43B3-948B-1728B52AA6E4}">
                <adec:decorative xmlns:adec="http://schemas.microsoft.com/office/drawing/2017/decorative" val="1"/>
              </a:ext>
            </a:extLst>
          </p:cNvPr>
          <p:cNvGrpSpPr/>
          <p:nvPr/>
        </p:nvGrpSpPr>
        <p:grpSpPr>
          <a:xfrm>
            <a:off x="1364406" y="3039183"/>
            <a:ext cx="1188720" cy="1188720"/>
            <a:chOff x="1364406" y="3039183"/>
            <a:chExt cx="1188720" cy="1188720"/>
          </a:xfrm>
        </p:grpSpPr>
        <p:sp>
          <p:nvSpPr>
            <p:cNvPr id="21" name="Oval 20">
              <a:extLst>
                <a:ext uri="{FF2B5EF4-FFF2-40B4-BE49-F238E27FC236}">
                  <a16:creationId xmlns:a16="http://schemas.microsoft.com/office/drawing/2014/main" id="{A52E0460-2391-4644-B26B-3EBF6A912A9C}"/>
                </a:ext>
                <a:ext uri="{C183D7F6-B498-43B3-948B-1728B52AA6E4}">
                  <adec:decorative xmlns:adec="http://schemas.microsoft.com/office/drawing/2017/decorative" val="1"/>
                </a:ext>
              </a:extLst>
            </p:cNvPr>
            <p:cNvSpPr>
              <a:spLocks noChangeAspect="1"/>
            </p:cNvSpPr>
            <p:nvPr/>
          </p:nvSpPr>
          <p:spPr bwMode="auto">
            <a:xfrm>
              <a:off x="1364406" y="3039183"/>
              <a:ext cx="1188720" cy="1188720"/>
            </a:xfrm>
            <a:prstGeom prst="ellipse">
              <a:avLst/>
            </a:prstGeom>
            <a:solidFill>
              <a:schemeClr val="accent4">
                <a:lumMod val="40000"/>
                <a:lumOff val="60000"/>
              </a:schemeClr>
            </a:solidFill>
            <a:ln w="1016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6" name="Graphic 45">
              <a:extLst>
                <a:ext uri="{FF2B5EF4-FFF2-40B4-BE49-F238E27FC236}">
                  <a16:creationId xmlns:a16="http://schemas.microsoft.com/office/drawing/2014/main" id="{5C889776-49BE-4D53-8132-E752A2A297B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2578" y="3227068"/>
              <a:ext cx="914400" cy="914400"/>
            </a:xfrm>
            <a:prstGeom prst="rect">
              <a:avLst/>
            </a:prstGeom>
          </p:spPr>
        </p:pic>
      </p:grpSp>
      <p:sp>
        <p:nvSpPr>
          <p:cNvPr id="8" name="Content Placeholder 7">
            <a:extLst>
              <a:ext uri="{FF2B5EF4-FFF2-40B4-BE49-F238E27FC236}">
                <a16:creationId xmlns:a16="http://schemas.microsoft.com/office/drawing/2014/main" id="{9971AACA-0F74-E992-ED7D-216CE3639E4E}"/>
              </a:ext>
            </a:extLst>
          </p:cNvPr>
          <p:cNvSpPr>
            <a:spLocks noGrp="1"/>
          </p:cNvSpPr>
          <p:nvPr>
            <p:ph sz="quarter" idx="15"/>
          </p:nvPr>
        </p:nvSpPr>
        <p:spPr>
          <a:xfrm rot="5400000">
            <a:off x="3201518" y="3354079"/>
            <a:ext cx="1371600" cy="3877432"/>
          </a:xfrm>
          <a:prstGeom prst="round2SameRect">
            <a:avLst/>
          </a:prstGeom>
          <a:ln w="76200">
            <a:solidFill>
              <a:srgbClr val="00529B"/>
            </a:solidFill>
          </a:ln>
        </p:spPr>
        <p:txBody>
          <a:bodyPr vert="vert270" anchor="ctr"/>
          <a:lstStyle/>
          <a:p>
            <a:pPr marL="731520" lvl="0" indent="0" defTabSz="685800">
              <a:spcAft>
                <a:spcPts val="0"/>
              </a:spcAft>
              <a:buClrTx/>
              <a:buNone/>
            </a:pPr>
            <a:r>
              <a:rPr lang="en-US" dirty="0">
                <a:latin typeface="Calibri" panose="020F0502020204030204"/>
                <a:cs typeface="Arial"/>
              </a:rPr>
              <a:t>Eligible For TRICARE for Life (TFL)</a:t>
            </a:r>
            <a:endParaRPr lang="en-US" dirty="0"/>
          </a:p>
        </p:txBody>
      </p:sp>
      <p:grpSp>
        <p:nvGrpSpPr>
          <p:cNvPr id="12" name="Group 11">
            <a:extLst>
              <a:ext uri="{FF2B5EF4-FFF2-40B4-BE49-F238E27FC236}">
                <a16:creationId xmlns:a16="http://schemas.microsoft.com/office/drawing/2014/main" id="{538546F1-4F36-576D-B0CF-65FFE284E7C1}"/>
              </a:ext>
              <a:ext uri="{C183D7F6-B498-43B3-948B-1728B52AA6E4}">
                <adec:decorative xmlns:adec="http://schemas.microsoft.com/office/drawing/2017/decorative" val="1"/>
              </a:ext>
            </a:extLst>
          </p:cNvPr>
          <p:cNvGrpSpPr/>
          <p:nvPr/>
        </p:nvGrpSpPr>
        <p:grpSpPr>
          <a:xfrm>
            <a:off x="1353057" y="4666216"/>
            <a:ext cx="1188720" cy="1232684"/>
            <a:chOff x="1353057" y="4666216"/>
            <a:chExt cx="1188720" cy="1232684"/>
          </a:xfrm>
        </p:grpSpPr>
        <p:sp>
          <p:nvSpPr>
            <p:cNvPr id="27" name="Oval 26">
              <a:extLst>
                <a:ext uri="{FF2B5EF4-FFF2-40B4-BE49-F238E27FC236}">
                  <a16:creationId xmlns:a16="http://schemas.microsoft.com/office/drawing/2014/main" id="{3676FA34-2728-4BD5-A979-716C1599A136}"/>
                </a:ext>
                <a:ext uri="{C183D7F6-B498-43B3-948B-1728B52AA6E4}">
                  <adec:decorative xmlns:adec="http://schemas.microsoft.com/office/drawing/2017/decorative" val="1"/>
                </a:ext>
              </a:extLst>
            </p:cNvPr>
            <p:cNvSpPr>
              <a:spLocks noChangeAspect="1"/>
            </p:cNvSpPr>
            <p:nvPr/>
          </p:nvSpPr>
          <p:spPr bwMode="auto">
            <a:xfrm>
              <a:off x="1353057" y="4710180"/>
              <a:ext cx="1188720" cy="1188720"/>
            </a:xfrm>
            <a:prstGeom prst="ellipse">
              <a:avLst/>
            </a:prstGeom>
            <a:solidFill>
              <a:schemeClr val="accent5"/>
            </a:solidFill>
            <a:ln w="1016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20" name="Picture 19">
              <a:extLst>
                <a:ext uri="{FF2B5EF4-FFF2-40B4-BE49-F238E27FC236}">
                  <a16:creationId xmlns:a16="http://schemas.microsoft.com/office/drawing/2014/main" id="{2028BC93-4321-F570-5B1B-9FAECE6FC060}"/>
                </a:ext>
              </a:extLst>
            </p:cNvPr>
            <p:cNvPicPr>
              <a:picLocks noChangeAspect="1"/>
            </p:cNvPicPr>
            <p:nvPr/>
          </p:nvPicPr>
          <p:blipFill>
            <a:blip r:embed="rId8"/>
            <a:stretch>
              <a:fillRect/>
            </a:stretch>
          </p:blipFill>
          <p:spPr>
            <a:xfrm>
              <a:off x="1425320" y="4666216"/>
              <a:ext cx="1066892" cy="1060796"/>
            </a:xfrm>
            <a:prstGeom prst="rect">
              <a:avLst/>
            </a:prstGeom>
          </p:spPr>
        </p:pic>
      </p:grpSp>
      <p:sp>
        <p:nvSpPr>
          <p:cNvPr id="9" name="Content Placeholder 8">
            <a:extLst>
              <a:ext uri="{FF2B5EF4-FFF2-40B4-BE49-F238E27FC236}">
                <a16:creationId xmlns:a16="http://schemas.microsoft.com/office/drawing/2014/main" id="{DFDDEC69-0B5F-3218-537E-B14667EEA775}"/>
              </a:ext>
            </a:extLst>
          </p:cNvPr>
          <p:cNvSpPr>
            <a:spLocks noGrp="1"/>
          </p:cNvSpPr>
          <p:nvPr>
            <p:ph sz="quarter" idx="16"/>
          </p:nvPr>
        </p:nvSpPr>
        <p:spPr>
          <a:xfrm rot="5400000">
            <a:off x="8513228" y="804484"/>
            <a:ext cx="1371600" cy="3877432"/>
          </a:xfrm>
          <a:prstGeom prst="round2SameRect">
            <a:avLst/>
          </a:prstGeom>
          <a:ln w="76200">
            <a:solidFill>
              <a:srgbClr val="4472C4"/>
            </a:solidFill>
          </a:ln>
        </p:spPr>
        <p:txBody>
          <a:bodyPr vert="vert270" anchor="ctr">
            <a:normAutofit fontScale="92500" lnSpcReduction="10000"/>
          </a:bodyPr>
          <a:lstStyle/>
          <a:p>
            <a:pPr marL="731520" lvl="0" indent="0" algn="ctr" defTabSz="685800">
              <a:spcAft>
                <a:spcPts val="0"/>
              </a:spcAft>
              <a:buClrTx/>
              <a:buNone/>
            </a:pPr>
            <a:r>
              <a:rPr lang="en-US" dirty="0">
                <a:latin typeface="Calibri" panose="020F0502020204030204"/>
                <a:cs typeface="Arial"/>
              </a:rPr>
              <a:t>Eligible for Civilian Health and Medical Program of the Department of Veterans Affairs (CHAMPVA)</a:t>
            </a:r>
          </a:p>
        </p:txBody>
      </p:sp>
      <p:grpSp>
        <p:nvGrpSpPr>
          <p:cNvPr id="17" name="Group 16">
            <a:extLst>
              <a:ext uri="{FF2B5EF4-FFF2-40B4-BE49-F238E27FC236}">
                <a16:creationId xmlns:a16="http://schemas.microsoft.com/office/drawing/2014/main" id="{4934E193-45E7-B883-B1AC-71F35C9C473B}"/>
              </a:ext>
              <a:ext uri="{C183D7F6-B498-43B3-948B-1728B52AA6E4}">
                <adec:decorative xmlns:adec="http://schemas.microsoft.com/office/drawing/2017/decorative" val="1"/>
              </a:ext>
            </a:extLst>
          </p:cNvPr>
          <p:cNvGrpSpPr/>
          <p:nvPr/>
        </p:nvGrpSpPr>
        <p:grpSpPr>
          <a:xfrm>
            <a:off x="6672635" y="2159051"/>
            <a:ext cx="1188720" cy="1188720"/>
            <a:chOff x="6672635" y="2159051"/>
            <a:chExt cx="1188720" cy="1188720"/>
          </a:xfrm>
        </p:grpSpPr>
        <p:sp>
          <p:nvSpPr>
            <p:cNvPr id="33" name="Oval 32">
              <a:extLst>
                <a:ext uri="{FF2B5EF4-FFF2-40B4-BE49-F238E27FC236}">
                  <a16:creationId xmlns:a16="http://schemas.microsoft.com/office/drawing/2014/main" id="{48AD1209-F3FD-4624-A36D-F401EAA3064A}"/>
                </a:ext>
              </a:extLst>
            </p:cNvPr>
            <p:cNvSpPr>
              <a:spLocks noChangeAspect="1"/>
            </p:cNvSpPr>
            <p:nvPr/>
          </p:nvSpPr>
          <p:spPr bwMode="auto">
            <a:xfrm>
              <a:off x="6672635" y="2159051"/>
              <a:ext cx="1188720" cy="1188720"/>
            </a:xfrm>
            <a:prstGeom prst="ellipse">
              <a:avLst/>
            </a:prstGeom>
            <a:solidFill>
              <a:srgbClr val="4472C4"/>
            </a:solidFill>
            <a:ln w="1016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6" name="Picture 15">
              <a:extLst>
                <a:ext uri="{FF2B5EF4-FFF2-40B4-BE49-F238E27FC236}">
                  <a16:creationId xmlns:a16="http://schemas.microsoft.com/office/drawing/2014/main" id="{3E8C19EE-3917-101F-D7BC-7F1277261C3C}"/>
                </a:ext>
              </a:extLst>
            </p:cNvPr>
            <p:cNvPicPr>
              <a:picLocks noChangeAspect="1"/>
            </p:cNvPicPr>
            <p:nvPr/>
          </p:nvPicPr>
          <p:blipFill>
            <a:blip r:embed="rId9"/>
            <a:stretch>
              <a:fillRect/>
            </a:stretch>
          </p:blipFill>
          <p:spPr>
            <a:xfrm>
              <a:off x="6822122" y="2305010"/>
              <a:ext cx="914479" cy="914479"/>
            </a:xfrm>
            <a:prstGeom prst="rect">
              <a:avLst/>
            </a:prstGeom>
          </p:spPr>
        </p:pic>
      </p:grpSp>
      <p:sp>
        <p:nvSpPr>
          <p:cNvPr id="14" name="Content Placeholder 13">
            <a:extLst>
              <a:ext uri="{FF2B5EF4-FFF2-40B4-BE49-F238E27FC236}">
                <a16:creationId xmlns:a16="http://schemas.microsoft.com/office/drawing/2014/main" id="{C2D8CDE2-E621-101B-BACF-C6744178D7C0}"/>
              </a:ext>
            </a:extLst>
          </p:cNvPr>
          <p:cNvSpPr>
            <a:spLocks noGrp="1"/>
          </p:cNvSpPr>
          <p:nvPr>
            <p:ph sz="quarter" idx="17"/>
          </p:nvPr>
        </p:nvSpPr>
        <p:spPr>
          <a:xfrm rot="5400000">
            <a:off x="8514583" y="2577695"/>
            <a:ext cx="1371600" cy="3874721"/>
          </a:xfrm>
          <a:prstGeom prst="round2SameRect">
            <a:avLst/>
          </a:prstGeom>
          <a:ln w="76200">
            <a:solidFill>
              <a:schemeClr val="accent6">
                <a:lumMod val="50000"/>
              </a:schemeClr>
            </a:solidFill>
          </a:ln>
        </p:spPr>
        <p:txBody>
          <a:bodyPr vert="vert270" anchor="ctr"/>
          <a:lstStyle/>
          <a:p>
            <a:pPr marL="731520" lvl="0" indent="0" defTabSz="685800">
              <a:spcAft>
                <a:spcPts val="0"/>
              </a:spcAft>
              <a:buClrTx/>
              <a:buNone/>
            </a:pPr>
            <a:r>
              <a:rPr lang="en-US" dirty="0">
                <a:latin typeface="Calibri" panose="020F0502020204030204"/>
                <a:cs typeface="Arial"/>
              </a:rPr>
              <a:t>Employer coverage requires you to have it (has fewer than 20 employees)</a:t>
            </a:r>
          </a:p>
        </p:txBody>
      </p:sp>
      <p:grpSp>
        <p:nvGrpSpPr>
          <p:cNvPr id="15" name="Group 14">
            <a:extLst>
              <a:ext uri="{FF2B5EF4-FFF2-40B4-BE49-F238E27FC236}">
                <a16:creationId xmlns:a16="http://schemas.microsoft.com/office/drawing/2014/main" id="{0D1C3268-BAA7-E127-E7A9-62EFA3B6CC77}"/>
              </a:ext>
              <a:ext uri="{C183D7F6-B498-43B3-948B-1728B52AA6E4}">
                <adec:decorative xmlns:adec="http://schemas.microsoft.com/office/drawing/2017/decorative" val="1"/>
              </a:ext>
            </a:extLst>
          </p:cNvPr>
          <p:cNvGrpSpPr/>
          <p:nvPr/>
        </p:nvGrpSpPr>
        <p:grpSpPr>
          <a:xfrm>
            <a:off x="6681344" y="3931919"/>
            <a:ext cx="1188720" cy="1188720"/>
            <a:chOff x="6681344" y="3931919"/>
            <a:chExt cx="1188720" cy="1188720"/>
          </a:xfrm>
        </p:grpSpPr>
        <p:sp>
          <p:nvSpPr>
            <p:cNvPr id="39" name="Oval 38">
              <a:extLst>
                <a:ext uri="{FF2B5EF4-FFF2-40B4-BE49-F238E27FC236}">
                  <a16:creationId xmlns:a16="http://schemas.microsoft.com/office/drawing/2014/main" id="{6A58ABE7-82B8-40E8-B909-93DD14832DF2}"/>
                </a:ext>
                <a:ext uri="{C183D7F6-B498-43B3-948B-1728B52AA6E4}">
                  <adec:decorative xmlns:adec="http://schemas.microsoft.com/office/drawing/2017/decorative" val="1"/>
                </a:ext>
              </a:extLst>
            </p:cNvPr>
            <p:cNvSpPr>
              <a:spLocks noChangeAspect="1"/>
            </p:cNvSpPr>
            <p:nvPr/>
          </p:nvSpPr>
          <p:spPr bwMode="auto">
            <a:xfrm>
              <a:off x="6681344" y="3931919"/>
              <a:ext cx="1188720" cy="1188720"/>
            </a:xfrm>
            <a:prstGeom prst="ellipse">
              <a:avLst/>
            </a:prstGeom>
            <a:solidFill>
              <a:schemeClr val="accent6">
                <a:lumMod val="75000"/>
              </a:schemeClr>
            </a:solidFill>
            <a:ln w="101600">
              <a:solidFill>
                <a:schemeClr val="accent6">
                  <a:lumMod val="5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3" name="Graphic 52">
              <a:extLst>
                <a:ext uri="{FF2B5EF4-FFF2-40B4-BE49-F238E27FC236}">
                  <a16:creationId xmlns:a16="http://schemas.microsoft.com/office/drawing/2014/main" id="{AB25DD1E-F913-4249-B223-C42CFAB40117}"/>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72679" y="4123071"/>
              <a:ext cx="775266" cy="775266"/>
            </a:xfrm>
            <a:prstGeom prst="rect">
              <a:avLst/>
            </a:prstGeom>
          </p:spPr>
        </p:pic>
      </p:grpSp>
      <p:sp>
        <p:nvSpPr>
          <p:cNvPr id="5" name="Slide Number Placeholder 4">
            <a:extLst>
              <a:ext uri="{FF2B5EF4-FFF2-40B4-BE49-F238E27FC236}">
                <a16:creationId xmlns:a16="http://schemas.microsoft.com/office/drawing/2014/main" id="{C63F30D8-03D2-469C-BEA3-124FA0E31906}"/>
              </a:ext>
            </a:extLst>
          </p:cNvPr>
          <p:cNvSpPr>
            <a:spLocks noGrp="1"/>
          </p:cNvSpPr>
          <p:nvPr>
            <p:ph type="sldNum" sz="quarter" idx="12"/>
          </p:nvPr>
        </p:nvSpPr>
        <p:spPr/>
        <p:txBody>
          <a:bodyPr/>
          <a:lstStyle/>
          <a:p>
            <a:fld id="{48F63A3B-78C7-47BE-AE5E-E10140E04643}" type="slidenum">
              <a:rPr lang="en-US" smtClean="0"/>
              <a:pPr/>
              <a:t>44</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410706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8" grpId="0" uiExpand="1" build="p" animBg="1"/>
      <p:bldP spid="9" grpId="0" uiExpand="1" build="p" animBg="1"/>
      <p:bldP spid="14" grpId="0" uiExpand="1"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65760"/>
            <a:ext cx="8444115" cy="719643"/>
          </a:xfrm>
        </p:spPr>
        <p:txBody>
          <a:bodyPr>
            <a:normAutofit/>
          </a:bodyPr>
          <a:lstStyle/>
          <a:p>
            <a:r>
              <a:rPr lang="en-US" sz="3000" dirty="0"/>
              <a:t>Check Your Knowledge: Question 3</a:t>
            </a:r>
            <a:endParaRPr lang="en-US" sz="3000" dirty="0">
              <a:solidFill>
                <a:srgbClr val="00529B"/>
              </a:solidFill>
            </a:endParaRPr>
          </a:p>
        </p:txBody>
      </p:sp>
      <p:sp>
        <p:nvSpPr>
          <p:cNvPr id="9" name="Content Placeholder 8"/>
          <p:cNvSpPr>
            <a:spLocks noGrp="1"/>
          </p:cNvSpPr>
          <p:nvPr>
            <p:ph idx="4294967295"/>
          </p:nvPr>
        </p:nvSpPr>
        <p:spPr>
          <a:xfrm>
            <a:off x="1828799" y="1629534"/>
            <a:ext cx="9772651" cy="5021263"/>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Part A (Hospital Insurance) covers inpatient care in a skilled nursing facility (SNF) after a related __-day inpatient hospital stay. </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1</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3</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5</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10</a:t>
            </a:r>
            <a:endParaRPr lang="en-US" sz="2400" dirty="0"/>
          </a:p>
        </p:txBody>
      </p:sp>
      <p:sp>
        <p:nvSpPr>
          <p:cNvPr id="6" name="Rounded Rectangle 5" descr="Green box highlighting B as the correct answer"/>
          <p:cNvSpPr/>
          <p:nvPr/>
        </p:nvSpPr>
        <p:spPr>
          <a:xfrm>
            <a:off x="1714500" y="3063874"/>
            <a:ext cx="990600" cy="365126"/>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6A99C13-97C4-4657-8BC9-184105B58FAD}"/>
              </a:ext>
            </a:extLst>
          </p:cNvPr>
          <p:cNvSpPr>
            <a:spLocks noGrp="1"/>
          </p:cNvSpPr>
          <p:nvPr>
            <p:ph type="sldNum" sz="quarter" idx="12"/>
          </p:nvPr>
        </p:nvSpPr>
        <p:spPr/>
        <p:txBody>
          <a:bodyPr/>
          <a:lstStyle/>
          <a:p>
            <a:fld id="{48F63A3B-78C7-47BE-AE5E-E10140E04643}" type="slidenum">
              <a:rPr lang="en-US" smtClean="0"/>
              <a:t>45</a:t>
            </a:fld>
            <a:endParaRPr lang="en-US" dirty="0"/>
          </a:p>
        </p:txBody>
      </p:sp>
      <p:sp>
        <p:nvSpPr>
          <p:cNvPr id="4" name="Footer Placeholder 3">
            <a:extLst>
              <a:ext uri="{FF2B5EF4-FFF2-40B4-BE49-F238E27FC236}">
                <a16:creationId xmlns:a16="http://schemas.microsoft.com/office/drawing/2014/main" id="{1CBAF6EE-A535-D943-B272-41C3739A3EED}"/>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365760"/>
            <a:ext cx="9130849" cy="719643"/>
          </a:xfrm>
        </p:spPr>
        <p:txBody>
          <a:bodyPr>
            <a:normAutofit/>
          </a:bodyPr>
          <a:lstStyle/>
          <a:p>
            <a:r>
              <a:rPr lang="en-US" sz="3000" dirty="0"/>
              <a:t>Check Your Knowledge: Question 4</a:t>
            </a:r>
          </a:p>
        </p:txBody>
      </p:sp>
      <p:sp>
        <p:nvSpPr>
          <p:cNvPr id="5" name="Content Placeholder 4"/>
          <p:cNvSpPr>
            <a:spLocks noGrp="1"/>
          </p:cNvSpPr>
          <p:nvPr>
            <p:ph idx="4294967295"/>
          </p:nvPr>
        </p:nvSpPr>
        <p:spPr>
          <a:xfrm>
            <a:off x="1828800" y="1577009"/>
            <a:ext cx="9886121" cy="5280991"/>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When does Part B cover home health care?</a:t>
            </a:r>
            <a:endParaRPr lang="en-US" sz="2400" dirty="0">
              <a:solidFill>
                <a:srgbClr val="00529B"/>
              </a:solidFill>
            </a:endParaRP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An inpatient hospital stay precedes the need for home health care</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An inpatient hospital stay doesn’t precede the need for home health care</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The number of Part A-covered home health visits exceeds 100</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B or C</a:t>
            </a:r>
            <a:endParaRPr lang="en-US" sz="2400" dirty="0"/>
          </a:p>
        </p:txBody>
      </p:sp>
      <p:sp>
        <p:nvSpPr>
          <p:cNvPr id="6" name="Rounded Rectangle 5" descr="Green box highlighting D as the correct answer"/>
          <p:cNvSpPr/>
          <p:nvPr/>
        </p:nvSpPr>
        <p:spPr>
          <a:xfrm>
            <a:off x="1652797" y="4017771"/>
            <a:ext cx="1855304" cy="485193"/>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2710D3E6-93E4-453C-8053-01D82A3C759D}"/>
              </a:ext>
            </a:extLst>
          </p:cNvPr>
          <p:cNvSpPr>
            <a:spLocks noGrp="1"/>
          </p:cNvSpPr>
          <p:nvPr>
            <p:ph type="sldNum" sz="quarter" idx="12"/>
          </p:nvPr>
        </p:nvSpPr>
        <p:spPr/>
        <p:txBody>
          <a:bodyPr/>
          <a:lstStyle/>
          <a:p>
            <a:fld id="{48F63A3B-78C7-47BE-AE5E-E10140E04643}" type="slidenum">
              <a:rPr lang="en-US" smtClean="0"/>
              <a:t>46</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5938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3</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n-US" dirty="0"/>
              <a:t>Medicare Supplement Insurance (Medigap) Policies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3 Objectives</a:t>
            </a:r>
          </a:p>
        </p:txBody>
      </p:sp>
      <p:sp>
        <p:nvSpPr>
          <p:cNvPr id="13" name="Content Placeholder 12"/>
          <p:cNvSpPr>
            <a:spLocks noGrp="1"/>
          </p:cNvSpPr>
          <p:nvPr>
            <p:ph sz="quarter" idx="13"/>
          </p:nvPr>
        </p:nvSpPr>
        <p:spPr/>
        <p:txBody>
          <a:bodyPr vert="horz" lIns="91440" tIns="45720" rIns="91440" bIns="45720" rtlCol="0" anchor="t">
            <a:normAutofit/>
          </a:bodyPr>
          <a:lstStyle/>
          <a:p>
            <a:pPr marL="0" lvl="0" indent="0">
              <a:lnSpc>
                <a:spcPct val="100000"/>
              </a:lnSpc>
              <a:spcBef>
                <a:spcPts val="0"/>
              </a:spcBef>
              <a:buNone/>
            </a:pPr>
            <a:r>
              <a:rPr lang="en-US" sz="2800" b="1" dirty="0">
                <a:solidFill>
                  <a:srgbClr val="00529B"/>
                </a:solidFill>
                <a:latin typeface="Arial"/>
                <a:cs typeface="Arial"/>
              </a:rPr>
              <a:t>At the end of this lesson, you’ll be able to:</a:t>
            </a:r>
          </a:p>
          <a:p>
            <a:pPr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Medigap policies and who can buy them</a:t>
            </a:r>
            <a:endParaRPr lang="en-US" sz="2400" dirty="0">
              <a:solidFill>
                <a:srgbClr val="00529B"/>
              </a:solidFill>
            </a:endParaRPr>
          </a:p>
          <a:p>
            <a:pPr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what's similar and different in various types of Medigap policies  </a:t>
            </a:r>
          </a:p>
          <a:p>
            <a:pPr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what to consider when deciding whether to buy a Medigap policy</a:t>
            </a:r>
          </a:p>
          <a:p>
            <a:pPr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when and how to buy a Medigap policy</a:t>
            </a:r>
            <a:endParaRPr lang="en-US" sz="2800" dirty="0">
              <a:solidFill>
                <a:srgbClr val="00529B"/>
              </a:solidFill>
              <a:latin typeface="Arial"/>
              <a:cs typeface="Arial"/>
            </a:endParaRPr>
          </a:p>
        </p:txBody>
      </p:sp>
      <p:sp>
        <p:nvSpPr>
          <p:cNvPr id="3" name="Slide Number Placeholder 2">
            <a:extLst>
              <a:ext uri="{FF2B5EF4-FFF2-40B4-BE49-F238E27FC236}">
                <a16:creationId xmlns:a16="http://schemas.microsoft.com/office/drawing/2014/main" id="{FF7E52D8-1EC7-4E11-A1FA-6EDD3012EEE4}"/>
              </a:ext>
            </a:extLst>
          </p:cNvPr>
          <p:cNvSpPr>
            <a:spLocks noGrp="1"/>
          </p:cNvSpPr>
          <p:nvPr>
            <p:ph type="sldNum" sz="quarter" idx="12"/>
          </p:nvPr>
        </p:nvSpPr>
        <p:spPr/>
        <p:txBody>
          <a:bodyPr/>
          <a:lstStyle/>
          <a:p>
            <a:fld id="{0B2D781D-8844-5940-92D1-06EF0A7F581E}" type="slidenum">
              <a:rPr lang="en-US" smtClean="0"/>
              <a:pPr/>
              <a:t>48</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3997819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ormAutofit/>
          </a:bodyPr>
          <a:lstStyle/>
          <a:p>
            <a:r>
              <a:rPr lang="en-US" sz="3000" dirty="0"/>
              <a:t>Medigap Policies</a:t>
            </a:r>
          </a:p>
        </p:txBody>
      </p:sp>
      <p:sp>
        <p:nvSpPr>
          <p:cNvPr id="7" name="Content Placeholder 6"/>
          <p:cNvSpPr>
            <a:spLocks noGrp="1"/>
          </p:cNvSpPr>
          <p:nvPr>
            <p:ph sz="quarter" idx="13"/>
          </p:nvPr>
        </p:nvSpPr>
        <p:spPr>
          <a:xfrm>
            <a:off x="1371600" y="1371600"/>
            <a:ext cx="6781800" cy="4667250"/>
          </a:xfrm>
        </p:spPr>
        <p:txBody>
          <a:bodyPr>
            <a:normAutofit fontScale="92500" lnSpcReduction="10000"/>
          </a:bodyPr>
          <a:lstStyle/>
          <a:p>
            <a:pPr marL="274320" lvl="0" indent="-274320" defTabSz="685800">
              <a:lnSpc>
                <a:spcPct val="110000"/>
              </a:lnSpc>
              <a:spcBef>
                <a:spcPts val="0"/>
              </a:spcBef>
              <a:defRPr/>
            </a:pPr>
            <a:r>
              <a:rPr lang="en-US" sz="2400" dirty="0">
                <a:solidFill>
                  <a:srgbClr val="00529B"/>
                </a:solidFill>
              </a:rPr>
              <a:t>Are sold by </a:t>
            </a:r>
            <a:r>
              <a:rPr lang="en-US" sz="2400" b="1" dirty="0">
                <a:solidFill>
                  <a:srgbClr val="00529B"/>
                </a:solidFill>
              </a:rPr>
              <a:t>private insurance companies</a:t>
            </a:r>
          </a:p>
          <a:p>
            <a:pPr marL="274320" lvl="0" indent="-274320" defTabSz="685800">
              <a:lnSpc>
                <a:spcPct val="110000"/>
              </a:lnSpc>
              <a:spcBef>
                <a:spcPts val="0"/>
              </a:spcBef>
              <a:defRPr/>
            </a:pPr>
            <a:r>
              <a:rPr lang="en-US" sz="2400" dirty="0">
                <a:solidFill>
                  <a:srgbClr val="00529B"/>
                </a:solidFill>
              </a:rPr>
              <a:t>Fill</a:t>
            </a:r>
            <a:r>
              <a:rPr lang="en-US" sz="2400" b="1" dirty="0">
                <a:solidFill>
                  <a:srgbClr val="00529B"/>
                </a:solidFill>
              </a:rPr>
              <a:t> gaps in Original Medicare </a:t>
            </a:r>
            <a:r>
              <a:rPr lang="en-US" sz="2400" dirty="0">
                <a:solidFill>
                  <a:srgbClr val="00529B"/>
                </a:solidFill>
              </a:rPr>
              <a:t>coverage, like copayments, coinsurance, and deductibles</a:t>
            </a:r>
          </a:p>
          <a:p>
            <a:pPr marL="274320" lvl="0" indent="-274320" defTabSz="685800">
              <a:lnSpc>
                <a:spcPct val="110000"/>
              </a:lnSpc>
              <a:spcBef>
                <a:spcPts val="0"/>
              </a:spcBef>
              <a:defRPr/>
            </a:pPr>
            <a:r>
              <a:rPr lang="en-US" sz="2400" dirty="0">
                <a:solidFill>
                  <a:srgbClr val="00529B"/>
                </a:solidFill>
              </a:rPr>
              <a:t>Each </a:t>
            </a:r>
            <a:r>
              <a:rPr lang="en-US" sz="2400" b="1" dirty="0">
                <a:solidFill>
                  <a:srgbClr val="00529B"/>
                </a:solidFill>
              </a:rPr>
              <a:t>standardized</a:t>
            </a:r>
            <a:r>
              <a:rPr lang="en-US" sz="2400" dirty="0">
                <a:solidFill>
                  <a:srgbClr val="00529B"/>
                </a:solidFill>
              </a:rPr>
              <a:t> Medigap policy under the same plan letter:</a:t>
            </a:r>
          </a:p>
          <a:p>
            <a:pPr lvl="1" indent="-274320">
              <a:lnSpc>
                <a:spcPct val="110000"/>
              </a:lnSpc>
              <a:spcBef>
                <a:spcPts val="0"/>
              </a:spcBef>
              <a:spcAft>
                <a:spcPts val="1200"/>
              </a:spcAft>
              <a:defRPr/>
            </a:pPr>
            <a:r>
              <a:rPr lang="en-US" sz="1900" dirty="0">
                <a:solidFill>
                  <a:srgbClr val="00529B"/>
                </a:solidFill>
              </a:rPr>
              <a:t>Must offer the same basic benefits, no matter who sells it</a:t>
            </a:r>
          </a:p>
          <a:p>
            <a:pPr lvl="1" indent="-274320">
              <a:lnSpc>
                <a:spcPct val="110000"/>
              </a:lnSpc>
              <a:spcBef>
                <a:spcPts val="0"/>
              </a:spcBef>
              <a:spcAft>
                <a:spcPts val="1200"/>
              </a:spcAft>
              <a:defRPr/>
            </a:pPr>
            <a:r>
              <a:rPr lang="en-US" sz="1900" dirty="0">
                <a:solidFill>
                  <a:srgbClr val="00529B"/>
                </a:solidFill>
              </a:rPr>
              <a:t>May vary in costs </a:t>
            </a:r>
          </a:p>
          <a:p>
            <a:pPr marL="274320" lvl="0" indent="-274320" defTabSz="685800">
              <a:lnSpc>
                <a:spcPct val="110000"/>
              </a:lnSpc>
              <a:spcBef>
                <a:spcPts val="0"/>
              </a:spcBef>
              <a:defRPr/>
            </a:pPr>
            <a:r>
              <a:rPr lang="en-US" sz="2400" dirty="0"/>
              <a:t>Another type of Medigap policy called Medicare SELECT is available in some states</a:t>
            </a:r>
            <a:endParaRPr lang="en-US" sz="2400" dirty="0">
              <a:solidFill>
                <a:srgbClr val="00529B"/>
              </a:solidFill>
            </a:endParaRPr>
          </a:p>
          <a:p>
            <a:pPr marL="274320" lvl="0" indent="-274320" defTabSz="685800">
              <a:lnSpc>
                <a:spcPct val="110000"/>
              </a:lnSpc>
              <a:spcBef>
                <a:spcPts val="0"/>
              </a:spcBef>
              <a:defRPr/>
            </a:pPr>
            <a:r>
              <a:rPr lang="en-US" sz="2400" dirty="0">
                <a:solidFill>
                  <a:srgbClr val="00529B"/>
                </a:solidFill>
              </a:rPr>
              <a:t>Plans are different in Minnesota, Massachusetts, and Wisconsin</a:t>
            </a:r>
          </a:p>
        </p:txBody>
      </p:sp>
      <p:grpSp>
        <p:nvGrpSpPr>
          <p:cNvPr id="4" name="Group 3" descr="Medigap Icon">
            <a:extLst>
              <a:ext uri="{FF2B5EF4-FFF2-40B4-BE49-F238E27FC236}">
                <a16:creationId xmlns:a16="http://schemas.microsoft.com/office/drawing/2014/main" id="{C2EF73C9-E2BA-4AFE-B527-05FB75AFE09B}"/>
              </a:ext>
              <a:ext uri="{C183D7F6-B498-43B3-948B-1728B52AA6E4}">
                <adec:decorative xmlns:adec="http://schemas.microsoft.com/office/drawing/2017/decorative" val="0"/>
              </a:ext>
            </a:extLst>
          </p:cNvPr>
          <p:cNvGrpSpPr/>
          <p:nvPr/>
        </p:nvGrpSpPr>
        <p:grpSpPr>
          <a:xfrm>
            <a:off x="8478799" y="2310062"/>
            <a:ext cx="2227556" cy="2468132"/>
            <a:chOff x="8478799" y="2310062"/>
            <a:chExt cx="2227556" cy="2468132"/>
          </a:xfrm>
        </p:grpSpPr>
        <p:pic>
          <p:nvPicPr>
            <p:cNvPr id="6" name="Picture 5" descr="Medical supplement Insurance icon">
              <a:extLst>
                <a:ext uri="{FF2B5EF4-FFF2-40B4-BE49-F238E27FC236}">
                  <a16:creationId xmlns:a16="http://schemas.microsoft.com/office/drawing/2014/main" id="{D5E374B7-F4FA-4725-819B-072B4D3A82A8}"/>
                </a:ext>
              </a:extLst>
            </p:cNvPr>
            <p:cNvPicPr>
              <a:picLocks noChangeAspect="1"/>
            </p:cNvPicPr>
            <p:nvPr/>
          </p:nvPicPr>
          <p:blipFill>
            <a:blip r:embed="rId4"/>
            <a:stretch>
              <a:fillRect/>
            </a:stretch>
          </p:blipFill>
          <p:spPr>
            <a:xfrm>
              <a:off x="8478799" y="2310062"/>
              <a:ext cx="2227556" cy="1883357"/>
            </a:xfrm>
            <a:prstGeom prst="rect">
              <a:avLst/>
            </a:prstGeom>
          </p:spPr>
        </p:pic>
        <p:sp>
          <p:nvSpPr>
            <p:cNvPr id="10" name="TextBox 9">
              <a:extLst>
                <a:ext uri="{FF2B5EF4-FFF2-40B4-BE49-F238E27FC236}">
                  <a16:creationId xmlns:a16="http://schemas.microsoft.com/office/drawing/2014/main" id="{0D7B2F54-4CB1-48C8-BF4E-990F06AF3336}"/>
                </a:ext>
              </a:extLst>
            </p:cNvPr>
            <p:cNvSpPr txBox="1"/>
            <p:nvPr/>
          </p:nvSpPr>
          <p:spPr>
            <a:xfrm>
              <a:off x="8531903" y="4193419"/>
              <a:ext cx="2174452"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1">
                      <a:lumMod val="50000"/>
                    </a:schemeClr>
                  </a:solidFill>
                  <a:effectLst/>
                  <a:uLnTx/>
                  <a:uFillTx/>
                </a:rPr>
                <a:t>Medicare Supplement Insurance (Medigap) </a:t>
              </a:r>
              <a:endParaRPr kumimoji="0" lang="en-US" sz="1600" b="0" i="0" u="none" strike="noStrike" kern="0" cap="none" spc="0" normalizeH="0" baseline="0" noProof="0" dirty="0">
                <a:ln>
                  <a:noFill/>
                </a:ln>
                <a:solidFill>
                  <a:schemeClr val="accent1">
                    <a:lumMod val="50000"/>
                  </a:schemeClr>
                </a:solidFill>
                <a:effectLst/>
                <a:uLnTx/>
                <a:uFillTx/>
              </a:endParaRPr>
            </a:p>
          </p:txBody>
        </p:sp>
      </p:grpSp>
      <p:sp>
        <p:nvSpPr>
          <p:cNvPr id="5" name="Slide Number Placeholder 4">
            <a:extLst>
              <a:ext uri="{FF2B5EF4-FFF2-40B4-BE49-F238E27FC236}">
                <a16:creationId xmlns:a16="http://schemas.microsoft.com/office/drawing/2014/main" id="{1DEA6303-085E-442E-BAE4-63F926EB1A44}"/>
              </a:ext>
            </a:extLst>
          </p:cNvPr>
          <p:cNvSpPr>
            <a:spLocks noGrp="1"/>
          </p:cNvSpPr>
          <p:nvPr>
            <p:ph type="sldNum" sz="quarter" idx="12"/>
          </p:nvPr>
        </p:nvSpPr>
        <p:spPr/>
        <p:txBody>
          <a:bodyPr/>
          <a:lstStyle/>
          <a:p>
            <a:fld id="{0B2D781D-8844-5940-92D1-06EF0A7F581E}" type="slidenum">
              <a:rPr lang="en-US" smtClean="0"/>
              <a:pPr/>
              <a:t>49</a:t>
            </a:fld>
            <a:endParaRPr lang="en-US" dirty="0"/>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701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25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childTnLst>
                          </p:cTn>
                        </p:par>
                        <p:par>
                          <p:cTn id="22" fill="hold">
                            <p:stCondLst>
                              <p:cond delay="1250"/>
                            </p:stCondLst>
                            <p:childTnLst>
                              <p:par>
                                <p:cTn id="23" presetID="10" presetClass="entr" presetSubtype="0" fill="hold" nodeType="afterEffect">
                                  <p:stCondLst>
                                    <p:cond delay="25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Effect transition="in" filter="fade">
                                      <p:cBhvr>
                                        <p:cTn id="30" dur="500"/>
                                        <p:tgtEl>
                                          <p:spTgt spid="7">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fade">
                                      <p:cBhvr>
                                        <p:cTn id="35"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1 Objectives</a:t>
            </a:r>
          </a:p>
        </p:txBody>
      </p:sp>
      <p:sp>
        <p:nvSpPr>
          <p:cNvPr id="13" name="Content Placeholder 12"/>
          <p:cNvSpPr>
            <a:spLocks noGrp="1"/>
          </p:cNvSpPr>
          <p:nvPr>
            <p:ph sz="quarter" idx="13"/>
          </p:nvPr>
        </p:nvSpPr>
        <p:spPr/>
        <p:txBody>
          <a:bodyPr vert="horz" lIns="91440" tIns="45720" rIns="91440" bIns="45720" rtlCol="0" anchor="t">
            <a:normAutofit/>
          </a:bodyPr>
          <a:lstStyle/>
          <a:p>
            <a:pPr marL="0" lvl="0" indent="0" defTabSz="685800">
              <a:lnSpc>
                <a:spcPct val="100000"/>
              </a:lnSpc>
              <a:spcBef>
                <a:spcPts val="0"/>
              </a:spcBef>
              <a:spcAft>
                <a:spcPts val="1200"/>
              </a:spcAft>
              <a:buFont typeface="Wingdings" pitchFamily="2" charset="2"/>
              <a:buNone/>
            </a:pPr>
            <a:r>
              <a:rPr lang="en-US" b="1" dirty="0">
                <a:solidFill>
                  <a:srgbClr val="00529B"/>
                </a:solidFill>
                <a:latin typeface="Arial"/>
                <a:cs typeface="Arial"/>
              </a:rPr>
              <a:t>At the end of this lesson, you’ll be able to:</a:t>
            </a:r>
          </a:p>
          <a:p>
            <a:pPr lvl="1" defTabSz="685800">
              <a:lnSpc>
                <a:spcPct val="100000"/>
              </a:lnSpc>
              <a:spcBef>
                <a:spcPts val="0"/>
              </a:spcBef>
              <a:spcAft>
                <a:spcPts val="1200"/>
              </a:spcAft>
              <a:buClr>
                <a:srgbClr val="00539A"/>
              </a:buClr>
              <a:buFont typeface="Wingdings" pitchFamily="2" charset="2"/>
              <a:buChar char="§"/>
            </a:pPr>
            <a:r>
              <a:rPr lang="en-US" dirty="0">
                <a:solidFill>
                  <a:srgbClr val="00529B"/>
                </a:solidFill>
                <a:latin typeface="Arial"/>
                <a:cs typeface="Arial"/>
              </a:rPr>
              <a:t>Describe Medicare and who it’s for</a:t>
            </a:r>
            <a:endParaRPr lang="en-US" dirty="0">
              <a:solidFill>
                <a:srgbClr val="00529B"/>
              </a:solidFill>
            </a:endParaRPr>
          </a:p>
          <a:p>
            <a:pPr lvl="1" defTabSz="685800">
              <a:lnSpc>
                <a:spcPct val="100000"/>
              </a:lnSpc>
              <a:spcBef>
                <a:spcPts val="0"/>
              </a:spcBef>
              <a:spcAft>
                <a:spcPts val="1200"/>
              </a:spcAft>
              <a:buClr>
                <a:srgbClr val="00539A"/>
              </a:buClr>
              <a:buFont typeface="Wingdings" pitchFamily="2" charset="2"/>
              <a:buChar char="§"/>
            </a:pPr>
            <a:r>
              <a:rPr lang="en-US" dirty="0">
                <a:solidFill>
                  <a:srgbClr val="00529B"/>
                </a:solidFill>
                <a:latin typeface="Arial"/>
                <a:cs typeface="Arial"/>
              </a:rPr>
              <a:t>Identify the parts of Medicare and explain coverage options</a:t>
            </a:r>
            <a:endParaRPr lang="en-US" dirty="0">
              <a:solidFill>
                <a:srgbClr val="00529B"/>
              </a:solidFill>
            </a:endParaRPr>
          </a:p>
          <a:p>
            <a:pPr lvl="1" defTabSz="685800">
              <a:lnSpc>
                <a:spcPct val="100000"/>
              </a:lnSpc>
              <a:spcBef>
                <a:spcPts val="0"/>
              </a:spcBef>
              <a:spcAft>
                <a:spcPts val="1200"/>
              </a:spcAft>
              <a:buClr>
                <a:srgbClr val="00539A"/>
              </a:buClr>
              <a:buFont typeface="Wingdings" pitchFamily="2" charset="2"/>
              <a:buChar char="§"/>
            </a:pPr>
            <a:r>
              <a:rPr lang="en-US" dirty="0">
                <a:solidFill>
                  <a:srgbClr val="00529B"/>
                </a:solidFill>
                <a:latin typeface="Arial"/>
                <a:cs typeface="Arial"/>
              </a:rPr>
              <a:t>Explain automatic enrollment and how it works</a:t>
            </a:r>
          </a:p>
          <a:p>
            <a:pPr lvl="1" defTabSz="685800">
              <a:spcAft>
                <a:spcPts val="1200"/>
              </a:spcAft>
              <a:buClr>
                <a:srgbClr val="00539A"/>
              </a:buClr>
              <a:buFont typeface="Wingdings" pitchFamily="2" charset="2"/>
              <a:buChar char="§"/>
            </a:pPr>
            <a:r>
              <a:rPr lang="en-US" sz="2400" dirty="0">
                <a:solidFill>
                  <a:srgbClr val="00529B"/>
                </a:solidFill>
                <a:latin typeface="Arial"/>
                <a:cs typeface="Arial"/>
              </a:rPr>
              <a:t>Describe various enrollment periods you may use to join or switch plans</a:t>
            </a:r>
          </a:p>
        </p:txBody>
      </p:sp>
      <p:sp>
        <p:nvSpPr>
          <p:cNvPr id="3" name="Slide Number Placeholder 2">
            <a:extLst>
              <a:ext uri="{FF2B5EF4-FFF2-40B4-BE49-F238E27FC236}">
                <a16:creationId xmlns:a16="http://schemas.microsoft.com/office/drawing/2014/main" id="{25000D79-06CB-4F9C-BE0A-28C3B2535922}"/>
              </a:ext>
            </a:extLst>
          </p:cNvPr>
          <p:cNvSpPr>
            <a:spLocks noGrp="1"/>
          </p:cNvSpPr>
          <p:nvPr>
            <p:ph type="sldNum" sz="quarter" idx="12"/>
          </p:nvPr>
        </p:nvSpPr>
        <p:spPr/>
        <p:txBody>
          <a:bodyPr/>
          <a:lstStyle/>
          <a:p>
            <a:fld id="{0B2D781D-8844-5940-92D1-06EF0A7F581E}" type="slidenum">
              <a:rPr lang="en-US" smtClean="0"/>
              <a:pPr/>
              <a:t>5</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4411947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Medigap Plan Coverage in 2024</a:t>
            </a:r>
          </a:p>
        </p:txBody>
      </p:sp>
      <p:sp>
        <p:nvSpPr>
          <p:cNvPr id="5" name="TextBox 4">
            <a:extLst>
              <a:ext uri="{FF2B5EF4-FFF2-40B4-BE49-F238E27FC236}">
                <a16:creationId xmlns:a16="http://schemas.microsoft.com/office/drawing/2014/main" id="{47A8566C-F432-4D58-9A6F-E1959189B03A}"/>
              </a:ext>
            </a:extLst>
          </p:cNvPr>
          <p:cNvSpPr txBox="1"/>
          <p:nvPr/>
        </p:nvSpPr>
        <p:spPr>
          <a:xfrm>
            <a:off x="4577617" y="968031"/>
            <a:ext cx="7081667" cy="276999"/>
          </a:xfrm>
          <a:prstGeom prst="rect">
            <a:avLst/>
          </a:prstGeom>
          <a:solidFill>
            <a:schemeClr val="accent5">
              <a:lumMod val="20000"/>
              <a:lumOff val="80000"/>
            </a:schemeClr>
          </a:solidFill>
        </p:spPr>
        <p:txBody>
          <a:bodyPr wrap="square" rtlCol="0">
            <a:spAutoFit/>
          </a:bodyPr>
          <a:lstStyle/>
          <a:p>
            <a:r>
              <a:rPr lang="en-US" sz="1200" dirty="0">
                <a:solidFill>
                  <a:schemeClr val="accent5">
                    <a:lumMod val="50000"/>
                  </a:schemeClr>
                </a:solidFill>
                <a:latin typeface="Arial" panose="020B0604020202020204" pitchFamily="34" charset="0"/>
                <a:cs typeface="Arial" panose="020B0604020202020204" pitchFamily="34" charset="0"/>
              </a:rPr>
              <a:t>Medicare Supplement Insurance (Medigap) plans </a:t>
            </a:r>
          </a:p>
        </p:txBody>
      </p:sp>
      <p:graphicFrame>
        <p:nvGraphicFramePr>
          <p:cNvPr id="10" name="Table 9" descr="Table of the benefit percentages of Medicare Supplement Insurance (Medigap) plans ">
            <a:extLst>
              <a:ext uri="{FF2B5EF4-FFF2-40B4-BE49-F238E27FC236}">
                <a16:creationId xmlns:a16="http://schemas.microsoft.com/office/drawing/2014/main" id="{296B46C0-DE9B-4165-B3AB-8F660A3E30D1}"/>
              </a:ext>
            </a:extLst>
          </p:cNvPr>
          <p:cNvGraphicFramePr>
            <a:graphicFrameLocks noGrp="1"/>
          </p:cNvGraphicFramePr>
          <p:nvPr>
            <p:extLst>
              <p:ext uri="{D42A27DB-BD31-4B8C-83A1-F6EECF244321}">
                <p14:modId xmlns:p14="http://schemas.microsoft.com/office/powerpoint/2010/main" val="770270882"/>
              </p:ext>
            </p:extLst>
          </p:nvPr>
        </p:nvGraphicFramePr>
        <p:xfrm>
          <a:off x="416409" y="1245030"/>
          <a:ext cx="11242876" cy="3406611"/>
        </p:xfrm>
        <a:graphic>
          <a:graphicData uri="http://schemas.openxmlformats.org/drawingml/2006/table">
            <a:tbl>
              <a:tblPr firstRow="1" bandRow="1">
                <a:tableStyleId>{BC89EF96-8CEA-46FF-86C4-4CE0E7609802}</a:tableStyleId>
              </a:tblPr>
              <a:tblGrid>
                <a:gridCol w="4189335">
                  <a:extLst>
                    <a:ext uri="{9D8B030D-6E8A-4147-A177-3AD203B41FA5}">
                      <a16:colId xmlns:a16="http://schemas.microsoft.com/office/drawing/2014/main" val="3130994718"/>
                    </a:ext>
                  </a:extLst>
                </a:gridCol>
                <a:gridCol w="636989">
                  <a:extLst>
                    <a:ext uri="{9D8B030D-6E8A-4147-A177-3AD203B41FA5}">
                      <a16:colId xmlns:a16="http://schemas.microsoft.com/office/drawing/2014/main" val="3280422692"/>
                    </a:ext>
                  </a:extLst>
                </a:gridCol>
                <a:gridCol w="636989">
                  <a:extLst>
                    <a:ext uri="{9D8B030D-6E8A-4147-A177-3AD203B41FA5}">
                      <a16:colId xmlns:a16="http://schemas.microsoft.com/office/drawing/2014/main" val="2329030423"/>
                    </a:ext>
                  </a:extLst>
                </a:gridCol>
                <a:gridCol w="636989">
                  <a:extLst>
                    <a:ext uri="{9D8B030D-6E8A-4147-A177-3AD203B41FA5}">
                      <a16:colId xmlns:a16="http://schemas.microsoft.com/office/drawing/2014/main" val="4007677874"/>
                    </a:ext>
                  </a:extLst>
                </a:gridCol>
                <a:gridCol w="636989">
                  <a:extLst>
                    <a:ext uri="{9D8B030D-6E8A-4147-A177-3AD203B41FA5}">
                      <a16:colId xmlns:a16="http://schemas.microsoft.com/office/drawing/2014/main" val="2961580991"/>
                    </a:ext>
                  </a:extLst>
                </a:gridCol>
                <a:gridCol w="636989">
                  <a:extLst>
                    <a:ext uri="{9D8B030D-6E8A-4147-A177-3AD203B41FA5}">
                      <a16:colId xmlns:a16="http://schemas.microsoft.com/office/drawing/2014/main" val="2492110190"/>
                    </a:ext>
                  </a:extLst>
                </a:gridCol>
                <a:gridCol w="636989">
                  <a:extLst>
                    <a:ext uri="{9D8B030D-6E8A-4147-A177-3AD203B41FA5}">
                      <a16:colId xmlns:a16="http://schemas.microsoft.com/office/drawing/2014/main" val="3250895483"/>
                    </a:ext>
                  </a:extLst>
                </a:gridCol>
                <a:gridCol w="914400">
                  <a:extLst>
                    <a:ext uri="{9D8B030D-6E8A-4147-A177-3AD203B41FA5}">
                      <a16:colId xmlns:a16="http://schemas.microsoft.com/office/drawing/2014/main" val="4062724447"/>
                    </a:ext>
                  </a:extLst>
                </a:gridCol>
                <a:gridCol w="914400">
                  <a:extLst>
                    <a:ext uri="{9D8B030D-6E8A-4147-A177-3AD203B41FA5}">
                      <a16:colId xmlns:a16="http://schemas.microsoft.com/office/drawing/2014/main" val="4232621865"/>
                    </a:ext>
                  </a:extLst>
                </a:gridCol>
                <a:gridCol w="636989">
                  <a:extLst>
                    <a:ext uri="{9D8B030D-6E8A-4147-A177-3AD203B41FA5}">
                      <a16:colId xmlns:a16="http://schemas.microsoft.com/office/drawing/2014/main" val="2937596607"/>
                    </a:ext>
                  </a:extLst>
                </a:gridCol>
                <a:gridCol w="765818">
                  <a:extLst>
                    <a:ext uri="{9D8B030D-6E8A-4147-A177-3AD203B41FA5}">
                      <a16:colId xmlns:a16="http://schemas.microsoft.com/office/drawing/2014/main" val="1506121151"/>
                    </a:ext>
                  </a:extLst>
                </a:gridCol>
              </a:tblGrid>
              <a:tr h="234379">
                <a:tc>
                  <a:txBody>
                    <a:bodyPr/>
                    <a:lstStyle/>
                    <a:p>
                      <a:pPr algn="l" fontAlgn="t">
                        <a:spcAft>
                          <a:spcPts val="1200"/>
                        </a:spcAft>
                      </a:pPr>
                      <a:r>
                        <a:rPr lang="en-US" sz="1300" b="1" u="none" strike="noStrike" dirty="0">
                          <a:solidFill>
                            <a:srgbClr val="000000"/>
                          </a:solidFill>
                          <a:effectLst/>
                        </a:rPr>
                        <a:t>Medigap Benefits</a:t>
                      </a:r>
                      <a:endParaRPr lang="en-US" sz="1300" b="1" i="0" u="none" strike="noStrike" dirty="0">
                        <a:solidFill>
                          <a:srgbClr val="000000"/>
                        </a:solidFill>
                        <a:effectLst/>
                        <a:latin typeface="Calibri" panose="020F0502020204030204" pitchFamily="34" charset="0"/>
                      </a:endParaRPr>
                    </a:p>
                  </a:txBody>
                  <a:tcPr marL="7029" marR="7029" marT="7029" marB="0"/>
                </a:tc>
                <a:tc>
                  <a:txBody>
                    <a:bodyPr/>
                    <a:lstStyle/>
                    <a:p>
                      <a:pPr algn="ctr" fontAlgn="b">
                        <a:spcAft>
                          <a:spcPts val="1200"/>
                        </a:spcAft>
                      </a:pPr>
                      <a:r>
                        <a:rPr lang="en-US" sz="1300" b="1" u="none" strike="noStrike" dirty="0">
                          <a:solidFill>
                            <a:srgbClr val="000000"/>
                          </a:solidFill>
                          <a:effectLst/>
                        </a:rPr>
                        <a:t>A</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B</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C</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D</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F*</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G*</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K</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L</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M</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N</a:t>
                      </a:r>
                      <a:endParaRPr lang="en-US" sz="1300" b="1" i="0" u="none" strike="noStrike" dirty="0">
                        <a:solidFill>
                          <a:srgbClr val="000000"/>
                        </a:solidFill>
                        <a:effectLst/>
                        <a:latin typeface="Calibri" panose="020F0502020204030204" pitchFamily="34" charset="0"/>
                      </a:endParaRPr>
                    </a:p>
                  </a:txBody>
                  <a:tcPr marL="7029" marR="7029" marT="7029" marB="0" anchor="b"/>
                </a:tc>
                <a:extLst>
                  <a:ext uri="{0D108BD9-81ED-4DB2-BD59-A6C34878D82A}">
                    <a16:rowId xmlns:a16="http://schemas.microsoft.com/office/drawing/2014/main" val="3215339582"/>
                  </a:ext>
                </a:extLst>
              </a:tr>
              <a:tr h="461432">
                <a:tc>
                  <a:txBody>
                    <a:bodyPr/>
                    <a:lstStyle/>
                    <a:p>
                      <a:pPr algn="l" fontAlgn="t">
                        <a:spcAft>
                          <a:spcPts val="1200"/>
                        </a:spcAft>
                      </a:pPr>
                      <a:r>
                        <a:rPr lang="en-US" sz="1300" b="0" u="none" strike="noStrike" dirty="0">
                          <a:solidFill>
                            <a:srgbClr val="203764"/>
                          </a:solidFill>
                          <a:effectLst/>
                        </a:rPr>
                        <a:t>Part A </a:t>
                      </a:r>
                      <a:r>
                        <a:rPr lang="en-US" sz="1300" b="1" u="none" strike="noStrike" dirty="0">
                          <a:solidFill>
                            <a:srgbClr val="203764"/>
                          </a:solidFill>
                          <a:effectLst/>
                        </a:rPr>
                        <a:t>coinsurance</a:t>
                      </a:r>
                      <a:r>
                        <a:rPr lang="en-US" sz="1300" b="0" u="none" strike="noStrike" dirty="0">
                          <a:solidFill>
                            <a:srgbClr val="203764"/>
                          </a:solidFill>
                          <a:effectLst/>
                        </a:rPr>
                        <a:t> and hospital costs up to an additional 365 days after Medicare benefits are used up</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1252637787"/>
                  </a:ext>
                </a:extLst>
              </a:tr>
              <a:tr h="234379">
                <a:tc>
                  <a:txBody>
                    <a:bodyPr/>
                    <a:lstStyle/>
                    <a:p>
                      <a:pPr algn="l" fontAlgn="t">
                        <a:spcAft>
                          <a:spcPts val="1200"/>
                        </a:spcAft>
                      </a:pPr>
                      <a:r>
                        <a:rPr lang="en-US" sz="1300" b="0" u="none" strike="noStrike" dirty="0">
                          <a:solidFill>
                            <a:srgbClr val="203764"/>
                          </a:solidFill>
                          <a:effectLst/>
                        </a:rPr>
                        <a:t>Part B coinsurance or </a:t>
                      </a:r>
                      <a:r>
                        <a:rPr lang="en-US" sz="1300" b="1" u="none" strike="noStrike" dirty="0">
                          <a:solidFill>
                            <a:srgbClr val="203764"/>
                          </a:solidFill>
                          <a:effectLst/>
                        </a:rPr>
                        <a:t>copayment</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50%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75%</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460072357"/>
                  </a:ext>
                </a:extLst>
              </a:tr>
              <a:tr h="234379">
                <a:tc>
                  <a:txBody>
                    <a:bodyPr/>
                    <a:lstStyle/>
                    <a:p>
                      <a:pPr algn="l" fontAlgn="t">
                        <a:spcAft>
                          <a:spcPts val="1200"/>
                        </a:spcAft>
                      </a:pPr>
                      <a:r>
                        <a:rPr lang="en-US" sz="1300" b="0" u="none" strike="noStrike" dirty="0">
                          <a:solidFill>
                            <a:srgbClr val="203764"/>
                          </a:solidFill>
                          <a:effectLst/>
                        </a:rPr>
                        <a:t>Blood (first 3 pints)</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50%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75%</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3060697991"/>
                  </a:ext>
                </a:extLst>
              </a:tr>
              <a:tr h="234379">
                <a:tc>
                  <a:txBody>
                    <a:bodyPr/>
                    <a:lstStyle/>
                    <a:p>
                      <a:pPr algn="l" fontAlgn="t">
                        <a:spcAft>
                          <a:spcPts val="1200"/>
                        </a:spcAft>
                      </a:pPr>
                      <a:r>
                        <a:rPr lang="en-US" sz="1300" b="0" u="none" strike="noStrike" dirty="0">
                          <a:solidFill>
                            <a:srgbClr val="203764"/>
                          </a:solidFill>
                          <a:effectLst/>
                        </a:rPr>
                        <a:t>Part A hospice care coinsurance or copayment</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50%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75%</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502771740"/>
                  </a:ext>
                </a:extLst>
              </a:tr>
              <a:tr h="234379">
                <a:tc>
                  <a:txBody>
                    <a:bodyPr/>
                    <a:lstStyle/>
                    <a:p>
                      <a:pPr algn="l" fontAlgn="t">
                        <a:spcAft>
                          <a:spcPts val="1200"/>
                        </a:spcAft>
                      </a:pPr>
                      <a:r>
                        <a:rPr lang="en-US" sz="1300" b="0" u="none" strike="noStrike" dirty="0">
                          <a:solidFill>
                            <a:srgbClr val="203764"/>
                          </a:solidFill>
                          <a:effectLst/>
                        </a:rPr>
                        <a:t>Skilled nursing facility care coinsurance</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50%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75%</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551362421"/>
                  </a:ext>
                </a:extLst>
              </a:tr>
              <a:tr h="234379">
                <a:tc>
                  <a:txBody>
                    <a:bodyPr/>
                    <a:lstStyle/>
                    <a:p>
                      <a:pPr algn="l" fontAlgn="t">
                        <a:spcAft>
                          <a:spcPts val="1200"/>
                        </a:spcAft>
                      </a:pPr>
                      <a:r>
                        <a:rPr lang="en-US" sz="1300" b="0" u="none" strike="noStrike" dirty="0">
                          <a:solidFill>
                            <a:srgbClr val="203764"/>
                          </a:solidFill>
                          <a:effectLst/>
                        </a:rPr>
                        <a:t>Part A </a:t>
                      </a:r>
                      <a:r>
                        <a:rPr lang="en-US" sz="1300" b="1" u="none" strike="noStrike" dirty="0">
                          <a:solidFill>
                            <a:srgbClr val="203764"/>
                          </a:solidFill>
                          <a:effectLst/>
                        </a:rPr>
                        <a:t>deductible</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50%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75%</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50%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3401531930"/>
                  </a:ext>
                </a:extLst>
              </a:tr>
              <a:tr h="234379">
                <a:tc>
                  <a:txBody>
                    <a:bodyPr/>
                    <a:lstStyle/>
                    <a:p>
                      <a:pPr algn="l" fontAlgn="t">
                        <a:spcAft>
                          <a:spcPts val="1200"/>
                        </a:spcAft>
                      </a:pPr>
                      <a:r>
                        <a:rPr lang="en-US" sz="1300" b="0" u="none" strike="noStrike" dirty="0">
                          <a:solidFill>
                            <a:srgbClr val="203764"/>
                          </a:solidFill>
                          <a:effectLst/>
                        </a:rPr>
                        <a:t>Part B deductible</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3730263135"/>
                  </a:ext>
                </a:extLst>
              </a:tr>
              <a:tr h="234379">
                <a:tc>
                  <a:txBody>
                    <a:bodyPr/>
                    <a:lstStyle/>
                    <a:p>
                      <a:pPr algn="l" fontAlgn="t">
                        <a:spcAft>
                          <a:spcPts val="1200"/>
                        </a:spcAft>
                      </a:pPr>
                      <a:r>
                        <a:rPr lang="en-US" sz="1300" b="0" u="none" strike="noStrike" dirty="0">
                          <a:solidFill>
                            <a:srgbClr val="203764"/>
                          </a:solidFill>
                          <a:effectLst/>
                        </a:rPr>
                        <a:t>Part B </a:t>
                      </a:r>
                      <a:r>
                        <a:rPr lang="en-US" sz="1300" b="1" u="none" strike="noStrike" dirty="0">
                          <a:solidFill>
                            <a:srgbClr val="203764"/>
                          </a:solidFill>
                          <a:effectLst/>
                        </a:rPr>
                        <a:t>excess charge</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1146044585"/>
                  </a:ext>
                </a:extLst>
              </a:tr>
              <a:tr h="234379">
                <a:tc>
                  <a:txBody>
                    <a:bodyPr/>
                    <a:lstStyle/>
                    <a:p>
                      <a:pPr algn="l" fontAlgn="t">
                        <a:spcAft>
                          <a:spcPts val="1200"/>
                        </a:spcAft>
                      </a:pPr>
                      <a:r>
                        <a:rPr lang="en-US" sz="1300" b="0" u="none" strike="noStrike" dirty="0">
                          <a:solidFill>
                            <a:srgbClr val="203764"/>
                          </a:solidFill>
                          <a:effectLst/>
                        </a:rPr>
                        <a:t>Foreign travel exchange (up to plan limits)</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80%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80%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80%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80%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80%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80%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2616064770"/>
                  </a:ext>
                </a:extLst>
              </a:tr>
              <a:tr h="432134">
                <a:tc>
                  <a:txBody>
                    <a:bodyPr/>
                    <a:lstStyle/>
                    <a:p>
                      <a:pPr algn="l" fontAlgn="t">
                        <a:spcAft>
                          <a:spcPts val="1200"/>
                        </a:spcAft>
                      </a:pPr>
                      <a:endParaRPr lang="en-US" sz="1300" b="0" i="0" u="none" strike="noStrike" dirty="0">
                        <a:solidFill>
                          <a:srgbClr val="000000"/>
                        </a:solidFill>
                        <a:effectLst/>
                        <a:latin typeface="Calibri" panose="020F0502020204030204" pitchFamily="34" charset="0"/>
                      </a:endParaRPr>
                    </a:p>
                  </a:txBody>
                  <a:tcPr marL="7029" marR="7029" marT="7029" marB="0"/>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0" u="none" strike="noStrike" dirty="0">
                          <a:solidFill>
                            <a:srgbClr val="203764"/>
                          </a:solidFill>
                          <a:effectLst/>
                        </a:rPr>
                        <a:t>Out-of-pocket limit in 2024**</a:t>
                      </a: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marL="0" marR="0" lvl="0" indent="0" algn="ctr" defTabSz="914400" rtl="0" eaLnBrk="1" fontAlgn="b" latinLnBrk="0" hangingPunct="1">
                        <a:lnSpc>
                          <a:spcPct val="100000"/>
                        </a:lnSpc>
                        <a:spcBef>
                          <a:spcPts val="0"/>
                        </a:spcBef>
                        <a:spcAft>
                          <a:spcPts val="1200"/>
                        </a:spcAft>
                        <a:buClrTx/>
                        <a:buSzTx/>
                        <a:buFontTx/>
                        <a:buNone/>
                        <a:tabLst/>
                        <a:defRPr/>
                      </a:pPr>
                      <a:r>
                        <a:rPr lang="en-US" sz="1300" b="0" u="none" strike="noStrike" dirty="0">
                          <a:solidFill>
                            <a:srgbClr val="203764"/>
                          </a:solidFill>
                          <a:effectLst/>
                        </a:rPr>
                        <a:t>Out-of-pocket limit in 2024**</a:t>
                      </a: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extLst>
                  <a:ext uri="{0D108BD9-81ED-4DB2-BD59-A6C34878D82A}">
                    <a16:rowId xmlns:a16="http://schemas.microsoft.com/office/drawing/2014/main" val="1263501015"/>
                  </a:ext>
                </a:extLst>
              </a:tr>
              <a:tr h="234379">
                <a:tc>
                  <a:txBody>
                    <a:bodyPr/>
                    <a:lstStyle/>
                    <a:p>
                      <a:pPr algn="l" fontAlgn="t">
                        <a:spcAft>
                          <a:spcPts val="1200"/>
                        </a:spcAft>
                      </a:pPr>
                      <a:endParaRPr lang="en-US" sz="1300" b="0" i="0" u="none" strike="noStrike" dirty="0">
                        <a:solidFill>
                          <a:srgbClr val="000000"/>
                        </a:solidFill>
                        <a:effectLst/>
                        <a:latin typeface="Calibri" panose="020F0502020204030204" pitchFamily="34" charset="0"/>
                      </a:endParaRPr>
                    </a:p>
                  </a:txBody>
                  <a:tcPr marL="7029" marR="7029" marT="7029" marB="0"/>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0" u="none" strike="noStrike" dirty="0">
                          <a:solidFill>
                            <a:srgbClr val="203764"/>
                          </a:solidFill>
                          <a:effectLst/>
                        </a:rPr>
                        <a:t>$7,060</a:t>
                      </a: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0" u="none" strike="noStrike" dirty="0">
                          <a:solidFill>
                            <a:srgbClr val="203764"/>
                          </a:solidFill>
                          <a:effectLst/>
                        </a:rPr>
                        <a:t>$3,530</a:t>
                      </a: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extLst>
                  <a:ext uri="{0D108BD9-81ED-4DB2-BD59-A6C34878D82A}">
                    <a16:rowId xmlns:a16="http://schemas.microsoft.com/office/drawing/2014/main" val="2286520977"/>
                  </a:ext>
                </a:extLst>
              </a:tr>
            </a:tbl>
          </a:graphicData>
        </a:graphic>
      </p:graphicFrame>
      <p:sp>
        <p:nvSpPr>
          <p:cNvPr id="9" name="TextBox 8">
            <a:extLst>
              <a:ext uri="{FF2B5EF4-FFF2-40B4-BE49-F238E27FC236}">
                <a16:creationId xmlns:a16="http://schemas.microsoft.com/office/drawing/2014/main" id="{AB538BD5-7D01-4C96-A2E5-0CCF73C1A690}"/>
              </a:ext>
            </a:extLst>
          </p:cNvPr>
          <p:cNvSpPr txBox="1"/>
          <p:nvPr/>
        </p:nvSpPr>
        <p:spPr>
          <a:xfrm>
            <a:off x="416409" y="4629869"/>
            <a:ext cx="10688055" cy="1600438"/>
          </a:xfrm>
          <a:prstGeom prst="rect">
            <a:avLst/>
          </a:prstGeom>
          <a:solidFill>
            <a:schemeClr val="accent5">
              <a:lumMod val="20000"/>
              <a:lumOff val="80000"/>
              <a:alpha val="58000"/>
            </a:schemeClr>
          </a:solidFill>
        </p:spPr>
        <p:txBody>
          <a:bodyPr wrap="square" rtlCol="0">
            <a:spAutoFit/>
          </a:bodyPr>
          <a:lstStyle/>
          <a:p>
            <a:r>
              <a:rPr lang="en-US" sz="1400" dirty="0">
                <a:solidFill>
                  <a:srgbClr val="323A45"/>
                </a:solidFill>
                <a:latin typeface="Rubik"/>
              </a:rPr>
              <a:t>* Plans F and G also offer a high-deductible plan in some states. With this option, you must pay for Medicare-covered costs (coinsurance, copayments, and deductibles) up to the deductible amount of $2,800 in 2024 before your policy pays anything. (Plans C and F aren't available to people who were newly eligible for Medicare on or after January 1, 2020.)</a:t>
            </a:r>
          </a:p>
          <a:p>
            <a:r>
              <a:rPr lang="en-US" sz="1400" dirty="0">
                <a:solidFill>
                  <a:srgbClr val="323A45"/>
                </a:solidFill>
                <a:latin typeface="Rubik"/>
              </a:rPr>
              <a:t>** For Plans K and L, after you meet your out-of-pocket yearly limit and your yearly Part B deductible, the Medigap plan pays 100% of covered services for the rest of the calendar year.</a:t>
            </a:r>
          </a:p>
          <a:p>
            <a:r>
              <a:rPr lang="en-US" sz="1400" dirty="0">
                <a:solidFill>
                  <a:srgbClr val="323A45"/>
                </a:solidFill>
                <a:latin typeface="Rubik"/>
              </a:rPr>
              <a:t>*** Plan N pays 100% of the Part B coinsurance, except for a copayment of up to $20 for some office visits and up to a $50 copayment for emergency room visits that don't result in inpatient admission.</a:t>
            </a:r>
          </a:p>
        </p:txBody>
      </p:sp>
      <p:sp>
        <p:nvSpPr>
          <p:cNvPr id="7" name="Slide Number Placeholder 6">
            <a:extLst>
              <a:ext uri="{FF2B5EF4-FFF2-40B4-BE49-F238E27FC236}">
                <a16:creationId xmlns:a16="http://schemas.microsoft.com/office/drawing/2014/main" id="{FC0DEA57-7BB6-4ACA-8811-DE6049C336C2}"/>
              </a:ext>
            </a:extLst>
          </p:cNvPr>
          <p:cNvSpPr>
            <a:spLocks noGrp="1"/>
          </p:cNvSpPr>
          <p:nvPr>
            <p:ph type="sldNum" sz="quarter" idx="12"/>
          </p:nvPr>
        </p:nvSpPr>
        <p:spPr/>
        <p:txBody>
          <a:bodyPr/>
          <a:lstStyle/>
          <a:p>
            <a:fld id="{0B2D781D-8844-5940-92D1-06EF0A7F581E}" type="slidenum">
              <a:rPr lang="en-US" smtClean="0"/>
              <a:t>50</a:t>
            </a:fld>
            <a:endParaRPr lang="en-US"/>
          </a:p>
        </p:txBody>
      </p:sp>
      <p:sp>
        <p:nvSpPr>
          <p:cNvPr id="6" name="Footer Placeholder 5">
            <a:extLst>
              <a:ext uri="{FF2B5EF4-FFF2-40B4-BE49-F238E27FC236}">
                <a16:creationId xmlns:a16="http://schemas.microsoft.com/office/drawing/2014/main" id="{D4AE9CCE-A3BD-4A41-B9BE-E3CB87685D6F}"/>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B46D39E9-77E1-44C6-8EEE-5DFBC716B636}"/>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129246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Do I Need a Medigap Policy?</a:t>
            </a:r>
          </a:p>
        </p:txBody>
      </p:sp>
      <p:sp>
        <p:nvSpPr>
          <p:cNvPr id="13" name="Content Placeholder 12">
            <a:extLst>
              <a:ext uri="{FF2B5EF4-FFF2-40B4-BE49-F238E27FC236}">
                <a16:creationId xmlns:a16="http://schemas.microsoft.com/office/drawing/2014/main" id="{703EBA0C-E458-3259-DB6F-9EFAB6253441}"/>
              </a:ext>
            </a:extLst>
          </p:cNvPr>
          <p:cNvSpPr>
            <a:spLocks noGrp="1"/>
          </p:cNvSpPr>
          <p:nvPr>
            <p:ph sz="quarter" idx="13"/>
          </p:nvPr>
        </p:nvSpPr>
        <p:spPr>
          <a:xfrm>
            <a:off x="838200" y="1426264"/>
            <a:ext cx="4846320" cy="914400"/>
          </a:xfrm>
          <a:prstGeom prst="roundRect">
            <a:avLst/>
          </a:prstGeom>
          <a:ln w="38100">
            <a:solidFill>
              <a:srgbClr val="1E4E79"/>
            </a:solidFill>
          </a:ln>
        </p:spPr>
        <p:txBody>
          <a:bodyPr anchor="ctr"/>
          <a:lstStyle/>
          <a:p>
            <a:pPr marL="91440" lvl="0" indent="0">
              <a:spcAft>
                <a:spcPts val="0"/>
              </a:spcAft>
              <a:buClrTx/>
              <a:buNone/>
            </a:pPr>
            <a:r>
              <a:rPr lang="en-US" sz="1800" b="1" dirty="0"/>
              <a:t>It only works with Original Medicare, right?</a:t>
            </a:r>
            <a:endParaRPr lang="en-US" sz="1800" dirty="0"/>
          </a:p>
        </p:txBody>
      </p:sp>
      <p:pic>
        <p:nvPicPr>
          <p:cNvPr id="47" name="Picture 46">
            <a:extLst>
              <a:ext uri="{FF2B5EF4-FFF2-40B4-BE49-F238E27FC236}">
                <a16:creationId xmlns:a16="http://schemas.microsoft.com/office/drawing/2014/main" id="{6FD0D61F-0DD8-4DFE-993F-4257C07C40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45160" y="1565301"/>
            <a:ext cx="310923" cy="676715"/>
          </a:xfrm>
          <a:prstGeom prst="rect">
            <a:avLst/>
          </a:prstGeom>
        </p:spPr>
      </p:pic>
      <p:sp>
        <p:nvSpPr>
          <p:cNvPr id="14" name="Content Placeholder 13">
            <a:extLst>
              <a:ext uri="{FF2B5EF4-FFF2-40B4-BE49-F238E27FC236}">
                <a16:creationId xmlns:a16="http://schemas.microsoft.com/office/drawing/2014/main" id="{791839EB-F39A-8D7F-7375-48DF05C53416}"/>
              </a:ext>
            </a:extLst>
          </p:cNvPr>
          <p:cNvSpPr>
            <a:spLocks noGrp="1"/>
          </p:cNvSpPr>
          <p:nvPr>
            <p:ph sz="quarter" idx="14"/>
          </p:nvPr>
        </p:nvSpPr>
        <p:spPr>
          <a:xfrm>
            <a:off x="6188573" y="1426264"/>
            <a:ext cx="4846320" cy="914400"/>
          </a:xfrm>
          <a:prstGeom prst="roundRect">
            <a:avLst/>
          </a:prstGeom>
          <a:ln w="38100">
            <a:solidFill>
              <a:srgbClr val="FFC000"/>
            </a:solidFill>
          </a:ln>
        </p:spPr>
        <p:txBody>
          <a:bodyPr anchor="ctr"/>
          <a:lstStyle/>
          <a:p>
            <a:pPr marL="182880" lvl="0" indent="0">
              <a:spcAft>
                <a:spcPts val="0"/>
              </a:spcAft>
              <a:buClrTx/>
              <a:buNone/>
            </a:pPr>
            <a:r>
              <a:rPr lang="en-US" sz="1800" dirty="0"/>
              <a:t>Yes.</a:t>
            </a:r>
          </a:p>
        </p:txBody>
      </p:sp>
      <p:sp>
        <p:nvSpPr>
          <p:cNvPr id="15" name="Content Placeholder 14">
            <a:extLst>
              <a:ext uri="{FF2B5EF4-FFF2-40B4-BE49-F238E27FC236}">
                <a16:creationId xmlns:a16="http://schemas.microsoft.com/office/drawing/2014/main" id="{B00DB53C-69B2-6EDB-378E-50CD8733ADA4}"/>
              </a:ext>
            </a:extLst>
          </p:cNvPr>
          <p:cNvSpPr>
            <a:spLocks noGrp="1"/>
          </p:cNvSpPr>
          <p:nvPr>
            <p:ph sz="quarter" idx="15"/>
          </p:nvPr>
        </p:nvSpPr>
        <p:spPr>
          <a:xfrm>
            <a:off x="838200" y="2537359"/>
            <a:ext cx="4846320" cy="914400"/>
          </a:xfrm>
          <a:prstGeom prst="roundRect">
            <a:avLst/>
          </a:prstGeom>
          <a:ln w="38100">
            <a:solidFill>
              <a:srgbClr val="1E4E79"/>
            </a:solidFill>
          </a:ln>
        </p:spPr>
        <p:txBody>
          <a:bodyPr anchor="ctr"/>
          <a:lstStyle/>
          <a:p>
            <a:pPr marL="91440" lvl="0" indent="0">
              <a:spcAft>
                <a:spcPts val="0"/>
              </a:spcAft>
              <a:buClrTx/>
              <a:buNone/>
            </a:pPr>
            <a:r>
              <a:rPr lang="en-US" sz="1800" b="1" dirty="0"/>
              <a:t>What if I have other supplemental coverage, like from an employer?</a:t>
            </a:r>
          </a:p>
        </p:txBody>
      </p:sp>
      <p:pic>
        <p:nvPicPr>
          <p:cNvPr id="25" name="Picture 24">
            <a:extLst>
              <a:ext uri="{FF2B5EF4-FFF2-40B4-BE49-F238E27FC236}">
                <a16:creationId xmlns:a16="http://schemas.microsoft.com/office/drawing/2014/main" id="{ED779974-DE81-5400-B3AF-8448107BE5A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45938" y="2656201"/>
            <a:ext cx="310923" cy="676715"/>
          </a:xfrm>
          <a:prstGeom prst="rect">
            <a:avLst/>
          </a:prstGeom>
        </p:spPr>
      </p:pic>
      <p:sp>
        <p:nvSpPr>
          <p:cNvPr id="16" name="Content Placeholder 15">
            <a:extLst>
              <a:ext uri="{FF2B5EF4-FFF2-40B4-BE49-F238E27FC236}">
                <a16:creationId xmlns:a16="http://schemas.microsoft.com/office/drawing/2014/main" id="{39993FA4-C559-3405-4E8E-9074BF753235}"/>
              </a:ext>
            </a:extLst>
          </p:cNvPr>
          <p:cNvSpPr>
            <a:spLocks noGrp="1"/>
          </p:cNvSpPr>
          <p:nvPr>
            <p:ph sz="quarter" idx="16"/>
          </p:nvPr>
        </p:nvSpPr>
        <p:spPr>
          <a:xfrm>
            <a:off x="6188573" y="2537359"/>
            <a:ext cx="4846320" cy="914400"/>
          </a:xfrm>
          <a:prstGeom prst="roundRect">
            <a:avLst/>
          </a:prstGeom>
          <a:ln w="38100">
            <a:solidFill>
              <a:srgbClr val="FFC000"/>
            </a:solidFill>
          </a:ln>
        </p:spPr>
        <p:txBody>
          <a:bodyPr anchor="ctr"/>
          <a:lstStyle/>
          <a:p>
            <a:pPr marL="182880" lvl="0" indent="0">
              <a:spcAft>
                <a:spcPts val="0"/>
              </a:spcAft>
              <a:buClrTx/>
              <a:buNone/>
            </a:pPr>
            <a:r>
              <a:rPr lang="en-US" sz="1800" dirty="0"/>
              <a:t>You might not need Medigap.</a:t>
            </a:r>
          </a:p>
        </p:txBody>
      </p:sp>
      <p:sp>
        <p:nvSpPr>
          <p:cNvPr id="17" name="Content Placeholder 16">
            <a:extLst>
              <a:ext uri="{FF2B5EF4-FFF2-40B4-BE49-F238E27FC236}">
                <a16:creationId xmlns:a16="http://schemas.microsoft.com/office/drawing/2014/main" id="{CB655853-EB85-F244-937C-E33B1ADF8AF5}"/>
              </a:ext>
            </a:extLst>
          </p:cNvPr>
          <p:cNvSpPr>
            <a:spLocks noGrp="1"/>
          </p:cNvSpPr>
          <p:nvPr>
            <p:ph sz="quarter" idx="17"/>
          </p:nvPr>
        </p:nvSpPr>
        <p:spPr>
          <a:xfrm>
            <a:off x="838200" y="3632292"/>
            <a:ext cx="4846320" cy="914400"/>
          </a:xfrm>
          <a:prstGeom prst="roundRect">
            <a:avLst/>
          </a:prstGeom>
          <a:ln w="38100">
            <a:solidFill>
              <a:srgbClr val="1E4E79"/>
            </a:solidFill>
          </a:ln>
        </p:spPr>
        <p:txBody>
          <a:bodyPr anchor="ctr"/>
          <a:lstStyle/>
          <a:p>
            <a:pPr marL="91440" lvl="0" indent="0">
              <a:spcAft>
                <a:spcPts val="0"/>
              </a:spcAft>
              <a:buClrTx/>
              <a:buNone/>
            </a:pPr>
            <a:r>
              <a:rPr lang="en-US" sz="1800" b="1" dirty="0"/>
              <a:t>Can I afford Medicare deductibles and copayments?</a:t>
            </a:r>
            <a:r>
              <a:rPr lang="en-US" sz="1800" dirty="0"/>
              <a:t> </a:t>
            </a:r>
          </a:p>
        </p:txBody>
      </p:sp>
      <p:pic>
        <p:nvPicPr>
          <p:cNvPr id="27" name="Picture 26">
            <a:extLst>
              <a:ext uri="{FF2B5EF4-FFF2-40B4-BE49-F238E27FC236}">
                <a16:creationId xmlns:a16="http://schemas.microsoft.com/office/drawing/2014/main" id="{C9147223-2728-CC99-29F2-FF1BB68870D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39479" y="3758207"/>
            <a:ext cx="310923" cy="676715"/>
          </a:xfrm>
          <a:prstGeom prst="rect">
            <a:avLst/>
          </a:prstGeom>
        </p:spPr>
      </p:pic>
      <p:sp>
        <p:nvSpPr>
          <p:cNvPr id="21" name="Content Placeholder 20">
            <a:extLst>
              <a:ext uri="{FF2B5EF4-FFF2-40B4-BE49-F238E27FC236}">
                <a16:creationId xmlns:a16="http://schemas.microsoft.com/office/drawing/2014/main" id="{3D62B20E-A962-9A79-E4FC-8A9F16EEA0A1}"/>
              </a:ext>
            </a:extLst>
          </p:cNvPr>
          <p:cNvSpPr>
            <a:spLocks noGrp="1"/>
          </p:cNvSpPr>
          <p:nvPr>
            <p:ph sz="quarter" idx="18"/>
          </p:nvPr>
        </p:nvSpPr>
        <p:spPr>
          <a:xfrm>
            <a:off x="6188573" y="3632292"/>
            <a:ext cx="4846320" cy="914400"/>
          </a:xfrm>
          <a:prstGeom prst="roundRect">
            <a:avLst/>
          </a:prstGeom>
          <a:ln w="38100">
            <a:solidFill>
              <a:srgbClr val="FFC000"/>
            </a:solidFill>
          </a:ln>
        </p:spPr>
        <p:txBody>
          <a:bodyPr anchor="ctr"/>
          <a:lstStyle/>
          <a:p>
            <a:pPr marL="182880" lvl="0" indent="0">
              <a:spcAft>
                <a:spcPts val="0"/>
              </a:spcAft>
              <a:buClrTx/>
              <a:buNone/>
            </a:pPr>
            <a:r>
              <a:rPr lang="en-US" sz="1800" dirty="0"/>
              <a:t>Weigh this against how much the monthly Medigap premium costs.</a:t>
            </a:r>
          </a:p>
        </p:txBody>
      </p:sp>
      <p:sp>
        <p:nvSpPr>
          <p:cNvPr id="23" name="Content Placeholder 22">
            <a:extLst>
              <a:ext uri="{FF2B5EF4-FFF2-40B4-BE49-F238E27FC236}">
                <a16:creationId xmlns:a16="http://schemas.microsoft.com/office/drawing/2014/main" id="{3DF87D33-B095-0CCB-DA54-EECEAC6D70E3}"/>
              </a:ext>
            </a:extLst>
          </p:cNvPr>
          <p:cNvSpPr>
            <a:spLocks noGrp="1"/>
          </p:cNvSpPr>
          <p:nvPr>
            <p:ph sz="quarter" idx="19"/>
          </p:nvPr>
        </p:nvSpPr>
        <p:spPr>
          <a:xfrm>
            <a:off x="838200" y="4720719"/>
            <a:ext cx="4846320" cy="914400"/>
          </a:xfrm>
          <a:prstGeom prst="roundRect">
            <a:avLst/>
          </a:prstGeom>
          <a:ln w="38100">
            <a:solidFill>
              <a:srgbClr val="1E4E79"/>
            </a:solidFill>
          </a:ln>
        </p:spPr>
        <p:txBody>
          <a:bodyPr anchor="ctr"/>
          <a:lstStyle/>
          <a:p>
            <a:pPr marL="91440" lvl="0" indent="0">
              <a:spcAft>
                <a:spcPts val="0"/>
              </a:spcAft>
              <a:buClrTx/>
              <a:buNone/>
            </a:pPr>
            <a:r>
              <a:rPr lang="en-US" sz="1800" b="1" dirty="0"/>
              <a:t>What does the monthly Medigap premium cost? </a:t>
            </a:r>
            <a:endParaRPr lang="en-US" sz="1800" dirty="0">
              <a:solidFill>
                <a:prstClr val="black"/>
              </a:solidFill>
              <a:latin typeface="Calibri" panose="020F0502020204030204"/>
              <a:cs typeface="+mn-cs"/>
            </a:endParaRPr>
          </a:p>
        </p:txBody>
      </p:sp>
      <p:pic>
        <p:nvPicPr>
          <p:cNvPr id="29" name="Picture 28">
            <a:extLst>
              <a:ext uri="{FF2B5EF4-FFF2-40B4-BE49-F238E27FC236}">
                <a16:creationId xmlns:a16="http://schemas.microsoft.com/office/drawing/2014/main" id="{35DB314E-7163-BE96-9296-1782F539F04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38883" y="4807476"/>
            <a:ext cx="310923" cy="676715"/>
          </a:xfrm>
          <a:prstGeom prst="rect">
            <a:avLst/>
          </a:prstGeom>
        </p:spPr>
      </p:pic>
      <p:sp>
        <p:nvSpPr>
          <p:cNvPr id="24" name="Content Placeholder 23">
            <a:extLst>
              <a:ext uri="{FF2B5EF4-FFF2-40B4-BE49-F238E27FC236}">
                <a16:creationId xmlns:a16="http://schemas.microsoft.com/office/drawing/2014/main" id="{6C387393-72A8-2794-81A0-3A54D994ADE1}"/>
              </a:ext>
            </a:extLst>
          </p:cNvPr>
          <p:cNvSpPr>
            <a:spLocks noGrp="1"/>
          </p:cNvSpPr>
          <p:nvPr>
            <p:ph sz="quarter" idx="20"/>
          </p:nvPr>
        </p:nvSpPr>
        <p:spPr>
          <a:xfrm>
            <a:off x="6188573" y="4720719"/>
            <a:ext cx="4846320" cy="914400"/>
          </a:xfrm>
          <a:prstGeom prst="roundRect">
            <a:avLst/>
          </a:prstGeom>
          <a:ln w="38100">
            <a:solidFill>
              <a:srgbClr val="FFC000"/>
            </a:solidFill>
          </a:ln>
        </p:spPr>
        <p:txBody>
          <a:bodyPr anchor="ctr"/>
          <a:lstStyle/>
          <a:p>
            <a:pPr marL="182880" lvl="0" indent="0">
              <a:spcAft>
                <a:spcPts val="0"/>
              </a:spcAft>
              <a:buClrTx/>
              <a:buNone/>
            </a:pPr>
            <a:r>
              <a:rPr lang="en-US" sz="1800" dirty="0"/>
              <a:t>It can vary. </a:t>
            </a:r>
          </a:p>
        </p:txBody>
      </p:sp>
      <p:sp>
        <p:nvSpPr>
          <p:cNvPr id="6" name="Slide Number Placeholder 5">
            <a:extLst>
              <a:ext uri="{FF2B5EF4-FFF2-40B4-BE49-F238E27FC236}">
                <a16:creationId xmlns:a16="http://schemas.microsoft.com/office/drawing/2014/main" id="{9957990A-E9E6-4839-B32B-E44B0E1AADD8}"/>
              </a:ext>
            </a:extLst>
          </p:cNvPr>
          <p:cNvSpPr>
            <a:spLocks noGrp="1"/>
          </p:cNvSpPr>
          <p:nvPr>
            <p:ph type="sldNum" sz="quarter" idx="12"/>
          </p:nvPr>
        </p:nvSpPr>
        <p:spPr/>
        <p:txBody>
          <a:bodyPr/>
          <a:lstStyle/>
          <a:p>
            <a:fld id="{0B2D781D-8844-5940-92D1-06EF0A7F581E}" type="slidenum">
              <a:rPr lang="en-US" smtClean="0"/>
              <a:pPr/>
              <a:t>51</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34888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4">
                                            <p:bg/>
                                          </p:spTgt>
                                        </p:tgtEl>
                                        <p:attrNameLst>
                                          <p:attrName>style.visibility</p:attrName>
                                        </p:attrNameLst>
                                      </p:cBhvr>
                                      <p:to>
                                        <p:strVal val="visible"/>
                                      </p:to>
                                    </p:set>
                                    <p:animEffect transition="in" filter="wipe(left)">
                                      <p:cBhvr>
                                        <p:cTn id="13" dur="500"/>
                                        <p:tgtEl>
                                          <p:spTgt spid="14">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wipe(left)">
                                      <p:cBhvr>
                                        <p:cTn id="16" dur="500"/>
                                        <p:tgtEl>
                                          <p:spTgt spid="1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bg/>
                                          </p:spTgt>
                                        </p:tgtEl>
                                        <p:attrNameLst>
                                          <p:attrName>style.visibility</p:attrName>
                                        </p:attrNameLst>
                                      </p:cBhvr>
                                      <p:to>
                                        <p:strVal val="visible"/>
                                      </p:to>
                                    </p:set>
                                    <p:animEffect transition="in" filter="wipe(left)">
                                      <p:cBhvr>
                                        <p:cTn id="27" dur="500"/>
                                        <p:tgtEl>
                                          <p:spTgt spid="16">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left)">
                                      <p:cBhvr>
                                        <p:cTn id="30" dur="500"/>
                                        <p:tgtEl>
                                          <p:spTgt spid="1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1">
                                            <p:bg/>
                                          </p:spTgt>
                                        </p:tgtEl>
                                        <p:attrNameLst>
                                          <p:attrName>style.visibility</p:attrName>
                                        </p:attrNameLst>
                                      </p:cBhvr>
                                      <p:to>
                                        <p:strVal val="visible"/>
                                      </p:to>
                                    </p:set>
                                    <p:animEffect transition="in" filter="wipe(left)">
                                      <p:cBhvr>
                                        <p:cTn id="43" dur="500"/>
                                        <p:tgtEl>
                                          <p:spTgt spid="21">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wipe(left)">
                                      <p:cBhvr>
                                        <p:cTn id="46" dur="500"/>
                                        <p:tgtEl>
                                          <p:spTgt spid="2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bg/>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4">
                                            <p:bg/>
                                          </p:spTgt>
                                        </p:tgtEl>
                                        <p:attrNameLst>
                                          <p:attrName>style.visibility</p:attrName>
                                        </p:attrNameLst>
                                      </p:cBhvr>
                                      <p:to>
                                        <p:strVal val="visible"/>
                                      </p:to>
                                    </p:set>
                                    <p:animEffect transition="in" filter="wipe(left)">
                                      <p:cBhvr>
                                        <p:cTn id="59" dur="500"/>
                                        <p:tgtEl>
                                          <p:spTgt spid="24">
                                            <p:bg/>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4">
                                            <p:txEl>
                                              <p:pRg st="0" end="0"/>
                                            </p:txEl>
                                          </p:spTgt>
                                        </p:tgtEl>
                                        <p:attrNameLst>
                                          <p:attrName>style.visibility</p:attrName>
                                        </p:attrNameLst>
                                      </p:cBhvr>
                                      <p:to>
                                        <p:strVal val="visible"/>
                                      </p:to>
                                    </p:set>
                                    <p:animEffect transition="in" filter="wipe(left)">
                                      <p:cBhvr>
                                        <p:cTn id="6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uiExpand="1" build="p" animBg="1"/>
      <p:bldP spid="15" grpId="0" animBg="1"/>
      <p:bldP spid="16" grpId="0" uiExpand="1" build="p" animBg="1"/>
      <p:bldP spid="17" grpId="0" uiExpand="1" build="p" animBg="1"/>
      <p:bldP spid="21" grpId="0" uiExpand="1" build="p" animBg="1"/>
      <p:bldP spid="23" grpId="0" uiExpand="1" build="p" animBg="1"/>
      <p:bldP spid="24" grpId="0" uiExpand="1"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latin typeface="Arial Black" panose="020B0A04020102020204" pitchFamily="34" charset="0"/>
                <a:cs typeface="Arial" panose="020B0604020202020204" pitchFamily="34" charset="0"/>
              </a:rPr>
              <a:t>When</a:t>
            </a:r>
            <a:r>
              <a:rPr kumimoji="0" lang="en-US" sz="3000" b="0" i="0" u="none" strike="noStrike" kern="1200" cap="none" spc="0" normalizeH="0" baseline="0" noProof="0" dirty="0">
                <a:ln>
                  <a:noFill/>
                </a:ln>
                <a:effectLst/>
                <a:uLnTx/>
                <a:uFillTx/>
                <a:latin typeface="Arial Black" panose="020B0A04020102020204" pitchFamily="34" charset="0"/>
                <a:ea typeface="+mn-ea"/>
                <a:cs typeface="Arial" panose="020B0604020202020204" pitchFamily="34" charset="0"/>
              </a:rPr>
              <a:t>’</a:t>
            </a:r>
            <a:r>
              <a:rPr lang="en-US" sz="3000" dirty="0">
                <a:latin typeface="Arial Black" panose="020B0A04020102020204" pitchFamily="34" charset="0"/>
                <a:cs typeface="Arial" panose="020B0604020202020204" pitchFamily="34" charset="0"/>
              </a:rPr>
              <a:t>s the Best Time to Buy a Medigap Policy?</a:t>
            </a:r>
          </a:p>
        </p:txBody>
      </p:sp>
      <p:sp>
        <p:nvSpPr>
          <p:cNvPr id="8" name="Content Placeholder 7">
            <a:extLst>
              <a:ext uri="{FF2B5EF4-FFF2-40B4-BE49-F238E27FC236}">
                <a16:creationId xmlns:a16="http://schemas.microsoft.com/office/drawing/2014/main" id="{C7FACFB3-2E21-2940-742D-D48845D684A1}"/>
              </a:ext>
            </a:extLst>
          </p:cNvPr>
          <p:cNvSpPr>
            <a:spLocks noGrp="1"/>
          </p:cNvSpPr>
          <p:nvPr>
            <p:ph sz="quarter" idx="13"/>
          </p:nvPr>
        </p:nvSpPr>
        <p:spPr>
          <a:xfrm>
            <a:off x="914400" y="1371600"/>
            <a:ext cx="6914147" cy="4537075"/>
          </a:xfrm>
        </p:spPr>
        <p:txBody>
          <a:bodyPr>
            <a:normAutofit lnSpcReduction="10000"/>
          </a:bodyPr>
          <a:lstStyle/>
          <a:p>
            <a:pPr lvl="0">
              <a:buClrTx/>
              <a:buNone/>
              <a:defRPr/>
            </a:pPr>
            <a:r>
              <a:rPr lang="en-US" sz="2400" b="1" dirty="0"/>
              <a:t>Medigap Open Enrollment Period (OEP):</a:t>
            </a:r>
          </a:p>
          <a:p>
            <a:pPr marL="548640" lvl="0">
              <a:buClrTx/>
              <a:buFont typeface="Arial" panose="020B0604020202020204" pitchFamily="34" charset="0"/>
              <a:buChar char="•"/>
              <a:defRPr/>
            </a:pPr>
            <a:r>
              <a:rPr lang="en-US" sz="2000" dirty="0"/>
              <a:t>Begins the month you’re 65 or older </a:t>
            </a:r>
            <a:r>
              <a:rPr lang="en-US" sz="2000" b="1" dirty="0"/>
              <a:t>and</a:t>
            </a:r>
            <a:r>
              <a:rPr lang="en-US" sz="2000" dirty="0"/>
              <a:t> </a:t>
            </a:r>
            <a:br>
              <a:rPr lang="en-US" sz="2000" dirty="0"/>
            </a:br>
            <a:r>
              <a:rPr lang="en-US" sz="2000" dirty="0"/>
              <a:t>enrolled in Part B (must also have Part A)</a:t>
            </a:r>
          </a:p>
          <a:p>
            <a:pPr marL="548640">
              <a:lnSpc>
                <a:spcPct val="110000"/>
              </a:lnSpc>
              <a:buClrTx/>
              <a:buFont typeface="Arial" panose="020B0604020202020204" pitchFamily="34" charset="0"/>
              <a:buChar char="•"/>
              <a:defRPr/>
            </a:pPr>
            <a:r>
              <a:rPr lang="en-US" sz="2000" dirty="0"/>
              <a:t>Lasts at least 6 months (may be longer</a:t>
            </a:r>
            <a:br>
              <a:rPr lang="en-US" sz="2000" dirty="0"/>
            </a:br>
            <a:r>
              <a:rPr lang="en-US" sz="2000" dirty="0"/>
              <a:t>in your state)</a:t>
            </a:r>
          </a:p>
          <a:p>
            <a:pPr lvl="0">
              <a:buClrTx/>
              <a:buNone/>
              <a:defRPr/>
            </a:pPr>
            <a:r>
              <a:rPr lang="en-US" sz="2400" b="1" dirty="0"/>
              <a:t>During your Medigap OEP, companies </a:t>
            </a:r>
            <a:br>
              <a:rPr lang="en-US" sz="2400" b="1" dirty="0"/>
            </a:br>
            <a:r>
              <a:rPr lang="en-US" sz="2400" b="1" dirty="0"/>
              <a:t>can’t:</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Refuse to sell you any Medigap policy they offer</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Make you wait for coverage</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Charge more because of a past/present health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problem</a:t>
            </a:r>
          </a:p>
        </p:txBody>
      </p:sp>
      <p:sp>
        <p:nvSpPr>
          <p:cNvPr id="9" name="Content Placeholder 8">
            <a:extLst>
              <a:ext uri="{FF2B5EF4-FFF2-40B4-BE49-F238E27FC236}">
                <a16:creationId xmlns:a16="http://schemas.microsoft.com/office/drawing/2014/main" id="{DE08F8A9-18D0-83B7-A49F-05D2030309BD}"/>
              </a:ext>
            </a:extLst>
          </p:cNvPr>
          <p:cNvSpPr>
            <a:spLocks noGrp="1"/>
          </p:cNvSpPr>
          <p:nvPr>
            <p:ph sz="quarter" idx="14"/>
          </p:nvPr>
        </p:nvSpPr>
        <p:spPr>
          <a:xfrm>
            <a:off x="1275654" y="5781779"/>
            <a:ext cx="8320088" cy="365125"/>
          </a:xfrm>
        </p:spPr>
        <p:txBody>
          <a:bodyPr/>
          <a:lstStyle/>
          <a:p>
            <a:pPr marL="0" lvl="0" indent="0" algn="ctr">
              <a:spcAft>
                <a:spcPts val="0"/>
              </a:spcAft>
              <a:buClrTx/>
              <a:buNone/>
            </a:pPr>
            <a:r>
              <a:rPr lang="en-US" sz="1600" b="1" dirty="0"/>
              <a:t>NOTE: </a:t>
            </a:r>
            <a:r>
              <a:rPr lang="en-US" sz="1600" dirty="0"/>
              <a:t>You can also buy a Medigap policy whenever a company agrees to sell you one</a:t>
            </a:r>
            <a:endParaRPr lang="en-US" dirty="0"/>
          </a:p>
        </p:txBody>
      </p:sp>
      <p:pic>
        <p:nvPicPr>
          <p:cNvPr id="7" name="Picture 6">
            <a:extLst>
              <a:ext uri="{FF2B5EF4-FFF2-40B4-BE49-F238E27FC236}">
                <a16:creationId xmlns:a16="http://schemas.microsoft.com/office/drawing/2014/main" id="{7648B755-1E60-45EF-BCE3-90C118158AD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46803" y="1794551"/>
            <a:ext cx="4177767" cy="2779852"/>
          </a:xfrm>
          <a:prstGeom prst="rect">
            <a:avLst/>
          </a:prstGeom>
          <a:ln>
            <a:noFill/>
          </a:ln>
          <a:effectLst>
            <a:softEdge rad="112500"/>
          </a:effectLst>
        </p:spPr>
      </p:pic>
      <p:sp>
        <p:nvSpPr>
          <p:cNvPr id="11" name="Freeform: Shape 10">
            <a:extLst>
              <a:ext uri="{FF2B5EF4-FFF2-40B4-BE49-F238E27FC236}">
                <a16:creationId xmlns:a16="http://schemas.microsoft.com/office/drawing/2014/main" id="{B4FC72B5-B10C-4606-96E4-7B20E28B4D35}"/>
              </a:ext>
              <a:ext uri="{C183D7F6-B498-43B3-948B-1728B52AA6E4}">
                <adec:decorative xmlns:adec="http://schemas.microsoft.com/office/drawing/2017/decorative" val="1"/>
              </a:ext>
            </a:extLst>
          </p:cNvPr>
          <p:cNvSpPr>
            <a:spLocks noChangeAspect="1"/>
          </p:cNvSpPr>
          <p:nvPr/>
        </p:nvSpPr>
        <p:spPr>
          <a:xfrm>
            <a:off x="1122444" y="580370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3CEFB882-0A1C-4447-A71C-0032C77F9E41}"/>
              </a:ext>
            </a:extLst>
          </p:cNvPr>
          <p:cNvSpPr>
            <a:spLocks noGrp="1"/>
          </p:cNvSpPr>
          <p:nvPr>
            <p:ph type="sldNum" sz="quarter" idx="12"/>
          </p:nvPr>
        </p:nvSpPr>
        <p:spPr/>
        <p:txBody>
          <a:bodyPr/>
          <a:lstStyle/>
          <a:p>
            <a:fld id="{48F63A3B-78C7-47BE-AE5E-E10140E04643}" type="slidenum">
              <a:rPr lang="en-US" smtClean="0"/>
              <a:pPr/>
              <a:t>52</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05472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949"/>
            <a:ext cx="12192000" cy="960120"/>
          </a:xfrm>
        </p:spPr>
        <p:txBody>
          <a:bodyPr>
            <a:normAutofit/>
          </a:bodyPr>
          <a:lstStyle/>
          <a:p>
            <a:r>
              <a:rPr lang="en-US" sz="3000" dirty="0"/>
              <a:t>How to Buy a Medigap Policy</a:t>
            </a:r>
          </a:p>
        </p:txBody>
      </p:sp>
      <p:sp>
        <p:nvSpPr>
          <p:cNvPr id="6" name="Content Placeholder 5">
            <a:extLst>
              <a:ext uri="{FF2B5EF4-FFF2-40B4-BE49-F238E27FC236}">
                <a16:creationId xmlns:a16="http://schemas.microsoft.com/office/drawing/2014/main" id="{2510D264-9604-4482-293F-29B10B19A3AF}"/>
              </a:ext>
            </a:extLst>
          </p:cNvPr>
          <p:cNvSpPr>
            <a:spLocks noGrp="1"/>
          </p:cNvSpPr>
          <p:nvPr>
            <p:ph sz="quarter" idx="13"/>
          </p:nvPr>
        </p:nvSpPr>
        <p:spPr>
          <a:xfrm rot="5400000">
            <a:off x="2756010" y="33414"/>
            <a:ext cx="1463040" cy="3840480"/>
          </a:xfrm>
          <a:prstGeom prst="round2SameRect">
            <a:avLst/>
          </a:prstGeom>
          <a:ln w="57150">
            <a:solidFill>
              <a:srgbClr val="8FAADC"/>
            </a:solidFill>
          </a:ln>
        </p:spPr>
        <p:txBody>
          <a:bodyPr vert="vert270" anchor="ctr"/>
          <a:lstStyle/>
          <a:p>
            <a:pPr marL="548640" lvl="0" indent="0" algn="ctr" defTabSz="685800">
              <a:spcAft>
                <a:spcPts val="0"/>
              </a:spcAft>
              <a:buClrTx/>
              <a:buNone/>
            </a:pPr>
            <a:r>
              <a:rPr lang="en-US" dirty="0">
                <a:latin typeface="Arial"/>
                <a:cs typeface="Arial"/>
              </a:rPr>
              <a:t>Decide on a </a:t>
            </a:r>
            <a:br>
              <a:rPr lang="en-US" dirty="0">
                <a:latin typeface="Arial"/>
                <a:cs typeface="Arial"/>
              </a:rPr>
            </a:br>
            <a:r>
              <a:rPr lang="en-US" b="1" dirty="0">
                <a:latin typeface="Arial"/>
                <a:cs typeface="Arial"/>
              </a:rPr>
              <a:t>Medigap plan (A–N)</a:t>
            </a:r>
          </a:p>
        </p:txBody>
      </p:sp>
      <p:grpSp>
        <p:nvGrpSpPr>
          <p:cNvPr id="15" name="Group 14">
            <a:extLst>
              <a:ext uri="{FF2B5EF4-FFF2-40B4-BE49-F238E27FC236}">
                <a16:creationId xmlns:a16="http://schemas.microsoft.com/office/drawing/2014/main" id="{854E8FE4-E040-A1E1-2E1B-D1AA98C1292D}"/>
              </a:ext>
              <a:ext uri="{C183D7F6-B498-43B3-948B-1728B52AA6E4}">
                <adec:decorative xmlns:adec="http://schemas.microsoft.com/office/drawing/2017/decorative" val="1"/>
              </a:ext>
            </a:extLst>
          </p:cNvPr>
          <p:cNvGrpSpPr/>
          <p:nvPr/>
        </p:nvGrpSpPr>
        <p:grpSpPr>
          <a:xfrm>
            <a:off x="924731" y="1331747"/>
            <a:ext cx="1269741" cy="1269741"/>
            <a:chOff x="924731" y="1331747"/>
            <a:chExt cx="1269741" cy="1269741"/>
          </a:xfrm>
        </p:grpSpPr>
        <p:sp>
          <p:nvSpPr>
            <p:cNvPr id="122" name="Oval 121">
              <a:extLst>
                <a:ext uri="{FF2B5EF4-FFF2-40B4-BE49-F238E27FC236}">
                  <a16:creationId xmlns:a16="http://schemas.microsoft.com/office/drawing/2014/main" id="{B83A30AB-E58B-4260-9EB0-6DA7BAF2543B}"/>
                </a:ext>
              </a:extLst>
            </p:cNvPr>
            <p:cNvSpPr/>
            <p:nvPr/>
          </p:nvSpPr>
          <p:spPr bwMode="auto">
            <a:xfrm>
              <a:off x="924731" y="1331747"/>
              <a:ext cx="1269741" cy="1269741"/>
            </a:xfrm>
            <a:prstGeom prst="ellipse">
              <a:avLst/>
            </a:prstGeom>
            <a:solidFill>
              <a:schemeClr val="accent5">
                <a:lumMod val="50000"/>
              </a:schemeClr>
            </a:solid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32" name="Picture 31">
              <a:extLst>
                <a:ext uri="{FF2B5EF4-FFF2-40B4-BE49-F238E27FC236}">
                  <a16:creationId xmlns:a16="http://schemas.microsoft.com/office/drawing/2014/main" id="{7514DDF9-4D7D-4EED-939B-7A5ACBE7510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8503" y="1390051"/>
              <a:ext cx="1158340" cy="1042506"/>
            </a:xfrm>
            <a:prstGeom prst="rect">
              <a:avLst/>
            </a:prstGeom>
          </p:spPr>
        </p:pic>
      </p:grpSp>
      <p:sp>
        <p:nvSpPr>
          <p:cNvPr id="7" name="Content Placeholder 6">
            <a:extLst>
              <a:ext uri="{FF2B5EF4-FFF2-40B4-BE49-F238E27FC236}">
                <a16:creationId xmlns:a16="http://schemas.microsoft.com/office/drawing/2014/main" id="{400B2454-F786-F2F9-3EF0-59D3EAA13908}"/>
              </a:ext>
            </a:extLst>
          </p:cNvPr>
          <p:cNvSpPr>
            <a:spLocks noGrp="1"/>
          </p:cNvSpPr>
          <p:nvPr>
            <p:ph sz="quarter" idx="14"/>
          </p:nvPr>
        </p:nvSpPr>
        <p:spPr>
          <a:xfrm rot="5400000">
            <a:off x="8112354" y="33414"/>
            <a:ext cx="1463040" cy="3840480"/>
          </a:xfrm>
          <a:prstGeom prst="round2SameRect">
            <a:avLst/>
          </a:prstGeom>
          <a:ln w="57150">
            <a:solidFill>
              <a:srgbClr val="4472C4"/>
            </a:solidFill>
          </a:ln>
        </p:spPr>
        <p:txBody>
          <a:bodyPr vert="vert270" anchor="ctr"/>
          <a:lstStyle/>
          <a:p>
            <a:pPr marL="548640" lvl="0" indent="0" algn="ctr" defTabSz="685800">
              <a:spcAft>
                <a:spcPts val="0"/>
              </a:spcAft>
              <a:buClrTx/>
              <a:buNone/>
            </a:pPr>
            <a:r>
              <a:rPr lang="en-US" b="1" dirty="0">
                <a:latin typeface="Arial"/>
                <a:cs typeface="Arial"/>
              </a:rPr>
              <a:t>Shop around </a:t>
            </a:r>
            <a:br>
              <a:rPr lang="en-US" b="1" dirty="0">
                <a:latin typeface="Arial"/>
                <a:cs typeface="Arial"/>
              </a:rPr>
            </a:br>
            <a:r>
              <a:rPr lang="en-US" dirty="0">
                <a:latin typeface="Arial"/>
                <a:cs typeface="Arial"/>
              </a:rPr>
              <a:t>(consider plan and price) </a:t>
            </a:r>
          </a:p>
        </p:txBody>
      </p:sp>
      <p:grpSp>
        <p:nvGrpSpPr>
          <p:cNvPr id="14" name="Group 13">
            <a:extLst>
              <a:ext uri="{FF2B5EF4-FFF2-40B4-BE49-F238E27FC236}">
                <a16:creationId xmlns:a16="http://schemas.microsoft.com/office/drawing/2014/main" id="{8D075FB4-C0B0-9131-BA5E-1D1FAE086401}"/>
              </a:ext>
              <a:ext uri="{C183D7F6-B498-43B3-948B-1728B52AA6E4}">
                <adec:decorative xmlns:adec="http://schemas.microsoft.com/office/drawing/2017/decorative" val="1"/>
              </a:ext>
            </a:extLst>
          </p:cNvPr>
          <p:cNvGrpSpPr/>
          <p:nvPr/>
        </p:nvGrpSpPr>
        <p:grpSpPr>
          <a:xfrm>
            <a:off x="6290746" y="1333618"/>
            <a:ext cx="1269741" cy="1269741"/>
            <a:chOff x="6290746" y="1333618"/>
            <a:chExt cx="1269741" cy="1269741"/>
          </a:xfrm>
        </p:grpSpPr>
        <p:sp>
          <p:nvSpPr>
            <p:cNvPr id="108" name="Oval 107">
              <a:extLst>
                <a:ext uri="{FF2B5EF4-FFF2-40B4-BE49-F238E27FC236}">
                  <a16:creationId xmlns:a16="http://schemas.microsoft.com/office/drawing/2014/main" id="{6B4E9626-A7FB-47CB-8AEA-AAF556061329}"/>
                </a:ext>
              </a:extLst>
            </p:cNvPr>
            <p:cNvSpPr/>
            <p:nvPr/>
          </p:nvSpPr>
          <p:spPr bwMode="auto">
            <a:xfrm>
              <a:off x="6290746" y="1333618"/>
              <a:ext cx="1269741" cy="1269741"/>
            </a:xfrm>
            <a:prstGeom prst="ellipse">
              <a:avLst/>
            </a:prstGeom>
            <a:solidFill>
              <a:schemeClr val="accent1">
                <a:lumMod val="60000"/>
                <a:lumOff val="40000"/>
              </a:schemeClr>
            </a:solid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24" name="Graphic 23" descr="Magnifying glass with solid fill">
              <a:extLst>
                <a:ext uri="{FF2B5EF4-FFF2-40B4-BE49-F238E27FC236}">
                  <a16:creationId xmlns:a16="http://schemas.microsoft.com/office/drawing/2014/main" id="{38DE2E0C-FBCE-4559-AEE7-2A860A5D70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3703" y="1533625"/>
              <a:ext cx="843826" cy="843826"/>
            </a:xfrm>
            <a:prstGeom prst="rect">
              <a:avLst/>
            </a:prstGeom>
          </p:spPr>
        </p:pic>
      </p:grpSp>
      <p:sp>
        <p:nvSpPr>
          <p:cNvPr id="8" name="Content Placeholder 7">
            <a:extLst>
              <a:ext uri="{FF2B5EF4-FFF2-40B4-BE49-F238E27FC236}">
                <a16:creationId xmlns:a16="http://schemas.microsoft.com/office/drawing/2014/main" id="{0A6839F1-27A9-F8F5-6D38-A83E88969428}"/>
              </a:ext>
            </a:extLst>
          </p:cNvPr>
          <p:cNvSpPr>
            <a:spLocks noGrp="1"/>
          </p:cNvSpPr>
          <p:nvPr>
            <p:ph sz="quarter" idx="15"/>
          </p:nvPr>
        </p:nvSpPr>
        <p:spPr>
          <a:xfrm rot="5400000">
            <a:off x="2748321" y="1651231"/>
            <a:ext cx="1463040" cy="3840480"/>
          </a:xfrm>
          <a:prstGeom prst="round2SameRect">
            <a:avLst/>
          </a:prstGeom>
          <a:ln w="57150">
            <a:solidFill>
              <a:srgbClr val="FFC000"/>
            </a:solidFill>
          </a:ln>
        </p:spPr>
        <p:txBody>
          <a:bodyPr vert="vert270" anchor="ctr">
            <a:normAutofit lnSpcReduction="10000"/>
          </a:bodyPr>
          <a:lstStyle/>
          <a:p>
            <a:pPr marL="548640" lvl="0" indent="0" algn="ctr" defTabSz="685800">
              <a:spcAft>
                <a:spcPts val="0"/>
              </a:spcAft>
              <a:buClrTx/>
              <a:buNone/>
            </a:pPr>
            <a:r>
              <a:rPr lang="en-US" dirty="0">
                <a:latin typeface="Arial"/>
                <a:cs typeface="Arial"/>
              </a:rPr>
              <a:t>Find </a:t>
            </a:r>
            <a:r>
              <a:rPr lang="en-US" b="1" dirty="0">
                <a:latin typeface="Arial"/>
                <a:cs typeface="Arial"/>
              </a:rPr>
              <a:t>insurance companies </a:t>
            </a:r>
            <a:r>
              <a:rPr lang="en-US" dirty="0">
                <a:latin typeface="Arial"/>
                <a:cs typeface="Arial"/>
              </a:rPr>
              <a:t>that sell Medigap policies in </a:t>
            </a:r>
            <a:br>
              <a:rPr lang="en-US" dirty="0">
                <a:latin typeface="Arial"/>
                <a:cs typeface="Arial"/>
              </a:rPr>
            </a:br>
            <a:r>
              <a:rPr lang="en-US" dirty="0">
                <a:latin typeface="Arial"/>
                <a:cs typeface="Arial"/>
              </a:rPr>
              <a:t>your state </a:t>
            </a:r>
          </a:p>
        </p:txBody>
      </p:sp>
      <p:grpSp>
        <p:nvGrpSpPr>
          <p:cNvPr id="13" name="Group 12">
            <a:extLst>
              <a:ext uri="{FF2B5EF4-FFF2-40B4-BE49-F238E27FC236}">
                <a16:creationId xmlns:a16="http://schemas.microsoft.com/office/drawing/2014/main" id="{8CD42B9D-27C9-E9C0-53EF-6C6B0DDDE829}"/>
              </a:ext>
              <a:ext uri="{C183D7F6-B498-43B3-948B-1728B52AA6E4}">
                <adec:decorative xmlns:adec="http://schemas.microsoft.com/office/drawing/2017/decorative" val="1"/>
              </a:ext>
            </a:extLst>
          </p:cNvPr>
          <p:cNvGrpSpPr/>
          <p:nvPr/>
        </p:nvGrpSpPr>
        <p:grpSpPr>
          <a:xfrm>
            <a:off x="924731" y="2937984"/>
            <a:ext cx="1269741" cy="1269741"/>
            <a:chOff x="924731" y="2937984"/>
            <a:chExt cx="1269741" cy="1269741"/>
          </a:xfrm>
        </p:grpSpPr>
        <p:sp>
          <p:nvSpPr>
            <p:cNvPr id="96" name="Oval 95">
              <a:extLst>
                <a:ext uri="{FF2B5EF4-FFF2-40B4-BE49-F238E27FC236}">
                  <a16:creationId xmlns:a16="http://schemas.microsoft.com/office/drawing/2014/main" id="{7BACCAFE-381C-468C-AC4D-2AB26CF6A7F2}"/>
                </a:ext>
              </a:extLst>
            </p:cNvPr>
            <p:cNvSpPr/>
            <p:nvPr/>
          </p:nvSpPr>
          <p:spPr bwMode="auto">
            <a:xfrm>
              <a:off x="924731" y="2937984"/>
              <a:ext cx="1269741" cy="1269741"/>
            </a:xfrm>
            <a:prstGeom prst="ellipse">
              <a:avLst/>
            </a:prstGeom>
            <a:solidFill>
              <a:schemeClr val="accent4">
                <a:lumMod val="60000"/>
                <a:lumOff val="40000"/>
              </a:schemeClr>
            </a:solidFill>
            <a:ln w="762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 name="Graphic 9" descr="City outline">
              <a:extLst>
                <a:ext uri="{FF2B5EF4-FFF2-40B4-BE49-F238E27FC236}">
                  <a16:creationId xmlns:a16="http://schemas.microsoft.com/office/drawing/2014/main" id="{05427FFF-4023-4910-A4CA-A8DD6FDEE3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0473" y="3079451"/>
              <a:ext cx="914400" cy="914400"/>
            </a:xfrm>
            <a:prstGeom prst="rect">
              <a:avLst/>
            </a:prstGeom>
          </p:spPr>
        </p:pic>
      </p:grpSp>
      <p:sp>
        <p:nvSpPr>
          <p:cNvPr id="9" name="Content Placeholder 8">
            <a:extLst>
              <a:ext uri="{FF2B5EF4-FFF2-40B4-BE49-F238E27FC236}">
                <a16:creationId xmlns:a16="http://schemas.microsoft.com/office/drawing/2014/main" id="{D6B71359-1AE6-C490-2DDF-890FF11CA78F}"/>
              </a:ext>
            </a:extLst>
          </p:cNvPr>
          <p:cNvSpPr>
            <a:spLocks noGrp="1"/>
          </p:cNvSpPr>
          <p:nvPr>
            <p:ph sz="quarter" idx="16"/>
          </p:nvPr>
        </p:nvSpPr>
        <p:spPr>
          <a:xfrm rot="5400000">
            <a:off x="8112354" y="1677655"/>
            <a:ext cx="1463040" cy="3840480"/>
          </a:xfrm>
          <a:prstGeom prst="round2SameRect">
            <a:avLst/>
          </a:prstGeom>
          <a:ln w="57150">
            <a:solidFill>
              <a:srgbClr val="0A5EC6"/>
            </a:solidFill>
          </a:ln>
        </p:spPr>
        <p:txBody>
          <a:bodyPr vert="vert270" anchor="ctr"/>
          <a:lstStyle/>
          <a:p>
            <a:pPr marL="548640" lvl="0" indent="0" algn="ctr" defTabSz="685800">
              <a:spcAft>
                <a:spcPts val="0"/>
              </a:spcAft>
              <a:buClrTx/>
              <a:buNone/>
            </a:pPr>
            <a:r>
              <a:rPr lang="en-US" b="1" dirty="0">
                <a:latin typeface="Arial"/>
                <a:cs typeface="Arial"/>
              </a:rPr>
              <a:t>Choose</a:t>
            </a:r>
            <a:r>
              <a:rPr lang="en-US" dirty="0">
                <a:latin typeface="Arial"/>
                <a:cs typeface="Arial"/>
              </a:rPr>
              <a:t> the insurance company and the </a:t>
            </a:r>
            <a:br>
              <a:rPr lang="en-US" dirty="0">
                <a:latin typeface="Arial"/>
                <a:cs typeface="Arial"/>
              </a:rPr>
            </a:br>
            <a:r>
              <a:rPr lang="en-US" dirty="0">
                <a:latin typeface="Arial"/>
                <a:cs typeface="Arial"/>
              </a:rPr>
              <a:t>Medigap policy</a:t>
            </a:r>
          </a:p>
        </p:txBody>
      </p:sp>
      <p:grpSp>
        <p:nvGrpSpPr>
          <p:cNvPr id="20" name="Group 19">
            <a:extLst>
              <a:ext uri="{FF2B5EF4-FFF2-40B4-BE49-F238E27FC236}">
                <a16:creationId xmlns:a16="http://schemas.microsoft.com/office/drawing/2014/main" id="{E3196775-82AC-7CAA-A6C6-675835C5DD8B}"/>
              </a:ext>
              <a:ext uri="{C183D7F6-B498-43B3-948B-1728B52AA6E4}">
                <adec:decorative xmlns:adec="http://schemas.microsoft.com/office/drawing/2017/decorative" val="1"/>
              </a:ext>
            </a:extLst>
          </p:cNvPr>
          <p:cNvGrpSpPr/>
          <p:nvPr/>
        </p:nvGrpSpPr>
        <p:grpSpPr>
          <a:xfrm>
            <a:off x="6290746" y="2962725"/>
            <a:ext cx="1269741" cy="1269741"/>
            <a:chOff x="6290746" y="2962725"/>
            <a:chExt cx="1269741" cy="1269741"/>
          </a:xfrm>
        </p:grpSpPr>
        <p:sp>
          <p:nvSpPr>
            <p:cNvPr id="114" name="Oval 113">
              <a:extLst>
                <a:ext uri="{FF2B5EF4-FFF2-40B4-BE49-F238E27FC236}">
                  <a16:creationId xmlns:a16="http://schemas.microsoft.com/office/drawing/2014/main" id="{F0A347A0-9DAE-49E8-B0B5-3D853FA8304B}"/>
                </a:ext>
              </a:extLst>
            </p:cNvPr>
            <p:cNvSpPr/>
            <p:nvPr/>
          </p:nvSpPr>
          <p:spPr bwMode="auto">
            <a:xfrm>
              <a:off x="6290746" y="2962725"/>
              <a:ext cx="1269741" cy="1269741"/>
            </a:xfrm>
            <a:prstGeom prst="ellipse">
              <a:avLst/>
            </a:prstGeom>
            <a:solidFill>
              <a:schemeClr val="accent5">
                <a:lumMod val="75000"/>
              </a:schemeClr>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6" name="Graphic 15" descr="Right pointing backhand index with solid fill">
              <a:extLst>
                <a:ext uri="{FF2B5EF4-FFF2-40B4-BE49-F238E27FC236}">
                  <a16:creationId xmlns:a16="http://schemas.microsoft.com/office/drawing/2014/main" id="{3207F27B-6BA0-439A-B152-BC6F4302DC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6528343" y="3144262"/>
              <a:ext cx="830539" cy="830539"/>
            </a:xfrm>
            <a:prstGeom prst="rect">
              <a:avLst/>
            </a:prstGeom>
          </p:spPr>
        </p:pic>
      </p:grpSp>
      <p:sp>
        <p:nvSpPr>
          <p:cNvPr id="11" name="Content Placeholder 10">
            <a:extLst>
              <a:ext uri="{FF2B5EF4-FFF2-40B4-BE49-F238E27FC236}">
                <a16:creationId xmlns:a16="http://schemas.microsoft.com/office/drawing/2014/main" id="{39CEE6EC-97B9-8F8C-EFD8-CE499DF0AD6A}"/>
              </a:ext>
            </a:extLst>
          </p:cNvPr>
          <p:cNvSpPr>
            <a:spLocks noGrp="1"/>
          </p:cNvSpPr>
          <p:nvPr>
            <p:ph sz="quarter" idx="17"/>
          </p:nvPr>
        </p:nvSpPr>
        <p:spPr>
          <a:xfrm rot="5400000">
            <a:off x="2757470" y="3271828"/>
            <a:ext cx="1463040" cy="3840480"/>
          </a:xfrm>
          <a:prstGeom prst="round2SameRect">
            <a:avLst/>
          </a:prstGeom>
          <a:ln w="57150">
            <a:solidFill>
              <a:srgbClr val="407DB4"/>
            </a:solidFill>
          </a:ln>
        </p:spPr>
        <p:txBody>
          <a:bodyPr vert="vert270" anchor="ctr"/>
          <a:lstStyle/>
          <a:p>
            <a:pPr marL="548640" lvl="0" indent="0" algn="ctr" defTabSz="685800">
              <a:spcAft>
                <a:spcPts val="0"/>
              </a:spcAft>
              <a:buClrTx/>
              <a:buNone/>
            </a:pPr>
            <a:r>
              <a:rPr lang="en-US" dirty="0">
                <a:latin typeface="Arial"/>
                <a:cs typeface="Arial"/>
              </a:rPr>
              <a:t>Check on </a:t>
            </a:r>
            <a:r>
              <a:rPr lang="en-US" b="1" dirty="0">
                <a:latin typeface="Arial"/>
                <a:cs typeface="Arial"/>
              </a:rPr>
              <a:t>Medigap protections </a:t>
            </a:r>
            <a:r>
              <a:rPr lang="en-US" dirty="0">
                <a:latin typeface="Arial"/>
                <a:cs typeface="Arial"/>
              </a:rPr>
              <a:t>in your state</a:t>
            </a:r>
          </a:p>
        </p:txBody>
      </p:sp>
      <p:grpSp>
        <p:nvGrpSpPr>
          <p:cNvPr id="18" name="Group 17">
            <a:extLst>
              <a:ext uri="{FF2B5EF4-FFF2-40B4-BE49-F238E27FC236}">
                <a16:creationId xmlns:a16="http://schemas.microsoft.com/office/drawing/2014/main" id="{4DFEC4DB-B030-0C54-63E9-9AE291A72498}"/>
              </a:ext>
              <a:ext uri="{C183D7F6-B498-43B3-948B-1728B52AA6E4}">
                <adec:decorative xmlns:adec="http://schemas.microsoft.com/office/drawing/2017/decorative" val="1"/>
              </a:ext>
            </a:extLst>
          </p:cNvPr>
          <p:cNvGrpSpPr/>
          <p:nvPr/>
        </p:nvGrpSpPr>
        <p:grpSpPr>
          <a:xfrm>
            <a:off x="932420" y="4548244"/>
            <a:ext cx="1269741" cy="1269741"/>
            <a:chOff x="932420" y="4548244"/>
            <a:chExt cx="1269741" cy="1269741"/>
          </a:xfrm>
        </p:grpSpPr>
        <p:sp>
          <p:nvSpPr>
            <p:cNvPr id="102" name="Oval 101">
              <a:extLst>
                <a:ext uri="{FF2B5EF4-FFF2-40B4-BE49-F238E27FC236}">
                  <a16:creationId xmlns:a16="http://schemas.microsoft.com/office/drawing/2014/main" id="{D8775657-EA93-4BF4-B0F1-734994F14CC4}"/>
                </a:ext>
              </a:extLst>
            </p:cNvPr>
            <p:cNvSpPr/>
            <p:nvPr/>
          </p:nvSpPr>
          <p:spPr bwMode="auto">
            <a:xfrm>
              <a:off x="932420" y="4548244"/>
              <a:ext cx="1269741" cy="1269741"/>
            </a:xfrm>
            <a:prstGeom prst="ellipse">
              <a:avLst/>
            </a:prstGeom>
            <a:solidFill>
              <a:schemeClr val="accent1">
                <a:lumMod val="60000"/>
                <a:lumOff val="40000"/>
              </a:schemeClr>
            </a:solidFill>
            <a:ln w="76200">
              <a:solidFill>
                <a:srgbClr val="407DB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35" name="Picture 34">
              <a:extLst>
                <a:ext uri="{FF2B5EF4-FFF2-40B4-BE49-F238E27FC236}">
                  <a16:creationId xmlns:a16="http://schemas.microsoft.com/office/drawing/2014/main" id="{FBFB9929-B8BF-49A2-BC1B-03F0E9E44A97}"/>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1118699" y="4738019"/>
              <a:ext cx="902286" cy="902286"/>
            </a:xfrm>
            <a:prstGeom prst="rect">
              <a:avLst/>
            </a:prstGeom>
          </p:spPr>
        </p:pic>
      </p:grpSp>
      <p:sp>
        <p:nvSpPr>
          <p:cNvPr id="12" name="Content Placeholder 11">
            <a:extLst>
              <a:ext uri="{FF2B5EF4-FFF2-40B4-BE49-F238E27FC236}">
                <a16:creationId xmlns:a16="http://schemas.microsoft.com/office/drawing/2014/main" id="{B67EB91A-0264-4777-C076-3725850A5557}"/>
              </a:ext>
            </a:extLst>
          </p:cNvPr>
          <p:cNvSpPr>
            <a:spLocks noGrp="1"/>
          </p:cNvSpPr>
          <p:nvPr>
            <p:ph sz="quarter" idx="18"/>
          </p:nvPr>
        </p:nvSpPr>
        <p:spPr>
          <a:xfrm rot="5400000">
            <a:off x="8132332" y="3291272"/>
            <a:ext cx="1463040" cy="3840480"/>
          </a:xfrm>
          <a:prstGeom prst="round2SameRect">
            <a:avLst/>
          </a:prstGeom>
          <a:ln w="57150">
            <a:solidFill>
              <a:srgbClr val="203864"/>
            </a:solidFill>
          </a:ln>
        </p:spPr>
        <p:txBody>
          <a:bodyPr vert="vert270" anchor="ctr"/>
          <a:lstStyle/>
          <a:p>
            <a:pPr marL="548640" lvl="0" indent="0" algn="ctr" defTabSz="685800">
              <a:lnSpc>
                <a:spcPct val="140000"/>
              </a:lnSpc>
              <a:spcAft>
                <a:spcPts val="0"/>
              </a:spcAft>
              <a:buClrTx/>
              <a:buNone/>
            </a:pPr>
            <a:r>
              <a:rPr lang="en-US" b="1" dirty="0">
                <a:latin typeface="Arial"/>
                <a:cs typeface="Arial"/>
              </a:rPr>
              <a:t>Apply</a:t>
            </a:r>
            <a:r>
              <a:rPr lang="en-US" dirty="0">
                <a:latin typeface="Arial"/>
                <a:cs typeface="Arial"/>
              </a:rPr>
              <a:t> for the policy </a:t>
            </a:r>
          </a:p>
        </p:txBody>
      </p:sp>
      <p:grpSp>
        <p:nvGrpSpPr>
          <p:cNvPr id="21" name="Group 20">
            <a:extLst>
              <a:ext uri="{FF2B5EF4-FFF2-40B4-BE49-F238E27FC236}">
                <a16:creationId xmlns:a16="http://schemas.microsoft.com/office/drawing/2014/main" id="{FD32ACA5-5286-C0DE-8FEB-5108035C39C2}"/>
              </a:ext>
              <a:ext uri="{C183D7F6-B498-43B3-948B-1728B52AA6E4}">
                <adec:decorative xmlns:adec="http://schemas.microsoft.com/office/drawing/2017/decorative" val="1"/>
              </a:ext>
            </a:extLst>
          </p:cNvPr>
          <p:cNvGrpSpPr/>
          <p:nvPr/>
        </p:nvGrpSpPr>
        <p:grpSpPr>
          <a:xfrm>
            <a:off x="6290746" y="4604142"/>
            <a:ext cx="1269741" cy="1269741"/>
            <a:chOff x="6290746" y="4604142"/>
            <a:chExt cx="1269741" cy="1269741"/>
          </a:xfrm>
        </p:grpSpPr>
        <p:sp>
          <p:nvSpPr>
            <p:cNvPr id="119" name="Oval 118">
              <a:extLst>
                <a:ext uri="{FF2B5EF4-FFF2-40B4-BE49-F238E27FC236}">
                  <a16:creationId xmlns:a16="http://schemas.microsoft.com/office/drawing/2014/main" id="{1AAAC3B6-C327-427F-B7C6-344149047F94}"/>
                </a:ext>
              </a:extLst>
            </p:cNvPr>
            <p:cNvSpPr/>
            <p:nvPr/>
          </p:nvSpPr>
          <p:spPr bwMode="auto">
            <a:xfrm>
              <a:off x="6290746" y="4604142"/>
              <a:ext cx="1269741" cy="1269741"/>
            </a:xfrm>
            <a:prstGeom prst="ellipse">
              <a:avLst/>
            </a:prstGeom>
            <a:solidFill>
              <a:schemeClr val="bg2">
                <a:lumMod val="50000"/>
              </a:schemeClr>
            </a:solidFill>
            <a:ln w="76200">
              <a:solidFill>
                <a:srgbClr val="20386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7" name="Graphic 56" descr="Contract icon">
              <a:extLst>
                <a:ext uri="{FF2B5EF4-FFF2-40B4-BE49-F238E27FC236}">
                  <a16:creationId xmlns:a16="http://schemas.microsoft.com/office/drawing/2014/main" id="{496B918A-1A5D-4289-989E-5CA28D6AF77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13754" y="4820545"/>
              <a:ext cx="819760" cy="819760"/>
            </a:xfrm>
            <a:prstGeom prst="rect">
              <a:avLst/>
            </a:prstGeom>
          </p:spPr>
        </p:pic>
      </p:grpSp>
      <p:sp>
        <p:nvSpPr>
          <p:cNvPr id="5" name="Slide Number Placeholder 4">
            <a:extLst>
              <a:ext uri="{FF2B5EF4-FFF2-40B4-BE49-F238E27FC236}">
                <a16:creationId xmlns:a16="http://schemas.microsoft.com/office/drawing/2014/main" id="{F3639CCA-DEBC-4821-B305-1DBF061DCE01}"/>
              </a:ext>
            </a:extLst>
          </p:cNvPr>
          <p:cNvSpPr>
            <a:spLocks noGrp="1"/>
          </p:cNvSpPr>
          <p:nvPr>
            <p:ph type="sldNum" sz="quarter" idx="12"/>
          </p:nvPr>
        </p:nvSpPr>
        <p:spPr/>
        <p:txBody>
          <a:bodyPr/>
          <a:lstStyle/>
          <a:p>
            <a:fld id="{48F63A3B-78C7-47BE-AE5E-E10140E04643}" type="slidenum">
              <a:rPr lang="en-US" smtClean="0"/>
              <a:pPr/>
              <a:t>53</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56115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P spid="7" grpId="0" uiExpand="1" animBg="1"/>
      <p:bldP spid="8" grpId="0" uiExpand="1" animBg="1"/>
      <p:bldP spid="9" grpId="0" uiExpand="1" animBg="1"/>
      <p:bldP spid="11" grpId="0" uiExpand="1" animBg="1"/>
      <p:bldP spid="12" grpId="0" uiExpan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530" y="271580"/>
            <a:ext cx="9250939" cy="719643"/>
          </a:xfrm>
        </p:spPr>
        <p:txBody>
          <a:bodyPr>
            <a:normAutofit/>
          </a:bodyPr>
          <a:lstStyle/>
          <a:p>
            <a:r>
              <a:rPr lang="en-US" sz="3000" dirty="0"/>
              <a:t>Check Your Knowledge: Question 5</a:t>
            </a:r>
          </a:p>
        </p:txBody>
      </p:sp>
      <p:sp>
        <p:nvSpPr>
          <p:cNvPr id="9" name="Content Placeholder 8"/>
          <p:cNvSpPr>
            <a:spLocks noGrp="1"/>
          </p:cNvSpPr>
          <p:nvPr>
            <p:ph idx="4294967295"/>
          </p:nvPr>
        </p:nvSpPr>
        <p:spPr>
          <a:xfrm>
            <a:off x="1766648" y="1643270"/>
            <a:ext cx="9836150" cy="3048473"/>
          </a:xfrm>
        </p:spPr>
        <p:txBody>
          <a:bodyPr>
            <a:normAutofit fontScale="92500" lnSpcReduction="10000"/>
          </a:bodyPr>
          <a:lstStyle/>
          <a:p>
            <a:pPr marL="1587" lvl="0" indent="0">
              <a:lnSpc>
                <a:spcPct val="110000"/>
              </a:lnSpc>
              <a:spcBef>
                <a:spcPts val="0"/>
              </a:spcBef>
              <a:spcAft>
                <a:spcPts val="1200"/>
              </a:spcAft>
              <a:buNone/>
              <a:defRPr/>
            </a:pPr>
            <a:r>
              <a:rPr lang="en-US" b="1" dirty="0">
                <a:solidFill>
                  <a:srgbClr val="00529B"/>
                </a:solidFill>
              </a:rPr>
              <a:t>Medicare Supplement Insurance (Medigap) policies_____.</a:t>
            </a:r>
          </a:p>
          <a:p>
            <a:pPr marL="457200" lvl="1" indent="-457200" defTabSz="685800">
              <a:lnSpc>
                <a:spcPct val="110000"/>
              </a:lnSpc>
              <a:spcBef>
                <a:spcPts val="0"/>
              </a:spcBef>
              <a:spcAft>
                <a:spcPts val="1200"/>
              </a:spcAft>
              <a:buFont typeface="+mj-lt"/>
              <a:buAutoNum type="alphaLcPeriod"/>
              <a:defRPr/>
            </a:pPr>
            <a:r>
              <a:rPr lang="en-US" sz="2600" dirty="0">
                <a:solidFill>
                  <a:srgbClr val="00529B"/>
                </a:solidFill>
              </a:rPr>
              <a:t>Can work with either Original Medicare or Medicare Advantage</a:t>
            </a:r>
          </a:p>
          <a:p>
            <a:pPr marL="457200" lvl="1" indent="-457200" defTabSz="685800">
              <a:lnSpc>
                <a:spcPct val="110000"/>
              </a:lnSpc>
              <a:spcBef>
                <a:spcPts val="0"/>
              </a:spcBef>
              <a:spcAft>
                <a:spcPts val="1200"/>
              </a:spcAft>
              <a:buFont typeface="+mj-lt"/>
              <a:buAutoNum type="alphaLcPeriod"/>
              <a:defRPr/>
            </a:pPr>
            <a:r>
              <a:rPr lang="en-US" sz="2600" dirty="0">
                <a:solidFill>
                  <a:srgbClr val="00529B"/>
                </a:solidFill>
              </a:rPr>
              <a:t>Offer different basic benefits depending on the insurance company selling them</a:t>
            </a:r>
          </a:p>
          <a:p>
            <a:pPr marL="457200" lvl="1" indent="-457200" defTabSz="685800">
              <a:lnSpc>
                <a:spcPct val="110000"/>
              </a:lnSpc>
              <a:spcBef>
                <a:spcPts val="0"/>
              </a:spcBef>
              <a:spcAft>
                <a:spcPts val="1200"/>
              </a:spcAft>
              <a:buFont typeface="+mj-lt"/>
              <a:buAutoNum type="alphaLcPeriod"/>
              <a:defRPr/>
            </a:pPr>
            <a:r>
              <a:rPr lang="en-US" sz="2600" dirty="0">
                <a:solidFill>
                  <a:srgbClr val="00529B"/>
                </a:solidFill>
              </a:rPr>
              <a:t>Are sold by Medicare</a:t>
            </a:r>
          </a:p>
          <a:p>
            <a:pPr marL="457200" lvl="1" indent="-457200" defTabSz="685800">
              <a:lnSpc>
                <a:spcPct val="110000"/>
              </a:lnSpc>
              <a:spcBef>
                <a:spcPts val="0"/>
              </a:spcBef>
              <a:spcAft>
                <a:spcPts val="1200"/>
              </a:spcAft>
              <a:buFont typeface="+mj-lt"/>
              <a:buAutoNum type="alphaLcPeriod"/>
              <a:defRPr/>
            </a:pPr>
            <a:r>
              <a:rPr lang="en-US" sz="2600" dirty="0">
                <a:solidFill>
                  <a:srgbClr val="00529B"/>
                </a:solidFill>
              </a:rPr>
              <a:t>None of the above</a:t>
            </a:r>
          </a:p>
        </p:txBody>
      </p:sp>
      <p:sp>
        <p:nvSpPr>
          <p:cNvPr id="6" name="Rounded Rectangle 5" descr="Green box highlighting D as the correct answer"/>
          <p:cNvSpPr/>
          <p:nvPr/>
        </p:nvSpPr>
        <p:spPr>
          <a:xfrm>
            <a:off x="1746581" y="4057908"/>
            <a:ext cx="3321658" cy="558614"/>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47DEBF4-B1C8-4110-ACE8-D959D52D0B2F}"/>
              </a:ext>
            </a:extLst>
          </p:cNvPr>
          <p:cNvSpPr>
            <a:spLocks noGrp="1"/>
          </p:cNvSpPr>
          <p:nvPr>
            <p:ph type="sldNum" sz="quarter" idx="12"/>
          </p:nvPr>
        </p:nvSpPr>
        <p:spPr/>
        <p:txBody>
          <a:bodyPr/>
          <a:lstStyle/>
          <a:p>
            <a:fld id="{48F63A3B-78C7-47BE-AE5E-E10140E04643}" type="slidenum">
              <a:rPr lang="en-US" smtClean="0"/>
              <a:t>54</a:t>
            </a:fld>
            <a:endParaRPr lang="en-US" dirty="0"/>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81006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530" y="271580"/>
            <a:ext cx="9250939" cy="719643"/>
          </a:xfrm>
        </p:spPr>
        <p:txBody>
          <a:bodyPr>
            <a:normAutofit/>
          </a:bodyPr>
          <a:lstStyle/>
          <a:p>
            <a:r>
              <a:rPr lang="en-US" sz="3000" dirty="0"/>
              <a:t>Check Your Knowledge: Question 6</a:t>
            </a:r>
          </a:p>
        </p:txBody>
      </p:sp>
      <p:sp>
        <p:nvSpPr>
          <p:cNvPr id="9" name="Content Placeholder 8"/>
          <p:cNvSpPr>
            <a:spLocks noGrp="1"/>
          </p:cNvSpPr>
          <p:nvPr>
            <p:ph idx="4294967295"/>
          </p:nvPr>
        </p:nvSpPr>
        <p:spPr>
          <a:xfrm>
            <a:off x="1766648" y="1590261"/>
            <a:ext cx="9836150" cy="3101482"/>
          </a:xfrm>
        </p:spPr>
        <p:txBody>
          <a:bodyPr>
            <a:normAutofit/>
          </a:bodyPr>
          <a:lstStyle/>
          <a:p>
            <a:pPr marL="1587" lvl="0" indent="0">
              <a:lnSpc>
                <a:spcPct val="100000"/>
              </a:lnSpc>
              <a:spcBef>
                <a:spcPts val="0"/>
              </a:spcBef>
              <a:spcAft>
                <a:spcPts val="1200"/>
              </a:spcAft>
              <a:buNone/>
              <a:defRPr/>
            </a:pPr>
            <a:r>
              <a:rPr lang="en-US" b="1" dirty="0">
                <a:solidFill>
                  <a:srgbClr val="00529B"/>
                </a:solidFill>
              </a:rPr>
              <a:t>When is the best time to buy a Medicare Supplement Insurance (Medigap) policy?</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Initial Enrollment Period </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General Enrollment Period</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Medigap Open Enrollment Period</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Special Enrollment Period </a:t>
            </a:r>
          </a:p>
        </p:txBody>
      </p:sp>
      <p:sp>
        <p:nvSpPr>
          <p:cNvPr id="6" name="Rounded Rectangle 5" descr="Green box highlighting C as the correct answer"/>
          <p:cNvSpPr/>
          <p:nvPr/>
        </p:nvSpPr>
        <p:spPr>
          <a:xfrm>
            <a:off x="1766649" y="3584436"/>
            <a:ext cx="5747334" cy="558614"/>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47DEBF4-B1C8-4110-ACE8-D959D52D0B2F}"/>
              </a:ext>
            </a:extLst>
          </p:cNvPr>
          <p:cNvSpPr>
            <a:spLocks noGrp="1"/>
          </p:cNvSpPr>
          <p:nvPr>
            <p:ph type="sldNum" sz="quarter" idx="12"/>
          </p:nvPr>
        </p:nvSpPr>
        <p:spPr/>
        <p:txBody>
          <a:bodyPr/>
          <a:lstStyle/>
          <a:p>
            <a:fld id="{48F63A3B-78C7-47BE-AE5E-E10140E04643}" type="slidenum">
              <a:rPr lang="en-US" smtClean="0"/>
              <a:t>55</a:t>
            </a:fld>
            <a:endParaRPr lang="en-US" dirty="0"/>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915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4</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n-US" dirty="0"/>
              <a:t>Medicare Drug Coverage (Part D)</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4 Objectives</a:t>
            </a:r>
          </a:p>
        </p:txBody>
      </p:sp>
      <p:sp>
        <p:nvSpPr>
          <p:cNvPr id="13" name="Content Placeholder 12"/>
          <p:cNvSpPr>
            <a:spLocks noGrp="1"/>
          </p:cNvSpPr>
          <p:nvPr>
            <p:ph idx="4294967295"/>
          </p:nvPr>
        </p:nvSpPr>
        <p:spPr>
          <a:xfrm>
            <a:off x="667512" y="1211826"/>
            <a:ext cx="10969317" cy="4481404"/>
          </a:xfrm>
        </p:spPr>
        <p:txBody>
          <a:bodyPr vert="horz" lIns="91440" tIns="45720" rIns="91440" bIns="45720" rtlCol="0" anchor="t">
            <a:normAutofit/>
          </a:bodyPr>
          <a:lstStyle/>
          <a:p>
            <a:pPr marL="0" lv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Medicare drug coverage (Part D) and how it works</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associated costs</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Discuss considerations when deciding how you’ll get your drug coverage</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the Part D late enrollment penalty and how to avoid it</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how and when to join a plan</a:t>
            </a:r>
          </a:p>
        </p:txBody>
      </p:sp>
      <p:sp>
        <p:nvSpPr>
          <p:cNvPr id="3" name="Slide Number Placeholder 2">
            <a:extLst>
              <a:ext uri="{FF2B5EF4-FFF2-40B4-BE49-F238E27FC236}">
                <a16:creationId xmlns:a16="http://schemas.microsoft.com/office/drawing/2014/main" id="{3ADD520B-B652-4CC3-B095-05A605C05E7C}"/>
              </a:ext>
            </a:extLst>
          </p:cNvPr>
          <p:cNvSpPr>
            <a:spLocks noGrp="1"/>
          </p:cNvSpPr>
          <p:nvPr>
            <p:ph type="sldNum" sz="quarter" idx="12"/>
          </p:nvPr>
        </p:nvSpPr>
        <p:spPr/>
        <p:txBody>
          <a:bodyPr/>
          <a:lstStyle/>
          <a:p>
            <a:fld id="{48F63A3B-78C7-47BE-AE5E-E10140E04643}" type="slidenum">
              <a:rPr lang="en-US" smtClean="0"/>
              <a:pPr/>
              <a:t>57</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1847991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normAutofit/>
          </a:bodyPr>
          <a:lstStyle/>
          <a:p>
            <a:r>
              <a:rPr lang="en-US" sz="3000" dirty="0"/>
              <a:t>Medicare Drug Coverage (Part D)</a:t>
            </a:r>
          </a:p>
        </p:txBody>
      </p:sp>
      <p:sp>
        <p:nvSpPr>
          <p:cNvPr id="17" name="Content Placeholder 16">
            <a:extLst>
              <a:ext uri="{FF2B5EF4-FFF2-40B4-BE49-F238E27FC236}">
                <a16:creationId xmlns:a16="http://schemas.microsoft.com/office/drawing/2014/main" id="{7B06FD33-60FC-4807-9CB2-486692E4085A}"/>
              </a:ext>
            </a:extLst>
          </p:cNvPr>
          <p:cNvSpPr>
            <a:spLocks noGrp="1"/>
          </p:cNvSpPr>
          <p:nvPr>
            <p:ph sz="quarter" idx="13"/>
          </p:nvPr>
        </p:nvSpPr>
        <p:spPr>
          <a:xfrm>
            <a:off x="1200149" y="1249399"/>
            <a:ext cx="10574755" cy="4667250"/>
          </a:xfrm>
        </p:spPr>
        <p:txBody>
          <a:bodyPr/>
          <a:lstStyle/>
          <a:p>
            <a:r>
              <a:rPr lang="en-US" dirty="0"/>
              <a:t>An optional benefit available to all people with Medicare </a:t>
            </a:r>
          </a:p>
          <a:p>
            <a:r>
              <a:rPr lang="en-US" dirty="0"/>
              <a:t>Run by private companies that contract with Medicare</a:t>
            </a:r>
          </a:p>
          <a:p>
            <a:r>
              <a:rPr lang="en-US" dirty="0"/>
              <a:t>Provided through:</a:t>
            </a:r>
          </a:p>
          <a:p>
            <a:pPr lvl="1">
              <a:spcAft>
                <a:spcPts val="1200"/>
              </a:spcAft>
            </a:pPr>
            <a:r>
              <a:rPr lang="en-US" dirty="0"/>
              <a:t>Medicare drug plans (also known as PDPs) (work with Original Medicare)</a:t>
            </a:r>
          </a:p>
          <a:p>
            <a:pPr lvl="1">
              <a:spcAft>
                <a:spcPts val="1200"/>
              </a:spcAft>
            </a:pPr>
            <a:r>
              <a:rPr lang="en-US" dirty="0"/>
              <a:t>Medicare Advantage Plans with drug coverage (also known as </a:t>
            </a:r>
            <a:br>
              <a:rPr lang="en-US" dirty="0"/>
            </a:br>
            <a:r>
              <a:rPr lang="en-US" dirty="0"/>
              <a:t>MA-PDs)</a:t>
            </a:r>
          </a:p>
          <a:p>
            <a:pPr lvl="1">
              <a:spcAft>
                <a:spcPts val="1200"/>
              </a:spcAft>
            </a:pPr>
            <a:r>
              <a:rPr lang="en-US" dirty="0"/>
              <a:t>Some other Medicare health plans</a:t>
            </a:r>
          </a:p>
        </p:txBody>
      </p:sp>
      <p:sp>
        <p:nvSpPr>
          <p:cNvPr id="4" name="Slide Number Placeholder 3">
            <a:extLst>
              <a:ext uri="{FF2B5EF4-FFF2-40B4-BE49-F238E27FC236}">
                <a16:creationId xmlns:a16="http://schemas.microsoft.com/office/drawing/2014/main" id="{96DD67B9-B6D3-4FA6-A4B1-9977F506BF81}"/>
              </a:ext>
            </a:extLst>
          </p:cNvPr>
          <p:cNvSpPr>
            <a:spLocks noGrp="1"/>
          </p:cNvSpPr>
          <p:nvPr>
            <p:ph type="sldNum" sz="quarter" idx="12"/>
          </p:nvPr>
        </p:nvSpPr>
        <p:spPr/>
        <p:txBody>
          <a:bodyPr/>
          <a:lstStyle/>
          <a:p>
            <a:fld id="{0B2D781D-8844-5940-92D1-06EF0A7F581E}" type="slidenum">
              <a:rPr lang="en-US" smtClean="0"/>
              <a:pPr/>
              <a:t>58</a:t>
            </a:fld>
            <a:endParaRPr lang="en-US" dirty="0"/>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8803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Part D Works</a:t>
            </a:r>
          </a:p>
        </p:txBody>
      </p:sp>
      <p:sp>
        <p:nvSpPr>
          <p:cNvPr id="5" name="Content Placeholder 4">
            <a:extLst>
              <a:ext uri="{FF2B5EF4-FFF2-40B4-BE49-F238E27FC236}">
                <a16:creationId xmlns:a16="http://schemas.microsoft.com/office/drawing/2014/main" id="{6BBECB95-037A-4084-9410-B5BE21D906C1}"/>
              </a:ext>
            </a:extLst>
          </p:cNvPr>
          <p:cNvSpPr>
            <a:spLocks noGrp="1"/>
          </p:cNvSpPr>
          <p:nvPr>
            <p:ph sz="quarter" idx="13"/>
          </p:nvPr>
        </p:nvSpPr>
        <p:spPr>
          <a:xfrm>
            <a:off x="1278835" y="1148611"/>
            <a:ext cx="10355179" cy="4667250"/>
          </a:xfrm>
        </p:spPr>
        <p:txBody>
          <a:bodyPr>
            <a:normAutofit fontScale="92500"/>
          </a:bodyPr>
          <a:lstStyle/>
          <a:p>
            <a:r>
              <a:rPr lang="en-US" dirty="0"/>
              <a:t>It’s optional </a:t>
            </a:r>
          </a:p>
          <a:p>
            <a:pPr lvl="1">
              <a:spcAft>
                <a:spcPts val="1200"/>
              </a:spcAft>
            </a:pPr>
            <a:r>
              <a:rPr lang="en-US" dirty="0"/>
              <a:t>You can choose a plan and join</a:t>
            </a:r>
          </a:p>
          <a:p>
            <a:pPr lvl="1">
              <a:spcAft>
                <a:spcPts val="1200"/>
              </a:spcAft>
            </a:pPr>
            <a:r>
              <a:rPr lang="en-US" dirty="0"/>
              <a:t>You may pay a lifetime penalty if you join late</a:t>
            </a:r>
          </a:p>
          <a:p>
            <a:r>
              <a:rPr lang="en-US" dirty="0"/>
              <a:t>Plans have formularies (lists of covered drugs), which:</a:t>
            </a:r>
          </a:p>
          <a:p>
            <a:pPr lvl="1">
              <a:spcAft>
                <a:spcPts val="1200"/>
              </a:spcAft>
            </a:pPr>
            <a:r>
              <a:rPr lang="en-US" dirty="0"/>
              <a:t>Must include a range of drugs in each category</a:t>
            </a:r>
          </a:p>
          <a:p>
            <a:pPr lvl="1">
              <a:spcAft>
                <a:spcPts val="1200"/>
              </a:spcAft>
            </a:pPr>
            <a:r>
              <a:rPr lang="en-US" dirty="0"/>
              <a:t>May change during the year—you’ll be notified</a:t>
            </a:r>
          </a:p>
          <a:p>
            <a:r>
              <a:rPr lang="en-US" dirty="0"/>
              <a:t>Your out-of-pocket costs may be less if you use a preferred pharmacy</a:t>
            </a:r>
          </a:p>
          <a:p>
            <a:r>
              <a:rPr lang="en-US" dirty="0"/>
              <a:t>If you have limited income and resources, you may get Extra Help</a:t>
            </a:r>
          </a:p>
        </p:txBody>
      </p:sp>
      <p:sp>
        <p:nvSpPr>
          <p:cNvPr id="6" name="Slide Number Placeholder 5">
            <a:extLst>
              <a:ext uri="{FF2B5EF4-FFF2-40B4-BE49-F238E27FC236}">
                <a16:creationId xmlns:a16="http://schemas.microsoft.com/office/drawing/2014/main" id="{565AB764-DFC3-466A-A5AC-5E0FB32E1A39}"/>
              </a:ext>
            </a:extLst>
          </p:cNvPr>
          <p:cNvSpPr>
            <a:spLocks noGrp="1"/>
          </p:cNvSpPr>
          <p:nvPr>
            <p:ph type="sldNum" sz="quarter" idx="12"/>
          </p:nvPr>
        </p:nvSpPr>
        <p:spPr/>
        <p:txBody>
          <a:bodyPr/>
          <a:lstStyle/>
          <a:p>
            <a:fld id="{0B2D781D-8844-5940-92D1-06EF0A7F581E}" type="slidenum">
              <a:rPr lang="en-US" smtClean="0"/>
              <a:pPr/>
              <a:t>59</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57179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r>
              <a:rPr lang="en-US" sz="3000" dirty="0"/>
              <a:t>Medicare</a:t>
            </a:r>
          </a:p>
        </p:txBody>
      </p:sp>
      <p:sp>
        <p:nvSpPr>
          <p:cNvPr id="3" name="Content Placeholder 2">
            <a:extLst>
              <a:ext uri="{FF2B5EF4-FFF2-40B4-BE49-F238E27FC236}">
                <a16:creationId xmlns:a16="http://schemas.microsoft.com/office/drawing/2014/main" id="{DA7EE354-7ECE-F61B-D5DD-6EEEEB989E6A}"/>
              </a:ext>
            </a:extLst>
          </p:cNvPr>
          <p:cNvSpPr>
            <a:spLocks noGrp="1"/>
          </p:cNvSpPr>
          <p:nvPr>
            <p:ph sz="quarter" idx="13"/>
          </p:nvPr>
        </p:nvSpPr>
        <p:spPr>
          <a:xfrm>
            <a:off x="838200" y="1548428"/>
            <a:ext cx="7315200" cy="3410643"/>
          </a:xfrm>
        </p:spPr>
        <p:txBody>
          <a:bodyPr>
            <a:normAutofit/>
          </a:bodyPr>
          <a:lstStyle/>
          <a:p>
            <a:pPr marL="0" lvl="0" indent="0" defTabSz="685800">
              <a:buNone/>
              <a:defRPr/>
            </a:pPr>
            <a:r>
              <a:rPr lang="en-US" sz="2800" b="1" dirty="0"/>
              <a:t>Health insurance for:</a:t>
            </a:r>
          </a:p>
          <a:p>
            <a:pPr marL="548640" lvl="1">
              <a:buClr>
                <a:srgbClr val="00539A"/>
              </a:buClr>
              <a:buFont typeface="Wingdings" pitchFamily="2" charset="2"/>
              <a:buChar char="§"/>
              <a:defRPr/>
            </a:pPr>
            <a:r>
              <a:rPr lang="en-US" sz="2400" dirty="0"/>
              <a:t>People 65 or older</a:t>
            </a:r>
          </a:p>
          <a:p>
            <a:pPr marL="548640" lvl="1">
              <a:buClr>
                <a:srgbClr val="00539A"/>
              </a:buClr>
              <a:buFont typeface="Wingdings" pitchFamily="2" charset="2"/>
              <a:buChar char="§"/>
              <a:defRPr/>
            </a:pPr>
            <a:r>
              <a:rPr lang="en-US" sz="2400" dirty="0"/>
              <a:t>Certain people who are under 65 with disabilities </a:t>
            </a:r>
          </a:p>
          <a:p>
            <a:pPr marL="548640" lvl="1">
              <a:buClr>
                <a:srgbClr val="00539A"/>
              </a:buClr>
              <a:buFont typeface="Wingdings" pitchFamily="2" charset="2"/>
              <a:buChar char="§"/>
              <a:defRPr/>
            </a:pPr>
            <a:r>
              <a:rPr lang="en-US" sz="2400" dirty="0"/>
              <a:t>People of any age with End-Stage Renal Disease (ESRD) (permanent kidney failure requiring dialysis or a kidney transplant)</a:t>
            </a:r>
          </a:p>
        </p:txBody>
      </p:sp>
      <p:sp>
        <p:nvSpPr>
          <p:cNvPr id="5" name="Content Placeholder 4">
            <a:extLst>
              <a:ext uri="{FF2B5EF4-FFF2-40B4-BE49-F238E27FC236}">
                <a16:creationId xmlns:a16="http://schemas.microsoft.com/office/drawing/2014/main" id="{E0C9770C-6B8F-47FC-368A-38A99168F3E0}"/>
              </a:ext>
            </a:extLst>
          </p:cNvPr>
          <p:cNvSpPr>
            <a:spLocks noGrp="1"/>
          </p:cNvSpPr>
          <p:nvPr>
            <p:ph sz="quarter" idx="14"/>
          </p:nvPr>
        </p:nvSpPr>
        <p:spPr>
          <a:xfrm>
            <a:off x="1224073" y="4950418"/>
            <a:ext cx="6991350" cy="1341929"/>
          </a:xfrm>
        </p:spPr>
        <p:txBody>
          <a:bodyPr>
            <a:normAutofit/>
          </a:bodyPr>
          <a:lstStyle/>
          <a:p>
            <a:pPr marL="0" indent="0">
              <a:buNone/>
            </a:pPr>
            <a:r>
              <a:rPr lang="en-US" sz="1800" b="1" dirty="0">
                <a:latin typeface="Arial"/>
                <a:cs typeface="Arial"/>
              </a:rPr>
              <a:t>NOTE: </a:t>
            </a:r>
            <a:r>
              <a:rPr lang="en-US" sz="1800" dirty="0">
                <a:latin typeface="Arial"/>
                <a:cs typeface="Arial"/>
              </a:rPr>
              <a:t>To get Medicare you must be a U.S. citizen or lawfully present in the U.S. Must reside in the U.S. for 5 continuous years.</a:t>
            </a:r>
          </a:p>
        </p:txBody>
      </p:sp>
      <p:sp>
        <p:nvSpPr>
          <p:cNvPr id="11" name="Content Placeholder 10">
            <a:extLst>
              <a:ext uri="{FF2B5EF4-FFF2-40B4-BE49-F238E27FC236}">
                <a16:creationId xmlns:a16="http://schemas.microsoft.com/office/drawing/2014/main" id="{68BF2EA3-E701-975A-FF98-D6C5C8BBDF50}"/>
              </a:ext>
            </a:extLst>
          </p:cNvPr>
          <p:cNvSpPr>
            <a:spLocks noGrp="1"/>
          </p:cNvSpPr>
          <p:nvPr>
            <p:ph sz="quarter" idx="15"/>
          </p:nvPr>
        </p:nvSpPr>
        <p:spPr>
          <a:xfrm>
            <a:off x="8945311" y="5657402"/>
            <a:ext cx="2408489" cy="317464"/>
          </a:xfrm>
        </p:spPr>
        <p:txBody>
          <a:bodyPr>
            <a:noAutofit/>
          </a:bodyPr>
          <a:lstStyle/>
          <a:p>
            <a:pPr marL="0" indent="0">
              <a:buNone/>
            </a:pPr>
            <a:r>
              <a:rPr lang="en-US" sz="1400" kern="0" dirty="0"/>
              <a:t>CMS Product No. 10050</a:t>
            </a:r>
          </a:p>
        </p:txBody>
      </p:sp>
      <p:pic>
        <p:nvPicPr>
          <p:cNvPr id="10" name="Picture 9" descr="Screenshot of the Medicare and You 2024 handbook">
            <a:extLst>
              <a:ext uri="{FF2B5EF4-FFF2-40B4-BE49-F238E27FC236}">
                <a16:creationId xmlns:a16="http://schemas.microsoft.com/office/drawing/2014/main" id="{7BF6D550-3D9D-692B-75A9-79B1A45FAB8F}"/>
              </a:ext>
            </a:extLst>
          </p:cNvPr>
          <p:cNvPicPr>
            <a:picLocks noChangeAspect="1"/>
          </p:cNvPicPr>
          <p:nvPr/>
        </p:nvPicPr>
        <p:blipFill rotWithShape="1">
          <a:blip r:embed="rId4"/>
          <a:srcRect t="2038"/>
          <a:stretch/>
        </p:blipFill>
        <p:spPr>
          <a:xfrm>
            <a:off x="8225424" y="1112410"/>
            <a:ext cx="3516504" cy="4478801"/>
          </a:xfrm>
          <a:prstGeom prst="rect">
            <a:avLst/>
          </a:prstGeom>
          <a:ln>
            <a:noFill/>
          </a:ln>
          <a:effectLst>
            <a:outerShdw blurRad="292100" dist="139700" dir="2700000" algn="tl" rotWithShape="0">
              <a:srgbClr val="333333">
                <a:alpha val="65000"/>
              </a:srgbClr>
            </a:outerShdw>
          </a:effectLst>
        </p:spPr>
      </p:pic>
      <p:sp>
        <p:nvSpPr>
          <p:cNvPr id="13" name="Freeform: Shape 12">
            <a:extLst>
              <a:ext uri="{FF2B5EF4-FFF2-40B4-BE49-F238E27FC236}">
                <a16:creationId xmlns:a16="http://schemas.microsoft.com/office/drawing/2014/main" id="{59FE1B04-7F48-47EE-A1F5-D21A44F5D0D7}"/>
              </a:ext>
              <a:ext uri="{C183D7F6-B498-43B3-948B-1728B52AA6E4}">
                <adec:decorative xmlns:adec="http://schemas.microsoft.com/office/drawing/2017/decorative" val="1"/>
              </a:ext>
            </a:extLst>
          </p:cNvPr>
          <p:cNvSpPr>
            <a:spLocks noChangeAspect="1"/>
          </p:cNvSpPr>
          <p:nvPr/>
        </p:nvSpPr>
        <p:spPr>
          <a:xfrm>
            <a:off x="970724" y="4987354"/>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C722984B-904C-4365-B6A8-88AC9E051977}"/>
              </a:ext>
            </a:extLst>
          </p:cNvPr>
          <p:cNvSpPr>
            <a:spLocks noGrp="1"/>
          </p:cNvSpPr>
          <p:nvPr>
            <p:ph type="sldNum" sz="quarter" idx="12"/>
          </p:nvPr>
        </p:nvSpPr>
        <p:spPr/>
        <p:txBody>
          <a:bodyPr/>
          <a:lstStyle/>
          <a:p>
            <a:fld id="{0B2D781D-8844-5940-92D1-06EF0A7F581E}" type="slidenum">
              <a:rPr lang="en-US" smtClean="0"/>
              <a:pPr/>
              <a:t>6</a:t>
            </a:fld>
            <a:endParaRPr lang="en-US" dirty="0"/>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Getting Started with Medicare</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19478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Medicare Drug Plan Costs: </a:t>
            </a:r>
            <a:br>
              <a:rPr lang="en-US" sz="2800" dirty="0"/>
            </a:br>
            <a:r>
              <a:rPr lang="en-US" sz="2800" dirty="0"/>
              <a:t>What You Pay in 2024</a:t>
            </a:r>
          </a:p>
        </p:txBody>
      </p:sp>
      <p:sp>
        <p:nvSpPr>
          <p:cNvPr id="7" name="Content Placeholder 6">
            <a:extLst>
              <a:ext uri="{FF2B5EF4-FFF2-40B4-BE49-F238E27FC236}">
                <a16:creationId xmlns:a16="http://schemas.microsoft.com/office/drawing/2014/main" id="{2017ECA2-1AE6-4374-FEE6-2CECEC324C48}"/>
              </a:ext>
            </a:extLst>
          </p:cNvPr>
          <p:cNvSpPr>
            <a:spLocks noGrp="1"/>
          </p:cNvSpPr>
          <p:nvPr>
            <p:ph idx="1"/>
          </p:nvPr>
        </p:nvSpPr>
        <p:spPr>
          <a:xfrm>
            <a:off x="914400" y="1371600"/>
            <a:ext cx="6495286" cy="4351338"/>
          </a:xfrm>
        </p:spPr>
        <p:txBody>
          <a:bodyPr/>
          <a:lstStyle/>
          <a:p>
            <a:pPr marL="0" lvl="0" indent="0" defTabSz="685800">
              <a:buClrTx/>
              <a:buNone/>
              <a:defRPr/>
            </a:pPr>
            <a:r>
              <a:rPr lang="en-US" sz="2400" b="1" dirty="0"/>
              <a:t>Most people will pay:</a:t>
            </a:r>
          </a:p>
          <a:p>
            <a:pPr marL="548640" lvl="1" defTabSz="685800">
              <a:buFont typeface="Wingdings" panose="05000000000000000000" pitchFamily="2" charset="2"/>
              <a:buChar char="§"/>
              <a:defRPr/>
            </a:pPr>
            <a:r>
              <a:rPr lang="en-US" sz="2000" dirty="0"/>
              <a:t>A monthly </a:t>
            </a:r>
            <a:r>
              <a:rPr lang="en-US" sz="2000" b="1" dirty="0"/>
              <a:t>premium</a:t>
            </a:r>
            <a:r>
              <a:rPr lang="en-US" sz="2000" dirty="0"/>
              <a:t> (varies by plan and income)</a:t>
            </a:r>
          </a:p>
          <a:p>
            <a:pPr marL="548640" lvl="1" defTabSz="685800">
              <a:buFont typeface="Wingdings" panose="05000000000000000000" pitchFamily="2" charset="2"/>
              <a:buChar char="§"/>
              <a:defRPr/>
            </a:pPr>
            <a:r>
              <a:rPr lang="en-US" sz="2000" dirty="0"/>
              <a:t>A yearly </a:t>
            </a:r>
            <a:r>
              <a:rPr lang="en-US" sz="2000" b="1" dirty="0"/>
              <a:t>deductible</a:t>
            </a:r>
            <a:r>
              <a:rPr lang="en-US" sz="2000" dirty="0"/>
              <a:t> (if applicable)</a:t>
            </a:r>
          </a:p>
          <a:p>
            <a:pPr marL="548640" lvl="1" defTabSz="685800">
              <a:buFont typeface="Wingdings" panose="05000000000000000000" pitchFamily="2" charset="2"/>
              <a:buChar char="§"/>
              <a:defRPr/>
            </a:pPr>
            <a:r>
              <a:rPr lang="en-US" sz="2000" b="1" dirty="0"/>
              <a:t>Copayments or coinsurance</a:t>
            </a:r>
          </a:p>
          <a:p>
            <a:pPr marL="548640" lvl="1" defTabSz="685800">
              <a:buFont typeface="Wingdings" panose="05000000000000000000" pitchFamily="2" charset="2"/>
              <a:buChar char="§"/>
              <a:defRPr/>
            </a:pPr>
            <a:r>
              <a:rPr lang="en-US" sz="2000" b="1" dirty="0"/>
              <a:t>Out-of-pocket </a:t>
            </a:r>
            <a:r>
              <a:rPr lang="en-US" sz="2000" dirty="0"/>
              <a:t>costs</a:t>
            </a:r>
          </a:p>
          <a:p>
            <a:pPr marL="822960" lvl="2">
              <a:buSzTx/>
              <a:buFont typeface="Arial" panose="05000000000000000000" pitchFamily="2" charset="2"/>
              <a:buChar char="•"/>
              <a:defRPr/>
            </a:pPr>
            <a:r>
              <a:rPr lang="en-US" sz="1600" dirty="0">
                <a:latin typeface="Arial" panose="020B0604020202020204" pitchFamily="34" charset="0"/>
                <a:cs typeface="Arial" panose="020B0604020202020204" pitchFamily="34" charset="0"/>
              </a:rPr>
              <a:t>A </a:t>
            </a:r>
            <a:r>
              <a:rPr lang="en-US" sz="1600" b="1" dirty="0">
                <a:latin typeface="Arial" panose="020B0604020202020204" pitchFamily="34" charset="0"/>
                <a:cs typeface="Arial" panose="020B0604020202020204" pitchFamily="34" charset="0"/>
              </a:rPr>
              <a:t>percentage </a:t>
            </a:r>
            <a:r>
              <a:rPr lang="en-US" sz="1600" dirty="0">
                <a:latin typeface="Arial" panose="020B0604020202020204" pitchFamily="34" charset="0"/>
                <a:cs typeface="Arial" panose="020B0604020202020204" pitchFamily="34" charset="0"/>
              </a:rPr>
              <a:t>of the cost while in the coverage gap, which begins at $5,030 for out-of-pocket spending</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in 2024</a:t>
            </a:r>
          </a:p>
          <a:p>
            <a:pPr marL="822960" lvl="2">
              <a:buSzTx/>
              <a:buFont typeface="Arial" panose="05000000000000000000" pitchFamily="2" charset="2"/>
              <a:buChar char="•"/>
              <a:defRPr/>
            </a:pPr>
            <a:r>
              <a:rPr lang="en-US" sz="1600" b="1" dirty="0">
                <a:latin typeface="Arial" panose="020B0604020202020204" pitchFamily="34" charset="0"/>
                <a:cs typeface="Arial" panose="020B0604020202020204" pitchFamily="34" charset="0"/>
              </a:rPr>
              <a:t>No copayment or coinsurance </a:t>
            </a:r>
            <a:r>
              <a:rPr lang="en-US" sz="1600" dirty="0">
                <a:latin typeface="Arial" panose="020B0604020202020204" pitchFamily="34" charset="0"/>
                <a:cs typeface="Arial" panose="020B0604020202020204" pitchFamily="34" charset="0"/>
              </a:rPr>
              <a:t>after spending $8,000 out of pocket in 2024—will automatically get catastrophic coverage</a:t>
            </a:r>
          </a:p>
        </p:txBody>
      </p:sp>
      <p:pic>
        <p:nvPicPr>
          <p:cNvPr id="6" name="Picture 5" descr="a photo of a person holding a credit card and working on a laptop">
            <a:extLst>
              <a:ext uri="{FF2B5EF4-FFF2-40B4-BE49-F238E27FC236}">
                <a16:creationId xmlns:a16="http://schemas.microsoft.com/office/drawing/2014/main" id="{01C59D5E-A151-43CC-93F0-BC7A1D399A4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09686" y="2057399"/>
            <a:ext cx="4114800" cy="2953011"/>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3CF7365C-4341-4F6D-832E-D20CA390F580}"/>
              </a:ext>
            </a:extLst>
          </p:cNvPr>
          <p:cNvSpPr>
            <a:spLocks noGrp="1"/>
          </p:cNvSpPr>
          <p:nvPr>
            <p:ph type="sldNum" sz="quarter" idx="12"/>
          </p:nvPr>
        </p:nvSpPr>
        <p:spPr/>
        <p:txBody>
          <a:bodyPr/>
          <a:lstStyle/>
          <a:p>
            <a:fld id="{48F63A3B-78C7-47BE-AE5E-E10140E04643}" type="slidenum">
              <a:rPr lang="en-US" smtClean="0"/>
              <a:pPr/>
              <a:t>60</a:t>
            </a:fld>
            <a:endParaRPr lang="en-US" dirty="0"/>
          </a:p>
        </p:txBody>
      </p:sp>
      <p:sp>
        <p:nvSpPr>
          <p:cNvPr id="3" name="Footer Placeholder 2">
            <a:extLst>
              <a:ext uri="{FF2B5EF4-FFF2-40B4-BE49-F238E27FC236}">
                <a16:creationId xmlns:a16="http://schemas.microsoft.com/office/drawing/2014/main" id="{06DE2F4C-04DF-364C-AEF2-DC82794718C5}"/>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18670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12192000" cy="967723"/>
          </a:xfrm>
        </p:spPr>
        <p:txBody>
          <a:bodyPr>
            <a:noAutofit/>
          </a:bodyPr>
          <a:lstStyle/>
          <a:p>
            <a:pPr>
              <a:lnSpc>
                <a:spcPct val="100000"/>
              </a:lnSpc>
            </a:pPr>
            <a:r>
              <a:rPr lang="en-US" sz="2800" dirty="0">
                <a:solidFill>
                  <a:prstClr val="white"/>
                </a:solidFill>
              </a:rPr>
              <a:t>Income-Related Monthly Adjustment Amount (IRMAA): </a:t>
            </a:r>
            <a:br>
              <a:rPr lang="en-US" sz="2800" dirty="0">
                <a:solidFill>
                  <a:prstClr val="white"/>
                </a:solidFill>
              </a:rPr>
            </a:br>
            <a:r>
              <a:rPr lang="en-US" sz="2800" dirty="0">
                <a:solidFill>
                  <a:prstClr val="white"/>
                </a:solidFill>
              </a:rPr>
              <a:t>Part D Premium for 2024</a:t>
            </a:r>
            <a:endParaRPr lang="en-US" sz="2800" dirty="0"/>
          </a:p>
        </p:txBody>
      </p:sp>
      <p:graphicFrame>
        <p:nvGraphicFramePr>
          <p:cNvPr id="10" name="Content Placeholder 8" descr="Table showing IRMAA monthly Part D premium based upon individual and joint tax filing status and rates. Details are included in the speakers' notes."/>
          <p:cNvGraphicFramePr>
            <a:graphicFrameLocks/>
          </p:cNvGraphicFramePr>
          <p:nvPr>
            <p:extLst>
              <p:ext uri="{D42A27DB-BD31-4B8C-83A1-F6EECF244321}">
                <p14:modId xmlns:p14="http://schemas.microsoft.com/office/powerpoint/2010/main" val="2552783890"/>
              </p:ext>
            </p:extLst>
          </p:nvPr>
        </p:nvGraphicFramePr>
        <p:xfrm>
          <a:off x="261809" y="1615801"/>
          <a:ext cx="11618224" cy="4524722"/>
        </p:xfrm>
        <a:graphic>
          <a:graphicData uri="http://schemas.openxmlformats.org/drawingml/2006/table">
            <a:tbl>
              <a:tblPr firstRow="1" bandRow="1">
                <a:tableStyleId>{3B4B98B0-60AC-42C2-AFA5-B58CD77FA1E5}</a:tableStyleId>
              </a:tblPr>
              <a:tblGrid>
                <a:gridCol w="3287308">
                  <a:extLst>
                    <a:ext uri="{9D8B030D-6E8A-4147-A177-3AD203B41FA5}">
                      <a16:colId xmlns:a16="http://schemas.microsoft.com/office/drawing/2014/main" val="20000"/>
                    </a:ext>
                  </a:extLst>
                </a:gridCol>
                <a:gridCol w="2960170">
                  <a:extLst>
                    <a:ext uri="{9D8B030D-6E8A-4147-A177-3AD203B41FA5}">
                      <a16:colId xmlns:a16="http://schemas.microsoft.com/office/drawing/2014/main" val="20001"/>
                    </a:ext>
                  </a:extLst>
                </a:gridCol>
                <a:gridCol w="2971520">
                  <a:extLst>
                    <a:ext uri="{9D8B030D-6E8A-4147-A177-3AD203B41FA5}">
                      <a16:colId xmlns:a16="http://schemas.microsoft.com/office/drawing/2014/main" val="20002"/>
                    </a:ext>
                  </a:extLst>
                </a:gridCol>
                <a:gridCol w="2399226">
                  <a:extLst>
                    <a:ext uri="{9D8B030D-6E8A-4147-A177-3AD203B41FA5}">
                      <a16:colId xmlns:a16="http://schemas.microsoft.com/office/drawing/2014/main" val="20003"/>
                    </a:ext>
                  </a:extLst>
                </a:gridCol>
              </a:tblGrid>
              <a:tr h="103114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rPr>
                        <a:t>File Individual </a:t>
                      </a:r>
                      <a:br>
                        <a:rPr lang="en-US" sz="2000" dirty="0">
                          <a:solidFill>
                            <a:srgbClr val="00529B"/>
                          </a:solidFill>
                        </a:rPr>
                      </a:br>
                      <a:r>
                        <a:rPr lang="en-US" sz="2000" dirty="0">
                          <a:solidFill>
                            <a:srgbClr val="00529B"/>
                          </a:solidFill>
                        </a:rPr>
                        <a:t>Tax Return</a:t>
                      </a:r>
                      <a:endParaRPr lang="en-US" sz="2000" dirty="0">
                        <a:solidFill>
                          <a:srgbClr val="00529B"/>
                        </a:solidFill>
                        <a:latin typeface="+mn-lt"/>
                        <a:ea typeface="Calibri"/>
                        <a:cs typeface="Times New Roman"/>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rPr>
                        <a:t>File Joint </a:t>
                      </a:r>
                      <a:br>
                        <a:rPr lang="en-US" sz="2000" dirty="0">
                          <a:solidFill>
                            <a:srgbClr val="00529B"/>
                          </a:solidFill>
                        </a:rPr>
                      </a:br>
                      <a:r>
                        <a:rPr lang="en-US" sz="2000" dirty="0">
                          <a:solidFill>
                            <a:srgbClr val="00529B"/>
                          </a:solidFill>
                        </a:rPr>
                        <a:t>Tax</a:t>
                      </a:r>
                      <a:r>
                        <a:rPr lang="en-US" sz="2000" baseline="0" dirty="0">
                          <a:solidFill>
                            <a:srgbClr val="00529B"/>
                          </a:solidFill>
                        </a:rPr>
                        <a:t> Return</a:t>
                      </a:r>
                      <a:endParaRPr lang="en-US" sz="2000" dirty="0">
                        <a:solidFill>
                          <a:srgbClr val="00529B"/>
                        </a:solidFill>
                        <a:latin typeface="+mn-lt"/>
                        <a:ea typeface="Calibri"/>
                        <a:cs typeface="Times New Roman"/>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rPr>
                        <a:t>File Married &amp; Separate Tax Return</a:t>
                      </a:r>
                      <a:endParaRPr lang="en-US" sz="2000" dirty="0">
                        <a:solidFill>
                          <a:srgbClr val="00529B"/>
                        </a:solidFill>
                        <a:latin typeface="+mn-lt"/>
                        <a:ea typeface="Calibri"/>
                        <a:cs typeface="Times New Roman"/>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rPr>
                        <a:t>You pay </a:t>
                      </a:r>
                      <a:br>
                        <a:rPr lang="en-US" sz="2000" dirty="0">
                          <a:solidFill>
                            <a:srgbClr val="00529B"/>
                          </a:solidFill>
                        </a:rPr>
                      </a:br>
                      <a:r>
                        <a:rPr lang="en-US" sz="2000" dirty="0">
                          <a:solidFill>
                            <a:srgbClr val="00529B"/>
                          </a:solidFill>
                        </a:rPr>
                        <a:t>each month (in 2024)</a:t>
                      </a:r>
                      <a:endParaRPr lang="en-US" sz="2000" dirty="0">
                        <a:solidFill>
                          <a:srgbClr val="00529B"/>
                        </a:solidFill>
                        <a:latin typeface="+mn-lt"/>
                        <a:ea typeface="Calibri"/>
                        <a:cs typeface="Times New Roman"/>
                      </a:endParaRPr>
                    </a:p>
                  </a:txBody>
                  <a:tcPr marL="51435" marR="51435" marT="0" marB="0" anchor="ctr"/>
                </a:tc>
                <a:extLst>
                  <a:ext uri="{0D108BD9-81ED-4DB2-BD59-A6C34878D82A}">
                    <a16:rowId xmlns:a16="http://schemas.microsoft.com/office/drawing/2014/main" val="10000"/>
                  </a:ext>
                </a:extLst>
              </a:tr>
              <a:tr h="4500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$103,000 or less</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$206,000 or less</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$103,000 or less</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Your plan premium (YPP)</a:t>
                      </a:r>
                      <a:endParaRPr lang="en-US" sz="1800" spc="-70" dirty="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1"/>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Above $103,000 up to $129,000 </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dirty="0">
                          <a:solidFill>
                            <a:srgbClr val="00529B"/>
                          </a:solidFill>
                        </a:rPr>
                        <a:t>Above $206,000 up to $258,000</a:t>
                      </a:r>
                      <a:endParaRPr lang="en-US" sz="1800" spc="-50" baseline="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dirty="0">
                          <a:solidFill>
                            <a:srgbClr val="00529B"/>
                          </a:solidFill>
                        </a:rPr>
                        <a:t>Not applicable</a:t>
                      </a:r>
                      <a:endParaRPr lang="en-US" sz="1800" spc="-50" baseline="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$12.90 + YPP </a:t>
                      </a:r>
                      <a:endParaRPr lang="en-US" sz="1800" dirty="0">
                        <a:solidFill>
                          <a:srgbClr val="00529B"/>
                        </a:solidFill>
                        <a:latin typeface="+mn-lt"/>
                        <a:ea typeface="Calibri"/>
                        <a:cs typeface="Times New Roman"/>
                      </a:endParaRPr>
                    </a:p>
                  </a:txBody>
                  <a:tcPr marL="51435" marR="51435" marT="0" marB="0"/>
                </a:tc>
                <a:extLst>
                  <a:ext uri="{0D108BD9-81ED-4DB2-BD59-A6C34878D82A}">
                    <a16:rowId xmlns:a16="http://schemas.microsoft.com/office/drawing/2014/main" val="10002"/>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$129,000 up to $161,000 </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$258,000 up to $322,000</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$33.30 + YPP</a:t>
                      </a:r>
                      <a:endParaRPr lang="en-US" sz="1800" dirty="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3"/>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dirty="0">
                          <a:solidFill>
                            <a:srgbClr val="00529B"/>
                          </a:solidFill>
                        </a:rPr>
                        <a:t>Above $161,000 up to $193,000 </a:t>
                      </a:r>
                      <a:endParaRPr lang="en-US" sz="1800" spc="-50" baseline="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$322,000 up to $386,000</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$53.80 + YPP</a:t>
                      </a:r>
                      <a:endParaRPr lang="en-US" sz="1800" dirty="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4"/>
                  </a:ext>
                </a:extLst>
              </a:tr>
              <a:tr h="6809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dirty="0">
                          <a:solidFill>
                            <a:srgbClr val="00529B"/>
                          </a:solidFill>
                        </a:rPr>
                        <a:t>Above $193,000 and less than $500,000</a:t>
                      </a:r>
                      <a:endParaRPr lang="en-US" sz="1800" spc="-50" baseline="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$386,000 and less than $750,000</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$103,000 and less than $397,000</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$74.20 + YPP</a:t>
                      </a:r>
                    </a:p>
                    <a:p>
                      <a:pPr marL="0" marR="0" indent="0" algn="ctr" defTabSz="914400" rtl="0" eaLnBrk="1" fontAlgn="auto" latinLnBrk="0" hangingPunct="1">
                        <a:lnSpc>
                          <a:spcPct val="100000"/>
                        </a:lnSpc>
                        <a:spcBef>
                          <a:spcPts val="0"/>
                        </a:spcBef>
                        <a:spcAft>
                          <a:spcPts val="1200"/>
                        </a:spcAft>
                        <a:buClrTx/>
                        <a:buSzTx/>
                        <a:buFontTx/>
                        <a:buNone/>
                        <a:tabLst/>
                        <a:defRPr/>
                      </a:pPr>
                      <a:endParaRPr lang="en-US" sz="1800" dirty="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6"/>
                  </a:ext>
                </a:extLst>
              </a:tr>
              <a:tr h="41835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$500,000</a:t>
                      </a:r>
                      <a:r>
                        <a:rPr lang="en-US" sz="1800" baseline="0" dirty="0">
                          <a:solidFill>
                            <a:srgbClr val="00529B"/>
                          </a:solidFill>
                        </a:rPr>
                        <a:t> or above</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$750,000 or above</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$397,000 or above</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$81.00 + YPP </a:t>
                      </a:r>
                      <a:endParaRPr lang="en-US" sz="1800" dirty="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5"/>
                  </a:ext>
                </a:extLst>
              </a:tr>
            </a:tbl>
          </a:graphicData>
        </a:graphic>
      </p:graphicFrame>
      <p:sp>
        <p:nvSpPr>
          <p:cNvPr id="12" name="Rectangle 11">
            <a:extLst>
              <a:ext uri="{FF2B5EF4-FFF2-40B4-BE49-F238E27FC236}">
                <a16:creationId xmlns:a16="http://schemas.microsoft.com/office/drawing/2014/main" id="{EF0CBF38-3180-4098-8E3B-999492770A31}"/>
              </a:ext>
            </a:extLst>
          </p:cNvPr>
          <p:cNvSpPr/>
          <p:nvPr/>
        </p:nvSpPr>
        <p:spPr>
          <a:xfrm>
            <a:off x="258793" y="1034416"/>
            <a:ext cx="10449312" cy="400110"/>
          </a:xfrm>
          <a:prstGeom prst="rect">
            <a:avLst/>
          </a:prstGeom>
        </p:spPr>
        <p:txBody>
          <a:bodyPr wrap="square">
            <a:spAutoFit/>
          </a:bodyPr>
          <a:lstStyle/>
          <a:p>
            <a:pPr marL="215265">
              <a:spcAft>
                <a:spcPts val="50"/>
              </a:spcAft>
            </a:pPr>
            <a:r>
              <a:rPr lang="en-US" sz="2000" b="1" kern="0" dirty="0">
                <a:solidFill>
                  <a:srgbClr val="00529B"/>
                </a:solidFill>
                <a:latin typeface="Arial" panose="020B0604020202020204" pitchFamily="34" charset="0"/>
                <a:ea typeface="Calibri" panose="020F0502020204030204" pitchFamily="34" charset="0"/>
                <a:cs typeface="Arial" panose="020B0604020202020204" pitchFamily="34" charset="0"/>
              </a:rPr>
              <a:t>If your filing status and yearly income in 2022 was:</a:t>
            </a:r>
          </a:p>
        </p:txBody>
      </p:sp>
      <p:sp>
        <p:nvSpPr>
          <p:cNvPr id="4" name="Slide Number Placeholder 3">
            <a:extLst>
              <a:ext uri="{FF2B5EF4-FFF2-40B4-BE49-F238E27FC236}">
                <a16:creationId xmlns:a16="http://schemas.microsoft.com/office/drawing/2014/main" id="{DD70DDB6-2CE7-4D2E-8C13-867590F5C118}"/>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61</a:t>
            </a:fld>
            <a:endParaRPr lang="en-US" dirty="0">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a:xfrm>
            <a:off x="838200" y="6492240"/>
            <a:ext cx="2743200" cy="365125"/>
          </a:xfrm>
        </p:spPr>
        <p:txBody>
          <a:bodyPr/>
          <a:lstStyle/>
          <a:p>
            <a:r>
              <a:rPr lang="en-US" dirty="0">
                <a:solidFill>
                  <a:srgbClr val="8FAADC"/>
                </a:solidFill>
              </a:rPr>
              <a:t>March 2024</a:t>
            </a:r>
          </a:p>
        </p:txBody>
      </p:sp>
    </p:spTree>
    <p:custDataLst>
      <p:tags r:id="rId1"/>
    </p:custDataLst>
    <p:extLst>
      <p:ext uri="{BB962C8B-B14F-4D97-AF65-F5344CB8AC3E}">
        <p14:creationId xmlns:p14="http://schemas.microsoft.com/office/powerpoint/2010/main" val="34590963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Part D Late Enrollment Penalty 2024</a:t>
            </a:r>
          </a:p>
        </p:txBody>
      </p:sp>
      <p:sp>
        <p:nvSpPr>
          <p:cNvPr id="6" name="Content Placeholder 5">
            <a:extLst>
              <a:ext uri="{FF2B5EF4-FFF2-40B4-BE49-F238E27FC236}">
                <a16:creationId xmlns:a16="http://schemas.microsoft.com/office/drawing/2014/main" id="{3E583FCD-1AD4-16B0-8A84-459D64DBBE4D}"/>
              </a:ext>
            </a:extLst>
          </p:cNvPr>
          <p:cNvSpPr>
            <a:spLocks noGrp="1"/>
          </p:cNvSpPr>
          <p:nvPr>
            <p:ph idx="1"/>
          </p:nvPr>
        </p:nvSpPr>
        <p:spPr>
          <a:xfrm>
            <a:off x="838200" y="1441293"/>
            <a:ext cx="10515600" cy="4351338"/>
          </a:xfrm>
        </p:spPr>
        <p:txBody>
          <a:bodyPr>
            <a:normAutofit/>
          </a:bodyPr>
          <a:lstStyle/>
          <a:p>
            <a:r>
              <a:rPr lang="en-US" sz="2800" dirty="0"/>
              <a:t>You may have to pay more if you wait to join, unless you have:</a:t>
            </a:r>
          </a:p>
          <a:p>
            <a:pPr marL="548640">
              <a:buFont typeface="Arial" panose="020B0604020202020204" pitchFamily="34" charset="0"/>
              <a:buChar char="•"/>
            </a:pPr>
            <a:r>
              <a:rPr lang="en-US" sz="2400" dirty="0"/>
              <a:t>Creditable prescription drug coverage </a:t>
            </a:r>
          </a:p>
          <a:p>
            <a:pPr marL="548640">
              <a:buFont typeface="Arial" panose="020B0604020202020204" pitchFamily="34" charset="0"/>
              <a:buChar char="•"/>
            </a:pPr>
            <a:r>
              <a:rPr lang="en-US" sz="2400" dirty="0"/>
              <a:t>Extra Help</a:t>
            </a:r>
          </a:p>
          <a:p>
            <a:r>
              <a:rPr lang="en-US" sz="2800" dirty="0"/>
              <a:t>You’ll pay the penalty for as long as you have coverage</a:t>
            </a:r>
          </a:p>
          <a:p>
            <a:pPr marL="548640">
              <a:buFont typeface="Arial" panose="020B0604020202020204" pitchFamily="34" charset="0"/>
              <a:buChar char="•"/>
            </a:pPr>
            <a:r>
              <a:rPr lang="en-US" sz="2400" dirty="0"/>
              <a:t>1% for each full month eligible and without creditable prescription drug coverage</a:t>
            </a:r>
          </a:p>
          <a:p>
            <a:pPr marL="548640">
              <a:buFont typeface="Arial" panose="020B0604020202020204" pitchFamily="34" charset="0"/>
              <a:buChar char="•"/>
            </a:pPr>
            <a:r>
              <a:rPr lang="en-US" sz="2400" dirty="0"/>
              <a:t>Multiply percentage by base beneficiary premium ($34.70 in 2024)</a:t>
            </a:r>
          </a:p>
          <a:p>
            <a:pPr marL="548640">
              <a:buFont typeface="Arial" panose="020B0604020202020204" pitchFamily="34" charset="0"/>
              <a:buChar char="•"/>
            </a:pPr>
            <a:r>
              <a:rPr lang="en-US" sz="2400" dirty="0"/>
              <a:t>Amount changes every year</a:t>
            </a:r>
            <a:endParaRPr lang="en-US" sz="2800" dirty="0"/>
          </a:p>
        </p:txBody>
      </p:sp>
      <p:sp>
        <p:nvSpPr>
          <p:cNvPr id="5" name="Slide Number Placeholder 4">
            <a:extLst>
              <a:ext uri="{FF2B5EF4-FFF2-40B4-BE49-F238E27FC236}">
                <a16:creationId xmlns:a16="http://schemas.microsoft.com/office/drawing/2014/main" id="{3A61CD86-B1A1-40BF-B1D5-26A605258F5C}"/>
              </a:ext>
            </a:extLst>
          </p:cNvPr>
          <p:cNvSpPr>
            <a:spLocks noGrp="1"/>
          </p:cNvSpPr>
          <p:nvPr>
            <p:ph type="sldNum" sz="quarter" idx="12"/>
          </p:nvPr>
        </p:nvSpPr>
        <p:spPr/>
        <p:txBody>
          <a:bodyPr/>
          <a:lstStyle/>
          <a:p>
            <a:fld id="{48F63A3B-78C7-47BE-AE5E-E10140E04643}" type="slidenum">
              <a:rPr lang="en-US" smtClean="0"/>
              <a:pPr/>
              <a:t>62</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96400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Who Can Join Part D?</a:t>
            </a:r>
          </a:p>
        </p:txBody>
      </p:sp>
      <p:graphicFrame>
        <p:nvGraphicFramePr>
          <p:cNvPr id="11" name="Table 5" descr="Table showing requirement for joining a Medicare Drug Plan and that of the Medicare Advantage Plan with Drug Coverage.">
            <a:extLst>
              <a:ext uri="{FF2B5EF4-FFF2-40B4-BE49-F238E27FC236}">
                <a16:creationId xmlns:a16="http://schemas.microsoft.com/office/drawing/2014/main" id="{B953D5E7-21F1-480D-9A30-84314EF65E76}"/>
              </a:ext>
            </a:extLst>
          </p:cNvPr>
          <p:cNvGraphicFramePr>
            <a:graphicFrameLocks noGrp="1"/>
          </p:cNvGraphicFramePr>
          <p:nvPr>
            <p:extLst>
              <p:ext uri="{D42A27DB-BD31-4B8C-83A1-F6EECF244321}">
                <p14:modId xmlns:p14="http://schemas.microsoft.com/office/powerpoint/2010/main" val="2412428846"/>
              </p:ext>
            </p:extLst>
          </p:nvPr>
        </p:nvGraphicFramePr>
        <p:xfrm>
          <a:off x="251460" y="1675949"/>
          <a:ext cx="11567161" cy="3078480"/>
        </p:xfrm>
        <a:graphic>
          <a:graphicData uri="http://schemas.openxmlformats.org/drawingml/2006/table">
            <a:tbl>
              <a:tblPr firstRow="1" bandRow="1">
                <a:tableStyleId>{3B4B98B0-60AC-42C2-AFA5-B58CD77FA1E5}</a:tableStyleId>
              </a:tblPr>
              <a:tblGrid>
                <a:gridCol w="1651097">
                  <a:extLst>
                    <a:ext uri="{9D8B030D-6E8A-4147-A177-3AD203B41FA5}">
                      <a16:colId xmlns:a16="http://schemas.microsoft.com/office/drawing/2014/main" val="12145258"/>
                    </a:ext>
                  </a:extLst>
                </a:gridCol>
                <a:gridCol w="3361873">
                  <a:extLst>
                    <a:ext uri="{9D8B030D-6E8A-4147-A177-3AD203B41FA5}">
                      <a16:colId xmlns:a16="http://schemas.microsoft.com/office/drawing/2014/main" val="3786121425"/>
                    </a:ext>
                  </a:extLst>
                </a:gridCol>
                <a:gridCol w="3891000">
                  <a:extLst>
                    <a:ext uri="{9D8B030D-6E8A-4147-A177-3AD203B41FA5}">
                      <a16:colId xmlns:a16="http://schemas.microsoft.com/office/drawing/2014/main" val="2983801956"/>
                    </a:ext>
                  </a:extLst>
                </a:gridCol>
                <a:gridCol w="2663191">
                  <a:extLst>
                    <a:ext uri="{9D8B030D-6E8A-4147-A177-3AD203B41FA5}">
                      <a16:colId xmlns:a16="http://schemas.microsoft.com/office/drawing/2014/main" val="4196311886"/>
                    </a:ext>
                  </a:extLst>
                </a:gridCol>
              </a:tblGrid>
              <a:tr h="844374">
                <a:tc>
                  <a:txBody>
                    <a:bodyPr/>
                    <a:lstStyle/>
                    <a:p>
                      <a:pPr marL="457200" algn="ctr">
                        <a:spcAft>
                          <a:spcPts val="1200"/>
                        </a:spcAft>
                      </a:pPr>
                      <a:endParaRPr lang="en-US" sz="2000" dirty="0">
                        <a:solidFill>
                          <a:srgbClr val="00529B"/>
                        </a:solidFill>
                        <a:latin typeface="+mn-lt"/>
                      </a:endParaRPr>
                    </a:p>
                  </a:txBody>
                  <a:tcPr anchor="ctr"/>
                </a:tc>
                <a:tc>
                  <a:txBody>
                    <a:bodyPr/>
                    <a:lstStyle/>
                    <a:p>
                      <a:pPr algn="ctr">
                        <a:spcAft>
                          <a:spcPts val="1200"/>
                        </a:spcAft>
                      </a:pPr>
                      <a:r>
                        <a:rPr lang="en-US" sz="2000" dirty="0">
                          <a:solidFill>
                            <a:srgbClr val="00529B"/>
                          </a:solidFill>
                        </a:rPr>
                        <a:t>To join a </a:t>
                      </a:r>
                      <a:br>
                        <a:rPr lang="en-US" sz="2000" dirty="0">
                          <a:solidFill>
                            <a:srgbClr val="00529B"/>
                          </a:solidFill>
                        </a:rPr>
                      </a:br>
                      <a:r>
                        <a:rPr lang="en-US" sz="2000" dirty="0">
                          <a:solidFill>
                            <a:srgbClr val="00529B"/>
                          </a:solidFill>
                        </a:rPr>
                        <a:t>Medicare Drug Plan </a:t>
                      </a:r>
                      <a:endParaRPr lang="en-US" sz="2000" dirty="0">
                        <a:solidFill>
                          <a:srgbClr val="00529B"/>
                        </a:solidFill>
                        <a:latin typeface="+mn-lt"/>
                      </a:endParaRPr>
                    </a:p>
                  </a:txBody>
                  <a:tcPr anchor="ctr"/>
                </a:tc>
                <a:tc>
                  <a:txBody>
                    <a:bodyPr/>
                    <a:lstStyle/>
                    <a:p>
                      <a:pPr algn="ctr">
                        <a:spcAft>
                          <a:spcPts val="1200"/>
                        </a:spcAft>
                      </a:pPr>
                      <a:r>
                        <a:rPr lang="en-US" sz="2000" dirty="0">
                          <a:solidFill>
                            <a:srgbClr val="00529B"/>
                          </a:solidFill>
                        </a:rPr>
                        <a:t>To join a </a:t>
                      </a:r>
                      <a:br>
                        <a:rPr lang="en-US" sz="2000" dirty="0">
                          <a:solidFill>
                            <a:srgbClr val="00529B"/>
                          </a:solidFill>
                        </a:rPr>
                      </a:br>
                      <a:r>
                        <a:rPr lang="en-US" sz="2000" dirty="0">
                          <a:solidFill>
                            <a:srgbClr val="00529B"/>
                          </a:solidFill>
                        </a:rPr>
                        <a:t>Medicare Advantage Plan </a:t>
                      </a:r>
                      <a:br>
                        <a:rPr lang="en-US" sz="2000" dirty="0">
                          <a:solidFill>
                            <a:srgbClr val="00529B"/>
                          </a:solidFill>
                        </a:rPr>
                      </a:br>
                      <a:r>
                        <a:rPr lang="en-US" sz="2000" dirty="0">
                          <a:solidFill>
                            <a:srgbClr val="00529B"/>
                          </a:solidFill>
                        </a:rPr>
                        <a:t>with Drug Coverage</a:t>
                      </a:r>
                      <a:endParaRPr lang="en-US" sz="2000" dirty="0">
                        <a:solidFill>
                          <a:srgbClr val="00529B"/>
                        </a:solidFill>
                        <a:latin typeface="+mn-lt"/>
                      </a:endParaRPr>
                    </a:p>
                  </a:txBody>
                  <a:tcPr anchor="ctr"/>
                </a:tc>
                <a:tc>
                  <a:txBody>
                    <a:bodyPr/>
                    <a:lstStyle/>
                    <a:p>
                      <a:pPr algn="ctr">
                        <a:spcAft>
                          <a:spcPts val="1200"/>
                        </a:spcAft>
                      </a:pPr>
                      <a:r>
                        <a:rPr lang="en-US" sz="2000" dirty="0">
                          <a:solidFill>
                            <a:srgbClr val="00529B"/>
                          </a:solidFill>
                        </a:rPr>
                        <a:t>To join a Medicare Cost Plan with Drug Coverage or a PACE Program</a:t>
                      </a:r>
                      <a:endParaRPr lang="en-US" sz="2000" dirty="0">
                        <a:solidFill>
                          <a:srgbClr val="00529B"/>
                        </a:solidFill>
                        <a:latin typeface="+mn-lt"/>
                      </a:endParaRPr>
                    </a:p>
                  </a:txBody>
                  <a:tcPr anchor="ctr"/>
                </a:tc>
                <a:extLst>
                  <a:ext uri="{0D108BD9-81ED-4DB2-BD59-A6C34878D82A}">
                    <a16:rowId xmlns:a16="http://schemas.microsoft.com/office/drawing/2014/main" val="1798851774"/>
                  </a:ext>
                </a:extLst>
              </a:tr>
              <a:tr h="1134285">
                <a:tc>
                  <a:txBody>
                    <a:bodyPr/>
                    <a:lstStyle/>
                    <a:p>
                      <a:pPr marL="0" marR="0" lvl="0" indent="0" algn="ctr" defTabSz="914400" rtl="0" eaLnBrk="1" fontAlgn="auto" latinLnBrk="0" hangingPunct="1">
                        <a:lnSpc>
                          <a:spcPct val="100000"/>
                        </a:lnSpc>
                        <a:spcBef>
                          <a:spcPts val="0"/>
                        </a:spcBef>
                        <a:spcAft>
                          <a:spcPts val="1200"/>
                        </a:spcAft>
                        <a:buClrTx/>
                        <a:buSzTx/>
                        <a:buFont typeface="Wingdings" panose="020B0604020202020204" pitchFamily="34" charset="0"/>
                        <a:buNone/>
                        <a:tabLst/>
                        <a:defRPr/>
                      </a:pPr>
                      <a:r>
                        <a:rPr lang="en-US" sz="2000" b="1" dirty="0">
                          <a:solidFill>
                            <a:srgbClr val="00529B"/>
                          </a:solidFill>
                        </a:rPr>
                        <a:t>You must have</a:t>
                      </a:r>
                      <a:endParaRPr lang="en-US" sz="2000" b="1" dirty="0">
                        <a:solidFill>
                          <a:srgbClr val="00529B"/>
                        </a:solidFill>
                        <a:latin typeface="+mn-lt"/>
                        <a:cs typeface="Arial"/>
                      </a:endParaRPr>
                    </a:p>
                  </a:txBody>
                  <a:tcPr anchor="ctr"/>
                </a:tc>
                <a:tc>
                  <a:txBody>
                    <a:bodyPr/>
                    <a:lstStyle/>
                    <a:p>
                      <a:pPr algn="ctr">
                        <a:spcAft>
                          <a:spcPts val="1200"/>
                        </a:spcAft>
                      </a:pPr>
                      <a:r>
                        <a:rPr lang="en-US" sz="1800" dirty="0">
                          <a:solidFill>
                            <a:srgbClr val="00529B"/>
                          </a:solidFill>
                        </a:rPr>
                        <a:t>Medicare Part A (Hospital Insurance) </a:t>
                      </a:r>
                    </a:p>
                    <a:p>
                      <a:pPr algn="ctr">
                        <a:spcAft>
                          <a:spcPts val="1200"/>
                        </a:spcAft>
                      </a:pPr>
                      <a:r>
                        <a:rPr lang="en-US" sz="1800" b="1" dirty="0">
                          <a:solidFill>
                            <a:srgbClr val="00529B"/>
                          </a:solidFill>
                        </a:rPr>
                        <a:t>and/or</a:t>
                      </a:r>
                    </a:p>
                    <a:p>
                      <a:pPr algn="ctr">
                        <a:spcAft>
                          <a:spcPts val="1200"/>
                        </a:spcAft>
                      </a:pPr>
                      <a:r>
                        <a:rPr lang="en-US" sz="1800" dirty="0">
                          <a:solidFill>
                            <a:srgbClr val="00529B"/>
                          </a:solidFill>
                        </a:rPr>
                        <a:t>Medicare Part B (Medical Insurance)</a:t>
                      </a:r>
                      <a:endParaRPr lang="en-US" sz="1800" dirty="0">
                        <a:solidFill>
                          <a:srgbClr val="00529B"/>
                        </a:solidFill>
                        <a:latin typeface="+mn-lt"/>
                        <a:cs typeface="Arial" panose="020B0604020202020204" pitchFamily="34" charset="0"/>
                      </a:endParaRPr>
                    </a:p>
                  </a:txBody>
                  <a:tcPr/>
                </a:tc>
                <a:tc>
                  <a:txBody>
                    <a:bodyPr/>
                    <a:lstStyle/>
                    <a:p>
                      <a:pPr algn="ctr">
                        <a:spcAft>
                          <a:spcPts val="1200"/>
                        </a:spcAft>
                      </a:pPr>
                      <a:r>
                        <a:rPr lang="en-US" sz="1800" dirty="0">
                          <a:solidFill>
                            <a:srgbClr val="00529B"/>
                          </a:solidFill>
                        </a:rPr>
                        <a:t>Part A </a:t>
                      </a:r>
                      <a:br>
                        <a:rPr lang="en-US" sz="1800" dirty="0">
                          <a:solidFill>
                            <a:srgbClr val="00529B"/>
                          </a:solidFill>
                        </a:rPr>
                      </a:br>
                      <a:r>
                        <a:rPr lang="en-US" sz="1800" b="1" dirty="0">
                          <a:solidFill>
                            <a:srgbClr val="00529B"/>
                          </a:solidFill>
                        </a:rPr>
                        <a:t>and</a:t>
                      </a:r>
                      <a:r>
                        <a:rPr lang="en-US" sz="1800" dirty="0">
                          <a:solidFill>
                            <a:srgbClr val="00529B"/>
                          </a:solidFill>
                        </a:rPr>
                        <a:t> </a:t>
                      </a:r>
                      <a:br>
                        <a:rPr lang="en-US" sz="1800" dirty="0">
                          <a:solidFill>
                            <a:srgbClr val="00529B"/>
                          </a:solidFill>
                        </a:rPr>
                      </a:br>
                      <a:r>
                        <a:rPr lang="en-US" sz="1800" dirty="0">
                          <a:solidFill>
                            <a:srgbClr val="00529B"/>
                          </a:solidFill>
                        </a:rPr>
                        <a:t>Part B</a:t>
                      </a:r>
                      <a:endParaRPr lang="en-US" sz="1800" dirty="0">
                        <a:solidFill>
                          <a:srgbClr val="00529B"/>
                        </a:solidFill>
                        <a:latin typeface="+mn-lt"/>
                        <a:cs typeface="Arial" panose="020B0604020202020204" pitchFamily="34" charset="0"/>
                      </a:endParaRPr>
                    </a:p>
                  </a:txBody>
                  <a:tcPr/>
                </a:tc>
                <a:tc>
                  <a:txBody>
                    <a:bodyPr/>
                    <a:lstStyle/>
                    <a:p>
                      <a:pPr algn="ctr">
                        <a:spcAft>
                          <a:spcPts val="1200"/>
                        </a:spcAft>
                      </a:pPr>
                      <a:r>
                        <a:rPr lang="en-US" sz="1800" dirty="0">
                          <a:solidFill>
                            <a:srgbClr val="00529B"/>
                          </a:solidFill>
                        </a:rPr>
                        <a:t>Part A and Part B, or </a:t>
                      </a:r>
                      <a:br>
                        <a:rPr lang="en-US" sz="1800" dirty="0">
                          <a:solidFill>
                            <a:srgbClr val="00529B"/>
                          </a:solidFill>
                        </a:rPr>
                      </a:br>
                      <a:r>
                        <a:rPr lang="en-US" sz="1800" dirty="0">
                          <a:solidFill>
                            <a:srgbClr val="00529B"/>
                          </a:solidFill>
                        </a:rPr>
                        <a:t>Part B only</a:t>
                      </a:r>
                      <a:endParaRPr lang="en-US" sz="1800"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481986822"/>
                  </a:ext>
                </a:extLst>
              </a:tr>
            </a:tbl>
          </a:graphicData>
        </a:graphic>
      </p:graphicFrame>
      <p:sp>
        <p:nvSpPr>
          <p:cNvPr id="5" name="TextBox 4">
            <a:extLst>
              <a:ext uri="{FF2B5EF4-FFF2-40B4-BE49-F238E27FC236}">
                <a16:creationId xmlns:a16="http://schemas.microsoft.com/office/drawing/2014/main" id="{A2C19D93-C968-4D93-998E-BE4F21E03F94}"/>
              </a:ext>
            </a:extLst>
          </p:cNvPr>
          <p:cNvSpPr txBox="1"/>
          <p:nvPr/>
        </p:nvSpPr>
        <p:spPr>
          <a:xfrm>
            <a:off x="1435100" y="5435600"/>
            <a:ext cx="10058400" cy="646331"/>
          </a:xfrm>
          <a:prstGeom prst="rect">
            <a:avLst/>
          </a:prstGeom>
          <a:noFill/>
        </p:spPr>
        <p:txBody>
          <a:bodyPr wrap="square" rtlCol="0">
            <a:spAutoFit/>
          </a:bodyPr>
          <a:lstStyle/>
          <a:p>
            <a:r>
              <a:rPr lang="en-US" b="1" dirty="0">
                <a:solidFill>
                  <a:srgbClr val="00529B"/>
                </a:solidFill>
                <a:latin typeface="Arial" panose="020B0604020202020204" pitchFamily="34" charset="0"/>
                <a:cs typeface="Arial" panose="020B0604020202020204" pitchFamily="34" charset="0"/>
              </a:rPr>
              <a:t>NOTE: </a:t>
            </a:r>
            <a:r>
              <a:rPr lang="en-US" dirty="0">
                <a:solidFill>
                  <a:srgbClr val="00529B"/>
                </a:solidFill>
                <a:latin typeface="Arial" panose="020B0604020202020204" pitchFamily="34" charset="0"/>
                <a:cs typeface="Arial" panose="020B0604020202020204" pitchFamily="34" charset="0"/>
              </a:rPr>
              <a:t>To join any Medicare drug or health plan you must be a United States citizen or lawfully present in the U.S.</a:t>
            </a:r>
          </a:p>
        </p:txBody>
      </p:sp>
      <p:sp>
        <p:nvSpPr>
          <p:cNvPr id="8" name="Freeform: Shape 7">
            <a:extLst>
              <a:ext uri="{FF2B5EF4-FFF2-40B4-BE49-F238E27FC236}">
                <a16:creationId xmlns:a16="http://schemas.microsoft.com/office/drawing/2014/main" id="{F93354BB-79AA-4471-ABD3-F9627715E968}"/>
              </a:ext>
              <a:ext uri="{C183D7F6-B498-43B3-948B-1728B52AA6E4}">
                <adec:decorative xmlns:adec="http://schemas.microsoft.com/office/drawing/2017/decorative" val="1"/>
              </a:ext>
            </a:extLst>
          </p:cNvPr>
          <p:cNvSpPr>
            <a:spLocks noChangeAspect="1"/>
          </p:cNvSpPr>
          <p:nvPr/>
        </p:nvSpPr>
        <p:spPr>
          <a:xfrm>
            <a:off x="1154667" y="549910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5D80C724-A9F8-411D-8DA2-3DB6F340CCF4}"/>
              </a:ext>
            </a:extLst>
          </p:cNvPr>
          <p:cNvSpPr>
            <a:spLocks noGrp="1"/>
          </p:cNvSpPr>
          <p:nvPr>
            <p:ph type="sldNum" sz="quarter" idx="12"/>
          </p:nvPr>
        </p:nvSpPr>
        <p:spPr/>
        <p:txBody>
          <a:bodyPr/>
          <a:lstStyle/>
          <a:p>
            <a:fld id="{48F63A3B-78C7-47BE-AE5E-E10140E04643}" type="slidenum">
              <a:rPr lang="en-US" smtClean="0"/>
              <a:pPr/>
              <a:t>63</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5053047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When Can I Join a Part D Plan?</a:t>
            </a:r>
          </a:p>
        </p:txBody>
      </p:sp>
      <p:sp>
        <p:nvSpPr>
          <p:cNvPr id="10" name="Content Placeholder 9">
            <a:extLst>
              <a:ext uri="{FF2B5EF4-FFF2-40B4-BE49-F238E27FC236}">
                <a16:creationId xmlns:a16="http://schemas.microsoft.com/office/drawing/2014/main" id="{CFA248B3-0EF2-9906-6D6E-A6E27BBC12DF}"/>
              </a:ext>
            </a:extLst>
          </p:cNvPr>
          <p:cNvSpPr>
            <a:spLocks noGrp="1"/>
          </p:cNvSpPr>
          <p:nvPr>
            <p:ph sz="quarter" idx="13"/>
          </p:nvPr>
        </p:nvSpPr>
        <p:spPr>
          <a:xfrm>
            <a:off x="926044" y="1482695"/>
            <a:ext cx="4846320" cy="1600200"/>
          </a:xfrm>
          <a:prstGeom prst="roundRect">
            <a:avLst/>
          </a:prstGeom>
          <a:ln w="38100">
            <a:solidFill>
              <a:srgbClr val="2F528F"/>
            </a:solidFill>
          </a:ln>
        </p:spPr>
        <p:txBody>
          <a:bodyPr anchor="ctr"/>
          <a:lstStyle/>
          <a:p>
            <a:pPr marL="0" lvl="0" indent="0">
              <a:spcAft>
                <a:spcPts val="0"/>
              </a:spcAft>
              <a:buClrTx/>
              <a:buNone/>
            </a:pPr>
            <a:r>
              <a:rPr lang="en-US" sz="1800" b="1" dirty="0"/>
              <a:t>Can I join during my 7-month Initial Enrollment Period (IEP)?</a:t>
            </a:r>
          </a:p>
        </p:txBody>
      </p:sp>
      <p:pic>
        <p:nvPicPr>
          <p:cNvPr id="5" name="Picture 4">
            <a:extLst>
              <a:ext uri="{FF2B5EF4-FFF2-40B4-BE49-F238E27FC236}">
                <a16:creationId xmlns:a16="http://schemas.microsoft.com/office/drawing/2014/main" id="{61C834C8-158C-3985-0993-7916CF3AFCE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04127" y="4634330"/>
            <a:ext cx="310923" cy="804742"/>
          </a:xfrm>
          <a:prstGeom prst="rect">
            <a:avLst/>
          </a:prstGeom>
        </p:spPr>
      </p:pic>
      <p:sp>
        <p:nvSpPr>
          <p:cNvPr id="11" name="Content Placeholder 10">
            <a:extLst>
              <a:ext uri="{FF2B5EF4-FFF2-40B4-BE49-F238E27FC236}">
                <a16:creationId xmlns:a16="http://schemas.microsoft.com/office/drawing/2014/main" id="{EE4F2A4D-0B0B-9141-01A5-6A2DCC3D17A1}"/>
              </a:ext>
            </a:extLst>
          </p:cNvPr>
          <p:cNvSpPr>
            <a:spLocks noGrp="1"/>
          </p:cNvSpPr>
          <p:nvPr>
            <p:ph sz="quarter" idx="14"/>
          </p:nvPr>
        </p:nvSpPr>
        <p:spPr>
          <a:xfrm>
            <a:off x="6266767" y="1470920"/>
            <a:ext cx="4846320" cy="1600200"/>
          </a:xfrm>
          <a:prstGeom prst="roundRect">
            <a:avLst/>
          </a:prstGeom>
          <a:ln w="38100">
            <a:solidFill>
              <a:srgbClr val="FEBF22"/>
            </a:solidFill>
          </a:ln>
        </p:spPr>
        <p:txBody>
          <a:bodyPr anchor="ctr"/>
          <a:lstStyle/>
          <a:p>
            <a:pPr marL="0" lvl="0" indent="0">
              <a:spcAft>
                <a:spcPts val="0"/>
              </a:spcAft>
              <a:buClrTx/>
              <a:buNone/>
            </a:pPr>
            <a:r>
              <a:rPr lang="en-US" sz="1800" dirty="0"/>
              <a:t>Yes. It starts 3 months before the month you turn 65. Or, if you get Medicare due to a disability, it starts 3 months before your 25</a:t>
            </a:r>
            <a:r>
              <a:rPr lang="en-US" sz="1800" baseline="30000" dirty="0"/>
              <a:t>th</a:t>
            </a:r>
            <a:r>
              <a:rPr lang="en-US" sz="1800" dirty="0"/>
              <a:t> month of disability.</a:t>
            </a:r>
          </a:p>
        </p:txBody>
      </p:sp>
      <p:sp>
        <p:nvSpPr>
          <p:cNvPr id="12" name="Content Placeholder 11">
            <a:extLst>
              <a:ext uri="{FF2B5EF4-FFF2-40B4-BE49-F238E27FC236}">
                <a16:creationId xmlns:a16="http://schemas.microsoft.com/office/drawing/2014/main" id="{F3AFBC02-2BD0-526A-5441-D236A6C1B518}"/>
              </a:ext>
            </a:extLst>
          </p:cNvPr>
          <p:cNvSpPr>
            <a:spLocks noGrp="1"/>
          </p:cNvSpPr>
          <p:nvPr>
            <p:ph sz="quarter" idx="15"/>
          </p:nvPr>
        </p:nvSpPr>
        <p:spPr>
          <a:xfrm>
            <a:off x="925329" y="3252889"/>
            <a:ext cx="4846320" cy="1097280"/>
          </a:xfrm>
          <a:prstGeom prst="roundRect">
            <a:avLst/>
          </a:prstGeom>
          <a:ln w="38100">
            <a:solidFill>
              <a:srgbClr val="2F528F"/>
            </a:solidFill>
          </a:ln>
        </p:spPr>
        <p:txBody>
          <a:bodyPr anchor="ctr"/>
          <a:lstStyle/>
          <a:p>
            <a:pPr marL="0" lvl="0" indent="0">
              <a:spcAft>
                <a:spcPts val="0"/>
              </a:spcAft>
              <a:buClrTx/>
              <a:buNone/>
            </a:pPr>
            <a:r>
              <a:rPr lang="en-US" sz="1800" b="1" dirty="0"/>
              <a:t>Can I sign up, switch, or join during the yearly Open Enrollment Period (OEP)?</a:t>
            </a:r>
            <a:r>
              <a:rPr lang="en-US" sz="1800" dirty="0"/>
              <a:t> </a:t>
            </a:r>
          </a:p>
          <a:p>
            <a:pPr marL="0" indent="0">
              <a:buNone/>
            </a:pPr>
            <a:endParaRPr lang="en-US" dirty="0"/>
          </a:p>
        </p:txBody>
      </p:sp>
      <p:pic>
        <p:nvPicPr>
          <p:cNvPr id="7" name="Picture 6">
            <a:extLst>
              <a:ext uri="{FF2B5EF4-FFF2-40B4-BE49-F238E27FC236}">
                <a16:creationId xmlns:a16="http://schemas.microsoft.com/office/drawing/2014/main" id="{9869BB43-B9FE-C654-B7B6-D8908723A1C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28799" y="3392190"/>
            <a:ext cx="310923" cy="804742"/>
          </a:xfrm>
          <a:prstGeom prst="rect">
            <a:avLst/>
          </a:prstGeom>
        </p:spPr>
      </p:pic>
      <p:sp>
        <p:nvSpPr>
          <p:cNvPr id="16" name="Content Placeholder 15">
            <a:extLst>
              <a:ext uri="{FF2B5EF4-FFF2-40B4-BE49-F238E27FC236}">
                <a16:creationId xmlns:a16="http://schemas.microsoft.com/office/drawing/2014/main" id="{1729BF84-A028-7C6A-088A-2DE96741F526}"/>
              </a:ext>
            </a:extLst>
          </p:cNvPr>
          <p:cNvSpPr>
            <a:spLocks noGrp="1"/>
          </p:cNvSpPr>
          <p:nvPr>
            <p:ph sz="quarter" idx="16"/>
          </p:nvPr>
        </p:nvSpPr>
        <p:spPr>
          <a:xfrm>
            <a:off x="6266766" y="3252889"/>
            <a:ext cx="4846320" cy="1097280"/>
          </a:xfrm>
          <a:prstGeom prst="roundRect">
            <a:avLst/>
          </a:prstGeom>
          <a:ln w="38100">
            <a:solidFill>
              <a:srgbClr val="FEBF22"/>
            </a:solidFill>
          </a:ln>
        </p:spPr>
        <p:txBody>
          <a:bodyPr anchor="ctr"/>
          <a:lstStyle/>
          <a:p>
            <a:pPr marL="0" lvl="0" indent="0">
              <a:spcAft>
                <a:spcPts val="0"/>
              </a:spcAft>
              <a:buClrTx/>
              <a:buNone/>
            </a:pPr>
            <a:r>
              <a:rPr lang="en-US" sz="1800" dirty="0"/>
              <a:t>Yes. It’s from October 15–December 7. Coverage begins January 1.</a:t>
            </a:r>
          </a:p>
        </p:txBody>
      </p:sp>
      <p:sp>
        <p:nvSpPr>
          <p:cNvPr id="20" name="Content Placeholder 19">
            <a:extLst>
              <a:ext uri="{FF2B5EF4-FFF2-40B4-BE49-F238E27FC236}">
                <a16:creationId xmlns:a16="http://schemas.microsoft.com/office/drawing/2014/main" id="{821E144D-D32B-024E-58F8-8D7601C58E00}"/>
              </a:ext>
            </a:extLst>
          </p:cNvPr>
          <p:cNvSpPr>
            <a:spLocks noGrp="1"/>
          </p:cNvSpPr>
          <p:nvPr>
            <p:ph sz="quarter" idx="17"/>
          </p:nvPr>
        </p:nvSpPr>
        <p:spPr>
          <a:xfrm>
            <a:off x="909485" y="4520163"/>
            <a:ext cx="4846320" cy="1097280"/>
          </a:xfrm>
          <a:prstGeom prst="roundRect">
            <a:avLst/>
          </a:prstGeom>
          <a:ln w="38100">
            <a:solidFill>
              <a:srgbClr val="2F528F"/>
            </a:solidFill>
          </a:ln>
        </p:spPr>
        <p:txBody>
          <a:bodyPr anchor="ctr"/>
          <a:lstStyle/>
          <a:p>
            <a:pPr marL="0" lvl="0" indent="0">
              <a:spcAft>
                <a:spcPts val="0"/>
              </a:spcAft>
              <a:buClrTx/>
              <a:buNone/>
            </a:pPr>
            <a:r>
              <a:rPr lang="en-US" sz="1800" b="1" dirty="0"/>
              <a:t>What if I get Part B for the first time during a General Enrollment Period (GEP)?</a:t>
            </a:r>
          </a:p>
        </p:txBody>
      </p:sp>
      <p:pic>
        <p:nvPicPr>
          <p:cNvPr id="8" name="Picture 7">
            <a:extLst>
              <a:ext uri="{FF2B5EF4-FFF2-40B4-BE49-F238E27FC236}">
                <a16:creationId xmlns:a16="http://schemas.microsoft.com/office/drawing/2014/main" id="{026D8E44-459D-EC54-670A-38B194114F4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28798" y="1735888"/>
            <a:ext cx="310923" cy="1170533"/>
          </a:xfrm>
          <a:prstGeom prst="rect">
            <a:avLst/>
          </a:prstGeom>
        </p:spPr>
      </p:pic>
      <p:sp>
        <p:nvSpPr>
          <p:cNvPr id="21" name="Content Placeholder 20">
            <a:extLst>
              <a:ext uri="{FF2B5EF4-FFF2-40B4-BE49-F238E27FC236}">
                <a16:creationId xmlns:a16="http://schemas.microsoft.com/office/drawing/2014/main" id="{9F3E4574-A4B9-E730-CE3A-FB45D71CE5B3}"/>
              </a:ext>
            </a:extLst>
          </p:cNvPr>
          <p:cNvSpPr>
            <a:spLocks noGrp="1"/>
          </p:cNvSpPr>
          <p:nvPr>
            <p:ph sz="quarter" idx="18"/>
          </p:nvPr>
        </p:nvSpPr>
        <p:spPr>
          <a:xfrm>
            <a:off x="6266766" y="4531938"/>
            <a:ext cx="4846320" cy="1097280"/>
          </a:xfrm>
          <a:prstGeom prst="roundRect">
            <a:avLst/>
          </a:prstGeom>
          <a:ln w="38100">
            <a:solidFill>
              <a:srgbClr val="FEBF22"/>
            </a:solidFill>
          </a:ln>
        </p:spPr>
        <p:txBody>
          <a:bodyPr anchor="ctr"/>
          <a:lstStyle/>
          <a:p>
            <a:pPr marL="0" lvl="0" indent="0">
              <a:spcAft>
                <a:spcPts val="0"/>
              </a:spcAft>
              <a:buClrTx/>
              <a:buNone/>
            </a:pPr>
            <a:r>
              <a:rPr lang="en-US" sz="1800" dirty="0"/>
              <a:t>You can sign up for a Medicare drug coverage starting the date you submit your Part B application.</a:t>
            </a:r>
          </a:p>
        </p:txBody>
      </p:sp>
      <p:sp>
        <p:nvSpPr>
          <p:cNvPr id="6" name="Slide Number Placeholder 5">
            <a:extLst>
              <a:ext uri="{FF2B5EF4-FFF2-40B4-BE49-F238E27FC236}">
                <a16:creationId xmlns:a16="http://schemas.microsoft.com/office/drawing/2014/main" id="{E2588E20-9328-4561-AAE0-DC13D2D42BF4}"/>
              </a:ext>
            </a:extLst>
          </p:cNvPr>
          <p:cNvSpPr>
            <a:spLocks noGrp="1"/>
          </p:cNvSpPr>
          <p:nvPr>
            <p:ph type="sldNum" sz="quarter" idx="12"/>
          </p:nvPr>
        </p:nvSpPr>
        <p:spPr/>
        <p:txBody>
          <a:bodyPr/>
          <a:lstStyle/>
          <a:p>
            <a:fld id="{0B2D781D-8844-5940-92D1-06EF0A7F581E}" type="slidenum">
              <a:rPr lang="en-US" smtClean="0"/>
              <a:pPr/>
              <a:t>64</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75835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1">
                                            <p:bg/>
                                          </p:spTgt>
                                        </p:tgtEl>
                                        <p:attrNameLst>
                                          <p:attrName>style.visibility</p:attrName>
                                        </p:attrNameLst>
                                      </p:cBhvr>
                                      <p:to>
                                        <p:strVal val="visible"/>
                                      </p:to>
                                    </p:set>
                                    <p:animEffect transition="in" filter="wipe(left)">
                                      <p:cBhvr>
                                        <p:cTn id="13" dur="500"/>
                                        <p:tgtEl>
                                          <p:spTgt spid="11">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left)">
                                      <p:cBhvr>
                                        <p:cTn id="16" dur="5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bg/>
                                          </p:spTgt>
                                        </p:tgtEl>
                                        <p:attrNameLst>
                                          <p:attrName>style.visibility</p:attrName>
                                        </p:attrNameLst>
                                      </p:cBhvr>
                                      <p:to>
                                        <p:strVal val="visible"/>
                                      </p:to>
                                    </p:set>
                                    <p:animEffect transition="in" filter="wipe(left)">
                                      <p:cBhvr>
                                        <p:cTn id="27" dur="500"/>
                                        <p:tgtEl>
                                          <p:spTgt spid="16">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left)">
                                      <p:cBhvr>
                                        <p:cTn id="30" dur="500"/>
                                        <p:tgtEl>
                                          <p:spTgt spid="1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1">
                                            <p:bg/>
                                          </p:spTgt>
                                        </p:tgtEl>
                                        <p:attrNameLst>
                                          <p:attrName>style.visibility</p:attrName>
                                        </p:attrNameLst>
                                      </p:cBhvr>
                                      <p:to>
                                        <p:strVal val="visible"/>
                                      </p:to>
                                    </p:set>
                                    <p:animEffect transition="in" filter="wipe(left)">
                                      <p:cBhvr>
                                        <p:cTn id="43" dur="500"/>
                                        <p:tgtEl>
                                          <p:spTgt spid="21">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wipe(left)">
                                      <p:cBhvr>
                                        <p:cTn id="4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animBg="1"/>
      <p:bldP spid="11" grpId="0" uiExpand="1" build="p" animBg="1"/>
      <p:bldP spid="12" grpId="0" uiExpand="1" animBg="1"/>
      <p:bldP spid="16" grpId="0" uiExpand="1" build="p" animBg="1"/>
      <p:bldP spid="20" grpId="0" uiExpand="1" build="p" animBg="1"/>
      <p:bldP spid="21" grpId="0" uiExpand="1" build="p"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D32656-C9DB-40AB-9E9D-565C7D30A88A}"/>
              </a:ext>
            </a:extLst>
          </p:cNvPr>
          <p:cNvSpPr>
            <a:spLocks noGrp="1"/>
          </p:cNvSpPr>
          <p:nvPr>
            <p:ph type="title"/>
          </p:nvPr>
        </p:nvSpPr>
        <p:spPr/>
        <p:txBody>
          <a:bodyPr>
            <a:normAutofit/>
          </a:bodyPr>
          <a:lstStyle/>
          <a:p>
            <a:r>
              <a:rPr lang="en-US" sz="3000" dirty="0"/>
              <a:t>When Can I Join a Part D Plan? (continued)</a:t>
            </a:r>
          </a:p>
        </p:txBody>
      </p:sp>
      <p:sp>
        <p:nvSpPr>
          <p:cNvPr id="16" name="Content Placeholder 15">
            <a:extLst>
              <a:ext uri="{FF2B5EF4-FFF2-40B4-BE49-F238E27FC236}">
                <a16:creationId xmlns:a16="http://schemas.microsoft.com/office/drawing/2014/main" id="{D27A8CC2-5B5D-7837-7BB1-AB032B0195A0}"/>
              </a:ext>
            </a:extLst>
          </p:cNvPr>
          <p:cNvSpPr>
            <a:spLocks noGrp="1"/>
          </p:cNvSpPr>
          <p:nvPr>
            <p:ph sz="quarter" idx="13"/>
          </p:nvPr>
        </p:nvSpPr>
        <p:spPr>
          <a:xfrm>
            <a:off x="981816" y="1136020"/>
            <a:ext cx="4846320" cy="1097280"/>
          </a:xfrm>
          <a:prstGeom prst="roundRect">
            <a:avLst/>
          </a:prstGeom>
          <a:ln w="38100">
            <a:solidFill>
              <a:srgbClr val="2F528F"/>
            </a:solidFill>
          </a:ln>
        </p:spPr>
        <p:txBody>
          <a:bodyPr anchor="ctr"/>
          <a:lstStyle/>
          <a:p>
            <a:pPr marL="0" lvl="0" indent="0">
              <a:spcAft>
                <a:spcPts val="0"/>
              </a:spcAft>
              <a:buClrTx/>
              <a:buNone/>
            </a:pPr>
            <a:r>
              <a:rPr lang="en-US" sz="1800" b="1" dirty="0"/>
              <a:t>What if I’m in a Medicare Advantage Plan on January 1 but I want to switch to Original Medicare?</a:t>
            </a:r>
          </a:p>
        </p:txBody>
      </p:sp>
      <p:pic>
        <p:nvPicPr>
          <p:cNvPr id="5" name="Picture 4">
            <a:extLst>
              <a:ext uri="{FF2B5EF4-FFF2-40B4-BE49-F238E27FC236}">
                <a16:creationId xmlns:a16="http://schemas.microsoft.com/office/drawing/2014/main" id="{19B0C4EF-8AF2-3DD7-7628-19823D8417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87798" y="5025465"/>
            <a:ext cx="310923" cy="804742"/>
          </a:xfrm>
          <a:prstGeom prst="rect">
            <a:avLst/>
          </a:prstGeom>
        </p:spPr>
      </p:pic>
      <p:sp>
        <p:nvSpPr>
          <p:cNvPr id="47" name="Content Placeholder 46">
            <a:extLst>
              <a:ext uri="{FF2B5EF4-FFF2-40B4-BE49-F238E27FC236}">
                <a16:creationId xmlns:a16="http://schemas.microsoft.com/office/drawing/2014/main" id="{90AF2897-087F-A392-BCC0-075E4E2DCFCC}"/>
              </a:ext>
            </a:extLst>
          </p:cNvPr>
          <p:cNvSpPr>
            <a:spLocks noGrp="1"/>
          </p:cNvSpPr>
          <p:nvPr>
            <p:ph sz="quarter" idx="14"/>
          </p:nvPr>
        </p:nvSpPr>
        <p:spPr>
          <a:xfrm>
            <a:off x="6325765" y="1140470"/>
            <a:ext cx="4846320" cy="1097280"/>
          </a:xfrm>
          <a:prstGeom prst="roundRect">
            <a:avLst/>
          </a:prstGeom>
          <a:ln w="38100">
            <a:solidFill>
              <a:srgbClr val="FEBF22"/>
            </a:solidFill>
          </a:ln>
        </p:spPr>
        <p:txBody>
          <a:bodyPr anchor="ctr"/>
          <a:lstStyle/>
          <a:p>
            <a:pPr marL="0" lvl="0" indent="0">
              <a:spcAft>
                <a:spcPts val="0"/>
              </a:spcAft>
              <a:buClrTx/>
              <a:buNone/>
            </a:pPr>
            <a:r>
              <a:rPr lang="en-US" sz="1800" dirty="0"/>
              <a:t>You may add Medicare drug coverage if you switch during the Medicare Advantage OEP (January 1–March 31).</a:t>
            </a:r>
          </a:p>
        </p:txBody>
      </p:sp>
      <p:sp>
        <p:nvSpPr>
          <p:cNvPr id="48" name="Content Placeholder 47">
            <a:extLst>
              <a:ext uri="{FF2B5EF4-FFF2-40B4-BE49-F238E27FC236}">
                <a16:creationId xmlns:a16="http://schemas.microsoft.com/office/drawing/2014/main" id="{7FF40DF8-F842-0F15-3562-A6CCD32F5379}"/>
              </a:ext>
            </a:extLst>
          </p:cNvPr>
          <p:cNvSpPr>
            <a:spLocks noGrp="1"/>
          </p:cNvSpPr>
          <p:nvPr>
            <p:ph sz="quarter" idx="15"/>
          </p:nvPr>
        </p:nvSpPr>
        <p:spPr>
          <a:xfrm>
            <a:off x="981816" y="2384143"/>
            <a:ext cx="4846320" cy="1097280"/>
          </a:xfrm>
          <a:prstGeom prst="roundRect">
            <a:avLst/>
          </a:prstGeom>
          <a:ln w="38100">
            <a:solidFill>
              <a:srgbClr val="2F528F"/>
            </a:solidFill>
          </a:ln>
        </p:spPr>
        <p:txBody>
          <a:bodyPr anchor="ctr"/>
          <a:lstStyle/>
          <a:p>
            <a:pPr marL="0" lvl="0" indent="0">
              <a:spcAft>
                <a:spcPts val="0"/>
              </a:spcAft>
              <a:buClrTx/>
              <a:buNone/>
            </a:pPr>
            <a:r>
              <a:rPr lang="en-US" sz="1800" b="1" dirty="0"/>
              <a:t>What if I’m new to Medicare and enrolled in a Medicare Advantage Plan during my IEP?</a:t>
            </a:r>
          </a:p>
        </p:txBody>
      </p:sp>
      <p:pic>
        <p:nvPicPr>
          <p:cNvPr id="6" name="Picture 5">
            <a:extLst>
              <a:ext uri="{FF2B5EF4-FFF2-40B4-BE49-F238E27FC236}">
                <a16:creationId xmlns:a16="http://schemas.microsoft.com/office/drawing/2014/main" id="{C27CE664-3F9D-2B3A-809A-F6FFC6323CE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78325" y="3809580"/>
            <a:ext cx="310923" cy="804742"/>
          </a:xfrm>
          <a:prstGeom prst="rect">
            <a:avLst/>
          </a:prstGeom>
        </p:spPr>
      </p:pic>
      <p:sp>
        <p:nvSpPr>
          <p:cNvPr id="49" name="Content Placeholder 48">
            <a:extLst>
              <a:ext uri="{FF2B5EF4-FFF2-40B4-BE49-F238E27FC236}">
                <a16:creationId xmlns:a16="http://schemas.microsoft.com/office/drawing/2014/main" id="{1FAC1138-7EF7-D745-76E1-1E364B778869}"/>
              </a:ext>
            </a:extLst>
          </p:cNvPr>
          <p:cNvSpPr>
            <a:spLocks noGrp="1"/>
          </p:cNvSpPr>
          <p:nvPr>
            <p:ph sz="quarter" idx="16"/>
          </p:nvPr>
        </p:nvSpPr>
        <p:spPr>
          <a:xfrm>
            <a:off x="6325765" y="2384143"/>
            <a:ext cx="4846320" cy="1097280"/>
          </a:xfrm>
          <a:prstGeom prst="roundRect">
            <a:avLst/>
          </a:prstGeom>
          <a:ln w="38100">
            <a:solidFill>
              <a:srgbClr val="FEBF22"/>
            </a:solidFill>
          </a:ln>
        </p:spPr>
        <p:txBody>
          <a:bodyPr anchor="ctr"/>
          <a:lstStyle/>
          <a:p>
            <a:pPr marL="0" lvl="0" indent="0">
              <a:spcAft>
                <a:spcPts val="0"/>
              </a:spcAft>
              <a:buClrTx/>
              <a:buNone/>
            </a:pPr>
            <a:r>
              <a:rPr lang="en-US" sz="1800" dirty="0"/>
              <a:t>You can make a change within the first 3 months you have Medicare.</a:t>
            </a:r>
          </a:p>
        </p:txBody>
      </p:sp>
      <p:sp>
        <p:nvSpPr>
          <p:cNvPr id="50" name="Content Placeholder 49">
            <a:extLst>
              <a:ext uri="{FF2B5EF4-FFF2-40B4-BE49-F238E27FC236}">
                <a16:creationId xmlns:a16="http://schemas.microsoft.com/office/drawing/2014/main" id="{8DF7641D-19B6-C367-F3A8-E95DAFBF2642}"/>
              </a:ext>
            </a:extLst>
          </p:cNvPr>
          <p:cNvSpPr>
            <a:spLocks noGrp="1"/>
          </p:cNvSpPr>
          <p:nvPr>
            <p:ph sz="quarter" idx="17"/>
          </p:nvPr>
        </p:nvSpPr>
        <p:spPr>
          <a:xfrm>
            <a:off x="981816" y="3637797"/>
            <a:ext cx="4846320" cy="1097280"/>
          </a:xfrm>
          <a:prstGeom prst="roundRect">
            <a:avLst/>
          </a:prstGeom>
          <a:ln w="38100">
            <a:solidFill>
              <a:srgbClr val="2F528F"/>
            </a:solidFill>
          </a:ln>
        </p:spPr>
        <p:txBody>
          <a:bodyPr anchor="ctr"/>
          <a:lstStyle/>
          <a:p>
            <a:pPr marL="0" lvl="0" indent="0">
              <a:spcAft>
                <a:spcPts val="0"/>
              </a:spcAft>
              <a:buClrTx/>
              <a:buNone/>
            </a:pPr>
            <a:r>
              <a:rPr lang="en-US" sz="1800" b="1" dirty="0"/>
              <a:t>Can I join, switch, or drop a drug plan if I qualify for a Special Enrollment Period (SEP)? </a:t>
            </a:r>
          </a:p>
        </p:txBody>
      </p:sp>
      <p:pic>
        <p:nvPicPr>
          <p:cNvPr id="7" name="Picture 6">
            <a:extLst>
              <a:ext uri="{FF2B5EF4-FFF2-40B4-BE49-F238E27FC236}">
                <a16:creationId xmlns:a16="http://schemas.microsoft.com/office/drawing/2014/main" id="{4F529826-263A-B878-41FE-20ED3BA5BF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78273" y="2530412"/>
            <a:ext cx="310923" cy="804742"/>
          </a:xfrm>
          <a:prstGeom prst="rect">
            <a:avLst/>
          </a:prstGeom>
        </p:spPr>
      </p:pic>
      <p:sp>
        <p:nvSpPr>
          <p:cNvPr id="51" name="Content Placeholder 50">
            <a:extLst>
              <a:ext uri="{FF2B5EF4-FFF2-40B4-BE49-F238E27FC236}">
                <a16:creationId xmlns:a16="http://schemas.microsoft.com/office/drawing/2014/main" id="{A29050C0-A5D7-DFEE-3B21-A7637C861FFC}"/>
              </a:ext>
            </a:extLst>
          </p:cNvPr>
          <p:cNvSpPr>
            <a:spLocks noGrp="1"/>
          </p:cNvSpPr>
          <p:nvPr>
            <p:ph sz="quarter" idx="18"/>
          </p:nvPr>
        </p:nvSpPr>
        <p:spPr>
          <a:xfrm>
            <a:off x="6325765" y="3637797"/>
            <a:ext cx="4846320" cy="1097280"/>
          </a:xfrm>
          <a:prstGeom prst="roundRect">
            <a:avLst/>
          </a:prstGeom>
          <a:ln w="38100">
            <a:solidFill>
              <a:srgbClr val="FEBF22"/>
            </a:solidFill>
          </a:ln>
        </p:spPr>
        <p:txBody>
          <a:bodyPr anchor="ctr"/>
          <a:lstStyle/>
          <a:p>
            <a:pPr marL="0" indent="0">
              <a:buNone/>
            </a:pPr>
            <a:r>
              <a:rPr lang="en-US" sz="1800" dirty="0"/>
              <a:t>Yes</a:t>
            </a:r>
            <a:endParaRPr lang="en-US" dirty="0"/>
          </a:p>
        </p:txBody>
      </p:sp>
      <p:sp>
        <p:nvSpPr>
          <p:cNvPr id="52" name="Content Placeholder 51">
            <a:extLst>
              <a:ext uri="{FF2B5EF4-FFF2-40B4-BE49-F238E27FC236}">
                <a16:creationId xmlns:a16="http://schemas.microsoft.com/office/drawing/2014/main" id="{18B114A4-8F12-0CD3-BF2F-94D1494E58C7}"/>
              </a:ext>
            </a:extLst>
          </p:cNvPr>
          <p:cNvSpPr>
            <a:spLocks noGrp="1"/>
          </p:cNvSpPr>
          <p:nvPr>
            <p:ph sz="quarter" idx="19"/>
          </p:nvPr>
        </p:nvSpPr>
        <p:spPr>
          <a:xfrm>
            <a:off x="981816" y="4885090"/>
            <a:ext cx="4846320" cy="1097280"/>
          </a:xfrm>
          <a:prstGeom prst="roundRect">
            <a:avLst/>
          </a:prstGeom>
          <a:ln w="38100">
            <a:solidFill>
              <a:srgbClr val="2F528F"/>
            </a:solidFill>
          </a:ln>
        </p:spPr>
        <p:txBody>
          <a:bodyPr anchor="ctr"/>
          <a:lstStyle/>
          <a:p>
            <a:pPr marL="0" lvl="0" indent="0">
              <a:spcAft>
                <a:spcPts val="0"/>
              </a:spcAft>
              <a:buClrTx/>
              <a:buNone/>
            </a:pPr>
            <a:r>
              <a:rPr lang="en-US" sz="1800" b="1" dirty="0"/>
              <a:t>When’s the 5-star SEP? </a:t>
            </a:r>
            <a:endParaRPr lang="en-US" sz="1800" dirty="0">
              <a:solidFill>
                <a:prstClr val="black"/>
              </a:solidFill>
              <a:latin typeface="Calibri" panose="020F0502020204030204"/>
              <a:cs typeface="+mn-cs"/>
            </a:endParaRPr>
          </a:p>
        </p:txBody>
      </p:sp>
      <p:pic>
        <p:nvPicPr>
          <p:cNvPr id="8" name="Picture 7">
            <a:extLst>
              <a:ext uri="{FF2B5EF4-FFF2-40B4-BE49-F238E27FC236}">
                <a16:creationId xmlns:a16="http://schemas.microsoft.com/office/drawing/2014/main" id="{8A1F36A5-A166-1A38-FBC0-0A65DF021E1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73157" y="1277739"/>
            <a:ext cx="310923" cy="804742"/>
          </a:xfrm>
          <a:prstGeom prst="rect">
            <a:avLst/>
          </a:prstGeom>
        </p:spPr>
      </p:pic>
      <p:sp>
        <p:nvSpPr>
          <p:cNvPr id="53" name="Content Placeholder 52">
            <a:extLst>
              <a:ext uri="{FF2B5EF4-FFF2-40B4-BE49-F238E27FC236}">
                <a16:creationId xmlns:a16="http://schemas.microsoft.com/office/drawing/2014/main" id="{08E795A5-EE98-99EA-635A-3096A4538797}"/>
              </a:ext>
            </a:extLst>
          </p:cNvPr>
          <p:cNvSpPr>
            <a:spLocks noGrp="1"/>
          </p:cNvSpPr>
          <p:nvPr>
            <p:ph sz="quarter" idx="20"/>
          </p:nvPr>
        </p:nvSpPr>
        <p:spPr>
          <a:xfrm>
            <a:off x="6325765" y="4885090"/>
            <a:ext cx="4846320" cy="1097280"/>
          </a:xfrm>
          <a:prstGeom prst="roundRect">
            <a:avLst/>
          </a:prstGeom>
          <a:ln w="38100">
            <a:solidFill>
              <a:srgbClr val="FEBF22"/>
            </a:solidFill>
          </a:ln>
        </p:spPr>
        <p:txBody>
          <a:bodyPr anchor="ctr"/>
          <a:lstStyle/>
          <a:p>
            <a:pPr marL="0" lvl="0" indent="0">
              <a:spcAft>
                <a:spcPts val="0"/>
              </a:spcAft>
              <a:buClrTx/>
              <a:buNone/>
            </a:pPr>
            <a:r>
              <a:rPr lang="en-US" sz="1800" dirty="0"/>
              <a:t>December 8–November 30 each year, you can switch to Medicare drug coverage that has 5 stars for its overall rating.</a:t>
            </a:r>
          </a:p>
        </p:txBody>
      </p:sp>
      <p:sp>
        <p:nvSpPr>
          <p:cNvPr id="46" name="Slide Number Placeholder 45">
            <a:extLst>
              <a:ext uri="{FF2B5EF4-FFF2-40B4-BE49-F238E27FC236}">
                <a16:creationId xmlns:a16="http://schemas.microsoft.com/office/drawing/2014/main" id="{97A52F21-6685-41D6-A3FA-E3C1EFF5D00A}"/>
              </a:ext>
            </a:extLst>
          </p:cNvPr>
          <p:cNvSpPr>
            <a:spLocks noGrp="1"/>
          </p:cNvSpPr>
          <p:nvPr>
            <p:ph type="sldNum" sz="quarter" idx="12"/>
          </p:nvPr>
        </p:nvSpPr>
        <p:spPr/>
        <p:txBody>
          <a:bodyPr/>
          <a:lstStyle/>
          <a:p>
            <a:fld id="{0B2D781D-8844-5940-92D1-06EF0A7F581E}" type="slidenum">
              <a:rPr lang="en-US" smtClean="0"/>
              <a:pPr/>
              <a:t>65</a:t>
            </a:fld>
            <a:endParaRPr lang="en-US" dirty="0"/>
          </a:p>
        </p:txBody>
      </p:sp>
      <p:sp>
        <p:nvSpPr>
          <p:cNvPr id="3" name="Footer Placeholder 2">
            <a:extLst>
              <a:ext uri="{FF2B5EF4-FFF2-40B4-BE49-F238E27FC236}">
                <a16:creationId xmlns:a16="http://schemas.microsoft.com/office/drawing/2014/main" id="{5324A515-A3BC-419F-866B-B72736275B17}"/>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6B18BA4D-A320-40A2-993F-42122BBE8B00}"/>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62559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7">
                                            <p:bg/>
                                          </p:spTgt>
                                        </p:tgtEl>
                                        <p:attrNameLst>
                                          <p:attrName>style.visibility</p:attrName>
                                        </p:attrNameLst>
                                      </p:cBhvr>
                                      <p:to>
                                        <p:strVal val="visible"/>
                                      </p:to>
                                    </p:set>
                                    <p:animEffect transition="in" filter="wipe(left)">
                                      <p:cBhvr>
                                        <p:cTn id="13" dur="500"/>
                                        <p:tgtEl>
                                          <p:spTgt spid="47">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7">
                                            <p:txEl>
                                              <p:pRg st="0" end="0"/>
                                            </p:txEl>
                                          </p:spTgt>
                                        </p:tgtEl>
                                        <p:attrNameLst>
                                          <p:attrName>style.visibility</p:attrName>
                                        </p:attrNameLst>
                                      </p:cBhvr>
                                      <p:to>
                                        <p:strVal val="visible"/>
                                      </p:to>
                                    </p:set>
                                    <p:animEffect transition="in" filter="wipe(left)">
                                      <p:cBhvr>
                                        <p:cTn id="16" dur="500"/>
                                        <p:tgtEl>
                                          <p:spTgt spid="4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9">
                                            <p:bg/>
                                          </p:spTgt>
                                        </p:tgtEl>
                                        <p:attrNameLst>
                                          <p:attrName>style.visibility</p:attrName>
                                        </p:attrNameLst>
                                      </p:cBhvr>
                                      <p:to>
                                        <p:strVal val="visible"/>
                                      </p:to>
                                    </p:set>
                                    <p:animEffect transition="in" filter="wipe(left)">
                                      <p:cBhvr>
                                        <p:cTn id="27" dur="500"/>
                                        <p:tgtEl>
                                          <p:spTgt spid="49">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9">
                                            <p:txEl>
                                              <p:pRg st="0" end="0"/>
                                            </p:txEl>
                                          </p:spTgt>
                                        </p:tgtEl>
                                        <p:attrNameLst>
                                          <p:attrName>style.visibility</p:attrName>
                                        </p:attrNameLst>
                                      </p:cBhvr>
                                      <p:to>
                                        <p:strVal val="visible"/>
                                      </p:to>
                                    </p:set>
                                    <p:animEffect transition="in" filter="wipe(left)">
                                      <p:cBhvr>
                                        <p:cTn id="30" dur="500"/>
                                        <p:tgtEl>
                                          <p:spTgt spid="4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1">
                                            <p:bg/>
                                          </p:spTgt>
                                        </p:tgtEl>
                                        <p:attrNameLst>
                                          <p:attrName>style.visibility</p:attrName>
                                        </p:attrNameLst>
                                      </p:cBhvr>
                                      <p:to>
                                        <p:strVal val="visible"/>
                                      </p:to>
                                    </p:set>
                                    <p:animEffect transition="in" filter="wipe(left)">
                                      <p:cBhvr>
                                        <p:cTn id="41" dur="500"/>
                                        <p:tgtEl>
                                          <p:spTgt spid="5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51">
                                            <p:txEl>
                                              <p:pRg st="0" end="0"/>
                                            </p:txEl>
                                          </p:spTgt>
                                        </p:tgtEl>
                                        <p:attrNameLst>
                                          <p:attrName>style.visibility</p:attrName>
                                        </p:attrNameLst>
                                      </p:cBhvr>
                                      <p:to>
                                        <p:strVal val="visible"/>
                                      </p:to>
                                    </p:set>
                                    <p:animEffect transition="in" filter="wipe(left)">
                                      <p:cBhvr>
                                        <p:cTn id="44" dur="500"/>
                                        <p:tgtEl>
                                          <p:spTgt spid="5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2">
                                            <p:bg/>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3">
                                            <p:bg/>
                                          </p:spTgt>
                                        </p:tgtEl>
                                        <p:attrNameLst>
                                          <p:attrName>style.visibility</p:attrName>
                                        </p:attrNameLst>
                                      </p:cBhvr>
                                      <p:to>
                                        <p:strVal val="visible"/>
                                      </p:to>
                                    </p:set>
                                    <p:animEffect transition="in" filter="wipe(left)">
                                      <p:cBhvr>
                                        <p:cTn id="57" dur="500"/>
                                        <p:tgtEl>
                                          <p:spTgt spid="53">
                                            <p:bg/>
                                          </p:spTgt>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53">
                                            <p:txEl>
                                              <p:pRg st="0" end="0"/>
                                            </p:txEl>
                                          </p:spTgt>
                                        </p:tgtEl>
                                        <p:attrNameLst>
                                          <p:attrName>style.visibility</p:attrName>
                                        </p:attrNameLst>
                                      </p:cBhvr>
                                      <p:to>
                                        <p:strVal val="visible"/>
                                      </p:to>
                                    </p:set>
                                    <p:animEffect transition="in" filter="wipe(left)">
                                      <p:cBhvr>
                                        <p:cTn id="60"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animBg="1"/>
      <p:bldP spid="47" grpId="0" uiExpand="1" build="p" animBg="1"/>
      <p:bldP spid="48" grpId="0" uiExpand="1" animBg="1"/>
      <p:bldP spid="49" grpId="0" uiExpand="1" build="p" animBg="1"/>
      <p:bldP spid="50" grpId="0" uiExpand="1" animBg="1"/>
      <p:bldP spid="51" grpId="0" uiExpand="1" build="p" animBg="1"/>
      <p:bldP spid="52" grpId="0" uiExpand="1" build="p" animBg="1"/>
      <p:bldP spid="53" grpId="0" uiExpand="1" build="p"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Choosing a Part D Plan</a:t>
            </a:r>
          </a:p>
        </p:txBody>
      </p:sp>
      <p:sp>
        <p:nvSpPr>
          <p:cNvPr id="5" name="Content Placeholder 4">
            <a:extLst>
              <a:ext uri="{FF2B5EF4-FFF2-40B4-BE49-F238E27FC236}">
                <a16:creationId xmlns:a16="http://schemas.microsoft.com/office/drawing/2014/main" id="{7FDF73AB-CAE8-0B16-8203-61D421569314}"/>
              </a:ext>
            </a:extLst>
          </p:cNvPr>
          <p:cNvSpPr>
            <a:spLocks noGrp="1"/>
          </p:cNvSpPr>
          <p:nvPr>
            <p:ph idx="1"/>
          </p:nvPr>
        </p:nvSpPr>
        <p:spPr/>
        <p:txBody>
          <a:bodyPr>
            <a:normAutofit fontScale="92500" lnSpcReduction="20000"/>
          </a:bodyPr>
          <a:lstStyle/>
          <a:p>
            <a:pPr marL="347472" lvl="0" indent="-347472" defTabSz="685800">
              <a:lnSpc>
                <a:spcPct val="110000"/>
              </a:lnSpc>
              <a:buClrTx/>
              <a:defRPr/>
            </a:pPr>
            <a:r>
              <a:rPr lang="en-US" sz="2400" b="1" dirty="0"/>
              <a:t>Compare plans by computer or phone:</a:t>
            </a:r>
          </a:p>
          <a:p>
            <a:pPr marL="804672" lvl="1" indent="-347472">
              <a:lnSpc>
                <a:spcPct val="110000"/>
              </a:lnSpc>
            </a:pPr>
            <a:r>
              <a:rPr lang="en-US" sz="2000" dirty="0"/>
              <a:t>Find health and drug plans at </a:t>
            </a:r>
            <a:r>
              <a:rPr lang="en-US" sz="2000" dirty="0">
                <a:hlinkClick r:id="rId4">
                  <a:extLst>
                    <a:ext uri="{A12FA001-AC4F-418D-AE19-62706E023703}">
                      <ahyp:hlinkClr xmlns:ahyp="http://schemas.microsoft.com/office/drawing/2018/hyperlinkcolor" val="tx"/>
                    </a:ext>
                  </a:extLst>
                </a:hlinkClick>
              </a:rPr>
              <a:t>Medicare.gov/plan-compare</a:t>
            </a:r>
            <a:r>
              <a:rPr lang="en-US" sz="2000" dirty="0"/>
              <a:t> </a:t>
            </a:r>
          </a:p>
          <a:p>
            <a:pPr marL="804672" lvl="1" indent="-347472" defTabSz="685800">
              <a:lnSpc>
                <a:spcPct val="110000"/>
              </a:lnSpc>
              <a:defRPr/>
            </a:pPr>
            <a:r>
              <a:rPr lang="en-US" sz="2000" dirty="0"/>
              <a:t>Call Medicare</a:t>
            </a:r>
          </a:p>
          <a:p>
            <a:pPr marL="804672" lvl="1" indent="-347472">
              <a:lnSpc>
                <a:spcPct val="110000"/>
              </a:lnSpc>
              <a:defRPr/>
            </a:pPr>
            <a:r>
              <a:rPr lang="en-US" sz="2000" dirty="0"/>
              <a:t>Contact your SHIP at </a:t>
            </a:r>
            <a:r>
              <a:rPr lang="en-US" sz="2000" dirty="0">
                <a:hlinkClick r:id="rId5">
                  <a:extLst>
                    <a:ext uri="{A12FA001-AC4F-418D-AE19-62706E023703}">
                      <ahyp:hlinkClr xmlns:ahyp="http://schemas.microsoft.com/office/drawing/2018/hyperlinkcolor" val="tx"/>
                    </a:ext>
                  </a:extLst>
                </a:hlinkClick>
              </a:rPr>
              <a:t>shiphelp.org</a:t>
            </a:r>
            <a:r>
              <a:rPr lang="en-US" sz="2000" dirty="0"/>
              <a:t> for help comparing plans </a:t>
            </a:r>
          </a:p>
          <a:p>
            <a:pPr marL="347472" lvl="0" indent="-347472" defTabSz="685800">
              <a:lnSpc>
                <a:spcPct val="110000"/>
              </a:lnSpc>
              <a:buClrTx/>
              <a:defRPr/>
            </a:pPr>
            <a:r>
              <a:rPr lang="en-US" sz="2400" b="1" dirty="0"/>
              <a:t>To join a Medicare drug plan, you can:</a:t>
            </a:r>
          </a:p>
          <a:p>
            <a:pPr marL="804672" lvl="1" indent="-347472">
              <a:lnSpc>
                <a:spcPct val="110000"/>
              </a:lnSpc>
            </a:pPr>
            <a:r>
              <a:rPr lang="en-US" sz="2000" dirty="0"/>
              <a:t>Join at </a:t>
            </a:r>
            <a:r>
              <a:rPr lang="en-US" sz="2000" dirty="0">
                <a:hlinkClick r:id="rId4">
                  <a:extLst>
                    <a:ext uri="{A12FA001-AC4F-418D-AE19-62706E023703}">
                      <ahyp:hlinkClr xmlns:ahyp="http://schemas.microsoft.com/office/drawing/2018/hyperlinkcolor" val="tx"/>
                    </a:ext>
                  </a:extLst>
                </a:hlinkClick>
              </a:rPr>
              <a:t>Medicare.gov/plan-compare</a:t>
            </a:r>
            <a:endParaRPr lang="en-US" sz="2000" dirty="0"/>
          </a:p>
          <a:p>
            <a:pPr marL="804672" lvl="1" indent="-347472" defTabSz="685800">
              <a:lnSpc>
                <a:spcPct val="110000"/>
              </a:lnSpc>
              <a:defRPr/>
            </a:pPr>
            <a:r>
              <a:rPr lang="en-US" sz="2000" dirty="0"/>
              <a:t>Call 1-800-MEDICARE (1-800-633-4227) (TTY: 1-877-486-2048)</a:t>
            </a:r>
          </a:p>
          <a:p>
            <a:pPr marL="804672" lvl="1" indent="-347472" defTabSz="685800">
              <a:lnSpc>
                <a:spcPct val="110000"/>
              </a:lnSpc>
              <a:defRPr/>
            </a:pPr>
            <a:r>
              <a:rPr lang="en-US" sz="2000" dirty="0"/>
              <a:t>Join on the plan’s website or call the plan</a:t>
            </a:r>
          </a:p>
          <a:p>
            <a:pPr marL="804672" lvl="1" indent="-347472" defTabSz="685800">
              <a:lnSpc>
                <a:spcPct val="110000"/>
              </a:lnSpc>
              <a:defRPr/>
            </a:pPr>
            <a:r>
              <a:rPr lang="en-US" sz="2000" dirty="0"/>
              <a:t>Complete a paper enrollment form</a:t>
            </a:r>
          </a:p>
          <a:p>
            <a:pPr marL="571309" indent="-347472">
              <a:lnSpc>
                <a:spcPct val="110000"/>
              </a:lnSpc>
              <a:defRPr/>
            </a:pPr>
            <a:r>
              <a:rPr lang="en-US" sz="2400" dirty="0"/>
              <a:t>The plan will notify you whether it has accepted or denied your application</a:t>
            </a:r>
          </a:p>
        </p:txBody>
      </p:sp>
      <p:sp>
        <p:nvSpPr>
          <p:cNvPr id="9" name="Slide Number Placeholder 8">
            <a:extLst>
              <a:ext uri="{FF2B5EF4-FFF2-40B4-BE49-F238E27FC236}">
                <a16:creationId xmlns:a16="http://schemas.microsoft.com/office/drawing/2014/main" id="{06E81764-979C-4BD0-BA47-1B2CA9133928}"/>
              </a:ext>
            </a:extLst>
          </p:cNvPr>
          <p:cNvSpPr>
            <a:spLocks noGrp="1"/>
          </p:cNvSpPr>
          <p:nvPr>
            <p:ph type="sldNum" sz="quarter" idx="12"/>
          </p:nvPr>
        </p:nvSpPr>
        <p:spPr/>
        <p:txBody>
          <a:bodyPr/>
          <a:lstStyle/>
          <a:p>
            <a:fld id="{48F63A3B-78C7-47BE-AE5E-E10140E04643}" type="slidenum">
              <a:rPr lang="en-US" smtClean="0"/>
              <a:pPr/>
              <a:t>66</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49156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Should I Join a Part D Plan?</a:t>
            </a:r>
          </a:p>
        </p:txBody>
      </p:sp>
      <p:grpSp>
        <p:nvGrpSpPr>
          <p:cNvPr id="5" name="Group 4">
            <a:extLst>
              <a:ext uri="{FF2B5EF4-FFF2-40B4-BE49-F238E27FC236}">
                <a16:creationId xmlns:a16="http://schemas.microsoft.com/office/drawing/2014/main" id="{4F3B846C-1993-479B-969E-1B8EB0BA58F1}"/>
              </a:ext>
              <a:ext uri="{C183D7F6-B498-43B3-948B-1728B52AA6E4}">
                <adec:decorative xmlns:adec="http://schemas.microsoft.com/office/drawing/2017/decorative" val="1"/>
              </a:ext>
            </a:extLst>
          </p:cNvPr>
          <p:cNvGrpSpPr/>
          <p:nvPr/>
        </p:nvGrpSpPr>
        <p:grpSpPr>
          <a:xfrm>
            <a:off x="432123" y="1100869"/>
            <a:ext cx="5480056" cy="5078313"/>
            <a:chOff x="497169" y="1453209"/>
            <a:chExt cx="5480056" cy="4711069"/>
          </a:xfrm>
        </p:grpSpPr>
        <p:sp>
          <p:nvSpPr>
            <p:cNvPr id="15" name="Freeform: Shape 14">
              <a:extLst>
                <a:ext uri="{FF2B5EF4-FFF2-40B4-BE49-F238E27FC236}">
                  <a16:creationId xmlns:a16="http://schemas.microsoft.com/office/drawing/2014/main" id="{7B58F28A-67AC-4A45-B571-9B3312FE5D37}"/>
                </a:ext>
              </a:extLst>
            </p:cNvPr>
            <p:cNvSpPr/>
            <p:nvPr/>
          </p:nvSpPr>
          <p:spPr>
            <a:xfrm>
              <a:off x="497169" y="1453210"/>
              <a:ext cx="5480056" cy="1030910"/>
            </a:xfrm>
            <a:custGeom>
              <a:avLst/>
              <a:gdLst>
                <a:gd name="connsiteX0" fmla="*/ 752788 w 5480056"/>
                <a:gd name="connsiteY0" fmla="*/ 0 h 1030910"/>
                <a:gd name="connsiteX1" fmla="*/ 4727268 w 5480056"/>
                <a:gd name="connsiteY1" fmla="*/ 0 h 1030910"/>
                <a:gd name="connsiteX2" fmla="*/ 5480056 w 5480056"/>
                <a:gd name="connsiteY2" fmla="*/ 752788 h 1030910"/>
                <a:gd name="connsiteX3" fmla="*/ 5480056 w 5480056"/>
                <a:gd name="connsiteY3" fmla="*/ 1030910 h 1030910"/>
                <a:gd name="connsiteX4" fmla="*/ 0 w 5480056"/>
                <a:gd name="connsiteY4" fmla="*/ 1030910 h 1030910"/>
                <a:gd name="connsiteX5" fmla="*/ 0 w 5480056"/>
                <a:gd name="connsiteY5" fmla="*/ 752788 h 1030910"/>
                <a:gd name="connsiteX6" fmla="*/ 752788 w 5480056"/>
                <a:gd name="connsiteY6" fmla="*/ 0 h 10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0056" h="1030910">
                  <a:moveTo>
                    <a:pt x="752788" y="0"/>
                  </a:moveTo>
                  <a:lnTo>
                    <a:pt x="4727268" y="0"/>
                  </a:lnTo>
                  <a:cubicBezTo>
                    <a:pt x="5143021" y="0"/>
                    <a:pt x="5480056" y="337035"/>
                    <a:pt x="5480056" y="752788"/>
                  </a:cubicBezTo>
                  <a:lnTo>
                    <a:pt x="5480056" y="1030910"/>
                  </a:lnTo>
                  <a:lnTo>
                    <a:pt x="0" y="1030910"/>
                  </a:lnTo>
                  <a:lnTo>
                    <a:pt x="0" y="752788"/>
                  </a:lnTo>
                  <a:cubicBezTo>
                    <a:pt x="0" y="337035"/>
                    <a:pt x="337035" y="0"/>
                    <a:pt x="752788" y="0"/>
                  </a:cubicBezTo>
                  <a:close/>
                </a:path>
              </a:pathLst>
            </a:cu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9B0BEE07-4554-491E-846B-46BA0E26926C}"/>
                </a:ext>
              </a:extLst>
            </p:cNvPr>
            <p:cNvSpPr/>
            <p:nvPr/>
          </p:nvSpPr>
          <p:spPr>
            <a:xfrm>
              <a:off x="497169" y="1453209"/>
              <a:ext cx="5480056" cy="4711069"/>
            </a:xfrm>
            <a:prstGeom prst="roundRect">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7" name="Text Placeholder 6">
            <a:extLst>
              <a:ext uri="{FF2B5EF4-FFF2-40B4-BE49-F238E27FC236}">
                <a16:creationId xmlns:a16="http://schemas.microsoft.com/office/drawing/2014/main" id="{61031029-4FDF-47C4-B7B2-71948DFF8CCB}"/>
              </a:ext>
            </a:extLst>
          </p:cNvPr>
          <p:cNvSpPr>
            <a:spLocks noGrp="1"/>
          </p:cNvSpPr>
          <p:nvPr>
            <p:ph type="body" sz="quarter" idx="13"/>
          </p:nvPr>
        </p:nvSpPr>
        <p:spPr>
          <a:xfrm>
            <a:off x="567307" y="1481328"/>
            <a:ext cx="5292725" cy="4592637"/>
          </a:xfrm>
        </p:spPr>
        <p:txBody>
          <a:bodyPr/>
          <a:lstStyle/>
          <a:p>
            <a:pPr marL="0" lvl="0" indent="0" algn="ctr">
              <a:buClrTx/>
              <a:buNone/>
            </a:pPr>
            <a:r>
              <a:rPr lang="en-US" sz="2000" b="1" dirty="0">
                <a:solidFill>
                  <a:prstClr val="white"/>
                </a:solidFill>
                <a:latin typeface="Calibri" panose="020F0502020204030204"/>
              </a:rPr>
              <a:t>If you </a:t>
            </a:r>
            <a:r>
              <a:rPr lang="en-US" sz="2000" b="1" u="sng" dirty="0">
                <a:solidFill>
                  <a:prstClr val="white"/>
                </a:solidFill>
                <a:latin typeface="Calibri" panose="020F0502020204030204"/>
              </a:rPr>
              <a:t>have</a:t>
            </a:r>
            <a:r>
              <a:rPr lang="en-US" sz="2000" b="1" dirty="0">
                <a:solidFill>
                  <a:prstClr val="white"/>
                </a:solidFill>
                <a:latin typeface="Calibri" panose="020F0502020204030204"/>
              </a:rPr>
              <a:t> creditable drug coverage, </a:t>
            </a:r>
            <a:br>
              <a:rPr lang="en-US" sz="2000" b="1" dirty="0">
                <a:solidFill>
                  <a:prstClr val="white"/>
                </a:solidFill>
                <a:latin typeface="Calibri" panose="020F0502020204030204"/>
              </a:rPr>
            </a:br>
            <a:r>
              <a:rPr lang="en-US" sz="2000" b="1" dirty="0">
                <a:solidFill>
                  <a:prstClr val="white"/>
                </a:solidFill>
                <a:latin typeface="Calibri" panose="020F0502020204030204"/>
              </a:rPr>
              <a:t>consider costs and coverage: </a:t>
            </a:r>
          </a:p>
          <a:p>
            <a:pPr lvl="0">
              <a:buClrTx/>
            </a:pPr>
            <a:r>
              <a:rPr lang="en-US" sz="1900" dirty="0">
                <a:latin typeface="Calibri" panose="020F0502020204030204"/>
              </a:rPr>
              <a:t>Will you or your spouse or dependents lose your health coverage if you join a Medicare drug plan?</a:t>
            </a:r>
          </a:p>
          <a:p>
            <a:pPr lvl="0">
              <a:buClrTx/>
            </a:pPr>
            <a:r>
              <a:rPr lang="en-US" sz="1900" dirty="0">
                <a:latin typeface="Calibri" panose="020F0502020204030204"/>
              </a:rPr>
              <a:t>How do your out-of-pocket drug costs compare to out-of-pocket drug costs with a Medicare drug plan?</a:t>
            </a:r>
          </a:p>
          <a:p>
            <a:pPr lvl="0">
              <a:buClrTx/>
            </a:pPr>
            <a:r>
              <a:rPr lang="en-US" sz="1900" dirty="0">
                <a:latin typeface="Calibri" panose="020F0502020204030204"/>
              </a:rPr>
              <a:t>How will your costs change if you get Extra Help with Medicare drug plan costs?</a:t>
            </a:r>
            <a:endParaRPr lang="en-US" dirty="0"/>
          </a:p>
        </p:txBody>
      </p:sp>
      <p:grpSp>
        <p:nvGrpSpPr>
          <p:cNvPr id="18" name="Group 17">
            <a:extLst>
              <a:ext uri="{FF2B5EF4-FFF2-40B4-BE49-F238E27FC236}">
                <a16:creationId xmlns:a16="http://schemas.microsoft.com/office/drawing/2014/main" id="{FEB6BFE8-07F3-4E30-B20E-DF77896FCD81}"/>
              </a:ext>
              <a:ext uri="{C183D7F6-B498-43B3-948B-1728B52AA6E4}">
                <adec:decorative xmlns:adec="http://schemas.microsoft.com/office/drawing/2017/decorative" val="1"/>
              </a:ext>
            </a:extLst>
          </p:cNvPr>
          <p:cNvGrpSpPr/>
          <p:nvPr/>
        </p:nvGrpSpPr>
        <p:grpSpPr>
          <a:xfrm>
            <a:off x="6144637" y="1100869"/>
            <a:ext cx="5480056" cy="5078313"/>
            <a:chOff x="497169" y="1453209"/>
            <a:chExt cx="5480056" cy="4711069"/>
          </a:xfrm>
        </p:grpSpPr>
        <p:sp>
          <p:nvSpPr>
            <p:cNvPr id="19" name="Freeform: Shape 18">
              <a:extLst>
                <a:ext uri="{FF2B5EF4-FFF2-40B4-BE49-F238E27FC236}">
                  <a16:creationId xmlns:a16="http://schemas.microsoft.com/office/drawing/2014/main" id="{AB0CF89B-8216-4242-8F3B-A066DD5A1113}"/>
                </a:ext>
              </a:extLst>
            </p:cNvPr>
            <p:cNvSpPr/>
            <p:nvPr/>
          </p:nvSpPr>
          <p:spPr>
            <a:xfrm>
              <a:off x="497169" y="1453210"/>
              <a:ext cx="5480056" cy="1030910"/>
            </a:xfrm>
            <a:custGeom>
              <a:avLst/>
              <a:gdLst>
                <a:gd name="connsiteX0" fmla="*/ 752788 w 5480056"/>
                <a:gd name="connsiteY0" fmla="*/ 0 h 1030910"/>
                <a:gd name="connsiteX1" fmla="*/ 4727268 w 5480056"/>
                <a:gd name="connsiteY1" fmla="*/ 0 h 1030910"/>
                <a:gd name="connsiteX2" fmla="*/ 5480056 w 5480056"/>
                <a:gd name="connsiteY2" fmla="*/ 752788 h 1030910"/>
                <a:gd name="connsiteX3" fmla="*/ 5480056 w 5480056"/>
                <a:gd name="connsiteY3" fmla="*/ 1030910 h 1030910"/>
                <a:gd name="connsiteX4" fmla="*/ 0 w 5480056"/>
                <a:gd name="connsiteY4" fmla="*/ 1030910 h 1030910"/>
                <a:gd name="connsiteX5" fmla="*/ 0 w 5480056"/>
                <a:gd name="connsiteY5" fmla="*/ 752788 h 1030910"/>
                <a:gd name="connsiteX6" fmla="*/ 752788 w 5480056"/>
                <a:gd name="connsiteY6" fmla="*/ 0 h 10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0056" h="1030910">
                  <a:moveTo>
                    <a:pt x="752788" y="0"/>
                  </a:moveTo>
                  <a:lnTo>
                    <a:pt x="4727268" y="0"/>
                  </a:lnTo>
                  <a:cubicBezTo>
                    <a:pt x="5143021" y="0"/>
                    <a:pt x="5480056" y="337035"/>
                    <a:pt x="5480056" y="752788"/>
                  </a:cubicBezTo>
                  <a:lnTo>
                    <a:pt x="5480056" y="1030910"/>
                  </a:lnTo>
                  <a:lnTo>
                    <a:pt x="0" y="1030910"/>
                  </a:lnTo>
                  <a:lnTo>
                    <a:pt x="0" y="752788"/>
                  </a:lnTo>
                  <a:cubicBezTo>
                    <a:pt x="0" y="337035"/>
                    <a:pt x="337035" y="0"/>
                    <a:pt x="752788" y="0"/>
                  </a:cubicBezTo>
                  <a:close/>
                </a:path>
              </a:pathLst>
            </a:cu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4CC9870E-6668-4490-98A5-6E19A65A3416}"/>
                </a:ext>
              </a:extLst>
            </p:cNvPr>
            <p:cNvSpPr/>
            <p:nvPr/>
          </p:nvSpPr>
          <p:spPr>
            <a:xfrm>
              <a:off x="497169" y="1453209"/>
              <a:ext cx="5480056" cy="4711069"/>
            </a:xfrm>
            <a:prstGeom prst="roundRect">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8" name="Text Placeholder 7">
            <a:extLst>
              <a:ext uri="{FF2B5EF4-FFF2-40B4-BE49-F238E27FC236}">
                <a16:creationId xmlns:a16="http://schemas.microsoft.com/office/drawing/2014/main" id="{B20A3A36-F770-4421-9CB4-7167314C6A16}"/>
              </a:ext>
            </a:extLst>
          </p:cNvPr>
          <p:cNvSpPr>
            <a:spLocks noGrp="1"/>
          </p:cNvSpPr>
          <p:nvPr>
            <p:ph type="body" sz="quarter" idx="14"/>
          </p:nvPr>
        </p:nvSpPr>
        <p:spPr>
          <a:xfrm>
            <a:off x="6238302" y="1481327"/>
            <a:ext cx="5292725" cy="4592637"/>
          </a:xfrm>
        </p:spPr>
        <p:txBody>
          <a:bodyPr/>
          <a:lstStyle/>
          <a:p>
            <a:pPr marL="0" lvl="0" indent="0" algn="ctr">
              <a:buClrTx/>
              <a:buNone/>
            </a:pPr>
            <a:r>
              <a:rPr lang="en-US" sz="2000" b="1" dirty="0">
                <a:solidFill>
                  <a:prstClr val="white"/>
                </a:solidFill>
                <a:latin typeface="Calibri" panose="020F0502020204030204"/>
              </a:rPr>
              <a:t>If you </a:t>
            </a:r>
            <a:r>
              <a:rPr lang="en-US" sz="2000" b="1" u="sng" dirty="0">
                <a:solidFill>
                  <a:prstClr val="white"/>
                </a:solidFill>
                <a:latin typeface="Calibri" panose="020F0502020204030204"/>
              </a:rPr>
              <a:t>don’t have</a:t>
            </a:r>
            <a:r>
              <a:rPr lang="en-US" sz="2000" b="1" dirty="0">
                <a:solidFill>
                  <a:prstClr val="white"/>
                </a:solidFill>
                <a:latin typeface="Calibri" panose="020F0502020204030204"/>
              </a:rPr>
              <a:t> creditable drug coverage, consider possible penalties:</a:t>
            </a:r>
          </a:p>
          <a:p>
            <a:pPr lvl="0">
              <a:buClrTx/>
            </a:pPr>
            <a:r>
              <a:rPr lang="en-US" sz="2000" dirty="0">
                <a:latin typeface="Calibri" panose="020F0502020204030204"/>
              </a:rPr>
              <a:t>Will joining when you’re first eligible help you avoid a likely lifetime late enrollment penalty </a:t>
            </a:r>
            <a:br>
              <a:rPr lang="en-US" sz="2000" dirty="0">
                <a:latin typeface="Calibri" panose="020F0502020204030204"/>
              </a:rPr>
            </a:br>
            <a:r>
              <a:rPr lang="en-US" sz="2000" dirty="0">
                <a:latin typeface="Calibri" panose="020F0502020204030204"/>
              </a:rPr>
              <a:t>if you join a plan later?</a:t>
            </a:r>
          </a:p>
          <a:p>
            <a:pPr lvl="0">
              <a:buClrTx/>
            </a:pPr>
            <a:r>
              <a:rPr lang="en-US" sz="2000" dirty="0">
                <a:latin typeface="Calibri" panose="020F0502020204030204"/>
              </a:rPr>
              <a:t>Do you qualify for Extra Help? If so, you may join a plan without penalty.</a:t>
            </a:r>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6" name="Slide Number Placeholder 5">
            <a:extLst>
              <a:ext uri="{FF2B5EF4-FFF2-40B4-BE49-F238E27FC236}">
                <a16:creationId xmlns:a16="http://schemas.microsoft.com/office/drawing/2014/main" id="{FF6CF010-8535-4971-93AC-DE04CC118FCD}"/>
              </a:ext>
            </a:extLst>
          </p:cNvPr>
          <p:cNvSpPr>
            <a:spLocks noGrp="1"/>
          </p:cNvSpPr>
          <p:nvPr>
            <p:ph type="sldNum" sz="quarter" idx="12"/>
          </p:nvPr>
        </p:nvSpPr>
        <p:spPr/>
        <p:txBody>
          <a:bodyPr/>
          <a:lstStyle/>
          <a:p>
            <a:fld id="{48F63A3B-78C7-47BE-AE5E-E10140E04643}" type="slidenum">
              <a:rPr lang="en-US" smtClean="0"/>
              <a:pPr/>
              <a:t>67</a:t>
            </a:fld>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88454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560" y="280336"/>
            <a:ext cx="8376880" cy="719643"/>
          </a:xfrm>
        </p:spPr>
        <p:txBody>
          <a:bodyPr>
            <a:normAutofit/>
          </a:bodyPr>
          <a:lstStyle/>
          <a:p>
            <a:pPr algn="ctr"/>
            <a:r>
              <a:rPr lang="en-US" dirty="0"/>
              <a:t>Check Your Knowledge: Question 7</a:t>
            </a:r>
          </a:p>
        </p:txBody>
      </p:sp>
      <p:sp>
        <p:nvSpPr>
          <p:cNvPr id="8" name="Content Placeholder 7"/>
          <p:cNvSpPr>
            <a:spLocks noGrp="1"/>
          </p:cNvSpPr>
          <p:nvPr>
            <p:ph idx="4294967295"/>
          </p:nvPr>
        </p:nvSpPr>
        <p:spPr>
          <a:xfrm>
            <a:off x="1643271" y="1801810"/>
            <a:ext cx="9416524" cy="5021263"/>
          </a:xfrm>
        </p:spPr>
        <p:txBody>
          <a:bodyPr>
            <a:normAutofit/>
          </a:bodyPr>
          <a:lstStyle/>
          <a:p>
            <a:pPr marL="0" lvl="0" indent="0" defTabSz="685800">
              <a:lnSpc>
                <a:spcPct val="100000"/>
              </a:lnSpc>
              <a:spcBef>
                <a:spcPts val="0"/>
              </a:spcBef>
              <a:spcAft>
                <a:spcPts val="1200"/>
              </a:spcAft>
              <a:buNone/>
            </a:pPr>
            <a:r>
              <a:rPr lang="en-US" b="1" dirty="0">
                <a:solidFill>
                  <a:srgbClr val="00529B"/>
                </a:solidFill>
              </a:rPr>
              <a:t>Everyone with Medicare can choose to get drug coverage by joining a drug plan (Part D) if they meet all the conditions to join.</a:t>
            </a:r>
          </a:p>
          <a:p>
            <a:pPr marL="804672" lvl="0" indent="-356616" defTabSz="685800">
              <a:lnSpc>
                <a:spcPct val="100000"/>
              </a:lnSpc>
              <a:spcBef>
                <a:spcPts val="0"/>
              </a:spcBef>
              <a:spcAft>
                <a:spcPts val="1200"/>
              </a:spcAft>
              <a:buFont typeface="+mj-lt"/>
              <a:buAutoNum type="alphaLcPeriod"/>
            </a:pPr>
            <a:r>
              <a:rPr lang="en-US" dirty="0">
                <a:solidFill>
                  <a:srgbClr val="00529B"/>
                </a:solidFill>
              </a:rPr>
              <a:t>True</a:t>
            </a:r>
          </a:p>
          <a:p>
            <a:pPr marL="804672" lvl="0" indent="-356616" defTabSz="685800">
              <a:lnSpc>
                <a:spcPct val="100000"/>
              </a:lnSpc>
              <a:spcBef>
                <a:spcPts val="0"/>
              </a:spcBef>
              <a:spcAft>
                <a:spcPts val="1200"/>
              </a:spcAft>
              <a:buFont typeface="+mj-lt"/>
              <a:buAutoNum type="alphaLcPeriod"/>
            </a:pPr>
            <a:r>
              <a:rPr lang="en-US" dirty="0">
                <a:solidFill>
                  <a:srgbClr val="00529B"/>
                </a:solidFill>
              </a:rPr>
              <a:t>False</a:t>
            </a:r>
            <a:endParaRPr lang="en-US" dirty="0"/>
          </a:p>
        </p:txBody>
      </p:sp>
      <p:sp>
        <p:nvSpPr>
          <p:cNvPr id="6" name="Rounded Rectangle 5" descr="Green box highlighting A as the correct answer"/>
          <p:cNvSpPr/>
          <p:nvPr/>
        </p:nvSpPr>
        <p:spPr>
          <a:xfrm>
            <a:off x="2010852" y="3151377"/>
            <a:ext cx="1620078" cy="555245"/>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B995F5F-C2B5-4CC9-928A-ADF128B2F81A}"/>
              </a:ext>
            </a:extLst>
          </p:cNvPr>
          <p:cNvSpPr>
            <a:spLocks noGrp="1"/>
          </p:cNvSpPr>
          <p:nvPr>
            <p:ph type="sldNum" sz="quarter" idx="12"/>
          </p:nvPr>
        </p:nvSpPr>
        <p:spPr/>
        <p:txBody>
          <a:bodyPr/>
          <a:lstStyle/>
          <a:p>
            <a:fld id="{48F63A3B-78C7-47BE-AE5E-E10140E04643}" type="slidenum">
              <a:rPr lang="en-US" smtClean="0"/>
              <a:t>68</a:t>
            </a:fld>
            <a:endParaRPr lang="en-US" dirty="0"/>
          </a:p>
        </p:txBody>
      </p:sp>
      <p:sp>
        <p:nvSpPr>
          <p:cNvPr id="4" name="Footer Placeholder 3">
            <a:extLst>
              <a:ext uri="{FF2B5EF4-FFF2-40B4-BE49-F238E27FC236}">
                <a16:creationId xmlns:a16="http://schemas.microsoft.com/office/drawing/2014/main" id="{1254BAF3-E078-E647-880B-8F6E84E8DFF5}"/>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86CE6B55-698C-A64E-8BEF-10148667FE28}"/>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79075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4283" y="282738"/>
            <a:ext cx="8363433" cy="719643"/>
          </a:xfrm>
        </p:spPr>
        <p:txBody>
          <a:bodyPr>
            <a:normAutofit/>
          </a:bodyPr>
          <a:lstStyle/>
          <a:p>
            <a:pPr algn="ctr"/>
            <a:r>
              <a:rPr lang="en-US" dirty="0"/>
              <a:t>Check Your Knowledge: Question 8</a:t>
            </a:r>
          </a:p>
        </p:txBody>
      </p:sp>
      <p:sp>
        <p:nvSpPr>
          <p:cNvPr id="5" name="Content Placeholder 4"/>
          <p:cNvSpPr>
            <a:spLocks noGrp="1"/>
          </p:cNvSpPr>
          <p:nvPr>
            <p:ph idx="4294967295"/>
          </p:nvPr>
        </p:nvSpPr>
        <p:spPr>
          <a:xfrm>
            <a:off x="1868562" y="1641473"/>
            <a:ext cx="9099791" cy="5021263"/>
          </a:xfrm>
        </p:spPr>
        <p:txBody>
          <a:bodyPr>
            <a:normAutofit/>
          </a:bodyPr>
          <a:lstStyle/>
          <a:p>
            <a:pPr marL="0" lvl="0" indent="0" defTabSz="685800">
              <a:lnSpc>
                <a:spcPct val="100000"/>
              </a:lnSpc>
              <a:spcBef>
                <a:spcPts val="0"/>
              </a:spcBef>
              <a:spcAft>
                <a:spcPts val="1200"/>
              </a:spcAft>
              <a:buNone/>
            </a:pPr>
            <a:r>
              <a:rPr lang="en-US" b="1" dirty="0">
                <a:solidFill>
                  <a:srgbClr val="00529B"/>
                </a:solidFill>
              </a:rPr>
              <a:t>All Medicare drug coverage must cover all commercially available vaccines and vaccines covered under Part B. </a:t>
            </a:r>
            <a:endParaRPr lang="en-US" dirty="0">
              <a:solidFill>
                <a:srgbClr val="00529B"/>
              </a:solidFill>
            </a:endParaRPr>
          </a:p>
          <a:p>
            <a:pPr marL="457200" lvl="0" indent="-457200" defTabSz="685800">
              <a:lnSpc>
                <a:spcPct val="100000"/>
              </a:lnSpc>
              <a:spcBef>
                <a:spcPts val="0"/>
              </a:spcBef>
              <a:spcAft>
                <a:spcPts val="1200"/>
              </a:spcAft>
              <a:buFont typeface="+mj-lt"/>
              <a:buAutoNum type="alphaLcPeriod"/>
            </a:pPr>
            <a:r>
              <a:rPr lang="en-US" dirty="0">
                <a:solidFill>
                  <a:srgbClr val="00529B"/>
                </a:solidFill>
              </a:rPr>
              <a:t>True</a:t>
            </a:r>
          </a:p>
          <a:p>
            <a:pPr marL="457200" lvl="0" indent="-457200" defTabSz="685800">
              <a:lnSpc>
                <a:spcPct val="100000"/>
              </a:lnSpc>
              <a:spcBef>
                <a:spcPts val="0"/>
              </a:spcBef>
              <a:spcAft>
                <a:spcPts val="1200"/>
              </a:spcAft>
              <a:buFont typeface="+mj-lt"/>
              <a:buAutoNum type="alphaLcPeriod"/>
            </a:pPr>
            <a:r>
              <a:rPr lang="en-US" dirty="0">
                <a:solidFill>
                  <a:srgbClr val="00529B"/>
                </a:solidFill>
              </a:rPr>
              <a:t>False</a:t>
            </a:r>
          </a:p>
        </p:txBody>
      </p:sp>
      <p:sp>
        <p:nvSpPr>
          <p:cNvPr id="6" name="Rounded Rectangle 5" descr="Green box highlighting B as the correct answer"/>
          <p:cNvSpPr/>
          <p:nvPr/>
        </p:nvSpPr>
        <p:spPr>
          <a:xfrm>
            <a:off x="1868562" y="3100992"/>
            <a:ext cx="1712838" cy="511433"/>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416988C3-1D0F-429A-82D1-7856EDD104A3}"/>
              </a:ext>
            </a:extLst>
          </p:cNvPr>
          <p:cNvSpPr>
            <a:spLocks noGrp="1"/>
          </p:cNvSpPr>
          <p:nvPr>
            <p:ph type="sldNum" sz="quarter" idx="12"/>
          </p:nvPr>
        </p:nvSpPr>
        <p:spPr/>
        <p:txBody>
          <a:bodyPr/>
          <a:lstStyle/>
          <a:p>
            <a:fld id="{48F63A3B-78C7-47BE-AE5E-E10140E04643}" type="slidenum">
              <a:rPr lang="en-US" smtClean="0"/>
              <a:t>69</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09941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A54A8B-8833-4258-8C43-1343E59328CA}"/>
              </a:ext>
            </a:extLst>
          </p:cNvPr>
          <p:cNvSpPr>
            <a:spLocks noGrp="1"/>
          </p:cNvSpPr>
          <p:nvPr>
            <p:ph type="title"/>
          </p:nvPr>
        </p:nvSpPr>
        <p:spPr/>
        <p:txBody>
          <a:bodyPr>
            <a:normAutofit/>
          </a:bodyPr>
          <a:lstStyle/>
          <a:p>
            <a:r>
              <a:rPr lang="en-US" sz="3000" dirty="0"/>
              <a:t>What Agencies Are Responsible for Medicare?</a:t>
            </a:r>
          </a:p>
        </p:txBody>
      </p:sp>
      <p:sp>
        <p:nvSpPr>
          <p:cNvPr id="7" name="Content Placeholder 6">
            <a:extLst>
              <a:ext uri="{FF2B5EF4-FFF2-40B4-BE49-F238E27FC236}">
                <a16:creationId xmlns:a16="http://schemas.microsoft.com/office/drawing/2014/main" id="{9BE42B07-B567-A396-51FF-A2F413AFC7B6}"/>
              </a:ext>
            </a:extLst>
          </p:cNvPr>
          <p:cNvSpPr>
            <a:spLocks noGrp="1"/>
          </p:cNvSpPr>
          <p:nvPr>
            <p:ph sz="quarter" idx="13"/>
          </p:nvPr>
        </p:nvSpPr>
        <p:spPr>
          <a:xfrm>
            <a:off x="1470274" y="2817722"/>
            <a:ext cx="3519487" cy="709964"/>
          </a:xfrm>
        </p:spPr>
        <p:txBody>
          <a:bodyPr/>
          <a:lstStyle/>
          <a:p>
            <a:pPr marL="0" lvl="0" indent="0" algn="ctr">
              <a:spcAft>
                <a:spcPts val="0"/>
              </a:spcAft>
              <a:buClrTx/>
              <a:buNone/>
            </a:pPr>
            <a:r>
              <a:rPr lang="en-US" sz="1800" b="1" dirty="0"/>
              <a:t>Social Security </a:t>
            </a:r>
          </a:p>
          <a:p>
            <a:pPr marL="0" lvl="0" indent="0" algn="ctr">
              <a:spcAft>
                <a:spcPts val="0"/>
              </a:spcAft>
              <a:buClrTx/>
              <a:buNone/>
            </a:pPr>
            <a:r>
              <a:rPr lang="en-US" sz="1800" dirty="0"/>
              <a:t>Enrolls most people in Medicare</a:t>
            </a:r>
          </a:p>
        </p:txBody>
      </p:sp>
      <p:pic>
        <p:nvPicPr>
          <p:cNvPr id="21" name="SSA" descr="SSA logo">
            <a:extLst>
              <a:ext uri="{FF2B5EF4-FFF2-40B4-BE49-F238E27FC236}">
                <a16:creationId xmlns:a16="http://schemas.microsoft.com/office/drawing/2014/main" id="{EA54A674-58B1-4922-9EA2-AC4B8ED642D9}"/>
              </a:ext>
            </a:extLst>
          </p:cNvPr>
          <p:cNvPicPr>
            <a:picLocks noChangeAspect="1"/>
          </p:cNvPicPr>
          <p:nvPr/>
        </p:nvPicPr>
        <p:blipFill>
          <a:blip r:embed="rId4"/>
          <a:stretch>
            <a:fillRect/>
          </a:stretch>
        </p:blipFill>
        <p:spPr>
          <a:xfrm>
            <a:off x="2540445" y="1359468"/>
            <a:ext cx="1371600" cy="1371600"/>
          </a:xfrm>
          <a:prstGeom prst="rect">
            <a:avLst/>
          </a:prstGeom>
        </p:spPr>
      </p:pic>
      <p:sp>
        <p:nvSpPr>
          <p:cNvPr id="8" name="Content Placeholder 7">
            <a:extLst>
              <a:ext uri="{FF2B5EF4-FFF2-40B4-BE49-F238E27FC236}">
                <a16:creationId xmlns:a16="http://schemas.microsoft.com/office/drawing/2014/main" id="{1E709159-805A-224E-41DE-13A0A99A348A}"/>
              </a:ext>
            </a:extLst>
          </p:cNvPr>
          <p:cNvSpPr>
            <a:spLocks noGrp="1"/>
          </p:cNvSpPr>
          <p:nvPr>
            <p:ph sz="quarter" idx="14"/>
          </p:nvPr>
        </p:nvSpPr>
        <p:spPr>
          <a:xfrm>
            <a:off x="1309854" y="5164184"/>
            <a:ext cx="3954672" cy="1006578"/>
          </a:xfrm>
        </p:spPr>
        <p:txBody>
          <a:bodyPr/>
          <a:lstStyle/>
          <a:p>
            <a:pPr marL="0" lvl="0" indent="0" algn="ctr">
              <a:spcAft>
                <a:spcPts val="0"/>
              </a:spcAft>
              <a:buClrTx/>
              <a:buNone/>
            </a:pPr>
            <a:r>
              <a:rPr lang="en-US" sz="1800" b="1" dirty="0"/>
              <a:t>Railroad Retirement Board (RRB) </a:t>
            </a:r>
            <a:r>
              <a:rPr lang="en-US" sz="1800" dirty="0"/>
              <a:t>Enrolls both railroad retirees and active employees in Medicare</a:t>
            </a:r>
          </a:p>
          <a:p>
            <a:pPr marL="0" indent="0">
              <a:buNone/>
            </a:pPr>
            <a:endParaRPr lang="en-US" dirty="0"/>
          </a:p>
        </p:txBody>
      </p:sp>
      <p:pic>
        <p:nvPicPr>
          <p:cNvPr id="9" name="RRB" title="RRB logo">
            <a:extLst>
              <a:ext uri="{FF2B5EF4-FFF2-40B4-BE49-F238E27FC236}">
                <a16:creationId xmlns:a16="http://schemas.microsoft.com/office/drawing/2014/main" id="{99DFC6D2-2E9C-47D9-851C-4F737791E309}"/>
              </a:ext>
            </a:extLst>
          </p:cNvPr>
          <p:cNvPicPr/>
          <p:nvPr/>
        </p:nvPicPr>
        <p:blipFill rotWithShape="1">
          <a:blip r:embed="rId5" cstate="email">
            <a:extLst>
              <a:ext uri="{28A0092B-C50C-407E-A947-70E740481C1C}">
                <a14:useLocalDpi xmlns:a14="http://schemas.microsoft.com/office/drawing/2010/main"/>
              </a:ext>
            </a:extLst>
          </a:blip>
          <a:srcRect t="8125" b="8516"/>
          <a:stretch/>
        </p:blipFill>
        <p:spPr>
          <a:xfrm>
            <a:off x="2484027" y="3760817"/>
            <a:ext cx="1624709" cy="1362313"/>
          </a:xfrm>
          <a:prstGeom prst="rect">
            <a:avLst/>
          </a:prstGeom>
        </p:spPr>
      </p:pic>
      <p:sp>
        <p:nvSpPr>
          <p:cNvPr id="13" name="Content Placeholder 12">
            <a:extLst>
              <a:ext uri="{FF2B5EF4-FFF2-40B4-BE49-F238E27FC236}">
                <a16:creationId xmlns:a16="http://schemas.microsoft.com/office/drawing/2014/main" id="{B1C24EEA-1B76-7620-4AE6-4E607B282911}"/>
              </a:ext>
            </a:extLst>
          </p:cNvPr>
          <p:cNvSpPr>
            <a:spLocks noGrp="1"/>
          </p:cNvSpPr>
          <p:nvPr>
            <p:ph sz="quarter" idx="16"/>
          </p:nvPr>
        </p:nvSpPr>
        <p:spPr>
          <a:xfrm>
            <a:off x="6675615" y="2817722"/>
            <a:ext cx="4951409" cy="709964"/>
          </a:xfrm>
        </p:spPr>
        <p:txBody>
          <a:bodyPr/>
          <a:lstStyle/>
          <a:p>
            <a:pPr marL="0" lvl="0" indent="0" algn="ctr">
              <a:spcAft>
                <a:spcPts val="0"/>
              </a:spcAft>
              <a:buClrTx/>
              <a:buNone/>
            </a:pPr>
            <a:r>
              <a:rPr lang="en-US" sz="1800" b="1" dirty="0"/>
              <a:t>Office of Personnel Management (OPM) </a:t>
            </a:r>
            <a:br>
              <a:rPr lang="en-US" sz="1800" b="1" dirty="0"/>
            </a:br>
            <a:r>
              <a:rPr lang="en-US" sz="1800" dirty="0"/>
              <a:t>Handles federal retirees’ premiums</a:t>
            </a:r>
          </a:p>
        </p:txBody>
      </p:sp>
      <p:pic>
        <p:nvPicPr>
          <p:cNvPr id="11" name="OPM" title="Office of Personnel Management logo">
            <a:extLst>
              <a:ext uri="{FF2B5EF4-FFF2-40B4-BE49-F238E27FC236}">
                <a16:creationId xmlns:a16="http://schemas.microsoft.com/office/drawing/2014/main" id="{D993EFD1-3C6F-46DF-BE74-66B412D10E76}"/>
              </a:ext>
            </a:extLst>
          </p:cNvPr>
          <p:cNvPicPr>
            <a:picLocks noChangeAspect="1"/>
          </p:cNvPicPr>
          <p:nvPr/>
        </p:nvPicPr>
        <p:blipFill rotWithShape="1">
          <a:blip r:embed="rId6"/>
          <a:srcRect l="15017" r="17051"/>
          <a:stretch/>
        </p:blipFill>
        <p:spPr>
          <a:xfrm>
            <a:off x="8333672" y="1430767"/>
            <a:ext cx="1344647" cy="1323721"/>
          </a:xfrm>
          <a:prstGeom prst="rect">
            <a:avLst/>
          </a:prstGeom>
        </p:spPr>
      </p:pic>
      <p:sp>
        <p:nvSpPr>
          <p:cNvPr id="15" name="Content Placeholder 14">
            <a:extLst>
              <a:ext uri="{FF2B5EF4-FFF2-40B4-BE49-F238E27FC236}">
                <a16:creationId xmlns:a16="http://schemas.microsoft.com/office/drawing/2014/main" id="{F1E05E96-F74E-0E56-79BE-8D369EC96F78}"/>
              </a:ext>
            </a:extLst>
          </p:cNvPr>
          <p:cNvSpPr>
            <a:spLocks noGrp="1"/>
          </p:cNvSpPr>
          <p:nvPr>
            <p:ph sz="quarter" idx="17"/>
          </p:nvPr>
        </p:nvSpPr>
        <p:spPr>
          <a:xfrm>
            <a:off x="6070539" y="5164184"/>
            <a:ext cx="5958741" cy="960120"/>
          </a:xfrm>
        </p:spPr>
        <p:txBody>
          <a:bodyPr/>
          <a:lstStyle/>
          <a:p>
            <a:pPr marL="0" lvl="0" indent="0" algn="ctr">
              <a:spcBef>
                <a:spcPts val="451"/>
              </a:spcBef>
              <a:spcAft>
                <a:spcPts val="1351"/>
              </a:spcAft>
              <a:buClrTx/>
              <a:buNone/>
            </a:pPr>
            <a:r>
              <a:rPr lang="en-US" sz="1800" b="1" dirty="0">
                <a:ea typeface="Calibri"/>
              </a:rPr>
              <a:t>Centers for Medicare &amp; Medicaid Services (CMS) </a:t>
            </a:r>
            <a:r>
              <a:rPr lang="en-US" sz="1800" dirty="0">
                <a:ea typeface="Calibri"/>
              </a:rPr>
              <a:t>Forms Medicare policy and administers Medicare coverage, benefits, and payments</a:t>
            </a:r>
          </a:p>
        </p:txBody>
      </p:sp>
      <p:pic>
        <p:nvPicPr>
          <p:cNvPr id="14" name="CMS" title="CMS Logo">
            <a:extLst>
              <a:ext uri="{FF2B5EF4-FFF2-40B4-BE49-F238E27FC236}">
                <a16:creationId xmlns:a16="http://schemas.microsoft.com/office/drawing/2014/main" id="{A8D22947-3AC8-4F03-BE4C-9766482FF2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27763" y="4054384"/>
            <a:ext cx="2644294" cy="910953"/>
          </a:xfrm>
          <a:prstGeom prst="rect">
            <a:avLst/>
          </a:prstGeom>
        </p:spPr>
      </p:pic>
      <p:cxnSp>
        <p:nvCxnSpPr>
          <p:cNvPr id="3" name="Straight Connector 2">
            <a:extLst>
              <a:ext uri="{FF2B5EF4-FFF2-40B4-BE49-F238E27FC236}">
                <a16:creationId xmlns:a16="http://schemas.microsoft.com/office/drawing/2014/main" id="{765FE1A3-3648-4BBD-9497-678C3915C6D4}"/>
              </a:ext>
              <a:ext uri="{C183D7F6-B498-43B3-948B-1728B52AA6E4}">
                <adec:decorative xmlns:adec="http://schemas.microsoft.com/office/drawing/2017/decorative" val="1"/>
              </a:ext>
            </a:extLst>
          </p:cNvPr>
          <p:cNvCxnSpPr>
            <a:cxnSpLocks/>
          </p:cNvCxnSpPr>
          <p:nvPr/>
        </p:nvCxnSpPr>
        <p:spPr>
          <a:xfrm>
            <a:off x="6050280" y="1324523"/>
            <a:ext cx="0" cy="452619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5C75DE-ADEC-4568-97F0-E699D9736F34}"/>
              </a:ext>
              <a:ext uri="{C183D7F6-B498-43B3-948B-1728B52AA6E4}">
                <adec:decorative xmlns:adec="http://schemas.microsoft.com/office/drawing/2017/decorative" val="1"/>
              </a:ext>
            </a:extLst>
          </p:cNvPr>
          <p:cNvCxnSpPr>
            <a:cxnSpLocks/>
          </p:cNvCxnSpPr>
          <p:nvPr/>
        </p:nvCxnSpPr>
        <p:spPr>
          <a:xfrm>
            <a:off x="7223802" y="3690712"/>
            <a:ext cx="3652216"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DE15D6-F6FD-4A5C-B16C-CEA7EE479CF0}"/>
              </a:ext>
              <a:ext uri="{C183D7F6-B498-43B3-948B-1728B52AA6E4}">
                <adec:decorative xmlns:adec="http://schemas.microsoft.com/office/drawing/2017/decorative" val="1"/>
              </a:ext>
            </a:extLst>
          </p:cNvPr>
          <p:cNvCxnSpPr>
            <a:cxnSpLocks/>
          </p:cNvCxnSpPr>
          <p:nvPr/>
        </p:nvCxnSpPr>
        <p:spPr>
          <a:xfrm>
            <a:off x="1470274" y="3671866"/>
            <a:ext cx="3652216"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FB29267-3E25-4FB0-A1C9-EFD667583703}"/>
              </a:ext>
            </a:extLst>
          </p:cNvPr>
          <p:cNvSpPr>
            <a:spLocks noGrp="1"/>
          </p:cNvSpPr>
          <p:nvPr>
            <p:ph type="sldNum" sz="quarter" idx="12"/>
          </p:nvPr>
        </p:nvSpPr>
        <p:spPr/>
        <p:txBody>
          <a:bodyPr/>
          <a:lstStyle/>
          <a:p>
            <a:fld id="{48F63A3B-78C7-47BE-AE5E-E10140E04643}" type="slidenum">
              <a:rPr lang="en-US" smtClean="0"/>
              <a:pPr/>
              <a:t>7</a:t>
            </a:fld>
            <a:endParaRPr lang="en-US" dirty="0"/>
          </a:p>
        </p:txBody>
      </p:sp>
      <p:sp>
        <p:nvSpPr>
          <p:cNvPr id="6" name="Footer Placeholder 2">
            <a:extLst>
              <a:ext uri="{FF2B5EF4-FFF2-40B4-BE49-F238E27FC236}">
                <a16:creationId xmlns:a16="http://schemas.microsoft.com/office/drawing/2014/main" id="{69ACDA58-5C66-4D79-8D73-D3137A08887F}"/>
              </a:ext>
            </a:extLst>
          </p:cNvPr>
          <p:cNvSpPr>
            <a:spLocks noGrp="1"/>
          </p:cNvSpPr>
          <p:nvPr>
            <p:ph type="ftr" sz="quarter" idx="11"/>
          </p:nvPr>
        </p:nvSpPr>
        <p:spPr/>
        <p:txBody>
          <a:bodyPr/>
          <a:lstStyle/>
          <a:p>
            <a:r>
              <a:rPr lang="en-US"/>
              <a:t>Getting Started with Medicare</a:t>
            </a:r>
            <a:endParaRPr lang="en-US" dirty="0"/>
          </a:p>
        </p:txBody>
      </p:sp>
      <p:sp>
        <p:nvSpPr>
          <p:cNvPr id="5" name="Date Placeholder 1">
            <a:extLst>
              <a:ext uri="{FF2B5EF4-FFF2-40B4-BE49-F238E27FC236}">
                <a16:creationId xmlns:a16="http://schemas.microsoft.com/office/drawing/2014/main" id="{A8E4AC94-D30D-4968-A941-11293FF25D2B}"/>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53382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par>
                          <p:cTn id="21" fill="hold">
                            <p:stCondLst>
                              <p:cond delay="0"/>
                            </p:stCondLst>
                            <p:childTnLst>
                              <p:par>
                                <p:cTn id="22" presetID="22" presetClass="entr" presetSubtype="1"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par>
                                <p:cTn id="31" presetID="22" presetClass="entr" presetSubtype="8"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build="p"/>
      <p:bldP spid="13" grpId="0" build="p"/>
      <p:bldP spid="1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5</a:t>
            </a:r>
          </a:p>
        </p:txBody>
      </p:sp>
      <p:sp>
        <p:nvSpPr>
          <p:cNvPr id="5" name="Text Placeholder 4"/>
          <p:cNvSpPr>
            <a:spLocks noGrp="1"/>
          </p:cNvSpPr>
          <p:nvPr>
            <p:ph type="body" idx="1"/>
          </p:nvPr>
        </p:nvSpPr>
        <p:spPr/>
        <p:txBody>
          <a:bodyPr/>
          <a:lstStyle/>
          <a:p>
            <a:pPr>
              <a:lnSpc>
                <a:spcPct val="100000"/>
              </a:lnSpc>
              <a:spcBef>
                <a:spcPts val="0"/>
              </a:spcBef>
            </a:pPr>
            <a:r>
              <a:rPr lang="en-US" dirty="0"/>
              <a:t>Medicare Advantage &amp; Other Medicare Health Plans</a:t>
            </a:r>
          </a:p>
        </p:txBody>
      </p:sp>
    </p:spTree>
    <p:custDataLst>
      <p:tags r:id="rId1"/>
    </p:custDataLst>
    <p:extLst>
      <p:ext uri="{BB962C8B-B14F-4D97-AF65-F5344CB8AC3E}">
        <p14:creationId xmlns:p14="http://schemas.microsoft.com/office/powerpoint/2010/main" val="4302460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5 Objectives</a:t>
            </a:r>
          </a:p>
        </p:txBody>
      </p:sp>
      <p:sp>
        <p:nvSpPr>
          <p:cNvPr id="13" name="Content Placeholder 12"/>
          <p:cNvSpPr>
            <a:spLocks noGrp="1"/>
          </p:cNvSpPr>
          <p:nvPr>
            <p:ph idx="4294967295"/>
          </p:nvPr>
        </p:nvSpPr>
        <p:spPr>
          <a:xfrm>
            <a:off x="667512" y="1253359"/>
            <a:ext cx="10936224" cy="5021263"/>
          </a:xfrm>
        </p:spPr>
        <p:txBody>
          <a:bodyPr vert="horz" lIns="91440" tIns="45720" rIns="91440" bIns="45720" rtlCol="0" anchor="t">
            <a:normAutofit/>
          </a:bodyPr>
          <a:lstStyle/>
          <a:p>
            <a:pPr marL="0" lv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Medicare Advantage Plans and how they work</a:t>
            </a:r>
            <a:endParaRPr lang="en-US" sz="2400" dirty="0">
              <a:solidFill>
                <a:srgbClr val="00529B"/>
              </a:solidFill>
            </a:endParaRP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Discuss what to consider when deciding whether to join a Medicare Advantage Plan, like coverage and costs</a:t>
            </a:r>
            <a:endParaRPr lang="en-US" sz="2400" dirty="0">
              <a:solidFill>
                <a:srgbClr val="00529B"/>
              </a:solidFill>
            </a:endParaRP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who can join a plan, and when and how to join</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the difference between Medicare Advantage Plans and Medicare Supplement Insurance (Medigap) policies</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other types of Medicare health plans that may be available </a:t>
            </a:r>
            <a:endParaRPr lang="en-US" sz="2800" dirty="0">
              <a:solidFill>
                <a:srgbClr val="00529B"/>
              </a:solidFill>
              <a:latin typeface="Arial"/>
              <a:cs typeface="Arial"/>
            </a:endParaRPr>
          </a:p>
        </p:txBody>
      </p:sp>
      <p:sp>
        <p:nvSpPr>
          <p:cNvPr id="3" name="Slide Number Placeholder 2">
            <a:extLst>
              <a:ext uri="{FF2B5EF4-FFF2-40B4-BE49-F238E27FC236}">
                <a16:creationId xmlns:a16="http://schemas.microsoft.com/office/drawing/2014/main" id="{46B8B11D-7CD2-410C-8A85-D2D5308E230B}"/>
              </a:ext>
            </a:extLst>
          </p:cNvPr>
          <p:cNvSpPr>
            <a:spLocks noGrp="1"/>
          </p:cNvSpPr>
          <p:nvPr>
            <p:ph type="sldNum" sz="quarter" idx="12"/>
          </p:nvPr>
        </p:nvSpPr>
        <p:spPr/>
        <p:txBody>
          <a:bodyPr/>
          <a:lstStyle/>
          <a:p>
            <a:fld id="{48F63A3B-78C7-47BE-AE5E-E10140E04643}" type="slidenum">
              <a:rPr lang="en-US" smtClean="0"/>
              <a:pPr/>
              <a:t>71</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8502602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Advantage Plans (Part C)</a:t>
            </a:r>
          </a:p>
        </p:txBody>
      </p:sp>
      <p:sp>
        <p:nvSpPr>
          <p:cNvPr id="8" name="Content Placeholder 7">
            <a:extLst>
              <a:ext uri="{FF2B5EF4-FFF2-40B4-BE49-F238E27FC236}">
                <a16:creationId xmlns:a16="http://schemas.microsoft.com/office/drawing/2014/main" id="{7B778D5C-5DDB-35E9-E4E5-A60C43C4FAA3}"/>
              </a:ext>
            </a:extLst>
          </p:cNvPr>
          <p:cNvSpPr>
            <a:spLocks noGrp="1"/>
          </p:cNvSpPr>
          <p:nvPr>
            <p:ph idx="1"/>
          </p:nvPr>
        </p:nvSpPr>
        <p:spPr>
          <a:xfrm>
            <a:off x="4063122" y="1371600"/>
            <a:ext cx="7366877" cy="4351338"/>
          </a:xfrm>
        </p:spPr>
        <p:txBody>
          <a:bodyPr>
            <a:normAutofit fontScale="85000" lnSpcReduction="10000"/>
          </a:bodyPr>
          <a:lstStyle/>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Another way (other than Original Medicare) to get your Medicare Part A (Hospital Insurance) and Part B (Medical Insurance) </a:t>
            </a:r>
            <a:r>
              <a:rPr kumimoji="0" lang="en-US" sz="2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coverage</a:t>
            </a:r>
          </a:p>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Offered by Medicare-approved </a:t>
            </a:r>
            <a:r>
              <a:rPr kumimoji="0" lang="en-US" sz="2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private companies </a:t>
            </a: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that must follow rules set by Medicare </a:t>
            </a:r>
          </a:p>
          <a:p>
            <a:pPr marL="233363" lvl="0" indent="-233363">
              <a:spcBef>
                <a:spcPts val="0"/>
              </a:spcBef>
              <a:spcAft>
                <a:spcPts val="1200"/>
              </a:spcAft>
              <a:defRPr/>
            </a:pPr>
            <a:r>
              <a:rPr lang="en-US" sz="2800" dirty="0">
                <a:solidFill>
                  <a:srgbClr val="00529B"/>
                </a:solidFill>
                <a:latin typeface="Arial" panose="020B0604020202020204" pitchFamily="34" charset="0"/>
                <a:cs typeface="Arial" panose="020B0604020202020204" pitchFamily="34" charset="0"/>
              </a:rPr>
              <a:t>Most Medicare Advantage Plans include drug coverage (Part D)</a:t>
            </a:r>
          </a:p>
          <a:p>
            <a:pPr marL="233363" lvl="0" indent="-233363">
              <a:spcBef>
                <a:spcPts val="0"/>
              </a:spcBef>
              <a:spcAft>
                <a:spcPts val="1200"/>
              </a:spcAft>
              <a:defRPr/>
            </a:pPr>
            <a:r>
              <a:rPr lang="en-US" sz="2800" dirty="0">
                <a:solidFill>
                  <a:srgbClr val="00529B"/>
                </a:solidFill>
                <a:latin typeface="Arial" panose="020B0604020202020204" pitchFamily="34" charset="0"/>
                <a:cs typeface="Arial" panose="020B0604020202020204" pitchFamily="34" charset="0"/>
              </a:rPr>
              <a:t>In </a:t>
            </a: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most cases, you’ll need to use health care providers who participate in the </a:t>
            </a:r>
            <a:r>
              <a:rPr kumimoji="0" lang="en-US" sz="2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plan’s network </a:t>
            </a: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(some plans offer non-emergency</a:t>
            </a:r>
            <a:r>
              <a:rPr kumimoji="0" lang="en-US" sz="2800" b="0" i="0" u="none" strike="noStrike" kern="1200" cap="none" spc="0" normalizeH="0" noProof="0" dirty="0">
                <a:ln>
                  <a:noFill/>
                </a:ln>
                <a:solidFill>
                  <a:srgbClr val="00529B"/>
                </a:solidFill>
                <a:effectLst/>
                <a:uLnTx/>
                <a:uFillTx/>
                <a:latin typeface="Arial" panose="020B0604020202020204" pitchFamily="34" charset="0"/>
                <a:cs typeface="Arial" panose="020B0604020202020204" pitchFamily="34" charset="0"/>
              </a:rPr>
              <a:t> coverage </a:t>
            </a: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out of network, but typically at a higher cost)</a:t>
            </a:r>
            <a:endParaRPr lang="en-US" dirty="0"/>
          </a:p>
        </p:txBody>
      </p:sp>
      <p:pic>
        <p:nvPicPr>
          <p:cNvPr id="5" name="Picture 4" descr="Graphic showing Medicare Advantage Plans (Part C) options"/>
          <p:cNvPicPr>
            <a:picLocks noChangeAspect="1"/>
          </p:cNvPicPr>
          <p:nvPr/>
        </p:nvPicPr>
        <p:blipFill>
          <a:blip r:embed="rId4"/>
          <a:stretch>
            <a:fillRect/>
          </a:stretch>
        </p:blipFill>
        <p:spPr>
          <a:xfrm>
            <a:off x="356477" y="1281430"/>
            <a:ext cx="3706646" cy="4599974"/>
          </a:xfrm>
          <a:prstGeom prst="rect">
            <a:avLst/>
          </a:prstGeom>
        </p:spPr>
      </p:pic>
      <p:sp>
        <p:nvSpPr>
          <p:cNvPr id="6" name="Slide Number Placeholder 5">
            <a:extLst>
              <a:ext uri="{FF2B5EF4-FFF2-40B4-BE49-F238E27FC236}">
                <a16:creationId xmlns:a16="http://schemas.microsoft.com/office/drawing/2014/main" id="{9F015345-0B12-4007-8ADA-5FEDE84466F1}"/>
              </a:ext>
            </a:extLst>
          </p:cNvPr>
          <p:cNvSpPr>
            <a:spLocks noGrp="1"/>
          </p:cNvSpPr>
          <p:nvPr>
            <p:ph type="sldNum" sz="quarter" idx="12"/>
          </p:nvPr>
        </p:nvSpPr>
        <p:spPr/>
        <p:txBody>
          <a:bodyPr/>
          <a:lstStyle/>
          <a:p>
            <a:fld id="{48F63A3B-78C7-47BE-AE5E-E10140E04643}" type="slidenum">
              <a:rPr lang="en-US" smtClean="0"/>
              <a:pPr/>
              <a:t>72</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92302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ound2SameRect">
            <a:avLst/>
          </a:prstGeom>
          <a:ln w="76200">
            <a:solidFill>
              <a:schemeClr val="tx1"/>
            </a:solidFill>
          </a:ln>
        </p:spPr>
        <p:txBody>
          <a:bodyPr>
            <a:normAutofit/>
          </a:bodyPr>
          <a:lstStyle/>
          <a:p>
            <a:r>
              <a:rPr lang="en-US" sz="3000" dirty="0"/>
              <a:t>How Medicare Advantage Plans Work</a:t>
            </a:r>
          </a:p>
        </p:txBody>
      </p:sp>
      <p:sp>
        <p:nvSpPr>
          <p:cNvPr id="12" name="Content Placeholder 11">
            <a:extLst>
              <a:ext uri="{FF2B5EF4-FFF2-40B4-BE49-F238E27FC236}">
                <a16:creationId xmlns:a16="http://schemas.microsoft.com/office/drawing/2014/main" id="{4C0BE533-E402-DF0D-E47C-3D369EE79A8E}"/>
              </a:ext>
            </a:extLst>
          </p:cNvPr>
          <p:cNvSpPr>
            <a:spLocks noGrp="1"/>
          </p:cNvSpPr>
          <p:nvPr>
            <p:ph sz="quarter" idx="13"/>
          </p:nvPr>
        </p:nvSpPr>
        <p:spPr>
          <a:xfrm>
            <a:off x="2773" y="1142842"/>
            <a:ext cx="12192000" cy="654462"/>
          </a:xfrm>
        </p:spPr>
        <p:txBody>
          <a:bodyPr>
            <a:normAutofit/>
          </a:bodyPr>
          <a:lstStyle/>
          <a:p>
            <a:pPr marL="0" marR="0" lvl="0" indent="0" algn="ctr" defTabSz="685800" rtl="0" eaLnBrk="1" fontAlgn="auto" latinLnBrk="0" hangingPunct="1">
              <a:lnSpc>
                <a:spcPct val="110000"/>
              </a:lnSpc>
              <a:spcBef>
                <a:spcPts val="0"/>
              </a:spcBef>
              <a:spcAft>
                <a:spcPts val="120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In a Medicare Advantage Plan, you</a:t>
            </a:r>
            <a:r>
              <a:rPr kumimoji="0" lang="en-US" sz="24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t>
            </a:r>
          </a:p>
        </p:txBody>
      </p:sp>
      <p:sp>
        <p:nvSpPr>
          <p:cNvPr id="13" name="Content Placeholder 12">
            <a:extLst>
              <a:ext uri="{FF2B5EF4-FFF2-40B4-BE49-F238E27FC236}">
                <a16:creationId xmlns:a16="http://schemas.microsoft.com/office/drawing/2014/main" id="{7C22C01F-9FDF-A9EF-9D29-372E58C3FCD5}"/>
              </a:ext>
            </a:extLst>
          </p:cNvPr>
          <p:cNvSpPr>
            <a:spLocks noGrp="1"/>
          </p:cNvSpPr>
          <p:nvPr>
            <p:ph sz="quarter" idx="14"/>
          </p:nvPr>
        </p:nvSpPr>
        <p:spPr>
          <a:xfrm>
            <a:off x="312773" y="2536398"/>
            <a:ext cx="2084832" cy="3063240"/>
          </a:xfrm>
          <a:prstGeom prst="round2SameRect">
            <a:avLst>
              <a:gd name="adj1" fmla="val 0"/>
              <a:gd name="adj2" fmla="val 20776"/>
            </a:avLst>
          </a:prstGeom>
          <a:ln w="76200">
            <a:solidFill>
              <a:schemeClr val="accent5">
                <a:lumMod val="50000"/>
              </a:schemeClr>
            </a:solidFill>
          </a:ln>
        </p:spPr>
        <p:txBody>
          <a:bodyPr tIns="1005840" anchor="t" anchorCtr="1">
            <a:normAutofit/>
          </a:bodyPr>
          <a:lstStyle/>
          <a:p>
            <a:pPr marL="0" indent="0" algn="ctr">
              <a:buNone/>
            </a:pPr>
            <a:r>
              <a:rPr lang="en-US" sz="1500" dirty="0">
                <a:solidFill>
                  <a:srgbClr val="00529B"/>
                </a:solidFill>
                <a:latin typeface="Arial"/>
                <a:cs typeface="Arial"/>
              </a:rPr>
              <a:t>Are still in Medicare with all </a:t>
            </a:r>
            <a:r>
              <a:rPr lang="en-US" sz="1500" b="1" dirty="0">
                <a:solidFill>
                  <a:srgbClr val="00529B"/>
                </a:solidFill>
                <a:latin typeface="Arial"/>
                <a:cs typeface="Arial"/>
              </a:rPr>
              <a:t>rights and protections</a:t>
            </a:r>
          </a:p>
        </p:txBody>
      </p:sp>
      <p:grpSp>
        <p:nvGrpSpPr>
          <p:cNvPr id="26" name="Group 25">
            <a:extLst>
              <a:ext uri="{FF2B5EF4-FFF2-40B4-BE49-F238E27FC236}">
                <a16:creationId xmlns:a16="http://schemas.microsoft.com/office/drawing/2014/main" id="{C87F507F-70E1-40C2-8165-6523AEAEF1A8}"/>
              </a:ext>
              <a:ext uri="{C183D7F6-B498-43B3-948B-1728B52AA6E4}">
                <adec:decorative xmlns:adec="http://schemas.microsoft.com/office/drawing/2017/decorative" val="1"/>
              </a:ext>
            </a:extLst>
          </p:cNvPr>
          <p:cNvGrpSpPr/>
          <p:nvPr/>
        </p:nvGrpSpPr>
        <p:grpSpPr>
          <a:xfrm>
            <a:off x="739646" y="1907992"/>
            <a:ext cx="1269741" cy="1269741"/>
            <a:chOff x="814952" y="1972540"/>
            <a:chExt cx="1269741" cy="1269741"/>
          </a:xfrm>
          <a:solidFill>
            <a:schemeClr val="accent5">
              <a:lumMod val="75000"/>
            </a:schemeClr>
          </a:solidFill>
        </p:grpSpPr>
        <p:sp>
          <p:nvSpPr>
            <p:cNvPr id="84" name="Oval 83">
              <a:extLst>
                <a:ext uri="{FF2B5EF4-FFF2-40B4-BE49-F238E27FC236}">
                  <a16:creationId xmlns:a16="http://schemas.microsoft.com/office/drawing/2014/main" id="{EFF210D5-A467-4CE8-9861-10715DE502C0}"/>
                </a:ext>
              </a:extLst>
            </p:cNvPr>
            <p:cNvSpPr/>
            <p:nvPr/>
          </p:nvSpPr>
          <p:spPr bwMode="auto">
            <a:xfrm>
              <a:off x="814952" y="1972540"/>
              <a:ext cx="1269741" cy="1269741"/>
            </a:xfrm>
            <a:prstGeom prst="ellipse">
              <a:avLst/>
            </a:prstGeom>
            <a:grpFill/>
            <a:ln w="76200">
              <a:solidFill>
                <a:schemeClr val="accent5">
                  <a:lumMod val="5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0" name="Graphic 39">
              <a:extLst>
                <a:ext uri="{FF2B5EF4-FFF2-40B4-BE49-F238E27FC236}">
                  <a16:creationId xmlns:a16="http://schemas.microsoft.com/office/drawing/2014/main" id="{60DF4B52-B3B2-4CB8-9671-C149A32FB3D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8253" y="2179979"/>
              <a:ext cx="851113" cy="851113"/>
            </a:xfrm>
            <a:prstGeom prst="rect">
              <a:avLst/>
            </a:prstGeom>
          </p:spPr>
        </p:pic>
      </p:grpSp>
      <p:sp>
        <p:nvSpPr>
          <p:cNvPr id="14" name="Content Placeholder 13">
            <a:extLst>
              <a:ext uri="{FF2B5EF4-FFF2-40B4-BE49-F238E27FC236}">
                <a16:creationId xmlns:a16="http://schemas.microsoft.com/office/drawing/2014/main" id="{6F8F3BD2-3151-25C3-1EDE-7E74E4CB069B}"/>
              </a:ext>
            </a:extLst>
          </p:cNvPr>
          <p:cNvSpPr>
            <a:spLocks noGrp="1"/>
          </p:cNvSpPr>
          <p:nvPr>
            <p:ph sz="quarter" idx="15"/>
          </p:nvPr>
        </p:nvSpPr>
        <p:spPr>
          <a:xfrm>
            <a:off x="2635950" y="2573892"/>
            <a:ext cx="2084832" cy="3063240"/>
          </a:xfrm>
          <a:prstGeom prst="round2SameRect">
            <a:avLst>
              <a:gd name="adj1" fmla="val 0"/>
              <a:gd name="adj2" fmla="val 16928"/>
            </a:avLst>
          </a:prstGeom>
          <a:ln w="76200">
            <a:solidFill>
              <a:srgbClr val="FEC736"/>
            </a:solidFill>
          </a:ln>
        </p:spPr>
        <p:txBody>
          <a:bodyPr tIns="1005840" anchor="t" anchorCtr="1">
            <a:normAutofit/>
          </a:bodyPr>
          <a:lstStyle/>
          <a:p>
            <a:pPr marL="0" marR="0" lvl="0" indent="0" algn="ctr" defTabSz="685800" rtl="0" eaLnBrk="1" fontAlgn="auto" latinLnBrk="0" hangingPunct="1">
              <a:spcBef>
                <a:spcPts val="0"/>
              </a:spcBef>
              <a:spcAft>
                <a:spcPts val="0"/>
              </a:spcAft>
              <a:buClrTx/>
              <a:buSzTx/>
              <a:buFontTx/>
              <a:buNone/>
              <a:tabLst/>
              <a:defRPr/>
            </a:pPr>
            <a:r>
              <a:rPr kumimoji="0" lang="en-US" sz="1500" b="0" i="0" u="none" strike="noStrike" kern="1200" cap="none" spc="0" normalizeH="0" baseline="0" noProof="0" dirty="0">
                <a:ln>
                  <a:noFill/>
                </a:ln>
                <a:solidFill>
                  <a:srgbClr val="00529B"/>
                </a:solidFill>
                <a:effectLst/>
                <a:uLnTx/>
                <a:uFillTx/>
                <a:latin typeface="Arial"/>
                <a:ea typeface="+mn-ea"/>
                <a:cs typeface="Arial"/>
              </a:rPr>
              <a:t>Still get </a:t>
            </a:r>
            <a:r>
              <a:rPr kumimoji="0" lang="en-US" sz="1500" b="1" i="0" u="none" strike="noStrike" kern="1200" cap="none" spc="0" normalizeH="0" baseline="0" noProof="0" dirty="0">
                <a:ln>
                  <a:noFill/>
                </a:ln>
                <a:solidFill>
                  <a:srgbClr val="00529B"/>
                </a:solidFill>
                <a:effectLst/>
                <a:uLnTx/>
                <a:uFillTx/>
                <a:latin typeface="Arial"/>
                <a:ea typeface="+mn-ea"/>
                <a:cs typeface="Arial"/>
              </a:rPr>
              <a:t>services</a:t>
            </a:r>
            <a:r>
              <a:rPr kumimoji="0" lang="en-US" sz="1500" b="0" i="0" u="none" strike="noStrike" kern="1200" cap="none" spc="0" normalizeH="0" baseline="0" noProof="0" dirty="0">
                <a:ln>
                  <a:noFill/>
                </a:ln>
                <a:solidFill>
                  <a:srgbClr val="00529B"/>
                </a:solidFill>
                <a:effectLst/>
                <a:uLnTx/>
                <a:uFillTx/>
                <a:latin typeface="Arial"/>
                <a:ea typeface="+mn-ea"/>
                <a:cs typeface="Arial"/>
              </a:rPr>
              <a:t> covered by Part A and Part B</a:t>
            </a:r>
          </a:p>
        </p:txBody>
      </p:sp>
      <p:grpSp>
        <p:nvGrpSpPr>
          <p:cNvPr id="7" name="Group 6">
            <a:extLst>
              <a:ext uri="{FF2B5EF4-FFF2-40B4-BE49-F238E27FC236}">
                <a16:creationId xmlns:a16="http://schemas.microsoft.com/office/drawing/2014/main" id="{F0F7C6A3-3D49-A9E6-AB22-C8A9C439C2CB}"/>
              </a:ext>
              <a:ext uri="{C183D7F6-B498-43B3-948B-1728B52AA6E4}">
                <adec:decorative xmlns:adec="http://schemas.microsoft.com/office/drawing/2017/decorative" val="1"/>
              </a:ext>
            </a:extLst>
          </p:cNvPr>
          <p:cNvGrpSpPr/>
          <p:nvPr/>
        </p:nvGrpSpPr>
        <p:grpSpPr>
          <a:xfrm>
            <a:off x="3078603" y="1954934"/>
            <a:ext cx="1269741" cy="1300548"/>
            <a:chOff x="3078603" y="1954934"/>
            <a:chExt cx="1269741" cy="1300548"/>
          </a:xfrm>
        </p:grpSpPr>
        <p:sp>
          <p:nvSpPr>
            <p:cNvPr id="63" name="Oval 62">
              <a:extLst>
                <a:ext uri="{FF2B5EF4-FFF2-40B4-BE49-F238E27FC236}">
                  <a16:creationId xmlns:a16="http://schemas.microsoft.com/office/drawing/2014/main" id="{88E433F3-121D-4487-9E03-96AE58534DC8}"/>
                </a:ext>
              </a:extLst>
            </p:cNvPr>
            <p:cNvSpPr/>
            <p:nvPr/>
          </p:nvSpPr>
          <p:spPr bwMode="auto">
            <a:xfrm>
              <a:off x="3078603" y="1954934"/>
              <a:ext cx="1269741" cy="1269741"/>
            </a:xfrm>
            <a:prstGeom prst="ellipse">
              <a:avLst/>
            </a:prstGeom>
            <a:solidFill>
              <a:schemeClr val="accent4">
                <a:lumMod val="60000"/>
                <a:lumOff val="40000"/>
              </a:schemeClr>
            </a:solid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 name="Picture 4">
              <a:extLst>
                <a:ext uri="{FF2B5EF4-FFF2-40B4-BE49-F238E27FC236}">
                  <a16:creationId xmlns:a16="http://schemas.microsoft.com/office/drawing/2014/main" id="{82F1D9B6-63ED-B511-AB88-D6CB98DE275B}"/>
                </a:ext>
              </a:extLst>
            </p:cNvPr>
            <p:cNvPicPr>
              <a:picLocks noChangeAspect="1"/>
            </p:cNvPicPr>
            <p:nvPr/>
          </p:nvPicPr>
          <p:blipFill>
            <a:blip r:embed="rId6"/>
            <a:stretch>
              <a:fillRect/>
            </a:stretch>
          </p:blipFill>
          <p:spPr>
            <a:xfrm>
              <a:off x="3256233" y="2115431"/>
              <a:ext cx="914479" cy="1140051"/>
            </a:xfrm>
            <a:prstGeom prst="rect">
              <a:avLst/>
            </a:prstGeom>
          </p:spPr>
        </p:pic>
      </p:grpSp>
      <p:sp>
        <p:nvSpPr>
          <p:cNvPr id="15" name="Content Placeholder 14">
            <a:extLst>
              <a:ext uri="{FF2B5EF4-FFF2-40B4-BE49-F238E27FC236}">
                <a16:creationId xmlns:a16="http://schemas.microsoft.com/office/drawing/2014/main" id="{7A41DFE6-A04B-B572-F6A2-DCCE0413D3D6}"/>
              </a:ext>
            </a:extLst>
          </p:cNvPr>
          <p:cNvSpPr>
            <a:spLocks noGrp="1"/>
          </p:cNvSpPr>
          <p:nvPr>
            <p:ph sz="quarter" idx="16"/>
          </p:nvPr>
        </p:nvSpPr>
        <p:spPr>
          <a:xfrm>
            <a:off x="4959127" y="2573892"/>
            <a:ext cx="2084832" cy="3063240"/>
          </a:xfrm>
          <a:prstGeom prst="round2SameRect">
            <a:avLst>
              <a:gd name="adj1" fmla="val 0"/>
              <a:gd name="adj2" fmla="val 16159"/>
            </a:avLst>
          </a:prstGeom>
          <a:ln w="76200">
            <a:solidFill>
              <a:schemeClr val="accent5">
                <a:lumMod val="75000"/>
              </a:schemeClr>
            </a:solidFill>
          </a:ln>
        </p:spPr>
        <p:txBody>
          <a:bodyPr tIns="1005840" anchor="t" anchorCtr="1">
            <a:noAutofit/>
          </a:bodyPr>
          <a:lstStyle/>
          <a:p>
            <a:pPr marL="0" indent="0" algn="ctr">
              <a:buNone/>
            </a:pPr>
            <a:r>
              <a:rPr lang="en-US" sz="1500" dirty="0">
                <a:solidFill>
                  <a:srgbClr val="00529B"/>
                </a:solidFill>
                <a:latin typeface="Arial"/>
                <a:cs typeface="Arial"/>
              </a:rPr>
              <a:t>Can’t be </a:t>
            </a:r>
            <a:r>
              <a:rPr lang="en-US" sz="1500" b="1" dirty="0">
                <a:solidFill>
                  <a:srgbClr val="00529B"/>
                </a:solidFill>
                <a:latin typeface="Arial"/>
                <a:cs typeface="Arial"/>
              </a:rPr>
              <a:t>charged</a:t>
            </a:r>
            <a:r>
              <a:rPr lang="en-US" sz="1500" dirty="0">
                <a:solidFill>
                  <a:srgbClr val="00529B"/>
                </a:solidFill>
                <a:latin typeface="Arial"/>
                <a:cs typeface="Arial"/>
              </a:rPr>
              <a:t> more than Original Medicare for certain services, like chemotherapy, dialysis, and skilled nursing facility (SNF) care</a:t>
            </a:r>
          </a:p>
        </p:txBody>
      </p:sp>
      <p:grpSp>
        <p:nvGrpSpPr>
          <p:cNvPr id="27" name="Group 26">
            <a:extLst>
              <a:ext uri="{FF2B5EF4-FFF2-40B4-BE49-F238E27FC236}">
                <a16:creationId xmlns:a16="http://schemas.microsoft.com/office/drawing/2014/main" id="{5E923F2E-9FF3-5C9B-C4FF-7A4526466390}"/>
              </a:ext>
              <a:ext uri="{C183D7F6-B498-43B3-948B-1728B52AA6E4}">
                <adec:decorative xmlns:adec="http://schemas.microsoft.com/office/drawing/2017/decorative" val="1"/>
              </a:ext>
            </a:extLst>
          </p:cNvPr>
          <p:cNvGrpSpPr/>
          <p:nvPr/>
        </p:nvGrpSpPr>
        <p:grpSpPr>
          <a:xfrm>
            <a:off x="5383294" y="1942503"/>
            <a:ext cx="1269741" cy="1269741"/>
            <a:chOff x="5383294" y="1942503"/>
            <a:chExt cx="1269741" cy="1269741"/>
          </a:xfrm>
          <a:solidFill>
            <a:schemeClr val="accent5">
              <a:lumMod val="60000"/>
              <a:lumOff val="40000"/>
            </a:schemeClr>
          </a:solidFill>
        </p:grpSpPr>
        <p:sp>
          <p:nvSpPr>
            <p:cNvPr id="69" name="Oval 68">
              <a:extLst>
                <a:ext uri="{FF2B5EF4-FFF2-40B4-BE49-F238E27FC236}">
                  <a16:creationId xmlns:a16="http://schemas.microsoft.com/office/drawing/2014/main" id="{66557D7C-D1A8-48E1-BE11-330346A0B9A1}"/>
                </a:ext>
              </a:extLst>
            </p:cNvPr>
            <p:cNvSpPr/>
            <p:nvPr/>
          </p:nvSpPr>
          <p:spPr bwMode="auto">
            <a:xfrm>
              <a:off x="5383294" y="1942503"/>
              <a:ext cx="1269741" cy="1269741"/>
            </a:xfrm>
            <a:prstGeom prst="ellipse">
              <a:avLst/>
            </a:prstGeom>
            <a:grpFill/>
            <a:ln w="76200">
              <a:solidFill>
                <a:schemeClr val="accent5">
                  <a:lumMod val="75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4" name="Graphic 93" descr="Transfer with solid fill">
              <a:extLst>
                <a:ext uri="{FF2B5EF4-FFF2-40B4-BE49-F238E27FC236}">
                  <a16:creationId xmlns:a16="http://schemas.microsoft.com/office/drawing/2014/main" id="{EC5494D4-31C9-4FD5-9BFD-9977C4CD29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41275" y="2216340"/>
              <a:ext cx="793236" cy="793236"/>
            </a:xfrm>
            <a:prstGeom prst="rect">
              <a:avLst/>
            </a:prstGeom>
          </p:spPr>
        </p:pic>
      </p:grpSp>
      <p:sp>
        <p:nvSpPr>
          <p:cNvPr id="16" name="Content Placeholder 15">
            <a:extLst>
              <a:ext uri="{FF2B5EF4-FFF2-40B4-BE49-F238E27FC236}">
                <a16:creationId xmlns:a16="http://schemas.microsoft.com/office/drawing/2014/main" id="{B67F692A-B841-4383-708C-AB9D760AB416}"/>
              </a:ext>
            </a:extLst>
          </p:cNvPr>
          <p:cNvSpPr>
            <a:spLocks noGrp="1"/>
          </p:cNvSpPr>
          <p:nvPr>
            <p:ph sz="quarter" idx="17"/>
          </p:nvPr>
        </p:nvSpPr>
        <p:spPr>
          <a:xfrm>
            <a:off x="7282304" y="2573892"/>
            <a:ext cx="2084832" cy="3063240"/>
          </a:xfrm>
          <a:prstGeom prst="round2SameRect">
            <a:avLst>
              <a:gd name="adj1" fmla="val 0"/>
              <a:gd name="adj2" fmla="val 16928"/>
            </a:avLst>
          </a:prstGeom>
          <a:ln w="76200">
            <a:solidFill>
              <a:schemeClr val="accent5">
                <a:lumMod val="60000"/>
                <a:lumOff val="40000"/>
              </a:schemeClr>
            </a:solidFill>
          </a:ln>
        </p:spPr>
        <p:txBody>
          <a:bodyPr tIns="1005840" anchor="t" anchorCtr="1">
            <a:noAutofit/>
          </a:bodyPr>
          <a:lstStyle/>
          <a:p>
            <a:pPr marL="0" indent="0" algn="ctr">
              <a:buNone/>
            </a:pPr>
            <a:r>
              <a:rPr lang="en-US" sz="1500" dirty="0">
                <a:solidFill>
                  <a:srgbClr val="00529B"/>
                </a:solidFill>
                <a:latin typeface="Arial"/>
                <a:cs typeface="Arial"/>
              </a:rPr>
              <a:t>May choose a plan that includes </a:t>
            </a:r>
            <a:r>
              <a:rPr lang="en-US" sz="1500" b="1" dirty="0">
                <a:solidFill>
                  <a:srgbClr val="00529B"/>
                </a:solidFill>
                <a:latin typeface="Arial"/>
                <a:cs typeface="Arial"/>
              </a:rPr>
              <a:t>drug coverage</a:t>
            </a:r>
            <a:r>
              <a:rPr lang="en-US" sz="1500" dirty="0">
                <a:solidFill>
                  <a:srgbClr val="00529B"/>
                </a:solidFill>
                <a:latin typeface="Arial"/>
                <a:cs typeface="Arial"/>
              </a:rPr>
              <a:t> and/or </a:t>
            </a:r>
            <a:r>
              <a:rPr lang="en-US" sz="1500" b="1" dirty="0">
                <a:solidFill>
                  <a:srgbClr val="00529B"/>
                </a:solidFill>
                <a:latin typeface="Arial"/>
                <a:cs typeface="Arial"/>
              </a:rPr>
              <a:t>extra benefits </a:t>
            </a:r>
            <a:r>
              <a:rPr lang="en-US" sz="1500" dirty="0">
                <a:solidFill>
                  <a:srgbClr val="00529B"/>
                </a:solidFill>
                <a:latin typeface="Arial"/>
                <a:cs typeface="Arial"/>
              </a:rPr>
              <a:t>like vision, dental or fitness and wellness benefits</a:t>
            </a:r>
          </a:p>
        </p:txBody>
      </p:sp>
      <p:grpSp>
        <p:nvGrpSpPr>
          <p:cNvPr id="21" name="Group 20">
            <a:extLst>
              <a:ext uri="{FF2B5EF4-FFF2-40B4-BE49-F238E27FC236}">
                <a16:creationId xmlns:a16="http://schemas.microsoft.com/office/drawing/2014/main" id="{D231FCC4-9654-BC9A-C732-38565C16E9B4}"/>
              </a:ext>
              <a:ext uri="{C183D7F6-B498-43B3-948B-1728B52AA6E4}">
                <adec:decorative xmlns:adec="http://schemas.microsoft.com/office/drawing/2017/decorative" val="1"/>
              </a:ext>
            </a:extLst>
          </p:cNvPr>
          <p:cNvGrpSpPr/>
          <p:nvPr/>
        </p:nvGrpSpPr>
        <p:grpSpPr>
          <a:xfrm>
            <a:off x="7665901" y="1944153"/>
            <a:ext cx="1269741" cy="1269741"/>
            <a:chOff x="7741207" y="1987185"/>
            <a:chExt cx="1269741" cy="1269741"/>
          </a:xfrm>
        </p:grpSpPr>
        <p:sp>
          <p:nvSpPr>
            <p:cNvPr id="75" name="Oval 74">
              <a:extLst>
                <a:ext uri="{FF2B5EF4-FFF2-40B4-BE49-F238E27FC236}">
                  <a16:creationId xmlns:a16="http://schemas.microsoft.com/office/drawing/2014/main" id="{F8806695-E91D-47E1-A397-2C22C6D9069C}"/>
                </a:ext>
              </a:extLst>
            </p:cNvPr>
            <p:cNvSpPr/>
            <p:nvPr/>
          </p:nvSpPr>
          <p:spPr bwMode="auto">
            <a:xfrm>
              <a:off x="7741207" y="1987185"/>
              <a:ext cx="1269741" cy="1269741"/>
            </a:xfrm>
            <a:prstGeom prst="ellipse">
              <a:avLst/>
            </a:prstGeom>
            <a:solidFill>
              <a:schemeClr val="accent5">
                <a:lumMod val="40000"/>
                <a:lumOff val="60000"/>
              </a:schemeClr>
            </a:solidFill>
            <a:ln w="76200">
              <a:solidFill>
                <a:schemeClr val="accent5">
                  <a:lumMod val="60000"/>
                  <a:lumOff val="4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8" name="Graphic 97" descr="Medicine with solid fill">
              <a:extLst>
                <a:ext uri="{FF2B5EF4-FFF2-40B4-BE49-F238E27FC236}">
                  <a16:creationId xmlns:a16="http://schemas.microsoft.com/office/drawing/2014/main" id="{F5334F05-2174-49D0-AAA3-C7B34716DC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71645" y="2163204"/>
              <a:ext cx="914400" cy="914400"/>
            </a:xfrm>
            <a:prstGeom prst="rect">
              <a:avLst/>
            </a:prstGeom>
          </p:spPr>
        </p:pic>
      </p:grpSp>
      <p:sp>
        <p:nvSpPr>
          <p:cNvPr id="17" name="Content Placeholder 16">
            <a:extLst>
              <a:ext uri="{FF2B5EF4-FFF2-40B4-BE49-F238E27FC236}">
                <a16:creationId xmlns:a16="http://schemas.microsoft.com/office/drawing/2014/main" id="{EB74FD42-292E-F959-D004-6E0B450422E2}"/>
              </a:ext>
            </a:extLst>
          </p:cNvPr>
          <p:cNvSpPr>
            <a:spLocks noGrp="1"/>
          </p:cNvSpPr>
          <p:nvPr>
            <p:ph sz="quarter" idx="18"/>
          </p:nvPr>
        </p:nvSpPr>
        <p:spPr>
          <a:xfrm>
            <a:off x="9605481" y="2561125"/>
            <a:ext cx="2084832" cy="3063240"/>
          </a:xfrm>
          <a:prstGeom prst="round2SameRect">
            <a:avLst>
              <a:gd name="adj1" fmla="val 0"/>
              <a:gd name="adj2" fmla="val 16928"/>
            </a:avLst>
          </a:prstGeom>
          <a:ln w="76200">
            <a:solidFill>
              <a:schemeClr val="accent1">
                <a:lumMod val="60000"/>
                <a:lumOff val="40000"/>
              </a:schemeClr>
            </a:solidFill>
          </a:ln>
        </p:spPr>
        <p:txBody>
          <a:bodyPr tIns="1005840" anchor="t" anchorCtr="1">
            <a:normAutofit/>
          </a:bodyPr>
          <a:lstStyle/>
          <a:p>
            <a:pPr marL="0" indent="0" algn="ctr">
              <a:buNone/>
            </a:pPr>
            <a:r>
              <a:rPr lang="en-US" sz="1500" dirty="0">
                <a:solidFill>
                  <a:srgbClr val="00529B"/>
                </a:solidFill>
                <a:latin typeface="Arial"/>
                <a:cs typeface="Arial"/>
              </a:rPr>
              <a:t>Have a yearly limit on </a:t>
            </a:r>
            <a:r>
              <a:rPr lang="en-US" sz="1500" b="1" dirty="0">
                <a:solidFill>
                  <a:srgbClr val="00529B"/>
                </a:solidFill>
                <a:latin typeface="Arial"/>
                <a:cs typeface="Arial"/>
              </a:rPr>
              <a:t>out-of-pocket costs</a:t>
            </a:r>
          </a:p>
          <a:p>
            <a:pPr marL="0" indent="0" algn="ctr">
              <a:buNone/>
            </a:pPr>
            <a:endParaRPr lang="en-US" sz="1500" dirty="0"/>
          </a:p>
        </p:txBody>
      </p:sp>
      <p:grpSp>
        <p:nvGrpSpPr>
          <p:cNvPr id="20" name="Group 19">
            <a:extLst>
              <a:ext uri="{FF2B5EF4-FFF2-40B4-BE49-F238E27FC236}">
                <a16:creationId xmlns:a16="http://schemas.microsoft.com/office/drawing/2014/main" id="{87FA7B70-134F-F001-A538-A87A58E87E8B}"/>
              </a:ext>
              <a:ext uri="{C183D7F6-B498-43B3-948B-1728B52AA6E4}">
                <adec:decorative xmlns:adec="http://schemas.microsoft.com/office/drawing/2017/decorative" val="1"/>
              </a:ext>
            </a:extLst>
          </p:cNvPr>
          <p:cNvGrpSpPr/>
          <p:nvPr/>
        </p:nvGrpSpPr>
        <p:grpSpPr>
          <a:xfrm>
            <a:off x="10013624" y="1931745"/>
            <a:ext cx="1269741" cy="1269741"/>
            <a:chOff x="10013624" y="1985535"/>
            <a:chExt cx="1269741" cy="1269741"/>
          </a:xfrm>
        </p:grpSpPr>
        <p:sp>
          <p:nvSpPr>
            <p:cNvPr id="81" name="Oval 80">
              <a:extLst>
                <a:ext uri="{FF2B5EF4-FFF2-40B4-BE49-F238E27FC236}">
                  <a16:creationId xmlns:a16="http://schemas.microsoft.com/office/drawing/2014/main" id="{C35066E3-8D9F-48F2-A904-D31C1492813A}"/>
                </a:ext>
              </a:extLst>
            </p:cNvPr>
            <p:cNvSpPr/>
            <p:nvPr/>
          </p:nvSpPr>
          <p:spPr bwMode="auto">
            <a:xfrm>
              <a:off x="10013624" y="1985535"/>
              <a:ext cx="1269741" cy="1269741"/>
            </a:xfrm>
            <a:prstGeom prst="ellipse">
              <a:avLst/>
            </a:prstGeom>
            <a:solidFill>
              <a:schemeClr val="accent1">
                <a:lumMod val="40000"/>
                <a:lumOff val="60000"/>
              </a:schemeClr>
            </a:solidFill>
            <a:ln w="76200">
              <a:solidFill>
                <a:schemeClr val="accent1">
                  <a:lumMod val="60000"/>
                  <a:lumOff val="4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6" name="Graphic 5" descr="Money">
              <a:extLst>
                <a:ext uri="{FF2B5EF4-FFF2-40B4-BE49-F238E27FC236}">
                  <a16:creationId xmlns:a16="http://schemas.microsoft.com/office/drawing/2014/main" id="{5039FFFA-0491-4386-B3EA-9EC1297449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91294" y="2116692"/>
              <a:ext cx="914400" cy="914400"/>
            </a:xfrm>
            <a:prstGeom prst="rect">
              <a:avLst/>
            </a:prstGeom>
          </p:spPr>
        </p:pic>
      </p:grpSp>
      <p:sp>
        <p:nvSpPr>
          <p:cNvPr id="11" name="Slide Number Placeholder 10">
            <a:extLst>
              <a:ext uri="{FF2B5EF4-FFF2-40B4-BE49-F238E27FC236}">
                <a16:creationId xmlns:a16="http://schemas.microsoft.com/office/drawing/2014/main" id="{77F531D6-122F-4531-A766-5BCECF10E7CE}"/>
              </a:ext>
            </a:extLst>
          </p:cNvPr>
          <p:cNvSpPr>
            <a:spLocks noGrp="1"/>
          </p:cNvSpPr>
          <p:nvPr>
            <p:ph type="sldNum" sz="quarter" idx="12"/>
          </p:nvPr>
        </p:nvSpPr>
        <p:spPr/>
        <p:txBody>
          <a:bodyPr/>
          <a:lstStyle/>
          <a:p>
            <a:fld id="{0B2D781D-8844-5940-92D1-06EF0A7F581E}" type="slidenum">
              <a:rPr lang="en-US" smtClean="0"/>
              <a:pPr/>
              <a:t>73</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41586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animBg="1"/>
      <p:bldP spid="14" grpId="0" uiExpand="1" animBg="1"/>
      <p:bldP spid="15" grpId="0" uiExpand="1" animBg="1"/>
      <p:bldP spid="16" grpId="0" uiExpand="1" animBg="1"/>
      <p:bldP spid="17" grpId="0" uiExpan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Medicare Advantage Plans Work (continued)</a:t>
            </a:r>
          </a:p>
        </p:txBody>
      </p:sp>
      <p:sp>
        <p:nvSpPr>
          <p:cNvPr id="12" name="Content Placeholder 11">
            <a:extLst>
              <a:ext uri="{FF2B5EF4-FFF2-40B4-BE49-F238E27FC236}">
                <a16:creationId xmlns:a16="http://schemas.microsoft.com/office/drawing/2014/main" id="{BABBDE4F-66D2-2137-538F-7AD14561566E}"/>
              </a:ext>
            </a:extLst>
          </p:cNvPr>
          <p:cNvSpPr>
            <a:spLocks noGrp="1"/>
          </p:cNvSpPr>
          <p:nvPr>
            <p:ph sz="quarter" idx="13"/>
          </p:nvPr>
        </p:nvSpPr>
        <p:spPr>
          <a:xfrm>
            <a:off x="2541673" y="1104084"/>
            <a:ext cx="6670104" cy="529798"/>
          </a:xfrm>
        </p:spPr>
        <p:txBody>
          <a:bodyPr/>
          <a:lstStyle/>
          <a:p>
            <a:pPr marL="0" lvl="0" indent="0" algn="ctr">
              <a:spcAft>
                <a:spcPts val="0"/>
              </a:spcAft>
              <a:buClrTx/>
              <a:buNone/>
              <a:defRPr/>
            </a:pPr>
            <a:r>
              <a:rPr lang="en-US" sz="2400" b="1" dirty="0"/>
              <a:t>In a Medicare Advantage Plan</a:t>
            </a:r>
            <a:r>
              <a:rPr lang="en-US" sz="2400" dirty="0"/>
              <a:t>:</a:t>
            </a:r>
            <a:endParaRPr lang="en-US" dirty="0"/>
          </a:p>
        </p:txBody>
      </p:sp>
      <p:sp>
        <p:nvSpPr>
          <p:cNvPr id="19" name="Content Placeholder 18">
            <a:extLst>
              <a:ext uri="{FF2B5EF4-FFF2-40B4-BE49-F238E27FC236}">
                <a16:creationId xmlns:a16="http://schemas.microsoft.com/office/drawing/2014/main" id="{0B0A48B8-7D9E-EC44-D5CD-D29A01DE0787}"/>
              </a:ext>
            </a:extLst>
          </p:cNvPr>
          <p:cNvSpPr>
            <a:spLocks noGrp="1"/>
          </p:cNvSpPr>
          <p:nvPr>
            <p:ph sz="quarter" idx="14"/>
          </p:nvPr>
        </p:nvSpPr>
        <p:spPr>
          <a:xfrm>
            <a:off x="447151" y="2528239"/>
            <a:ext cx="2084832" cy="3271541"/>
          </a:xfrm>
          <a:prstGeom prst="round2SameRect">
            <a:avLst>
              <a:gd name="adj1" fmla="val 0"/>
              <a:gd name="adj2" fmla="val 21930"/>
            </a:avLst>
          </a:prstGeom>
          <a:ln w="76200">
            <a:solidFill>
              <a:srgbClr val="8FAADC"/>
            </a:solidFill>
          </a:ln>
        </p:spPr>
        <p:txBody>
          <a:bodyPr tIns="822960"/>
          <a:lstStyle/>
          <a:p>
            <a:pPr marL="0" lvl="0" indent="0" algn="ctr" defTabSz="685800">
              <a:lnSpc>
                <a:spcPct val="140000"/>
              </a:lnSpc>
              <a:spcAft>
                <a:spcPts val="0"/>
              </a:spcAft>
              <a:buClrTx/>
              <a:buNone/>
            </a:pPr>
            <a:r>
              <a:rPr lang="en-US" sz="1400" dirty="0">
                <a:latin typeface="Arial"/>
                <a:cs typeface="Arial"/>
              </a:rPr>
              <a:t>Each plan has a </a:t>
            </a:r>
            <a:r>
              <a:rPr lang="en-US" sz="1400" b="1" dirty="0">
                <a:latin typeface="Arial"/>
                <a:cs typeface="Arial"/>
              </a:rPr>
              <a:t>service area </a:t>
            </a:r>
            <a:r>
              <a:rPr lang="en-US" sz="1400" dirty="0">
                <a:latin typeface="Arial"/>
                <a:cs typeface="Arial"/>
              </a:rPr>
              <a:t>in which its enrollees must live</a:t>
            </a:r>
          </a:p>
        </p:txBody>
      </p:sp>
      <p:grpSp>
        <p:nvGrpSpPr>
          <p:cNvPr id="42" name="Group 41">
            <a:extLst>
              <a:ext uri="{FF2B5EF4-FFF2-40B4-BE49-F238E27FC236}">
                <a16:creationId xmlns:a16="http://schemas.microsoft.com/office/drawing/2014/main" id="{1C2763FB-48EA-48DB-58D5-F1D0B6DD812C}"/>
              </a:ext>
              <a:ext uri="{C183D7F6-B498-43B3-948B-1728B52AA6E4}">
                <adec:decorative xmlns:adec="http://schemas.microsoft.com/office/drawing/2017/decorative" val="1"/>
              </a:ext>
            </a:extLst>
          </p:cNvPr>
          <p:cNvGrpSpPr/>
          <p:nvPr/>
        </p:nvGrpSpPr>
        <p:grpSpPr>
          <a:xfrm>
            <a:off x="854696" y="1893368"/>
            <a:ext cx="1269741" cy="1269741"/>
            <a:chOff x="854696" y="1893368"/>
            <a:chExt cx="1269741" cy="1269741"/>
          </a:xfrm>
        </p:grpSpPr>
        <p:sp>
          <p:nvSpPr>
            <p:cNvPr id="47" name="Oval 46">
              <a:extLst>
                <a:ext uri="{FF2B5EF4-FFF2-40B4-BE49-F238E27FC236}">
                  <a16:creationId xmlns:a16="http://schemas.microsoft.com/office/drawing/2014/main" id="{835B6E22-C41A-4C6D-990B-9CFB43A17B74}"/>
                </a:ext>
                <a:ext uri="{C183D7F6-B498-43B3-948B-1728B52AA6E4}">
                  <adec:decorative xmlns:adec="http://schemas.microsoft.com/office/drawing/2017/decorative" val="1"/>
                </a:ext>
              </a:extLst>
            </p:cNvPr>
            <p:cNvSpPr/>
            <p:nvPr/>
          </p:nvSpPr>
          <p:spPr bwMode="auto">
            <a:xfrm>
              <a:off x="854696" y="1893368"/>
              <a:ext cx="1269741" cy="1269741"/>
            </a:xfrm>
            <a:prstGeom prst="ellipse">
              <a:avLst/>
            </a:prstGeom>
            <a:solidFill>
              <a:schemeClr val="accent5">
                <a:lumMod val="40000"/>
                <a:lumOff val="60000"/>
              </a:schemeClr>
            </a:solid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1" name="Picture 40">
              <a:extLst>
                <a:ext uri="{FF2B5EF4-FFF2-40B4-BE49-F238E27FC236}">
                  <a16:creationId xmlns:a16="http://schemas.microsoft.com/office/drawing/2014/main" id="{F5DD38A8-81AF-9FD5-38F8-9F7A0D2E4017}"/>
                </a:ext>
              </a:extLst>
            </p:cNvPr>
            <p:cNvPicPr>
              <a:picLocks noChangeAspect="1"/>
            </p:cNvPicPr>
            <p:nvPr/>
          </p:nvPicPr>
          <p:blipFill>
            <a:blip r:embed="rId4"/>
            <a:stretch>
              <a:fillRect/>
            </a:stretch>
          </p:blipFill>
          <p:spPr>
            <a:xfrm>
              <a:off x="1100406" y="2032470"/>
              <a:ext cx="780356" cy="780356"/>
            </a:xfrm>
            <a:prstGeom prst="rect">
              <a:avLst/>
            </a:prstGeom>
          </p:spPr>
        </p:pic>
      </p:grpSp>
      <p:sp>
        <p:nvSpPr>
          <p:cNvPr id="20" name="Content Placeholder 19">
            <a:extLst>
              <a:ext uri="{FF2B5EF4-FFF2-40B4-BE49-F238E27FC236}">
                <a16:creationId xmlns:a16="http://schemas.microsoft.com/office/drawing/2014/main" id="{E734E90F-9737-FE61-13B9-A15E65D63977}"/>
              </a:ext>
            </a:extLst>
          </p:cNvPr>
          <p:cNvSpPr>
            <a:spLocks noGrp="1"/>
          </p:cNvSpPr>
          <p:nvPr>
            <p:ph sz="quarter" idx="15"/>
          </p:nvPr>
        </p:nvSpPr>
        <p:spPr>
          <a:xfrm>
            <a:off x="2742726" y="2546937"/>
            <a:ext cx="2084832" cy="3271542"/>
          </a:xfrm>
          <a:prstGeom prst="round2SameRect">
            <a:avLst>
              <a:gd name="adj1" fmla="val 0"/>
              <a:gd name="adj2" fmla="val 18275"/>
            </a:avLst>
          </a:prstGeom>
          <a:ln w="76200">
            <a:solidFill>
              <a:srgbClr val="FEBF22"/>
            </a:solidFill>
          </a:ln>
        </p:spPr>
        <p:txBody>
          <a:bodyPr lIns="0" tIns="731520" rIns="0">
            <a:noAutofit/>
          </a:bodyPr>
          <a:lstStyle/>
          <a:p>
            <a:pPr marL="0" lvl="0" indent="0" algn="ctr" defTabSz="685800">
              <a:lnSpc>
                <a:spcPct val="140000"/>
              </a:lnSpc>
              <a:spcAft>
                <a:spcPts val="0"/>
              </a:spcAft>
              <a:buClrTx/>
              <a:buNone/>
            </a:pPr>
            <a:r>
              <a:rPr lang="en-US" sz="1400" dirty="0">
                <a:latin typeface="Arial"/>
                <a:cs typeface="Arial"/>
              </a:rPr>
              <a:t>You (or a provider acting on your behalf) can request to see if an item or service will be covered by the plan in advance (called an </a:t>
            </a:r>
            <a:r>
              <a:rPr lang="en-US" sz="1400" b="1" dirty="0">
                <a:latin typeface="Arial"/>
                <a:cs typeface="Arial"/>
              </a:rPr>
              <a:t>organization determination</a:t>
            </a:r>
            <a:r>
              <a:rPr lang="en-US" sz="1400" dirty="0">
                <a:latin typeface="Arial"/>
                <a:cs typeface="Arial"/>
              </a:rPr>
              <a:t>) </a:t>
            </a:r>
          </a:p>
        </p:txBody>
      </p:sp>
      <p:grpSp>
        <p:nvGrpSpPr>
          <p:cNvPr id="31" name="Group 30">
            <a:extLst>
              <a:ext uri="{FF2B5EF4-FFF2-40B4-BE49-F238E27FC236}">
                <a16:creationId xmlns:a16="http://schemas.microsoft.com/office/drawing/2014/main" id="{4331049F-8705-1480-D4C1-BACD82640CAD}"/>
              </a:ext>
              <a:ext uri="{C183D7F6-B498-43B3-948B-1728B52AA6E4}">
                <adec:decorative xmlns:adec="http://schemas.microsoft.com/office/drawing/2017/decorative" val="1"/>
              </a:ext>
            </a:extLst>
          </p:cNvPr>
          <p:cNvGrpSpPr/>
          <p:nvPr/>
        </p:nvGrpSpPr>
        <p:grpSpPr>
          <a:xfrm>
            <a:off x="3150271" y="1893368"/>
            <a:ext cx="1269741" cy="1269741"/>
            <a:chOff x="3110877" y="1974118"/>
            <a:chExt cx="1269741" cy="1269741"/>
          </a:xfrm>
        </p:grpSpPr>
        <p:sp>
          <p:nvSpPr>
            <p:cNvPr id="26" name="Oval 25">
              <a:extLst>
                <a:ext uri="{FF2B5EF4-FFF2-40B4-BE49-F238E27FC236}">
                  <a16:creationId xmlns:a16="http://schemas.microsoft.com/office/drawing/2014/main" id="{2BA2A2F6-616C-4D6C-A96E-6A902BA646D1}"/>
                </a:ext>
                <a:ext uri="{C183D7F6-B498-43B3-948B-1728B52AA6E4}">
                  <adec:decorative xmlns:adec="http://schemas.microsoft.com/office/drawing/2017/decorative" val="1"/>
                </a:ext>
              </a:extLst>
            </p:cNvPr>
            <p:cNvSpPr/>
            <p:nvPr/>
          </p:nvSpPr>
          <p:spPr bwMode="auto">
            <a:xfrm>
              <a:off x="3110877" y="1974118"/>
              <a:ext cx="1269741" cy="1269741"/>
            </a:xfrm>
            <a:prstGeom prst="ellipse">
              <a:avLst/>
            </a:prstGeom>
            <a:solidFill>
              <a:schemeClr val="accent4">
                <a:lumMod val="60000"/>
                <a:lumOff val="40000"/>
              </a:schemeClr>
            </a:solidFill>
            <a:ln w="76200">
              <a:solidFill>
                <a:srgbClr val="FEBF22"/>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6" name="Graphic 5">
              <a:extLst>
                <a:ext uri="{FF2B5EF4-FFF2-40B4-BE49-F238E27FC236}">
                  <a16:creationId xmlns:a16="http://schemas.microsoft.com/office/drawing/2014/main" id="{40E07473-36F6-43BC-8C35-F40D0E338FA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88547" y="2160872"/>
              <a:ext cx="914400" cy="914400"/>
            </a:xfrm>
            <a:prstGeom prst="rect">
              <a:avLst/>
            </a:prstGeom>
          </p:spPr>
        </p:pic>
      </p:grpSp>
      <p:sp>
        <p:nvSpPr>
          <p:cNvPr id="23" name="Content Placeholder 22">
            <a:extLst>
              <a:ext uri="{FF2B5EF4-FFF2-40B4-BE49-F238E27FC236}">
                <a16:creationId xmlns:a16="http://schemas.microsoft.com/office/drawing/2014/main" id="{F36FC97D-26D6-5866-30AF-7E502AD9E6E6}"/>
              </a:ext>
            </a:extLst>
          </p:cNvPr>
          <p:cNvSpPr>
            <a:spLocks noGrp="1"/>
          </p:cNvSpPr>
          <p:nvPr>
            <p:ph sz="quarter" idx="16"/>
          </p:nvPr>
        </p:nvSpPr>
        <p:spPr>
          <a:xfrm>
            <a:off x="5026007" y="2550131"/>
            <a:ext cx="2084832" cy="3268347"/>
          </a:xfrm>
          <a:prstGeom prst="round2SameRect">
            <a:avLst>
              <a:gd name="adj1" fmla="val 0"/>
              <a:gd name="adj2" fmla="val 17544"/>
            </a:avLst>
          </a:prstGeom>
          <a:ln w="76200">
            <a:solidFill>
              <a:srgbClr val="00529B"/>
            </a:solidFill>
          </a:ln>
        </p:spPr>
        <p:txBody>
          <a:bodyPr lIns="0" tIns="822960" rIns="0">
            <a:normAutofit/>
          </a:bodyPr>
          <a:lstStyle/>
          <a:p>
            <a:pPr marL="0" lvl="0" indent="0" algn="ctr" defTabSz="685800">
              <a:lnSpc>
                <a:spcPct val="140000"/>
              </a:lnSpc>
              <a:spcAft>
                <a:spcPts val="0"/>
              </a:spcAft>
              <a:buClrTx/>
              <a:buNone/>
            </a:pPr>
            <a:r>
              <a:rPr lang="en-US" sz="1400" dirty="0">
                <a:latin typeface="Arial"/>
                <a:cs typeface="Arial"/>
              </a:rPr>
              <a:t>Medicare pays a fixed amount for your coverage each month to the </a:t>
            </a:r>
            <a:r>
              <a:rPr lang="en-US" sz="1400" b="1" dirty="0">
                <a:latin typeface="Arial"/>
                <a:cs typeface="Arial"/>
              </a:rPr>
              <a:t>companies</a:t>
            </a:r>
            <a:r>
              <a:rPr lang="en-US" sz="1400" dirty="0">
                <a:latin typeface="Arial"/>
                <a:cs typeface="Arial"/>
              </a:rPr>
              <a:t> offering Medicare Advantage Plans</a:t>
            </a:r>
          </a:p>
        </p:txBody>
      </p:sp>
      <p:grpSp>
        <p:nvGrpSpPr>
          <p:cNvPr id="35" name="Group 34">
            <a:extLst>
              <a:ext uri="{FF2B5EF4-FFF2-40B4-BE49-F238E27FC236}">
                <a16:creationId xmlns:a16="http://schemas.microsoft.com/office/drawing/2014/main" id="{F67A450A-77A9-4C31-7CA2-405C970CAC89}"/>
              </a:ext>
              <a:ext uri="{C183D7F6-B498-43B3-948B-1728B52AA6E4}">
                <adec:decorative xmlns:adec="http://schemas.microsoft.com/office/drawing/2017/decorative" val="1"/>
              </a:ext>
            </a:extLst>
          </p:cNvPr>
          <p:cNvGrpSpPr/>
          <p:nvPr/>
        </p:nvGrpSpPr>
        <p:grpSpPr>
          <a:xfrm>
            <a:off x="5468790" y="1902451"/>
            <a:ext cx="1269741" cy="1269741"/>
            <a:chOff x="5477879" y="1988203"/>
            <a:chExt cx="1269741" cy="1269741"/>
          </a:xfrm>
        </p:grpSpPr>
        <p:sp>
          <p:nvSpPr>
            <p:cNvPr id="32" name="Oval 31">
              <a:extLst>
                <a:ext uri="{FF2B5EF4-FFF2-40B4-BE49-F238E27FC236}">
                  <a16:creationId xmlns:a16="http://schemas.microsoft.com/office/drawing/2014/main" id="{25DFC007-55DD-4D70-BA1F-1C9E3EB8203D}"/>
                </a:ext>
                <a:ext uri="{C183D7F6-B498-43B3-948B-1728B52AA6E4}">
                  <adec:decorative xmlns:adec="http://schemas.microsoft.com/office/drawing/2017/decorative" val="1"/>
                </a:ext>
              </a:extLst>
            </p:cNvPr>
            <p:cNvSpPr/>
            <p:nvPr/>
          </p:nvSpPr>
          <p:spPr bwMode="auto">
            <a:xfrm>
              <a:off x="5477879" y="1988203"/>
              <a:ext cx="1269741" cy="1269741"/>
            </a:xfrm>
            <a:prstGeom prst="ellipse">
              <a:avLst/>
            </a:prstGeom>
            <a:solidFill>
              <a:schemeClr val="accent5">
                <a:lumMod val="75000"/>
              </a:schemeClr>
            </a:solid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7" name="Graphic 56">
              <a:extLst>
                <a:ext uri="{FF2B5EF4-FFF2-40B4-BE49-F238E27FC236}">
                  <a16:creationId xmlns:a16="http://schemas.microsoft.com/office/drawing/2014/main" id="{0F91CD14-0C74-407A-8B43-953FA905756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1539" y="2118222"/>
              <a:ext cx="966482" cy="966482"/>
            </a:xfrm>
            <a:prstGeom prst="rect">
              <a:avLst/>
            </a:prstGeom>
          </p:spPr>
        </p:pic>
      </p:grpSp>
      <p:sp>
        <p:nvSpPr>
          <p:cNvPr id="24" name="Content Placeholder 23">
            <a:extLst>
              <a:ext uri="{FF2B5EF4-FFF2-40B4-BE49-F238E27FC236}">
                <a16:creationId xmlns:a16="http://schemas.microsoft.com/office/drawing/2014/main" id="{6F83C004-5776-F062-D3A9-C6968EF7D9D6}"/>
              </a:ext>
            </a:extLst>
          </p:cNvPr>
          <p:cNvSpPr>
            <a:spLocks noGrp="1"/>
          </p:cNvSpPr>
          <p:nvPr>
            <p:ph sz="quarter" idx="17"/>
          </p:nvPr>
        </p:nvSpPr>
        <p:spPr>
          <a:xfrm>
            <a:off x="7294062" y="2537556"/>
            <a:ext cx="2084832" cy="3280921"/>
          </a:xfrm>
          <a:prstGeom prst="round2SameRect">
            <a:avLst>
              <a:gd name="adj1" fmla="val 0"/>
              <a:gd name="adj2" fmla="val 14620"/>
            </a:avLst>
          </a:prstGeom>
          <a:ln w="76200">
            <a:solidFill>
              <a:srgbClr val="4472C4"/>
            </a:solidFill>
          </a:ln>
        </p:spPr>
        <p:txBody>
          <a:bodyPr lIns="0" tIns="822960" rIns="0"/>
          <a:lstStyle/>
          <a:p>
            <a:pPr marL="0" lvl="0" indent="0" algn="ctr" defTabSz="685800">
              <a:lnSpc>
                <a:spcPct val="140000"/>
              </a:lnSpc>
              <a:spcAft>
                <a:spcPts val="0"/>
              </a:spcAft>
              <a:buClrTx/>
              <a:buNone/>
            </a:pPr>
            <a:r>
              <a:rPr lang="en-US" sz="1400" dirty="0">
                <a:latin typeface="Arial"/>
                <a:cs typeface="Arial"/>
              </a:rPr>
              <a:t>Each plan can charge different out-of-pocket costs and have different </a:t>
            </a:r>
            <a:r>
              <a:rPr lang="en-US" sz="1400" b="1" dirty="0">
                <a:latin typeface="Arial"/>
                <a:cs typeface="Arial"/>
              </a:rPr>
              <a:t>rules</a:t>
            </a:r>
            <a:r>
              <a:rPr lang="en-US" sz="1400" dirty="0">
                <a:latin typeface="Arial"/>
                <a:cs typeface="Arial"/>
              </a:rPr>
              <a:t> for how you get services (which can change each year)</a:t>
            </a:r>
          </a:p>
        </p:txBody>
      </p:sp>
      <p:grpSp>
        <p:nvGrpSpPr>
          <p:cNvPr id="36" name="Group 35">
            <a:extLst>
              <a:ext uri="{FF2B5EF4-FFF2-40B4-BE49-F238E27FC236}">
                <a16:creationId xmlns:a16="http://schemas.microsoft.com/office/drawing/2014/main" id="{28CAAA7C-3922-702B-5B20-C28DCEFF17B5}"/>
              </a:ext>
              <a:ext uri="{C183D7F6-B498-43B3-948B-1728B52AA6E4}">
                <adec:decorative xmlns:adec="http://schemas.microsoft.com/office/drawing/2017/decorative" val="1"/>
              </a:ext>
            </a:extLst>
          </p:cNvPr>
          <p:cNvGrpSpPr/>
          <p:nvPr/>
        </p:nvGrpSpPr>
        <p:grpSpPr>
          <a:xfrm>
            <a:off x="7741207" y="1912066"/>
            <a:ext cx="1269741" cy="1269741"/>
            <a:chOff x="7741207" y="1984853"/>
            <a:chExt cx="1269741" cy="1269741"/>
          </a:xfrm>
        </p:grpSpPr>
        <p:sp>
          <p:nvSpPr>
            <p:cNvPr id="38" name="Oval 37">
              <a:extLst>
                <a:ext uri="{FF2B5EF4-FFF2-40B4-BE49-F238E27FC236}">
                  <a16:creationId xmlns:a16="http://schemas.microsoft.com/office/drawing/2014/main" id="{3498A92C-6147-422F-9155-C0DC9AC081DF}"/>
                </a:ext>
                <a:ext uri="{C183D7F6-B498-43B3-948B-1728B52AA6E4}">
                  <adec:decorative xmlns:adec="http://schemas.microsoft.com/office/drawing/2017/decorative" val="1"/>
                </a:ext>
              </a:extLst>
            </p:cNvPr>
            <p:cNvSpPr/>
            <p:nvPr/>
          </p:nvSpPr>
          <p:spPr bwMode="auto">
            <a:xfrm>
              <a:off x="7741207" y="1984853"/>
              <a:ext cx="1269741" cy="1269741"/>
            </a:xfrm>
            <a:prstGeom prst="ellipse">
              <a:avLst/>
            </a:prstGeom>
            <a:solidFill>
              <a:schemeClr val="accent1">
                <a:lumMod val="60000"/>
                <a:lumOff val="40000"/>
              </a:schemeClr>
            </a:solid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9" name="Graphic 58">
              <a:extLst>
                <a:ext uri="{FF2B5EF4-FFF2-40B4-BE49-F238E27FC236}">
                  <a16:creationId xmlns:a16="http://schemas.microsoft.com/office/drawing/2014/main" id="{CEDB2E1B-4907-4A54-B0BF-69570F8225B0}"/>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08885" y="2149859"/>
              <a:ext cx="914400" cy="914400"/>
            </a:xfrm>
            <a:prstGeom prst="rect">
              <a:avLst/>
            </a:prstGeom>
          </p:spPr>
        </p:pic>
      </p:grpSp>
      <p:sp>
        <p:nvSpPr>
          <p:cNvPr id="25" name="Content Placeholder 24">
            <a:extLst>
              <a:ext uri="{FF2B5EF4-FFF2-40B4-BE49-F238E27FC236}">
                <a16:creationId xmlns:a16="http://schemas.microsoft.com/office/drawing/2014/main" id="{0D02C0CC-9575-B430-73FA-E523D0A04008}"/>
              </a:ext>
            </a:extLst>
          </p:cNvPr>
          <p:cNvSpPr>
            <a:spLocks noGrp="1"/>
          </p:cNvSpPr>
          <p:nvPr>
            <p:ph sz="quarter" idx="18"/>
          </p:nvPr>
        </p:nvSpPr>
        <p:spPr>
          <a:xfrm>
            <a:off x="9584270" y="2537556"/>
            <a:ext cx="2084832" cy="3262223"/>
          </a:xfrm>
          <a:prstGeom prst="round2SameRect">
            <a:avLst>
              <a:gd name="adj1" fmla="val 0"/>
              <a:gd name="adj2" fmla="val 16082"/>
            </a:avLst>
          </a:prstGeom>
          <a:ln w="76200">
            <a:solidFill>
              <a:srgbClr val="0A5EC6"/>
            </a:solidFill>
          </a:ln>
        </p:spPr>
        <p:txBody>
          <a:bodyPr tIns="822960"/>
          <a:lstStyle/>
          <a:p>
            <a:pPr marL="0" lvl="0" indent="0" algn="ctr" defTabSz="685800">
              <a:lnSpc>
                <a:spcPct val="140000"/>
              </a:lnSpc>
              <a:spcAft>
                <a:spcPts val="0"/>
              </a:spcAft>
              <a:buClrTx/>
              <a:buNone/>
            </a:pPr>
            <a:r>
              <a:rPr lang="en-US" sz="1400" b="1" dirty="0">
                <a:latin typeface="Arial"/>
                <a:cs typeface="Arial"/>
              </a:rPr>
              <a:t>Hospice care </a:t>
            </a:r>
            <a:r>
              <a:rPr lang="en-US" sz="1400" dirty="0">
                <a:latin typeface="Arial"/>
                <a:cs typeface="Arial"/>
              </a:rPr>
              <a:t>is covered, but by Original Medicare</a:t>
            </a:r>
          </a:p>
        </p:txBody>
      </p:sp>
      <p:grpSp>
        <p:nvGrpSpPr>
          <p:cNvPr id="37" name="Group 36">
            <a:extLst>
              <a:ext uri="{FF2B5EF4-FFF2-40B4-BE49-F238E27FC236}">
                <a16:creationId xmlns:a16="http://schemas.microsoft.com/office/drawing/2014/main" id="{61872AB8-4658-5D75-B9EF-34B20D815E0B}"/>
              </a:ext>
              <a:ext uri="{C183D7F6-B498-43B3-948B-1728B52AA6E4}">
                <adec:decorative xmlns:adec="http://schemas.microsoft.com/office/drawing/2017/decorative" val="1"/>
              </a:ext>
            </a:extLst>
          </p:cNvPr>
          <p:cNvGrpSpPr/>
          <p:nvPr/>
        </p:nvGrpSpPr>
        <p:grpSpPr>
          <a:xfrm>
            <a:off x="9991815" y="1893367"/>
            <a:ext cx="1269741" cy="1269741"/>
            <a:chOff x="10013624" y="1983203"/>
            <a:chExt cx="1269741" cy="1269741"/>
          </a:xfrm>
        </p:grpSpPr>
        <p:sp>
          <p:nvSpPr>
            <p:cNvPr id="44" name="Oval 43">
              <a:extLst>
                <a:ext uri="{FF2B5EF4-FFF2-40B4-BE49-F238E27FC236}">
                  <a16:creationId xmlns:a16="http://schemas.microsoft.com/office/drawing/2014/main" id="{895ED483-F845-41F0-8AC7-EA45D0D95974}"/>
                </a:ext>
                <a:ext uri="{C183D7F6-B498-43B3-948B-1728B52AA6E4}">
                  <adec:decorative xmlns:adec="http://schemas.microsoft.com/office/drawing/2017/decorative" val="1"/>
                </a:ext>
              </a:extLst>
            </p:cNvPr>
            <p:cNvSpPr/>
            <p:nvPr/>
          </p:nvSpPr>
          <p:spPr bwMode="auto">
            <a:xfrm>
              <a:off x="10013624" y="1983203"/>
              <a:ext cx="1269741" cy="1269741"/>
            </a:xfrm>
            <a:prstGeom prst="ellipse">
              <a:avLst/>
            </a:prstGeom>
            <a:solidFill>
              <a:schemeClr val="accent5"/>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4" name="Picture 13">
              <a:extLst>
                <a:ext uri="{FF2B5EF4-FFF2-40B4-BE49-F238E27FC236}">
                  <a16:creationId xmlns:a16="http://schemas.microsoft.com/office/drawing/2014/main" id="{35B1DC24-7683-4418-9B6B-4611DE38B649}"/>
                </a:ext>
                <a:ext uri="{C183D7F6-B498-43B3-948B-1728B52AA6E4}">
                  <adec:decorative xmlns:adec="http://schemas.microsoft.com/office/drawing/2017/decorative" val="1"/>
                </a:ext>
              </a:extLst>
            </p:cNvPr>
            <p:cNvPicPr>
              <a:picLocks noChangeAspect="1"/>
            </p:cNvPicPr>
            <p:nvPr/>
          </p:nvPicPr>
          <p:blipFill>
            <a:blip r:embed="rId11">
              <a:duotone>
                <a:schemeClr val="bg2">
                  <a:shade val="45000"/>
                  <a:satMod val="135000"/>
                </a:schemeClr>
                <a:prstClr val="white"/>
              </a:duotone>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10263013" y="2149859"/>
              <a:ext cx="727346" cy="872815"/>
            </a:xfrm>
            <a:prstGeom prst="rect">
              <a:avLst/>
            </a:prstGeom>
            <a:noFill/>
          </p:spPr>
        </p:pic>
      </p:grpSp>
      <p:sp>
        <p:nvSpPr>
          <p:cNvPr id="5" name="Slide Number Placeholder 4">
            <a:extLst>
              <a:ext uri="{FF2B5EF4-FFF2-40B4-BE49-F238E27FC236}">
                <a16:creationId xmlns:a16="http://schemas.microsoft.com/office/drawing/2014/main" id="{1D1504A0-3A0F-4299-92C2-8F967D5008BF}"/>
              </a:ext>
            </a:extLst>
          </p:cNvPr>
          <p:cNvSpPr>
            <a:spLocks noGrp="1"/>
          </p:cNvSpPr>
          <p:nvPr>
            <p:ph type="sldNum" sz="quarter" idx="12"/>
          </p:nvPr>
        </p:nvSpPr>
        <p:spPr/>
        <p:txBody>
          <a:bodyPr/>
          <a:lstStyle/>
          <a:p>
            <a:fld id="{0B2D781D-8844-5940-92D1-06EF0A7F581E}" type="slidenum">
              <a:rPr lang="en-US" smtClean="0"/>
              <a:pPr/>
              <a:t>74</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52853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animBg="1"/>
      <p:bldP spid="20" grpId="0" uiExpand="1" animBg="1"/>
      <p:bldP spid="23" grpId="0" uiExpand="1" animBg="1"/>
      <p:bldP spid="24" grpId="0" uiExpand="1" animBg="1"/>
      <p:bldP spid="25" grpId="0" uiExpan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860AE-3814-DF8D-668D-A27621178A71}"/>
              </a:ext>
            </a:extLst>
          </p:cNvPr>
          <p:cNvSpPr>
            <a:spLocks noGrp="1"/>
          </p:cNvSpPr>
          <p:nvPr>
            <p:ph type="title"/>
          </p:nvPr>
        </p:nvSpPr>
        <p:spPr/>
        <p:txBody>
          <a:bodyPr/>
          <a:lstStyle/>
          <a:p>
            <a:r>
              <a:rPr lang="en-US" dirty="0"/>
              <a:t>Different Types of Medicare Advantage Plans</a:t>
            </a:r>
          </a:p>
        </p:txBody>
      </p:sp>
      <p:grpSp>
        <p:nvGrpSpPr>
          <p:cNvPr id="21" name="Group 20">
            <a:extLst>
              <a:ext uri="{FF2B5EF4-FFF2-40B4-BE49-F238E27FC236}">
                <a16:creationId xmlns:a16="http://schemas.microsoft.com/office/drawing/2014/main" id="{4DB15A12-4040-B350-9404-375DBCF951C5}"/>
              </a:ext>
              <a:ext uri="{C183D7F6-B498-43B3-948B-1728B52AA6E4}">
                <adec:decorative xmlns:adec="http://schemas.microsoft.com/office/drawing/2017/decorative" val="1"/>
              </a:ext>
            </a:extLst>
          </p:cNvPr>
          <p:cNvGrpSpPr/>
          <p:nvPr/>
        </p:nvGrpSpPr>
        <p:grpSpPr>
          <a:xfrm>
            <a:off x="3581400" y="1191070"/>
            <a:ext cx="4906790" cy="4734598"/>
            <a:chOff x="3304320" y="1191070"/>
            <a:chExt cx="4906790" cy="4734598"/>
          </a:xfrm>
        </p:grpSpPr>
        <p:grpSp>
          <p:nvGrpSpPr>
            <p:cNvPr id="22" name="Group 21">
              <a:extLst>
                <a:ext uri="{FF2B5EF4-FFF2-40B4-BE49-F238E27FC236}">
                  <a16:creationId xmlns:a16="http://schemas.microsoft.com/office/drawing/2014/main" id="{A6FB4003-63FB-CFEF-1269-C6EB24EED675}"/>
                </a:ext>
              </a:extLst>
            </p:cNvPr>
            <p:cNvGrpSpPr/>
            <p:nvPr/>
          </p:nvGrpSpPr>
          <p:grpSpPr>
            <a:xfrm>
              <a:off x="3304320" y="1191070"/>
              <a:ext cx="4906790" cy="4734598"/>
              <a:chOff x="3304320" y="1191070"/>
              <a:chExt cx="4906790" cy="4734598"/>
            </a:xfrm>
          </p:grpSpPr>
          <p:sp>
            <p:nvSpPr>
              <p:cNvPr id="30" name="HMO">
                <a:extLst>
                  <a:ext uri="{FF2B5EF4-FFF2-40B4-BE49-F238E27FC236}">
                    <a16:creationId xmlns:a16="http://schemas.microsoft.com/office/drawing/2014/main" id="{41064A45-F22C-C6CD-8E34-546417B3FDA1}"/>
                  </a:ext>
                </a:extLst>
              </p:cNvPr>
              <p:cNvSpPr>
                <a:spLocks noChangeAspect="1"/>
              </p:cNvSpPr>
              <p:nvPr/>
            </p:nvSpPr>
            <p:spPr>
              <a:xfrm>
                <a:off x="4919224" y="1191070"/>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31" name="PPO">
                <a:extLst>
                  <a:ext uri="{FF2B5EF4-FFF2-40B4-BE49-F238E27FC236}">
                    <a16:creationId xmlns:a16="http://schemas.microsoft.com/office/drawing/2014/main" id="{0065E5B4-ADB1-C234-F72D-220C922C5D56}"/>
                  </a:ext>
                  <a:ext uri="{C183D7F6-B498-43B3-948B-1728B52AA6E4}">
                    <adec:decorative xmlns:adec="http://schemas.microsoft.com/office/drawing/2017/decorative" val="1"/>
                  </a:ext>
                </a:extLst>
              </p:cNvPr>
              <p:cNvSpPr>
                <a:spLocks noChangeAspect="1"/>
              </p:cNvSpPr>
              <p:nvPr/>
            </p:nvSpPr>
            <p:spPr>
              <a:xfrm>
                <a:off x="6496219" y="2250661"/>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32" name="SNP">
                <a:extLst>
                  <a:ext uri="{FF2B5EF4-FFF2-40B4-BE49-F238E27FC236}">
                    <a16:creationId xmlns:a16="http://schemas.microsoft.com/office/drawing/2014/main" id="{9ACE3784-BC53-35F0-865F-66E95B8A0A65}"/>
                  </a:ext>
                </a:extLst>
              </p:cNvPr>
              <p:cNvSpPr>
                <a:spLocks noChangeAspect="1"/>
              </p:cNvSpPr>
              <p:nvPr/>
            </p:nvSpPr>
            <p:spPr>
              <a:xfrm>
                <a:off x="5932390" y="4177413"/>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33" name="PFFSa">
                <a:extLst>
                  <a:ext uri="{FF2B5EF4-FFF2-40B4-BE49-F238E27FC236}">
                    <a16:creationId xmlns:a16="http://schemas.microsoft.com/office/drawing/2014/main" id="{111E1789-934B-3867-C9F1-15FADA1E4C62}"/>
                  </a:ext>
                </a:extLst>
              </p:cNvPr>
              <p:cNvSpPr>
                <a:spLocks noChangeAspect="1"/>
              </p:cNvSpPr>
              <p:nvPr/>
            </p:nvSpPr>
            <p:spPr>
              <a:xfrm>
                <a:off x="3902919" y="4210777"/>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34" name="MSA">
                <a:extLst>
                  <a:ext uri="{FF2B5EF4-FFF2-40B4-BE49-F238E27FC236}">
                    <a16:creationId xmlns:a16="http://schemas.microsoft.com/office/drawing/2014/main" id="{6B92D755-8B5A-7010-E22F-E06FC1608398}"/>
                  </a:ext>
                </a:extLst>
              </p:cNvPr>
              <p:cNvSpPr>
                <a:spLocks noChangeAspect="1"/>
              </p:cNvSpPr>
              <p:nvPr/>
            </p:nvSpPr>
            <p:spPr>
              <a:xfrm>
                <a:off x="3304320" y="2293699"/>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grpSp>
        <p:grpSp>
          <p:nvGrpSpPr>
            <p:cNvPr id="23" name="Group 22">
              <a:extLst>
                <a:ext uri="{FF2B5EF4-FFF2-40B4-BE49-F238E27FC236}">
                  <a16:creationId xmlns:a16="http://schemas.microsoft.com/office/drawing/2014/main" id="{55E8D7CD-D06B-65B3-F54A-106DB3D83F7A}"/>
                </a:ext>
              </a:extLst>
            </p:cNvPr>
            <p:cNvGrpSpPr/>
            <p:nvPr/>
          </p:nvGrpSpPr>
          <p:grpSpPr>
            <a:xfrm>
              <a:off x="3459086" y="1381722"/>
              <a:ext cx="4583643" cy="4353295"/>
              <a:chOff x="3462749" y="1385818"/>
              <a:chExt cx="4583643" cy="4353295"/>
            </a:xfrm>
          </p:grpSpPr>
          <p:sp>
            <p:nvSpPr>
              <p:cNvPr id="24" name="MA">
                <a:extLst>
                  <a:ext uri="{FF2B5EF4-FFF2-40B4-BE49-F238E27FC236}">
                    <a16:creationId xmlns:a16="http://schemas.microsoft.com/office/drawing/2014/main" id="{3ACC2BF3-3041-8D85-3E7B-012C34A1C776}"/>
                  </a:ext>
                  <a:ext uri="{C183D7F6-B498-43B3-948B-1728B52AA6E4}">
                    <adec:decorative xmlns:adec="http://schemas.microsoft.com/office/drawing/2017/decorative" val="1"/>
                  </a:ext>
                </a:extLst>
              </p:cNvPr>
              <p:cNvSpPr/>
              <p:nvPr/>
            </p:nvSpPr>
            <p:spPr>
              <a:xfrm>
                <a:off x="4240823" y="1972091"/>
                <a:ext cx="3083169" cy="2967512"/>
              </a:xfrm>
              <a:prstGeom prst="pentagon">
                <a:avLst/>
              </a:prstGeom>
              <a:solidFill>
                <a:srgbClr val="DEEBF7">
                  <a:alpha val="9000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1B42946-EDD9-7728-97AA-EFB8A30A624C}"/>
                  </a:ext>
                  <a:ext uri="{C183D7F6-B498-43B3-948B-1728B52AA6E4}">
                    <adec:decorative xmlns:adec="http://schemas.microsoft.com/office/drawing/2017/decorative" val="1"/>
                  </a:ext>
                </a:extLst>
              </p:cNvPr>
              <p:cNvSpPr/>
              <p:nvPr/>
            </p:nvSpPr>
            <p:spPr>
              <a:xfrm>
                <a:off x="6674792" y="2420277"/>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D9A36B3-E2FA-3D73-8D5E-06EAF1414254}"/>
                  </a:ext>
                  <a:ext uri="{C183D7F6-B498-43B3-948B-1728B52AA6E4}">
                    <adec:decorative xmlns:adec="http://schemas.microsoft.com/office/drawing/2017/decorative" val="1"/>
                  </a:ext>
                </a:extLst>
              </p:cNvPr>
              <p:cNvSpPr/>
              <p:nvPr/>
            </p:nvSpPr>
            <p:spPr>
              <a:xfrm>
                <a:off x="5077818" y="1385818"/>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6E7E4BEC-4E77-734D-5CBA-77E849750ED2}"/>
                  </a:ext>
                  <a:ext uri="{C183D7F6-B498-43B3-948B-1728B52AA6E4}">
                    <adec:decorative xmlns:adec="http://schemas.microsoft.com/office/drawing/2017/decorative" val="1"/>
                  </a:ext>
                </a:extLst>
              </p:cNvPr>
              <p:cNvSpPr/>
              <p:nvPr/>
            </p:nvSpPr>
            <p:spPr>
              <a:xfrm>
                <a:off x="3462749" y="2453982"/>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F7CF5D93-D865-293D-0491-50FE9914609D}"/>
                  </a:ext>
                  <a:ext uri="{C183D7F6-B498-43B3-948B-1728B52AA6E4}">
                    <adec:decorative xmlns:adec="http://schemas.microsoft.com/office/drawing/2017/decorative" val="1"/>
                  </a:ext>
                </a:extLst>
              </p:cNvPr>
              <p:cNvSpPr/>
              <p:nvPr/>
            </p:nvSpPr>
            <p:spPr>
              <a:xfrm>
                <a:off x="4065855" y="4372487"/>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229A1155-6D16-A280-9313-B3E3DFEC1A9C}"/>
                  </a:ext>
                  <a:ext uri="{C183D7F6-B498-43B3-948B-1728B52AA6E4}">
                    <adec:decorative xmlns:adec="http://schemas.microsoft.com/office/drawing/2017/decorative" val="1"/>
                  </a:ext>
                </a:extLst>
              </p:cNvPr>
              <p:cNvSpPr/>
              <p:nvPr/>
            </p:nvSpPr>
            <p:spPr>
              <a:xfrm>
                <a:off x="6096039" y="4360216"/>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6" name="Content Placeholder 5">
            <a:extLst>
              <a:ext uri="{FF2B5EF4-FFF2-40B4-BE49-F238E27FC236}">
                <a16:creationId xmlns:a16="http://schemas.microsoft.com/office/drawing/2014/main" id="{3BD36489-4E3A-A088-CC55-73CAD31D709C}"/>
              </a:ext>
            </a:extLst>
          </p:cNvPr>
          <p:cNvSpPr>
            <a:spLocks noGrp="1"/>
          </p:cNvSpPr>
          <p:nvPr>
            <p:ph sz="quarter" idx="13"/>
          </p:nvPr>
        </p:nvSpPr>
        <p:spPr>
          <a:xfrm>
            <a:off x="4997719" y="3118433"/>
            <a:ext cx="2035629" cy="1385238"/>
          </a:xfrm>
        </p:spPr>
        <p:txBody>
          <a:bodyPr/>
          <a:lstStyle/>
          <a:p>
            <a:pPr marL="0" lvl="0" indent="0" algn="ctr">
              <a:spcAft>
                <a:spcPts val="0"/>
              </a:spcAft>
              <a:buClrTx/>
              <a:buNone/>
              <a:defRPr/>
            </a:pPr>
            <a:r>
              <a:rPr lang="en-US" sz="2400" b="1" dirty="0">
                <a:latin typeface="Calibri" panose="020F0502020204030204"/>
                <a:cs typeface="+mn-cs"/>
              </a:rPr>
              <a:t>Medicare Advantage Plans</a:t>
            </a:r>
          </a:p>
        </p:txBody>
      </p:sp>
      <p:sp>
        <p:nvSpPr>
          <p:cNvPr id="7" name="Content Placeholder 6">
            <a:extLst>
              <a:ext uri="{FF2B5EF4-FFF2-40B4-BE49-F238E27FC236}">
                <a16:creationId xmlns:a16="http://schemas.microsoft.com/office/drawing/2014/main" id="{A14AB844-80BE-E640-8683-21C5CB268885}"/>
              </a:ext>
            </a:extLst>
          </p:cNvPr>
          <p:cNvSpPr>
            <a:spLocks noGrp="1"/>
          </p:cNvSpPr>
          <p:nvPr>
            <p:ph sz="quarter" idx="14"/>
          </p:nvPr>
        </p:nvSpPr>
        <p:spPr>
          <a:xfrm>
            <a:off x="5339509" y="1567376"/>
            <a:ext cx="1441580" cy="960121"/>
          </a:xfrm>
        </p:spPr>
        <p:txBody>
          <a:bodyPr/>
          <a:lstStyle/>
          <a:p>
            <a:pPr marL="0" lvl="0" indent="0" algn="ctr">
              <a:spcAft>
                <a:spcPts val="0"/>
              </a:spcAft>
              <a:buClrTx/>
              <a:buNone/>
              <a:defRPr/>
            </a:pPr>
            <a:r>
              <a:rPr lang="en-US" sz="1400" dirty="0"/>
              <a:t>Health Maintenance Organization (HMO) Plan</a:t>
            </a:r>
            <a:endParaRPr lang="en-US" dirty="0"/>
          </a:p>
        </p:txBody>
      </p:sp>
      <p:sp>
        <p:nvSpPr>
          <p:cNvPr id="8" name="Content Placeholder 7">
            <a:extLst>
              <a:ext uri="{FF2B5EF4-FFF2-40B4-BE49-F238E27FC236}">
                <a16:creationId xmlns:a16="http://schemas.microsoft.com/office/drawing/2014/main" id="{F8C920CB-C716-8ABC-36DC-5D31FDC5A4CC}"/>
              </a:ext>
            </a:extLst>
          </p:cNvPr>
          <p:cNvSpPr>
            <a:spLocks noGrp="1"/>
          </p:cNvSpPr>
          <p:nvPr>
            <p:ph sz="quarter" idx="15"/>
          </p:nvPr>
        </p:nvSpPr>
        <p:spPr>
          <a:xfrm>
            <a:off x="6969967" y="2620680"/>
            <a:ext cx="1278336" cy="1174668"/>
          </a:xfrm>
        </p:spPr>
        <p:txBody>
          <a:bodyPr/>
          <a:lstStyle/>
          <a:p>
            <a:pPr marL="0" lvl="0" indent="0" algn="ctr">
              <a:spcAft>
                <a:spcPts val="0"/>
              </a:spcAft>
              <a:buClrTx/>
              <a:buNone/>
              <a:defRPr/>
            </a:pPr>
            <a:r>
              <a:rPr lang="en-US" sz="1400" dirty="0"/>
              <a:t>Preferred Provider Organization (PPO) Plan</a:t>
            </a:r>
            <a:endParaRPr lang="en-IN" sz="1400" dirty="0"/>
          </a:p>
        </p:txBody>
      </p:sp>
      <p:sp>
        <p:nvSpPr>
          <p:cNvPr id="9" name="Content Placeholder 8">
            <a:extLst>
              <a:ext uri="{FF2B5EF4-FFF2-40B4-BE49-F238E27FC236}">
                <a16:creationId xmlns:a16="http://schemas.microsoft.com/office/drawing/2014/main" id="{D592258B-4202-3B2A-51F3-67AA7D09A16A}"/>
              </a:ext>
            </a:extLst>
          </p:cNvPr>
          <p:cNvSpPr>
            <a:spLocks noGrp="1"/>
          </p:cNvSpPr>
          <p:nvPr>
            <p:ph sz="quarter" idx="16"/>
          </p:nvPr>
        </p:nvSpPr>
        <p:spPr>
          <a:xfrm>
            <a:off x="6505736" y="4680857"/>
            <a:ext cx="1099039" cy="778772"/>
          </a:xfrm>
        </p:spPr>
        <p:txBody>
          <a:bodyPr/>
          <a:lstStyle/>
          <a:p>
            <a:pPr marL="0" lvl="0" indent="0" algn="ctr">
              <a:spcAft>
                <a:spcPts val="0"/>
              </a:spcAft>
              <a:buClrTx/>
              <a:buNone/>
              <a:defRPr/>
            </a:pPr>
            <a:r>
              <a:rPr lang="en-IN" sz="1400" dirty="0"/>
              <a:t>Special Needs Plan (SNP)</a:t>
            </a:r>
          </a:p>
        </p:txBody>
      </p:sp>
      <p:sp>
        <p:nvSpPr>
          <p:cNvPr id="10" name="Content Placeholder 9">
            <a:extLst>
              <a:ext uri="{FF2B5EF4-FFF2-40B4-BE49-F238E27FC236}">
                <a16:creationId xmlns:a16="http://schemas.microsoft.com/office/drawing/2014/main" id="{0D740CE3-B82C-DE83-6937-FB80CCBC4B04}"/>
              </a:ext>
            </a:extLst>
          </p:cNvPr>
          <p:cNvSpPr>
            <a:spLocks noGrp="1"/>
          </p:cNvSpPr>
          <p:nvPr>
            <p:ph sz="quarter" idx="17"/>
          </p:nvPr>
        </p:nvSpPr>
        <p:spPr>
          <a:xfrm>
            <a:off x="4229826" y="4660640"/>
            <a:ext cx="1615236" cy="954107"/>
          </a:xfrm>
        </p:spPr>
        <p:txBody>
          <a:bodyPr/>
          <a:lstStyle/>
          <a:p>
            <a:pPr marL="0" lvl="0" indent="0" algn="ctr">
              <a:spcAft>
                <a:spcPts val="0"/>
              </a:spcAft>
              <a:buClrTx/>
              <a:buNone/>
              <a:defRPr/>
            </a:pPr>
            <a:r>
              <a:rPr lang="en-IN" sz="1400" dirty="0"/>
              <a:t>Private </a:t>
            </a:r>
          </a:p>
          <a:p>
            <a:pPr marL="0" lvl="0" indent="0" algn="ctr">
              <a:spcAft>
                <a:spcPts val="0"/>
              </a:spcAft>
              <a:buClrTx/>
              <a:buNone/>
              <a:defRPr/>
            </a:pPr>
            <a:r>
              <a:rPr lang="en-IN" sz="1400" dirty="0"/>
              <a:t>Fee-for-Service (PFFS) Plan</a:t>
            </a:r>
          </a:p>
        </p:txBody>
      </p:sp>
      <p:sp>
        <p:nvSpPr>
          <p:cNvPr id="11" name="Content Placeholder 10">
            <a:extLst>
              <a:ext uri="{FF2B5EF4-FFF2-40B4-BE49-F238E27FC236}">
                <a16:creationId xmlns:a16="http://schemas.microsoft.com/office/drawing/2014/main" id="{263A35FC-4CC1-52C7-7C50-2F59FF4E5F89}"/>
              </a:ext>
            </a:extLst>
          </p:cNvPr>
          <p:cNvSpPr>
            <a:spLocks noGrp="1"/>
          </p:cNvSpPr>
          <p:nvPr>
            <p:ph sz="quarter" idx="18"/>
          </p:nvPr>
        </p:nvSpPr>
        <p:spPr>
          <a:xfrm>
            <a:off x="3884435" y="2630199"/>
            <a:ext cx="1102405" cy="979733"/>
          </a:xfrm>
        </p:spPr>
        <p:txBody>
          <a:bodyPr/>
          <a:lstStyle/>
          <a:p>
            <a:pPr marL="0" lvl="0" indent="0" algn="ctr">
              <a:spcAft>
                <a:spcPts val="0"/>
              </a:spcAft>
              <a:buClrTx/>
              <a:buNone/>
              <a:defRPr/>
            </a:pPr>
            <a:r>
              <a:rPr lang="en-US" sz="1400" dirty="0"/>
              <a:t>Medical Savings Account </a:t>
            </a:r>
          </a:p>
          <a:p>
            <a:pPr marL="0" lvl="0" indent="0" algn="ctr">
              <a:spcAft>
                <a:spcPts val="0"/>
              </a:spcAft>
              <a:buClrTx/>
              <a:buNone/>
              <a:defRPr/>
            </a:pPr>
            <a:r>
              <a:rPr lang="en-US" sz="1400" dirty="0"/>
              <a:t>(MSA) Plan</a:t>
            </a:r>
            <a:endParaRPr lang="en-IN" sz="1400" dirty="0"/>
          </a:p>
        </p:txBody>
      </p:sp>
      <p:sp>
        <p:nvSpPr>
          <p:cNvPr id="5" name="Slide Number Placeholder 4">
            <a:extLst>
              <a:ext uri="{FF2B5EF4-FFF2-40B4-BE49-F238E27FC236}">
                <a16:creationId xmlns:a16="http://schemas.microsoft.com/office/drawing/2014/main" id="{93902B7A-584C-2812-3674-A4DA1995696D}"/>
              </a:ext>
            </a:extLst>
          </p:cNvPr>
          <p:cNvSpPr>
            <a:spLocks noGrp="1"/>
          </p:cNvSpPr>
          <p:nvPr>
            <p:ph type="sldNum" sz="quarter" idx="12"/>
          </p:nvPr>
        </p:nvSpPr>
        <p:spPr/>
        <p:txBody>
          <a:bodyPr/>
          <a:lstStyle/>
          <a:p>
            <a:fld id="{0B2D781D-8844-5940-92D1-06EF0A7F581E}" type="slidenum">
              <a:rPr lang="en-US" smtClean="0"/>
              <a:pPr/>
              <a:t>75</a:t>
            </a:fld>
            <a:endParaRPr lang="en-US" dirty="0"/>
          </a:p>
        </p:txBody>
      </p:sp>
      <p:sp>
        <p:nvSpPr>
          <p:cNvPr id="4" name="Footer Placeholder 3">
            <a:extLst>
              <a:ext uri="{FF2B5EF4-FFF2-40B4-BE49-F238E27FC236}">
                <a16:creationId xmlns:a16="http://schemas.microsoft.com/office/drawing/2014/main" id="{56E0FFE8-36D1-F090-06EE-083A1D163132}"/>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FD5CA07E-0CA7-3BA4-BC52-B8365A25B423}"/>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9929918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FA849-9CFE-4E17-86DD-47B9274D8D52}"/>
              </a:ext>
            </a:extLst>
          </p:cNvPr>
          <p:cNvSpPr>
            <a:spLocks noGrp="1"/>
          </p:cNvSpPr>
          <p:nvPr>
            <p:ph type="title"/>
          </p:nvPr>
        </p:nvSpPr>
        <p:spPr/>
        <p:txBody>
          <a:bodyPr/>
          <a:lstStyle/>
          <a:p>
            <a:r>
              <a:rPr lang="en-US" dirty="0"/>
              <a:t>When Can I Join a Medicare Advantage Plan?</a:t>
            </a:r>
          </a:p>
        </p:txBody>
      </p:sp>
      <p:sp>
        <p:nvSpPr>
          <p:cNvPr id="33" name="Content Placeholder 32">
            <a:extLst>
              <a:ext uri="{FF2B5EF4-FFF2-40B4-BE49-F238E27FC236}">
                <a16:creationId xmlns:a16="http://schemas.microsoft.com/office/drawing/2014/main" id="{64603BE2-138B-BD73-FDC5-47015E144F81}"/>
              </a:ext>
            </a:extLst>
          </p:cNvPr>
          <p:cNvSpPr>
            <a:spLocks noGrp="1"/>
          </p:cNvSpPr>
          <p:nvPr>
            <p:ph sz="quarter" idx="13"/>
          </p:nvPr>
        </p:nvSpPr>
        <p:spPr>
          <a:xfrm>
            <a:off x="980645" y="1229250"/>
            <a:ext cx="4846320" cy="1481328"/>
          </a:xfrm>
          <a:prstGeom prst="roundRect">
            <a:avLst/>
          </a:prstGeom>
          <a:ln w="38100">
            <a:solidFill>
              <a:srgbClr val="1F4E79"/>
            </a:solidFill>
          </a:ln>
        </p:spPr>
        <p:txBody>
          <a:bodyPr anchor="ctr"/>
          <a:lstStyle/>
          <a:p>
            <a:pPr marL="0" lvl="0" indent="0">
              <a:spcAft>
                <a:spcPts val="0"/>
              </a:spcAft>
              <a:buClrTx/>
              <a:buNone/>
            </a:pPr>
            <a:r>
              <a:rPr lang="en-US" sz="1800" b="1" dirty="0">
                <a:latin typeface="Arial"/>
                <a:cs typeface="Arial"/>
              </a:rPr>
              <a:t>When can I first join a Medicare Advantage Plan?</a:t>
            </a:r>
          </a:p>
        </p:txBody>
      </p:sp>
      <p:pic>
        <p:nvPicPr>
          <p:cNvPr id="9" name="Picture 8">
            <a:extLst>
              <a:ext uri="{FF2B5EF4-FFF2-40B4-BE49-F238E27FC236}">
                <a16:creationId xmlns:a16="http://schemas.microsoft.com/office/drawing/2014/main" id="{CFF358BC-FCDF-4A00-AF2E-81D398FB9C8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01182" y="1479203"/>
            <a:ext cx="310923" cy="1068512"/>
          </a:xfrm>
          <a:prstGeom prst="rect">
            <a:avLst/>
          </a:prstGeom>
        </p:spPr>
      </p:pic>
      <p:sp>
        <p:nvSpPr>
          <p:cNvPr id="34" name="Content Placeholder 33">
            <a:extLst>
              <a:ext uri="{FF2B5EF4-FFF2-40B4-BE49-F238E27FC236}">
                <a16:creationId xmlns:a16="http://schemas.microsoft.com/office/drawing/2014/main" id="{7427670B-653A-9924-983B-8FCBFB89C84A}"/>
              </a:ext>
            </a:extLst>
          </p:cNvPr>
          <p:cNvSpPr>
            <a:spLocks noGrp="1"/>
          </p:cNvSpPr>
          <p:nvPr>
            <p:ph sz="quarter" idx="14"/>
          </p:nvPr>
        </p:nvSpPr>
        <p:spPr>
          <a:xfrm>
            <a:off x="6337870" y="1229147"/>
            <a:ext cx="4846320" cy="1481328"/>
          </a:xfrm>
          <a:prstGeom prst="roundRect">
            <a:avLst/>
          </a:prstGeom>
          <a:ln w="38100">
            <a:solidFill>
              <a:srgbClr val="FFC000"/>
            </a:solidFill>
          </a:ln>
        </p:spPr>
        <p:txBody>
          <a:bodyPr anchor="ctr">
            <a:normAutofit lnSpcReduction="10000"/>
          </a:bodyPr>
          <a:lstStyle/>
          <a:p>
            <a:pPr marL="0" lvl="0" indent="0">
              <a:spcAft>
                <a:spcPts val="0"/>
              </a:spcAft>
              <a:buClrTx/>
              <a:buNone/>
            </a:pPr>
            <a:r>
              <a:rPr lang="en-US" sz="1800" dirty="0">
                <a:latin typeface="Arial"/>
                <a:cs typeface="Arial"/>
              </a:rPr>
              <a:t>You can join when you first qualify for Medicare, generally during your Initial Enrollment Period (IEP), which begins 3 months before you first qualify for both Part A and Part B.</a:t>
            </a:r>
          </a:p>
        </p:txBody>
      </p:sp>
      <p:sp>
        <p:nvSpPr>
          <p:cNvPr id="35" name="Content Placeholder 34">
            <a:extLst>
              <a:ext uri="{FF2B5EF4-FFF2-40B4-BE49-F238E27FC236}">
                <a16:creationId xmlns:a16="http://schemas.microsoft.com/office/drawing/2014/main" id="{A7FF18C3-FF75-210E-B571-6B99543C244D}"/>
              </a:ext>
            </a:extLst>
          </p:cNvPr>
          <p:cNvSpPr>
            <a:spLocks noGrp="1"/>
          </p:cNvSpPr>
          <p:nvPr>
            <p:ph sz="quarter" idx="15"/>
          </p:nvPr>
        </p:nvSpPr>
        <p:spPr>
          <a:xfrm>
            <a:off x="980645" y="2949227"/>
            <a:ext cx="4846320" cy="1280160"/>
          </a:xfrm>
          <a:prstGeom prst="roundRect">
            <a:avLst/>
          </a:prstGeom>
          <a:ln w="38100">
            <a:solidFill>
              <a:srgbClr val="1F4E79"/>
            </a:solidFill>
          </a:ln>
        </p:spPr>
        <p:txBody>
          <a:bodyPr anchor="ctr"/>
          <a:lstStyle/>
          <a:p>
            <a:pPr marL="0" lvl="0" indent="0">
              <a:spcAft>
                <a:spcPts val="0"/>
              </a:spcAft>
              <a:buClrTx/>
              <a:buNone/>
            </a:pPr>
            <a:r>
              <a:rPr lang="en-US" sz="1800" b="1" dirty="0">
                <a:latin typeface="Arial"/>
                <a:cs typeface="Arial"/>
              </a:rPr>
              <a:t>What if I have Part A and sign up for </a:t>
            </a:r>
            <a:br>
              <a:rPr lang="en-US" sz="1800" b="1" dirty="0">
                <a:latin typeface="Arial"/>
                <a:cs typeface="Arial"/>
              </a:rPr>
            </a:br>
            <a:r>
              <a:rPr lang="en-US" sz="1800" b="1" dirty="0">
                <a:latin typeface="Arial"/>
                <a:cs typeface="Arial"/>
              </a:rPr>
              <a:t>Part B during a General Enrollment Period (GEP)?</a:t>
            </a:r>
          </a:p>
        </p:txBody>
      </p:sp>
      <p:pic>
        <p:nvPicPr>
          <p:cNvPr id="16" name="Picture 15">
            <a:extLst>
              <a:ext uri="{FF2B5EF4-FFF2-40B4-BE49-F238E27FC236}">
                <a16:creationId xmlns:a16="http://schemas.microsoft.com/office/drawing/2014/main" id="{164971DA-0F3A-4737-A961-F60E525D0F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01182" y="3090998"/>
            <a:ext cx="310923" cy="944962"/>
          </a:xfrm>
          <a:prstGeom prst="rect">
            <a:avLst/>
          </a:prstGeom>
        </p:spPr>
      </p:pic>
      <p:sp>
        <p:nvSpPr>
          <p:cNvPr id="36" name="Content Placeholder 35">
            <a:extLst>
              <a:ext uri="{FF2B5EF4-FFF2-40B4-BE49-F238E27FC236}">
                <a16:creationId xmlns:a16="http://schemas.microsoft.com/office/drawing/2014/main" id="{2FB603AF-D83A-3627-08DC-C9C0156D61A2}"/>
              </a:ext>
            </a:extLst>
          </p:cNvPr>
          <p:cNvSpPr>
            <a:spLocks noGrp="1"/>
          </p:cNvSpPr>
          <p:nvPr>
            <p:ph sz="quarter" idx="16"/>
          </p:nvPr>
        </p:nvSpPr>
        <p:spPr>
          <a:xfrm>
            <a:off x="6337870" y="2949021"/>
            <a:ext cx="4846320" cy="1280160"/>
          </a:xfrm>
          <a:prstGeom prst="roundRect">
            <a:avLst/>
          </a:prstGeom>
          <a:ln w="38100">
            <a:solidFill>
              <a:srgbClr val="FFC000"/>
            </a:solidFill>
          </a:ln>
        </p:spPr>
        <p:txBody>
          <a:bodyPr anchor="ctr"/>
          <a:lstStyle/>
          <a:p>
            <a:pPr marL="0" lvl="0" indent="0">
              <a:spcAft>
                <a:spcPts val="0"/>
              </a:spcAft>
              <a:buClrTx/>
              <a:buNone/>
            </a:pPr>
            <a:r>
              <a:rPr lang="en-US" sz="1800" dirty="0">
                <a:latin typeface="Arial"/>
                <a:cs typeface="Arial"/>
              </a:rPr>
              <a:t>You can join a Medicare Advantage </a:t>
            </a:r>
            <a:br>
              <a:rPr lang="en-US" sz="1800" dirty="0">
                <a:latin typeface="Arial"/>
                <a:cs typeface="Arial"/>
              </a:rPr>
            </a:br>
            <a:r>
              <a:rPr lang="en-US" sz="1800" dirty="0">
                <a:latin typeface="Arial"/>
                <a:cs typeface="Arial"/>
              </a:rPr>
              <a:t>Plan with or without drug coverage.</a:t>
            </a:r>
          </a:p>
        </p:txBody>
      </p:sp>
      <p:sp>
        <p:nvSpPr>
          <p:cNvPr id="37" name="Content Placeholder 36">
            <a:extLst>
              <a:ext uri="{FF2B5EF4-FFF2-40B4-BE49-F238E27FC236}">
                <a16:creationId xmlns:a16="http://schemas.microsoft.com/office/drawing/2014/main" id="{920FE170-7B7C-7A1B-BE3E-1162F0E8A981}"/>
              </a:ext>
            </a:extLst>
          </p:cNvPr>
          <p:cNvSpPr>
            <a:spLocks noGrp="1"/>
          </p:cNvSpPr>
          <p:nvPr>
            <p:ph sz="quarter" idx="17"/>
          </p:nvPr>
        </p:nvSpPr>
        <p:spPr>
          <a:xfrm>
            <a:off x="980645" y="4486387"/>
            <a:ext cx="4846320" cy="1463040"/>
          </a:xfrm>
          <a:prstGeom prst="roundRect">
            <a:avLst/>
          </a:prstGeom>
          <a:ln w="38100">
            <a:solidFill>
              <a:srgbClr val="1F4E79"/>
            </a:solidFill>
          </a:ln>
        </p:spPr>
        <p:txBody>
          <a:bodyPr anchor="ctr"/>
          <a:lstStyle/>
          <a:p>
            <a:pPr marL="0" lvl="0" indent="0">
              <a:spcAft>
                <a:spcPts val="0"/>
              </a:spcAft>
              <a:buClrTx/>
              <a:buNone/>
            </a:pPr>
            <a:r>
              <a:rPr lang="en-US" sz="1800" b="1" dirty="0">
                <a:latin typeface="Arial"/>
                <a:cs typeface="Arial"/>
              </a:rPr>
              <a:t>If I join a Medicare Advantage Plan, when can I make a change? </a:t>
            </a:r>
          </a:p>
        </p:txBody>
      </p:sp>
      <p:pic>
        <p:nvPicPr>
          <p:cNvPr id="23" name="Picture 22">
            <a:extLst>
              <a:ext uri="{FF2B5EF4-FFF2-40B4-BE49-F238E27FC236}">
                <a16:creationId xmlns:a16="http://schemas.microsoft.com/office/drawing/2014/main" id="{10C4F949-CF63-4EA2-A604-104541212C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01182" y="4702228"/>
            <a:ext cx="310923" cy="944962"/>
          </a:xfrm>
          <a:prstGeom prst="rect">
            <a:avLst/>
          </a:prstGeom>
        </p:spPr>
      </p:pic>
      <p:sp>
        <p:nvSpPr>
          <p:cNvPr id="38" name="Content Placeholder 37">
            <a:extLst>
              <a:ext uri="{FF2B5EF4-FFF2-40B4-BE49-F238E27FC236}">
                <a16:creationId xmlns:a16="http://schemas.microsoft.com/office/drawing/2014/main" id="{E73D913B-91D8-41AF-7C82-AD025751BCC4}"/>
              </a:ext>
            </a:extLst>
          </p:cNvPr>
          <p:cNvSpPr>
            <a:spLocks noGrp="1"/>
          </p:cNvSpPr>
          <p:nvPr>
            <p:ph sz="quarter" idx="18"/>
          </p:nvPr>
        </p:nvSpPr>
        <p:spPr>
          <a:xfrm>
            <a:off x="6332042" y="4486387"/>
            <a:ext cx="4846320" cy="1463040"/>
          </a:xfrm>
          <a:prstGeom prst="roundRect">
            <a:avLst/>
          </a:prstGeom>
          <a:ln w="38100">
            <a:solidFill>
              <a:srgbClr val="FFC000"/>
            </a:solidFill>
          </a:ln>
        </p:spPr>
        <p:txBody>
          <a:bodyPr anchor="ctr"/>
          <a:lstStyle/>
          <a:p>
            <a:pPr marL="0" lvl="0" indent="0">
              <a:spcAft>
                <a:spcPts val="0"/>
              </a:spcAft>
              <a:buClrTx/>
              <a:buNone/>
            </a:pPr>
            <a:r>
              <a:rPr lang="en-US" sz="1800" dirty="0">
                <a:latin typeface="Arial"/>
                <a:cs typeface="Arial"/>
              </a:rPr>
              <a:t>You can make changes during the yearly Open Enrollment Period (OEP), a Medicare Advantage OEP, or a Special Enrollment Period (SEP).</a:t>
            </a:r>
          </a:p>
        </p:txBody>
      </p:sp>
      <p:sp>
        <p:nvSpPr>
          <p:cNvPr id="29" name="Slide Number Placeholder 28">
            <a:extLst>
              <a:ext uri="{FF2B5EF4-FFF2-40B4-BE49-F238E27FC236}">
                <a16:creationId xmlns:a16="http://schemas.microsoft.com/office/drawing/2014/main" id="{3B43B98F-D0B8-4A45-AAA8-84996C4C2317}"/>
              </a:ext>
            </a:extLst>
          </p:cNvPr>
          <p:cNvSpPr>
            <a:spLocks noGrp="1"/>
          </p:cNvSpPr>
          <p:nvPr>
            <p:ph type="sldNum" sz="quarter" idx="12"/>
          </p:nvPr>
        </p:nvSpPr>
        <p:spPr/>
        <p:txBody>
          <a:bodyPr/>
          <a:lstStyle/>
          <a:p>
            <a:fld id="{48F63A3B-78C7-47BE-AE5E-E10140E04643}" type="slidenum">
              <a:rPr lang="en-US" smtClean="0">
                <a:solidFill>
                  <a:srgbClr val="8FAADC"/>
                </a:solidFill>
              </a:rPr>
              <a:pPr/>
              <a:t>76</a:t>
            </a:fld>
            <a:endParaRPr lang="en-US" dirty="0">
              <a:solidFill>
                <a:srgbClr val="8FAADC"/>
              </a:solidFill>
            </a:endParaRPr>
          </a:p>
        </p:txBody>
      </p:sp>
      <p:sp>
        <p:nvSpPr>
          <p:cNvPr id="5" name="Footer Placeholder 4">
            <a:extLst>
              <a:ext uri="{FF2B5EF4-FFF2-40B4-BE49-F238E27FC236}">
                <a16:creationId xmlns:a16="http://schemas.microsoft.com/office/drawing/2014/main" id="{7386F845-E2AA-4660-AA04-226FB6A3BF79}"/>
              </a:ext>
            </a:extLst>
          </p:cNvPr>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4" name="Date Placeholder 3">
            <a:extLst>
              <a:ext uri="{FF2B5EF4-FFF2-40B4-BE49-F238E27FC236}">
                <a16:creationId xmlns:a16="http://schemas.microsoft.com/office/drawing/2014/main" id="{864FDFE8-0CF0-425B-B3C2-E4D4886AAC9C}"/>
              </a:ext>
            </a:extLst>
          </p:cNvPr>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391593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4">
                                            <p:bg/>
                                          </p:spTgt>
                                        </p:tgtEl>
                                        <p:attrNameLst>
                                          <p:attrName>style.visibility</p:attrName>
                                        </p:attrNameLst>
                                      </p:cBhvr>
                                      <p:to>
                                        <p:strVal val="visible"/>
                                      </p:to>
                                    </p:set>
                                    <p:animEffect transition="in" filter="wipe(left)">
                                      <p:cBhvr>
                                        <p:cTn id="13" dur="500"/>
                                        <p:tgtEl>
                                          <p:spTgt spid="34">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4">
                                            <p:txEl>
                                              <p:pRg st="0" end="0"/>
                                            </p:txEl>
                                          </p:spTgt>
                                        </p:tgtEl>
                                        <p:attrNameLst>
                                          <p:attrName>style.visibility</p:attrName>
                                        </p:attrNameLst>
                                      </p:cBhvr>
                                      <p:to>
                                        <p:strVal val="visible"/>
                                      </p:to>
                                    </p:set>
                                    <p:animEffect transition="in" filter="wipe(left)">
                                      <p:cBhvr>
                                        <p:cTn id="16" dur="500"/>
                                        <p:tgtEl>
                                          <p:spTgt spid="3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6">
                                            <p:bg/>
                                          </p:spTgt>
                                        </p:tgtEl>
                                        <p:attrNameLst>
                                          <p:attrName>style.visibility</p:attrName>
                                        </p:attrNameLst>
                                      </p:cBhvr>
                                      <p:to>
                                        <p:strVal val="visible"/>
                                      </p:to>
                                    </p:set>
                                    <p:animEffect transition="in" filter="wipe(left)">
                                      <p:cBhvr>
                                        <p:cTn id="27" dur="500"/>
                                        <p:tgtEl>
                                          <p:spTgt spid="36">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6">
                                            <p:txEl>
                                              <p:pRg st="0" end="0"/>
                                            </p:txEl>
                                          </p:spTgt>
                                        </p:tgtEl>
                                        <p:attrNameLst>
                                          <p:attrName>style.visibility</p:attrName>
                                        </p:attrNameLst>
                                      </p:cBhvr>
                                      <p:to>
                                        <p:strVal val="visible"/>
                                      </p:to>
                                    </p:set>
                                    <p:animEffect transition="in" filter="wipe(left)">
                                      <p:cBhvr>
                                        <p:cTn id="30" dur="500"/>
                                        <p:tgtEl>
                                          <p:spTgt spid="3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8">
                                            <p:bg/>
                                          </p:spTgt>
                                        </p:tgtEl>
                                        <p:attrNameLst>
                                          <p:attrName>style.visibility</p:attrName>
                                        </p:attrNameLst>
                                      </p:cBhvr>
                                      <p:to>
                                        <p:strVal val="visible"/>
                                      </p:to>
                                    </p:set>
                                    <p:animEffect transition="in" filter="wipe(left)">
                                      <p:cBhvr>
                                        <p:cTn id="43" dur="500"/>
                                        <p:tgtEl>
                                          <p:spTgt spid="38">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8">
                                            <p:txEl>
                                              <p:pRg st="0" end="0"/>
                                            </p:txEl>
                                          </p:spTgt>
                                        </p:tgtEl>
                                        <p:attrNameLst>
                                          <p:attrName>style.visibility</p:attrName>
                                        </p:attrNameLst>
                                      </p:cBhvr>
                                      <p:to>
                                        <p:strVal val="visible"/>
                                      </p:to>
                                    </p:set>
                                    <p:animEffect transition="in" filter="wipe(left)">
                                      <p:cBhvr>
                                        <p:cTn id="46"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uiExpand="1" animBg="1"/>
      <p:bldP spid="34" grpId="0" uiExpand="1" build="p" animBg="1"/>
      <p:bldP spid="35" grpId="0" uiExpand="1" animBg="1"/>
      <p:bldP spid="36" grpId="0" uiExpand="1" build="p" animBg="1"/>
      <p:bldP spid="37" grpId="0" uiExpand="1" build="p" animBg="1"/>
      <p:bldP spid="38" grpId="0" uiExpand="1" build="p"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Do I Join a Medicare Advantage Plan?</a:t>
            </a:r>
          </a:p>
        </p:txBody>
      </p:sp>
      <p:sp>
        <p:nvSpPr>
          <p:cNvPr id="5" name="Content Placeholder 4">
            <a:extLst>
              <a:ext uri="{FF2B5EF4-FFF2-40B4-BE49-F238E27FC236}">
                <a16:creationId xmlns:a16="http://schemas.microsoft.com/office/drawing/2014/main" id="{7B25F329-8F2F-092C-9E11-647FFFEBC594}"/>
              </a:ext>
            </a:extLst>
          </p:cNvPr>
          <p:cNvSpPr>
            <a:spLocks noGrp="1"/>
          </p:cNvSpPr>
          <p:nvPr>
            <p:ph idx="1"/>
          </p:nvPr>
        </p:nvSpPr>
        <p:spPr>
          <a:xfrm>
            <a:off x="1242060" y="1550511"/>
            <a:ext cx="9707880" cy="4351338"/>
          </a:xfrm>
        </p:spPr>
        <p:txBody>
          <a:bodyPr>
            <a:normAutofit/>
          </a:bodyPr>
          <a:lstStyle/>
          <a:p>
            <a:pPr defTabSz="685800"/>
            <a:r>
              <a:rPr lang="en-US" sz="2800" dirty="0"/>
              <a:t>Find and enroll in health and drug plans at </a:t>
            </a:r>
            <a:r>
              <a:rPr lang="en-US" sz="2800" dirty="0">
                <a:hlinkClick r:id="rId4">
                  <a:extLst>
                    <a:ext uri="{A12FA001-AC4F-418D-AE19-62706E023703}">
                      <ahyp:hlinkClr xmlns:ahyp="http://schemas.microsoft.com/office/drawing/2018/hyperlinkcolor" val="tx"/>
                    </a:ext>
                  </a:extLst>
                </a:hlinkClick>
              </a:rPr>
              <a:t>Medicare.gov/plan-compare</a:t>
            </a:r>
            <a:endParaRPr lang="en-US" sz="2800" dirty="0"/>
          </a:p>
          <a:p>
            <a:pPr defTabSz="685800"/>
            <a:r>
              <a:rPr lang="en-US" sz="2800" dirty="0"/>
              <a:t>Once you understand the plan’s rules and costs, here are ways to join:</a:t>
            </a:r>
          </a:p>
          <a:p>
            <a:pPr marL="548640" lvl="2">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Visit the plan’s website to see if you can join online</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Fill out a paper enrollment form</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Call the plan you want to join (visit </a:t>
            </a:r>
            <a:r>
              <a:rPr lang="en-US"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r>
              <a:rPr lang="en-US" dirty="0">
                <a:latin typeface="Arial" panose="020B0604020202020204" pitchFamily="34" charset="0"/>
                <a:cs typeface="Arial" panose="020B0604020202020204" pitchFamily="34" charset="0"/>
              </a:rPr>
              <a:t> to get your plan’s contact information)</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Call Medicare</a:t>
            </a:r>
          </a:p>
        </p:txBody>
      </p:sp>
      <p:sp>
        <p:nvSpPr>
          <p:cNvPr id="7" name="Slide Number Placeholder 6">
            <a:extLst>
              <a:ext uri="{FF2B5EF4-FFF2-40B4-BE49-F238E27FC236}">
                <a16:creationId xmlns:a16="http://schemas.microsoft.com/office/drawing/2014/main" id="{EF060CD5-65C9-457F-88C1-39EFD048FB5D}"/>
              </a:ext>
            </a:extLst>
          </p:cNvPr>
          <p:cNvSpPr>
            <a:spLocks noGrp="1"/>
          </p:cNvSpPr>
          <p:nvPr>
            <p:ph type="sldNum" sz="quarter" idx="12"/>
          </p:nvPr>
        </p:nvSpPr>
        <p:spPr/>
        <p:txBody>
          <a:bodyPr/>
          <a:lstStyle/>
          <a:p>
            <a:fld id="{48F63A3B-78C7-47BE-AE5E-E10140E04643}" type="slidenum">
              <a:rPr lang="en-US" smtClean="0"/>
              <a:pPr/>
              <a:t>77</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77175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Should I Join a Medicare Advantage Plan?</a:t>
            </a:r>
          </a:p>
        </p:txBody>
      </p:sp>
      <p:sp>
        <p:nvSpPr>
          <p:cNvPr id="5" name="Text Placeholder 4">
            <a:extLst>
              <a:ext uri="{FF2B5EF4-FFF2-40B4-BE49-F238E27FC236}">
                <a16:creationId xmlns:a16="http://schemas.microsoft.com/office/drawing/2014/main" id="{5EAC078E-E734-ADAE-E845-70F43827461C}"/>
              </a:ext>
            </a:extLst>
          </p:cNvPr>
          <p:cNvSpPr>
            <a:spLocks noGrp="1"/>
          </p:cNvSpPr>
          <p:nvPr>
            <p:ph type="body" sz="quarter" idx="13"/>
          </p:nvPr>
        </p:nvSpPr>
        <p:spPr>
          <a:xfrm>
            <a:off x="0" y="1189401"/>
            <a:ext cx="12180447" cy="453822"/>
          </a:xfrm>
        </p:spPr>
        <p:txBody>
          <a:bodyPr>
            <a:normAutofit lnSpcReduction="10000"/>
          </a:bodyPr>
          <a:lstStyle/>
          <a:p>
            <a:pPr algn="ctr"/>
            <a:r>
              <a:rPr lang="en-US" sz="2400" b="1" dirty="0"/>
              <a:t>Consider</a:t>
            </a:r>
            <a:endParaRPr lang="en-US" dirty="0"/>
          </a:p>
        </p:txBody>
      </p:sp>
      <p:sp>
        <p:nvSpPr>
          <p:cNvPr id="42" name="Freeform: Shape 41" descr="A white start in a blue circle indicating a note on the slide">
            <a:extLst>
              <a:ext uri="{FF2B5EF4-FFF2-40B4-BE49-F238E27FC236}">
                <a16:creationId xmlns:a16="http://schemas.microsoft.com/office/drawing/2014/main" id="{CA4111BC-3CCF-4B00-987D-C0B6E7CF4F65}"/>
              </a:ext>
            </a:extLst>
          </p:cNvPr>
          <p:cNvSpPr>
            <a:spLocks noChangeAspect="1"/>
          </p:cNvSpPr>
          <p:nvPr/>
        </p:nvSpPr>
        <p:spPr>
          <a:xfrm>
            <a:off x="527985" y="5787659"/>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7BDBEBF7-DCC8-975B-BD53-4327237BF853}"/>
              </a:ext>
            </a:extLst>
          </p:cNvPr>
          <p:cNvSpPr>
            <a:spLocks noGrp="1"/>
          </p:cNvSpPr>
          <p:nvPr>
            <p:ph sz="quarter" idx="14"/>
          </p:nvPr>
        </p:nvSpPr>
        <p:spPr>
          <a:xfrm>
            <a:off x="431807" y="2524233"/>
            <a:ext cx="2084832" cy="2926080"/>
          </a:xfrm>
          <a:prstGeom prst="round2SameRect">
            <a:avLst>
              <a:gd name="adj1" fmla="val 0"/>
              <a:gd name="adj2" fmla="val 16082"/>
            </a:avLst>
          </a:prstGeom>
          <a:ln w="76200">
            <a:solidFill>
              <a:srgbClr val="8FAADC"/>
            </a:solidFill>
          </a:ln>
        </p:spPr>
        <p:txBody>
          <a:bodyPr tIns="822960" bIns="45720"/>
          <a:lstStyle/>
          <a:p>
            <a:pPr lvl="0" algn="ctr" defTabSz="685800">
              <a:lnSpc>
                <a:spcPct val="140000"/>
              </a:lnSpc>
              <a:spcAft>
                <a:spcPts val="0"/>
              </a:spcAft>
              <a:buClrTx/>
            </a:pPr>
            <a:r>
              <a:rPr lang="en-US" sz="1400" dirty="0">
                <a:latin typeface="Arial"/>
                <a:cs typeface="Arial"/>
              </a:rPr>
              <a:t>If the plan offers </a:t>
            </a:r>
            <a:r>
              <a:rPr lang="en-US" sz="1400" b="1" dirty="0">
                <a:latin typeface="Arial"/>
                <a:cs typeface="Arial"/>
              </a:rPr>
              <a:t>extra benefits</a:t>
            </a:r>
            <a:r>
              <a:rPr lang="en-US" sz="1400" dirty="0">
                <a:latin typeface="Arial"/>
                <a:cs typeface="Arial"/>
              </a:rPr>
              <a:t> (in addition to Original Medicare benefits) and if you need to pay extra to get them</a:t>
            </a:r>
          </a:p>
        </p:txBody>
      </p:sp>
      <p:grpSp>
        <p:nvGrpSpPr>
          <p:cNvPr id="30" name="Group 29">
            <a:extLst>
              <a:ext uri="{FF2B5EF4-FFF2-40B4-BE49-F238E27FC236}">
                <a16:creationId xmlns:a16="http://schemas.microsoft.com/office/drawing/2014/main" id="{6CC0C1C5-A8E4-4B73-6EE2-511F2B3C0B27}"/>
              </a:ext>
              <a:ext uri="{C183D7F6-B498-43B3-948B-1728B52AA6E4}">
                <adec:decorative xmlns:adec="http://schemas.microsoft.com/office/drawing/2017/decorative" val="1"/>
              </a:ext>
            </a:extLst>
          </p:cNvPr>
          <p:cNvGrpSpPr/>
          <p:nvPr/>
        </p:nvGrpSpPr>
        <p:grpSpPr>
          <a:xfrm>
            <a:off x="839353" y="1904110"/>
            <a:ext cx="1269741" cy="1269741"/>
            <a:chOff x="808053" y="1673241"/>
            <a:chExt cx="1269741" cy="1269741"/>
          </a:xfrm>
        </p:grpSpPr>
        <p:sp>
          <p:nvSpPr>
            <p:cNvPr id="48" name="Oval 47">
              <a:extLst>
                <a:ext uri="{FF2B5EF4-FFF2-40B4-BE49-F238E27FC236}">
                  <a16:creationId xmlns:a16="http://schemas.microsoft.com/office/drawing/2014/main" id="{7E72724F-E15B-4C1B-8115-7D8B45ADF3D3}"/>
                </a:ext>
                <a:ext uri="{C183D7F6-B498-43B3-948B-1728B52AA6E4}">
                  <adec:decorative xmlns:adec="http://schemas.microsoft.com/office/drawing/2017/decorative" val="1"/>
                </a:ext>
              </a:extLst>
            </p:cNvPr>
            <p:cNvSpPr/>
            <p:nvPr/>
          </p:nvSpPr>
          <p:spPr bwMode="auto">
            <a:xfrm>
              <a:off x="808053" y="1673241"/>
              <a:ext cx="1269741" cy="1269741"/>
            </a:xfrm>
            <a:prstGeom prst="ellipse">
              <a:avLst/>
            </a:prstGeom>
            <a:solidFill>
              <a:schemeClr val="accent5">
                <a:lumMod val="40000"/>
                <a:lumOff val="60000"/>
              </a:schemeClr>
            </a:solid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6" name="Graphic 5">
              <a:extLst>
                <a:ext uri="{FF2B5EF4-FFF2-40B4-BE49-F238E27FC236}">
                  <a16:creationId xmlns:a16="http://schemas.microsoft.com/office/drawing/2014/main" id="{959DAB56-103D-4034-996C-213289574E6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3776" y="1869213"/>
              <a:ext cx="914400" cy="914400"/>
            </a:xfrm>
            <a:prstGeom prst="rect">
              <a:avLst/>
            </a:prstGeom>
          </p:spPr>
        </p:pic>
      </p:grpSp>
      <p:sp>
        <p:nvSpPr>
          <p:cNvPr id="20" name="Content Placeholder 19">
            <a:extLst>
              <a:ext uri="{FF2B5EF4-FFF2-40B4-BE49-F238E27FC236}">
                <a16:creationId xmlns:a16="http://schemas.microsoft.com/office/drawing/2014/main" id="{6740089E-4264-C248-F31E-0E93114F6F08}"/>
              </a:ext>
            </a:extLst>
          </p:cNvPr>
          <p:cNvSpPr>
            <a:spLocks noGrp="1"/>
          </p:cNvSpPr>
          <p:nvPr>
            <p:ph sz="quarter" idx="15"/>
          </p:nvPr>
        </p:nvSpPr>
        <p:spPr>
          <a:xfrm>
            <a:off x="2721151" y="2524233"/>
            <a:ext cx="2084832" cy="2926080"/>
          </a:xfrm>
          <a:prstGeom prst="round2SameRect">
            <a:avLst>
              <a:gd name="adj1" fmla="val 0"/>
              <a:gd name="adj2" fmla="val 16082"/>
            </a:avLst>
          </a:prstGeom>
          <a:ln w="76200">
            <a:solidFill>
              <a:srgbClr val="FFC000"/>
            </a:solidFill>
          </a:ln>
        </p:spPr>
        <p:txBody>
          <a:bodyPr tIns="822960" bIns="45720"/>
          <a:lstStyle/>
          <a:p>
            <a:pPr lvl="0" algn="ctr" defTabSz="685800">
              <a:lnSpc>
                <a:spcPct val="140000"/>
              </a:lnSpc>
              <a:spcAft>
                <a:spcPts val="0"/>
              </a:spcAft>
              <a:buClrTx/>
            </a:pPr>
            <a:r>
              <a:rPr lang="en-US" sz="1400" dirty="0">
                <a:latin typeface="Arial"/>
                <a:cs typeface="Arial"/>
              </a:rPr>
              <a:t>Are my doctors in the plan’s </a:t>
            </a:r>
            <a:r>
              <a:rPr lang="en-US" sz="1400" b="1" dirty="0">
                <a:latin typeface="Arial"/>
                <a:cs typeface="Arial"/>
              </a:rPr>
              <a:t>network?</a:t>
            </a:r>
            <a:r>
              <a:rPr lang="en-US" sz="1400" dirty="0">
                <a:latin typeface="Arial"/>
                <a:cs typeface="Arial"/>
              </a:rPr>
              <a:t> </a:t>
            </a:r>
          </a:p>
        </p:txBody>
      </p:sp>
      <p:grpSp>
        <p:nvGrpSpPr>
          <p:cNvPr id="31" name="Group 30">
            <a:extLst>
              <a:ext uri="{FF2B5EF4-FFF2-40B4-BE49-F238E27FC236}">
                <a16:creationId xmlns:a16="http://schemas.microsoft.com/office/drawing/2014/main" id="{2801EF94-D8B8-27FE-2707-0215B550F575}"/>
              </a:ext>
              <a:ext uri="{C183D7F6-B498-43B3-948B-1728B52AA6E4}">
                <adec:decorative xmlns:adec="http://schemas.microsoft.com/office/drawing/2017/decorative" val="1"/>
              </a:ext>
            </a:extLst>
          </p:cNvPr>
          <p:cNvGrpSpPr/>
          <p:nvPr/>
        </p:nvGrpSpPr>
        <p:grpSpPr>
          <a:xfrm>
            <a:off x="3128697" y="1922411"/>
            <a:ext cx="1269741" cy="1269741"/>
            <a:chOff x="3103978" y="1677151"/>
            <a:chExt cx="1269741" cy="1269741"/>
          </a:xfrm>
        </p:grpSpPr>
        <p:sp>
          <p:nvSpPr>
            <p:cNvPr id="27" name="Oval 26">
              <a:extLst>
                <a:ext uri="{FF2B5EF4-FFF2-40B4-BE49-F238E27FC236}">
                  <a16:creationId xmlns:a16="http://schemas.microsoft.com/office/drawing/2014/main" id="{6859CDF6-9C4E-4447-934B-E2F92C17C2BE}"/>
                </a:ext>
                <a:ext uri="{C183D7F6-B498-43B3-948B-1728B52AA6E4}">
                  <adec:decorative xmlns:adec="http://schemas.microsoft.com/office/drawing/2017/decorative" val="1"/>
                </a:ext>
              </a:extLst>
            </p:cNvPr>
            <p:cNvSpPr/>
            <p:nvPr/>
          </p:nvSpPr>
          <p:spPr bwMode="auto">
            <a:xfrm>
              <a:off x="3103978" y="1677151"/>
              <a:ext cx="1269741" cy="1269741"/>
            </a:xfrm>
            <a:prstGeom prst="ellipse">
              <a:avLst/>
            </a:prstGeom>
            <a:solidFill>
              <a:schemeClr val="accent4">
                <a:lumMod val="60000"/>
                <a:lumOff val="40000"/>
              </a:schemeClr>
            </a:solidFill>
            <a:ln w="76200">
              <a:solidFill>
                <a:srgbClr val="FEBF22"/>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7" name="Picture 6">
              <a:extLst>
                <a:ext uri="{FF2B5EF4-FFF2-40B4-BE49-F238E27FC236}">
                  <a16:creationId xmlns:a16="http://schemas.microsoft.com/office/drawing/2014/main" id="{9272AA61-60FA-40C4-87D6-3740730C75A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320922" y="1841301"/>
              <a:ext cx="896910" cy="776941"/>
            </a:xfrm>
            <a:prstGeom prst="rect">
              <a:avLst/>
            </a:prstGeom>
          </p:spPr>
        </p:pic>
      </p:grpSp>
      <p:sp>
        <p:nvSpPr>
          <p:cNvPr id="21" name="Content Placeholder 20">
            <a:extLst>
              <a:ext uri="{FF2B5EF4-FFF2-40B4-BE49-F238E27FC236}">
                <a16:creationId xmlns:a16="http://schemas.microsoft.com/office/drawing/2014/main" id="{8AAB6B2B-B094-6CF4-538F-5B371529D3B0}"/>
              </a:ext>
            </a:extLst>
          </p:cNvPr>
          <p:cNvSpPr>
            <a:spLocks noGrp="1"/>
          </p:cNvSpPr>
          <p:nvPr>
            <p:ph sz="quarter" idx="16"/>
          </p:nvPr>
        </p:nvSpPr>
        <p:spPr>
          <a:xfrm>
            <a:off x="5010495" y="2524233"/>
            <a:ext cx="2084832" cy="2926080"/>
          </a:xfrm>
          <a:prstGeom prst="round2SameRect">
            <a:avLst>
              <a:gd name="adj1" fmla="val 0"/>
              <a:gd name="adj2" fmla="val 15351"/>
            </a:avLst>
          </a:prstGeom>
          <a:ln w="76200">
            <a:solidFill>
              <a:srgbClr val="00529B"/>
            </a:solidFill>
          </a:ln>
        </p:spPr>
        <p:txBody>
          <a:bodyPr tIns="822960" bIns="45720"/>
          <a:lstStyle/>
          <a:p>
            <a:pPr lvl="0" algn="ctr" defTabSz="685800">
              <a:lnSpc>
                <a:spcPct val="140000"/>
              </a:lnSpc>
              <a:spcAft>
                <a:spcPts val="0"/>
              </a:spcAft>
              <a:buClrTx/>
            </a:pPr>
            <a:r>
              <a:rPr lang="en-US" sz="1400" dirty="0">
                <a:latin typeface="Arial"/>
                <a:cs typeface="Arial"/>
              </a:rPr>
              <a:t>You may need a </a:t>
            </a:r>
            <a:r>
              <a:rPr lang="en-US" sz="1400" b="1" dirty="0">
                <a:latin typeface="Arial"/>
                <a:cs typeface="Arial"/>
              </a:rPr>
              <a:t>referral</a:t>
            </a:r>
            <a:r>
              <a:rPr lang="en-US" sz="1400" dirty="0">
                <a:latin typeface="Arial"/>
                <a:cs typeface="Arial"/>
              </a:rPr>
              <a:t> to use a specialist</a:t>
            </a:r>
          </a:p>
        </p:txBody>
      </p:sp>
      <p:grpSp>
        <p:nvGrpSpPr>
          <p:cNvPr id="32" name="Group 31">
            <a:extLst>
              <a:ext uri="{FF2B5EF4-FFF2-40B4-BE49-F238E27FC236}">
                <a16:creationId xmlns:a16="http://schemas.microsoft.com/office/drawing/2014/main" id="{744A8500-6ECD-7B2D-05E9-564EA941848B}"/>
              </a:ext>
              <a:ext uri="{C183D7F6-B498-43B3-948B-1728B52AA6E4}">
                <adec:decorative xmlns:adec="http://schemas.microsoft.com/office/drawing/2017/decorative" val="1"/>
              </a:ext>
            </a:extLst>
          </p:cNvPr>
          <p:cNvGrpSpPr/>
          <p:nvPr/>
        </p:nvGrpSpPr>
        <p:grpSpPr>
          <a:xfrm>
            <a:off x="5418041" y="1904110"/>
            <a:ext cx="1269741" cy="1269741"/>
            <a:chOff x="5470980" y="1691236"/>
            <a:chExt cx="1269741" cy="1269741"/>
          </a:xfrm>
        </p:grpSpPr>
        <p:sp>
          <p:nvSpPr>
            <p:cNvPr id="33" name="Oval 32">
              <a:extLst>
                <a:ext uri="{FF2B5EF4-FFF2-40B4-BE49-F238E27FC236}">
                  <a16:creationId xmlns:a16="http://schemas.microsoft.com/office/drawing/2014/main" id="{82E1AAEC-226D-44B3-A75C-CC8A081C2936}"/>
                </a:ext>
                <a:ext uri="{C183D7F6-B498-43B3-948B-1728B52AA6E4}">
                  <adec:decorative xmlns:adec="http://schemas.microsoft.com/office/drawing/2017/decorative" val="1"/>
                </a:ext>
              </a:extLst>
            </p:cNvPr>
            <p:cNvSpPr/>
            <p:nvPr/>
          </p:nvSpPr>
          <p:spPr bwMode="auto">
            <a:xfrm>
              <a:off x="5470980" y="1691236"/>
              <a:ext cx="1269741" cy="1269741"/>
            </a:xfrm>
            <a:prstGeom prst="ellipse">
              <a:avLst/>
            </a:prstGeom>
            <a:solidFill>
              <a:schemeClr val="accent5">
                <a:lumMod val="75000"/>
              </a:schemeClr>
            </a:solid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6" name="Graphic 55">
              <a:extLst>
                <a:ext uri="{FF2B5EF4-FFF2-40B4-BE49-F238E27FC236}">
                  <a16:creationId xmlns:a16="http://schemas.microsoft.com/office/drawing/2014/main" id="{9FB955CE-8531-4337-B538-D34C5380D8D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8656" y="1869213"/>
              <a:ext cx="914400" cy="914400"/>
            </a:xfrm>
            <a:prstGeom prst="rect">
              <a:avLst/>
            </a:prstGeom>
          </p:spPr>
        </p:pic>
      </p:grpSp>
      <p:sp>
        <p:nvSpPr>
          <p:cNvPr id="24" name="Content Placeholder 23">
            <a:extLst>
              <a:ext uri="{FF2B5EF4-FFF2-40B4-BE49-F238E27FC236}">
                <a16:creationId xmlns:a16="http://schemas.microsoft.com/office/drawing/2014/main" id="{C398DE6A-340F-73A7-73C6-0557FFA8CE0A}"/>
              </a:ext>
            </a:extLst>
          </p:cNvPr>
          <p:cNvSpPr>
            <a:spLocks noGrp="1"/>
          </p:cNvSpPr>
          <p:nvPr>
            <p:ph sz="quarter" idx="17"/>
          </p:nvPr>
        </p:nvSpPr>
        <p:spPr>
          <a:xfrm>
            <a:off x="7299839" y="2524233"/>
            <a:ext cx="2084832" cy="2926080"/>
          </a:xfrm>
          <a:prstGeom prst="round2SameRect">
            <a:avLst>
              <a:gd name="adj1" fmla="val 0"/>
              <a:gd name="adj2" fmla="val 16813"/>
            </a:avLst>
          </a:prstGeom>
          <a:ln w="76200">
            <a:solidFill>
              <a:srgbClr val="4472C4"/>
            </a:solidFill>
          </a:ln>
        </p:spPr>
        <p:txBody>
          <a:bodyPr tIns="822960" bIns="45720"/>
          <a:lstStyle/>
          <a:p>
            <a:pPr lvl="0" algn="ctr" defTabSz="685800">
              <a:lnSpc>
                <a:spcPct val="140000"/>
              </a:lnSpc>
              <a:spcAft>
                <a:spcPts val="0"/>
              </a:spcAft>
              <a:buClrTx/>
            </a:pPr>
            <a:r>
              <a:rPr lang="en-US" sz="1400" dirty="0">
                <a:latin typeface="Arial"/>
                <a:cs typeface="Arial"/>
              </a:rPr>
              <a:t>You can only </a:t>
            </a:r>
            <a:r>
              <a:rPr lang="en-US" sz="1400" b="1" dirty="0">
                <a:latin typeface="Arial"/>
                <a:cs typeface="Arial"/>
              </a:rPr>
              <a:t>join/leave plan </a:t>
            </a:r>
            <a:r>
              <a:rPr lang="en-US" sz="1400" dirty="0">
                <a:latin typeface="Arial"/>
                <a:cs typeface="Arial"/>
              </a:rPr>
              <a:t>during certain periods</a:t>
            </a:r>
          </a:p>
        </p:txBody>
      </p:sp>
      <p:grpSp>
        <p:nvGrpSpPr>
          <p:cNvPr id="44" name="Group 43">
            <a:extLst>
              <a:ext uri="{FF2B5EF4-FFF2-40B4-BE49-F238E27FC236}">
                <a16:creationId xmlns:a16="http://schemas.microsoft.com/office/drawing/2014/main" id="{27C00182-4D6D-7DE4-698A-6DA221CF193A}"/>
              </a:ext>
              <a:ext uri="{C183D7F6-B498-43B3-948B-1728B52AA6E4}">
                <adec:decorative xmlns:adec="http://schemas.microsoft.com/office/drawing/2017/decorative" val="1"/>
              </a:ext>
            </a:extLst>
          </p:cNvPr>
          <p:cNvGrpSpPr/>
          <p:nvPr/>
        </p:nvGrpSpPr>
        <p:grpSpPr>
          <a:xfrm>
            <a:off x="7707385" y="1922410"/>
            <a:ext cx="1269741" cy="1269741"/>
            <a:chOff x="7707385" y="1922410"/>
            <a:chExt cx="1269741" cy="1269741"/>
          </a:xfrm>
        </p:grpSpPr>
        <p:sp>
          <p:nvSpPr>
            <p:cNvPr id="39" name="Oval 38">
              <a:extLst>
                <a:ext uri="{FF2B5EF4-FFF2-40B4-BE49-F238E27FC236}">
                  <a16:creationId xmlns:a16="http://schemas.microsoft.com/office/drawing/2014/main" id="{96EC5972-6243-4ED9-AD84-F1BF0BE71B8A}"/>
                </a:ext>
                <a:ext uri="{C183D7F6-B498-43B3-948B-1728B52AA6E4}">
                  <adec:decorative xmlns:adec="http://schemas.microsoft.com/office/drawing/2017/decorative" val="1"/>
                </a:ext>
              </a:extLst>
            </p:cNvPr>
            <p:cNvSpPr/>
            <p:nvPr/>
          </p:nvSpPr>
          <p:spPr bwMode="auto">
            <a:xfrm>
              <a:off x="7707385" y="1922410"/>
              <a:ext cx="1269741" cy="1269741"/>
            </a:xfrm>
            <a:prstGeom prst="ellipse">
              <a:avLst/>
            </a:prstGeom>
            <a:solidFill>
              <a:srgbClr val="8FAADC"/>
            </a:solid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3" name="Picture 42">
              <a:extLst>
                <a:ext uri="{FF2B5EF4-FFF2-40B4-BE49-F238E27FC236}">
                  <a16:creationId xmlns:a16="http://schemas.microsoft.com/office/drawing/2014/main" id="{72DBE652-87C6-986B-3511-20F6A7E94C6B}"/>
                </a:ext>
              </a:extLst>
            </p:cNvPr>
            <p:cNvPicPr>
              <a:picLocks noChangeAspect="1"/>
            </p:cNvPicPr>
            <p:nvPr/>
          </p:nvPicPr>
          <p:blipFill>
            <a:blip r:embed="rId9"/>
            <a:stretch>
              <a:fillRect/>
            </a:stretch>
          </p:blipFill>
          <p:spPr>
            <a:xfrm>
              <a:off x="7931642" y="2232681"/>
              <a:ext cx="957155" cy="682811"/>
            </a:xfrm>
            <a:prstGeom prst="rect">
              <a:avLst/>
            </a:prstGeom>
          </p:spPr>
        </p:pic>
      </p:grpSp>
      <p:sp>
        <p:nvSpPr>
          <p:cNvPr id="25" name="Content Placeholder 24">
            <a:extLst>
              <a:ext uri="{FF2B5EF4-FFF2-40B4-BE49-F238E27FC236}">
                <a16:creationId xmlns:a16="http://schemas.microsoft.com/office/drawing/2014/main" id="{1ECD3E79-9FD6-C1FA-2812-A61C6B541190}"/>
              </a:ext>
            </a:extLst>
          </p:cNvPr>
          <p:cNvSpPr>
            <a:spLocks noGrp="1"/>
          </p:cNvSpPr>
          <p:nvPr>
            <p:ph sz="quarter" idx="18"/>
          </p:nvPr>
        </p:nvSpPr>
        <p:spPr>
          <a:xfrm>
            <a:off x="9589185" y="2524233"/>
            <a:ext cx="2084832" cy="2926080"/>
          </a:xfrm>
          <a:prstGeom prst="round2SameRect">
            <a:avLst>
              <a:gd name="adj1" fmla="val 0"/>
              <a:gd name="adj2" fmla="val 14620"/>
            </a:avLst>
          </a:prstGeom>
          <a:ln w="76200">
            <a:solidFill>
              <a:srgbClr val="0A5EC6"/>
            </a:solidFill>
          </a:ln>
        </p:spPr>
        <p:txBody>
          <a:bodyPr tIns="822960" bIns="45720"/>
          <a:lstStyle/>
          <a:p>
            <a:pPr lvl="0" algn="ctr" defTabSz="685800">
              <a:lnSpc>
                <a:spcPct val="140000"/>
              </a:lnSpc>
              <a:spcAft>
                <a:spcPts val="0"/>
              </a:spcAft>
              <a:buClrTx/>
            </a:pPr>
            <a:r>
              <a:rPr lang="en-US" sz="1400" dirty="0">
                <a:latin typeface="Arial"/>
                <a:cs typeface="Arial"/>
              </a:rPr>
              <a:t>It doesn’t work with </a:t>
            </a:r>
            <a:r>
              <a:rPr lang="en-US" sz="1400" b="1" dirty="0">
                <a:latin typeface="Arial"/>
                <a:cs typeface="Arial"/>
              </a:rPr>
              <a:t>Medigap</a:t>
            </a:r>
            <a:r>
              <a:rPr lang="en-US" sz="1400" dirty="0">
                <a:latin typeface="Arial"/>
                <a:cs typeface="Arial"/>
              </a:rPr>
              <a:t> policies</a:t>
            </a:r>
          </a:p>
        </p:txBody>
      </p:sp>
      <p:grpSp>
        <p:nvGrpSpPr>
          <p:cNvPr id="51" name="Group 50">
            <a:extLst>
              <a:ext uri="{FF2B5EF4-FFF2-40B4-BE49-F238E27FC236}">
                <a16:creationId xmlns:a16="http://schemas.microsoft.com/office/drawing/2014/main" id="{D60BAFEB-FA65-8B55-2F2F-9614FBA423DA}"/>
              </a:ext>
              <a:ext uri="{C183D7F6-B498-43B3-948B-1728B52AA6E4}">
                <adec:decorative xmlns:adec="http://schemas.microsoft.com/office/drawing/2017/decorative" val="1"/>
              </a:ext>
            </a:extLst>
          </p:cNvPr>
          <p:cNvGrpSpPr/>
          <p:nvPr/>
        </p:nvGrpSpPr>
        <p:grpSpPr>
          <a:xfrm>
            <a:off x="10002327" y="1919002"/>
            <a:ext cx="1269741" cy="1269741"/>
            <a:chOff x="10002327" y="1919002"/>
            <a:chExt cx="1269741" cy="1269741"/>
          </a:xfrm>
        </p:grpSpPr>
        <p:sp>
          <p:nvSpPr>
            <p:cNvPr id="45" name="Oval 44">
              <a:extLst>
                <a:ext uri="{FF2B5EF4-FFF2-40B4-BE49-F238E27FC236}">
                  <a16:creationId xmlns:a16="http://schemas.microsoft.com/office/drawing/2014/main" id="{E0680A05-A87D-43D9-A7D5-59C0503D4BD5}"/>
                </a:ext>
                <a:ext uri="{C183D7F6-B498-43B3-948B-1728B52AA6E4}">
                  <adec:decorative xmlns:adec="http://schemas.microsoft.com/office/drawing/2017/decorative" val="1"/>
                </a:ext>
              </a:extLst>
            </p:cNvPr>
            <p:cNvSpPr/>
            <p:nvPr/>
          </p:nvSpPr>
          <p:spPr bwMode="auto">
            <a:xfrm>
              <a:off x="10002327" y="1919002"/>
              <a:ext cx="1269741" cy="1269741"/>
            </a:xfrm>
            <a:prstGeom prst="ellipse">
              <a:avLst/>
            </a:prstGeom>
            <a:solidFill>
              <a:srgbClr val="0C6FE6"/>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37" name="Picture 36">
              <a:extLst>
                <a:ext uri="{FF2B5EF4-FFF2-40B4-BE49-F238E27FC236}">
                  <a16:creationId xmlns:a16="http://schemas.microsoft.com/office/drawing/2014/main" id="{2E6C5351-8ED9-6408-F75B-89254958FE62}"/>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0200981" y="2073041"/>
              <a:ext cx="914479" cy="914479"/>
            </a:xfrm>
            <a:prstGeom prst="rect">
              <a:avLst/>
            </a:prstGeom>
          </p:spPr>
        </p:pic>
      </p:grpSp>
      <p:sp>
        <p:nvSpPr>
          <p:cNvPr id="26" name="Content Placeholder 25">
            <a:extLst>
              <a:ext uri="{FF2B5EF4-FFF2-40B4-BE49-F238E27FC236}">
                <a16:creationId xmlns:a16="http://schemas.microsoft.com/office/drawing/2014/main" id="{E788081E-CF13-042F-AC8C-8A875DE2C625}"/>
              </a:ext>
            </a:extLst>
          </p:cNvPr>
          <p:cNvSpPr>
            <a:spLocks noGrp="1"/>
          </p:cNvSpPr>
          <p:nvPr>
            <p:ph sz="quarter" idx="19"/>
          </p:nvPr>
        </p:nvSpPr>
        <p:spPr>
          <a:xfrm>
            <a:off x="867054" y="5787585"/>
            <a:ext cx="10761065" cy="721142"/>
          </a:xfrm>
        </p:spPr>
        <p:txBody>
          <a:bodyPr>
            <a:normAutofit/>
          </a:bodyPr>
          <a:lstStyle/>
          <a:p>
            <a:pPr lvl="0">
              <a:spcAft>
                <a:spcPts val="0"/>
              </a:spcAft>
              <a:buClrTx/>
            </a:pPr>
            <a:r>
              <a:rPr lang="en-US" sz="1400" b="1" dirty="0"/>
              <a:t>NOTE</a:t>
            </a:r>
            <a:r>
              <a:rPr lang="en-US" sz="1400" dirty="0"/>
              <a:t>: You must have Medicare Part A and Part B to join, and you must pay the Part B premium and usually a monthly plan premium.</a:t>
            </a:r>
            <a:endParaRPr lang="en-US" dirty="0"/>
          </a:p>
        </p:txBody>
      </p:sp>
      <p:sp>
        <p:nvSpPr>
          <p:cNvPr id="15" name="Slide Number Placeholder 14">
            <a:extLst>
              <a:ext uri="{FF2B5EF4-FFF2-40B4-BE49-F238E27FC236}">
                <a16:creationId xmlns:a16="http://schemas.microsoft.com/office/drawing/2014/main" id="{F80167D9-41AB-44FA-B680-4E3C680ECA0D}"/>
              </a:ext>
            </a:extLst>
          </p:cNvPr>
          <p:cNvSpPr>
            <a:spLocks noGrp="1"/>
          </p:cNvSpPr>
          <p:nvPr>
            <p:ph type="sldNum" sz="quarter" idx="12"/>
          </p:nvPr>
        </p:nvSpPr>
        <p:spPr/>
        <p:txBody>
          <a:bodyPr/>
          <a:lstStyle/>
          <a:p>
            <a:fld id="{48F63A3B-78C7-47BE-AE5E-E10140E04643}" type="slidenum">
              <a:rPr lang="en-US" smtClean="0">
                <a:solidFill>
                  <a:srgbClr val="8FAADC"/>
                </a:solidFill>
              </a:rPr>
              <a:pPr/>
              <a:t>78</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147408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2" grpId="0" uiExpand="1" animBg="1"/>
      <p:bldP spid="20" grpId="0" uiExpand="1" animBg="1"/>
      <p:bldP spid="21" grpId="0" uiExpand="1" animBg="1"/>
      <p:bldP spid="24" grpId="0" uiExpand="1" animBg="1"/>
      <p:bldP spid="25" grpId="0" uiExpand="1" animBg="1"/>
      <p:bldP spid="26"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How Are Medigap Policies &amp; </a:t>
            </a:r>
            <a:br>
              <a:rPr lang="en-US" sz="2800" dirty="0"/>
            </a:br>
            <a:r>
              <a:rPr lang="en-US" sz="2800" dirty="0"/>
              <a:t>Medicare Advantage Plans Different?</a:t>
            </a:r>
          </a:p>
        </p:txBody>
      </p:sp>
      <p:graphicFrame>
        <p:nvGraphicFramePr>
          <p:cNvPr id="7" name="Content Placeholder 5" descr="This table shows the differences between Medigap policies and Medicare Advantage plans"/>
          <p:cNvGraphicFramePr>
            <a:graphicFrameLocks noGrp="1"/>
          </p:cNvGraphicFramePr>
          <p:nvPr>
            <p:ph idx="4294967295"/>
            <p:extLst>
              <p:ext uri="{D42A27DB-BD31-4B8C-83A1-F6EECF244321}">
                <p14:modId xmlns:p14="http://schemas.microsoft.com/office/powerpoint/2010/main" val="2846153987"/>
              </p:ext>
            </p:extLst>
          </p:nvPr>
        </p:nvGraphicFramePr>
        <p:xfrm>
          <a:off x="348343" y="1165211"/>
          <a:ext cx="11447417" cy="5235589"/>
        </p:xfrm>
        <a:graphic>
          <a:graphicData uri="http://schemas.openxmlformats.org/drawingml/2006/table">
            <a:tbl>
              <a:tblPr firstRow="1" bandRow="1">
                <a:tableStyleId>{5FD0F851-EC5A-4D38-B0AD-8093EC10F338}</a:tableStyleId>
              </a:tblPr>
              <a:tblGrid>
                <a:gridCol w="1872831">
                  <a:extLst>
                    <a:ext uri="{9D8B030D-6E8A-4147-A177-3AD203B41FA5}">
                      <a16:colId xmlns:a16="http://schemas.microsoft.com/office/drawing/2014/main" val="20000"/>
                    </a:ext>
                  </a:extLst>
                </a:gridCol>
                <a:gridCol w="4713836">
                  <a:extLst>
                    <a:ext uri="{9D8B030D-6E8A-4147-A177-3AD203B41FA5}">
                      <a16:colId xmlns:a16="http://schemas.microsoft.com/office/drawing/2014/main" val="20001"/>
                    </a:ext>
                  </a:extLst>
                </a:gridCol>
                <a:gridCol w="4860750">
                  <a:extLst>
                    <a:ext uri="{9D8B030D-6E8A-4147-A177-3AD203B41FA5}">
                      <a16:colId xmlns:a16="http://schemas.microsoft.com/office/drawing/2014/main" val="20002"/>
                    </a:ext>
                  </a:extLst>
                </a:gridCol>
              </a:tblGrid>
              <a:tr h="666245">
                <a:tc>
                  <a:txBody>
                    <a:bodyPr/>
                    <a:lstStyle/>
                    <a:p>
                      <a:pPr marL="0" marR="0" indent="0">
                        <a:lnSpc>
                          <a:spcPct val="100000"/>
                        </a:lnSpc>
                        <a:spcBef>
                          <a:spcPts val="600"/>
                        </a:spcBef>
                        <a:spcAft>
                          <a:spcPts val="1200"/>
                        </a:spcAft>
                        <a:buFont typeface="Wingdings" panose="05000000000000000000" pitchFamily="2" charset="2"/>
                        <a:buNone/>
                      </a:pPr>
                      <a:endParaRPr lang="en-US" sz="2000" b="0" dirty="0">
                        <a:solidFill>
                          <a:srgbClr val="00529B"/>
                        </a:solidFill>
                        <a:effectLst/>
                        <a:latin typeface="Calibri"/>
                        <a:ea typeface="Calibri"/>
                        <a:cs typeface="Times New Roman"/>
                      </a:endParaRPr>
                    </a:p>
                  </a:txBody>
                  <a:tcPr marL="0" marR="0" marT="0" marB="0" anchor="ctr"/>
                </a:tc>
                <a:tc>
                  <a:txBody>
                    <a:bodyPr/>
                    <a:lstStyle/>
                    <a:p>
                      <a:pPr marL="44450" marR="0" algn="ctr">
                        <a:lnSpc>
                          <a:spcPct val="100000"/>
                        </a:lnSpc>
                        <a:spcBef>
                          <a:spcPts val="600"/>
                        </a:spcBef>
                        <a:spcAft>
                          <a:spcPts val="1200"/>
                        </a:spcAft>
                      </a:pPr>
                      <a:r>
                        <a:rPr lang="en-US" sz="2000" kern="1200" dirty="0">
                          <a:solidFill>
                            <a:srgbClr val="00529B"/>
                          </a:solidFill>
                          <a:effectLst/>
                        </a:rPr>
                        <a:t>Medigap Policies</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gn="ctr" defTabSz="914400" rtl="0" eaLnBrk="1" latinLnBrk="0" hangingPunct="1">
                        <a:lnSpc>
                          <a:spcPct val="100000"/>
                        </a:lnSpc>
                        <a:spcBef>
                          <a:spcPts val="600"/>
                        </a:spcBef>
                        <a:spcAft>
                          <a:spcPts val="1200"/>
                        </a:spcAft>
                      </a:pPr>
                      <a:r>
                        <a:rPr lang="en-US" sz="2000" kern="1200" dirty="0">
                          <a:solidFill>
                            <a:srgbClr val="00529B"/>
                          </a:solidFill>
                          <a:effectLst/>
                        </a:rPr>
                        <a:t>Medicare Advantage Plans</a:t>
                      </a:r>
                      <a:endParaRPr lang="en-US" sz="2000" b="1"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0"/>
                  </a:ext>
                </a:extLst>
              </a:tr>
              <a:tr h="413212">
                <a:tc>
                  <a:txBody>
                    <a:bodyPr/>
                    <a:lstStyle/>
                    <a:p>
                      <a:pPr marL="91440" marR="0" indent="0">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rPr>
                        <a:t>Offered by</a:t>
                      </a:r>
                      <a:endParaRPr lang="en-US" sz="2000" b="1" dirty="0">
                        <a:solidFill>
                          <a:srgbClr val="00529B"/>
                        </a:solidFill>
                        <a:effectLst/>
                        <a:latin typeface="Calibri"/>
                        <a:ea typeface="Calibri"/>
                        <a:cs typeface="Times New Roman"/>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Private companies</a:t>
                      </a:r>
                      <a:endParaRPr lang="en-US" sz="2000" b="0" dirty="0">
                        <a:solidFill>
                          <a:srgbClr val="00529B"/>
                        </a:solidFill>
                        <a:effectLst/>
                        <a:latin typeface="Calibri"/>
                        <a:ea typeface="Calibri"/>
                        <a:cs typeface="Times New Roman"/>
                      </a:endParaRPr>
                    </a:p>
                  </a:txBody>
                  <a:tcPr marL="0" marR="0" marT="0" marB="0" anchor="ctr"/>
                </a:tc>
                <a:tc>
                  <a:txBody>
                    <a:bodyPr/>
                    <a:lstStyle/>
                    <a:p>
                      <a:pPr marL="44450" marR="0" algn="l" defTabSz="914400" rtl="0" eaLnBrk="1" latinLnBrk="0" hangingPunct="1">
                        <a:lnSpc>
                          <a:spcPct val="100000"/>
                        </a:lnSpc>
                        <a:spcBef>
                          <a:spcPts val="600"/>
                        </a:spcBef>
                        <a:spcAft>
                          <a:spcPts val="1200"/>
                        </a:spcAft>
                      </a:pPr>
                      <a:r>
                        <a:rPr lang="en-US" sz="2000" kern="1200" dirty="0">
                          <a:solidFill>
                            <a:srgbClr val="00529B"/>
                          </a:solidFill>
                          <a:effectLst/>
                        </a:rPr>
                        <a:t>Private companies</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1"/>
                  </a:ext>
                </a:extLst>
              </a:tr>
              <a:tr h="666245">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rPr>
                        <a:t>Government oversight </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indent="0" algn="l" defTabSz="914400" rtl="0" eaLnBrk="1" fontAlgn="auto" latinLnBrk="0" hangingPunct="1">
                        <a:lnSpc>
                          <a:spcPct val="100000"/>
                        </a:lnSpc>
                        <a:spcBef>
                          <a:spcPts val="600"/>
                        </a:spcBef>
                        <a:spcAft>
                          <a:spcPts val="1200"/>
                        </a:spcAft>
                        <a:buClrTx/>
                        <a:buSzTx/>
                        <a:buFontTx/>
                        <a:buNone/>
                        <a:tabLst/>
                        <a:defRPr/>
                      </a:pPr>
                      <a:r>
                        <a:rPr lang="en-US" sz="2000" u="none" strike="noStrike" kern="1200" baseline="0" dirty="0">
                          <a:solidFill>
                            <a:srgbClr val="00529B"/>
                          </a:solidFill>
                        </a:rPr>
                        <a:t>State, but must also follow federal laws</a:t>
                      </a:r>
                      <a:endParaRPr lang="en-US" sz="2000" b="0" kern="1200" spc="-15" dirty="0">
                        <a:solidFill>
                          <a:srgbClr val="00529B"/>
                        </a:solidFill>
                        <a:effectLst/>
                        <a:latin typeface="+mn-lt"/>
                        <a:ea typeface="+mn-ea"/>
                        <a:cs typeface="+mn-cs"/>
                      </a:endParaRPr>
                    </a:p>
                  </a:txBody>
                  <a:tcPr marL="0" marR="0" marT="0" marB="0" anchor="ctr"/>
                </a:tc>
                <a:tc>
                  <a:txBody>
                    <a:bodyPr/>
                    <a:lstStyle/>
                    <a:p>
                      <a:pPr marL="44450" marR="0" indent="0" algn="l" defTabSz="914400" rtl="0" eaLnBrk="1" fontAlgn="auto" latinLnBrk="0" hangingPunct="1">
                        <a:lnSpc>
                          <a:spcPct val="100000"/>
                        </a:lnSpc>
                        <a:spcBef>
                          <a:spcPts val="600"/>
                        </a:spcBef>
                        <a:spcAft>
                          <a:spcPts val="1200"/>
                        </a:spcAft>
                        <a:buClrTx/>
                        <a:buSzTx/>
                        <a:buFontTx/>
                        <a:buNone/>
                        <a:tabLst/>
                        <a:defRPr/>
                      </a:pPr>
                      <a:r>
                        <a:rPr lang="en-US" sz="2000" kern="1200" dirty="0">
                          <a:solidFill>
                            <a:srgbClr val="00529B"/>
                          </a:solidFill>
                          <a:effectLst/>
                        </a:rPr>
                        <a:t>Federal (plans must be approved by Medicare)</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2"/>
                  </a:ext>
                </a:extLst>
              </a:tr>
              <a:tr h="374288">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rPr>
                        <a:t>Works with</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Original Medicare</a:t>
                      </a:r>
                      <a:endParaRPr lang="en-US" sz="2000"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N/A</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3"/>
                  </a:ext>
                </a:extLst>
              </a:tr>
              <a:tr h="1806325">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rPr>
                        <a:t>Covers</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Gaps in Original Medicare coverage, like deductibles, coinsurance, and copayments</a:t>
                      </a:r>
                      <a:r>
                        <a:rPr lang="en-US" sz="2000" kern="1200" baseline="0" dirty="0">
                          <a:solidFill>
                            <a:srgbClr val="00529B"/>
                          </a:solidFill>
                          <a:effectLst/>
                        </a:rPr>
                        <a:t> for Medicare-covered services.</a:t>
                      </a:r>
                      <a:endParaRPr lang="en-US" sz="2000"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All Part A and Part B covered services and supplies. May also cover things not covered by Original Medicare, like vision and dental coverage. Most Medicare Advantage Plans include Medicare drug coverage.</a:t>
                      </a:r>
                      <a:endParaRPr lang="en-US" sz="2000" b="0" kern="1200" spc="-15"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4"/>
                  </a:ext>
                </a:extLst>
              </a:tr>
              <a:tr h="350333">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rPr>
                        <a:t>You must have</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Part A and Part B</a:t>
                      </a:r>
                      <a:endParaRPr lang="en-US" sz="2000" b="0" kern="1200" spc="-15" dirty="0">
                        <a:solidFill>
                          <a:srgbClr val="00529B"/>
                        </a:solidFill>
                        <a:effectLst/>
                        <a:latin typeface="+mn-lt"/>
                        <a:ea typeface="+mn-ea"/>
                        <a:cs typeface="+mn-cs"/>
                      </a:endParaRPr>
                    </a:p>
                  </a:txBody>
                  <a:tcPr marL="0" marR="0" marT="0" marB="0" anchor="ctr"/>
                </a:tc>
                <a:tc>
                  <a:txBody>
                    <a:bodyPr/>
                    <a:lstStyle/>
                    <a:p>
                      <a:pPr marL="44450" marR="0" algn="l" defTabSz="914400" rtl="0" eaLnBrk="1" latinLnBrk="0" hangingPunct="1">
                        <a:lnSpc>
                          <a:spcPct val="100000"/>
                        </a:lnSpc>
                        <a:spcBef>
                          <a:spcPts val="600"/>
                        </a:spcBef>
                        <a:spcAft>
                          <a:spcPts val="1200"/>
                        </a:spcAft>
                      </a:pPr>
                      <a:r>
                        <a:rPr lang="en-US" sz="2000" kern="1200" dirty="0">
                          <a:solidFill>
                            <a:srgbClr val="00529B"/>
                          </a:solidFill>
                          <a:effectLst/>
                        </a:rPr>
                        <a:t>Part A and Part B</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5"/>
                  </a:ext>
                </a:extLst>
              </a:tr>
              <a:tr h="958941">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rPr>
                        <a:t>Do you pay a premium?</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gn="l" defTabSz="914400" rtl="0" eaLnBrk="1" latinLnBrk="0" hangingPunct="1">
                        <a:lnSpc>
                          <a:spcPct val="100000"/>
                        </a:lnSpc>
                        <a:spcBef>
                          <a:spcPts val="600"/>
                        </a:spcBef>
                        <a:spcAft>
                          <a:spcPts val="1200"/>
                        </a:spcAft>
                      </a:pPr>
                      <a:r>
                        <a:rPr lang="en-US" sz="2000" kern="1200" dirty="0">
                          <a:solidFill>
                            <a:srgbClr val="00529B"/>
                          </a:solidFill>
                          <a:effectLst/>
                        </a:rPr>
                        <a:t>Yes. You pay a premium for the policy and you pay the Part B premium.</a:t>
                      </a:r>
                      <a:endParaRPr lang="en-US" sz="2000" b="0" kern="1200" dirty="0">
                        <a:solidFill>
                          <a:srgbClr val="00529B"/>
                        </a:solidFill>
                        <a:effectLst/>
                        <a:latin typeface="+mn-lt"/>
                        <a:ea typeface="+mn-ea"/>
                        <a:cs typeface="+mn-cs"/>
                      </a:endParaRPr>
                    </a:p>
                  </a:txBody>
                  <a:tcPr marL="0" marR="0" marT="0" marB="0" anchor="ctr"/>
                </a:tc>
                <a:tc>
                  <a:txBody>
                    <a:bodyPr/>
                    <a:lstStyle/>
                    <a:p>
                      <a:pPr marL="44450" marR="0" algn="l" defTabSz="914400" rtl="0" eaLnBrk="1" latinLnBrk="0" hangingPunct="1">
                        <a:lnSpc>
                          <a:spcPct val="100000"/>
                        </a:lnSpc>
                        <a:spcBef>
                          <a:spcPts val="600"/>
                        </a:spcBef>
                        <a:spcAft>
                          <a:spcPts val="1200"/>
                        </a:spcAft>
                      </a:pPr>
                      <a:r>
                        <a:rPr lang="en-US" sz="2000" kern="1200" dirty="0">
                          <a:solidFill>
                            <a:srgbClr val="00529B"/>
                          </a:solidFill>
                          <a:effectLst/>
                        </a:rPr>
                        <a:t>Yes. In addition to paying the Part B premium</a:t>
                      </a:r>
                      <a:r>
                        <a:rPr lang="en-US" sz="2000" kern="1200" baseline="0" dirty="0">
                          <a:solidFill>
                            <a:srgbClr val="00529B"/>
                          </a:solidFill>
                          <a:effectLst/>
                        </a:rPr>
                        <a:t>, y</a:t>
                      </a:r>
                      <a:r>
                        <a:rPr lang="en-US" sz="2000" kern="1200" dirty="0">
                          <a:solidFill>
                            <a:srgbClr val="00529B"/>
                          </a:solidFill>
                          <a:effectLst/>
                        </a:rPr>
                        <a:t>ou may have to pay a monthly plan premium.</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B3B2CB41-137A-4BC2-84E6-DAD1B6210AE9}"/>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79</a:t>
            </a:fld>
            <a:endParaRPr lang="en-US" dirty="0">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a:xfrm>
            <a:off x="838200" y="6492240"/>
            <a:ext cx="2743200" cy="365125"/>
          </a:xfrm>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3873076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normAutofit/>
          </a:bodyPr>
          <a:lstStyle/>
          <a:p>
            <a:r>
              <a:rPr lang="en-US" sz="3000" dirty="0"/>
              <a:t>What Are the Parts of Medicare?</a:t>
            </a:r>
          </a:p>
        </p:txBody>
      </p:sp>
      <p:sp>
        <p:nvSpPr>
          <p:cNvPr id="12" name="Content Placeholder 11">
            <a:extLst>
              <a:ext uri="{FF2B5EF4-FFF2-40B4-BE49-F238E27FC236}">
                <a16:creationId xmlns:a16="http://schemas.microsoft.com/office/drawing/2014/main" id="{97137CA2-5D7B-AD37-9F5D-61436EDE3156}"/>
              </a:ext>
            </a:extLst>
          </p:cNvPr>
          <p:cNvSpPr>
            <a:spLocks noGrp="1"/>
          </p:cNvSpPr>
          <p:nvPr>
            <p:ph sz="quarter" idx="13"/>
          </p:nvPr>
        </p:nvSpPr>
        <p:spPr>
          <a:xfrm>
            <a:off x="1566578" y="1703554"/>
            <a:ext cx="2926080" cy="3756252"/>
          </a:xfrm>
          <a:prstGeom prst="roundRect">
            <a:avLst/>
          </a:prstGeom>
          <a:ln w="38100">
            <a:solidFill>
              <a:srgbClr val="FFD966"/>
            </a:solidFill>
          </a:ln>
        </p:spPr>
        <p:txBody>
          <a:bodyPr vert="horz" wrap="none" lIns="91440" tIns="45720" rIns="91440" bIns="457200" rtlCol="0" anchor="b">
            <a:noAutofit/>
          </a:bodyPr>
          <a:lstStyle/>
          <a:p>
            <a:pPr marL="0" indent="0" algn="ctr">
              <a:spcAft>
                <a:spcPts val="0"/>
              </a:spcAft>
              <a:buClrTx/>
              <a:buNone/>
            </a:pPr>
            <a:r>
              <a:rPr lang="en-US" sz="2400" b="1" dirty="0">
                <a:latin typeface="+mn-lt"/>
              </a:rPr>
              <a:t>Part A </a:t>
            </a:r>
            <a:br>
              <a:rPr lang="en-US" sz="2400" b="1" dirty="0">
                <a:latin typeface="+mn-lt"/>
              </a:rPr>
            </a:br>
            <a:r>
              <a:rPr lang="en-US" sz="2400" dirty="0">
                <a:latin typeface="+mn-lt"/>
              </a:rPr>
              <a:t>(Hospital Insurance) </a:t>
            </a:r>
          </a:p>
        </p:txBody>
      </p:sp>
      <p:pic>
        <p:nvPicPr>
          <p:cNvPr id="7" name="Picture 6" descr="Part A icon"/>
          <p:cNvPicPr>
            <a:picLocks noChangeAspect="1"/>
          </p:cNvPicPr>
          <p:nvPr/>
        </p:nvPicPr>
        <p:blipFill>
          <a:blip r:embed="rId4"/>
          <a:srcRect/>
          <a:stretch/>
        </p:blipFill>
        <p:spPr>
          <a:xfrm>
            <a:off x="1981535" y="2329474"/>
            <a:ext cx="2133141" cy="1207125"/>
          </a:xfrm>
          <a:prstGeom prst="rect">
            <a:avLst/>
          </a:prstGeom>
        </p:spPr>
      </p:pic>
      <p:sp>
        <p:nvSpPr>
          <p:cNvPr id="16" name="Content Placeholder 15">
            <a:extLst>
              <a:ext uri="{FF2B5EF4-FFF2-40B4-BE49-F238E27FC236}">
                <a16:creationId xmlns:a16="http://schemas.microsoft.com/office/drawing/2014/main" id="{5FEEDA67-C03C-59D4-DC75-0470D77182E9}"/>
              </a:ext>
            </a:extLst>
          </p:cNvPr>
          <p:cNvSpPr>
            <a:spLocks noGrp="1"/>
          </p:cNvSpPr>
          <p:nvPr>
            <p:ph sz="quarter" idx="14"/>
          </p:nvPr>
        </p:nvSpPr>
        <p:spPr>
          <a:xfrm>
            <a:off x="4859989" y="1703554"/>
            <a:ext cx="2926080" cy="3807239"/>
          </a:xfrm>
          <a:prstGeom prst="roundRect">
            <a:avLst/>
          </a:prstGeom>
          <a:ln w="38100">
            <a:solidFill>
              <a:srgbClr val="FFD966"/>
            </a:solidFill>
          </a:ln>
        </p:spPr>
        <p:txBody>
          <a:bodyPr vert="horz" wrap="none" lIns="91440" tIns="45720" rIns="91440" bIns="457200" rtlCol="0" anchor="b">
            <a:noAutofit/>
          </a:bodyPr>
          <a:lstStyle/>
          <a:p>
            <a:pPr marL="0" indent="0" algn="ctr">
              <a:spcAft>
                <a:spcPts val="0"/>
              </a:spcAft>
              <a:buClrTx/>
              <a:buNone/>
            </a:pPr>
            <a:r>
              <a:rPr lang="en-US" sz="2400" b="1" dirty="0">
                <a:latin typeface="+mn-lt"/>
              </a:rPr>
              <a:t>Part B </a:t>
            </a:r>
            <a:br>
              <a:rPr lang="en-US" sz="2400" b="1" dirty="0">
                <a:latin typeface="+mn-lt"/>
              </a:rPr>
            </a:br>
            <a:r>
              <a:rPr lang="en-US" sz="2400" dirty="0">
                <a:latin typeface="+mn-lt"/>
              </a:rPr>
              <a:t>(Medical Insurance)</a:t>
            </a:r>
          </a:p>
        </p:txBody>
      </p:sp>
      <p:pic>
        <p:nvPicPr>
          <p:cNvPr id="8" name="Picture 7" descr="Part B Icon"/>
          <p:cNvPicPr>
            <a:picLocks noChangeAspect="1"/>
          </p:cNvPicPr>
          <p:nvPr/>
        </p:nvPicPr>
        <p:blipFill>
          <a:blip r:embed="rId5"/>
          <a:srcRect/>
          <a:stretch/>
        </p:blipFill>
        <p:spPr>
          <a:xfrm>
            <a:off x="5394193" y="2234444"/>
            <a:ext cx="1674334" cy="1508324"/>
          </a:xfrm>
          <a:prstGeom prst="rect">
            <a:avLst/>
          </a:prstGeom>
        </p:spPr>
      </p:pic>
      <p:sp>
        <p:nvSpPr>
          <p:cNvPr id="17" name="Content Placeholder 16">
            <a:extLst>
              <a:ext uri="{FF2B5EF4-FFF2-40B4-BE49-F238E27FC236}">
                <a16:creationId xmlns:a16="http://schemas.microsoft.com/office/drawing/2014/main" id="{CCE367D0-70B3-C841-1378-F8BFB38373DD}"/>
              </a:ext>
            </a:extLst>
          </p:cNvPr>
          <p:cNvSpPr>
            <a:spLocks noGrp="1"/>
          </p:cNvSpPr>
          <p:nvPr>
            <p:ph sz="quarter" idx="15"/>
          </p:nvPr>
        </p:nvSpPr>
        <p:spPr>
          <a:xfrm>
            <a:off x="8153400" y="1703554"/>
            <a:ext cx="2926080" cy="3803651"/>
          </a:xfrm>
          <a:prstGeom prst="roundRect">
            <a:avLst/>
          </a:prstGeom>
          <a:ln w="38100">
            <a:solidFill>
              <a:srgbClr val="FFD966"/>
            </a:solidFill>
          </a:ln>
        </p:spPr>
        <p:txBody>
          <a:bodyPr wrap="none" bIns="457200" anchor="b">
            <a:noAutofit/>
          </a:bodyPr>
          <a:lstStyle/>
          <a:p>
            <a:pPr marL="0" lvl="0" indent="0" algn="ctr">
              <a:spcAft>
                <a:spcPts val="0"/>
              </a:spcAft>
              <a:buClrTx/>
              <a:buNone/>
            </a:pPr>
            <a:r>
              <a:rPr lang="en-US" sz="2400" b="1" dirty="0">
                <a:latin typeface="Calibri" panose="020F0502020204030204"/>
                <a:cs typeface="+mn-cs"/>
              </a:rPr>
              <a:t>Part D </a:t>
            </a:r>
            <a:br>
              <a:rPr lang="en-US" sz="2400" b="1" dirty="0">
                <a:latin typeface="Calibri" panose="020F0502020204030204"/>
                <a:cs typeface="+mn-cs"/>
              </a:rPr>
            </a:br>
            <a:r>
              <a:rPr lang="en-US" sz="2400" dirty="0">
                <a:latin typeface="Calibri" panose="020F0502020204030204"/>
                <a:cs typeface="+mn-cs"/>
              </a:rPr>
              <a:t>(Drug coverage)</a:t>
            </a:r>
          </a:p>
        </p:txBody>
      </p:sp>
      <p:pic>
        <p:nvPicPr>
          <p:cNvPr id="10" name="Picture 9" descr="Part D Icon"/>
          <p:cNvPicPr>
            <a:picLocks noChangeAspect="1"/>
          </p:cNvPicPr>
          <p:nvPr/>
        </p:nvPicPr>
        <p:blipFill>
          <a:blip r:embed="rId6"/>
          <a:srcRect/>
          <a:stretch/>
        </p:blipFill>
        <p:spPr>
          <a:xfrm>
            <a:off x="8686146" y="2243101"/>
            <a:ext cx="1939276" cy="1379870"/>
          </a:xfrm>
          <a:prstGeom prst="rect">
            <a:avLst/>
          </a:prstGeom>
        </p:spPr>
      </p:pic>
      <p:sp>
        <p:nvSpPr>
          <p:cNvPr id="11" name="Slide Number Placeholder 10">
            <a:extLst>
              <a:ext uri="{FF2B5EF4-FFF2-40B4-BE49-F238E27FC236}">
                <a16:creationId xmlns:a16="http://schemas.microsoft.com/office/drawing/2014/main" id="{3F8CB9F3-BF24-42B9-8981-7039D56D3548}"/>
              </a:ext>
            </a:extLst>
          </p:cNvPr>
          <p:cNvSpPr>
            <a:spLocks noGrp="1"/>
          </p:cNvSpPr>
          <p:nvPr>
            <p:ph type="sldNum" sz="quarter" idx="12"/>
          </p:nvPr>
        </p:nvSpPr>
        <p:spPr/>
        <p:txBody>
          <a:bodyPr/>
          <a:lstStyle/>
          <a:p>
            <a:fld id="{48F63A3B-78C7-47BE-AE5E-E10140E04643}" type="slidenum">
              <a:rPr lang="en-US" smtClean="0"/>
              <a:pPr/>
              <a:t>8</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7038978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Other Health Plans: Medicare Cost Plans</a:t>
            </a:r>
          </a:p>
        </p:txBody>
      </p:sp>
      <p:sp>
        <p:nvSpPr>
          <p:cNvPr id="5" name="Content Placeholder 4"/>
          <p:cNvSpPr>
            <a:spLocks noGrp="1"/>
          </p:cNvSpPr>
          <p:nvPr>
            <p:ph sz="quarter" idx="13"/>
          </p:nvPr>
        </p:nvSpPr>
        <p:spPr>
          <a:xfrm>
            <a:off x="1200150" y="1249680"/>
            <a:ext cx="9791700" cy="4667250"/>
          </a:xfrm>
        </p:spPr>
        <p:txBody>
          <a:bodyPr vert="horz" lIns="91440" tIns="45720" rIns="91440" bIns="45720" rtlCol="0" anchor="t">
            <a:noAutofit/>
          </a:bodyPr>
          <a:lstStyle/>
          <a:p>
            <a:pPr>
              <a:buFont typeface="Wingdings,Sans-Serif"/>
              <a:buChar char="§"/>
            </a:pPr>
            <a:r>
              <a:rPr lang="en-US" dirty="0"/>
              <a:t>You can join even if you only have Part B</a:t>
            </a:r>
            <a:endParaRPr lang="en-US" dirty="0">
              <a:cs typeface="Calibri"/>
            </a:endParaRPr>
          </a:p>
          <a:p>
            <a:pPr>
              <a:buFont typeface="Wingdings,Sans-Serif"/>
              <a:buChar char="§"/>
            </a:pPr>
            <a:r>
              <a:rPr lang="en-US" dirty="0"/>
              <a:t>If you have Part A and Part B and go to a non-network provider:</a:t>
            </a:r>
            <a:endParaRPr lang="en-US" dirty="0">
              <a:cs typeface="Calibri"/>
            </a:endParaRPr>
          </a:p>
          <a:p>
            <a:pPr lvl="1">
              <a:spcAft>
                <a:spcPts val="1200"/>
              </a:spcAft>
              <a:buFont typeface="Arial,Sans-Serif"/>
              <a:buChar char="•"/>
            </a:pPr>
            <a:r>
              <a:rPr lang="en-US" dirty="0"/>
              <a:t>Your services are covered under Original Medicare </a:t>
            </a:r>
            <a:endParaRPr lang="en-US" dirty="0">
              <a:cs typeface="Calibri"/>
            </a:endParaRPr>
          </a:p>
          <a:p>
            <a:pPr lvl="1">
              <a:spcAft>
                <a:spcPts val="1200"/>
              </a:spcAft>
              <a:buFont typeface="Arial,Sans-Serif"/>
              <a:buChar char="•"/>
            </a:pPr>
            <a:r>
              <a:rPr lang="en-US" dirty="0"/>
              <a:t>You’ll pay the Part A and Part B coinsurance and deductibles </a:t>
            </a:r>
            <a:endParaRPr lang="en-US" dirty="0">
              <a:cs typeface="Calibri"/>
            </a:endParaRPr>
          </a:p>
          <a:p>
            <a:pPr>
              <a:buFont typeface="Wingdings,Sans-Serif"/>
              <a:buChar char="§"/>
            </a:pPr>
            <a:r>
              <a:rPr lang="en-US" dirty="0"/>
              <a:t>You can join anytime the plan accepts new members</a:t>
            </a:r>
            <a:endParaRPr lang="en-US" dirty="0">
              <a:cs typeface="Calibri"/>
            </a:endParaRPr>
          </a:p>
          <a:p>
            <a:pPr>
              <a:buFont typeface="Wingdings,Sans-Serif"/>
              <a:buChar char="§"/>
            </a:pPr>
            <a:r>
              <a:rPr lang="en-US" dirty="0"/>
              <a:t>You can leave anytime and return to Original Medicare </a:t>
            </a:r>
            <a:endParaRPr lang="en-US" dirty="0">
              <a:cs typeface="Calibri"/>
            </a:endParaRPr>
          </a:p>
          <a:p>
            <a:pPr>
              <a:buFont typeface="Wingdings,Sans-Serif"/>
              <a:buChar char="§"/>
            </a:pPr>
            <a:r>
              <a:rPr lang="en-US" dirty="0"/>
              <a:t>You can either get your Medicare drug coverage from the Cost Plan (if offered) or you can join a Medicare drug plan</a:t>
            </a:r>
            <a:endParaRPr lang="en-US" dirty="0">
              <a:cs typeface="Calibri"/>
            </a:endParaRPr>
          </a:p>
        </p:txBody>
      </p:sp>
      <p:sp>
        <p:nvSpPr>
          <p:cNvPr id="6" name="Slide Number Placeholder 5">
            <a:extLst>
              <a:ext uri="{FF2B5EF4-FFF2-40B4-BE49-F238E27FC236}">
                <a16:creationId xmlns:a16="http://schemas.microsoft.com/office/drawing/2014/main" id="{330EE3D5-9FDE-4036-8578-4F13E9BF6F9E}"/>
              </a:ext>
            </a:extLst>
          </p:cNvPr>
          <p:cNvSpPr>
            <a:spLocks noGrp="1"/>
          </p:cNvSpPr>
          <p:nvPr>
            <p:ph type="sldNum" sz="quarter" idx="12"/>
          </p:nvPr>
        </p:nvSpPr>
        <p:spPr/>
        <p:txBody>
          <a:bodyPr/>
          <a:lstStyle/>
          <a:p>
            <a:fld id="{0B2D781D-8844-5940-92D1-06EF0A7F581E}" type="slidenum">
              <a:rPr lang="en-US" smtClean="0"/>
              <a:pPr/>
              <a:t>80</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89908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Other Health Plans: Program of All-inclusive Care for </a:t>
            </a:r>
            <a:br>
              <a:rPr lang="en-US" sz="2800" dirty="0"/>
            </a:br>
            <a:r>
              <a:rPr lang="en-US" sz="2800" dirty="0"/>
              <a:t>the Elderly (PACE) Plans</a:t>
            </a:r>
          </a:p>
        </p:txBody>
      </p:sp>
      <p:sp>
        <p:nvSpPr>
          <p:cNvPr id="5" name="Content Placeholder 4"/>
          <p:cNvSpPr>
            <a:spLocks noGrp="1"/>
          </p:cNvSpPr>
          <p:nvPr>
            <p:ph sz="quarter" idx="13"/>
          </p:nvPr>
        </p:nvSpPr>
        <p:spPr>
          <a:xfrm>
            <a:off x="0" y="1169348"/>
            <a:ext cx="12192000" cy="491812"/>
          </a:xfrm>
        </p:spPr>
        <p:txBody>
          <a:bodyPr>
            <a:noAutofit/>
          </a:bodyPr>
          <a:lstStyle/>
          <a:p>
            <a:pPr marL="0" indent="0" algn="ctr" defTabSz="685800">
              <a:lnSpc>
                <a:spcPct val="100000"/>
              </a:lnSpc>
              <a:spcBef>
                <a:spcPts val="0"/>
              </a:spcBef>
              <a:spcAft>
                <a:spcPts val="600"/>
              </a:spcAft>
              <a:buFont typeface="Wingdings" pitchFamily="2" charset="2"/>
              <a:buNone/>
            </a:pPr>
            <a:r>
              <a:rPr lang="en-US" sz="2400" b="1" dirty="0">
                <a:solidFill>
                  <a:srgbClr val="00529B"/>
                </a:solidFill>
              </a:rPr>
              <a:t>To qualify, you must:</a:t>
            </a:r>
            <a:endParaRPr lang="en-US" sz="2400" dirty="0">
              <a:solidFill>
                <a:srgbClr val="00529B"/>
              </a:solidFill>
            </a:endParaRPr>
          </a:p>
        </p:txBody>
      </p:sp>
      <p:sp>
        <p:nvSpPr>
          <p:cNvPr id="22" name="Content Placeholder 21">
            <a:extLst>
              <a:ext uri="{FF2B5EF4-FFF2-40B4-BE49-F238E27FC236}">
                <a16:creationId xmlns:a16="http://schemas.microsoft.com/office/drawing/2014/main" id="{D2C27A1A-3E64-425C-6FF3-AA14C6926180}"/>
              </a:ext>
            </a:extLst>
          </p:cNvPr>
          <p:cNvSpPr>
            <a:spLocks noGrp="1"/>
          </p:cNvSpPr>
          <p:nvPr>
            <p:ph sz="quarter" idx="14"/>
          </p:nvPr>
        </p:nvSpPr>
        <p:spPr>
          <a:xfrm>
            <a:off x="615808" y="1959090"/>
            <a:ext cx="2551176" cy="3145536"/>
          </a:xfrm>
          <a:prstGeom prst="roundRect">
            <a:avLst/>
          </a:prstGeom>
          <a:ln w="38100">
            <a:solidFill>
              <a:srgbClr val="FEBF22"/>
            </a:solidFill>
          </a:ln>
        </p:spPr>
        <p:txBody>
          <a:bodyPr tIns="1737360"/>
          <a:lstStyle/>
          <a:p>
            <a:pPr marL="0" lvl="0" indent="0" algn="ctr">
              <a:spcAft>
                <a:spcPts val="0"/>
              </a:spcAft>
              <a:buClrTx/>
              <a:buNone/>
              <a:defRPr/>
            </a:pPr>
            <a:r>
              <a:rPr lang="en-US" sz="1800" dirty="0">
                <a:latin typeface="Calibri" panose="020F0502020204030204"/>
                <a:cs typeface="+mn-cs"/>
              </a:rPr>
              <a:t>Be 55 or older</a:t>
            </a:r>
          </a:p>
        </p:txBody>
      </p:sp>
      <p:pic>
        <p:nvPicPr>
          <p:cNvPr id="19" name="Graphic 18">
            <a:extLst>
              <a:ext uri="{FF2B5EF4-FFF2-40B4-BE49-F238E27FC236}">
                <a16:creationId xmlns:a16="http://schemas.microsoft.com/office/drawing/2014/main" id="{03B51BB5-864A-47DC-B100-66F2FB9B78A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7946" y="2081327"/>
            <a:ext cx="1790152" cy="1790152"/>
          </a:xfrm>
          <a:prstGeom prst="rect">
            <a:avLst/>
          </a:prstGeom>
        </p:spPr>
      </p:pic>
      <p:sp>
        <p:nvSpPr>
          <p:cNvPr id="23" name="Content Placeholder 22">
            <a:extLst>
              <a:ext uri="{FF2B5EF4-FFF2-40B4-BE49-F238E27FC236}">
                <a16:creationId xmlns:a16="http://schemas.microsoft.com/office/drawing/2014/main" id="{98B42835-E9F4-E391-3F16-0D324442DB55}"/>
              </a:ext>
            </a:extLst>
          </p:cNvPr>
          <p:cNvSpPr>
            <a:spLocks noGrp="1"/>
          </p:cNvSpPr>
          <p:nvPr>
            <p:ph sz="quarter" idx="15"/>
          </p:nvPr>
        </p:nvSpPr>
        <p:spPr>
          <a:xfrm>
            <a:off x="3429611" y="1953589"/>
            <a:ext cx="2551176" cy="3145536"/>
          </a:xfrm>
          <a:prstGeom prst="roundRect">
            <a:avLst/>
          </a:prstGeom>
          <a:ln w="38100">
            <a:solidFill>
              <a:srgbClr val="FEBF22"/>
            </a:solidFill>
          </a:ln>
        </p:spPr>
        <p:txBody>
          <a:bodyPr tIns="1737360"/>
          <a:lstStyle/>
          <a:p>
            <a:pPr marL="0" lvl="0" indent="0" algn="ctr">
              <a:spcAft>
                <a:spcPts val="0"/>
              </a:spcAft>
              <a:buClrTx/>
              <a:buNone/>
              <a:defRPr/>
            </a:pPr>
            <a:r>
              <a:rPr lang="en-US" sz="1800" dirty="0">
                <a:latin typeface="Calibri" panose="020F0502020204030204"/>
                <a:cs typeface="+mn-cs"/>
              </a:rPr>
              <a:t>Live in the service area of a PACE organization</a:t>
            </a:r>
          </a:p>
        </p:txBody>
      </p:sp>
      <p:pic>
        <p:nvPicPr>
          <p:cNvPr id="6" name="Picture 5">
            <a:extLst>
              <a:ext uri="{FF2B5EF4-FFF2-40B4-BE49-F238E27FC236}">
                <a16:creationId xmlns:a16="http://schemas.microsoft.com/office/drawing/2014/main" id="{1A20FDA7-9554-425F-B42D-5BFB40884B6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925631" y="2217485"/>
            <a:ext cx="1517835" cy="1435788"/>
          </a:xfrm>
          <a:prstGeom prst="rect">
            <a:avLst/>
          </a:prstGeom>
        </p:spPr>
      </p:pic>
      <p:sp>
        <p:nvSpPr>
          <p:cNvPr id="24" name="Content Placeholder 23">
            <a:extLst>
              <a:ext uri="{FF2B5EF4-FFF2-40B4-BE49-F238E27FC236}">
                <a16:creationId xmlns:a16="http://schemas.microsoft.com/office/drawing/2014/main" id="{7A7A4891-B24B-0F53-05B0-ADC8D7DA4450}"/>
              </a:ext>
            </a:extLst>
          </p:cNvPr>
          <p:cNvSpPr>
            <a:spLocks noGrp="1"/>
          </p:cNvSpPr>
          <p:nvPr>
            <p:ph sz="quarter" idx="16"/>
          </p:nvPr>
        </p:nvSpPr>
        <p:spPr>
          <a:xfrm>
            <a:off x="6209559" y="1959090"/>
            <a:ext cx="2551176" cy="3145536"/>
          </a:xfrm>
          <a:prstGeom prst="roundRect">
            <a:avLst/>
          </a:prstGeom>
          <a:ln w="38100">
            <a:solidFill>
              <a:srgbClr val="FEBF22"/>
            </a:solidFill>
          </a:ln>
        </p:spPr>
        <p:txBody>
          <a:bodyPr tIns="1737360"/>
          <a:lstStyle/>
          <a:p>
            <a:pPr marL="0" lvl="0" indent="0" algn="ctr">
              <a:spcAft>
                <a:spcPts val="0"/>
              </a:spcAft>
              <a:buClrTx/>
              <a:buNone/>
              <a:defRPr/>
            </a:pPr>
            <a:r>
              <a:rPr lang="en-US" sz="1800" dirty="0">
                <a:latin typeface="Calibri" panose="020F0502020204030204"/>
                <a:cs typeface="+mn-cs"/>
              </a:rPr>
              <a:t>Need a nursing home-level of care (as certified by your state)</a:t>
            </a:r>
          </a:p>
        </p:txBody>
      </p:sp>
      <p:pic>
        <p:nvPicPr>
          <p:cNvPr id="13" name="Picture 12">
            <a:extLst>
              <a:ext uri="{FF2B5EF4-FFF2-40B4-BE49-F238E27FC236}">
                <a16:creationId xmlns:a16="http://schemas.microsoft.com/office/drawing/2014/main" id="{9BDEE7C4-739C-437A-B6DB-F5920E6A9410}"/>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6922986" y="2296143"/>
            <a:ext cx="1323928" cy="1357130"/>
          </a:xfrm>
          <a:prstGeom prst="rect">
            <a:avLst/>
          </a:prstGeom>
        </p:spPr>
      </p:pic>
      <p:sp>
        <p:nvSpPr>
          <p:cNvPr id="25" name="Content Placeholder 24">
            <a:extLst>
              <a:ext uri="{FF2B5EF4-FFF2-40B4-BE49-F238E27FC236}">
                <a16:creationId xmlns:a16="http://schemas.microsoft.com/office/drawing/2014/main" id="{38BF76FB-33D9-3A2D-AF6E-70DB69BB64FB}"/>
              </a:ext>
            </a:extLst>
          </p:cNvPr>
          <p:cNvSpPr>
            <a:spLocks noGrp="1"/>
          </p:cNvSpPr>
          <p:nvPr>
            <p:ph sz="quarter" idx="17"/>
          </p:nvPr>
        </p:nvSpPr>
        <p:spPr>
          <a:xfrm>
            <a:off x="9013175" y="1968244"/>
            <a:ext cx="2551176" cy="3145536"/>
          </a:xfrm>
          <a:prstGeom prst="roundRect">
            <a:avLst/>
          </a:prstGeom>
          <a:ln w="38100">
            <a:solidFill>
              <a:srgbClr val="FEBF22"/>
            </a:solidFill>
          </a:ln>
        </p:spPr>
        <p:txBody>
          <a:bodyPr tIns="1737360"/>
          <a:lstStyle/>
          <a:p>
            <a:pPr marL="0" lvl="0" indent="0" algn="ctr">
              <a:spcAft>
                <a:spcPts val="0"/>
              </a:spcAft>
              <a:buClrTx/>
              <a:buNone/>
              <a:defRPr/>
            </a:pPr>
            <a:r>
              <a:rPr lang="en-US" sz="1800" dirty="0">
                <a:latin typeface="Calibri" panose="020F0502020204030204"/>
                <a:cs typeface="+mn-cs"/>
              </a:rPr>
              <a:t>Be able to live safely in the community with the PACE services</a:t>
            </a:r>
          </a:p>
        </p:txBody>
      </p:sp>
      <p:pic>
        <p:nvPicPr>
          <p:cNvPr id="28" name="Graphic 27">
            <a:extLst>
              <a:ext uri="{FF2B5EF4-FFF2-40B4-BE49-F238E27FC236}">
                <a16:creationId xmlns:a16="http://schemas.microsoft.com/office/drawing/2014/main" id="{3BFD525C-829E-4774-94B9-F5F322DF3C6F}"/>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40061" y="2217485"/>
            <a:ext cx="1517835" cy="1517835"/>
          </a:xfrm>
          <a:prstGeom prst="rect">
            <a:avLst/>
          </a:prstGeom>
        </p:spPr>
      </p:pic>
      <p:sp>
        <p:nvSpPr>
          <p:cNvPr id="15" name="Slide Number Placeholder 14">
            <a:extLst>
              <a:ext uri="{FF2B5EF4-FFF2-40B4-BE49-F238E27FC236}">
                <a16:creationId xmlns:a16="http://schemas.microsoft.com/office/drawing/2014/main" id="{8DC8C22C-1DEB-4D33-98A1-914B9B16D3C6}"/>
              </a:ext>
            </a:extLst>
          </p:cNvPr>
          <p:cNvSpPr>
            <a:spLocks noGrp="1"/>
          </p:cNvSpPr>
          <p:nvPr>
            <p:ph type="sldNum" sz="quarter" idx="12"/>
          </p:nvPr>
        </p:nvSpPr>
        <p:spPr/>
        <p:txBody>
          <a:bodyPr/>
          <a:lstStyle/>
          <a:p>
            <a:fld id="{0B2D781D-8844-5940-92D1-06EF0A7F581E}" type="slidenum">
              <a:rPr lang="en-US" smtClean="0"/>
              <a:pPr/>
              <a:t>81</a:t>
            </a:fld>
            <a:endParaRPr lang="en-US" dirty="0"/>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Getting Started with Medicare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March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9379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bldP spid="23" grpId="0" uiExpand="1" build="p" animBg="1"/>
      <p:bldP spid="24" grpId="0" uiExpand="1" build="p" animBg="1"/>
      <p:bldP spid="25" grpId="0" uiExpand="1" build="p"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AF1556-3088-4A0C-999B-4379B4BBDF32}"/>
              </a:ext>
            </a:extLst>
          </p:cNvPr>
          <p:cNvSpPr>
            <a:spLocks noGrp="1"/>
          </p:cNvSpPr>
          <p:nvPr>
            <p:ph type="title"/>
          </p:nvPr>
        </p:nvSpPr>
        <p:spPr/>
        <p:txBody>
          <a:bodyPr>
            <a:noAutofit/>
          </a:bodyPr>
          <a:lstStyle/>
          <a:p>
            <a:r>
              <a:rPr lang="en-US" sz="2800" dirty="0"/>
              <a:t>Other Health Plans: Program of All-inclusive Care for </a:t>
            </a:r>
            <a:br>
              <a:rPr lang="en-US" sz="2800" dirty="0"/>
            </a:br>
            <a:r>
              <a:rPr lang="en-US" sz="2800" dirty="0"/>
              <a:t>the Elderly (PACE) (continued)</a:t>
            </a:r>
          </a:p>
        </p:txBody>
      </p:sp>
      <p:sp>
        <p:nvSpPr>
          <p:cNvPr id="6" name="Content Placeholder 5">
            <a:extLst>
              <a:ext uri="{FF2B5EF4-FFF2-40B4-BE49-F238E27FC236}">
                <a16:creationId xmlns:a16="http://schemas.microsoft.com/office/drawing/2014/main" id="{6BE6C347-D2A6-3A0A-D6D0-D3845365FA60}"/>
              </a:ext>
            </a:extLst>
          </p:cNvPr>
          <p:cNvSpPr>
            <a:spLocks noGrp="1"/>
          </p:cNvSpPr>
          <p:nvPr>
            <p:ph sz="quarter" idx="13"/>
          </p:nvPr>
        </p:nvSpPr>
        <p:spPr>
          <a:xfrm>
            <a:off x="0" y="1282370"/>
            <a:ext cx="12192000" cy="592758"/>
          </a:xfrm>
        </p:spPr>
        <p:txBody>
          <a:bodyPr/>
          <a:lstStyle/>
          <a:p>
            <a:pPr marL="0" lvl="0" indent="0" algn="ctr">
              <a:spcBef>
                <a:spcPts val="600"/>
              </a:spcBef>
              <a:spcAft>
                <a:spcPts val="0"/>
              </a:spcAft>
              <a:buClrTx/>
              <a:buNone/>
            </a:pPr>
            <a:r>
              <a:rPr lang="en-US" sz="2400" b="1" dirty="0"/>
              <a:t>About PACE coverage and premiums:</a:t>
            </a:r>
          </a:p>
        </p:txBody>
      </p:sp>
      <p:sp>
        <p:nvSpPr>
          <p:cNvPr id="10" name="Content Placeholder 9">
            <a:extLst>
              <a:ext uri="{FF2B5EF4-FFF2-40B4-BE49-F238E27FC236}">
                <a16:creationId xmlns:a16="http://schemas.microsoft.com/office/drawing/2014/main" id="{F83E0128-9B16-EFF9-DF3F-302BA71E662F}"/>
              </a:ext>
            </a:extLst>
          </p:cNvPr>
          <p:cNvSpPr>
            <a:spLocks noGrp="1"/>
          </p:cNvSpPr>
          <p:nvPr>
            <p:ph sz="quarter" idx="14"/>
          </p:nvPr>
        </p:nvSpPr>
        <p:spPr>
          <a:xfrm>
            <a:off x="3287590" y="2159541"/>
            <a:ext cx="7315200" cy="1463040"/>
          </a:xfrm>
          <a:prstGeom prst="roundRect">
            <a:avLst/>
          </a:prstGeom>
          <a:ln w="38100">
            <a:solidFill>
              <a:srgbClr val="FEBF22"/>
            </a:solidFill>
          </a:ln>
        </p:spPr>
        <p:txBody>
          <a:bodyPr anchor="ctr"/>
          <a:lstStyle/>
          <a:p>
            <a:pPr marL="365760" lvl="0" indent="0">
              <a:buClrTx/>
              <a:buNone/>
            </a:pPr>
            <a:r>
              <a:rPr lang="en-US" dirty="0">
                <a:latin typeface="Calibri" panose="020F0502020204030204"/>
                <a:cs typeface="+mn-cs"/>
              </a:rPr>
              <a:t>If you have Medicare, but not Medicaid, you’ll be charged a monthly premium to cover the long-term care portion of the benefit and a premium for Medicare Part D drugs.</a:t>
            </a:r>
            <a:endParaRPr lang="en-US" dirty="0">
              <a:latin typeface="Calibri" panose="020F0502020204030204"/>
              <a:cs typeface="Calibri"/>
            </a:endParaRPr>
          </a:p>
        </p:txBody>
      </p:sp>
      <p:sp>
        <p:nvSpPr>
          <p:cNvPr id="14" name="Rectangle: Rounded Corners 13">
            <a:extLst>
              <a:ext uri="{FF2B5EF4-FFF2-40B4-BE49-F238E27FC236}">
                <a16:creationId xmlns:a16="http://schemas.microsoft.com/office/drawing/2014/main" id="{AE3FD208-0358-4E2D-A2B6-2970B6E79F23}"/>
              </a:ext>
              <a:ext uri="{C183D7F6-B498-43B3-948B-1728B52AA6E4}">
                <adec:decorative xmlns:adec="http://schemas.microsoft.com/office/drawing/2017/decorative" val="1"/>
              </a:ext>
            </a:extLst>
          </p:cNvPr>
          <p:cNvSpPr/>
          <p:nvPr/>
        </p:nvSpPr>
        <p:spPr>
          <a:xfrm>
            <a:off x="1736836" y="2009142"/>
            <a:ext cx="1844564" cy="1798529"/>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dirty="0">
              <a:solidFill>
                <a:srgbClr val="00529B"/>
              </a:solidFill>
            </a:endParaRPr>
          </a:p>
        </p:txBody>
      </p:sp>
      <p:pic>
        <p:nvPicPr>
          <p:cNvPr id="12" name="Graphic 11">
            <a:extLst>
              <a:ext uri="{FF2B5EF4-FFF2-40B4-BE49-F238E27FC236}">
                <a16:creationId xmlns:a16="http://schemas.microsoft.com/office/drawing/2014/main" id="{1383729F-3503-439B-A6DC-546C6AD46C1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99280" y="2309325"/>
            <a:ext cx="1119675" cy="1119675"/>
          </a:xfrm>
          <a:prstGeom prst="rect">
            <a:avLst/>
          </a:prstGeom>
        </p:spPr>
      </p:pic>
      <p:sp>
        <p:nvSpPr>
          <p:cNvPr id="11" name="Content Placeholder 10">
            <a:extLst>
              <a:ext uri="{FF2B5EF4-FFF2-40B4-BE49-F238E27FC236}">
                <a16:creationId xmlns:a16="http://schemas.microsoft.com/office/drawing/2014/main" id="{51CE9DE8-2290-E50D-7D31-1BFC9BA7A1F9}"/>
              </a:ext>
            </a:extLst>
          </p:cNvPr>
          <p:cNvSpPr>
            <a:spLocks noGrp="1"/>
          </p:cNvSpPr>
          <p:nvPr>
            <p:ph sz="quarter" idx="15"/>
          </p:nvPr>
        </p:nvSpPr>
        <p:spPr>
          <a:xfrm>
            <a:off x="3287590" y="4134683"/>
            <a:ext cx="7315200" cy="1463040"/>
          </a:xfrm>
          <a:prstGeom prst="roundRect">
            <a:avLst/>
          </a:prstGeom>
          <a:ln w="38100">
            <a:solidFill>
              <a:srgbClr val="FEBF22"/>
            </a:solidFill>
          </a:ln>
        </p:spPr>
        <p:txBody>
          <a:bodyPr anchor="ctr"/>
          <a:lstStyle/>
          <a:p>
            <a:pPr marL="365760" lvl="0" indent="0">
              <a:buClrTx/>
              <a:buNone/>
            </a:pPr>
            <a:r>
              <a:rPr lang="en-US" dirty="0">
                <a:latin typeface="Calibri" panose="020F0502020204030204"/>
                <a:cs typeface="+mn-cs"/>
              </a:rPr>
              <a:t>If you have Medicaid, you won’t have to pay a monthly premium for the long-term care portion of the benefit.</a:t>
            </a:r>
          </a:p>
        </p:txBody>
      </p:sp>
      <p:grpSp>
        <p:nvGrpSpPr>
          <p:cNvPr id="27" name="Group 26">
            <a:extLst>
              <a:ext uri="{FF2B5EF4-FFF2-40B4-BE49-F238E27FC236}">
                <a16:creationId xmlns:a16="http://schemas.microsoft.com/office/drawing/2014/main" id="{D2C2C120-2134-9C50-8027-2908CC712A52}"/>
              </a:ext>
              <a:ext uri="{C183D7F6-B498-43B3-948B-1728B52AA6E4}">
                <adec:decorative xmlns:adec="http://schemas.microsoft.com/office/drawing/2017/decorative" val="1"/>
              </a:ext>
            </a:extLst>
          </p:cNvPr>
          <p:cNvGrpSpPr/>
          <p:nvPr/>
        </p:nvGrpSpPr>
        <p:grpSpPr>
          <a:xfrm>
            <a:off x="1736836" y="3966939"/>
            <a:ext cx="1844564" cy="1798529"/>
            <a:chOff x="1736836" y="3966939"/>
            <a:chExt cx="1844564" cy="1798529"/>
          </a:xfrm>
        </p:grpSpPr>
        <p:sp>
          <p:nvSpPr>
            <p:cNvPr id="15" name="Rectangle: Rounded Corners 14">
              <a:extLst>
                <a:ext uri="{FF2B5EF4-FFF2-40B4-BE49-F238E27FC236}">
                  <a16:creationId xmlns:a16="http://schemas.microsoft.com/office/drawing/2014/main" id="{F110BA4F-7BC6-4EC3-B6C9-FB6B30020CBD}"/>
                </a:ext>
                <a:ext uri="{C183D7F6-B498-43B3-948B-1728B52AA6E4}">
                  <adec:decorative xmlns:adec="http://schemas.microsoft.com/office/drawing/2017/decorative" val="1"/>
                </a:ext>
              </a:extLst>
            </p:cNvPr>
            <p:cNvSpPr/>
            <p:nvPr/>
          </p:nvSpPr>
          <p:spPr>
            <a:xfrm>
              <a:off x="1736836" y="3966939"/>
              <a:ext cx="1844564" cy="1798529"/>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pic>
          <p:nvPicPr>
            <p:cNvPr id="17" name="Graphic 16">
              <a:extLst>
                <a:ext uri="{FF2B5EF4-FFF2-40B4-BE49-F238E27FC236}">
                  <a16:creationId xmlns:a16="http://schemas.microsoft.com/office/drawing/2014/main" id="{0A179B76-A6BE-4E4F-9258-9D9BE005FB8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2411" y="4259067"/>
              <a:ext cx="1119675" cy="1119675"/>
            </a:xfrm>
            <a:prstGeom prst="rect">
              <a:avLst/>
            </a:prstGeom>
          </p:spPr>
        </p:pic>
        <p:sp>
          <p:nvSpPr>
            <p:cNvPr id="16" name="Oval 15">
              <a:extLst>
                <a:ext uri="{FF2B5EF4-FFF2-40B4-BE49-F238E27FC236}">
                  <a16:creationId xmlns:a16="http://schemas.microsoft.com/office/drawing/2014/main" id="{360BB97E-36B0-4BEE-AC2C-3AD629C9197C}"/>
                </a:ext>
                <a:ext uri="{C183D7F6-B498-43B3-948B-1728B52AA6E4}">
                  <adec:decorative xmlns:adec="http://schemas.microsoft.com/office/drawing/2017/decorative" val="1"/>
                </a:ext>
              </a:extLst>
            </p:cNvPr>
            <p:cNvSpPr>
              <a:spLocks noChangeAspect="1"/>
            </p:cNvSpPr>
            <p:nvPr/>
          </p:nvSpPr>
          <p:spPr>
            <a:xfrm>
              <a:off x="1960707" y="4187036"/>
              <a:ext cx="1371600" cy="137160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145B8509-79DC-4DDF-BABA-BF689567EB45}"/>
                </a:ext>
                <a:ext uri="{C183D7F6-B498-43B3-948B-1728B52AA6E4}">
                  <adec:decorative xmlns:adec="http://schemas.microsoft.com/office/drawing/2017/decorative" val="1"/>
                </a:ext>
              </a:extLst>
            </p:cNvPr>
            <p:cNvCxnSpPr>
              <a:stCxn id="16" idx="1"/>
              <a:endCxn id="16" idx="5"/>
            </p:cNvCxnSpPr>
            <p:nvPr/>
          </p:nvCxnSpPr>
          <p:spPr>
            <a:xfrm>
              <a:off x="2161573" y="4387902"/>
              <a:ext cx="969868" cy="96986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3EA7F97C-A180-42FD-BF91-EE4A4DF69999}"/>
              </a:ext>
            </a:extLst>
          </p:cNvPr>
          <p:cNvSpPr>
            <a:spLocks noGrp="1"/>
          </p:cNvSpPr>
          <p:nvPr>
            <p:ph type="sldNum" sz="quarter" idx="12"/>
          </p:nvPr>
        </p:nvSpPr>
        <p:spPr/>
        <p:txBody>
          <a:bodyPr/>
          <a:lstStyle/>
          <a:p>
            <a:fld id="{48F63A3B-78C7-47BE-AE5E-E10140E04643}" type="slidenum">
              <a:rPr lang="en-US" smtClean="0"/>
              <a:pPr/>
              <a:t>82</a:t>
            </a:fld>
            <a:endParaRPr lang="en-US" dirty="0"/>
          </a:p>
        </p:txBody>
      </p:sp>
      <p:sp>
        <p:nvSpPr>
          <p:cNvPr id="3" name="Footer Placeholder 2">
            <a:extLst>
              <a:ext uri="{FF2B5EF4-FFF2-40B4-BE49-F238E27FC236}">
                <a16:creationId xmlns:a16="http://schemas.microsoft.com/office/drawing/2014/main" id="{2AD60EE7-F126-4A7F-B0D0-CCB5EDD3EF2F}"/>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3F844358-607F-43CF-895F-4DCCFD2D8415}"/>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56625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4" grpId="0" animBg="1"/>
      <p:bldP spid="11" grpId="0" uiExpand="1" build="p"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000" dirty="0"/>
              <a:t>Check Your Knowledge: Question 9</a:t>
            </a:r>
          </a:p>
        </p:txBody>
      </p:sp>
      <p:sp>
        <p:nvSpPr>
          <p:cNvPr id="11" name="Content Placeholder 10">
            <a:extLst>
              <a:ext uri="{FF2B5EF4-FFF2-40B4-BE49-F238E27FC236}">
                <a16:creationId xmlns:a16="http://schemas.microsoft.com/office/drawing/2014/main" id="{5D4F81E3-B1F5-A107-E0D2-B8546621CECC}"/>
              </a:ext>
            </a:extLst>
          </p:cNvPr>
          <p:cNvSpPr>
            <a:spLocks noGrp="1"/>
          </p:cNvSpPr>
          <p:nvPr>
            <p:ph sz="quarter" idx="13"/>
          </p:nvPr>
        </p:nvSpPr>
        <p:spPr>
          <a:xfrm>
            <a:off x="1043940" y="1771587"/>
            <a:ext cx="10721340" cy="3072272"/>
          </a:xfrm>
        </p:spPr>
        <p:txBody>
          <a:bodyPr>
            <a:noAutofit/>
          </a:bodyPr>
          <a:lstStyle/>
          <a:p>
            <a:pPr marL="0" lvl="0" indent="0" defTabSz="685800">
              <a:buClrTx/>
              <a:buNone/>
            </a:pPr>
            <a:r>
              <a:rPr lang="en-US" sz="2400" b="1" dirty="0"/>
              <a:t>With a Medicare Advantage Plan, you __________. (Select all that apply)</a:t>
            </a:r>
          </a:p>
          <a:p>
            <a:pPr marL="804672" lvl="0" indent="-347663" defTabSz="685800">
              <a:buClrTx/>
              <a:buFont typeface="Wingdings" pitchFamily="2" charset="2"/>
              <a:buAutoNum type="alphaLcPeriod"/>
            </a:pPr>
            <a:r>
              <a:rPr lang="en-US" sz="2400" dirty="0"/>
              <a:t>Are still in Medicare with all rights and protections</a:t>
            </a:r>
          </a:p>
          <a:p>
            <a:pPr marL="804672" lvl="0" indent="-347663" defTabSz="685800">
              <a:buClrTx/>
              <a:buFont typeface="Wingdings" pitchFamily="2" charset="2"/>
              <a:buAutoNum type="alphaLcPeriod"/>
            </a:pPr>
            <a:r>
              <a:rPr lang="en-US" sz="2400" dirty="0"/>
              <a:t>Still get Part A and Part B-covered services </a:t>
            </a:r>
          </a:p>
          <a:p>
            <a:pPr marL="804672" lvl="0" indent="-347663" defTabSz="685800">
              <a:buClrTx/>
              <a:buFont typeface="Wingdings" pitchFamily="2" charset="2"/>
              <a:buAutoNum type="alphaLcPeriod"/>
            </a:pPr>
            <a:r>
              <a:rPr lang="en-US" sz="2400" dirty="0"/>
              <a:t>Can be charged different out-of-pocket costs depending on the plan</a:t>
            </a:r>
          </a:p>
          <a:p>
            <a:pPr marL="804672" lvl="0" indent="-347663" defTabSz="685800">
              <a:buClrTx/>
              <a:buFont typeface="Wingdings" pitchFamily="2" charset="2"/>
              <a:buAutoNum type="alphaLcPeriod"/>
            </a:pPr>
            <a:r>
              <a:rPr lang="en-US" sz="2400" dirty="0"/>
              <a:t>May choose a plan that offers extra benefits that Original Medicare doesn’t cover</a:t>
            </a:r>
          </a:p>
        </p:txBody>
      </p:sp>
      <p:sp>
        <p:nvSpPr>
          <p:cNvPr id="6" name="Rounded Rectangle 5" descr="Green box highlighting A,B,C and D as the correct answer"/>
          <p:cNvSpPr/>
          <p:nvPr/>
        </p:nvSpPr>
        <p:spPr>
          <a:xfrm>
            <a:off x="1356360" y="2300883"/>
            <a:ext cx="9791700" cy="2316837"/>
          </a:xfrm>
          <a:prstGeom prst="roundRect">
            <a:avLst>
              <a:gd name="adj" fmla="val 12062"/>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34ECC72-92DF-483F-AD28-724C620C974C}"/>
              </a:ext>
            </a:extLst>
          </p:cNvPr>
          <p:cNvSpPr>
            <a:spLocks noGrp="1"/>
          </p:cNvSpPr>
          <p:nvPr>
            <p:ph type="sldNum" sz="quarter" idx="12"/>
          </p:nvPr>
        </p:nvSpPr>
        <p:spPr/>
        <p:txBody>
          <a:bodyPr/>
          <a:lstStyle/>
          <a:p>
            <a:fld id="{48F63A3B-78C7-47BE-AE5E-E10140E04643}" type="slidenum">
              <a:rPr lang="en-US" smtClean="0"/>
              <a:t>83</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78516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000" dirty="0"/>
              <a:t>Check Your Knowledge: Question 10</a:t>
            </a:r>
          </a:p>
        </p:txBody>
      </p:sp>
      <p:sp>
        <p:nvSpPr>
          <p:cNvPr id="11" name="Content Placeholder 10">
            <a:extLst>
              <a:ext uri="{FF2B5EF4-FFF2-40B4-BE49-F238E27FC236}">
                <a16:creationId xmlns:a16="http://schemas.microsoft.com/office/drawing/2014/main" id="{442F6C31-291D-D929-AC0D-2CCE25916730}"/>
              </a:ext>
            </a:extLst>
          </p:cNvPr>
          <p:cNvSpPr>
            <a:spLocks noGrp="1"/>
          </p:cNvSpPr>
          <p:nvPr>
            <p:ph sz="quarter" idx="13"/>
          </p:nvPr>
        </p:nvSpPr>
        <p:spPr>
          <a:xfrm>
            <a:off x="1554480" y="1651322"/>
            <a:ext cx="9799320" cy="3072272"/>
          </a:xfrm>
        </p:spPr>
        <p:txBody>
          <a:bodyPr>
            <a:noAutofit/>
          </a:bodyPr>
          <a:lstStyle/>
          <a:p>
            <a:pPr marL="0" lvl="0" indent="0" defTabSz="685800">
              <a:lnSpc>
                <a:spcPct val="120000"/>
              </a:lnSpc>
              <a:buClrTx/>
              <a:buNone/>
            </a:pPr>
            <a:r>
              <a:rPr lang="en-US" sz="2000" b="1" dirty="0"/>
              <a:t>Which condition must you meet to qualify for Program of All-inclusive Care for the Elderly (PACE)? (Select all that apply) </a:t>
            </a:r>
            <a:endParaRPr lang="en-US" sz="2000" dirty="0"/>
          </a:p>
          <a:p>
            <a:pPr marL="804672" lvl="0" indent="-347663" defTabSz="685800">
              <a:lnSpc>
                <a:spcPct val="120000"/>
              </a:lnSpc>
              <a:buClrTx/>
              <a:buFont typeface="Wingdings" pitchFamily="2" charset="2"/>
              <a:buAutoNum type="alphaLcPeriod"/>
            </a:pPr>
            <a:r>
              <a:rPr lang="en-US" sz="2000" dirty="0"/>
              <a:t>You’re 55 or older. </a:t>
            </a:r>
          </a:p>
          <a:p>
            <a:pPr marL="804672" lvl="0" indent="-347663" defTabSz="685800">
              <a:lnSpc>
                <a:spcPct val="120000"/>
              </a:lnSpc>
              <a:buClrTx/>
              <a:buFont typeface="Wingdings" pitchFamily="2" charset="2"/>
              <a:buAutoNum type="alphaLcPeriod"/>
            </a:pPr>
            <a:r>
              <a:rPr lang="en-US" sz="2000" dirty="0"/>
              <a:t>You live in the service area of a PACE organization. </a:t>
            </a:r>
          </a:p>
          <a:p>
            <a:pPr marL="804672" lvl="0" indent="-347663" defTabSz="685800">
              <a:lnSpc>
                <a:spcPct val="120000"/>
              </a:lnSpc>
              <a:buClrTx/>
              <a:buFont typeface="Wingdings" pitchFamily="2" charset="2"/>
              <a:buAutoNum type="alphaLcPeriod"/>
            </a:pPr>
            <a:r>
              <a:rPr lang="en-US" sz="2000" dirty="0"/>
              <a:t>Your state certifies that you need a nursing home-level of care. </a:t>
            </a:r>
          </a:p>
          <a:p>
            <a:pPr marL="804672" lvl="0" indent="-347663" defTabSz="685800">
              <a:lnSpc>
                <a:spcPct val="120000"/>
              </a:lnSpc>
              <a:buClrTx/>
              <a:buFont typeface="Wingdings" pitchFamily="2" charset="2"/>
              <a:buAutoNum type="alphaLcPeriod"/>
            </a:pPr>
            <a:r>
              <a:rPr lang="en-US" sz="2000" dirty="0"/>
              <a:t>At the time you join, you’re able to live safely in the community with the help </a:t>
            </a:r>
            <a:br>
              <a:rPr lang="en-US" sz="2000" dirty="0"/>
            </a:br>
            <a:r>
              <a:rPr lang="en-US" sz="2000" dirty="0"/>
              <a:t>of PACE services.</a:t>
            </a:r>
          </a:p>
        </p:txBody>
      </p:sp>
      <p:sp>
        <p:nvSpPr>
          <p:cNvPr id="6" name="Rounded Rectangle 5" descr="Green box highlighting A,B,C and D as the correct answer"/>
          <p:cNvSpPr/>
          <p:nvPr/>
        </p:nvSpPr>
        <p:spPr>
          <a:xfrm>
            <a:off x="1782068" y="2524190"/>
            <a:ext cx="9571731" cy="2367850"/>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34ECC72-92DF-483F-AD28-724C620C974C}"/>
              </a:ext>
            </a:extLst>
          </p:cNvPr>
          <p:cNvSpPr>
            <a:spLocks noGrp="1"/>
          </p:cNvSpPr>
          <p:nvPr>
            <p:ph type="sldNum" sz="quarter" idx="12"/>
          </p:nvPr>
        </p:nvSpPr>
        <p:spPr/>
        <p:txBody>
          <a:bodyPr/>
          <a:lstStyle/>
          <a:p>
            <a:fld id="{48F63A3B-78C7-47BE-AE5E-E10140E04643}" type="slidenum">
              <a:rPr lang="en-US" smtClean="0"/>
              <a:t>84</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119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6</a:t>
            </a:r>
          </a:p>
        </p:txBody>
      </p:sp>
      <p:sp>
        <p:nvSpPr>
          <p:cNvPr id="5" name="Text Placeholder 4"/>
          <p:cNvSpPr>
            <a:spLocks noGrp="1"/>
          </p:cNvSpPr>
          <p:nvPr>
            <p:ph type="body" idx="1"/>
          </p:nvPr>
        </p:nvSpPr>
        <p:spPr/>
        <p:txBody>
          <a:bodyPr/>
          <a:lstStyle/>
          <a:p>
            <a:pPr>
              <a:lnSpc>
                <a:spcPct val="100000"/>
              </a:lnSpc>
              <a:spcBef>
                <a:spcPts val="600"/>
              </a:spcBef>
            </a:pPr>
            <a:r>
              <a:rPr lang="en-US" dirty="0"/>
              <a:t>Medicare &amp; the Health Insurance Marketplace</a:t>
            </a:r>
            <a:r>
              <a:rPr lang="en-US" baseline="30000" dirty="0"/>
              <a:t>®</a:t>
            </a:r>
          </a:p>
        </p:txBody>
      </p:sp>
    </p:spTree>
    <p:custDataLst>
      <p:tags r:id="rId1"/>
    </p:custDataLst>
    <p:extLst>
      <p:ext uri="{BB962C8B-B14F-4D97-AF65-F5344CB8AC3E}">
        <p14:creationId xmlns:p14="http://schemas.microsoft.com/office/powerpoint/2010/main" val="25698115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6 Objectives</a:t>
            </a:r>
          </a:p>
        </p:txBody>
      </p:sp>
      <p:sp>
        <p:nvSpPr>
          <p:cNvPr id="13" name="Content Placeholder 12"/>
          <p:cNvSpPr>
            <a:spLocks noGrp="1"/>
          </p:cNvSpPr>
          <p:nvPr>
            <p:ph idx="4294967295"/>
          </p:nvPr>
        </p:nvSpPr>
        <p:spPr>
          <a:xfrm>
            <a:off x="914400" y="1371600"/>
            <a:ext cx="11000232" cy="5021263"/>
          </a:xfrm>
        </p:spPr>
        <p:txBody>
          <a:bodyPr>
            <a:normAutofit/>
          </a:bodyPr>
          <a:lstStyle/>
          <a:p>
            <a:pPr marL="0" lvl="0" indent="0">
              <a:lnSpc>
                <a:spcPct val="100000"/>
              </a:lnSpc>
              <a:spcBef>
                <a:spcPts val="0"/>
              </a:spcBef>
              <a:spcAft>
                <a:spcPts val="1200"/>
              </a:spcAft>
              <a:buNone/>
            </a:pPr>
            <a:r>
              <a:rPr lang="en-US" sz="2800" b="1" dirty="0">
                <a:solidFill>
                  <a:srgbClr val="00529B"/>
                </a:solidFill>
              </a:rPr>
              <a:t>At the end of this lesson, you’ll be able to:</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rPr>
              <a:t>Explain what to do if you have Marketplace coverage and become eligible for Medicare</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rPr>
              <a:t>Discuss what to consider when deciding whether to join or keep a Marketplace plan instead of Medicare</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rPr>
              <a:t>Discuss Medicare and the Marketplace for people with disabilities</a:t>
            </a:r>
          </a:p>
        </p:txBody>
      </p:sp>
      <p:sp>
        <p:nvSpPr>
          <p:cNvPr id="3" name="Slide Number Placeholder 2">
            <a:extLst>
              <a:ext uri="{FF2B5EF4-FFF2-40B4-BE49-F238E27FC236}">
                <a16:creationId xmlns:a16="http://schemas.microsoft.com/office/drawing/2014/main" id="{3099A003-7D3E-4B34-80B9-9029D994A963}"/>
              </a:ext>
            </a:extLst>
          </p:cNvPr>
          <p:cNvSpPr>
            <a:spLocks noGrp="1"/>
          </p:cNvSpPr>
          <p:nvPr>
            <p:ph type="sldNum" sz="quarter" idx="12"/>
          </p:nvPr>
        </p:nvSpPr>
        <p:spPr/>
        <p:txBody>
          <a:bodyPr/>
          <a:lstStyle/>
          <a:p>
            <a:fld id="{48F63A3B-78C7-47BE-AE5E-E10140E04643}" type="slidenum">
              <a:rPr lang="en-US" smtClean="0"/>
              <a:pPr/>
              <a:t>86</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5096761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&amp; the Marketplace</a:t>
            </a:r>
          </a:p>
        </p:txBody>
      </p:sp>
      <p:sp>
        <p:nvSpPr>
          <p:cNvPr id="5" name="Content Placeholder 4"/>
          <p:cNvSpPr>
            <a:spLocks noGrp="1"/>
          </p:cNvSpPr>
          <p:nvPr>
            <p:ph sz="quarter" idx="13"/>
          </p:nvPr>
        </p:nvSpPr>
        <p:spPr>
          <a:xfrm>
            <a:off x="1" y="964054"/>
            <a:ext cx="12192000" cy="646231"/>
          </a:xfrm>
        </p:spPr>
        <p:txBody>
          <a:bodyPr anchor="ctr">
            <a:noAutofit/>
          </a:bodyPr>
          <a:lstStyle/>
          <a:p>
            <a:pPr marL="0" lvl="0" indent="0" algn="ctr" defTabSz="685800">
              <a:spcBef>
                <a:spcPts val="600"/>
              </a:spcBef>
              <a:spcAft>
                <a:spcPts val="0"/>
              </a:spcAft>
              <a:buClrTx/>
              <a:buNone/>
            </a:pPr>
            <a:r>
              <a:rPr lang="en-US" sz="2600" b="1" dirty="0"/>
              <a:t>If you have Medicare:</a:t>
            </a:r>
            <a:endParaRPr lang="en-US" sz="2600" dirty="0"/>
          </a:p>
        </p:txBody>
      </p:sp>
      <p:sp>
        <p:nvSpPr>
          <p:cNvPr id="7" name="Content Placeholder 6">
            <a:extLst>
              <a:ext uri="{FF2B5EF4-FFF2-40B4-BE49-F238E27FC236}">
                <a16:creationId xmlns:a16="http://schemas.microsoft.com/office/drawing/2014/main" id="{4A95F25C-1879-2168-C4A9-2DD44B31D108}"/>
              </a:ext>
            </a:extLst>
          </p:cNvPr>
          <p:cNvSpPr>
            <a:spLocks noGrp="1"/>
          </p:cNvSpPr>
          <p:nvPr>
            <p:ph sz="quarter" idx="14"/>
          </p:nvPr>
        </p:nvSpPr>
        <p:spPr>
          <a:xfrm>
            <a:off x="3326052" y="1792466"/>
            <a:ext cx="6858000" cy="1371600"/>
          </a:xfrm>
          <a:prstGeom prst="roundRect">
            <a:avLst/>
          </a:prstGeom>
          <a:ln w="38100">
            <a:solidFill>
              <a:srgbClr val="FFC000"/>
            </a:solidFill>
          </a:ln>
        </p:spPr>
        <p:txBody>
          <a:bodyPr>
            <a:normAutofit/>
          </a:bodyPr>
          <a:lstStyle/>
          <a:p>
            <a:pPr marL="548640" lvl="0" indent="0" defTabSz="685800">
              <a:spcBef>
                <a:spcPts val="600"/>
              </a:spcBef>
              <a:buNone/>
            </a:pPr>
            <a:r>
              <a:rPr lang="en-US" sz="2200" dirty="0">
                <a:latin typeface="Calibri" panose="020F0502020204030204"/>
              </a:rPr>
              <a:t>It’s against the law for someone to sell you a Marketplace plan</a:t>
            </a:r>
          </a:p>
        </p:txBody>
      </p:sp>
      <p:grpSp>
        <p:nvGrpSpPr>
          <p:cNvPr id="26" name="Group 25">
            <a:extLst>
              <a:ext uri="{FF2B5EF4-FFF2-40B4-BE49-F238E27FC236}">
                <a16:creationId xmlns:a16="http://schemas.microsoft.com/office/drawing/2014/main" id="{5EA0536B-0263-E125-A845-B44D01312D72}"/>
              </a:ext>
              <a:ext uri="{C183D7F6-B498-43B3-948B-1728B52AA6E4}">
                <adec:decorative xmlns:adec="http://schemas.microsoft.com/office/drawing/2017/decorative" val="1"/>
              </a:ext>
            </a:extLst>
          </p:cNvPr>
          <p:cNvGrpSpPr/>
          <p:nvPr/>
        </p:nvGrpSpPr>
        <p:grpSpPr>
          <a:xfrm>
            <a:off x="1765738" y="1548094"/>
            <a:ext cx="2103120" cy="1828800"/>
            <a:chOff x="1765738" y="1548094"/>
            <a:chExt cx="2103120" cy="1828800"/>
          </a:xfrm>
        </p:grpSpPr>
        <p:sp>
          <p:nvSpPr>
            <p:cNvPr id="15" name="Rectangle: Rounded Corners 14">
              <a:extLst>
                <a:ext uri="{FF2B5EF4-FFF2-40B4-BE49-F238E27FC236}">
                  <a16:creationId xmlns:a16="http://schemas.microsoft.com/office/drawing/2014/main" id="{18160A1E-3697-49F5-9178-02237CFBE876}"/>
                </a:ext>
              </a:extLst>
            </p:cNvPr>
            <p:cNvSpPr/>
            <p:nvPr/>
          </p:nvSpPr>
          <p:spPr>
            <a:xfrm>
              <a:off x="1765738" y="1548094"/>
              <a:ext cx="2103120" cy="1828800"/>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pic>
          <p:nvPicPr>
            <p:cNvPr id="18" name="Graphic 17" descr="Gavel">
              <a:extLst>
                <a:ext uri="{FF2B5EF4-FFF2-40B4-BE49-F238E27FC236}">
                  <a16:creationId xmlns:a16="http://schemas.microsoft.com/office/drawing/2014/main" id="{5AD27646-1D84-4057-85E7-60DEF818A1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49816" y="1729819"/>
              <a:ext cx="1343390" cy="1455785"/>
            </a:xfrm>
            <a:prstGeom prst="rect">
              <a:avLst/>
            </a:prstGeom>
          </p:spPr>
        </p:pic>
      </p:grpSp>
      <p:sp>
        <p:nvSpPr>
          <p:cNvPr id="12" name="Content Placeholder 11">
            <a:extLst>
              <a:ext uri="{FF2B5EF4-FFF2-40B4-BE49-F238E27FC236}">
                <a16:creationId xmlns:a16="http://schemas.microsoft.com/office/drawing/2014/main" id="{202DB488-139F-DF3D-DDDC-C119764282B7}"/>
              </a:ext>
            </a:extLst>
          </p:cNvPr>
          <p:cNvSpPr>
            <a:spLocks noGrp="1"/>
          </p:cNvSpPr>
          <p:nvPr>
            <p:ph sz="quarter" idx="15"/>
          </p:nvPr>
        </p:nvSpPr>
        <p:spPr>
          <a:xfrm>
            <a:off x="3326052" y="3862510"/>
            <a:ext cx="6858000" cy="1371600"/>
          </a:xfrm>
          <a:prstGeom prst="roundRect">
            <a:avLst/>
          </a:prstGeom>
          <a:ln w="38100">
            <a:solidFill>
              <a:srgbClr val="FFC000"/>
            </a:solidFill>
          </a:ln>
        </p:spPr>
        <p:txBody>
          <a:bodyPr>
            <a:normAutofit fontScale="92500"/>
          </a:bodyPr>
          <a:lstStyle/>
          <a:p>
            <a:pPr marL="548640" lvl="0" indent="0" defTabSz="685800">
              <a:buClrTx/>
              <a:buNone/>
            </a:pPr>
            <a:r>
              <a:rPr lang="en-US" sz="2200" dirty="0">
                <a:latin typeface="Calibri" panose="020F0502020204030204"/>
                <a:cs typeface="+mn-cs"/>
              </a:rPr>
              <a:t>You may have a Marketplace plan through your employer, sold through the Small Business Health Options Program (SHOP) if you’re an active worker or a dependent of one </a:t>
            </a:r>
          </a:p>
        </p:txBody>
      </p:sp>
      <p:grpSp>
        <p:nvGrpSpPr>
          <p:cNvPr id="25" name="Group 24">
            <a:extLst>
              <a:ext uri="{FF2B5EF4-FFF2-40B4-BE49-F238E27FC236}">
                <a16:creationId xmlns:a16="http://schemas.microsoft.com/office/drawing/2014/main" id="{4B8EF00D-D24D-2250-B4DD-25178E05FCAA}"/>
              </a:ext>
              <a:ext uri="{C183D7F6-B498-43B3-948B-1728B52AA6E4}">
                <adec:decorative xmlns:adec="http://schemas.microsoft.com/office/drawing/2017/decorative" val="1"/>
              </a:ext>
            </a:extLst>
          </p:cNvPr>
          <p:cNvGrpSpPr/>
          <p:nvPr/>
        </p:nvGrpSpPr>
        <p:grpSpPr>
          <a:xfrm>
            <a:off x="1765738" y="3610833"/>
            <a:ext cx="2103120" cy="1828800"/>
            <a:chOff x="1765738" y="3610833"/>
            <a:chExt cx="2103120" cy="1828800"/>
          </a:xfrm>
        </p:grpSpPr>
        <p:sp>
          <p:nvSpPr>
            <p:cNvPr id="19" name="Rectangle: Rounded Corners 18">
              <a:extLst>
                <a:ext uri="{FF2B5EF4-FFF2-40B4-BE49-F238E27FC236}">
                  <a16:creationId xmlns:a16="http://schemas.microsoft.com/office/drawing/2014/main" id="{958C23C6-59D2-4401-972D-589036489068}"/>
                </a:ext>
              </a:extLst>
            </p:cNvPr>
            <p:cNvSpPr/>
            <p:nvPr/>
          </p:nvSpPr>
          <p:spPr>
            <a:xfrm>
              <a:off x="1765738" y="3610833"/>
              <a:ext cx="2103120" cy="1828800"/>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pic>
          <p:nvPicPr>
            <p:cNvPr id="14" name="Graphic 13" descr="Work from home house with solid fill">
              <a:extLst>
                <a:ext uri="{FF2B5EF4-FFF2-40B4-BE49-F238E27FC236}">
                  <a16:creationId xmlns:a16="http://schemas.microsoft.com/office/drawing/2014/main" id="{7CCE14D4-302C-4DBD-A9AC-B06B264081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05813" y="3728170"/>
              <a:ext cx="1430268" cy="1549932"/>
            </a:xfrm>
            <a:prstGeom prst="rect">
              <a:avLst/>
            </a:prstGeom>
          </p:spPr>
        </p:pic>
      </p:grpSp>
      <p:sp>
        <p:nvSpPr>
          <p:cNvPr id="13" name="Content Placeholder 12">
            <a:extLst>
              <a:ext uri="{FF2B5EF4-FFF2-40B4-BE49-F238E27FC236}">
                <a16:creationId xmlns:a16="http://schemas.microsoft.com/office/drawing/2014/main" id="{FB07B85F-20A5-43F2-DCB9-19C2976A8F08}"/>
              </a:ext>
            </a:extLst>
          </p:cNvPr>
          <p:cNvSpPr>
            <a:spLocks noGrp="1"/>
          </p:cNvSpPr>
          <p:nvPr>
            <p:ph sz="quarter" idx="16"/>
          </p:nvPr>
        </p:nvSpPr>
        <p:spPr>
          <a:xfrm>
            <a:off x="1045332" y="5580839"/>
            <a:ext cx="9435582" cy="883913"/>
          </a:xfrm>
        </p:spPr>
        <p:txBody>
          <a:bodyPr>
            <a:normAutofit/>
          </a:bodyPr>
          <a:lstStyle/>
          <a:p>
            <a:pPr marL="463550" lvl="1" indent="0" defTabSz="685800">
              <a:spcBef>
                <a:spcPts val="600"/>
              </a:spcBef>
              <a:spcAft>
                <a:spcPts val="0"/>
              </a:spcAft>
              <a:buNone/>
            </a:pPr>
            <a:r>
              <a:rPr lang="en-US" sz="1800" b="1" dirty="0"/>
              <a:t>NOTE: </a:t>
            </a:r>
            <a:r>
              <a:rPr lang="en-US" sz="1800" dirty="0"/>
              <a:t>SHOP plans are available through issuers, agents, and brokers, not through </a:t>
            </a:r>
            <a:r>
              <a:rPr lang="en-US" sz="1800" dirty="0">
                <a:hlinkClick r:id="rId8">
                  <a:extLst>
                    <a:ext uri="{A12FA001-AC4F-418D-AE19-62706E023703}">
                      <ahyp:hlinkClr xmlns:ahyp="http://schemas.microsoft.com/office/drawing/2018/hyperlinkcolor" val="tx"/>
                    </a:ext>
                  </a:extLst>
                </a:hlinkClick>
              </a:rPr>
              <a:t>HealthCare.gov</a:t>
            </a:r>
            <a:r>
              <a:rPr lang="en-US" sz="1800" dirty="0"/>
              <a:t>.</a:t>
            </a:r>
          </a:p>
        </p:txBody>
      </p:sp>
      <p:sp>
        <p:nvSpPr>
          <p:cNvPr id="24" name="Freeform: Shape 23">
            <a:extLst>
              <a:ext uri="{FF2B5EF4-FFF2-40B4-BE49-F238E27FC236}">
                <a16:creationId xmlns:a16="http://schemas.microsoft.com/office/drawing/2014/main" id="{331B29B6-5BCD-43AD-BA4E-D8DF26AEC159}"/>
              </a:ext>
              <a:ext uri="{C183D7F6-B498-43B3-948B-1728B52AA6E4}">
                <adec:decorative xmlns:adec="http://schemas.microsoft.com/office/drawing/2017/decorative" val="1"/>
              </a:ext>
            </a:extLst>
          </p:cNvPr>
          <p:cNvSpPr>
            <a:spLocks noChangeAspect="1"/>
          </p:cNvSpPr>
          <p:nvPr/>
        </p:nvSpPr>
        <p:spPr>
          <a:xfrm>
            <a:off x="1257405" y="5643248"/>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10">
            <a:extLst>
              <a:ext uri="{FF2B5EF4-FFF2-40B4-BE49-F238E27FC236}">
                <a16:creationId xmlns:a16="http://schemas.microsoft.com/office/drawing/2014/main" id="{DCB45B63-C90D-45E4-839C-B51F8EC3D4A9}"/>
              </a:ext>
            </a:extLst>
          </p:cNvPr>
          <p:cNvSpPr>
            <a:spLocks noGrp="1"/>
          </p:cNvSpPr>
          <p:nvPr>
            <p:ph type="sldNum" sz="quarter" idx="12"/>
          </p:nvPr>
        </p:nvSpPr>
        <p:spPr/>
        <p:txBody>
          <a:bodyPr/>
          <a:lstStyle/>
          <a:p>
            <a:fld id="{48F63A3B-78C7-47BE-AE5E-E10140E04643}" type="slidenum">
              <a:rPr lang="en-US" smtClean="0"/>
              <a:pPr/>
              <a:t>87</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2508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12" grpId="0" uiExpand="1" build="p" animBg="1"/>
      <p:bldP spid="13" grpId="0" build="p"/>
      <p:bldP spid="2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Marketplace &amp; Becoming Eligible for Medicare</a:t>
            </a:r>
          </a:p>
        </p:txBody>
      </p:sp>
      <p:sp>
        <p:nvSpPr>
          <p:cNvPr id="8" name="Content Placeholder 7">
            <a:extLst>
              <a:ext uri="{FF2B5EF4-FFF2-40B4-BE49-F238E27FC236}">
                <a16:creationId xmlns:a16="http://schemas.microsoft.com/office/drawing/2014/main" id="{B7C891A1-4860-49A8-B457-18F9E51D5F79}"/>
              </a:ext>
            </a:extLst>
          </p:cNvPr>
          <p:cNvSpPr>
            <a:spLocks noGrp="1"/>
          </p:cNvSpPr>
          <p:nvPr>
            <p:ph sz="quarter" idx="13"/>
          </p:nvPr>
        </p:nvSpPr>
        <p:spPr>
          <a:xfrm>
            <a:off x="980358" y="2159685"/>
            <a:ext cx="3291840" cy="3840480"/>
          </a:xfrm>
          <a:prstGeom prst="roundRect">
            <a:avLst/>
          </a:prstGeom>
          <a:ln w="38100">
            <a:solidFill>
              <a:srgbClr val="00529B"/>
            </a:solidFill>
          </a:ln>
        </p:spPr>
        <p:txBody>
          <a:bodyPr lIns="0" tIns="1463040" rIns="0" bIns="0">
            <a:normAutofit fontScale="92500" lnSpcReduction="20000"/>
          </a:bodyPr>
          <a:lstStyle/>
          <a:p>
            <a:pPr marL="0" lvl="0" indent="0" algn="ctr" defTabSz="685800">
              <a:lnSpc>
                <a:spcPct val="110000"/>
              </a:lnSpc>
              <a:spcAft>
                <a:spcPts val="600"/>
              </a:spcAft>
              <a:buClrTx/>
              <a:buNone/>
              <a:defRPr/>
            </a:pPr>
            <a:r>
              <a:rPr lang="en-US" sz="1800" b="1" dirty="0"/>
              <a:t>Once you’re eligible </a:t>
            </a:r>
            <a:br>
              <a:rPr lang="en-US" sz="1800" b="1" dirty="0"/>
            </a:br>
            <a:r>
              <a:rPr lang="en-US" sz="1800" b="1" dirty="0"/>
              <a:t>for Medicare Part A (Hospital Insurance)</a:t>
            </a:r>
          </a:p>
          <a:p>
            <a:pPr marL="0" lvl="0" indent="0" algn="ctr" defTabSz="685800">
              <a:lnSpc>
                <a:spcPct val="110000"/>
              </a:lnSpc>
              <a:spcAft>
                <a:spcPts val="0"/>
              </a:spcAft>
              <a:buClrTx/>
              <a:buNone/>
              <a:defRPr/>
            </a:pPr>
            <a:r>
              <a:rPr lang="en-US" sz="1800" dirty="0"/>
              <a:t>You won’t be eligible for premium tax credits or other cost savings you may be getting for your Marketplace plan</a:t>
            </a:r>
          </a:p>
        </p:txBody>
      </p:sp>
      <p:pic>
        <p:nvPicPr>
          <p:cNvPr id="28" name="Picture 27">
            <a:extLst>
              <a:ext uri="{FF2B5EF4-FFF2-40B4-BE49-F238E27FC236}">
                <a16:creationId xmlns:a16="http://schemas.microsoft.com/office/drawing/2014/main" id="{95C3446F-FAFE-4C07-973A-A796410B2D6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05047" y="2373171"/>
            <a:ext cx="1242463" cy="1242463"/>
          </a:xfrm>
          <a:prstGeom prst="rect">
            <a:avLst/>
          </a:prstGeom>
        </p:spPr>
      </p:pic>
      <p:sp>
        <p:nvSpPr>
          <p:cNvPr id="12" name="Content Placeholder 11">
            <a:extLst>
              <a:ext uri="{FF2B5EF4-FFF2-40B4-BE49-F238E27FC236}">
                <a16:creationId xmlns:a16="http://schemas.microsoft.com/office/drawing/2014/main" id="{51F59927-B0E9-4727-A637-38E2987F2E72}"/>
              </a:ext>
            </a:extLst>
          </p:cNvPr>
          <p:cNvSpPr>
            <a:spLocks noGrp="1"/>
          </p:cNvSpPr>
          <p:nvPr>
            <p:ph sz="quarter" idx="14"/>
          </p:nvPr>
        </p:nvSpPr>
        <p:spPr>
          <a:xfrm>
            <a:off x="4612025" y="2159685"/>
            <a:ext cx="3291840" cy="3840480"/>
          </a:xfrm>
          <a:prstGeom prst="roundRect">
            <a:avLst/>
          </a:prstGeom>
          <a:ln w="38100">
            <a:solidFill>
              <a:srgbClr val="00529B"/>
            </a:solidFill>
          </a:ln>
        </p:spPr>
        <p:txBody>
          <a:bodyPr lIns="0" tIns="1463040" rIns="0" bIns="0">
            <a:normAutofit/>
          </a:bodyPr>
          <a:lstStyle/>
          <a:p>
            <a:pPr marL="0" lvl="0" indent="0" algn="ctr" defTabSz="685800">
              <a:lnSpc>
                <a:spcPct val="110000"/>
              </a:lnSpc>
              <a:spcBef>
                <a:spcPts val="600"/>
              </a:spcBef>
              <a:spcAft>
                <a:spcPts val="0"/>
              </a:spcAft>
              <a:buClrTx/>
              <a:buNone/>
              <a:defRPr/>
            </a:pPr>
            <a:r>
              <a:rPr lang="en-US" sz="1800" b="1" dirty="0"/>
              <a:t>Sign up for Medicare</a:t>
            </a:r>
            <a:br>
              <a:rPr lang="en-US" sz="1800" b="1" dirty="0"/>
            </a:br>
            <a:r>
              <a:rPr lang="en-US" sz="1800" b="1" dirty="0"/>
              <a:t> </a:t>
            </a:r>
          </a:p>
          <a:p>
            <a:pPr marL="0" lvl="0" indent="0" algn="ctr" defTabSz="685800">
              <a:lnSpc>
                <a:spcPct val="110000"/>
              </a:lnSpc>
              <a:spcAft>
                <a:spcPts val="600"/>
              </a:spcAft>
              <a:buClrTx/>
              <a:buNone/>
              <a:defRPr/>
            </a:pPr>
            <a:r>
              <a:rPr lang="en-US" sz="1800" dirty="0"/>
              <a:t>During your Initial Enrollment Period (IEP) to avoid a possible lifetime late enrollment penalty </a:t>
            </a:r>
          </a:p>
          <a:p>
            <a:pPr marL="0" indent="0">
              <a:buNone/>
            </a:pPr>
            <a:endParaRPr lang="en-US" dirty="0"/>
          </a:p>
        </p:txBody>
      </p:sp>
      <p:pic>
        <p:nvPicPr>
          <p:cNvPr id="27" name="Graphic 26">
            <a:extLst>
              <a:ext uri="{FF2B5EF4-FFF2-40B4-BE49-F238E27FC236}">
                <a16:creationId xmlns:a16="http://schemas.microsoft.com/office/drawing/2014/main" id="{F58B16B1-9511-4C94-8504-BF5C01191EE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72112" y="2367859"/>
            <a:ext cx="1247775" cy="1247775"/>
          </a:xfrm>
          <a:prstGeom prst="rect">
            <a:avLst/>
          </a:prstGeom>
        </p:spPr>
      </p:pic>
      <p:sp>
        <p:nvSpPr>
          <p:cNvPr id="13" name="Content Placeholder 12">
            <a:extLst>
              <a:ext uri="{FF2B5EF4-FFF2-40B4-BE49-F238E27FC236}">
                <a16:creationId xmlns:a16="http://schemas.microsoft.com/office/drawing/2014/main" id="{30B3786E-2AA0-4021-ADC2-0289B56751A9}"/>
              </a:ext>
            </a:extLst>
          </p:cNvPr>
          <p:cNvSpPr>
            <a:spLocks noGrp="1"/>
          </p:cNvSpPr>
          <p:nvPr>
            <p:ph sz="quarter" idx="15"/>
          </p:nvPr>
        </p:nvSpPr>
        <p:spPr>
          <a:xfrm>
            <a:off x="8243692" y="2159685"/>
            <a:ext cx="3291840" cy="3840480"/>
          </a:xfrm>
          <a:prstGeom prst="roundRect">
            <a:avLst/>
          </a:prstGeom>
          <a:ln w="38100">
            <a:solidFill>
              <a:srgbClr val="00529B"/>
            </a:solidFill>
          </a:ln>
        </p:spPr>
        <p:txBody>
          <a:bodyPr lIns="0" tIns="1463040" rIns="0" bIns="0">
            <a:normAutofit/>
          </a:bodyPr>
          <a:lstStyle/>
          <a:p>
            <a:pPr marL="0" lvl="0" indent="0" algn="ctr" defTabSz="685800">
              <a:lnSpc>
                <a:spcPct val="110000"/>
              </a:lnSpc>
              <a:spcBef>
                <a:spcPts val="600"/>
              </a:spcBef>
              <a:spcAft>
                <a:spcPts val="600"/>
              </a:spcAft>
              <a:buClrTx/>
              <a:buNone/>
              <a:defRPr/>
            </a:pPr>
            <a:r>
              <a:rPr lang="en-US" sz="1800" b="1" dirty="0"/>
              <a:t>Connect with the </a:t>
            </a:r>
            <a:br>
              <a:rPr lang="en-US" sz="1800" b="1" dirty="0"/>
            </a:br>
            <a:r>
              <a:rPr lang="en-US" sz="1800" b="1" dirty="0"/>
              <a:t>Marketplace in your state</a:t>
            </a:r>
          </a:p>
          <a:p>
            <a:pPr marL="0" lvl="0" indent="0" algn="ctr" defTabSz="685800">
              <a:lnSpc>
                <a:spcPct val="110000"/>
              </a:lnSpc>
              <a:spcAft>
                <a:spcPts val="600"/>
              </a:spcAft>
              <a:buClrTx/>
              <a:buNone/>
              <a:defRPr/>
            </a:pPr>
            <a:r>
              <a:rPr lang="en-US" sz="1800" b="1" dirty="0"/>
              <a:t> </a:t>
            </a:r>
            <a:r>
              <a:rPr lang="en-US" sz="1800" dirty="0"/>
              <a:t>Before your Medicare </a:t>
            </a:r>
            <a:br>
              <a:rPr lang="en-US" sz="1800" dirty="0"/>
            </a:br>
            <a:r>
              <a:rPr lang="en-US" sz="1800" dirty="0"/>
              <a:t>enrollment begins to learn </a:t>
            </a:r>
            <a:br>
              <a:rPr lang="en-US" sz="1800" dirty="0"/>
            </a:br>
            <a:r>
              <a:rPr lang="en-US" sz="1800" dirty="0"/>
              <a:t>more</a:t>
            </a:r>
          </a:p>
          <a:p>
            <a:pPr marL="0" indent="0">
              <a:buNone/>
            </a:pPr>
            <a:endParaRPr lang="en-US" dirty="0"/>
          </a:p>
        </p:txBody>
      </p:sp>
      <p:pic>
        <p:nvPicPr>
          <p:cNvPr id="26" name="Graphic 25">
            <a:extLst>
              <a:ext uri="{FF2B5EF4-FFF2-40B4-BE49-F238E27FC236}">
                <a16:creationId xmlns:a16="http://schemas.microsoft.com/office/drawing/2014/main" id="{37BEF6C7-F67B-4AB5-838B-252FA6506E5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64772" y="2355420"/>
            <a:ext cx="1249680" cy="1249680"/>
          </a:xfrm>
          <a:prstGeom prst="rect">
            <a:avLst/>
          </a:prstGeom>
        </p:spPr>
      </p:pic>
      <p:sp>
        <p:nvSpPr>
          <p:cNvPr id="14" name="Content Placeholder 13">
            <a:extLst>
              <a:ext uri="{FF2B5EF4-FFF2-40B4-BE49-F238E27FC236}">
                <a16:creationId xmlns:a16="http://schemas.microsoft.com/office/drawing/2014/main" id="{C65A633A-7176-E699-ADC8-0309B1D1F277}"/>
              </a:ext>
            </a:extLst>
          </p:cNvPr>
          <p:cNvSpPr>
            <a:spLocks noGrp="1"/>
          </p:cNvSpPr>
          <p:nvPr>
            <p:ph sz="quarter" idx="16"/>
          </p:nvPr>
        </p:nvSpPr>
        <p:spPr>
          <a:xfrm flipH="1">
            <a:off x="7316296" y="1205959"/>
            <a:ext cx="4875704" cy="707888"/>
          </a:xfrm>
          <a:prstGeom prst="homePlate">
            <a:avLst/>
          </a:prstGeom>
          <a:solidFill>
            <a:srgbClr val="FED872"/>
          </a:solidFill>
        </p:spPr>
        <p:txBody>
          <a:bodyPr>
            <a:normAutofit/>
          </a:bodyPr>
          <a:lstStyle/>
          <a:p>
            <a:pPr marL="1463040" lvl="0" indent="0">
              <a:spcAft>
                <a:spcPts val="0"/>
              </a:spcAft>
              <a:buClrTx/>
              <a:buNone/>
            </a:pPr>
            <a:r>
              <a:rPr lang="en-US" sz="1800" dirty="0">
                <a:latin typeface="Calibri" panose="020F0502020204030204"/>
                <a:cs typeface="+mn-cs"/>
              </a:rPr>
              <a:t>Use </a:t>
            </a:r>
            <a:r>
              <a:rPr lang="en-US" sz="1800" dirty="0">
                <a:latin typeface="Calibri" panose="020F0502020204030204"/>
                <a:cs typeface="+mn-cs"/>
                <a:hlinkClick r:id="rId9">
                  <a:extLst>
                    <a:ext uri="{A12FA001-AC4F-418D-AE19-62706E023703}">
                      <ahyp:hlinkClr xmlns:ahyp="http://schemas.microsoft.com/office/drawing/2018/hyperlinkcolor" val="tx"/>
                    </a:ext>
                  </a:extLst>
                </a:hlinkClick>
              </a:rPr>
              <a:t>HealthCare.gov</a:t>
            </a:r>
            <a:r>
              <a:rPr lang="en-US" sz="1800" dirty="0">
                <a:latin typeface="Calibri" panose="020F0502020204030204"/>
                <a:cs typeface="+mn-cs"/>
              </a:rPr>
              <a:t> to connect </a:t>
            </a:r>
            <a:br>
              <a:rPr lang="en-US" sz="1800" dirty="0">
                <a:latin typeface="Calibri" panose="020F0502020204030204"/>
                <a:cs typeface="+mn-cs"/>
              </a:rPr>
            </a:br>
            <a:r>
              <a:rPr lang="en-US" sz="1800" dirty="0">
                <a:latin typeface="Calibri" panose="020F0502020204030204"/>
                <a:cs typeface="+mn-cs"/>
              </a:rPr>
              <a:t>to the Marketplace in your state.</a:t>
            </a:r>
            <a:endParaRPr lang="en-US" sz="1800" dirty="0">
              <a:solidFill>
                <a:prstClr val="black"/>
              </a:solidFill>
              <a:latin typeface="Calibri" panose="020F0502020204030204"/>
              <a:cs typeface="+mn-cs"/>
            </a:endParaRPr>
          </a:p>
        </p:txBody>
      </p:sp>
      <p:pic>
        <p:nvPicPr>
          <p:cNvPr id="7" name="Graphic 6">
            <a:extLst>
              <a:ext uri="{FF2B5EF4-FFF2-40B4-BE49-F238E27FC236}">
                <a16:creationId xmlns:a16="http://schemas.microsoft.com/office/drawing/2014/main" id="{9B281C61-0EFA-4540-AC24-5F76000A2BC1}"/>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03865" y="937099"/>
            <a:ext cx="1089439" cy="1089439"/>
          </a:xfrm>
          <a:prstGeom prst="rect">
            <a:avLst/>
          </a:prstGeom>
        </p:spPr>
      </p:pic>
      <p:sp>
        <p:nvSpPr>
          <p:cNvPr id="11" name="Slide Number Placeholder 10">
            <a:extLst>
              <a:ext uri="{FF2B5EF4-FFF2-40B4-BE49-F238E27FC236}">
                <a16:creationId xmlns:a16="http://schemas.microsoft.com/office/drawing/2014/main" id="{3DE2BA1C-2A86-41F0-BFAD-0BD3B06D7A26}"/>
              </a:ext>
            </a:extLst>
          </p:cNvPr>
          <p:cNvSpPr>
            <a:spLocks noGrp="1"/>
          </p:cNvSpPr>
          <p:nvPr>
            <p:ph type="sldNum" sz="quarter" idx="12"/>
          </p:nvPr>
        </p:nvSpPr>
        <p:spPr/>
        <p:txBody>
          <a:bodyPr/>
          <a:lstStyle/>
          <a:p>
            <a:fld id="{48F63A3B-78C7-47BE-AE5E-E10140E04643}" type="slidenum">
              <a:rPr lang="en-US" smtClean="0"/>
              <a:pPr/>
              <a:t>88</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7070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0"/>
                            </p:stCondLst>
                            <p:childTnLst>
                              <p:par>
                                <p:cTn id="22" presetID="2" presetClass="entr" presetSubtype="2"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14">
                                            <p:bg/>
                                          </p:spTgt>
                                        </p:tgtEl>
                                        <p:attrNameLst>
                                          <p:attrName>style.visibility</p:attrName>
                                        </p:attrNameLst>
                                      </p:cBhvr>
                                      <p:to>
                                        <p:strVal val="visible"/>
                                      </p:to>
                                    </p:set>
                                    <p:anim calcmode="lin" valueType="num">
                                      <p:cBhvr additive="base">
                                        <p:cTn id="28" dur="500" fill="hold"/>
                                        <p:tgtEl>
                                          <p:spTgt spid="14">
                                            <p:bg/>
                                          </p:spTgt>
                                        </p:tgtEl>
                                        <p:attrNameLst>
                                          <p:attrName>ppt_x</p:attrName>
                                        </p:attrNameLst>
                                      </p:cBhvr>
                                      <p:tavLst>
                                        <p:tav tm="0">
                                          <p:val>
                                            <p:strVal val="1+#ppt_w/2"/>
                                          </p:val>
                                        </p:tav>
                                        <p:tav tm="100000">
                                          <p:val>
                                            <p:strVal val="#ppt_x"/>
                                          </p:val>
                                        </p:tav>
                                      </p:tavLst>
                                    </p:anim>
                                    <p:anim calcmode="lin" valueType="num">
                                      <p:cBhvr additive="base">
                                        <p:cTn id="29" dur="500" fill="hold"/>
                                        <p:tgtEl>
                                          <p:spTgt spid="14">
                                            <p:bg/>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 calcmode="lin" valueType="num">
                                      <p:cBhvr additive="base">
                                        <p:cTn id="32"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P spid="12" grpId="0" uiExpand="1" animBg="1"/>
      <p:bldP spid="13" grpId="0" uiExpand="1" animBg="1"/>
      <p:bldP spid="14" grpId="0" uiExpand="1" build="p"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Choosing Marketplace Coverage Instead of Medicare</a:t>
            </a:r>
          </a:p>
        </p:txBody>
      </p:sp>
      <p:sp>
        <p:nvSpPr>
          <p:cNvPr id="11" name="Content Placeholder 10">
            <a:extLst>
              <a:ext uri="{FF2B5EF4-FFF2-40B4-BE49-F238E27FC236}">
                <a16:creationId xmlns:a16="http://schemas.microsoft.com/office/drawing/2014/main" id="{A3E1C393-53E7-91D9-7EA0-49D6B4BF87F0}"/>
              </a:ext>
            </a:extLst>
          </p:cNvPr>
          <p:cNvSpPr>
            <a:spLocks noGrp="1"/>
          </p:cNvSpPr>
          <p:nvPr>
            <p:ph sz="quarter" idx="13"/>
          </p:nvPr>
        </p:nvSpPr>
        <p:spPr>
          <a:xfrm>
            <a:off x="1012169" y="1183142"/>
            <a:ext cx="4846320" cy="1371600"/>
          </a:xfrm>
          <a:prstGeom prst="roundRect">
            <a:avLst/>
          </a:prstGeom>
          <a:ln w="38100">
            <a:solidFill>
              <a:srgbClr val="00529B"/>
            </a:solidFill>
          </a:ln>
        </p:spPr>
        <p:txBody>
          <a:bodyPr anchor="ctr"/>
          <a:lstStyle/>
          <a:p>
            <a:pPr marL="0" lvl="0" indent="0">
              <a:spcAft>
                <a:spcPts val="0"/>
              </a:spcAft>
              <a:buClrTx/>
              <a:buNone/>
            </a:pPr>
            <a:r>
              <a:rPr lang="en-US" sz="1800" b="1" dirty="0">
                <a:latin typeface="Arial"/>
                <a:cs typeface="Arial"/>
              </a:rPr>
              <a:t>What if I have Medicare Part A and Medicare Part B (Medical Insurance), but I’m paying a premium for Part A?</a:t>
            </a:r>
          </a:p>
        </p:txBody>
      </p:sp>
      <p:pic>
        <p:nvPicPr>
          <p:cNvPr id="5" name="Picture 4">
            <a:extLst>
              <a:ext uri="{FF2B5EF4-FFF2-40B4-BE49-F238E27FC236}">
                <a16:creationId xmlns:a16="http://schemas.microsoft.com/office/drawing/2014/main" id="{9324D8A6-E20F-4BF0-978E-8900F5C6722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6637" y="1353533"/>
            <a:ext cx="310923" cy="1012024"/>
          </a:xfrm>
          <a:prstGeom prst="rect">
            <a:avLst/>
          </a:prstGeom>
        </p:spPr>
      </p:pic>
      <p:sp>
        <p:nvSpPr>
          <p:cNvPr id="16" name="Content Placeholder 15">
            <a:extLst>
              <a:ext uri="{FF2B5EF4-FFF2-40B4-BE49-F238E27FC236}">
                <a16:creationId xmlns:a16="http://schemas.microsoft.com/office/drawing/2014/main" id="{61FF58B4-6869-E26E-A56D-481FDDDE03AC}"/>
              </a:ext>
            </a:extLst>
          </p:cNvPr>
          <p:cNvSpPr>
            <a:spLocks noGrp="1"/>
          </p:cNvSpPr>
          <p:nvPr>
            <p:ph sz="quarter" idx="14"/>
          </p:nvPr>
        </p:nvSpPr>
        <p:spPr>
          <a:xfrm>
            <a:off x="6314974" y="1189872"/>
            <a:ext cx="4846320" cy="1371600"/>
          </a:xfrm>
          <a:prstGeom prst="roundRect">
            <a:avLst/>
          </a:prstGeom>
          <a:ln w="38100">
            <a:solidFill>
              <a:srgbClr val="FEBF22"/>
            </a:solidFill>
          </a:ln>
        </p:spPr>
        <p:txBody>
          <a:bodyPr anchor="ctr"/>
          <a:lstStyle/>
          <a:p>
            <a:pPr marL="0" lvl="0" indent="0">
              <a:spcAft>
                <a:spcPts val="0"/>
              </a:spcAft>
              <a:buClrTx/>
              <a:buNone/>
            </a:pPr>
            <a:r>
              <a:rPr lang="en-US" sz="1800" dirty="0">
                <a:latin typeface="Arial"/>
                <a:cs typeface="Arial"/>
              </a:rPr>
              <a:t>You can drop your Part A and Part B coverage and get a Marketplace plan instead.</a:t>
            </a:r>
          </a:p>
        </p:txBody>
      </p:sp>
      <p:sp>
        <p:nvSpPr>
          <p:cNvPr id="19" name="Content Placeholder 18">
            <a:extLst>
              <a:ext uri="{FF2B5EF4-FFF2-40B4-BE49-F238E27FC236}">
                <a16:creationId xmlns:a16="http://schemas.microsoft.com/office/drawing/2014/main" id="{4D624174-2FD3-A759-98F0-900A664E1EC3}"/>
              </a:ext>
            </a:extLst>
          </p:cNvPr>
          <p:cNvSpPr>
            <a:spLocks noGrp="1"/>
          </p:cNvSpPr>
          <p:nvPr>
            <p:ph sz="quarter" idx="15"/>
          </p:nvPr>
        </p:nvSpPr>
        <p:spPr>
          <a:xfrm>
            <a:off x="1012169" y="2743200"/>
            <a:ext cx="4846320" cy="1371600"/>
          </a:xfrm>
          <a:prstGeom prst="roundRect">
            <a:avLst/>
          </a:prstGeom>
          <a:ln w="38100">
            <a:solidFill>
              <a:srgbClr val="00529B"/>
            </a:solidFill>
          </a:ln>
        </p:spPr>
        <p:txBody>
          <a:bodyPr anchor="ctr"/>
          <a:lstStyle/>
          <a:p>
            <a:pPr marL="0" lvl="0" indent="0">
              <a:spcAft>
                <a:spcPts val="0"/>
              </a:spcAft>
              <a:buClrTx/>
              <a:buNone/>
            </a:pPr>
            <a:r>
              <a:rPr lang="en-US" sz="1800" b="1" dirty="0">
                <a:latin typeface="Arial"/>
                <a:cs typeface="Arial"/>
              </a:rPr>
              <a:t>What if I only have Part B, and would have to pay a premium for Part A? </a:t>
            </a:r>
            <a:endParaRPr lang="en-US" sz="1800" dirty="0">
              <a:solidFill>
                <a:prstClr val="black"/>
              </a:solidFill>
              <a:latin typeface="Calibri" panose="020F0502020204030204"/>
              <a:cs typeface="+mn-cs"/>
            </a:endParaRPr>
          </a:p>
        </p:txBody>
      </p:sp>
      <p:pic>
        <p:nvPicPr>
          <p:cNvPr id="43" name="Picture 42">
            <a:extLst>
              <a:ext uri="{FF2B5EF4-FFF2-40B4-BE49-F238E27FC236}">
                <a16:creationId xmlns:a16="http://schemas.microsoft.com/office/drawing/2014/main" id="{8853A7DA-8DF7-46A9-B703-56D43F418C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18766" y="2922988"/>
            <a:ext cx="310923" cy="1012024"/>
          </a:xfrm>
          <a:prstGeom prst="rect">
            <a:avLst/>
          </a:prstGeom>
        </p:spPr>
      </p:pic>
      <p:sp>
        <p:nvSpPr>
          <p:cNvPr id="21" name="Content Placeholder 20">
            <a:extLst>
              <a:ext uri="{FF2B5EF4-FFF2-40B4-BE49-F238E27FC236}">
                <a16:creationId xmlns:a16="http://schemas.microsoft.com/office/drawing/2014/main" id="{1AB9C873-651D-143C-7CCC-6F3C46087026}"/>
              </a:ext>
            </a:extLst>
          </p:cNvPr>
          <p:cNvSpPr>
            <a:spLocks noGrp="1"/>
          </p:cNvSpPr>
          <p:nvPr>
            <p:ph sz="quarter" idx="16"/>
          </p:nvPr>
        </p:nvSpPr>
        <p:spPr>
          <a:xfrm>
            <a:off x="6314974" y="2743200"/>
            <a:ext cx="4846320" cy="1371600"/>
          </a:xfrm>
          <a:prstGeom prst="roundRect">
            <a:avLst/>
          </a:prstGeom>
          <a:ln w="38100">
            <a:solidFill>
              <a:srgbClr val="FEBF22"/>
            </a:solidFill>
          </a:ln>
        </p:spPr>
        <p:txBody>
          <a:bodyPr anchor="ctr"/>
          <a:lstStyle/>
          <a:p>
            <a:pPr marL="0" lvl="0" indent="0">
              <a:spcAft>
                <a:spcPts val="0"/>
              </a:spcAft>
              <a:buClrTx/>
              <a:buNone/>
            </a:pPr>
            <a:r>
              <a:rPr lang="en-US" sz="1800" dirty="0">
                <a:latin typeface="Arial"/>
                <a:cs typeface="Arial"/>
              </a:rPr>
              <a:t>You can drop Part B and get a Marketplace plan instead.</a:t>
            </a:r>
          </a:p>
        </p:txBody>
      </p:sp>
      <p:sp>
        <p:nvSpPr>
          <p:cNvPr id="22" name="Content Placeholder 21">
            <a:extLst>
              <a:ext uri="{FF2B5EF4-FFF2-40B4-BE49-F238E27FC236}">
                <a16:creationId xmlns:a16="http://schemas.microsoft.com/office/drawing/2014/main" id="{63636BBB-78D0-D38B-121F-8DFF56525004}"/>
              </a:ext>
            </a:extLst>
          </p:cNvPr>
          <p:cNvSpPr>
            <a:spLocks noGrp="1"/>
          </p:cNvSpPr>
          <p:nvPr>
            <p:ph sz="quarter" idx="17"/>
          </p:nvPr>
        </p:nvSpPr>
        <p:spPr>
          <a:xfrm>
            <a:off x="1012169" y="4308176"/>
            <a:ext cx="4846320" cy="1645920"/>
          </a:xfrm>
          <a:prstGeom prst="roundRect">
            <a:avLst/>
          </a:prstGeom>
          <a:ln w="38100">
            <a:solidFill>
              <a:srgbClr val="00529B"/>
            </a:solidFill>
          </a:ln>
        </p:spPr>
        <p:txBody>
          <a:bodyPr anchor="ctr"/>
          <a:lstStyle/>
          <a:p>
            <a:pPr marL="0" lvl="0" indent="0">
              <a:spcAft>
                <a:spcPts val="0"/>
              </a:spcAft>
              <a:buClrTx/>
              <a:buNone/>
            </a:pPr>
            <a:r>
              <a:rPr lang="en-US" sz="1800" b="1" dirty="0">
                <a:latin typeface="Arial"/>
                <a:cs typeface="Arial"/>
              </a:rPr>
              <a:t>What if I’m eligible for Medicare but haven’t enrolled? </a:t>
            </a:r>
          </a:p>
        </p:txBody>
      </p:sp>
      <p:pic>
        <p:nvPicPr>
          <p:cNvPr id="17" name="Picture 16">
            <a:extLst>
              <a:ext uri="{FF2B5EF4-FFF2-40B4-BE49-F238E27FC236}">
                <a16:creationId xmlns:a16="http://schemas.microsoft.com/office/drawing/2014/main" id="{6FD9B961-9776-43A7-B997-6F9F3ECCA0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19977" y="4492443"/>
            <a:ext cx="310923" cy="1213209"/>
          </a:xfrm>
          <a:prstGeom prst="rect">
            <a:avLst/>
          </a:prstGeom>
        </p:spPr>
      </p:pic>
      <p:sp>
        <p:nvSpPr>
          <p:cNvPr id="23" name="Content Placeholder 22">
            <a:extLst>
              <a:ext uri="{FF2B5EF4-FFF2-40B4-BE49-F238E27FC236}">
                <a16:creationId xmlns:a16="http://schemas.microsoft.com/office/drawing/2014/main" id="{47DF0E7E-6FBE-6C62-0348-D8F9B3C27D16}"/>
              </a:ext>
            </a:extLst>
          </p:cNvPr>
          <p:cNvSpPr>
            <a:spLocks noGrp="1"/>
          </p:cNvSpPr>
          <p:nvPr>
            <p:ph sz="quarter" idx="18"/>
          </p:nvPr>
        </p:nvSpPr>
        <p:spPr>
          <a:xfrm>
            <a:off x="6314974" y="4308176"/>
            <a:ext cx="4846320" cy="1645920"/>
          </a:xfrm>
          <a:prstGeom prst="roundRect">
            <a:avLst/>
          </a:prstGeom>
          <a:ln w="38100">
            <a:solidFill>
              <a:srgbClr val="FEBF22"/>
            </a:solidFill>
          </a:ln>
        </p:spPr>
        <p:txBody>
          <a:bodyPr anchor="ctr">
            <a:normAutofit/>
          </a:bodyPr>
          <a:lstStyle/>
          <a:p>
            <a:pPr marL="0" lvl="0" indent="0">
              <a:buClrTx/>
              <a:buNone/>
            </a:pPr>
            <a:r>
              <a:rPr lang="en-US" sz="1800" dirty="0">
                <a:latin typeface="Arial"/>
                <a:cs typeface="Arial"/>
              </a:rPr>
              <a:t>You can get a Marketplace plan if you haven’t enrolled because you’d have to pay for Part A, have a medical condition that qualifies you for Medicare, or are in your </a:t>
            </a:r>
            <a:br>
              <a:rPr lang="en-US" sz="1800" dirty="0">
                <a:latin typeface="Arial"/>
                <a:cs typeface="Arial"/>
              </a:rPr>
            </a:br>
            <a:r>
              <a:rPr lang="en-US" sz="1800" dirty="0">
                <a:latin typeface="Arial"/>
                <a:cs typeface="Arial"/>
              </a:rPr>
              <a:t>24-month disability waiting period.</a:t>
            </a:r>
            <a:endParaRPr lang="en-US" sz="1800" dirty="0">
              <a:solidFill>
                <a:prstClr val="black"/>
              </a:solidFill>
              <a:latin typeface="Calibri" panose="020F0502020204030204"/>
              <a:cs typeface="+mn-cs"/>
            </a:endParaRPr>
          </a:p>
        </p:txBody>
      </p:sp>
      <p:sp>
        <p:nvSpPr>
          <p:cNvPr id="13" name="Slide Number Placeholder 12">
            <a:extLst>
              <a:ext uri="{FF2B5EF4-FFF2-40B4-BE49-F238E27FC236}">
                <a16:creationId xmlns:a16="http://schemas.microsoft.com/office/drawing/2014/main" id="{7AB8A016-9C42-458F-9FF9-D71E901F0D34}"/>
              </a:ext>
            </a:extLst>
          </p:cNvPr>
          <p:cNvSpPr>
            <a:spLocks noGrp="1"/>
          </p:cNvSpPr>
          <p:nvPr>
            <p:ph type="sldNum" sz="quarter" idx="12"/>
          </p:nvPr>
        </p:nvSpPr>
        <p:spPr/>
        <p:txBody>
          <a:bodyPr/>
          <a:lstStyle/>
          <a:p>
            <a:fld id="{0B2D781D-8844-5940-92D1-06EF0A7F581E}" type="slidenum">
              <a:rPr lang="en-US" smtClean="0"/>
              <a:pPr/>
              <a:t>89</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9211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left)">
                                      <p:cBhvr>
                                        <p:cTn id="13" dur="500"/>
                                        <p:tgtEl>
                                          <p:spTgt spid="16">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wipe(left)">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bg/>
                                          </p:spTgt>
                                        </p:tgtEl>
                                        <p:attrNameLst>
                                          <p:attrName>style.visibility</p:attrName>
                                        </p:attrNameLst>
                                      </p:cBhvr>
                                      <p:to>
                                        <p:strVal val="visible"/>
                                      </p:to>
                                    </p:set>
                                    <p:animEffect transition="in" filter="wipe(left)">
                                      <p:cBhvr>
                                        <p:cTn id="27" dur="500"/>
                                        <p:tgtEl>
                                          <p:spTgt spid="21">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wipe(left)">
                                      <p:cBhvr>
                                        <p:cTn id="30" dur="500"/>
                                        <p:tgtEl>
                                          <p:spTgt spid="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3">
                                            <p:bg/>
                                          </p:spTgt>
                                        </p:tgtEl>
                                        <p:attrNameLst>
                                          <p:attrName>style.visibility</p:attrName>
                                        </p:attrNameLst>
                                      </p:cBhvr>
                                      <p:to>
                                        <p:strVal val="visible"/>
                                      </p:to>
                                    </p:set>
                                    <p:animEffect transition="in" filter="wipe(left)">
                                      <p:cBhvr>
                                        <p:cTn id="41" dur="500"/>
                                        <p:tgtEl>
                                          <p:spTgt spid="23">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3">
                                            <p:txEl>
                                              <p:pRg st="0" end="0"/>
                                            </p:txEl>
                                          </p:spTgt>
                                        </p:tgtEl>
                                        <p:attrNameLst>
                                          <p:attrName>style.visibility</p:attrName>
                                        </p:attrNameLst>
                                      </p:cBhvr>
                                      <p:to>
                                        <p:strVal val="visible"/>
                                      </p:to>
                                    </p:set>
                                    <p:animEffect transition="in" filter="wipe(left)">
                                      <p:cBhvr>
                                        <p:cTn id="44"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p:bldP spid="16" grpId="0" uiExpand="1" build="p" animBg="1"/>
      <p:bldP spid="19" grpId="0" uiExpand="1" animBg="1"/>
      <p:bldP spid="21" grpId="0" uiExpand="1" build="p" animBg="1"/>
      <p:bldP spid="22" grpId="0" uiExpand="1" animBg="1"/>
      <p:bldP spid="2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normAutofit/>
          </a:bodyPr>
          <a:lstStyle/>
          <a:p>
            <a:r>
              <a:rPr lang="en-US" sz="3000" dirty="0"/>
              <a:t>Your Medicare Options</a:t>
            </a:r>
          </a:p>
        </p:txBody>
      </p:sp>
      <p:sp>
        <p:nvSpPr>
          <p:cNvPr id="6" name="Content Placeholder 5">
            <a:extLst>
              <a:ext uri="{FF2B5EF4-FFF2-40B4-BE49-F238E27FC236}">
                <a16:creationId xmlns:a16="http://schemas.microsoft.com/office/drawing/2014/main" id="{3873AD84-B488-0E28-5986-45DE77365F32}"/>
              </a:ext>
            </a:extLst>
          </p:cNvPr>
          <p:cNvSpPr>
            <a:spLocks noGrp="1"/>
          </p:cNvSpPr>
          <p:nvPr>
            <p:ph sz="quarter" idx="13"/>
          </p:nvPr>
        </p:nvSpPr>
        <p:spPr>
          <a:xfrm>
            <a:off x="1174408" y="1021300"/>
            <a:ext cx="3923127" cy="400110"/>
          </a:xfrm>
          <a:solidFill>
            <a:srgbClr val="DEEBF7"/>
          </a:solidFill>
        </p:spPr>
        <p:txBody>
          <a:bodyPr/>
          <a:lstStyle/>
          <a:p>
            <a:pPr marL="0" indent="0" algn="ctr">
              <a:buNone/>
            </a:pPr>
            <a:r>
              <a:rPr lang="en-US" b="1" kern="0" dirty="0">
                <a:latin typeface="+mn-lt"/>
              </a:rPr>
              <a:t>Original Medicare</a:t>
            </a:r>
          </a:p>
        </p:txBody>
      </p:sp>
      <p:pic>
        <p:nvPicPr>
          <p:cNvPr id="12" name="Picture 11" descr="A graphic showing the four parts of Medicare Part A, Part B, Part D and Supplemental Coverage. Part A and Part B are selected">
            <a:extLst>
              <a:ext uri="{FF2B5EF4-FFF2-40B4-BE49-F238E27FC236}">
                <a16:creationId xmlns:a16="http://schemas.microsoft.com/office/drawing/2014/main" id="{23D34DAD-2029-B6B1-32D6-819C975D7AFF}"/>
              </a:ext>
            </a:extLst>
          </p:cNvPr>
          <p:cNvPicPr>
            <a:picLocks noChangeAspect="1"/>
          </p:cNvPicPr>
          <p:nvPr/>
        </p:nvPicPr>
        <p:blipFill>
          <a:blip r:embed="rId4"/>
          <a:stretch>
            <a:fillRect/>
          </a:stretch>
        </p:blipFill>
        <p:spPr>
          <a:xfrm>
            <a:off x="1381110" y="1575263"/>
            <a:ext cx="3509721" cy="3840480"/>
          </a:xfrm>
          <a:prstGeom prst="rect">
            <a:avLst/>
          </a:prstGeom>
        </p:spPr>
      </p:pic>
      <p:sp>
        <p:nvSpPr>
          <p:cNvPr id="11" name="Content Placeholder 10">
            <a:extLst>
              <a:ext uri="{FF2B5EF4-FFF2-40B4-BE49-F238E27FC236}">
                <a16:creationId xmlns:a16="http://schemas.microsoft.com/office/drawing/2014/main" id="{38D2C63D-65A9-7F8C-B2C7-3024E375C072}"/>
              </a:ext>
            </a:extLst>
          </p:cNvPr>
          <p:cNvSpPr>
            <a:spLocks noGrp="1"/>
          </p:cNvSpPr>
          <p:nvPr>
            <p:ph sz="quarter" idx="15"/>
          </p:nvPr>
        </p:nvSpPr>
        <p:spPr>
          <a:xfrm>
            <a:off x="6593650" y="1023609"/>
            <a:ext cx="5033378" cy="402336"/>
          </a:xfrm>
          <a:solidFill>
            <a:srgbClr val="DEEBF7"/>
          </a:solidFill>
        </p:spPr>
        <p:txBody>
          <a:bodyPr/>
          <a:lstStyle/>
          <a:p>
            <a:pPr marL="0" lvl="0" indent="0" algn="ctr">
              <a:spcAft>
                <a:spcPts val="0"/>
              </a:spcAft>
              <a:buClrTx/>
              <a:buNone/>
              <a:defRPr/>
            </a:pPr>
            <a:r>
              <a:rPr lang="en-US" b="1" kern="0" dirty="0">
                <a:latin typeface="Calibri" panose="020F0502020204030204"/>
                <a:cs typeface="+mn-cs"/>
              </a:rPr>
              <a:t>Medicare Advantage (also known as Part C)</a:t>
            </a:r>
          </a:p>
        </p:txBody>
      </p:sp>
      <p:pic>
        <p:nvPicPr>
          <p:cNvPr id="15" name="Picture 14" descr="A graphic showing the four parts of Medicare Part A, Part B, Part D and Supplemental Coverage. All these parts are selected. in addition, there's a label reading: Some plans also include Lower out-of-pocket costs">
            <a:extLst>
              <a:ext uri="{FF2B5EF4-FFF2-40B4-BE49-F238E27FC236}">
                <a16:creationId xmlns:a16="http://schemas.microsoft.com/office/drawing/2014/main" id="{517682DA-24C1-5AAC-F680-E0563F292172}"/>
              </a:ext>
            </a:extLst>
          </p:cNvPr>
          <p:cNvPicPr>
            <a:picLocks noChangeAspect="1"/>
          </p:cNvPicPr>
          <p:nvPr/>
        </p:nvPicPr>
        <p:blipFill rotWithShape="1">
          <a:blip r:embed="rId5"/>
          <a:srcRect t="1583"/>
          <a:stretch/>
        </p:blipFill>
        <p:spPr>
          <a:xfrm>
            <a:off x="7083681" y="1686866"/>
            <a:ext cx="3573381" cy="4389120"/>
          </a:xfrm>
          <a:prstGeom prst="rect">
            <a:avLst/>
          </a:prstGeom>
        </p:spPr>
      </p:pic>
      <p:sp>
        <p:nvSpPr>
          <p:cNvPr id="7" name="Content Placeholder 6">
            <a:extLst>
              <a:ext uri="{FF2B5EF4-FFF2-40B4-BE49-F238E27FC236}">
                <a16:creationId xmlns:a16="http://schemas.microsoft.com/office/drawing/2014/main" id="{365054AD-D108-A101-6CB3-CA9753B578D4}"/>
              </a:ext>
            </a:extLst>
          </p:cNvPr>
          <p:cNvSpPr>
            <a:spLocks noGrp="1"/>
          </p:cNvSpPr>
          <p:nvPr>
            <p:ph sz="quarter" idx="14"/>
          </p:nvPr>
        </p:nvSpPr>
        <p:spPr>
          <a:xfrm>
            <a:off x="1240566" y="5474444"/>
            <a:ext cx="4273074" cy="1077218"/>
          </a:xfrm>
        </p:spPr>
        <p:txBody>
          <a:bodyPr>
            <a:normAutofit/>
          </a:bodyPr>
          <a:lstStyle/>
          <a:p>
            <a:pPr marL="0" lvl="0" indent="0">
              <a:spcAft>
                <a:spcPts val="0"/>
              </a:spcAft>
              <a:buClrTx/>
              <a:buNone/>
            </a:pPr>
            <a:r>
              <a:rPr lang="en-US" sz="1600" dirty="0">
                <a:solidFill>
                  <a:prstClr val="black"/>
                </a:solidFill>
              </a:rPr>
              <a:t>This includes Medicare Supplement Insurance (Medigap). Or, you can use coverage from a current or former employer or union, or Medicaid.</a:t>
            </a:r>
            <a:endParaRPr lang="en-US" dirty="0"/>
          </a:p>
        </p:txBody>
      </p:sp>
      <p:cxnSp>
        <p:nvCxnSpPr>
          <p:cNvPr id="10" name="Straight Connector 9">
            <a:extLst>
              <a:ext uri="{C183D7F6-B498-43B3-948B-1728B52AA6E4}">
                <adec:decorative xmlns:adec="http://schemas.microsoft.com/office/drawing/2017/decorative" val="1"/>
              </a:ext>
            </a:extLst>
          </p:cNvPr>
          <p:cNvCxnSpPr/>
          <p:nvPr/>
        </p:nvCxnSpPr>
        <p:spPr>
          <a:xfrm>
            <a:off x="5742240" y="1415895"/>
            <a:ext cx="0" cy="4278128"/>
          </a:xfrm>
          <a:prstGeom prst="line">
            <a:avLst/>
          </a:prstGeom>
          <a:noFill/>
          <a:ln w="12700" cap="flat" cmpd="sng" algn="ctr">
            <a:solidFill>
              <a:schemeClr val="accent5">
                <a:lumMod val="60000"/>
                <a:lumOff val="40000"/>
              </a:schemeClr>
            </a:solidFill>
            <a:prstDash val="solid"/>
            <a:miter lim="800000"/>
          </a:ln>
          <a:effectLst/>
        </p:spPr>
      </p:cxnSp>
      <p:sp>
        <p:nvSpPr>
          <p:cNvPr id="5" name="Slide Number Placeholder 4">
            <a:extLst>
              <a:ext uri="{FF2B5EF4-FFF2-40B4-BE49-F238E27FC236}">
                <a16:creationId xmlns:a16="http://schemas.microsoft.com/office/drawing/2014/main" id="{AF03CA09-D067-4537-B7D3-10E6B44C6539}"/>
              </a:ext>
            </a:extLst>
          </p:cNvPr>
          <p:cNvSpPr>
            <a:spLocks noGrp="1"/>
          </p:cNvSpPr>
          <p:nvPr>
            <p:ph type="sldNum" sz="quarter" idx="12"/>
          </p:nvPr>
        </p:nvSpPr>
        <p:spPr/>
        <p:txBody>
          <a:bodyPr/>
          <a:lstStyle/>
          <a:p>
            <a:fld id="{48F63A3B-78C7-47BE-AE5E-E10140E04643}" type="slidenum">
              <a:rPr lang="en-US" smtClean="0">
                <a:solidFill>
                  <a:srgbClr val="8FAADC"/>
                </a:solidFill>
              </a:rPr>
              <a:pPr/>
              <a:t>9</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p:txBody>
          <a:bodyPr/>
          <a:lstStyle/>
          <a:p>
            <a:r>
              <a:rPr lang="en-US" dirty="0">
                <a:solidFill>
                  <a:srgbClr val="8FAADC"/>
                </a:solidFill>
              </a:rPr>
              <a:t>March 2024</a:t>
            </a:r>
          </a:p>
        </p:txBody>
      </p:sp>
    </p:spTree>
    <p:custDataLst>
      <p:tags r:id="rId1"/>
    </p:custDataLst>
    <p:extLst>
      <p:ext uri="{BB962C8B-B14F-4D97-AF65-F5344CB8AC3E}">
        <p14:creationId xmlns:p14="http://schemas.microsoft.com/office/powerpoint/2010/main" val="113315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78107" y="283700"/>
            <a:ext cx="9035786" cy="719643"/>
          </a:xfrm>
        </p:spPr>
        <p:txBody>
          <a:bodyPr>
            <a:normAutofit/>
          </a:bodyPr>
          <a:lstStyle/>
          <a:p>
            <a:pPr algn="ctr"/>
            <a:r>
              <a:rPr lang="en-US" sz="3000" dirty="0"/>
              <a:t>Check Your Knowledge: Question 11</a:t>
            </a:r>
          </a:p>
        </p:txBody>
      </p:sp>
      <p:sp>
        <p:nvSpPr>
          <p:cNvPr id="5" name="Content Placeholder 4"/>
          <p:cNvSpPr>
            <a:spLocks noGrp="1"/>
          </p:cNvSpPr>
          <p:nvPr>
            <p:ph idx="4294967295"/>
          </p:nvPr>
        </p:nvSpPr>
        <p:spPr>
          <a:xfrm>
            <a:off x="1844040" y="1886959"/>
            <a:ext cx="9758997" cy="3709599"/>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Once you’re eligible for Medicare Part A (Hospital Insurance), you won’t be eligible for premium tax credits or other cost savings you may be getting for your Marketplace plan. </a:t>
            </a:r>
            <a:endParaRPr lang="en-US" sz="2400" dirty="0">
              <a:solidFill>
                <a:srgbClr val="00529B"/>
              </a:solidFill>
            </a:endParaRP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True</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False</a:t>
            </a:r>
          </a:p>
        </p:txBody>
      </p:sp>
      <p:sp>
        <p:nvSpPr>
          <p:cNvPr id="6" name="Rounded Rectangle 5" descr="Green box highlighting A as the correct answer"/>
          <p:cNvSpPr/>
          <p:nvPr/>
        </p:nvSpPr>
        <p:spPr>
          <a:xfrm>
            <a:off x="1844040" y="3174590"/>
            <a:ext cx="1514349" cy="508819"/>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2C0E194E-D5DE-4A03-A577-EDEF8B3D085D}"/>
              </a:ext>
            </a:extLst>
          </p:cNvPr>
          <p:cNvSpPr>
            <a:spLocks noGrp="1"/>
          </p:cNvSpPr>
          <p:nvPr>
            <p:ph type="sldNum" sz="quarter" idx="12"/>
          </p:nvPr>
        </p:nvSpPr>
        <p:spPr/>
        <p:txBody>
          <a:bodyPr/>
          <a:lstStyle/>
          <a:p>
            <a:fld id="{48F63A3B-78C7-47BE-AE5E-E10140E04643}" type="slidenum">
              <a:rPr lang="en-US" smtClean="0"/>
              <a:t>90</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84602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7</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n-US" dirty="0"/>
              <a:t>Help for People with Limited Income &amp; Resources</a:t>
            </a:r>
          </a:p>
        </p:txBody>
      </p:sp>
    </p:spTree>
    <p:custDataLst>
      <p:tags r:id="rId1"/>
    </p:custDataLst>
    <p:extLst>
      <p:ext uri="{BB962C8B-B14F-4D97-AF65-F5344CB8AC3E}">
        <p14:creationId xmlns:p14="http://schemas.microsoft.com/office/powerpoint/2010/main" val="20797687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7 Objectives</a:t>
            </a:r>
          </a:p>
        </p:txBody>
      </p:sp>
      <p:sp>
        <p:nvSpPr>
          <p:cNvPr id="13" name="Content Placeholder 12"/>
          <p:cNvSpPr>
            <a:spLocks noGrp="1"/>
          </p:cNvSpPr>
          <p:nvPr>
            <p:ph idx="4294967295"/>
          </p:nvPr>
        </p:nvSpPr>
        <p:spPr>
          <a:xfrm>
            <a:off x="1371600" y="1371600"/>
            <a:ext cx="9799320" cy="5021263"/>
          </a:xfrm>
        </p:spPr>
        <p:txBody>
          <a:bodyPr>
            <a:normAutofit/>
          </a:bodyPr>
          <a:lstStyle/>
          <a:p>
            <a:pPr marL="0" lvl="0" indent="0" defTabSz="685800">
              <a:lnSpc>
                <a:spcPct val="100000"/>
              </a:lnSpc>
              <a:spcBef>
                <a:spcPts val="0"/>
              </a:spcBef>
              <a:spcAft>
                <a:spcPts val="1200"/>
              </a:spcAft>
              <a:buFont typeface="Wingdings" pitchFamily="2" charset="2"/>
              <a:buNone/>
            </a:pPr>
            <a:r>
              <a:rPr lang="en-US" sz="2800" b="1" dirty="0">
                <a:solidFill>
                  <a:srgbClr val="00529B"/>
                </a:solidFill>
              </a:rPr>
              <a:t>At the end of this lesson, you’ll be able to:</a:t>
            </a:r>
          </a:p>
          <a:p>
            <a:pPr marL="548640" lvl="1" indent="-274320" defTabSz="685800">
              <a:lnSpc>
                <a:spcPct val="100000"/>
              </a:lnSpc>
              <a:spcBef>
                <a:spcPts val="0"/>
              </a:spcBef>
              <a:spcAft>
                <a:spcPts val="1200"/>
              </a:spcAft>
              <a:buClr>
                <a:srgbClr val="00539A"/>
              </a:buClr>
              <a:buFont typeface="Wingdings" pitchFamily="2" charset="2"/>
              <a:buChar char="§"/>
            </a:pPr>
            <a:r>
              <a:rPr lang="en-US" sz="2400" dirty="0">
                <a:solidFill>
                  <a:srgbClr val="00529B"/>
                </a:solidFill>
              </a:rPr>
              <a:t>Explain Medicare Savings Programs and minimum federal eligibility requirements</a:t>
            </a:r>
          </a:p>
          <a:p>
            <a:pPr marL="548640" lvl="1" indent="-274320" defTabSz="685800">
              <a:lnSpc>
                <a:spcPct val="100000"/>
              </a:lnSpc>
              <a:spcBef>
                <a:spcPts val="0"/>
              </a:spcBef>
              <a:spcAft>
                <a:spcPts val="1200"/>
              </a:spcAft>
              <a:buClr>
                <a:srgbClr val="00539A"/>
              </a:buClr>
              <a:buFont typeface="Wingdings" pitchFamily="2" charset="2"/>
              <a:buChar char="§"/>
            </a:pPr>
            <a:r>
              <a:rPr lang="en-US" sz="2400" dirty="0">
                <a:solidFill>
                  <a:srgbClr val="00529B"/>
                </a:solidFill>
              </a:rPr>
              <a:t>Explain other programs (Extra Help, Medicaid, and the Children’s Health Insurance Program (CHIP)) and who qualifies</a:t>
            </a:r>
          </a:p>
        </p:txBody>
      </p:sp>
      <p:sp>
        <p:nvSpPr>
          <p:cNvPr id="3" name="Slide Number Placeholder 2">
            <a:extLst>
              <a:ext uri="{FF2B5EF4-FFF2-40B4-BE49-F238E27FC236}">
                <a16:creationId xmlns:a16="http://schemas.microsoft.com/office/drawing/2014/main" id="{52CBD8FA-C7CD-42C6-9FB5-F5EE534C7C4F}"/>
              </a:ext>
            </a:extLst>
          </p:cNvPr>
          <p:cNvSpPr>
            <a:spLocks noGrp="1"/>
          </p:cNvSpPr>
          <p:nvPr>
            <p:ph type="sldNum" sz="quarter" idx="12"/>
          </p:nvPr>
        </p:nvSpPr>
        <p:spPr/>
        <p:txBody>
          <a:bodyPr/>
          <a:lstStyle/>
          <a:p>
            <a:fld id="{48F63A3B-78C7-47BE-AE5E-E10140E04643}" type="slidenum">
              <a:rPr lang="en-US" smtClean="0"/>
              <a:pPr/>
              <a:t>92</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5775383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Help for People with Limited Income &amp; Resources</a:t>
            </a:r>
          </a:p>
        </p:txBody>
      </p:sp>
      <p:sp>
        <p:nvSpPr>
          <p:cNvPr id="5" name="Content Placeholder 4">
            <a:extLst>
              <a:ext uri="{FF2B5EF4-FFF2-40B4-BE49-F238E27FC236}">
                <a16:creationId xmlns:a16="http://schemas.microsoft.com/office/drawing/2014/main" id="{55F0FA76-633A-003C-513C-2D6C0190042F}"/>
              </a:ext>
            </a:extLst>
          </p:cNvPr>
          <p:cNvSpPr>
            <a:spLocks noGrp="1"/>
          </p:cNvSpPr>
          <p:nvPr>
            <p:ph sz="quarter" idx="13"/>
          </p:nvPr>
        </p:nvSpPr>
        <p:spPr>
          <a:xfrm rot="5400000">
            <a:off x="2849880" y="305067"/>
            <a:ext cx="1463040" cy="4114800"/>
          </a:xfrm>
          <a:prstGeom prst="round2SameRect">
            <a:avLst/>
          </a:prstGeom>
          <a:ln w="76200">
            <a:solidFill>
              <a:srgbClr val="FEBF22"/>
            </a:solidFill>
          </a:ln>
        </p:spPr>
        <p:txBody>
          <a:bodyPr vert="vert270" anchor="ctr"/>
          <a:lstStyle/>
          <a:p>
            <a:pPr marL="822960" lvl="0" indent="0" defTabSz="685800">
              <a:spcAft>
                <a:spcPts val="0"/>
              </a:spcAft>
              <a:buClrTx/>
              <a:buNone/>
            </a:pPr>
            <a:r>
              <a:rPr lang="en-US" sz="2400" dirty="0">
                <a:latin typeface="Arial"/>
                <a:cs typeface="Arial"/>
              </a:rPr>
              <a:t>Medicare Savings Programs</a:t>
            </a:r>
          </a:p>
        </p:txBody>
      </p:sp>
      <p:grpSp>
        <p:nvGrpSpPr>
          <p:cNvPr id="20" name="Group 19">
            <a:extLst>
              <a:ext uri="{FF2B5EF4-FFF2-40B4-BE49-F238E27FC236}">
                <a16:creationId xmlns:a16="http://schemas.microsoft.com/office/drawing/2014/main" id="{9B932656-1AB6-EC54-1295-A705326719D2}"/>
              </a:ext>
              <a:ext uri="{C183D7F6-B498-43B3-948B-1728B52AA6E4}">
                <adec:decorative xmlns:adec="http://schemas.microsoft.com/office/drawing/2017/decorative" val="1"/>
              </a:ext>
            </a:extLst>
          </p:cNvPr>
          <p:cNvGrpSpPr/>
          <p:nvPr/>
        </p:nvGrpSpPr>
        <p:grpSpPr>
          <a:xfrm>
            <a:off x="903711" y="1728432"/>
            <a:ext cx="1269741" cy="1269741"/>
            <a:chOff x="903711" y="1728432"/>
            <a:chExt cx="1269741" cy="1269741"/>
          </a:xfrm>
        </p:grpSpPr>
        <p:sp>
          <p:nvSpPr>
            <p:cNvPr id="33" name="Oval 32">
              <a:extLst>
                <a:ext uri="{FF2B5EF4-FFF2-40B4-BE49-F238E27FC236}">
                  <a16:creationId xmlns:a16="http://schemas.microsoft.com/office/drawing/2014/main" id="{60AF5B43-0154-4E06-9BDD-8EF39C451E2C}"/>
                </a:ext>
                <a:ext uri="{C183D7F6-B498-43B3-948B-1728B52AA6E4}">
                  <adec:decorative xmlns:adec="http://schemas.microsoft.com/office/drawing/2017/decorative" val="1"/>
                </a:ext>
              </a:extLst>
            </p:cNvPr>
            <p:cNvSpPr/>
            <p:nvPr/>
          </p:nvSpPr>
          <p:spPr bwMode="auto">
            <a:xfrm>
              <a:off x="903711" y="1728432"/>
              <a:ext cx="1269741" cy="1269741"/>
            </a:xfrm>
            <a:prstGeom prst="ellipse">
              <a:avLst/>
            </a:prstGeom>
            <a:solidFill>
              <a:srgbClr val="FED872"/>
            </a:solidFill>
            <a:ln w="76200">
              <a:solidFill>
                <a:srgbClr val="FEBF22"/>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6" name="Picture 45">
              <a:extLst>
                <a:ext uri="{FF2B5EF4-FFF2-40B4-BE49-F238E27FC236}">
                  <a16:creationId xmlns:a16="http://schemas.microsoft.com/office/drawing/2014/main" id="{B1EE0444-9696-4396-9AA3-9C488D6357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1784" y="1842255"/>
              <a:ext cx="1001484" cy="1001484"/>
            </a:xfrm>
            <a:prstGeom prst="rect">
              <a:avLst/>
            </a:prstGeom>
          </p:spPr>
        </p:pic>
      </p:grpSp>
      <p:sp>
        <p:nvSpPr>
          <p:cNvPr id="8" name="Content Placeholder 7">
            <a:extLst>
              <a:ext uri="{FF2B5EF4-FFF2-40B4-BE49-F238E27FC236}">
                <a16:creationId xmlns:a16="http://schemas.microsoft.com/office/drawing/2014/main" id="{0791F8A7-8532-652A-70C2-BC660C4B9E6B}"/>
              </a:ext>
            </a:extLst>
          </p:cNvPr>
          <p:cNvSpPr>
            <a:spLocks noGrp="1"/>
          </p:cNvSpPr>
          <p:nvPr>
            <p:ph sz="quarter" idx="14"/>
          </p:nvPr>
        </p:nvSpPr>
        <p:spPr>
          <a:xfrm rot="5400000">
            <a:off x="2849880" y="2284870"/>
            <a:ext cx="1463040" cy="4114800"/>
          </a:xfrm>
          <a:prstGeom prst="round2SameRect">
            <a:avLst/>
          </a:prstGeom>
          <a:ln w="76200">
            <a:solidFill>
              <a:srgbClr val="0A5EC6"/>
            </a:solidFill>
          </a:ln>
        </p:spPr>
        <p:txBody>
          <a:bodyPr vert="vert270" anchor="ctr"/>
          <a:lstStyle/>
          <a:p>
            <a:pPr marL="822960" lvl="0" indent="0" defTabSz="685800">
              <a:spcAft>
                <a:spcPts val="0"/>
              </a:spcAft>
              <a:buClrTx/>
              <a:buNone/>
            </a:pPr>
            <a:r>
              <a:rPr lang="en-US" sz="2400" dirty="0">
                <a:latin typeface="Arial"/>
                <a:cs typeface="Arial"/>
              </a:rPr>
              <a:t>Extra Help</a:t>
            </a:r>
          </a:p>
        </p:txBody>
      </p:sp>
      <p:grpSp>
        <p:nvGrpSpPr>
          <p:cNvPr id="22" name="Group 21">
            <a:extLst>
              <a:ext uri="{FF2B5EF4-FFF2-40B4-BE49-F238E27FC236}">
                <a16:creationId xmlns:a16="http://schemas.microsoft.com/office/drawing/2014/main" id="{7C090A06-6B5D-7EB2-4401-CF66209DC934}"/>
              </a:ext>
              <a:ext uri="{C183D7F6-B498-43B3-948B-1728B52AA6E4}">
                <adec:decorative xmlns:adec="http://schemas.microsoft.com/office/drawing/2017/decorative" val="1"/>
              </a:ext>
            </a:extLst>
          </p:cNvPr>
          <p:cNvGrpSpPr/>
          <p:nvPr/>
        </p:nvGrpSpPr>
        <p:grpSpPr>
          <a:xfrm>
            <a:off x="903711" y="3736986"/>
            <a:ext cx="1269741" cy="1269741"/>
            <a:chOff x="903711" y="3736986"/>
            <a:chExt cx="1269741" cy="1269741"/>
          </a:xfrm>
        </p:grpSpPr>
        <p:sp>
          <p:nvSpPr>
            <p:cNvPr id="36" name="Oval 35">
              <a:extLst>
                <a:ext uri="{FF2B5EF4-FFF2-40B4-BE49-F238E27FC236}">
                  <a16:creationId xmlns:a16="http://schemas.microsoft.com/office/drawing/2014/main" id="{0150FD3E-09E9-4C10-BC40-94453546EA2F}"/>
                </a:ext>
                <a:ext uri="{C183D7F6-B498-43B3-948B-1728B52AA6E4}">
                  <adec:decorative xmlns:adec="http://schemas.microsoft.com/office/drawing/2017/decorative" val="1"/>
                </a:ext>
              </a:extLst>
            </p:cNvPr>
            <p:cNvSpPr/>
            <p:nvPr/>
          </p:nvSpPr>
          <p:spPr bwMode="auto">
            <a:xfrm>
              <a:off x="903711" y="3736986"/>
              <a:ext cx="1269741" cy="1269741"/>
            </a:xfrm>
            <a:prstGeom prst="ellipse">
              <a:avLst/>
            </a:prstGeom>
            <a:solidFill>
              <a:schemeClr val="accent1">
                <a:lumMod val="60000"/>
                <a:lumOff val="40000"/>
              </a:schemeClr>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8" name="Graphic 47">
              <a:extLst>
                <a:ext uri="{FF2B5EF4-FFF2-40B4-BE49-F238E27FC236}">
                  <a16:creationId xmlns:a16="http://schemas.microsoft.com/office/drawing/2014/main" id="{6F64C85A-05CF-49E5-AFD3-43B30F7677F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414" y="3949457"/>
              <a:ext cx="914400" cy="914400"/>
            </a:xfrm>
            <a:prstGeom prst="rect">
              <a:avLst/>
            </a:prstGeom>
          </p:spPr>
        </p:pic>
      </p:grpSp>
      <p:sp>
        <p:nvSpPr>
          <p:cNvPr id="12" name="Content Placeholder 11">
            <a:extLst>
              <a:ext uri="{FF2B5EF4-FFF2-40B4-BE49-F238E27FC236}">
                <a16:creationId xmlns:a16="http://schemas.microsoft.com/office/drawing/2014/main" id="{31CD34D3-0AEE-F793-0898-AE08BDBEB33A}"/>
              </a:ext>
            </a:extLst>
          </p:cNvPr>
          <p:cNvSpPr>
            <a:spLocks noGrp="1"/>
          </p:cNvSpPr>
          <p:nvPr>
            <p:ph sz="quarter" idx="15"/>
          </p:nvPr>
        </p:nvSpPr>
        <p:spPr>
          <a:xfrm rot="5400000">
            <a:off x="8443902" y="285391"/>
            <a:ext cx="1463040" cy="4114800"/>
          </a:xfrm>
          <a:prstGeom prst="round2SameRect">
            <a:avLst/>
          </a:prstGeom>
          <a:ln w="76200">
            <a:solidFill>
              <a:schemeClr val="accent5">
                <a:lumMod val="75000"/>
              </a:schemeClr>
            </a:solidFill>
          </a:ln>
        </p:spPr>
        <p:txBody>
          <a:bodyPr vert="vert270" anchor="ctr"/>
          <a:lstStyle/>
          <a:p>
            <a:pPr marL="822960" lvl="0" indent="0" defTabSz="685800">
              <a:spcAft>
                <a:spcPts val="0"/>
              </a:spcAft>
              <a:buClrTx/>
              <a:buNone/>
            </a:pPr>
            <a:r>
              <a:rPr lang="en-US" sz="2400" dirty="0">
                <a:latin typeface="Arial"/>
                <a:cs typeface="Arial"/>
              </a:rPr>
              <a:t>Medicaid</a:t>
            </a:r>
          </a:p>
        </p:txBody>
      </p:sp>
      <p:grpSp>
        <p:nvGrpSpPr>
          <p:cNvPr id="28" name="Group 27">
            <a:extLst>
              <a:ext uri="{FF2B5EF4-FFF2-40B4-BE49-F238E27FC236}">
                <a16:creationId xmlns:a16="http://schemas.microsoft.com/office/drawing/2014/main" id="{E4CE5B47-C2F2-49DD-CCDF-ACE4CBA9626F}"/>
              </a:ext>
              <a:ext uri="{C183D7F6-B498-43B3-948B-1728B52AA6E4}">
                <adec:decorative xmlns:adec="http://schemas.microsoft.com/office/drawing/2017/decorative" val="1"/>
              </a:ext>
            </a:extLst>
          </p:cNvPr>
          <p:cNvGrpSpPr/>
          <p:nvPr/>
        </p:nvGrpSpPr>
        <p:grpSpPr>
          <a:xfrm>
            <a:off x="6483153" y="1707921"/>
            <a:ext cx="1269741" cy="1269741"/>
            <a:chOff x="6483153" y="1707921"/>
            <a:chExt cx="1269741" cy="1269741"/>
          </a:xfrm>
        </p:grpSpPr>
        <p:sp>
          <p:nvSpPr>
            <p:cNvPr id="29" name="Oval 28">
              <a:extLst>
                <a:ext uri="{FF2B5EF4-FFF2-40B4-BE49-F238E27FC236}">
                  <a16:creationId xmlns:a16="http://schemas.microsoft.com/office/drawing/2014/main" id="{38C354CF-FDFD-4EB7-A7C6-B4F40FFB79D7}"/>
                </a:ext>
                <a:ext uri="{C183D7F6-B498-43B3-948B-1728B52AA6E4}">
                  <adec:decorative xmlns:adec="http://schemas.microsoft.com/office/drawing/2017/decorative" val="1"/>
                </a:ext>
              </a:extLst>
            </p:cNvPr>
            <p:cNvSpPr/>
            <p:nvPr/>
          </p:nvSpPr>
          <p:spPr bwMode="auto">
            <a:xfrm>
              <a:off x="6483153" y="1707921"/>
              <a:ext cx="1269741" cy="1269741"/>
            </a:xfrm>
            <a:prstGeom prst="ellipse">
              <a:avLst/>
            </a:prstGeom>
            <a:solidFill>
              <a:schemeClr val="accent5">
                <a:lumMod val="75000"/>
              </a:schemeClr>
            </a:solidFill>
            <a:ln w="76200">
              <a:solidFill>
                <a:schemeClr val="accent5">
                  <a:lumMod val="5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 name="Picture 8">
              <a:extLst>
                <a:ext uri="{FF2B5EF4-FFF2-40B4-BE49-F238E27FC236}">
                  <a16:creationId xmlns:a16="http://schemas.microsoft.com/office/drawing/2014/main" id="{F059B877-7449-4B33-9CAB-27C5DFD678E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615057" y="1865367"/>
              <a:ext cx="1049373" cy="938149"/>
            </a:xfrm>
            <a:prstGeom prst="rect">
              <a:avLst/>
            </a:prstGeom>
          </p:spPr>
        </p:pic>
      </p:grpSp>
      <p:sp>
        <p:nvSpPr>
          <p:cNvPr id="14" name="Content Placeholder 13">
            <a:extLst>
              <a:ext uri="{FF2B5EF4-FFF2-40B4-BE49-F238E27FC236}">
                <a16:creationId xmlns:a16="http://schemas.microsoft.com/office/drawing/2014/main" id="{226ACB05-D43F-64E5-B1A0-0A397814F89A}"/>
              </a:ext>
            </a:extLst>
          </p:cNvPr>
          <p:cNvSpPr>
            <a:spLocks noGrp="1"/>
          </p:cNvSpPr>
          <p:nvPr>
            <p:ph sz="quarter" idx="16"/>
          </p:nvPr>
        </p:nvSpPr>
        <p:spPr>
          <a:xfrm rot="5400000">
            <a:off x="8443902" y="2284870"/>
            <a:ext cx="1463040" cy="4114800"/>
          </a:xfrm>
          <a:prstGeom prst="round2SameRect">
            <a:avLst/>
          </a:prstGeom>
          <a:ln w="76200">
            <a:solidFill>
              <a:srgbClr val="8FAADC"/>
            </a:solidFill>
          </a:ln>
        </p:spPr>
        <p:txBody>
          <a:bodyPr vert="vert270" anchor="ctr"/>
          <a:lstStyle/>
          <a:p>
            <a:pPr marL="822960" lvl="0" indent="0" defTabSz="685800">
              <a:spcAft>
                <a:spcPts val="0"/>
              </a:spcAft>
              <a:buClrTx/>
              <a:buNone/>
            </a:pPr>
            <a:r>
              <a:rPr lang="en-US" sz="2400" dirty="0">
                <a:latin typeface="Arial"/>
                <a:cs typeface="Arial"/>
              </a:rPr>
              <a:t>Children’s Health Insurance Program (CHIP)</a:t>
            </a:r>
          </a:p>
        </p:txBody>
      </p:sp>
      <p:grpSp>
        <p:nvGrpSpPr>
          <p:cNvPr id="31" name="Group 30">
            <a:extLst>
              <a:ext uri="{FF2B5EF4-FFF2-40B4-BE49-F238E27FC236}">
                <a16:creationId xmlns:a16="http://schemas.microsoft.com/office/drawing/2014/main" id="{A4AC73D8-38CB-E4A0-452F-601B8770A01B}"/>
              </a:ext>
              <a:ext uri="{C183D7F6-B498-43B3-948B-1728B52AA6E4}">
                <adec:decorative xmlns:adec="http://schemas.microsoft.com/office/drawing/2017/decorative" val="1"/>
              </a:ext>
            </a:extLst>
          </p:cNvPr>
          <p:cNvGrpSpPr/>
          <p:nvPr/>
        </p:nvGrpSpPr>
        <p:grpSpPr>
          <a:xfrm>
            <a:off x="6516810" y="3717745"/>
            <a:ext cx="1269741" cy="1269741"/>
            <a:chOff x="6516810" y="3717745"/>
            <a:chExt cx="1269741" cy="1269741"/>
          </a:xfrm>
        </p:grpSpPr>
        <p:sp>
          <p:nvSpPr>
            <p:cNvPr id="40" name="Oval 39">
              <a:extLst>
                <a:ext uri="{FF2B5EF4-FFF2-40B4-BE49-F238E27FC236}">
                  <a16:creationId xmlns:a16="http://schemas.microsoft.com/office/drawing/2014/main" id="{F76E6E11-AF56-4921-8951-DEC7446B783A}"/>
                </a:ext>
                <a:ext uri="{C183D7F6-B498-43B3-948B-1728B52AA6E4}">
                  <adec:decorative xmlns:adec="http://schemas.microsoft.com/office/drawing/2017/decorative" val="1"/>
                </a:ext>
              </a:extLst>
            </p:cNvPr>
            <p:cNvSpPr/>
            <p:nvPr/>
          </p:nvSpPr>
          <p:spPr bwMode="auto">
            <a:xfrm>
              <a:off x="6516810" y="3717745"/>
              <a:ext cx="1269741" cy="1269741"/>
            </a:xfrm>
            <a:prstGeom prst="ellipse">
              <a:avLst/>
            </a:prstGeom>
            <a:solidFill>
              <a:srgbClr val="4472C4"/>
            </a:solid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3" name="Picture 12">
              <a:extLst>
                <a:ext uri="{FF2B5EF4-FFF2-40B4-BE49-F238E27FC236}">
                  <a16:creationId xmlns:a16="http://schemas.microsoft.com/office/drawing/2014/main" id="{25ABD2A0-F0BA-4EE6-A7F7-6D341D0BD62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551807" y="4011744"/>
              <a:ext cx="1188823" cy="731583"/>
            </a:xfrm>
            <a:prstGeom prst="rect">
              <a:avLst/>
            </a:prstGeom>
          </p:spPr>
        </p:pic>
      </p:grpSp>
      <p:sp>
        <p:nvSpPr>
          <p:cNvPr id="2" name="Slide Number Placeholder 1">
            <a:extLst>
              <a:ext uri="{FF2B5EF4-FFF2-40B4-BE49-F238E27FC236}">
                <a16:creationId xmlns:a16="http://schemas.microsoft.com/office/drawing/2014/main" id="{39F68D36-1DBE-4521-8CCD-A5838953A7DC}"/>
              </a:ext>
            </a:extLst>
          </p:cNvPr>
          <p:cNvSpPr>
            <a:spLocks noGrp="1"/>
          </p:cNvSpPr>
          <p:nvPr>
            <p:ph type="sldNum" sz="quarter" idx="12"/>
          </p:nvPr>
        </p:nvSpPr>
        <p:spPr/>
        <p:txBody>
          <a:bodyPr/>
          <a:lstStyle/>
          <a:p>
            <a:fld id="{0B2D781D-8844-5940-92D1-06EF0A7F581E}" type="slidenum">
              <a:rPr lang="en-US" smtClean="0"/>
              <a:pPr/>
              <a:t>93</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4" name="Date Placeholder 3"/>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69602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8" grpId="0" uiExpand="1" animBg="1"/>
      <p:bldP spid="12" grpId="0" uiExpand="1" animBg="1"/>
      <p:bldP spid="14" grpId="0" uiExpan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dirty="0"/>
              <a:t>2024 Minimum Federal Eligibility Requirements </a:t>
            </a:r>
            <a:br>
              <a:rPr lang="en-US" sz="2800" dirty="0"/>
            </a:br>
            <a:r>
              <a:rPr lang="en-US" sz="2800" dirty="0"/>
              <a:t>for Medicare Savings Programs</a:t>
            </a:r>
          </a:p>
        </p:txBody>
      </p:sp>
      <p:graphicFrame>
        <p:nvGraphicFramePr>
          <p:cNvPr id="6" name="Content Placeholder 7" descr="If you qualify for The Qualified Medicare Beneficiary (QMB) program, you get help paying your Part A and Part B premiums, deductibles, co-insurance, and co-pays. To qualify for QMB you must be eligible for Medicare Part A, and have an income not exceeding 100% of the Federal Poverty Level (FPL). This will be effective the first month following the month QMB eligibility is approved. Eligibility can’t be retroactive. To qualify for the Specified Low-income Medicare Beneficiary (SLMB) program, you must be eligible for Medicare Part A and have an income that is at least 100%, but does not exceed 120% of the Federal poverty level (FPL). If you qualify for SLMB, you get help paying for your Part B premium.&#10;To qualify for the Qualified Individual (QI) program , which is fully Federal funded, you must be eligible for Medicare Part A, and have an income not exceeding 135% of the Federal Poverty Level (FPL). If you qualify for QI, and there are still funds available in your state, you get help paying your Part B premium.. Congress only appropriated a limited amount of funds to each state. &#10;To qualify for The Qualified Disabled and Working Individual (QDWI) program, you must be entitled to Medicare Part A because of a loss of disability-based Part A due to earnings exceeding Substantial Gainful Activity (SGA); have an income not higher than 200% of the FPL and resources not exceeding twice maximum for SSI; and not be otherwise eligible for Medicaid. If you qualify you get help paying your Part A premium, states can charge premiums if your income is between 150% and 200% FPL. "/>
          <p:cNvGraphicFramePr>
            <a:graphicFrameLocks/>
          </p:cNvGraphicFramePr>
          <p:nvPr>
            <p:extLst>
              <p:ext uri="{D42A27DB-BD31-4B8C-83A1-F6EECF244321}">
                <p14:modId xmlns:p14="http://schemas.microsoft.com/office/powerpoint/2010/main" val="1511159966"/>
              </p:ext>
            </p:extLst>
          </p:nvPr>
        </p:nvGraphicFramePr>
        <p:xfrm>
          <a:off x="166399" y="1197290"/>
          <a:ext cx="11859202" cy="4192036"/>
        </p:xfrm>
        <a:graphic>
          <a:graphicData uri="http://schemas.openxmlformats.org/drawingml/2006/table">
            <a:tbl>
              <a:tblPr firstRow="1" bandRow="1">
                <a:tableStyleId>{5FD0F851-EC5A-4D38-B0AD-8093EC10F338}</a:tableStyleId>
              </a:tblPr>
              <a:tblGrid>
                <a:gridCol w="3506441">
                  <a:extLst>
                    <a:ext uri="{9D8B030D-6E8A-4147-A177-3AD203B41FA5}">
                      <a16:colId xmlns:a16="http://schemas.microsoft.com/office/drawing/2014/main" val="20000"/>
                    </a:ext>
                  </a:extLst>
                </a:gridCol>
                <a:gridCol w="240792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3887441">
                  <a:extLst>
                    <a:ext uri="{9D8B030D-6E8A-4147-A177-3AD203B41FA5}">
                      <a16:colId xmlns:a16="http://schemas.microsoft.com/office/drawing/2014/main" val="20003"/>
                    </a:ext>
                  </a:extLst>
                </a:gridCol>
              </a:tblGrid>
              <a:tr h="97503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2200" dirty="0">
                          <a:solidFill>
                            <a:srgbClr val="00529B"/>
                          </a:solidFill>
                        </a:rPr>
                        <a:t>Medicare Savings Programs </a:t>
                      </a: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2200" dirty="0">
                          <a:solidFill>
                            <a:srgbClr val="00529B"/>
                          </a:solidFill>
                        </a:rPr>
                        <a:t>Individual Monthly Income Limits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2200" dirty="0">
                          <a:solidFill>
                            <a:srgbClr val="00529B"/>
                          </a:solidFill>
                        </a:rPr>
                        <a:t>Married Couple Income Limits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2200" dirty="0">
                          <a:solidFill>
                            <a:srgbClr val="00529B"/>
                          </a:solidFill>
                        </a:rPr>
                        <a:t>Helps Pay Your</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11169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Qualified Medicare Beneficiary (QMB)</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$1,275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$1,724</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Part A and Part B premiums, and other cost-sharing (like deductibles, coinsurance, and copayments)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5913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Specified Low-Income Medicare Beneficiary (SLMB)</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$1,526</a:t>
                      </a:r>
                    </a:p>
                    <a:p>
                      <a:pPr algn="ctr">
                        <a:spcAft>
                          <a:spcPts val="1200"/>
                        </a:spcAft>
                      </a:pPr>
                      <a:endParaRPr lang="en-US" sz="2000" dirty="0">
                        <a:solidFill>
                          <a:srgbClr val="00529B"/>
                        </a:solidFill>
                      </a:endParaRP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$2,064</a:t>
                      </a:r>
                    </a:p>
                    <a:p>
                      <a:pPr algn="ctr">
                        <a:spcAft>
                          <a:spcPts val="1200"/>
                        </a:spcAft>
                      </a:pPr>
                      <a:endParaRPr lang="en-US" sz="2000" dirty="0">
                        <a:solidFill>
                          <a:srgbClr val="00529B"/>
                        </a:solidFill>
                      </a:endParaRP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Part B premiums only</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5913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Qualifying Individual (QI)</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$1,715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$2,320</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Part B premiums only</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59434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Qualifying Disabled &amp; Working Individuals</a:t>
                      </a:r>
                      <a:r>
                        <a:rPr lang="en-US" sz="2000" baseline="0" dirty="0">
                          <a:solidFill>
                            <a:srgbClr val="00529B"/>
                          </a:solidFill>
                        </a:rPr>
                        <a:t> (QDWI)</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$5,105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$6,899</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Part A premiums only</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
        <p:nvSpPr>
          <p:cNvPr id="11" name="Content Placeholder 10">
            <a:extLst>
              <a:ext uri="{FF2B5EF4-FFF2-40B4-BE49-F238E27FC236}">
                <a16:creationId xmlns:a16="http://schemas.microsoft.com/office/drawing/2014/main" id="{C5F31D2F-2571-400D-AA19-799BA5F24FEB}"/>
              </a:ext>
            </a:extLst>
          </p:cNvPr>
          <p:cNvSpPr>
            <a:spLocks noGrp="1"/>
          </p:cNvSpPr>
          <p:nvPr>
            <p:ph sz="quarter" idx="14"/>
          </p:nvPr>
        </p:nvSpPr>
        <p:spPr>
          <a:xfrm>
            <a:off x="478486" y="5634509"/>
            <a:ext cx="10736263" cy="729528"/>
          </a:xfrm>
          <a:solidFill>
            <a:srgbClr val="BDD7EE"/>
          </a:solidFill>
          <a:ln>
            <a:solidFill>
              <a:srgbClr val="8FAADC"/>
            </a:solidFill>
          </a:ln>
        </p:spPr>
        <p:txBody>
          <a:bodyPr/>
          <a:lstStyle/>
          <a:p>
            <a:pPr marL="285750" lvl="0" indent="-285750">
              <a:spcAft>
                <a:spcPts val="600"/>
              </a:spcAft>
              <a:buClrTx/>
              <a:defRPr/>
            </a:pPr>
            <a:r>
              <a:rPr lang="en-US" sz="1800" b="1" kern="0" dirty="0">
                <a:solidFill>
                  <a:schemeClr val="tx1"/>
                </a:solidFill>
                <a:latin typeface="Calibri" panose="020F0502020204030204"/>
              </a:rPr>
              <a:t>Resource limits </a:t>
            </a:r>
            <a:r>
              <a:rPr lang="en-US" sz="1800" kern="0" dirty="0">
                <a:solidFill>
                  <a:schemeClr val="tx1"/>
                </a:solidFill>
                <a:latin typeface="Calibri" panose="020F0502020204030204"/>
              </a:rPr>
              <a:t>for QMB, SLMB, and QI are $9,430 for an individual and $14,130 for a married couple. </a:t>
            </a:r>
          </a:p>
          <a:p>
            <a:pPr marL="285750" lvl="0" indent="-285750">
              <a:spcAft>
                <a:spcPts val="600"/>
              </a:spcAft>
              <a:buClrTx/>
              <a:defRPr/>
            </a:pPr>
            <a:r>
              <a:rPr lang="en-US" sz="1800" b="1" kern="0" dirty="0">
                <a:solidFill>
                  <a:schemeClr val="tx1"/>
                </a:solidFill>
                <a:latin typeface="Calibri" panose="020F0502020204030204"/>
              </a:rPr>
              <a:t>Resource limits </a:t>
            </a:r>
            <a:r>
              <a:rPr lang="en-US" sz="1800" kern="0" dirty="0">
                <a:solidFill>
                  <a:schemeClr val="tx1"/>
                </a:solidFill>
                <a:latin typeface="Calibri" panose="020F0502020204030204"/>
              </a:rPr>
              <a:t>for QDWI are $4,000 for an individual and $6,000 for a married couple.</a:t>
            </a:r>
          </a:p>
        </p:txBody>
      </p:sp>
      <p:sp>
        <p:nvSpPr>
          <p:cNvPr id="5" name="Slide Number Placeholder 4">
            <a:extLst>
              <a:ext uri="{FF2B5EF4-FFF2-40B4-BE49-F238E27FC236}">
                <a16:creationId xmlns:a16="http://schemas.microsoft.com/office/drawing/2014/main" id="{7B53F549-71AF-4FDF-98F1-2F322030B91E}"/>
              </a:ext>
            </a:extLst>
          </p:cNvPr>
          <p:cNvSpPr>
            <a:spLocks noGrp="1"/>
          </p:cNvSpPr>
          <p:nvPr>
            <p:ph type="sldNum" sz="quarter" idx="12"/>
          </p:nvPr>
        </p:nvSpPr>
        <p:spPr/>
        <p:txBody>
          <a:bodyPr/>
          <a:lstStyle/>
          <a:p>
            <a:fld id="{48F63A3B-78C7-47BE-AE5E-E10140E04643}" type="slidenum">
              <a:rPr lang="en-US" smtClean="0"/>
              <a:pPr/>
              <a:t>94</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9643250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Extra Help?</a:t>
            </a:r>
          </a:p>
        </p:txBody>
      </p:sp>
      <p:sp>
        <p:nvSpPr>
          <p:cNvPr id="5" name="Content Placeholder 4">
            <a:extLst>
              <a:ext uri="{FF2B5EF4-FFF2-40B4-BE49-F238E27FC236}">
                <a16:creationId xmlns:a16="http://schemas.microsoft.com/office/drawing/2014/main" id="{3B9E7BD8-BA23-4727-8EFD-7FDC42271500}"/>
              </a:ext>
            </a:extLst>
          </p:cNvPr>
          <p:cNvSpPr>
            <a:spLocks noGrp="1"/>
          </p:cNvSpPr>
          <p:nvPr>
            <p:ph sz="quarter" idx="13"/>
          </p:nvPr>
        </p:nvSpPr>
        <p:spPr>
          <a:xfrm>
            <a:off x="914400" y="1699261"/>
            <a:ext cx="10439400" cy="2514600"/>
          </a:xfrm>
        </p:spPr>
        <p:txBody>
          <a:bodyPr>
            <a:normAutofit/>
          </a:bodyPr>
          <a:lstStyle/>
          <a:p>
            <a:pPr lvl="0" defTabSz="685800">
              <a:buClrTx/>
              <a:defRPr/>
            </a:pPr>
            <a:r>
              <a:rPr lang="en-US" sz="2400" dirty="0"/>
              <a:t>Program to help people pay for Medicare drug costs (Part D) (also called the low-income subsidy (LIS))</a:t>
            </a:r>
          </a:p>
          <a:p>
            <a:pPr lvl="0" defTabSz="685800">
              <a:buClrTx/>
              <a:defRPr/>
            </a:pPr>
            <a:r>
              <a:rPr lang="en-US" sz="2400" dirty="0"/>
              <a:t>You pay no premiums or deductible, and small or no copayments</a:t>
            </a:r>
          </a:p>
          <a:p>
            <a:pPr defTabSz="685800">
              <a:defRPr/>
            </a:pPr>
            <a:r>
              <a:rPr lang="en-US" sz="2400" dirty="0"/>
              <a:t>No coverage gap or Part D late enrollment penalty if you qualify for Extra Help</a:t>
            </a:r>
          </a:p>
          <a:p>
            <a:pPr>
              <a:buNone/>
            </a:pPr>
            <a:endParaRPr lang="en-US" sz="2400" dirty="0"/>
          </a:p>
        </p:txBody>
      </p:sp>
      <p:sp>
        <p:nvSpPr>
          <p:cNvPr id="8" name="Content Placeholder 7">
            <a:extLst>
              <a:ext uri="{FF2B5EF4-FFF2-40B4-BE49-F238E27FC236}">
                <a16:creationId xmlns:a16="http://schemas.microsoft.com/office/drawing/2014/main" id="{8BB783DE-F432-F4EF-D54F-DDA29B89E149}"/>
              </a:ext>
            </a:extLst>
          </p:cNvPr>
          <p:cNvSpPr>
            <a:spLocks noGrp="1"/>
          </p:cNvSpPr>
          <p:nvPr>
            <p:ph sz="quarter" idx="14"/>
          </p:nvPr>
        </p:nvSpPr>
        <p:spPr>
          <a:xfrm>
            <a:off x="1085850" y="5000693"/>
            <a:ext cx="10591800" cy="752407"/>
          </a:xfrm>
        </p:spPr>
        <p:txBody>
          <a:bodyPr/>
          <a:lstStyle/>
          <a:p>
            <a:pPr marL="463550" lvl="0" indent="0" defTabSz="685800">
              <a:lnSpc>
                <a:spcPct val="110000"/>
              </a:lnSpc>
              <a:spcBef>
                <a:spcPts val="600"/>
              </a:spcBef>
              <a:spcAft>
                <a:spcPts val="0"/>
              </a:spcAft>
              <a:buClrTx/>
              <a:buNone/>
              <a:defRPr/>
            </a:pPr>
            <a:r>
              <a:rPr lang="en-US" sz="1800" b="1" dirty="0"/>
              <a:t>NOTE</a:t>
            </a:r>
            <a:r>
              <a:rPr lang="en-US" sz="1800" dirty="0"/>
              <a:t>: If you qualify for Extra Help, a Special Enrollment Period (SEP) allows you to change your </a:t>
            </a:r>
            <a:br>
              <a:rPr lang="en-US" sz="1800" dirty="0"/>
            </a:br>
            <a:r>
              <a:rPr lang="en-US" sz="1800" dirty="0"/>
              <a:t>Medicare drug plan (also known as a PDP) once per quarter in the first 3 quarters of the year.</a:t>
            </a:r>
            <a:endParaRPr lang="en-US" dirty="0"/>
          </a:p>
        </p:txBody>
      </p:sp>
      <p:sp>
        <p:nvSpPr>
          <p:cNvPr id="20" name="Freeform: Shape 19">
            <a:extLst>
              <a:ext uri="{FF2B5EF4-FFF2-40B4-BE49-F238E27FC236}">
                <a16:creationId xmlns:a16="http://schemas.microsoft.com/office/drawing/2014/main" id="{CD749509-5358-476E-B3CB-3FCBC9F7B64B}"/>
              </a:ext>
              <a:ext uri="{C183D7F6-B498-43B3-948B-1728B52AA6E4}">
                <adec:decorative xmlns:adec="http://schemas.microsoft.com/office/drawing/2017/decorative" val="1"/>
              </a:ext>
            </a:extLst>
          </p:cNvPr>
          <p:cNvSpPr>
            <a:spLocks noChangeAspect="1"/>
          </p:cNvSpPr>
          <p:nvPr/>
        </p:nvSpPr>
        <p:spPr>
          <a:xfrm>
            <a:off x="1267164" y="5057843"/>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388799A1-AD4B-4587-92F5-1CBE6A7FB60F}"/>
              </a:ext>
            </a:extLst>
          </p:cNvPr>
          <p:cNvSpPr>
            <a:spLocks noGrp="1"/>
          </p:cNvSpPr>
          <p:nvPr>
            <p:ph type="sldNum" sz="quarter" idx="12"/>
          </p:nvPr>
        </p:nvSpPr>
        <p:spPr/>
        <p:txBody>
          <a:bodyPr/>
          <a:lstStyle/>
          <a:p>
            <a:fld id="{0B2D781D-8844-5940-92D1-06EF0A7F581E}" type="slidenum">
              <a:rPr lang="en-US" smtClean="0"/>
              <a:pPr/>
              <a:t>95</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416907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25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Qualifying for Extra Help</a:t>
            </a:r>
          </a:p>
        </p:txBody>
      </p:sp>
      <p:grpSp>
        <p:nvGrpSpPr>
          <p:cNvPr id="6" name="Group 5">
            <a:extLst>
              <a:ext uri="{FF2B5EF4-FFF2-40B4-BE49-F238E27FC236}">
                <a16:creationId xmlns:a16="http://schemas.microsoft.com/office/drawing/2014/main" id="{66E9C45D-3AA0-4000-B3B8-FA13A14FFB41}"/>
              </a:ext>
              <a:ext uri="{C183D7F6-B498-43B3-948B-1728B52AA6E4}">
                <adec:decorative xmlns:adec="http://schemas.microsoft.com/office/drawing/2017/decorative" val="1"/>
              </a:ext>
            </a:extLst>
          </p:cNvPr>
          <p:cNvGrpSpPr/>
          <p:nvPr/>
        </p:nvGrpSpPr>
        <p:grpSpPr>
          <a:xfrm>
            <a:off x="716280" y="1299208"/>
            <a:ext cx="5212080" cy="4480560"/>
            <a:chOff x="716280" y="1356360"/>
            <a:chExt cx="5212080" cy="4480560"/>
          </a:xfrm>
        </p:grpSpPr>
        <p:sp>
          <p:nvSpPr>
            <p:cNvPr id="21" name="Freeform: Shape 20">
              <a:extLst>
                <a:ext uri="{FF2B5EF4-FFF2-40B4-BE49-F238E27FC236}">
                  <a16:creationId xmlns:a16="http://schemas.microsoft.com/office/drawing/2014/main" id="{21E4C095-354B-45E3-9D01-45A1F75E4F3B}"/>
                </a:ext>
                <a:ext uri="{C183D7F6-B498-43B3-948B-1728B52AA6E4}">
                  <adec:decorative xmlns:adec="http://schemas.microsoft.com/office/drawing/2017/decorative" val="1"/>
                </a:ext>
              </a:extLst>
            </p:cNvPr>
            <p:cNvSpPr/>
            <p:nvPr/>
          </p:nvSpPr>
          <p:spPr>
            <a:xfrm>
              <a:off x="734234" y="1372704"/>
              <a:ext cx="5181600" cy="939174"/>
            </a:xfrm>
            <a:custGeom>
              <a:avLst/>
              <a:gdLst>
                <a:gd name="connsiteX0" fmla="*/ 746775 w 5212080"/>
                <a:gd name="connsiteY0" fmla="*/ 0 h 939174"/>
                <a:gd name="connsiteX1" fmla="*/ 4465305 w 5212080"/>
                <a:gd name="connsiteY1" fmla="*/ 0 h 939174"/>
                <a:gd name="connsiteX2" fmla="*/ 5212080 w 5212080"/>
                <a:gd name="connsiteY2" fmla="*/ 746775 h 939174"/>
                <a:gd name="connsiteX3" fmla="*/ 5212080 w 5212080"/>
                <a:gd name="connsiteY3" fmla="*/ 939174 h 939174"/>
                <a:gd name="connsiteX4" fmla="*/ 0 w 5212080"/>
                <a:gd name="connsiteY4" fmla="*/ 939174 h 939174"/>
                <a:gd name="connsiteX5" fmla="*/ 0 w 5212080"/>
                <a:gd name="connsiteY5" fmla="*/ 746775 h 939174"/>
                <a:gd name="connsiteX6" fmla="*/ 746775 w 5212080"/>
                <a:gd name="connsiteY6" fmla="*/ 0 h 93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2080" h="939174">
                  <a:moveTo>
                    <a:pt x="746775" y="0"/>
                  </a:moveTo>
                  <a:lnTo>
                    <a:pt x="4465305" y="0"/>
                  </a:lnTo>
                  <a:cubicBezTo>
                    <a:pt x="4877737" y="0"/>
                    <a:pt x="5212080" y="334343"/>
                    <a:pt x="5212080" y="746775"/>
                  </a:cubicBezTo>
                  <a:lnTo>
                    <a:pt x="5212080" y="939174"/>
                  </a:lnTo>
                  <a:lnTo>
                    <a:pt x="0" y="939174"/>
                  </a:lnTo>
                  <a:lnTo>
                    <a:pt x="0" y="746775"/>
                  </a:lnTo>
                  <a:cubicBezTo>
                    <a:pt x="0" y="334343"/>
                    <a:pt x="334343" y="0"/>
                    <a:pt x="746775" y="0"/>
                  </a:cubicBezTo>
                  <a:close/>
                </a:path>
              </a:pathLst>
            </a:cu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Rounded Corners 4">
              <a:extLst>
                <a:ext uri="{FF2B5EF4-FFF2-40B4-BE49-F238E27FC236}">
                  <a16:creationId xmlns:a16="http://schemas.microsoft.com/office/drawing/2014/main" id="{F836A8E0-5A30-4D6C-8FE8-BD2632AAE8CC}"/>
                </a:ext>
                <a:ext uri="{C183D7F6-B498-43B3-948B-1728B52AA6E4}">
                  <adec:decorative xmlns:adec="http://schemas.microsoft.com/office/drawing/2017/decorative" val="1"/>
                </a:ext>
              </a:extLst>
            </p:cNvPr>
            <p:cNvSpPr/>
            <p:nvPr/>
          </p:nvSpPr>
          <p:spPr>
            <a:xfrm>
              <a:off x="716280" y="1356360"/>
              <a:ext cx="5212080" cy="44805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Content Placeholder 10">
            <a:extLst>
              <a:ext uri="{FF2B5EF4-FFF2-40B4-BE49-F238E27FC236}">
                <a16:creationId xmlns:a16="http://schemas.microsoft.com/office/drawing/2014/main" id="{DCE504CE-31F8-4A09-BC3F-F57809F66469}"/>
              </a:ext>
            </a:extLst>
          </p:cNvPr>
          <p:cNvSpPr>
            <a:spLocks noGrp="1"/>
          </p:cNvSpPr>
          <p:nvPr>
            <p:ph sz="quarter" idx="13"/>
          </p:nvPr>
        </p:nvSpPr>
        <p:spPr>
          <a:xfrm>
            <a:off x="742944" y="1371600"/>
            <a:ext cx="5190844" cy="4537075"/>
          </a:xfrm>
        </p:spPr>
        <p:txBody>
          <a:bodyPr/>
          <a:lstStyle/>
          <a:p>
            <a:pPr marL="0" indent="0" algn="ctr">
              <a:buNone/>
            </a:pPr>
            <a:r>
              <a:rPr lang="en-US" sz="2400" b="1" dirty="0">
                <a:solidFill>
                  <a:schemeClr val="bg1"/>
                </a:solidFill>
                <a:latin typeface="+mn-lt"/>
              </a:rPr>
              <a:t>You automatically qualify for </a:t>
            </a:r>
            <a:br>
              <a:rPr lang="en-US" sz="2400" b="1" dirty="0">
                <a:solidFill>
                  <a:schemeClr val="bg1"/>
                </a:solidFill>
                <a:latin typeface="+mn-lt"/>
              </a:rPr>
            </a:br>
            <a:r>
              <a:rPr lang="en-US" sz="2400" b="1" dirty="0">
                <a:solidFill>
                  <a:schemeClr val="bg1"/>
                </a:solidFill>
                <a:latin typeface="+mn-lt"/>
              </a:rPr>
              <a:t>Extra Help if you get:</a:t>
            </a:r>
          </a:p>
          <a:p>
            <a:pPr marL="457200" lvl="1" defTabSz="685800">
              <a:spcBef>
                <a:spcPts val="1200"/>
              </a:spcBef>
              <a:buFont typeface="Wingdings" panose="05000000000000000000" pitchFamily="2" charset="2"/>
              <a:buChar char="§"/>
              <a:defRPr/>
            </a:pPr>
            <a:r>
              <a:rPr lang="en-US" sz="2400" dirty="0">
                <a:latin typeface="+mn-lt"/>
              </a:rPr>
              <a:t>Full Medicaid coverage</a:t>
            </a:r>
          </a:p>
          <a:p>
            <a:pPr marL="457200" lvl="1" defTabSz="685800">
              <a:buFont typeface="Wingdings" panose="05000000000000000000" pitchFamily="2" charset="2"/>
              <a:buChar char="§"/>
              <a:defRPr/>
            </a:pPr>
            <a:r>
              <a:rPr lang="en-US" sz="2400" dirty="0">
                <a:latin typeface="+mn-lt"/>
              </a:rPr>
              <a:t>Supplemental Security Income (SSI) </a:t>
            </a:r>
          </a:p>
          <a:p>
            <a:pPr marL="457200" lvl="1" defTabSz="685800">
              <a:buFont typeface="Wingdings" panose="05000000000000000000" pitchFamily="2" charset="2"/>
              <a:buChar char="§"/>
              <a:defRPr/>
            </a:pPr>
            <a:r>
              <a:rPr lang="en-US" sz="2400" dirty="0">
                <a:latin typeface="+mn-lt"/>
              </a:rPr>
              <a:t>Help from Medicaid paying your Medicare premiums (Medicare Savings Programs; sometimes called “partial dual”)</a:t>
            </a:r>
            <a:endParaRPr lang="en-US" dirty="0">
              <a:latin typeface="+mn-lt"/>
            </a:endParaRPr>
          </a:p>
        </p:txBody>
      </p:sp>
      <p:grpSp>
        <p:nvGrpSpPr>
          <p:cNvPr id="9" name="Group 8">
            <a:extLst>
              <a:ext uri="{FF2B5EF4-FFF2-40B4-BE49-F238E27FC236}">
                <a16:creationId xmlns:a16="http://schemas.microsoft.com/office/drawing/2014/main" id="{715CACB2-3B6D-407C-B3B0-15D94DDBDC85}"/>
              </a:ext>
              <a:ext uri="{C183D7F6-B498-43B3-948B-1728B52AA6E4}">
                <adec:decorative xmlns:adec="http://schemas.microsoft.com/office/drawing/2017/decorative" val="1"/>
              </a:ext>
            </a:extLst>
          </p:cNvPr>
          <p:cNvGrpSpPr/>
          <p:nvPr/>
        </p:nvGrpSpPr>
        <p:grpSpPr>
          <a:xfrm>
            <a:off x="6385560" y="1300437"/>
            <a:ext cx="5212080" cy="4480560"/>
            <a:chOff x="6385560" y="1329013"/>
            <a:chExt cx="5212080" cy="4480560"/>
          </a:xfrm>
        </p:grpSpPr>
        <p:sp>
          <p:nvSpPr>
            <p:cNvPr id="22" name="Freeform: Shape 21">
              <a:extLst>
                <a:ext uri="{FF2B5EF4-FFF2-40B4-BE49-F238E27FC236}">
                  <a16:creationId xmlns:a16="http://schemas.microsoft.com/office/drawing/2014/main" id="{E9D5CBCC-7020-48DE-94AB-E15802636719}"/>
                </a:ext>
                <a:ext uri="{C183D7F6-B498-43B3-948B-1728B52AA6E4}">
                  <adec:decorative xmlns:adec="http://schemas.microsoft.com/office/drawing/2017/decorative" val="1"/>
                </a:ext>
              </a:extLst>
            </p:cNvPr>
            <p:cNvSpPr/>
            <p:nvPr/>
          </p:nvSpPr>
          <p:spPr>
            <a:xfrm>
              <a:off x="6412832" y="1353552"/>
              <a:ext cx="5181600" cy="939174"/>
            </a:xfrm>
            <a:custGeom>
              <a:avLst/>
              <a:gdLst>
                <a:gd name="connsiteX0" fmla="*/ 746775 w 5212080"/>
                <a:gd name="connsiteY0" fmla="*/ 0 h 939174"/>
                <a:gd name="connsiteX1" fmla="*/ 4465305 w 5212080"/>
                <a:gd name="connsiteY1" fmla="*/ 0 h 939174"/>
                <a:gd name="connsiteX2" fmla="*/ 5212080 w 5212080"/>
                <a:gd name="connsiteY2" fmla="*/ 746775 h 939174"/>
                <a:gd name="connsiteX3" fmla="*/ 5212080 w 5212080"/>
                <a:gd name="connsiteY3" fmla="*/ 939174 h 939174"/>
                <a:gd name="connsiteX4" fmla="*/ 0 w 5212080"/>
                <a:gd name="connsiteY4" fmla="*/ 939174 h 939174"/>
                <a:gd name="connsiteX5" fmla="*/ 0 w 5212080"/>
                <a:gd name="connsiteY5" fmla="*/ 746775 h 939174"/>
                <a:gd name="connsiteX6" fmla="*/ 746775 w 5212080"/>
                <a:gd name="connsiteY6" fmla="*/ 0 h 93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2080" h="939174">
                  <a:moveTo>
                    <a:pt x="746775" y="0"/>
                  </a:moveTo>
                  <a:lnTo>
                    <a:pt x="4465305" y="0"/>
                  </a:lnTo>
                  <a:cubicBezTo>
                    <a:pt x="4877737" y="0"/>
                    <a:pt x="5212080" y="334343"/>
                    <a:pt x="5212080" y="746775"/>
                  </a:cubicBezTo>
                  <a:lnTo>
                    <a:pt x="5212080" y="939174"/>
                  </a:lnTo>
                  <a:lnTo>
                    <a:pt x="0" y="939174"/>
                  </a:lnTo>
                  <a:lnTo>
                    <a:pt x="0" y="746775"/>
                  </a:lnTo>
                  <a:cubicBezTo>
                    <a:pt x="0" y="334343"/>
                    <a:pt x="334343" y="0"/>
                    <a:pt x="746775" y="0"/>
                  </a:cubicBezTo>
                  <a:close/>
                </a:path>
              </a:pathLst>
            </a:cu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Rounded Corners 14">
              <a:extLst>
                <a:ext uri="{FF2B5EF4-FFF2-40B4-BE49-F238E27FC236}">
                  <a16:creationId xmlns:a16="http://schemas.microsoft.com/office/drawing/2014/main" id="{52C02A9C-BCB5-4CD2-81A5-86AC64EEF420}"/>
                </a:ext>
                <a:ext uri="{C183D7F6-B498-43B3-948B-1728B52AA6E4}">
                  <adec:decorative xmlns:adec="http://schemas.microsoft.com/office/drawing/2017/decorative" val="1"/>
                </a:ext>
              </a:extLst>
            </p:cNvPr>
            <p:cNvSpPr/>
            <p:nvPr/>
          </p:nvSpPr>
          <p:spPr>
            <a:xfrm>
              <a:off x="6385560" y="1329013"/>
              <a:ext cx="5212080" cy="44805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4EF0FD7-E84D-4FAB-9CED-0FF15DAF46F8}"/>
                </a:ext>
              </a:extLst>
            </p:cNvPr>
            <p:cNvSpPr txBox="1"/>
            <p:nvPr/>
          </p:nvSpPr>
          <p:spPr>
            <a:xfrm>
              <a:off x="6873240" y="1407188"/>
              <a:ext cx="4236720" cy="461665"/>
            </a:xfrm>
            <a:prstGeom prst="rect">
              <a:avLst/>
            </a:prstGeom>
            <a:noFill/>
          </p:spPr>
          <p:txBody>
            <a:bodyPr wrap="square" rtlCol="0">
              <a:spAutoFit/>
            </a:bodyPr>
            <a:lstStyle/>
            <a:p>
              <a:pPr algn="ctr"/>
              <a:endParaRPr lang="en-US" sz="2400" b="1" dirty="0">
                <a:solidFill>
                  <a:schemeClr val="bg1"/>
                </a:solidFill>
              </a:endParaRPr>
            </a:p>
          </p:txBody>
        </p:sp>
        <p:sp>
          <p:nvSpPr>
            <p:cNvPr id="19" name="TextBox 18">
              <a:extLst>
                <a:ext uri="{FF2B5EF4-FFF2-40B4-BE49-F238E27FC236}">
                  <a16:creationId xmlns:a16="http://schemas.microsoft.com/office/drawing/2014/main" id="{1B938F97-258B-4F48-ACF7-20D002B7B683}"/>
                </a:ext>
              </a:extLst>
            </p:cNvPr>
            <p:cNvSpPr txBox="1"/>
            <p:nvPr/>
          </p:nvSpPr>
          <p:spPr>
            <a:xfrm>
              <a:off x="6385560" y="2437386"/>
              <a:ext cx="5212080" cy="461665"/>
            </a:xfrm>
            <a:prstGeom prst="rect">
              <a:avLst/>
            </a:prstGeom>
            <a:noFill/>
          </p:spPr>
          <p:txBody>
            <a:bodyPr wrap="square" lIns="182880" rtlCol="0">
              <a:spAutoFit/>
            </a:bodyPr>
            <a:lstStyle/>
            <a:p>
              <a:pPr marL="274320" lvl="1" indent="-274320" defTabSz="685800">
                <a:spcAft>
                  <a:spcPts val="1200"/>
                </a:spcAft>
                <a:buFont typeface="Wingdings" panose="05000000000000000000" pitchFamily="2" charset="2"/>
                <a:buChar char="§"/>
                <a:defRPr/>
              </a:pPr>
              <a:endParaRPr lang="en-US" sz="2400" dirty="0">
                <a:solidFill>
                  <a:srgbClr val="00529B"/>
                </a:solidFill>
                <a:cs typeface="Arial" panose="020B0604020202020204" pitchFamily="34" charset="0"/>
              </a:endParaRPr>
            </a:p>
          </p:txBody>
        </p:sp>
      </p:grpSp>
      <p:sp>
        <p:nvSpPr>
          <p:cNvPr id="12" name="Content Placeholder 11">
            <a:extLst>
              <a:ext uri="{FF2B5EF4-FFF2-40B4-BE49-F238E27FC236}">
                <a16:creationId xmlns:a16="http://schemas.microsoft.com/office/drawing/2014/main" id="{C001DBB5-0C1C-4ACE-8B0F-3530163680AB}"/>
              </a:ext>
            </a:extLst>
          </p:cNvPr>
          <p:cNvSpPr>
            <a:spLocks noGrp="1"/>
          </p:cNvSpPr>
          <p:nvPr>
            <p:ph sz="quarter" idx="14"/>
          </p:nvPr>
        </p:nvSpPr>
        <p:spPr>
          <a:xfrm>
            <a:off x="6440108" y="1353552"/>
            <a:ext cx="5119688" cy="4626084"/>
          </a:xfrm>
        </p:spPr>
        <p:txBody>
          <a:bodyPr>
            <a:normAutofit/>
          </a:bodyPr>
          <a:lstStyle/>
          <a:p>
            <a:pPr marL="0" indent="0" algn="ctr">
              <a:buNone/>
            </a:pPr>
            <a:r>
              <a:rPr lang="en-US" sz="2400" b="1" dirty="0">
                <a:solidFill>
                  <a:schemeClr val="bg1"/>
                </a:solidFill>
                <a:latin typeface="+mn-lt"/>
              </a:rPr>
              <a:t>If you don’t automatically qualify </a:t>
            </a:r>
            <a:br>
              <a:rPr lang="en-US" sz="2400" b="1" dirty="0">
                <a:solidFill>
                  <a:schemeClr val="bg1"/>
                </a:solidFill>
                <a:latin typeface="+mn-lt"/>
              </a:rPr>
            </a:br>
            <a:r>
              <a:rPr lang="en-US" sz="2400" b="1" dirty="0">
                <a:solidFill>
                  <a:schemeClr val="bg1"/>
                </a:solidFill>
                <a:latin typeface="+mn-lt"/>
              </a:rPr>
              <a:t>you must:</a:t>
            </a:r>
          </a:p>
          <a:p>
            <a:pPr marL="274320" lvl="1" defTabSz="685800">
              <a:spcBef>
                <a:spcPts val="1200"/>
              </a:spcBef>
              <a:buFont typeface="Wingdings" panose="05000000000000000000" pitchFamily="2" charset="2"/>
              <a:buChar char="§"/>
              <a:defRPr/>
            </a:pPr>
            <a:r>
              <a:rPr lang="en-US" sz="2400" dirty="0">
                <a:latin typeface="+mn-lt"/>
              </a:rPr>
              <a:t>Apply online at </a:t>
            </a:r>
            <a:r>
              <a:rPr lang="en-US" sz="2400" dirty="0">
                <a:latin typeface="+mn-lt"/>
                <a:hlinkClick r:id="rId4">
                  <a:extLst>
                    <a:ext uri="{A12FA001-AC4F-418D-AE19-62706E023703}">
                      <ahyp:hlinkClr xmlns:ahyp="http://schemas.microsoft.com/office/drawing/2018/hyperlinkcolor" val="tx"/>
                    </a:ext>
                  </a:extLst>
                </a:hlinkClick>
              </a:rPr>
              <a:t>SSA.gov/medicare/part-d-extra-help</a:t>
            </a:r>
            <a:r>
              <a:rPr lang="en-US" sz="2400" dirty="0">
                <a:latin typeface="+mn-lt"/>
              </a:rPr>
              <a:t> and visit </a:t>
            </a:r>
            <a:r>
              <a:rPr lang="en-US" sz="2400" dirty="0">
                <a:latin typeface="+mn-lt"/>
                <a:hlinkClick r:id="rId5">
                  <a:extLst>
                    <a:ext uri="{A12FA001-AC4F-418D-AE19-62706E023703}">
                      <ahyp:hlinkClr xmlns:ahyp="http://schemas.microsoft.com/office/drawing/2018/hyperlinkcolor" val="tx"/>
                    </a:ext>
                  </a:extLst>
                </a:hlinkClick>
              </a:rPr>
              <a:t>secure.ssa.gov/i1020/Ee001View.action</a:t>
            </a:r>
            <a:r>
              <a:rPr lang="en-US" sz="2400" dirty="0">
                <a:latin typeface="+mn-lt"/>
              </a:rPr>
              <a:t> for the “Application for Help with Medicare Prescription Drug Plan Costs” (SSA-1020)</a:t>
            </a:r>
          </a:p>
        </p:txBody>
      </p:sp>
      <p:sp>
        <p:nvSpPr>
          <p:cNvPr id="10" name="Slide Number Placeholder 9">
            <a:extLst>
              <a:ext uri="{FF2B5EF4-FFF2-40B4-BE49-F238E27FC236}">
                <a16:creationId xmlns:a16="http://schemas.microsoft.com/office/drawing/2014/main" id="{5C4B3712-093F-4136-B8DD-D912F200F82D}"/>
              </a:ext>
            </a:extLst>
          </p:cNvPr>
          <p:cNvSpPr>
            <a:spLocks noGrp="1"/>
          </p:cNvSpPr>
          <p:nvPr>
            <p:ph type="sldNum" sz="quarter" idx="12"/>
          </p:nvPr>
        </p:nvSpPr>
        <p:spPr/>
        <p:txBody>
          <a:bodyPr/>
          <a:lstStyle/>
          <a:p>
            <a:fld id="{48F63A3B-78C7-47BE-AE5E-E10140E04643}" type="slidenum">
              <a:rPr lang="en-US" smtClean="0"/>
              <a:pPr/>
              <a:t>96</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86680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chor="ctr">
            <a:normAutofit/>
          </a:bodyPr>
          <a:lstStyle/>
          <a:p>
            <a:r>
              <a:rPr lang="en-US" sz="3000" dirty="0"/>
              <a:t>What’s Medicaid?</a:t>
            </a:r>
          </a:p>
        </p:txBody>
      </p:sp>
      <p:sp>
        <p:nvSpPr>
          <p:cNvPr id="22" name="Rectangle 21">
            <a:extLst>
              <a:ext uri="{FF2B5EF4-FFF2-40B4-BE49-F238E27FC236}">
                <a16:creationId xmlns:a16="http://schemas.microsoft.com/office/drawing/2014/main" id="{0482E072-8102-C046-3589-FC014400BE2A}"/>
              </a:ext>
              <a:ext uri="{C183D7F6-B498-43B3-948B-1728B52AA6E4}">
                <adec:decorative xmlns:adec="http://schemas.microsoft.com/office/drawing/2017/decorative" val="1"/>
              </a:ext>
            </a:extLst>
          </p:cNvPr>
          <p:cNvSpPr/>
          <p:nvPr/>
        </p:nvSpPr>
        <p:spPr>
          <a:xfrm>
            <a:off x="502342" y="2006554"/>
            <a:ext cx="5315528" cy="409706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7066D06-E355-C621-832C-1452368AD11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4818" y="2830088"/>
            <a:ext cx="4950381" cy="2749534"/>
          </a:xfrm>
          <a:prstGeom prst="rect">
            <a:avLst/>
          </a:prstGeom>
        </p:spPr>
      </p:pic>
      <p:sp>
        <p:nvSpPr>
          <p:cNvPr id="24" name="Text Placeholder 1027">
            <a:extLst>
              <a:ext uri="{FF2B5EF4-FFF2-40B4-BE49-F238E27FC236}">
                <a16:creationId xmlns:a16="http://schemas.microsoft.com/office/drawing/2014/main" id="{661293B5-BEB0-B86B-4B8A-A8FA07E4FEBC}"/>
              </a:ext>
            </a:extLst>
          </p:cNvPr>
          <p:cNvSpPr>
            <a:spLocks noGrp="1"/>
          </p:cNvSpPr>
          <p:nvPr>
            <p:ph type="body" sz="quarter" idx="13"/>
          </p:nvPr>
        </p:nvSpPr>
        <p:spPr>
          <a:xfrm>
            <a:off x="583769" y="1199428"/>
            <a:ext cx="5062380" cy="365125"/>
          </a:xfrm>
        </p:spPr>
        <p:txBody>
          <a:bodyPr/>
          <a:lstStyle/>
          <a:p>
            <a:pPr algn="ctr">
              <a:lnSpc>
                <a:spcPct val="100000"/>
              </a:lnSpc>
              <a:spcBef>
                <a:spcPts val="0"/>
              </a:spcBef>
            </a:pPr>
            <a:r>
              <a:rPr lang="en-US" b="1" dirty="0">
                <a:solidFill>
                  <a:schemeClr val="accent5">
                    <a:lumMod val="50000"/>
                  </a:schemeClr>
                </a:solidFill>
              </a:rPr>
              <a:t>In November 2023,</a:t>
            </a:r>
          </a:p>
          <a:p>
            <a:pPr algn="ctr">
              <a:lnSpc>
                <a:spcPct val="100000"/>
              </a:lnSpc>
              <a:spcBef>
                <a:spcPts val="0"/>
              </a:spcBef>
            </a:pPr>
            <a:r>
              <a:rPr lang="en-US" b="1" dirty="0">
                <a:solidFill>
                  <a:schemeClr val="accent5">
                    <a:lumMod val="50000"/>
                  </a:schemeClr>
                </a:solidFill>
              </a:rPr>
              <a:t>Medicaid provided health coverage to:</a:t>
            </a:r>
          </a:p>
        </p:txBody>
      </p:sp>
      <p:sp>
        <p:nvSpPr>
          <p:cNvPr id="25" name="Graphic Header">
            <a:extLst>
              <a:ext uri="{FF2B5EF4-FFF2-40B4-BE49-F238E27FC236}">
                <a16:creationId xmlns:a16="http://schemas.microsoft.com/office/drawing/2014/main" id="{58C14167-07B5-043E-32D4-B0CF2F2ADAD0}"/>
              </a:ext>
            </a:extLst>
          </p:cNvPr>
          <p:cNvSpPr>
            <a:spLocks noGrp="1"/>
          </p:cNvSpPr>
          <p:nvPr>
            <p:ph type="body" sz="quarter" idx="14"/>
          </p:nvPr>
        </p:nvSpPr>
        <p:spPr>
          <a:xfrm>
            <a:off x="1579764" y="2100151"/>
            <a:ext cx="3160684" cy="636340"/>
          </a:xfrm>
        </p:spPr>
        <p:txBody>
          <a:bodyPr anchor="ctr"/>
          <a:lstStyle/>
          <a:p>
            <a:pPr algn="ctr">
              <a:lnSpc>
                <a:spcPct val="100000"/>
              </a:lnSpc>
              <a:spcBef>
                <a:spcPts val="600"/>
              </a:spcBef>
            </a:pPr>
            <a:r>
              <a:rPr lang="en-US" b="1" dirty="0"/>
              <a:t>85.8 million people</a:t>
            </a:r>
          </a:p>
        </p:txBody>
      </p:sp>
      <p:sp>
        <p:nvSpPr>
          <p:cNvPr id="26" name="Label 1">
            <a:extLst>
              <a:ext uri="{FF2B5EF4-FFF2-40B4-BE49-F238E27FC236}">
                <a16:creationId xmlns:a16="http://schemas.microsoft.com/office/drawing/2014/main" id="{C76CBECD-3986-3E55-52EC-262D53D7C40A}"/>
              </a:ext>
            </a:extLst>
          </p:cNvPr>
          <p:cNvSpPr txBox="1">
            <a:spLocks/>
          </p:cNvSpPr>
          <p:nvPr/>
        </p:nvSpPr>
        <p:spPr>
          <a:xfrm>
            <a:off x="895551" y="3166806"/>
            <a:ext cx="1368426"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539A"/>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a:solidFill>
                  <a:schemeClr val="bg1"/>
                </a:solidFill>
              </a:rPr>
              <a:t>People with disabilities</a:t>
            </a:r>
          </a:p>
        </p:txBody>
      </p:sp>
      <p:sp>
        <p:nvSpPr>
          <p:cNvPr id="27" name="Label 2">
            <a:extLst>
              <a:ext uri="{FF2B5EF4-FFF2-40B4-BE49-F238E27FC236}">
                <a16:creationId xmlns:a16="http://schemas.microsoft.com/office/drawing/2014/main" id="{D101B132-C487-FB3B-6B03-E04E0046A9F1}"/>
              </a:ext>
            </a:extLst>
          </p:cNvPr>
          <p:cNvSpPr>
            <a:spLocks noGrp="1"/>
          </p:cNvSpPr>
          <p:nvPr>
            <p:ph type="body" sz="quarter" idx="15"/>
          </p:nvPr>
        </p:nvSpPr>
        <p:spPr>
          <a:xfrm>
            <a:off x="2267770" y="3163980"/>
            <a:ext cx="1844476" cy="365125"/>
          </a:xfrm>
        </p:spPr>
        <p:txBody>
          <a:bodyPr/>
          <a:lstStyle/>
          <a:p>
            <a:pPr algn="ctr"/>
            <a:r>
              <a:rPr lang="en-US" sz="1600" dirty="0">
                <a:solidFill>
                  <a:schemeClr val="bg1"/>
                </a:solidFill>
              </a:rPr>
              <a:t>Low-income individuals</a:t>
            </a:r>
          </a:p>
        </p:txBody>
      </p:sp>
      <p:sp>
        <p:nvSpPr>
          <p:cNvPr id="28" name="Label 3">
            <a:extLst>
              <a:ext uri="{FF2B5EF4-FFF2-40B4-BE49-F238E27FC236}">
                <a16:creationId xmlns:a16="http://schemas.microsoft.com/office/drawing/2014/main" id="{87F042F1-B4B8-5BC5-FAA6-A39414375205}"/>
              </a:ext>
            </a:extLst>
          </p:cNvPr>
          <p:cNvSpPr>
            <a:spLocks noGrp="1"/>
          </p:cNvSpPr>
          <p:nvPr>
            <p:ph type="body" sz="quarter" idx="16"/>
          </p:nvPr>
        </p:nvSpPr>
        <p:spPr>
          <a:xfrm>
            <a:off x="4346653" y="3246437"/>
            <a:ext cx="1151178" cy="365125"/>
          </a:xfrm>
        </p:spPr>
        <p:txBody>
          <a:bodyPr/>
          <a:lstStyle/>
          <a:p>
            <a:r>
              <a:rPr lang="en-US" sz="1600" dirty="0">
                <a:solidFill>
                  <a:schemeClr val="bg1"/>
                </a:solidFill>
              </a:rPr>
              <a:t>Seniors</a:t>
            </a:r>
          </a:p>
        </p:txBody>
      </p:sp>
      <p:sp>
        <p:nvSpPr>
          <p:cNvPr id="31" name="Label 4">
            <a:extLst>
              <a:ext uri="{FF2B5EF4-FFF2-40B4-BE49-F238E27FC236}">
                <a16:creationId xmlns:a16="http://schemas.microsoft.com/office/drawing/2014/main" id="{6724A4E8-ACA3-19C9-FB92-808445FBD81B}"/>
              </a:ext>
            </a:extLst>
          </p:cNvPr>
          <p:cNvSpPr txBox="1">
            <a:spLocks/>
          </p:cNvSpPr>
          <p:nvPr/>
        </p:nvSpPr>
        <p:spPr>
          <a:xfrm>
            <a:off x="895552" y="4681810"/>
            <a:ext cx="1368425"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539A"/>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bg1"/>
                </a:solidFill>
              </a:rPr>
              <a:t>Children</a:t>
            </a:r>
            <a:endParaRPr lang="en-US" sz="1600" dirty="0">
              <a:solidFill>
                <a:schemeClr val="bg1"/>
              </a:solidFill>
            </a:endParaRPr>
          </a:p>
        </p:txBody>
      </p:sp>
      <p:sp>
        <p:nvSpPr>
          <p:cNvPr id="32" name="Label 5">
            <a:extLst>
              <a:ext uri="{FF2B5EF4-FFF2-40B4-BE49-F238E27FC236}">
                <a16:creationId xmlns:a16="http://schemas.microsoft.com/office/drawing/2014/main" id="{07688537-6068-B255-04AC-0FEAAC029F81}"/>
              </a:ext>
            </a:extLst>
          </p:cNvPr>
          <p:cNvSpPr>
            <a:spLocks noGrp="1"/>
          </p:cNvSpPr>
          <p:nvPr>
            <p:ph type="body" sz="quarter" idx="17"/>
          </p:nvPr>
        </p:nvSpPr>
        <p:spPr>
          <a:xfrm>
            <a:off x="2505795" y="4681810"/>
            <a:ext cx="1368425" cy="365125"/>
          </a:xfrm>
        </p:spPr>
        <p:txBody>
          <a:bodyPr/>
          <a:lstStyle/>
          <a:p>
            <a:r>
              <a:rPr lang="en-US" sz="1600" dirty="0">
                <a:solidFill>
                  <a:schemeClr val="accent1">
                    <a:lumMod val="50000"/>
                  </a:schemeClr>
                </a:solidFill>
              </a:rPr>
              <a:t>Parents</a:t>
            </a:r>
            <a:endParaRPr lang="en-US" dirty="0">
              <a:solidFill>
                <a:schemeClr val="accent1">
                  <a:lumMod val="50000"/>
                </a:schemeClr>
              </a:solidFill>
            </a:endParaRPr>
          </a:p>
        </p:txBody>
      </p:sp>
      <p:sp>
        <p:nvSpPr>
          <p:cNvPr id="34" name="Label 6">
            <a:extLst>
              <a:ext uri="{FF2B5EF4-FFF2-40B4-BE49-F238E27FC236}">
                <a16:creationId xmlns:a16="http://schemas.microsoft.com/office/drawing/2014/main" id="{8FA98E5C-FF35-C001-DFF0-EC1E48CD007A}"/>
              </a:ext>
            </a:extLst>
          </p:cNvPr>
          <p:cNvSpPr txBox="1">
            <a:spLocks/>
          </p:cNvSpPr>
          <p:nvPr/>
        </p:nvSpPr>
        <p:spPr>
          <a:xfrm>
            <a:off x="3812527" y="4586424"/>
            <a:ext cx="1832108"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539A"/>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solidFill>
                  <a:schemeClr val="accent1">
                    <a:lumMod val="50000"/>
                  </a:schemeClr>
                </a:solidFill>
              </a:rPr>
              <a:t>Pregnant individuals</a:t>
            </a:r>
            <a:endParaRPr lang="en-US" sz="1600" dirty="0">
              <a:solidFill>
                <a:schemeClr val="accent1">
                  <a:lumMod val="50000"/>
                </a:schemeClr>
              </a:solidFill>
            </a:endParaRPr>
          </a:p>
        </p:txBody>
      </p:sp>
      <p:sp>
        <p:nvSpPr>
          <p:cNvPr id="1036" name="Content Placeholder 1035">
            <a:extLst>
              <a:ext uri="{FF2B5EF4-FFF2-40B4-BE49-F238E27FC236}">
                <a16:creationId xmlns:a16="http://schemas.microsoft.com/office/drawing/2014/main" id="{26E92DCC-314B-0D3A-008A-59CD10F7F916}"/>
              </a:ext>
            </a:extLst>
          </p:cNvPr>
          <p:cNvSpPr>
            <a:spLocks noGrp="1"/>
          </p:cNvSpPr>
          <p:nvPr>
            <p:ph sz="quarter" idx="21"/>
          </p:nvPr>
        </p:nvSpPr>
        <p:spPr>
          <a:xfrm>
            <a:off x="6191226" y="1381991"/>
            <a:ext cx="5498432" cy="4981196"/>
          </a:xfrm>
        </p:spPr>
        <p:txBody>
          <a:bodyPr>
            <a:normAutofit/>
          </a:bodyPr>
          <a:lstStyle/>
          <a:p>
            <a:pPr marL="347472" marR="0" lvl="0" indent="-347472" algn="l" defTabSz="685800"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2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Joint federal and state program</a:t>
            </a:r>
          </a:p>
          <a:p>
            <a:pPr marL="347472" marR="0" lvl="0" indent="-347472" algn="l" defTabSz="685800"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2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Helps pay health care costs for people with limited income and resources, or whose medical expenses exceed their available income</a:t>
            </a:r>
          </a:p>
          <a:p>
            <a:pPr marL="347472" marR="0" lvl="0" indent="-347472" algn="l" defTabSz="685800"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2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Some people qualify for Medicare and Medicaid</a:t>
            </a:r>
          </a:p>
          <a:p>
            <a:pPr marL="347472" marR="0" lvl="0" indent="-347472" algn="l" defTabSz="685800"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2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May cover services that Medicare may not or may partially cover, like nursing home care, personal care, and home- and community-based services</a:t>
            </a:r>
          </a:p>
        </p:txBody>
      </p:sp>
      <p:sp>
        <p:nvSpPr>
          <p:cNvPr id="8" name="Slide Number Placeholder 5">
            <a:extLst>
              <a:ext uri="{FF2B5EF4-FFF2-40B4-BE49-F238E27FC236}">
                <a16:creationId xmlns:a16="http://schemas.microsoft.com/office/drawing/2014/main" id="{15B7E92E-4836-4678-9FC3-49863D504EAD}"/>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srgbClr val="4472C4">
                    <a:lumMod val="40000"/>
                    <a:lumOff val="6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srgbClr val="4472C4">
                  <a:lumMod val="40000"/>
                  <a:lumOff val="60000"/>
                </a:srgb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40000"/>
                    <a:lumOff val="60000"/>
                  </a:srgbClr>
                </a:solidFill>
                <a:effectLst/>
                <a:uLnTx/>
                <a:uFillTx/>
                <a:latin typeface="Arial"/>
                <a:ea typeface="+mn-ea"/>
                <a:cs typeface="Arial"/>
              </a:rPr>
              <a:t>Getting Started with Medicare</a:t>
            </a:r>
            <a:endParaRPr kumimoji="0" lang="en-US" sz="1200" b="0" i="0" u="none" strike="noStrike" kern="1200" cap="none" spc="0" normalizeH="0" baseline="0" noProof="0" dirty="0">
              <a:ln>
                <a:noFill/>
              </a:ln>
              <a:solidFill>
                <a:srgbClr val="4472C4">
                  <a:lumMod val="40000"/>
                  <a:lumOff val="60000"/>
                </a:srgbClr>
              </a:solidFill>
              <a:effectLst/>
              <a:uLnTx/>
              <a:uFillTx/>
              <a:latin typeface="Arial"/>
              <a:ea typeface="+mn-ea"/>
              <a:cs typeface="Arial"/>
            </a:endParaRP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40000"/>
                    <a:lumOff val="60000"/>
                  </a:srgbClr>
                </a:solidFill>
                <a:effectLst/>
                <a:uLnTx/>
                <a:uFillTx/>
                <a:latin typeface="Arial" panose="020B0604020202020204" pitchFamily="34" charset="0"/>
                <a:ea typeface="+mn-ea"/>
                <a:cs typeface="Arial" panose="020B0604020202020204" pitchFamily="34" charset="0"/>
              </a:rPr>
              <a:t>March 2024</a:t>
            </a:r>
            <a:endParaRPr kumimoji="0" lang="en-US" sz="1200" b="0" i="0" u="none" strike="noStrike" kern="1200" cap="none" spc="0" normalizeH="0" baseline="0" noProof="0" dirty="0">
              <a:ln>
                <a:noFill/>
              </a:ln>
              <a:solidFill>
                <a:srgbClr val="4472C4">
                  <a:lumMod val="40000"/>
                  <a:lumOff val="60000"/>
                </a:srgbClr>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94621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6"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Are Medicare &amp; Medicaid Different?</a:t>
            </a:r>
          </a:p>
        </p:txBody>
      </p:sp>
      <p:graphicFrame>
        <p:nvGraphicFramePr>
          <p:cNvPr id="9" name="Content Placeholder 8" descr="This table shows the main differences between Medicare and Medicaid">
            <a:extLst>
              <a:ext uri="{FF2B5EF4-FFF2-40B4-BE49-F238E27FC236}">
                <a16:creationId xmlns:a16="http://schemas.microsoft.com/office/drawing/2014/main" id="{F2EE59AA-B1E9-42F9-A724-72DDB292DA70}"/>
              </a:ext>
            </a:extLst>
          </p:cNvPr>
          <p:cNvGraphicFramePr>
            <a:graphicFrameLocks noGrp="1"/>
          </p:cNvGraphicFramePr>
          <p:nvPr>
            <p:ph sz="quarter" idx="13"/>
            <p:extLst>
              <p:ext uri="{D42A27DB-BD31-4B8C-83A1-F6EECF244321}">
                <p14:modId xmlns:p14="http://schemas.microsoft.com/office/powerpoint/2010/main" val="336069537"/>
              </p:ext>
            </p:extLst>
          </p:nvPr>
        </p:nvGraphicFramePr>
        <p:xfrm>
          <a:off x="346037" y="1295040"/>
          <a:ext cx="11499925" cy="4854266"/>
        </p:xfrm>
        <a:graphic>
          <a:graphicData uri="http://schemas.openxmlformats.org/drawingml/2006/table">
            <a:tbl>
              <a:tblPr firstRow="1">
                <a:tableStyleId>{5FD0F851-EC5A-4D38-B0AD-8093EC10F338}</a:tableStyleId>
              </a:tblPr>
              <a:tblGrid>
                <a:gridCol w="5766099">
                  <a:extLst>
                    <a:ext uri="{9D8B030D-6E8A-4147-A177-3AD203B41FA5}">
                      <a16:colId xmlns:a16="http://schemas.microsoft.com/office/drawing/2014/main" val="2620817582"/>
                    </a:ext>
                  </a:extLst>
                </a:gridCol>
                <a:gridCol w="5733826">
                  <a:extLst>
                    <a:ext uri="{9D8B030D-6E8A-4147-A177-3AD203B41FA5}">
                      <a16:colId xmlns:a16="http://schemas.microsoft.com/office/drawing/2014/main" val="634243099"/>
                    </a:ext>
                  </a:extLst>
                </a:gridCol>
              </a:tblGrid>
              <a:tr h="46514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847725" indent="0" algn="ctr">
                        <a:lnSpc>
                          <a:spcPct val="100000"/>
                        </a:lnSpc>
                        <a:spcBef>
                          <a:spcPts val="600"/>
                        </a:spcBef>
                        <a:spcAft>
                          <a:spcPts val="0"/>
                        </a:spcAft>
                      </a:pPr>
                      <a:r>
                        <a:rPr lang="en-US" sz="2400" b="1" dirty="0">
                          <a:solidFill>
                            <a:srgbClr val="00529B"/>
                          </a:solidFill>
                          <a:effectLst/>
                        </a:rPr>
                        <a:t>         Medi</a:t>
                      </a:r>
                      <a:r>
                        <a:rPr lang="en-US" sz="2400" b="1" spc="5" dirty="0">
                          <a:solidFill>
                            <a:srgbClr val="00529B"/>
                          </a:solidFill>
                          <a:effectLst/>
                        </a:rPr>
                        <a:t>c</a:t>
                      </a:r>
                      <a:r>
                        <a:rPr lang="en-US" sz="2400" b="1" dirty="0">
                          <a:solidFill>
                            <a:srgbClr val="00529B"/>
                          </a:solidFill>
                          <a:effectLst/>
                        </a:rPr>
                        <a:t>a</a:t>
                      </a:r>
                      <a:r>
                        <a:rPr lang="en-US" sz="2400" b="1" spc="-10" dirty="0">
                          <a:solidFill>
                            <a:srgbClr val="00529B"/>
                          </a:solidFill>
                          <a:effectLst/>
                        </a:rPr>
                        <a:t>r</a:t>
                      </a:r>
                      <a:r>
                        <a:rPr lang="en-US" sz="2400" b="1" dirty="0">
                          <a:solidFill>
                            <a:srgbClr val="00529B"/>
                          </a:solidFill>
                          <a:effectLst/>
                        </a:rPr>
                        <a:t>e</a:t>
                      </a:r>
                      <a:r>
                        <a:rPr lang="en-US" sz="2400" b="1" baseline="0" dirty="0">
                          <a:solidFill>
                            <a:srgbClr val="00529B"/>
                          </a:solidFill>
                          <a:effectLst/>
                        </a:rPr>
                        <a:t> </a:t>
                      </a:r>
                      <a:endParaRPr lang="en-US" sz="2400" b="1" dirty="0">
                        <a:solidFill>
                          <a:srgbClr val="00529B"/>
                        </a:solidFill>
                        <a:effectLst/>
                        <a:latin typeface="+mn-lt"/>
                        <a:ea typeface="Calibri"/>
                        <a:cs typeface="Times New Roman"/>
                      </a:endParaRPr>
                    </a:p>
                  </a:txBody>
                  <a:tcPr marL="0" marR="0" marT="0" marB="0">
                    <a:lnL w="12700" cap="flat" cmpd="sng" algn="ctr">
                      <a:no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798830" indent="0" algn="ctr" defTabSz="914400" rtl="0" eaLnBrk="1" latinLnBrk="0" hangingPunct="1">
                        <a:lnSpc>
                          <a:spcPct val="100000"/>
                        </a:lnSpc>
                        <a:spcBef>
                          <a:spcPts val="600"/>
                        </a:spcBef>
                        <a:spcAft>
                          <a:spcPts val="0"/>
                        </a:spcAft>
                      </a:pPr>
                      <a:r>
                        <a:rPr lang="en-US" sz="2400" b="1" kern="1200" spc="5" dirty="0">
                          <a:solidFill>
                            <a:srgbClr val="00529B"/>
                          </a:solidFill>
                          <a:effectLst/>
                        </a:rPr>
                        <a:t>Medicaid</a:t>
                      </a:r>
                      <a:endParaRPr lang="en-US" sz="2400" b="1" kern="1200" spc="5" dirty="0">
                        <a:solidFill>
                          <a:srgbClr val="00529B"/>
                        </a:solidFill>
                        <a:effectLst/>
                        <a:latin typeface="+mn-lt"/>
                        <a:ea typeface="+mn-ea"/>
                        <a:cs typeface="+mn-cs"/>
                      </a:endParaRPr>
                    </a:p>
                  </a:txBody>
                  <a:tcPr marL="0" marR="0" marT="0" marB="0">
                    <a:lnL w="12700" cap="flat" cmpd="sng" algn="ctr">
                      <a:solidFill>
                        <a:schemeClr val="accent5">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472430674"/>
                  </a:ext>
                </a:extLst>
              </a:tr>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n-US" sz="2400" b="0" u="none" strike="noStrike" cap="none" normalizeH="0" baseline="0" dirty="0">
                          <a:ln>
                            <a:noFill/>
                          </a:ln>
                          <a:solidFill>
                            <a:srgbClr val="00529B"/>
                          </a:solidFill>
                          <a:effectLst/>
                        </a:rPr>
                        <a:t>National program that’s consistent across the country</a:t>
                      </a:r>
                      <a:endParaRPr kumimoji="0" lang="en-US" sz="2400" b="0" i="0" u="none" strike="noStrike" cap="none" normalizeH="0" baseline="0" dirty="0">
                        <a:ln>
                          <a:noFill/>
                        </a:ln>
                        <a:solidFill>
                          <a:srgbClr val="00529B"/>
                        </a:solidFill>
                        <a:effectLst/>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auto" latinLnBrk="0" hangingPunct="1">
                        <a:lnSpc>
                          <a:spcPct val="100000"/>
                        </a:lnSpc>
                        <a:spcBef>
                          <a:spcPts val="600"/>
                        </a:spcBef>
                        <a:spcAft>
                          <a:spcPts val="0"/>
                        </a:spcAft>
                        <a:buClrTx/>
                        <a:buSzTx/>
                        <a:buFontTx/>
                        <a:buNone/>
                        <a:tabLst/>
                        <a:defRPr/>
                      </a:pPr>
                      <a:r>
                        <a:rPr kumimoji="0" lang="en-US" sz="2400" b="0" u="none" strike="noStrike" kern="1200" cap="none" normalizeH="0" baseline="0" dirty="0">
                          <a:ln>
                            <a:noFill/>
                          </a:ln>
                          <a:solidFill>
                            <a:srgbClr val="00529B"/>
                          </a:solidFill>
                          <a:effectLst/>
                        </a:rPr>
                        <a:t>Statewide programs that vary among states</a:t>
                      </a:r>
                      <a:endParaRPr lang="en-US" sz="2400" b="0" kern="1200" spc="-15" dirty="0">
                        <a:solidFill>
                          <a:srgbClr val="00529B"/>
                        </a:solidFill>
                        <a:effectLst/>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2769080294"/>
                  </a:ext>
                </a:extLst>
              </a:tr>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n-US" sz="2400" b="0" u="none" strike="noStrike" cap="none" normalizeH="0" baseline="0" dirty="0">
                          <a:ln>
                            <a:noFill/>
                          </a:ln>
                          <a:solidFill>
                            <a:srgbClr val="00529B"/>
                          </a:solidFill>
                          <a:effectLst/>
                        </a:rPr>
                        <a:t>Administered by the federal government</a:t>
                      </a:r>
                      <a:endParaRPr kumimoji="0" lang="en-US" sz="2400" b="0" i="0" u="none" strike="noStrike" cap="none" normalizeH="0" baseline="0" dirty="0">
                        <a:ln>
                          <a:noFill/>
                        </a:ln>
                        <a:solidFill>
                          <a:srgbClr val="00529B"/>
                        </a:solidFill>
                        <a:effectLst/>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auto" latinLnBrk="0" hangingPunct="1">
                        <a:lnSpc>
                          <a:spcPct val="100000"/>
                        </a:lnSpc>
                        <a:spcBef>
                          <a:spcPts val="600"/>
                        </a:spcBef>
                        <a:spcAft>
                          <a:spcPts val="0"/>
                        </a:spcAft>
                        <a:buClrTx/>
                        <a:buSzTx/>
                        <a:buFontTx/>
                        <a:buNone/>
                        <a:tabLst/>
                        <a:defRPr/>
                      </a:pPr>
                      <a:r>
                        <a:rPr kumimoji="0" lang="en-US" sz="2400" b="0" u="none" strike="noStrike" kern="1200" cap="none" normalizeH="0" baseline="0" dirty="0">
                          <a:ln>
                            <a:noFill/>
                          </a:ln>
                          <a:solidFill>
                            <a:srgbClr val="00529B"/>
                          </a:solidFill>
                          <a:effectLst/>
                        </a:rPr>
                        <a:t>Administered by state governments within broad federal rules (federal/state partnership)</a:t>
                      </a:r>
                      <a:endParaRPr lang="en-US" sz="2400" b="0" kern="1200" spc="-15" dirty="0">
                        <a:solidFill>
                          <a:srgbClr val="00529B"/>
                        </a:solidFill>
                        <a:effectLst/>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648678382"/>
                  </a:ext>
                </a:extLst>
              </a:tr>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n-US" sz="2400" b="0" u="none" strike="noStrike" cap="none" normalizeH="0" baseline="0" dirty="0">
                          <a:ln>
                            <a:noFill/>
                          </a:ln>
                          <a:solidFill>
                            <a:srgbClr val="00529B"/>
                          </a:solidFill>
                          <a:effectLst/>
                        </a:rPr>
                        <a:t>Health insurance for people 65 and older, people under 65 with certain disabilities, or any age with End-Stage Renal Disease (ESRD)</a:t>
                      </a:r>
                      <a:endParaRPr kumimoji="0" lang="en-US" sz="2400" b="0" i="0" u="none" strike="noStrike" cap="none" normalizeH="0" baseline="0" dirty="0">
                        <a:ln>
                          <a:noFill/>
                        </a:ln>
                        <a:solidFill>
                          <a:srgbClr val="00529B"/>
                        </a:solidFill>
                        <a:effectLst/>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0"/>
                        </a:spcBef>
                        <a:spcAft>
                          <a:spcPts val="1200"/>
                        </a:spcAft>
                        <a:buClrTx/>
                        <a:buSzTx/>
                        <a:buFontTx/>
                        <a:buNone/>
                        <a:tabLst/>
                      </a:pPr>
                      <a:r>
                        <a:rPr kumimoji="0" lang="en-US" sz="2400" b="0" u="none" strike="noStrike" kern="1200" cap="none" normalizeH="0" baseline="0" dirty="0">
                          <a:ln>
                            <a:noFill/>
                          </a:ln>
                          <a:solidFill>
                            <a:srgbClr val="00529B"/>
                          </a:solidFill>
                          <a:effectLst/>
                        </a:rPr>
                        <a:t>Health insurance for people based on need—financial and non-financial requirements </a:t>
                      </a:r>
                      <a:endParaRPr kumimoji="0" lang="en-US" sz="2400" b="0" i="0" u="none" strike="noStrike" kern="1200" cap="none" normalizeH="0" baseline="0" dirty="0">
                        <a:ln>
                          <a:noFill/>
                        </a:ln>
                        <a:solidFill>
                          <a:srgbClr val="00529B"/>
                        </a:solidFill>
                        <a:effectLst/>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217797421"/>
                  </a:ext>
                </a:extLst>
              </a:tr>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defRPr/>
                      </a:pPr>
                      <a:r>
                        <a:rPr kumimoji="0" lang="en-US" sz="2400" b="0" u="none" strike="noStrike" cap="none" normalizeH="0" baseline="0" dirty="0">
                          <a:ln>
                            <a:noFill/>
                          </a:ln>
                          <a:solidFill>
                            <a:srgbClr val="00529B"/>
                          </a:solidFill>
                          <a:effectLst/>
                        </a:rPr>
                        <a:t>Nation’s primary payer of inpatient hospital services to the disabled, elderly, and people with ESRD</a:t>
                      </a:r>
                      <a:endParaRPr kumimoji="0" lang="en-US" sz="2400" b="0" i="0" u="none" strike="noStrike" cap="none" normalizeH="0" baseline="0" dirty="0">
                        <a:ln>
                          <a:noFill/>
                        </a:ln>
                        <a:solidFill>
                          <a:srgbClr val="00529B"/>
                        </a:solidFill>
                        <a:effectLst/>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n-US" sz="2400" b="0" u="none" strike="noStrike" cap="none" normalizeH="0" baseline="0" dirty="0">
                          <a:ln>
                            <a:noFill/>
                          </a:ln>
                          <a:solidFill>
                            <a:srgbClr val="00529B"/>
                          </a:solidFill>
                          <a:effectLst/>
                        </a:rPr>
                        <a:t>Nation’s primary public payer of acute health care, mental health, and long-term care services</a:t>
                      </a:r>
                      <a:endParaRPr kumimoji="0" lang="en-US" sz="2400" b="0" i="0" u="none" strike="noStrike" cap="none" normalizeH="0" baseline="0" dirty="0">
                        <a:ln>
                          <a:noFill/>
                        </a:ln>
                        <a:solidFill>
                          <a:srgbClr val="00529B"/>
                        </a:solidFill>
                        <a:effectLst/>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2871519132"/>
                  </a:ext>
                </a:extLst>
              </a:tr>
            </a:tbl>
          </a:graphicData>
        </a:graphic>
      </p:graphicFrame>
      <p:sp>
        <p:nvSpPr>
          <p:cNvPr id="5" name="Slide Number Placeholder 4">
            <a:extLst>
              <a:ext uri="{FF2B5EF4-FFF2-40B4-BE49-F238E27FC236}">
                <a16:creationId xmlns:a16="http://schemas.microsoft.com/office/drawing/2014/main" id="{531BC649-DB12-4172-9D83-05F57C5A7573}"/>
              </a:ext>
            </a:extLst>
          </p:cNvPr>
          <p:cNvSpPr>
            <a:spLocks noGrp="1"/>
          </p:cNvSpPr>
          <p:nvPr>
            <p:ph type="sldNum" sz="quarter" idx="12"/>
          </p:nvPr>
        </p:nvSpPr>
        <p:spPr/>
        <p:txBody>
          <a:bodyPr/>
          <a:lstStyle/>
          <a:p>
            <a:fld id="{48F63A3B-78C7-47BE-AE5E-E10140E04643}" type="slidenum">
              <a:rPr lang="en-US" smtClean="0"/>
              <a:pPr/>
              <a:t>98</a:t>
            </a:fld>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10687768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the Children’s Health Insurance Program (CHIP)?</a:t>
            </a:r>
          </a:p>
        </p:txBody>
      </p:sp>
      <p:sp>
        <p:nvSpPr>
          <p:cNvPr id="8" name="Content Placeholder 7">
            <a:extLst>
              <a:ext uri="{FF2B5EF4-FFF2-40B4-BE49-F238E27FC236}">
                <a16:creationId xmlns:a16="http://schemas.microsoft.com/office/drawing/2014/main" id="{58A12514-8A0C-0DF8-157A-2BA942635275}"/>
              </a:ext>
            </a:extLst>
          </p:cNvPr>
          <p:cNvSpPr>
            <a:spLocks noGrp="1"/>
          </p:cNvSpPr>
          <p:nvPr>
            <p:ph sz="quarter" idx="14"/>
          </p:nvPr>
        </p:nvSpPr>
        <p:spPr>
          <a:xfrm>
            <a:off x="357043" y="5142152"/>
            <a:ext cx="5353786" cy="482202"/>
          </a:xfrm>
        </p:spPr>
        <p:txBody>
          <a:bodyPr/>
          <a:lstStyle/>
          <a:p>
            <a:pPr marL="0" lvl="0" indent="0" algn="ctr">
              <a:spcAft>
                <a:spcPts val="0"/>
              </a:spcAft>
              <a:buClrTx/>
              <a:buNone/>
              <a:defRPr/>
            </a:pPr>
            <a:r>
              <a:rPr lang="en-IN" sz="2400" dirty="0"/>
              <a:t> 6.9 million children (2023)</a:t>
            </a:r>
            <a:endParaRPr lang="en-US" sz="2400" dirty="0"/>
          </a:p>
        </p:txBody>
      </p:sp>
      <p:sp>
        <p:nvSpPr>
          <p:cNvPr id="10" name="Content Placeholder 9">
            <a:extLst>
              <a:ext uri="{FF2B5EF4-FFF2-40B4-BE49-F238E27FC236}">
                <a16:creationId xmlns:a16="http://schemas.microsoft.com/office/drawing/2014/main" id="{7F914BB5-D27E-AF45-FCDE-54846C1122CC}"/>
              </a:ext>
            </a:extLst>
          </p:cNvPr>
          <p:cNvSpPr>
            <a:spLocks noGrp="1"/>
          </p:cNvSpPr>
          <p:nvPr>
            <p:ph sz="quarter" idx="13"/>
          </p:nvPr>
        </p:nvSpPr>
        <p:spPr>
          <a:xfrm>
            <a:off x="6022461" y="1521222"/>
            <a:ext cx="6031164" cy="4537075"/>
          </a:xfrm>
        </p:spPr>
        <p:txBody>
          <a:bodyPr>
            <a:normAutofit/>
          </a:bodyPr>
          <a:lstStyle/>
          <a:p>
            <a:pPr marL="347472" indent="-347472" defTabSz="685800"/>
            <a:r>
              <a:rPr lang="en-US" sz="2400" dirty="0"/>
              <a:t>Health coverage for uninsured children in families earning too much to qualify for Medicaid, but too little for private insurance</a:t>
            </a:r>
          </a:p>
          <a:p>
            <a:pPr marL="347472" indent="-347472" defTabSz="685800"/>
            <a:r>
              <a:rPr lang="en-US" sz="2400" dirty="0"/>
              <a:t>Jointly funded by federal and state governments</a:t>
            </a:r>
          </a:p>
          <a:p>
            <a:pPr marL="347472" indent="-347472" defTabSz="685800"/>
            <a:r>
              <a:rPr lang="en-US" sz="2400" dirty="0"/>
              <a:t>Administered by states</a:t>
            </a:r>
          </a:p>
        </p:txBody>
      </p:sp>
      <p:sp>
        <p:nvSpPr>
          <p:cNvPr id="9" name="Content Placeholder 8">
            <a:extLst>
              <a:ext uri="{FF2B5EF4-FFF2-40B4-BE49-F238E27FC236}">
                <a16:creationId xmlns:a16="http://schemas.microsoft.com/office/drawing/2014/main" id="{B942D147-0849-7D55-881D-2C66BAEC0C70}"/>
              </a:ext>
            </a:extLst>
          </p:cNvPr>
          <p:cNvSpPr>
            <a:spLocks noGrp="1"/>
          </p:cNvSpPr>
          <p:nvPr>
            <p:ph sz="quarter" idx="15"/>
          </p:nvPr>
        </p:nvSpPr>
        <p:spPr>
          <a:xfrm>
            <a:off x="6361150" y="4781154"/>
            <a:ext cx="5353786" cy="1253296"/>
          </a:xfrm>
          <a:prstGeom prst="roundRect">
            <a:avLst/>
          </a:prstGeom>
          <a:solidFill>
            <a:srgbClr val="DEEBF7"/>
          </a:solidFill>
        </p:spPr>
        <p:txBody>
          <a:bodyPr anchor="ctr"/>
          <a:lstStyle/>
          <a:p>
            <a:pPr marL="0" lvl="0" indent="0">
              <a:spcAft>
                <a:spcPts val="600"/>
              </a:spcAft>
              <a:buClrTx/>
              <a:buNone/>
              <a:defRPr/>
            </a:pPr>
            <a:r>
              <a:rPr lang="en-US" sz="1900" dirty="0">
                <a:latin typeface="Calibri" panose="020F0502020204030204"/>
                <a:cs typeface="+mn-cs"/>
              </a:rPr>
              <a:t>For </a:t>
            </a:r>
            <a:r>
              <a:rPr lang="en-US" sz="1900" b="1" dirty="0">
                <a:latin typeface="Calibri" panose="020F0502020204030204"/>
                <a:cs typeface="+mn-cs"/>
              </a:rPr>
              <a:t>CHIP </a:t>
            </a:r>
            <a:r>
              <a:rPr lang="en-US" sz="1900" dirty="0">
                <a:latin typeface="Calibri" panose="020F0502020204030204"/>
                <a:cs typeface="+mn-cs"/>
              </a:rPr>
              <a:t>information by state:</a:t>
            </a:r>
          </a:p>
          <a:p>
            <a:pPr marL="0" lvl="0" indent="0">
              <a:buClrTx/>
              <a:buNone/>
              <a:defRPr/>
            </a:pPr>
            <a:r>
              <a:rPr lang="en-US" sz="1900" b="1" dirty="0">
                <a:latin typeface="Calibri" panose="020F0502020204030204"/>
                <a:cs typeface="+mn-cs"/>
              </a:rPr>
              <a:t>Visit </a:t>
            </a:r>
            <a:r>
              <a:rPr lang="en-US" sz="1900" dirty="0">
                <a:latin typeface="Calibri" panose="020F0502020204030204"/>
                <a:cs typeface="+mn-cs"/>
                <a:hlinkClick r:id="rId4">
                  <a:extLst>
                    <a:ext uri="{A12FA001-AC4F-418D-AE19-62706E023703}">
                      <ahyp:hlinkClr xmlns:ahyp="http://schemas.microsoft.com/office/drawing/2018/hyperlinkcolor" val="tx"/>
                    </a:ext>
                  </a:extLst>
                </a:hlinkClick>
              </a:rPr>
              <a:t>Medicaid.gov/chip/state-program-information/chip-state-program-information.html </a:t>
            </a:r>
            <a:endParaRPr lang="en-US" sz="1900" dirty="0">
              <a:latin typeface="Calibri" panose="020F0502020204030204"/>
              <a:cs typeface="+mn-cs"/>
            </a:endParaRPr>
          </a:p>
        </p:txBody>
      </p:sp>
      <p:pic>
        <p:nvPicPr>
          <p:cNvPr id="7" name="Picture 6">
            <a:extLst>
              <a:ext uri="{FF2B5EF4-FFF2-40B4-BE49-F238E27FC236}">
                <a16:creationId xmlns:a16="http://schemas.microsoft.com/office/drawing/2014/main" id="{A4B3D30A-B687-46BC-8154-285E839CA714}"/>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0007" y="1507642"/>
            <a:ext cx="5353786" cy="3569191"/>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F1BF4E81-2EC7-4BE6-A248-0F53000C55B4}"/>
              </a:ext>
            </a:extLst>
          </p:cNvPr>
          <p:cNvSpPr>
            <a:spLocks noGrp="1"/>
          </p:cNvSpPr>
          <p:nvPr>
            <p:ph type="sldNum" sz="quarter" idx="12"/>
          </p:nvPr>
        </p:nvSpPr>
        <p:spPr/>
        <p:txBody>
          <a:bodyPr/>
          <a:lstStyle/>
          <a:p>
            <a:fld id="{0B2D781D-8844-5940-92D1-06EF0A7F581E}" type="slidenum">
              <a:rPr lang="en-US" smtClean="0"/>
              <a:pPr/>
              <a:t>99</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7568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9">
                                            <p:bg/>
                                          </p:spTgt>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50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500"/>
                                  </p:stCondLst>
                                  <p:childTnLst>
                                    <p:set>
                                      <p:cBhvr>
                                        <p:cTn id="23"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7349&quot;&gt;&lt;object type=&quot;3&quot; unique_id=&quot;17350&quot;&gt;&lt;property id=&quot;20148&quot; value=&quot;5&quot;/&gt;&lt;property id=&quot;20300&quot; value=&quot;Slide 1 - &amp;quot;Getting Started with Medicar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 - &amp;quot;Lesson 1&amp;quot;&quot;/&gt;&lt;property id=&quot;20307&quot; value=&quot;363&quot;/&gt;&lt;/object&gt;&lt;object type=&quot;3&quot; unique_id=&quot;17355&quot;&gt;&lt;property id=&quot;20148&quot; value=&quot;5&quot;/&gt;&lt;property id=&quot;20300&quot; value=&quot;Slide 24 - &amp;quot;Check Your Knowledge—Question 1&amp;quot;&quot;/&gt;&lt;property id=&quot;20307&quot; value=&quot;371&quot;/&gt;&lt;/object&gt;&lt;object type=&quot;3&quot; unique_id=&quot;17356&quot;&gt;&lt;property id=&quot;20148&quot; value=&quot;5&quot;/&gt;&lt;property id=&quot;20300&quot; value=&quot;Slide 25 - &amp;quot;Lesson 2&amp;quot;&quot;/&gt;&lt;property id=&quot;20307&quot; value=&quot;365&quot;/&gt;&lt;/object&gt;&lt;object type=&quot;3&quot; unique_id=&quot;17358&quot;&gt;&lt;property id=&quot;20148&quot; value=&quot;5&quot;/&gt;&lt;property id=&quot;20300&quot; value=&quot;Slide 41 - &amp;quot;Check Your Knowledge—Question 2&amp;quot;&quot;/&gt;&lt;property id=&quot;20307&quot; value=&quot;372&quot;/&gt;&lt;/object&gt;&lt;object type=&quot;3&quot; unique_id=&quot;17359&quot;&gt;&lt;property id=&quot;20148&quot; value=&quot;5&quot;/&gt;&lt;property id=&quot;20300&quot; value=&quot;Slide 43 - &amp;quot;Lesson 3&amp;quot;&quot;/&gt;&lt;property id=&quot;20307&quot; value=&quot;367&quot;/&gt;&lt;/object&gt;&lt;object type=&quot;3&quot; unique_id=&quot;17361&quot;&gt;&lt;property id=&quot;20148&quot; value=&quot;5&quot;/&gt;&lt;property id=&quot;20300&quot; value=&quot;Slide 49 - &amp;quot;Check Your Knowledge—Question 4&amp;quot;&quot;/&gt;&lt;property id=&quot;20307&quot; value=&quot;373&quot;/&gt;&lt;/object&gt;&lt;object type=&quot;3&quot; unique_id=&quot;17362&quot;&gt;&lt;property id=&quot;20148&quot; value=&quot;5&quot;/&gt;&lt;property id=&quot;20300&quot; value=&quot;Slide 50 - &amp;quot;Lesson 4&amp;quot;&quot;/&gt;&lt;property id=&quot;20307&quot; value=&quot;369&quot;/&gt;&lt;/object&gt;&lt;object type=&quot;3&quot; unique_id=&quot;17364&quot;&gt;&lt;property id=&quot;20148&quot; value=&quot;5&quot;/&gt;&lt;property id=&quot;20300&quot; value=&quot;Slide 62 - &amp;quot;Check Your Knowledge—Question 5&amp;quot;&quot;/&gt;&lt;property id=&quot;20307&quot; value=&quot;374&quot;/&gt;&lt;/object&gt;&lt;object type=&quot;3&quot; unique_id=&quot;17365&quot;&gt;&lt;property id=&quot;20148&quot; value=&quot;5&quot;/&gt;&lt;property id=&quot;20300&quot; value=&quot;Slide 95 - &amp;quot;Acronyms (AB-IR)&amp;quot;&quot;/&gt;&lt;property id=&quot;20307&quot; value=&quot;375&quot;/&gt;&lt;/object&gt;&lt;object type=&quot;3&quot; unique_id=&quot;17366&quot;&gt;&lt;property id=&quot;20148&quot; value=&quot;5&quot;/&gt;&lt;property id=&quot;20300&quot; value=&quot;Slide 96 - &amp;quot;Acronyms (LI-RN)&amp;quot;&quot;/&gt;&lt;property id=&quot;20307&quot; value=&quot;377&quot;/&gt;&lt;/object&gt;&lt;object type=&quot;3&quot; unique_id=&quot;17367&quot;&gt;&lt;property id=&quot;20148&quot; value=&quot;5&quot;/&gt;&lt;property id=&quot;20300&quot; value=&quot;Slide 97 - &amp;quot;Acronyms (RR-VA)&amp;quot;&quot;/&gt;&lt;property id=&quot;20307&quot; value=&quot;376&quot;/&gt;&lt;/object&gt;&lt;object type=&quot;3&quot; unique_id=&quot;17434&quot;&gt;&lt;property id=&quot;20148&quot; value=&quot;5&quot;/&gt;&lt;property id=&quot;20300&quot; value=&quot;Slide 5 - &amp;quot;Medicare&amp;quot;&quot;/&gt;&lt;property id=&quot;20307&quot; value=&quot;391&quot;/&gt;&lt;/object&gt;&lt;object type=&quot;3&quot; unique_id=&quot;17435&quot;&gt;&lt;property id=&quot;20148&quot; value=&quot;5&quot;/&gt;&lt;property id=&quot;20300&quot; value=&quot;Slide 6 - &amp;quot;What Agencies are Responsible for Medicare?&amp;quot;&quot;/&gt;&lt;property id=&quot;20307&quot; value=&quot;392&quot;/&gt;&lt;/object&gt;&lt;object type=&quot;3&quot; unique_id=&quot;17436&quot;&gt;&lt;property id=&quot;20148&quot; value=&quot;5&quot;/&gt;&lt;property id=&quot;20300&quot; value=&quot;Slide 7 - &amp;quot;What are the Parts of Medicare?&amp;quot;&quot;/&gt;&lt;property id=&quot;20307&quot; value=&quot;393&quot;/&gt;&lt;/object&gt;&lt;object type=&quot;3&quot; unique_id=&quot;17437&quot;&gt;&lt;property id=&quot;20148&quot; value=&quot;5&quot;/&gt;&lt;property id=&quot;20300&quot; value=&quot;Slide 8 - &amp;quot;Your Medicare Options&amp;quot;&quot;/&gt;&lt;property id=&quot;20307&quot; value=&quot;394&quot;/&gt;&lt;/object&gt;&lt;object type=&quot;3&quot; unique_id=&quot;17438&quot;&gt;&lt;property id=&quot;20148&quot; value=&quot;5&quot;/&gt;&lt;property id=&quot;20300&quot; value=&quot;Slide 9 - &amp;quot;Original Medicare vs. Medicare Advantage— Doctor and Hospital Choice&amp;quot;&quot;/&gt;&lt;property id=&quot;20307&quot; value=&quot;395&quot;/&gt;&lt;/object&gt;&lt;object type=&quot;3&quot; unique_id=&quot;17439&quot;&gt;&lt;property id=&quot;20148&quot; value=&quot;5&quot;/&gt;&lt;property id=&quot;20300&quot; value=&quot;Slide 10 - &amp;quot;Original Medicare vs. Medicare Advantage—Cost &amp;quot;&quot;/&gt;&lt;property id=&quot;20307&quot; value=&quot;396&quot;/&gt;&lt;/object&gt;&lt;object type=&quot;3&quot; unique_id=&quot;17440&quot;&gt;&lt;property id=&quot;20148&quot; value=&quot;5&quot;/&gt;&lt;property id=&quot;20300&quot; value=&quot;Slide 11 - &amp;quot;Original Medicare vs. Medicare Advantage—Coverage &amp;quot;&quot;/&gt;&lt;property id=&quot;20307&quot; value=&quot;397&quot;/&gt;&lt;/object&gt;&lt;object type=&quot;3&quot; unique_id=&quot;17441&quot;&gt;&lt;property id=&quot;20148&quot; value=&quot;5&quot;/&gt;&lt;property id=&quot;20300&quot; value=&quot;Slide 12 - &amp;quot;Original Medicare vs.  Medicare Advantage—Foreign Travel &amp;quot;&quot;/&gt;&lt;property id=&quot;20307&quot; value=&quot;398&quot;/&gt;&lt;/object&gt;&lt;object type=&quot;3&quot; unique_id=&quot;17442&quot;&gt;&lt;property id=&quot;20148&quot; value=&quot;5&quot;/&gt;&lt;property id=&quot;20300&quot; value=&quot;Slide 13 - &amp;quot;Automatic Enrollment—Part A &amp;amp; Part B&amp;quot;&quot;/&gt;&lt;property id=&quot;20307&quot; value=&quot;399&quot;/&gt;&lt;/object&gt;&lt;object type=&quot;3&quot; unique_id=&quot;17443&quot;&gt;&lt;property id=&quot;20148&quot; value=&quot;5&quot;/&gt;&lt;property id=&quot;20300&quot; value=&quot;Slide 14 - &amp;quot;Your Medicare Card&amp;quot;&quot;/&gt;&lt;property id=&quot;20307&quot; value=&quot;400&quot;/&gt;&lt;/object&gt;&lt;object type=&quot;3&quot; unique_id=&quot;17444&quot;&gt;&lt;property id=&quot;20148&quot; value=&quot;5&quot;/&gt;&lt;property id=&quot;20300&quot; value=&quot;Slide 15 - &amp;quot;Some People Must Take Action to Enroll in Medicare&amp;quot;&quot;/&gt;&lt;property id=&quot;20307&quot; value=&quot;401&quot;/&gt;&lt;/object&gt;&lt;object type=&quot;3&quot; unique_id=&quot;17445&quot;&gt;&lt;property id=&quot;20148&quot; value=&quot;5&quot;/&gt;&lt;property id=&quot;20300&quot; value=&quot;Slide 16 - &amp;quot;When You Can Sign Up for Medicare&amp;quot;&quot;/&gt;&lt;property id=&quot;20307&quot; value=&quot;402&quot;/&gt;&lt;/object&gt;&lt;object type=&quot;3&quot; unique_id=&quot;17446&quot;&gt;&lt;property id=&quot;20148&quot; value=&quot;5&quot;/&gt;&lt;property id=&quot;20300&quot; value=&quot;Slide 17 - &amp;quot;Initial Enrollment Period (IEP)&amp;quot;&quot;/&gt;&lt;property id=&quot;20307&quot; value=&quot;403&quot;/&gt;&lt;/object&gt;&lt;object type=&quot;3&quot; unique_id=&quot;17447&quot;&gt;&lt;property id=&quot;20148&quot; value=&quot;5&quot;/&gt;&lt;property id=&quot;20300&quot; value=&quot;Slide 18 - &amp;quot;Special Enrollment Period (SEP)&amp;quot;&quot;/&gt;&lt;property id=&quot;20307&quot; value=&quot;404&quot;/&gt;&lt;/object&gt;&lt;object type=&quot;3&quot; unique_id=&quot;17448&quot;&gt;&lt;property id=&quot;20148&quot; value=&quot;5&quot;/&gt;&lt;property id=&quot;20300&quot; value=&quot;Slide 19 - &amp;quot;General Enrollment Period (GEP)&amp;quot;&quot;/&gt;&lt;property id=&quot;20307&quot; value=&quot;405&quot;/&gt;&lt;/object&gt;&lt;object type=&quot;3&quot; unique_id=&quot;17449&quot;&gt;&lt;property id=&quot;20148&quot; value=&quot;5&quot;/&gt;&lt;property id=&quot;20300&quot; value=&quot;Slide 20 - &amp;quot;Open Enrollment Period (OEP) for People with Medicare&amp;quot;&quot;/&gt;&lt;property id=&quot;20307&quot; value=&quot;406&quot;/&gt;&lt;/object&gt;&lt;object type=&quot;3&quot; unique_id=&quot;17450&quot;&gt;&lt;property id=&quot;20148&quot; value=&quot;5&quot;/&gt;&lt;property id=&quot;20300&quot; value=&quot;Slide 21 - &amp;quot;Medicare Advantage Open Enrollment Period (OEP)&amp;quot;&quot;/&gt;&lt;property id=&quot;20307&quot; value=&quot;407&quot;/&gt;&lt;/object&gt;&lt;object type=&quot;3&quot; unique_id=&quot;17451&quot;&gt;&lt;property id=&quot;20148&quot; value=&quot;5&quot;/&gt;&lt;property id=&quot;20300&quot; value=&quot;Slide 22 - &amp;quot;5-Star Special Enrollment Period (SEP)&amp;quot;&quot;/&gt;&lt;property id=&quot;20307&quot; value=&quot;408&quot;/&gt;&lt;/object&gt;&lt;object type=&quot;3&quot; unique_id=&quot;17452&quot;&gt;&lt;property id=&quot;20148&quot; value=&quot;5&quot;/&gt;&lt;property id=&quot;20300&quot; value=&quot;Slide 23 - &amp;quot;Other Medicare Special Enrollment Periods (SEPs)&amp;quot;&quot;/&gt;&lt;property id=&quot;20307&quot; value=&quot;409&quot;/&gt;&lt;/object&gt;&lt;object type=&quot;3&quot; unique_id=&quot;17453&quot;&gt;&lt;property id=&quot;20148&quot; value=&quot;5&quot;/&gt;&lt;property id=&quot;20300&quot; value=&quot;Slide 26 - &amp;quot;Part A (Hospital Insurance) Covers&amp;quot;&quot;/&gt;&lt;property id=&quot;20307&quot; value=&quot;387&quot;/&gt;&lt;/object&gt;&lt;object type=&quot;3&quot; unique_id=&quot;17454&quot;&gt;&lt;property id=&quot;20148&quot; value=&quot;5&quot;/&gt;&lt;property id=&quot;20300&quot; value=&quot;Slide 27 - &amp;quot;Part A (Hospital Insurance) Covers (continued)&amp;quot;&quot;/&gt;&lt;property id=&quot;20307&quot; value=&quot;410&quot;/&gt;&lt;/object&gt;&lt;object type=&quot;3&quot; unique_id=&quot;17455&quot;&gt;&lt;property id=&quot;20148&quot; value=&quot;5&quot;/&gt;&lt;property id=&quot;20300&quot; value=&quot;Slide 28 - &amp;quot;Paying for Part A&amp;quot;&quot;/&gt;&lt;property id=&quot;20307&quot; value=&quot;411&quot;/&gt;&lt;/object&gt;&lt;object type=&quot;3&quot; unique_id=&quot;17456&quot;&gt;&lt;property id=&quot;20148&quot; value=&quot;5&quot;/&gt;&lt;property id=&quot;20300&quot; value=&quot;Slide 29 - &amp;quot;2021 Part A—What You Pay in Original Medicare&amp;quot;&quot;/&gt;&lt;property id=&quot;20307&quot; value=&quot;412&quot;/&gt;&lt;/object&gt;&lt;object type=&quot;3&quot; unique_id=&quot;17457&quot;&gt;&lt;property id=&quot;20148&quot; value=&quot;5&quot;/&gt;&lt;property id=&quot;20300&quot; value=&quot;Slide 30 - &amp;quot;2021 Part A—What You Pay in Original Medicare (continued)&amp;quot;&quot;/&gt;&lt;property id=&quot;20307&quot; value=&quot;481&quot;/&gt;&lt;/object&gt;&lt;object type=&quot;3&quot; unique_id=&quot;17458&quot;&gt;&lt;property id=&quot;20148&quot; value=&quot;5&quot;/&gt;&lt;property id=&quot;20300&quot; value=&quot;Slide 31 - &amp;quot;Benefit Periods in Original Medicare&amp;quot;&quot;/&gt;&lt;property id=&quot;20307&quot; value=&quot;413&quot;/&gt;&lt;/object&gt;&lt;object type=&quot;3&quot; unique_id=&quot;17459&quot;&gt;&lt;property id=&quot;20148&quot; value=&quot;5&quot;/&gt;&lt;property id=&quot;20300&quot; value=&quot;Slide 32 - &amp;quot;Decision: Do I Need to Sign Up for Part A?&amp;quot;&quot;/&gt;&lt;property id=&quot;20307&quot; value=&quot;414&quot;/&gt;&lt;/object&gt;&lt;object type=&quot;3&quot; unique_id=&quot;17460&quot;&gt;&lt;property id=&quot;20148&quot; value=&quot;5&quot;/&gt;&lt;property id=&quot;20300&quot; value=&quot;Slide 33 - &amp;quot;Part B (Medical Insurance) Covers&amp;quot;&quot;/&gt;&lt;property id=&quot;20307&quot; value=&quot;415&quot;/&gt;&lt;/object&gt;&lt;object type=&quot;3&quot; unique_id=&quot;17461&quot;&gt;&lt;property id=&quot;20148&quot; value=&quot;5&quot;/&gt;&lt;property id=&quot;20300&quot; value=&quot;Slide 34 - &amp;quot;Part B—Preventive Services&amp;quot;&quot;/&gt;&lt;property id=&quot;20307&quot; value=&quot;416&quot;/&gt;&lt;/object&gt;&lt;object type=&quot;3&quot; unique_id=&quot;17462&quot;&gt;&lt;property id=&quot;20148&quot; value=&quot;5&quot;/&gt;&lt;property id=&quot;20300&quot; value=&quot;Slide 35 - &amp;quot;What’s Not Covered by Part A and Part B?&amp;quot;&quot;/&gt;&lt;property id=&quot;20307&quot; value=&quot;417&quot;/&gt;&lt;/object&gt;&lt;object type=&quot;3&quot; unique_id=&quot;17463&quot;&gt;&lt;property id=&quot;20148&quot; value=&quot;5&quot;/&gt;&lt;property id=&quot;20300&quot; value=&quot;Slide 36 - &amp;quot;What You Pay—2021 Part B Premiums&amp;quot;&quot;/&gt;&lt;property id=&quot;20307&quot; value=&quot;418&quot;/&gt;&lt;/object&gt;&lt;object type=&quot;3&quot; unique_id=&quot;17464&quot;&gt;&lt;property id=&quot;20148&quot; value=&quot;5&quot;/&gt;&lt;property id=&quot;20300&quot; value=&quot;Slide 37 - &amp;quot;Monthly Part B Standard Premium—Income-Related Monthly Adjustment Amount (IRMAA) for 2021&amp;quot;&quot;/&gt;&lt;property id=&quot;20307&quot; value=&quot;419&quot;/&gt;&lt;/object&gt;&lt;object type=&quot;3&quot; unique_id=&quot;17465&quot;&gt;&lt;property id=&quot;20148&quot; value=&quot;5&quot;/&gt;&lt;property id=&quot;20300&quot; value=&quot;Slide 38 - &amp;quot;Part B—What You Pay in Original Medicare in 2021&amp;quot;&quot;/&gt;&lt;property id=&quot;20307&quot; value=&quot;420&quot;/&gt;&lt;/object&gt;&lt;object type=&quot;3&quot; unique_id=&quot;17467&quot;&gt;&lt;property id=&quot;20148&quot; value=&quot;5&quot;/&gt;&lt;property id=&quot;20300&quot; value=&quot;Slide 39 - &amp;quot;Decision: Should I Keep/Sign Up for Part B?&amp;quot;&quot;/&gt;&lt;property id=&quot;20307&quot; value=&quot;422&quot;/&gt;&lt;/object&gt;&lt;object type=&quot;3&quot; unique_id=&quot;17468&quot;&gt;&lt;property id=&quot;20148&quot; value=&quot;5&quot;/&gt;&lt;property id=&quot;20300&quot; value=&quot;Slide 40 - &amp;quot;When You Must Have Part A and Part B&amp;quot;&quot;/&gt;&lt;property id=&quot;20307&quot; value=&quot;423&quot;/&gt;&lt;/object&gt;&lt;object type=&quot;3&quot; unique_id=&quot;17469&quot;&gt;&lt;property id=&quot;20148&quot; value=&quot;5&quot;/&gt;&lt;property id=&quot;20300&quot; value=&quot;Slide 42 - &amp;quot;Check Your Knowledge—Question 3&amp;quot;&quot;/&gt;&lt;property id=&quot;20307&quot; value=&quot;424&quot;/&gt;&lt;/object&gt;&lt;object type=&quot;3&quot; unique_id=&quot;17470&quot;&gt;&lt;property id=&quot;20148&quot; value=&quot;5&quot;/&gt;&lt;property id=&quot;20300&quot; value=&quot;Slide 44 - &amp;quot;Medigap Policies&amp;quot;&quot;/&gt;&lt;property id=&quot;20307&quot; value=&quot;388&quot;/&gt;&lt;/object&gt;&lt;object type=&quot;3&quot; unique_id=&quot;17471&quot;&gt;&lt;property id=&quot;20148&quot; value=&quot;5&quot;/&gt;&lt;property id=&quot;20300&quot; value=&quot;Slide 45 - &amp;quot;Medigap Plan Coverage&amp;quot;&quot;/&gt;&lt;property id=&quot;20307&quot; value=&quot;425&quot;/&gt;&lt;/object&gt;&lt;object type=&quot;3&quot; unique_id=&quot;17472&quot;&gt;&lt;property id=&quot;20148&quot; value=&quot;5&quot;/&gt;&lt;property id=&quot;20300&quot; value=&quot;Slide 46 - &amp;quot;Decision: Do I Need a Medigap Policy?&amp;quot;&quot;/&gt;&lt;property id=&quot;20307&quot; value=&quot;426&quot;/&gt;&lt;/object&gt;&lt;object type=&quot;3&quot; unique_id=&quot;17473&quot;&gt;&lt;property id=&quot;20148&quot; value=&quot;5&quot;/&gt;&lt;property id=&quot;20300&quot; value=&quot;Slide 47 - &amp;quot;When is the Best Time to Buy a Medigap Policy?&amp;quot;&quot;/&gt;&lt;property id=&quot;20307&quot; value=&quot;427&quot;/&gt;&lt;/object&gt;&lt;object type=&quot;3&quot; unique_id=&quot;17474&quot;&gt;&lt;property id=&quot;20148&quot; value=&quot;5&quot;/&gt;&lt;property id=&quot;20300&quot; value=&quot;Slide 48 - &amp;quot;How to Buy a Medigap Policy&amp;quot;&quot;/&gt;&lt;property id=&quot;20307&quot; value=&quot;428&quot;/&gt;&lt;/object&gt;&lt;object type=&quot;3&quot; unique_id=&quot;17475&quot;&gt;&lt;property id=&quot;20148&quot; value=&quot;5&quot;/&gt;&lt;property id=&quot;20300&quot; value=&quot;Slide 51 - &amp;quot;Medicare Drug Coverage (Part D)&amp;quot;&quot;/&gt;&lt;property id=&quot;20307&quot; value=&quot;389&quot;/&gt;&lt;/object&gt;&lt;object type=&quot;3&quot; unique_id=&quot;17476&quot;&gt;&lt;property id=&quot;20148&quot; value=&quot;5&quot;/&gt;&lt;property id=&quot;20300&quot; value=&quot;Slide 53 - &amp;quot;Medicare Drug Plan Costs—What You Pay in 2021&amp;quot;&quot;/&gt;&lt;property id=&quot;20307&quot; value=&quot;390&quot;/&gt;&lt;/object&gt;&lt;object type=&quot;3&quot; unique_id=&quot;17477&quot;&gt;&lt;property id=&quot;20148&quot; value=&quot;5&quot;/&gt;&lt;property id=&quot;20300&quot; value=&quot;Slide 54 - &amp;quot;Monthly Part D Standard Premium—Income-Related Monthly Adjustment Amount (IRMAA) for 2021&amp;quot;&quot;/&gt;&lt;property id=&quot;20307&quot; value=&quot;429&quot;/&gt;&lt;/object&gt;&lt;object type=&quot;3&quot; unique_id=&quot;17478&quot;&gt;&lt;property id=&quot;20148&quot; value=&quot;5&quot;/&gt;&lt;property id=&quot;20300&quot; value=&quot;Slide 52 - &amp;quot;How Part D Works&amp;quot;&quot;/&gt;&lt;property id=&quot;20307&quot; value=&quot;430&quot;/&gt;&lt;/object&gt;&lt;object type=&quot;3&quot; unique_id=&quot;17479&quot;&gt;&lt;property id=&quot;20148&quot; value=&quot;5&quot;/&gt;&lt;property id=&quot;20300&quot; value=&quot;Slide 58 - &amp;quot;Who Can Join Part D?&amp;quot;&quot;/&gt;&lt;property id=&quot;20307&quot; value=&quot;431&quot;/&gt;&lt;/object&gt;&lt;object type=&quot;3&quot; unique_id=&quot;17480&quot;&gt;&lt;property id=&quot;20148&quot; value=&quot;5&quot;/&gt;&lt;property id=&quot;20300&quot; value=&quot;Slide 55 - &amp;quot;Part D Late Enrollment Penalty&amp;quot;&quot;/&gt;&lt;property id=&quot;20307&quot; value=&quot;432&quot;/&gt;&lt;/object&gt;&lt;object type=&quot;3&quot; unique_id=&quot;17481&quot;&gt;&lt;property id=&quot;20148&quot; value=&quot;5&quot;/&gt;&lt;property id=&quot;20300&quot; value=&quot;Slide 56 - &amp;quot;Part D Cost Considerations&amp;quot;&quot;/&gt;&lt;property id=&quot;20307&quot; value=&quot;433&quot;/&gt;&lt;/object&gt;&lt;object type=&quot;3&quot; unique_id=&quot;17482&quot;&gt;&lt;property id=&quot;20148&quot; value=&quot;5&quot;/&gt;&lt;property id=&quot;20300&quot; value=&quot;Slide 59 - &amp;quot;When Can I Enroll in a Part D Plan?&amp;quot;&quot;/&gt;&lt;property id=&quot;20307&quot; value=&quot;434&quot;/&gt;&lt;/object&gt;&lt;object type=&quot;3&quot; unique_id=&quot;17483&quot;&gt;&lt;property id=&quot;20148&quot; value=&quot;5&quot;/&gt;&lt;property id=&quot;20300&quot; value=&quot;Slide 60 - &amp;quot;Choosing a Part D Plan&amp;quot;&quot;/&gt;&lt;property id=&quot;20307&quot; value=&quot;435&quot;/&gt;&lt;/object&gt;&lt;object type=&quot;3&quot; unique_id=&quot;17484&quot;&gt;&lt;property id=&quot;20148&quot; value=&quot;5&quot;/&gt;&lt;property id=&quot;20300&quot; value=&quot;Slide 61 - &amp;quot;Decision: Should I Enroll in a Part D Plan?&amp;quot;&quot;/&gt;&lt;property id=&quot;20307&quot; value=&quot;436&quot;/&gt;&lt;/object&gt;&lt;object type=&quot;3&quot; unique_id=&quot;17485&quot;&gt;&lt;property id=&quot;20148&quot; value=&quot;5&quot;/&gt;&lt;property id=&quot;20300&quot; value=&quot;Slide 63 - &amp;quot;Check Your Knowledge—Question 6&amp;quot;&quot;/&gt;&lt;property id=&quot;20307&quot; value=&quot;437&quot;/&gt;&lt;/object&gt;&lt;object type=&quot;3&quot; unique_id=&quot;17486&quot;&gt;&lt;property id=&quot;20148&quot; value=&quot;5&quot;/&gt;&lt;property id=&quot;20300&quot; value=&quot;Slide 64 - &amp;quot;Lesson 5&amp;quot;&quot;/&gt;&lt;property id=&quot;20307&quot; value=&quot;438&quot;/&gt;&lt;/object&gt;&lt;object type=&quot;3&quot; unique_id=&quot;17487&quot;&gt;&lt;property id=&quot;20148&quot; value=&quot;5&quot;/&gt;&lt;property id=&quot;20300&quot; value=&quot;Slide 65 - &amp;quot;Medicare Advantage Plans (Part C)&amp;quot;&quot;/&gt;&lt;property id=&quot;20307&quot; value=&quot;439&quot;/&gt;&lt;/object&gt;&lt;object type=&quot;3&quot; unique_id=&quot;17488&quot;&gt;&lt;property id=&quot;20148&quot; value=&quot;5&quot;/&gt;&lt;property id=&quot;20300&quot; value=&quot;Slide 66 - &amp;quot;How Medicare Advantage Plans Work&amp;quot;&quot;/&gt;&lt;property id=&quot;20307&quot; value=&quot;440&quot;/&gt;&lt;/object&gt;&lt;object type=&quot;3&quot; unique_id=&quot;17489&quot;&gt;&lt;property id=&quot;20148&quot; value=&quot;5&quot;/&gt;&lt;property id=&quot;20300&quot; value=&quot;Slide 67 - &amp;quot;How Medicare Advantage Plans Work (continued)&amp;quot;&quot;/&gt;&lt;property id=&quot;20307&quot; value=&quot;441&quot;/&gt;&lt;/object&gt;&lt;object type=&quot;3&quot; unique_id=&quot;17490&quot;&gt;&lt;property id=&quot;20148&quot; value=&quot;5&quot;/&gt;&lt;property id=&quot;20300&quot; value=&quot;Slide 68 - &amp;quot;When Can I Enroll in a Medicare Advantage Plan&amp;quot;&quot;/&gt;&lt;property id=&quot;20307&quot; value=&quot;442&quot;/&gt;&lt;/object&gt;&lt;object type=&quot;3&quot; unique_id=&quot;17491&quot;&gt;&lt;property id=&quot;20148&quot; value=&quot;5&quot;/&gt;&lt;property id=&quot;20300&quot; value=&quot;Slide 69 - &amp;quot;When Can I Enroll in a Medicare Advantage Plan (continued)&amp;quot;&quot;/&gt;&lt;property id=&quot;20307&quot; value=&quot;443&quot;/&gt;&lt;/object&gt;&lt;object type=&quot;3&quot; unique_id=&quot;17492&quot;&gt;&lt;property id=&quot;20148&quot; value=&quot;5&quot;/&gt;&lt;property id=&quot;20300&quot; value=&quot;Slide 70 - &amp;quot;How Do I Enroll in a Medicare Advantage Plan?&amp;quot;&quot;/&gt;&lt;property id=&quot;20307&quot; value=&quot;444&quot;/&gt;&lt;/object&gt;&lt;object type=&quot;3&quot; unique_id=&quot;17493&quot;&gt;&lt;property id=&quot;20148&quot; value=&quot;5&quot;/&gt;&lt;property id=&quot;20300&quot; value=&quot;Slide 71 - &amp;quot;Decision: Should I Join a Medicare Advantage Plan?&amp;quot;&quot;/&gt;&lt;property id=&quot;20307&quot; value=&quot;445&quot;/&gt;&lt;/object&gt;&lt;object type=&quot;3&quot; unique_id=&quot;17494&quot;&gt;&lt;property id=&quot;20148&quot; value=&quot;5&quot;/&gt;&lt;property id=&quot;20300&quot; value=&quot;Slide 72 - &amp;quot;Can I Join a Medicare Advantage Plan If I Have End-Stage Renal Disease (ESRD)?&amp;quot;&quot;/&gt;&lt;property id=&quot;20307&quot; value=&quot;446&quot;/&gt;&lt;/object&gt;&lt;object type=&quot;3&quot; unique_id=&quot;17495&quot;&gt;&lt;property id=&quot;20148&quot; value=&quot;5&quot;/&gt;&lt;property id=&quot;20300&quot; value=&quot;Slide 73 - &amp;quot;How are Medigap Policies and Medicare Advantage Plans Different?&amp;quot;&quot;/&gt;&lt;property id=&quot;20307&quot; value=&quot;447&quot;/&gt;&lt;/object&gt;&lt;object type=&quot;3&quot; unique_id=&quot;17496&quot;&gt;&lt;property id=&quot;20148&quot; value=&quot;5&quot;/&gt;&lt;property id=&quot;20300&quot; value=&quot;Slide 76 - &amp;quot;Check Your Knowledge—Question 7&amp;quot;&quot;/&gt;&lt;property id=&quot;20307&quot; value=&quot;448&quot;/&gt;&lt;/object&gt;&lt;object type=&quot;3&quot; unique_id=&quot;17497&quot;&gt;&lt;property id=&quot;20148&quot; value=&quot;5&quot;/&gt;&lt;property id=&quot;20300&quot; value=&quot;Slide 77 - &amp;quot;Lesson 6&amp;quot;&quot;/&gt;&lt;property id=&quot;20307&quot; value=&quot;449&quot;/&gt;&lt;/object&gt;&lt;object type=&quot;3&quot; unique_id=&quot;17498&quot;&gt;&lt;property id=&quot;20148&quot; value=&quot;5&quot;/&gt;&lt;property id=&quot;20300&quot; value=&quot;Slide 78 - &amp;quot;Medicare and the Marketplace&amp;quot;&quot;/&gt;&lt;property id=&quot;20307&quot; value=&quot;450&quot;/&gt;&lt;/object&gt;&lt;object type=&quot;3&quot; unique_id=&quot;17499&quot;&gt;&lt;property id=&quot;20148&quot; value=&quot;5&quot;/&gt;&lt;property id=&quot;20300&quot; value=&quot;Slide 79 - &amp;quot;Marketplace and Becoming Eligible for Medicare&amp;quot;&quot;/&gt;&lt;property id=&quot;20307&quot; value=&quot;451&quot;/&gt;&lt;/object&gt;&lt;object type=&quot;3&quot; unique_id=&quot;17500&quot;&gt;&lt;property id=&quot;20148&quot; value=&quot;5&quot;/&gt;&lt;property id=&quot;20300&quot; value=&quot;Slide 80 - &amp;quot;Medicare for People with Disabilities and the Marketplace&amp;quot;&quot;/&gt;&lt;property id=&quot;20307&quot; value=&quot;452&quot;/&gt;&lt;/object&gt;&lt;object type=&quot;3&quot; unique_id=&quot;17501&quot;&gt;&lt;property id=&quot;20148&quot; value=&quot;5&quot;/&gt;&lt;property id=&quot;20300&quot; value=&quot;Slide 81 - &amp;quot;Choosing Marketplace Coverage Instead of Medicare&amp;quot;&quot;/&gt;&lt;property id=&quot;20307&quot; value=&quot;453&quot;/&gt;&lt;/object&gt;&lt;object type=&quot;3&quot; unique_id=&quot;17502&quot;&gt;&lt;property id=&quot;20148&quot; value=&quot;5&quot;/&gt;&lt;property id=&quot;20300&quot; value=&quot;Slide 83 - &amp;quot;Check Your Knowledge—Question 8&amp;quot;&quot;/&gt;&lt;property id=&quot;20307&quot; value=&quot;454&quot;/&gt;&lt;/object&gt;&lt;object type=&quot;3&quot; unique_id=&quot;17503&quot;&gt;&lt;property id=&quot;20148&quot; value=&quot;5&quot;/&gt;&lt;property id=&quot;20300&quot; value=&quot;Slide 84 - &amp;quot;Lesson 7&amp;quot;&quot;/&gt;&lt;property id=&quot;20307&quot; value=&quot;455&quot;/&gt;&lt;/object&gt;&lt;object type=&quot;3&quot; unique_id=&quot;17504&quot;&gt;&lt;property id=&quot;20148&quot; value=&quot;5&quot;/&gt;&lt;property id=&quot;20300&quot; value=&quot;Slide 85 - &amp;quot;Help for People with Limited Income and Resources&amp;quot;&quot;/&gt;&lt;property id=&quot;20307&quot; value=&quot;456&quot;/&gt;&lt;/object&gt;&lt;object type=&quot;3&quot; unique_id=&quot;17505&quot;&gt;&lt;property id=&quot;20148&quot; value=&quot;5&quot;/&gt;&lt;property id=&quot;20300&quot; value=&quot;Slide 86 - &amp;quot;Minimum Federal Eligibility Requirements for the Medicare Savings Program&amp;quot;&quot;/&gt;&lt;property id=&quot;20307&quot; value=&quot;457&quot;/&gt;&lt;/object&gt;&lt;object type=&quot;3&quot; unique_id=&quot;17506&quot;&gt;&lt;property id=&quot;20148&quot; value=&quot;5&quot;/&gt;&lt;property id=&quot;20300&quot; value=&quot;Slide 87 - &amp;quot;What’s Extra Help?&amp;quot;&quot;/&gt;&lt;property id=&quot;20307&quot; value=&quot;458&quot;/&gt;&lt;/object&gt;&lt;object type=&quot;3&quot; unique_id=&quot;17507&quot;&gt;&lt;property id=&quot;20148&quot; value=&quot;5&quot;/&gt;&lt;property id=&quot;20300&quot; value=&quot;Slide 88 - &amp;quot;Qualifying for Extra Help&amp;quot;&quot;/&gt;&lt;property id=&quot;20307&quot; value=&quot;459&quot;/&gt;&lt;/object&gt;&lt;object type=&quot;3&quot; unique_id=&quot;17508&quot;&gt;&lt;property id=&quot;20148&quot; value=&quot;5&quot;/&gt;&lt;property id=&quot;20300&quot; value=&quot;Slide 89 - &amp;quot;What’s Medicaid?&amp;quot;&quot;/&gt;&lt;property id=&quot;20307&quot; value=&quot;460&quot;/&gt;&lt;/object&gt;&lt;object type=&quot;3&quot; unique_id=&quot;17509&quot;&gt;&lt;property id=&quot;20148&quot; value=&quot;5&quot;/&gt;&lt;property id=&quot;20300&quot; value=&quot;Slide 90 - &amp;quot;Qualifying for Medicaid&amp;quot;&quot;/&gt;&lt;property id=&quot;20307&quot; value=&quot;461&quot;/&gt;&lt;/object&gt;&lt;object type=&quot;3&quot; unique_id=&quot;17510&quot;&gt;&lt;property id=&quot;20148&quot; value=&quot;5&quot;/&gt;&lt;property id=&quot;20300&quot; value=&quot;Slide 91 - &amp;quot;How are Medicare and Medicaid Different?&amp;quot;&quot;/&gt;&lt;property id=&quot;20307&quot; value=&quot;462&quot;/&gt;&lt;/object&gt;&lt;object type=&quot;3&quot; unique_id=&quot;17511&quot;&gt;&lt;property id=&quot;20148&quot; value=&quot;5&quot;/&gt;&lt;property id=&quot;20300&quot; value=&quot;Slide 92 - &amp;quot;What is the Children’s Health Insurance Program (CHIP)?&amp;quot;&quot;/&gt;&lt;property id=&quot;20307&quot; value=&quot;464&quot;/&gt;&lt;/object&gt;&lt;object type=&quot;3&quot; unique_id=&quot;17512&quot;&gt;&lt;property id=&quot;20148&quot; value=&quot;5&quot;/&gt;&lt;property id=&quot;20300&quot; value=&quot;Slide 93 - &amp;quot;Helpful Websites&amp;quot;&quot;/&gt;&lt;property id=&quot;20307&quot; value=&quot;465&quot;/&gt;&lt;/object&gt;&lt;object type=&quot;3&quot; unique_id=&quot;17513&quot;&gt;&lt;property id=&quot;20148&quot; value=&quot;5&quot;/&gt;&lt;property id=&quot;20300&quot; value=&quot;Slide 94 - &amp;quot;Key Points to Remember&amp;quot;&quot;/&gt;&lt;property id=&quot;20307&quot; value=&quot;466&quot;/&gt;&lt;/object&gt;&lt;object type=&quot;3&quot; unique_id=&quot;17528&quot;&gt;&lt;property id=&quot;20148&quot; value=&quot;5&quot;/&gt;&lt;property id=&quot;20300&quot; value=&quot;Slide 98 - &amp;quot;CMS National Training Program (NTP)&amp;quot;&quot;/&gt;&lt;property id=&quot;20307&quot; value=&quot;482&quot;/&gt;&lt;/object&gt;&lt;object type=&quot;3&quot; unique_id=&quot;336775&quot;&gt;&lt;property id=&quot;20148&quot; value=&quot;5&quot;/&gt;&lt;property id=&quot;20300&quot; value=&quot;Slide 57 - &amp;quot;Part D Cost Considerations (continued)&amp;quot;&quot;/&gt;&lt;property id=&quot;20307&quot; value=&quot;486&quot;/&gt;&lt;/object&gt;&lt;object type=&quot;3&quot; unique_id=&quot;336776&quot;&gt;&lt;property id=&quot;20148&quot; value=&quot;5&quot;/&gt;&lt;property id=&quot;20300&quot; value=&quot;Slide 74 - &amp;quot;Other Health Plans—Medicare Cost Plans&amp;quot;&quot;/&gt;&lt;property id=&quot;20307&quot; value=&quot;483&quot;/&gt;&lt;/object&gt;&lt;object type=&quot;3&quot; unique_id=&quot;336777&quot;&gt;&lt;property id=&quot;20148&quot; value=&quot;5&quot;/&gt;&lt;property id=&quot;20300&quot; value=&quot;Slide 75 - &amp;quot;Other Health Plans—Programs of All-inclusive Care for the Elderly (PACE)&amp;quot;&quot;/&gt;&lt;property id=&quot;20307&quot; value=&quot;484&quot;/&gt;&lt;/object&gt;&lt;object type=&quot;3&quot; unique_id=&quot;336778&quot;&gt;&lt;property id=&quot;20148&quot; value=&quot;5&quot;/&gt;&lt;property id=&quot;20300&quot; value=&quot;Slide 82 - &amp;quot;Marketplace Special Enrollment Period—Overview and Background&amp;quot;&quot;/&gt;&lt;property id=&quot;20307&quot; value=&quot;485&quot;/&gt;&lt;/object&gt;&lt;/object&gt;&lt;object type=&quot;8&quot; unique_id=&quot;17389&quot;&gt;&lt;/object&gt;&lt;/object&gt;&lt;/database&gt;"/>
  <p:tag name="SECTOMILLISECCONVERTED" val="1"/>
  <p:tag name="ARTICULATE_DESIGN_ID_2_THEME1" val="z5EqcSXy"/>
  <p:tag name="ARTICULATE_DESIGN_ID_OFFICE THEME" val="6SVTvW2w"/>
  <p:tag name="ARTICULATE_SLIDE_COUNT" val="105"/>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EC4A5C-6DEA-4FC6-BB32-983FB50750E4}">
  <ds:schemaRefs>
    <ds:schemaRef ds:uri="http://schemas.microsoft.com/sharepoint/v3/contenttype/forms"/>
  </ds:schemaRefs>
</ds:datastoreItem>
</file>

<file path=customXml/itemProps2.xml><?xml version="1.0" encoding="utf-8"?>
<ds:datastoreItem xmlns:ds="http://schemas.openxmlformats.org/officeDocument/2006/customXml" ds:itemID="{CC3F45F8-AE27-4641-B41C-ACC0EAD412F1}">
  <ds:schemaRefs>
    <ds:schemaRef ds:uri="http://schemas.microsoft.com/office/2006/documentManagement/types"/>
    <ds:schemaRef ds:uri="http://purl.org/dc/terms/"/>
    <ds:schemaRef ds:uri="http://www.w3.org/XML/1998/namespace"/>
    <ds:schemaRef ds:uri="2f988a62-6330-4bf6-856a-0a838bb88c35"/>
    <ds:schemaRef ds:uri="http://schemas.microsoft.com/office/infopath/2007/PartnerControls"/>
    <ds:schemaRef ds:uri="http://purl.org/dc/dcmitype/"/>
    <ds:schemaRef ds:uri="http://purl.org/dc/elements/1.1/"/>
    <ds:schemaRef ds:uri="f10d27d4-cb4b-47d3-9f3b-886ddac8491f"/>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4E1DB2E2-7049-493F-80AE-249518FCA770}">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106002</TotalTime>
  <Words>35571</Words>
  <Application>Microsoft Office PowerPoint</Application>
  <PresentationFormat>Widescreen</PresentationFormat>
  <Paragraphs>2255</Paragraphs>
  <Slides>105</Slides>
  <Notes>105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105</vt:i4>
      </vt:variant>
    </vt:vector>
  </HeadingPairs>
  <TitlesOfParts>
    <vt:vector size="117" baseType="lpstr">
      <vt:lpstr>ＭＳ Ｐゴシック</vt:lpstr>
      <vt:lpstr>Arial</vt:lpstr>
      <vt:lpstr>Arial Black</vt:lpstr>
      <vt:lpstr>Arial Rounded MT Bold</vt:lpstr>
      <vt:lpstr>Arial,Sans-Serif</vt:lpstr>
      <vt:lpstr>Calibri</vt:lpstr>
      <vt:lpstr>Courier New</vt:lpstr>
      <vt:lpstr>Rubik</vt:lpstr>
      <vt:lpstr>Wingdings</vt:lpstr>
      <vt:lpstr>Wingdings,Sans-Serif</vt:lpstr>
      <vt:lpstr>2_Theme1</vt:lpstr>
      <vt:lpstr>Office Theme</vt:lpstr>
      <vt:lpstr>Getting Started with Medicare</vt:lpstr>
      <vt:lpstr>Table of Contents</vt:lpstr>
      <vt:lpstr>Session Objectives</vt:lpstr>
      <vt:lpstr>Lesson 1</vt:lpstr>
      <vt:lpstr>Lesson 1 Objectives</vt:lpstr>
      <vt:lpstr>Medicare</vt:lpstr>
      <vt:lpstr>What Agencies Are Responsible for Medicare?</vt:lpstr>
      <vt:lpstr>What Are the Parts of Medicare?</vt:lpstr>
      <vt:lpstr>Your Medicare Options</vt:lpstr>
      <vt:lpstr>Original Medicare vs. Medicare Advantage: Doctor &amp; Hospital Choice</vt:lpstr>
      <vt:lpstr>Original Medicare vs. Medicare Advantage: Cost </vt:lpstr>
      <vt:lpstr>Original Medicare vs. Medicare Advantage: Coverage </vt:lpstr>
      <vt:lpstr>Original Medicare vs. Medicare Advantage: Foreign Travel </vt:lpstr>
      <vt:lpstr>Automatic Enrollment: Medicare Part A &amp; Part B</vt:lpstr>
      <vt:lpstr>Some People Must Take Action to Sign Up for Medicare</vt:lpstr>
      <vt:lpstr>Your Medicare Card</vt:lpstr>
      <vt:lpstr>When to Sign Up or  Make Changes to Your Medicare Coverage</vt:lpstr>
      <vt:lpstr>Initial Enrollment Period (IEP) </vt:lpstr>
      <vt:lpstr>Special Enrollment Period (SEP)</vt:lpstr>
      <vt:lpstr>General Enrollment Period (GEP)</vt:lpstr>
      <vt:lpstr>Yearly Open Enrollment Period (OEP)  for People with Medicare</vt:lpstr>
      <vt:lpstr>Medicare Advantage Open Enrollment Period </vt:lpstr>
      <vt:lpstr>Open Enrollment Period for  Institutionalized Individuals (OEPI)</vt:lpstr>
      <vt:lpstr>Special Enrollment Periods (SEP): Exceptional Situations</vt:lpstr>
      <vt:lpstr>Medicare Advantage &amp; Part D Special Enrollment Periods (SEPs)</vt:lpstr>
      <vt:lpstr>Check Your Knowledge: Question 1</vt:lpstr>
      <vt:lpstr>Check Your Knowledge: Question 2</vt:lpstr>
      <vt:lpstr>Lesson 2</vt:lpstr>
      <vt:lpstr>Lesson 2 Objectives</vt:lpstr>
      <vt:lpstr>Part A (Hospital Insurance) Covers</vt:lpstr>
      <vt:lpstr>Part A (Hospital Insurance) Covers (continued)</vt:lpstr>
      <vt:lpstr>Paying for Part A (Hospital Insurance) in 2024</vt:lpstr>
      <vt:lpstr>What You Pay in Original Medicare in 2024: Part A</vt:lpstr>
      <vt:lpstr>Part A (Hospital Insurance) Costs in 2024 (continued)</vt:lpstr>
      <vt:lpstr>Benefit Periods in Original Medicare</vt:lpstr>
      <vt:lpstr>Decision: Do I Need to Sign Up for Part A?</vt:lpstr>
      <vt:lpstr>Medicare Part B (Medical Insurance) Covers</vt:lpstr>
      <vt:lpstr>Part B: Preventive Services</vt:lpstr>
      <vt:lpstr>What’s Not Covered by Part A &amp; Part B?</vt:lpstr>
      <vt:lpstr>What You Pay in 2024: Part B Monthly Premiums</vt:lpstr>
      <vt:lpstr>Monthly Part B Standard Premium: Income-Related Monthly Adjustment Amount (IRMAA) for 2024</vt:lpstr>
      <vt:lpstr>What You Pay in Original Medicare in 2024: Part B</vt:lpstr>
      <vt:lpstr>Decision: Should I Keep/Sign Up for Part B?</vt:lpstr>
      <vt:lpstr>When You Must Have Part A &amp; Part B</vt:lpstr>
      <vt:lpstr>Check Your Knowledge: Question 3</vt:lpstr>
      <vt:lpstr>Check Your Knowledge: Question 4</vt:lpstr>
      <vt:lpstr>Lesson 3</vt:lpstr>
      <vt:lpstr>Lesson 3 Objectives</vt:lpstr>
      <vt:lpstr>Medigap Policies</vt:lpstr>
      <vt:lpstr>Medigap Plan Coverage in 2024</vt:lpstr>
      <vt:lpstr>Decision: Do I Need a Medigap Policy?</vt:lpstr>
      <vt:lpstr>When’s the Best Time to Buy a Medigap Policy?</vt:lpstr>
      <vt:lpstr>How to Buy a Medigap Policy</vt:lpstr>
      <vt:lpstr>Check Your Knowledge: Question 5</vt:lpstr>
      <vt:lpstr>Check Your Knowledge: Question 6</vt:lpstr>
      <vt:lpstr>Lesson 4</vt:lpstr>
      <vt:lpstr>Lesson 4 Objectives</vt:lpstr>
      <vt:lpstr>Medicare Drug Coverage (Part D)</vt:lpstr>
      <vt:lpstr>How Part D Works</vt:lpstr>
      <vt:lpstr>Medicare Drug Plan Costs:  What You Pay in 2024</vt:lpstr>
      <vt:lpstr>Income-Related Monthly Adjustment Amount (IRMAA):  Part D Premium for 2024</vt:lpstr>
      <vt:lpstr>Part D Late Enrollment Penalty 2024</vt:lpstr>
      <vt:lpstr>Who Can Join Part D?</vt:lpstr>
      <vt:lpstr>When Can I Join a Part D Plan?</vt:lpstr>
      <vt:lpstr>When Can I Join a Part D Plan? (continued)</vt:lpstr>
      <vt:lpstr>Choosing a Part D Plan</vt:lpstr>
      <vt:lpstr>Decision: Should I Join a Part D Plan?</vt:lpstr>
      <vt:lpstr>Check Your Knowledge: Question 7</vt:lpstr>
      <vt:lpstr>Check Your Knowledge: Question 8</vt:lpstr>
      <vt:lpstr>Lesson 5</vt:lpstr>
      <vt:lpstr>Lesson 5 Objectives</vt:lpstr>
      <vt:lpstr>Medicare Advantage Plans (Part C)</vt:lpstr>
      <vt:lpstr>How Medicare Advantage Plans Work</vt:lpstr>
      <vt:lpstr>How Medicare Advantage Plans Work (continued)</vt:lpstr>
      <vt:lpstr>Different Types of Medicare Advantage Plans</vt:lpstr>
      <vt:lpstr>When Can I Join a Medicare Advantage Plan?</vt:lpstr>
      <vt:lpstr>How Do I Join a Medicare Advantage Plan?</vt:lpstr>
      <vt:lpstr>Decision: Should I Join a Medicare Advantage Plan?</vt:lpstr>
      <vt:lpstr>How Are Medigap Policies &amp;  Medicare Advantage Plans Different?</vt:lpstr>
      <vt:lpstr>Other Health Plans: Medicare Cost Plans</vt:lpstr>
      <vt:lpstr>Other Health Plans: Program of All-inclusive Care for  the Elderly (PACE) Plans</vt:lpstr>
      <vt:lpstr>Other Health Plans: Program of All-inclusive Care for  the Elderly (PACE) (continued)</vt:lpstr>
      <vt:lpstr>Check Your Knowledge: Question 9</vt:lpstr>
      <vt:lpstr>Check Your Knowledge: Question 10</vt:lpstr>
      <vt:lpstr>Lesson 6</vt:lpstr>
      <vt:lpstr>Lesson 6 Objectives</vt:lpstr>
      <vt:lpstr>Medicare &amp; the Marketplace</vt:lpstr>
      <vt:lpstr>Marketplace &amp; Becoming Eligible for Medicare</vt:lpstr>
      <vt:lpstr>Choosing Marketplace Coverage Instead of Medicare</vt:lpstr>
      <vt:lpstr>Check Your Knowledge: Question 11</vt:lpstr>
      <vt:lpstr>Lesson 7</vt:lpstr>
      <vt:lpstr>Lesson 7 Objectives</vt:lpstr>
      <vt:lpstr>Help for People with Limited Income &amp; Resources</vt:lpstr>
      <vt:lpstr>2024 Minimum Federal Eligibility Requirements  for Medicare Savings Programs</vt:lpstr>
      <vt:lpstr>What’s Extra Help?</vt:lpstr>
      <vt:lpstr>Qualifying for Extra Help</vt:lpstr>
      <vt:lpstr>What’s Medicaid?</vt:lpstr>
      <vt:lpstr>How Are Medicare &amp; Medicaid Different?</vt:lpstr>
      <vt:lpstr>What’s the Children’s Health Insurance Program (CHIP)?</vt:lpstr>
      <vt:lpstr>Check Your Knowledge: Question 12</vt:lpstr>
      <vt:lpstr>Helpful Websites</vt:lpstr>
      <vt:lpstr>Key Points to Remember</vt:lpstr>
      <vt:lpstr>Acronyms (AL–MA)</vt:lpstr>
      <vt:lpstr>Acronyms (NT–VA)</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Long, Leslie (CMS/OC)</cp:lastModifiedBy>
  <cp:revision>1434</cp:revision>
  <cp:lastPrinted>2023-12-01T13:22:18Z</cp:lastPrinted>
  <dcterms:created xsi:type="dcterms:W3CDTF">2019-11-14T20:32:59Z</dcterms:created>
  <dcterms:modified xsi:type="dcterms:W3CDTF">2024-05-16T11:48:13Z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0x0101007D9DC2E4582D5D4982FF35358BA9F759</vt:lpwstr>
  </property>
  <property fmtid="{D5CDD505-2E9C-101B-9397-08002B2CF9AE}" pid="4" name="ArticulateGUID">
    <vt:lpwstr>F607C671-5D09-4C5C-94ED-00CC51D9EC5E</vt:lpwstr>
  </property>
  <property fmtid="{D5CDD505-2E9C-101B-9397-08002B2CF9AE}" pid="5" name="ArticulatePath">
    <vt:lpwstr>https://synergye365.sharepoint.com/sites/CMS2018/Shared Documents/CMS PPT Redesign/PPT 6 - Getting Stared With Medicare/2021_Getting Started With Medicare_Original Graphics_DT Edits</vt:lpwstr>
  </property>
</Properties>
</file>