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notesSlides/notesSlide28.xml" ContentType="application/vnd.openxmlformats-officedocument.presentationml.notesSlide+xml"/>
  <Override PartName="/ppt/tags/tag41.xml" ContentType="application/vnd.openxmlformats-officedocument.presentationml.tags+xml"/>
  <Override PartName="/ppt/notesSlides/notesSlide29.xml" ContentType="application/vnd.openxmlformats-officedocument.presentationml.notesSlide+xml"/>
  <Override PartName="/ppt/tags/tag42.xml" ContentType="application/vnd.openxmlformats-officedocument.presentationml.tags+xml"/>
  <Override PartName="/ppt/notesSlides/notesSlide30.xml" ContentType="application/vnd.openxmlformats-officedocument.presentationml.notesSlide+xml"/>
  <Override PartName="/ppt/tags/tag43.xml" ContentType="application/vnd.openxmlformats-officedocument.presentationml.tags+xml"/>
  <Override PartName="/ppt/notesSlides/notesSlide31.xml" ContentType="application/vnd.openxmlformats-officedocument.presentationml.notesSlide+xml"/>
  <Override PartName="/ppt/tags/tag44.xml" ContentType="application/vnd.openxmlformats-officedocument.presentationml.tags+xml"/>
  <Override PartName="/ppt/notesSlides/notesSlide32.xml" ContentType="application/vnd.openxmlformats-officedocument.presentationml.notesSlide+xml"/>
  <Override PartName="/ppt/tags/tag45.xml" ContentType="application/vnd.openxmlformats-officedocument.presentationml.tags+xml"/>
  <Override PartName="/ppt/notesSlides/notesSlide33.xml" ContentType="application/vnd.openxmlformats-officedocument.presentationml.notesSlide+xml"/>
  <Override PartName="/ppt/tags/tag46.xml" ContentType="application/vnd.openxmlformats-officedocument.presentationml.tags+xml"/>
  <Override PartName="/ppt/notesSlides/notesSlide34.xml" ContentType="application/vnd.openxmlformats-officedocument.presentationml.notesSlide+xml"/>
  <Override PartName="/ppt/tags/tag47.xml" ContentType="application/vnd.openxmlformats-officedocument.presentationml.tags+xml"/>
  <Override PartName="/ppt/notesSlides/notesSlide35.xml" ContentType="application/vnd.openxmlformats-officedocument.presentationml.notesSlide+xml"/>
  <Override PartName="/ppt/tags/tag48.xml" ContentType="application/vnd.openxmlformats-officedocument.presentationml.tags+xml"/>
  <Override PartName="/ppt/notesSlides/notesSlide36.xml" ContentType="application/vnd.openxmlformats-officedocument.presentationml.notesSlide+xml"/>
  <Override PartName="/ppt/tags/tag49.xml" ContentType="application/vnd.openxmlformats-officedocument.presentationml.tags+xml"/>
  <Override PartName="/ppt/notesSlides/notesSlide37.xml" ContentType="application/vnd.openxmlformats-officedocument.presentationml.notesSlide+xml"/>
  <Override PartName="/ppt/tags/tag50.xml" ContentType="application/vnd.openxmlformats-officedocument.presentationml.tags+xml"/>
  <Override PartName="/ppt/notesSlides/notesSlide38.xml" ContentType="application/vnd.openxmlformats-officedocument.presentationml.notesSlide+xml"/>
  <Override PartName="/ppt/tags/tag51.xml" ContentType="application/vnd.openxmlformats-officedocument.presentationml.tags+xml"/>
  <Override PartName="/ppt/notesSlides/notesSlide39.xml" ContentType="application/vnd.openxmlformats-officedocument.presentationml.notesSlide+xml"/>
  <Override PartName="/ppt/tags/tag52.xml" ContentType="application/vnd.openxmlformats-officedocument.presentationml.tags+xml"/>
  <Override PartName="/ppt/notesSlides/notesSlide40.xml" ContentType="application/vnd.openxmlformats-officedocument.presentationml.notesSlide+xml"/>
  <Override PartName="/ppt/tags/tag53.xml" ContentType="application/vnd.openxmlformats-officedocument.presentationml.tags+xml"/>
  <Override PartName="/ppt/notesSlides/notesSlide41.xml" ContentType="application/vnd.openxmlformats-officedocument.presentationml.notesSlide+xml"/>
  <Override PartName="/ppt/tags/tag54.xml" ContentType="application/vnd.openxmlformats-officedocument.presentationml.tags+xml"/>
  <Override PartName="/ppt/notesSlides/notesSlide42.xml" ContentType="application/vnd.openxmlformats-officedocument.presentationml.notesSlide+xml"/>
  <Override PartName="/ppt/tags/tag55.xml" ContentType="application/vnd.openxmlformats-officedocument.presentationml.tags+xml"/>
  <Override PartName="/ppt/notesSlides/notesSlide43.xml" ContentType="application/vnd.openxmlformats-officedocument.presentationml.notesSlide+xml"/>
  <Override PartName="/ppt/tags/tag56.xml" ContentType="application/vnd.openxmlformats-officedocument.presentationml.tags+xml"/>
  <Override PartName="/ppt/notesSlides/notesSlide44.xml" ContentType="application/vnd.openxmlformats-officedocument.presentationml.notesSlide+xml"/>
  <Override PartName="/ppt/tags/tag57.xml" ContentType="application/vnd.openxmlformats-officedocument.presentationml.tags+xml"/>
  <Override PartName="/ppt/notesSlides/notesSlide45.xml" ContentType="application/vnd.openxmlformats-officedocument.presentationml.notesSlide+xml"/>
  <Override PartName="/ppt/tags/tag58.xml" ContentType="application/vnd.openxmlformats-officedocument.presentationml.tags+xml"/>
  <Override PartName="/ppt/notesSlides/notesSlide46.xml" ContentType="application/vnd.openxmlformats-officedocument.presentationml.notesSlide+xml"/>
  <Override PartName="/ppt/tags/tag59.xml" ContentType="application/vnd.openxmlformats-officedocument.presentationml.tags+xml"/>
  <Override PartName="/ppt/notesSlides/notesSlide47.xml" ContentType="application/vnd.openxmlformats-officedocument.presentationml.notesSlide+xml"/>
  <Override PartName="/ppt/tags/tag60.xml" ContentType="application/vnd.openxmlformats-officedocument.presentationml.tags+xml"/>
  <Override PartName="/ppt/notesSlides/notesSlide48.xml" ContentType="application/vnd.openxmlformats-officedocument.presentationml.notesSlide+xml"/>
  <Override PartName="/ppt/tags/tag61.xml" ContentType="application/vnd.openxmlformats-officedocument.presentationml.tags+xml"/>
  <Override PartName="/ppt/notesSlides/notesSlide49.xml" ContentType="application/vnd.openxmlformats-officedocument.presentationml.notesSlide+xml"/>
  <Override PartName="/ppt/tags/tag62.xml" ContentType="application/vnd.openxmlformats-officedocument.presentationml.tags+xml"/>
  <Override PartName="/ppt/notesSlides/notesSlide50.xml" ContentType="application/vnd.openxmlformats-officedocument.presentationml.notesSlide+xml"/>
  <Override PartName="/ppt/tags/tag63.xml" ContentType="application/vnd.openxmlformats-officedocument.presentationml.tags+xml"/>
  <Override PartName="/ppt/notesSlides/notesSlide51.xml" ContentType="application/vnd.openxmlformats-officedocument.presentationml.notesSlide+xml"/>
  <Override PartName="/ppt/tags/tag64.xml" ContentType="application/vnd.openxmlformats-officedocument.presentationml.tags+xml"/>
  <Override PartName="/ppt/notesSlides/notesSlide52.xml" ContentType="application/vnd.openxmlformats-officedocument.presentationml.notesSlide+xml"/>
  <Override PartName="/ppt/tags/tag65.xml" ContentType="application/vnd.openxmlformats-officedocument.presentationml.tags+xml"/>
  <Override PartName="/ppt/notesSlides/notesSlide53.xml" ContentType="application/vnd.openxmlformats-officedocument.presentationml.notesSlide+xml"/>
  <Override PartName="/ppt/tags/tag66.xml" ContentType="application/vnd.openxmlformats-officedocument.presentationml.tags+xml"/>
  <Override PartName="/ppt/notesSlides/notesSlide54.xml" ContentType="application/vnd.openxmlformats-officedocument.presentationml.notesSlide+xml"/>
  <Override PartName="/ppt/tags/tag67.xml" ContentType="application/vnd.openxmlformats-officedocument.presentationml.tags+xml"/>
  <Override PartName="/ppt/notesSlides/notesSlide55.xml" ContentType="application/vnd.openxmlformats-officedocument.presentationml.notesSlide+xml"/>
  <Override PartName="/ppt/tags/tag68.xml" ContentType="application/vnd.openxmlformats-officedocument.presentationml.tags+xml"/>
  <Override PartName="/ppt/notesSlides/notesSlide56.xml" ContentType="application/vnd.openxmlformats-officedocument.presentationml.notesSlide+xml"/>
  <Override PartName="/ppt/tags/tag69.xml" ContentType="application/vnd.openxmlformats-officedocument.presentationml.tags+xml"/>
  <Override PartName="/ppt/notesSlides/notesSlide57.xml" ContentType="application/vnd.openxmlformats-officedocument.presentationml.notesSlide+xml"/>
  <Override PartName="/ppt/tags/tag70.xml" ContentType="application/vnd.openxmlformats-officedocument.presentationml.tags+xml"/>
  <Override PartName="/ppt/notesSlides/notesSlide58.xml" ContentType="application/vnd.openxmlformats-officedocument.presentationml.notesSlide+xml"/>
  <Override PartName="/ppt/tags/tag71.xml" ContentType="application/vnd.openxmlformats-officedocument.presentationml.tags+xml"/>
  <Override PartName="/ppt/notesSlides/notesSlide59.xml" ContentType="application/vnd.openxmlformats-officedocument.presentationml.notesSlide+xml"/>
  <Override PartName="/ppt/tags/tag72.xml" ContentType="application/vnd.openxmlformats-officedocument.presentationml.tags+xml"/>
  <Override PartName="/ppt/notesSlides/notesSlide60.xml" ContentType="application/vnd.openxmlformats-officedocument.presentationml.notesSlide+xml"/>
  <Override PartName="/ppt/tags/tag73.xml" ContentType="application/vnd.openxmlformats-officedocument.presentationml.tags+xml"/>
  <Override PartName="/ppt/notesSlides/notesSlide61.xml" ContentType="application/vnd.openxmlformats-officedocument.presentationml.notesSlide+xml"/>
  <Override PartName="/ppt/tags/tag74.xml" ContentType="application/vnd.openxmlformats-officedocument.presentationml.tags+xml"/>
  <Override PartName="/ppt/notesSlides/notesSlide62.xml" ContentType="application/vnd.openxmlformats-officedocument.presentationml.notesSlide+xml"/>
  <Override PartName="/ppt/tags/tag75.xml" ContentType="application/vnd.openxmlformats-officedocument.presentationml.tags+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5"/>
  </p:notesMasterIdLst>
  <p:sldIdLst>
    <p:sldId id="565" r:id="rId2"/>
    <p:sldId id="360" r:id="rId3"/>
    <p:sldId id="378" r:id="rId4"/>
    <p:sldId id="431" r:id="rId5"/>
    <p:sldId id="576" r:id="rId6"/>
    <p:sldId id="567" r:id="rId7"/>
    <p:sldId id="484" r:id="rId8"/>
    <p:sldId id="512" r:id="rId9"/>
    <p:sldId id="258" r:id="rId10"/>
    <p:sldId id="577" r:id="rId11"/>
    <p:sldId id="511" r:id="rId12"/>
    <p:sldId id="487" r:id="rId13"/>
    <p:sldId id="573" r:id="rId14"/>
    <p:sldId id="598" r:id="rId15"/>
    <p:sldId id="490" r:id="rId16"/>
    <p:sldId id="272" r:id="rId17"/>
    <p:sldId id="555" r:id="rId18"/>
    <p:sldId id="263" r:id="rId19"/>
    <p:sldId id="578" r:id="rId20"/>
    <p:sldId id="569" r:id="rId21"/>
    <p:sldId id="491" r:id="rId22"/>
    <p:sldId id="492" r:id="rId23"/>
    <p:sldId id="570" r:id="rId24"/>
    <p:sldId id="494" r:id="rId25"/>
    <p:sldId id="522" r:id="rId26"/>
    <p:sldId id="265" r:id="rId27"/>
    <p:sldId id="264" r:id="rId28"/>
    <p:sldId id="579" r:id="rId29"/>
    <p:sldId id="592" r:id="rId30"/>
    <p:sldId id="571" r:id="rId31"/>
    <p:sldId id="591" r:id="rId32"/>
    <p:sldId id="504" r:id="rId33"/>
    <p:sldId id="497" r:id="rId34"/>
    <p:sldId id="556" r:id="rId35"/>
    <p:sldId id="261" r:id="rId36"/>
    <p:sldId id="580" r:id="rId37"/>
    <p:sldId id="439" r:id="rId38"/>
    <p:sldId id="593" r:id="rId39"/>
    <p:sldId id="572" r:id="rId40"/>
    <p:sldId id="562" r:id="rId41"/>
    <p:sldId id="557" r:id="rId42"/>
    <p:sldId id="262" r:id="rId43"/>
    <p:sldId id="581" r:id="rId44"/>
    <p:sldId id="594" r:id="rId45"/>
    <p:sldId id="501" r:id="rId46"/>
    <p:sldId id="600" r:id="rId47"/>
    <p:sldId id="601" r:id="rId48"/>
    <p:sldId id="508" r:id="rId49"/>
    <p:sldId id="507" r:id="rId50"/>
    <p:sldId id="563" r:id="rId51"/>
    <p:sldId id="513" r:id="rId52"/>
    <p:sldId id="558" r:id="rId53"/>
    <p:sldId id="559" r:id="rId54"/>
    <p:sldId id="583" r:id="rId55"/>
    <p:sldId id="523" r:id="rId56"/>
    <p:sldId id="514" r:id="rId57"/>
    <p:sldId id="505" r:id="rId58"/>
    <p:sldId id="503" r:id="rId59"/>
    <p:sldId id="466" r:id="rId60"/>
    <p:sldId id="540" r:id="rId61"/>
    <p:sldId id="456" r:id="rId62"/>
    <p:sldId id="588" r:id="rId63"/>
    <p:sldId id="430" r:id="rId64"/>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RAH BOEHM" initials="SB" lastIdx="7" clrIdx="6">
    <p:extLst>
      <p:ext uri="{19B8F6BF-5375-455C-9EA6-DF929625EA0E}">
        <p15:presenceInfo xmlns:p15="http://schemas.microsoft.com/office/powerpoint/2012/main" userId="S-1-5-21-4095628063-3556742122-3606576086-82552" providerId="AD"/>
      </p:ext>
    </p:extLst>
  </p:cmAuthor>
  <p:cmAuthor id="1" name="Mohamad Al-Issa" initials="MA" lastIdx="41" clrIdx="0">
    <p:extLst>
      <p:ext uri="{19B8F6BF-5375-455C-9EA6-DF929625EA0E}">
        <p15:presenceInfo xmlns:p15="http://schemas.microsoft.com/office/powerpoint/2012/main" userId="S-1-5-21-4095628063-3556742122-3606576086-234970" providerId="AD"/>
      </p:ext>
    </p:extLst>
  </p:cmAuthor>
  <p:cmAuthor id="8" name="Carly Rhyne" initials="CR" lastIdx="1" clrIdx="7">
    <p:extLst>
      <p:ext uri="{19B8F6BF-5375-455C-9EA6-DF929625EA0E}">
        <p15:presenceInfo xmlns:p15="http://schemas.microsoft.com/office/powerpoint/2012/main" userId="S-1-5-21-4095628063-3556742122-3606576086-120705" providerId="AD"/>
      </p:ext>
    </p:extLst>
  </p:cmAuthor>
  <p:cmAuthor id="2" name="Leslie Long" initials="LL" lastIdx="103" clrIdx="1">
    <p:extLst>
      <p:ext uri="{19B8F6BF-5375-455C-9EA6-DF929625EA0E}">
        <p15:presenceInfo xmlns:p15="http://schemas.microsoft.com/office/powerpoint/2012/main" userId="S-1-5-21-4095628063-3556742122-3606576086-120535" providerId="AD"/>
      </p:ext>
    </p:extLst>
  </p:cmAuthor>
  <p:cmAuthor id="9" name="Kelly Cruz" initials="KC" lastIdx="2" clrIdx="8">
    <p:extLst>
      <p:ext uri="{19B8F6BF-5375-455C-9EA6-DF929625EA0E}">
        <p15:presenceInfo xmlns:p15="http://schemas.microsoft.com/office/powerpoint/2012/main" userId="S-1-5-21-4095628063-3556742122-3606576086-129531" providerId="AD"/>
      </p:ext>
    </p:extLst>
  </p:cmAuthor>
  <p:cmAuthor id="3" name="Doria Diacogiannis" initials="DD" lastIdx="75" clrIdx="2">
    <p:extLst>
      <p:ext uri="{19B8F6BF-5375-455C-9EA6-DF929625EA0E}">
        <p15:presenceInfo xmlns:p15="http://schemas.microsoft.com/office/powerpoint/2012/main" userId="S-1-5-21-4095628063-3556742122-3606576086-197501" providerId="AD"/>
      </p:ext>
    </p:extLst>
  </p:cmAuthor>
  <p:cmAuthor id="10" name="Santana, David P. (CMS/OC)" initials="SDP(" lastIdx="1" clrIdx="9">
    <p:extLst>
      <p:ext uri="{19B8F6BF-5375-455C-9EA6-DF929625EA0E}">
        <p15:presenceInfo xmlns:p15="http://schemas.microsoft.com/office/powerpoint/2012/main" userId="S-1-5-21-4095628063-3556742122-3606576086-6751" providerId="AD"/>
      </p:ext>
    </p:extLst>
  </p:cmAuthor>
  <p:cmAuthor id="4" name="Meghan Starinsky" initials="MS" lastIdx="37" clrIdx="3">
    <p:extLst>
      <p:ext uri="{19B8F6BF-5375-455C-9EA6-DF929625EA0E}">
        <p15:presenceInfo xmlns:p15="http://schemas.microsoft.com/office/powerpoint/2012/main" userId="S-1-5-21-4095628063-3556742122-3606576086-87243" providerId="AD"/>
      </p:ext>
    </p:extLst>
  </p:cmAuthor>
  <p:cmAuthor id="11" name="Amy Miner" initials="AM" lastIdx="31" clrIdx="10">
    <p:extLst>
      <p:ext uri="{19B8F6BF-5375-455C-9EA6-DF929625EA0E}">
        <p15:presenceInfo xmlns:p15="http://schemas.microsoft.com/office/powerpoint/2012/main" userId="S-1-5-21-4095628063-3556742122-3606576086-8437" providerId="AD"/>
      </p:ext>
    </p:extLst>
  </p:cmAuthor>
  <p:cmAuthor id="5" name="Karie Watson" initials="KW" lastIdx="30" clrIdx="4">
    <p:extLst>
      <p:ext uri="{19B8F6BF-5375-455C-9EA6-DF929625EA0E}">
        <p15:presenceInfo xmlns:p15="http://schemas.microsoft.com/office/powerpoint/2012/main" userId="S-1-5-21-4095628063-3556742122-3606576086-133138" providerId="AD"/>
      </p:ext>
    </p:extLst>
  </p:cmAuthor>
  <p:cmAuthor id="12" name="Erin Gordon" initials="EG" lastIdx="12" clrIdx="11">
    <p:extLst>
      <p:ext uri="{19B8F6BF-5375-455C-9EA6-DF929625EA0E}">
        <p15:presenceInfo xmlns:p15="http://schemas.microsoft.com/office/powerpoint/2012/main" userId="S-1-5-21-4095628063-3556742122-3606576086-10842" providerId="AD"/>
      </p:ext>
    </p:extLst>
  </p:cmAuthor>
  <p:cmAuthor id="6" name="Sarah Barber" initials="SB" lastIdx="2" clrIdx="5">
    <p:extLst>
      <p:ext uri="{19B8F6BF-5375-455C-9EA6-DF929625EA0E}">
        <p15:presenceInfo xmlns:p15="http://schemas.microsoft.com/office/powerpoint/2012/main" userId="S-1-5-21-4095628063-3556742122-3606576086-734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0563C1"/>
    <a:srgbClr val="F8F8F9"/>
    <a:srgbClr val="FDFDFD"/>
    <a:srgbClr val="F1F2F7"/>
    <a:srgbClr val="E14666"/>
    <a:srgbClr val="31415E"/>
    <a:srgbClr val="B4B4B4"/>
    <a:srgbClr val="C19E4F"/>
    <a:srgbClr val="EDC8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5532" autoAdjust="0"/>
    <p:restoredTop sz="76995" autoAdjust="0"/>
  </p:normalViewPr>
  <p:slideViewPr>
    <p:cSldViewPr snapToGrid="0" snapToObjects="1">
      <p:cViewPr varScale="1">
        <p:scale>
          <a:sx n="49" d="100"/>
          <a:sy n="49" d="100"/>
        </p:scale>
        <p:origin x="864" y="40"/>
      </p:cViewPr>
      <p:guideLst/>
    </p:cSldViewPr>
  </p:slideViewPr>
  <p:notesTextViewPr>
    <p:cViewPr>
      <p:scale>
        <a:sx n="1" d="1"/>
        <a:sy n="1" d="1"/>
      </p:scale>
      <p:origin x="0" y="0"/>
    </p:cViewPr>
  </p:notesTextViewPr>
  <p:sorterViewPr>
    <p:cViewPr>
      <p:scale>
        <a:sx n="100" d="100"/>
        <a:sy n="100" d="100"/>
      </p:scale>
      <p:origin x="0" y="-35556"/>
    </p:cViewPr>
  </p:sorterViewPr>
  <p:notesViewPr>
    <p:cSldViewPr snapToGrid="0" snapToObjects="1">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CFB331-111C-42DF-A8CD-0C18F91961CC}" type="datetimeFigureOut">
              <a:rPr lang="en-US" smtClean="0"/>
              <a:t>11/17/2022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BF8FC-0BCA-488B-8738-1B288BD7F7D2}" type="slidenum">
              <a:rPr lang="en-US" smtClean="0"/>
              <a:t>‹#›</a:t>
            </a:fld>
            <a:endParaRPr lang="en-US" dirty="0"/>
          </a:p>
        </p:txBody>
      </p:sp>
    </p:spTree>
    <p:extLst>
      <p:ext uri="{BB962C8B-B14F-4D97-AF65-F5344CB8AC3E}">
        <p14:creationId xmlns:p14="http://schemas.microsoft.com/office/powerpoint/2010/main" val="274258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ealthcare.gov/lower-costs/save-on-out-of-pocket-cost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healthcare.gov/reporting-changes/how-to-report-chang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healthcare.gov/lower-costs/save-on-out-of-pocket-cost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healthcare.gov/american-indians-alaska-nativ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cfr.gov/current/title-45/subtitle-A/subchapter-B/part-155/subpart-E/section-155.420#p-155.420(d)(1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arketplace.cms.gov/outreach-and-education/key-dates-health-insurance-marketplace.pdf"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healthcare.gov/coverage-outside-open-enrollment/special-enrollment-perio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marketplace.cms.gov/applications-and-forms/individuals-and-families-forms.html" TargetMode="External"/><Relationship Id="rId4" Type="http://schemas.openxmlformats.org/officeDocument/2006/relationships/hyperlink" Target="https://www.cuidadodesalud.gov/e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ealthcare.gov/create-account"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healthcare.gov/downloads/apply-for-or-renew-coverage.pdf" TargetMode="External"/><Relationship Id="rId5" Type="http://schemas.openxmlformats.org/officeDocument/2006/relationships/hyperlink" Target="https://www.healthcare.gov/tips-and-troubleshooting/creating-an-account/" TargetMode="External"/><Relationship Id="rId4" Type="http://schemas.openxmlformats.org/officeDocument/2006/relationships/hyperlink" Target="https://www.healthcare.gov/"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healthcare.gov/find-assistanc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cuidadodesalud.gov/e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hhealthcare.gov/reporting-changes/" TargetMode="External"/><Relationship Id="rId4" Type="http://schemas.openxmlformats.org/officeDocument/2006/relationships/hyperlink" Target="https://localhelp.healthcare.gov/#/"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healthcare.gov/how-to-cancel-a-marketplace-pla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healthcare.gov/glossary/qualifying-health-coverage/"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healthcare.gov/fees/plans-that-count-as-coverage"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healthcare.gov/glossary/eligibility-assessmen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marketplace.cms.gov/technical-assistance-resources/training-materials/medicare-and-marketplace.pptx"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healthcare.gov/have-job-based-coverage/"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healthcare.gov/small-businesses/choose-and-enroll/shop-marketplace-overview/"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healthcare.gov/small-businesse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hhealthcare.gov/downloads/qsehra-worksheet.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healthcare.gov/job-based-help"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marketplace.cms.gov/outreach-and-education/key-dates-health-insurance-marketplace.pdf"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healthcare.gov/marketplace-in-your-state/"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healthcare.gov/"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healthcare.gov/glossary/health-insurance-marketplace-glossary/"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healthcare.gov/marketplace-appeal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8" Type="http://schemas.openxmlformats.org/officeDocument/2006/relationships/hyperlink" Target="https://productordering.cms.hhs.gov/pow/?id=pow_login" TargetMode="External"/><Relationship Id="rId3" Type="http://schemas.openxmlformats.org/officeDocument/2006/relationships/hyperlink" Target="https://www.healthcare.gov/subscribe/" TargetMode="External"/><Relationship Id="rId7" Type="http://schemas.openxmlformats.org/officeDocument/2006/relationships/hyperlink" Target="https://www.facebook.com/Healthcare.gov"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twitter.com/HealthCareGov" TargetMode="External"/><Relationship Id="rId5" Type="http://schemas.openxmlformats.org/officeDocument/2006/relationships/hyperlink" Target="https://www.healthcare.gov/" TargetMode="External"/><Relationship Id="rId4" Type="http://schemas.openxmlformats.org/officeDocument/2006/relationships/hyperlink" Target="https://www.cuidadodesalud.gov/es/"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healthcare.gov/marketplace-in-your-stat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3509" y="4400550"/>
            <a:ext cx="6113417" cy="3600450"/>
          </a:xfrm>
        </p:spPr>
        <p:txBody>
          <a:bodyPr/>
          <a:lstStyle/>
          <a:p>
            <a:pPr>
              <a:spcBef>
                <a:spcPts val="651"/>
              </a:spcBef>
              <a:defRPr/>
            </a:pPr>
            <a:r>
              <a:rPr lang="en-US" sz="1050" b="1" dirty="0">
                <a:cs typeface="Arial" panose="020B0604020202020204" pitchFamily="34" charset="0"/>
              </a:rPr>
              <a:t>Presenter Notes</a:t>
            </a:r>
            <a:endParaRPr lang="en-US" sz="1050" dirty="0">
              <a:cs typeface="Arial" panose="020B0604020202020204" pitchFamily="34" charset="0"/>
            </a:endParaRPr>
          </a:p>
          <a:p>
            <a:pPr marL="123512" indent="-123512">
              <a:spcBef>
                <a:spcPts val="651"/>
              </a:spcBef>
              <a:buFont typeface="Wingdings,Sans-Serif"/>
              <a:buChar char="§"/>
              <a:defRPr/>
            </a:pPr>
            <a:r>
              <a:rPr lang="en-US" sz="1050" dirty="0">
                <a:cs typeface="Arial" panose="020B0604020202020204" pitchFamily="34" charset="0"/>
              </a:rPr>
              <a:t>Hyperlinks in slides are active, but the URLs in the presenter notes section of this PowerPoint aren’t active because PowerPoint doesn’t support that feature. To access any of the URLs in the presenter notes, copy the URL and paste it into your browser.</a:t>
            </a:r>
          </a:p>
          <a:p>
            <a:pPr marL="123512" indent="-123512">
              <a:spcBef>
                <a:spcPts val="651"/>
              </a:spcBef>
              <a:buFont typeface="Wingdings,Sans-Serif"/>
              <a:buChar char="§"/>
              <a:defRPr/>
            </a:pPr>
            <a:r>
              <a:rPr lang="en-US" sz="1050" dirty="0">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sz="1050" u="sng" dirty="0">
                <a:cs typeface="Arial" panose="020B0604020202020204" pitchFamily="34" charset="0"/>
                <a:hlinkClick r:id="rId3"/>
              </a:rPr>
              <a:t>support.microsoft.com/en-us/office/start-the-presentation-and-see-your-notes-in-presenter-view-4de90e28-487e-435c-9401-eb49a3801257</a:t>
            </a:r>
            <a:endParaRPr lang="en-US" sz="1050" dirty="0">
              <a:cs typeface="Arial" panose="020B0604020202020204" pitchFamily="34" charset="0"/>
            </a:endParaRPr>
          </a:p>
          <a:p>
            <a:pPr>
              <a:spcBef>
                <a:spcPts val="651"/>
              </a:spcBef>
              <a:defRPr/>
            </a:pPr>
            <a:r>
              <a:rPr lang="en-US" sz="1050" b="1" dirty="0">
                <a:cs typeface="Arial" panose="020B0604020202020204" pitchFamily="34" charset="0"/>
              </a:rPr>
              <a:t>Introduction to Module Content</a:t>
            </a:r>
            <a:endParaRPr lang="en-US" sz="1050" dirty="0">
              <a:cs typeface="Arial" panose="020B0604020202020204" pitchFamily="34" charset="0"/>
            </a:endParaRPr>
          </a:p>
          <a:p>
            <a:pPr>
              <a:spcBef>
                <a:spcPts val="634"/>
              </a:spcBef>
              <a:defRPr/>
            </a:pPr>
            <a:r>
              <a:rPr lang="en-US" sz="1050" dirty="0">
                <a:solidFill>
                  <a:prstClr val="black"/>
                </a:solidFill>
                <a:cs typeface="Arial" panose="020B0604020202020204" pitchFamily="34" charset="0"/>
              </a:rPr>
              <a:t>“Health Insurance Marketplace® Basics: Find Health Options that Meet Your Needs &amp; Fit Your Budget,” explains the Marketplace and other health coverage options. </a:t>
            </a:r>
            <a:endParaRPr lang="en-US" sz="1050" b="1" dirty="0">
              <a:solidFill>
                <a:prstClr val="black"/>
              </a:solidFill>
              <a:cs typeface="Arial" panose="020B0604020202020204" pitchFamily="34" charset="0"/>
            </a:endParaRPr>
          </a:p>
          <a:p>
            <a:pPr>
              <a:spcBef>
                <a:spcPts val="634"/>
              </a:spcBef>
              <a:defRPr/>
            </a:pPr>
            <a:r>
              <a:rPr lang="en-US" sz="1050" b="1" dirty="0">
                <a:solidFill>
                  <a:prstClr val="black"/>
                </a:solidFill>
                <a:cs typeface="Arial" panose="020B0604020202020204" pitchFamily="34" charset="0"/>
              </a:rPr>
              <a:t>Disclaimer</a:t>
            </a:r>
            <a:endParaRPr lang="en-US" sz="1050" dirty="0">
              <a:solidFill>
                <a:prstClr val="black"/>
              </a:solidFill>
              <a:cs typeface="Arial" panose="020B0604020202020204" pitchFamily="34" charset="0"/>
            </a:endParaRPr>
          </a:p>
          <a:p>
            <a:pPr>
              <a:spcBef>
                <a:spcPts val="634"/>
              </a:spcBef>
              <a:defRPr/>
            </a:pPr>
            <a:r>
              <a:rPr lang="en-US" sz="1050"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endParaRPr lang="en-US" sz="1050" dirty="0">
              <a:cs typeface="Arial" panose="020B0604020202020204" pitchFamily="34" charset="0"/>
            </a:endParaRPr>
          </a:p>
          <a:p>
            <a:pPr>
              <a:spcBef>
                <a:spcPts val="634"/>
              </a:spcBef>
              <a:defRPr/>
            </a:pPr>
            <a:r>
              <a:rPr lang="en-US" sz="1050" dirty="0">
                <a:solidFill>
                  <a:prstClr val="black"/>
                </a:solidFill>
                <a:cs typeface="Arial" panose="020B0604020202020204" pitchFamily="34" charset="0"/>
              </a:rPr>
              <a:t>The information in this module was correct as of August 2022. To check for an updated version, visit </a:t>
            </a:r>
            <a:r>
              <a:rPr lang="en-US" sz="1050" dirty="0">
                <a:solidFill>
                  <a:prstClr val="black"/>
                </a:solidFill>
                <a:cs typeface="Arial" panose="020B0604020202020204" pitchFamily="34" charset="0"/>
                <a:hlinkClick r:id="rId4"/>
              </a:rPr>
              <a:t>CMSnationaltrainingprogram.cms.gov</a:t>
            </a:r>
            <a:r>
              <a:rPr lang="en-US" sz="1050" dirty="0">
                <a:solidFill>
                  <a:prstClr val="black"/>
                </a:solidFill>
                <a:cs typeface="Arial" panose="020B0604020202020204" pitchFamily="34" charset="0"/>
              </a:rPr>
              <a:t>. </a:t>
            </a:r>
            <a:r>
              <a:rPr lang="en-US" sz="1050" dirty="0">
                <a:cs typeface="Arial" panose="020B0604020202020204" pitchFamily="34" charset="0"/>
              </a:rPr>
              <a:t>The CMS National Training Program provides this information as a resource for our partners. </a:t>
            </a:r>
            <a:r>
              <a:rPr lang="en-US" sz="1050" dirty="0">
                <a:solidFill>
                  <a:prstClr val="black"/>
                </a:solidFill>
                <a:cs typeface="Arial" panose="020B0604020202020204" pitchFamily="34" charset="0"/>
              </a:rPr>
              <a:t>It’s not a legal document or intended for press purposes. The press can contact the CMS Press Office at </a:t>
            </a:r>
            <a:r>
              <a:rPr lang="en-US" sz="1050" dirty="0">
                <a:solidFill>
                  <a:prstClr val="black"/>
                </a:solidFill>
                <a:cs typeface="Arial" panose="020B0604020202020204" pitchFamily="34" charset="0"/>
                <a:hlinkClick r:id="rId5"/>
              </a:rPr>
              <a:t>press@cms.hhs.gov</a:t>
            </a:r>
            <a:r>
              <a:rPr lang="en-US" sz="1050" dirty="0">
                <a:solidFill>
                  <a:prstClr val="black"/>
                </a:solidFill>
                <a:cs typeface="Arial" panose="020B0604020202020204" pitchFamily="34" charset="0"/>
              </a:rPr>
              <a:t>. Official Marketplace Program legal guidance is contained in the relevant statutes, regulations, and rulings.</a:t>
            </a:r>
          </a:p>
          <a:p>
            <a:pPr defTabSz="966612">
              <a:spcBef>
                <a:spcPts val="634"/>
              </a:spcBef>
              <a:defRPr/>
            </a:pPr>
            <a:r>
              <a:rPr lang="en-US" sz="1050" dirty="0">
                <a:solidFill>
                  <a:prstClr val="black"/>
                </a:solidFill>
                <a:cs typeface="Arial" panose="020B0604020202020204" pitchFamily="34" charset="0"/>
              </a:rPr>
              <a:t>This communication was printed, published, or produced and disseminated at U.S. taxpayer expense. </a:t>
            </a:r>
            <a:r>
              <a:rPr lang="en-US" sz="1050" dirty="0"/>
              <a:t>Health Insurance Marketplace® </a:t>
            </a:r>
            <a:r>
              <a:rPr lang="en-US" sz="1050" dirty="0">
                <a:solidFill>
                  <a:prstClr val="black"/>
                </a:solidFill>
                <a:cs typeface="Arial" panose="020B0604020202020204" pitchFamily="34" charset="0"/>
              </a:rPr>
              <a:t>is a registered service mark of the U.S. Department of Health &amp; Human Services (HHS).</a:t>
            </a: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1</a:t>
            </a:fld>
            <a:endParaRPr lang="en-US" dirty="0"/>
          </a:p>
        </p:txBody>
      </p:sp>
    </p:spTree>
    <p:extLst>
      <p:ext uri="{BB962C8B-B14F-4D97-AF65-F5344CB8AC3E}">
        <p14:creationId xmlns:p14="http://schemas.microsoft.com/office/powerpoint/2010/main" val="476005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39590"/>
            <a:ext cx="5486400" cy="3600450"/>
          </a:xfrm>
        </p:spPr>
        <p:txBody>
          <a:bodyPr/>
          <a:lstStyle/>
          <a:p>
            <a:r>
              <a:rPr lang="en-US" b="1" dirty="0"/>
              <a:t>Presenter notes</a:t>
            </a:r>
          </a:p>
          <a:p>
            <a:r>
              <a:rPr lang="en-US" b="1" dirty="0"/>
              <a:t>By the end of this lesson, you’ll be able to:</a:t>
            </a:r>
          </a:p>
          <a:p>
            <a:pPr marL="111125" indent="-111125">
              <a:buFont typeface="Wingdings" panose="05000000000000000000" pitchFamily="2" charset="2"/>
              <a:buChar char="§"/>
            </a:pPr>
            <a:r>
              <a:rPr lang="en-US" dirty="0"/>
              <a:t>List the requirements for health insurance companies to sell Marketplace plans</a:t>
            </a:r>
          </a:p>
          <a:p>
            <a:pPr marL="111125" indent="-111125">
              <a:buFont typeface="Wingdings" panose="05000000000000000000" pitchFamily="2" charset="2"/>
              <a:buChar char="§"/>
            </a:pPr>
            <a:r>
              <a:rPr lang="en-US" dirty="0"/>
              <a:t>List Marketplace health plan requirements</a:t>
            </a:r>
          </a:p>
          <a:p>
            <a:pPr marL="111125" indent="-111125">
              <a:buFont typeface="Wingdings" panose="05000000000000000000" pitchFamily="2" charset="2"/>
              <a:buChar char="§"/>
            </a:pPr>
            <a:r>
              <a:rPr lang="en-US" dirty="0"/>
              <a:t>Describe the Marketplace application process</a:t>
            </a:r>
          </a:p>
          <a:p>
            <a:pPr marL="111125" indent="-111125">
              <a:buFont typeface="Wingdings" panose="05000000000000000000" pitchFamily="2" charset="2"/>
              <a:buChar char="§"/>
            </a:pPr>
            <a:r>
              <a:rPr lang="en-US" dirty="0"/>
              <a:t>Compare the 4 health plan categories</a:t>
            </a:r>
          </a:p>
          <a:p>
            <a:pPr marL="111125" indent="-111125">
              <a:buFont typeface="Wingdings" panose="05000000000000000000" pitchFamily="2" charset="2"/>
              <a:buChar char="§"/>
            </a:pPr>
            <a:r>
              <a:rPr lang="en-US" dirty="0"/>
              <a:t>Explain catastrophic health plans</a:t>
            </a: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10</a:t>
            </a:fld>
            <a:endParaRPr lang="en-US" dirty="0"/>
          </a:p>
        </p:txBody>
      </p:sp>
    </p:spTree>
    <p:extLst>
      <p:ext uri="{BB962C8B-B14F-4D97-AF65-F5344CB8AC3E}">
        <p14:creationId xmlns:p14="http://schemas.microsoft.com/office/powerpoint/2010/main" val="548862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1677"/>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b="1" dirty="0">
                <a:cs typeface="Calibri" panose="020F0502020204030204" pitchFamily="34" charset="0"/>
              </a:rPr>
              <a:t>Presenter notes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dirty="0">
                <a:latin typeface="Calibri" panose="020F0502020204030204" pitchFamily="34" charset="0"/>
                <a:cs typeface="Calibri" panose="020F0502020204030204" pitchFamily="34" charset="0"/>
              </a:rPr>
              <a:t>Marketplaces</a:t>
            </a:r>
            <a:r>
              <a:rPr lang="en-US" dirty="0"/>
              <a:t> </a:t>
            </a:r>
            <a:r>
              <a:rPr lang="en-US" dirty="0">
                <a:latin typeface="Calibri" panose="020F0502020204030204" pitchFamily="34" charset="0"/>
                <a:cs typeface="Calibri" panose="020F0502020204030204" pitchFamily="34" charset="0"/>
              </a:rPr>
              <a:t>offer and certify each Marketplace plan sold in a state. </a:t>
            </a:r>
            <a:r>
              <a:rPr lang="en-US" sz="1200" dirty="0">
                <a:cs typeface="Calibri" pitchFamily="34" charset="0"/>
              </a:rPr>
              <a:t>Health insurance companies using the Marketplace must:</a:t>
            </a:r>
          </a:p>
          <a:p>
            <a:pPr marL="231775" indent="-115888">
              <a:spcBef>
                <a:spcPts val="600"/>
              </a:spcBef>
              <a:buFont typeface="Wingdings" panose="05000000000000000000" pitchFamily="2" charset="2"/>
              <a:buChar char="§"/>
            </a:pPr>
            <a:r>
              <a:rPr lang="en-US" sz="1200" dirty="0"/>
              <a:t>Be licensed by the state and in good standing</a:t>
            </a:r>
          </a:p>
          <a:p>
            <a:pPr marL="231775" indent="-117475">
              <a:spcBef>
                <a:spcPts val="600"/>
              </a:spcBef>
              <a:buFont typeface="Wingdings" panose="05000000000000000000" pitchFamily="2" charset="2"/>
              <a:buChar char="§"/>
            </a:pPr>
            <a:r>
              <a:rPr lang="en-US" sz="1200" dirty="0"/>
              <a:t>Offer plans that cover essential health benefits, follow cost-sharing requirements, and are certified as qualified health plans (QHPs) </a:t>
            </a:r>
          </a:p>
          <a:p>
            <a:pPr marL="231775" indent="-117475">
              <a:spcBef>
                <a:spcPts val="600"/>
              </a:spcBef>
              <a:buFont typeface="Wingdings" panose="05000000000000000000" pitchFamily="2" charset="2"/>
              <a:buChar char="§"/>
            </a:pPr>
            <a:r>
              <a:rPr lang="en-US" sz="1200" dirty="0"/>
              <a:t>Offer at least one Silver plan and one Gold plan </a:t>
            </a:r>
          </a:p>
          <a:p>
            <a:pPr marL="231775" indent="-115888">
              <a:spcBef>
                <a:spcPts val="600"/>
              </a:spcBef>
              <a:buFont typeface="Wingdings" panose="05000000000000000000" pitchFamily="2" charset="2"/>
              <a:buChar char="§"/>
            </a:pPr>
            <a:r>
              <a:rPr lang="en-US" sz="1200" dirty="0"/>
              <a:t>Charge the same premium whether offered through a Marketplace or outside a Marketplace</a:t>
            </a:r>
          </a:p>
          <a:p>
            <a:pPr marL="0" indent="0">
              <a:buNone/>
            </a:pPr>
            <a:endParaRPr lang="en-US" dirty="0"/>
          </a:p>
        </p:txBody>
      </p:sp>
    </p:spTree>
    <p:extLst>
      <p:ext uri="{BB962C8B-B14F-4D97-AF65-F5344CB8AC3E}">
        <p14:creationId xmlns:p14="http://schemas.microsoft.com/office/powerpoint/2010/main" val="323569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102"/>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cs typeface="Calibri" panose="020F0502020204030204" pitchFamily="34" charset="0"/>
              </a:rPr>
              <a:t>Presenter notes</a:t>
            </a:r>
          </a:p>
          <a:p>
            <a:pPr marL="0" indent="0">
              <a:lnSpc>
                <a:spcPct val="100000"/>
              </a:lnSpc>
              <a:spcBef>
                <a:spcPts val="600"/>
              </a:spcBef>
              <a:buNone/>
            </a:pPr>
            <a:r>
              <a:rPr lang="en-US" dirty="0">
                <a:latin typeface="Calibri" panose="020F0502020204030204" pitchFamily="34" charset="0"/>
                <a:cs typeface="Calibri" panose="020F0502020204030204" pitchFamily="34" charset="0"/>
              </a:rPr>
              <a:t>Marketplace plans must</a:t>
            </a:r>
          </a:p>
          <a:p>
            <a:pPr marL="111125" indent="-111125">
              <a:lnSpc>
                <a:spcPct val="100000"/>
              </a:lnSpc>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Provide qualifying health coverage, at least including a set of benefits called “Essential Health Benefits”</a:t>
            </a:r>
          </a:p>
          <a:p>
            <a:pPr marL="111125" indent="-111125">
              <a:lnSpc>
                <a:spcPct val="100000"/>
              </a:lnSpc>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Follow established limits on cost sharing, like deductibles, copayments, and out-of-pocket maximum amounts</a:t>
            </a:r>
          </a:p>
          <a:p>
            <a:pPr marL="111125" indent="-111125">
              <a:lnSpc>
                <a:spcPct val="100000"/>
              </a:lnSpc>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Meet certain requirements for nondiscrimination and network adequacy (some state-based Marketplaces have other requirements) </a:t>
            </a:r>
          </a:p>
        </p:txBody>
      </p:sp>
    </p:spTree>
    <p:extLst>
      <p:ext uri="{BB962C8B-B14F-4D97-AF65-F5344CB8AC3E}">
        <p14:creationId xmlns:p14="http://schemas.microsoft.com/office/powerpoint/2010/main" val="2758024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6330"/>
            <a:ext cx="5486400" cy="4729583"/>
          </a:xfrm>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100" b="1" dirty="0">
                <a:cs typeface="Calibri" panose="020F0502020204030204" pitchFamily="34" charset="0"/>
              </a:rPr>
              <a:t>Presenter notes</a:t>
            </a:r>
          </a:p>
          <a:p>
            <a:pPr marL="0" indent="0">
              <a:spcBef>
                <a:spcPts val="600"/>
              </a:spcBef>
              <a:spcAft>
                <a:spcPts val="600"/>
              </a:spcAft>
              <a:buNone/>
            </a:pPr>
            <a:r>
              <a:rPr lang="en-US" sz="1100" dirty="0">
                <a:latin typeface="Calibri" panose="020F0502020204030204" pitchFamily="34" charset="0"/>
                <a:cs typeface="Calibri" panose="020F0502020204030204" pitchFamily="34" charset="0"/>
              </a:rPr>
              <a:t>All plans offered in the Marketplace cover these 10 essential health benefits: </a:t>
            </a:r>
          </a:p>
          <a:p>
            <a:pPr marL="230188" lvl="0" indent="-111125">
              <a:spcBef>
                <a:spcPts val="600"/>
              </a:spcBef>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Ambulatory patient services, like doctor and clinic visits </a:t>
            </a:r>
          </a:p>
          <a:p>
            <a:pPr marL="230188" lvl="0" indent="-111125">
              <a:spcBef>
                <a:spcPts val="600"/>
              </a:spcBef>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Emergency services, like ambulance, first aid, and rescue squad </a:t>
            </a:r>
          </a:p>
          <a:p>
            <a:pPr marL="230188" lvl="0" indent="-111125">
              <a:spcBef>
                <a:spcPts val="600"/>
              </a:spcBef>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Hospitalization </a:t>
            </a:r>
          </a:p>
          <a:p>
            <a:pPr marL="230188" lvl="0" indent="-111125">
              <a:spcBef>
                <a:spcPts val="600"/>
              </a:spcBef>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Pregnancy,</a:t>
            </a:r>
            <a:r>
              <a:rPr lang="en-US" sz="1100" baseline="0" dirty="0">
                <a:latin typeface="Calibri" panose="020F0502020204030204" pitchFamily="34" charset="0"/>
                <a:ea typeface="Calibri" panose="020F0502020204030204" pitchFamily="34" charset="0"/>
                <a:cs typeface="Times New Roman" panose="02020603050405020304" pitchFamily="18" charset="0"/>
              </a:rPr>
              <a:t> m</a:t>
            </a:r>
            <a:r>
              <a:rPr lang="en-US" sz="1100" dirty="0">
                <a:latin typeface="Calibri" panose="020F0502020204030204" pitchFamily="34" charset="0"/>
                <a:ea typeface="Calibri" panose="020F0502020204030204" pitchFamily="34" charset="0"/>
                <a:cs typeface="Times New Roman" panose="02020603050405020304" pitchFamily="18" charset="0"/>
              </a:rPr>
              <a:t>aternity, and newborn care </a:t>
            </a:r>
          </a:p>
          <a:p>
            <a:pPr marL="230188" lvl="0" indent="-111125">
              <a:spcBef>
                <a:spcPts val="600"/>
              </a:spcBef>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Mental health and substance use disorder services, including behavioral health treatment </a:t>
            </a:r>
          </a:p>
          <a:p>
            <a:pPr marL="230188" lvl="0" indent="-111125">
              <a:spcBef>
                <a:spcPts val="600"/>
              </a:spcBef>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Prescription drugs </a:t>
            </a:r>
          </a:p>
          <a:p>
            <a:pPr marL="230188" lvl="0" indent="-111125">
              <a:spcBef>
                <a:spcPts val="600"/>
              </a:spcBef>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Rehabilitative and habilitative services and devices, like therapy sessions, wheelchairs, and oxygen </a:t>
            </a:r>
          </a:p>
          <a:p>
            <a:pPr marL="230188" lvl="0" indent="-111125">
              <a:spcBef>
                <a:spcPts val="600"/>
              </a:spcBef>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Laboratory services </a:t>
            </a:r>
          </a:p>
          <a:p>
            <a:pPr marL="230188" lvl="0" indent="-111125">
              <a:spcBef>
                <a:spcPts val="600"/>
              </a:spcBef>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Preventive and wellness services and chronic disease management, like blood pressure screening, and immunizations </a:t>
            </a:r>
          </a:p>
          <a:p>
            <a:pPr marL="230188" lvl="0" indent="-111125">
              <a:spcBef>
                <a:spcPts val="600"/>
              </a:spcBef>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Pediatric services, including dental and vision care </a:t>
            </a:r>
          </a:p>
          <a:p>
            <a:pPr marL="0" marR="0" lvl="0" indent="0" algn="l" defTabSz="457200" rtl="0" eaLnBrk="1" fontAlgn="auto" latinLnBrk="0" hangingPunct="1">
              <a:spcBef>
                <a:spcPts val="600"/>
              </a:spcBef>
              <a:spcAft>
                <a:spcPts val="0"/>
              </a:spcAft>
              <a:buClrTx/>
              <a:buSzTx/>
              <a:buFontTx/>
              <a:buNone/>
              <a:tabLst/>
              <a:defRPr/>
            </a:pPr>
            <a:r>
              <a:rPr lang="en-US" sz="1100" b="1" dirty="0">
                <a:solidFill>
                  <a:prstClr val="black"/>
                </a:solidFill>
                <a:latin typeface="Calibri" panose="020F0502020204030204" pitchFamily="34" charset="0"/>
                <a:ea typeface="Calibri" panose="020F0502020204030204" pitchFamily="34" charset="0"/>
                <a:cs typeface="Calibri" panose="020F0502020204030204" pitchFamily="34" charset="0"/>
              </a:rPr>
              <a:t>NOTE</a:t>
            </a:r>
            <a:r>
              <a:rPr lang="en-US" sz="1100" dirty="0">
                <a:solidFill>
                  <a:prstClr val="black"/>
                </a:solidFill>
                <a:latin typeface="Calibri" panose="020F0502020204030204" pitchFamily="34" charset="0"/>
                <a:ea typeface="Calibri" panose="020F0502020204030204" pitchFamily="34" charset="0"/>
                <a:cs typeface="Calibri" panose="020F0502020204030204" pitchFamily="34" charset="0"/>
              </a:rPr>
              <a:t>: Routine adult dental coverage </a:t>
            </a:r>
            <a:r>
              <a:rPr lang="en-US" sz="1100" b="1" dirty="0">
                <a:solidFill>
                  <a:prstClr val="black"/>
                </a:solidFill>
                <a:latin typeface="Calibri" panose="020F0502020204030204" pitchFamily="34" charset="0"/>
                <a:ea typeface="Calibri" panose="020F0502020204030204" pitchFamily="34" charset="0"/>
                <a:cs typeface="Calibri" panose="020F0502020204030204" pitchFamily="34" charset="0"/>
              </a:rPr>
              <a:t>isn't</a:t>
            </a:r>
            <a:r>
              <a:rPr lang="en-US" sz="1100" dirty="0">
                <a:solidFill>
                  <a:prstClr val="black"/>
                </a:solidFill>
                <a:latin typeface="Calibri" panose="020F0502020204030204" pitchFamily="34" charset="0"/>
                <a:ea typeface="Calibri" panose="020F0502020204030204" pitchFamily="34" charset="0"/>
                <a:cs typeface="Calibri" panose="020F0502020204030204" pitchFamily="34" charset="0"/>
              </a:rPr>
              <a:t> included as an essential health benefit and most Marketplace plans don't offer it. However, consumers may purchase stand-alone dental plans if available. Dental coverage </a:t>
            </a:r>
            <a:r>
              <a:rPr lang="en-US" sz="1100" b="1" dirty="0">
                <a:solidFill>
                  <a:prstClr val="black"/>
                </a:solidFill>
                <a:latin typeface="Calibri" panose="020F0502020204030204" pitchFamily="34" charset="0"/>
                <a:ea typeface="Calibri" panose="020F0502020204030204" pitchFamily="34" charset="0"/>
                <a:cs typeface="Calibri" panose="020F0502020204030204" pitchFamily="34" charset="0"/>
              </a:rPr>
              <a:t>is</a:t>
            </a:r>
            <a:r>
              <a:rPr lang="en-US" sz="1100" dirty="0">
                <a:solidFill>
                  <a:prstClr val="black"/>
                </a:solidFill>
                <a:latin typeface="Calibri" panose="020F0502020204030204" pitchFamily="34" charset="0"/>
                <a:ea typeface="Calibri" panose="020F0502020204030204" pitchFamily="34" charset="0"/>
                <a:cs typeface="Calibri" panose="020F0502020204030204" pitchFamily="34" charset="0"/>
              </a:rPr>
              <a:t> an essential health benefit for children. This means if you’re getting health coverage for someone 18 or younger, dental coverage must be available for the child either as part of a medical Marketplace plan or as a stand-alone plan.</a:t>
            </a:r>
          </a:p>
        </p:txBody>
      </p:sp>
    </p:spTree>
    <p:extLst>
      <p:ext uri="{BB962C8B-B14F-4D97-AF65-F5344CB8AC3E}">
        <p14:creationId xmlns:p14="http://schemas.microsoft.com/office/powerpoint/2010/main" val="2597270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03200"/>
            <a:ext cx="4419600" cy="2487613"/>
          </a:xfrm>
        </p:spPr>
      </p:sp>
      <p:sp>
        <p:nvSpPr>
          <p:cNvPr id="3" name="Notes Placeholder 2"/>
          <p:cNvSpPr>
            <a:spLocks noGrp="1"/>
          </p:cNvSpPr>
          <p:nvPr>
            <p:ph type="body" idx="1"/>
          </p:nvPr>
        </p:nvSpPr>
        <p:spPr>
          <a:xfrm>
            <a:off x="152400" y="2690103"/>
            <a:ext cx="6705600" cy="7204285"/>
          </a:xfrm>
        </p:spPr>
        <p:txBody>
          <a:bodyPr/>
          <a:lstStyle/>
          <a:p>
            <a:pPr marL="0" marR="0" lvl="0" indent="0" algn="l" defTabSz="914400" rtl="0" eaLnBrk="1" fontAlgn="auto" latinLnBrk="0" hangingPunct="1">
              <a:spcAft>
                <a:spcPts val="0"/>
              </a:spcAft>
              <a:buClrTx/>
              <a:buSzTx/>
              <a:buFontTx/>
              <a:buNone/>
              <a:tabLst/>
              <a:defRPr/>
            </a:pPr>
            <a:r>
              <a:rPr lang="en-US" sz="1000" b="1" dirty="0">
                <a:cs typeface="Calibri" panose="020F0502020204030204" pitchFamily="34" charset="0"/>
              </a:rPr>
              <a:t>Presenter notes</a:t>
            </a:r>
          </a:p>
          <a:p>
            <a:r>
              <a:rPr lang="en-US" sz="1000" dirty="0"/>
              <a:t>There are 4 “metal” categories of health insurance plans in the Marketplace: Bronze, Silver, Gold, and Platinum. “Catastrophic” plans are also available to some people. (Each category may include several types of plans and provider networks, like health maintenance organizations (HMOs) and preferred provider organizations (PPOs) and are described on the next slide). Also, each metal category is based on how you and your insurance plan pay for your care, and have nothing to do with the quality of care you get. For each Marketplace plan category, the insurance company pays a percentage and you pay a percentage. The table on this slide displays e</a:t>
            </a:r>
            <a:r>
              <a:rPr lang="en-US" sz="1000" dirty="0">
                <a:cs typeface="Calibri" panose="020F0502020204030204" pitchFamily="34" charset="0"/>
              </a:rPr>
              <a:t>stimated averages for a typical population. Your costs will vary. F</a:t>
            </a:r>
            <a:r>
              <a:rPr lang="en-US" sz="1000" dirty="0"/>
              <a:t>or example:</a:t>
            </a:r>
          </a:p>
          <a:p>
            <a:pPr marL="111125" indent="-111125">
              <a:buFont typeface="Wingdings" panose="05000000000000000000" pitchFamily="2" charset="2"/>
              <a:buChar char="§"/>
            </a:pPr>
            <a:r>
              <a:rPr lang="en-US" sz="1000" dirty="0"/>
              <a:t>Bronze:</a:t>
            </a:r>
            <a:endParaRPr lang="en-US" sz="1000" dirty="0">
              <a:solidFill>
                <a:srgbClr val="7030A0"/>
              </a:solidFill>
            </a:endParaRPr>
          </a:p>
          <a:p>
            <a:pPr marL="230188" indent="-117475">
              <a:buFont typeface="Arial" panose="020B0604020202020204" pitchFamily="34" charset="0"/>
              <a:buChar char="•"/>
            </a:pPr>
            <a:r>
              <a:rPr lang="en-US" sz="1000" b="1" dirty="0"/>
              <a:t>Lowest</a:t>
            </a:r>
            <a:r>
              <a:rPr lang="en-US" sz="1000" dirty="0"/>
              <a:t> monthly premium</a:t>
            </a:r>
          </a:p>
          <a:p>
            <a:pPr marL="230188" indent="-117475">
              <a:buFont typeface="Arial" panose="020B0604020202020204" pitchFamily="34" charset="0"/>
              <a:buChar char="•"/>
            </a:pPr>
            <a:r>
              <a:rPr lang="en-US" sz="1000" b="1" dirty="0"/>
              <a:t>Highest</a:t>
            </a:r>
            <a:r>
              <a:rPr lang="en-US" sz="1000" dirty="0"/>
              <a:t> costs when you need care</a:t>
            </a:r>
          </a:p>
          <a:p>
            <a:pPr marL="230188" indent="-117475">
              <a:buFont typeface="Arial" panose="020B0604020202020204" pitchFamily="34" charset="0"/>
              <a:buChar char="•"/>
            </a:pPr>
            <a:r>
              <a:rPr lang="en-US" sz="1000" dirty="0"/>
              <a:t>Deductibles—the amount of medical costs you pay before your insurance plan starts to pay—can be thousands of dollars a year.</a:t>
            </a:r>
          </a:p>
          <a:p>
            <a:pPr marL="230188" indent="-117475">
              <a:buFont typeface="Arial" panose="020B0604020202020204" pitchFamily="34" charset="0"/>
              <a:buChar char="•"/>
            </a:pPr>
            <a:r>
              <a:rPr lang="en-US" sz="1000" dirty="0"/>
              <a:t>The insurance company pays 60% and you pay 40%</a:t>
            </a:r>
          </a:p>
          <a:p>
            <a:pPr marL="230188" indent="-117475">
              <a:buFont typeface="Arial" panose="020B0604020202020204" pitchFamily="34" charset="0"/>
              <a:buChar char="•"/>
            </a:pPr>
            <a:r>
              <a:rPr lang="en-US" sz="1000" b="1" dirty="0"/>
              <a:t>Good choice if:</a:t>
            </a:r>
            <a:r>
              <a:rPr lang="en-US" sz="1000" dirty="0"/>
              <a:t> You want a low-cost way to protect yourself from worst-case medical scenarios, like serious sickness or injury. Your monthly premium will be low, but you’ll have to pay for most routine care yourself.</a:t>
            </a:r>
          </a:p>
          <a:p>
            <a:pPr marL="111125" indent="-111125">
              <a:buFont typeface="Wingdings" panose="05000000000000000000" pitchFamily="2" charset="2"/>
              <a:buChar char="§"/>
            </a:pPr>
            <a:r>
              <a:rPr lang="en-US" sz="1000" dirty="0"/>
              <a:t>Silver:</a:t>
            </a:r>
            <a:endParaRPr lang="en-US" sz="1000" dirty="0">
              <a:solidFill>
                <a:srgbClr val="7030A0"/>
              </a:solidFill>
            </a:endParaRPr>
          </a:p>
          <a:p>
            <a:pPr marL="230188" indent="-117475">
              <a:buFont typeface="Arial" panose="020B0604020202020204" pitchFamily="34" charset="0"/>
              <a:buChar char="•"/>
            </a:pPr>
            <a:r>
              <a:rPr lang="en-US" sz="1000" b="1" dirty="0"/>
              <a:t>Moderate</a:t>
            </a:r>
            <a:r>
              <a:rPr lang="en-US" sz="1000" dirty="0"/>
              <a:t> monthly premium</a:t>
            </a:r>
          </a:p>
          <a:p>
            <a:pPr marL="230188" indent="-117475">
              <a:buFont typeface="Arial" panose="020B0604020202020204" pitchFamily="34" charset="0"/>
              <a:buChar char="•"/>
            </a:pPr>
            <a:r>
              <a:rPr lang="en-US" sz="1000" b="1" dirty="0"/>
              <a:t>Moderate</a:t>
            </a:r>
            <a:r>
              <a:rPr lang="en-US" sz="1000" dirty="0"/>
              <a:t> costs when you need care</a:t>
            </a:r>
          </a:p>
          <a:p>
            <a:pPr marL="230188" indent="-117475">
              <a:buFont typeface="Arial" panose="020B0604020202020204" pitchFamily="34" charset="0"/>
              <a:buChar char="•"/>
            </a:pPr>
            <a:r>
              <a:rPr lang="en-US" sz="1000" dirty="0"/>
              <a:t>Silver deductibles are usually lower than those of Bronze plans</a:t>
            </a:r>
          </a:p>
          <a:p>
            <a:pPr marL="230188" indent="-117475">
              <a:buFont typeface="Arial" panose="020B0604020202020204" pitchFamily="34" charset="0"/>
              <a:buChar char="•"/>
            </a:pPr>
            <a:r>
              <a:rPr lang="en-US" sz="1000" dirty="0"/>
              <a:t>The insurance company pays 70% and you pay 30%</a:t>
            </a:r>
          </a:p>
          <a:p>
            <a:pPr marL="230188" indent="-117475">
              <a:buFont typeface="Arial" panose="020B0604020202020204" pitchFamily="34" charset="0"/>
              <a:buChar char="•"/>
            </a:pPr>
            <a:r>
              <a:rPr lang="en-US" sz="1000" b="1" dirty="0"/>
              <a:t>Good choice if:</a:t>
            </a:r>
            <a:r>
              <a:rPr lang="en-US" sz="1000" dirty="0"/>
              <a:t> You qualify for “extra savings”—or, if not, if you’re willing to pay a slightly higher monthly premium than Bronze to have more of your routine care covered</a:t>
            </a:r>
          </a:p>
          <a:p>
            <a:pPr marL="230188" indent="-117475">
              <a:buFont typeface="Arial" panose="020B0604020202020204" pitchFamily="34" charset="0"/>
              <a:buChar char="•"/>
            </a:pPr>
            <a:r>
              <a:rPr lang="en-US" sz="1000" dirty="0"/>
              <a:t>If you qualify for cost-sharing reductions, you </a:t>
            </a:r>
            <a:r>
              <a:rPr lang="en-US" sz="1000" b="1" dirty="0"/>
              <a:t>must </a:t>
            </a:r>
            <a:r>
              <a:rPr lang="en-US" sz="1000" dirty="0"/>
              <a:t>pick a Silver plan to get the extra savings. For more information about cost-sharing reductions, visit </a:t>
            </a:r>
            <a:r>
              <a:rPr lang="en-US" sz="1000" dirty="0">
                <a:hlinkClick r:id="rId3"/>
              </a:rPr>
              <a:t>HealthCare.gov/lower-costs/save-on-out-of-pocket-costs</a:t>
            </a:r>
            <a:r>
              <a:rPr lang="en-US" sz="1000" dirty="0"/>
              <a:t>. </a:t>
            </a:r>
          </a:p>
          <a:p>
            <a:pPr marL="111125" indent="-111125">
              <a:buFont typeface="Wingdings" panose="05000000000000000000" pitchFamily="2" charset="2"/>
              <a:buChar char="§"/>
            </a:pPr>
            <a:r>
              <a:rPr lang="en-US" sz="1000" dirty="0"/>
              <a:t>Gold:</a:t>
            </a:r>
          </a:p>
          <a:p>
            <a:pPr marL="230188" indent="-117475">
              <a:buFont typeface="Arial" panose="020B0604020202020204" pitchFamily="34" charset="0"/>
              <a:buChar char="•"/>
            </a:pPr>
            <a:r>
              <a:rPr lang="en-US" sz="1000" b="1" dirty="0"/>
              <a:t>High</a:t>
            </a:r>
            <a:r>
              <a:rPr lang="en-US" sz="1000" dirty="0"/>
              <a:t> monthly premium</a:t>
            </a:r>
          </a:p>
          <a:p>
            <a:pPr marL="230188" indent="-117475">
              <a:buFont typeface="Arial" panose="020B0604020202020204" pitchFamily="34" charset="0"/>
              <a:buChar char="•"/>
            </a:pPr>
            <a:r>
              <a:rPr lang="en-US" sz="1000" b="1" dirty="0"/>
              <a:t>Low</a:t>
            </a:r>
            <a:r>
              <a:rPr lang="en-US" sz="1000" dirty="0"/>
              <a:t> costs when you need care</a:t>
            </a:r>
          </a:p>
          <a:p>
            <a:pPr marL="230188" indent="-117475">
              <a:buFont typeface="Arial" panose="020B0604020202020204" pitchFamily="34" charset="0"/>
              <a:buChar char="•"/>
            </a:pPr>
            <a:r>
              <a:rPr lang="en-US" sz="1000" dirty="0"/>
              <a:t>Deductibles are usually low</a:t>
            </a:r>
          </a:p>
          <a:p>
            <a:pPr marL="230188" indent="-117475">
              <a:buFont typeface="Arial" panose="020B0604020202020204" pitchFamily="34" charset="0"/>
              <a:buChar char="•"/>
            </a:pPr>
            <a:r>
              <a:rPr lang="en-US" sz="1000" dirty="0"/>
              <a:t>The insurance company pays 80% and you pay 20%</a:t>
            </a:r>
          </a:p>
          <a:p>
            <a:pPr marL="230188" indent="-117475">
              <a:buFont typeface="Arial" panose="020B0604020202020204" pitchFamily="34" charset="0"/>
              <a:buChar char="•"/>
            </a:pPr>
            <a:r>
              <a:rPr lang="en-US" sz="1000" b="1" dirty="0"/>
              <a:t>Good choice if:</a:t>
            </a:r>
            <a:r>
              <a:rPr lang="en-US" sz="1000" dirty="0"/>
              <a:t> You’re willing to pay more each month to have more costs covered when you get medical treatment. If you use a lot of care, a Gold plan could be a good value.</a:t>
            </a:r>
          </a:p>
          <a:p>
            <a:pPr marL="111125" indent="-111125">
              <a:buFont typeface="Wingdings" panose="05000000000000000000" pitchFamily="2" charset="2"/>
              <a:buChar char="§"/>
            </a:pPr>
            <a:r>
              <a:rPr lang="en-US" sz="1000" dirty="0"/>
              <a:t>Platinum: </a:t>
            </a:r>
          </a:p>
          <a:p>
            <a:pPr marL="230188" indent="-119063">
              <a:buFont typeface="Arial" panose="020B0604020202020204" pitchFamily="34" charset="0"/>
              <a:buChar char="•"/>
            </a:pPr>
            <a:r>
              <a:rPr lang="en-US" sz="1000" b="1" dirty="0"/>
              <a:t>Highest</a:t>
            </a:r>
            <a:r>
              <a:rPr lang="en-US" sz="1000" dirty="0"/>
              <a:t> monthly premium</a:t>
            </a:r>
          </a:p>
          <a:p>
            <a:pPr marL="230188" indent="-119063">
              <a:buFont typeface="Arial" panose="020B0604020202020204" pitchFamily="34" charset="0"/>
              <a:buChar char="•"/>
            </a:pPr>
            <a:r>
              <a:rPr lang="en-US" sz="1000" b="1" dirty="0"/>
              <a:t>Lowest</a:t>
            </a:r>
            <a:r>
              <a:rPr lang="en-US" sz="1000" dirty="0"/>
              <a:t> costs when you get care</a:t>
            </a:r>
          </a:p>
          <a:p>
            <a:pPr marL="230188" indent="-119063">
              <a:buFont typeface="Arial" panose="020B0604020202020204" pitchFamily="34" charset="0"/>
              <a:buChar char="•"/>
            </a:pPr>
            <a:r>
              <a:rPr lang="en-US" sz="1000" dirty="0"/>
              <a:t>Deductibles are very low, meaning your plan starts paying its share earlier than for other categories of plans.</a:t>
            </a:r>
          </a:p>
          <a:p>
            <a:pPr marL="230188" indent="-119063">
              <a:buFont typeface="Arial" panose="020B0604020202020204" pitchFamily="34" charset="0"/>
              <a:buChar char="•"/>
            </a:pPr>
            <a:r>
              <a:rPr lang="en-US" sz="1000" dirty="0"/>
              <a:t>The insurance company pays 90% and you pay 10%</a:t>
            </a:r>
          </a:p>
          <a:p>
            <a:pPr marL="230188" indent="-119063">
              <a:buFont typeface="Arial" panose="020B0604020202020204" pitchFamily="34" charset="0"/>
              <a:buChar char="•"/>
            </a:pPr>
            <a:r>
              <a:rPr lang="en-US" sz="1000" b="1" dirty="0"/>
              <a:t>Good choice if:</a:t>
            </a:r>
            <a:r>
              <a:rPr lang="en-US" sz="1000" dirty="0"/>
              <a:t> You usually use a lot of care and are willing to pay a high monthly premium, knowing nearly all other costs will be covered.</a:t>
            </a:r>
          </a:p>
          <a:p>
            <a:pPr marL="0" indent="0">
              <a:buNone/>
            </a:pPr>
            <a:r>
              <a:rPr lang="en-US" sz="1000" dirty="0"/>
              <a:t>Note: These are estimated averages for a typical population.</a:t>
            </a:r>
          </a:p>
        </p:txBody>
      </p:sp>
    </p:spTree>
    <p:extLst>
      <p:ext uri="{BB962C8B-B14F-4D97-AF65-F5344CB8AC3E}">
        <p14:creationId xmlns:p14="http://schemas.microsoft.com/office/powerpoint/2010/main" val="825043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2347"/>
            <a:ext cx="5486400" cy="3600450"/>
          </a:xfrm>
        </p:spPr>
        <p:txBody>
          <a:bodyPr/>
          <a:lstStyle/>
          <a:p>
            <a:pPr>
              <a:spcBef>
                <a:spcPts val="600"/>
              </a:spcBef>
            </a:pPr>
            <a:r>
              <a:rPr lang="en-US" b="1" dirty="0">
                <a:effectLst/>
              </a:rPr>
              <a:t>Presenter notes</a:t>
            </a:r>
          </a:p>
          <a:p>
            <a:pPr>
              <a:spcBef>
                <a:spcPts val="600"/>
              </a:spcBef>
            </a:pPr>
            <a:r>
              <a:rPr lang="en-US" dirty="0">
                <a:effectLst/>
              </a:rPr>
              <a:t>Catastrophic health plans are plans that meet all of the requirements like other Marketplace plans but don't cover any benefits (other than at least 3 primary care visits per year and certain preventive services) before the plan's deductible is met. The premium amount you pay each month for health care is generally lower than for other Marketplace plans, but the out-of-pocket costs for deductibles, copayments, and coinsurance are generally higher. To qualify for a catastrophic plan, consumers must be under 30 years old before the beginning of the plan year, or get a “hardship exemption” or an “affordability exemption” because the Marketplace determined that the consumers were unable to afford health coverage. Each member of a family must meet the eligibility requirements each plan year to purchase a catastrophic plan. </a:t>
            </a:r>
          </a:p>
          <a:p>
            <a:pPr>
              <a:spcBef>
                <a:spcPts val="600"/>
              </a:spcBef>
            </a:pPr>
            <a:r>
              <a:rPr lang="en-US" dirty="0">
                <a:effectLst/>
                <a:ea typeface="Calibri" panose="020F0502020204030204" pitchFamily="34" charset="0"/>
                <a:cs typeface="Times New Roman" panose="02020603050405020304" pitchFamily="18" charset="0"/>
              </a:rPr>
              <a:t>If you</a:t>
            </a:r>
            <a:r>
              <a:rPr lang="en-US" baseline="0" dirty="0">
                <a:effectLst/>
                <a:ea typeface="Calibri" panose="020F0502020204030204" pitchFamily="34" charset="0"/>
                <a:cs typeface="Times New Roman" panose="02020603050405020304" pitchFamily="18" charset="0"/>
              </a:rPr>
              <a:t> </a:t>
            </a:r>
            <a:r>
              <a:rPr lang="en-US" dirty="0">
                <a:effectLst/>
                <a:ea typeface="Calibri" panose="020F0502020204030204" pitchFamily="34" charset="0"/>
                <a:cs typeface="Times New Roman" panose="02020603050405020304" pitchFamily="18" charset="0"/>
              </a:rPr>
              <a:t>enroll in a catastrophic plan, you can’t use premium tax credits to lower your monthly premiums. Regardless of consumers’ income, you’ll pay the standard price for the catastrophic plan.</a:t>
            </a:r>
            <a:endParaRPr lang="en-US" b="1" dirty="0"/>
          </a:p>
          <a:p>
            <a:pPr marL="0" indent="0">
              <a:buNone/>
            </a:pPr>
            <a:endParaRPr lang="en-US" dirty="0"/>
          </a:p>
        </p:txBody>
      </p:sp>
    </p:spTree>
    <p:extLst>
      <p:ext uri="{BB962C8B-B14F-4D97-AF65-F5344CB8AC3E}">
        <p14:creationId xmlns:p14="http://schemas.microsoft.com/office/powerpoint/2010/main" val="2498386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7110"/>
            <a:ext cx="5486400" cy="3600450"/>
          </a:xfrm>
        </p:spPr>
        <p:txBody>
          <a:bodyPr/>
          <a:lstStyle/>
          <a:p>
            <a:pPr marL="0" marR="0" lvl="0" indent="0" algn="l" defTabSz="905591" rtl="0" eaLnBrk="1" fontAlgn="auto" latinLnBrk="0" hangingPunct="1">
              <a:lnSpc>
                <a:spcPct val="100000"/>
              </a:lnSpc>
              <a:spcBef>
                <a:spcPts val="594"/>
              </a:spcBef>
              <a:spcAft>
                <a:spcPts val="0"/>
              </a:spcAft>
              <a:buClrTx/>
              <a:buSzTx/>
              <a:buFontTx/>
              <a:buNone/>
              <a:tabLst/>
              <a:defRPr/>
            </a:pPr>
            <a:r>
              <a:rPr lang="en-US" b="1" dirty="0">
                <a:effectLst/>
              </a:rPr>
              <a:t>Presenter notes</a:t>
            </a:r>
          </a:p>
          <a:p>
            <a:pPr marL="0" indent="0" defTabSz="905591">
              <a:spcBef>
                <a:spcPts val="594"/>
              </a:spcBef>
              <a:buNone/>
              <a:defRPr/>
            </a:pPr>
            <a:r>
              <a:rPr lang="en-US" dirty="0">
                <a:solidFill>
                  <a:prstClr val="black"/>
                </a:solidFill>
              </a:rPr>
              <a:t>Check Your Knowledge: Question 1</a:t>
            </a:r>
          </a:p>
          <a:p>
            <a:pPr marL="0" indent="0">
              <a:lnSpc>
                <a:spcPct val="100000"/>
              </a:lnSpc>
              <a:spcBef>
                <a:spcPts val="600"/>
              </a:spcBef>
              <a:buNone/>
            </a:pPr>
            <a:r>
              <a:rPr lang="en-US" dirty="0">
                <a:latin typeface="Calibri" panose="020F0502020204030204" pitchFamily="34" charset="0"/>
                <a:ea typeface="Calibri" panose="020F0502020204030204" pitchFamily="34" charset="0"/>
                <a:cs typeface="Times New Roman" panose="02020603050405020304" pitchFamily="18" charset="0"/>
              </a:rPr>
              <a:t>What are the 4 metal categories based on?</a:t>
            </a:r>
            <a:endParaRPr lang="en-US" dirty="0"/>
          </a:p>
          <a:p>
            <a:pPr marL="168209" indent="-168209" defTabSz="905591">
              <a:spcBef>
                <a:spcPts val="594"/>
              </a:spcBef>
              <a:buFont typeface="Wingdings" panose="05000000000000000000" pitchFamily="2" charset="2"/>
              <a:buAutoNum type="alphaLcPeriod"/>
              <a:defRPr/>
            </a:pPr>
            <a:r>
              <a:rPr lang="en-US" dirty="0">
                <a:solidFill>
                  <a:prstClr val="black"/>
                </a:solidFill>
              </a:rPr>
              <a:t>When you’re eligible to enroll</a:t>
            </a:r>
          </a:p>
          <a:p>
            <a:pPr marL="168209" indent="-168209" defTabSz="905591">
              <a:spcBef>
                <a:spcPts val="594"/>
              </a:spcBef>
              <a:buFont typeface="Wingdings" panose="05000000000000000000" pitchFamily="2" charset="2"/>
              <a:buAutoNum type="alphaLcPeriod"/>
              <a:defRPr/>
            </a:pPr>
            <a:r>
              <a:rPr lang="en-US" dirty="0">
                <a:solidFill>
                  <a:prstClr val="black"/>
                </a:solidFill>
              </a:rPr>
              <a:t>How you and your plan split costs</a:t>
            </a:r>
          </a:p>
          <a:p>
            <a:pPr marL="168209" indent="-168209" defTabSz="905591">
              <a:spcBef>
                <a:spcPts val="594"/>
              </a:spcBef>
              <a:buFont typeface="Wingdings" panose="05000000000000000000" pitchFamily="2" charset="2"/>
              <a:buAutoNum type="alphaLcPeriod"/>
              <a:defRPr/>
            </a:pPr>
            <a:r>
              <a:rPr lang="en-US" dirty="0">
                <a:solidFill>
                  <a:prstClr val="black"/>
                </a:solidFill>
              </a:rPr>
              <a:t>The quality of the plan</a:t>
            </a:r>
          </a:p>
          <a:p>
            <a:pPr marL="168209" indent="-168209" defTabSz="905591">
              <a:spcBef>
                <a:spcPts val="594"/>
              </a:spcBef>
              <a:buFont typeface="Wingdings" panose="05000000000000000000" pitchFamily="2" charset="2"/>
              <a:buAutoNum type="alphaLcPeriod"/>
              <a:defRPr/>
            </a:pPr>
            <a:r>
              <a:rPr lang="en-US" dirty="0">
                <a:solidFill>
                  <a:prstClr val="black"/>
                </a:solidFill>
              </a:rPr>
              <a:t>None of the above</a:t>
            </a:r>
          </a:p>
          <a:p>
            <a:pPr marL="0" indent="0" defTabSz="905591">
              <a:spcBef>
                <a:spcPts val="594"/>
              </a:spcBef>
              <a:buNone/>
              <a:defRPr/>
            </a:pPr>
            <a:r>
              <a:rPr lang="en-US" b="1" dirty="0">
                <a:solidFill>
                  <a:prstClr val="black"/>
                </a:solidFill>
                <a:ea typeface="ＭＳ Ｐゴシック" pitchFamily="7" charset="-128"/>
              </a:rPr>
              <a:t>ANSWER: b. How you and your plan split costs</a:t>
            </a:r>
            <a:endParaRPr lang="en-US" dirty="0"/>
          </a:p>
          <a:p>
            <a:r>
              <a:rPr lang="en-US" sz="1200" dirty="0"/>
              <a:t>Each metal category is based on how you and your insurance plan pay for your care, and have nothing to do with the quality of care you get. For each Marketplace plan category, the insurance company pays a percentage and you pay a percentage. </a:t>
            </a:r>
            <a:r>
              <a:rPr lang="en-US" sz="1200" dirty="0">
                <a:cs typeface="Calibri" panose="020F0502020204030204" pitchFamily="34" charset="0"/>
              </a:rPr>
              <a:t>Your costs will vary.</a:t>
            </a:r>
            <a:endParaRPr lang="en-US" dirty="0"/>
          </a:p>
        </p:txBody>
      </p:sp>
    </p:spTree>
    <p:extLst>
      <p:ext uri="{BB962C8B-B14F-4D97-AF65-F5344CB8AC3E}">
        <p14:creationId xmlns:p14="http://schemas.microsoft.com/office/powerpoint/2010/main" val="3610545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8402"/>
            <a:ext cx="5486400" cy="3600450"/>
          </a:xfrm>
        </p:spPr>
        <p:txBody>
          <a:bodyPr/>
          <a:lstStyle/>
          <a:p>
            <a:pPr marL="0" marR="0" lvl="0" indent="0" algn="l" defTabSz="905591" rtl="0" eaLnBrk="1" fontAlgn="auto" latinLnBrk="0" hangingPunct="1">
              <a:lnSpc>
                <a:spcPct val="100000"/>
              </a:lnSpc>
              <a:spcBef>
                <a:spcPts val="594"/>
              </a:spcBef>
              <a:spcAft>
                <a:spcPts val="0"/>
              </a:spcAft>
              <a:buClrTx/>
              <a:buSzTx/>
              <a:buFontTx/>
              <a:buNone/>
              <a:tabLst/>
              <a:defRPr/>
            </a:pPr>
            <a:r>
              <a:rPr lang="en-US" b="1" dirty="0">
                <a:effectLst/>
              </a:rPr>
              <a:t>Presenter notes</a:t>
            </a:r>
          </a:p>
          <a:p>
            <a:pPr marL="0" indent="0" defTabSz="905591">
              <a:spcBef>
                <a:spcPts val="594"/>
              </a:spcBef>
              <a:buNone/>
              <a:defRPr/>
            </a:pPr>
            <a:r>
              <a:rPr lang="en-US" dirty="0">
                <a:solidFill>
                  <a:prstClr val="black"/>
                </a:solidFill>
              </a:rPr>
              <a:t>Check Your Knowledge: Question 2</a:t>
            </a:r>
          </a:p>
          <a:p>
            <a:pPr marL="0" indent="0">
              <a:lnSpc>
                <a:spcPct val="100000"/>
              </a:lnSpc>
              <a:spcBef>
                <a:spcPts val="600"/>
              </a:spcBef>
              <a:buNone/>
            </a:pPr>
            <a:r>
              <a:rPr lang="en-US" dirty="0">
                <a:latin typeface="Calibri" panose="020F0502020204030204" pitchFamily="34" charset="0"/>
                <a:ea typeface="Calibri" panose="020F0502020204030204" pitchFamily="34" charset="0"/>
                <a:cs typeface="Times New Roman" panose="02020603050405020304" pitchFamily="18" charset="0"/>
              </a:rPr>
              <a:t>Which of the following is characteristic of a Catastrophic plan?</a:t>
            </a:r>
            <a:endParaRPr lang="en-US" dirty="0"/>
          </a:p>
          <a:p>
            <a:pPr marL="168209" indent="-168209" defTabSz="905591">
              <a:spcBef>
                <a:spcPts val="594"/>
              </a:spcBef>
              <a:buFont typeface="Wingdings" panose="05000000000000000000" pitchFamily="2" charset="2"/>
              <a:buAutoNum type="alphaLcPeriod"/>
              <a:defRPr/>
            </a:pPr>
            <a:r>
              <a:rPr lang="en-US" dirty="0">
                <a:solidFill>
                  <a:prstClr val="black"/>
                </a:solidFill>
              </a:rPr>
              <a:t>Low deductibles and higher premiums</a:t>
            </a:r>
          </a:p>
          <a:p>
            <a:pPr marL="168209" indent="-168209" defTabSz="905591">
              <a:spcBef>
                <a:spcPts val="594"/>
              </a:spcBef>
              <a:buFont typeface="Wingdings" panose="05000000000000000000" pitchFamily="2" charset="2"/>
              <a:buAutoNum type="alphaLcPeriod"/>
              <a:defRPr/>
            </a:pPr>
            <a:r>
              <a:rPr lang="en-US" dirty="0">
                <a:solidFill>
                  <a:prstClr val="black"/>
                </a:solidFill>
              </a:rPr>
              <a:t>High deductibles and lower premiums</a:t>
            </a:r>
          </a:p>
          <a:p>
            <a:pPr marL="168209" indent="-168209" defTabSz="905591">
              <a:spcBef>
                <a:spcPts val="594"/>
              </a:spcBef>
              <a:buFont typeface="Wingdings" panose="05000000000000000000" pitchFamily="2" charset="2"/>
              <a:buAutoNum type="alphaLcPeriod"/>
              <a:defRPr/>
            </a:pPr>
            <a:r>
              <a:rPr lang="en-US" dirty="0">
                <a:solidFill>
                  <a:prstClr val="black"/>
                </a:solidFill>
              </a:rPr>
              <a:t>High out-of-pocket costs</a:t>
            </a:r>
          </a:p>
          <a:p>
            <a:pPr marL="168209" indent="-168209" defTabSz="905591">
              <a:spcBef>
                <a:spcPts val="594"/>
              </a:spcBef>
              <a:buFont typeface="Wingdings" panose="05000000000000000000" pitchFamily="2" charset="2"/>
              <a:buAutoNum type="alphaLcPeriod"/>
              <a:defRPr/>
            </a:pPr>
            <a:r>
              <a:rPr lang="en-US" dirty="0">
                <a:solidFill>
                  <a:prstClr val="black"/>
                </a:solidFill>
              </a:rPr>
              <a:t>Only available to people over 65</a:t>
            </a:r>
          </a:p>
          <a:p>
            <a:pPr marL="0" indent="0" defTabSz="905591">
              <a:spcBef>
                <a:spcPts val="594"/>
              </a:spcBef>
              <a:buNone/>
              <a:defRPr/>
            </a:pPr>
            <a:r>
              <a:rPr lang="en-US" b="1" dirty="0">
                <a:solidFill>
                  <a:prstClr val="black"/>
                </a:solidFill>
                <a:ea typeface="ＭＳ Ｐゴシック" pitchFamily="7" charset="-128"/>
              </a:rPr>
              <a:t>ANSWER: b. High deductibles and lower premiums</a:t>
            </a:r>
          </a:p>
          <a:p>
            <a:pPr marL="0" indent="0" defTabSz="905591">
              <a:spcBef>
                <a:spcPts val="594"/>
              </a:spcBef>
              <a:buNone/>
              <a:defRPr/>
            </a:pPr>
            <a:r>
              <a:rPr lang="en-US" dirty="0">
                <a:effectLst/>
              </a:rPr>
              <a:t>Catastrophic health plans are plans that meet all of the requirements like other Marketplace plans but don't cover any benefits (other than at least 3 primary care visits per year and certain preventive services) before the plan's deductible is met. The premium amount you pay each month for health care is generally lower than for other Marketplace plans, but the out-of-pocket costs for deductibles, copayments, and coinsurance are generally higher. </a:t>
            </a:r>
            <a:endParaRPr lang="en-US" dirty="0"/>
          </a:p>
        </p:txBody>
      </p:sp>
    </p:spTree>
    <p:extLst>
      <p:ext uri="{BB962C8B-B14F-4D97-AF65-F5344CB8AC3E}">
        <p14:creationId xmlns:p14="http://schemas.microsoft.com/office/powerpoint/2010/main" val="3183547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Presenter notes</a:t>
            </a:r>
          </a:p>
          <a:p>
            <a:pPr marL="0" lvl="0" indent="0">
              <a:buNone/>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Lesson 3 talks about eligibility and enrollment basics.</a:t>
            </a:r>
          </a:p>
          <a:p>
            <a:pPr marL="171450" lvl="0" indent="-171450">
              <a:buFont typeface="Wingdings" panose="05000000000000000000" pitchFamily="2" charset="2"/>
              <a:buChar char="§"/>
              <a:defRPr/>
            </a:pPr>
            <a:r>
              <a:rPr lang="en-US" dirty="0">
                <a:solidFill>
                  <a:prstClr val="black"/>
                </a:solidFill>
                <a:latin typeface="Calibri" panose="020F0502020204030204" pitchFamily="34" charset="0"/>
                <a:cs typeface="Calibri" panose="020F0502020204030204" pitchFamily="34" charset="0"/>
              </a:rPr>
              <a:t>Who’s eligible for coverage</a:t>
            </a:r>
          </a:p>
          <a:p>
            <a:pPr marL="171450" lvl="0" indent="-171450">
              <a:buFont typeface="Wingdings" panose="05000000000000000000" pitchFamily="2" charset="2"/>
              <a:buChar char="§"/>
              <a:defRPr/>
            </a:pPr>
            <a:r>
              <a:rPr lang="en-US" dirty="0">
                <a:solidFill>
                  <a:prstClr val="black"/>
                </a:solidFill>
                <a:latin typeface="Calibri" panose="020F0502020204030204" pitchFamily="34" charset="0"/>
                <a:cs typeface="Calibri" panose="020F0502020204030204" pitchFamily="34" charset="0"/>
              </a:rPr>
              <a:t>Affordability programs </a:t>
            </a:r>
          </a:p>
          <a:p>
            <a:pPr marL="341313" lvl="0" indent="-171450">
              <a:buFont typeface="Arial" panose="020B0604020202020204" pitchFamily="34" charset="0"/>
              <a:buChar char="•"/>
              <a:defRPr/>
            </a:pPr>
            <a:r>
              <a:rPr lang="en-US" dirty="0">
                <a:solidFill>
                  <a:prstClr val="black"/>
                </a:solidFill>
                <a:latin typeface="Calibri" panose="020F0502020204030204" pitchFamily="34" charset="0"/>
                <a:cs typeface="Calibri" panose="020F0502020204030204" pitchFamily="34" charset="0"/>
              </a:rPr>
              <a:t>Premium tax credits </a:t>
            </a:r>
          </a:p>
          <a:p>
            <a:pPr marL="341313" lvl="0" indent="-171450">
              <a:buFont typeface="Arial" panose="020B0604020202020204" pitchFamily="34" charset="0"/>
              <a:buChar char="•"/>
              <a:defRPr/>
            </a:pPr>
            <a:r>
              <a:rPr lang="en-US" dirty="0">
                <a:solidFill>
                  <a:prstClr val="black"/>
                </a:solidFill>
                <a:latin typeface="Calibri" panose="020F0502020204030204" pitchFamily="34" charset="0"/>
                <a:cs typeface="Calibri" panose="020F0502020204030204" pitchFamily="34" charset="0"/>
              </a:rPr>
              <a:t>Cost-sharing</a:t>
            </a:r>
            <a:r>
              <a:rPr lang="en-US" baseline="0" dirty="0">
                <a:solidFill>
                  <a:prstClr val="black"/>
                </a:solidFill>
                <a:latin typeface="Calibri" panose="020F0502020204030204" pitchFamily="34" charset="0"/>
                <a:cs typeface="Calibri" panose="020F0502020204030204" pitchFamily="34" charset="0"/>
              </a:rPr>
              <a:t> Reductions</a:t>
            </a:r>
            <a:endParaRPr lang="en-US" dirty="0">
              <a:solidFill>
                <a:prstClr val="black"/>
              </a:solidFill>
              <a:latin typeface="Calibri" panose="020F0502020204030204" pitchFamily="34" charset="0"/>
              <a:cs typeface="Calibri" panose="020F0502020204030204" pitchFamily="34" charset="0"/>
            </a:endParaRPr>
          </a:p>
          <a:p>
            <a:pPr marL="171450" lvl="0" indent="-171450">
              <a:buFont typeface="Wingdings" panose="05000000000000000000" pitchFamily="2" charset="2"/>
              <a:buChar char="§"/>
              <a:defRPr/>
            </a:pPr>
            <a:r>
              <a:rPr lang="en-US" dirty="0">
                <a:solidFill>
                  <a:prstClr val="black"/>
                </a:solidFill>
                <a:latin typeface="Calibri" panose="020F0502020204030204" pitchFamily="34" charset="0"/>
                <a:cs typeface="Calibri" panose="020F0502020204030204" pitchFamily="34" charset="0"/>
              </a:rPr>
              <a:t>Coverage options for American Indians and Alaskan Natives (AI/ANs) </a:t>
            </a:r>
          </a:p>
          <a:p>
            <a:pPr lvl="0">
              <a:defRPr/>
            </a:pPr>
            <a:endParaRPr lang="en-US" dirty="0"/>
          </a:p>
          <a:p>
            <a:endParaRPr lang="en-US" dirty="0"/>
          </a:p>
        </p:txBody>
      </p:sp>
    </p:spTree>
    <p:extLst>
      <p:ext uri="{BB962C8B-B14F-4D97-AF65-F5344CB8AC3E}">
        <p14:creationId xmlns:p14="http://schemas.microsoft.com/office/powerpoint/2010/main" val="172484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r>
              <a:rPr lang="en-US" b="1" dirty="0"/>
              <a:t>By the end of this lesson, you’ll be able to:</a:t>
            </a:r>
          </a:p>
          <a:p>
            <a:pPr marL="171450" indent="-171450">
              <a:buFont typeface="Wingdings" panose="05000000000000000000" pitchFamily="2" charset="2"/>
              <a:buChar char="§"/>
            </a:pPr>
            <a:r>
              <a:rPr lang="en-US" dirty="0"/>
              <a:t>Identify coverage eligibility through the Marketplace</a:t>
            </a:r>
          </a:p>
          <a:p>
            <a:pPr marL="171450" indent="-171450">
              <a:buFont typeface="Wingdings" panose="05000000000000000000" pitchFamily="2" charset="2"/>
              <a:buChar char="§"/>
            </a:pPr>
            <a:r>
              <a:rPr lang="en-US" dirty="0"/>
              <a:t>Explain the Affordability Program</a:t>
            </a:r>
          </a:p>
          <a:p>
            <a:pPr marL="171450" indent="-171450">
              <a:buFont typeface="Wingdings" panose="05000000000000000000" pitchFamily="2" charset="2"/>
              <a:buChar char="§"/>
            </a:pPr>
            <a:r>
              <a:rPr lang="en-US" dirty="0"/>
              <a:t>List the special benefits for American Indian/Alaska Natives</a:t>
            </a: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19</a:t>
            </a:fld>
            <a:endParaRPr lang="en-US" dirty="0"/>
          </a:p>
        </p:txBody>
      </p:sp>
    </p:spTree>
    <p:extLst>
      <p:ext uri="{BB962C8B-B14F-4D97-AF65-F5344CB8AC3E}">
        <p14:creationId xmlns:p14="http://schemas.microsoft.com/office/powerpoint/2010/main" val="128220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9692"/>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cs typeface="Calibri" panose="020F0502020204030204" pitchFamily="34" charset="0"/>
              </a:rPr>
              <a:t>Presenter notes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lessons in this training module explain Marketplace Basics. These materials are for information givers/trainers who want to present an overview of the Marketplace and would like to have prepared information for their presentations.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module consists of 63 slides with speaker’s notes and check your knowledge questions. It takes about 60 minutes to present. Allow approximately 15 more minutes for discussion, questions, and answers. You should consider adding more time for additional activities you want to include.</a:t>
            </a:r>
            <a:r>
              <a:rPr kumimoji="0" lang="en-US" sz="1200" b="0" i="0" u="none" strike="noStrike" kern="1200" cap="none" spc="0" normalizeH="0" noProof="0" dirty="0">
                <a:ln>
                  <a:noFill/>
                </a:ln>
                <a:solidFill>
                  <a:prstClr val="black"/>
                </a:solidFill>
                <a:effectLst/>
                <a:uLnTx/>
                <a:uFillTx/>
                <a:latin typeface="+mn-lt"/>
                <a:ea typeface="+mn-ea"/>
                <a:cs typeface="+mn-cs"/>
              </a:rPr>
              <a: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486400" cy="4899378"/>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dirty="0">
                <a:effectLst/>
              </a:rPr>
              <a:t>Presenter notes</a:t>
            </a:r>
          </a:p>
          <a:p>
            <a:pPr marL="0" indent="0">
              <a:spcBef>
                <a:spcPts val="600"/>
              </a:spcBef>
              <a:buNone/>
            </a:pPr>
            <a:r>
              <a:rPr lang="en-US" dirty="0">
                <a:latin typeface="Calibri" panose="020F0502020204030204" pitchFamily="34" charset="0"/>
                <a:cs typeface="Calibri" panose="020F0502020204030204" pitchFamily="34" charset="0"/>
              </a:rPr>
              <a:t>To be eligible for coverage through a Marketplace you must: </a:t>
            </a:r>
          </a:p>
          <a:p>
            <a:pPr marL="115888" indent="-115888">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Live in the U.S. in a state served by the Marketplace where you’re applying</a:t>
            </a:r>
          </a:p>
          <a:p>
            <a:pPr marL="115888" indent="-115888">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Be a U.S. citizen, U.S. national, or lawfully-present immigrant for the entire time you</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plan to have coverage </a:t>
            </a:r>
          </a:p>
          <a:p>
            <a:pPr marL="115888" indent="-115888">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Not be incarcerated (unless pending disposition of charges)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kumimoji="0" lang="en-US"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14587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642408"/>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dirty="0">
                <a:effectLst/>
              </a:rPr>
              <a:t>Presenter notes</a:t>
            </a:r>
          </a:p>
          <a:p>
            <a:pPr marL="115888" indent="-115888">
              <a:lnSpc>
                <a:spcPct val="100000"/>
              </a:lnSpc>
              <a:spcBef>
                <a:spcPts val="600"/>
              </a:spcBef>
              <a:buFont typeface="Wingdings" panose="05000000000000000000" pitchFamily="2" charset="2"/>
              <a:buChar char=""/>
            </a:pPr>
            <a:r>
              <a:rPr lang="en-US"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Advance payments of the premium tax credit (APTC) are only available if you enroll in a Marketplace plan</a:t>
            </a:r>
          </a:p>
          <a:p>
            <a:pPr marL="115888" indent="-115888">
              <a:lnSpc>
                <a:spcPct val="100000"/>
              </a:lnSpc>
              <a:spcBef>
                <a:spcPts val="600"/>
              </a:spcBef>
              <a:buFont typeface="Wingdings" panose="05000000000000000000" pitchFamily="2" charset="2"/>
              <a:buChar char=""/>
            </a:pPr>
            <a:r>
              <a:rPr lang="en-US"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If eligible, you can use all, some, or none of the tax credit in advance to lower your monthly premiums </a:t>
            </a:r>
          </a:p>
          <a:p>
            <a:pPr marL="115888" indent="-115888">
              <a:lnSpc>
                <a:spcPct val="100000"/>
              </a:lnSpc>
              <a:spcBef>
                <a:spcPts val="600"/>
              </a:spcBef>
              <a:buFont typeface="Wingdings" panose="05000000000000000000" pitchFamily="2" charset="2"/>
              <a:buChar char=""/>
            </a:pPr>
            <a:r>
              <a:rPr lang="en-US"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As the Patient Protection and Affordable Care Act (PPACA) was originally passed, you could qualify for the premium tax credit if your household income for the coverage year was between 100%–400% of the Federal Poverty Level (FPL), if you met other eligibility criteria</a:t>
            </a:r>
          </a:p>
          <a:p>
            <a:pPr marL="115888" indent="-115888">
              <a:lnSpc>
                <a:spcPct val="100000"/>
              </a:lnSpc>
              <a:spcBef>
                <a:spcPts val="600"/>
              </a:spcBef>
              <a:buFont typeface="Wingdings" panose="05000000000000000000" pitchFamily="2" charset="2"/>
              <a:buChar char=""/>
            </a:pPr>
            <a:r>
              <a:rPr lang="en-US"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American Rescue Plan allows some consumers with higher incomes to qualify for 2021 and 2022</a:t>
            </a:r>
            <a:endParaRPr lang="en-US" sz="1200" dirty="0">
              <a:solidFill>
                <a:schemeClr val="tx1"/>
              </a:solidFill>
              <a:latin typeface="Calibri" panose="020F0502020204030204" pitchFamily="34" charset="0"/>
              <a:cs typeface="Calibri" panose="020F0502020204030204" pitchFamily="34" charset="0"/>
            </a:endParaRPr>
          </a:p>
          <a:p>
            <a:pPr marL="115888" lvl="0" indent="-115888">
              <a:lnSpc>
                <a:spcPct val="100000"/>
              </a:lnSpc>
              <a:spcBef>
                <a:spcPts val="600"/>
              </a:spcBef>
              <a:buFont typeface="Wingdings" panose="05000000000000000000" pitchFamily="2" charset="2"/>
              <a:buChar char="§"/>
            </a:pPr>
            <a:r>
              <a:rPr lang="en-US"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You may qualify if your household income is under 100% of the FPL and you aren’t eligible for Medicaid based on immigration status (and you met other eligibility requirements)</a:t>
            </a:r>
          </a:p>
        </p:txBody>
      </p:sp>
    </p:spTree>
    <p:extLst>
      <p:ext uri="{BB962C8B-B14F-4D97-AF65-F5344CB8AC3E}">
        <p14:creationId xmlns:p14="http://schemas.microsoft.com/office/powerpoint/2010/main" val="2836795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3417"/>
            <a:ext cx="5486400" cy="3724878"/>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dirty="0">
                <a:effectLst/>
              </a:rPr>
              <a:t>Presenter notes</a:t>
            </a:r>
          </a:p>
          <a:p>
            <a:pPr marR="0" lvl="0" algn="l" defTabSz="914400" rtl="0" eaLnBrk="1" fontAlgn="auto" latinLnBrk="0" hangingPunct="1">
              <a:lnSpc>
                <a:spcPct val="100000"/>
              </a:lnSpc>
              <a:spcBef>
                <a:spcPts val="600"/>
              </a:spcBef>
              <a:spcAft>
                <a:spcPts val="0"/>
              </a:spcAft>
              <a:buClrTx/>
              <a:buSzTx/>
              <a:tabLst/>
              <a:defRPr/>
            </a:pPr>
            <a:r>
              <a:rPr lang="en-US" dirty="0">
                <a:latin typeface="Calibri" panose="020F0502020204030204" pitchFamily="34" charset="0"/>
                <a:cs typeface="Calibri" panose="020F0502020204030204" pitchFamily="34" charset="0"/>
              </a:rPr>
              <a:t>The amount of premium tax credit you’re eligible for may change throughout the coverage year, if there are changes to your household income, household size, or certain other factors.</a:t>
            </a:r>
          </a:p>
          <a:p>
            <a:pPr marL="171450" indent="-171450">
              <a:lnSpc>
                <a:spcPct val="100000"/>
              </a:lnSpc>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You should report life changes to the Marketplace as soon as possible. </a:t>
            </a:r>
          </a:p>
          <a:p>
            <a:pPr marL="171450" indent="-171450">
              <a:lnSpc>
                <a:spcPct val="100000"/>
              </a:lnSpc>
              <a:spcBef>
                <a:spcPts val="600"/>
              </a:spcBef>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When you file your income taxes, you‘ll have to reconcile the </a:t>
            </a:r>
            <a:r>
              <a:rPr lang="en-US" dirty="0">
                <a:latin typeface="Calibri" panose="020F0502020204030204" pitchFamily="34" charset="0"/>
                <a:cs typeface="Calibri" panose="020F0502020204030204" pitchFamily="34" charset="0"/>
              </a:rPr>
              <a:t>premium tax credit you’re eligible for based on your tax filing information with the amount that was paid in advance.</a:t>
            </a:r>
          </a:p>
          <a:p>
            <a:pPr marL="171450" indent="-171450">
              <a:lnSpc>
                <a:spcPct val="100000"/>
              </a:lnSpc>
              <a:spcBef>
                <a:spcPts val="600"/>
              </a:spcBef>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If you got: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1313" indent="-171450">
              <a:spcBef>
                <a:spcPts val="6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More tax credit in advance than you’re eligible for, you may have to repay all or some of the difference when you file your federal income tax return.</a:t>
            </a:r>
          </a:p>
          <a:p>
            <a:pPr marL="341313" indent="-171450">
              <a:lnSpc>
                <a:spcPct val="100000"/>
              </a:lnSpc>
              <a:spcBef>
                <a:spcPts val="6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Less t</a:t>
            </a:r>
            <a:r>
              <a:rPr lang="en-US" dirty="0">
                <a:latin typeface="Calibri" panose="020F0502020204030204" pitchFamily="34" charset="0"/>
                <a:cs typeface="Calibri" panose="020F0502020204030204" pitchFamily="34" charset="0"/>
              </a:rPr>
              <a:t>ax credit in advance</a:t>
            </a:r>
            <a:r>
              <a:rPr lang="en-US" dirty="0">
                <a:latin typeface="Calibri" panose="020F0502020204030204" pitchFamily="34" charset="0"/>
                <a:ea typeface="Calibri" panose="020F0502020204030204" pitchFamily="34" charset="0"/>
                <a:cs typeface="Times New Roman" panose="02020603050405020304" pitchFamily="18" charset="0"/>
              </a:rPr>
              <a:t> than you’re eligible for, you may get the additional tax credit as a refund. </a:t>
            </a:r>
          </a:p>
          <a:p>
            <a:pPr marR="0" lvl="0" algn="l" defTabSz="914400" rtl="0" eaLnBrk="1" fontAlgn="auto" latinLnBrk="0" hangingPunct="1">
              <a:lnSpc>
                <a:spcPct val="100000"/>
              </a:lnSpc>
              <a:spcBef>
                <a:spcPts val="600"/>
              </a:spcBef>
              <a:spcAft>
                <a:spcPts val="0"/>
              </a:spcAft>
              <a:buClrTx/>
              <a:buSzTx/>
              <a:tabLst/>
              <a:defRPr/>
            </a:pPr>
            <a:r>
              <a:rPr lang="en-US" dirty="0">
                <a:solidFill>
                  <a:prstClr val="black"/>
                </a:solidFill>
              </a:rPr>
              <a:t>If your income changes, you can update your Marketplace application online, by phone, or in person— but not by mail. For</a:t>
            </a:r>
            <a:r>
              <a:rPr lang="en-US" baseline="0" dirty="0">
                <a:solidFill>
                  <a:prstClr val="black"/>
                </a:solidFill>
              </a:rPr>
              <a:t> more information on reporting income changes, v</a:t>
            </a:r>
            <a:r>
              <a:rPr lang="en-US" dirty="0">
                <a:solidFill>
                  <a:prstClr val="black"/>
                </a:solidFill>
              </a:rPr>
              <a:t>isit </a:t>
            </a:r>
            <a:r>
              <a:rPr lang="en-US" dirty="0">
                <a:solidFill>
                  <a:prstClr val="black"/>
                </a:solidFill>
                <a:hlinkClick r:id="rId3"/>
              </a:rPr>
              <a:t>HealthCare.gov/reporting-changes/how-to-report-changes</a:t>
            </a:r>
            <a:r>
              <a:rPr lang="en-US" dirty="0">
                <a:solidFill>
                  <a:prstClr val="black"/>
                </a:solidFill>
              </a:rPr>
              <a:t> for more information.</a:t>
            </a:r>
          </a:p>
          <a:p>
            <a:pPr marL="0" indent="0">
              <a:lnSpc>
                <a:spcPct val="100000"/>
              </a:lnSpc>
              <a:spcBef>
                <a:spcPts val="60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2385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1787"/>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dirty="0">
                <a:effectLst/>
              </a:rPr>
              <a:t>Presenter notes</a:t>
            </a:r>
          </a:p>
          <a:p>
            <a:pPr>
              <a:spcBef>
                <a:spcPts val="600"/>
              </a:spcBef>
            </a:pPr>
            <a:r>
              <a:rPr lang="en-US" dirty="0"/>
              <a:t>A cost-sharing reduction (CSR) is a discount that lowers the amount you have to pay for deductibles, copayments, and coinsurance. </a:t>
            </a:r>
            <a:r>
              <a:rPr lang="en-US" dirty="0">
                <a:latin typeface="Calibri" panose="020F0502020204030204" pitchFamily="34" charset="0"/>
                <a:cs typeface="Calibri" panose="020F0502020204030204" pitchFamily="34" charset="0"/>
              </a:rPr>
              <a:t>If you apply for coverage through the Marketplace and qualify for premium tax credits, you might also qualify for CSR, which is often called “extra savings.” </a:t>
            </a:r>
            <a:r>
              <a:rPr lang="en-US" dirty="0"/>
              <a:t>If you qualify, you must enroll in a plan in the Silver category to get the extra savings.</a:t>
            </a:r>
          </a:p>
          <a:p>
            <a:pPr>
              <a:lnSpc>
                <a:spcPct val="100000"/>
              </a:lnSpc>
              <a:spcBef>
                <a:spcPts val="600"/>
              </a:spcBef>
            </a:pPr>
            <a:r>
              <a:rPr lang="en-US" sz="1200" dirty="0">
                <a:latin typeface="Calibri" panose="020F0502020204030204" pitchFamily="34" charset="0"/>
                <a:cs typeface="Calibri" panose="020F0502020204030204" pitchFamily="34" charset="0"/>
              </a:rPr>
              <a:t>To be eligible for CSR based on income, you must:</a:t>
            </a:r>
          </a:p>
          <a:p>
            <a:pPr marL="341313" indent="-109538">
              <a:lnSpc>
                <a:spcPct val="100000"/>
              </a:lnSpc>
              <a:spcBef>
                <a:spcPts val="600"/>
              </a:spcBef>
              <a:buFont typeface="Arial" panose="020B0604020202020204" pitchFamily="34" charset="0"/>
              <a:buChar char="•"/>
            </a:pPr>
            <a:r>
              <a:rPr lang="en-US" sz="1200" dirty="0">
                <a:latin typeface="Calibri" panose="020F0502020204030204" pitchFamily="34" charset="0"/>
                <a:cs typeface="Calibri" panose="020F0502020204030204" pitchFamily="34" charset="0"/>
              </a:rPr>
              <a:t>Have a household income under 250% of the FPL</a:t>
            </a:r>
          </a:p>
          <a:p>
            <a:pPr marL="341313" indent="-109538">
              <a:lnSpc>
                <a:spcPct val="100000"/>
              </a:lnSpc>
              <a:spcBef>
                <a:spcPts val="600"/>
              </a:spcBef>
              <a:buFont typeface="Arial" panose="020B0604020202020204" pitchFamily="34" charset="0"/>
              <a:buChar char="•"/>
            </a:pPr>
            <a:r>
              <a:rPr lang="en-US" sz="1200" dirty="0">
                <a:latin typeface="Calibri" panose="020F0502020204030204" pitchFamily="34" charset="0"/>
                <a:cs typeface="Calibri" panose="020F0502020204030204" pitchFamily="34" charset="0"/>
              </a:rPr>
              <a:t>Be eligible for premium tax credits</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341313" indent="-109538">
              <a:lnSpc>
                <a:spcPct val="100000"/>
              </a:lnSpc>
              <a:spcBef>
                <a:spcPts val="600"/>
              </a:spcBef>
              <a:buFont typeface="Arial" panose="020B0604020202020204" pitchFamily="34" charset="0"/>
              <a:buChar char="•"/>
            </a:pPr>
            <a:r>
              <a:rPr lang="en-US" sz="1200" dirty="0">
                <a:latin typeface="Calibri" panose="020F0502020204030204" pitchFamily="34" charset="0"/>
                <a:cs typeface="Calibri" panose="020F0502020204030204" pitchFamily="34" charset="0"/>
              </a:rPr>
              <a:t>Enroll in a Silver plan through the Marketplace</a:t>
            </a:r>
          </a:p>
          <a:p>
            <a:pPr>
              <a:lnSpc>
                <a:spcPct val="100000"/>
              </a:lnSpc>
              <a:spcBef>
                <a:spcPts val="600"/>
              </a:spcBef>
            </a:pPr>
            <a:r>
              <a:rPr lang="en-US" dirty="0">
                <a:latin typeface="Calibri" panose="020F0502020204030204" pitchFamily="34" charset="0"/>
                <a:cs typeface="Calibri" panose="020F0502020204030204" pitchFamily="34" charset="0"/>
              </a:rPr>
              <a:t>For more information about CSRs, visit </a:t>
            </a:r>
            <a:r>
              <a:rPr lang="en-US" dirty="0">
                <a:latin typeface="Calibri" panose="020F0502020204030204" pitchFamily="34" charset="0"/>
                <a:cs typeface="Calibri" panose="020F0502020204030204" pitchFamily="34" charset="0"/>
                <a:hlinkClick r:id="rId3"/>
              </a:rPr>
              <a:t>HealthCare.gov/lower-costs/save-on-out-of-pocket-costs</a:t>
            </a:r>
            <a:r>
              <a:rPr lang="en-US" dirty="0">
                <a:latin typeface="Calibri" panose="020F050202020403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a:p>
            <a:pPr marL="0" indent="0">
              <a:buNone/>
            </a:pPr>
            <a:endParaRPr lang="en-US" sz="1200" dirty="0"/>
          </a:p>
        </p:txBody>
      </p:sp>
    </p:spTree>
    <p:extLst>
      <p:ext uri="{BB962C8B-B14F-4D97-AF65-F5344CB8AC3E}">
        <p14:creationId xmlns:p14="http://schemas.microsoft.com/office/powerpoint/2010/main" val="1898388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8810"/>
            <a:ext cx="5486400" cy="4227144"/>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dirty="0">
                <a:effectLst/>
              </a:rPr>
              <a:t>Presenter notes</a:t>
            </a:r>
          </a:p>
          <a:p>
            <a:pPr>
              <a:spcBef>
                <a:spcPts val="600"/>
              </a:spcBef>
            </a:pPr>
            <a:r>
              <a:rPr lang="en-US" dirty="0">
                <a:latin typeface="Calibri" panose="020F0502020204030204" pitchFamily="34" charset="0"/>
                <a:cs typeface="Calibri" panose="020F0502020204030204" pitchFamily="34" charset="0"/>
              </a:rPr>
              <a:t>There are special benefits if you’re American Indian/Alaska Native (AI/AN): </a:t>
            </a:r>
          </a:p>
          <a:p>
            <a:pPr marL="341313" lvl="1" indent="-111125">
              <a:spcBef>
                <a:spcPts val="600"/>
              </a:spcBef>
              <a:buFont typeface="Wingdings" panose="05000000000000000000" pitchFamily="2" charset="2"/>
              <a:buChar char="§"/>
            </a:pPr>
            <a:r>
              <a:rPr lang="en-US" dirty="0"/>
              <a:t>If you get services from an Indian Health Care provider, you won’t have </a:t>
            </a:r>
            <a:br>
              <a:rPr lang="en-US" dirty="0"/>
            </a:br>
            <a:r>
              <a:rPr lang="en-US" dirty="0"/>
              <a:t>any out-of-pocket costs </a:t>
            </a:r>
          </a:p>
          <a:p>
            <a:pPr marL="341313" lvl="1" indent="-111125">
              <a:spcBef>
                <a:spcPts val="600"/>
              </a:spcBef>
              <a:buFont typeface="Wingdings" panose="05000000000000000000" pitchFamily="2" charset="2"/>
              <a:buChar char="§"/>
            </a:pPr>
            <a:r>
              <a:rPr lang="en-US" dirty="0"/>
              <a:t>If your income is between 100%–300% of the FPL, you can enroll in a “zero cost-sharing” plan through the Marketplace, which means you’ll have no out-of-pocket costs, like deductibles or copayments, for covered services</a:t>
            </a:r>
          </a:p>
          <a:p>
            <a:pPr marL="341313" lvl="1" indent="-111125">
              <a:spcBef>
                <a:spcPts val="600"/>
              </a:spcBef>
              <a:buFont typeface="Wingdings" panose="05000000000000000000" pitchFamily="2" charset="2"/>
              <a:buChar char="§"/>
            </a:pPr>
            <a:r>
              <a:rPr lang="en-US" dirty="0"/>
              <a:t>If your income is above 300% of the FPL, you can enroll in a “limited cost-sharing” plan through the Marketplace, which means you’ll have no out-of-pocket costs, like deductibles or copayments, for covered services from your Marketplace plan with a referral from an Indian Health Care provider</a:t>
            </a:r>
          </a:p>
          <a:p>
            <a:pPr marL="341313" lvl="1" indent="-111125">
              <a:spcBef>
                <a:spcPts val="600"/>
              </a:spcBef>
              <a:buFont typeface="Wingdings" panose="05000000000000000000" pitchFamily="2" charset="2"/>
              <a:buChar char="§"/>
            </a:pPr>
            <a:r>
              <a:rPr lang="en-US" dirty="0"/>
              <a:t>You can enroll in a Marketplace health insurance plan anytime, and you can change plans as often as once a month</a:t>
            </a:r>
          </a:p>
          <a:p>
            <a:pPr marL="341313" lvl="1" indent="-111125">
              <a:spcBef>
                <a:spcPts val="600"/>
              </a:spcBef>
              <a:buFont typeface="Wingdings" panose="05000000000000000000" pitchFamily="2" charset="2"/>
              <a:buChar char="§"/>
            </a:pPr>
            <a:r>
              <a:rPr lang="en-US" dirty="0"/>
              <a:t>Tribal members and non-tribal members should enroll in separate plans</a:t>
            </a:r>
            <a:br>
              <a:rPr lang="en-US" dirty="0"/>
            </a:br>
            <a:r>
              <a:rPr lang="en-US" dirty="0"/>
              <a:t>to take advantage of all potential savings</a:t>
            </a:r>
          </a:p>
          <a:p>
            <a:pPr marL="114300" lvl="0" indent="0">
              <a:spcBef>
                <a:spcPts val="600"/>
              </a:spcBef>
              <a:buNone/>
            </a:pPr>
            <a:r>
              <a:rPr lang="en-US" b="1" dirty="0"/>
              <a:t>NOTE</a:t>
            </a:r>
            <a:r>
              <a:rPr lang="en-US" dirty="0"/>
              <a:t>: A member of a federally recognized tribe won’t be able to use the special cost-sharing savings if they enroll in the same Marketplace plan with a non-tribal member. For more information, visit </a:t>
            </a:r>
            <a:r>
              <a:rPr lang="en-US" u="sng" dirty="0">
                <a:hlinkClick r:id="rId3"/>
              </a:rPr>
              <a:t>HealthCare.gov/american-indians-alaska-natives</a:t>
            </a:r>
            <a:r>
              <a:rPr lang="en-US" u="sng" dirty="0"/>
              <a:t>.</a:t>
            </a:r>
            <a:endParaRPr lang="en-US" dirty="0"/>
          </a:p>
          <a:p>
            <a:pPr marL="115887" indent="0">
              <a:buFont typeface="Arial" panose="020B0604020202020204" pitchFamily="34" charset="0"/>
              <a:buNone/>
            </a:pPr>
            <a:endParaRPr lang="en-US" dirty="0"/>
          </a:p>
        </p:txBody>
      </p:sp>
    </p:spTree>
    <p:extLst>
      <p:ext uri="{BB962C8B-B14F-4D97-AF65-F5344CB8AC3E}">
        <p14:creationId xmlns:p14="http://schemas.microsoft.com/office/powerpoint/2010/main" val="3002363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cs typeface="Arial" panose="020B0604020202020204" pitchFamily="34" charset="0"/>
              </a:rPr>
              <a:t>Presenter Notes</a:t>
            </a:r>
            <a:endParaRPr lang="en-US" sz="1200" kern="1200" dirty="0">
              <a:solidFill>
                <a:schemeClr val="tx1"/>
              </a:solidFill>
              <a:effectLst/>
              <a:latin typeface="+mn-lt"/>
              <a:ea typeface="+mn-ea"/>
              <a:cs typeface="+mn-cs"/>
            </a:endParaRPr>
          </a:p>
          <a:p>
            <a:pPr marL="112713" marR="0" lvl="0" indent="-1127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effectLst/>
                <a:latin typeface="+mn-lt"/>
                <a:ea typeface="+mn-ea"/>
                <a:cs typeface="+mn-cs"/>
              </a:rPr>
              <a:t>HHS added a a new paragraph at § 155.420(d)(16) to establish a monthly special enrollment period for qualified individuals or enrollees, or the dependents of a qualified individual or enrollee, who are eligible for APTC and whose household income doesn’t exceed 150 percent of the federal poverty line (FPL), in order to provide low-income individuals who generally will have access to a premium-free silver plan with a 94 percent actuarial value (AV) with more opportunities to enroll in coverage. This monthly special enrollment period will be available during periods of time when APTC benefits are available such that the applicable taxpayers’ applicable percentage is set at zero, such as during tax years 2021 and 2022, as provided by section 9661 of the American Rescue Plan Act of 2021 (Pub. L. 117-2) (ARP). HHS also clarifies, for purposes of the special enrollment periods provided at § 155.420(d), that a qualified individual who meets the criteria at § 155.305(f), but who qualifies for a maximum APTC amount of zero dollars, is not considered APTC eligible. This approach will ensure that § 155.420 reflects appropriate special enrollment period eligibility for qualifying individuals who qualify for a maximum APTC amount of zero dollars and for those who become eligible for APTC amounts greater than zero.</a:t>
            </a:r>
          </a:p>
          <a:p>
            <a:pPr marL="112713" marR="0" lvl="0" indent="-1127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0" lvl="0" indent="0">
              <a:buNone/>
              <a:defRPr/>
            </a:pPr>
            <a:r>
              <a:rPr lang="en-US" dirty="0"/>
              <a:t>45 CFR 155.420(d)(16): </a:t>
            </a:r>
            <a:r>
              <a:rPr lang="en-US" dirty="0">
                <a:hlinkClick r:id="rId3"/>
              </a:rPr>
              <a:t>https://www.ecfr.gov/current/title-45/subtitle-A/subchapter-B/part-155/subpart-E/section-155.420#p-155.420(d)(16)</a:t>
            </a:r>
            <a:endParaRPr lang="en-US" dirty="0"/>
          </a:p>
          <a:p>
            <a:pPr marL="0" lvl="0" indent="0">
              <a:buNone/>
              <a:defRPr/>
            </a:pPr>
            <a:endParaRPr lang="en-US" sz="1200" kern="1200" dirty="0">
              <a:solidFill>
                <a:schemeClr val="tx1"/>
              </a:solidFill>
              <a:effectLst/>
              <a:latin typeface="+mn-lt"/>
              <a:ea typeface="+mn-ea"/>
              <a:cs typeface="+mn-cs"/>
            </a:endParaRPr>
          </a:p>
          <a:p>
            <a:pPr marL="112713" marR="0" lvl="0" indent="-1127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None/>
              <a:tabLst/>
              <a:defRPr/>
            </a:pP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328429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92331" y="3538401"/>
            <a:ext cx="5486400" cy="3600450"/>
          </a:xfrm>
        </p:spPr>
        <p:txBody>
          <a:bodyPr/>
          <a:lstStyle/>
          <a:p>
            <a:pPr marL="0" marR="0" lvl="0" indent="0" algn="l" defTabSz="905591" rtl="0" eaLnBrk="1" fontAlgn="auto" latinLnBrk="0" hangingPunct="1">
              <a:lnSpc>
                <a:spcPct val="100000"/>
              </a:lnSpc>
              <a:spcBef>
                <a:spcPts val="594"/>
              </a:spcBef>
              <a:spcAft>
                <a:spcPts val="0"/>
              </a:spcAft>
              <a:buClrTx/>
              <a:buSzTx/>
              <a:buFontTx/>
              <a:buNone/>
              <a:tabLst/>
              <a:defRPr/>
            </a:pPr>
            <a:r>
              <a:rPr lang="en-US" b="1" dirty="0">
                <a:effectLst/>
              </a:rPr>
              <a:t>Presenter notes</a:t>
            </a:r>
          </a:p>
          <a:p>
            <a:pPr marL="0" indent="0" defTabSz="905591">
              <a:spcBef>
                <a:spcPts val="594"/>
              </a:spcBef>
              <a:buNone/>
              <a:defRPr/>
            </a:pPr>
            <a:r>
              <a:rPr lang="en-US" dirty="0">
                <a:solidFill>
                  <a:prstClr val="black"/>
                </a:solidFill>
              </a:rPr>
              <a:t>Check Your Knowledge: Question 3</a:t>
            </a:r>
          </a:p>
          <a:p>
            <a:pPr marL="0" indent="0">
              <a:lnSpc>
                <a:spcPct val="100000"/>
              </a:lnSpc>
              <a:spcBef>
                <a:spcPts val="600"/>
              </a:spcBef>
              <a:buNone/>
            </a:pPr>
            <a:r>
              <a:rPr lang="en-US" dirty="0">
                <a:latin typeface="Calibri" panose="020F0502020204030204" pitchFamily="34" charset="0"/>
                <a:cs typeface="Calibri" panose="020F0502020204030204" pitchFamily="34" charset="0"/>
              </a:rPr>
              <a:t>If you qualify for premium tax credits, you might also qualify for extra savings called cost-sharing reductions (CSR).</a:t>
            </a:r>
          </a:p>
          <a:p>
            <a:pPr marL="168209" indent="-168209" defTabSz="905591">
              <a:spcBef>
                <a:spcPts val="594"/>
              </a:spcBef>
              <a:buFont typeface="Wingdings" panose="05000000000000000000" pitchFamily="2" charset="2"/>
              <a:buAutoNum type="alphaLcPeriod"/>
              <a:defRPr/>
            </a:pPr>
            <a:r>
              <a:rPr lang="en-US" dirty="0">
                <a:solidFill>
                  <a:prstClr val="black"/>
                </a:solidFill>
              </a:rPr>
              <a:t>True</a:t>
            </a:r>
          </a:p>
          <a:p>
            <a:pPr marL="168209" indent="-168209" defTabSz="905591">
              <a:spcBef>
                <a:spcPts val="594"/>
              </a:spcBef>
              <a:buFont typeface="Wingdings" panose="05000000000000000000" pitchFamily="2" charset="2"/>
              <a:buAutoNum type="alphaLcPeriod"/>
              <a:defRPr/>
            </a:pPr>
            <a:r>
              <a:rPr lang="en-US" dirty="0">
                <a:solidFill>
                  <a:prstClr val="black"/>
                </a:solidFill>
              </a:rPr>
              <a:t>False</a:t>
            </a:r>
          </a:p>
          <a:p>
            <a:pPr marL="0" indent="0" defTabSz="905591">
              <a:spcBef>
                <a:spcPts val="594"/>
              </a:spcBef>
              <a:buNone/>
              <a:defRPr/>
            </a:pPr>
            <a:r>
              <a:rPr lang="en-US" b="1" dirty="0">
                <a:solidFill>
                  <a:prstClr val="black"/>
                </a:solidFill>
                <a:ea typeface="ＭＳ Ｐゴシック" pitchFamily="7" charset="-128"/>
              </a:rPr>
              <a:t>ANSWER: a. True</a:t>
            </a:r>
          </a:p>
          <a:p>
            <a:pPr marL="0" marR="0" lvl="0" indent="0" algn="l" defTabSz="905591" rtl="0" eaLnBrk="1" fontAlgn="auto" latinLnBrk="0" hangingPunct="1">
              <a:lnSpc>
                <a:spcPct val="100000"/>
              </a:lnSpc>
              <a:spcBef>
                <a:spcPts val="594"/>
              </a:spcBef>
              <a:spcAft>
                <a:spcPts val="0"/>
              </a:spcAft>
              <a:buClrTx/>
              <a:buSzTx/>
              <a:buFontTx/>
              <a:buNone/>
              <a:tabLst/>
              <a:defRPr/>
            </a:pPr>
            <a:r>
              <a:rPr lang="en-US" dirty="0"/>
              <a:t>A cost-sharing reduction (CSR) is a discount that lowers the amount you have to pay for deductibles, copayments, and coinsurance. </a:t>
            </a:r>
            <a:r>
              <a:rPr lang="en-US" dirty="0">
                <a:latin typeface="Calibri" panose="020F0502020204030204" pitchFamily="34" charset="0"/>
                <a:cs typeface="Calibri" panose="020F0502020204030204" pitchFamily="34" charset="0"/>
              </a:rPr>
              <a:t>If you apply for coverage through the Marketplace and qualify for premium tax credits, you might also qualify for CSR, which is often called “extra savings.” </a:t>
            </a:r>
            <a:r>
              <a:rPr lang="en-US" dirty="0"/>
              <a:t>If you qualify, you must enroll in a plan in the Silver category to get the extra savings.</a:t>
            </a:r>
          </a:p>
          <a:p>
            <a:pPr marL="0" indent="0" defTabSz="905591">
              <a:spcBef>
                <a:spcPts val="594"/>
              </a:spcBef>
              <a:buNone/>
              <a:defRPr/>
            </a:pPr>
            <a:endParaRPr lang="en-US" dirty="0"/>
          </a:p>
          <a:p>
            <a:endParaRPr lang="en-US" dirty="0"/>
          </a:p>
        </p:txBody>
      </p:sp>
    </p:spTree>
    <p:extLst>
      <p:ext uri="{BB962C8B-B14F-4D97-AF65-F5344CB8AC3E}">
        <p14:creationId xmlns:p14="http://schemas.microsoft.com/office/powerpoint/2010/main" val="3114345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8"/>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dirty="0">
                <a:effectLst/>
              </a:rPr>
              <a:t>Presenter notes</a:t>
            </a:r>
          </a:p>
          <a:p>
            <a:pPr marL="0" indent="0">
              <a:spcBef>
                <a:spcPts val="600"/>
              </a:spcBef>
              <a:buNone/>
              <a:defRPr/>
            </a:pPr>
            <a:r>
              <a:rPr kumimoji="0" lang="en-US" b="0" i="0" u="none" strike="noStrike" kern="1200" cap="none" spc="0" normalizeH="0" baseline="0" noProof="0" dirty="0">
                <a:ln>
                  <a:noFill/>
                </a:ln>
                <a:solidFill>
                  <a:prstClr val="black"/>
                </a:solidFill>
                <a:effectLst/>
                <a:uLnTx/>
                <a:uFillTx/>
              </a:rPr>
              <a:t>Lesson 4 explains how to apply</a:t>
            </a:r>
            <a:r>
              <a:rPr lang="en-US" dirty="0">
                <a:latin typeface="Calibri" panose="020F0502020204030204" pitchFamily="34" charset="0"/>
                <a:cs typeface="Calibri" panose="020F0502020204030204" pitchFamily="34" charset="0"/>
              </a:rPr>
              <a:t> for coverage through the Health Insurance Marketplace.</a:t>
            </a:r>
          </a:p>
          <a:p>
            <a:pPr marL="171450" indent="-171450">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When to enroll</a:t>
            </a:r>
          </a:p>
          <a:p>
            <a:pPr marL="171450" indent="-171450">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How to enroll</a:t>
            </a:r>
          </a:p>
          <a:p>
            <a:pPr marL="171450" indent="-171450">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Enrollment help</a:t>
            </a:r>
          </a:p>
          <a:p>
            <a:pPr marL="341313" indent="-109538">
              <a:spcBef>
                <a:spcPts val="600"/>
              </a:spcBef>
              <a:buFont typeface="Arial" panose="020B0604020202020204" pitchFamily="34" charset="0"/>
              <a:buChar char="•"/>
            </a:pPr>
            <a:r>
              <a:rPr lang="en-US" dirty="0">
                <a:latin typeface="Calibri" panose="020F0502020204030204" pitchFamily="34" charset="0"/>
                <a:cs typeface="Calibri" panose="020F0502020204030204" pitchFamily="34" charset="0"/>
              </a:rPr>
              <a:t>Marketplace Call Center </a:t>
            </a:r>
          </a:p>
          <a:p>
            <a:pPr marL="341313" indent="-109538">
              <a:spcBef>
                <a:spcPts val="600"/>
              </a:spcBef>
              <a:buFont typeface="Arial" panose="020B0604020202020204" pitchFamily="34" charset="0"/>
              <a:buChar char="•"/>
            </a:pPr>
            <a:r>
              <a:rPr lang="en-US" dirty="0">
                <a:latin typeface="Calibri" panose="020F0502020204030204" pitchFamily="34" charset="0"/>
                <a:cs typeface="Calibri" panose="020F0502020204030204" pitchFamily="34" charset="0"/>
              </a:rPr>
              <a:t>In-person help</a:t>
            </a:r>
          </a:p>
          <a:p>
            <a:pPr marL="0" indent="0">
              <a:buNone/>
            </a:pPr>
            <a:endParaRPr lang="en-US" dirty="0"/>
          </a:p>
        </p:txBody>
      </p:sp>
    </p:spTree>
    <p:extLst>
      <p:ext uri="{BB962C8B-B14F-4D97-AF65-F5344CB8AC3E}">
        <p14:creationId xmlns:p14="http://schemas.microsoft.com/office/powerpoint/2010/main" val="1100093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65714"/>
            <a:ext cx="5486400" cy="3600450"/>
          </a:xfrm>
        </p:spPr>
        <p:txBody>
          <a:bodyPr/>
          <a:lstStyle/>
          <a:p>
            <a:r>
              <a:rPr lang="en-US" b="1" dirty="0"/>
              <a:t>Presenter notes</a:t>
            </a:r>
          </a:p>
          <a:p>
            <a:r>
              <a:rPr lang="en-US" b="1" dirty="0"/>
              <a:t>By the end of this lesson, you’ll be able to:</a:t>
            </a:r>
          </a:p>
          <a:p>
            <a:pPr marL="111125" indent="-111125">
              <a:buFont typeface="Wingdings" panose="05000000000000000000" pitchFamily="2" charset="2"/>
              <a:buChar char="§"/>
            </a:pPr>
            <a:r>
              <a:rPr lang="en-US" dirty="0"/>
              <a:t>Explain the timeline and steps of applying to the Marketplace</a:t>
            </a:r>
          </a:p>
          <a:p>
            <a:pPr marL="111125" indent="-111125">
              <a:buFont typeface="Wingdings" panose="05000000000000000000" pitchFamily="2" charset="2"/>
              <a:buChar char="§"/>
            </a:pPr>
            <a:r>
              <a:rPr lang="en-US" dirty="0"/>
              <a:t>Find resources for getting help</a:t>
            </a: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28</a:t>
            </a:fld>
            <a:endParaRPr lang="en-US" dirty="0"/>
          </a:p>
        </p:txBody>
      </p:sp>
    </p:spTree>
    <p:extLst>
      <p:ext uri="{BB962C8B-B14F-4D97-AF65-F5344CB8AC3E}">
        <p14:creationId xmlns:p14="http://schemas.microsoft.com/office/powerpoint/2010/main" val="1118826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701040" y="3560834"/>
            <a:ext cx="5486400" cy="478717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b="1" dirty="0">
                <a:effectLst/>
              </a:rPr>
              <a:t>Presenter notes</a:t>
            </a:r>
          </a:p>
          <a:p>
            <a:pPr>
              <a:spcAft>
                <a:spcPts val="600"/>
              </a:spcAft>
            </a:pPr>
            <a:r>
              <a:rPr lang="en-US" dirty="0">
                <a:latin typeface="Calibri" panose="020F0502020204030204" pitchFamily="34" charset="0"/>
                <a:cs typeface="Calibri" panose="020F0502020204030204" pitchFamily="34" charset="0"/>
              </a:rPr>
              <a:t>You can enroll in or change Marketplace plans during the annual Open Enrollment Period (OEP) or during a Special Enrollment Period (SEP). However, if you’re American Indian/Alaska Native, you can enroll in the Marketplace or change plans throughout the year,</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not just during the yearly OEP or during an SEP.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latin typeface="Calibri" panose="020F0502020204030204" pitchFamily="34" charset="0"/>
                <a:cs typeface="Calibri" panose="020F0502020204030204" pitchFamily="34" charset="0"/>
              </a:rPr>
              <a:t>In the federally</a:t>
            </a:r>
            <a:r>
              <a:rPr lang="en-US" baseline="0" dirty="0">
                <a:latin typeface="Calibri" panose="020F0502020204030204" pitchFamily="34" charset="0"/>
                <a:cs typeface="Calibri" panose="020F0502020204030204" pitchFamily="34" charset="0"/>
              </a:rPr>
              <a:t>-facilitated Marketplace</a:t>
            </a:r>
            <a:r>
              <a:rPr lang="en-US" dirty="0">
                <a:latin typeface="Calibri" panose="020F0502020204030204" pitchFamily="34" charset="0"/>
                <a:cs typeface="Calibri" panose="020F0502020204030204" pitchFamily="34" charset="0"/>
              </a:rPr>
              <a:t> for individuals and families, the OEP is November 1 - January 15. In most cases, coverage can begin as soon as January 1. </a:t>
            </a:r>
          </a:p>
          <a:p>
            <a:pPr marL="111125" indent="-111125">
              <a:spcAft>
                <a:spcPts val="600"/>
              </a:spcAft>
              <a:buFont typeface="Wingdings" panose="05000000000000000000" pitchFamily="2" charset="2"/>
              <a:buChar char="§"/>
            </a:pPr>
            <a:r>
              <a:rPr lang="en-US" dirty="0"/>
              <a:t>January 1, 2023: Coverage begins for 2023 plans chosen by December 15, 2022.</a:t>
            </a:r>
          </a:p>
          <a:p>
            <a:pPr marL="111125" indent="-111125">
              <a:spcAft>
                <a:spcPts val="600"/>
              </a:spcAft>
              <a:buFont typeface="Wingdings" panose="05000000000000000000" pitchFamily="2" charset="2"/>
              <a:buChar char="§"/>
            </a:pPr>
            <a:r>
              <a:rPr lang="en-US" dirty="0"/>
              <a:t>January 15, 2023: Open Enrollment ends for 2023. </a:t>
            </a:r>
          </a:p>
          <a:p>
            <a:pPr marL="111125" indent="-111125">
              <a:spcAft>
                <a:spcPts val="600"/>
              </a:spcAft>
              <a:buFont typeface="Wingdings" panose="05000000000000000000" pitchFamily="2" charset="2"/>
              <a:buChar char="§"/>
            </a:pPr>
            <a:r>
              <a:rPr lang="en-US" dirty="0"/>
              <a:t>February 1, 2023: Coverage begins for 2023 plans chosen between December 16, 2022 and January 15, 2023.</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latin typeface="Calibri" panose="020F0502020204030204" pitchFamily="34" charset="0"/>
                <a:cs typeface="Calibri" panose="020F0502020204030204" pitchFamily="34" charset="0"/>
              </a:rPr>
              <a:t>For more key dates, go to </a:t>
            </a:r>
            <a:r>
              <a:rPr lang="en-US" sz="1200" u="sng" kern="1200" dirty="0">
                <a:solidFill>
                  <a:schemeClr val="tx1"/>
                </a:solidFill>
                <a:effectLst/>
                <a:latin typeface="+mn-lt"/>
                <a:ea typeface="+mn-ea"/>
                <a:cs typeface="+mn-cs"/>
                <a:hlinkClick r:id="rId3"/>
              </a:rPr>
              <a:t>Marketplace.cms.gov/outreach-and-education/key-dates-health-insurance-marketplace.pdf</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a:spcAft>
                <a:spcPts val="600"/>
              </a:spcAft>
            </a:pPr>
            <a:r>
              <a:rPr lang="en-US" dirty="0"/>
              <a:t>Life changes can qualify you for an SEP. You can:</a:t>
            </a:r>
          </a:p>
          <a:p>
            <a:pPr marL="115888" lvl="1" indent="-115888">
              <a:spcAft>
                <a:spcPts val="600"/>
              </a:spcAft>
              <a:buSzPct val="100000"/>
              <a:buFont typeface="Wingdings" panose="05000000000000000000" pitchFamily="2" charset="2"/>
              <a:buChar char="§"/>
            </a:pPr>
            <a:r>
              <a:rPr lang="en-US" dirty="0"/>
              <a:t>Enroll in or change plans</a:t>
            </a:r>
          </a:p>
          <a:p>
            <a:pPr marL="115888" lvl="1" indent="-115888">
              <a:spcAft>
                <a:spcPts val="600"/>
              </a:spcAft>
              <a:buSzPct val="100000"/>
              <a:buFont typeface="Wingdings" panose="05000000000000000000" pitchFamily="2" charset="2"/>
              <a:buChar char="§"/>
            </a:pPr>
            <a:r>
              <a:rPr lang="en-US" dirty="0"/>
              <a:t>At any time of the year, you can submit or update your Marketplace application to see if you qualify for Medicaid or the Children’s Health Insurance Program (CHIP)</a:t>
            </a:r>
          </a:p>
          <a:p>
            <a:pPr marL="0" lvl="2">
              <a:spcAft>
                <a:spcPts val="600"/>
              </a:spcAft>
              <a:buSzPct val="100000"/>
            </a:pPr>
            <a:r>
              <a:rPr lang="en-US" dirty="0"/>
              <a:t>For more information on qualifying for an SEP, visit </a:t>
            </a:r>
            <a:r>
              <a:rPr lang="en-US" dirty="0">
                <a:hlinkClick r:id="rId4"/>
              </a:rPr>
              <a:t>HealthCare.gov/coverage-outside-open-enrollment/special-enrollment-period</a:t>
            </a:r>
            <a:r>
              <a:rPr lang="en-US" dirty="0"/>
              <a:t>.</a:t>
            </a:r>
          </a:p>
          <a:p>
            <a:pPr marL="0" lvl="2">
              <a:buSzPct val="100000"/>
            </a:pPr>
            <a:endParaRPr lang="en-US" dirty="0"/>
          </a:p>
        </p:txBody>
      </p:sp>
    </p:spTree>
    <p:extLst>
      <p:ext uri="{BB962C8B-B14F-4D97-AF65-F5344CB8AC3E}">
        <p14:creationId xmlns:p14="http://schemas.microsoft.com/office/powerpoint/2010/main" val="2348645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03567"/>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cs typeface="Calibri" panose="020F0502020204030204" pitchFamily="34" charset="0"/>
              </a:rPr>
              <a:t>Presenter notes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this session, we’ll discuss</a:t>
            </a:r>
            <a:r>
              <a:rPr kumimoji="0" lang="en-US" sz="1200" b="0" i="0" u="none" strike="noStrike" kern="1200" cap="none" spc="0" normalizeH="0" noProof="0" dirty="0">
                <a:ln>
                  <a:noFill/>
                </a:ln>
                <a:solidFill>
                  <a:prstClr val="black"/>
                </a:solidFill>
                <a:effectLst/>
                <a:uLnTx/>
                <a:uFillTx/>
                <a:latin typeface="+mn-lt"/>
                <a:ea typeface="+mn-ea"/>
                <a:cs typeface="+mn-cs"/>
              </a:rPr>
              <a:t> the basics of the </a:t>
            </a:r>
            <a:r>
              <a:rPr lang="en-US" dirty="0">
                <a:latin typeface="Calibri" panose="020F0502020204030204" pitchFamily="34" charset="0"/>
                <a:cs typeface="Calibri" panose="020F0502020204030204" pitchFamily="34" charset="0"/>
              </a:rPr>
              <a:t>Marketplace</a:t>
            </a:r>
            <a:r>
              <a:rPr kumimoji="0" lang="en-US" sz="1200" b="0" i="0" u="none" strike="noStrike" kern="1200" cap="none" spc="0" normalizeH="0" noProof="0" dirty="0">
                <a:ln>
                  <a:noFill/>
                </a:ln>
                <a:solidFill>
                  <a:prstClr val="black"/>
                </a:solidFill>
                <a:effectLst/>
                <a:uLnTx/>
                <a:uFillTx/>
                <a:latin typeface="+mn-lt"/>
                <a:ea typeface="+mn-ea"/>
                <a:cs typeface="+mn-cs"/>
              </a:rPr>
              <a:t>. It will help you</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14300" lvl="1" indent="-114300">
              <a:lnSpc>
                <a:spcPct val="100000"/>
              </a:lnSpc>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Understand the Marketplace</a:t>
            </a:r>
          </a:p>
          <a:p>
            <a:pPr marL="114300" lvl="1" indent="-114300">
              <a:lnSpc>
                <a:spcPct val="100000"/>
              </a:lnSpc>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Define who might be eligible for Marketplace coverage </a:t>
            </a:r>
          </a:p>
          <a:p>
            <a:pPr marL="114300" lvl="1" indent="-114300">
              <a:lnSpc>
                <a:spcPct val="100000"/>
              </a:lnSpc>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Discuss options for people with limited income</a:t>
            </a:r>
          </a:p>
          <a:p>
            <a:pPr marL="114300" lvl="1" indent="-114300">
              <a:lnSpc>
                <a:spcPct val="100000"/>
              </a:lnSpc>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Describe the enrollment process</a:t>
            </a:r>
          </a:p>
          <a:p>
            <a:pPr marL="114300" lvl="1" indent="-114300">
              <a:lnSpc>
                <a:spcPct val="100000"/>
              </a:lnSpc>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Provide information for people with other health coverage</a:t>
            </a:r>
          </a:p>
          <a:p>
            <a:pPr marL="114300" lvl="1" indent="-114300">
              <a:lnSpc>
                <a:spcPct val="100000"/>
              </a:lnSpc>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Find resources and assistance </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63755"/>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dirty="0">
                <a:effectLst/>
              </a:rPr>
              <a:t>Presenter notes</a:t>
            </a:r>
          </a:p>
          <a:p>
            <a:pPr>
              <a:spcBef>
                <a:spcPts val="600"/>
              </a:spcBef>
            </a:pPr>
            <a:r>
              <a:rPr lang="en-US" dirty="0">
                <a:latin typeface="Calibri" panose="020F0502020204030204" pitchFamily="34" charset="0"/>
                <a:cs typeface="Calibri" panose="020F0502020204030204" pitchFamily="34" charset="0"/>
              </a:rPr>
              <a:t>You can apply for Marketplace coverage through:</a:t>
            </a:r>
          </a:p>
          <a:p>
            <a:pPr marL="111125" indent="-111125">
              <a:spcBef>
                <a:spcPts val="600"/>
              </a:spcBef>
              <a:buFont typeface="Wingdings" panose="05000000000000000000" pitchFamily="2" charset="2"/>
              <a:buChar char="§"/>
            </a:pPr>
            <a:r>
              <a:rPr lang="en-US" dirty="0">
                <a:hlinkClick r:id="rId3"/>
              </a:rPr>
              <a:t>HealthCare.gov</a:t>
            </a:r>
            <a:r>
              <a:rPr lang="en-US" dirty="0"/>
              <a:t> (English) and </a:t>
            </a:r>
            <a:r>
              <a:rPr lang="en-US" dirty="0">
                <a:hlinkClick r:id="rId4"/>
              </a:rPr>
              <a:t>CuidadoDeSalud.gov</a:t>
            </a:r>
            <a:r>
              <a:rPr lang="en-US" dirty="0"/>
              <a:t> (Spanish) </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Directly through some Marketplace plan issuers</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The Marketplace Call Center </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Marketplace enrollment assisters </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Marketplace-registered agents and brokers, or web-broker sites </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Paper application </a:t>
            </a:r>
          </a:p>
          <a:p>
            <a:pPr>
              <a:spcBef>
                <a:spcPts val="600"/>
              </a:spcBef>
            </a:pPr>
            <a:r>
              <a:rPr lang="en-US" dirty="0">
                <a:latin typeface="Calibri" panose="020F0502020204030204" pitchFamily="34" charset="0"/>
                <a:cs typeface="Calibri" panose="020F0502020204030204" pitchFamily="34" charset="0"/>
              </a:rPr>
              <a:t>Language assistance is available through interpreters, Call Center support, print, and web resources: </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Help is available to complete an application</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Job aids in 33 languages can be found at: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Marketplace.cms.gov/applications-and-forms/individuals-and-families-forms.html</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0702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0606"/>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dirty="0">
                <a:effectLst/>
              </a:rPr>
              <a:t>Presenter notes</a:t>
            </a:r>
          </a:p>
          <a:p>
            <a:pPr marL="111125" indent="-111125">
              <a:spcBef>
                <a:spcPts val="600"/>
              </a:spcBef>
              <a:buFont typeface="Wingdings" panose="05000000000000000000" pitchFamily="2" charset="2"/>
              <a:buChar char="§"/>
            </a:pPr>
            <a:r>
              <a:rPr lang="en-US" dirty="0">
                <a:effectLst/>
              </a:rPr>
              <a:t>There’s a Marketplace Call Center if you live in states with a federally-facilitated Marketplace or State</a:t>
            </a:r>
            <a:r>
              <a:rPr lang="en-US" baseline="0" dirty="0">
                <a:effectLst/>
              </a:rPr>
              <a:t>-b</a:t>
            </a:r>
            <a:r>
              <a:rPr lang="en-US" dirty="0">
                <a:effectLst/>
              </a:rPr>
              <a:t>ased Marketplace on the Federal Platform (SBM-FP). When you call, you’ll be asked what state you live in. </a:t>
            </a:r>
          </a:p>
          <a:p>
            <a:pPr marL="111125" indent="-111125">
              <a:spcBef>
                <a:spcPts val="600"/>
              </a:spcBef>
              <a:buFont typeface="Wingdings" panose="05000000000000000000" pitchFamily="2" charset="2"/>
              <a:buChar char="§"/>
            </a:pPr>
            <a:r>
              <a:rPr lang="en-US" dirty="0"/>
              <a:t>Customer service representatives are available 24 hours a day, 7 days a week, including New Year's Day. The Call Center is closed on Memorial Day, Independence Day (July 4), Labor Day, Thanksgiving, and Christmas. </a:t>
            </a:r>
          </a:p>
          <a:p>
            <a:pPr marL="111125" indent="-111125">
              <a:spcBef>
                <a:spcPts val="600"/>
              </a:spcBef>
              <a:buFont typeface="Wingdings" panose="05000000000000000000" pitchFamily="2" charset="2"/>
              <a:buChar char="§"/>
            </a:pPr>
            <a:r>
              <a:rPr lang="en-US" dirty="0"/>
              <a:t>Customer service representatives can help you complete the application and enrollment process, including reviewing your options and helping you enroll in a plan.</a:t>
            </a:r>
          </a:p>
          <a:p>
            <a:pPr marL="111125" indent="-111125">
              <a:spcBef>
                <a:spcPts val="600"/>
              </a:spcBef>
              <a:buFont typeface="Wingdings" panose="05000000000000000000" pitchFamily="2" charset="2"/>
              <a:buChar char="§"/>
            </a:pPr>
            <a:r>
              <a:rPr lang="en-US" dirty="0"/>
              <a:t>The Call Center gives objective information in English and in Spanish. It also uses a language line to assist in more than 240 additional languages.</a:t>
            </a:r>
          </a:p>
          <a:p>
            <a:pPr marL="111125" indent="-111125">
              <a:spcBef>
                <a:spcPts val="600"/>
              </a:spcBef>
              <a:buFont typeface="Wingdings" panose="05000000000000000000" pitchFamily="2" charset="2"/>
              <a:buChar char="§"/>
            </a:pPr>
            <a:r>
              <a:rPr lang="en-US" dirty="0"/>
              <a:t>You may be referred to your State-based Marketplace if you’re looking for coverage in a state that runs their own Marketplace or Small Business Health Options Program (SHOP).</a:t>
            </a:r>
          </a:p>
        </p:txBody>
      </p:sp>
    </p:spTree>
    <p:extLst>
      <p:ext uri="{BB962C8B-B14F-4D97-AF65-F5344CB8AC3E}">
        <p14:creationId xmlns:p14="http://schemas.microsoft.com/office/powerpoint/2010/main" val="1172930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2959"/>
            <a:ext cx="5486400" cy="467637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effectLst/>
              </a:rPr>
              <a:t>Presenter notes</a:t>
            </a:r>
          </a:p>
          <a:p>
            <a:pPr marL="0" indent="0">
              <a:buNone/>
            </a:pPr>
            <a:r>
              <a:rPr lang="en-US" sz="1100" dirty="0"/>
              <a:t>1. Create a Marketplace account</a:t>
            </a:r>
          </a:p>
          <a:p>
            <a:pPr marL="341313" indent="-114300">
              <a:buFont typeface="Wingdings" panose="05000000000000000000" pitchFamily="2" charset="2"/>
              <a:buChar char="§"/>
            </a:pPr>
            <a:r>
              <a:rPr lang="en-US" sz="1100" dirty="0"/>
              <a:t>Go to  </a:t>
            </a:r>
            <a:r>
              <a:rPr lang="en-US" sz="1100" u="sng" dirty="0">
                <a:hlinkClick r:id="rId3"/>
              </a:rPr>
              <a:t>HealthCare.gov/create-account</a:t>
            </a:r>
            <a:r>
              <a:rPr lang="en-US" sz="1100" dirty="0"/>
              <a:t> and enter some basic information, like your name, address, and email address</a:t>
            </a:r>
          </a:p>
          <a:p>
            <a:pPr marL="341313" indent="-114300">
              <a:buFont typeface="Wingdings" panose="05000000000000000000" pitchFamily="2" charset="2"/>
              <a:buChar char="§"/>
            </a:pPr>
            <a:r>
              <a:rPr lang="en-US" sz="1100" dirty="0"/>
              <a:t>If your state runs a Marketplace, you’ll be sent to their website</a:t>
            </a:r>
          </a:p>
          <a:p>
            <a:pPr marL="341313" indent="-114300">
              <a:buFont typeface="Wingdings" panose="05000000000000000000" pitchFamily="2" charset="2"/>
              <a:buChar char="§"/>
            </a:pPr>
            <a:r>
              <a:rPr lang="en-US" sz="1100" dirty="0"/>
              <a:t>Help is available for creating your account</a:t>
            </a:r>
          </a:p>
          <a:p>
            <a:pPr marL="0" indent="0">
              <a:buNone/>
            </a:pPr>
            <a:r>
              <a:rPr lang="en-US" sz="1100" dirty="0"/>
              <a:t>2. Get ready to apply</a:t>
            </a:r>
          </a:p>
          <a:p>
            <a:pPr marL="341313" indent="-114300">
              <a:buFont typeface="Wingdings" panose="05000000000000000000" pitchFamily="2" charset="2"/>
              <a:buChar char="§"/>
            </a:pPr>
            <a:r>
              <a:rPr lang="en-US" sz="1100" dirty="0"/>
              <a:t>Use the checklist on </a:t>
            </a:r>
            <a:r>
              <a:rPr lang="en-US" sz="1100" dirty="0">
                <a:hlinkClick r:id="rId4"/>
              </a:rPr>
              <a:t>HealthCare.gov</a:t>
            </a:r>
            <a:r>
              <a:rPr lang="en-US" sz="1100" dirty="0"/>
              <a:t> to gather everything you need</a:t>
            </a:r>
          </a:p>
          <a:p>
            <a:pPr marL="341313" indent="-114300">
              <a:buFont typeface="Wingdings" panose="05000000000000000000" pitchFamily="2" charset="2"/>
              <a:buChar char="§"/>
            </a:pPr>
            <a:r>
              <a:rPr lang="en-US" sz="1100" dirty="0"/>
              <a:t>Learn how to estimate your income for your application.</a:t>
            </a:r>
          </a:p>
          <a:p>
            <a:pPr marL="0" indent="0">
              <a:buNone/>
            </a:pPr>
            <a:r>
              <a:rPr lang="en-US" sz="1100" dirty="0"/>
              <a:t>3. Get “Eligibility Results” right away</a:t>
            </a:r>
          </a:p>
          <a:p>
            <a:pPr marL="341313" indent="-114300">
              <a:buFont typeface="Wingdings" panose="05000000000000000000" pitchFamily="2" charset="2"/>
              <a:buChar char="§"/>
            </a:pPr>
            <a:r>
              <a:rPr lang="en-US" sz="1100" dirty="0"/>
              <a:t>Submit your application to see if you qualify for:</a:t>
            </a:r>
          </a:p>
          <a:p>
            <a:pPr marL="341313" indent="-114300">
              <a:buFont typeface="Wingdings" panose="05000000000000000000" pitchFamily="2" charset="2"/>
              <a:buChar char="§"/>
            </a:pPr>
            <a:r>
              <a:rPr lang="en-US" sz="1100" dirty="0"/>
              <a:t>A Marketplace health insurance plan with savings, like tax credits to help pay monthly premiums, or lower copayments, coinsurance, and deductibles. </a:t>
            </a:r>
          </a:p>
          <a:p>
            <a:pPr marL="341313" indent="-114300">
              <a:buFont typeface="Wingdings" panose="05000000000000000000" pitchFamily="2" charset="2"/>
              <a:buChar char="§"/>
            </a:pPr>
            <a:r>
              <a:rPr lang="en-US" sz="1100" dirty="0"/>
              <a:t>Free or low-cost coverage through Medicaid and the Children’s Health Insurance Program (CHIP).</a:t>
            </a:r>
          </a:p>
          <a:p>
            <a:pPr marL="341313" indent="-114300">
              <a:buFont typeface="Wingdings" panose="05000000000000000000" pitchFamily="2" charset="2"/>
              <a:buChar char="§"/>
            </a:pPr>
            <a:r>
              <a:rPr lang="en-US" sz="1100" dirty="0"/>
              <a:t>See if you’ll save. Get an estimate before you apply.</a:t>
            </a:r>
          </a:p>
          <a:p>
            <a:pPr marL="0" indent="0">
              <a:buNone/>
            </a:pPr>
            <a:r>
              <a:rPr lang="en-US" sz="1100" dirty="0"/>
              <a:t>4. Enroll in health coverage</a:t>
            </a:r>
          </a:p>
          <a:p>
            <a:pPr marL="341313" indent="-114300">
              <a:buFont typeface="Wingdings" panose="05000000000000000000" pitchFamily="2" charset="2"/>
              <a:buChar char="§"/>
            </a:pPr>
            <a:r>
              <a:rPr lang="en-US" sz="1100" dirty="0"/>
              <a:t>Compare health plans and prices available in your area</a:t>
            </a:r>
          </a:p>
          <a:p>
            <a:pPr marL="341313" indent="-114300">
              <a:buFont typeface="Wingdings" panose="05000000000000000000" pitchFamily="2" charset="2"/>
              <a:buChar char="§"/>
            </a:pPr>
            <a:r>
              <a:rPr lang="en-US" sz="1100" dirty="0"/>
              <a:t>Pick your plan</a:t>
            </a:r>
          </a:p>
          <a:p>
            <a:pPr marL="341313" indent="-114300">
              <a:buFont typeface="Wingdings" panose="05000000000000000000" pitchFamily="2" charset="2"/>
              <a:buChar char="§"/>
            </a:pPr>
            <a:r>
              <a:rPr lang="en-US" sz="1100" dirty="0"/>
              <a:t>Pay your premium to your insurance company for your coverage to start</a:t>
            </a:r>
          </a:p>
          <a:p>
            <a:pPr marL="0" indent="0">
              <a:buNone/>
            </a:pPr>
            <a:endParaRPr lang="en-US" sz="1100" b="0" i="0" kern="1200" dirty="0">
              <a:solidFill>
                <a:schemeClr val="tx1"/>
              </a:solidFill>
              <a:effectLst/>
            </a:endParaRPr>
          </a:p>
          <a:p>
            <a:pPr marL="0" indent="0">
              <a:buNone/>
            </a:pPr>
            <a:r>
              <a:rPr lang="en-US" sz="1100" b="0" i="0" kern="1200" dirty="0">
                <a:solidFill>
                  <a:schemeClr val="tx1"/>
                </a:solidFill>
                <a:effectLst/>
              </a:rPr>
              <a:t>Resources:</a:t>
            </a:r>
          </a:p>
          <a:p>
            <a:pPr marL="112713" marR="0" lvl="0" indent="-1127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u="sng" kern="1200" dirty="0">
                <a:solidFill>
                  <a:schemeClr val="tx1"/>
                </a:solidFill>
                <a:effectLst/>
                <a:hlinkClick r:id="rId3"/>
              </a:rPr>
              <a:t>HealthCare.gov/create-account</a:t>
            </a:r>
            <a:endParaRPr lang="en-US" sz="1100" kern="1200" dirty="0">
              <a:solidFill>
                <a:schemeClr val="tx1"/>
              </a:solidFill>
              <a:effectLst/>
            </a:endParaRPr>
          </a:p>
          <a:p>
            <a:pPr marL="112713" indent="-112713">
              <a:buFont typeface="Wingdings" panose="05000000000000000000" pitchFamily="2" charset="2"/>
              <a:buChar char="§"/>
            </a:pPr>
            <a:r>
              <a:rPr lang="en-US" sz="1100" u="sng" kern="1200" dirty="0">
                <a:solidFill>
                  <a:schemeClr val="tx1"/>
                </a:solidFill>
                <a:effectLst/>
                <a:hlinkClick r:id="rId5"/>
              </a:rPr>
              <a:t>HealthCare.gov/tips-and-troubleshooting/creating-an-account</a:t>
            </a:r>
          </a:p>
          <a:p>
            <a:pPr marL="115888" indent="-115888">
              <a:buFont typeface="Wingdings" panose="05000000000000000000" pitchFamily="2" charset="2"/>
              <a:buChar char="§"/>
            </a:pPr>
            <a:r>
              <a:rPr lang="en-US" sz="1100" u="sng" kern="1200" dirty="0">
                <a:solidFill>
                  <a:schemeClr val="tx1"/>
                </a:solidFill>
                <a:effectLst/>
                <a:hlinkClick r:id="rId6"/>
              </a:rPr>
              <a:t>HealthCare.gov/downloads/apply-for-or-renew-coverage.pdf</a:t>
            </a:r>
            <a:endParaRPr lang="en-US" sz="1100" b="0" dirty="0">
              <a:effectLst/>
            </a:endParaRPr>
          </a:p>
        </p:txBody>
      </p:sp>
    </p:spTree>
    <p:extLst>
      <p:ext uri="{BB962C8B-B14F-4D97-AF65-F5344CB8AC3E}">
        <p14:creationId xmlns:p14="http://schemas.microsoft.com/office/powerpoint/2010/main" val="2530097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9"/>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a:t>
            </a:r>
          </a:p>
          <a:p>
            <a:pPr>
              <a:lnSpc>
                <a:spcPct val="100000"/>
              </a:lnSpc>
              <a:spcBef>
                <a:spcPts val="600"/>
              </a:spcBef>
            </a:pPr>
            <a:r>
              <a:rPr lang="en-US" dirty="0">
                <a:latin typeface="Calibri" panose="020F0502020204030204" pitchFamily="34" charset="0"/>
                <a:cs typeface="Calibri" panose="020F0502020204030204" pitchFamily="34" charset="0"/>
              </a:rPr>
              <a:t>Marketplace-approved help is available through several programs to help you apply and enroll in health insurance coverage, including navigators, certified application counselors and agents and brokers.</a:t>
            </a:r>
          </a:p>
          <a:p>
            <a:pPr lvl="0">
              <a:lnSpc>
                <a:spcPct val="100000"/>
              </a:lnSpc>
              <a:spcBef>
                <a:spcPts val="600"/>
              </a:spcBef>
            </a:pPr>
            <a:r>
              <a:rPr lang="en-US" dirty="0">
                <a:latin typeface="Calibri" panose="020F0502020204030204" pitchFamily="34" charset="0"/>
                <a:cs typeface="Calibri" panose="020F0502020204030204" pitchFamily="34" charset="0"/>
              </a:rPr>
              <a:t>You can use Find Local Help at </a:t>
            </a:r>
            <a:r>
              <a:rPr lang="en-US" dirty="0">
                <a:latin typeface="Calibri" panose="020F0502020204030204" pitchFamily="34" charset="0"/>
                <a:cs typeface="Calibri" panose="020F0502020204030204" pitchFamily="34" charset="0"/>
                <a:hlinkClick r:id="rId3"/>
              </a:rPr>
              <a:t>HealthCare.gov</a:t>
            </a:r>
            <a:r>
              <a:rPr lang="en-US" dirty="0">
                <a:latin typeface="Calibri" panose="020F0502020204030204" pitchFamily="34" charset="0"/>
                <a:cs typeface="Calibri" panose="020F0502020204030204" pitchFamily="34" charset="0"/>
              </a:rPr>
              <a:t> to search for a list of local people and organizations who can help you apply, pick a plan, and enroll in Marketplace coverage.</a:t>
            </a:r>
          </a:p>
          <a:p>
            <a:pPr marL="0" indent="0">
              <a:buNone/>
            </a:pPr>
            <a:endParaRPr lang="en-US" dirty="0"/>
          </a:p>
        </p:txBody>
      </p:sp>
    </p:spTree>
    <p:extLst>
      <p:ext uri="{BB962C8B-B14F-4D97-AF65-F5344CB8AC3E}">
        <p14:creationId xmlns:p14="http://schemas.microsoft.com/office/powerpoint/2010/main" val="1223192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81944"/>
            <a:ext cx="5486400" cy="3600450"/>
          </a:xfrm>
        </p:spPr>
        <p:txBody>
          <a:bodyPr/>
          <a:lstStyle/>
          <a:p>
            <a:pPr marL="0" marR="0" lvl="0" indent="0" algn="l" defTabSz="905591" rtl="0" eaLnBrk="1" fontAlgn="auto" latinLnBrk="0" hangingPunct="1">
              <a:lnSpc>
                <a:spcPct val="100000"/>
              </a:lnSpc>
              <a:spcBef>
                <a:spcPts val="594"/>
              </a:spcBef>
              <a:spcAft>
                <a:spcPts val="0"/>
              </a:spcAft>
              <a:buClrTx/>
              <a:buSzTx/>
              <a:buFontTx/>
              <a:buNone/>
              <a:tabLst/>
              <a:defRPr/>
            </a:pPr>
            <a:r>
              <a:rPr lang="en-US" sz="1200" b="1" dirty="0">
                <a:effectLst/>
              </a:rPr>
              <a:t>Presenter notes</a:t>
            </a:r>
          </a:p>
          <a:p>
            <a:pPr marL="0" indent="0" defTabSz="905591">
              <a:spcBef>
                <a:spcPts val="594"/>
              </a:spcBef>
              <a:buNone/>
              <a:defRPr/>
            </a:pPr>
            <a:r>
              <a:rPr lang="en-US" dirty="0">
                <a:solidFill>
                  <a:prstClr val="black"/>
                </a:solidFill>
              </a:rPr>
              <a:t>Check Your Knowledge: Question 4</a:t>
            </a:r>
          </a:p>
          <a:p>
            <a:pPr marL="0" indent="0">
              <a:lnSpc>
                <a:spcPct val="100000"/>
              </a:lnSpc>
              <a:spcBef>
                <a:spcPts val="600"/>
              </a:spcBef>
              <a:buNone/>
            </a:pPr>
            <a:r>
              <a:rPr lang="en-US" dirty="0">
                <a:latin typeface="Calibri" panose="020F0502020204030204" pitchFamily="34" charset="0"/>
                <a:cs typeface="Calibri" panose="020F0502020204030204" pitchFamily="34" charset="0"/>
              </a:rPr>
              <a:t>How can you apply for Marketplace coverage?</a:t>
            </a:r>
          </a:p>
          <a:p>
            <a:pPr marL="168209" indent="-168209" defTabSz="905591">
              <a:spcBef>
                <a:spcPts val="594"/>
              </a:spcBef>
              <a:buFont typeface="Wingdings" panose="05000000000000000000" pitchFamily="2" charset="2"/>
              <a:buAutoNum type="alphaLcPeriod"/>
              <a:defRPr/>
            </a:pPr>
            <a:r>
              <a:rPr lang="en-US" dirty="0">
                <a:solidFill>
                  <a:prstClr val="black"/>
                </a:solidFill>
              </a:rPr>
              <a:t>HealthCare.gov</a:t>
            </a:r>
          </a:p>
          <a:p>
            <a:pPr marL="168209" indent="-168209" defTabSz="905591">
              <a:spcBef>
                <a:spcPts val="594"/>
              </a:spcBef>
              <a:buFont typeface="Wingdings" panose="05000000000000000000" pitchFamily="2" charset="2"/>
              <a:buAutoNum type="alphaLcPeriod"/>
              <a:defRPr/>
            </a:pPr>
            <a:r>
              <a:rPr lang="en-US" dirty="0">
                <a:solidFill>
                  <a:prstClr val="black"/>
                </a:solidFill>
              </a:rPr>
              <a:t>The Marketplace Call Center</a:t>
            </a:r>
          </a:p>
          <a:p>
            <a:pPr marL="168209" indent="-168209" defTabSz="905591">
              <a:spcBef>
                <a:spcPts val="594"/>
              </a:spcBef>
              <a:buFont typeface="Wingdings" panose="05000000000000000000" pitchFamily="2" charset="2"/>
              <a:buAutoNum type="alphaLcPeriod"/>
              <a:defRPr/>
            </a:pPr>
            <a:r>
              <a:rPr lang="en-US" dirty="0">
                <a:solidFill>
                  <a:prstClr val="black"/>
                </a:solidFill>
              </a:rPr>
              <a:t>Paper application</a:t>
            </a:r>
          </a:p>
          <a:p>
            <a:pPr marL="168209" indent="-168209" defTabSz="905591">
              <a:spcBef>
                <a:spcPts val="594"/>
              </a:spcBef>
              <a:buFont typeface="Wingdings" panose="05000000000000000000" pitchFamily="2" charset="2"/>
              <a:buAutoNum type="alphaLcPeriod"/>
              <a:defRPr/>
            </a:pPr>
            <a:r>
              <a:rPr lang="en-US" dirty="0">
                <a:solidFill>
                  <a:prstClr val="black"/>
                </a:solidFill>
              </a:rPr>
              <a:t>All of the above</a:t>
            </a:r>
          </a:p>
          <a:p>
            <a:pPr marL="0" indent="0" defTabSz="905591">
              <a:spcBef>
                <a:spcPts val="594"/>
              </a:spcBef>
              <a:buNone/>
              <a:defRPr/>
            </a:pPr>
            <a:r>
              <a:rPr lang="en-US" b="1" dirty="0">
                <a:solidFill>
                  <a:prstClr val="black"/>
                </a:solidFill>
                <a:ea typeface="ＭＳ Ｐゴシック" pitchFamily="7" charset="-128"/>
              </a:rPr>
              <a:t>ANSWER: d. All of the above</a:t>
            </a:r>
          </a:p>
          <a:p>
            <a:pPr>
              <a:spcBef>
                <a:spcPts val="600"/>
              </a:spcBef>
            </a:pPr>
            <a:r>
              <a:rPr lang="en-US" dirty="0">
                <a:latin typeface="Calibri" panose="020F0502020204030204" pitchFamily="34" charset="0"/>
                <a:cs typeface="Calibri" panose="020F0502020204030204" pitchFamily="34" charset="0"/>
              </a:rPr>
              <a:t>You can apply for Marketplace coverage through:</a:t>
            </a:r>
          </a:p>
          <a:p>
            <a:pPr marL="111125" indent="-111125">
              <a:spcBef>
                <a:spcPts val="600"/>
              </a:spcBef>
              <a:buFont typeface="Wingdings" panose="05000000000000000000" pitchFamily="2" charset="2"/>
              <a:buChar char="§"/>
            </a:pPr>
            <a:r>
              <a:rPr lang="en-US" dirty="0">
                <a:hlinkClick r:id="rId3"/>
              </a:rPr>
              <a:t>HealthCare.gov</a:t>
            </a:r>
            <a:r>
              <a:rPr lang="en-US" dirty="0"/>
              <a:t> (English) and </a:t>
            </a:r>
            <a:r>
              <a:rPr lang="en-US" dirty="0">
                <a:hlinkClick r:id="rId4"/>
              </a:rPr>
              <a:t>CuidadoDeSalud.gov</a:t>
            </a:r>
            <a:r>
              <a:rPr lang="en-US" dirty="0"/>
              <a:t> (Spanish) </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Directly through some Marketplace plan issuers</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The Marketplace Call Center </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Marketplace enrollment assisters </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Marketplace-registered agents and brokers, or web-broker sites </a:t>
            </a:r>
          </a:p>
          <a:p>
            <a:pPr marL="111125" indent="-111125">
              <a:spcBef>
                <a:spcPts val="600"/>
              </a:spcBef>
              <a:buFont typeface="Wingdings" panose="05000000000000000000" pitchFamily="2" charset="2"/>
              <a:buChar char="§"/>
            </a:pPr>
            <a:r>
              <a:rPr lang="en-US" dirty="0">
                <a:latin typeface="Calibri" panose="020F0502020204030204" pitchFamily="34" charset="0"/>
                <a:cs typeface="Calibri" panose="020F0502020204030204" pitchFamily="34" charset="0"/>
              </a:rPr>
              <a:t>Paper application </a:t>
            </a:r>
          </a:p>
          <a:p>
            <a:pPr marL="0" indent="0" defTabSz="905591">
              <a:spcBef>
                <a:spcPts val="594"/>
              </a:spcBef>
              <a:buNone/>
              <a:defRPr/>
            </a:pPr>
            <a:endParaRPr lang="en-US" dirty="0"/>
          </a:p>
          <a:p>
            <a:endParaRPr lang="en-US" dirty="0"/>
          </a:p>
        </p:txBody>
      </p:sp>
    </p:spTree>
    <p:extLst>
      <p:ext uri="{BB962C8B-B14F-4D97-AF65-F5344CB8AC3E}">
        <p14:creationId xmlns:p14="http://schemas.microsoft.com/office/powerpoint/2010/main" val="3335309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9"/>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Lesson 5 explains what to do after applying for</a:t>
            </a:r>
            <a:r>
              <a:rPr kumimoji="0" lang="en-US" sz="1200" b="0" i="0" u="none" strike="noStrike" kern="1200" cap="none" spc="0" normalizeH="0" noProof="0" dirty="0">
                <a:ln>
                  <a:noFill/>
                </a:ln>
                <a:solidFill>
                  <a:prstClr val="black"/>
                </a:solidFill>
                <a:effectLst/>
                <a:uLnTx/>
                <a:uFillTx/>
                <a:latin typeface="+mn-lt"/>
                <a:ea typeface="+mn-ea"/>
                <a:cs typeface="+mn-cs"/>
              </a:rPr>
              <a:t> Marketplace coverage.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09538" lvl="1" indent="-109538">
              <a:buFont typeface="Wingdings" panose="05000000000000000000" pitchFamily="2" charset="2"/>
              <a:buChar char="§"/>
            </a:pPr>
            <a:r>
              <a:rPr lang="en-US" dirty="0">
                <a:latin typeface="Calibri" panose="020F0502020204030204" pitchFamily="34" charset="0"/>
                <a:cs typeface="Calibri" panose="020F0502020204030204" pitchFamily="34" charset="0"/>
              </a:rPr>
              <a:t>Premium payments </a:t>
            </a:r>
          </a:p>
          <a:p>
            <a:pPr marL="109538" marR="0" lvl="1" indent="-109538"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latin typeface="Calibri" panose="020F0502020204030204" pitchFamily="34" charset="0"/>
                <a:cs typeface="Calibri" panose="020F0502020204030204" pitchFamily="34" charset="0"/>
              </a:rPr>
              <a:t>Reporting life</a:t>
            </a:r>
            <a:r>
              <a:rPr lang="en-US" baseline="0" dirty="0">
                <a:latin typeface="Calibri" panose="020F0502020204030204" pitchFamily="34" charset="0"/>
                <a:cs typeface="Calibri" panose="020F0502020204030204" pitchFamily="34" charset="0"/>
              </a:rPr>
              <a:t> changes</a:t>
            </a:r>
            <a:endParaRPr lang="en-US" dirty="0">
              <a:latin typeface="Calibri" panose="020F0502020204030204" pitchFamily="34" charset="0"/>
              <a:cs typeface="Calibri" panose="020F0502020204030204" pitchFamily="34" charset="0"/>
            </a:endParaRPr>
          </a:p>
          <a:p>
            <a:pPr marL="109538" lvl="1" indent="-109538">
              <a:buFont typeface="Wingdings" panose="05000000000000000000" pitchFamily="2" charset="2"/>
              <a:buChar char="§"/>
            </a:pPr>
            <a:r>
              <a:rPr lang="en-US" dirty="0">
                <a:latin typeface="Calibri" panose="020F0502020204030204" pitchFamily="34" charset="0"/>
                <a:cs typeface="Calibri" panose="020F0502020204030204" pitchFamily="34" charset="0"/>
              </a:rPr>
              <a:t>Cancellation of coverage </a:t>
            </a:r>
          </a:p>
          <a:p>
            <a:pPr marL="109538" lvl="1" indent="-109538">
              <a:buFont typeface="Wingdings" panose="05000000000000000000" pitchFamily="2" charset="2"/>
              <a:buChar char="§"/>
            </a:pPr>
            <a:r>
              <a:rPr lang="en-US" dirty="0">
                <a:latin typeface="Calibri" panose="020F0502020204030204" pitchFamily="34" charset="0"/>
                <a:cs typeface="Calibri" panose="020F0502020204030204" pitchFamily="34" charset="0"/>
              </a:rPr>
              <a:t>Marketplace appeals </a:t>
            </a:r>
          </a:p>
          <a:p>
            <a:endParaRPr lang="en-US" dirty="0"/>
          </a:p>
        </p:txBody>
      </p:sp>
    </p:spTree>
    <p:extLst>
      <p:ext uri="{BB962C8B-B14F-4D97-AF65-F5344CB8AC3E}">
        <p14:creationId xmlns:p14="http://schemas.microsoft.com/office/powerpoint/2010/main" val="3025755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r>
              <a:rPr lang="en-US" b="1" dirty="0"/>
              <a:t>By the end of this lesson, you’ll be able to:</a:t>
            </a:r>
          </a:p>
          <a:p>
            <a:pPr marL="111125" indent="-111125">
              <a:buFont typeface="Wingdings" panose="05000000000000000000" pitchFamily="2" charset="2"/>
              <a:buChar char="§"/>
            </a:pPr>
            <a:r>
              <a:rPr lang="en-US" dirty="0"/>
              <a:t>Explain Marketplace plan premiums</a:t>
            </a:r>
          </a:p>
          <a:p>
            <a:pPr marL="111125" indent="-111125">
              <a:buFont typeface="Wingdings" panose="05000000000000000000" pitchFamily="2" charset="2"/>
              <a:buChar char="§"/>
            </a:pPr>
            <a:r>
              <a:rPr lang="en-US" dirty="0"/>
              <a:t>Describe how to report life changes</a:t>
            </a:r>
          </a:p>
          <a:p>
            <a:pPr marL="111125" indent="-111125">
              <a:buFont typeface="Wingdings" panose="05000000000000000000" pitchFamily="2" charset="2"/>
              <a:buChar char="§"/>
            </a:pPr>
            <a:r>
              <a:rPr lang="en-US" dirty="0"/>
              <a:t>List the steps to canceling coverage</a:t>
            </a:r>
          </a:p>
          <a:p>
            <a:pPr marL="111125" indent="-111125">
              <a:buFont typeface="Wingdings" panose="05000000000000000000" pitchFamily="2" charset="2"/>
              <a:buChar char="§"/>
            </a:pPr>
            <a:r>
              <a:rPr lang="en-US" dirty="0"/>
              <a:t>Explain the Marketplace appeal process</a:t>
            </a: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36</a:t>
            </a:fld>
            <a:endParaRPr lang="en-US" dirty="0"/>
          </a:p>
        </p:txBody>
      </p:sp>
    </p:spTree>
    <p:extLst>
      <p:ext uri="{BB962C8B-B14F-4D97-AF65-F5344CB8AC3E}">
        <p14:creationId xmlns:p14="http://schemas.microsoft.com/office/powerpoint/2010/main" val="3124347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7968"/>
            <a:ext cx="5486400" cy="3948006"/>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a:t>
            </a:r>
          </a:p>
          <a:p>
            <a:pPr marL="111125" indent="-111125">
              <a:spcBef>
                <a:spcPts val="600"/>
              </a:spcBef>
              <a:buFont typeface="Wingdings" panose="05000000000000000000" pitchFamily="2" charset="2"/>
              <a:buChar char="§"/>
            </a:pPr>
            <a:r>
              <a:rPr lang="en-US" dirty="0">
                <a:effectLst/>
              </a:rPr>
              <a:t>Once you select a plan, you must pay your first premium directly to the plan—not to the Marketplace. You’ll receive a link to the plan’s payment site, if the plan provided one. Some Marketplace plans may accept payment online at the time of plan selection. If there's no link, or if you make</a:t>
            </a:r>
            <a:r>
              <a:rPr lang="en-US" baseline="0" dirty="0">
                <a:effectLst/>
              </a:rPr>
              <a:t> a</a:t>
            </a:r>
            <a:r>
              <a:rPr lang="en-US" dirty="0">
                <a:effectLst/>
              </a:rPr>
              <a:t> plan selection using the Call Center, you should contact the Marketplace plan directly to ask</a:t>
            </a:r>
            <a:r>
              <a:rPr lang="en-US" baseline="0" dirty="0">
                <a:effectLst/>
              </a:rPr>
              <a:t> </a:t>
            </a:r>
            <a:r>
              <a:rPr lang="en-US" dirty="0">
                <a:effectLst/>
              </a:rPr>
              <a:t>about other options to make premium payments. </a:t>
            </a:r>
          </a:p>
          <a:p>
            <a:pPr marL="111125" indent="-111125">
              <a:spcBef>
                <a:spcPts val="600"/>
              </a:spcBef>
              <a:buFont typeface="Wingdings" panose="05000000000000000000" pitchFamily="2" charset="2"/>
              <a:buChar char="§"/>
            </a:pPr>
            <a:r>
              <a:rPr lang="en-US" dirty="0">
                <a:effectLst/>
              </a:rPr>
              <a:t>You must pay your first month’s premium by the </a:t>
            </a:r>
            <a:r>
              <a:rPr lang="en-US" dirty="0"/>
              <a:t>plan</a:t>
            </a:r>
            <a:r>
              <a:rPr lang="en-US" dirty="0">
                <a:effectLst/>
              </a:rPr>
              <a:t>’s deadline to get coverage</a:t>
            </a:r>
            <a:r>
              <a:rPr lang="en-US" dirty="0"/>
              <a:t> (y</a:t>
            </a:r>
            <a:r>
              <a:rPr lang="en-US" sz="1200" dirty="0">
                <a:latin typeface="Calibri" panose="020F0502020204030204" pitchFamily="34" charset="0"/>
                <a:cs typeface="Calibri" panose="020F0502020204030204" pitchFamily="34" charset="0"/>
              </a:rPr>
              <a:t>ou must pay the premium each month or you could lose coverage). </a:t>
            </a:r>
          </a:p>
          <a:p>
            <a:pPr marL="111125" indent="-111125">
              <a:spcBef>
                <a:spcPts val="600"/>
              </a:spcBef>
              <a:buFont typeface="Wingdings" panose="05000000000000000000" pitchFamily="2" charset="2"/>
              <a:buChar char="§"/>
            </a:pPr>
            <a:r>
              <a:rPr lang="en-US" dirty="0">
                <a:effectLst/>
              </a:rPr>
              <a:t>Plans are required to accept a variety of payment methods, including paper checks, money orders, cashier's checks, electronic fund transfers (EFT), and all general-purpose pre-paid debit cards. They don’t have to accept credit card or debit card payments unless states make that a requirement, although many plans accept all of these forms of payment. Therefore, it may vary from state to state and between plans. Check with your plan.</a:t>
            </a:r>
          </a:p>
          <a:p>
            <a:pPr marL="111125" indent="-111125">
              <a:spcBef>
                <a:spcPts val="600"/>
              </a:spcBef>
              <a:buFont typeface="Wingdings" panose="05000000000000000000" pitchFamily="2" charset="2"/>
              <a:buChar char="§"/>
            </a:pPr>
            <a:r>
              <a:rPr lang="en-US" dirty="0">
                <a:effectLst/>
              </a:rPr>
              <a:t>Plans set their own payment deadline based on regulations. Some plans may accept your first payment after the date the coverage will become effective. You</a:t>
            </a:r>
            <a:r>
              <a:rPr lang="en-US" baseline="0" dirty="0">
                <a:effectLst/>
              </a:rPr>
              <a:t> </a:t>
            </a:r>
            <a:r>
              <a:rPr lang="en-US" dirty="0">
                <a:effectLst/>
              </a:rPr>
              <a:t>should contact your</a:t>
            </a:r>
            <a:r>
              <a:rPr lang="en-US" baseline="0" dirty="0">
                <a:effectLst/>
              </a:rPr>
              <a:t> plan</a:t>
            </a:r>
            <a:r>
              <a:rPr lang="en-US" dirty="0">
                <a:effectLst/>
              </a:rPr>
              <a:t> to find out when they need to make payment.</a:t>
            </a:r>
          </a:p>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240121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610021"/>
            <a:ext cx="5486400" cy="360045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dirty="0">
                <a:effectLst/>
              </a:rPr>
              <a:t>Presenter notes</a:t>
            </a:r>
          </a:p>
          <a:p>
            <a:pPr>
              <a:spcAft>
                <a:spcPts val="600"/>
              </a:spcAft>
            </a:pPr>
            <a:r>
              <a:rPr lang="en-US" dirty="0"/>
              <a:t>Update your Marketplace application if you have a change to your income or household, like a pay raise, a new household member, or a dependent getting other coverage. Some of these changes:</a:t>
            </a:r>
          </a:p>
          <a:p>
            <a:pPr marL="111125" indent="-111125">
              <a:spcAft>
                <a:spcPts val="600"/>
              </a:spcAft>
              <a:buFont typeface="Wingdings" panose="05000000000000000000" pitchFamily="2" charset="2"/>
              <a:buChar char="§"/>
            </a:pPr>
            <a:r>
              <a:rPr lang="en-US" dirty="0"/>
              <a:t>Will qualify you for a Special Enrollment Period (SEP), allowing you to change your plan</a:t>
            </a:r>
          </a:p>
          <a:p>
            <a:pPr marL="111125" indent="-111125">
              <a:spcAft>
                <a:spcPts val="600"/>
              </a:spcAft>
              <a:buFont typeface="Wingdings" panose="05000000000000000000" pitchFamily="2" charset="2"/>
              <a:buChar char="§"/>
            </a:pPr>
            <a:r>
              <a:rPr lang="en-US" dirty="0"/>
              <a:t>May affect your savings or coverage eligibility, like a change in your income</a:t>
            </a:r>
          </a:p>
          <a:p>
            <a:pPr>
              <a:spcAft>
                <a:spcPts val="600"/>
              </a:spcAft>
              <a:tabLst>
                <a:tab pos="234950" algn="l"/>
              </a:tabLst>
            </a:pPr>
            <a:r>
              <a:rPr lang="en-US" dirty="0"/>
              <a:t>If you don’t update your life changes, you may:</a:t>
            </a:r>
          </a:p>
          <a:p>
            <a:pPr marL="111125" lvl="1" indent="-111125">
              <a:spcAft>
                <a:spcPts val="600"/>
              </a:spcAft>
              <a:buFont typeface="Wingdings" panose="05000000000000000000" pitchFamily="2" charset="2"/>
              <a:buChar char="§"/>
              <a:tabLst>
                <a:tab pos="234950" algn="l"/>
              </a:tabLst>
            </a:pPr>
            <a:r>
              <a:rPr lang="en-US" dirty="0"/>
              <a:t>Miss out on additional savings </a:t>
            </a:r>
          </a:p>
          <a:p>
            <a:pPr marL="111125" lvl="1" indent="-111125">
              <a:spcAft>
                <a:spcPts val="600"/>
              </a:spcAft>
              <a:buFont typeface="Wingdings" panose="05000000000000000000" pitchFamily="2" charset="2"/>
              <a:buChar char="§"/>
              <a:tabLst>
                <a:tab pos="234950" algn="l"/>
              </a:tabLst>
            </a:pPr>
            <a:r>
              <a:rPr lang="en-US" dirty="0"/>
              <a:t>Have to pay when you file your taxes</a:t>
            </a:r>
          </a:p>
          <a:p>
            <a:pPr lvl="0">
              <a:spcAft>
                <a:spcPts val="600"/>
              </a:spcAft>
              <a:tabLst>
                <a:tab pos="234950" algn="l"/>
              </a:tabLst>
              <a:defRPr/>
            </a:pPr>
            <a:r>
              <a:rPr lang="en-US" dirty="0"/>
              <a:t>You can update</a:t>
            </a:r>
            <a:r>
              <a:rPr lang="en-US" baseline="0" dirty="0"/>
              <a:t> your application online using your </a:t>
            </a:r>
            <a:r>
              <a:rPr lang="en-US" dirty="0">
                <a:hlinkClick r:id="rId3"/>
              </a:rPr>
              <a:t>HealthCare.gov</a:t>
            </a:r>
            <a:r>
              <a:rPr lang="en-US" dirty="0"/>
              <a:t> </a:t>
            </a:r>
            <a:r>
              <a:rPr lang="en-US" baseline="0" dirty="0"/>
              <a:t>account, by calling the Marketplace Call Center, or by finding local help (</a:t>
            </a:r>
            <a:r>
              <a:rPr lang="en-US" u="sng" kern="1200" dirty="0">
                <a:solidFill>
                  <a:schemeClr val="tx1"/>
                </a:solidFill>
                <a:effectLst/>
                <a:latin typeface="+mn-lt"/>
                <a:ea typeface="+mn-ea"/>
                <a:cs typeface="+mn-cs"/>
                <a:hlinkClick r:id="rId4"/>
              </a:rPr>
              <a:t>localhelp.HealthCare.gov/#/</a:t>
            </a:r>
            <a:r>
              <a:rPr lang="en-US" u="sng" kern="1200" dirty="0">
                <a:solidFill>
                  <a:schemeClr val="tx1"/>
                </a:solidFill>
                <a:effectLst/>
                <a:latin typeface="+mn-lt"/>
                <a:ea typeface="+mn-ea"/>
                <a:cs typeface="+mn-cs"/>
              </a:rPr>
              <a:t>)</a:t>
            </a:r>
            <a:endParaRPr lang="en-US" dirty="0"/>
          </a:p>
          <a:p>
            <a:pPr marL="0" indent="0">
              <a:spcAft>
                <a:spcPts val="600"/>
              </a:spcAft>
              <a:buNone/>
              <a:tabLst>
                <a:tab pos="234950" algn="l"/>
              </a:tabLst>
            </a:pPr>
            <a:r>
              <a:rPr lang="en-US" dirty="0"/>
              <a:t>For more information, go to </a:t>
            </a:r>
            <a:r>
              <a:rPr lang="en-US" u="sng" dirty="0">
                <a:hlinkClick r:id="rId5"/>
              </a:rPr>
              <a:t>HealthCare.gov/reporting-changes</a:t>
            </a:r>
            <a:r>
              <a:rPr lang="en-US" u="sng" dirty="0"/>
              <a:t>.</a:t>
            </a:r>
            <a:endParaRPr lang="en-US" dirty="0"/>
          </a:p>
          <a:p>
            <a:pPr marL="0" indent="0">
              <a:spcBef>
                <a:spcPts val="600"/>
              </a:spcBef>
              <a:buNone/>
              <a:tabLst>
                <a:tab pos="234950" algn="l"/>
              </a:tabLst>
            </a:pPr>
            <a:endParaRPr lang="en-US" dirty="0"/>
          </a:p>
        </p:txBody>
      </p:sp>
    </p:spTree>
    <p:extLst>
      <p:ext uri="{BB962C8B-B14F-4D97-AF65-F5344CB8AC3E}">
        <p14:creationId xmlns:p14="http://schemas.microsoft.com/office/powerpoint/2010/main" val="2503609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3623" y="3573234"/>
            <a:ext cx="5486400" cy="4932659"/>
          </a:xfrm>
        </p:spPr>
        <p:txBody>
          <a:bodyPr/>
          <a:lstStyle/>
          <a:p>
            <a:pPr marL="0" marR="0" lvl="2"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100" b="1" dirty="0">
                <a:effectLst/>
              </a:rPr>
              <a:t>Presenter notes</a:t>
            </a:r>
          </a:p>
          <a:p>
            <a:pPr marL="0" lvl="2" indent="0">
              <a:spcAft>
                <a:spcPts val="600"/>
              </a:spcAft>
              <a:buFont typeface="Wingdings" panose="05000000000000000000" pitchFamily="2" charset="2"/>
              <a:buNone/>
            </a:pPr>
            <a:endParaRPr lang="en-US" sz="1100" dirty="0"/>
          </a:p>
          <a:p>
            <a:pPr>
              <a:spcBef>
                <a:spcPts val="600"/>
              </a:spcBef>
            </a:pPr>
            <a:r>
              <a:rPr lang="en-US" sz="1100" dirty="0"/>
              <a:t>To end coverage for just some people on the application, call the Marketplace Call Center at 1-800-318-2596; TTY: 1-855-889-4325 </a:t>
            </a:r>
            <a:r>
              <a:rPr lang="en-US" sz="1100" b="0" dirty="0"/>
              <a:t>on the day you want the member’s coverage to end.</a:t>
            </a:r>
          </a:p>
          <a:p>
            <a:pPr>
              <a:spcBef>
                <a:spcPts val="600"/>
              </a:spcBef>
            </a:pPr>
            <a:r>
              <a:rPr lang="en-US" sz="1100" b="1" dirty="0"/>
              <a:t>NOTE</a:t>
            </a:r>
            <a:r>
              <a:rPr lang="en-US" sz="1100" b="0" dirty="0"/>
              <a:t>: Don’t change or end Marketplace coverage online unless you’re ending coverage for </a:t>
            </a:r>
            <a:r>
              <a:rPr lang="en-US" sz="1100" b="0" i="1" dirty="0"/>
              <a:t>everyone</a:t>
            </a:r>
            <a:r>
              <a:rPr lang="en-US" sz="1100" b="0" dirty="0"/>
              <a:t> on the application. </a:t>
            </a:r>
          </a:p>
          <a:p>
            <a:pPr>
              <a:spcBef>
                <a:spcPts val="600"/>
              </a:spcBef>
            </a:pPr>
            <a:r>
              <a:rPr lang="en-US" sz="1100" dirty="0"/>
              <a:t>In most cases, the removed member’s coverage will end right away, but in some cases, coverage won’t end immediately, including when the household members who remain enrolled in coverage qualify for an SEP. The best way to make sure coverage ends on the right date is to call the Marketplace Call Center and request the change.</a:t>
            </a:r>
          </a:p>
          <a:p>
            <a:pPr marL="0" lvl="2" indent="0">
              <a:spcAft>
                <a:spcPts val="600"/>
              </a:spcAft>
              <a:buFont typeface="Wingdings" panose="05000000000000000000" pitchFamily="2" charset="2"/>
              <a:buNone/>
            </a:pPr>
            <a:endParaRPr lang="en-US" sz="1100" dirty="0"/>
          </a:p>
          <a:p>
            <a:pPr marL="0" lvl="2" indent="0">
              <a:spcAft>
                <a:spcPts val="600"/>
              </a:spcAft>
              <a:buFont typeface="Wingdings" panose="05000000000000000000" pitchFamily="2" charset="2"/>
              <a:buNone/>
            </a:pPr>
            <a:r>
              <a:rPr lang="en-US" sz="1100" dirty="0"/>
              <a:t>You may need to end your Marketplace plan if you get other health coverage, or for another reason. To end Marketplace coverage for everyone on the application, including yourself: </a:t>
            </a:r>
          </a:p>
          <a:p>
            <a:pPr marL="111125" lvl="2" indent="-111125">
              <a:spcAft>
                <a:spcPts val="600"/>
              </a:spcAft>
              <a:buFont typeface="Wingdings" panose="05000000000000000000" pitchFamily="2" charset="2"/>
              <a:buChar char="§"/>
            </a:pPr>
            <a:r>
              <a:rPr lang="en-US" sz="1100" dirty="0"/>
              <a:t>Log in to your </a:t>
            </a:r>
            <a:r>
              <a:rPr lang="en-US" sz="1100" dirty="0">
                <a:hlinkClick r:id="rId3"/>
              </a:rPr>
              <a:t>HealthCare.gov</a:t>
            </a:r>
            <a:r>
              <a:rPr lang="en-US" sz="1100" dirty="0"/>
              <a:t> account if you’re the only one covered</a:t>
            </a:r>
          </a:p>
          <a:p>
            <a:pPr marL="111125" lvl="2" indent="-111125">
              <a:spcAft>
                <a:spcPts val="600"/>
              </a:spcAft>
              <a:buFont typeface="Wingdings" panose="05000000000000000000" pitchFamily="2" charset="2"/>
              <a:buChar char="§"/>
            </a:pPr>
            <a:r>
              <a:rPr lang="en-US" sz="1100" dirty="0"/>
              <a:t>Call the Marketplace Call Center at 1-800-318-2596; TTY: 1-855-889-4325</a:t>
            </a:r>
          </a:p>
          <a:p>
            <a:pPr marL="0" lvl="2" indent="0">
              <a:spcAft>
                <a:spcPts val="600"/>
              </a:spcAft>
              <a:buFont typeface="Wingdings" panose="05000000000000000000" pitchFamily="2" charset="2"/>
              <a:buNone/>
            </a:pPr>
            <a:r>
              <a:rPr lang="en-US" sz="1100" dirty="0"/>
              <a:t>Your cancelation of coverage can take effect as soon as the day you cancel, or you can set the Marketplace coverage end date to a day in the future, like if you know your new coverage will start on the first day of the following month.</a:t>
            </a:r>
          </a:p>
          <a:p>
            <a:pPr marL="0" lvl="2" indent="-342900">
              <a:spcAft>
                <a:spcPts val="600"/>
              </a:spcAft>
            </a:pPr>
            <a:r>
              <a:rPr lang="en-US" sz="1100" b="1" dirty="0"/>
              <a:t>NOTE</a:t>
            </a:r>
            <a:r>
              <a:rPr lang="en-US" sz="1100" dirty="0"/>
              <a:t>: Don't end your Marketplace plan until you know for sure when your new coverage starts. Once you end Marketplace coverage, you can’t re-enroll until the next annual Open Enrollment Period (unless you qualify for an SEP).</a:t>
            </a:r>
          </a:p>
          <a:p>
            <a:pPr marL="0" marR="0" lvl="2" indent="-342900" algn="l" defTabSz="914400" rtl="0" eaLnBrk="1" fontAlgn="auto" latinLnBrk="0" hangingPunct="1">
              <a:lnSpc>
                <a:spcPct val="100000"/>
              </a:lnSpc>
              <a:spcBef>
                <a:spcPts val="0"/>
              </a:spcBef>
              <a:spcAft>
                <a:spcPts val="600"/>
              </a:spcAft>
              <a:buClrTx/>
              <a:buSzTx/>
              <a:buFontTx/>
              <a:buNone/>
              <a:tabLst/>
              <a:defRPr/>
            </a:pPr>
            <a:r>
              <a:rPr lang="en-US" sz="1100" b="1" dirty="0"/>
              <a:t>Source</a:t>
            </a:r>
            <a:r>
              <a:rPr lang="en-US" sz="1100" dirty="0"/>
              <a:t>: </a:t>
            </a:r>
            <a:r>
              <a:rPr lang="en-US" sz="1100" dirty="0">
                <a:hlinkClick r:id="rId4"/>
              </a:rPr>
              <a:t>HealthCare.gov/how-to-cancel-a-marketplace-plan</a:t>
            </a:r>
            <a:endParaRPr lang="en-US" sz="1100" dirty="0"/>
          </a:p>
          <a:p>
            <a:pPr marL="0" indent="0">
              <a:spcAft>
                <a:spcPts val="600"/>
              </a:spcAft>
              <a:buNone/>
            </a:pPr>
            <a:endParaRPr lang="en-US" sz="1100" dirty="0"/>
          </a:p>
        </p:txBody>
      </p:sp>
    </p:spTree>
    <p:extLst>
      <p:ext uri="{BB962C8B-B14F-4D97-AF65-F5344CB8AC3E}">
        <p14:creationId xmlns:p14="http://schemas.microsoft.com/office/powerpoint/2010/main" val="440036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64527"/>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b="1" dirty="0">
                <a:cs typeface="Calibri" panose="020F0502020204030204" pitchFamily="34" charset="0"/>
              </a:rPr>
              <a:t>Presenter notes</a:t>
            </a:r>
          </a:p>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Lesson 1 provides</a:t>
            </a:r>
            <a:r>
              <a:rPr kumimoji="0" lang="en-US" b="0" i="0" u="none" strike="noStrike" kern="1200" cap="none" spc="0" normalizeH="0" baseline="0" noProof="0" dirty="0">
                <a:ln>
                  <a:noFill/>
                </a:ln>
                <a:solidFill>
                  <a:prstClr val="black"/>
                </a:solidFill>
                <a:effectLst/>
                <a:uLnTx/>
                <a:uFillTx/>
              </a:rPr>
              <a:t> an overview of the Marketplace</a:t>
            </a:r>
            <a:r>
              <a:rPr lang="en-US" dirty="0"/>
              <a:t>.</a:t>
            </a:r>
          </a:p>
          <a:p>
            <a:pPr marL="115888" lvl="1" indent="-115888">
              <a:buFont typeface="Wingdings" panose="05000000000000000000" pitchFamily="2" charset="2"/>
              <a:buChar char="§"/>
            </a:pPr>
            <a:r>
              <a:rPr lang="en-US" dirty="0">
                <a:latin typeface="Calibri" panose="020F0502020204030204" pitchFamily="34" charset="0"/>
                <a:cs typeface="Calibri" panose="020F0502020204030204" pitchFamily="34" charset="0"/>
              </a:rPr>
              <a:t>What is the Marketplace? </a:t>
            </a:r>
          </a:p>
          <a:p>
            <a:pPr marL="115888" lvl="1" indent="-115888">
              <a:buFont typeface="Wingdings" panose="05000000000000000000" pitchFamily="2" charset="2"/>
              <a:buChar char="§"/>
            </a:pPr>
            <a:r>
              <a:rPr lang="en-US" dirty="0">
                <a:latin typeface="Calibri" panose="020F0502020204030204" pitchFamily="34" charset="0"/>
                <a:cs typeface="Calibri" panose="020F0502020204030204" pitchFamily="34" charset="0"/>
              </a:rPr>
              <a:t>How does the Marketplace work?</a:t>
            </a:r>
          </a:p>
          <a:p>
            <a:pPr marL="115888" lvl="1" indent="-115888">
              <a:buFont typeface="Wingdings" panose="05000000000000000000" pitchFamily="2" charset="2"/>
              <a:buChar char="§"/>
            </a:pPr>
            <a:r>
              <a:rPr lang="en-US" dirty="0">
                <a:latin typeface="Calibri" panose="020F0502020204030204" pitchFamily="34" charset="0"/>
                <a:cs typeface="Calibri" panose="020F0502020204030204" pitchFamily="34" charset="0"/>
              </a:rPr>
              <a:t>How do I use the Marketplace?</a:t>
            </a:r>
            <a:endParaRPr lang="en-US" dirty="0"/>
          </a:p>
          <a:p>
            <a:endParaRPr lang="en-US" dirty="0"/>
          </a:p>
          <a:p>
            <a:endParaRPr lang="en-US" dirty="0"/>
          </a:p>
        </p:txBody>
      </p:sp>
    </p:spTree>
    <p:extLst>
      <p:ext uri="{BB962C8B-B14F-4D97-AF65-F5344CB8AC3E}">
        <p14:creationId xmlns:p14="http://schemas.microsoft.com/office/powerpoint/2010/main" val="2057571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3236"/>
            <a:ext cx="5486400" cy="360045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dirty="0">
                <a:effectLst/>
              </a:rPr>
              <a:t>Presenter notes</a:t>
            </a:r>
          </a:p>
          <a:p>
            <a:pPr>
              <a:spcAft>
                <a:spcPts val="600"/>
              </a:spcAft>
            </a:pPr>
            <a:r>
              <a:rPr lang="en-US" dirty="0"/>
              <a:t>If you don’t agree with a decision made by the Health Insurance Marketplace®, you may be able to file an appeal. You generally have </a:t>
            </a:r>
            <a:r>
              <a:rPr lang="en-US" b="1" dirty="0"/>
              <a:t>90 days</a:t>
            </a:r>
            <a:r>
              <a:rPr lang="en-US" dirty="0"/>
              <a:t> from the date of your Eligibility Notice to ask for an appeal. </a:t>
            </a:r>
          </a:p>
          <a:p>
            <a:pPr>
              <a:spcAft>
                <a:spcPts val="600"/>
              </a:spcAft>
            </a:pPr>
            <a:r>
              <a:rPr lang="en-US" dirty="0"/>
              <a:t>The Marketplace Appeals Center can review these types of issues:</a:t>
            </a:r>
          </a:p>
          <a:p>
            <a:pPr marL="111125" indent="-111125">
              <a:spcAft>
                <a:spcPts val="600"/>
              </a:spcAft>
              <a:buFont typeface="Wingdings" panose="05000000000000000000" pitchFamily="2" charset="2"/>
              <a:buChar char="§"/>
            </a:pPr>
            <a:r>
              <a:rPr lang="en-US" dirty="0"/>
              <a:t>Not eligible for advance payments of the premium tax credit (APTC)</a:t>
            </a:r>
          </a:p>
          <a:p>
            <a:pPr marL="111125" indent="-111125">
              <a:spcAft>
                <a:spcPts val="600"/>
              </a:spcAft>
              <a:buFont typeface="Wingdings" panose="05000000000000000000" pitchFamily="2" charset="2"/>
              <a:buChar char="§"/>
            </a:pPr>
            <a:r>
              <a:rPr lang="en-US" dirty="0"/>
              <a:t>Eligible for APTC, but the amount is wrong</a:t>
            </a:r>
          </a:p>
          <a:p>
            <a:pPr marL="111125" indent="-111125">
              <a:spcAft>
                <a:spcPts val="600"/>
              </a:spcAft>
              <a:buFont typeface="Wingdings" panose="05000000000000000000" pitchFamily="2" charset="2"/>
              <a:buChar char="§"/>
            </a:pPr>
            <a:r>
              <a:rPr lang="en-US" dirty="0"/>
              <a:t>Not eligible for a Special Enrollment Period</a:t>
            </a:r>
          </a:p>
          <a:p>
            <a:pPr marL="111125" indent="-111125">
              <a:spcAft>
                <a:spcPts val="600"/>
              </a:spcAft>
              <a:buFont typeface="Wingdings" panose="05000000000000000000" pitchFamily="2" charset="2"/>
              <a:buChar char="§"/>
            </a:pPr>
            <a:r>
              <a:rPr lang="en-US" dirty="0"/>
              <a:t>Not eligible to buy a Marketplace plan</a:t>
            </a:r>
          </a:p>
          <a:p>
            <a:pPr marL="111125" indent="-111125">
              <a:spcAft>
                <a:spcPts val="600"/>
              </a:spcAft>
              <a:buFont typeface="Wingdings" panose="05000000000000000000" pitchFamily="2" charset="2"/>
              <a:buChar char="§"/>
            </a:pPr>
            <a:r>
              <a:rPr lang="en-US" dirty="0"/>
              <a:t>Not eligible to choose a Catastrophic plan</a:t>
            </a:r>
          </a:p>
          <a:p>
            <a:pPr marL="111125" indent="-111125">
              <a:spcAft>
                <a:spcPts val="600"/>
              </a:spcAft>
              <a:buFont typeface="Wingdings" panose="05000000000000000000" pitchFamily="2" charset="2"/>
              <a:buChar char="§"/>
            </a:pPr>
            <a:r>
              <a:rPr lang="en-US" dirty="0"/>
              <a:t>Not eligible for an exemption from the requirement to have health insurance</a:t>
            </a:r>
          </a:p>
          <a:p>
            <a:pPr marL="0" indent="0">
              <a:spcAft>
                <a:spcPts val="600"/>
              </a:spcAft>
              <a:buNone/>
            </a:pPr>
            <a:r>
              <a:rPr lang="en-US" i="1" dirty="0">
                <a:latin typeface="Calibri" panose="020F0502020204030204" pitchFamily="34" charset="0"/>
                <a:ea typeface="Calibri" panose="020F0502020204030204" pitchFamily="34" charset="0"/>
                <a:cs typeface="Times New Roman" panose="02020603050405020304" pitchFamily="18" charset="0"/>
              </a:rPr>
              <a:t>Starting with tax year 2019, the penalty for not maintaining</a:t>
            </a:r>
            <a:r>
              <a:rPr lang="en-US" i="1" baseline="0" dirty="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qualifying health coverage is now $0; however, if you’re 30 years old or older you may still apply for a hardship or affordability exemption to qualify for Catastrophic coverage.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b="1" dirty="0"/>
              <a:t>NOTE</a:t>
            </a:r>
            <a:r>
              <a:rPr lang="en-US" dirty="0"/>
              <a:t>: If you live in Alabama, Alaska, Louisiana, Montana, New Jersey, Virginia, West Virginia or Wyoming, you can also appeal a denial of Medicaid or CHIP eligibility.</a:t>
            </a:r>
          </a:p>
          <a:p>
            <a:pPr marL="0" indent="0">
              <a:spcAft>
                <a:spcPts val="600"/>
              </a:spcAft>
              <a:buNone/>
            </a:pPr>
            <a:endParaRPr lang="en-US" dirty="0"/>
          </a:p>
        </p:txBody>
      </p:sp>
    </p:spTree>
    <p:extLst>
      <p:ext uri="{BB962C8B-B14F-4D97-AF65-F5344CB8AC3E}">
        <p14:creationId xmlns:p14="http://schemas.microsoft.com/office/powerpoint/2010/main" val="1070884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9"/>
            <a:ext cx="5486400" cy="3600450"/>
          </a:xfrm>
        </p:spPr>
        <p:txBody>
          <a:bodyPr/>
          <a:lstStyle/>
          <a:p>
            <a:pPr marL="0" marR="0" lvl="0" indent="0" algn="l" defTabSz="905591" rtl="0" eaLnBrk="1" fontAlgn="auto" latinLnBrk="0" hangingPunct="1">
              <a:lnSpc>
                <a:spcPct val="100000"/>
              </a:lnSpc>
              <a:spcBef>
                <a:spcPts val="594"/>
              </a:spcBef>
              <a:spcAft>
                <a:spcPts val="0"/>
              </a:spcAft>
              <a:buClrTx/>
              <a:buSzTx/>
              <a:buFontTx/>
              <a:buNone/>
              <a:tabLst/>
              <a:defRPr/>
            </a:pPr>
            <a:r>
              <a:rPr lang="en-US" sz="1200" b="1" dirty="0">
                <a:effectLst/>
              </a:rPr>
              <a:t>Presenter notes</a:t>
            </a:r>
          </a:p>
          <a:p>
            <a:pPr marL="0" indent="0" defTabSz="905591">
              <a:spcBef>
                <a:spcPts val="594"/>
              </a:spcBef>
              <a:buNone/>
              <a:defRPr/>
            </a:pPr>
            <a:r>
              <a:rPr lang="en-US" dirty="0">
                <a:solidFill>
                  <a:prstClr val="black"/>
                </a:solidFill>
              </a:rPr>
              <a:t>Check Your Knowledge: Question 5</a:t>
            </a:r>
          </a:p>
          <a:p>
            <a:pPr marL="0" indent="0">
              <a:lnSpc>
                <a:spcPct val="100000"/>
              </a:lnSpc>
              <a:spcBef>
                <a:spcPts val="600"/>
              </a:spcBef>
              <a:buNone/>
            </a:pPr>
            <a:r>
              <a:rPr lang="en-US" dirty="0">
                <a:latin typeface="Calibri" panose="020F0502020204030204" pitchFamily="34" charset="0"/>
                <a:cs typeface="Calibri" panose="020F0502020204030204" pitchFamily="34" charset="0"/>
              </a:rPr>
              <a:t>If you’re canceling coverage for yourself, your coverage will always end immediately.</a:t>
            </a:r>
          </a:p>
          <a:p>
            <a:pPr marL="168209" indent="-168209" defTabSz="905591">
              <a:spcBef>
                <a:spcPts val="594"/>
              </a:spcBef>
              <a:buFont typeface="Wingdings" panose="05000000000000000000" pitchFamily="2" charset="2"/>
              <a:buAutoNum type="alphaLcPeriod"/>
              <a:defRPr/>
            </a:pPr>
            <a:r>
              <a:rPr lang="en-US" dirty="0">
                <a:solidFill>
                  <a:prstClr val="black"/>
                </a:solidFill>
              </a:rPr>
              <a:t>True</a:t>
            </a:r>
          </a:p>
          <a:p>
            <a:pPr marL="168209" indent="-168209" defTabSz="905591">
              <a:spcBef>
                <a:spcPts val="594"/>
              </a:spcBef>
              <a:buFont typeface="Wingdings" panose="05000000000000000000" pitchFamily="2" charset="2"/>
              <a:buAutoNum type="alphaLcPeriod"/>
              <a:defRPr/>
            </a:pPr>
            <a:r>
              <a:rPr lang="en-US" dirty="0">
                <a:solidFill>
                  <a:prstClr val="black"/>
                </a:solidFill>
              </a:rPr>
              <a:t>False</a:t>
            </a:r>
          </a:p>
          <a:p>
            <a:pPr marL="0" indent="0" defTabSz="905591">
              <a:spcBef>
                <a:spcPts val="594"/>
              </a:spcBef>
              <a:buNone/>
              <a:defRPr/>
            </a:pPr>
            <a:r>
              <a:rPr lang="en-US" b="1" dirty="0">
                <a:solidFill>
                  <a:prstClr val="black"/>
                </a:solidFill>
                <a:ea typeface="ＭＳ Ｐゴシック" pitchFamily="7" charset="-128"/>
              </a:rPr>
              <a:t>ANSWER: b. False</a:t>
            </a:r>
          </a:p>
          <a:p>
            <a:pPr marL="0" lvl="2" indent="0">
              <a:lnSpc>
                <a:spcPct val="110000"/>
              </a:lnSpc>
              <a:spcBef>
                <a:spcPts val="600"/>
              </a:spcBef>
              <a:buFont typeface="Wingdings" panose="05000000000000000000" pitchFamily="2" charset="2"/>
              <a:buNone/>
            </a:pPr>
            <a:r>
              <a:rPr lang="en-US" sz="1200" dirty="0"/>
              <a:t>You can request that your coverage ends immediately, but in some cases, your coverage </a:t>
            </a:r>
            <a:r>
              <a:rPr lang="en-US" sz="1200" b="1" dirty="0"/>
              <a:t>won</a:t>
            </a:r>
            <a:r>
              <a:rPr lang="en-US" sz="1200" dirty="0"/>
              <a:t>’</a:t>
            </a:r>
            <a:r>
              <a:rPr lang="en-US" sz="1200" b="1" dirty="0"/>
              <a:t>t</a:t>
            </a:r>
            <a:r>
              <a:rPr lang="en-US" sz="1200" dirty="0"/>
              <a:t> end immediately.</a:t>
            </a:r>
          </a:p>
          <a:p>
            <a:pPr marL="0" indent="0" defTabSz="905591">
              <a:spcBef>
                <a:spcPts val="594"/>
              </a:spcBef>
              <a:buNone/>
              <a:defRPr/>
            </a:pPr>
            <a:endParaRPr lang="en-US" b="0" dirty="0">
              <a:solidFill>
                <a:prstClr val="black"/>
              </a:solidFill>
              <a:ea typeface="ＭＳ Ｐゴシック" pitchFamily="7" charset="-128"/>
            </a:endParaRPr>
          </a:p>
          <a:p>
            <a:pPr marL="0" indent="0" defTabSz="905591">
              <a:spcBef>
                <a:spcPts val="594"/>
              </a:spcBef>
              <a:buNone/>
              <a:defRPr/>
            </a:pPr>
            <a:endParaRPr lang="en-US" dirty="0"/>
          </a:p>
          <a:p>
            <a:endParaRPr lang="en-US" dirty="0"/>
          </a:p>
        </p:txBody>
      </p:sp>
    </p:spTree>
    <p:extLst>
      <p:ext uri="{BB962C8B-B14F-4D97-AF65-F5344CB8AC3E}">
        <p14:creationId xmlns:p14="http://schemas.microsoft.com/office/powerpoint/2010/main" val="1727971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Lesson 6 explains other health coverage options:</a:t>
            </a:r>
          </a:p>
          <a:p>
            <a:pPr marL="115888" lvl="1" indent="-115888">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Qualifying health</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coverage</a:t>
            </a:r>
          </a:p>
          <a:p>
            <a:pPr marL="115888" lvl="1" indent="-115888">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Medicaid and the Marketplace</a:t>
            </a:r>
          </a:p>
          <a:p>
            <a:pPr marL="115888" lvl="1" indent="-115888">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Medicaid eligibility based on categorical requirements</a:t>
            </a:r>
          </a:p>
          <a:p>
            <a:pPr marL="115888" lvl="1" indent="-115888">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Determining Medicaid eligibility through the Marketplace</a:t>
            </a:r>
          </a:p>
          <a:p>
            <a:pPr marL="115888" lvl="1" indent="-115888">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Marketplaces and people with Medicare </a:t>
            </a:r>
          </a:p>
          <a:p>
            <a:pPr marL="115888" lvl="1" indent="-115888">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Short-term, limited-duration insurance</a:t>
            </a:r>
          </a:p>
          <a:p>
            <a:pPr marL="0" lvl="1" indent="0">
              <a:spcAft>
                <a:spcPts val="600"/>
              </a:spcAft>
              <a:buFont typeface="Wingdings" panose="05000000000000000000" pitchFamily="2" charset="2"/>
              <a:buNone/>
            </a:pPr>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62212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r>
              <a:rPr lang="en-US" b="1" dirty="0"/>
              <a:t>By the end of this lesson, you’ll be able to:</a:t>
            </a:r>
          </a:p>
          <a:p>
            <a:pPr marL="111125" indent="-111125">
              <a:buFont typeface="Wingdings" panose="05000000000000000000" pitchFamily="2" charset="2"/>
              <a:buChar char="§"/>
            </a:pPr>
            <a:r>
              <a:rPr lang="en-US" dirty="0"/>
              <a:t>Define qualifying health coverage</a:t>
            </a:r>
          </a:p>
          <a:p>
            <a:pPr marL="111125" indent="-111125">
              <a:buFont typeface="Wingdings" panose="05000000000000000000" pitchFamily="2" charset="2"/>
              <a:buChar char="§"/>
            </a:pPr>
            <a:r>
              <a:rPr lang="en-US" dirty="0"/>
              <a:t>List coverage types that are considered qualifying health coverage</a:t>
            </a:r>
          </a:p>
          <a:p>
            <a:pPr marL="111125" indent="-111125">
              <a:buFont typeface="Wingdings" panose="05000000000000000000" pitchFamily="2" charset="2"/>
              <a:buChar char="§"/>
            </a:pPr>
            <a:r>
              <a:rPr lang="en-US" dirty="0"/>
              <a:t>Explain Marketplace work/affects other coverage programs (Children’s Health Insurance Program (CHIP), Medicaid, Medicare and Short-term, Limited-Duration Insurance (STDLI))</a:t>
            </a: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43</a:t>
            </a:fld>
            <a:endParaRPr lang="en-US" dirty="0"/>
          </a:p>
        </p:txBody>
      </p:sp>
    </p:spTree>
    <p:extLst>
      <p:ext uri="{BB962C8B-B14F-4D97-AF65-F5344CB8AC3E}">
        <p14:creationId xmlns:p14="http://schemas.microsoft.com/office/powerpoint/2010/main" val="3520006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Qualifying</a:t>
            </a:r>
            <a:r>
              <a:rPr lang="en-US" baseline="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health coverage is any health insurance that meets the Affordable Care Act (ACA) requirement for coverage.</a:t>
            </a:r>
            <a:r>
              <a:rPr lang="en-US" baseline="0" dirty="0">
                <a:latin typeface="Calibri" panose="020F0502020204030204" pitchFamily="34" charset="0"/>
                <a:ea typeface="Calibri" panose="020F0502020204030204" pitchFamily="34" charset="0"/>
                <a:cs typeface="Times New Roman" panose="02020603050405020304" pitchFamily="18" charset="0"/>
              </a:rPr>
              <a:t> It includes </a:t>
            </a:r>
            <a:r>
              <a:rPr lang="en-US" dirty="0">
                <a:latin typeface="Calibri" panose="020F0502020204030204" pitchFamily="34" charset="0"/>
                <a:ea typeface="Calibri" panose="020F0502020204030204" pitchFamily="34" charset="0"/>
                <a:cs typeface="Times New Roman" panose="02020603050405020304" pitchFamily="18" charset="0"/>
              </a:rPr>
              <a:t>Marketplace plans, most Medicaid coverage, and the Children’s Health Insurance Program (CHIP).</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44</a:t>
            </a:fld>
            <a:endParaRPr lang="en-US" dirty="0"/>
          </a:p>
        </p:txBody>
      </p:sp>
    </p:spTree>
    <p:extLst>
      <p:ext uri="{BB962C8B-B14F-4D97-AF65-F5344CB8AC3E}">
        <p14:creationId xmlns:p14="http://schemas.microsoft.com/office/powerpoint/2010/main" val="9641644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102"/>
            <a:ext cx="5721578" cy="5380058"/>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100" b="1" dirty="0">
                <a:effectLst/>
              </a:rPr>
              <a:t>Presenter notes</a:t>
            </a:r>
          </a:p>
          <a:p>
            <a:pPr lvl="0">
              <a:spcBef>
                <a:spcPts val="600"/>
              </a:spcBef>
              <a:defRPr/>
            </a:pPr>
            <a:r>
              <a:rPr lang="en-US" sz="1000" dirty="0"/>
              <a:t>Qualifying health coverage is any health insurance that meets the Affordable Care Act requirement for coverage. </a:t>
            </a:r>
            <a:r>
              <a:rPr lang="en-US" sz="1000" dirty="0">
                <a:latin typeface="Calibri" panose="020F0502020204030204" pitchFamily="34" charset="0"/>
                <a:ea typeface="Calibri" panose="020F0502020204030204" pitchFamily="34" charset="0"/>
                <a:cs typeface="Times New Roman" panose="02020603050405020304" pitchFamily="18" charset="0"/>
              </a:rPr>
              <a:t> It includes Marketplace plans, most Medicaid coverage, and the Children’s Health Insurance Program (CHIP). </a:t>
            </a:r>
            <a:r>
              <a:rPr lang="en-US" sz="1000" dirty="0">
                <a:effectLst/>
              </a:rPr>
              <a:t>Generally, if you’re eligible for qualifying health coverage either through a job, school, or a government program you aren’t eligible for savings paying the cost of their Marketplace coverage.</a:t>
            </a:r>
          </a:p>
          <a:p>
            <a:pPr marL="0" lvl="0" indent="0">
              <a:spcBef>
                <a:spcPts val="600"/>
              </a:spcBef>
              <a:buNone/>
            </a:pPr>
            <a:r>
              <a:rPr lang="en-US" sz="1000" dirty="0">
                <a:latin typeface="Calibri" panose="020F0502020204030204" pitchFamily="34" charset="0"/>
                <a:cs typeface="Times New Roman" panose="02020603050405020304" pitchFamily="18" charset="0"/>
              </a:rPr>
              <a:t>These coverage types are also considered qualifying health coverage: </a:t>
            </a:r>
          </a:p>
          <a:p>
            <a:pPr marL="111125" lvl="0" indent="-111125">
              <a:spcBef>
                <a:spcPts val="600"/>
              </a:spcBef>
              <a:buFont typeface="Wingdings" panose="05000000000000000000" pitchFamily="2" charset="2"/>
              <a:buChar char="§"/>
            </a:pPr>
            <a:r>
              <a:rPr lang="en-US" sz="1000" dirty="0"/>
              <a:t>Most individual plans bought outside the Marketplace, if they meet the standards for qualified health plans</a:t>
            </a:r>
          </a:p>
          <a:p>
            <a:pPr marL="111125" lvl="0" indent="-111125">
              <a:spcBef>
                <a:spcPts val="600"/>
              </a:spcBef>
              <a:buFont typeface="Wingdings" panose="05000000000000000000" pitchFamily="2" charset="2"/>
              <a:buChar char="§"/>
            </a:pPr>
            <a:r>
              <a:rPr lang="en-US" sz="1000" dirty="0"/>
              <a:t>Medicare Part A (Hospital Insurance) or Medicare Advantage Plan (Part C) (but Medicare Part B (Medical Insurance) and Medicare drug coverage (Part D) by themselves don’t count)</a:t>
            </a:r>
          </a:p>
          <a:p>
            <a:pPr marL="111125" lvl="0" indent="-111125">
              <a:spcBef>
                <a:spcPts val="600"/>
              </a:spcBef>
              <a:buFont typeface="Wingdings" panose="05000000000000000000" pitchFamily="2" charset="2"/>
              <a:buChar char="§"/>
            </a:pPr>
            <a:r>
              <a:rPr lang="en-US" sz="1000" dirty="0"/>
              <a:t>Coverage under a parent's plan</a:t>
            </a:r>
          </a:p>
          <a:p>
            <a:pPr marL="111125" lvl="0" indent="-111125">
              <a:spcBef>
                <a:spcPts val="600"/>
              </a:spcBef>
              <a:buFont typeface="Wingdings" panose="05000000000000000000" pitchFamily="2" charset="2"/>
              <a:buChar char="§"/>
            </a:pPr>
            <a:r>
              <a:rPr lang="en-US" sz="1000" dirty="0"/>
              <a:t>Most student health plans (ask your school if the plan counts)</a:t>
            </a:r>
          </a:p>
          <a:p>
            <a:pPr marL="111125" lvl="0" indent="-111125">
              <a:spcBef>
                <a:spcPts val="600"/>
              </a:spcBef>
              <a:buFont typeface="Wingdings" panose="05000000000000000000" pitchFamily="2" charset="2"/>
              <a:buChar char="§"/>
            </a:pPr>
            <a:r>
              <a:rPr lang="en-US" sz="1000" dirty="0"/>
              <a:t>TRICARE</a:t>
            </a:r>
          </a:p>
          <a:p>
            <a:pPr marL="111125" lvl="0" indent="-111125">
              <a:spcBef>
                <a:spcPts val="600"/>
              </a:spcBef>
              <a:buFont typeface="Wingdings" panose="05000000000000000000" pitchFamily="2" charset="2"/>
              <a:buChar char="§"/>
            </a:pPr>
            <a:r>
              <a:rPr lang="en-US" sz="1000" dirty="0"/>
              <a:t>Plans sold through the Small Business Health Insurance Program (SHOP) Marketplace</a:t>
            </a:r>
          </a:p>
          <a:p>
            <a:pPr marL="111125" lvl="0" indent="-111125">
              <a:spcBef>
                <a:spcPts val="600"/>
              </a:spcBef>
              <a:buFont typeface="Wingdings" panose="05000000000000000000" pitchFamily="2" charset="2"/>
              <a:buChar char="§"/>
            </a:pPr>
            <a:r>
              <a:rPr lang="en-US" sz="1000" dirty="0"/>
              <a:t>Health coverage for Peace Corps volunteers</a:t>
            </a:r>
          </a:p>
          <a:p>
            <a:pPr marL="111125" lvl="0" indent="-111125">
              <a:spcBef>
                <a:spcPts val="600"/>
              </a:spcBef>
              <a:buFont typeface="Wingdings" panose="05000000000000000000" pitchFamily="2" charset="2"/>
              <a:buChar char="§"/>
            </a:pPr>
            <a:r>
              <a:rPr lang="en-US" sz="1000" dirty="0"/>
              <a:t>Certain types of veterans health coverage through the Department of Veterans Affairs</a:t>
            </a:r>
          </a:p>
          <a:p>
            <a:pPr marL="111125" lvl="0" indent="-111125">
              <a:spcBef>
                <a:spcPts val="600"/>
              </a:spcBef>
              <a:buFont typeface="Wingdings" panose="05000000000000000000" pitchFamily="2" charset="2"/>
              <a:buChar char="§"/>
            </a:pPr>
            <a:r>
              <a:rPr lang="en-US" sz="1000" dirty="0"/>
              <a:t>Any "grandfathered" individual insurance plan you’ve had since March 23, 2010, or earlier</a:t>
            </a:r>
          </a:p>
          <a:p>
            <a:pPr marL="111125" lvl="0" indent="-111125">
              <a:spcBef>
                <a:spcPts val="600"/>
              </a:spcBef>
              <a:buFont typeface="Wingdings" panose="05000000000000000000" pitchFamily="2" charset="2"/>
              <a:buChar char="§"/>
            </a:pPr>
            <a:r>
              <a:rPr lang="en-US" sz="1000" dirty="0"/>
              <a:t>Department of Defense </a:t>
            </a:r>
            <a:r>
              <a:rPr lang="en-US" sz="1000" dirty="0" err="1"/>
              <a:t>Nonappropriated</a:t>
            </a:r>
            <a:r>
              <a:rPr lang="en-US" sz="1000" dirty="0"/>
              <a:t> Fund Health Benefits Program</a:t>
            </a:r>
          </a:p>
          <a:p>
            <a:pPr marL="111125" lvl="0" indent="-111125">
              <a:spcBef>
                <a:spcPts val="600"/>
              </a:spcBef>
              <a:buFont typeface="Wingdings" panose="05000000000000000000" pitchFamily="2" charset="2"/>
              <a:buChar char="§"/>
            </a:pPr>
            <a:r>
              <a:rPr lang="en-US" sz="1000" dirty="0"/>
              <a:t>Refugee Medical Assistance</a:t>
            </a:r>
          </a:p>
          <a:p>
            <a:pPr marL="111125" lvl="0" indent="-111125">
              <a:spcBef>
                <a:spcPts val="600"/>
              </a:spcBef>
              <a:buFont typeface="Wingdings" panose="05000000000000000000" pitchFamily="2" charset="2"/>
              <a:buChar char="§"/>
            </a:pPr>
            <a:r>
              <a:rPr lang="en-US" sz="1000" dirty="0"/>
              <a:t>State high-risk pools for plan or policy years that started on or before December 31, 2014 (check with your high-risk pool plan to see if it counts as qualifying health coverage)</a:t>
            </a:r>
          </a:p>
          <a:p>
            <a:pPr marL="0" lvl="1" indent="-227012">
              <a:spcBef>
                <a:spcPts val="600"/>
              </a:spcBef>
              <a:buSzPct val="100000"/>
            </a:pPr>
            <a:r>
              <a:rPr lang="en-US" sz="1000" dirty="0">
                <a:latin typeface="Calibri" panose="020F0502020204030204" pitchFamily="34" charset="0"/>
                <a:cs typeface="Calibri" panose="020F0502020204030204" pitchFamily="34" charset="0"/>
              </a:rPr>
              <a:t>For more information on qualifying health coverage, visit </a:t>
            </a:r>
            <a:r>
              <a:rPr lang="en-US" sz="1000" dirty="0">
                <a:latin typeface="Calibri" panose="020F0502020204030204" pitchFamily="34" charset="0"/>
                <a:cs typeface="Calibri" panose="020F0502020204030204" pitchFamily="34" charset="0"/>
                <a:hlinkClick r:id="rId3"/>
              </a:rPr>
              <a:t>HealthCare.gov/glossary/qualifying-health-coverage</a:t>
            </a:r>
            <a:r>
              <a:rPr lang="en-US" sz="1000" dirty="0">
                <a:latin typeface="Calibri" panose="020F0502020204030204" pitchFamily="34" charset="0"/>
                <a:cs typeface="Calibri" panose="020F0502020204030204" pitchFamily="34" charset="0"/>
              </a:rPr>
              <a:t>. For the full list of coverage types that are considered qualifying health coverage, visit </a:t>
            </a:r>
            <a:r>
              <a:rPr lang="en-US" sz="1000" dirty="0">
                <a:latin typeface="Calibri" panose="020F0502020204030204" pitchFamily="34" charset="0"/>
                <a:cs typeface="Calibri" panose="020F0502020204030204" pitchFamily="34" charset="0"/>
                <a:hlinkClick r:id="rId4"/>
              </a:rPr>
              <a:t>HealthCare.gov/fees/plans-that-count-as-coverage</a:t>
            </a:r>
            <a:r>
              <a:rPr lang="en-US" sz="1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32683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60945"/>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a:t>
            </a:r>
          </a:p>
          <a:p>
            <a:pPr>
              <a:lnSpc>
                <a:spcPct val="100000"/>
              </a:lnSpc>
              <a:spcBef>
                <a:spcPts val="600"/>
              </a:spcBef>
            </a:pPr>
            <a:r>
              <a:rPr lang="en-US" dirty="0">
                <a:latin typeface="Calibri" panose="020F0502020204030204" pitchFamily="34" charset="0"/>
                <a:cs typeface="Calibri" panose="020F0502020204030204" pitchFamily="34" charset="0"/>
              </a:rPr>
              <a:t>Medicaid and CHIP provide free or low-cost health coverage to millions of Americans, including eligible low-income adults, children, pregnant women, elderly adults, and people with disabilities. These programs are funded jointly by states and the federal government.</a:t>
            </a:r>
          </a:p>
          <a:p>
            <a:pPr>
              <a:lnSpc>
                <a:spcPct val="100000"/>
              </a:lnSpc>
              <a:spcBef>
                <a:spcPts val="600"/>
              </a:spcBef>
            </a:pPr>
            <a:r>
              <a:rPr lang="en-US" dirty="0">
                <a:latin typeface="Calibri" panose="020F0502020204030204" pitchFamily="34" charset="0"/>
                <a:cs typeface="Calibri" panose="020F0502020204030204" pitchFamily="34" charset="0"/>
              </a:rPr>
              <a:t>Some states have expanded their Medicaid programs to cover eligible adults with income as high as 133% (138% with the 5% disregard) of the federal poverty level (FPL); income thresholds vary by state. </a:t>
            </a:r>
          </a:p>
          <a:p>
            <a:pPr>
              <a:lnSpc>
                <a:spcPct val="100000"/>
              </a:lnSpc>
              <a:spcBef>
                <a:spcPts val="600"/>
              </a:spcBef>
            </a:pPr>
            <a:r>
              <a:rPr lang="en-US" dirty="0">
                <a:latin typeface="Calibri" panose="020F0502020204030204" pitchFamily="34" charset="0"/>
                <a:cs typeface="Calibri" panose="020F0502020204030204" pitchFamily="34" charset="0"/>
              </a:rPr>
              <a:t>If you’re eligible for Medicaid or CHIP coverage you’re generally not eligible for financial assistance for a Marketplace plan. </a:t>
            </a:r>
          </a:p>
          <a:p>
            <a:pPr>
              <a:lnSpc>
                <a:spcPct val="100000"/>
              </a:lnSpc>
              <a:spcBef>
                <a:spcPts val="600"/>
              </a:spcBef>
            </a:pPr>
            <a:endParaRPr lang="en-US" dirty="0"/>
          </a:p>
        </p:txBody>
      </p:sp>
    </p:spTree>
    <p:extLst>
      <p:ext uri="{BB962C8B-B14F-4D97-AF65-F5344CB8AC3E}">
        <p14:creationId xmlns:p14="http://schemas.microsoft.com/office/powerpoint/2010/main" val="2800562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798" y="3555818"/>
            <a:ext cx="5601789" cy="3600450"/>
          </a:xfrm>
        </p:spPr>
        <p:txBody>
          <a:bodyPr/>
          <a:lstStyle/>
          <a:p>
            <a:pPr marL="7937"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 </a:t>
            </a:r>
          </a:p>
          <a:p>
            <a:pPr marL="114300" indent="-106363">
              <a:spcBef>
                <a:spcPts val="600"/>
              </a:spcBef>
              <a:buFont typeface="Wingdings" panose="05000000000000000000" pitchFamily="2" charset="2"/>
              <a:buChar char="§"/>
            </a:pPr>
            <a:r>
              <a:rPr lang="en-US" dirty="0">
                <a:effectLst/>
              </a:rPr>
              <a:t>When you fill out a Marketplace </a:t>
            </a:r>
            <a:r>
              <a:rPr lang="en-US" sz="1100" dirty="0">
                <a:effectLst/>
              </a:rPr>
              <a:t>application, t</a:t>
            </a:r>
            <a:r>
              <a:rPr lang="en-US" sz="1100" dirty="0"/>
              <a:t>he Marketplace will assess or determine your eligibility for Medicaid and CHIP (depending on your state’s process) </a:t>
            </a:r>
          </a:p>
          <a:p>
            <a:pPr marL="114300" indent="-106363">
              <a:spcBef>
                <a:spcPts val="600"/>
              </a:spcBef>
              <a:buFont typeface="Wingdings" panose="05000000000000000000" pitchFamily="2" charset="2"/>
              <a:buChar char="§"/>
            </a:pPr>
            <a:r>
              <a:rPr lang="en-US" sz="1100" dirty="0"/>
              <a:t>If you’re assessed or determined eligible for Medicaid or CHIP, your application information will be sent by secure, electronic transfer to your state Medicaid/CHIP Agency</a:t>
            </a:r>
          </a:p>
          <a:p>
            <a:pPr marL="114300" indent="-106363">
              <a:spcBef>
                <a:spcPts val="600"/>
              </a:spcBef>
              <a:buFont typeface="Wingdings" panose="05000000000000000000" pitchFamily="2" charset="2"/>
              <a:buChar char="§"/>
            </a:pPr>
            <a:r>
              <a:rPr lang="en-US" sz="1100" dirty="0"/>
              <a:t>If you’re referred to the state with a:</a:t>
            </a:r>
          </a:p>
          <a:p>
            <a:pPr marL="227013" lvl="1" indent="-106363">
              <a:spcBef>
                <a:spcPts val="600"/>
              </a:spcBef>
              <a:buFont typeface="Arial" panose="020B0604020202020204" pitchFamily="34" charset="0"/>
              <a:buChar char="•"/>
            </a:pPr>
            <a:r>
              <a:rPr lang="en-US" sz="1100" dirty="0"/>
              <a:t>Medicaid/CHIP assessment, you’ll get information about next steps, including a request for any information needed to complete the eligibility determination. For information about eligibility assessment, visit </a:t>
            </a:r>
            <a:r>
              <a:rPr lang="en-US" sz="1100" dirty="0">
                <a:hlinkClick r:id="rId3"/>
              </a:rPr>
              <a:t>HealthCare.gov/glossary/eligibility-assessment</a:t>
            </a:r>
            <a:r>
              <a:rPr lang="en-US" sz="1100" dirty="0"/>
              <a:t>.</a:t>
            </a:r>
          </a:p>
          <a:p>
            <a:pPr marL="227013" lvl="1" indent="-106363">
              <a:spcBef>
                <a:spcPts val="600"/>
              </a:spcBef>
              <a:buFont typeface="Arial" panose="020B0604020202020204" pitchFamily="34" charset="0"/>
              <a:buChar char="•"/>
            </a:pPr>
            <a:r>
              <a:rPr lang="en-US" sz="1100" dirty="0"/>
              <a:t>Medicaid/CHIP determination,</a:t>
            </a:r>
            <a:r>
              <a:rPr lang="en-US" sz="1100" i="1" dirty="0"/>
              <a:t> </a:t>
            </a:r>
            <a:r>
              <a:rPr lang="en-US" sz="1100" i="0" dirty="0"/>
              <a:t>you’</a:t>
            </a:r>
            <a:r>
              <a:rPr lang="en-US" sz="1100" dirty="0"/>
              <a:t>ll get enrollment/coverage information, or a notice requesting information needed to complete the eligibility determination/enrollment, as applicable. </a:t>
            </a:r>
          </a:p>
          <a:p>
            <a:pPr marL="114300" indent="-106363">
              <a:spcBef>
                <a:spcPts val="600"/>
              </a:spcBef>
              <a:buFont typeface="Wingdings" panose="05000000000000000000" pitchFamily="2" charset="2"/>
              <a:buChar char="§"/>
            </a:pPr>
            <a:r>
              <a:rPr lang="en-US" sz="1100" dirty="0"/>
              <a:t>If you aren’t eligible for Medicaid/CHIP, you’ll be evaluated for eligibility for Marketplace coverage, </a:t>
            </a:r>
            <a:r>
              <a:rPr lang="en-US" sz="1100" b="0" dirty="0"/>
              <a:t>that may include </a:t>
            </a:r>
            <a:r>
              <a:rPr lang="en-US" sz="1100" dirty="0"/>
              <a:t>financial help. You can also request a full determination of Medicaid/CHIP eligibility by the state agency.</a:t>
            </a:r>
          </a:p>
          <a:p>
            <a:pPr marL="120650" lvl="1" indent="0">
              <a:spcBef>
                <a:spcPts val="600"/>
              </a:spcBef>
              <a:buFont typeface="Arial" panose="020B0604020202020204" pitchFamily="34" charset="0"/>
              <a:buNone/>
            </a:pPr>
            <a:endParaRPr lang="en-US" sz="1100" dirty="0"/>
          </a:p>
        </p:txBody>
      </p:sp>
    </p:spTree>
    <p:extLst>
      <p:ext uri="{BB962C8B-B14F-4D97-AF65-F5344CB8AC3E}">
        <p14:creationId xmlns:p14="http://schemas.microsoft.com/office/powerpoint/2010/main" val="1497989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9061"/>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a:t>
            </a:r>
          </a:p>
          <a:p>
            <a:pPr>
              <a:lnSpc>
                <a:spcPct val="100000"/>
              </a:lnSpc>
              <a:spcBef>
                <a:spcPts val="600"/>
              </a:spcBef>
            </a:pPr>
            <a:r>
              <a:rPr lang="en-US" sz="1200" dirty="0">
                <a:latin typeface="Calibri" panose="020F0502020204030204" pitchFamily="34" charset="0"/>
                <a:cs typeface="Calibri" panose="020F0502020204030204" pitchFamily="34" charset="0"/>
              </a:rPr>
              <a:t>If you’re almost 65 and applying for coverage through a Marketplace,</a:t>
            </a:r>
            <a:r>
              <a:rPr lang="en-US" sz="1200" baseline="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know the benefits of enrolling in Medicare as soon as you become eligible.</a:t>
            </a:r>
          </a:p>
          <a:p>
            <a:pPr marR="0" lvl="0" algn="l" defTabSz="914400" rtl="0" eaLnBrk="1" fontAlgn="auto" latinLnBrk="0" hangingPunct="1">
              <a:lnSpc>
                <a:spcPct val="100000"/>
              </a:lnSpc>
              <a:spcBef>
                <a:spcPts val="600"/>
              </a:spcBef>
              <a:spcAft>
                <a:spcPts val="0"/>
              </a:spcAft>
              <a:buClrTx/>
              <a:buSzTx/>
              <a:tabLst/>
              <a:defRPr/>
            </a:pPr>
            <a:r>
              <a:rPr lang="en-US" sz="1200" dirty="0">
                <a:latin typeface="Calibri" panose="020F0502020204030204" pitchFamily="34" charset="0"/>
                <a:cs typeface="Calibri" panose="020F0502020204030204" pitchFamily="34" charset="0"/>
              </a:rPr>
              <a:t>You may have to pay higher premiums when you sign up for Medicare later,</a:t>
            </a:r>
            <a:r>
              <a:rPr lang="en-US" sz="1200" baseline="0" dirty="0">
                <a:latin typeface="Calibri" panose="020F0502020204030204" pitchFamily="34" charset="0"/>
                <a:cs typeface="Calibri" panose="020F0502020204030204" pitchFamily="34" charset="0"/>
              </a:rPr>
              <a:t> if:</a:t>
            </a:r>
          </a:p>
          <a:p>
            <a:pPr marL="111125" marR="0" lvl="0" indent="-111125"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200" dirty="0">
                <a:latin typeface="Calibri" panose="020F0502020204030204" pitchFamily="34" charset="0"/>
                <a:cs typeface="Calibri" panose="020F0502020204030204" pitchFamily="34" charset="0"/>
              </a:rPr>
              <a:t>You don’t sign up for Medicare during your Initial Enrollment Period; and</a:t>
            </a:r>
          </a:p>
          <a:p>
            <a:pPr marL="111125" marR="0" lvl="0" indent="-111125"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200" baseline="0" dirty="0">
                <a:latin typeface="Calibri" panose="020F0502020204030204" pitchFamily="34" charset="0"/>
                <a:cs typeface="Calibri" panose="020F0502020204030204" pitchFamily="34" charset="0"/>
              </a:rPr>
              <a:t>You </a:t>
            </a:r>
            <a:r>
              <a:rPr lang="en-US" sz="1200" dirty="0">
                <a:latin typeface="Calibri" panose="020F0502020204030204" pitchFamily="34" charset="0"/>
                <a:cs typeface="Calibri" panose="020F0502020204030204" pitchFamily="34" charset="0"/>
              </a:rPr>
              <a:t>don’t have job-based coverage based on current employment (or a spouse’s employment), including coverage through a SHOP Marketplace or an individual coverage Health Reimbursement Arrangement (HRA)</a:t>
            </a:r>
          </a:p>
          <a:p>
            <a:pPr>
              <a:spcBef>
                <a:spcPts val="600"/>
              </a:spcBef>
              <a:defRPr/>
            </a:pPr>
            <a:r>
              <a:rPr lang="en-US" dirty="0"/>
              <a:t>If you already have Medicare, you can’t enroll in Marketplace plans through a Marketplace because it’s against the law for a private insurer to sell a Marketplace plan to someone who has Medicare coverage when they know the plan will provide duplicate benefits. </a:t>
            </a:r>
          </a:p>
          <a:p>
            <a:pPr>
              <a:spcBef>
                <a:spcPts val="600"/>
              </a:spcBef>
              <a:defRPr/>
            </a:pPr>
            <a:r>
              <a:rPr lang="en-US" dirty="0"/>
              <a:t>If you’re considered eligible for Medicare, you’re generally not eligible for financial help through the Marketplace.</a:t>
            </a:r>
            <a:endParaRPr lang="en-US" dirty="0">
              <a:latin typeface="Calibri" panose="020F0502020204030204" pitchFamily="34" charset="0"/>
              <a:cs typeface="Calibri" panose="020F0502020204030204" pitchFamily="34" charset="0"/>
            </a:endParaRPr>
          </a:p>
          <a:p>
            <a:pPr marL="171450" lvl="0" indent="-171450">
              <a:spcBef>
                <a:spcPts val="600"/>
              </a:spcBef>
              <a:defRPr/>
            </a:pPr>
            <a:r>
              <a:rPr lang="en-US" dirty="0">
                <a:latin typeface="Calibri" panose="020F0502020204030204" pitchFamily="34" charset="0"/>
                <a:cs typeface="Calibri" panose="020F0502020204030204" pitchFamily="34" charset="0"/>
              </a:rPr>
              <a:t>For more information about the Marketplace and becoming eligible for Medicare, go to the Medicare &amp; the Marketplace PowerPoint: </a:t>
            </a:r>
            <a:r>
              <a:rPr lang="en-US" u="sng" dirty="0">
                <a:hlinkClick r:id="rId3"/>
              </a:rPr>
              <a:t>Marketplace.cms.gov/technical-assistance-resources/training-materials/medicare-and-marketplace.pptx</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0905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3235"/>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a:t>
            </a:r>
          </a:p>
          <a:p>
            <a:pPr>
              <a:lnSpc>
                <a:spcPct val="100000"/>
              </a:lnSpc>
              <a:spcBef>
                <a:spcPts val="600"/>
              </a:spcBef>
            </a:pPr>
            <a:r>
              <a:rPr lang="en-US" sz="1200" dirty="0">
                <a:latin typeface="Calibri" panose="020F0502020204030204" pitchFamily="34" charset="0"/>
                <a:cs typeface="Calibri" panose="020F0502020204030204" pitchFamily="34" charset="0"/>
              </a:rPr>
              <a:t>Many people have health care coverage through their employer or a family member’s employer. </a:t>
            </a:r>
          </a:p>
          <a:p>
            <a:pPr>
              <a:lnSpc>
                <a:spcPct val="100000"/>
              </a:lnSpc>
              <a:spcBef>
                <a:spcPts val="600"/>
              </a:spcBef>
            </a:pPr>
            <a:r>
              <a:rPr lang="en-US" sz="1200" dirty="0">
                <a:latin typeface="Calibri" panose="020F0502020204030204" pitchFamily="34" charset="0"/>
                <a:cs typeface="Calibri" panose="020F0502020204030204" pitchFamily="34" charset="0"/>
              </a:rPr>
              <a:t>If you can get coverage through your employer, you can't get cost-sharing reductions or premium tax credits in the Marketplace, unless employer's coverage doesn't meet certain coverage standards or it's considered unaffordable.</a:t>
            </a:r>
          </a:p>
          <a:p>
            <a:pPr>
              <a:lnSpc>
                <a:spcPct val="100000"/>
              </a:lnSpc>
              <a:spcBef>
                <a:spcPts val="600"/>
              </a:spcBef>
            </a:pPr>
            <a:r>
              <a:rPr lang="en-US" sz="1200" dirty="0">
                <a:latin typeface="Calibri" panose="020F0502020204030204" pitchFamily="34" charset="0"/>
                <a:cs typeface="Calibri" panose="020F0502020204030204" pitchFamily="34" charset="0"/>
              </a:rPr>
              <a:t>For more information</a:t>
            </a:r>
            <a:r>
              <a:rPr lang="en-US" sz="1200" baseline="0" dirty="0">
                <a:latin typeface="Calibri" panose="020F0502020204030204" pitchFamily="34" charset="0"/>
                <a:cs typeface="Calibri" panose="020F0502020204030204" pitchFamily="34" charset="0"/>
              </a:rPr>
              <a:t>, go to </a:t>
            </a:r>
            <a:r>
              <a:rPr lang="en-US" sz="1200" u="sng" kern="1200" dirty="0">
                <a:solidFill>
                  <a:schemeClr val="tx1"/>
                </a:solidFill>
                <a:effectLst/>
                <a:latin typeface="+mn-lt"/>
                <a:ea typeface="+mn-ea"/>
                <a:cs typeface="+mn-cs"/>
                <a:hlinkClick r:id="rId3"/>
              </a:rPr>
              <a:t>HealthCare.gov/have-job-based-coverage</a:t>
            </a:r>
            <a:r>
              <a:rPr lang="en-US" sz="1200" u="sng" kern="1200" dirty="0">
                <a:solidFill>
                  <a:schemeClr val="tx1"/>
                </a:solidFill>
                <a:effectLst/>
                <a:latin typeface="+mn-lt"/>
                <a:ea typeface="+mn-ea"/>
                <a:cs typeface="+mn-cs"/>
              </a:rPr>
              <a:t>.</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3280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r>
              <a:rPr lang="en-US" b="1" dirty="0"/>
              <a:t>By the end of this lesson you’ll be able to:</a:t>
            </a:r>
          </a:p>
          <a:p>
            <a:pPr marL="171450" indent="-171450">
              <a:buFont typeface="Wingdings" panose="05000000000000000000" pitchFamily="2" charset="2"/>
              <a:buChar char="§"/>
            </a:pPr>
            <a:r>
              <a:rPr lang="en-US" dirty="0"/>
              <a:t>Define the Health Insurance Marketplace</a:t>
            </a:r>
          </a:p>
          <a:p>
            <a:pPr marL="171450" indent="-171450">
              <a:buFont typeface="Wingdings" panose="05000000000000000000" pitchFamily="2" charset="2"/>
              <a:buChar char="§"/>
            </a:pPr>
            <a:r>
              <a:rPr lang="en-US" dirty="0"/>
              <a:t>Explain how the Marketplace works</a:t>
            </a:r>
          </a:p>
          <a:p>
            <a:pPr marL="171450" indent="-171450">
              <a:buFont typeface="Wingdings" panose="05000000000000000000" pitchFamily="2" charset="2"/>
              <a:buChar char="§"/>
            </a:pPr>
            <a:r>
              <a:rPr lang="en-US" dirty="0"/>
              <a:t>Describe the Marketplace application process</a:t>
            </a: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5</a:t>
            </a:fld>
            <a:endParaRPr lang="en-US" dirty="0"/>
          </a:p>
        </p:txBody>
      </p:sp>
    </p:spTree>
    <p:extLst>
      <p:ext uri="{BB962C8B-B14F-4D97-AF65-F5344CB8AC3E}">
        <p14:creationId xmlns:p14="http://schemas.microsoft.com/office/powerpoint/2010/main" val="2678557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81945"/>
            <a:ext cx="5486400" cy="3600450"/>
          </a:xfrm>
        </p:spPr>
        <p:txBody>
          <a:bodyPr/>
          <a:lstStyle/>
          <a:p>
            <a:pPr>
              <a:lnSpc>
                <a:spcPct val="100000"/>
              </a:lnSpc>
              <a:spcBef>
                <a:spcPts val="600"/>
              </a:spcBef>
            </a:pPr>
            <a:r>
              <a:rPr lang="en-US" b="1" dirty="0">
                <a:cs typeface="Calibri" panose="020F0502020204030204" pitchFamily="34" charset="0"/>
              </a:rPr>
              <a:t>Presenter notes</a:t>
            </a:r>
          </a:p>
          <a:p>
            <a:pPr>
              <a:lnSpc>
                <a:spcPct val="100000"/>
              </a:lnSpc>
              <a:spcBef>
                <a:spcPts val="600"/>
              </a:spcBef>
            </a:pPr>
            <a:r>
              <a:rPr lang="en-US" dirty="0">
                <a:cs typeface="Calibri" panose="020F0502020204030204" pitchFamily="34" charset="0"/>
              </a:rPr>
              <a:t>Short-term, limited-duration insurance (STLDI):</a:t>
            </a:r>
          </a:p>
          <a:p>
            <a:pPr marL="112713" indent="-112713">
              <a:buFont typeface="Wingdings" panose="05000000000000000000" pitchFamily="2" charset="2"/>
              <a:buChar char="§"/>
            </a:pPr>
            <a:r>
              <a:rPr lang="en-US" dirty="0">
                <a:cs typeface="Calibri" panose="020F0502020204030204" pitchFamily="34" charset="0"/>
              </a:rPr>
              <a:t>Is a type of health insurance coverage that’s meant to fill temporary gaps in coverage</a:t>
            </a:r>
          </a:p>
          <a:p>
            <a:pPr marL="112713" indent="-112713">
              <a:buFont typeface="Wingdings" panose="05000000000000000000" pitchFamily="2" charset="2"/>
              <a:buChar char="§"/>
            </a:pPr>
            <a:r>
              <a:rPr lang="en-US" dirty="0">
                <a:cs typeface="Calibri" panose="020F0502020204030204" pitchFamily="34" charset="0"/>
              </a:rPr>
              <a:t>Offers coverage when you’re transitioning to different health care coverage</a:t>
            </a:r>
          </a:p>
          <a:p>
            <a:pPr marL="112713" indent="-112713">
              <a:buFont typeface="Wingdings" panose="05000000000000000000" pitchFamily="2" charset="2"/>
              <a:buChar char="§"/>
            </a:pPr>
            <a:r>
              <a:rPr lang="en-US" dirty="0">
                <a:cs typeface="Calibri" panose="020F0502020204030204" pitchFamily="34" charset="0"/>
              </a:rPr>
              <a:t>Isn’t required to follow Marketplace rules</a:t>
            </a:r>
          </a:p>
          <a:p>
            <a:pPr marL="112713" indent="-112713">
              <a:buFont typeface="Wingdings" panose="05000000000000000000" pitchFamily="2" charset="2"/>
              <a:buChar char="§"/>
            </a:pPr>
            <a:r>
              <a:rPr lang="en-US" dirty="0">
                <a:cs typeface="Calibri" panose="020F0502020204030204" pitchFamily="34" charset="0"/>
              </a:rPr>
              <a:t>Isn’t considered qualifying health coverage</a:t>
            </a:r>
          </a:p>
          <a:p>
            <a:pPr marL="112713" indent="-112713">
              <a:buFont typeface="Wingdings" panose="05000000000000000000" pitchFamily="2" charset="2"/>
              <a:buChar char="§"/>
            </a:pPr>
            <a:r>
              <a:rPr lang="en-US" dirty="0">
                <a:cs typeface="Calibri" panose="020F0502020204030204" pitchFamily="34" charset="0"/>
              </a:rPr>
              <a:t>Isn’t sold on the Marketplace</a:t>
            </a:r>
          </a:p>
        </p:txBody>
      </p:sp>
    </p:spTree>
    <p:extLst>
      <p:ext uri="{BB962C8B-B14F-4D97-AF65-F5344CB8AC3E}">
        <p14:creationId xmlns:p14="http://schemas.microsoft.com/office/powerpoint/2010/main" val="17293255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92331" y="3555818"/>
            <a:ext cx="5486400" cy="3600450"/>
          </a:xfrm>
        </p:spPr>
        <p:txBody>
          <a:bodyPr/>
          <a:lstStyle/>
          <a:p>
            <a:pPr marL="1587"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100" b="1" dirty="0">
                <a:effectLst/>
              </a:rPr>
              <a:t>Presenter notes</a:t>
            </a:r>
          </a:p>
          <a:p>
            <a:pPr marL="1587" lvl="1" indent="0">
              <a:buFont typeface="Wingdings" panose="05000000000000000000" pitchFamily="2" charset="2"/>
              <a:buNone/>
            </a:pPr>
            <a:r>
              <a:rPr lang="en-US" sz="1100" dirty="0"/>
              <a:t>STLDI issuers and plans:</a:t>
            </a:r>
          </a:p>
          <a:p>
            <a:pPr marL="171450" lvl="2" indent="-171450">
              <a:buSzPct val="100000"/>
              <a:buFont typeface="Wingdings" panose="05000000000000000000" pitchFamily="2" charset="2"/>
              <a:buChar char="§"/>
            </a:pPr>
            <a:r>
              <a:rPr lang="en-US" sz="1100" dirty="0"/>
              <a:t>Can deny coverage due to a pre-existing condition</a:t>
            </a:r>
          </a:p>
          <a:p>
            <a:pPr marL="171450" lvl="2" indent="-171450">
              <a:buSzPct val="100000"/>
              <a:buFont typeface="Wingdings" panose="05000000000000000000" pitchFamily="2" charset="2"/>
              <a:buChar char="§"/>
            </a:pPr>
            <a:r>
              <a:rPr lang="en-US" sz="1100" dirty="0"/>
              <a:t>May include annual limits on the amount an insurer will pay </a:t>
            </a:r>
          </a:p>
          <a:p>
            <a:pPr marL="171450" lvl="2" indent="-171450">
              <a:buSzPct val="100000"/>
              <a:buFont typeface="Wingdings" panose="05000000000000000000" pitchFamily="2" charset="2"/>
              <a:buChar char="§"/>
            </a:pPr>
            <a:r>
              <a:rPr lang="en-US" sz="1100" dirty="0"/>
              <a:t>Aren’t legally required to cover essential health benefits</a:t>
            </a:r>
            <a:endParaRPr lang="en-US" sz="1100" dirty="0">
              <a:cs typeface="Calibri" panose="020F0502020204030204" pitchFamily="34" charset="0"/>
            </a:endParaRPr>
          </a:p>
          <a:p>
            <a:pPr marL="0" lvl="1" indent="0">
              <a:buFont typeface="Wingdings" panose="05000000000000000000" pitchFamily="2" charset="2"/>
              <a:buNone/>
            </a:pPr>
            <a:r>
              <a:rPr lang="en-US" sz="1100" dirty="0"/>
              <a:t>You can’t get advance payments of the premium tax credit to pay for STLDI premiums and aren’t eligible for cost sharing reductions for STLDI coverage.</a:t>
            </a:r>
          </a:p>
          <a:p>
            <a:pPr marL="0" lvl="1" indent="0">
              <a:buFont typeface="Wingdings" panose="05000000000000000000" pitchFamily="2" charset="2"/>
              <a:buNone/>
            </a:pPr>
            <a:r>
              <a:rPr lang="en-US" sz="1100" dirty="0">
                <a:cs typeface="Calibri" panose="020F0502020204030204" pitchFamily="34" charset="0"/>
              </a:rPr>
              <a:t>You can’t qualify for a Special Enrollment Period to enroll in Marketplace coverage based on losing STLDI, regardless of whether the plan ends or you voluntarily end your STLDI coverage.</a:t>
            </a:r>
          </a:p>
        </p:txBody>
      </p:sp>
    </p:spTree>
    <p:extLst>
      <p:ext uri="{BB962C8B-B14F-4D97-AF65-F5344CB8AC3E}">
        <p14:creationId xmlns:p14="http://schemas.microsoft.com/office/powerpoint/2010/main" val="34361749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8401"/>
            <a:ext cx="5486400" cy="3600450"/>
          </a:xfrm>
        </p:spPr>
        <p:txBody>
          <a:bodyPr/>
          <a:lstStyle/>
          <a:p>
            <a:pPr marL="0" marR="0" lvl="0" indent="0" algn="l" defTabSz="905591" rtl="0" eaLnBrk="1" fontAlgn="auto" latinLnBrk="0" hangingPunct="1">
              <a:lnSpc>
                <a:spcPct val="100000"/>
              </a:lnSpc>
              <a:spcBef>
                <a:spcPts val="594"/>
              </a:spcBef>
              <a:spcAft>
                <a:spcPts val="0"/>
              </a:spcAft>
              <a:buClrTx/>
              <a:buSzTx/>
              <a:buFontTx/>
              <a:buNone/>
              <a:tabLst/>
              <a:defRPr/>
            </a:pPr>
            <a:r>
              <a:rPr lang="en-US" sz="1200" b="1" dirty="0">
                <a:effectLst/>
              </a:rPr>
              <a:t>Presenter notes</a:t>
            </a:r>
          </a:p>
          <a:p>
            <a:pPr marL="0" indent="0" defTabSz="905591">
              <a:spcBef>
                <a:spcPts val="594"/>
              </a:spcBef>
              <a:buNone/>
              <a:defRPr/>
            </a:pPr>
            <a:r>
              <a:rPr lang="en-US" dirty="0">
                <a:solidFill>
                  <a:prstClr val="black"/>
                </a:solidFill>
              </a:rPr>
              <a:t>Check Your Knowledge: Question 6</a:t>
            </a:r>
          </a:p>
          <a:p>
            <a:pPr marL="0" indent="0">
              <a:lnSpc>
                <a:spcPct val="100000"/>
              </a:lnSpc>
              <a:spcBef>
                <a:spcPts val="600"/>
              </a:spcBef>
              <a:buNone/>
            </a:pPr>
            <a:r>
              <a:rPr lang="en-US" dirty="0">
                <a:latin typeface="Calibri" panose="020F0502020204030204" pitchFamily="34" charset="0"/>
                <a:cs typeface="Calibri" panose="020F0502020204030204" pitchFamily="34" charset="0"/>
              </a:rPr>
              <a:t>If you already have Medicare, you can’t enroll in Marketplace plans.</a:t>
            </a:r>
            <a:endParaRPr lang="en-US" dirty="0">
              <a:solidFill>
                <a:prstClr val="black"/>
              </a:solidFill>
            </a:endParaRPr>
          </a:p>
          <a:p>
            <a:pPr marL="228600" indent="-228600" defTabSz="905591">
              <a:spcBef>
                <a:spcPts val="594"/>
              </a:spcBef>
              <a:buFont typeface="Wingdings" panose="05000000000000000000" pitchFamily="2" charset="2"/>
              <a:buAutoNum type="alphaLcPeriod"/>
              <a:defRPr/>
            </a:pPr>
            <a:r>
              <a:rPr lang="en-US" b="0" dirty="0">
                <a:solidFill>
                  <a:prstClr val="black"/>
                </a:solidFill>
                <a:ea typeface="ＭＳ Ｐゴシック" pitchFamily="7" charset="-128"/>
              </a:rPr>
              <a:t>True</a:t>
            </a:r>
          </a:p>
          <a:p>
            <a:pPr marL="228600" indent="-228600" defTabSz="905591">
              <a:spcBef>
                <a:spcPts val="594"/>
              </a:spcBef>
              <a:buFont typeface="Wingdings" panose="05000000000000000000" pitchFamily="2" charset="2"/>
              <a:buAutoNum type="alphaLcPeriod"/>
              <a:defRPr/>
            </a:pPr>
            <a:r>
              <a:rPr lang="en-US" b="0" dirty="0">
                <a:solidFill>
                  <a:prstClr val="black"/>
                </a:solidFill>
                <a:ea typeface="ＭＳ Ｐゴシック" pitchFamily="7" charset="-128"/>
              </a:rPr>
              <a:t>False</a:t>
            </a:r>
          </a:p>
          <a:p>
            <a:pPr marL="0" indent="0" defTabSz="905591">
              <a:spcBef>
                <a:spcPts val="594"/>
              </a:spcBef>
              <a:buFont typeface="Wingdings" panose="05000000000000000000" pitchFamily="2" charset="2"/>
              <a:buNone/>
              <a:defRPr/>
            </a:pPr>
            <a:r>
              <a:rPr lang="en-US" b="1" dirty="0">
                <a:solidFill>
                  <a:prstClr val="black"/>
                </a:solidFill>
                <a:ea typeface="ＭＳ Ｐゴシック" pitchFamily="7" charset="-128"/>
              </a:rPr>
              <a:t>ANSWER: a. True</a:t>
            </a:r>
          </a:p>
          <a:p>
            <a:pPr marL="0" marR="0" lvl="0" indent="0" algn="l" defTabSz="905591" rtl="0" eaLnBrk="1" fontAlgn="auto" latinLnBrk="0" hangingPunct="1">
              <a:lnSpc>
                <a:spcPct val="100000"/>
              </a:lnSpc>
              <a:spcBef>
                <a:spcPts val="594"/>
              </a:spcBef>
              <a:spcAft>
                <a:spcPts val="0"/>
              </a:spcAft>
              <a:buClrTx/>
              <a:buSzTx/>
              <a:buFontTx/>
              <a:buNone/>
              <a:tabLst/>
              <a:defRPr/>
            </a:pPr>
            <a:r>
              <a:rPr lang="en-US" dirty="0"/>
              <a:t>If you already have Medicare, you can’t enroll in Marketplace plans through a Marketplace because it’s against the law for a private insurer to sell a Marketplace plan to someone who has Medicare coverage when they know the plan will provide duplicate benefits. </a:t>
            </a:r>
          </a:p>
          <a:p>
            <a:pPr marL="0" indent="0" defTabSz="905591">
              <a:spcBef>
                <a:spcPts val="594"/>
              </a:spcBef>
              <a:buNone/>
              <a:defRPr/>
            </a:pPr>
            <a:endParaRPr lang="en-US" b="0" dirty="0">
              <a:solidFill>
                <a:prstClr val="black"/>
              </a:solidFill>
              <a:ea typeface="ＭＳ Ｐゴシック" pitchFamily="7" charset="-128"/>
            </a:endParaRPr>
          </a:p>
          <a:p>
            <a:pPr marL="0" indent="0" defTabSz="905591">
              <a:spcBef>
                <a:spcPts val="594"/>
              </a:spcBef>
              <a:buNone/>
              <a:defRPr/>
            </a:pPr>
            <a:endParaRPr lang="en-US" dirty="0"/>
          </a:p>
          <a:p>
            <a:endParaRPr lang="en-US" dirty="0"/>
          </a:p>
        </p:txBody>
      </p:sp>
    </p:spTree>
    <p:extLst>
      <p:ext uri="{BB962C8B-B14F-4D97-AF65-F5344CB8AC3E}">
        <p14:creationId xmlns:p14="http://schemas.microsoft.com/office/powerpoint/2010/main" val="2550171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black"/>
                </a:solidFill>
                <a:effectLst/>
                <a:uLnTx/>
                <a:uFillTx/>
              </a:rPr>
              <a:t>Lesson 7 reviews options for small employers including i</a:t>
            </a:r>
            <a:r>
              <a:rPr lang="en-US" dirty="0" err="1">
                <a:latin typeface="Calibri" panose="020F0502020204030204" pitchFamily="34" charset="0"/>
                <a:cs typeface="Calibri" panose="020F0502020204030204" pitchFamily="34" charset="0"/>
              </a:rPr>
              <a:t>nformation</a:t>
            </a:r>
            <a:r>
              <a:rPr lang="en-US" dirty="0">
                <a:latin typeface="Calibri" panose="020F0502020204030204" pitchFamily="34" charset="0"/>
                <a:cs typeface="Calibri" panose="020F0502020204030204" pitchFamily="34" charset="0"/>
              </a:rPr>
              <a:t> about the </a:t>
            </a:r>
            <a:r>
              <a:rPr lang="en-US" sz="1200" dirty="0">
                <a:latin typeface="Calibri" panose="020F0502020204030204" pitchFamily="34" charset="0"/>
                <a:cs typeface="Calibri" panose="020F0502020204030204" pitchFamily="34" charset="0"/>
              </a:rPr>
              <a:t>Small Business Health Options Program (</a:t>
            </a:r>
            <a:r>
              <a:rPr lang="en-US" dirty="0">
                <a:latin typeface="Calibri" panose="020F0502020204030204" pitchFamily="34" charset="0"/>
                <a:cs typeface="Calibri" panose="020F0502020204030204" pitchFamily="34" charset="0"/>
              </a:rPr>
              <a:t>SHOP) Marketplace, </a:t>
            </a:r>
            <a:r>
              <a:rPr lang="en-US" dirty="0"/>
              <a:t>Qualified Small Employer Health Reimbursement Arrangement (</a:t>
            </a:r>
            <a:r>
              <a:rPr lang="en-US" dirty="0">
                <a:latin typeface="Calibri" panose="020F0502020204030204" pitchFamily="34" charset="0"/>
                <a:cs typeface="Calibri" panose="020F0502020204030204" pitchFamily="34" charset="0"/>
              </a:rPr>
              <a:t>QSEHRA), and individual coverage Health Reimbursement Arrangement (HRA). </a:t>
            </a:r>
          </a:p>
          <a:p>
            <a:endParaRPr lang="en-US" dirty="0"/>
          </a:p>
          <a:p>
            <a:endParaRPr lang="en-US" dirty="0"/>
          </a:p>
        </p:txBody>
      </p:sp>
    </p:spTree>
    <p:extLst>
      <p:ext uri="{BB962C8B-B14F-4D97-AF65-F5344CB8AC3E}">
        <p14:creationId xmlns:p14="http://schemas.microsoft.com/office/powerpoint/2010/main" val="1165953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r>
              <a:rPr lang="en-US" b="1" dirty="0"/>
              <a:t>By the end of this lesson, you’ll be able to:</a:t>
            </a:r>
          </a:p>
          <a:p>
            <a:pPr marL="111125" indent="-111125">
              <a:buFont typeface="Wingdings" panose="05000000000000000000" pitchFamily="2" charset="2"/>
              <a:buChar char="§"/>
            </a:pPr>
            <a:r>
              <a:rPr lang="en-US" dirty="0"/>
              <a:t>Define the Small Business Health Options Program (SHOP) and enrollment periods</a:t>
            </a:r>
          </a:p>
          <a:p>
            <a:pPr marL="111125" indent="-111125">
              <a:buFont typeface="Wingdings" panose="05000000000000000000" pitchFamily="2" charset="2"/>
              <a:buChar char="§"/>
            </a:pPr>
            <a:r>
              <a:rPr lang="en-US" dirty="0"/>
              <a:t>Explain Qualified Small Employer Health Reimbursement Arrangement (QSEHRA)</a:t>
            </a:r>
          </a:p>
          <a:p>
            <a:pPr marL="111125" indent="-111125">
              <a:buFont typeface="Wingdings" panose="05000000000000000000" pitchFamily="2" charset="2"/>
              <a:buChar char="§"/>
            </a:pPr>
            <a:r>
              <a:rPr lang="en-US" dirty="0"/>
              <a:t>Individual Coverage Health Reimbursement Arrangements (ICHRA)</a:t>
            </a: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54</a:t>
            </a:fld>
            <a:endParaRPr lang="en-US" dirty="0"/>
          </a:p>
        </p:txBody>
      </p:sp>
    </p:spTree>
    <p:extLst>
      <p:ext uri="{BB962C8B-B14F-4D97-AF65-F5344CB8AC3E}">
        <p14:creationId xmlns:p14="http://schemas.microsoft.com/office/powerpoint/2010/main" val="1591929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92331" y="3520984"/>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a:t>
            </a:r>
          </a:p>
          <a:p>
            <a:pPr marL="0" indent="0">
              <a:lnSpc>
                <a:spcPct val="100000"/>
              </a:lnSpc>
              <a:spcBef>
                <a:spcPts val="600"/>
              </a:spcBef>
              <a:buNone/>
            </a:pPr>
            <a:r>
              <a:rPr lang="en-US" dirty="0"/>
              <a:t>SHOP is for small employers who want to provide health and/or dental insurance to their employees</a:t>
            </a:r>
          </a:p>
          <a:p>
            <a:pPr marL="111125" indent="-111125">
              <a:lnSpc>
                <a:spcPct val="100000"/>
              </a:lnSpc>
              <a:spcBef>
                <a:spcPts val="600"/>
              </a:spcBef>
              <a:buFont typeface="Wingdings" panose="05000000000000000000" pitchFamily="2" charset="2"/>
              <a:buChar char="§"/>
            </a:pPr>
            <a:r>
              <a:rPr lang="en-US" dirty="0"/>
              <a:t>Generally must have 1–50 employees</a:t>
            </a:r>
          </a:p>
          <a:p>
            <a:pPr marL="111125" indent="-111125">
              <a:lnSpc>
                <a:spcPct val="100000"/>
              </a:lnSpc>
              <a:spcBef>
                <a:spcPts val="600"/>
              </a:spcBef>
              <a:buFont typeface="Wingdings" panose="05000000000000000000" pitchFamily="2" charset="2"/>
              <a:buChar char="§"/>
            </a:pPr>
            <a:r>
              <a:rPr lang="en-US" dirty="0"/>
              <a:t>Review SHOP insurance options with the tools at </a:t>
            </a:r>
            <a:r>
              <a:rPr lang="en-US" u="sng" dirty="0">
                <a:hlinkClick r:id="rId3"/>
              </a:rPr>
              <a:t>HealthCare.gov</a:t>
            </a:r>
            <a:endParaRPr lang="en-US" u="sng" dirty="0"/>
          </a:p>
          <a:p>
            <a:pPr marL="111125" lvl="0" indent="-111125">
              <a:spcBef>
                <a:spcPts val="600"/>
              </a:spcBef>
              <a:buFont typeface="Wingdings" panose="05000000000000000000" pitchFamily="2" charset="2"/>
              <a:buChar char="§"/>
              <a:defRPr/>
            </a:pPr>
            <a:r>
              <a:rPr lang="en-US" dirty="0"/>
              <a:t>SHOP plans are available through issuers, agents, and brokers</a:t>
            </a:r>
          </a:p>
          <a:p>
            <a:pPr marL="111125" indent="-111125">
              <a:lnSpc>
                <a:spcPct val="100000"/>
              </a:lnSpc>
              <a:spcBef>
                <a:spcPts val="600"/>
              </a:spcBef>
              <a:buFont typeface="Wingdings" panose="05000000000000000000" pitchFamily="2" charset="2"/>
              <a:buChar char="§"/>
            </a:pPr>
            <a:r>
              <a:rPr lang="en-US" dirty="0"/>
              <a:t>May start offering SHOP coverage to employees any time of year</a:t>
            </a:r>
          </a:p>
          <a:p>
            <a:pPr marL="0" indent="0">
              <a:lnSpc>
                <a:spcPct val="100000"/>
              </a:lnSpc>
              <a:spcBef>
                <a:spcPts val="600"/>
              </a:spcBef>
              <a:buNone/>
            </a:pPr>
            <a:r>
              <a:rPr lang="en-US" dirty="0"/>
              <a:t>For more information about SHOP, go to </a:t>
            </a:r>
            <a:r>
              <a:rPr lang="en-US" u="sng" dirty="0">
                <a:hlinkClick r:id="rId4"/>
              </a:rPr>
              <a:t>HealthCare.gov/small-businesses/choose-and-enroll/shop-marketplace-overview/</a:t>
            </a:r>
            <a:endParaRPr lang="en-US" dirty="0"/>
          </a:p>
          <a:p>
            <a:pPr marL="0" indent="0">
              <a:lnSpc>
                <a:spcPct val="100000"/>
              </a:lnSpc>
              <a:spcBef>
                <a:spcPts val="600"/>
              </a:spcBef>
              <a:buNone/>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83144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3623" y="3520984"/>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a:latin typeface="Calibri" panose="020F0502020204030204" pitchFamily="34" charset="0"/>
                <a:cs typeface="Calibri" panose="020F0502020204030204" pitchFamily="34" charset="0"/>
              </a:rPr>
              <a:t>In the SHOP Marketplaces, eligible small employers determine their group’s annual Open Enrollment Period (OEP) (for themselves and their eligible employees/dependents). Small employers can generally complete a group enrollment at any time throughout the year. For more information, go to </a:t>
            </a:r>
            <a:r>
              <a:rPr lang="en-US" sz="1200" u="sng" kern="1200" dirty="0">
                <a:solidFill>
                  <a:schemeClr val="tx1"/>
                </a:solidFill>
                <a:effectLst/>
                <a:latin typeface="+mn-lt"/>
                <a:ea typeface="+mn-ea"/>
                <a:cs typeface="+mn-cs"/>
                <a:hlinkClick r:id="rId3"/>
              </a:rPr>
              <a:t>HealthCare.gov/small-businesses/</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ndParaRPr>
          </a:p>
          <a:p>
            <a:pPr marL="0" marR="0" lvl="0" indent="0" algn="l" defTabSz="914400" rtl="0" eaLnBrk="1" fontAlgn="base"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ndParaRPr>
          </a:p>
          <a:p>
            <a:pPr marL="0" marR="0" lvl="0" indent="0" algn="l" defTabSz="914400" rtl="0" eaLnBrk="1" fontAlgn="base"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ndParaRPr>
          </a:p>
          <a:p>
            <a:pPr marL="0" marR="0" lvl="0" indent="0" algn="l" defTabSz="914400" rtl="0" eaLnBrk="1" fontAlgn="base"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198820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494858"/>
            <a:ext cx="5486400" cy="3600450"/>
          </a:xfrm>
        </p:spPr>
        <p:txBody>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lang="en-US" sz="1200" b="1" dirty="0">
                <a:effectLst/>
              </a:rPr>
              <a:t>Presenter notes</a:t>
            </a:r>
          </a:p>
          <a:p>
            <a:pPr>
              <a:lnSpc>
                <a:spcPct val="110000"/>
              </a:lnSpc>
              <a:spcBef>
                <a:spcPts val="600"/>
              </a:spcBef>
            </a:pPr>
            <a:r>
              <a:rPr lang="en-US" sz="1200" dirty="0">
                <a:latin typeface="Calibri" panose="020F0502020204030204" pitchFamily="34" charset="0"/>
                <a:cs typeface="Calibri" panose="020F0502020204030204" pitchFamily="34" charset="0"/>
              </a:rPr>
              <a:t>Small employers who don’t offer health coverage to their employees can help employees pay for medical expenses through a QSEHRA. </a:t>
            </a:r>
          </a:p>
          <a:p>
            <a:pPr>
              <a:lnSpc>
                <a:spcPct val="110000"/>
              </a:lnSpc>
              <a:spcBef>
                <a:spcPts val="600"/>
              </a:spcBef>
            </a:pPr>
            <a:r>
              <a:rPr lang="en-US" sz="1200" dirty="0">
                <a:latin typeface="Calibri" panose="020F0502020204030204" pitchFamily="34" charset="0"/>
                <a:cs typeface="Calibri" panose="020F0502020204030204" pitchFamily="34" charset="0"/>
              </a:rPr>
              <a:t>If your employer offers you a QSEHRA, you can use it to help pay your household’s health care costs (like monthly premiums) for qualifying health coverage, such as a Health Insurance Marketplace plan. </a:t>
            </a:r>
          </a:p>
          <a:p>
            <a:pPr>
              <a:lnSpc>
                <a:spcPct val="110000"/>
              </a:lnSpc>
              <a:spcBef>
                <a:spcPts val="600"/>
              </a:spcBef>
            </a:pPr>
            <a:r>
              <a:rPr lang="en-US" sz="1200" dirty="0">
                <a:latin typeface="Calibri" panose="020F0502020204030204" pitchFamily="34" charset="0"/>
                <a:cs typeface="Calibri" panose="020F0502020204030204" pitchFamily="34" charset="0"/>
              </a:rPr>
              <a:t>The amount of QSEHRA you get will change the premium tax credit amount you’re eligible for. You may either be eligible for some or no premium tax credit. </a:t>
            </a:r>
          </a:p>
          <a:p>
            <a:pPr>
              <a:lnSpc>
                <a:spcPct val="110000"/>
              </a:lnSpc>
              <a:spcBef>
                <a:spcPts val="600"/>
              </a:spcBef>
            </a:pPr>
            <a:r>
              <a:rPr lang="en-US" dirty="0">
                <a:latin typeface="Calibri" panose="020F0502020204030204" pitchFamily="34" charset="0"/>
                <a:cs typeface="Calibri" panose="020F0502020204030204" pitchFamily="34" charset="0"/>
              </a:rPr>
              <a:t>You can use this QSEHRA tool to determine whether you may need to reduce or decline advance premium tax credit (APTC): </a:t>
            </a:r>
            <a:r>
              <a:rPr lang="en-US" dirty="0">
                <a:latin typeface="Calibri" panose="020F0502020204030204" pitchFamily="34" charset="0"/>
                <a:cs typeface="Calibri" panose="020F0502020204030204" pitchFamily="34" charset="0"/>
                <a:hlinkClick r:id="rId3"/>
              </a:rPr>
              <a:t>HealthCare.gov/downloads/qsehra-worksheet.pdf</a:t>
            </a:r>
            <a:r>
              <a:rPr lang="en-US" dirty="0">
                <a:latin typeface="Calibri" panose="020F0502020204030204" pitchFamily="34" charset="0"/>
                <a:cs typeface="Calibri" panose="020F0502020204030204" pitchFamily="34" charset="0"/>
              </a:rPr>
              <a:t> </a:t>
            </a:r>
          </a:p>
          <a:p>
            <a:pPr>
              <a:lnSpc>
                <a:spcPct val="110000"/>
              </a:lnSpc>
              <a:spcBef>
                <a:spcPts val="600"/>
              </a:spcBef>
            </a:pPr>
            <a:r>
              <a:rPr lang="en-US" b="1" dirty="0"/>
              <a:t>NOTE</a:t>
            </a:r>
            <a:r>
              <a:rPr lang="en-US" dirty="0"/>
              <a:t>: If the QSEHRA makes Health Insurance Marketplace</a:t>
            </a:r>
            <a:r>
              <a:rPr lang="en-US" strike="sngStrike" dirty="0"/>
              <a:t>®</a:t>
            </a:r>
            <a:r>
              <a:rPr lang="en-US" dirty="0"/>
              <a:t> coverage affordable, you wouldn’t be eligible for a premium tax credit. </a:t>
            </a:r>
            <a:r>
              <a:rPr lang="en-US" sz="1100" dirty="0"/>
              <a:t>Use the QSEHRA tool to determine whether you may need to reduce or decline APTC.</a:t>
            </a:r>
          </a:p>
          <a:p>
            <a:pPr marL="230188">
              <a:lnSpc>
                <a:spcPct val="110000"/>
              </a:lnSpc>
              <a:spcBef>
                <a:spcPts val="600"/>
              </a:spcBef>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6593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9693"/>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a:t>
            </a:r>
          </a:p>
          <a:p>
            <a:pPr marL="0" indent="0">
              <a:lnSpc>
                <a:spcPct val="100000"/>
              </a:lnSpc>
              <a:spcBef>
                <a:spcPts val="600"/>
              </a:spcBef>
              <a:buNone/>
            </a:pPr>
            <a:r>
              <a:rPr lang="en-US" dirty="0">
                <a:cs typeface="Calibri" panose="020F0502020204030204" pitchFamily="34" charset="0"/>
              </a:rPr>
              <a:t>Employers can offer you an individual coverage HRA, which: </a:t>
            </a:r>
          </a:p>
          <a:p>
            <a:pPr marL="115888" lvl="1" indent="-115888">
              <a:buFont typeface="Wingdings" panose="05000000000000000000" pitchFamily="2" charset="2"/>
              <a:buChar char="§"/>
            </a:pPr>
            <a:r>
              <a:rPr lang="en-US" dirty="0">
                <a:cs typeface="Calibri" panose="020F0502020204030204" pitchFamily="34" charset="0"/>
              </a:rPr>
              <a:t>Is instead of traditional group health plan coverage </a:t>
            </a:r>
          </a:p>
          <a:p>
            <a:pPr marL="115888" lvl="1" indent="-115888">
              <a:buFont typeface="Wingdings" panose="05000000000000000000" pitchFamily="2" charset="2"/>
              <a:buChar char="§"/>
            </a:pPr>
            <a:r>
              <a:rPr lang="en-US" dirty="0">
                <a:cs typeface="Calibri" panose="020F0502020204030204" pitchFamily="34" charset="0"/>
              </a:rPr>
              <a:t>Can be used to reimburse medical expenses, like monthly premiums and out-of-pocket costs </a:t>
            </a:r>
          </a:p>
          <a:p>
            <a:pPr marL="230188" lvl="2" indent="-114300">
              <a:buSzPct val="100000"/>
              <a:buFont typeface="Arial" panose="020B0604020202020204" pitchFamily="34" charset="0"/>
              <a:buChar char="•"/>
            </a:pPr>
            <a:r>
              <a:rPr lang="en-US" dirty="0">
                <a:cs typeface="Calibri" panose="020F0502020204030204" pitchFamily="34" charset="0"/>
              </a:rPr>
              <a:t>To use an individual coverage HRA, you must be enrolled in individual health insurance coverage, like the Marketplace, or in Medicare Part A (Hospital Insurance) and Part B (Medical Insurance) or a Medicare Advantage Plan (Medicare Part C)</a:t>
            </a:r>
          </a:p>
          <a:p>
            <a:pPr marL="230188" lvl="2" indent="-114300">
              <a:buSzPct val="100000"/>
              <a:buFont typeface="Arial" panose="020B0604020202020204" pitchFamily="34" charset="0"/>
              <a:buChar char="•"/>
            </a:pPr>
            <a:r>
              <a:rPr lang="en-US" dirty="0">
                <a:cs typeface="Calibri" panose="020F0502020204030204" pitchFamily="34" charset="0"/>
              </a:rPr>
              <a:t>If you’re eligible for an individual coverage HRA, you aren’t eligible for financial help through the Marketplace, unless it doesn’t meet minimum standards for affordability </a:t>
            </a:r>
            <a:r>
              <a:rPr lang="en-US" b="1" dirty="0">
                <a:cs typeface="Calibri" panose="020F0502020204030204" pitchFamily="34" charset="0"/>
              </a:rPr>
              <a:t>and</a:t>
            </a:r>
            <a:r>
              <a:rPr lang="en-US" dirty="0">
                <a:cs typeface="Calibri" panose="020F0502020204030204" pitchFamily="34" charset="0"/>
              </a:rPr>
              <a:t> you opt out of it </a:t>
            </a:r>
          </a:p>
          <a:p>
            <a:pPr marL="112713" lvl="1" indent="-112713">
              <a:buSzPct val="100000"/>
              <a:buFont typeface="Wingdings" panose="05000000000000000000" pitchFamily="2" charset="2"/>
              <a:buChar char="§"/>
            </a:pPr>
            <a:r>
              <a:rPr lang="en-US" dirty="0"/>
              <a:t>Prior to submitting a Marketplace application, employees can also use the  HRA tool (</a:t>
            </a:r>
            <a:r>
              <a:rPr lang="en-US" dirty="0">
                <a:hlinkClick r:id="rId3"/>
              </a:rPr>
              <a:t>HealthCare.gov/job-based-help</a:t>
            </a:r>
            <a:r>
              <a:rPr lang="en-US" dirty="0"/>
              <a:t>) for an estimate of whether their </a:t>
            </a:r>
            <a:r>
              <a:rPr lang="en-US" dirty="0">
                <a:cs typeface="Calibri" panose="020F0502020204030204" pitchFamily="34" charset="0"/>
              </a:rPr>
              <a:t>individual coverage HRA</a:t>
            </a:r>
            <a:r>
              <a:rPr lang="en-US" dirty="0"/>
              <a:t> may be affordable</a:t>
            </a:r>
            <a:endParaRPr lang="en-US" strike="sngStrike" dirty="0">
              <a:cs typeface="Calibri" panose="020F0502020204030204" pitchFamily="34" charset="0"/>
            </a:endParaRPr>
          </a:p>
        </p:txBody>
      </p:sp>
    </p:spTree>
    <p:extLst>
      <p:ext uri="{BB962C8B-B14F-4D97-AF65-F5344CB8AC3E}">
        <p14:creationId xmlns:p14="http://schemas.microsoft.com/office/powerpoint/2010/main" val="3825401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74914" y="3522935"/>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a:t>
            </a:r>
          </a:p>
          <a:p>
            <a:pPr lvl="0">
              <a:lnSpc>
                <a:spcPct val="100000"/>
              </a:lnSpc>
              <a:spcBef>
                <a:spcPts val="600"/>
              </a:spcBef>
            </a:pPr>
            <a:r>
              <a:rPr lang="en-US" dirty="0">
                <a:latin typeface="Calibri" panose="020F0502020204030204" pitchFamily="34" charset="0"/>
                <a:cs typeface="Calibri" panose="020F0502020204030204" pitchFamily="34" charset="0"/>
              </a:rPr>
              <a:t>A Marketplace is a way for you, if you qualify, to find and buy health insurance.</a:t>
            </a:r>
          </a:p>
          <a:p>
            <a:pPr lvl="0">
              <a:lnSpc>
                <a:spcPct val="100000"/>
              </a:lnSpc>
              <a:spcBef>
                <a:spcPts val="600"/>
              </a:spcBef>
            </a:pPr>
            <a:r>
              <a:rPr lang="en-US" dirty="0">
                <a:latin typeface="Calibri" panose="020F0502020204030204" pitchFamily="34" charset="0"/>
                <a:cs typeface="Calibri" panose="020F0502020204030204" pitchFamily="34" charset="0"/>
              </a:rPr>
              <a:t>The Open Enrollment Period (OEP) runs from November 1–January 15 and coverage begins January 1. The enrollment period dates in state-based Marketplaces (SBM) may differ. Here </a:t>
            </a:r>
            <a:r>
              <a:rPr lang="en-US">
                <a:latin typeface="Calibri" panose="020F0502020204030204" pitchFamily="34" charset="0"/>
                <a:cs typeface="Calibri" panose="020F0502020204030204" pitchFamily="34" charset="0"/>
              </a:rPr>
              <a:t>are some k</a:t>
            </a:r>
            <a:r>
              <a:rPr lang="en-US" sz="1200" kern="1200">
                <a:solidFill>
                  <a:schemeClr val="tx1"/>
                </a:solidFill>
                <a:effectLst/>
                <a:latin typeface="+mn-lt"/>
                <a:ea typeface="+mn-ea"/>
                <a:cs typeface="+mn-cs"/>
              </a:rPr>
              <a:t>ey </a:t>
            </a:r>
            <a:r>
              <a:rPr lang="en-US" dirty="0"/>
              <a:t>d</a:t>
            </a:r>
            <a:r>
              <a:rPr lang="en-US" sz="1200" kern="1200">
                <a:solidFill>
                  <a:schemeClr val="tx1"/>
                </a:solidFill>
                <a:effectLst/>
                <a:latin typeface="+mn-lt"/>
                <a:ea typeface="+mn-ea"/>
                <a:cs typeface="+mn-cs"/>
              </a:rPr>
              <a:t>ates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December 15, 2022: Enroll by this date for coverage that starts January 1, 2023.</a:t>
            </a:r>
          </a:p>
          <a:p>
            <a:r>
              <a:rPr lang="en-US" sz="1200" kern="1200" dirty="0">
                <a:solidFill>
                  <a:schemeClr val="tx1"/>
                </a:solidFill>
                <a:effectLst/>
                <a:latin typeface="+mn-lt"/>
                <a:ea typeface="+mn-ea"/>
                <a:cs typeface="+mn-cs"/>
              </a:rPr>
              <a:t>December 31, 2022: Coverage ends for 2022 Marketplace plans. </a:t>
            </a:r>
          </a:p>
          <a:p>
            <a:r>
              <a:rPr lang="en-US" sz="1200" kern="1200" dirty="0">
                <a:solidFill>
                  <a:schemeClr val="tx1"/>
                </a:solidFill>
                <a:effectLst/>
                <a:latin typeface="+mn-lt"/>
                <a:ea typeface="+mn-ea"/>
                <a:cs typeface="+mn-cs"/>
              </a:rPr>
              <a:t>January 1, 2023: Coverage begins for 2023 plans chosen by December 15, 2022. </a:t>
            </a:r>
          </a:p>
          <a:p>
            <a:r>
              <a:rPr lang="en-US" sz="1200" kern="1200" dirty="0">
                <a:solidFill>
                  <a:schemeClr val="tx1"/>
                </a:solidFill>
                <a:effectLst/>
                <a:latin typeface="+mn-lt"/>
                <a:ea typeface="+mn-ea"/>
                <a:cs typeface="+mn-cs"/>
              </a:rPr>
              <a:t>January 15, 2023: Open Enrollment ends for 2023.</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February 1, 2023: Coverage begins for 2023 plans chosen between December 16, 2022 and January 15, 2023.</a:t>
            </a:r>
          </a:p>
          <a:p>
            <a:pPr>
              <a:spcBef>
                <a:spcPts val="600"/>
              </a:spcBef>
            </a:pPr>
            <a:r>
              <a:rPr lang="en-US" u="sng" dirty="0">
                <a:hlinkClick r:id="rId3"/>
              </a:rPr>
              <a:t>Marketplace.cms.gov/outreach-and-education/key-dates-health-insurance-marketplace.pdf</a:t>
            </a:r>
            <a:endParaRPr lang="en-US" dirty="0"/>
          </a:p>
          <a:p>
            <a:pPr lvl="0">
              <a:lnSpc>
                <a:spcPct val="100000"/>
              </a:lnSpc>
              <a:spcBef>
                <a:spcPts val="600"/>
              </a:spcBef>
            </a:pPr>
            <a:r>
              <a:rPr lang="en-US" dirty="0">
                <a:latin typeface="Calibri" panose="020F0502020204030204" pitchFamily="34" charset="0"/>
                <a:cs typeface="Calibri" panose="020F0502020204030204" pitchFamily="34" charset="0"/>
              </a:rPr>
              <a:t>You may enroll in or change plans during a Special Enrollment Period (SEP), if you qualify. You can enroll in Medicaid or the Children’s Health Insurance Program (CHIP) at anytime.</a:t>
            </a:r>
          </a:p>
          <a:p>
            <a:pPr>
              <a:lnSpc>
                <a:spcPct val="100000"/>
              </a:lnSpc>
              <a:spcBef>
                <a:spcPts val="600"/>
              </a:spcBef>
            </a:pPr>
            <a:r>
              <a:rPr lang="en-US" dirty="0">
                <a:latin typeface="Calibri" panose="020F0502020204030204" pitchFamily="34" charset="0"/>
                <a:cs typeface="Calibri" panose="020F0502020204030204" pitchFamily="34" charset="0"/>
              </a:rPr>
              <a:t>States have flexibility to have their own Marketplace. You can find more information on whether your state has its own Marketplace at </a:t>
            </a:r>
            <a:r>
              <a:rPr lang="en-US" u="sng" dirty="0">
                <a:hlinkClick r:id="rId4"/>
              </a:rPr>
              <a:t>HealthCare.gov/marketplace-in-your-state</a:t>
            </a:r>
            <a:r>
              <a:rPr lang="en-US" dirty="0"/>
              <a:t>.</a:t>
            </a:r>
          </a:p>
        </p:txBody>
      </p:sp>
    </p:spTree>
    <p:extLst>
      <p:ext uri="{BB962C8B-B14F-4D97-AF65-F5344CB8AC3E}">
        <p14:creationId xmlns:p14="http://schemas.microsoft.com/office/powerpoint/2010/main" val="455719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0985"/>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cs typeface="Calibri" panose="020F0502020204030204" pitchFamily="34" charset="0"/>
              </a:rPr>
              <a:t>Presenter notes</a:t>
            </a:r>
          </a:p>
          <a:p>
            <a:pPr>
              <a:spcBef>
                <a:spcPts val="600"/>
              </a:spcBef>
            </a:pPr>
            <a:r>
              <a:rPr lang="en-US" dirty="0">
                <a:latin typeface="Calibri" panose="020F0502020204030204" pitchFamily="34" charset="0"/>
                <a:cs typeface="Calibri" panose="020F0502020204030204" pitchFamily="34" charset="0"/>
              </a:rPr>
              <a:t>The Marketplace is a service that helps people shop for and enroll in health insurance. The federal government operates the Health Insurance Marketplace on </a:t>
            </a:r>
            <a:r>
              <a:rPr lang="en-US" dirty="0">
                <a:solidFill>
                  <a:srgbClr val="FF0000"/>
                </a:solidFill>
                <a:latin typeface="Calibri" panose="020F0502020204030204" pitchFamily="34" charset="0"/>
                <a:cs typeface="Calibri" panose="020F0502020204030204" pitchFamily="34" charset="0"/>
                <a:hlinkClick r:id="rId3"/>
              </a:rPr>
              <a:t>HealthCare.gov</a:t>
            </a:r>
            <a:r>
              <a:rPr lang="en-US" dirty="0">
                <a:latin typeface="Calibri" panose="020F0502020204030204" pitchFamily="34" charset="0"/>
                <a:cs typeface="Calibri" panose="020F0502020204030204" pitchFamily="34" charset="0"/>
              </a:rPr>
              <a:t> for most states. Some states run their own Marketplaces.</a:t>
            </a:r>
          </a:p>
          <a:p>
            <a:pPr>
              <a:spcBef>
                <a:spcPts val="600"/>
              </a:spcBef>
            </a:pPr>
            <a:r>
              <a:rPr lang="en-US" dirty="0">
                <a:latin typeface="Calibri" panose="020F0502020204030204" pitchFamily="34" charset="0"/>
                <a:cs typeface="Calibri" panose="020F0502020204030204" pitchFamily="34" charset="0"/>
              </a:rPr>
              <a:t>The Health Insurance Marketplace® (also known as the “Marketplace” or “exchange”) provides health plan shopping and enrollment services online, over the phone or with in-person help.</a:t>
            </a:r>
          </a:p>
          <a:p>
            <a:pPr>
              <a:lnSpc>
                <a:spcPct val="100000"/>
              </a:lnSpc>
              <a:spcBef>
                <a:spcPts val="600"/>
              </a:spcBef>
            </a:pPr>
            <a:r>
              <a:rPr lang="en-US" dirty="0"/>
              <a:t>The Marketplace allows you to compare private health plans on the basis of price, benefits, quality, and other factors.</a:t>
            </a:r>
            <a:endParaRPr lang="en-US" dirty="0">
              <a:latin typeface="Calibri" panose="020F0502020204030204" pitchFamily="34" charset="0"/>
              <a:cs typeface="Calibri" panose="020F0502020204030204" pitchFamily="34" charset="0"/>
            </a:endParaRPr>
          </a:p>
          <a:p>
            <a:pPr>
              <a:lnSpc>
                <a:spcPct val="100000"/>
              </a:lnSpc>
              <a:spcBef>
                <a:spcPts val="600"/>
              </a:spcBef>
            </a:pPr>
            <a:r>
              <a:rPr lang="en-US" dirty="0"/>
              <a:t>Created by the Patient Protection and Affordable Care Act.</a:t>
            </a:r>
          </a:p>
          <a:p>
            <a:pPr>
              <a:spcBef>
                <a:spcPts val="600"/>
              </a:spcBef>
            </a:pPr>
            <a:r>
              <a:rPr lang="en-US" dirty="0">
                <a:latin typeface="Calibri" panose="020F0502020204030204" pitchFamily="34" charset="0"/>
                <a:cs typeface="Calibri" panose="020F0502020204030204" pitchFamily="34" charset="0"/>
              </a:rPr>
              <a:t>Small businesses can use the Small Business Health Options Program (SHOP) Marketplace to provide health and/or dental insurance for their employees. This will be discussed in more detail in Lesson 7.</a:t>
            </a:r>
          </a:p>
          <a:p>
            <a:pPr>
              <a:spcBef>
                <a:spcPts val="600"/>
              </a:spcBef>
            </a:pPr>
            <a:r>
              <a:rPr lang="en-US" dirty="0"/>
              <a:t>SHOP plans are available through issuers, agents, and brokers, not through </a:t>
            </a:r>
            <a:r>
              <a:rPr lang="en-US" dirty="0">
                <a:hlinkClick r:id="rId3"/>
              </a:rPr>
              <a:t>HealthCare.gov</a:t>
            </a:r>
            <a:r>
              <a:rPr lang="en-US" dirty="0"/>
              <a:t>. </a:t>
            </a:r>
            <a:endParaRPr lang="en-US" dirty="0">
              <a:latin typeface="Calibri" panose="020F0502020204030204" pitchFamily="34" charset="0"/>
              <a:cs typeface="Calibri" panose="020F0502020204030204" pitchFamily="34" charset="0"/>
            </a:endParaRPr>
          </a:p>
          <a:p>
            <a:pPr>
              <a:lnSpc>
                <a:spcPct val="100000"/>
              </a:lnSpc>
              <a:spcBef>
                <a:spcPts val="600"/>
              </a:spcBef>
            </a:pPr>
            <a:r>
              <a:rPr lang="en-US" b="1" dirty="0"/>
              <a:t>Source: </a:t>
            </a:r>
            <a:r>
              <a:rPr lang="en-US" dirty="0">
                <a:hlinkClick r:id="rId4"/>
              </a:rPr>
              <a:t>HealthCare.gov/glossary/health-insurance-marketplace-glossary</a:t>
            </a:r>
            <a:r>
              <a:rPr lang="en-US" dirty="0"/>
              <a:t> </a:t>
            </a:r>
          </a:p>
        </p:txBody>
      </p:sp>
    </p:spTree>
    <p:extLst>
      <p:ext uri="{BB962C8B-B14F-4D97-AF65-F5344CB8AC3E}">
        <p14:creationId xmlns:p14="http://schemas.microsoft.com/office/powerpoint/2010/main" val="38844710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477441"/>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a:t>
            </a:r>
          </a:p>
          <a:p>
            <a:pPr lvl="0">
              <a:lnSpc>
                <a:spcPct val="100000"/>
              </a:lnSpc>
              <a:spcBef>
                <a:spcPts val="600"/>
              </a:spcBef>
            </a:pPr>
            <a:r>
              <a:rPr lang="en-US" dirty="0">
                <a:cs typeface="Calibri" panose="020F0502020204030204" pitchFamily="34" charset="0"/>
              </a:rPr>
              <a:t>You may be eligible for lower costs on your monthly premiums and out-of-pocket costs.</a:t>
            </a:r>
          </a:p>
          <a:p>
            <a:pPr lvl="0">
              <a:lnSpc>
                <a:spcPct val="100000"/>
              </a:lnSpc>
              <a:spcBef>
                <a:spcPts val="600"/>
              </a:spcBef>
            </a:pPr>
            <a:r>
              <a:rPr lang="en-US" dirty="0">
                <a:cs typeface="Calibri" panose="020F0502020204030204" pitchFamily="34" charset="0"/>
              </a:rPr>
              <a:t>There’s help available through the Marketplace Call Center at 1-800-318-2596; TTY: 1-855-889-4325, Marketplace enrollment assisters, and agents and brokers. </a:t>
            </a:r>
          </a:p>
          <a:p>
            <a:pPr lvl="0">
              <a:lnSpc>
                <a:spcPct val="100000"/>
              </a:lnSpc>
              <a:spcBef>
                <a:spcPts val="600"/>
              </a:spcBef>
            </a:pPr>
            <a:r>
              <a:rPr lang="en-US" dirty="0">
                <a:cs typeface="Calibri" panose="020F0502020204030204" pitchFamily="34" charset="0"/>
              </a:rPr>
              <a:t>If you don’t agree with a decision made by a Marketplace, you may be able to file an appeal at </a:t>
            </a:r>
            <a:r>
              <a:rPr lang="en-US" u="sng" dirty="0">
                <a:solidFill>
                  <a:srgbClr val="0563C1"/>
                </a:solidFill>
                <a:ea typeface="Calibri" panose="020F0502020204030204" pitchFamily="34" charset="0"/>
                <a:cs typeface="Times New Roman" panose="02020603050405020304" pitchFamily="18" charset="0"/>
                <a:hlinkClick r:id="rId3"/>
              </a:rPr>
              <a:t>HealthCare.gov/marketplace-appeals</a:t>
            </a:r>
            <a:r>
              <a:rPr lang="en-US" dirty="0">
                <a:ea typeface="Calibri" panose="020F0502020204030204" pitchFamily="34" charset="0"/>
                <a:cs typeface="Times New Roman" panose="02020603050405020304" pitchFamily="18" charset="0"/>
              </a:rPr>
              <a:t>.</a:t>
            </a:r>
          </a:p>
          <a:p>
            <a:pPr>
              <a:lnSpc>
                <a:spcPct val="100000"/>
              </a:lnSpc>
              <a:spcBef>
                <a:spcPts val="600"/>
              </a:spcBef>
            </a:pPr>
            <a:r>
              <a:rPr lang="en-US" sz="1200" dirty="0">
                <a:cs typeface="Calibri" panose="020F0502020204030204" pitchFamily="34" charset="0"/>
              </a:rPr>
              <a:t>If you’re almost 65 and applying for coverage through a Marketplace, know the benefits of enrolling in Medicare as soon as you become eligible.</a:t>
            </a:r>
          </a:p>
          <a:p>
            <a:pPr>
              <a:lnSpc>
                <a:spcPct val="100000"/>
              </a:lnSpc>
              <a:spcBef>
                <a:spcPts val="600"/>
              </a:spcBef>
            </a:pPr>
            <a:r>
              <a:rPr lang="en-US" sz="1200" dirty="0"/>
              <a:t>There are insurance options for employers like Small Business Health Options Program (SHOP), Qualified Small Employer Health Reimbursement Arrangement (QSEHRA), and individual coverage Health Reimbursement Arrangements (HRA).</a:t>
            </a:r>
            <a:endParaRPr lang="en-US" dirty="0">
              <a:ea typeface="Calibri" panose="020F0502020204030204" pitchFamily="34" charset="0"/>
              <a:cs typeface="Times New Roman" panose="02020603050405020304" pitchFamily="18" charset="0"/>
            </a:endParaRPr>
          </a:p>
          <a:p>
            <a:pPr lvl="0">
              <a:lnSpc>
                <a:spcPct val="100000"/>
              </a:lnSpc>
              <a:spcBef>
                <a:spcPts val="600"/>
              </a:spcBef>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tabLst/>
              <a:defRPr/>
            </a:pPr>
            <a:endParaRPr lang="en-US" dirty="0"/>
          </a:p>
        </p:txBody>
      </p:sp>
    </p:spTree>
    <p:extLst>
      <p:ext uri="{BB962C8B-B14F-4D97-AF65-F5344CB8AC3E}">
        <p14:creationId xmlns:p14="http://schemas.microsoft.com/office/powerpoint/2010/main" val="25713595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7"/>
            <a:ext cx="5486400" cy="5147733"/>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effectLst/>
              </a:rPr>
              <a:t>Presenter notes</a:t>
            </a:r>
          </a:p>
          <a:p>
            <a:pPr marL="0" indent="0">
              <a:spcBef>
                <a:spcPts val="600"/>
              </a:spcBef>
              <a:buNone/>
            </a:pPr>
            <a:r>
              <a:rPr lang="en-US" dirty="0">
                <a:effectLst/>
              </a:rPr>
              <a:t>Do you need more information about the Marketplace?</a:t>
            </a:r>
          </a:p>
          <a:p>
            <a:pPr>
              <a:spcBef>
                <a:spcPts val="600"/>
              </a:spcBef>
            </a:pPr>
            <a:r>
              <a:rPr lang="en-US" dirty="0">
                <a:effectLst/>
              </a:rPr>
              <a:t>Sign up to get email and text alerts at </a:t>
            </a:r>
            <a:r>
              <a:rPr lang="en-US" sz="1200" u="sng" kern="1200" dirty="0">
                <a:solidFill>
                  <a:schemeClr val="tx1"/>
                </a:solidFill>
                <a:effectLst/>
                <a:latin typeface="+mn-lt"/>
                <a:ea typeface="+mn-ea"/>
                <a:cs typeface="+mn-cs"/>
                <a:hlinkClick r:id="rId3"/>
              </a:rPr>
              <a:t>HealthCare.gov/subscribe/</a:t>
            </a:r>
            <a:r>
              <a:rPr lang="en-US" dirty="0">
                <a:effectLst/>
              </a:rPr>
              <a:t>.</a:t>
            </a:r>
          </a:p>
          <a:p>
            <a:pPr>
              <a:spcBef>
                <a:spcPts val="600"/>
              </a:spcBef>
            </a:pPr>
            <a:r>
              <a:rPr lang="en-US" sz="1200" u="sng" kern="1200" dirty="0">
                <a:solidFill>
                  <a:schemeClr val="tx1"/>
                </a:solidFill>
                <a:effectLst/>
                <a:latin typeface="+mn-lt"/>
                <a:ea typeface="+mn-ea"/>
                <a:cs typeface="+mn-cs"/>
                <a:hlinkClick r:id="rId4"/>
              </a:rPr>
              <a:t>CuidadoDeSalud.gov/</a:t>
            </a:r>
            <a:r>
              <a:rPr lang="en-US" dirty="0">
                <a:effectLst/>
              </a:rPr>
              <a:t> is </a:t>
            </a:r>
            <a:r>
              <a:rPr lang="en-US" dirty="0">
                <a:hlinkClick r:id="rId5"/>
              </a:rPr>
              <a:t>HealthCare.gov</a:t>
            </a:r>
            <a:r>
              <a:rPr lang="en-US" dirty="0"/>
              <a:t> </a:t>
            </a:r>
            <a:r>
              <a:rPr lang="en-US" dirty="0">
                <a:effectLst/>
              </a:rPr>
              <a:t>in Spanish.</a:t>
            </a:r>
          </a:p>
          <a:p>
            <a:pPr>
              <a:spcBef>
                <a:spcPts val="600"/>
              </a:spcBef>
            </a:pPr>
            <a:r>
              <a:rPr lang="en-US" dirty="0">
                <a:effectLst/>
              </a:rPr>
              <a:t>Updates and resources for partner and stakeholder organizations are available at Marketplace.cms.gov.</a:t>
            </a:r>
          </a:p>
          <a:p>
            <a:pPr>
              <a:spcBef>
                <a:spcPts val="600"/>
              </a:spcBef>
              <a:spcAft>
                <a:spcPts val="600"/>
              </a:spcAft>
            </a:pPr>
            <a:r>
              <a:rPr lang="en-US" dirty="0">
                <a:effectLst/>
              </a:rPr>
              <a:t>Like us on Facebook and follow us on Twitter! </a:t>
            </a:r>
          </a:p>
          <a:p>
            <a:pPr marL="111125" indent="-111125">
              <a:spcBef>
                <a:spcPts val="600"/>
              </a:spcBef>
              <a:buFont typeface="Wingdings" panose="05000000000000000000" pitchFamily="2" charset="2"/>
              <a:buChar char="§"/>
            </a:pPr>
            <a:r>
              <a:rPr lang="en-US" u="sng" dirty="0">
                <a:hlinkClick r:id="rId6"/>
              </a:rPr>
              <a:t>Twitter.com/HealthCareGov</a:t>
            </a:r>
            <a:endParaRPr lang="en-US" dirty="0"/>
          </a:p>
          <a:p>
            <a:pPr marL="111125" indent="-111125">
              <a:spcBef>
                <a:spcPts val="600"/>
              </a:spcBef>
              <a:buFont typeface="Wingdings" panose="05000000000000000000" pitchFamily="2" charset="2"/>
              <a:buChar char="§"/>
            </a:pPr>
            <a:r>
              <a:rPr lang="en-US" u="sng" dirty="0">
                <a:hlinkClick r:id="rId7"/>
              </a:rPr>
              <a:t>Facebook.com/Healthcare.gov</a:t>
            </a:r>
            <a:endParaRPr lang="en-US" dirty="0"/>
          </a:p>
          <a:p>
            <a:pPr marR="0" lvl="0" algn="l" defTabSz="914400" rtl="0" eaLnBrk="1" fontAlgn="auto" latinLnBrk="0" hangingPunct="1">
              <a:lnSpc>
                <a:spcPct val="100000"/>
              </a:lnSpc>
              <a:spcBef>
                <a:spcPts val="600"/>
              </a:spcBef>
              <a:spcAft>
                <a:spcPts val="0"/>
              </a:spcAft>
              <a:buClrTx/>
              <a:buSzTx/>
              <a:tabLst/>
              <a:defRPr/>
            </a:pPr>
            <a:r>
              <a:rPr lang="en-US" dirty="0">
                <a:effectLst/>
              </a:rPr>
              <a:t>Materials are available online for print or download, or can be ordered at no cost from the Centers for Medicare &amp; Medicaid Services (CMS) Product Ordering Website, </a:t>
            </a:r>
            <a:r>
              <a:rPr lang="en-US" sz="1200" u="sng" kern="1200" dirty="0">
                <a:solidFill>
                  <a:schemeClr val="tx1"/>
                </a:solidFill>
                <a:effectLst/>
                <a:latin typeface="+mn-lt"/>
                <a:ea typeface="+mn-ea"/>
                <a:cs typeface="+mn-cs"/>
                <a:hlinkClick r:id="rId8"/>
              </a:rPr>
              <a:t>productordering.cms.hhs.gov</a:t>
            </a:r>
            <a:r>
              <a:rPr lang="en-US" sz="1200" u="none"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38840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62</a:t>
            </a:fld>
            <a:endParaRPr lang="en-US" dirty="0"/>
          </a:p>
        </p:txBody>
      </p:sp>
    </p:spTree>
    <p:extLst>
      <p:ext uri="{BB962C8B-B14F-4D97-AF65-F5344CB8AC3E}">
        <p14:creationId xmlns:p14="http://schemas.microsoft.com/office/powerpoint/2010/main" val="12383452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15963" y="3590653"/>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dirty="0"/>
              <a:t>Stay connected. Visit </a:t>
            </a:r>
            <a:r>
              <a:rPr lang="en-US" dirty="0">
                <a:hlinkClick r:id="rId3"/>
              </a:rPr>
              <a:t>CMSnationaltrainingprogram.cms.gov</a:t>
            </a:r>
            <a:r>
              <a:rPr lang="en-US" baseline="0" dirty="0"/>
              <a:t> to view NTP training materials and to subscribe to our email list. </a:t>
            </a:r>
            <a:r>
              <a:rPr lang="en-US" dirty="0"/>
              <a:t>Contact us at </a:t>
            </a:r>
            <a:r>
              <a:rPr lang="en-US" dirty="0">
                <a:hlinkClick r:id="rId4"/>
              </a:rPr>
              <a:t>training@cms.hhs.gov</a:t>
            </a:r>
            <a:r>
              <a:rPr lang="en-US" dirty="0"/>
              <a:t>. </a:t>
            </a:r>
          </a:p>
          <a:p>
            <a:pPr>
              <a:spcBef>
                <a:spcPts val="600"/>
              </a:spcBef>
            </a:pPr>
            <a:endParaRPr lang="en-US" dirty="0"/>
          </a:p>
          <a:p>
            <a:pPr marL="0" indent="0">
              <a:spcBef>
                <a:spcPts val="611"/>
              </a:spcBef>
              <a:buNone/>
            </a:pPr>
            <a:endParaRPr lang="en-US" dirty="0"/>
          </a:p>
        </p:txBody>
      </p:sp>
    </p:spTree>
    <p:extLst>
      <p:ext uri="{BB962C8B-B14F-4D97-AF65-F5344CB8AC3E}">
        <p14:creationId xmlns:p14="http://schemas.microsoft.com/office/powerpoint/2010/main" val="100777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0048"/>
            <a:ext cx="5486400" cy="3600450"/>
          </a:xfrm>
        </p:spPr>
        <p: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b="1" dirty="0">
                <a:cs typeface="Calibri" panose="020F0502020204030204" pitchFamily="34" charset="0"/>
              </a:rPr>
              <a:t>Presenter notes</a:t>
            </a:r>
          </a:p>
          <a:p>
            <a:pPr marL="0" marR="0" lvl="0" indent="0" algn="l" defTabSz="457200" rtl="0" eaLnBrk="1" fontAlgn="auto" latinLnBrk="0" hangingPunct="1">
              <a:spcBef>
                <a:spcPts val="600"/>
              </a:spcBef>
              <a:spcAft>
                <a:spcPts val="0"/>
              </a:spcAft>
              <a:buClrTx/>
              <a:buSzTx/>
              <a:buFontTx/>
              <a:buNone/>
              <a:tabLst/>
              <a:defRPr/>
            </a:pPr>
            <a:r>
              <a:rPr lang="en-US" kern="1200" dirty="0">
                <a:solidFill>
                  <a:schemeClr val="tx1"/>
                </a:solidFill>
                <a:effectLst/>
              </a:rPr>
              <a:t>Generally, states are the primary regulators of health insurance companies, and they are responsible for enforcing statutory requirements for health insurance and provisions of the </a:t>
            </a:r>
            <a:r>
              <a:rPr lang="en-US" sz="1200" dirty="0"/>
              <a:t>Patient Protection and Affordable Care Act</a:t>
            </a:r>
            <a:r>
              <a:rPr lang="en-US" kern="1200" dirty="0">
                <a:solidFill>
                  <a:schemeClr val="tx1"/>
                </a:solidFill>
                <a:effectLst/>
              </a:rPr>
              <a:t>—both inside and outside of the Marketplaces.</a:t>
            </a:r>
          </a:p>
          <a:p>
            <a:pPr marL="0" marR="0" lvl="0" indent="0" algn="l" defTabSz="457200" rtl="0" eaLnBrk="1" fontAlgn="auto" latinLnBrk="0" hangingPunct="1">
              <a:spcBef>
                <a:spcPts val="600"/>
              </a:spcBef>
              <a:spcAft>
                <a:spcPts val="0"/>
              </a:spcAft>
              <a:buClrTx/>
              <a:buSzTx/>
              <a:buFontTx/>
              <a:buNone/>
              <a:tabLst/>
              <a:defRPr/>
            </a:pPr>
            <a:r>
              <a:rPr lang="en-US" dirty="0">
                <a:latin typeface="Calibri" panose="020F0502020204030204" pitchFamily="34" charset="0"/>
                <a:cs typeface="Calibri" panose="020F0502020204030204" pitchFamily="34" charset="0"/>
              </a:rPr>
              <a:t>States that manage all Marketplace functions are State-based Marketplaces</a:t>
            </a:r>
            <a:r>
              <a:rPr lang="en-US" sz="12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SBM), commonly called</a:t>
            </a:r>
            <a:r>
              <a:rPr lang="en-US" baseline="0" dirty="0">
                <a:latin typeface="Calibri" panose="020F0502020204030204" pitchFamily="34" charset="0"/>
                <a:cs typeface="Calibri" panose="020F0502020204030204" pitchFamily="34" charset="0"/>
              </a:rPr>
              <a:t> the Marketplace. </a:t>
            </a:r>
            <a:r>
              <a:rPr lang="en-US" dirty="0">
                <a:latin typeface="Calibri" panose="020F0502020204030204" pitchFamily="34" charset="0"/>
                <a:cs typeface="Calibri" panose="020F0502020204030204" pitchFamily="34" charset="0"/>
              </a:rPr>
              <a:t>Some states have a SBM that uses the federal platform (SBM-FPs), meaning they’re responsible for managing Marketplace functions, but rely on the federal </a:t>
            </a:r>
            <a:r>
              <a:rPr lang="en-US" sz="1200" u="sng" dirty="0">
                <a:hlinkClick r:id="rId3"/>
              </a:rPr>
              <a:t>HealthCare.gov</a:t>
            </a:r>
            <a:r>
              <a:rPr lang="en-US" dirty="0">
                <a:latin typeface="Calibri" panose="020F0502020204030204" pitchFamily="34" charset="0"/>
                <a:cs typeface="Calibri" panose="020F0502020204030204" pitchFamily="34" charset="0"/>
              </a:rPr>
              <a:t> platform to manage their eligibility and enrollment functions. </a:t>
            </a:r>
          </a:p>
          <a:p>
            <a:pPr marL="0" marR="0" lvl="0" indent="0" algn="l" defTabSz="457200" rtl="0" eaLnBrk="1" fontAlgn="auto" latinLnBrk="0" hangingPunct="1">
              <a:spcBef>
                <a:spcPts val="600"/>
              </a:spcBef>
              <a:spcAft>
                <a:spcPts val="0"/>
              </a:spcAft>
              <a:buClrTx/>
              <a:buSzTx/>
              <a:buFontTx/>
              <a:buNone/>
              <a:tabLst/>
              <a:defRPr/>
            </a:pPr>
            <a:r>
              <a:rPr lang="en-US" dirty="0">
                <a:latin typeface="Calibri" panose="020F0502020204030204" pitchFamily="34" charset="0"/>
                <a:cs typeface="Calibri" panose="020F0502020204030204" pitchFamily="34" charset="0"/>
              </a:rPr>
              <a:t>States that choose to have the federal government manage all Marketplace functions have f</a:t>
            </a:r>
            <a:r>
              <a:rPr lang="en-US" sz="1200" dirty="0">
                <a:latin typeface="Calibri" panose="020F0502020204030204" pitchFamily="34" charset="0"/>
                <a:cs typeface="Calibri" panose="020F0502020204030204" pitchFamily="34" charset="0"/>
              </a:rPr>
              <a:t>ederally-facilitated Marketplaces (FFM). </a:t>
            </a:r>
            <a:r>
              <a:rPr lang="en-US" dirty="0">
                <a:latin typeface="Calibri" panose="020F0502020204030204" pitchFamily="34" charset="0"/>
                <a:cs typeface="Calibri" panose="020F0502020204030204" pitchFamily="34" charset="0"/>
              </a:rPr>
              <a:t>Some states with an individual market FFM also operate their own SHOP Marketplace. </a:t>
            </a:r>
          </a:p>
          <a:p>
            <a:pPr>
              <a:spcBef>
                <a:spcPts val="600"/>
              </a:spcBef>
            </a:pPr>
            <a:r>
              <a:rPr lang="en-US" dirty="0">
                <a:latin typeface="Calibri" panose="020F0502020204030204" pitchFamily="34" charset="0"/>
                <a:cs typeface="Calibri" panose="020F0502020204030204" pitchFamily="34" charset="0"/>
              </a:rPr>
              <a:t>For more information about the Marketplace in your state, visit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HealthCare.gov/marketplace-in-your-state</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u="sng"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2716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3079"/>
            <a:ext cx="5486400" cy="3600450"/>
          </a:xfrm>
        </p:spPr>
        <p:txBody>
          <a:bodyPr/>
          <a:lstStyle/>
          <a:p>
            <a:pPr marL="0" marR="0" lvl="0" indent="0" algn="l" defTabSz="966492" rtl="0" eaLnBrk="1" fontAlgn="auto" latinLnBrk="0" hangingPunct="1">
              <a:lnSpc>
                <a:spcPct val="100000"/>
              </a:lnSpc>
              <a:spcBef>
                <a:spcPts val="600"/>
              </a:spcBef>
              <a:spcAft>
                <a:spcPts val="0"/>
              </a:spcAft>
              <a:buClrTx/>
              <a:buSzTx/>
              <a:buFontTx/>
              <a:buNone/>
              <a:tabLst/>
              <a:defRPr/>
            </a:pPr>
            <a:r>
              <a:rPr lang="en-US" sz="1200" b="1" dirty="0">
                <a:cs typeface="Calibri" panose="020F0502020204030204" pitchFamily="34" charset="0"/>
              </a:rPr>
              <a:t>Presenter notes</a:t>
            </a:r>
          </a:p>
          <a:p>
            <a:pPr marL="0" indent="0" defTabSz="966492">
              <a:spcBef>
                <a:spcPts val="600"/>
              </a:spcBef>
              <a:buNone/>
              <a:defRPr/>
            </a:pPr>
            <a:r>
              <a:rPr lang="en-US" dirty="0">
                <a:solidFill>
                  <a:prstClr val="black"/>
                </a:solidFill>
              </a:rPr>
              <a:t>States may choose to use the Centers for Medicare &amp;</a:t>
            </a:r>
            <a:r>
              <a:rPr lang="en-US" baseline="0" dirty="0">
                <a:solidFill>
                  <a:prstClr val="black"/>
                </a:solidFill>
              </a:rPr>
              <a:t> Medicaid Services (</a:t>
            </a:r>
            <a:r>
              <a:rPr lang="en-US" dirty="0">
                <a:solidFill>
                  <a:prstClr val="black"/>
                </a:solidFill>
              </a:rPr>
              <a:t>CMS)-developed model single, streamlined application, or may develop an alternative single, streamlined application and submit the application for CMS approval. Individuals must be able to submit a single application for all health insurance affordability programs and be able to apply online, by phone, on paper, or in-person. </a:t>
            </a:r>
          </a:p>
          <a:p>
            <a:pPr marL="0" indent="0" defTabSz="966492">
              <a:spcBef>
                <a:spcPts val="600"/>
              </a:spcBef>
              <a:buNone/>
              <a:defRPr/>
            </a:pPr>
            <a:r>
              <a:rPr lang="en-US" dirty="0">
                <a:solidFill>
                  <a:prstClr val="black"/>
                </a:solidFill>
              </a:rPr>
              <a:t>Through the single application, you may apply for:</a:t>
            </a:r>
          </a:p>
          <a:p>
            <a:pPr marL="111125" indent="-111125" defTabSz="966492">
              <a:spcBef>
                <a:spcPts val="600"/>
              </a:spcBef>
              <a:buFont typeface="Wingdings" panose="05000000000000000000" pitchFamily="2" charset="2"/>
              <a:buChar char="§"/>
              <a:defRPr/>
            </a:pPr>
            <a:r>
              <a:rPr lang="en-US" dirty="0">
                <a:solidFill>
                  <a:prstClr val="black"/>
                </a:solidFill>
              </a:rPr>
              <a:t>Medicaid and </a:t>
            </a:r>
            <a:r>
              <a:rPr lang="en-US" sz="1200" dirty="0"/>
              <a:t>Children’s Health Insurance Program (</a:t>
            </a:r>
            <a:r>
              <a:rPr lang="en-US" dirty="0">
                <a:solidFill>
                  <a:prstClr val="black"/>
                </a:solidFill>
              </a:rPr>
              <a:t>CHIP)</a:t>
            </a:r>
          </a:p>
          <a:p>
            <a:pPr marL="111125" indent="-111125" defTabSz="966492">
              <a:spcBef>
                <a:spcPts val="600"/>
              </a:spcBef>
              <a:buFont typeface="Wingdings" panose="05000000000000000000" pitchFamily="2" charset="2"/>
              <a:buChar char="§"/>
              <a:defRPr/>
            </a:pPr>
            <a:r>
              <a:rPr lang="en-US" dirty="0">
                <a:solidFill>
                  <a:prstClr val="black"/>
                </a:solidFill>
              </a:rPr>
              <a:t>A Marketplace plan</a:t>
            </a:r>
          </a:p>
          <a:p>
            <a:pPr marL="241623" lvl="1" indent="-120787" defTabSz="966298">
              <a:buFont typeface="Arial" panose="020B0604020202020204" pitchFamily="34" charset="0"/>
              <a:buChar char="•"/>
              <a:defRPr/>
            </a:pPr>
            <a:r>
              <a:rPr lang="en-US" dirty="0">
                <a:solidFill>
                  <a:prstClr val="black"/>
                </a:solidFill>
              </a:rPr>
              <a:t>Premium tax credits (which can reduce what you pay for a Marketplace plan)</a:t>
            </a:r>
          </a:p>
          <a:p>
            <a:pPr marL="241623" lvl="1" indent="-120787" defTabSz="966298">
              <a:buFont typeface="Arial" panose="020B0604020202020204" pitchFamily="34" charset="0"/>
              <a:buChar char="•"/>
              <a:defRPr/>
            </a:pPr>
            <a:r>
              <a:rPr lang="en-US" dirty="0">
                <a:solidFill>
                  <a:prstClr val="black"/>
                </a:solidFill>
              </a:rPr>
              <a:t>Cost sharing reductions (which are discounts that lower your out-of-pocket costs for deductibles, coinsurance, and copayments)</a:t>
            </a:r>
          </a:p>
          <a:p>
            <a:pPr marL="0" indent="0" defTabSz="966492">
              <a:spcBef>
                <a:spcPts val="600"/>
              </a:spcBef>
              <a:buNone/>
              <a:defRPr/>
            </a:pPr>
            <a:r>
              <a:rPr lang="en-US" dirty="0">
                <a:solidFill>
                  <a:prstClr val="black"/>
                </a:solidFill>
              </a:rPr>
              <a:t>If eligible, you may be able to enroll in coverage immediately. It also depends on the program(s) and your state’s enrollment process. People can enroll in Medicaid/CHIP immediately if eligible. Consumers must meet certain qualifications to enroll in Marketplace coverage if it’s not the Open Enrollment Period.</a:t>
            </a:r>
          </a:p>
        </p:txBody>
      </p:sp>
    </p:spTree>
    <p:extLst>
      <p:ext uri="{BB962C8B-B14F-4D97-AF65-F5344CB8AC3E}">
        <p14:creationId xmlns:p14="http://schemas.microsoft.com/office/powerpoint/2010/main" val="393835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4654"/>
            <a:ext cx="5486400" cy="360045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dirty="0">
                <a:cs typeface="Calibri" panose="020F0502020204030204" pitchFamily="34" charset="0"/>
              </a:rPr>
              <a:t>Presenter notes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Lesson 2 explains an overview of Marketplace health plans. </a:t>
            </a:r>
          </a:p>
          <a:p>
            <a:pPr marL="111125" marR="0" lvl="0" indent="-111125"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latin typeface="Calibri" panose="020F0502020204030204" pitchFamily="34" charset="0"/>
                <a:cs typeface="Calibri" panose="020F0502020204030204" pitchFamily="34" charset="0"/>
              </a:rPr>
              <a:t>Who can sell health plans in the Marketplace</a:t>
            </a:r>
          </a:p>
          <a:p>
            <a:pPr marL="111125" marR="0" lvl="0" indent="-111125"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latin typeface="Calibri" panose="020F0502020204030204" pitchFamily="34" charset="0"/>
                <a:cs typeface="Calibri" panose="020F0502020204030204" pitchFamily="34" charset="0"/>
              </a:rPr>
              <a:t>Marketplace health plan requirements </a:t>
            </a:r>
          </a:p>
          <a:p>
            <a:pPr marL="111125" marR="0" lvl="0" indent="-111125"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latin typeface="Calibri" panose="020F0502020204030204" pitchFamily="34" charset="0"/>
                <a:cs typeface="Calibri" panose="020F0502020204030204" pitchFamily="34" charset="0"/>
              </a:rPr>
              <a:t>Essential health benefits </a:t>
            </a:r>
          </a:p>
          <a:p>
            <a:pPr marL="111125" marR="0" lvl="0" indent="-111125"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latin typeface="Calibri" panose="020F0502020204030204" pitchFamily="34" charset="0"/>
                <a:cs typeface="Calibri" panose="020F0502020204030204" pitchFamily="34" charset="0"/>
              </a:rPr>
              <a:t>Health plan categories </a:t>
            </a:r>
          </a:p>
          <a:p>
            <a:pPr marL="111125" marR="0" lvl="0" indent="-111125"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latin typeface="Calibri" panose="020F0502020204030204" pitchFamily="34" charset="0"/>
                <a:cs typeface="Calibri" panose="020F0502020204030204" pitchFamily="34" charset="0"/>
              </a:rPr>
              <a:t>Catastrophic health plans </a:t>
            </a:r>
          </a:p>
          <a:p>
            <a:endParaRPr lang="en-US" dirty="0"/>
          </a:p>
        </p:txBody>
      </p:sp>
    </p:spTree>
    <p:extLst>
      <p:ext uri="{BB962C8B-B14F-4D97-AF65-F5344CB8AC3E}">
        <p14:creationId xmlns:p14="http://schemas.microsoft.com/office/powerpoint/2010/main" val="609919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3887850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084100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614592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31259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067846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356549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513612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098286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36651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580090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8581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1231138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4284162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416609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69994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596268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August 2022</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Marketplace Basics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729624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0"/>
            <a:ext cx="12192000" cy="948583"/>
          </a:xfrm>
          <a:prstGeom prst="rect">
            <a:avLst/>
          </a:prstGeo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August 2022</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dirty="0"/>
              <a:t>Marketplace Basics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1256369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August 2022</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0A6243C4-4BC3-4B1C-AA03-0D192FDAA665}"/>
              </a:ext>
            </a:extLst>
          </p:cNvPr>
          <p:cNvSpPr>
            <a:spLocks noGrp="1"/>
          </p:cNvSpPr>
          <p:nvPr>
            <p:ph sz="quarter" idx="13"/>
          </p:nvPr>
        </p:nvSpPr>
        <p:spPr>
          <a:xfrm>
            <a:off x="914400" y="1371600"/>
            <a:ext cx="9363075" cy="4333875"/>
          </a:xfrm>
        </p:spPr>
        <p:txBody>
          <a:bodyPr/>
          <a:lstStyle>
            <a:lvl1pPr marL="274320" indent="-274320">
              <a:lnSpc>
                <a:spcPct val="100000"/>
              </a:lnSpc>
              <a:spcBef>
                <a:spcPts val="0"/>
              </a:spcBef>
              <a:spcAft>
                <a:spcPts val="1200"/>
              </a:spcAft>
              <a:defRPr sz="2800">
                <a:solidFill>
                  <a:schemeClr val="accent1">
                    <a:lumMod val="75000"/>
                  </a:schemeClr>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chemeClr val="accent1">
                    <a:lumMod val="75000"/>
                  </a:schemeClr>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chemeClr val="accent1">
                    <a:lumMod val="75000"/>
                  </a:schemeClr>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chemeClr val="accent1">
                    <a:lumMod val="75000"/>
                  </a:schemeClr>
                </a:solidFill>
                <a:latin typeface="Arial" panose="020B0604020202020204" pitchFamily="34" charset="0"/>
                <a:cs typeface="Arial" panose="020B0604020202020204" pitchFamily="34" charset="0"/>
              </a:defRPr>
            </a:lvl4pPr>
            <a:lvl5pPr marL="1371600" indent="-274320">
              <a:lnSpc>
                <a:spcPct val="100000"/>
              </a:lnSpc>
              <a:spcBef>
                <a:spcPts val="0"/>
              </a:spcBef>
              <a:spcAft>
                <a:spcPts val="600"/>
              </a:spcAft>
              <a:defRPr sz="1600">
                <a:solidFill>
                  <a:schemeClr val="accent1">
                    <a:lumMod val="7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August 2022</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Tree>
    <p:custDataLst>
      <p:tags r:id="rId1"/>
    </p:custDataLst>
    <p:extLst>
      <p:ext uri="{BB962C8B-B14F-4D97-AF65-F5344CB8AC3E}">
        <p14:creationId xmlns:p14="http://schemas.microsoft.com/office/powerpoint/2010/main" val="2488788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August 2022</a:t>
            </a:r>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347714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7FC7FE-9A12-E042-A0CC-AB5F3E72D816}"/>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August 2022</a:t>
            </a:r>
            <a:endParaRPr lang="en-US" dirty="0"/>
          </a:p>
        </p:txBody>
      </p:sp>
      <p:sp>
        <p:nvSpPr>
          <p:cNvPr id="6" name="Footer Placeholder 5">
            <a:extLst>
              <a:ext uri="{FF2B5EF4-FFF2-40B4-BE49-F238E27FC236}">
                <a16:creationId xmlns:a16="http://schemas.microsoft.com/office/drawing/2014/main" id="{5B8CCD51-5666-A14F-9B24-9A86FCB6F311}"/>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
        <p:nvSpPr>
          <p:cNvPr id="7" name="Slide Number Placeholder 6">
            <a:extLst>
              <a:ext uri="{FF2B5EF4-FFF2-40B4-BE49-F238E27FC236}">
                <a16:creationId xmlns:a16="http://schemas.microsoft.com/office/drawing/2014/main" id="{231B0F95-A544-5A4F-8BCC-DCA9E4B6BEDA}"/>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3661338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57129"/>
          </a:xfrm>
          <a:prstGeom prst="rect">
            <a:avLst/>
          </a:prstGeom>
        </p:spPr>
        <p:txBody>
          <a:bodyPr anchor="ct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August 2022</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240"/>
            <a:ext cx="41148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Marketplace Basics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1pPr marL="274320" indent="-274320">
              <a:lnSpc>
                <a:spcPct val="100000"/>
              </a:lnSpc>
              <a:spcBef>
                <a:spcPts val="0"/>
              </a:spcBef>
              <a:spcAft>
                <a:spcPts val="1200"/>
              </a:spcAft>
              <a:defRPr>
                <a:solidFill>
                  <a:srgbClr val="00539A"/>
                </a:solidFill>
              </a:defRPr>
            </a:lvl1pPr>
            <a:lvl2pPr marL="822960" indent="-274320">
              <a:lnSpc>
                <a:spcPct val="100000"/>
              </a:lnSpc>
              <a:spcBef>
                <a:spcPts val="0"/>
              </a:spcBef>
              <a:spcAft>
                <a:spcPts val="1200"/>
              </a:spcAft>
              <a:defRPr>
                <a:solidFill>
                  <a:srgbClr val="00539A"/>
                </a:solidFill>
              </a:defRPr>
            </a:lvl2pPr>
            <a:lvl3pPr marL="1371600" indent="-274320">
              <a:lnSpc>
                <a:spcPct val="100000"/>
              </a:lnSpc>
              <a:spcBef>
                <a:spcPts val="0"/>
              </a:spcBef>
              <a:spcAft>
                <a:spcPts val="1200"/>
              </a:spcAft>
              <a:buSzPct val="50000"/>
              <a:buFont typeface="Wingdings" panose="05000000000000000000" pitchFamily="2" charset="2"/>
              <a:buChar char="q"/>
              <a:defRPr b="0" i="0">
                <a:solidFill>
                  <a:srgbClr val="00539A"/>
                </a:solidFill>
                <a:latin typeface="Arial" panose="020B0604020202020204" pitchFamily="34" charset="0"/>
                <a:cs typeface="Arial" panose="020B0604020202020204" pitchFamily="34" charset="0"/>
              </a:defRPr>
            </a:lvl3pPr>
            <a:lvl4pPr marL="1920240" indent="-274320">
              <a:lnSpc>
                <a:spcPct val="100000"/>
              </a:lnSpc>
              <a:spcBef>
                <a:spcPts val="0"/>
              </a:spcBef>
              <a:spcAft>
                <a:spcPts val="1200"/>
              </a:spcAft>
              <a:buFont typeface="Courier New" panose="02070309020205020404" pitchFamily="49" charset="0"/>
              <a:buChar char="o"/>
              <a:defRPr b="0" i="0">
                <a:solidFill>
                  <a:srgbClr val="00529B"/>
                </a:solidFill>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a:p>
            <a:pPr lvl="3"/>
            <a:r>
              <a:rPr lang="en-US" dirty="0"/>
              <a:t>Forth level</a:t>
            </a:r>
          </a:p>
        </p:txBody>
      </p:sp>
    </p:spTree>
    <p:custDataLst>
      <p:tags r:id="rId1"/>
    </p:custDataLst>
    <p:extLst>
      <p:ext uri="{BB962C8B-B14F-4D97-AF65-F5344CB8AC3E}">
        <p14:creationId xmlns:p14="http://schemas.microsoft.com/office/powerpoint/2010/main" val="1464506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976901"/>
          </a:xfrm>
        </p:spPr>
        <p:txBody>
          <a:bodyPr anchor="ctr">
            <a:normAutofit/>
          </a:bodyPr>
          <a:lstStyle>
            <a:lvl1pPr algn="ctr">
              <a:defRPr sz="32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August 2022</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Marketplace Basics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EACAFE2D-30AD-4F44-8FD1-4ED54712D2D7}"/>
              </a:ext>
            </a:extLst>
          </p:cNvPr>
          <p:cNvSpPr>
            <a:spLocks noGrp="1"/>
          </p:cNvSpPr>
          <p:nvPr>
            <p:ph sz="quarter" idx="13"/>
          </p:nvPr>
        </p:nvSpPr>
        <p:spPr>
          <a:xfrm>
            <a:off x="1987551" y="1679575"/>
            <a:ext cx="8216900" cy="2716213"/>
          </a:xfrm>
        </p:spPr>
        <p:txBody>
          <a:bodyPr/>
          <a:lstStyle>
            <a:lvl1pPr marL="274320" indent="-274320">
              <a:lnSpc>
                <a:spcPct val="100000"/>
              </a:lnSpc>
              <a:spcBef>
                <a:spcPts val="0"/>
              </a:spcBef>
              <a:spcAft>
                <a:spcPts val="1200"/>
              </a:spcAft>
              <a:defRPr sz="2800">
                <a:solidFill>
                  <a:schemeClr val="accent1">
                    <a:lumMod val="75000"/>
                  </a:schemeClr>
                </a:solidFill>
              </a:defRPr>
            </a:lvl1pPr>
            <a:lvl2pPr marL="548640" indent="-274320">
              <a:lnSpc>
                <a:spcPct val="100000"/>
              </a:lnSpc>
              <a:spcBef>
                <a:spcPts val="0"/>
              </a:spcBef>
              <a:spcAft>
                <a:spcPts val="600"/>
              </a:spcAft>
              <a:defRPr sz="2400">
                <a:solidFill>
                  <a:schemeClr val="accent1">
                    <a:lumMod val="75000"/>
                  </a:schemeClr>
                </a:solidFill>
              </a:defRPr>
            </a:lvl2pPr>
            <a:lvl3pPr marL="822960" indent="-274320">
              <a:lnSpc>
                <a:spcPct val="100000"/>
              </a:lnSpc>
              <a:spcBef>
                <a:spcPts val="0"/>
              </a:spcBef>
              <a:spcAft>
                <a:spcPts val="600"/>
              </a:spcAft>
              <a:buSzPct val="50000"/>
              <a:buFont typeface="Wingdings" panose="05000000000000000000" pitchFamily="2" charset="2"/>
              <a:buChar char="q"/>
              <a:defRPr>
                <a:solidFill>
                  <a:schemeClr val="accent1">
                    <a:lumMod val="75000"/>
                  </a:schemeClr>
                </a:solidFill>
              </a:defRPr>
            </a:lvl3pPr>
            <a:lvl4pPr marL="1097280" indent="-274320">
              <a:lnSpc>
                <a:spcPct val="100000"/>
              </a:lnSpc>
              <a:spcBef>
                <a:spcPts val="0"/>
              </a:spcBef>
              <a:spcAft>
                <a:spcPts val="600"/>
              </a:spcAft>
              <a:buFont typeface="Courier New" panose="02070309020205020404" pitchFamily="49" charset="0"/>
              <a:buChar char="o"/>
              <a:defRPr>
                <a:solidFill>
                  <a:schemeClr val="accent1">
                    <a:lumMod val="75000"/>
                  </a:schemeClr>
                </a:solidFill>
              </a:defRPr>
            </a:lvl4pPr>
            <a:lvl5pPr marL="1371600" indent="-274320">
              <a:lnSpc>
                <a:spcPct val="100000"/>
              </a:lnSpc>
              <a:spcBef>
                <a:spcPts val="0"/>
              </a:spcBef>
              <a:spcAft>
                <a:spcPts val="600"/>
              </a:spcAft>
              <a:defRPr sz="1600">
                <a:solidFill>
                  <a:schemeClr val="accent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24028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35631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18466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170282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81530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77069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59574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August 2022</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dirty="0"/>
              <a:t>Marketplace Basics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6434"/>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32"/>
    </p:custDataLst>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62" r:id="rId6"/>
    <p:sldLayoutId id="2147483663" r:id="rId7"/>
    <p:sldLayoutId id="2147483664"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65" r:id="rId24"/>
    <p:sldLayoutId id="2147483652" r:id="rId25"/>
    <p:sldLayoutId id="2147483654" r:id="rId26"/>
    <p:sldLayoutId id="2147483682" r:id="rId27"/>
    <p:sldLayoutId id="2147483656" r:id="rId28"/>
    <p:sldLayoutId id="2147483657" r:id="rId29"/>
    <p:sldLayoutId id="2147483689" r:id="rId30"/>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12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2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tags" Target="../tags/tag2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ags" Target="../tags/tag2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6.xml"/><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0.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4.svg"/><Relationship Id="rId2" Type="http://schemas.openxmlformats.org/officeDocument/2006/relationships/slideLayout" Target="../slideLayouts/slideLayout26.xml"/><Relationship Id="rId1" Type="http://schemas.openxmlformats.org/officeDocument/2006/relationships/tags" Target="../tags/tag3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6.xml"/><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6.xml"/><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3.xml"/><Relationship Id="rId7" Type="http://schemas.openxmlformats.org/officeDocument/2006/relationships/image" Target="../media/image38.svg"/><Relationship Id="rId2" Type="http://schemas.openxmlformats.org/officeDocument/2006/relationships/slideLayout" Target="../slideLayouts/slideLayout26.xml"/><Relationship Id="rId1" Type="http://schemas.openxmlformats.org/officeDocument/2006/relationships/tags" Target="../tags/tag35.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6.xml"/><Relationship Id="rId1" Type="http://schemas.openxmlformats.org/officeDocument/2006/relationships/tags" Target="../tags/tag3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0.xml"/><Relationship Id="rId1" Type="http://schemas.openxmlformats.org/officeDocument/2006/relationships/tags" Target="../tags/tag3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6.xml"/><Relationship Id="rId1" Type="http://schemas.openxmlformats.org/officeDocument/2006/relationships/tags" Target="../tags/tag42.xml"/><Relationship Id="rId5" Type="http://schemas.openxmlformats.org/officeDocument/2006/relationships/hyperlink" Target="https://www.cuidadodesalud.gov/es/" TargetMode="External"/><Relationship Id="rId4" Type="http://schemas.openxmlformats.org/officeDocument/2006/relationships/hyperlink" Target="https://www.healthcare.gov/"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tags" Target="../tags/tag43.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6.xml"/><Relationship Id="rId1" Type="http://schemas.openxmlformats.org/officeDocument/2006/relationships/tags" Target="../tags/tag45.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0.xml"/><Relationship Id="rId1" Type="http://schemas.openxmlformats.org/officeDocument/2006/relationships/tags" Target="../tags/tag4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xml"/><Relationship Id="rId1" Type="http://schemas.openxmlformats.org/officeDocument/2006/relationships/tags" Target="../tags/tag4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6.xml"/><Relationship Id="rId1" Type="http://schemas.openxmlformats.org/officeDocument/2006/relationships/tags" Target="../tags/tag4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6.xml"/><Relationship Id="rId1" Type="http://schemas.openxmlformats.org/officeDocument/2006/relationships/tags" Target="../tags/tag50.xml"/><Relationship Id="rId5" Type="http://schemas.openxmlformats.org/officeDocument/2006/relationships/hyperlink" Target="https://localhelp.healthcare.gov/#/" TargetMode="External"/><Relationship Id="rId4" Type="http://schemas.openxmlformats.org/officeDocument/2006/relationships/hyperlink" Target="https://www.healthcare.gov/"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6.xml"/><Relationship Id="rId1" Type="http://schemas.openxmlformats.org/officeDocument/2006/relationships/tags" Target="../tags/tag51.xml"/><Relationship Id="rId4" Type="http://schemas.openxmlformats.org/officeDocument/2006/relationships/hyperlink" Target="https://www.healthcare.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6.xml"/><Relationship Id="rId1" Type="http://schemas.openxmlformats.org/officeDocument/2006/relationships/tags" Target="../tags/tag5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0.xml"/><Relationship Id="rId1" Type="http://schemas.openxmlformats.org/officeDocument/2006/relationships/tags" Target="../tags/tag5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6.xml"/><Relationship Id="rId1" Type="http://schemas.openxmlformats.org/officeDocument/2006/relationships/tags" Target="../tags/tag5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6.xml"/><Relationship Id="rId1" Type="http://schemas.openxmlformats.org/officeDocument/2006/relationships/tags" Target="../tags/tag58.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6.xml"/><Relationship Id="rId1" Type="http://schemas.openxmlformats.org/officeDocument/2006/relationships/tags" Target="../tags/tag5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6.xml"/><Relationship Id="rId1" Type="http://schemas.openxmlformats.org/officeDocument/2006/relationships/tags" Target="../tags/tag60.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6.xml"/><Relationship Id="rId1" Type="http://schemas.openxmlformats.org/officeDocument/2006/relationships/tags" Target="../tags/tag61.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0.xml"/><Relationship Id="rId1" Type="http://schemas.openxmlformats.org/officeDocument/2006/relationships/tags" Target="../tags/tag6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7.xml"/><Relationship Id="rId1" Type="http://schemas.openxmlformats.org/officeDocument/2006/relationships/tags" Target="../tags/tag6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6.xml"/><Relationship Id="rId1" Type="http://schemas.openxmlformats.org/officeDocument/2006/relationships/tags" Target="../tags/tag67.xml"/><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6.xml"/><Relationship Id="rId1" Type="http://schemas.openxmlformats.org/officeDocument/2006/relationships/tags" Target="../tags/tag68.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6.xml"/><Relationship Id="rId1" Type="http://schemas.openxmlformats.org/officeDocument/2006/relationships/tags" Target="../tags/tag6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6.xml"/><Relationship Id="rId1" Type="http://schemas.openxmlformats.org/officeDocument/2006/relationships/tags" Target="../tags/tag70.xml"/><Relationship Id="rId4" Type="http://schemas.openxmlformats.org/officeDocument/2006/relationships/hyperlink" Target="https://www.healthcare.gov/job-based-help"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6.xml"/><Relationship Id="rId1" Type="http://schemas.openxmlformats.org/officeDocument/2006/relationships/tags" Target="../tags/tag7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9.sv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6.xml"/><Relationship Id="rId1" Type="http://schemas.openxmlformats.org/officeDocument/2006/relationships/tags" Target="../tags/tag72.xml"/><Relationship Id="rId4" Type="http://schemas.openxmlformats.org/officeDocument/2006/relationships/hyperlink" Target="https://www.healthcare.gov/marketplace-appeals/"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twitter.com/HealthCareGov" TargetMode="External"/><Relationship Id="rId3" Type="http://schemas.openxmlformats.org/officeDocument/2006/relationships/notesSlide" Target="../notesSlides/notesSlide61.xml"/><Relationship Id="rId7" Type="http://schemas.openxmlformats.org/officeDocument/2006/relationships/hyperlink" Target="https://marketplace.cms.gov/" TargetMode="External"/><Relationship Id="rId2" Type="http://schemas.openxmlformats.org/officeDocument/2006/relationships/slideLayout" Target="../slideLayouts/slideLayout26.xml"/><Relationship Id="rId1" Type="http://schemas.openxmlformats.org/officeDocument/2006/relationships/tags" Target="../tags/tag73.xml"/><Relationship Id="rId6" Type="http://schemas.openxmlformats.org/officeDocument/2006/relationships/hyperlink" Target="https://www.healthcare.gov/" TargetMode="External"/><Relationship Id="rId5" Type="http://schemas.openxmlformats.org/officeDocument/2006/relationships/hyperlink" Target="https://www.cuidadodesalud.gov/es/" TargetMode="External"/><Relationship Id="rId4" Type="http://schemas.openxmlformats.org/officeDocument/2006/relationships/hyperlink" Target="https://www.healthcare.gov/subscribe/" TargetMode="External"/><Relationship Id="rId9" Type="http://schemas.openxmlformats.org/officeDocument/2006/relationships/hyperlink" Target="https://www.facebook.com/Healthcare.gov"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63.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63.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7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tags" Target="../tags/tag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7686-3862-FD47-9D7D-CBF62548C47C}"/>
              </a:ext>
            </a:extLst>
          </p:cNvPr>
          <p:cNvSpPr>
            <a:spLocks noGrp="1"/>
          </p:cNvSpPr>
          <p:nvPr>
            <p:ph type="title"/>
          </p:nvPr>
        </p:nvSpPr>
        <p:spPr>
          <a:xfrm>
            <a:off x="866851" y="4641431"/>
            <a:ext cx="11192802" cy="929286"/>
          </a:xfrm>
        </p:spPr>
        <p:txBody>
          <a:bodyPr>
            <a:noAutofit/>
          </a:bodyPr>
          <a:lstStyle/>
          <a:p>
            <a:r>
              <a:rPr lang="en-US" sz="4000" dirty="0"/>
              <a:t>Health Insurance Marketplace</a:t>
            </a:r>
            <a:r>
              <a:rPr lang="en-US" sz="4000" baseline="30000" dirty="0"/>
              <a:t>®</a:t>
            </a:r>
            <a:r>
              <a:rPr lang="en-US" sz="4000" dirty="0"/>
              <a:t> Basics</a:t>
            </a:r>
            <a:br>
              <a:rPr lang="en-US" dirty="0"/>
            </a:br>
            <a:r>
              <a:rPr lang="en-US" sz="3600" dirty="0">
                <a:latin typeface="Arial" panose="020B0604020202020204" pitchFamily="34" charset="0"/>
                <a:cs typeface="Arial" panose="020B0604020202020204" pitchFamily="34" charset="0"/>
              </a:rPr>
              <a:t>Find Health Options for Your Needs &amp; Budget</a:t>
            </a:r>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60942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2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type="body" sz="quarter" idx="13"/>
          </p:nvPr>
        </p:nvSpPr>
        <p:spPr/>
        <p:txBody>
          <a:bodyPr/>
          <a:lstStyle/>
          <a:p>
            <a:pPr marL="0" indent="0">
              <a:buNone/>
            </a:pPr>
            <a:r>
              <a:rPr lang="en-US" sz="2400" b="1" dirty="0">
                <a:solidFill>
                  <a:srgbClr val="00529B"/>
                </a:solidFill>
              </a:rPr>
              <a:t>By the end of this lesson, you’ll be able to:</a:t>
            </a:r>
          </a:p>
          <a:p>
            <a:pPr marL="822960"/>
            <a:r>
              <a:rPr lang="en-US" sz="2400" dirty="0">
                <a:solidFill>
                  <a:srgbClr val="00529B"/>
                </a:solidFill>
              </a:rPr>
              <a:t>List the requirements for health insurance companies to sell Marketplace plans</a:t>
            </a:r>
          </a:p>
          <a:p>
            <a:pPr marL="822960"/>
            <a:r>
              <a:rPr lang="en-US" sz="2400" dirty="0">
                <a:solidFill>
                  <a:srgbClr val="00529B"/>
                </a:solidFill>
              </a:rPr>
              <a:t>List Marketplace plan requirements</a:t>
            </a:r>
          </a:p>
          <a:p>
            <a:pPr marL="822960"/>
            <a:r>
              <a:rPr lang="en-US" sz="2400" dirty="0">
                <a:solidFill>
                  <a:srgbClr val="00529B"/>
                </a:solidFill>
              </a:rPr>
              <a:t>Describe the Marketplace application process</a:t>
            </a:r>
          </a:p>
          <a:p>
            <a:pPr marL="822960"/>
            <a:r>
              <a:rPr lang="en-US" sz="2400" dirty="0">
                <a:solidFill>
                  <a:srgbClr val="00529B"/>
                </a:solidFill>
              </a:rPr>
              <a:t>Compare the 4 categories of Marketplace plans</a:t>
            </a:r>
          </a:p>
          <a:p>
            <a:pPr marL="822960"/>
            <a:r>
              <a:rPr lang="en-US" sz="2400" dirty="0">
                <a:solidFill>
                  <a:srgbClr val="00529B"/>
                </a:solidFill>
              </a:rPr>
              <a:t>Explain catastrophic health plans</a:t>
            </a:r>
          </a:p>
          <a:p>
            <a:pPr marL="0" indent="0">
              <a:buNone/>
            </a:pPr>
            <a:endParaRPr lang="en-US" sz="2400" b="1" dirty="0">
              <a:solidFill>
                <a:srgbClr val="00529B"/>
              </a:solidFill>
            </a:endParaRPr>
          </a:p>
          <a:p>
            <a:pPr marL="0" indent="0">
              <a:buNone/>
            </a:pPr>
            <a:endParaRPr lang="en-US" sz="2400" b="1" dirty="0">
              <a:solidFill>
                <a:srgbClr val="00529B"/>
              </a:solidFill>
            </a:endParaRPr>
          </a:p>
          <a:p>
            <a:pPr marL="0" indent="0">
              <a:buNone/>
            </a:pPr>
            <a:endParaRPr lang="en-US" dirty="0">
              <a:solidFill>
                <a:srgbClr val="00529B"/>
              </a:solidFill>
            </a:endParaRPr>
          </a:p>
        </p:txBody>
      </p:sp>
      <p:sp>
        <p:nvSpPr>
          <p:cNvPr id="5" name="Slide Number Placeholder 4">
            <a:extLst>
              <a:ext uri="{FF2B5EF4-FFF2-40B4-BE49-F238E27FC236}">
                <a16:creationId xmlns:a16="http://schemas.microsoft.com/office/drawing/2014/main" id="{E69F21B2-0D88-4AF5-A5D0-C91E3D480CE1}"/>
              </a:ext>
            </a:extLst>
          </p:cNvPr>
          <p:cNvSpPr>
            <a:spLocks noGrp="1"/>
          </p:cNvSpPr>
          <p:nvPr>
            <p:ph type="sldNum" sz="quarter" idx="12"/>
          </p:nvPr>
        </p:nvSpPr>
        <p:spPr/>
        <p:txBody>
          <a:bodyPr/>
          <a:lstStyle/>
          <a:p>
            <a:fld id="{0B2D781D-8844-5940-92D1-06EF0A7F581E}" type="slidenum">
              <a:rPr lang="en-US" smtClean="0"/>
              <a:pPr/>
              <a:t>10</a:t>
            </a:fld>
            <a:endParaRPr lang="en-US" dirty="0"/>
          </a:p>
        </p:txBody>
      </p:sp>
      <p:sp>
        <p:nvSpPr>
          <p:cNvPr id="4" name="Footer Placeholder 3">
            <a:extLst>
              <a:ext uri="{FF2B5EF4-FFF2-40B4-BE49-F238E27FC236}">
                <a16:creationId xmlns:a16="http://schemas.microsoft.com/office/drawing/2014/main" id="{7A3DF185-7556-4F0C-BEB5-053D9902D682}"/>
              </a:ext>
            </a:extLst>
          </p:cNvPr>
          <p:cNvSpPr>
            <a:spLocks noGrp="1"/>
          </p:cNvSpPr>
          <p:nvPr>
            <p:ph type="ftr" sz="quarter" idx="11"/>
          </p:nvPr>
        </p:nvSpPr>
        <p:spPr/>
        <p:txBody>
          <a:bodyPr/>
          <a:lstStyle/>
          <a:p>
            <a:r>
              <a:rPr lang="en-US" dirty="0"/>
              <a:t>Marketplace Basics</a:t>
            </a:r>
          </a:p>
        </p:txBody>
      </p:sp>
      <p:sp>
        <p:nvSpPr>
          <p:cNvPr id="3" name="Date Placeholder 2">
            <a:extLst>
              <a:ext uri="{FF2B5EF4-FFF2-40B4-BE49-F238E27FC236}">
                <a16:creationId xmlns:a16="http://schemas.microsoft.com/office/drawing/2014/main" id="{9A606B98-7A3E-4E80-86A7-74BAA0BB30D2}"/>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2996789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Health Insurance Company Requirements</a:t>
            </a:r>
            <a:br>
              <a:rPr lang="en-US" dirty="0"/>
            </a:br>
            <a:r>
              <a:rPr lang="en-US" dirty="0"/>
              <a:t>for Selling Marketplace Plans</a:t>
            </a:r>
          </a:p>
        </p:txBody>
      </p:sp>
      <p:sp>
        <p:nvSpPr>
          <p:cNvPr id="6" name="Content Placeholder 5"/>
          <p:cNvSpPr txBox="1">
            <a:spLocks noGrp="1"/>
          </p:cNvSpPr>
          <p:nvPr>
            <p:ph type="body" sz="quarter" idx="13"/>
          </p:nvPr>
        </p:nvSpPr>
        <p:spPr>
          <a:xfrm>
            <a:off x="914400" y="1371600"/>
            <a:ext cx="7239000" cy="4832092"/>
          </a:xfrm>
          <a:prstGeom prst="rect">
            <a:avLst/>
          </a:prstGeom>
          <a:noFill/>
        </p:spPr>
        <p:txBody>
          <a:bodyPr wrap="square" rtlCol="0">
            <a:spAutoFit/>
          </a:bodyPr>
          <a:lstStyle/>
          <a:p>
            <a:pPr marL="0" indent="0">
              <a:spcAft>
                <a:spcPts val="1200"/>
              </a:spcAft>
              <a:buNone/>
            </a:pPr>
            <a:r>
              <a:rPr lang="en-US" sz="2800" b="1" dirty="0">
                <a:solidFill>
                  <a:srgbClr val="00529B"/>
                </a:solidFill>
                <a:cs typeface="Calibri" pitchFamily="34" charset="0"/>
              </a:rPr>
              <a:t>Health insurance companies must:</a:t>
            </a:r>
          </a:p>
          <a:p>
            <a:pPr marL="852488" indent="0">
              <a:buNone/>
            </a:pPr>
            <a:r>
              <a:rPr lang="en-US" sz="2400" dirty="0">
                <a:solidFill>
                  <a:srgbClr val="00529B"/>
                </a:solidFill>
              </a:rPr>
              <a:t>Be licensed by the state and in good standing</a:t>
            </a:r>
          </a:p>
          <a:p>
            <a:pPr marL="852488" indent="0">
              <a:spcAft>
                <a:spcPts val="1200"/>
              </a:spcAft>
              <a:buNone/>
            </a:pPr>
            <a:r>
              <a:rPr lang="en-US" sz="2400" dirty="0">
                <a:solidFill>
                  <a:srgbClr val="00529B"/>
                </a:solidFill>
              </a:rPr>
              <a:t>Offer plans that cover essential health benefits, follow cost-sharing requirements, and are certified as qualified health plans (QHPs) </a:t>
            </a:r>
          </a:p>
          <a:p>
            <a:pPr marL="852488" indent="0">
              <a:spcAft>
                <a:spcPts val="1200"/>
              </a:spcAft>
              <a:buNone/>
            </a:pPr>
            <a:r>
              <a:rPr lang="en-US" sz="2400" dirty="0">
                <a:solidFill>
                  <a:srgbClr val="00529B"/>
                </a:solidFill>
              </a:rPr>
              <a:t>Offer at least one Silver plan and one Gold plan </a:t>
            </a:r>
          </a:p>
          <a:p>
            <a:pPr marL="852488" indent="0">
              <a:spcAft>
                <a:spcPts val="1200"/>
              </a:spcAft>
              <a:buNone/>
            </a:pPr>
            <a:r>
              <a:rPr lang="en-US" sz="2400" dirty="0">
                <a:solidFill>
                  <a:srgbClr val="00529B"/>
                </a:solidFill>
              </a:rPr>
              <a:t>Charge the same premium whether offered through a Marketplace or outside a Marketplace</a:t>
            </a:r>
          </a:p>
        </p:txBody>
      </p:sp>
      <p:pic>
        <p:nvPicPr>
          <p:cNvPr id="13" name="Picture 12">
            <a:extLst>
              <a:ext uri="{FF2B5EF4-FFF2-40B4-BE49-F238E27FC236}">
                <a16:creationId xmlns:a16="http://schemas.microsoft.com/office/drawing/2014/main" id="{5EFBE166-D708-4B74-9FB6-F89764B78A2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21292" y="2418180"/>
            <a:ext cx="3921815" cy="2613007"/>
          </a:xfrm>
          <a:prstGeom prst="rect">
            <a:avLst/>
          </a:prstGeom>
          <a:ln>
            <a:noFill/>
          </a:ln>
          <a:effectLst>
            <a:softEdge rad="112500"/>
          </a:effectLst>
        </p:spPr>
      </p:pic>
      <p:sp>
        <p:nvSpPr>
          <p:cNvPr id="8" name="Freeform: Shape 7">
            <a:extLst>
              <a:ext uri="{FF2B5EF4-FFF2-40B4-BE49-F238E27FC236}">
                <a16:creationId xmlns:a16="http://schemas.microsoft.com/office/drawing/2014/main" id="{979F9026-446A-457F-8FE3-FB9EA4F18846}"/>
              </a:ext>
              <a:ext uri="{C183D7F6-B498-43B3-948B-1728B52AA6E4}">
                <adec:decorative xmlns:adec="http://schemas.microsoft.com/office/drawing/2017/decorative" val="1"/>
              </a:ext>
            </a:extLst>
          </p:cNvPr>
          <p:cNvSpPr>
            <a:spLocks noChangeAspect="1"/>
          </p:cNvSpPr>
          <p:nvPr/>
        </p:nvSpPr>
        <p:spPr>
          <a:xfrm>
            <a:off x="1348746" y="1989353"/>
            <a:ext cx="365760" cy="36576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E868AAAA-0B7A-4069-A5EB-213B2AB83765}"/>
              </a:ext>
              <a:ext uri="{C183D7F6-B498-43B3-948B-1728B52AA6E4}">
                <adec:decorative xmlns:adec="http://schemas.microsoft.com/office/drawing/2017/decorative" val="1"/>
              </a:ext>
            </a:extLst>
          </p:cNvPr>
          <p:cNvSpPr>
            <a:spLocks noChangeAspect="1"/>
          </p:cNvSpPr>
          <p:nvPr/>
        </p:nvSpPr>
        <p:spPr>
          <a:xfrm>
            <a:off x="1348746" y="2566776"/>
            <a:ext cx="365760" cy="36576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AE6ADE2B-505B-4BE3-8641-118567BB0742}"/>
              </a:ext>
              <a:ext uri="{C183D7F6-B498-43B3-948B-1728B52AA6E4}">
                <adec:decorative xmlns:adec="http://schemas.microsoft.com/office/drawing/2017/decorative" val="1"/>
              </a:ext>
            </a:extLst>
          </p:cNvPr>
          <p:cNvSpPr>
            <a:spLocks noChangeAspect="1"/>
          </p:cNvSpPr>
          <p:nvPr/>
        </p:nvSpPr>
        <p:spPr>
          <a:xfrm>
            <a:off x="1389435" y="4131373"/>
            <a:ext cx="365760" cy="36576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BF4ED66-E1B2-401D-BEBF-4EADA9D74537}"/>
              </a:ext>
              <a:ext uri="{C183D7F6-B498-43B3-948B-1728B52AA6E4}">
                <adec:decorative xmlns:adec="http://schemas.microsoft.com/office/drawing/2017/decorative" val="1"/>
              </a:ext>
            </a:extLst>
          </p:cNvPr>
          <p:cNvSpPr>
            <a:spLocks noChangeAspect="1"/>
          </p:cNvSpPr>
          <p:nvPr/>
        </p:nvSpPr>
        <p:spPr>
          <a:xfrm>
            <a:off x="1389435" y="5040966"/>
            <a:ext cx="365760" cy="36576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5" name="Slide Number Placeholder 4">
            <a:extLst>
              <a:ext uri="{FF2B5EF4-FFF2-40B4-BE49-F238E27FC236}">
                <a16:creationId xmlns:a16="http://schemas.microsoft.com/office/drawing/2014/main" id="{DD8B5A77-654C-4393-98B7-96A312354118}"/>
              </a:ext>
            </a:extLst>
          </p:cNvPr>
          <p:cNvSpPr>
            <a:spLocks noGrp="1"/>
          </p:cNvSpPr>
          <p:nvPr>
            <p:ph type="sldNum" sz="quarter" idx="12"/>
          </p:nvPr>
        </p:nvSpPr>
        <p:spPr/>
        <p:txBody>
          <a:bodyPr/>
          <a:lstStyle/>
          <a:p>
            <a:fld id="{0B2D781D-8844-5940-92D1-06EF0A7F581E}" type="slidenum">
              <a:rPr lang="en-US" smtClean="0"/>
              <a:pPr/>
              <a:t>11</a:t>
            </a:fld>
            <a:endParaRPr lang="en-US" dirty="0"/>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805579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8807"/>
            <a:ext cx="12192000" cy="948583"/>
          </a:xfrm>
        </p:spPr>
        <p:txBody>
          <a:bodyPr>
            <a:normAutofit/>
          </a:bodyPr>
          <a:lstStyle/>
          <a:p>
            <a:r>
              <a:rPr lang="en-US" sz="3000" dirty="0"/>
              <a:t>Marketplace Plan Requirements </a:t>
            </a:r>
          </a:p>
        </p:txBody>
      </p:sp>
      <p:sp>
        <p:nvSpPr>
          <p:cNvPr id="5" name="Content Placeholder 4"/>
          <p:cNvSpPr>
            <a:spLocks noGrp="1"/>
          </p:cNvSpPr>
          <p:nvPr>
            <p:ph sz="quarter" idx="13"/>
          </p:nvPr>
        </p:nvSpPr>
        <p:spPr>
          <a:xfrm>
            <a:off x="914399" y="1371600"/>
            <a:ext cx="10020301" cy="4333875"/>
          </a:xfrm>
        </p:spPr>
        <p:txBody>
          <a:bodyPr>
            <a:normAutofit/>
          </a:bodyPr>
          <a:lstStyle/>
          <a:p>
            <a:pPr marL="0" indent="0">
              <a:lnSpc>
                <a:spcPct val="100000"/>
              </a:lnSpc>
              <a:spcBef>
                <a:spcPts val="600"/>
              </a:spcBef>
              <a:buNone/>
            </a:pPr>
            <a:r>
              <a:rPr lang="en-US" b="1" dirty="0">
                <a:solidFill>
                  <a:srgbClr val="00529B"/>
                </a:solidFill>
              </a:rPr>
              <a:t>Marketplace plans must </a:t>
            </a:r>
          </a:p>
          <a:p>
            <a:pPr marL="822960" lvl="1" indent="0">
              <a:lnSpc>
                <a:spcPct val="100000"/>
              </a:lnSpc>
              <a:spcAft>
                <a:spcPts val="1200"/>
              </a:spcAft>
              <a:buNone/>
            </a:pPr>
            <a:r>
              <a:rPr lang="en-US" dirty="0">
                <a:solidFill>
                  <a:srgbClr val="00529B"/>
                </a:solidFill>
              </a:rPr>
              <a:t>Provide qualifying health coverage with at least the essential health benefits</a:t>
            </a:r>
          </a:p>
          <a:p>
            <a:pPr marL="822960" lvl="1" indent="0">
              <a:lnSpc>
                <a:spcPct val="100000"/>
              </a:lnSpc>
              <a:spcAft>
                <a:spcPts val="1200"/>
              </a:spcAft>
              <a:buNone/>
            </a:pPr>
            <a:r>
              <a:rPr lang="en-US" dirty="0">
                <a:solidFill>
                  <a:srgbClr val="00529B"/>
                </a:solidFill>
              </a:rPr>
              <a:t>Follow established limits on cost sharing, like deductibles, copayments, and out-of-pocket maximum amounts</a:t>
            </a:r>
          </a:p>
          <a:p>
            <a:pPr marL="822960" lvl="1" indent="0">
              <a:lnSpc>
                <a:spcPct val="100000"/>
              </a:lnSpc>
              <a:spcAft>
                <a:spcPts val="1200"/>
              </a:spcAft>
              <a:buNone/>
            </a:pPr>
            <a:r>
              <a:rPr lang="en-US" dirty="0">
                <a:solidFill>
                  <a:srgbClr val="00529B"/>
                </a:solidFill>
              </a:rPr>
              <a:t>Meet certain requirements for nondiscrimination and network adequacy</a:t>
            </a:r>
          </a:p>
        </p:txBody>
      </p:sp>
      <p:sp>
        <p:nvSpPr>
          <p:cNvPr id="8" name="Freeform: Shape 7">
            <a:extLst>
              <a:ext uri="{FF2B5EF4-FFF2-40B4-BE49-F238E27FC236}">
                <a16:creationId xmlns:a16="http://schemas.microsoft.com/office/drawing/2014/main" id="{441985CC-74E1-4A52-94AD-A3472F81A878}"/>
              </a:ext>
              <a:ext uri="{C183D7F6-B498-43B3-948B-1728B52AA6E4}">
                <adec:decorative xmlns:adec="http://schemas.microsoft.com/office/drawing/2017/decorative" val="1"/>
              </a:ext>
            </a:extLst>
          </p:cNvPr>
          <p:cNvSpPr>
            <a:spLocks noChangeAspect="1"/>
          </p:cNvSpPr>
          <p:nvPr/>
        </p:nvSpPr>
        <p:spPr>
          <a:xfrm>
            <a:off x="1348746" y="1989353"/>
            <a:ext cx="365760" cy="36576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C31DCD10-149D-4FB7-B969-391AB4D871E1}"/>
              </a:ext>
              <a:ext uri="{C183D7F6-B498-43B3-948B-1728B52AA6E4}">
                <adec:decorative xmlns:adec="http://schemas.microsoft.com/office/drawing/2017/decorative" val="1"/>
              </a:ext>
            </a:extLst>
          </p:cNvPr>
          <p:cNvSpPr>
            <a:spLocks noChangeAspect="1"/>
          </p:cNvSpPr>
          <p:nvPr/>
        </p:nvSpPr>
        <p:spPr>
          <a:xfrm>
            <a:off x="1348746" y="2884703"/>
            <a:ext cx="365760" cy="36576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7C35CC1-C0AB-44E3-B60F-E0A1DB8F800E}"/>
              </a:ext>
              <a:ext uri="{C183D7F6-B498-43B3-948B-1728B52AA6E4}">
                <adec:decorative xmlns:adec="http://schemas.microsoft.com/office/drawing/2017/decorative" val="1"/>
              </a:ext>
            </a:extLst>
          </p:cNvPr>
          <p:cNvSpPr>
            <a:spLocks noChangeAspect="1"/>
          </p:cNvSpPr>
          <p:nvPr/>
        </p:nvSpPr>
        <p:spPr>
          <a:xfrm>
            <a:off x="1348752" y="3780053"/>
            <a:ext cx="365760" cy="36576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09EC45D8-FCA4-4A5A-8D2D-FC9F489946DB}"/>
              </a:ext>
            </a:extLst>
          </p:cNvPr>
          <p:cNvSpPr>
            <a:spLocks noGrp="1"/>
          </p:cNvSpPr>
          <p:nvPr>
            <p:ph type="sldNum" sz="quarter" idx="12"/>
          </p:nvPr>
        </p:nvSpPr>
        <p:spPr/>
        <p:txBody>
          <a:bodyPr/>
          <a:lstStyle/>
          <a:p>
            <a:fld id="{0B2D781D-8844-5940-92D1-06EF0A7F581E}" type="slidenum">
              <a:rPr lang="en-US" smtClean="0"/>
              <a:t>12</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515370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Essential Health Benefits</a:t>
            </a:r>
          </a:p>
        </p:txBody>
      </p:sp>
      <p:sp>
        <p:nvSpPr>
          <p:cNvPr id="10" name="Rectangle 9">
            <a:extLst>
              <a:ext uri="{FF2B5EF4-FFF2-40B4-BE49-F238E27FC236}">
                <a16:creationId xmlns:a16="http://schemas.microsoft.com/office/drawing/2014/main" id="{5841F479-F949-43B4-BA36-E4B46DC32B69}"/>
              </a:ext>
            </a:extLst>
          </p:cNvPr>
          <p:cNvSpPr/>
          <p:nvPr/>
        </p:nvSpPr>
        <p:spPr>
          <a:xfrm>
            <a:off x="1010998" y="1143500"/>
            <a:ext cx="9241536" cy="494751"/>
          </a:xfrm>
          <a:prstGeom prst="rect">
            <a:avLst/>
          </a:prstGeom>
        </p:spPr>
        <p:txBody>
          <a:bodyPr wrap="square">
            <a:spAutoFit/>
          </a:bodyPr>
          <a:lstStyle/>
          <a:p>
            <a:pPr lvl="0">
              <a:lnSpc>
                <a:spcPct val="120000"/>
              </a:lnSpc>
              <a:spcAft>
                <a:spcPts val="1200"/>
              </a:spcAft>
              <a:buClr>
                <a:srgbClr val="00539A"/>
              </a:buClr>
            </a:pPr>
            <a:r>
              <a:rPr lang="en-US" sz="2400" b="1" dirty="0">
                <a:solidFill>
                  <a:srgbClr val="00529B"/>
                </a:solidFill>
                <a:latin typeface="Arial" panose="020B0604020202020204" pitchFamily="34" charset="0"/>
                <a:cs typeface="Arial" panose="020B0604020202020204" pitchFamily="34" charset="0"/>
              </a:rPr>
              <a:t>All Marketplace plans cover these 10 essential health benefits: </a:t>
            </a:r>
          </a:p>
        </p:txBody>
      </p:sp>
      <p:sp>
        <p:nvSpPr>
          <p:cNvPr id="5" name="Content Placeholder 4"/>
          <p:cNvSpPr>
            <a:spLocks noGrp="1"/>
          </p:cNvSpPr>
          <p:nvPr>
            <p:ph sz="quarter" idx="13"/>
          </p:nvPr>
        </p:nvSpPr>
        <p:spPr>
          <a:xfrm>
            <a:off x="1010998" y="1883664"/>
            <a:ext cx="10170004" cy="4462272"/>
          </a:xfrm>
        </p:spPr>
        <p:txBody>
          <a:bodyPr numCol="2" spcCol="457200">
            <a:normAutofit fontScale="40000" lnSpcReduction="20000"/>
          </a:bodyPr>
          <a:lstStyle/>
          <a:p>
            <a:pPr marL="365760" indent="-365760">
              <a:lnSpc>
                <a:spcPct val="120000"/>
              </a:lnSpc>
              <a:spcAft>
                <a:spcPts val="600"/>
              </a:spcAft>
              <a:buFont typeface="+mj-lt"/>
              <a:buAutoNum type="arabicPeriod"/>
            </a:pPr>
            <a:r>
              <a:rPr lang="en-US" sz="5500" dirty="0">
                <a:solidFill>
                  <a:srgbClr val="00529B"/>
                </a:solidFill>
                <a:ea typeface="Calibri" panose="020F0502020204030204" pitchFamily="34" charset="0"/>
              </a:rPr>
              <a:t>Ambulatory patient services, like doctor and clinic visits </a:t>
            </a:r>
          </a:p>
          <a:p>
            <a:pPr marL="365760" indent="-365760">
              <a:lnSpc>
                <a:spcPct val="120000"/>
              </a:lnSpc>
              <a:spcAft>
                <a:spcPts val="600"/>
              </a:spcAft>
              <a:buFont typeface="+mj-lt"/>
              <a:buAutoNum type="arabicPeriod"/>
            </a:pPr>
            <a:r>
              <a:rPr lang="en-US" sz="5500" dirty="0">
                <a:solidFill>
                  <a:srgbClr val="00529B"/>
                </a:solidFill>
                <a:ea typeface="Calibri" panose="020F0502020204030204" pitchFamily="34" charset="0"/>
              </a:rPr>
              <a:t>Emergency services, like ambulance, first aid, and rescue squad </a:t>
            </a:r>
          </a:p>
          <a:p>
            <a:pPr marL="365760" indent="-365760">
              <a:lnSpc>
                <a:spcPct val="120000"/>
              </a:lnSpc>
              <a:spcAft>
                <a:spcPts val="600"/>
              </a:spcAft>
              <a:buFont typeface="+mj-lt"/>
              <a:buAutoNum type="arabicPeriod"/>
            </a:pPr>
            <a:r>
              <a:rPr lang="en-US" sz="5500" dirty="0">
                <a:solidFill>
                  <a:srgbClr val="00529B"/>
                </a:solidFill>
                <a:ea typeface="Calibri" panose="020F0502020204030204" pitchFamily="34" charset="0"/>
              </a:rPr>
              <a:t>Hospitalization </a:t>
            </a:r>
          </a:p>
          <a:p>
            <a:pPr marL="365760" indent="-365760">
              <a:lnSpc>
                <a:spcPct val="120000"/>
              </a:lnSpc>
              <a:spcAft>
                <a:spcPts val="600"/>
              </a:spcAft>
              <a:buFont typeface="+mj-lt"/>
              <a:buAutoNum type="arabicPeriod"/>
            </a:pPr>
            <a:r>
              <a:rPr lang="en-US" sz="5500" dirty="0">
                <a:solidFill>
                  <a:srgbClr val="00529B"/>
                </a:solidFill>
                <a:ea typeface="Calibri" panose="020F0502020204030204" pitchFamily="34" charset="0"/>
              </a:rPr>
              <a:t>Pregnancy, maternity, and newborn care </a:t>
            </a:r>
          </a:p>
          <a:p>
            <a:pPr marL="365760" indent="-365760">
              <a:lnSpc>
                <a:spcPct val="120000"/>
              </a:lnSpc>
              <a:spcAft>
                <a:spcPts val="600"/>
              </a:spcAft>
              <a:buFont typeface="+mj-lt"/>
              <a:buAutoNum type="arabicPeriod"/>
            </a:pPr>
            <a:r>
              <a:rPr lang="en-US" sz="5500" dirty="0">
                <a:solidFill>
                  <a:srgbClr val="00529B"/>
                </a:solidFill>
                <a:ea typeface="Calibri" panose="020F0502020204030204" pitchFamily="34" charset="0"/>
              </a:rPr>
              <a:t>Mental health and substance use disorder services, including behavioral health treatment </a:t>
            </a:r>
          </a:p>
          <a:p>
            <a:pPr marL="365760" indent="-365760">
              <a:lnSpc>
                <a:spcPct val="120000"/>
              </a:lnSpc>
              <a:spcAft>
                <a:spcPts val="600"/>
              </a:spcAft>
              <a:buFont typeface="+mj-lt"/>
              <a:buAutoNum type="arabicPeriod"/>
            </a:pPr>
            <a:r>
              <a:rPr lang="en-US" sz="5500" dirty="0">
                <a:solidFill>
                  <a:srgbClr val="00529B"/>
                </a:solidFill>
                <a:ea typeface="Calibri" panose="020F0502020204030204" pitchFamily="34" charset="0"/>
              </a:rPr>
              <a:t>Prescription drugs </a:t>
            </a:r>
          </a:p>
          <a:p>
            <a:pPr marL="365760" indent="-365760">
              <a:lnSpc>
                <a:spcPct val="120000"/>
              </a:lnSpc>
              <a:spcAft>
                <a:spcPts val="600"/>
              </a:spcAft>
              <a:buFont typeface="+mj-lt"/>
              <a:buAutoNum type="arabicPeriod"/>
            </a:pPr>
            <a:r>
              <a:rPr lang="en-US" sz="5500" dirty="0">
                <a:solidFill>
                  <a:srgbClr val="00529B"/>
                </a:solidFill>
                <a:ea typeface="Calibri" panose="020F0502020204030204" pitchFamily="34" charset="0"/>
              </a:rPr>
              <a:t>Rehabilitative and habilitative services and devices, like therapy sessions, wheelchairs, and oxygen </a:t>
            </a:r>
          </a:p>
          <a:p>
            <a:pPr marL="365760" indent="-365760">
              <a:lnSpc>
                <a:spcPct val="120000"/>
              </a:lnSpc>
              <a:spcAft>
                <a:spcPts val="600"/>
              </a:spcAft>
              <a:buFont typeface="+mj-lt"/>
              <a:buAutoNum type="arabicPeriod"/>
            </a:pPr>
            <a:r>
              <a:rPr lang="en-US" sz="5500" dirty="0">
                <a:solidFill>
                  <a:srgbClr val="00529B"/>
                </a:solidFill>
                <a:ea typeface="Calibri" panose="020F0502020204030204" pitchFamily="34" charset="0"/>
              </a:rPr>
              <a:t>Laboratory services </a:t>
            </a:r>
          </a:p>
          <a:p>
            <a:pPr marL="365760" indent="-365760">
              <a:lnSpc>
                <a:spcPct val="120000"/>
              </a:lnSpc>
              <a:spcAft>
                <a:spcPts val="600"/>
              </a:spcAft>
              <a:buFont typeface="+mj-lt"/>
              <a:buAutoNum type="arabicPeriod"/>
            </a:pPr>
            <a:r>
              <a:rPr lang="en-US" sz="5500" dirty="0">
                <a:solidFill>
                  <a:srgbClr val="00529B"/>
                </a:solidFill>
                <a:ea typeface="Calibri" panose="020F0502020204030204" pitchFamily="34" charset="0"/>
              </a:rPr>
              <a:t>Preventive and wellness services and chronic disease management, like blood pressure screening, and immunizations </a:t>
            </a:r>
          </a:p>
          <a:p>
            <a:pPr marL="365760" indent="-365760">
              <a:lnSpc>
                <a:spcPct val="120000"/>
              </a:lnSpc>
              <a:spcAft>
                <a:spcPts val="600"/>
              </a:spcAft>
              <a:buFont typeface="+mj-lt"/>
              <a:buAutoNum type="arabicPeriod"/>
            </a:pPr>
            <a:r>
              <a:rPr lang="en-US" sz="5500" dirty="0">
                <a:solidFill>
                  <a:srgbClr val="00529B"/>
                </a:solidFill>
                <a:ea typeface="Calibri" panose="020F0502020204030204" pitchFamily="34" charset="0"/>
              </a:rPr>
              <a:t> Pediatric services, including dental and vision care </a:t>
            </a:r>
          </a:p>
        </p:txBody>
      </p:sp>
      <p:cxnSp>
        <p:nvCxnSpPr>
          <p:cNvPr id="8" name="Straight Connector 7">
            <a:extLst>
              <a:ext uri="{FF2B5EF4-FFF2-40B4-BE49-F238E27FC236}">
                <a16:creationId xmlns:a16="http://schemas.microsoft.com/office/drawing/2014/main" id="{FD77766C-585E-4261-9359-951BED4B91BD}"/>
              </a:ext>
              <a:ext uri="{C183D7F6-B498-43B3-948B-1728B52AA6E4}">
                <adec:decorative xmlns:adec="http://schemas.microsoft.com/office/drawing/2017/decorative" val="1"/>
              </a:ext>
            </a:extLst>
          </p:cNvPr>
          <p:cNvCxnSpPr>
            <a:cxnSpLocks/>
            <a:stCxn id="5" idx="0"/>
          </p:cNvCxnSpPr>
          <p:nvPr/>
        </p:nvCxnSpPr>
        <p:spPr>
          <a:xfrm>
            <a:off x="6096000" y="1883664"/>
            <a:ext cx="0" cy="394106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3F7CA42-BE74-474B-9B09-FCA1F64D4EDF}"/>
              </a:ext>
            </a:extLst>
          </p:cNvPr>
          <p:cNvSpPr>
            <a:spLocks noGrp="1"/>
          </p:cNvSpPr>
          <p:nvPr>
            <p:ph type="sldNum" sz="quarter" idx="12"/>
          </p:nvPr>
        </p:nvSpPr>
        <p:spPr/>
        <p:txBody>
          <a:bodyPr/>
          <a:lstStyle/>
          <a:p>
            <a:fld id="{0B2D781D-8844-5940-92D1-06EF0A7F581E}" type="slidenum">
              <a:rPr lang="en-US" smtClean="0"/>
              <a:t>13</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561304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Comparing the 4 “Metal” Categories</a:t>
            </a:r>
          </a:p>
        </p:txBody>
      </p:sp>
      <p:sp>
        <p:nvSpPr>
          <p:cNvPr id="6" name="TextBox 5">
            <a:extLst>
              <a:ext uri="{FF2B5EF4-FFF2-40B4-BE49-F238E27FC236}">
                <a16:creationId xmlns:a16="http://schemas.microsoft.com/office/drawing/2014/main" id="{28455980-8735-4618-8F31-98EB0959EE67}"/>
              </a:ext>
            </a:extLst>
          </p:cNvPr>
          <p:cNvSpPr txBox="1"/>
          <p:nvPr/>
        </p:nvSpPr>
        <p:spPr>
          <a:xfrm>
            <a:off x="310291" y="1196489"/>
            <a:ext cx="2791302" cy="1371600"/>
          </a:xfrm>
          <a:prstGeom prst="rect">
            <a:avLst/>
          </a:prstGeom>
          <a:solidFill>
            <a:srgbClr val="00529B"/>
          </a:solidFill>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How you and your insurance plan pay for your care</a:t>
            </a:r>
          </a:p>
        </p:txBody>
      </p:sp>
      <p:grpSp>
        <p:nvGrpSpPr>
          <p:cNvPr id="27" name="Group 26">
            <a:extLst>
              <a:ext uri="{FF2B5EF4-FFF2-40B4-BE49-F238E27FC236}">
                <a16:creationId xmlns:a16="http://schemas.microsoft.com/office/drawing/2014/main" id="{F26D4B47-FDB2-4D16-9452-3B7D866075A3}"/>
              </a:ext>
              <a:ext uri="{C183D7F6-B498-43B3-948B-1728B52AA6E4}">
                <adec:decorative xmlns:adec="http://schemas.microsoft.com/office/drawing/2017/decorative" val="1"/>
              </a:ext>
            </a:extLst>
          </p:cNvPr>
          <p:cNvGrpSpPr/>
          <p:nvPr/>
        </p:nvGrpSpPr>
        <p:grpSpPr>
          <a:xfrm>
            <a:off x="310291" y="2651250"/>
            <a:ext cx="2772589" cy="3220663"/>
            <a:chOff x="183472" y="2594108"/>
            <a:chExt cx="2772589" cy="3220663"/>
          </a:xfrm>
          <a:solidFill>
            <a:schemeClr val="accent5">
              <a:lumMod val="20000"/>
              <a:lumOff val="80000"/>
            </a:schemeClr>
          </a:solidFill>
        </p:grpSpPr>
        <p:sp>
          <p:nvSpPr>
            <p:cNvPr id="8" name="Rectangle 7">
              <a:extLst>
                <a:ext uri="{FF2B5EF4-FFF2-40B4-BE49-F238E27FC236}">
                  <a16:creationId xmlns:a16="http://schemas.microsoft.com/office/drawing/2014/main" id="{E649A4F6-F1B7-4BEE-BA99-03AED27D4AFC}"/>
                </a:ext>
              </a:extLst>
            </p:cNvPr>
            <p:cNvSpPr/>
            <p:nvPr/>
          </p:nvSpPr>
          <p:spPr>
            <a:xfrm>
              <a:off x="186584" y="2594108"/>
              <a:ext cx="2769477"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Monthly Premium</a:t>
              </a:r>
            </a:p>
          </p:txBody>
        </p:sp>
        <p:sp>
          <p:nvSpPr>
            <p:cNvPr id="13" name="Rectangle 12">
              <a:extLst>
                <a:ext uri="{FF2B5EF4-FFF2-40B4-BE49-F238E27FC236}">
                  <a16:creationId xmlns:a16="http://schemas.microsoft.com/office/drawing/2014/main" id="{A9B7A8F7-0815-45EA-956B-C45BB532F116}"/>
                </a:ext>
              </a:extLst>
            </p:cNvPr>
            <p:cNvSpPr/>
            <p:nvPr/>
          </p:nvSpPr>
          <p:spPr>
            <a:xfrm>
              <a:off x="186584" y="3239254"/>
              <a:ext cx="2769477"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Cost when you need care</a:t>
              </a:r>
            </a:p>
          </p:txBody>
        </p:sp>
        <p:sp>
          <p:nvSpPr>
            <p:cNvPr id="14" name="Rectangle 13">
              <a:extLst>
                <a:ext uri="{FF2B5EF4-FFF2-40B4-BE49-F238E27FC236}">
                  <a16:creationId xmlns:a16="http://schemas.microsoft.com/office/drawing/2014/main" id="{CBEBB688-9410-44AA-A322-6DB3E33E5342}"/>
                </a:ext>
              </a:extLst>
            </p:cNvPr>
            <p:cNvSpPr/>
            <p:nvPr/>
          </p:nvSpPr>
          <p:spPr>
            <a:xfrm>
              <a:off x="184706" y="3884400"/>
              <a:ext cx="2770632"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Deductibles</a:t>
              </a:r>
            </a:p>
          </p:txBody>
        </p:sp>
        <p:sp>
          <p:nvSpPr>
            <p:cNvPr id="23" name="Rectangle 22">
              <a:extLst>
                <a:ext uri="{FF2B5EF4-FFF2-40B4-BE49-F238E27FC236}">
                  <a16:creationId xmlns:a16="http://schemas.microsoft.com/office/drawing/2014/main" id="{AD2BA9A2-647F-4B52-8264-4F6AC7BC9E67}"/>
                </a:ext>
              </a:extLst>
            </p:cNvPr>
            <p:cNvSpPr/>
            <p:nvPr/>
          </p:nvSpPr>
          <p:spPr>
            <a:xfrm>
              <a:off x="183472" y="4529546"/>
              <a:ext cx="2770632"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Insurance company pays</a:t>
              </a:r>
            </a:p>
          </p:txBody>
        </p:sp>
        <p:sp>
          <p:nvSpPr>
            <p:cNvPr id="24" name="Rectangle 23">
              <a:extLst>
                <a:ext uri="{FF2B5EF4-FFF2-40B4-BE49-F238E27FC236}">
                  <a16:creationId xmlns:a16="http://schemas.microsoft.com/office/drawing/2014/main" id="{9751A0F1-0966-4B35-9ADF-D2BEB82E4FE0}"/>
                </a:ext>
              </a:extLst>
            </p:cNvPr>
            <p:cNvSpPr/>
            <p:nvPr/>
          </p:nvSpPr>
          <p:spPr>
            <a:xfrm>
              <a:off x="184706" y="5174691"/>
              <a:ext cx="2770632"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You pay</a:t>
              </a:r>
            </a:p>
          </p:txBody>
        </p:sp>
      </p:grpSp>
      <p:grpSp>
        <p:nvGrpSpPr>
          <p:cNvPr id="17" name="Bronze" descr="Bronze Category has: &#10;Lowest monthly premium&#10;Highest costs when you need care&#10;Deductibles—the amount of medical costs you pay before your insurance plan starts to pay—can be thousands of dollars a year.&#10;The insurance company pays 60% and you pay 40%&#10;">
            <a:extLst>
              <a:ext uri="{FF2B5EF4-FFF2-40B4-BE49-F238E27FC236}">
                <a16:creationId xmlns:a16="http://schemas.microsoft.com/office/drawing/2014/main" id="{FBA828AE-A900-46D8-9860-806FF011D3A4}"/>
              </a:ext>
            </a:extLst>
          </p:cNvPr>
          <p:cNvGrpSpPr/>
          <p:nvPr/>
        </p:nvGrpSpPr>
        <p:grpSpPr>
          <a:xfrm>
            <a:off x="3252169" y="1167199"/>
            <a:ext cx="2011680" cy="4732988"/>
            <a:chOff x="3252169" y="1167199"/>
            <a:chExt cx="2011680" cy="4732988"/>
          </a:xfrm>
        </p:grpSpPr>
        <p:sp>
          <p:nvSpPr>
            <p:cNvPr id="22" name="Rectangle 21">
              <a:extLst>
                <a:ext uri="{FF2B5EF4-FFF2-40B4-BE49-F238E27FC236}">
                  <a16:creationId xmlns:a16="http://schemas.microsoft.com/office/drawing/2014/main" id="{B8269A14-A935-45F3-A36D-07CD969DDE58}"/>
                </a:ext>
                <a:ext uri="{C183D7F6-B498-43B3-948B-1728B52AA6E4}">
                  <adec:decorative xmlns:adec="http://schemas.microsoft.com/office/drawing/2017/decorative" val="1"/>
                </a:ext>
              </a:extLst>
            </p:cNvPr>
            <p:cNvSpPr/>
            <p:nvPr/>
          </p:nvSpPr>
          <p:spPr>
            <a:xfrm>
              <a:off x="3286823" y="2039973"/>
              <a:ext cx="1945131" cy="3860214"/>
            </a:xfrm>
            <a:prstGeom prst="rect">
              <a:avLst/>
            </a:prstGeom>
            <a:solidFill>
              <a:srgbClr val="EE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Pentagon 4">
              <a:extLst>
                <a:ext uri="{FF2B5EF4-FFF2-40B4-BE49-F238E27FC236}">
                  <a16:creationId xmlns:a16="http://schemas.microsoft.com/office/drawing/2014/main" id="{AA11C9D4-F7CA-4236-8B91-3B6F5566A78A}"/>
                </a:ext>
              </a:extLst>
            </p:cNvPr>
            <p:cNvSpPr/>
            <p:nvPr/>
          </p:nvSpPr>
          <p:spPr>
            <a:xfrm rot="5400000">
              <a:off x="3531432" y="918528"/>
              <a:ext cx="1437057" cy="1934400"/>
            </a:xfrm>
            <a:prstGeom prst="homePlate">
              <a:avLst>
                <a:gd name="adj" fmla="val 23957"/>
              </a:avLst>
            </a:prstGeom>
            <a:gradFill flip="none" rotWithShape="1">
              <a:gsLst>
                <a:gs pos="0">
                  <a:schemeClr val="accent2">
                    <a:lumMod val="40000"/>
                    <a:lumOff val="60000"/>
                  </a:schemeClr>
                </a:gs>
                <a:gs pos="80000">
                  <a:schemeClr val="accent2">
                    <a:lumMod val="95000"/>
                    <a:lumOff val="5000"/>
                  </a:schemeClr>
                </a:gs>
                <a:gs pos="100000">
                  <a:schemeClr val="accent2">
                    <a:lumMod val="60000"/>
                  </a:schemeClr>
                </a:gs>
              </a:gsLst>
              <a:path path="circle">
                <a:fillToRect t="100000" r="100000"/>
              </a:path>
              <a:tileRect l="-100000" b="-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C31175A-8B26-4B83-B3B1-77469203C0B3}"/>
                </a:ext>
              </a:extLst>
            </p:cNvPr>
            <p:cNvSpPr txBox="1"/>
            <p:nvPr/>
          </p:nvSpPr>
          <p:spPr>
            <a:xfrm>
              <a:off x="3323269" y="1547826"/>
              <a:ext cx="1881643" cy="400110"/>
            </a:xfrm>
            <a:prstGeom prst="rect">
              <a:avLst/>
            </a:prstGeom>
            <a:noFill/>
            <a:ln>
              <a:noFill/>
            </a:ln>
          </p:spPr>
          <p:txBody>
            <a:bodyPr wrap="square" rtlCol="0">
              <a:spAutoFit/>
            </a:bodyPr>
            <a:lstStyle/>
            <a:p>
              <a:pPr algn="ctr"/>
              <a:r>
                <a:rPr lang="en-US" sz="2000" b="1" dirty="0">
                  <a:solidFill>
                    <a:schemeClr val="accent1">
                      <a:lumMod val="50000"/>
                    </a:schemeClr>
                  </a:solidFill>
                </a:rPr>
                <a:t>Bronze</a:t>
              </a:r>
            </a:p>
          </p:txBody>
        </p:sp>
        <p:sp>
          <p:nvSpPr>
            <p:cNvPr id="61" name="Rectangle 60">
              <a:extLst>
                <a:ext uri="{FF2B5EF4-FFF2-40B4-BE49-F238E27FC236}">
                  <a16:creationId xmlns:a16="http://schemas.microsoft.com/office/drawing/2014/main" id="{10E01417-97C5-42B7-B6C1-6623EFA3C719}"/>
                </a:ext>
              </a:extLst>
            </p:cNvPr>
            <p:cNvSpPr/>
            <p:nvPr/>
          </p:nvSpPr>
          <p:spPr>
            <a:xfrm>
              <a:off x="3252169" y="2664568"/>
              <a:ext cx="2011680"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Lowest</a:t>
              </a:r>
            </a:p>
          </p:txBody>
        </p:sp>
        <p:sp>
          <p:nvSpPr>
            <p:cNvPr id="62" name="Rectangle 61">
              <a:extLst>
                <a:ext uri="{FF2B5EF4-FFF2-40B4-BE49-F238E27FC236}">
                  <a16:creationId xmlns:a16="http://schemas.microsoft.com/office/drawing/2014/main" id="{DD544938-160E-4A8A-B0A1-5F595F10DC2D}"/>
                </a:ext>
              </a:extLst>
            </p:cNvPr>
            <p:cNvSpPr/>
            <p:nvPr/>
          </p:nvSpPr>
          <p:spPr>
            <a:xfrm>
              <a:off x="3252169" y="3313453"/>
              <a:ext cx="2011680"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Highest</a:t>
              </a:r>
            </a:p>
          </p:txBody>
        </p:sp>
        <p:sp>
          <p:nvSpPr>
            <p:cNvPr id="63" name="Rectangle 62">
              <a:extLst>
                <a:ext uri="{FF2B5EF4-FFF2-40B4-BE49-F238E27FC236}">
                  <a16:creationId xmlns:a16="http://schemas.microsoft.com/office/drawing/2014/main" id="{6E5EC38F-15EF-4D7A-B3D5-A9F7E9B8F0DF}"/>
                </a:ext>
              </a:extLst>
            </p:cNvPr>
            <p:cNvSpPr/>
            <p:nvPr/>
          </p:nvSpPr>
          <p:spPr>
            <a:xfrm>
              <a:off x="3252169" y="3962338"/>
              <a:ext cx="2011680"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Can be in the 1000s </a:t>
              </a:r>
              <a:br>
                <a:rPr lang="en-US" sz="1600" dirty="0">
                  <a:solidFill>
                    <a:srgbClr val="002060"/>
                  </a:solidFill>
                </a:rPr>
              </a:br>
              <a:r>
                <a:rPr lang="en-US" sz="1600" dirty="0">
                  <a:solidFill>
                    <a:srgbClr val="002060"/>
                  </a:solidFill>
                </a:rPr>
                <a:t>of dollars per year</a:t>
              </a:r>
            </a:p>
          </p:txBody>
        </p:sp>
        <p:sp>
          <p:nvSpPr>
            <p:cNvPr id="64" name="Rectangle 63">
              <a:extLst>
                <a:ext uri="{FF2B5EF4-FFF2-40B4-BE49-F238E27FC236}">
                  <a16:creationId xmlns:a16="http://schemas.microsoft.com/office/drawing/2014/main" id="{03BBE156-57E9-401D-B5D5-AC366B82A339}"/>
                </a:ext>
              </a:extLst>
            </p:cNvPr>
            <p:cNvSpPr/>
            <p:nvPr/>
          </p:nvSpPr>
          <p:spPr>
            <a:xfrm>
              <a:off x="3252169" y="4611223"/>
              <a:ext cx="2011680"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60%</a:t>
              </a:r>
            </a:p>
          </p:txBody>
        </p:sp>
        <p:sp>
          <p:nvSpPr>
            <p:cNvPr id="65" name="Rectangle 64">
              <a:extLst>
                <a:ext uri="{FF2B5EF4-FFF2-40B4-BE49-F238E27FC236}">
                  <a16:creationId xmlns:a16="http://schemas.microsoft.com/office/drawing/2014/main" id="{F0F4D7EF-21D4-4428-BC62-67E3FC083FD7}"/>
                </a:ext>
              </a:extLst>
            </p:cNvPr>
            <p:cNvSpPr/>
            <p:nvPr/>
          </p:nvSpPr>
          <p:spPr>
            <a:xfrm>
              <a:off x="3252169" y="5260107"/>
              <a:ext cx="2011680"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40%</a:t>
              </a:r>
            </a:p>
          </p:txBody>
        </p:sp>
      </p:grpSp>
      <p:grpSp>
        <p:nvGrpSpPr>
          <p:cNvPr id="18" name="Silver" descr="Silver Category has:&#10;Moderate monthly premium&#10;Moderate costs when you need care&#10;Silver deductibles are usually lower than those of Bronze plans&#10;The insurance company pays 70% and you pay 30%&#10;&#10;">
            <a:extLst>
              <a:ext uri="{FF2B5EF4-FFF2-40B4-BE49-F238E27FC236}">
                <a16:creationId xmlns:a16="http://schemas.microsoft.com/office/drawing/2014/main" id="{92133D2C-02F9-4A16-9FB5-1C0DDEF03F4A}"/>
              </a:ext>
            </a:extLst>
          </p:cNvPr>
          <p:cNvGrpSpPr/>
          <p:nvPr/>
        </p:nvGrpSpPr>
        <p:grpSpPr>
          <a:xfrm>
            <a:off x="5353668" y="1167199"/>
            <a:ext cx="2226733" cy="4723463"/>
            <a:chOff x="5353668" y="1167199"/>
            <a:chExt cx="2226733" cy="4723463"/>
          </a:xfrm>
        </p:grpSpPr>
        <p:sp>
          <p:nvSpPr>
            <p:cNvPr id="73" name="Rectangle 72">
              <a:extLst>
                <a:ext uri="{FF2B5EF4-FFF2-40B4-BE49-F238E27FC236}">
                  <a16:creationId xmlns:a16="http://schemas.microsoft.com/office/drawing/2014/main" id="{105A9FBE-3099-46BD-AB0E-BCA6C28E15E0}"/>
                </a:ext>
                <a:ext uri="{C183D7F6-B498-43B3-948B-1728B52AA6E4}">
                  <adec:decorative xmlns:adec="http://schemas.microsoft.com/office/drawing/2017/decorative" val="1"/>
                </a:ext>
              </a:extLst>
            </p:cNvPr>
            <p:cNvSpPr/>
            <p:nvPr/>
          </p:nvSpPr>
          <p:spPr>
            <a:xfrm>
              <a:off x="5457305" y="2028943"/>
              <a:ext cx="1945131" cy="3858768"/>
            </a:xfrm>
            <a:prstGeom prst="rect">
              <a:avLst/>
            </a:prstGeom>
            <a:solidFill>
              <a:srgbClr val="E1DD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C920D909-4729-4A51-9CFB-119A98120AC8}"/>
                </a:ext>
              </a:extLst>
            </p:cNvPr>
            <p:cNvSpPr/>
            <p:nvPr/>
          </p:nvSpPr>
          <p:spPr>
            <a:xfrm>
              <a:off x="5353668" y="2655043"/>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Moderate</a:t>
              </a:r>
            </a:p>
          </p:txBody>
        </p:sp>
        <p:sp>
          <p:nvSpPr>
            <p:cNvPr id="79" name="Rectangle 78">
              <a:extLst>
                <a:ext uri="{FF2B5EF4-FFF2-40B4-BE49-F238E27FC236}">
                  <a16:creationId xmlns:a16="http://schemas.microsoft.com/office/drawing/2014/main" id="{88280085-3CE4-432C-B985-2B5CA592DCEE}"/>
                </a:ext>
              </a:extLst>
            </p:cNvPr>
            <p:cNvSpPr/>
            <p:nvPr/>
          </p:nvSpPr>
          <p:spPr>
            <a:xfrm>
              <a:off x="5353668" y="3303928"/>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Moderate</a:t>
              </a:r>
            </a:p>
          </p:txBody>
        </p:sp>
        <p:sp>
          <p:nvSpPr>
            <p:cNvPr id="80" name="Rectangle 79">
              <a:extLst>
                <a:ext uri="{FF2B5EF4-FFF2-40B4-BE49-F238E27FC236}">
                  <a16:creationId xmlns:a16="http://schemas.microsoft.com/office/drawing/2014/main" id="{7351A4D3-7410-4FBD-BC2E-33B42C9B5519}"/>
                </a:ext>
              </a:extLst>
            </p:cNvPr>
            <p:cNvSpPr/>
            <p:nvPr/>
          </p:nvSpPr>
          <p:spPr>
            <a:xfrm>
              <a:off x="5353668" y="3952813"/>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Usually lower than</a:t>
              </a:r>
              <a:br>
                <a:rPr lang="en-US" sz="1600" dirty="0">
                  <a:solidFill>
                    <a:srgbClr val="002060"/>
                  </a:solidFill>
                </a:rPr>
              </a:br>
              <a:r>
                <a:rPr lang="en-US" sz="1600" dirty="0">
                  <a:solidFill>
                    <a:srgbClr val="002060"/>
                  </a:solidFill>
                </a:rPr>
                <a:t>Bronze plan</a:t>
              </a:r>
            </a:p>
          </p:txBody>
        </p:sp>
        <p:sp>
          <p:nvSpPr>
            <p:cNvPr id="81" name="Rectangle 80">
              <a:extLst>
                <a:ext uri="{FF2B5EF4-FFF2-40B4-BE49-F238E27FC236}">
                  <a16:creationId xmlns:a16="http://schemas.microsoft.com/office/drawing/2014/main" id="{24E30F38-91BA-41F6-8A36-6196822C5D15}"/>
                </a:ext>
              </a:extLst>
            </p:cNvPr>
            <p:cNvSpPr/>
            <p:nvPr/>
          </p:nvSpPr>
          <p:spPr>
            <a:xfrm>
              <a:off x="5353668" y="4601698"/>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70%</a:t>
              </a:r>
            </a:p>
          </p:txBody>
        </p:sp>
        <p:sp>
          <p:nvSpPr>
            <p:cNvPr id="82" name="Rectangle 81">
              <a:extLst>
                <a:ext uri="{FF2B5EF4-FFF2-40B4-BE49-F238E27FC236}">
                  <a16:creationId xmlns:a16="http://schemas.microsoft.com/office/drawing/2014/main" id="{A7884859-4E30-470E-8126-200BEFA4E297}"/>
                </a:ext>
              </a:extLst>
            </p:cNvPr>
            <p:cNvSpPr/>
            <p:nvPr/>
          </p:nvSpPr>
          <p:spPr>
            <a:xfrm>
              <a:off x="5353668" y="5250582"/>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30%</a:t>
              </a:r>
            </a:p>
          </p:txBody>
        </p:sp>
        <p:sp>
          <p:nvSpPr>
            <p:cNvPr id="113" name="Arrow: Pentagon 112">
              <a:extLst>
                <a:ext uri="{FF2B5EF4-FFF2-40B4-BE49-F238E27FC236}">
                  <a16:creationId xmlns:a16="http://schemas.microsoft.com/office/drawing/2014/main" id="{EBFD8FEB-2E57-4DA8-9821-97ADB883C2C2}"/>
                </a:ext>
              </a:extLst>
            </p:cNvPr>
            <p:cNvSpPr/>
            <p:nvPr/>
          </p:nvSpPr>
          <p:spPr>
            <a:xfrm rot="5400000">
              <a:off x="5705977" y="918528"/>
              <a:ext cx="1437057" cy="1934400"/>
            </a:xfrm>
            <a:prstGeom prst="homePlate">
              <a:avLst>
                <a:gd name="adj" fmla="val 23957"/>
              </a:avLst>
            </a:prstGeom>
            <a:gradFill flip="none" rotWithShape="1">
              <a:gsLst>
                <a:gs pos="0">
                  <a:schemeClr val="bg1">
                    <a:lumMod val="50000"/>
                  </a:schemeClr>
                </a:gs>
                <a:gs pos="73000">
                  <a:schemeClr val="bg1">
                    <a:lumMod val="65000"/>
                    <a:tint val="44500"/>
                    <a:satMod val="160000"/>
                  </a:schemeClr>
                </a:gs>
                <a:gs pos="100000">
                  <a:schemeClr val="bg1">
                    <a:lumMod val="65000"/>
                    <a:tint val="23500"/>
                    <a:satMod val="160000"/>
                  </a:schemeClr>
                </a:gs>
              </a:gsLst>
              <a:path path="circle">
                <a:fillToRect l="100000" b="100000"/>
              </a:path>
              <a:tileRect t="-100000" r="-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extBox 113">
              <a:extLst>
                <a:ext uri="{FF2B5EF4-FFF2-40B4-BE49-F238E27FC236}">
                  <a16:creationId xmlns:a16="http://schemas.microsoft.com/office/drawing/2014/main" id="{52AD2BCC-E0AD-4D94-9F13-4D70E851748E}"/>
                </a:ext>
              </a:extLst>
            </p:cNvPr>
            <p:cNvSpPr txBox="1"/>
            <p:nvPr/>
          </p:nvSpPr>
          <p:spPr>
            <a:xfrm>
              <a:off x="5478764" y="1547826"/>
              <a:ext cx="1881643" cy="400110"/>
            </a:xfrm>
            <a:prstGeom prst="rect">
              <a:avLst/>
            </a:prstGeom>
            <a:noFill/>
            <a:ln>
              <a:noFill/>
            </a:ln>
          </p:spPr>
          <p:txBody>
            <a:bodyPr wrap="square" rtlCol="0">
              <a:spAutoFit/>
            </a:bodyPr>
            <a:lstStyle/>
            <a:p>
              <a:pPr algn="ctr"/>
              <a:r>
                <a:rPr lang="en-US" sz="2000" b="1" dirty="0">
                  <a:solidFill>
                    <a:schemeClr val="accent1">
                      <a:lumMod val="50000"/>
                    </a:schemeClr>
                  </a:solidFill>
                </a:rPr>
                <a:t>Silver</a:t>
              </a:r>
            </a:p>
          </p:txBody>
        </p:sp>
      </p:grpSp>
      <p:grpSp>
        <p:nvGrpSpPr>
          <p:cNvPr id="19" name="Gold" descr="Gold Category has::&#10;High monthly premium&#10;Low costs when you need care&#10;Deductibles are usually low&#10;The insurance company pays 80% and you pay 20%&#10;">
            <a:extLst>
              <a:ext uri="{FF2B5EF4-FFF2-40B4-BE49-F238E27FC236}">
                <a16:creationId xmlns:a16="http://schemas.microsoft.com/office/drawing/2014/main" id="{DEBF6DEF-C844-4FA4-A1AB-38E7080C7F9F}"/>
              </a:ext>
            </a:extLst>
          </p:cNvPr>
          <p:cNvGrpSpPr/>
          <p:nvPr/>
        </p:nvGrpSpPr>
        <p:grpSpPr>
          <a:xfrm>
            <a:off x="7509434" y="1174322"/>
            <a:ext cx="2226733" cy="4725865"/>
            <a:chOff x="7509434" y="1174322"/>
            <a:chExt cx="2226733" cy="4725865"/>
          </a:xfrm>
        </p:grpSpPr>
        <p:sp>
          <p:nvSpPr>
            <p:cNvPr id="74" name="Rectangle 73">
              <a:extLst>
                <a:ext uri="{FF2B5EF4-FFF2-40B4-BE49-F238E27FC236}">
                  <a16:creationId xmlns:a16="http://schemas.microsoft.com/office/drawing/2014/main" id="{98DFC9BE-7130-4DD9-9E7E-663706205C57}"/>
                </a:ext>
                <a:ext uri="{C183D7F6-B498-43B3-948B-1728B52AA6E4}">
                  <adec:decorative xmlns:adec="http://schemas.microsoft.com/office/drawing/2017/decorative" val="1"/>
                </a:ext>
              </a:extLst>
            </p:cNvPr>
            <p:cNvSpPr/>
            <p:nvPr/>
          </p:nvSpPr>
          <p:spPr>
            <a:xfrm>
              <a:off x="7640460" y="2039973"/>
              <a:ext cx="1945131" cy="3858768"/>
            </a:xfrm>
            <a:prstGeom prst="rect">
              <a:avLst/>
            </a:prstGeom>
            <a:solidFill>
              <a:srgbClr val="E1D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95C0D0A8-A3C0-46AC-87C1-13796D03E0EC}"/>
                </a:ext>
              </a:extLst>
            </p:cNvPr>
            <p:cNvSpPr/>
            <p:nvPr/>
          </p:nvSpPr>
          <p:spPr>
            <a:xfrm>
              <a:off x="7509434" y="2664568"/>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High</a:t>
              </a:r>
            </a:p>
          </p:txBody>
        </p:sp>
        <p:sp>
          <p:nvSpPr>
            <p:cNvPr id="85" name="Rectangle 84">
              <a:extLst>
                <a:ext uri="{FF2B5EF4-FFF2-40B4-BE49-F238E27FC236}">
                  <a16:creationId xmlns:a16="http://schemas.microsoft.com/office/drawing/2014/main" id="{E64A23D9-D835-43FE-A0CF-F5F9DE3ADA4E}"/>
                </a:ext>
              </a:extLst>
            </p:cNvPr>
            <p:cNvSpPr/>
            <p:nvPr/>
          </p:nvSpPr>
          <p:spPr>
            <a:xfrm>
              <a:off x="7509434" y="3313453"/>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Low</a:t>
              </a:r>
            </a:p>
          </p:txBody>
        </p:sp>
        <p:sp>
          <p:nvSpPr>
            <p:cNvPr id="86" name="Rectangle 85">
              <a:extLst>
                <a:ext uri="{FF2B5EF4-FFF2-40B4-BE49-F238E27FC236}">
                  <a16:creationId xmlns:a16="http://schemas.microsoft.com/office/drawing/2014/main" id="{74E84CE6-EA6C-4BDE-BB76-54638242B3A3}"/>
                </a:ext>
              </a:extLst>
            </p:cNvPr>
            <p:cNvSpPr/>
            <p:nvPr/>
          </p:nvSpPr>
          <p:spPr>
            <a:xfrm>
              <a:off x="7509434" y="3962338"/>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Usually low</a:t>
              </a:r>
            </a:p>
          </p:txBody>
        </p:sp>
        <p:sp>
          <p:nvSpPr>
            <p:cNvPr id="87" name="Rectangle 86">
              <a:extLst>
                <a:ext uri="{FF2B5EF4-FFF2-40B4-BE49-F238E27FC236}">
                  <a16:creationId xmlns:a16="http://schemas.microsoft.com/office/drawing/2014/main" id="{C3AA8819-990D-431B-BF2C-43B1B094584D}"/>
                </a:ext>
              </a:extLst>
            </p:cNvPr>
            <p:cNvSpPr/>
            <p:nvPr/>
          </p:nvSpPr>
          <p:spPr>
            <a:xfrm>
              <a:off x="7509434" y="4611223"/>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80%</a:t>
              </a:r>
            </a:p>
          </p:txBody>
        </p:sp>
        <p:sp>
          <p:nvSpPr>
            <p:cNvPr id="88" name="Rectangle 87">
              <a:extLst>
                <a:ext uri="{FF2B5EF4-FFF2-40B4-BE49-F238E27FC236}">
                  <a16:creationId xmlns:a16="http://schemas.microsoft.com/office/drawing/2014/main" id="{CD52D3B8-516F-4F97-9968-A05FB9C83B93}"/>
                </a:ext>
              </a:extLst>
            </p:cNvPr>
            <p:cNvSpPr/>
            <p:nvPr/>
          </p:nvSpPr>
          <p:spPr>
            <a:xfrm>
              <a:off x="7509434" y="5260107"/>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20%</a:t>
              </a:r>
            </a:p>
          </p:txBody>
        </p:sp>
        <p:sp>
          <p:nvSpPr>
            <p:cNvPr id="116" name="Arrow: Pentagon 115">
              <a:extLst>
                <a:ext uri="{FF2B5EF4-FFF2-40B4-BE49-F238E27FC236}">
                  <a16:creationId xmlns:a16="http://schemas.microsoft.com/office/drawing/2014/main" id="{FBDB6BAF-74D5-4A32-9A31-AF11BF8480B9}"/>
                </a:ext>
              </a:extLst>
            </p:cNvPr>
            <p:cNvSpPr/>
            <p:nvPr/>
          </p:nvSpPr>
          <p:spPr>
            <a:xfrm rot="5400000">
              <a:off x="7889132" y="925651"/>
              <a:ext cx="1437057" cy="1934400"/>
            </a:xfrm>
            <a:prstGeom prst="homePlate">
              <a:avLst>
                <a:gd name="adj" fmla="val 23957"/>
              </a:avLst>
            </a:prstGeom>
            <a:gradFill flip="none" rotWithShape="1">
              <a:gsLst>
                <a:gs pos="30000">
                  <a:srgbClr val="C19E4F"/>
                </a:gs>
                <a:gs pos="99000">
                  <a:schemeClr val="bg1">
                    <a:lumMod val="65000"/>
                    <a:tint val="23500"/>
                    <a:satMod val="160000"/>
                  </a:schemeClr>
                </a:gs>
              </a:gsLst>
              <a:path path="circle">
                <a:fillToRect l="100000" b="100000"/>
              </a:path>
              <a:tileRect t="-100000" r="-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extBox 116">
              <a:extLst>
                <a:ext uri="{FF2B5EF4-FFF2-40B4-BE49-F238E27FC236}">
                  <a16:creationId xmlns:a16="http://schemas.microsoft.com/office/drawing/2014/main" id="{726F6427-F0D8-4B45-8F3D-7388EEBCF0BC}"/>
                </a:ext>
              </a:extLst>
            </p:cNvPr>
            <p:cNvSpPr txBox="1"/>
            <p:nvPr/>
          </p:nvSpPr>
          <p:spPr>
            <a:xfrm>
              <a:off x="7661919" y="1554949"/>
              <a:ext cx="1881643" cy="400110"/>
            </a:xfrm>
            <a:prstGeom prst="rect">
              <a:avLst/>
            </a:prstGeom>
            <a:noFill/>
            <a:ln>
              <a:noFill/>
            </a:ln>
          </p:spPr>
          <p:txBody>
            <a:bodyPr wrap="square" rtlCol="0">
              <a:spAutoFit/>
            </a:bodyPr>
            <a:lstStyle/>
            <a:p>
              <a:pPr algn="ctr"/>
              <a:r>
                <a:rPr lang="en-US" sz="2000" b="1" dirty="0">
                  <a:solidFill>
                    <a:schemeClr val="accent1">
                      <a:lumMod val="50000"/>
                    </a:schemeClr>
                  </a:solidFill>
                </a:rPr>
                <a:t>Gold</a:t>
              </a:r>
            </a:p>
          </p:txBody>
        </p:sp>
      </p:grpSp>
      <p:grpSp>
        <p:nvGrpSpPr>
          <p:cNvPr id="20" name="Platinum" descr="Platinum Category has:&#10;Highest monthly premium&#10;Lowest costs when you get care&#10;Deductibles are very low, meaning your plan starts paying its share earlier than for other categories of plans.&#10;The insurance company pays 90% and you pay 10%&#10;">
            <a:extLst>
              <a:ext uri="{FF2B5EF4-FFF2-40B4-BE49-F238E27FC236}">
                <a16:creationId xmlns:a16="http://schemas.microsoft.com/office/drawing/2014/main" id="{BC3FFCDF-D319-4AD5-B949-8967FF2D5A5E}"/>
              </a:ext>
            </a:extLst>
          </p:cNvPr>
          <p:cNvGrpSpPr/>
          <p:nvPr/>
        </p:nvGrpSpPr>
        <p:grpSpPr>
          <a:xfrm>
            <a:off x="9683125" y="1167033"/>
            <a:ext cx="2226733" cy="4722564"/>
            <a:chOff x="9683125" y="1167033"/>
            <a:chExt cx="2226733" cy="4722564"/>
          </a:xfrm>
        </p:grpSpPr>
        <p:sp>
          <p:nvSpPr>
            <p:cNvPr id="75" name="Rectangle 74">
              <a:extLst>
                <a:ext uri="{FF2B5EF4-FFF2-40B4-BE49-F238E27FC236}">
                  <a16:creationId xmlns:a16="http://schemas.microsoft.com/office/drawing/2014/main" id="{C6478ABC-5062-4AE0-A12F-5BB50353EE43}"/>
                </a:ext>
                <a:ext uri="{C183D7F6-B498-43B3-948B-1728B52AA6E4}">
                  <adec:decorative xmlns:adec="http://schemas.microsoft.com/office/drawing/2017/decorative" val="1"/>
                </a:ext>
              </a:extLst>
            </p:cNvPr>
            <p:cNvSpPr/>
            <p:nvPr/>
          </p:nvSpPr>
          <p:spPr>
            <a:xfrm>
              <a:off x="9831114" y="2030829"/>
              <a:ext cx="1945131" cy="385876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40A35712-5E95-4831-BA86-95F11154BBB2}"/>
                </a:ext>
              </a:extLst>
            </p:cNvPr>
            <p:cNvSpPr/>
            <p:nvPr/>
          </p:nvSpPr>
          <p:spPr>
            <a:xfrm>
              <a:off x="9683125" y="2645518"/>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Highest</a:t>
              </a:r>
            </a:p>
          </p:txBody>
        </p:sp>
        <p:sp>
          <p:nvSpPr>
            <p:cNvPr id="91" name="Rectangle 90">
              <a:extLst>
                <a:ext uri="{FF2B5EF4-FFF2-40B4-BE49-F238E27FC236}">
                  <a16:creationId xmlns:a16="http://schemas.microsoft.com/office/drawing/2014/main" id="{A1239B05-7E48-47DD-84A2-32A3C86B3EF8}"/>
                </a:ext>
              </a:extLst>
            </p:cNvPr>
            <p:cNvSpPr/>
            <p:nvPr/>
          </p:nvSpPr>
          <p:spPr>
            <a:xfrm>
              <a:off x="9683125" y="3294403"/>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Lowest</a:t>
              </a:r>
            </a:p>
          </p:txBody>
        </p:sp>
        <p:sp>
          <p:nvSpPr>
            <p:cNvPr id="92" name="Rectangle 91">
              <a:extLst>
                <a:ext uri="{FF2B5EF4-FFF2-40B4-BE49-F238E27FC236}">
                  <a16:creationId xmlns:a16="http://schemas.microsoft.com/office/drawing/2014/main" id="{CB75169A-0F9E-461B-A6D8-48771699F907}"/>
                </a:ext>
              </a:extLst>
            </p:cNvPr>
            <p:cNvSpPr/>
            <p:nvPr/>
          </p:nvSpPr>
          <p:spPr>
            <a:xfrm>
              <a:off x="9683125" y="3943288"/>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Very low</a:t>
              </a:r>
            </a:p>
          </p:txBody>
        </p:sp>
        <p:sp>
          <p:nvSpPr>
            <p:cNvPr id="93" name="Rectangle 92">
              <a:extLst>
                <a:ext uri="{FF2B5EF4-FFF2-40B4-BE49-F238E27FC236}">
                  <a16:creationId xmlns:a16="http://schemas.microsoft.com/office/drawing/2014/main" id="{2DD79644-3773-41F3-8C7E-E2EA8AAD7EC0}"/>
                </a:ext>
              </a:extLst>
            </p:cNvPr>
            <p:cNvSpPr/>
            <p:nvPr/>
          </p:nvSpPr>
          <p:spPr>
            <a:xfrm>
              <a:off x="9683125" y="4592173"/>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90%</a:t>
              </a:r>
            </a:p>
          </p:txBody>
        </p:sp>
        <p:sp>
          <p:nvSpPr>
            <p:cNvPr id="94" name="Rectangle 93">
              <a:extLst>
                <a:ext uri="{FF2B5EF4-FFF2-40B4-BE49-F238E27FC236}">
                  <a16:creationId xmlns:a16="http://schemas.microsoft.com/office/drawing/2014/main" id="{52FE7DB9-0EA1-4685-850F-F42813EE7807}"/>
                </a:ext>
              </a:extLst>
            </p:cNvPr>
            <p:cNvSpPr/>
            <p:nvPr/>
          </p:nvSpPr>
          <p:spPr>
            <a:xfrm>
              <a:off x="9683125" y="5241057"/>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10%</a:t>
              </a:r>
            </a:p>
          </p:txBody>
        </p:sp>
        <p:sp>
          <p:nvSpPr>
            <p:cNvPr id="119" name="Arrow: Pentagon 118">
              <a:extLst>
                <a:ext uri="{FF2B5EF4-FFF2-40B4-BE49-F238E27FC236}">
                  <a16:creationId xmlns:a16="http://schemas.microsoft.com/office/drawing/2014/main" id="{D31ACB51-5FBB-4144-8449-6137E8C4765A}"/>
                </a:ext>
              </a:extLst>
            </p:cNvPr>
            <p:cNvSpPr/>
            <p:nvPr/>
          </p:nvSpPr>
          <p:spPr>
            <a:xfrm rot="5400000">
              <a:off x="10090517" y="918362"/>
              <a:ext cx="1437057" cy="1934400"/>
            </a:xfrm>
            <a:prstGeom prst="homePlate">
              <a:avLst>
                <a:gd name="adj" fmla="val 23957"/>
              </a:avLst>
            </a:prstGeom>
            <a:gradFill flip="none" rotWithShape="1">
              <a:gsLst>
                <a:gs pos="40000">
                  <a:schemeClr val="bg1">
                    <a:lumMod val="85000"/>
                  </a:schemeClr>
                </a:gs>
                <a:gs pos="52000">
                  <a:schemeClr val="bg1">
                    <a:lumMod val="65000"/>
                    <a:tint val="44500"/>
                    <a:satMod val="160000"/>
                  </a:schemeClr>
                </a:gs>
                <a:gs pos="81000">
                  <a:schemeClr val="bg1">
                    <a:lumMod val="65000"/>
                    <a:tint val="23500"/>
                    <a:satMod val="160000"/>
                  </a:schemeClr>
                </a:gs>
              </a:gsLst>
              <a:path path="circle">
                <a:fillToRect l="100000" b="100000"/>
              </a:path>
              <a:tileRect t="-100000" r="-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a:extLst>
                <a:ext uri="{FF2B5EF4-FFF2-40B4-BE49-F238E27FC236}">
                  <a16:creationId xmlns:a16="http://schemas.microsoft.com/office/drawing/2014/main" id="{B002CEE0-460F-465B-A36C-4565614F15A8}"/>
                </a:ext>
              </a:extLst>
            </p:cNvPr>
            <p:cNvSpPr txBox="1"/>
            <p:nvPr/>
          </p:nvSpPr>
          <p:spPr>
            <a:xfrm>
              <a:off x="9863304" y="1547660"/>
              <a:ext cx="1881643" cy="400110"/>
            </a:xfrm>
            <a:prstGeom prst="rect">
              <a:avLst/>
            </a:prstGeom>
            <a:noFill/>
            <a:ln>
              <a:noFill/>
            </a:ln>
          </p:spPr>
          <p:txBody>
            <a:bodyPr wrap="square" rtlCol="0">
              <a:spAutoFit/>
            </a:bodyPr>
            <a:lstStyle/>
            <a:p>
              <a:pPr algn="ctr"/>
              <a:r>
                <a:rPr lang="en-US" sz="2000" b="1" dirty="0">
                  <a:solidFill>
                    <a:schemeClr val="accent1">
                      <a:lumMod val="50000"/>
                    </a:schemeClr>
                  </a:solidFill>
                </a:rPr>
                <a:t>Platinum</a:t>
              </a:r>
            </a:p>
          </p:txBody>
        </p:sp>
      </p:grpSp>
      <p:sp>
        <p:nvSpPr>
          <p:cNvPr id="9" name="TextBox 8"/>
          <p:cNvSpPr txBox="1"/>
          <p:nvPr/>
        </p:nvSpPr>
        <p:spPr>
          <a:xfrm>
            <a:off x="838200" y="6037342"/>
            <a:ext cx="11582400" cy="307777"/>
          </a:xfrm>
          <a:prstGeom prst="rect">
            <a:avLst/>
          </a:prstGeom>
          <a:noFill/>
        </p:spPr>
        <p:txBody>
          <a:bodyPr wrap="square" rtlCol="0">
            <a:spAutoFit/>
          </a:bodyPr>
          <a:lstStyle/>
          <a:p>
            <a:pPr>
              <a:lnSpc>
                <a:spcPct val="100000"/>
              </a:lnSpc>
              <a:spcBef>
                <a:spcPts val="600"/>
              </a:spcBef>
            </a:pPr>
            <a:r>
              <a:rPr lang="en-US" sz="1400" b="1" dirty="0">
                <a:solidFill>
                  <a:srgbClr val="00529B"/>
                </a:solidFill>
                <a:latin typeface="Arial" panose="020B0604020202020204" pitchFamily="34" charset="0"/>
                <a:cs typeface="Arial" panose="020B0604020202020204" pitchFamily="34" charset="0"/>
              </a:rPr>
              <a:t>NOTE:</a:t>
            </a:r>
            <a:r>
              <a:rPr lang="en-US" sz="1400" dirty="0">
                <a:solidFill>
                  <a:srgbClr val="00529B"/>
                </a:solidFill>
                <a:latin typeface="Arial" panose="020B0604020202020204" pitchFamily="34" charset="0"/>
                <a:cs typeface="Arial" panose="020B0604020202020204" pitchFamily="34" charset="0"/>
              </a:rPr>
              <a:t> If you qualify for cost-sharing reductions, you </a:t>
            </a:r>
            <a:r>
              <a:rPr lang="en-US" sz="1400" b="1" dirty="0">
                <a:solidFill>
                  <a:srgbClr val="00529B"/>
                </a:solidFill>
                <a:latin typeface="Arial" panose="020B0604020202020204" pitchFamily="34" charset="0"/>
                <a:cs typeface="Arial" panose="020B0604020202020204" pitchFamily="34" charset="0"/>
              </a:rPr>
              <a:t>must</a:t>
            </a:r>
            <a:r>
              <a:rPr lang="en-US" sz="1400" dirty="0">
                <a:solidFill>
                  <a:srgbClr val="00529B"/>
                </a:solidFill>
                <a:latin typeface="Arial" panose="020B0604020202020204" pitchFamily="34" charset="0"/>
                <a:cs typeface="Arial" panose="020B0604020202020204" pitchFamily="34" charset="0"/>
              </a:rPr>
              <a:t> pick a Silver plan to get the extra savings. </a:t>
            </a:r>
          </a:p>
        </p:txBody>
      </p:sp>
      <p:sp>
        <p:nvSpPr>
          <p:cNvPr id="100" name="Freeform: Shape 99">
            <a:extLst>
              <a:ext uri="{FF2B5EF4-FFF2-40B4-BE49-F238E27FC236}">
                <a16:creationId xmlns:a16="http://schemas.microsoft.com/office/drawing/2014/main" id="{70CEB60E-EB79-469F-8B2E-DD96FA2BC869}"/>
              </a:ext>
              <a:ext uri="{C183D7F6-B498-43B3-948B-1728B52AA6E4}">
                <adec:decorative xmlns:adec="http://schemas.microsoft.com/office/drawing/2017/decorative" val="1"/>
              </a:ext>
            </a:extLst>
          </p:cNvPr>
          <p:cNvSpPr>
            <a:spLocks noChangeAspect="1"/>
          </p:cNvSpPr>
          <p:nvPr/>
        </p:nvSpPr>
        <p:spPr>
          <a:xfrm>
            <a:off x="563880" y="606561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18E3FA88-A9EB-4BB6-BDC6-F7BC0C73E594}"/>
              </a:ext>
            </a:extLst>
          </p:cNvPr>
          <p:cNvSpPr>
            <a:spLocks noGrp="1"/>
          </p:cNvSpPr>
          <p:nvPr>
            <p:ph type="sldNum" sz="quarter" idx="12"/>
          </p:nvPr>
        </p:nvSpPr>
        <p:spPr/>
        <p:txBody>
          <a:bodyPr/>
          <a:lstStyle/>
          <a:p>
            <a:fld id="{48F63A3B-78C7-47BE-AE5E-E10140E04643}" type="slidenum">
              <a:rPr lang="en-US" smtClean="0"/>
              <a:t>14</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208336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Catastrophic Health Plans </a:t>
            </a:r>
          </a:p>
        </p:txBody>
      </p:sp>
      <p:sp>
        <p:nvSpPr>
          <p:cNvPr id="5" name="Content Placeholder 4"/>
          <p:cNvSpPr>
            <a:spLocks noGrp="1"/>
          </p:cNvSpPr>
          <p:nvPr>
            <p:ph sz="quarter" idx="13"/>
          </p:nvPr>
        </p:nvSpPr>
        <p:spPr/>
        <p:txBody>
          <a:bodyPr>
            <a:normAutofit/>
          </a:bodyPr>
          <a:lstStyle/>
          <a:p>
            <a:r>
              <a:rPr lang="en-US" sz="2400" dirty="0">
                <a:solidFill>
                  <a:srgbClr val="00529B"/>
                </a:solidFill>
              </a:rPr>
              <a:t>Health plans that:  </a:t>
            </a:r>
          </a:p>
          <a:p>
            <a:pPr marL="822960" lvl="1">
              <a:spcAft>
                <a:spcPts val="1200"/>
              </a:spcAft>
            </a:pPr>
            <a:r>
              <a:rPr lang="en-US" sz="2000" dirty="0">
                <a:solidFill>
                  <a:srgbClr val="00529B"/>
                </a:solidFill>
              </a:rPr>
              <a:t>Have high deductibles and generally lower premiums</a:t>
            </a:r>
          </a:p>
          <a:p>
            <a:pPr marL="822960" lvl="1">
              <a:spcAft>
                <a:spcPts val="1200"/>
              </a:spcAft>
            </a:pPr>
            <a:r>
              <a:rPr lang="en-US" sz="2000" dirty="0">
                <a:solidFill>
                  <a:srgbClr val="00529B"/>
                </a:solidFill>
              </a:rPr>
              <a:t>Include at least 3 primary care visits per year and certain recommended preventive services with no out-of-pocket costs before the plan's deductible is met</a:t>
            </a:r>
          </a:p>
          <a:p>
            <a:pPr marL="822960" lvl="1">
              <a:spcAft>
                <a:spcPts val="1200"/>
              </a:spcAft>
            </a:pPr>
            <a:r>
              <a:rPr lang="en-US" sz="2000" dirty="0">
                <a:solidFill>
                  <a:srgbClr val="00529B"/>
                </a:solidFill>
              </a:rPr>
              <a:t>Protect you from high out-of-pocket costs</a:t>
            </a:r>
          </a:p>
          <a:p>
            <a:r>
              <a:rPr lang="en-US" sz="2400" dirty="0">
                <a:solidFill>
                  <a:srgbClr val="00529B"/>
                </a:solidFill>
              </a:rPr>
              <a:t>You pay all medical costs for covered care up to the annual limit on cost sharing for the plan year</a:t>
            </a:r>
          </a:p>
          <a:p>
            <a:r>
              <a:rPr lang="en-US" sz="2400" dirty="0">
                <a:solidFill>
                  <a:srgbClr val="00529B"/>
                </a:solidFill>
              </a:rPr>
              <a:t>You’re eligible if you’re under 30 at the time of enrollment or if you qualify for a hardship or affordability exemption</a:t>
            </a:r>
          </a:p>
        </p:txBody>
      </p:sp>
      <p:sp>
        <p:nvSpPr>
          <p:cNvPr id="6" name="Slide Number Placeholder 5">
            <a:extLst>
              <a:ext uri="{FF2B5EF4-FFF2-40B4-BE49-F238E27FC236}">
                <a16:creationId xmlns:a16="http://schemas.microsoft.com/office/drawing/2014/main" id="{08C6C949-1012-4B90-8D0C-E5AC74050F5A}"/>
              </a:ext>
            </a:extLst>
          </p:cNvPr>
          <p:cNvSpPr>
            <a:spLocks noGrp="1"/>
          </p:cNvSpPr>
          <p:nvPr>
            <p:ph type="sldNum" sz="quarter" idx="12"/>
          </p:nvPr>
        </p:nvSpPr>
        <p:spPr/>
        <p:txBody>
          <a:bodyPr/>
          <a:lstStyle/>
          <a:p>
            <a:fld id="{0B2D781D-8844-5940-92D1-06EF0A7F581E}" type="slidenum">
              <a:rPr lang="en-US" smtClean="0"/>
              <a:t>15</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05998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lstStyle/>
          <a:p>
            <a:r>
              <a:rPr lang="en-US" dirty="0"/>
              <a:t>Check Your Knowledge: Question 1</a:t>
            </a:r>
          </a:p>
        </p:txBody>
      </p:sp>
      <p:sp>
        <p:nvSpPr>
          <p:cNvPr id="6" name="Text Placeholder 5">
            <a:extLst>
              <a:ext uri="{FF2B5EF4-FFF2-40B4-BE49-F238E27FC236}">
                <a16:creationId xmlns:a16="http://schemas.microsoft.com/office/drawing/2014/main" id="{B06734AA-F79A-4014-B7BF-E8A963084280}"/>
              </a:ext>
            </a:extLst>
          </p:cNvPr>
          <p:cNvSpPr>
            <a:spLocks noGrp="1"/>
          </p:cNvSpPr>
          <p:nvPr>
            <p:ph sz="quarter" idx="13"/>
          </p:nvPr>
        </p:nvSpPr>
        <p:spPr/>
        <p:txBody>
          <a:bodyPr wrap="square">
            <a:noAutofit/>
          </a:bodyPr>
          <a:lstStyle/>
          <a:p>
            <a:pPr marL="0" indent="0">
              <a:lnSpc>
                <a:spcPct val="100000"/>
              </a:lnSpc>
              <a:spcAft>
                <a:spcPts val="1800"/>
              </a:spcAft>
              <a:buNone/>
            </a:pPr>
            <a:r>
              <a:rPr lang="en-US" sz="2400" b="1" dirty="0">
                <a:solidFill>
                  <a:srgbClr val="00529B"/>
                </a:solidFill>
                <a:ea typeface="Calibri" panose="020F0502020204030204" pitchFamily="34" charset="0"/>
              </a:rPr>
              <a:t>What are the 4 metal categories based on?</a:t>
            </a:r>
            <a:endParaRPr lang="en-US" sz="2400" b="1" dirty="0">
              <a:solidFill>
                <a:srgbClr val="00529B"/>
              </a:solidFill>
            </a:endParaRPr>
          </a:p>
          <a:p>
            <a:pPr marL="457200" indent="-457200">
              <a:lnSpc>
                <a:spcPct val="100000"/>
              </a:lnSpc>
              <a:buFont typeface="+mj-lt"/>
              <a:buAutoNum type="alphaLcPeriod"/>
            </a:pPr>
            <a:r>
              <a:rPr lang="en-US" sz="2400" dirty="0">
                <a:solidFill>
                  <a:srgbClr val="00529B"/>
                </a:solidFill>
              </a:rPr>
              <a:t>When you’re eligible to enroll</a:t>
            </a:r>
          </a:p>
          <a:p>
            <a:pPr marL="457200" indent="-457200">
              <a:lnSpc>
                <a:spcPct val="100000"/>
              </a:lnSpc>
              <a:buFont typeface="+mj-lt"/>
              <a:buAutoNum type="alphaLcPeriod"/>
            </a:pPr>
            <a:r>
              <a:rPr lang="en-US" sz="2400" dirty="0">
                <a:solidFill>
                  <a:srgbClr val="00529B"/>
                </a:solidFill>
              </a:rPr>
              <a:t>How you and your plan split costs</a:t>
            </a:r>
          </a:p>
          <a:p>
            <a:pPr marL="457200" indent="-457200">
              <a:lnSpc>
                <a:spcPct val="100000"/>
              </a:lnSpc>
              <a:buFont typeface="+mj-lt"/>
              <a:buAutoNum type="alphaLcPeriod"/>
            </a:pPr>
            <a:r>
              <a:rPr lang="en-US" sz="2400" dirty="0">
                <a:solidFill>
                  <a:srgbClr val="00529B"/>
                </a:solidFill>
              </a:rPr>
              <a:t>The quality of the plan</a:t>
            </a:r>
          </a:p>
          <a:p>
            <a:pPr marL="457200" indent="-457200">
              <a:lnSpc>
                <a:spcPct val="100000"/>
              </a:lnSpc>
              <a:buFont typeface="+mj-lt"/>
              <a:buAutoNum type="alphaLcPeriod"/>
            </a:pPr>
            <a:r>
              <a:rPr lang="en-US" sz="2400" dirty="0">
                <a:solidFill>
                  <a:srgbClr val="00529B"/>
                </a:solidFill>
              </a:rPr>
              <a:t>None of the above</a:t>
            </a:r>
          </a:p>
          <a:p>
            <a:endParaRPr lang="en-US" sz="1800" dirty="0">
              <a:solidFill>
                <a:srgbClr val="00529B"/>
              </a:solidFill>
            </a:endParaRPr>
          </a:p>
        </p:txBody>
      </p:sp>
      <p:sp>
        <p:nvSpPr>
          <p:cNvPr id="7" name="Rounded Rectangle 7" descr="Green rectangle Highlighting B as the  correct answer">
            <a:extLst>
              <a:ext uri="{FF2B5EF4-FFF2-40B4-BE49-F238E27FC236}">
                <a16:creationId xmlns:a16="http://schemas.microsoft.com/office/drawing/2014/main" id="{8290C667-49E2-4917-A0AE-796384205F8A}"/>
              </a:ext>
            </a:extLst>
          </p:cNvPr>
          <p:cNvSpPr/>
          <p:nvPr/>
        </p:nvSpPr>
        <p:spPr>
          <a:xfrm>
            <a:off x="1987549" y="2725725"/>
            <a:ext cx="6289123"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A59D9A57-2D0A-4E60-85BA-08B79EB3406E}"/>
              </a:ext>
            </a:extLst>
          </p:cNvPr>
          <p:cNvSpPr>
            <a:spLocks noGrp="1"/>
          </p:cNvSpPr>
          <p:nvPr>
            <p:ph type="sldNum" sz="quarter" idx="12"/>
          </p:nvPr>
        </p:nvSpPr>
        <p:spPr/>
        <p:txBody>
          <a:bodyPr/>
          <a:lstStyle/>
          <a:p>
            <a:fld id="{48F63A3B-78C7-47BE-AE5E-E10140E04643}" type="slidenum">
              <a:rPr lang="en-US" smtClean="0"/>
              <a:t>16</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2022</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290910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lstStyle/>
          <a:p>
            <a:r>
              <a:rPr lang="en-US" dirty="0"/>
              <a:t>Check Your Knowledge: Question 2</a:t>
            </a:r>
          </a:p>
        </p:txBody>
      </p:sp>
      <p:sp>
        <p:nvSpPr>
          <p:cNvPr id="6" name="Text Placeholder 5">
            <a:extLst>
              <a:ext uri="{FF2B5EF4-FFF2-40B4-BE49-F238E27FC236}">
                <a16:creationId xmlns:a16="http://schemas.microsoft.com/office/drawing/2014/main" id="{B06734AA-F79A-4014-B7BF-E8A963084280}"/>
              </a:ext>
            </a:extLst>
          </p:cNvPr>
          <p:cNvSpPr>
            <a:spLocks noGrp="1"/>
          </p:cNvSpPr>
          <p:nvPr>
            <p:ph type="body" sz="quarter" idx="4294967295"/>
          </p:nvPr>
        </p:nvSpPr>
        <p:spPr>
          <a:xfrm>
            <a:off x="1931011" y="1714306"/>
            <a:ext cx="8901112" cy="2311400"/>
          </a:xfrm>
        </p:spPr>
        <p:txBody>
          <a:bodyPr>
            <a:noAutofit/>
          </a:bodyPr>
          <a:lstStyle/>
          <a:p>
            <a:pPr marL="0" indent="0">
              <a:lnSpc>
                <a:spcPct val="100000"/>
              </a:lnSpc>
              <a:spcBef>
                <a:spcPts val="0"/>
              </a:spcBef>
              <a:spcAft>
                <a:spcPts val="1800"/>
              </a:spcAft>
              <a:buNone/>
            </a:pPr>
            <a:r>
              <a:rPr lang="en-US" sz="2400" b="1" dirty="0">
                <a:ea typeface="Calibri" panose="020F0502020204030204" pitchFamily="34" charset="0"/>
              </a:rPr>
              <a:t>Which of the following is characteristic of a Catastrophic plan?</a:t>
            </a:r>
            <a:endParaRPr lang="en-US" sz="2400" b="1" dirty="0"/>
          </a:p>
          <a:p>
            <a:pPr marL="457200" indent="-457200">
              <a:lnSpc>
                <a:spcPct val="100000"/>
              </a:lnSpc>
              <a:spcBef>
                <a:spcPts val="0"/>
              </a:spcBef>
              <a:spcAft>
                <a:spcPts val="1200"/>
              </a:spcAft>
              <a:buFont typeface="+mj-lt"/>
              <a:buAutoNum type="alphaLcPeriod"/>
            </a:pPr>
            <a:r>
              <a:rPr lang="en-US" sz="2400" dirty="0"/>
              <a:t>Low deductibles and higher premiums</a:t>
            </a:r>
          </a:p>
          <a:p>
            <a:pPr marL="457200" indent="-457200">
              <a:lnSpc>
                <a:spcPct val="100000"/>
              </a:lnSpc>
              <a:spcBef>
                <a:spcPts val="0"/>
              </a:spcBef>
              <a:spcAft>
                <a:spcPts val="1200"/>
              </a:spcAft>
              <a:buFont typeface="+mj-lt"/>
              <a:buAutoNum type="alphaLcPeriod"/>
            </a:pPr>
            <a:r>
              <a:rPr lang="en-US" sz="2400" dirty="0"/>
              <a:t>High deductibles and lower premiums</a:t>
            </a:r>
          </a:p>
          <a:p>
            <a:pPr marL="457200" indent="-457200">
              <a:lnSpc>
                <a:spcPct val="100000"/>
              </a:lnSpc>
              <a:spcBef>
                <a:spcPts val="0"/>
              </a:spcBef>
              <a:spcAft>
                <a:spcPts val="1200"/>
              </a:spcAft>
              <a:buFont typeface="+mj-lt"/>
              <a:buAutoNum type="alphaLcPeriod"/>
            </a:pPr>
            <a:r>
              <a:rPr lang="en-US" sz="2400" dirty="0"/>
              <a:t>High out-of-pocket costs</a:t>
            </a:r>
          </a:p>
          <a:p>
            <a:pPr marL="457200" indent="-457200">
              <a:lnSpc>
                <a:spcPct val="100000"/>
              </a:lnSpc>
              <a:spcBef>
                <a:spcPts val="0"/>
              </a:spcBef>
              <a:spcAft>
                <a:spcPts val="1200"/>
              </a:spcAft>
              <a:buFont typeface="+mj-lt"/>
              <a:buAutoNum type="alphaLcPeriod"/>
            </a:pPr>
            <a:r>
              <a:rPr lang="en-US" sz="2400" dirty="0"/>
              <a:t>Only available to people over 65</a:t>
            </a:r>
          </a:p>
          <a:p>
            <a:endParaRPr lang="en-US" sz="2400" dirty="0"/>
          </a:p>
        </p:txBody>
      </p:sp>
      <p:sp>
        <p:nvSpPr>
          <p:cNvPr id="7" name="Rounded Rectangle 7" descr="Green rectangle Highlighting B as the  correct answer">
            <a:extLst>
              <a:ext uri="{FF2B5EF4-FFF2-40B4-BE49-F238E27FC236}">
                <a16:creationId xmlns:a16="http://schemas.microsoft.com/office/drawing/2014/main" id="{8290C667-49E2-4917-A0AE-796384205F8A}"/>
              </a:ext>
            </a:extLst>
          </p:cNvPr>
          <p:cNvSpPr/>
          <p:nvPr/>
        </p:nvSpPr>
        <p:spPr>
          <a:xfrm>
            <a:off x="1931011" y="3168784"/>
            <a:ext cx="6864088"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38E84571-ACF5-49DC-B7A5-72B45221A27F}"/>
              </a:ext>
            </a:extLst>
          </p:cNvPr>
          <p:cNvSpPr>
            <a:spLocks noGrp="1"/>
          </p:cNvSpPr>
          <p:nvPr>
            <p:ph type="sldNum" sz="quarter" idx="12"/>
          </p:nvPr>
        </p:nvSpPr>
        <p:spPr/>
        <p:txBody>
          <a:bodyPr/>
          <a:lstStyle/>
          <a:p>
            <a:fld id="{48F63A3B-78C7-47BE-AE5E-E10140E04643}" type="slidenum">
              <a:rPr lang="en-US" smtClean="0"/>
              <a:t>17</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2022</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30729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AE9646-57DE-48AB-80E7-BBA9DF769F19}"/>
              </a:ext>
            </a:extLst>
          </p:cNvPr>
          <p:cNvSpPr>
            <a:spLocks noGrp="1"/>
          </p:cNvSpPr>
          <p:nvPr>
            <p:ph type="title"/>
          </p:nvPr>
        </p:nvSpPr>
        <p:spPr/>
        <p:txBody>
          <a:bodyPr>
            <a:normAutofit/>
          </a:bodyPr>
          <a:lstStyle/>
          <a:p>
            <a:r>
              <a:rPr lang="en-US" dirty="0"/>
              <a:t>Lesson 3</a:t>
            </a:r>
          </a:p>
        </p:txBody>
      </p:sp>
      <p:sp>
        <p:nvSpPr>
          <p:cNvPr id="5" name="Text Placeholder 4">
            <a:extLst>
              <a:ext uri="{FF2B5EF4-FFF2-40B4-BE49-F238E27FC236}">
                <a16:creationId xmlns:a16="http://schemas.microsoft.com/office/drawing/2014/main" id="{4F275E07-B082-46D6-B93A-7B36F83721BC}"/>
              </a:ext>
            </a:extLst>
          </p:cNvPr>
          <p:cNvSpPr>
            <a:spLocks noGrp="1"/>
          </p:cNvSpPr>
          <p:nvPr>
            <p:ph type="body" idx="1"/>
          </p:nvPr>
        </p:nvSpPr>
        <p:spPr/>
        <p:txBody>
          <a:bodyPr/>
          <a:lstStyle/>
          <a:p>
            <a:r>
              <a:rPr lang="en-US" dirty="0"/>
              <a:t>Eligibility &amp; Enrollment Basics</a:t>
            </a:r>
          </a:p>
        </p:txBody>
      </p:sp>
    </p:spTree>
    <p:custDataLst>
      <p:tags r:id="rId1"/>
    </p:custDataLst>
    <p:extLst>
      <p:ext uri="{BB962C8B-B14F-4D97-AF65-F5344CB8AC3E}">
        <p14:creationId xmlns:p14="http://schemas.microsoft.com/office/powerpoint/2010/main" val="1191563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3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type="body" sz="quarter" idx="13"/>
          </p:nvPr>
        </p:nvSpPr>
        <p:spPr/>
        <p:txBody>
          <a:bodyPr/>
          <a:lstStyle/>
          <a:p>
            <a:pPr marL="0" indent="0">
              <a:buNone/>
            </a:pPr>
            <a:r>
              <a:rPr lang="en-US" sz="2400" b="1" dirty="0">
                <a:solidFill>
                  <a:srgbClr val="00529B"/>
                </a:solidFill>
              </a:rPr>
              <a:t>By the end of this lesson, you’ll be able to:</a:t>
            </a:r>
          </a:p>
          <a:p>
            <a:pPr marL="822960"/>
            <a:r>
              <a:rPr lang="en-US" sz="2400" dirty="0">
                <a:solidFill>
                  <a:srgbClr val="00529B"/>
                </a:solidFill>
              </a:rPr>
              <a:t>Identify coverage eligibility through the Marketplace</a:t>
            </a:r>
          </a:p>
          <a:p>
            <a:pPr marL="822960"/>
            <a:r>
              <a:rPr lang="en-US" sz="2400" dirty="0">
                <a:solidFill>
                  <a:srgbClr val="00529B"/>
                </a:solidFill>
              </a:rPr>
              <a:t>Explain the Affordability Program</a:t>
            </a:r>
          </a:p>
          <a:p>
            <a:pPr marL="822960"/>
            <a:r>
              <a:rPr lang="en-US" sz="2400" dirty="0">
                <a:solidFill>
                  <a:srgbClr val="00529B"/>
                </a:solidFill>
              </a:rPr>
              <a:t>List the special benefits for American Indian/Alaska Natives</a:t>
            </a:r>
          </a:p>
          <a:p>
            <a:pPr marL="822960"/>
            <a:endParaRPr lang="en-US" sz="2400" dirty="0">
              <a:solidFill>
                <a:srgbClr val="00529B"/>
              </a:solidFill>
            </a:endParaRPr>
          </a:p>
          <a:p>
            <a:pPr marL="0" indent="0">
              <a:buNone/>
            </a:pPr>
            <a:endParaRPr lang="en-US" dirty="0">
              <a:solidFill>
                <a:srgbClr val="00529B"/>
              </a:solidFill>
            </a:endParaRPr>
          </a:p>
        </p:txBody>
      </p:sp>
      <p:sp>
        <p:nvSpPr>
          <p:cNvPr id="5" name="Slide Number Placeholder 4">
            <a:extLst>
              <a:ext uri="{FF2B5EF4-FFF2-40B4-BE49-F238E27FC236}">
                <a16:creationId xmlns:a16="http://schemas.microsoft.com/office/drawing/2014/main" id="{E69F21B2-0D88-4AF5-A5D0-C91E3D480CE1}"/>
              </a:ext>
            </a:extLst>
          </p:cNvPr>
          <p:cNvSpPr>
            <a:spLocks noGrp="1"/>
          </p:cNvSpPr>
          <p:nvPr>
            <p:ph type="sldNum" sz="quarter" idx="12"/>
          </p:nvPr>
        </p:nvSpPr>
        <p:spPr/>
        <p:txBody>
          <a:bodyPr/>
          <a:lstStyle/>
          <a:p>
            <a:fld id="{0B2D781D-8844-5940-92D1-06EF0A7F581E}" type="slidenum">
              <a:rPr lang="en-US" smtClean="0"/>
              <a:pPr/>
              <a:t>19</a:t>
            </a:fld>
            <a:endParaRPr lang="en-US" dirty="0"/>
          </a:p>
        </p:txBody>
      </p:sp>
      <p:sp>
        <p:nvSpPr>
          <p:cNvPr id="4" name="Footer Placeholder 3">
            <a:extLst>
              <a:ext uri="{FF2B5EF4-FFF2-40B4-BE49-F238E27FC236}">
                <a16:creationId xmlns:a16="http://schemas.microsoft.com/office/drawing/2014/main" id="{7A3DF185-7556-4F0C-BEB5-053D9902D682}"/>
              </a:ext>
            </a:extLst>
          </p:cNvPr>
          <p:cNvSpPr>
            <a:spLocks noGrp="1"/>
          </p:cNvSpPr>
          <p:nvPr>
            <p:ph type="ftr" sz="quarter" idx="11"/>
          </p:nvPr>
        </p:nvSpPr>
        <p:spPr/>
        <p:txBody>
          <a:bodyPr/>
          <a:lstStyle/>
          <a:p>
            <a:r>
              <a:rPr lang="en-US" dirty="0"/>
              <a:t>Marketplace Basics</a:t>
            </a:r>
          </a:p>
        </p:txBody>
      </p:sp>
      <p:sp>
        <p:nvSpPr>
          <p:cNvPr id="3" name="Date Placeholder 2">
            <a:extLst>
              <a:ext uri="{FF2B5EF4-FFF2-40B4-BE49-F238E27FC236}">
                <a16:creationId xmlns:a16="http://schemas.microsoft.com/office/drawing/2014/main" id="{9A606B98-7A3E-4E80-86A7-74BAA0BB30D2}"/>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416426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Table of Contents</a:t>
            </a:r>
          </a:p>
        </p:txBody>
      </p:sp>
      <p:sp>
        <p:nvSpPr>
          <p:cNvPr id="4" name="Text Placeholder 3">
            <a:extLst>
              <a:ext uri="{FF2B5EF4-FFF2-40B4-BE49-F238E27FC236}">
                <a16:creationId xmlns:a16="http://schemas.microsoft.com/office/drawing/2014/main" id="{16370B6E-46B0-4632-8073-6EE1F9DD061F}"/>
              </a:ext>
            </a:extLst>
          </p:cNvPr>
          <p:cNvSpPr>
            <a:spLocks noGrp="1"/>
          </p:cNvSpPr>
          <p:nvPr>
            <p:ph type="body" sz="quarter" idx="13"/>
          </p:nvPr>
        </p:nvSpPr>
        <p:spPr>
          <a:xfrm>
            <a:off x="1672210" y="1985222"/>
            <a:ext cx="9355673" cy="4251453"/>
          </a:xfrm>
        </p:spPr>
        <p:txBody>
          <a:bodyPr>
            <a:normAutofit/>
          </a:bodyPr>
          <a:lstStyle/>
          <a:p>
            <a:pPr indent="-274320">
              <a:spcBef>
                <a:spcPts val="0"/>
              </a:spcBef>
            </a:pPr>
            <a:r>
              <a:rPr lang="en-US" sz="2000" b="1" dirty="0">
                <a:solidFill>
                  <a:srgbClr val="00529B"/>
                </a:solidFill>
              </a:rPr>
              <a:t>Lesson 1: </a:t>
            </a:r>
            <a:r>
              <a:rPr lang="en-US" sz="2000" dirty="0">
                <a:solidFill>
                  <a:srgbClr val="00529B"/>
                </a:solidFill>
              </a:rPr>
              <a:t>Overview of the Marketplace..................................................4–8</a:t>
            </a:r>
          </a:p>
          <a:p>
            <a:pPr indent="-274320">
              <a:spcBef>
                <a:spcPts val="0"/>
              </a:spcBef>
            </a:pPr>
            <a:r>
              <a:rPr lang="en-US" sz="2000" b="1" dirty="0">
                <a:solidFill>
                  <a:srgbClr val="00529B"/>
                </a:solidFill>
              </a:rPr>
              <a:t>Lesson 2: </a:t>
            </a:r>
            <a:r>
              <a:rPr lang="en-US" sz="2000" dirty="0">
                <a:solidFill>
                  <a:srgbClr val="00529B"/>
                </a:solidFill>
              </a:rPr>
              <a:t>Overview of Qualified Health Plans..……….….………….......9–17</a:t>
            </a:r>
          </a:p>
          <a:p>
            <a:pPr indent="-274320">
              <a:spcBef>
                <a:spcPts val="0"/>
              </a:spcBef>
            </a:pPr>
            <a:r>
              <a:rPr lang="en-US" sz="2000" b="1" dirty="0">
                <a:solidFill>
                  <a:srgbClr val="00529B"/>
                </a:solidFill>
              </a:rPr>
              <a:t>Lesson 3: </a:t>
            </a:r>
            <a:r>
              <a:rPr lang="en-US" sz="2000" dirty="0">
                <a:solidFill>
                  <a:srgbClr val="00529B"/>
                </a:solidFill>
              </a:rPr>
              <a:t>Eligibility &amp; Enrollment Basics ….....………………….............18–26</a:t>
            </a:r>
          </a:p>
          <a:p>
            <a:pPr indent="-274320">
              <a:spcBef>
                <a:spcPts val="0"/>
              </a:spcBef>
            </a:pPr>
            <a:r>
              <a:rPr lang="en-US" sz="2000" b="1" dirty="0">
                <a:solidFill>
                  <a:srgbClr val="00529B"/>
                </a:solidFill>
              </a:rPr>
              <a:t>Lesson 4: </a:t>
            </a:r>
            <a:r>
              <a:rPr lang="en-US" sz="2000" dirty="0">
                <a:solidFill>
                  <a:srgbClr val="00529B"/>
                </a:solidFill>
              </a:rPr>
              <a:t>Applying for Coverage……………………………………......... 27–34</a:t>
            </a:r>
          </a:p>
          <a:p>
            <a:pPr indent="-274320">
              <a:spcBef>
                <a:spcPts val="0"/>
              </a:spcBef>
            </a:pPr>
            <a:r>
              <a:rPr lang="en-US" sz="2000" b="1" dirty="0">
                <a:solidFill>
                  <a:srgbClr val="00529B"/>
                </a:solidFill>
              </a:rPr>
              <a:t>Lesson 5: </a:t>
            </a:r>
            <a:r>
              <a:rPr lang="en-US" sz="2000" dirty="0">
                <a:solidFill>
                  <a:srgbClr val="00529B"/>
                </a:solidFill>
              </a:rPr>
              <a:t>After Applying for Coverage................................................... 35–41</a:t>
            </a:r>
          </a:p>
          <a:p>
            <a:pPr indent="-274320">
              <a:spcBef>
                <a:spcPts val="0"/>
              </a:spcBef>
            </a:pPr>
            <a:r>
              <a:rPr lang="en-US" sz="2000" b="1" dirty="0">
                <a:solidFill>
                  <a:srgbClr val="00529B"/>
                </a:solidFill>
              </a:rPr>
              <a:t>Lesson 6: </a:t>
            </a:r>
            <a:r>
              <a:rPr lang="en-US" sz="2000" dirty="0">
                <a:solidFill>
                  <a:srgbClr val="00529B"/>
                </a:solidFill>
              </a:rPr>
              <a:t>Other Health Coverage Options …………………………........42–52</a:t>
            </a:r>
          </a:p>
          <a:p>
            <a:pPr indent="-274320">
              <a:spcBef>
                <a:spcPts val="0"/>
              </a:spcBef>
            </a:pPr>
            <a:r>
              <a:rPr lang="en-US" sz="2000" b="1" dirty="0">
                <a:solidFill>
                  <a:srgbClr val="00529B"/>
                </a:solidFill>
              </a:rPr>
              <a:t>Lesson 7: </a:t>
            </a:r>
            <a:r>
              <a:rPr lang="en-US" sz="2000" dirty="0">
                <a:solidFill>
                  <a:srgbClr val="00529B"/>
                </a:solidFill>
              </a:rPr>
              <a:t>Options for Small Employers……………………………………53–58</a:t>
            </a:r>
          </a:p>
          <a:p>
            <a:pPr indent="-274320">
              <a:spcBef>
                <a:spcPts val="0"/>
              </a:spcBef>
            </a:pPr>
            <a:r>
              <a:rPr lang="en-US" sz="2000" dirty="0">
                <a:solidFill>
                  <a:srgbClr val="00529B"/>
                </a:solidFill>
              </a:rPr>
              <a:t>Key Points to Remember………………………………………………….... 59–60</a:t>
            </a:r>
          </a:p>
          <a:p>
            <a:pPr indent="-274320">
              <a:spcBef>
                <a:spcPts val="0"/>
              </a:spcBef>
            </a:pPr>
            <a:r>
              <a:rPr lang="en-US" sz="2000" dirty="0">
                <a:solidFill>
                  <a:srgbClr val="00529B"/>
                </a:solidFill>
              </a:rPr>
              <a:t>Resources …………………………….……….………………………………61–63</a:t>
            </a:r>
          </a:p>
          <a:p>
            <a:pPr indent="-274320">
              <a:spcBef>
                <a:spcPts val="0"/>
              </a:spcBef>
            </a:pPr>
            <a:endParaRPr lang="en-US" sz="2000" dirty="0">
              <a:solidFill>
                <a:srgbClr val="00529B"/>
              </a:solidFill>
            </a:endParaRPr>
          </a:p>
          <a:p>
            <a:pPr>
              <a:spcBef>
                <a:spcPts val="600"/>
              </a:spcBef>
            </a:pPr>
            <a:endParaRPr lang="en-US" sz="2000" dirty="0">
              <a:solidFill>
                <a:srgbClr val="00529B"/>
              </a:solidFill>
            </a:endParaRPr>
          </a:p>
        </p:txBody>
      </p:sp>
      <p:sp>
        <p:nvSpPr>
          <p:cNvPr id="5" name="Slide Number Placeholder 4">
            <a:extLst>
              <a:ext uri="{FF2B5EF4-FFF2-40B4-BE49-F238E27FC236}">
                <a16:creationId xmlns:a16="http://schemas.microsoft.com/office/drawing/2014/main" id="{DDD8CE94-139E-4F43-8C08-6366DAD6EB3D}"/>
              </a:ext>
            </a:extLst>
          </p:cNvPr>
          <p:cNvSpPr>
            <a:spLocks noGrp="1"/>
          </p:cNvSpPr>
          <p:nvPr>
            <p:ph type="sldNum" sz="quarter" idx="12"/>
          </p:nvPr>
        </p:nvSpPr>
        <p:spPr/>
        <p:txBody>
          <a:bodyPr/>
          <a:lstStyle/>
          <a:p>
            <a:fld id="{0B2D781D-8844-5940-92D1-06EF0A7F581E}" type="slidenum">
              <a:rPr lang="en-US" smtClean="0"/>
              <a:pPr/>
              <a:t>2</a:t>
            </a:fld>
            <a:endParaRPr lang="en-US" dirty="0"/>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dirty="0"/>
              <a:t>Who’s Eligible for Coverage Through the Marketplace</a:t>
            </a:r>
          </a:p>
        </p:txBody>
      </p:sp>
      <p:sp>
        <p:nvSpPr>
          <p:cNvPr id="13" name="TextBox 12">
            <a:extLst>
              <a:ext uri="{FF2B5EF4-FFF2-40B4-BE49-F238E27FC236}">
                <a16:creationId xmlns:a16="http://schemas.microsoft.com/office/drawing/2014/main" id="{71A8AAFA-FF7D-4C57-9BF2-044CC80DE8FB}"/>
              </a:ext>
            </a:extLst>
          </p:cNvPr>
          <p:cNvSpPr txBox="1"/>
          <p:nvPr/>
        </p:nvSpPr>
        <p:spPr>
          <a:xfrm>
            <a:off x="0" y="1064903"/>
            <a:ext cx="12192000" cy="523220"/>
          </a:xfrm>
          <a:prstGeom prst="rect">
            <a:avLst/>
          </a:prstGeom>
          <a:noFill/>
        </p:spPr>
        <p:txBody>
          <a:bodyPr wrap="square" rtlCol="0">
            <a:spAutoFit/>
          </a:bodyPr>
          <a:lstStyle/>
          <a:p>
            <a:pPr algn="ctr"/>
            <a:r>
              <a:rPr lang="en-US" sz="2800" b="1" dirty="0">
                <a:solidFill>
                  <a:srgbClr val="00529B"/>
                </a:solidFill>
                <a:latin typeface="Arial" panose="020B0604020202020204" pitchFamily="34" charset="0"/>
                <a:cs typeface="Arial" panose="020B0604020202020204" pitchFamily="34" charset="0"/>
              </a:rPr>
              <a:t>To be eligible, you must:</a:t>
            </a:r>
          </a:p>
        </p:txBody>
      </p:sp>
      <p:sp>
        <p:nvSpPr>
          <p:cNvPr id="4" name="Rectangle: Rounded Corners 3">
            <a:extLst>
              <a:ext uri="{FF2B5EF4-FFF2-40B4-BE49-F238E27FC236}">
                <a16:creationId xmlns:a16="http://schemas.microsoft.com/office/drawing/2014/main" id="{139821B2-1972-41E3-ACC3-CEB8878EDB1D}"/>
              </a:ext>
              <a:ext uri="{C183D7F6-B498-43B3-948B-1728B52AA6E4}">
                <adec:decorative xmlns:adec="http://schemas.microsoft.com/office/drawing/2017/decorative" val="1"/>
              </a:ext>
            </a:extLst>
          </p:cNvPr>
          <p:cNvSpPr/>
          <p:nvPr/>
        </p:nvSpPr>
        <p:spPr>
          <a:xfrm>
            <a:off x="966005" y="1866090"/>
            <a:ext cx="3072595" cy="389151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8794767-8011-4670-BAD0-8BF002D21AC1}"/>
              </a:ext>
            </a:extLst>
          </p:cNvPr>
          <p:cNvSpPr/>
          <p:nvPr/>
        </p:nvSpPr>
        <p:spPr>
          <a:xfrm>
            <a:off x="966004" y="3848247"/>
            <a:ext cx="3072595" cy="1323439"/>
          </a:xfrm>
          <a:prstGeom prst="rect">
            <a:avLst/>
          </a:prstGeom>
        </p:spPr>
        <p:txBody>
          <a:bodyPr wrap="square">
            <a:spAutoFit/>
          </a:bodyPr>
          <a:lstStyle/>
          <a:p>
            <a:pPr marL="182880" lvl="1">
              <a:spcAft>
                <a:spcPts val="1200"/>
              </a:spcAft>
            </a:pPr>
            <a:r>
              <a:rPr lang="en-US" sz="2000" dirty="0">
                <a:solidFill>
                  <a:srgbClr val="00529B"/>
                </a:solidFill>
                <a:latin typeface="Arial" panose="020B0604020202020204" pitchFamily="34" charset="0"/>
                <a:cs typeface="Arial" panose="020B0604020202020204" pitchFamily="34" charset="0"/>
              </a:rPr>
              <a:t>Live in the U.S. in a state served by the Marketplace </a:t>
            </a:r>
            <a:br>
              <a:rPr lang="en-US" sz="2000" dirty="0">
                <a:solidFill>
                  <a:srgbClr val="00529B"/>
                </a:solidFill>
                <a:latin typeface="Arial" panose="020B0604020202020204" pitchFamily="34" charset="0"/>
                <a:cs typeface="Arial" panose="020B0604020202020204" pitchFamily="34" charset="0"/>
              </a:rPr>
            </a:br>
            <a:r>
              <a:rPr lang="en-US" sz="2000" dirty="0">
                <a:solidFill>
                  <a:srgbClr val="00529B"/>
                </a:solidFill>
                <a:latin typeface="Arial" panose="020B0604020202020204" pitchFamily="34" charset="0"/>
                <a:cs typeface="Arial" panose="020B0604020202020204" pitchFamily="34" charset="0"/>
              </a:rPr>
              <a:t>where you’re applying</a:t>
            </a:r>
          </a:p>
        </p:txBody>
      </p:sp>
      <p:pic>
        <p:nvPicPr>
          <p:cNvPr id="18" name="Picture 17">
            <a:extLst>
              <a:ext uri="{FF2B5EF4-FFF2-40B4-BE49-F238E27FC236}">
                <a16:creationId xmlns:a16="http://schemas.microsoft.com/office/drawing/2014/main" id="{C4B02474-8CB8-4CE7-95E6-C67DBA74953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42964" y="2200824"/>
            <a:ext cx="2189748" cy="1459832"/>
          </a:xfrm>
          <a:prstGeom prst="rect">
            <a:avLst/>
          </a:prstGeom>
        </p:spPr>
      </p:pic>
      <p:sp>
        <p:nvSpPr>
          <p:cNvPr id="9" name="Rectangle: Rounded Corners 8">
            <a:extLst>
              <a:ext uri="{FF2B5EF4-FFF2-40B4-BE49-F238E27FC236}">
                <a16:creationId xmlns:a16="http://schemas.microsoft.com/office/drawing/2014/main" id="{8DD97168-4C28-46DB-B719-988DF8CA1EBB}"/>
              </a:ext>
              <a:ext uri="{C183D7F6-B498-43B3-948B-1728B52AA6E4}">
                <adec:decorative xmlns:adec="http://schemas.microsoft.com/office/drawing/2017/decorative" val="1"/>
              </a:ext>
            </a:extLst>
          </p:cNvPr>
          <p:cNvSpPr/>
          <p:nvPr/>
        </p:nvSpPr>
        <p:spPr>
          <a:xfrm>
            <a:off x="4530600" y="1866090"/>
            <a:ext cx="3072595" cy="389151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0FF77FD-4D1C-485A-826F-F4AFC181EDB1}"/>
              </a:ext>
            </a:extLst>
          </p:cNvPr>
          <p:cNvSpPr/>
          <p:nvPr/>
        </p:nvSpPr>
        <p:spPr>
          <a:xfrm>
            <a:off x="4530600" y="3848247"/>
            <a:ext cx="3072595" cy="1631216"/>
          </a:xfrm>
          <a:prstGeom prst="rect">
            <a:avLst/>
          </a:prstGeom>
        </p:spPr>
        <p:txBody>
          <a:bodyPr wrap="square">
            <a:spAutoFit/>
          </a:bodyPr>
          <a:lstStyle/>
          <a:p>
            <a:pPr marL="182880" lvl="1">
              <a:spcAft>
                <a:spcPts val="1200"/>
              </a:spcAft>
            </a:pPr>
            <a:r>
              <a:rPr lang="en-US" sz="2000" dirty="0">
                <a:solidFill>
                  <a:srgbClr val="00529B"/>
                </a:solidFill>
                <a:latin typeface="Arial" panose="020B0604020202020204" pitchFamily="34" charset="0"/>
                <a:cs typeface="Arial" panose="020B0604020202020204" pitchFamily="34" charset="0"/>
              </a:rPr>
              <a:t>Be a U.S. citizen, U.S. national, or lawfully-present immigrant for the entire time you plan to have coverage </a:t>
            </a:r>
          </a:p>
        </p:txBody>
      </p:sp>
      <p:sp>
        <p:nvSpPr>
          <p:cNvPr id="19" name="Freeform: Shape 18">
            <a:extLst>
              <a:ext uri="{FF2B5EF4-FFF2-40B4-BE49-F238E27FC236}">
                <a16:creationId xmlns:a16="http://schemas.microsoft.com/office/drawing/2014/main" id="{7DAEF4F4-273F-4643-8F1B-29618ED7C319}"/>
              </a:ext>
              <a:ext uri="{C183D7F6-B498-43B3-948B-1728B52AA6E4}">
                <adec:decorative xmlns:adec="http://schemas.microsoft.com/office/drawing/2017/decorative" val="1"/>
              </a:ext>
            </a:extLst>
          </p:cNvPr>
          <p:cNvSpPr>
            <a:spLocks noChangeAspect="1"/>
          </p:cNvSpPr>
          <p:nvPr/>
        </p:nvSpPr>
        <p:spPr>
          <a:xfrm>
            <a:off x="6096000" y="2600900"/>
            <a:ext cx="1157718" cy="686561"/>
          </a:xfrm>
          <a:custGeom>
            <a:avLst/>
            <a:gdLst>
              <a:gd name="connsiteX0" fmla="*/ 2317530 w 5325374"/>
              <a:gd name="connsiteY0" fmla="*/ 2373833 h 3158105"/>
              <a:gd name="connsiteX1" fmla="*/ 2317530 w 5325374"/>
              <a:gd name="connsiteY1" fmla="*/ 2517383 h 3158105"/>
              <a:gd name="connsiteX2" fmla="*/ 3715507 w 5325374"/>
              <a:gd name="connsiteY2" fmla="*/ 2517383 h 3158105"/>
              <a:gd name="connsiteX3" fmla="*/ 3715507 w 5325374"/>
              <a:gd name="connsiteY3" fmla="*/ 2373833 h 3158105"/>
              <a:gd name="connsiteX4" fmla="*/ 3909372 w 5325374"/>
              <a:gd name="connsiteY4" fmla="*/ 2018422 h 3158105"/>
              <a:gd name="connsiteX5" fmla="*/ 3909372 w 5325374"/>
              <a:gd name="connsiteY5" fmla="*/ 2161972 h 3158105"/>
              <a:gd name="connsiteX6" fmla="*/ 4915212 w 5325374"/>
              <a:gd name="connsiteY6" fmla="*/ 2161972 h 3158105"/>
              <a:gd name="connsiteX7" fmla="*/ 4915212 w 5325374"/>
              <a:gd name="connsiteY7" fmla="*/ 2018422 h 3158105"/>
              <a:gd name="connsiteX8" fmla="*/ 2317531 w 5325374"/>
              <a:gd name="connsiteY8" fmla="*/ 1993565 h 3158105"/>
              <a:gd name="connsiteX9" fmla="*/ 2317531 w 5325374"/>
              <a:gd name="connsiteY9" fmla="*/ 2137115 h 3158105"/>
              <a:gd name="connsiteX10" fmla="*/ 3715508 w 5325374"/>
              <a:gd name="connsiteY10" fmla="*/ 2137115 h 3158105"/>
              <a:gd name="connsiteX11" fmla="*/ 3715508 w 5325374"/>
              <a:gd name="connsiteY11" fmla="*/ 1993565 h 3158105"/>
              <a:gd name="connsiteX12" fmla="*/ 1104428 w 5325374"/>
              <a:gd name="connsiteY12" fmla="*/ 1746926 h 3158105"/>
              <a:gd name="connsiteX13" fmla="*/ 1332790 w 5325374"/>
              <a:gd name="connsiteY13" fmla="*/ 1781526 h 3158105"/>
              <a:gd name="connsiteX14" fmla="*/ 1602673 w 5325374"/>
              <a:gd name="connsiteY14" fmla="*/ 1913008 h 3158105"/>
              <a:gd name="connsiteX15" fmla="*/ 1658034 w 5325374"/>
              <a:gd name="connsiteY15" fmla="*/ 2023730 h 3158105"/>
              <a:gd name="connsiteX16" fmla="*/ 1658034 w 5325374"/>
              <a:gd name="connsiteY16" fmla="*/ 2300533 h 3158105"/>
              <a:gd name="connsiteX17" fmla="*/ 550821 w 5325374"/>
              <a:gd name="connsiteY17" fmla="*/ 2300533 h 3158105"/>
              <a:gd name="connsiteX18" fmla="*/ 550821 w 5325374"/>
              <a:gd name="connsiteY18" fmla="*/ 2023730 h 3158105"/>
              <a:gd name="connsiteX19" fmla="*/ 606182 w 5325374"/>
              <a:gd name="connsiteY19" fmla="*/ 1913008 h 3158105"/>
              <a:gd name="connsiteX20" fmla="*/ 876065 w 5325374"/>
              <a:gd name="connsiteY20" fmla="*/ 1781526 h 3158105"/>
              <a:gd name="connsiteX21" fmla="*/ 1104428 w 5325374"/>
              <a:gd name="connsiteY21" fmla="*/ 1746926 h 3158105"/>
              <a:gd name="connsiteX22" fmla="*/ 3909372 w 5325374"/>
              <a:gd name="connsiteY22" fmla="*/ 1613298 h 3158105"/>
              <a:gd name="connsiteX23" fmla="*/ 3909372 w 5325374"/>
              <a:gd name="connsiteY23" fmla="*/ 1756848 h 3158105"/>
              <a:gd name="connsiteX24" fmla="*/ 4915212 w 5325374"/>
              <a:gd name="connsiteY24" fmla="*/ 1756848 h 3158105"/>
              <a:gd name="connsiteX25" fmla="*/ 4915212 w 5325374"/>
              <a:gd name="connsiteY25" fmla="*/ 1613298 h 3158105"/>
              <a:gd name="connsiteX26" fmla="*/ 2317531 w 5325374"/>
              <a:gd name="connsiteY26" fmla="*/ 1613298 h 3158105"/>
              <a:gd name="connsiteX27" fmla="*/ 2317531 w 5325374"/>
              <a:gd name="connsiteY27" fmla="*/ 1756848 h 3158105"/>
              <a:gd name="connsiteX28" fmla="*/ 3715508 w 5325374"/>
              <a:gd name="connsiteY28" fmla="*/ 1756848 h 3158105"/>
              <a:gd name="connsiteX29" fmla="*/ 3715508 w 5325374"/>
              <a:gd name="connsiteY29" fmla="*/ 1613298 h 3158105"/>
              <a:gd name="connsiteX30" fmla="*/ 3909372 w 5325374"/>
              <a:gd name="connsiteY30" fmla="*/ 1246019 h 3158105"/>
              <a:gd name="connsiteX31" fmla="*/ 3909372 w 5325374"/>
              <a:gd name="connsiteY31" fmla="*/ 1389569 h 3158105"/>
              <a:gd name="connsiteX32" fmla="*/ 4915212 w 5325374"/>
              <a:gd name="connsiteY32" fmla="*/ 1389569 h 3158105"/>
              <a:gd name="connsiteX33" fmla="*/ 4915212 w 5325374"/>
              <a:gd name="connsiteY33" fmla="*/ 1246019 h 3158105"/>
              <a:gd name="connsiteX34" fmla="*/ 2317531 w 5325374"/>
              <a:gd name="connsiteY34" fmla="*/ 1233031 h 3158105"/>
              <a:gd name="connsiteX35" fmla="*/ 2317531 w 5325374"/>
              <a:gd name="connsiteY35" fmla="*/ 1376581 h 3158105"/>
              <a:gd name="connsiteX36" fmla="*/ 3715508 w 5325374"/>
              <a:gd name="connsiteY36" fmla="*/ 1376581 h 3158105"/>
              <a:gd name="connsiteX37" fmla="*/ 3715508 w 5325374"/>
              <a:gd name="connsiteY37" fmla="*/ 1233031 h 3158105"/>
              <a:gd name="connsiteX38" fmla="*/ 1104428 w 5325374"/>
              <a:gd name="connsiteY38" fmla="*/ 1124119 h 3158105"/>
              <a:gd name="connsiteX39" fmla="*/ 1381231 w 5325374"/>
              <a:gd name="connsiteY39" fmla="*/ 1400922 h 3158105"/>
              <a:gd name="connsiteX40" fmla="*/ 1104428 w 5325374"/>
              <a:gd name="connsiteY40" fmla="*/ 1677726 h 3158105"/>
              <a:gd name="connsiteX41" fmla="*/ 827624 w 5325374"/>
              <a:gd name="connsiteY41" fmla="*/ 1400922 h 3158105"/>
              <a:gd name="connsiteX42" fmla="*/ 1104428 w 5325374"/>
              <a:gd name="connsiteY42" fmla="*/ 1124119 h 3158105"/>
              <a:gd name="connsiteX43" fmla="*/ 2317531 w 5325374"/>
              <a:gd name="connsiteY43" fmla="*/ 852764 h 3158105"/>
              <a:gd name="connsiteX44" fmla="*/ 2317531 w 5325374"/>
              <a:gd name="connsiteY44" fmla="*/ 996314 h 3158105"/>
              <a:gd name="connsiteX45" fmla="*/ 3715508 w 5325374"/>
              <a:gd name="connsiteY45" fmla="*/ 996314 h 3158105"/>
              <a:gd name="connsiteX46" fmla="*/ 3715508 w 5325374"/>
              <a:gd name="connsiteY46" fmla="*/ 852764 h 3158105"/>
              <a:gd name="connsiteX47" fmla="*/ 348287 w 5325374"/>
              <a:gd name="connsiteY47" fmla="*/ 852764 h 3158105"/>
              <a:gd name="connsiteX48" fmla="*/ 348287 w 5325374"/>
              <a:gd name="connsiteY48" fmla="*/ 2517383 h 3158105"/>
              <a:gd name="connsiteX49" fmla="*/ 1860564 w 5325374"/>
              <a:gd name="connsiteY49" fmla="*/ 2517383 h 3158105"/>
              <a:gd name="connsiteX50" fmla="*/ 1860564 w 5325374"/>
              <a:gd name="connsiteY50" fmla="*/ 852764 h 3158105"/>
              <a:gd name="connsiteX51" fmla="*/ 1035863 w 5325374"/>
              <a:gd name="connsiteY51" fmla="*/ 410404 h 3158105"/>
              <a:gd name="connsiteX52" fmla="*/ 1035989 w 5325374"/>
              <a:gd name="connsiteY52" fmla="*/ 410404 h 3158105"/>
              <a:gd name="connsiteX53" fmla="*/ 1058968 w 5325374"/>
              <a:gd name="connsiteY53" fmla="*/ 479470 h 3158105"/>
              <a:gd name="connsiteX54" fmla="*/ 1012883 w 5325374"/>
              <a:gd name="connsiteY54" fmla="*/ 479470 h 3158105"/>
              <a:gd name="connsiteX55" fmla="*/ 2258145 w 5325374"/>
              <a:gd name="connsiteY55" fmla="*/ 405256 h 3158105"/>
              <a:gd name="connsiteX56" fmla="*/ 2274847 w 5325374"/>
              <a:gd name="connsiteY56" fmla="*/ 405256 h 3158105"/>
              <a:gd name="connsiteX57" fmla="*/ 2299396 w 5325374"/>
              <a:gd name="connsiteY57" fmla="*/ 409337 h 3158105"/>
              <a:gd name="connsiteX58" fmla="*/ 2314716 w 5325374"/>
              <a:gd name="connsiteY58" fmla="*/ 420701 h 3158105"/>
              <a:gd name="connsiteX59" fmla="*/ 2323381 w 5325374"/>
              <a:gd name="connsiteY59" fmla="*/ 437905 h 3158105"/>
              <a:gd name="connsiteX60" fmla="*/ 2326081 w 5325374"/>
              <a:gd name="connsiteY60" fmla="*/ 459378 h 3158105"/>
              <a:gd name="connsiteX61" fmla="*/ 2323004 w 5325374"/>
              <a:gd name="connsiteY61" fmla="*/ 483991 h 3158105"/>
              <a:gd name="connsiteX62" fmla="*/ 2313712 w 5325374"/>
              <a:gd name="connsiteY62" fmla="*/ 501634 h 3158105"/>
              <a:gd name="connsiteX63" fmla="*/ 2298203 w 5325374"/>
              <a:gd name="connsiteY63" fmla="*/ 512245 h 3158105"/>
              <a:gd name="connsiteX64" fmla="*/ 2275349 w 5325374"/>
              <a:gd name="connsiteY64" fmla="*/ 515761 h 3158105"/>
              <a:gd name="connsiteX65" fmla="*/ 2258145 w 5325374"/>
              <a:gd name="connsiteY65" fmla="*/ 515761 h 3158105"/>
              <a:gd name="connsiteX66" fmla="*/ 381846 w 5325374"/>
              <a:gd name="connsiteY66" fmla="*/ 404879 h 3158105"/>
              <a:gd name="connsiteX67" fmla="*/ 395910 w 5325374"/>
              <a:gd name="connsiteY67" fmla="*/ 404879 h 3158105"/>
              <a:gd name="connsiteX68" fmla="*/ 405893 w 5325374"/>
              <a:gd name="connsiteY68" fmla="*/ 405570 h 3158105"/>
              <a:gd name="connsiteX69" fmla="*/ 415123 w 5325374"/>
              <a:gd name="connsiteY69" fmla="*/ 408898 h 3158105"/>
              <a:gd name="connsiteX70" fmla="*/ 422532 w 5325374"/>
              <a:gd name="connsiteY70" fmla="*/ 417060 h 3158105"/>
              <a:gd name="connsiteX71" fmla="*/ 425546 w 5325374"/>
              <a:gd name="connsiteY71" fmla="*/ 431124 h 3158105"/>
              <a:gd name="connsiteX72" fmla="*/ 423788 w 5325374"/>
              <a:gd name="connsiteY72" fmla="*/ 442740 h 3158105"/>
              <a:gd name="connsiteX73" fmla="*/ 418639 w 5325374"/>
              <a:gd name="connsiteY73" fmla="*/ 451907 h 3158105"/>
              <a:gd name="connsiteX74" fmla="*/ 409912 w 5325374"/>
              <a:gd name="connsiteY74" fmla="*/ 457871 h 3158105"/>
              <a:gd name="connsiteX75" fmla="*/ 396664 w 5325374"/>
              <a:gd name="connsiteY75" fmla="*/ 460006 h 3158105"/>
              <a:gd name="connsiteX76" fmla="*/ 381846 w 5325374"/>
              <a:gd name="connsiteY76" fmla="*/ 460006 h 3158105"/>
              <a:gd name="connsiteX77" fmla="*/ 1801072 w 5325374"/>
              <a:gd name="connsiteY77" fmla="*/ 404628 h 3158105"/>
              <a:gd name="connsiteX78" fmla="*/ 1815890 w 5325374"/>
              <a:gd name="connsiteY78" fmla="*/ 404628 h 3158105"/>
              <a:gd name="connsiteX79" fmla="*/ 1824743 w 5325374"/>
              <a:gd name="connsiteY79" fmla="*/ 405005 h 3158105"/>
              <a:gd name="connsiteX80" fmla="*/ 1830456 w 5325374"/>
              <a:gd name="connsiteY80" fmla="*/ 406009 h 3158105"/>
              <a:gd name="connsiteX81" fmla="*/ 1842386 w 5325374"/>
              <a:gd name="connsiteY81" fmla="*/ 413795 h 3158105"/>
              <a:gd name="connsiteX82" fmla="*/ 1846027 w 5325374"/>
              <a:gd name="connsiteY82" fmla="*/ 427357 h 3158105"/>
              <a:gd name="connsiteX83" fmla="*/ 1844269 w 5325374"/>
              <a:gd name="connsiteY83" fmla="*/ 436900 h 3158105"/>
              <a:gd name="connsiteX84" fmla="*/ 1838995 w 5325374"/>
              <a:gd name="connsiteY84" fmla="*/ 444247 h 3158105"/>
              <a:gd name="connsiteX85" fmla="*/ 1830205 w 5325374"/>
              <a:gd name="connsiteY85" fmla="*/ 449018 h 3158105"/>
              <a:gd name="connsiteX86" fmla="*/ 1817899 w 5325374"/>
              <a:gd name="connsiteY86" fmla="*/ 450714 h 3158105"/>
              <a:gd name="connsiteX87" fmla="*/ 1801072 w 5325374"/>
              <a:gd name="connsiteY87" fmla="*/ 450714 h 3158105"/>
              <a:gd name="connsiteX88" fmla="*/ 639022 w 5325374"/>
              <a:gd name="connsiteY88" fmla="*/ 404628 h 3158105"/>
              <a:gd name="connsiteX89" fmla="*/ 653840 w 5325374"/>
              <a:gd name="connsiteY89" fmla="*/ 404628 h 3158105"/>
              <a:gd name="connsiteX90" fmla="*/ 662693 w 5325374"/>
              <a:gd name="connsiteY90" fmla="*/ 405005 h 3158105"/>
              <a:gd name="connsiteX91" fmla="*/ 668406 w 5325374"/>
              <a:gd name="connsiteY91" fmla="*/ 406009 h 3158105"/>
              <a:gd name="connsiteX92" fmla="*/ 680336 w 5325374"/>
              <a:gd name="connsiteY92" fmla="*/ 413795 h 3158105"/>
              <a:gd name="connsiteX93" fmla="*/ 683977 w 5325374"/>
              <a:gd name="connsiteY93" fmla="*/ 427357 h 3158105"/>
              <a:gd name="connsiteX94" fmla="*/ 682219 w 5325374"/>
              <a:gd name="connsiteY94" fmla="*/ 436900 h 3158105"/>
              <a:gd name="connsiteX95" fmla="*/ 676945 w 5325374"/>
              <a:gd name="connsiteY95" fmla="*/ 444247 h 3158105"/>
              <a:gd name="connsiteX96" fmla="*/ 668155 w 5325374"/>
              <a:gd name="connsiteY96" fmla="*/ 449018 h 3158105"/>
              <a:gd name="connsiteX97" fmla="*/ 655849 w 5325374"/>
              <a:gd name="connsiteY97" fmla="*/ 450714 h 3158105"/>
              <a:gd name="connsiteX98" fmla="*/ 639022 w 5325374"/>
              <a:gd name="connsiteY98" fmla="*/ 450714 h 3158105"/>
              <a:gd name="connsiteX99" fmla="*/ 2671143 w 5325374"/>
              <a:gd name="connsiteY99" fmla="*/ 379388 h 3158105"/>
              <a:gd name="connsiteX100" fmla="*/ 2669009 w 5325374"/>
              <a:gd name="connsiteY100" fmla="*/ 380078 h 3158105"/>
              <a:gd name="connsiteX101" fmla="*/ 2667502 w 5325374"/>
              <a:gd name="connsiteY101" fmla="*/ 382339 h 3158105"/>
              <a:gd name="connsiteX102" fmla="*/ 2666560 w 5325374"/>
              <a:gd name="connsiteY102" fmla="*/ 386545 h 3158105"/>
              <a:gd name="connsiteX103" fmla="*/ 2666246 w 5325374"/>
              <a:gd name="connsiteY103" fmla="*/ 392950 h 3158105"/>
              <a:gd name="connsiteX104" fmla="*/ 2666560 w 5325374"/>
              <a:gd name="connsiteY104" fmla="*/ 399166 h 3158105"/>
              <a:gd name="connsiteX105" fmla="*/ 2667502 w 5325374"/>
              <a:gd name="connsiteY105" fmla="*/ 403310 h 3158105"/>
              <a:gd name="connsiteX106" fmla="*/ 2669009 w 5325374"/>
              <a:gd name="connsiteY106" fmla="*/ 405633 h 3158105"/>
              <a:gd name="connsiteX107" fmla="*/ 2671143 w 5325374"/>
              <a:gd name="connsiteY107" fmla="*/ 406386 h 3158105"/>
              <a:gd name="connsiteX108" fmla="*/ 2711829 w 5325374"/>
              <a:gd name="connsiteY108" fmla="*/ 406386 h 3158105"/>
              <a:gd name="connsiteX109" fmla="*/ 2711829 w 5325374"/>
              <a:gd name="connsiteY109" fmla="*/ 537359 h 3158105"/>
              <a:gd name="connsiteX110" fmla="*/ 2712645 w 5325374"/>
              <a:gd name="connsiteY110" fmla="*/ 539620 h 3158105"/>
              <a:gd name="connsiteX111" fmla="*/ 2715345 w 5325374"/>
              <a:gd name="connsiteY111" fmla="*/ 541252 h 3158105"/>
              <a:gd name="connsiteX112" fmla="*/ 2720431 w 5325374"/>
              <a:gd name="connsiteY112" fmla="*/ 542257 h 3158105"/>
              <a:gd name="connsiteX113" fmla="*/ 2728405 w 5325374"/>
              <a:gd name="connsiteY113" fmla="*/ 542634 h 3158105"/>
              <a:gd name="connsiteX114" fmla="*/ 2736379 w 5325374"/>
              <a:gd name="connsiteY114" fmla="*/ 542257 h 3158105"/>
              <a:gd name="connsiteX115" fmla="*/ 2741464 w 5325374"/>
              <a:gd name="connsiteY115" fmla="*/ 541252 h 3158105"/>
              <a:gd name="connsiteX116" fmla="*/ 2744164 w 5325374"/>
              <a:gd name="connsiteY116" fmla="*/ 539620 h 3158105"/>
              <a:gd name="connsiteX117" fmla="*/ 2744980 w 5325374"/>
              <a:gd name="connsiteY117" fmla="*/ 537359 h 3158105"/>
              <a:gd name="connsiteX118" fmla="*/ 2744980 w 5325374"/>
              <a:gd name="connsiteY118" fmla="*/ 406386 h 3158105"/>
              <a:gd name="connsiteX119" fmla="*/ 2785666 w 5325374"/>
              <a:gd name="connsiteY119" fmla="*/ 406386 h 3158105"/>
              <a:gd name="connsiteX120" fmla="*/ 2787738 w 5325374"/>
              <a:gd name="connsiteY120" fmla="*/ 405633 h 3158105"/>
              <a:gd name="connsiteX121" fmla="*/ 2789308 w 5325374"/>
              <a:gd name="connsiteY121" fmla="*/ 403310 h 3158105"/>
              <a:gd name="connsiteX122" fmla="*/ 2790250 w 5325374"/>
              <a:gd name="connsiteY122" fmla="*/ 399166 h 3158105"/>
              <a:gd name="connsiteX123" fmla="*/ 2790564 w 5325374"/>
              <a:gd name="connsiteY123" fmla="*/ 392950 h 3158105"/>
              <a:gd name="connsiteX124" fmla="*/ 2790250 w 5325374"/>
              <a:gd name="connsiteY124" fmla="*/ 386545 h 3158105"/>
              <a:gd name="connsiteX125" fmla="*/ 2789308 w 5325374"/>
              <a:gd name="connsiteY125" fmla="*/ 382339 h 3158105"/>
              <a:gd name="connsiteX126" fmla="*/ 2787738 w 5325374"/>
              <a:gd name="connsiteY126" fmla="*/ 380078 h 3158105"/>
              <a:gd name="connsiteX127" fmla="*/ 2785666 w 5325374"/>
              <a:gd name="connsiteY127" fmla="*/ 379388 h 3158105"/>
              <a:gd name="connsiteX128" fmla="*/ 2396965 w 5325374"/>
              <a:gd name="connsiteY128" fmla="*/ 379388 h 3158105"/>
              <a:gd name="connsiteX129" fmla="*/ 2389995 w 5325374"/>
              <a:gd name="connsiteY129" fmla="*/ 381836 h 3158105"/>
              <a:gd name="connsiteX130" fmla="*/ 2387170 w 5325374"/>
              <a:gd name="connsiteY130" fmla="*/ 389810 h 3158105"/>
              <a:gd name="connsiteX131" fmla="*/ 2387170 w 5325374"/>
              <a:gd name="connsiteY131" fmla="*/ 531458 h 3158105"/>
              <a:gd name="connsiteX132" fmla="*/ 2389995 w 5325374"/>
              <a:gd name="connsiteY132" fmla="*/ 539431 h 3158105"/>
              <a:gd name="connsiteX133" fmla="*/ 2396965 w 5325374"/>
              <a:gd name="connsiteY133" fmla="*/ 541880 h 3158105"/>
              <a:gd name="connsiteX134" fmla="*/ 2478588 w 5325374"/>
              <a:gd name="connsiteY134" fmla="*/ 541880 h 3158105"/>
              <a:gd name="connsiteX135" fmla="*/ 2480660 w 5325374"/>
              <a:gd name="connsiteY135" fmla="*/ 541189 h 3158105"/>
              <a:gd name="connsiteX136" fmla="*/ 2482229 w 5325374"/>
              <a:gd name="connsiteY136" fmla="*/ 538992 h 3158105"/>
              <a:gd name="connsiteX137" fmla="*/ 2483171 w 5325374"/>
              <a:gd name="connsiteY137" fmla="*/ 535036 h 3158105"/>
              <a:gd name="connsiteX138" fmla="*/ 2483485 w 5325374"/>
              <a:gd name="connsiteY138" fmla="*/ 528946 h 3158105"/>
              <a:gd name="connsiteX139" fmla="*/ 2483171 w 5325374"/>
              <a:gd name="connsiteY139" fmla="*/ 522856 h 3158105"/>
              <a:gd name="connsiteX140" fmla="*/ 2482229 w 5325374"/>
              <a:gd name="connsiteY140" fmla="*/ 518900 h 3158105"/>
              <a:gd name="connsiteX141" fmla="*/ 2480660 w 5325374"/>
              <a:gd name="connsiteY141" fmla="*/ 516703 h 3158105"/>
              <a:gd name="connsiteX142" fmla="*/ 2478588 w 5325374"/>
              <a:gd name="connsiteY142" fmla="*/ 516012 h 3158105"/>
              <a:gd name="connsiteX143" fmla="*/ 2420070 w 5325374"/>
              <a:gd name="connsiteY143" fmla="*/ 516012 h 3158105"/>
              <a:gd name="connsiteX144" fmla="*/ 2420070 w 5325374"/>
              <a:gd name="connsiteY144" fmla="*/ 470178 h 3158105"/>
              <a:gd name="connsiteX145" fmla="*/ 2469170 w 5325374"/>
              <a:gd name="connsiteY145" fmla="*/ 470178 h 3158105"/>
              <a:gd name="connsiteX146" fmla="*/ 2471242 w 5325374"/>
              <a:gd name="connsiteY146" fmla="*/ 469550 h 3158105"/>
              <a:gd name="connsiteX147" fmla="*/ 2472811 w 5325374"/>
              <a:gd name="connsiteY147" fmla="*/ 467478 h 3158105"/>
              <a:gd name="connsiteX148" fmla="*/ 2473753 w 5325374"/>
              <a:gd name="connsiteY148" fmla="*/ 463648 h 3158105"/>
              <a:gd name="connsiteX149" fmla="*/ 2474067 w 5325374"/>
              <a:gd name="connsiteY149" fmla="*/ 457620 h 3158105"/>
              <a:gd name="connsiteX150" fmla="*/ 2473753 w 5325374"/>
              <a:gd name="connsiteY150" fmla="*/ 451655 h 3158105"/>
              <a:gd name="connsiteX151" fmla="*/ 2472811 w 5325374"/>
              <a:gd name="connsiteY151" fmla="*/ 447763 h 3158105"/>
              <a:gd name="connsiteX152" fmla="*/ 2471242 w 5325374"/>
              <a:gd name="connsiteY152" fmla="*/ 445628 h 3158105"/>
              <a:gd name="connsiteX153" fmla="*/ 2469170 w 5325374"/>
              <a:gd name="connsiteY153" fmla="*/ 444937 h 3158105"/>
              <a:gd name="connsiteX154" fmla="*/ 2420070 w 5325374"/>
              <a:gd name="connsiteY154" fmla="*/ 444937 h 3158105"/>
              <a:gd name="connsiteX155" fmla="*/ 2420070 w 5325374"/>
              <a:gd name="connsiteY155" fmla="*/ 405256 h 3158105"/>
              <a:gd name="connsiteX156" fmla="*/ 2478085 w 5325374"/>
              <a:gd name="connsiteY156" fmla="*/ 405256 h 3158105"/>
              <a:gd name="connsiteX157" fmla="*/ 2480095 w 5325374"/>
              <a:gd name="connsiteY157" fmla="*/ 404565 h 3158105"/>
              <a:gd name="connsiteX158" fmla="*/ 2481601 w 5325374"/>
              <a:gd name="connsiteY158" fmla="*/ 402368 h 3158105"/>
              <a:gd name="connsiteX159" fmla="*/ 2482543 w 5325374"/>
              <a:gd name="connsiteY159" fmla="*/ 398412 h 3158105"/>
              <a:gd name="connsiteX160" fmla="*/ 2482857 w 5325374"/>
              <a:gd name="connsiteY160" fmla="*/ 392447 h 3158105"/>
              <a:gd name="connsiteX161" fmla="*/ 2482543 w 5325374"/>
              <a:gd name="connsiteY161" fmla="*/ 386231 h 3158105"/>
              <a:gd name="connsiteX162" fmla="*/ 2481601 w 5325374"/>
              <a:gd name="connsiteY162" fmla="*/ 382213 h 3158105"/>
              <a:gd name="connsiteX163" fmla="*/ 2480095 w 5325374"/>
              <a:gd name="connsiteY163" fmla="*/ 380016 h 3158105"/>
              <a:gd name="connsiteX164" fmla="*/ 2478085 w 5325374"/>
              <a:gd name="connsiteY164" fmla="*/ 379388 h 3158105"/>
              <a:gd name="connsiteX165" fmla="*/ 2235040 w 5325374"/>
              <a:gd name="connsiteY165" fmla="*/ 379388 h 3158105"/>
              <a:gd name="connsiteX166" fmla="*/ 2228070 w 5325374"/>
              <a:gd name="connsiteY166" fmla="*/ 381836 h 3158105"/>
              <a:gd name="connsiteX167" fmla="*/ 2225245 w 5325374"/>
              <a:gd name="connsiteY167" fmla="*/ 389810 h 3158105"/>
              <a:gd name="connsiteX168" fmla="*/ 2225245 w 5325374"/>
              <a:gd name="connsiteY168" fmla="*/ 531458 h 3158105"/>
              <a:gd name="connsiteX169" fmla="*/ 2228070 w 5325374"/>
              <a:gd name="connsiteY169" fmla="*/ 539431 h 3158105"/>
              <a:gd name="connsiteX170" fmla="*/ 2235040 w 5325374"/>
              <a:gd name="connsiteY170" fmla="*/ 541880 h 3158105"/>
              <a:gd name="connsiteX171" fmla="*/ 2273842 w 5325374"/>
              <a:gd name="connsiteY171" fmla="*/ 541880 h 3158105"/>
              <a:gd name="connsiteX172" fmla="*/ 2311075 w 5325374"/>
              <a:gd name="connsiteY172" fmla="*/ 537171 h 3158105"/>
              <a:gd name="connsiteX173" fmla="*/ 2337634 w 5325374"/>
              <a:gd name="connsiteY173" fmla="*/ 522416 h 3158105"/>
              <a:gd name="connsiteX174" fmla="*/ 2354398 w 5325374"/>
              <a:gd name="connsiteY174" fmla="*/ 496485 h 3158105"/>
              <a:gd name="connsiteX175" fmla="*/ 2360237 w 5325374"/>
              <a:gd name="connsiteY175" fmla="*/ 458248 h 3158105"/>
              <a:gd name="connsiteX176" fmla="*/ 2354837 w 5325374"/>
              <a:gd name="connsiteY176" fmla="*/ 424218 h 3158105"/>
              <a:gd name="connsiteX177" fmla="*/ 2339078 w 5325374"/>
              <a:gd name="connsiteY177" fmla="*/ 399542 h 3158105"/>
              <a:gd name="connsiteX178" fmla="*/ 2313586 w 5325374"/>
              <a:gd name="connsiteY178" fmla="*/ 384473 h 3158105"/>
              <a:gd name="connsiteX179" fmla="*/ 2276730 w 5325374"/>
              <a:gd name="connsiteY179" fmla="*/ 379388 h 3158105"/>
              <a:gd name="connsiteX180" fmla="*/ 1920715 w 5325374"/>
              <a:gd name="connsiteY180" fmla="*/ 379388 h 3158105"/>
              <a:gd name="connsiteX181" fmla="*/ 1913745 w 5325374"/>
              <a:gd name="connsiteY181" fmla="*/ 381836 h 3158105"/>
              <a:gd name="connsiteX182" fmla="*/ 1910920 w 5325374"/>
              <a:gd name="connsiteY182" fmla="*/ 389810 h 3158105"/>
              <a:gd name="connsiteX183" fmla="*/ 1910920 w 5325374"/>
              <a:gd name="connsiteY183" fmla="*/ 531458 h 3158105"/>
              <a:gd name="connsiteX184" fmla="*/ 1913745 w 5325374"/>
              <a:gd name="connsiteY184" fmla="*/ 539431 h 3158105"/>
              <a:gd name="connsiteX185" fmla="*/ 1920715 w 5325374"/>
              <a:gd name="connsiteY185" fmla="*/ 541880 h 3158105"/>
              <a:gd name="connsiteX186" fmla="*/ 2002338 w 5325374"/>
              <a:gd name="connsiteY186" fmla="*/ 541880 h 3158105"/>
              <a:gd name="connsiteX187" fmla="*/ 2004410 w 5325374"/>
              <a:gd name="connsiteY187" fmla="*/ 541189 h 3158105"/>
              <a:gd name="connsiteX188" fmla="*/ 2005979 w 5325374"/>
              <a:gd name="connsiteY188" fmla="*/ 538992 h 3158105"/>
              <a:gd name="connsiteX189" fmla="*/ 2006921 w 5325374"/>
              <a:gd name="connsiteY189" fmla="*/ 535036 h 3158105"/>
              <a:gd name="connsiteX190" fmla="*/ 2007235 w 5325374"/>
              <a:gd name="connsiteY190" fmla="*/ 528946 h 3158105"/>
              <a:gd name="connsiteX191" fmla="*/ 2006921 w 5325374"/>
              <a:gd name="connsiteY191" fmla="*/ 522856 h 3158105"/>
              <a:gd name="connsiteX192" fmla="*/ 2005979 w 5325374"/>
              <a:gd name="connsiteY192" fmla="*/ 518900 h 3158105"/>
              <a:gd name="connsiteX193" fmla="*/ 2004410 w 5325374"/>
              <a:gd name="connsiteY193" fmla="*/ 516703 h 3158105"/>
              <a:gd name="connsiteX194" fmla="*/ 2002338 w 5325374"/>
              <a:gd name="connsiteY194" fmla="*/ 516012 h 3158105"/>
              <a:gd name="connsiteX195" fmla="*/ 1943820 w 5325374"/>
              <a:gd name="connsiteY195" fmla="*/ 516012 h 3158105"/>
              <a:gd name="connsiteX196" fmla="*/ 1943820 w 5325374"/>
              <a:gd name="connsiteY196" fmla="*/ 470178 h 3158105"/>
              <a:gd name="connsiteX197" fmla="*/ 1992920 w 5325374"/>
              <a:gd name="connsiteY197" fmla="*/ 470178 h 3158105"/>
              <a:gd name="connsiteX198" fmla="*/ 1994992 w 5325374"/>
              <a:gd name="connsiteY198" fmla="*/ 469550 h 3158105"/>
              <a:gd name="connsiteX199" fmla="*/ 1996561 w 5325374"/>
              <a:gd name="connsiteY199" fmla="*/ 467478 h 3158105"/>
              <a:gd name="connsiteX200" fmla="*/ 1997503 w 5325374"/>
              <a:gd name="connsiteY200" fmla="*/ 463648 h 3158105"/>
              <a:gd name="connsiteX201" fmla="*/ 1997817 w 5325374"/>
              <a:gd name="connsiteY201" fmla="*/ 457620 h 3158105"/>
              <a:gd name="connsiteX202" fmla="*/ 1997503 w 5325374"/>
              <a:gd name="connsiteY202" fmla="*/ 451655 h 3158105"/>
              <a:gd name="connsiteX203" fmla="*/ 1996561 w 5325374"/>
              <a:gd name="connsiteY203" fmla="*/ 447763 h 3158105"/>
              <a:gd name="connsiteX204" fmla="*/ 1994992 w 5325374"/>
              <a:gd name="connsiteY204" fmla="*/ 445628 h 3158105"/>
              <a:gd name="connsiteX205" fmla="*/ 1992920 w 5325374"/>
              <a:gd name="connsiteY205" fmla="*/ 444937 h 3158105"/>
              <a:gd name="connsiteX206" fmla="*/ 1943820 w 5325374"/>
              <a:gd name="connsiteY206" fmla="*/ 444937 h 3158105"/>
              <a:gd name="connsiteX207" fmla="*/ 1943820 w 5325374"/>
              <a:gd name="connsiteY207" fmla="*/ 405256 h 3158105"/>
              <a:gd name="connsiteX208" fmla="*/ 2001835 w 5325374"/>
              <a:gd name="connsiteY208" fmla="*/ 405256 h 3158105"/>
              <a:gd name="connsiteX209" fmla="*/ 2003845 w 5325374"/>
              <a:gd name="connsiteY209" fmla="*/ 404565 h 3158105"/>
              <a:gd name="connsiteX210" fmla="*/ 2005352 w 5325374"/>
              <a:gd name="connsiteY210" fmla="*/ 402368 h 3158105"/>
              <a:gd name="connsiteX211" fmla="*/ 2006293 w 5325374"/>
              <a:gd name="connsiteY211" fmla="*/ 398412 h 3158105"/>
              <a:gd name="connsiteX212" fmla="*/ 2006607 w 5325374"/>
              <a:gd name="connsiteY212" fmla="*/ 392447 h 3158105"/>
              <a:gd name="connsiteX213" fmla="*/ 2006293 w 5325374"/>
              <a:gd name="connsiteY213" fmla="*/ 386231 h 3158105"/>
              <a:gd name="connsiteX214" fmla="*/ 2005352 w 5325374"/>
              <a:gd name="connsiteY214" fmla="*/ 382213 h 3158105"/>
              <a:gd name="connsiteX215" fmla="*/ 2003845 w 5325374"/>
              <a:gd name="connsiteY215" fmla="*/ 380016 h 3158105"/>
              <a:gd name="connsiteX216" fmla="*/ 2001835 w 5325374"/>
              <a:gd name="connsiteY216" fmla="*/ 379388 h 3158105"/>
              <a:gd name="connsiteX217" fmla="*/ 1777840 w 5325374"/>
              <a:gd name="connsiteY217" fmla="*/ 379388 h 3158105"/>
              <a:gd name="connsiteX218" fmla="*/ 1770870 w 5325374"/>
              <a:gd name="connsiteY218" fmla="*/ 381836 h 3158105"/>
              <a:gd name="connsiteX219" fmla="*/ 1768045 w 5325374"/>
              <a:gd name="connsiteY219" fmla="*/ 389810 h 3158105"/>
              <a:gd name="connsiteX220" fmla="*/ 1768045 w 5325374"/>
              <a:gd name="connsiteY220" fmla="*/ 537359 h 3158105"/>
              <a:gd name="connsiteX221" fmla="*/ 1768799 w 5325374"/>
              <a:gd name="connsiteY221" fmla="*/ 539620 h 3158105"/>
              <a:gd name="connsiteX222" fmla="*/ 1771436 w 5325374"/>
              <a:gd name="connsiteY222" fmla="*/ 541252 h 3158105"/>
              <a:gd name="connsiteX223" fmla="*/ 1776521 w 5325374"/>
              <a:gd name="connsiteY223" fmla="*/ 542257 h 3158105"/>
              <a:gd name="connsiteX224" fmla="*/ 1784495 w 5325374"/>
              <a:gd name="connsiteY224" fmla="*/ 542634 h 3158105"/>
              <a:gd name="connsiteX225" fmla="*/ 1792532 w 5325374"/>
              <a:gd name="connsiteY225" fmla="*/ 542257 h 3158105"/>
              <a:gd name="connsiteX226" fmla="*/ 1797555 w 5325374"/>
              <a:gd name="connsiteY226" fmla="*/ 541252 h 3158105"/>
              <a:gd name="connsiteX227" fmla="*/ 1800255 w 5325374"/>
              <a:gd name="connsiteY227" fmla="*/ 539620 h 3158105"/>
              <a:gd name="connsiteX228" fmla="*/ 1801071 w 5325374"/>
              <a:gd name="connsiteY228" fmla="*/ 537359 h 3158105"/>
              <a:gd name="connsiteX229" fmla="*/ 1801071 w 5325374"/>
              <a:gd name="connsiteY229" fmla="*/ 475452 h 3158105"/>
              <a:gd name="connsiteX230" fmla="*/ 1811368 w 5325374"/>
              <a:gd name="connsiteY230" fmla="*/ 475452 h 3158105"/>
              <a:gd name="connsiteX231" fmla="*/ 1820660 w 5325374"/>
              <a:gd name="connsiteY231" fmla="*/ 477084 h 3158105"/>
              <a:gd name="connsiteX232" fmla="*/ 1827755 w 5325374"/>
              <a:gd name="connsiteY232" fmla="*/ 481919 h 3158105"/>
              <a:gd name="connsiteX233" fmla="*/ 1833343 w 5325374"/>
              <a:gd name="connsiteY233" fmla="*/ 489893 h 3158105"/>
              <a:gd name="connsiteX234" fmla="*/ 1838492 w 5325374"/>
              <a:gd name="connsiteY234" fmla="*/ 500818 h 3158105"/>
              <a:gd name="connsiteX235" fmla="*/ 1853058 w 5325374"/>
              <a:gd name="connsiteY235" fmla="*/ 537108 h 3158105"/>
              <a:gd name="connsiteX236" fmla="*/ 1854314 w 5325374"/>
              <a:gd name="connsiteY236" fmla="*/ 539683 h 3158105"/>
              <a:gd name="connsiteX237" fmla="*/ 1856888 w 5325374"/>
              <a:gd name="connsiteY237" fmla="*/ 541441 h 3158105"/>
              <a:gd name="connsiteX238" fmla="*/ 1861849 w 5325374"/>
              <a:gd name="connsiteY238" fmla="*/ 542382 h 3158105"/>
              <a:gd name="connsiteX239" fmla="*/ 1870262 w 5325374"/>
              <a:gd name="connsiteY239" fmla="*/ 542634 h 3158105"/>
              <a:gd name="connsiteX240" fmla="*/ 1880182 w 5325374"/>
              <a:gd name="connsiteY240" fmla="*/ 542382 h 3158105"/>
              <a:gd name="connsiteX241" fmla="*/ 1885708 w 5325374"/>
              <a:gd name="connsiteY241" fmla="*/ 541503 h 3158105"/>
              <a:gd name="connsiteX242" fmla="*/ 1888094 w 5325374"/>
              <a:gd name="connsiteY242" fmla="*/ 539934 h 3158105"/>
              <a:gd name="connsiteX243" fmla="*/ 1888596 w 5325374"/>
              <a:gd name="connsiteY243" fmla="*/ 537611 h 3158105"/>
              <a:gd name="connsiteX244" fmla="*/ 1887968 w 5325374"/>
              <a:gd name="connsiteY244" fmla="*/ 534157 h 3158105"/>
              <a:gd name="connsiteX245" fmla="*/ 1885457 w 5325374"/>
              <a:gd name="connsiteY245" fmla="*/ 527188 h 3158105"/>
              <a:gd name="connsiteX246" fmla="*/ 1871769 w 5325374"/>
              <a:gd name="connsiteY246" fmla="*/ 495167 h 3158105"/>
              <a:gd name="connsiteX247" fmla="*/ 1866872 w 5325374"/>
              <a:gd name="connsiteY247" fmla="*/ 484807 h 3158105"/>
              <a:gd name="connsiteX248" fmla="*/ 1861535 w 5325374"/>
              <a:gd name="connsiteY248" fmla="*/ 476645 h 3158105"/>
              <a:gd name="connsiteX249" fmla="*/ 1855507 w 5325374"/>
              <a:gd name="connsiteY249" fmla="*/ 470554 h 3158105"/>
              <a:gd name="connsiteX250" fmla="*/ 1848663 w 5325374"/>
              <a:gd name="connsiteY250" fmla="*/ 466285 h 3158105"/>
              <a:gd name="connsiteX251" fmla="*/ 1862100 w 5325374"/>
              <a:gd name="connsiteY251" fmla="*/ 460006 h 3158105"/>
              <a:gd name="connsiteX252" fmla="*/ 1872020 w 5325374"/>
              <a:gd name="connsiteY252" fmla="*/ 450839 h 3158105"/>
              <a:gd name="connsiteX253" fmla="*/ 1878110 w 5325374"/>
              <a:gd name="connsiteY253" fmla="*/ 438847 h 3158105"/>
              <a:gd name="connsiteX254" fmla="*/ 1880182 w 5325374"/>
              <a:gd name="connsiteY254" fmla="*/ 423966 h 3158105"/>
              <a:gd name="connsiteX255" fmla="*/ 1877294 w 5325374"/>
              <a:gd name="connsiteY255" fmla="*/ 406826 h 3158105"/>
              <a:gd name="connsiteX256" fmla="*/ 1868944 w 5325374"/>
              <a:gd name="connsiteY256" fmla="*/ 393891 h 3158105"/>
              <a:gd name="connsiteX257" fmla="*/ 1855633 w 5325374"/>
              <a:gd name="connsiteY257" fmla="*/ 385039 h 3158105"/>
              <a:gd name="connsiteX258" fmla="*/ 1837990 w 5325374"/>
              <a:gd name="connsiteY258" fmla="*/ 380267 h 3158105"/>
              <a:gd name="connsiteX259" fmla="*/ 1830455 w 5325374"/>
              <a:gd name="connsiteY259" fmla="*/ 379639 h 3158105"/>
              <a:gd name="connsiteX260" fmla="*/ 1819907 w 5325374"/>
              <a:gd name="connsiteY260" fmla="*/ 379388 h 3158105"/>
              <a:gd name="connsiteX261" fmla="*/ 1585293 w 5325374"/>
              <a:gd name="connsiteY261" fmla="*/ 379388 h 3158105"/>
              <a:gd name="connsiteX262" fmla="*/ 1583159 w 5325374"/>
              <a:gd name="connsiteY262" fmla="*/ 380078 h 3158105"/>
              <a:gd name="connsiteX263" fmla="*/ 1581652 w 5325374"/>
              <a:gd name="connsiteY263" fmla="*/ 382339 h 3158105"/>
              <a:gd name="connsiteX264" fmla="*/ 1580710 w 5325374"/>
              <a:gd name="connsiteY264" fmla="*/ 386545 h 3158105"/>
              <a:gd name="connsiteX265" fmla="*/ 1580396 w 5325374"/>
              <a:gd name="connsiteY265" fmla="*/ 392950 h 3158105"/>
              <a:gd name="connsiteX266" fmla="*/ 1580710 w 5325374"/>
              <a:gd name="connsiteY266" fmla="*/ 399166 h 3158105"/>
              <a:gd name="connsiteX267" fmla="*/ 1581652 w 5325374"/>
              <a:gd name="connsiteY267" fmla="*/ 403310 h 3158105"/>
              <a:gd name="connsiteX268" fmla="*/ 1583159 w 5325374"/>
              <a:gd name="connsiteY268" fmla="*/ 405633 h 3158105"/>
              <a:gd name="connsiteX269" fmla="*/ 1585293 w 5325374"/>
              <a:gd name="connsiteY269" fmla="*/ 406386 h 3158105"/>
              <a:gd name="connsiteX270" fmla="*/ 1625979 w 5325374"/>
              <a:gd name="connsiteY270" fmla="*/ 406386 h 3158105"/>
              <a:gd name="connsiteX271" fmla="*/ 1625979 w 5325374"/>
              <a:gd name="connsiteY271" fmla="*/ 537359 h 3158105"/>
              <a:gd name="connsiteX272" fmla="*/ 1626796 w 5325374"/>
              <a:gd name="connsiteY272" fmla="*/ 539620 h 3158105"/>
              <a:gd name="connsiteX273" fmla="*/ 1629495 w 5325374"/>
              <a:gd name="connsiteY273" fmla="*/ 541252 h 3158105"/>
              <a:gd name="connsiteX274" fmla="*/ 1634581 w 5325374"/>
              <a:gd name="connsiteY274" fmla="*/ 542257 h 3158105"/>
              <a:gd name="connsiteX275" fmla="*/ 1642555 w 5325374"/>
              <a:gd name="connsiteY275" fmla="*/ 542634 h 3158105"/>
              <a:gd name="connsiteX276" fmla="*/ 1650529 w 5325374"/>
              <a:gd name="connsiteY276" fmla="*/ 542257 h 3158105"/>
              <a:gd name="connsiteX277" fmla="*/ 1655615 w 5325374"/>
              <a:gd name="connsiteY277" fmla="*/ 541252 h 3158105"/>
              <a:gd name="connsiteX278" fmla="*/ 1658315 w 5325374"/>
              <a:gd name="connsiteY278" fmla="*/ 539620 h 3158105"/>
              <a:gd name="connsiteX279" fmla="*/ 1659131 w 5325374"/>
              <a:gd name="connsiteY279" fmla="*/ 537359 h 3158105"/>
              <a:gd name="connsiteX280" fmla="*/ 1659131 w 5325374"/>
              <a:gd name="connsiteY280" fmla="*/ 406386 h 3158105"/>
              <a:gd name="connsiteX281" fmla="*/ 1699817 w 5325374"/>
              <a:gd name="connsiteY281" fmla="*/ 406386 h 3158105"/>
              <a:gd name="connsiteX282" fmla="*/ 1701889 w 5325374"/>
              <a:gd name="connsiteY282" fmla="*/ 405633 h 3158105"/>
              <a:gd name="connsiteX283" fmla="*/ 1703458 w 5325374"/>
              <a:gd name="connsiteY283" fmla="*/ 403310 h 3158105"/>
              <a:gd name="connsiteX284" fmla="*/ 1704400 w 5325374"/>
              <a:gd name="connsiteY284" fmla="*/ 399166 h 3158105"/>
              <a:gd name="connsiteX285" fmla="*/ 1704714 w 5325374"/>
              <a:gd name="connsiteY285" fmla="*/ 392950 h 3158105"/>
              <a:gd name="connsiteX286" fmla="*/ 1704400 w 5325374"/>
              <a:gd name="connsiteY286" fmla="*/ 386545 h 3158105"/>
              <a:gd name="connsiteX287" fmla="*/ 1703458 w 5325374"/>
              <a:gd name="connsiteY287" fmla="*/ 382339 h 3158105"/>
              <a:gd name="connsiteX288" fmla="*/ 1701889 w 5325374"/>
              <a:gd name="connsiteY288" fmla="*/ 380078 h 3158105"/>
              <a:gd name="connsiteX289" fmla="*/ 1699817 w 5325374"/>
              <a:gd name="connsiteY289" fmla="*/ 379388 h 3158105"/>
              <a:gd name="connsiteX290" fmla="*/ 1311115 w 5325374"/>
              <a:gd name="connsiteY290" fmla="*/ 379388 h 3158105"/>
              <a:gd name="connsiteX291" fmla="*/ 1304145 w 5325374"/>
              <a:gd name="connsiteY291" fmla="*/ 381836 h 3158105"/>
              <a:gd name="connsiteX292" fmla="*/ 1301320 w 5325374"/>
              <a:gd name="connsiteY292" fmla="*/ 389810 h 3158105"/>
              <a:gd name="connsiteX293" fmla="*/ 1301320 w 5325374"/>
              <a:gd name="connsiteY293" fmla="*/ 531458 h 3158105"/>
              <a:gd name="connsiteX294" fmla="*/ 1304145 w 5325374"/>
              <a:gd name="connsiteY294" fmla="*/ 539431 h 3158105"/>
              <a:gd name="connsiteX295" fmla="*/ 1311115 w 5325374"/>
              <a:gd name="connsiteY295" fmla="*/ 541880 h 3158105"/>
              <a:gd name="connsiteX296" fmla="*/ 1392738 w 5325374"/>
              <a:gd name="connsiteY296" fmla="*/ 541880 h 3158105"/>
              <a:gd name="connsiteX297" fmla="*/ 1394810 w 5325374"/>
              <a:gd name="connsiteY297" fmla="*/ 541189 h 3158105"/>
              <a:gd name="connsiteX298" fmla="*/ 1396380 w 5325374"/>
              <a:gd name="connsiteY298" fmla="*/ 538992 h 3158105"/>
              <a:gd name="connsiteX299" fmla="*/ 1397321 w 5325374"/>
              <a:gd name="connsiteY299" fmla="*/ 535036 h 3158105"/>
              <a:gd name="connsiteX300" fmla="*/ 1397635 w 5325374"/>
              <a:gd name="connsiteY300" fmla="*/ 528946 h 3158105"/>
              <a:gd name="connsiteX301" fmla="*/ 1397321 w 5325374"/>
              <a:gd name="connsiteY301" fmla="*/ 522856 h 3158105"/>
              <a:gd name="connsiteX302" fmla="*/ 1396380 w 5325374"/>
              <a:gd name="connsiteY302" fmla="*/ 518900 h 3158105"/>
              <a:gd name="connsiteX303" fmla="*/ 1394810 w 5325374"/>
              <a:gd name="connsiteY303" fmla="*/ 516703 h 3158105"/>
              <a:gd name="connsiteX304" fmla="*/ 1392738 w 5325374"/>
              <a:gd name="connsiteY304" fmla="*/ 516012 h 3158105"/>
              <a:gd name="connsiteX305" fmla="*/ 1334220 w 5325374"/>
              <a:gd name="connsiteY305" fmla="*/ 516012 h 3158105"/>
              <a:gd name="connsiteX306" fmla="*/ 1334220 w 5325374"/>
              <a:gd name="connsiteY306" fmla="*/ 470178 h 3158105"/>
              <a:gd name="connsiteX307" fmla="*/ 1383320 w 5325374"/>
              <a:gd name="connsiteY307" fmla="*/ 470178 h 3158105"/>
              <a:gd name="connsiteX308" fmla="*/ 1385392 w 5325374"/>
              <a:gd name="connsiteY308" fmla="*/ 469550 h 3158105"/>
              <a:gd name="connsiteX309" fmla="*/ 1386962 w 5325374"/>
              <a:gd name="connsiteY309" fmla="*/ 467478 h 3158105"/>
              <a:gd name="connsiteX310" fmla="*/ 1387903 w 5325374"/>
              <a:gd name="connsiteY310" fmla="*/ 463648 h 3158105"/>
              <a:gd name="connsiteX311" fmla="*/ 1388217 w 5325374"/>
              <a:gd name="connsiteY311" fmla="*/ 457620 h 3158105"/>
              <a:gd name="connsiteX312" fmla="*/ 1387903 w 5325374"/>
              <a:gd name="connsiteY312" fmla="*/ 451655 h 3158105"/>
              <a:gd name="connsiteX313" fmla="*/ 1386962 w 5325374"/>
              <a:gd name="connsiteY313" fmla="*/ 447763 h 3158105"/>
              <a:gd name="connsiteX314" fmla="*/ 1385392 w 5325374"/>
              <a:gd name="connsiteY314" fmla="*/ 445628 h 3158105"/>
              <a:gd name="connsiteX315" fmla="*/ 1383320 w 5325374"/>
              <a:gd name="connsiteY315" fmla="*/ 444937 h 3158105"/>
              <a:gd name="connsiteX316" fmla="*/ 1334220 w 5325374"/>
              <a:gd name="connsiteY316" fmla="*/ 444937 h 3158105"/>
              <a:gd name="connsiteX317" fmla="*/ 1334220 w 5325374"/>
              <a:gd name="connsiteY317" fmla="*/ 405256 h 3158105"/>
              <a:gd name="connsiteX318" fmla="*/ 1392236 w 5325374"/>
              <a:gd name="connsiteY318" fmla="*/ 405256 h 3158105"/>
              <a:gd name="connsiteX319" fmla="*/ 1394245 w 5325374"/>
              <a:gd name="connsiteY319" fmla="*/ 404565 h 3158105"/>
              <a:gd name="connsiteX320" fmla="*/ 1395752 w 5325374"/>
              <a:gd name="connsiteY320" fmla="*/ 402368 h 3158105"/>
              <a:gd name="connsiteX321" fmla="*/ 1396693 w 5325374"/>
              <a:gd name="connsiteY321" fmla="*/ 398412 h 3158105"/>
              <a:gd name="connsiteX322" fmla="*/ 1397007 w 5325374"/>
              <a:gd name="connsiteY322" fmla="*/ 392447 h 3158105"/>
              <a:gd name="connsiteX323" fmla="*/ 1396693 w 5325374"/>
              <a:gd name="connsiteY323" fmla="*/ 386231 h 3158105"/>
              <a:gd name="connsiteX324" fmla="*/ 1395752 w 5325374"/>
              <a:gd name="connsiteY324" fmla="*/ 382213 h 3158105"/>
              <a:gd name="connsiteX325" fmla="*/ 1394245 w 5325374"/>
              <a:gd name="connsiteY325" fmla="*/ 380016 h 3158105"/>
              <a:gd name="connsiteX326" fmla="*/ 1392236 w 5325374"/>
              <a:gd name="connsiteY326" fmla="*/ 379388 h 3158105"/>
              <a:gd name="connsiteX327" fmla="*/ 761302 w 5325374"/>
              <a:gd name="connsiteY327" fmla="*/ 379388 h 3158105"/>
              <a:gd name="connsiteX328" fmla="*/ 752261 w 5325374"/>
              <a:gd name="connsiteY328" fmla="*/ 382778 h 3158105"/>
              <a:gd name="connsiteX329" fmla="*/ 748870 w 5325374"/>
              <a:gd name="connsiteY329" fmla="*/ 392573 h 3158105"/>
              <a:gd name="connsiteX330" fmla="*/ 748870 w 5325374"/>
              <a:gd name="connsiteY330" fmla="*/ 537359 h 3158105"/>
              <a:gd name="connsiteX331" fmla="*/ 749561 w 5325374"/>
              <a:gd name="connsiteY331" fmla="*/ 539620 h 3158105"/>
              <a:gd name="connsiteX332" fmla="*/ 752072 w 5325374"/>
              <a:gd name="connsiteY332" fmla="*/ 541252 h 3158105"/>
              <a:gd name="connsiteX333" fmla="*/ 756907 w 5325374"/>
              <a:gd name="connsiteY333" fmla="*/ 542257 h 3158105"/>
              <a:gd name="connsiteX334" fmla="*/ 764441 w 5325374"/>
              <a:gd name="connsiteY334" fmla="*/ 542634 h 3158105"/>
              <a:gd name="connsiteX335" fmla="*/ 772038 w 5325374"/>
              <a:gd name="connsiteY335" fmla="*/ 542257 h 3158105"/>
              <a:gd name="connsiteX336" fmla="*/ 776873 w 5325374"/>
              <a:gd name="connsiteY336" fmla="*/ 541252 h 3158105"/>
              <a:gd name="connsiteX337" fmla="*/ 779447 w 5325374"/>
              <a:gd name="connsiteY337" fmla="*/ 539620 h 3158105"/>
              <a:gd name="connsiteX338" fmla="*/ 780138 w 5325374"/>
              <a:gd name="connsiteY338" fmla="*/ 537359 h 3158105"/>
              <a:gd name="connsiteX339" fmla="*/ 780138 w 5325374"/>
              <a:gd name="connsiteY339" fmla="*/ 405130 h 3158105"/>
              <a:gd name="connsiteX340" fmla="*/ 780389 w 5325374"/>
              <a:gd name="connsiteY340" fmla="*/ 405130 h 3158105"/>
              <a:gd name="connsiteX341" fmla="*/ 825847 w 5325374"/>
              <a:gd name="connsiteY341" fmla="*/ 537234 h 3158105"/>
              <a:gd name="connsiteX342" fmla="*/ 827354 w 5325374"/>
              <a:gd name="connsiteY342" fmla="*/ 539620 h 3158105"/>
              <a:gd name="connsiteX343" fmla="*/ 830430 w 5325374"/>
              <a:gd name="connsiteY343" fmla="*/ 541315 h 3158105"/>
              <a:gd name="connsiteX344" fmla="*/ 835390 w 5325374"/>
              <a:gd name="connsiteY344" fmla="*/ 542320 h 3158105"/>
              <a:gd name="connsiteX345" fmla="*/ 842674 w 5325374"/>
              <a:gd name="connsiteY345" fmla="*/ 542634 h 3158105"/>
              <a:gd name="connsiteX346" fmla="*/ 849957 w 5325374"/>
              <a:gd name="connsiteY346" fmla="*/ 542445 h 3158105"/>
              <a:gd name="connsiteX347" fmla="*/ 854917 w 5325374"/>
              <a:gd name="connsiteY347" fmla="*/ 541629 h 3158105"/>
              <a:gd name="connsiteX348" fmla="*/ 857994 w 5325374"/>
              <a:gd name="connsiteY348" fmla="*/ 539934 h 3158105"/>
              <a:gd name="connsiteX349" fmla="*/ 859626 w 5325374"/>
              <a:gd name="connsiteY349" fmla="*/ 537234 h 3158105"/>
              <a:gd name="connsiteX350" fmla="*/ 906716 w 5325374"/>
              <a:gd name="connsiteY350" fmla="*/ 405130 h 3158105"/>
              <a:gd name="connsiteX351" fmla="*/ 906968 w 5325374"/>
              <a:gd name="connsiteY351" fmla="*/ 405130 h 3158105"/>
              <a:gd name="connsiteX352" fmla="*/ 906968 w 5325374"/>
              <a:gd name="connsiteY352" fmla="*/ 537359 h 3158105"/>
              <a:gd name="connsiteX353" fmla="*/ 907721 w 5325374"/>
              <a:gd name="connsiteY353" fmla="*/ 539620 h 3158105"/>
              <a:gd name="connsiteX354" fmla="*/ 910232 w 5325374"/>
              <a:gd name="connsiteY354" fmla="*/ 541252 h 3158105"/>
              <a:gd name="connsiteX355" fmla="*/ 915004 w 5325374"/>
              <a:gd name="connsiteY355" fmla="*/ 542257 h 3158105"/>
              <a:gd name="connsiteX356" fmla="*/ 922539 w 5325374"/>
              <a:gd name="connsiteY356" fmla="*/ 542634 h 3158105"/>
              <a:gd name="connsiteX357" fmla="*/ 930199 w 5325374"/>
              <a:gd name="connsiteY357" fmla="*/ 542257 h 3158105"/>
              <a:gd name="connsiteX358" fmla="*/ 935033 w 5325374"/>
              <a:gd name="connsiteY358" fmla="*/ 541252 h 3158105"/>
              <a:gd name="connsiteX359" fmla="*/ 937545 w 5325374"/>
              <a:gd name="connsiteY359" fmla="*/ 539620 h 3158105"/>
              <a:gd name="connsiteX360" fmla="*/ 938235 w 5325374"/>
              <a:gd name="connsiteY360" fmla="*/ 537359 h 3158105"/>
              <a:gd name="connsiteX361" fmla="*/ 938235 w 5325374"/>
              <a:gd name="connsiteY361" fmla="*/ 392573 h 3158105"/>
              <a:gd name="connsiteX362" fmla="*/ 937419 w 5325374"/>
              <a:gd name="connsiteY362" fmla="*/ 386985 h 3158105"/>
              <a:gd name="connsiteX363" fmla="*/ 935033 w 5325374"/>
              <a:gd name="connsiteY363" fmla="*/ 382841 h 3158105"/>
              <a:gd name="connsiteX364" fmla="*/ 931015 w 5325374"/>
              <a:gd name="connsiteY364" fmla="*/ 380267 h 3158105"/>
              <a:gd name="connsiteX365" fmla="*/ 925176 w 5325374"/>
              <a:gd name="connsiteY365" fmla="*/ 379388 h 3158105"/>
              <a:gd name="connsiteX366" fmla="*/ 902949 w 5325374"/>
              <a:gd name="connsiteY366" fmla="*/ 379388 h 3158105"/>
              <a:gd name="connsiteX367" fmla="*/ 894787 w 5325374"/>
              <a:gd name="connsiteY367" fmla="*/ 380330 h 3158105"/>
              <a:gd name="connsiteX368" fmla="*/ 888697 w 5325374"/>
              <a:gd name="connsiteY368" fmla="*/ 383532 h 3158105"/>
              <a:gd name="connsiteX369" fmla="*/ 884176 w 5325374"/>
              <a:gd name="connsiteY369" fmla="*/ 389434 h 3158105"/>
              <a:gd name="connsiteX370" fmla="*/ 880597 w 5325374"/>
              <a:gd name="connsiteY370" fmla="*/ 398349 h 3158105"/>
              <a:gd name="connsiteX371" fmla="*/ 844181 w 5325374"/>
              <a:gd name="connsiteY371" fmla="*/ 494916 h 3158105"/>
              <a:gd name="connsiteX372" fmla="*/ 843678 w 5325374"/>
              <a:gd name="connsiteY372" fmla="*/ 494916 h 3158105"/>
              <a:gd name="connsiteX373" fmla="*/ 808518 w 5325374"/>
              <a:gd name="connsiteY373" fmla="*/ 398098 h 3158105"/>
              <a:gd name="connsiteX374" fmla="*/ 805002 w 5325374"/>
              <a:gd name="connsiteY374" fmla="*/ 389245 h 3158105"/>
              <a:gd name="connsiteX375" fmla="*/ 799979 w 5325374"/>
              <a:gd name="connsiteY375" fmla="*/ 383469 h 3158105"/>
              <a:gd name="connsiteX376" fmla="*/ 792821 w 5325374"/>
              <a:gd name="connsiteY376" fmla="*/ 380330 h 3158105"/>
              <a:gd name="connsiteX377" fmla="*/ 782901 w 5325374"/>
              <a:gd name="connsiteY377" fmla="*/ 379388 h 3158105"/>
              <a:gd name="connsiteX378" fmla="*/ 615790 w 5325374"/>
              <a:gd name="connsiteY378" fmla="*/ 379388 h 3158105"/>
              <a:gd name="connsiteX379" fmla="*/ 608821 w 5325374"/>
              <a:gd name="connsiteY379" fmla="*/ 381836 h 3158105"/>
              <a:gd name="connsiteX380" fmla="*/ 605995 w 5325374"/>
              <a:gd name="connsiteY380" fmla="*/ 389810 h 3158105"/>
              <a:gd name="connsiteX381" fmla="*/ 605995 w 5325374"/>
              <a:gd name="connsiteY381" fmla="*/ 537359 h 3158105"/>
              <a:gd name="connsiteX382" fmla="*/ 606749 w 5325374"/>
              <a:gd name="connsiteY382" fmla="*/ 539620 h 3158105"/>
              <a:gd name="connsiteX383" fmla="*/ 609386 w 5325374"/>
              <a:gd name="connsiteY383" fmla="*/ 541252 h 3158105"/>
              <a:gd name="connsiteX384" fmla="*/ 614471 w 5325374"/>
              <a:gd name="connsiteY384" fmla="*/ 542257 h 3158105"/>
              <a:gd name="connsiteX385" fmla="*/ 622445 w 5325374"/>
              <a:gd name="connsiteY385" fmla="*/ 542634 h 3158105"/>
              <a:gd name="connsiteX386" fmla="*/ 630482 w 5325374"/>
              <a:gd name="connsiteY386" fmla="*/ 542257 h 3158105"/>
              <a:gd name="connsiteX387" fmla="*/ 635505 w 5325374"/>
              <a:gd name="connsiteY387" fmla="*/ 541252 h 3158105"/>
              <a:gd name="connsiteX388" fmla="*/ 638205 w 5325374"/>
              <a:gd name="connsiteY388" fmla="*/ 539620 h 3158105"/>
              <a:gd name="connsiteX389" fmla="*/ 639021 w 5325374"/>
              <a:gd name="connsiteY389" fmla="*/ 537359 h 3158105"/>
              <a:gd name="connsiteX390" fmla="*/ 639021 w 5325374"/>
              <a:gd name="connsiteY390" fmla="*/ 475452 h 3158105"/>
              <a:gd name="connsiteX391" fmla="*/ 649318 w 5325374"/>
              <a:gd name="connsiteY391" fmla="*/ 475452 h 3158105"/>
              <a:gd name="connsiteX392" fmla="*/ 658611 w 5325374"/>
              <a:gd name="connsiteY392" fmla="*/ 477084 h 3158105"/>
              <a:gd name="connsiteX393" fmla="*/ 665705 w 5325374"/>
              <a:gd name="connsiteY393" fmla="*/ 481919 h 3158105"/>
              <a:gd name="connsiteX394" fmla="*/ 671293 w 5325374"/>
              <a:gd name="connsiteY394" fmla="*/ 489893 h 3158105"/>
              <a:gd name="connsiteX395" fmla="*/ 676442 w 5325374"/>
              <a:gd name="connsiteY395" fmla="*/ 500818 h 3158105"/>
              <a:gd name="connsiteX396" fmla="*/ 691009 w 5325374"/>
              <a:gd name="connsiteY396" fmla="*/ 537108 h 3158105"/>
              <a:gd name="connsiteX397" fmla="*/ 692264 w 5325374"/>
              <a:gd name="connsiteY397" fmla="*/ 539683 h 3158105"/>
              <a:gd name="connsiteX398" fmla="*/ 694839 w 5325374"/>
              <a:gd name="connsiteY398" fmla="*/ 541441 h 3158105"/>
              <a:gd name="connsiteX399" fmla="*/ 699799 w 5325374"/>
              <a:gd name="connsiteY399" fmla="*/ 542382 h 3158105"/>
              <a:gd name="connsiteX400" fmla="*/ 708212 w 5325374"/>
              <a:gd name="connsiteY400" fmla="*/ 542634 h 3158105"/>
              <a:gd name="connsiteX401" fmla="*/ 718132 w 5325374"/>
              <a:gd name="connsiteY401" fmla="*/ 542382 h 3158105"/>
              <a:gd name="connsiteX402" fmla="*/ 723658 w 5325374"/>
              <a:gd name="connsiteY402" fmla="*/ 541503 h 3158105"/>
              <a:gd name="connsiteX403" fmla="*/ 726044 w 5325374"/>
              <a:gd name="connsiteY403" fmla="*/ 539934 h 3158105"/>
              <a:gd name="connsiteX404" fmla="*/ 726546 w 5325374"/>
              <a:gd name="connsiteY404" fmla="*/ 537611 h 3158105"/>
              <a:gd name="connsiteX405" fmla="*/ 725918 w 5325374"/>
              <a:gd name="connsiteY405" fmla="*/ 534157 h 3158105"/>
              <a:gd name="connsiteX406" fmla="*/ 723407 w 5325374"/>
              <a:gd name="connsiteY406" fmla="*/ 527188 h 3158105"/>
              <a:gd name="connsiteX407" fmla="*/ 709719 w 5325374"/>
              <a:gd name="connsiteY407" fmla="*/ 495167 h 3158105"/>
              <a:gd name="connsiteX408" fmla="*/ 704822 w 5325374"/>
              <a:gd name="connsiteY408" fmla="*/ 484807 h 3158105"/>
              <a:gd name="connsiteX409" fmla="*/ 699485 w 5325374"/>
              <a:gd name="connsiteY409" fmla="*/ 476645 h 3158105"/>
              <a:gd name="connsiteX410" fmla="*/ 693457 w 5325374"/>
              <a:gd name="connsiteY410" fmla="*/ 470554 h 3158105"/>
              <a:gd name="connsiteX411" fmla="*/ 686613 w 5325374"/>
              <a:gd name="connsiteY411" fmla="*/ 466285 h 3158105"/>
              <a:gd name="connsiteX412" fmla="*/ 700050 w 5325374"/>
              <a:gd name="connsiteY412" fmla="*/ 460006 h 3158105"/>
              <a:gd name="connsiteX413" fmla="*/ 709970 w 5325374"/>
              <a:gd name="connsiteY413" fmla="*/ 450839 h 3158105"/>
              <a:gd name="connsiteX414" fmla="*/ 716061 w 5325374"/>
              <a:gd name="connsiteY414" fmla="*/ 438847 h 3158105"/>
              <a:gd name="connsiteX415" fmla="*/ 718132 w 5325374"/>
              <a:gd name="connsiteY415" fmla="*/ 423966 h 3158105"/>
              <a:gd name="connsiteX416" fmla="*/ 715244 w 5325374"/>
              <a:gd name="connsiteY416" fmla="*/ 406826 h 3158105"/>
              <a:gd name="connsiteX417" fmla="*/ 706894 w 5325374"/>
              <a:gd name="connsiteY417" fmla="*/ 393891 h 3158105"/>
              <a:gd name="connsiteX418" fmla="*/ 693583 w 5325374"/>
              <a:gd name="connsiteY418" fmla="*/ 385039 h 3158105"/>
              <a:gd name="connsiteX419" fmla="*/ 675940 w 5325374"/>
              <a:gd name="connsiteY419" fmla="*/ 380267 h 3158105"/>
              <a:gd name="connsiteX420" fmla="*/ 668405 w 5325374"/>
              <a:gd name="connsiteY420" fmla="*/ 379639 h 3158105"/>
              <a:gd name="connsiteX421" fmla="*/ 657857 w 5325374"/>
              <a:gd name="connsiteY421" fmla="*/ 379388 h 3158105"/>
              <a:gd name="connsiteX422" fmla="*/ 491965 w 5325374"/>
              <a:gd name="connsiteY422" fmla="*/ 379388 h 3158105"/>
              <a:gd name="connsiteX423" fmla="*/ 484996 w 5325374"/>
              <a:gd name="connsiteY423" fmla="*/ 381836 h 3158105"/>
              <a:gd name="connsiteX424" fmla="*/ 482170 w 5325374"/>
              <a:gd name="connsiteY424" fmla="*/ 389810 h 3158105"/>
              <a:gd name="connsiteX425" fmla="*/ 482170 w 5325374"/>
              <a:gd name="connsiteY425" fmla="*/ 531458 h 3158105"/>
              <a:gd name="connsiteX426" fmla="*/ 484996 w 5325374"/>
              <a:gd name="connsiteY426" fmla="*/ 539431 h 3158105"/>
              <a:gd name="connsiteX427" fmla="*/ 491965 w 5325374"/>
              <a:gd name="connsiteY427" fmla="*/ 541880 h 3158105"/>
              <a:gd name="connsiteX428" fmla="*/ 573588 w 5325374"/>
              <a:gd name="connsiteY428" fmla="*/ 541880 h 3158105"/>
              <a:gd name="connsiteX429" fmla="*/ 575660 w 5325374"/>
              <a:gd name="connsiteY429" fmla="*/ 541189 h 3158105"/>
              <a:gd name="connsiteX430" fmla="*/ 577230 w 5325374"/>
              <a:gd name="connsiteY430" fmla="*/ 538992 h 3158105"/>
              <a:gd name="connsiteX431" fmla="*/ 578171 w 5325374"/>
              <a:gd name="connsiteY431" fmla="*/ 535036 h 3158105"/>
              <a:gd name="connsiteX432" fmla="*/ 578485 w 5325374"/>
              <a:gd name="connsiteY432" fmla="*/ 528946 h 3158105"/>
              <a:gd name="connsiteX433" fmla="*/ 578171 w 5325374"/>
              <a:gd name="connsiteY433" fmla="*/ 522856 h 3158105"/>
              <a:gd name="connsiteX434" fmla="*/ 577230 w 5325374"/>
              <a:gd name="connsiteY434" fmla="*/ 518900 h 3158105"/>
              <a:gd name="connsiteX435" fmla="*/ 575660 w 5325374"/>
              <a:gd name="connsiteY435" fmla="*/ 516703 h 3158105"/>
              <a:gd name="connsiteX436" fmla="*/ 573588 w 5325374"/>
              <a:gd name="connsiteY436" fmla="*/ 516012 h 3158105"/>
              <a:gd name="connsiteX437" fmla="*/ 515070 w 5325374"/>
              <a:gd name="connsiteY437" fmla="*/ 516012 h 3158105"/>
              <a:gd name="connsiteX438" fmla="*/ 515070 w 5325374"/>
              <a:gd name="connsiteY438" fmla="*/ 470178 h 3158105"/>
              <a:gd name="connsiteX439" fmla="*/ 564170 w 5325374"/>
              <a:gd name="connsiteY439" fmla="*/ 470178 h 3158105"/>
              <a:gd name="connsiteX440" fmla="*/ 566242 w 5325374"/>
              <a:gd name="connsiteY440" fmla="*/ 469550 h 3158105"/>
              <a:gd name="connsiteX441" fmla="*/ 567811 w 5325374"/>
              <a:gd name="connsiteY441" fmla="*/ 467478 h 3158105"/>
              <a:gd name="connsiteX442" fmla="*/ 568753 w 5325374"/>
              <a:gd name="connsiteY442" fmla="*/ 463648 h 3158105"/>
              <a:gd name="connsiteX443" fmla="*/ 569067 w 5325374"/>
              <a:gd name="connsiteY443" fmla="*/ 457620 h 3158105"/>
              <a:gd name="connsiteX444" fmla="*/ 568753 w 5325374"/>
              <a:gd name="connsiteY444" fmla="*/ 451655 h 3158105"/>
              <a:gd name="connsiteX445" fmla="*/ 567811 w 5325374"/>
              <a:gd name="connsiteY445" fmla="*/ 447763 h 3158105"/>
              <a:gd name="connsiteX446" fmla="*/ 566242 w 5325374"/>
              <a:gd name="connsiteY446" fmla="*/ 445628 h 3158105"/>
              <a:gd name="connsiteX447" fmla="*/ 564170 w 5325374"/>
              <a:gd name="connsiteY447" fmla="*/ 444937 h 3158105"/>
              <a:gd name="connsiteX448" fmla="*/ 515070 w 5325374"/>
              <a:gd name="connsiteY448" fmla="*/ 444937 h 3158105"/>
              <a:gd name="connsiteX449" fmla="*/ 515070 w 5325374"/>
              <a:gd name="connsiteY449" fmla="*/ 405256 h 3158105"/>
              <a:gd name="connsiteX450" fmla="*/ 573086 w 5325374"/>
              <a:gd name="connsiteY450" fmla="*/ 405256 h 3158105"/>
              <a:gd name="connsiteX451" fmla="*/ 575095 w 5325374"/>
              <a:gd name="connsiteY451" fmla="*/ 404565 h 3158105"/>
              <a:gd name="connsiteX452" fmla="*/ 576602 w 5325374"/>
              <a:gd name="connsiteY452" fmla="*/ 402368 h 3158105"/>
              <a:gd name="connsiteX453" fmla="*/ 577543 w 5325374"/>
              <a:gd name="connsiteY453" fmla="*/ 398412 h 3158105"/>
              <a:gd name="connsiteX454" fmla="*/ 577857 w 5325374"/>
              <a:gd name="connsiteY454" fmla="*/ 392447 h 3158105"/>
              <a:gd name="connsiteX455" fmla="*/ 577543 w 5325374"/>
              <a:gd name="connsiteY455" fmla="*/ 386231 h 3158105"/>
              <a:gd name="connsiteX456" fmla="*/ 576602 w 5325374"/>
              <a:gd name="connsiteY456" fmla="*/ 382213 h 3158105"/>
              <a:gd name="connsiteX457" fmla="*/ 575095 w 5325374"/>
              <a:gd name="connsiteY457" fmla="*/ 380016 h 3158105"/>
              <a:gd name="connsiteX458" fmla="*/ 573086 w 5325374"/>
              <a:gd name="connsiteY458" fmla="*/ 379388 h 3158105"/>
              <a:gd name="connsiteX459" fmla="*/ 359996 w 5325374"/>
              <a:gd name="connsiteY459" fmla="*/ 379388 h 3158105"/>
              <a:gd name="connsiteX460" fmla="*/ 351897 w 5325374"/>
              <a:gd name="connsiteY460" fmla="*/ 382339 h 3158105"/>
              <a:gd name="connsiteX461" fmla="*/ 348820 w 5325374"/>
              <a:gd name="connsiteY461" fmla="*/ 391192 h 3158105"/>
              <a:gd name="connsiteX462" fmla="*/ 348820 w 5325374"/>
              <a:gd name="connsiteY462" fmla="*/ 537359 h 3158105"/>
              <a:gd name="connsiteX463" fmla="*/ 349574 w 5325374"/>
              <a:gd name="connsiteY463" fmla="*/ 539620 h 3158105"/>
              <a:gd name="connsiteX464" fmla="*/ 352211 w 5325374"/>
              <a:gd name="connsiteY464" fmla="*/ 541252 h 3158105"/>
              <a:gd name="connsiteX465" fmla="*/ 357296 w 5325374"/>
              <a:gd name="connsiteY465" fmla="*/ 542257 h 3158105"/>
              <a:gd name="connsiteX466" fmla="*/ 365270 w 5325374"/>
              <a:gd name="connsiteY466" fmla="*/ 542634 h 3158105"/>
              <a:gd name="connsiteX467" fmla="*/ 373307 w 5325374"/>
              <a:gd name="connsiteY467" fmla="*/ 542257 h 3158105"/>
              <a:gd name="connsiteX468" fmla="*/ 378330 w 5325374"/>
              <a:gd name="connsiteY468" fmla="*/ 541252 h 3158105"/>
              <a:gd name="connsiteX469" fmla="*/ 381030 w 5325374"/>
              <a:gd name="connsiteY469" fmla="*/ 539620 h 3158105"/>
              <a:gd name="connsiteX470" fmla="*/ 381846 w 5325374"/>
              <a:gd name="connsiteY470" fmla="*/ 537359 h 3158105"/>
              <a:gd name="connsiteX471" fmla="*/ 381846 w 5325374"/>
              <a:gd name="connsiteY471" fmla="*/ 485498 h 3158105"/>
              <a:gd name="connsiteX472" fmla="*/ 395408 w 5325374"/>
              <a:gd name="connsiteY472" fmla="*/ 485498 h 3158105"/>
              <a:gd name="connsiteX473" fmla="*/ 423348 w 5325374"/>
              <a:gd name="connsiteY473" fmla="*/ 481730 h 3158105"/>
              <a:gd name="connsiteX474" fmla="*/ 443377 w 5325374"/>
              <a:gd name="connsiteY474" fmla="*/ 470743 h 3158105"/>
              <a:gd name="connsiteX475" fmla="*/ 455809 w 5325374"/>
              <a:gd name="connsiteY475" fmla="*/ 452974 h 3158105"/>
              <a:gd name="connsiteX476" fmla="*/ 460078 w 5325374"/>
              <a:gd name="connsiteY476" fmla="*/ 428738 h 3158105"/>
              <a:gd name="connsiteX477" fmla="*/ 457316 w 5325374"/>
              <a:gd name="connsiteY477" fmla="*/ 410844 h 3158105"/>
              <a:gd name="connsiteX478" fmla="*/ 449279 w 5325374"/>
              <a:gd name="connsiteY478" fmla="*/ 396905 h 3158105"/>
              <a:gd name="connsiteX479" fmla="*/ 436533 w 5325374"/>
              <a:gd name="connsiteY479" fmla="*/ 387048 h 3158105"/>
              <a:gd name="connsiteX480" fmla="*/ 421779 w 5325374"/>
              <a:gd name="connsiteY480" fmla="*/ 381711 h 3158105"/>
              <a:gd name="connsiteX481" fmla="*/ 409284 w 5325374"/>
              <a:gd name="connsiteY481" fmla="*/ 379827 h 3158105"/>
              <a:gd name="connsiteX482" fmla="*/ 398296 w 5325374"/>
              <a:gd name="connsiteY482" fmla="*/ 379388 h 3158105"/>
              <a:gd name="connsiteX483" fmla="*/ 2630541 w 5325374"/>
              <a:gd name="connsiteY483" fmla="*/ 378885 h 3158105"/>
              <a:gd name="connsiteX484" fmla="*/ 2623132 w 5325374"/>
              <a:gd name="connsiteY484" fmla="*/ 379199 h 3158105"/>
              <a:gd name="connsiteX485" fmla="*/ 2618486 w 5325374"/>
              <a:gd name="connsiteY485" fmla="*/ 380267 h 3158105"/>
              <a:gd name="connsiteX486" fmla="*/ 2615975 w 5325374"/>
              <a:gd name="connsiteY486" fmla="*/ 382025 h 3158105"/>
              <a:gd name="connsiteX487" fmla="*/ 2615221 w 5325374"/>
              <a:gd name="connsiteY487" fmla="*/ 384285 h 3158105"/>
              <a:gd name="connsiteX488" fmla="*/ 2615221 w 5325374"/>
              <a:gd name="connsiteY488" fmla="*/ 460508 h 3158105"/>
              <a:gd name="connsiteX489" fmla="*/ 2615410 w 5325374"/>
              <a:gd name="connsiteY489" fmla="*/ 478717 h 3158105"/>
              <a:gd name="connsiteX490" fmla="*/ 2615975 w 5325374"/>
              <a:gd name="connsiteY490" fmla="*/ 497050 h 3158105"/>
              <a:gd name="connsiteX491" fmla="*/ 2615849 w 5325374"/>
              <a:gd name="connsiteY491" fmla="*/ 497050 h 3158105"/>
              <a:gd name="connsiteX492" fmla="*/ 2611203 w 5325374"/>
              <a:gd name="connsiteY492" fmla="*/ 487004 h 3158105"/>
              <a:gd name="connsiteX493" fmla="*/ 2606306 w 5325374"/>
              <a:gd name="connsiteY493" fmla="*/ 476770 h 3158105"/>
              <a:gd name="connsiteX494" fmla="*/ 2601094 w 5325374"/>
              <a:gd name="connsiteY494" fmla="*/ 466348 h 3158105"/>
              <a:gd name="connsiteX495" fmla="*/ 2595632 w 5325374"/>
              <a:gd name="connsiteY495" fmla="*/ 455737 h 3158105"/>
              <a:gd name="connsiteX496" fmla="*/ 2563987 w 5325374"/>
              <a:gd name="connsiteY496" fmla="*/ 396340 h 3158105"/>
              <a:gd name="connsiteX497" fmla="*/ 2559341 w 5325374"/>
              <a:gd name="connsiteY497" fmla="*/ 388115 h 3158105"/>
              <a:gd name="connsiteX498" fmla="*/ 2554506 w 5325374"/>
              <a:gd name="connsiteY498" fmla="*/ 382904 h 3158105"/>
              <a:gd name="connsiteX499" fmla="*/ 2548667 w 5325374"/>
              <a:gd name="connsiteY499" fmla="*/ 380204 h 3158105"/>
              <a:gd name="connsiteX500" fmla="*/ 2540631 w 5325374"/>
              <a:gd name="connsiteY500" fmla="*/ 379388 h 3158105"/>
              <a:gd name="connsiteX501" fmla="*/ 2522925 w 5325374"/>
              <a:gd name="connsiteY501" fmla="*/ 379388 h 3158105"/>
              <a:gd name="connsiteX502" fmla="*/ 2514448 w 5325374"/>
              <a:gd name="connsiteY502" fmla="*/ 382339 h 3158105"/>
              <a:gd name="connsiteX503" fmla="*/ 2510995 w 5325374"/>
              <a:gd name="connsiteY503" fmla="*/ 391192 h 3158105"/>
              <a:gd name="connsiteX504" fmla="*/ 2510995 w 5325374"/>
              <a:gd name="connsiteY504" fmla="*/ 537234 h 3158105"/>
              <a:gd name="connsiteX505" fmla="*/ 2511623 w 5325374"/>
              <a:gd name="connsiteY505" fmla="*/ 539494 h 3158105"/>
              <a:gd name="connsiteX506" fmla="*/ 2513883 w 5325374"/>
              <a:gd name="connsiteY506" fmla="*/ 541189 h 3158105"/>
              <a:gd name="connsiteX507" fmla="*/ 2518404 w 5325374"/>
              <a:gd name="connsiteY507" fmla="*/ 542257 h 3158105"/>
              <a:gd name="connsiteX508" fmla="*/ 2525687 w 5325374"/>
              <a:gd name="connsiteY508" fmla="*/ 542634 h 3158105"/>
              <a:gd name="connsiteX509" fmla="*/ 2533096 w 5325374"/>
              <a:gd name="connsiteY509" fmla="*/ 542257 h 3158105"/>
              <a:gd name="connsiteX510" fmla="*/ 2537680 w 5325374"/>
              <a:gd name="connsiteY510" fmla="*/ 541189 h 3158105"/>
              <a:gd name="connsiteX511" fmla="*/ 2540065 w 5325374"/>
              <a:gd name="connsiteY511" fmla="*/ 539494 h 3158105"/>
              <a:gd name="connsiteX512" fmla="*/ 2540756 w 5325374"/>
              <a:gd name="connsiteY512" fmla="*/ 537234 h 3158105"/>
              <a:gd name="connsiteX513" fmla="*/ 2540756 w 5325374"/>
              <a:gd name="connsiteY513" fmla="*/ 452220 h 3158105"/>
              <a:gd name="connsiteX514" fmla="*/ 2540505 w 5325374"/>
              <a:gd name="connsiteY514" fmla="*/ 433698 h 3158105"/>
              <a:gd name="connsiteX515" fmla="*/ 2539752 w 5325374"/>
              <a:gd name="connsiteY515" fmla="*/ 415679 h 3158105"/>
              <a:gd name="connsiteX516" fmla="*/ 2540003 w 5325374"/>
              <a:gd name="connsiteY516" fmla="*/ 415679 h 3158105"/>
              <a:gd name="connsiteX517" fmla="*/ 2546533 w 5325374"/>
              <a:gd name="connsiteY517" fmla="*/ 430936 h 3158105"/>
              <a:gd name="connsiteX518" fmla="*/ 2553690 w 5325374"/>
              <a:gd name="connsiteY518" fmla="*/ 445565 h 3158105"/>
              <a:gd name="connsiteX519" fmla="*/ 2594125 w 5325374"/>
              <a:gd name="connsiteY519" fmla="*/ 521537 h 3158105"/>
              <a:gd name="connsiteX520" fmla="*/ 2599776 w 5325374"/>
              <a:gd name="connsiteY520" fmla="*/ 531771 h 3158105"/>
              <a:gd name="connsiteX521" fmla="*/ 2604987 w 5325374"/>
              <a:gd name="connsiteY521" fmla="*/ 538050 h 3158105"/>
              <a:gd name="connsiteX522" fmla="*/ 2610889 w 5325374"/>
              <a:gd name="connsiteY522" fmla="*/ 541252 h 3158105"/>
              <a:gd name="connsiteX523" fmla="*/ 2618486 w 5325374"/>
              <a:gd name="connsiteY523" fmla="*/ 542131 h 3158105"/>
              <a:gd name="connsiteX524" fmla="*/ 2632551 w 5325374"/>
              <a:gd name="connsiteY524" fmla="*/ 542131 h 3158105"/>
              <a:gd name="connsiteX525" fmla="*/ 2637260 w 5325374"/>
              <a:gd name="connsiteY525" fmla="*/ 541441 h 3158105"/>
              <a:gd name="connsiteX526" fmla="*/ 2641278 w 5325374"/>
              <a:gd name="connsiteY526" fmla="*/ 539243 h 3158105"/>
              <a:gd name="connsiteX527" fmla="*/ 2643978 w 5325374"/>
              <a:gd name="connsiteY527" fmla="*/ 535476 h 3158105"/>
              <a:gd name="connsiteX528" fmla="*/ 2644982 w 5325374"/>
              <a:gd name="connsiteY528" fmla="*/ 530327 h 3158105"/>
              <a:gd name="connsiteX529" fmla="*/ 2644982 w 5325374"/>
              <a:gd name="connsiteY529" fmla="*/ 384285 h 3158105"/>
              <a:gd name="connsiteX530" fmla="*/ 2644354 w 5325374"/>
              <a:gd name="connsiteY530" fmla="*/ 382025 h 3158105"/>
              <a:gd name="connsiteX531" fmla="*/ 2642157 w 5325374"/>
              <a:gd name="connsiteY531" fmla="*/ 380267 h 3158105"/>
              <a:gd name="connsiteX532" fmla="*/ 2637699 w 5325374"/>
              <a:gd name="connsiteY532" fmla="*/ 379199 h 3158105"/>
              <a:gd name="connsiteX533" fmla="*/ 2630541 w 5325374"/>
              <a:gd name="connsiteY533" fmla="*/ 378885 h 3158105"/>
              <a:gd name="connsiteX534" fmla="*/ 1544691 w 5325374"/>
              <a:gd name="connsiteY534" fmla="*/ 378885 h 3158105"/>
              <a:gd name="connsiteX535" fmla="*/ 1537282 w 5325374"/>
              <a:gd name="connsiteY535" fmla="*/ 379199 h 3158105"/>
              <a:gd name="connsiteX536" fmla="*/ 1532636 w 5325374"/>
              <a:gd name="connsiteY536" fmla="*/ 380267 h 3158105"/>
              <a:gd name="connsiteX537" fmla="*/ 1530125 w 5325374"/>
              <a:gd name="connsiteY537" fmla="*/ 382025 h 3158105"/>
              <a:gd name="connsiteX538" fmla="*/ 1529371 w 5325374"/>
              <a:gd name="connsiteY538" fmla="*/ 384285 h 3158105"/>
              <a:gd name="connsiteX539" fmla="*/ 1529371 w 5325374"/>
              <a:gd name="connsiteY539" fmla="*/ 460508 h 3158105"/>
              <a:gd name="connsiteX540" fmla="*/ 1529560 w 5325374"/>
              <a:gd name="connsiteY540" fmla="*/ 478717 h 3158105"/>
              <a:gd name="connsiteX541" fmla="*/ 1530125 w 5325374"/>
              <a:gd name="connsiteY541" fmla="*/ 497050 h 3158105"/>
              <a:gd name="connsiteX542" fmla="*/ 1529999 w 5325374"/>
              <a:gd name="connsiteY542" fmla="*/ 497050 h 3158105"/>
              <a:gd name="connsiteX543" fmla="*/ 1525353 w 5325374"/>
              <a:gd name="connsiteY543" fmla="*/ 487004 h 3158105"/>
              <a:gd name="connsiteX544" fmla="*/ 1520456 w 5325374"/>
              <a:gd name="connsiteY544" fmla="*/ 476770 h 3158105"/>
              <a:gd name="connsiteX545" fmla="*/ 1515244 w 5325374"/>
              <a:gd name="connsiteY545" fmla="*/ 466348 h 3158105"/>
              <a:gd name="connsiteX546" fmla="*/ 1509782 w 5325374"/>
              <a:gd name="connsiteY546" fmla="*/ 455737 h 3158105"/>
              <a:gd name="connsiteX547" fmla="*/ 1478137 w 5325374"/>
              <a:gd name="connsiteY547" fmla="*/ 396340 h 3158105"/>
              <a:gd name="connsiteX548" fmla="*/ 1473491 w 5325374"/>
              <a:gd name="connsiteY548" fmla="*/ 388115 h 3158105"/>
              <a:gd name="connsiteX549" fmla="*/ 1468656 w 5325374"/>
              <a:gd name="connsiteY549" fmla="*/ 382904 h 3158105"/>
              <a:gd name="connsiteX550" fmla="*/ 1462817 w 5325374"/>
              <a:gd name="connsiteY550" fmla="*/ 380204 h 3158105"/>
              <a:gd name="connsiteX551" fmla="*/ 1454780 w 5325374"/>
              <a:gd name="connsiteY551" fmla="*/ 379388 h 3158105"/>
              <a:gd name="connsiteX552" fmla="*/ 1437075 w 5325374"/>
              <a:gd name="connsiteY552" fmla="*/ 379388 h 3158105"/>
              <a:gd name="connsiteX553" fmla="*/ 1428598 w 5325374"/>
              <a:gd name="connsiteY553" fmla="*/ 382339 h 3158105"/>
              <a:gd name="connsiteX554" fmla="*/ 1425145 w 5325374"/>
              <a:gd name="connsiteY554" fmla="*/ 391192 h 3158105"/>
              <a:gd name="connsiteX555" fmla="*/ 1425145 w 5325374"/>
              <a:gd name="connsiteY555" fmla="*/ 537234 h 3158105"/>
              <a:gd name="connsiteX556" fmla="*/ 1425773 w 5325374"/>
              <a:gd name="connsiteY556" fmla="*/ 539494 h 3158105"/>
              <a:gd name="connsiteX557" fmla="*/ 1428033 w 5325374"/>
              <a:gd name="connsiteY557" fmla="*/ 541189 h 3158105"/>
              <a:gd name="connsiteX558" fmla="*/ 1432554 w 5325374"/>
              <a:gd name="connsiteY558" fmla="*/ 542257 h 3158105"/>
              <a:gd name="connsiteX559" fmla="*/ 1439837 w 5325374"/>
              <a:gd name="connsiteY559" fmla="*/ 542634 h 3158105"/>
              <a:gd name="connsiteX560" fmla="*/ 1447246 w 5325374"/>
              <a:gd name="connsiteY560" fmla="*/ 542257 h 3158105"/>
              <a:gd name="connsiteX561" fmla="*/ 1451829 w 5325374"/>
              <a:gd name="connsiteY561" fmla="*/ 541189 h 3158105"/>
              <a:gd name="connsiteX562" fmla="*/ 1454215 w 5325374"/>
              <a:gd name="connsiteY562" fmla="*/ 539494 h 3158105"/>
              <a:gd name="connsiteX563" fmla="*/ 1454906 w 5325374"/>
              <a:gd name="connsiteY563" fmla="*/ 537234 h 3158105"/>
              <a:gd name="connsiteX564" fmla="*/ 1454906 w 5325374"/>
              <a:gd name="connsiteY564" fmla="*/ 452220 h 3158105"/>
              <a:gd name="connsiteX565" fmla="*/ 1454655 w 5325374"/>
              <a:gd name="connsiteY565" fmla="*/ 433698 h 3158105"/>
              <a:gd name="connsiteX566" fmla="*/ 1453901 w 5325374"/>
              <a:gd name="connsiteY566" fmla="*/ 415679 h 3158105"/>
              <a:gd name="connsiteX567" fmla="*/ 1454153 w 5325374"/>
              <a:gd name="connsiteY567" fmla="*/ 415679 h 3158105"/>
              <a:gd name="connsiteX568" fmla="*/ 1460682 w 5325374"/>
              <a:gd name="connsiteY568" fmla="*/ 430936 h 3158105"/>
              <a:gd name="connsiteX569" fmla="*/ 1467840 w 5325374"/>
              <a:gd name="connsiteY569" fmla="*/ 445565 h 3158105"/>
              <a:gd name="connsiteX570" fmla="*/ 1508275 w 5325374"/>
              <a:gd name="connsiteY570" fmla="*/ 521537 h 3158105"/>
              <a:gd name="connsiteX571" fmla="*/ 1513926 w 5325374"/>
              <a:gd name="connsiteY571" fmla="*/ 531771 h 3158105"/>
              <a:gd name="connsiteX572" fmla="*/ 1519137 w 5325374"/>
              <a:gd name="connsiteY572" fmla="*/ 538050 h 3158105"/>
              <a:gd name="connsiteX573" fmla="*/ 1525039 w 5325374"/>
              <a:gd name="connsiteY573" fmla="*/ 541252 h 3158105"/>
              <a:gd name="connsiteX574" fmla="*/ 1532636 w 5325374"/>
              <a:gd name="connsiteY574" fmla="*/ 542131 h 3158105"/>
              <a:gd name="connsiteX575" fmla="*/ 1546700 w 5325374"/>
              <a:gd name="connsiteY575" fmla="*/ 542131 h 3158105"/>
              <a:gd name="connsiteX576" fmla="*/ 1551409 w 5325374"/>
              <a:gd name="connsiteY576" fmla="*/ 541441 h 3158105"/>
              <a:gd name="connsiteX577" fmla="*/ 1555428 w 5325374"/>
              <a:gd name="connsiteY577" fmla="*/ 539243 h 3158105"/>
              <a:gd name="connsiteX578" fmla="*/ 1558128 w 5325374"/>
              <a:gd name="connsiteY578" fmla="*/ 535476 h 3158105"/>
              <a:gd name="connsiteX579" fmla="*/ 1559132 w 5325374"/>
              <a:gd name="connsiteY579" fmla="*/ 530327 h 3158105"/>
              <a:gd name="connsiteX580" fmla="*/ 1559132 w 5325374"/>
              <a:gd name="connsiteY580" fmla="*/ 384285 h 3158105"/>
              <a:gd name="connsiteX581" fmla="*/ 1558504 w 5325374"/>
              <a:gd name="connsiteY581" fmla="*/ 382025 h 3158105"/>
              <a:gd name="connsiteX582" fmla="*/ 1556307 w 5325374"/>
              <a:gd name="connsiteY582" fmla="*/ 380267 h 3158105"/>
              <a:gd name="connsiteX583" fmla="*/ 1551849 w 5325374"/>
              <a:gd name="connsiteY583" fmla="*/ 379199 h 3158105"/>
              <a:gd name="connsiteX584" fmla="*/ 1544691 w 5325374"/>
              <a:gd name="connsiteY584" fmla="*/ 378885 h 3158105"/>
              <a:gd name="connsiteX585" fmla="*/ 1249416 w 5325374"/>
              <a:gd name="connsiteY585" fmla="*/ 378885 h 3158105"/>
              <a:gd name="connsiteX586" fmla="*/ 1242007 w 5325374"/>
              <a:gd name="connsiteY586" fmla="*/ 379199 h 3158105"/>
              <a:gd name="connsiteX587" fmla="*/ 1237361 w 5325374"/>
              <a:gd name="connsiteY587" fmla="*/ 380267 h 3158105"/>
              <a:gd name="connsiteX588" fmla="*/ 1234850 w 5325374"/>
              <a:gd name="connsiteY588" fmla="*/ 382025 h 3158105"/>
              <a:gd name="connsiteX589" fmla="*/ 1234096 w 5325374"/>
              <a:gd name="connsiteY589" fmla="*/ 384285 h 3158105"/>
              <a:gd name="connsiteX590" fmla="*/ 1234096 w 5325374"/>
              <a:gd name="connsiteY590" fmla="*/ 460508 h 3158105"/>
              <a:gd name="connsiteX591" fmla="*/ 1234285 w 5325374"/>
              <a:gd name="connsiteY591" fmla="*/ 478717 h 3158105"/>
              <a:gd name="connsiteX592" fmla="*/ 1234850 w 5325374"/>
              <a:gd name="connsiteY592" fmla="*/ 497050 h 3158105"/>
              <a:gd name="connsiteX593" fmla="*/ 1234724 w 5325374"/>
              <a:gd name="connsiteY593" fmla="*/ 497050 h 3158105"/>
              <a:gd name="connsiteX594" fmla="*/ 1230078 w 5325374"/>
              <a:gd name="connsiteY594" fmla="*/ 487004 h 3158105"/>
              <a:gd name="connsiteX595" fmla="*/ 1225181 w 5325374"/>
              <a:gd name="connsiteY595" fmla="*/ 476770 h 3158105"/>
              <a:gd name="connsiteX596" fmla="*/ 1219969 w 5325374"/>
              <a:gd name="connsiteY596" fmla="*/ 466348 h 3158105"/>
              <a:gd name="connsiteX597" fmla="*/ 1214507 w 5325374"/>
              <a:gd name="connsiteY597" fmla="*/ 455737 h 3158105"/>
              <a:gd name="connsiteX598" fmla="*/ 1182862 w 5325374"/>
              <a:gd name="connsiteY598" fmla="*/ 396340 h 3158105"/>
              <a:gd name="connsiteX599" fmla="*/ 1178216 w 5325374"/>
              <a:gd name="connsiteY599" fmla="*/ 388115 h 3158105"/>
              <a:gd name="connsiteX600" fmla="*/ 1173381 w 5325374"/>
              <a:gd name="connsiteY600" fmla="*/ 382904 h 3158105"/>
              <a:gd name="connsiteX601" fmla="*/ 1167542 w 5325374"/>
              <a:gd name="connsiteY601" fmla="*/ 380204 h 3158105"/>
              <a:gd name="connsiteX602" fmla="*/ 1159506 w 5325374"/>
              <a:gd name="connsiteY602" fmla="*/ 379388 h 3158105"/>
              <a:gd name="connsiteX603" fmla="*/ 1141800 w 5325374"/>
              <a:gd name="connsiteY603" fmla="*/ 379388 h 3158105"/>
              <a:gd name="connsiteX604" fmla="*/ 1133323 w 5325374"/>
              <a:gd name="connsiteY604" fmla="*/ 382339 h 3158105"/>
              <a:gd name="connsiteX605" fmla="*/ 1129870 w 5325374"/>
              <a:gd name="connsiteY605" fmla="*/ 391192 h 3158105"/>
              <a:gd name="connsiteX606" fmla="*/ 1129870 w 5325374"/>
              <a:gd name="connsiteY606" fmla="*/ 537234 h 3158105"/>
              <a:gd name="connsiteX607" fmla="*/ 1130498 w 5325374"/>
              <a:gd name="connsiteY607" fmla="*/ 539494 h 3158105"/>
              <a:gd name="connsiteX608" fmla="*/ 1132758 w 5325374"/>
              <a:gd name="connsiteY608" fmla="*/ 541189 h 3158105"/>
              <a:gd name="connsiteX609" fmla="*/ 1137279 w 5325374"/>
              <a:gd name="connsiteY609" fmla="*/ 542257 h 3158105"/>
              <a:gd name="connsiteX610" fmla="*/ 1144562 w 5325374"/>
              <a:gd name="connsiteY610" fmla="*/ 542634 h 3158105"/>
              <a:gd name="connsiteX611" fmla="*/ 1151971 w 5325374"/>
              <a:gd name="connsiteY611" fmla="*/ 542257 h 3158105"/>
              <a:gd name="connsiteX612" fmla="*/ 1156555 w 5325374"/>
              <a:gd name="connsiteY612" fmla="*/ 541189 h 3158105"/>
              <a:gd name="connsiteX613" fmla="*/ 1158940 w 5325374"/>
              <a:gd name="connsiteY613" fmla="*/ 539494 h 3158105"/>
              <a:gd name="connsiteX614" fmla="*/ 1159631 w 5325374"/>
              <a:gd name="connsiteY614" fmla="*/ 537234 h 3158105"/>
              <a:gd name="connsiteX615" fmla="*/ 1159631 w 5325374"/>
              <a:gd name="connsiteY615" fmla="*/ 452220 h 3158105"/>
              <a:gd name="connsiteX616" fmla="*/ 1159380 w 5325374"/>
              <a:gd name="connsiteY616" fmla="*/ 433698 h 3158105"/>
              <a:gd name="connsiteX617" fmla="*/ 1158626 w 5325374"/>
              <a:gd name="connsiteY617" fmla="*/ 415679 h 3158105"/>
              <a:gd name="connsiteX618" fmla="*/ 1158878 w 5325374"/>
              <a:gd name="connsiteY618" fmla="*/ 415679 h 3158105"/>
              <a:gd name="connsiteX619" fmla="*/ 1165408 w 5325374"/>
              <a:gd name="connsiteY619" fmla="*/ 430936 h 3158105"/>
              <a:gd name="connsiteX620" fmla="*/ 1172565 w 5325374"/>
              <a:gd name="connsiteY620" fmla="*/ 445565 h 3158105"/>
              <a:gd name="connsiteX621" fmla="*/ 1213000 w 5325374"/>
              <a:gd name="connsiteY621" fmla="*/ 521537 h 3158105"/>
              <a:gd name="connsiteX622" fmla="*/ 1218651 w 5325374"/>
              <a:gd name="connsiteY622" fmla="*/ 531771 h 3158105"/>
              <a:gd name="connsiteX623" fmla="*/ 1223862 w 5325374"/>
              <a:gd name="connsiteY623" fmla="*/ 538050 h 3158105"/>
              <a:gd name="connsiteX624" fmla="*/ 1229764 w 5325374"/>
              <a:gd name="connsiteY624" fmla="*/ 541252 h 3158105"/>
              <a:gd name="connsiteX625" fmla="*/ 1237361 w 5325374"/>
              <a:gd name="connsiteY625" fmla="*/ 542131 h 3158105"/>
              <a:gd name="connsiteX626" fmla="*/ 1251425 w 5325374"/>
              <a:gd name="connsiteY626" fmla="*/ 542131 h 3158105"/>
              <a:gd name="connsiteX627" fmla="*/ 1256135 w 5325374"/>
              <a:gd name="connsiteY627" fmla="*/ 541441 h 3158105"/>
              <a:gd name="connsiteX628" fmla="*/ 1260153 w 5325374"/>
              <a:gd name="connsiteY628" fmla="*/ 539243 h 3158105"/>
              <a:gd name="connsiteX629" fmla="*/ 1262853 w 5325374"/>
              <a:gd name="connsiteY629" fmla="*/ 535476 h 3158105"/>
              <a:gd name="connsiteX630" fmla="*/ 1263857 w 5325374"/>
              <a:gd name="connsiteY630" fmla="*/ 530327 h 3158105"/>
              <a:gd name="connsiteX631" fmla="*/ 1263857 w 5325374"/>
              <a:gd name="connsiteY631" fmla="*/ 384285 h 3158105"/>
              <a:gd name="connsiteX632" fmla="*/ 1263229 w 5325374"/>
              <a:gd name="connsiteY632" fmla="*/ 382025 h 3158105"/>
              <a:gd name="connsiteX633" fmla="*/ 1261032 w 5325374"/>
              <a:gd name="connsiteY633" fmla="*/ 380267 h 3158105"/>
              <a:gd name="connsiteX634" fmla="*/ 1256574 w 5325374"/>
              <a:gd name="connsiteY634" fmla="*/ 379199 h 3158105"/>
              <a:gd name="connsiteX635" fmla="*/ 1249416 w 5325374"/>
              <a:gd name="connsiteY635" fmla="*/ 378885 h 3158105"/>
              <a:gd name="connsiteX636" fmla="*/ 2175146 w 5325374"/>
              <a:gd name="connsiteY636" fmla="*/ 378634 h 3158105"/>
              <a:gd name="connsiteX637" fmla="*/ 2167235 w 5325374"/>
              <a:gd name="connsiteY637" fmla="*/ 379011 h 3158105"/>
              <a:gd name="connsiteX638" fmla="*/ 2162149 w 5325374"/>
              <a:gd name="connsiteY638" fmla="*/ 380016 h 3158105"/>
              <a:gd name="connsiteX639" fmla="*/ 2159386 w 5325374"/>
              <a:gd name="connsiteY639" fmla="*/ 381648 h 3158105"/>
              <a:gd name="connsiteX640" fmla="*/ 2158570 w 5325374"/>
              <a:gd name="connsiteY640" fmla="*/ 383908 h 3158105"/>
              <a:gd name="connsiteX641" fmla="*/ 2158570 w 5325374"/>
              <a:gd name="connsiteY641" fmla="*/ 537359 h 3158105"/>
              <a:gd name="connsiteX642" fmla="*/ 2159386 w 5325374"/>
              <a:gd name="connsiteY642" fmla="*/ 539620 h 3158105"/>
              <a:gd name="connsiteX643" fmla="*/ 2162086 w 5325374"/>
              <a:gd name="connsiteY643" fmla="*/ 541252 h 3158105"/>
              <a:gd name="connsiteX644" fmla="*/ 2167172 w 5325374"/>
              <a:gd name="connsiteY644" fmla="*/ 542257 h 3158105"/>
              <a:gd name="connsiteX645" fmla="*/ 2175146 w 5325374"/>
              <a:gd name="connsiteY645" fmla="*/ 542634 h 3158105"/>
              <a:gd name="connsiteX646" fmla="*/ 2183183 w 5325374"/>
              <a:gd name="connsiteY646" fmla="*/ 542257 h 3158105"/>
              <a:gd name="connsiteX647" fmla="*/ 2188205 w 5325374"/>
              <a:gd name="connsiteY647" fmla="*/ 541252 h 3158105"/>
              <a:gd name="connsiteX648" fmla="*/ 2190905 w 5325374"/>
              <a:gd name="connsiteY648" fmla="*/ 539620 h 3158105"/>
              <a:gd name="connsiteX649" fmla="*/ 2191722 w 5325374"/>
              <a:gd name="connsiteY649" fmla="*/ 537359 h 3158105"/>
              <a:gd name="connsiteX650" fmla="*/ 2191722 w 5325374"/>
              <a:gd name="connsiteY650" fmla="*/ 383908 h 3158105"/>
              <a:gd name="connsiteX651" fmla="*/ 2190905 w 5325374"/>
              <a:gd name="connsiteY651" fmla="*/ 381648 h 3158105"/>
              <a:gd name="connsiteX652" fmla="*/ 2188205 w 5325374"/>
              <a:gd name="connsiteY652" fmla="*/ 380016 h 3158105"/>
              <a:gd name="connsiteX653" fmla="*/ 2183183 w 5325374"/>
              <a:gd name="connsiteY653" fmla="*/ 379011 h 3158105"/>
              <a:gd name="connsiteX654" fmla="*/ 2175146 w 5325374"/>
              <a:gd name="connsiteY654" fmla="*/ 378634 h 3158105"/>
              <a:gd name="connsiteX655" fmla="*/ 1036364 w 5325374"/>
              <a:gd name="connsiteY655" fmla="*/ 378634 h 3158105"/>
              <a:gd name="connsiteX656" fmla="*/ 1026067 w 5325374"/>
              <a:gd name="connsiteY656" fmla="*/ 378823 h 3158105"/>
              <a:gd name="connsiteX657" fmla="*/ 1019977 w 5325374"/>
              <a:gd name="connsiteY657" fmla="*/ 379702 h 3158105"/>
              <a:gd name="connsiteX658" fmla="*/ 1016775 w 5325374"/>
              <a:gd name="connsiteY658" fmla="*/ 381711 h 3158105"/>
              <a:gd name="connsiteX659" fmla="*/ 1015017 w 5325374"/>
              <a:gd name="connsiteY659" fmla="*/ 385164 h 3158105"/>
              <a:gd name="connsiteX660" fmla="*/ 964913 w 5325374"/>
              <a:gd name="connsiteY660" fmla="*/ 529323 h 3158105"/>
              <a:gd name="connsiteX661" fmla="*/ 963029 w 5325374"/>
              <a:gd name="connsiteY661" fmla="*/ 536355 h 3158105"/>
              <a:gd name="connsiteX662" fmla="*/ 963908 w 5325374"/>
              <a:gd name="connsiteY662" fmla="*/ 540436 h 3158105"/>
              <a:gd name="connsiteX663" fmla="*/ 968429 w 5325374"/>
              <a:gd name="connsiteY663" fmla="*/ 542257 h 3158105"/>
              <a:gd name="connsiteX664" fmla="*/ 977470 w 5325374"/>
              <a:gd name="connsiteY664" fmla="*/ 542634 h 3158105"/>
              <a:gd name="connsiteX665" fmla="*/ 986197 w 5325374"/>
              <a:gd name="connsiteY665" fmla="*/ 542382 h 3158105"/>
              <a:gd name="connsiteX666" fmla="*/ 991346 w 5325374"/>
              <a:gd name="connsiteY666" fmla="*/ 541441 h 3158105"/>
              <a:gd name="connsiteX667" fmla="*/ 993983 w 5325374"/>
              <a:gd name="connsiteY667" fmla="*/ 539557 h 3158105"/>
              <a:gd name="connsiteX668" fmla="*/ 995302 w 5325374"/>
              <a:gd name="connsiteY668" fmla="*/ 536606 h 3158105"/>
              <a:gd name="connsiteX669" fmla="*/ 1005599 w 5325374"/>
              <a:gd name="connsiteY669" fmla="*/ 504836 h 3158105"/>
              <a:gd name="connsiteX670" fmla="*/ 1066628 w 5325374"/>
              <a:gd name="connsiteY670" fmla="*/ 504836 h 3158105"/>
              <a:gd name="connsiteX671" fmla="*/ 1077552 w 5325374"/>
              <a:gd name="connsiteY671" fmla="*/ 537485 h 3158105"/>
              <a:gd name="connsiteX672" fmla="*/ 1078808 w 5325374"/>
              <a:gd name="connsiteY672" fmla="*/ 540122 h 3158105"/>
              <a:gd name="connsiteX673" fmla="*/ 1081445 w 5325374"/>
              <a:gd name="connsiteY673" fmla="*/ 541692 h 3158105"/>
              <a:gd name="connsiteX674" fmla="*/ 1086908 w 5325374"/>
              <a:gd name="connsiteY674" fmla="*/ 542445 h 3158105"/>
              <a:gd name="connsiteX675" fmla="*/ 1096891 w 5325374"/>
              <a:gd name="connsiteY675" fmla="*/ 542634 h 3158105"/>
              <a:gd name="connsiteX676" fmla="*/ 1106560 w 5325374"/>
              <a:gd name="connsiteY676" fmla="*/ 542320 h 3158105"/>
              <a:gd name="connsiteX677" fmla="*/ 1111457 w 5325374"/>
              <a:gd name="connsiteY677" fmla="*/ 540687 h 3158105"/>
              <a:gd name="connsiteX678" fmla="*/ 1112462 w 5325374"/>
              <a:gd name="connsiteY678" fmla="*/ 536732 h 3158105"/>
              <a:gd name="connsiteX679" fmla="*/ 1110578 w 5325374"/>
              <a:gd name="connsiteY679" fmla="*/ 529574 h 3158105"/>
              <a:gd name="connsiteX680" fmla="*/ 1060349 w 5325374"/>
              <a:gd name="connsiteY680" fmla="*/ 385541 h 3158105"/>
              <a:gd name="connsiteX681" fmla="*/ 1058528 w 5325374"/>
              <a:gd name="connsiteY681" fmla="*/ 381774 h 3158105"/>
              <a:gd name="connsiteX682" fmla="*/ 1055012 w 5325374"/>
              <a:gd name="connsiteY682" fmla="*/ 379702 h 3158105"/>
              <a:gd name="connsiteX683" fmla="*/ 1048168 w 5325374"/>
              <a:gd name="connsiteY683" fmla="*/ 378823 h 3158105"/>
              <a:gd name="connsiteX684" fmla="*/ 1036364 w 5325374"/>
              <a:gd name="connsiteY684" fmla="*/ 378634 h 3158105"/>
              <a:gd name="connsiteX685" fmla="*/ 2082212 w 5325374"/>
              <a:gd name="connsiteY685" fmla="*/ 376500 h 3158105"/>
              <a:gd name="connsiteX686" fmla="*/ 2061053 w 5325374"/>
              <a:gd name="connsiteY686" fmla="*/ 379388 h 3158105"/>
              <a:gd name="connsiteX687" fmla="*/ 2043724 w 5325374"/>
              <a:gd name="connsiteY687" fmla="*/ 388115 h 3158105"/>
              <a:gd name="connsiteX688" fmla="*/ 2032045 w 5325374"/>
              <a:gd name="connsiteY688" fmla="*/ 402807 h 3158105"/>
              <a:gd name="connsiteX689" fmla="*/ 2027713 w 5325374"/>
              <a:gd name="connsiteY689" fmla="*/ 423339 h 3158105"/>
              <a:gd name="connsiteX690" fmla="*/ 2030727 w 5325374"/>
              <a:gd name="connsiteY690" fmla="*/ 440793 h 3158105"/>
              <a:gd name="connsiteX691" fmla="*/ 2038575 w 5325374"/>
              <a:gd name="connsiteY691" fmla="*/ 453413 h 3158105"/>
              <a:gd name="connsiteX692" fmla="*/ 2049563 w 5325374"/>
              <a:gd name="connsiteY692" fmla="*/ 462580 h 3158105"/>
              <a:gd name="connsiteX693" fmla="*/ 2062246 w 5325374"/>
              <a:gd name="connsiteY693" fmla="*/ 469424 h 3158105"/>
              <a:gd name="connsiteX694" fmla="*/ 2074929 w 5325374"/>
              <a:gd name="connsiteY694" fmla="*/ 475138 h 3158105"/>
              <a:gd name="connsiteX695" fmla="*/ 2085916 w 5325374"/>
              <a:gd name="connsiteY695" fmla="*/ 480914 h 3158105"/>
              <a:gd name="connsiteX696" fmla="*/ 2093765 w 5325374"/>
              <a:gd name="connsiteY696" fmla="*/ 487946 h 3158105"/>
              <a:gd name="connsiteX697" fmla="*/ 2096778 w 5325374"/>
              <a:gd name="connsiteY697" fmla="*/ 497427 h 3158105"/>
              <a:gd name="connsiteX698" fmla="*/ 2095020 w 5325374"/>
              <a:gd name="connsiteY698" fmla="*/ 506092 h 3158105"/>
              <a:gd name="connsiteX699" fmla="*/ 2089935 w 5325374"/>
              <a:gd name="connsiteY699" fmla="*/ 512621 h 3158105"/>
              <a:gd name="connsiteX700" fmla="*/ 2081835 w 5325374"/>
              <a:gd name="connsiteY700" fmla="*/ 516703 h 3158105"/>
              <a:gd name="connsiteX701" fmla="*/ 2071036 w 5325374"/>
              <a:gd name="connsiteY701" fmla="*/ 518147 h 3158105"/>
              <a:gd name="connsiteX702" fmla="*/ 2054900 w 5325374"/>
              <a:gd name="connsiteY702" fmla="*/ 516075 h 3158105"/>
              <a:gd name="connsiteX703" fmla="*/ 2042907 w 5325374"/>
              <a:gd name="connsiteY703" fmla="*/ 511491 h 3158105"/>
              <a:gd name="connsiteX704" fmla="*/ 2034682 w 5325374"/>
              <a:gd name="connsiteY704" fmla="*/ 506908 h 3158105"/>
              <a:gd name="connsiteX705" fmla="*/ 2029722 w 5325374"/>
              <a:gd name="connsiteY705" fmla="*/ 504836 h 3158105"/>
              <a:gd name="connsiteX706" fmla="*/ 2027525 w 5325374"/>
              <a:gd name="connsiteY706" fmla="*/ 505527 h 3158105"/>
              <a:gd name="connsiteX707" fmla="*/ 2026018 w 5325374"/>
              <a:gd name="connsiteY707" fmla="*/ 507850 h 3158105"/>
              <a:gd name="connsiteX708" fmla="*/ 2025201 w 5325374"/>
              <a:gd name="connsiteY708" fmla="*/ 512119 h 3158105"/>
              <a:gd name="connsiteX709" fmla="*/ 2024950 w 5325374"/>
              <a:gd name="connsiteY709" fmla="*/ 518649 h 3158105"/>
              <a:gd name="connsiteX710" fmla="*/ 2025641 w 5325374"/>
              <a:gd name="connsiteY710" fmla="*/ 527502 h 3158105"/>
              <a:gd name="connsiteX711" fmla="*/ 2027964 w 5325374"/>
              <a:gd name="connsiteY711" fmla="*/ 532211 h 3158105"/>
              <a:gd name="connsiteX712" fmla="*/ 2033301 w 5325374"/>
              <a:gd name="connsiteY712" fmla="*/ 535978 h 3158105"/>
              <a:gd name="connsiteX713" fmla="*/ 2042531 w 5325374"/>
              <a:gd name="connsiteY713" fmla="*/ 540059 h 3158105"/>
              <a:gd name="connsiteX714" fmla="*/ 2055276 w 5325374"/>
              <a:gd name="connsiteY714" fmla="*/ 543387 h 3158105"/>
              <a:gd name="connsiteX715" fmla="*/ 2070910 w 5325374"/>
              <a:gd name="connsiteY715" fmla="*/ 544768 h 3158105"/>
              <a:gd name="connsiteX716" fmla="*/ 2094267 w 5325374"/>
              <a:gd name="connsiteY716" fmla="*/ 541503 h 3158105"/>
              <a:gd name="connsiteX717" fmla="*/ 2113354 w 5325374"/>
              <a:gd name="connsiteY717" fmla="*/ 531771 h 3158105"/>
              <a:gd name="connsiteX718" fmla="*/ 2126288 w 5325374"/>
              <a:gd name="connsiteY718" fmla="*/ 515635 h 3158105"/>
              <a:gd name="connsiteX719" fmla="*/ 2131060 w 5325374"/>
              <a:gd name="connsiteY719" fmla="*/ 493158 h 3158105"/>
              <a:gd name="connsiteX720" fmla="*/ 2128046 w 5325374"/>
              <a:gd name="connsiteY720" fmla="*/ 476142 h 3158105"/>
              <a:gd name="connsiteX721" fmla="*/ 2120135 w 5325374"/>
              <a:gd name="connsiteY721" fmla="*/ 463585 h 3158105"/>
              <a:gd name="connsiteX722" fmla="*/ 2108959 w 5325374"/>
              <a:gd name="connsiteY722" fmla="*/ 454418 h 3158105"/>
              <a:gd name="connsiteX723" fmla="*/ 2096151 w 5325374"/>
              <a:gd name="connsiteY723" fmla="*/ 447574 h 3158105"/>
              <a:gd name="connsiteX724" fmla="*/ 2083342 w 5325374"/>
              <a:gd name="connsiteY724" fmla="*/ 441861 h 3158105"/>
              <a:gd name="connsiteX725" fmla="*/ 2072103 w 5325374"/>
              <a:gd name="connsiteY725" fmla="*/ 436084 h 3158105"/>
              <a:gd name="connsiteX726" fmla="*/ 2064192 w 5325374"/>
              <a:gd name="connsiteY726" fmla="*/ 429052 h 3158105"/>
              <a:gd name="connsiteX727" fmla="*/ 2061241 w 5325374"/>
              <a:gd name="connsiteY727" fmla="*/ 419697 h 3158105"/>
              <a:gd name="connsiteX728" fmla="*/ 2062560 w 5325374"/>
              <a:gd name="connsiteY728" fmla="*/ 412790 h 3158105"/>
              <a:gd name="connsiteX729" fmla="*/ 2066578 w 5325374"/>
              <a:gd name="connsiteY729" fmla="*/ 407202 h 3158105"/>
              <a:gd name="connsiteX730" fmla="*/ 2073296 w 5325374"/>
              <a:gd name="connsiteY730" fmla="*/ 403561 h 3158105"/>
              <a:gd name="connsiteX731" fmla="*/ 2082714 w 5325374"/>
              <a:gd name="connsiteY731" fmla="*/ 402242 h 3158105"/>
              <a:gd name="connsiteX732" fmla="*/ 2095397 w 5325374"/>
              <a:gd name="connsiteY732" fmla="*/ 403937 h 3158105"/>
              <a:gd name="connsiteX733" fmla="*/ 2105569 w 5325374"/>
              <a:gd name="connsiteY733" fmla="*/ 407705 h 3158105"/>
              <a:gd name="connsiteX734" fmla="*/ 2112978 w 5325374"/>
              <a:gd name="connsiteY734" fmla="*/ 411535 h 3158105"/>
              <a:gd name="connsiteX735" fmla="*/ 2117373 w 5325374"/>
              <a:gd name="connsiteY735" fmla="*/ 413293 h 3158105"/>
              <a:gd name="connsiteX736" fmla="*/ 2119570 w 5325374"/>
              <a:gd name="connsiteY736" fmla="*/ 412539 h 3158105"/>
              <a:gd name="connsiteX737" fmla="*/ 2120826 w 5325374"/>
              <a:gd name="connsiteY737" fmla="*/ 410153 h 3158105"/>
              <a:gd name="connsiteX738" fmla="*/ 2121454 w 5325374"/>
              <a:gd name="connsiteY738" fmla="*/ 406009 h 3158105"/>
              <a:gd name="connsiteX739" fmla="*/ 2121642 w 5325374"/>
              <a:gd name="connsiteY739" fmla="*/ 399856 h 3158105"/>
              <a:gd name="connsiteX740" fmla="*/ 2121517 w 5325374"/>
              <a:gd name="connsiteY740" fmla="*/ 394394 h 3158105"/>
              <a:gd name="connsiteX741" fmla="*/ 2121077 w 5325374"/>
              <a:gd name="connsiteY741" fmla="*/ 390752 h 3158105"/>
              <a:gd name="connsiteX742" fmla="*/ 2120324 w 5325374"/>
              <a:gd name="connsiteY742" fmla="*/ 388429 h 3158105"/>
              <a:gd name="connsiteX743" fmla="*/ 2118628 w 5325374"/>
              <a:gd name="connsiteY743" fmla="*/ 386294 h 3158105"/>
              <a:gd name="connsiteX744" fmla="*/ 2113480 w 5325374"/>
              <a:gd name="connsiteY744" fmla="*/ 383155 h 3158105"/>
              <a:gd name="connsiteX745" fmla="*/ 2104564 w 5325374"/>
              <a:gd name="connsiteY745" fmla="*/ 379764 h 3158105"/>
              <a:gd name="connsiteX746" fmla="*/ 2093765 w 5325374"/>
              <a:gd name="connsiteY746" fmla="*/ 377379 h 3158105"/>
              <a:gd name="connsiteX747" fmla="*/ 2082212 w 5325374"/>
              <a:gd name="connsiteY747" fmla="*/ 376500 h 3158105"/>
              <a:gd name="connsiteX748" fmla="*/ 2675049 w 5325374"/>
              <a:gd name="connsiteY748" fmla="*/ 213927 h 3158105"/>
              <a:gd name="connsiteX749" fmla="*/ 2675147 w 5325374"/>
              <a:gd name="connsiteY749" fmla="*/ 213927 h 3158105"/>
              <a:gd name="connsiteX750" fmla="*/ 2693020 w 5325374"/>
              <a:gd name="connsiteY750" fmla="*/ 267645 h 3158105"/>
              <a:gd name="connsiteX751" fmla="*/ 2657176 w 5325374"/>
              <a:gd name="connsiteY751" fmla="*/ 267645 h 3158105"/>
              <a:gd name="connsiteX752" fmla="*/ 2008299 w 5325374"/>
              <a:gd name="connsiteY752" fmla="*/ 213927 h 3158105"/>
              <a:gd name="connsiteX753" fmla="*/ 2008397 w 5325374"/>
              <a:gd name="connsiteY753" fmla="*/ 213927 h 3158105"/>
              <a:gd name="connsiteX754" fmla="*/ 2026270 w 5325374"/>
              <a:gd name="connsiteY754" fmla="*/ 267645 h 3158105"/>
              <a:gd name="connsiteX755" fmla="*/ 1990426 w 5325374"/>
              <a:gd name="connsiteY755" fmla="*/ 267645 h 3158105"/>
              <a:gd name="connsiteX756" fmla="*/ 1274874 w 5325374"/>
              <a:gd name="connsiteY756" fmla="*/ 213927 h 3158105"/>
              <a:gd name="connsiteX757" fmla="*/ 1274972 w 5325374"/>
              <a:gd name="connsiteY757" fmla="*/ 213927 h 3158105"/>
              <a:gd name="connsiteX758" fmla="*/ 1292845 w 5325374"/>
              <a:gd name="connsiteY758" fmla="*/ 267645 h 3158105"/>
              <a:gd name="connsiteX759" fmla="*/ 1257001 w 5325374"/>
              <a:gd name="connsiteY759" fmla="*/ 267645 h 3158105"/>
              <a:gd name="connsiteX760" fmla="*/ 902623 w 5325374"/>
              <a:gd name="connsiteY760" fmla="*/ 209923 h 3158105"/>
              <a:gd name="connsiteX761" fmla="*/ 915613 w 5325374"/>
              <a:gd name="connsiteY761" fmla="*/ 209923 h 3158105"/>
              <a:gd name="connsiteX762" fmla="*/ 934707 w 5325374"/>
              <a:gd name="connsiteY762" fmla="*/ 213097 h 3158105"/>
              <a:gd name="connsiteX763" fmla="*/ 946622 w 5325374"/>
              <a:gd name="connsiteY763" fmla="*/ 221936 h 3158105"/>
              <a:gd name="connsiteX764" fmla="*/ 953361 w 5325374"/>
              <a:gd name="connsiteY764" fmla="*/ 235317 h 3158105"/>
              <a:gd name="connsiteX765" fmla="*/ 955461 w 5325374"/>
              <a:gd name="connsiteY765" fmla="*/ 252018 h 3158105"/>
              <a:gd name="connsiteX766" fmla="*/ 953068 w 5325374"/>
              <a:gd name="connsiteY766" fmla="*/ 271161 h 3158105"/>
              <a:gd name="connsiteX767" fmla="*/ 945841 w 5325374"/>
              <a:gd name="connsiteY767" fmla="*/ 284883 h 3158105"/>
              <a:gd name="connsiteX768" fmla="*/ 933779 w 5325374"/>
              <a:gd name="connsiteY768" fmla="*/ 293136 h 3158105"/>
              <a:gd name="connsiteX769" fmla="*/ 916003 w 5325374"/>
              <a:gd name="connsiteY769" fmla="*/ 295871 h 3158105"/>
              <a:gd name="connsiteX770" fmla="*/ 902623 w 5325374"/>
              <a:gd name="connsiteY770" fmla="*/ 295871 h 3158105"/>
              <a:gd name="connsiteX771" fmla="*/ 2379095 w 5325374"/>
              <a:gd name="connsiteY771" fmla="*/ 209435 h 3158105"/>
              <a:gd name="connsiteX772" fmla="*/ 2390620 w 5325374"/>
              <a:gd name="connsiteY772" fmla="*/ 209435 h 3158105"/>
              <a:gd name="connsiteX773" fmla="*/ 2397506 w 5325374"/>
              <a:gd name="connsiteY773" fmla="*/ 209728 h 3158105"/>
              <a:gd name="connsiteX774" fmla="*/ 2401950 w 5325374"/>
              <a:gd name="connsiteY774" fmla="*/ 210509 h 3158105"/>
              <a:gd name="connsiteX775" fmla="*/ 2411228 w 5325374"/>
              <a:gd name="connsiteY775" fmla="*/ 216564 h 3158105"/>
              <a:gd name="connsiteX776" fmla="*/ 2414061 w 5325374"/>
              <a:gd name="connsiteY776" fmla="*/ 227113 h 3158105"/>
              <a:gd name="connsiteX777" fmla="*/ 2412693 w 5325374"/>
              <a:gd name="connsiteY777" fmla="*/ 234535 h 3158105"/>
              <a:gd name="connsiteX778" fmla="*/ 2408591 w 5325374"/>
              <a:gd name="connsiteY778" fmla="*/ 240249 h 3158105"/>
              <a:gd name="connsiteX779" fmla="*/ 2401754 w 5325374"/>
              <a:gd name="connsiteY779" fmla="*/ 243960 h 3158105"/>
              <a:gd name="connsiteX780" fmla="*/ 2392183 w 5325374"/>
              <a:gd name="connsiteY780" fmla="*/ 245279 h 3158105"/>
              <a:gd name="connsiteX781" fmla="*/ 2379095 w 5325374"/>
              <a:gd name="connsiteY781" fmla="*/ 245279 h 3158105"/>
              <a:gd name="connsiteX782" fmla="*/ 1740865 w 5325374"/>
              <a:gd name="connsiteY782" fmla="*/ 208653 h 3158105"/>
              <a:gd name="connsiteX783" fmla="*/ 1756492 w 5325374"/>
              <a:gd name="connsiteY783" fmla="*/ 211827 h 3158105"/>
              <a:gd name="connsiteX784" fmla="*/ 1766503 w 5325374"/>
              <a:gd name="connsiteY784" fmla="*/ 220813 h 3158105"/>
              <a:gd name="connsiteX785" fmla="*/ 1771826 w 5325374"/>
              <a:gd name="connsiteY785" fmla="*/ 234779 h 3158105"/>
              <a:gd name="connsiteX786" fmla="*/ 1773389 w 5325374"/>
              <a:gd name="connsiteY786" fmla="*/ 252897 h 3158105"/>
              <a:gd name="connsiteX787" fmla="*/ 1771778 w 5325374"/>
              <a:gd name="connsiteY787" fmla="*/ 270038 h 3158105"/>
              <a:gd name="connsiteX788" fmla="*/ 1766259 w 5325374"/>
              <a:gd name="connsiteY788" fmla="*/ 284151 h 3158105"/>
              <a:gd name="connsiteX789" fmla="*/ 1756004 w 5325374"/>
              <a:gd name="connsiteY789" fmla="*/ 293722 h 3158105"/>
              <a:gd name="connsiteX790" fmla="*/ 1740182 w 5325374"/>
              <a:gd name="connsiteY790" fmla="*/ 297238 h 3158105"/>
              <a:gd name="connsiteX791" fmla="*/ 1724457 w 5325374"/>
              <a:gd name="connsiteY791" fmla="*/ 294162 h 3158105"/>
              <a:gd name="connsiteX792" fmla="*/ 1714495 w 5325374"/>
              <a:gd name="connsiteY792" fmla="*/ 285225 h 3158105"/>
              <a:gd name="connsiteX793" fmla="*/ 1709221 w 5325374"/>
              <a:gd name="connsiteY793" fmla="*/ 271112 h 3158105"/>
              <a:gd name="connsiteX794" fmla="*/ 1707658 w 5325374"/>
              <a:gd name="connsiteY794" fmla="*/ 252506 h 3158105"/>
              <a:gd name="connsiteX795" fmla="*/ 1709270 w 5325374"/>
              <a:gd name="connsiteY795" fmla="*/ 235658 h 3158105"/>
              <a:gd name="connsiteX796" fmla="*/ 1714788 w 5325374"/>
              <a:gd name="connsiteY796" fmla="*/ 221741 h 3158105"/>
              <a:gd name="connsiteX797" fmla="*/ 1725043 w 5325374"/>
              <a:gd name="connsiteY797" fmla="*/ 212218 h 3158105"/>
              <a:gd name="connsiteX798" fmla="*/ 1740865 w 5325374"/>
              <a:gd name="connsiteY798" fmla="*/ 208653 h 3158105"/>
              <a:gd name="connsiteX799" fmla="*/ 2361027 w 5325374"/>
              <a:gd name="connsiteY799" fmla="*/ 189803 h 3158105"/>
              <a:gd name="connsiteX800" fmla="*/ 2355606 w 5325374"/>
              <a:gd name="connsiteY800" fmla="*/ 191708 h 3158105"/>
              <a:gd name="connsiteX801" fmla="*/ 2353408 w 5325374"/>
              <a:gd name="connsiteY801" fmla="*/ 197910 h 3158105"/>
              <a:gd name="connsiteX802" fmla="*/ 2353408 w 5325374"/>
              <a:gd name="connsiteY802" fmla="*/ 312670 h 3158105"/>
              <a:gd name="connsiteX803" fmla="*/ 2353994 w 5325374"/>
              <a:gd name="connsiteY803" fmla="*/ 314428 h 3158105"/>
              <a:gd name="connsiteX804" fmla="*/ 2356045 w 5325374"/>
              <a:gd name="connsiteY804" fmla="*/ 315698 h 3158105"/>
              <a:gd name="connsiteX805" fmla="*/ 2360001 w 5325374"/>
              <a:gd name="connsiteY805" fmla="*/ 316479 h 3158105"/>
              <a:gd name="connsiteX806" fmla="*/ 2366203 w 5325374"/>
              <a:gd name="connsiteY806" fmla="*/ 316772 h 3158105"/>
              <a:gd name="connsiteX807" fmla="*/ 2372454 w 5325374"/>
              <a:gd name="connsiteY807" fmla="*/ 316479 h 3158105"/>
              <a:gd name="connsiteX808" fmla="*/ 2376360 w 5325374"/>
              <a:gd name="connsiteY808" fmla="*/ 315698 h 3158105"/>
              <a:gd name="connsiteX809" fmla="*/ 2378460 w 5325374"/>
              <a:gd name="connsiteY809" fmla="*/ 314428 h 3158105"/>
              <a:gd name="connsiteX810" fmla="*/ 2379095 w 5325374"/>
              <a:gd name="connsiteY810" fmla="*/ 312670 h 3158105"/>
              <a:gd name="connsiteX811" fmla="*/ 2379095 w 5325374"/>
              <a:gd name="connsiteY811" fmla="*/ 264520 h 3158105"/>
              <a:gd name="connsiteX812" fmla="*/ 2387104 w 5325374"/>
              <a:gd name="connsiteY812" fmla="*/ 264520 h 3158105"/>
              <a:gd name="connsiteX813" fmla="*/ 2394331 w 5325374"/>
              <a:gd name="connsiteY813" fmla="*/ 265789 h 3158105"/>
              <a:gd name="connsiteX814" fmla="*/ 2399850 w 5325374"/>
              <a:gd name="connsiteY814" fmla="*/ 269549 h 3158105"/>
              <a:gd name="connsiteX815" fmla="*/ 2404196 w 5325374"/>
              <a:gd name="connsiteY815" fmla="*/ 275751 h 3158105"/>
              <a:gd name="connsiteX816" fmla="*/ 2408200 w 5325374"/>
              <a:gd name="connsiteY816" fmla="*/ 284249 h 3158105"/>
              <a:gd name="connsiteX817" fmla="*/ 2419530 w 5325374"/>
              <a:gd name="connsiteY817" fmla="*/ 312475 h 3158105"/>
              <a:gd name="connsiteX818" fmla="*/ 2420507 w 5325374"/>
              <a:gd name="connsiteY818" fmla="*/ 314477 h 3158105"/>
              <a:gd name="connsiteX819" fmla="*/ 2422509 w 5325374"/>
              <a:gd name="connsiteY819" fmla="*/ 315844 h 3158105"/>
              <a:gd name="connsiteX820" fmla="*/ 2426367 w 5325374"/>
              <a:gd name="connsiteY820" fmla="*/ 316577 h 3158105"/>
              <a:gd name="connsiteX821" fmla="*/ 2432911 w 5325374"/>
              <a:gd name="connsiteY821" fmla="*/ 316772 h 3158105"/>
              <a:gd name="connsiteX822" fmla="*/ 2440626 w 5325374"/>
              <a:gd name="connsiteY822" fmla="*/ 316577 h 3158105"/>
              <a:gd name="connsiteX823" fmla="*/ 2444924 w 5325374"/>
              <a:gd name="connsiteY823" fmla="*/ 315893 h 3158105"/>
              <a:gd name="connsiteX824" fmla="*/ 2446779 w 5325374"/>
              <a:gd name="connsiteY824" fmla="*/ 314672 h 3158105"/>
              <a:gd name="connsiteX825" fmla="*/ 2447170 w 5325374"/>
              <a:gd name="connsiteY825" fmla="*/ 312865 h 3158105"/>
              <a:gd name="connsiteX826" fmla="*/ 2446682 w 5325374"/>
              <a:gd name="connsiteY826" fmla="*/ 310180 h 3158105"/>
              <a:gd name="connsiteX827" fmla="*/ 2444728 w 5325374"/>
              <a:gd name="connsiteY827" fmla="*/ 304759 h 3158105"/>
              <a:gd name="connsiteX828" fmla="*/ 2434083 w 5325374"/>
              <a:gd name="connsiteY828" fmla="*/ 279853 h 3158105"/>
              <a:gd name="connsiteX829" fmla="*/ 2430273 w 5325374"/>
              <a:gd name="connsiteY829" fmla="*/ 271796 h 3158105"/>
              <a:gd name="connsiteX830" fmla="*/ 2426123 w 5325374"/>
              <a:gd name="connsiteY830" fmla="*/ 265447 h 3158105"/>
              <a:gd name="connsiteX831" fmla="*/ 2421434 w 5325374"/>
              <a:gd name="connsiteY831" fmla="*/ 260710 h 3158105"/>
              <a:gd name="connsiteX832" fmla="*/ 2416112 w 5325374"/>
              <a:gd name="connsiteY832" fmla="*/ 257390 h 3158105"/>
              <a:gd name="connsiteX833" fmla="*/ 2426562 w 5325374"/>
              <a:gd name="connsiteY833" fmla="*/ 252506 h 3158105"/>
              <a:gd name="connsiteX834" fmla="*/ 2434278 w 5325374"/>
              <a:gd name="connsiteY834" fmla="*/ 245377 h 3158105"/>
              <a:gd name="connsiteX835" fmla="*/ 2439015 w 5325374"/>
              <a:gd name="connsiteY835" fmla="*/ 236049 h 3158105"/>
              <a:gd name="connsiteX836" fmla="*/ 2440626 w 5325374"/>
              <a:gd name="connsiteY836" fmla="*/ 224475 h 3158105"/>
              <a:gd name="connsiteX837" fmla="*/ 2438380 w 5325374"/>
              <a:gd name="connsiteY837" fmla="*/ 211144 h 3158105"/>
              <a:gd name="connsiteX838" fmla="*/ 2431885 w 5325374"/>
              <a:gd name="connsiteY838" fmla="*/ 201084 h 3158105"/>
              <a:gd name="connsiteX839" fmla="*/ 2421532 w 5325374"/>
              <a:gd name="connsiteY839" fmla="*/ 194198 h 3158105"/>
              <a:gd name="connsiteX840" fmla="*/ 2407810 w 5325374"/>
              <a:gd name="connsiteY840" fmla="*/ 190487 h 3158105"/>
              <a:gd name="connsiteX841" fmla="*/ 2401950 w 5325374"/>
              <a:gd name="connsiteY841" fmla="*/ 189998 h 3158105"/>
              <a:gd name="connsiteX842" fmla="*/ 2393745 w 5325374"/>
              <a:gd name="connsiteY842" fmla="*/ 189803 h 3158105"/>
              <a:gd name="connsiteX843" fmla="*/ 2265777 w 5325374"/>
              <a:gd name="connsiteY843" fmla="*/ 189803 h 3158105"/>
              <a:gd name="connsiteX844" fmla="*/ 2260356 w 5325374"/>
              <a:gd name="connsiteY844" fmla="*/ 191708 h 3158105"/>
              <a:gd name="connsiteX845" fmla="*/ 2258158 w 5325374"/>
              <a:gd name="connsiteY845" fmla="*/ 197910 h 3158105"/>
              <a:gd name="connsiteX846" fmla="*/ 2258158 w 5325374"/>
              <a:gd name="connsiteY846" fmla="*/ 308080 h 3158105"/>
              <a:gd name="connsiteX847" fmla="*/ 2260356 w 5325374"/>
              <a:gd name="connsiteY847" fmla="*/ 314282 h 3158105"/>
              <a:gd name="connsiteX848" fmla="*/ 2265777 w 5325374"/>
              <a:gd name="connsiteY848" fmla="*/ 316186 h 3158105"/>
              <a:gd name="connsiteX849" fmla="*/ 2329261 w 5325374"/>
              <a:gd name="connsiteY849" fmla="*/ 316186 h 3158105"/>
              <a:gd name="connsiteX850" fmla="*/ 2330873 w 5325374"/>
              <a:gd name="connsiteY850" fmla="*/ 315649 h 3158105"/>
              <a:gd name="connsiteX851" fmla="*/ 2332093 w 5325374"/>
              <a:gd name="connsiteY851" fmla="*/ 313940 h 3158105"/>
              <a:gd name="connsiteX852" fmla="*/ 2332826 w 5325374"/>
              <a:gd name="connsiteY852" fmla="*/ 310863 h 3158105"/>
              <a:gd name="connsiteX853" fmla="*/ 2333070 w 5325374"/>
              <a:gd name="connsiteY853" fmla="*/ 306126 h 3158105"/>
              <a:gd name="connsiteX854" fmla="*/ 2332826 w 5325374"/>
              <a:gd name="connsiteY854" fmla="*/ 301389 h 3158105"/>
              <a:gd name="connsiteX855" fmla="*/ 2332093 w 5325374"/>
              <a:gd name="connsiteY855" fmla="*/ 298313 h 3158105"/>
              <a:gd name="connsiteX856" fmla="*/ 2330873 w 5325374"/>
              <a:gd name="connsiteY856" fmla="*/ 296604 h 3158105"/>
              <a:gd name="connsiteX857" fmla="*/ 2329261 w 5325374"/>
              <a:gd name="connsiteY857" fmla="*/ 296066 h 3158105"/>
              <a:gd name="connsiteX858" fmla="*/ 2283748 w 5325374"/>
              <a:gd name="connsiteY858" fmla="*/ 296066 h 3158105"/>
              <a:gd name="connsiteX859" fmla="*/ 2283748 w 5325374"/>
              <a:gd name="connsiteY859" fmla="*/ 260417 h 3158105"/>
              <a:gd name="connsiteX860" fmla="*/ 2321936 w 5325374"/>
              <a:gd name="connsiteY860" fmla="*/ 260417 h 3158105"/>
              <a:gd name="connsiteX861" fmla="*/ 2323547 w 5325374"/>
              <a:gd name="connsiteY861" fmla="*/ 259929 h 3158105"/>
              <a:gd name="connsiteX862" fmla="*/ 2324768 w 5325374"/>
              <a:gd name="connsiteY862" fmla="*/ 258318 h 3158105"/>
              <a:gd name="connsiteX863" fmla="*/ 2325501 w 5325374"/>
              <a:gd name="connsiteY863" fmla="*/ 255339 h 3158105"/>
              <a:gd name="connsiteX864" fmla="*/ 2325745 w 5325374"/>
              <a:gd name="connsiteY864" fmla="*/ 250651 h 3158105"/>
              <a:gd name="connsiteX865" fmla="*/ 2325501 w 5325374"/>
              <a:gd name="connsiteY865" fmla="*/ 246011 h 3158105"/>
              <a:gd name="connsiteX866" fmla="*/ 2324768 w 5325374"/>
              <a:gd name="connsiteY866" fmla="*/ 242984 h 3158105"/>
              <a:gd name="connsiteX867" fmla="*/ 2323547 w 5325374"/>
              <a:gd name="connsiteY867" fmla="*/ 241323 h 3158105"/>
              <a:gd name="connsiteX868" fmla="*/ 2321936 w 5325374"/>
              <a:gd name="connsiteY868" fmla="*/ 240786 h 3158105"/>
              <a:gd name="connsiteX869" fmla="*/ 2283748 w 5325374"/>
              <a:gd name="connsiteY869" fmla="*/ 240786 h 3158105"/>
              <a:gd name="connsiteX870" fmla="*/ 2283748 w 5325374"/>
              <a:gd name="connsiteY870" fmla="*/ 209923 h 3158105"/>
              <a:gd name="connsiteX871" fmla="*/ 2328870 w 5325374"/>
              <a:gd name="connsiteY871" fmla="*/ 209923 h 3158105"/>
              <a:gd name="connsiteX872" fmla="*/ 2330433 w 5325374"/>
              <a:gd name="connsiteY872" fmla="*/ 209386 h 3158105"/>
              <a:gd name="connsiteX873" fmla="*/ 2331605 w 5325374"/>
              <a:gd name="connsiteY873" fmla="*/ 207676 h 3158105"/>
              <a:gd name="connsiteX874" fmla="*/ 2332338 w 5325374"/>
              <a:gd name="connsiteY874" fmla="*/ 204600 h 3158105"/>
              <a:gd name="connsiteX875" fmla="*/ 2332582 w 5325374"/>
              <a:gd name="connsiteY875" fmla="*/ 199961 h 3158105"/>
              <a:gd name="connsiteX876" fmla="*/ 2332338 w 5325374"/>
              <a:gd name="connsiteY876" fmla="*/ 195126 h 3158105"/>
              <a:gd name="connsiteX877" fmla="*/ 2331605 w 5325374"/>
              <a:gd name="connsiteY877" fmla="*/ 192001 h 3158105"/>
              <a:gd name="connsiteX878" fmla="*/ 2330433 w 5325374"/>
              <a:gd name="connsiteY878" fmla="*/ 190291 h 3158105"/>
              <a:gd name="connsiteX879" fmla="*/ 2328870 w 5325374"/>
              <a:gd name="connsiteY879" fmla="*/ 189803 h 3158105"/>
              <a:gd name="connsiteX880" fmla="*/ 2096377 w 5325374"/>
              <a:gd name="connsiteY880" fmla="*/ 189803 h 3158105"/>
              <a:gd name="connsiteX881" fmla="*/ 2089345 w 5325374"/>
              <a:gd name="connsiteY881" fmla="*/ 192440 h 3158105"/>
              <a:gd name="connsiteX882" fmla="*/ 2086708 w 5325374"/>
              <a:gd name="connsiteY882" fmla="*/ 200058 h 3158105"/>
              <a:gd name="connsiteX883" fmla="*/ 2086708 w 5325374"/>
              <a:gd name="connsiteY883" fmla="*/ 312670 h 3158105"/>
              <a:gd name="connsiteX884" fmla="*/ 2087245 w 5325374"/>
              <a:gd name="connsiteY884" fmla="*/ 314428 h 3158105"/>
              <a:gd name="connsiteX885" fmla="*/ 2089199 w 5325374"/>
              <a:gd name="connsiteY885" fmla="*/ 315698 h 3158105"/>
              <a:gd name="connsiteX886" fmla="*/ 2092959 w 5325374"/>
              <a:gd name="connsiteY886" fmla="*/ 316479 h 3158105"/>
              <a:gd name="connsiteX887" fmla="*/ 2098819 w 5325374"/>
              <a:gd name="connsiteY887" fmla="*/ 316772 h 3158105"/>
              <a:gd name="connsiteX888" fmla="*/ 2104728 w 5325374"/>
              <a:gd name="connsiteY888" fmla="*/ 316479 h 3158105"/>
              <a:gd name="connsiteX889" fmla="*/ 2108488 w 5325374"/>
              <a:gd name="connsiteY889" fmla="*/ 315698 h 3158105"/>
              <a:gd name="connsiteX890" fmla="*/ 2110491 w 5325374"/>
              <a:gd name="connsiteY890" fmla="*/ 314428 h 3158105"/>
              <a:gd name="connsiteX891" fmla="*/ 2111028 w 5325374"/>
              <a:gd name="connsiteY891" fmla="*/ 312670 h 3158105"/>
              <a:gd name="connsiteX892" fmla="*/ 2111028 w 5325374"/>
              <a:gd name="connsiteY892" fmla="*/ 209825 h 3158105"/>
              <a:gd name="connsiteX893" fmla="*/ 2111223 w 5325374"/>
              <a:gd name="connsiteY893" fmla="*/ 209825 h 3158105"/>
              <a:gd name="connsiteX894" fmla="*/ 2146579 w 5325374"/>
              <a:gd name="connsiteY894" fmla="*/ 312572 h 3158105"/>
              <a:gd name="connsiteX895" fmla="*/ 2147751 w 5325374"/>
              <a:gd name="connsiteY895" fmla="*/ 314428 h 3158105"/>
              <a:gd name="connsiteX896" fmla="*/ 2150144 w 5325374"/>
              <a:gd name="connsiteY896" fmla="*/ 315747 h 3158105"/>
              <a:gd name="connsiteX897" fmla="*/ 2154002 w 5325374"/>
              <a:gd name="connsiteY897" fmla="*/ 316528 h 3158105"/>
              <a:gd name="connsiteX898" fmla="*/ 2159667 w 5325374"/>
              <a:gd name="connsiteY898" fmla="*/ 316772 h 3158105"/>
              <a:gd name="connsiteX899" fmla="*/ 2165331 w 5325374"/>
              <a:gd name="connsiteY899" fmla="*/ 316626 h 3158105"/>
              <a:gd name="connsiteX900" fmla="*/ 2169189 w 5325374"/>
              <a:gd name="connsiteY900" fmla="*/ 315991 h 3158105"/>
              <a:gd name="connsiteX901" fmla="*/ 2171582 w 5325374"/>
              <a:gd name="connsiteY901" fmla="*/ 314672 h 3158105"/>
              <a:gd name="connsiteX902" fmla="*/ 2172852 w 5325374"/>
              <a:gd name="connsiteY902" fmla="*/ 312572 h 3158105"/>
              <a:gd name="connsiteX903" fmla="*/ 2209478 w 5325374"/>
              <a:gd name="connsiteY903" fmla="*/ 209825 h 3158105"/>
              <a:gd name="connsiteX904" fmla="*/ 2209673 w 5325374"/>
              <a:gd name="connsiteY904" fmla="*/ 209825 h 3158105"/>
              <a:gd name="connsiteX905" fmla="*/ 2209673 w 5325374"/>
              <a:gd name="connsiteY905" fmla="*/ 312670 h 3158105"/>
              <a:gd name="connsiteX906" fmla="*/ 2210259 w 5325374"/>
              <a:gd name="connsiteY906" fmla="*/ 314428 h 3158105"/>
              <a:gd name="connsiteX907" fmla="*/ 2212212 w 5325374"/>
              <a:gd name="connsiteY907" fmla="*/ 315698 h 3158105"/>
              <a:gd name="connsiteX908" fmla="*/ 2215924 w 5325374"/>
              <a:gd name="connsiteY908" fmla="*/ 316479 h 3158105"/>
              <a:gd name="connsiteX909" fmla="*/ 2221784 w 5325374"/>
              <a:gd name="connsiteY909" fmla="*/ 316772 h 3158105"/>
              <a:gd name="connsiteX910" fmla="*/ 2227742 w 5325374"/>
              <a:gd name="connsiteY910" fmla="*/ 316479 h 3158105"/>
              <a:gd name="connsiteX911" fmla="*/ 2231502 w 5325374"/>
              <a:gd name="connsiteY911" fmla="*/ 315698 h 3158105"/>
              <a:gd name="connsiteX912" fmla="*/ 2233455 w 5325374"/>
              <a:gd name="connsiteY912" fmla="*/ 314428 h 3158105"/>
              <a:gd name="connsiteX913" fmla="*/ 2233992 w 5325374"/>
              <a:gd name="connsiteY913" fmla="*/ 312670 h 3158105"/>
              <a:gd name="connsiteX914" fmla="*/ 2233992 w 5325374"/>
              <a:gd name="connsiteY914" fmla="*/ 200058 h 3158105"/>
              <a:gd name="connsiteX915" fmla="*/ 2233358 w 5325374"/>
              <a:gd name="connsiteY915" fmla="*/ 195712 h 3158105"/>
              <a:gd name="connsiteX916" fmla="*/ 2231502 w 5325374"/>
              <a:gd name="connsiteY916" fmla="*/ 192489 h 3158105"/>
              <a:gd name="connsiteX917" fmla="*/ 2228376 w 5325374"/>
              <a:gd name="connsiteY917" fmla="*/ 190487 h 3158105"/>
              <a:gd name="connsiteX918" fmla="*/ 2223835 w 5325374"/>
              <a:gd name="connsiteY918" fmla="*/ 189803 h 3158105"/>
              <a:gd name="connsiteX919" fmla="*/ 2206548 w 5325374"/>
              <a:gd name="connsiteY919" fmla="*/ 189803 h 3158105"/>
              <a:gd name="connsiteX920" fmla="*/ 2200199 w 5325374"/>
              <a:gd name="connsiteY920" fmla="*/ 190536 h 3158105"/>
              <a:gd name="connsiteX921" fmla="*/ 2195462 w 5325374"/>
              <a:gd name="connsiteY921" fmla="*/ 193026 h 3158105"/>
              <a:gd name="connsiteX922" fmla="*/ 2191946 w 5325374"/>
              <a:gd name="connsiteY922" fmla="*/ 197617 h 3158105"/>
              <a:gd name="connsiteX923" fmla="*/ 2189163 w 5325374"/>
              <a:gd name="connsiteY923" fmla="*/ 204551 h 3158105"/>
              <a:gd name="connsiteX924" fmla="*/ 2160839 w 5325374"/>
              <a:gd name="connsiteY924" fmla="*/ 279658 h 3158105"/>
              <a:gd name="connsiteX925" fmla="*/ 2160448 w 5325374"/>
              <a:gd name="connsiteY925" fmla="*/ 279658 h 3158105"/>
              <a:gd name="connsiteX926" fmla="*/ 2133101 w 5325374"/>
              <a:gd name="connsiteY926" fmla="*/ 204356 h 3158105"/>
              <a:gd name="connsiteX927" fmla="*/ 2130366 w 5325374"/>
              <a:gd name="connsiteY927" fmla="*/ 197470 h 3158105"/>
              <a:gd name="connsiteX928" fmla="*/ 2126459 w 5325374"/>
              <a:gd name="connsiteY928" fmla="*/ 192977 h 3158105"/>
              <a:gd name="connsiteX929" fmla="*/ 2120892 w 5325374"/>
              <a:gd name="connsiteY929" fmla="*/ 190536 h 3158105"/>
              <a:gd name="connsiteX930" fmla="*/ 2113176 w 5325374"/>
              <a:gd name="connsiteY930" fmla="*/ 189803 h 3158105"/>
              <a:gd name="connsiteX931" fmla="*/ 1827627 w 5325374"/>
              <a:gd name="connsiteY931" fmla="*/ 189803 h 3158105"/>
              <a:gd name="connsiteX932" fmla="*/ 1822206 w 5325374"/>
              <a:gd name="connsiteY932" fmla="*/ 191708 h 3158105"/>
              <a:gd name="connsiteX933" fmla="*/ 1820008 w 5325374"/>
              <a:gd name="connsiteY933" fmla="*/ 197910 h 3158105"/>
              <a:gd name="connsiteX934" fmla="*/ 1820008 w 5325374"/>
              <a:gd name="connsiteY934" fmla="*/ 312475 h 3158105"/>
              <a:gd name="connsiteX935" fmla="*/ 1820643 w 5325374"/>
              <a:gd name="connsiteY935" fmla="*/ 314330 h 3158105"/>
              <a:gd name="connsiteX936" fmla="*/ 1822743 w 5325374"/>
              <a:gd name="connsiteY936" fmla="*/ 315649 h 3158105"/>
              <a:gd name="connsiteX937" fmla="*/ 1826699 w 5325374"/>
              <a:gd name="connsiteY937" fmla="*/ 316479 h 3158105"/>
              <a:gd name="connsiteX938" fmla="*/ 1832901 w 5325374"/>
              <a:gd name="connsiteY938" fmla="*/ 316772 h 3158105"/>
              <a:gd name="connsiteX939" fmla="*/ 1839151 w 5325374"/>
              <a:gd name="connsiteY939" fmla="*/ 316479 h 3158105"/>
              <a:gd name="connsiteX940" fmla="*/ 1843107 w 5325374"/>
              <a:gd name="connsiteY940" fmla="*/ 315649 h 3158105"/>
              <a:gd name="connsiteX941" fmla="*/ 1845207 w 5325374"/>
              <a:gd name="connsiteY941" fmla="*/ 314330 h 3158105"/>
              <a:gd name="connsiteX942" fmla="*/ 1845793 w 5325374"/>
              <a:gd name="connsiteY942" fmla="*/ 312475 h 3158105"/>
              <a:gd name="connsiteX943" fmla="*/ 1845793 w 5325374"/>
              <a:gd name="connsiteY943" fmla="*/ 265399 h 3158105"/>
              <a:gd name="connsiteX944" fmla="*/ 1884567 w 5325374"/>
              <a:gd name="connsiteY944" fmla="*/ 265399 h 3158105"/>
              <a:gd name="connsiteX945" fmla="*/ 1886130 w 5325374"/>
              <a:gd name="connsiteY945" fmla="*/ 264861 h 3158105"/>
              <a:gd name="connsiteX946" fmla="*/ 1887351 w 5325374"/>
              <a:gd name="connsiteY946" fmla="*/ 263054 h 3158105"/>
              <a:gd name="connsiteX947" fmla="*/ 1888132 w 5325374"/>
              <a:gd name="connsiteY947" fmla="*/ 259831 h 3158105"/>
              <a:gd name="connsiteX948" fmla="*/ 1888376 w 5325374"/>
              <a:gd name="connsiteY948" fmla="*/ 254948 h 3158105"/>
              <a:gd name="connsiteX949" fmla="*/ 1888132 w 5325374"/>
              <a:gd name="connsiteY949" fmla="*/ 250065 h 3158105"/>
              <a:gd name="connsiteX950" fmla="*/ 1887351 w 5325374"/>
              <a:gd name="connsiteY950" fmla="*/ 246939 h 3158105"/>
              <a:gd name="connsiteX951" fmla="*/ 1886130 w 5325374"/>
              <a:gd name="connsiteY951" fmla="*/ 245279 h 3158105"/>
              <a:gd name="connsiteX952" fmla="*/ 1884567 w 5325374"/>
              <a:gd name="connsiteY952" fmla="*/ 244790 h 3158105"/>
              <a:gd name="connsiteX953" fmla="*/ 1845793 w 5325374"/>
              <a:gd name="connsiteY953" fmla="*/ 244790 h 3158105"/>
              <a:gd name="connsiteX954" fmla="*/ 1845793 w 5325374"/>
              <a:gd name="connsiteY954" fmla="*/ 210802 h 3158105"/>
              <a:gd name="connsiteX955" fmla="*/ 1887107 w 5325374"/>
              <a:gd name="connsiteY955" fmla="*/ 210802 h 3158105"/>
              <a:gd name="connsiteX956" fmla="*/ 1888669 w 5325374"/>
              <a:gd name="connsiteY956" fmla="*/ 210216 h 3158105"/>
              <a:gd name="connsiteX957" fmla="*/ 1889890 w 5325374"/>
              <a:gd name="connsiteY957" fmla="*/ 208458 h 3158105"/>
              <a:gd name="connsiteX958" fmla="*/ 1890672 w 5325374"/>
              <a:gd name="connsiteY958" fmla="*/ 205284 h 3158105"/>
              <a:gd name="connsiteX959" fmla="*/ 1890916 w 5325374"/>
              <a:gd name="connsiteY959" fmla="*/ 200351 h 3158105"/>
              <a:gd name="connsiteX960" fmla="*/ 1890672 w 5325374"/>
              <a:gd name="connsiteY960" fmla="*/ 195370 h 3158105"/>
              <a:gd name="connsiteX961" fmla="*/ 1889890 w 5325374"/>
              <a:gd name="connsiteY961" fmla="*/ 192098 h 3158105"/>
              <a:gd name="connsiteX962" fmla="*/ 1888669 w 5325374"/>
              <a:gd name="connsiteY962" fmla="*/ 190340 h 3158105"/>
              <a:gd name="connsiteX963" fmla="*/ 1887107 w 5325374"/>
              <a:gd name="connsiteY963" fmla="*/ 189803 h 3158105"/>
              <a:gd name="connsiteX964" fmla="*/ 1437102 w 5325374"/>
              <a:gd name="connsiteY964" fmla="*/ 189803 h 3158105"/>
              <a:gd name="connsiteX965" fmla="*/ 1431681 w 5325374"/>
              <a:gd name="connsiteY965" fmla="*/ 191708 h 3158105"/>
              <a:gd name="connsiteX966" fmla="*/ 1429483 w 5325374"/>
              <a:gd name="connsiteY966" fmla="*/ 197910 h 3158105"/>
              <a:gd name="connsiteX967" fmla="*/ 1429483 w 5325374"/>
              <a:gd name="connsiteY967" fmla="*/ 308080 h 3158105"/>
              <a:gd name="connsiteX968" fmla="*/ 1431681 w 5325374"/>
              <a:gd name="connsiteY968" fmla="*/ 314282 h 3158105"/>
              <a:gd name="connsiteX969" fmla="*/ 1437102 w 5325374"/>
              <a:gd name="connsiteY969" fmla="*/ 316186 h 3158105"/>
              <a:gd name="connsiteX970" fmla="*/ 1500586 w 5325374"/>
              <a:gd name="connsiteY970" fmla="*/ 316186 h 3158105"/>
              <a:gd name="connsiteX971" fmla="*/ 1502198 w 5325374"/>
              <a:gd name="connsiteY971" fmla="*/ 315649 h 3158105"/>
              <a:gd name="connsiteX972" fmla="*/ 1503418 w 5325374"/>
              <a:gd name="connsiteY972" fmla="*/ 313940 h 3158105"/>
              <a:gd name="connsiteX973" fmla="*/ 1504151 w 5325374"/>
              <a:gd name="connsiteY973" fmla="*/ 310863 h 3158105"/>
              <a:gd name="connsiteX974" fmla="*/ 1504395 w 5325374"/>
              <a:gd name="connsiteY974" fmla="*/ 306126 h 3158105"/>
              <a:gd name="connsiteX975" fmla="*/ 1504151 w 5325374"/>
              <a:gd name="connsiteY975" fmla="*/ 301389 h 3158105"/>
              <a:gd name="connsiteX976" fmla="*/ 1503418 w 5325374"/>
              <a:gd name="connsiteY976" fmla="*/ 298313 h 3158105"/>
              <a:gd name="connsiteX977" fmla="*/ 1502198 w 5325374"/>
              <a:gd name="connsiteY977" fmla="*/ 296604 h 3158105"/>
              <a:gd name="connsiteX978" fmla="*/ 1500586 w 5325374"/>
              <a:gd name="connsiteY978" fmla="*/ 296066 h 3158105"/>
              <a:gd name="connsiteX979" fmla="*/ 1455073 w 5325374"/>
              <a:gd name="connsiteY979" fmla="*/ 296066 h 3158105"/>
              <a:gd name="connsiteX980" fmla="*/ 1455073 w 5325374"/>
              <a:gd name="connsiteY980" fmla="*/ 260417 h 3158105"/>
              <a:gd name="connsiteX981" fmla="*/ 1493261 w 5325374"/>
              <a:gd name="connsiteY981" fmla="*/ 260417 h 3158105"/>
              <a:gd name="connsiteX982" fmla="*/ 1494872 w 5325374"/>
              <a:gd name="connsiteY982" fmla="*/ 259929 h 3158105"/>
              <a:gd name="connsiteX983" fmla="*/ 1496093 w 5325374"/>
              <a:gd name="connsiteY983" fmla="*/ 258318 h 3158105"/>
              <a:gd name="connsiteX984" fmla="*/ 1496826 w 5325374"/>
              <a:gd name="connsiteY984" fmla="*/ 255339 h 3158105"/>
              <a:gd name="connsiteX985" fmla="*/ 1497070 w 5325374"/>
              <a:gd name="connsiteY985" fmla="*/ 250651 h 3158105"/>
              <a:gd name="connsiteX986" fmla="*/ 1496826 w 5325374"/>
              <a:gd name="connsiteY986" fmla="*/ 246011 h 3158105"/>
              <a:gd name="connsiteX987" fmla="*/ 1496093 w 5325374"/>
              <a:gd name="connsiteY987" fmla="*/ 242984 h 3158105"/>
              <a:gd name="connsiteX988" fmla="*/ 1494872 w 5325374"/>
              <a:gd name="connsiteY988" fmla="*/ 241323 h 3158105"/>
              <a:gd name="connsiteX989" fmla="*/ 1493261 w 5325374"/>
              <a:gd name="connsiteY989" fmla="*/ 240786 h 3158105"/>
              <a:gd name="connsiteX990" fmla="*/ 1455073 w 5325374"/>
              <a:gd name="connsiteY990" fmla="*/ 240786 h 3158105"/>
              <a:gd name="connsiteX991" fmla="*/ 1455073 w 5325374"/>
              <a:gd name="connsiteY991" fmla="*/ 209923 h 3158105"/>
              <a:gd name="connsiteX992" fmla="*/ 1500195 w 5325374"/>
              <a:gd name="connsiteY992" fmla="*/ 209923 h 3158105"/>
              <a:gd name="connsiteX993" fmla="*/ 1501758 w 5325374"/>
              <a:gd name="connsiteY993" fmla="*/ 209386 h 3158105"/>
              <a:gd name="connsiteX994" fmla="*/ 1502930 w 5325374"/>
              <a:gd name="connsiteY994" fmla="*/ 207676 h 3158105"/>
              <a:gd name="connsiteX995" fmla="*/ 1503663 w 5325374"/>
              <a:gd name="connsiteY995" fmla="*/ 204600 h 3158105"/>
              <a:gd name="connsiteX996" fmla="*/ 1503907 w 5325374"/>
              <a:gd name="connsiteY996" fmla="*/ 199961 h 3158105"/>
              <a:gd name="connsiteX997" fmla="*/ 1503663 w 5325374"/>
              <a:gd name="connsiteY997" fmla="*/ 195126 h 3158105"/>
              <a:gd name="connsiteX998" fmla="*/ 1502930 w 5325374"/>
              <a:gd name="connsiteY998" fmla="*/ 192001 h 3158105"/>
              <a:gd name="connsiteX999" fmla="*/ 1501758 w 5325374"/>
              <a:gd name="connsiteY999" fmla="*/ 190291 h 3158105"/>
              <a:gd name="connsiteX1000" fmla="*/ 1500195 w 5325374"/>
              <a:gd name="connsiteY1000" fmla="*/ 189803 h 3158105"/>
              <a:gd name="connsiteX1001" fmla="*/ 1325443 w 5325374"/>
              <a:gd name="connsiteY1001" fmla="*/ 189803 h 3158105"/>
              <a:gd name="connsiteX1002" fmla="*/ 1323783 w 5325374"/>
              <a:gd name="connsiteY1002" fmla="*/ 190340 h 3158105"/>
              <a:gd name="connsiteX1003" fmla="*/ 1322611 w 5325374"/>
              <a:gd name="connsiteY1003" fmla="*/ 192098 h 3158105"/>
              <a:gd name="connsiteX1004" fmla="*/ 1321878 w 5325374"/>
              <a:gd name="connsiteY1004" fmla="*/ 195370 h 3158105"/>
              <a:gd name="connsiteX1005" fmla="*/ 1321634 w 5325374"/>
              <a:gd name="connsiteY1005" fmla="*/ 200351 h 3158105"/>
              <a:gd name="connsiteX1006" fmla="*/ 1321878 w 5325374"/>
              <a:gd name="connsiteY1006" fmla="*/ 205186 h 3158105"/>
              <a:gd name="connsiteX1007" fmla="*/ 1322611 w 5325374"/>
              <a:gd name="connsiteY1007" fmla="*/ 208409 h 3158105"/>
              <a:gd name="connsiteX1008" fmla="*/ 1323783 w 5325374"/>
              <a:gd name="connsiteY1008" fmla="*/ 210216 h 3158105"/>
              <a:gd name="connsiteX1009" fmla="*/ 1325443 w 5325374"/>
              <a:gd name="connsiteY1009" fmla="*/ 210802 h 3158105"/>
              <a:gd name="connsiteX1010" fmla="*/ 1357088 w 5325374"/>
              <a:gd name="connsiteY1010" fmla="*/ 210802 h 3158105"/>
              <a:gd name="connsiteX1011" fmla="*/ 1357088 w 5325374"/>
              <a:gd name="connsiteY1011" fmla="*/ 312670 h 3158105"/>
              <a:gd name="connsiteX1012" fmla="*/ 1357723 w 5325374"/>
              <a:gd name="connsiteY1012" fmla="*/ 314428 h 3158105"/>
              <a:gd name="connsiteX1013" fmla="*/ 1359823 w 5325374"/>
              <a:gd name="connsiteY1013" fmla="*/ 315698 h 3158105"/>
              <a:gd name="connsiteX1014" fmla="*/ 1363778 w 5325374"/>
              <a:gd name="connsiteY1014" fmla="*/ 316479 h 3158105"/>
              <a:gd name="connsiteX1015" fmla="*/ 1369980 w 5325374"/>
              <a:gd name="connsiteY1015" fmla="*/ 316772 h 3158105"/>
              <a:gd name="connsiteX1016" fmla="*/ 1376182 w 5325374"/>
              <a:gd name="connsiteY1016" fmla="*/ 316479 h 3158105"/>
              <a:gd name="connsiteX1017" fmla="*/ 1380138 w 5325374"/>
              <a:gd name="connsiteY1017" fmla="*/ 315698 h 3158105"/>
              <a:gd name="connsiteX1018" fmla="*/ 1382238 w 5325374"/>
              <a:gd name="connsiteY1018" fmla="*/ 314428 h 3158105"/>
              <a:gd name="connsiteX1019" fmla="*/ 1382872 w 5325374"/>
              <a:gd name="connsiteY1019" fmla="*/ 312670 h 3158105"/>
              <a:gd name="connsiteX1020" fmla="*/ 1382872 w 5325374"/>
              <a:gd name="connsiteY1020" fmla="*/ 210802 h 3158105"/>
              <a:gd name="connsiteX1021" fmla="*/ 1414517 w 5325374"/>
              <a:gd name="connsiteY1021" fmla="*/ 210802 h 3158105"/>
              <a:gd name="connsiteX1022" fmla="*/ 1416129 w 5325374"/>
              <a:gd name="connsiteY1022" fmla="*/ 210216 h 3158105"/>
              <a:gd name="connsiteX1023" fmla="*/ 1417349 w 5325374"/>
              <a:gd name="connsiteY1023" fmla="*/ 208409 h 3158105"/>
              <a:gd name="connsiteX1024" fmla="*/ 1418082 w 5325374"/>
              <a:gd name="connsiteY1024" fmla="*/ 205186 h 3158105"/>
              <a:gd name="connsiteX1025" fmla="*/ 1418326 w 5325374"/>
              <a:gd name="connsiteY1025" fmla="*/ 200351 h 3158105"/>
              <a:gd name="connsiteX1026" fmla="*/ 1418082 w 5325374"/>
              <a:gd name="connsiteY1026" fmla="*/ 195370 h 3158105"/>
              <a:gd name="connsiteX1027" fmla="*/ 1417349 w 5325374"/>
              <a:gd name="connsiteY1027" fmla="*/ 192098 h 3158105"/>
              <a:gd name="connsiteX1028" fmla="*/ 1416129 w 5325374"/>
              <a:gd name="connsiteY1028" fmla="*/ 190340 h 3158105"/>
              <a:gd name="connsiteX1029" fmla="*/ 1414517 w 5325374"/>
              <a:gd name="connsiteY1029" fmla="*/ 189803 h 3158105"/>
              <a:gd name="connsiteX1030" fmla="*/ 1144468 w 5325374"/>
              <a:gd name="connsiteY1030" fmla="*/ 189803 h 3158105"/>
              <a:gd name="connsiteX1031" fmla="*/ 1142808 w 5325374"/>
              <a:gd name="connsiteY1031" fmla="*/ 190340 h 3158105"/>
              <a:gd name="connsiteX1032" fmla="*/ 1141636 w 5325374"/>
              <a:gd name="connsiteY1032" fmla="*/ 192098 h 3158105"/>
              <a:gd name="connsiteX1033" fmla="*/ 1140903 w 5325374"/>
              <a:gd name="connsiteY1033" fmla="*/ 195370 h 3158105"/>
              <a:gd name="connsiteX1034" fmla="*/ 1140659 w 5325374"/>
              <a:gd name="connsiteY1034" fmla="*/ 200351 h 3158105"/>
              <a:gd name="connsiteX1035" fmla="*/ 1140903 w 5325374"/>
              <a:gd name="connsiteY1035" fmla="*/ 205186 h 3158105"/>
              <a:gd name="connsiteX1036" fmla="*/ 1141636 w 5325374"/>
              <a:gd name="connsiteY1036" fmla="*/ 208409 h 3158105"/>
              <a:gd name="connsiteX1037" fmla="*/ 1142808 w 5325374"/>
              <a:gd name="connsiteY1037" fmla="*/ 210216 h 3158105"/>
              <a:gd name="connsiteX1038" fmla="*/ 1144468 w 5325374"/>
              <a:gd name="connsiteY1038" fmla="*/ 210802 h 3158105"/>
              <a:gd name="connsiteX1039" fmla="*/ 1176113 w 5325374"/>
              <a:gd name="connsiteY1039" fmla="*/ 210802 h 3158105"/>
              <a:gd name="connsiteX1040" fmla="*/ 1176113 w 5325374"/>
              <a:gd name="connsiteY1040" fmla="*/ 312670 h 3158105"/>
              <a:gd name="connsiteX1041" fmla="*/ 1176748 w 5325374"/>
              <a:gd name="connsiteY1041" fmla="*/ 314428 h 3158105"/>
              <a:gd name="connsiteX1042" fmla="*/ 1178848 w 5325374"/>
              <a:gd name="connsiteY1042" fmla="*/ 315698 h 3158105"/>
              <a:gd name="connsiteX1043" fmla="*/ 1182803 w 5325374"/>
              <a:gd name="connsiteY1043" fmla="*/ 316479 h 3158105"/>
              <a:gd name="connsiteX1044" fmla="*/ 1189005 w 5325374"/>
              <a:gd name="connsiteY1044" fmla="*/ 316772 h 3158105"/>
              <a:gd name="connsiteX1045" fmla="*/ 1195207 w 5325374"/>
              <a:gd name="connsiteY1045" fmla="*/ 316479 h 3158105"/>
              <a:gd name="connsiteX1046" fmla="*/ 1199163 w 5325374"/>
              <a:gd name="connsiteY1046" fmla="*/ 315698 h 3158105"/>
              <a:gd name="connsiteX1047" fmla="*/ 1201263 w 5325374"/>
              <a:gd name="connsiteY1047" fmla="*/ 314428 h 3158105"/>
              <a:gd name="connsiteX1048" fmla="*/ 1201897 w 5325374"/>
              <a:gd name="connsiteY1048" fmla="*/ 312670 h 3158105"/>
              <a:gd name="connsiteX1049" fmla="*/ 1201897 w 5325374"/>
              <a:gd name="connsiteY1049" fmla="*/ 210802 h 3158105"/>
              <a:gd name="connsiteX1050" fmla="*/ 1233542 w 5325374"/>
              <a:gd name="connsiteY1050" fmla="*/ 210802 h 3158105"/>
              <a:gd name="connsiteX1051" fmla="*/ 1235153 w 5325374"/>
              <a:gd name="connsiteY1051" fmla="*/ 210216 h 3158105"/>
              <a:gd name="connsiteX1052" fmla="*/ 1236374 w 5325374"/>
              <a:gd name="connsiteY1052" fmla="*/ 208409 h 3158105"/>
              <a:gd name="connsiteX1053" fmla="*/ 1237107 w 5325374"/>
              <a:gd name="connsiteY1053" fmla="*/ 205186 h 3158105"/>
              <a:gd name="connsiteX1054" fmla="*/ 1237351 w 5325374"/>
              <a:gd name="connsiteY1054" fmla="*/ 200351 h 3158105"/>
              <a:gd name="connsiteX1055" fmla="*/ 1237107 w 5325374"/>
              <a:gd name="connsiteY1055" fmla="*/ 195370 h 3158105"/>
              <a:gd name="connsiteX1056" fmla="*/ 1236374 w 5325374"/>
              <a:gd name="connsiteY1056" fmla="*/ 192098 h 3158105"/>
              <a:gd name="connsiteX1057" fmla="*/ 1235153 w 5325374"/>
              <a:gd name="connsiteY1057" fmla="*/ 190340 h 3158105"/>
              <a:gd name="connsiteX1058" fmla="*/ 1233542 w 5325374"/>
              <a:gd name="connsiteY1058" fmla="*/ 189803 h 3158105"/>
              <a:gd name="connsiteX1059" fmla="*/ 884652 w 5325374"/>
              <a:gd name="connsiteY1059" fmla="*/ 189803 h 3158105"/>
              <a:gd name="connsiteX1060" fmla="*/ 879231 w 5325374"/>
              <a:gd name="connsiteY1060" fmla="*/ 191708 h 3158105"/>
              <a:gd name="connsiteX1061" fmla="*/ 877033 w 5325374"/>
              <a:gd name="connsiteY1061" fmla="*/ 197910 h 3158105"/>
              <a:gd name="connsiteX1062" fmla="*/ 877033 w 5325374"/>
              <a:gd name="connsiteY1062" fmla="*/ 308080 h 3158105"/>
              <a:gd name="connsiteX1063" fmla="*/ 879231 w 5325374"/>
              <a:gd name="connsiteY1063" fmla="*/ 314282 h 3158105"/>
              <a:gd name="connsiteX1064" fmla="*/ 884652 w 5325374"/>
              <a:gd name="connsiteY1064" fmla="*/ 316186 h 3158105"/>
              <a:gd name="connsiteX1065" fmla="*/ 914831 w 5325374"/>
              <a:gd name="connsiteY1065" fmla="*/ 316186 h 3158105"/>
              <a:gd name="connsiteX1066" fmla="*/ 943790 w 5325374"/>
              <a:gd name="connsiteY1066" fmla="*/ 312524 h 3158105"/>
              <a:gd name="connsiteX1067" fmla="*/ 964447 w 5325374"/>
              <a:gd name="connsiteY1067" fmla="*/ 301048 h 3158105"/>
              <a:gd name="connsiteX1068" fmla="*/ 977485 w 5325374"/>
              <a:gd name="connsiteY1068" fmla="*/ 280879 h 3158105"/>
              <a:gd name="connsiteX1069" fmla="*/ 982027 w 5325374"/>
              <a:gd name="connsiteY1069" fmla="*/ 251139 h 3158105"/>
              <a:gd name="connsiteX1070" fmla="*/ 977827 w 5325374"/>
              <a:gd name="connsiteY1070" fmla="*/ 224671 h 3158105"/>
              <a:gd name="connsiteX1071" fmla="*/ 965570 w 5325374"/>
              <a:gd name="connsiteY1071" fmla="*/ 205479 h 3158105"/>
              <a:gd name="connsiteX1072" fmla="*/ 945743 w 5325374"/>
              <a:gd name="connsiteY1072" fmla="*/ 193759 h 3158105"/>
              <a:gd name="connsiteX1073" fmla="*/ 917078 w 5325374"/>
              <a:gd name="connsiteY1073" fmla="*/ 189803 h 3158105"/>
              <a:gd name="connsiteX1074" fmla="*/ 789402 w 5325374"/>
              <a:gd name="connsiteY1074" fmla="*/ 189803 h 3158105"/>
              <a:gd name="connsiteX1075" fmla="*/ 783981 w 5325374"/>
              <a:gd name="connsiteY1075" fmla="*/ 191708 h 3158105"/>
              <a:gd name="connsiteX1076" fmla="*/ 781784 w 5325374"/>
              <a:gd name="connsiteY1076" fmla="*/ 197910 h 3158105"/>
              <a:gd name="connsiteX1077" fmla="*/ 781784 w 5325374"/>
              <a:gd name="connsiteY1077" fmla="*/ 308080 h 3158105"/>
              <a:gd name="connsiteX1078" fmla="*/ 783981 w 5325374"/>
              <a:gd name="connsiteY1078" fmla="*/ 314282 h 3158105"/>
              <a:gd name="connsiteX1079" fmla="*/ 789402 w 5325374"/>
              <a:gd name="connsiteY1079" fmla="*/ 316186 h 3158105"/>
              <a:gd name="connsiteX1080" fmla="*/ 852886 w 5325374"/>
              <a:gd name="connsiteY1080" fmla="*/ 316186 h 3158105"/>
              <a:gd name="connsiteX1081" fmla="*/ 854498 w 5325374"/>
              <a:gd name="connsiteY1081" fmla="*/ 315649 h 3158105"/>
              <a:gd name="connsiteX1082" fmla="*/ 855719 w 5325374"/>
              <a:gd name="connsiteY1082" fmla="*/ 313940 h 3158105"/>
              <a:gd name="connsiteX1083" fmla="*/ 856451 w 5325374"/>
              <a:gd name="connsiteY1083" fmla="*/ 310863 h 3158105"/>
              <a:gd name="connsiteX1084" fmla="*/ 856695 w 5325374"/>
              <a:gd name="connsiteY1084" fmla="*/ 306126 h 3158105"/>
              <a:gd name="connsiteX1085" fmla="*/ 856451 w 5325374"/>
              <a:gd name="connsiteY1085" fmla="*/ 301389 h 3158105"/>
              <a:gd name="connsiteX1086" fmla="*/ 855719 w 5325374"/>
              <a:gd name="connsiteY1086" fmla="*/ 298313 h 3158105"/>
              <a:gd name="connsiteX1087" fmla="*/ 854498 w 5325374"/>
              <a:gd name="connsiteY1087" fmla="*/ 296604 h 3158105"/>
              <a:gd name="connsiteX1088" fmla="*/ 852886 w 5325374"/>
              <a:gd name="connsiteY1088" fmla="*/ 296066 h 3158105"/>
              <a:gd name="connsiteX1089" fmla="*/ 807373 w 5325374"/>
              <a:gd name="connsiteY1089" fmla="*/ 296066 h 3158105"/>
              <a:gd name="connsiteX1090" fmla="*/ 807373 w 5325374"/>
              <a:gd name="connsiteY1090" fmla="*/ 260417 h 3158105"/>
              <a:gd name="connsiteX1091" fmla="*/ 845561 w 5325374"/>
              <a:gd name="connsiteY1091" fmla="*/ 260417 h 3158105"/>
              <a:gd name="connsiteX1092" fmla="*/ 847173 w 5325374"/>
              <a:gd name="connsiteY1092" fmla="*/ 259929 h 3158105"/>
              <a:gd name="connsiteX1093" fmla="*/ 848393 w 5325374"/>
              <a:gd name="connsiteY1093" fmla="*/ 258318 h 3158105"/>
              <a:gd name="connsiteX1094" fmla="*/ 849126 w 5325374"/>
              <a:gd name="connsiteY1094" fmla="*/ 255339 h 3158105"/>
              <a:gd name="connsiteX1095" fmla="*/ 849370 w 5325374"/>
              <a:gd name="connsiteY1095" fmla="*/ 250651 h 3158105"/>
              <a:gd name="connsiteX1096" fmla="*/ 849126 w 5325374"/>
              <a:gd name="connsiteY1096" fmla="*/ 246011 h 3158105"/>
              <a:gd name="connsiteX1097" fmla="*/ 848393 w 5325374"/>
              <a:gd name="connsiteY1097" fmla="*/ 242984 h 3158105"/>
              <a:gd name="connsiteX1098" fmla="*/ 847173 w 5325374"/>
              <a:gd name="connsiteY1098" fmla="*/ 241323 h 3158105"/>
              <a:gd name="connsiteX1099" fmla="*/ 845561 w 5325374"/>
              <a:gd name="connsiteY1099" fmla="*/ 240786 h 3158105"/>
              <a:gd name="connsiteX1100" fmla="*/ 807373 w 5325374"/>
              <a:gd name="connsiteY1100" fmla="*/ 240786 h 3158105"/>
              <a:gd name="connsiteX1101" fmla="*/ 807373 w 5325374"/>
              <a:gd name="connsiteY1101" fmla="*/ 209923 h 3158105"/>
              <a:gd name="connsiteX1102" fmla="*/ 852496 w 5325374"/>
              <a:gd name="connsiteY1102" fmla="*/ 209923 h 3158105"/>
              <a:gd name="connsiteX1103" fmla="*/ 854058 w 5325374"/>
              <a:gd name="connsiteY1103" fmla="*/ 209386 h 3158105"/>
              <a:gd name="connsiteX1104" fmla="*/ 855230 w 5325374"/>
              <a:gd name="connsiteY1104" fmla="*/ 207676 h 3158105"/>
              <a:gd name="connsiteX1105" fmla="*/ 855963 w 5325374"/>
              <a:gd name="connsiteY1105" fmla="*/ 204600 h 3158105"/>
              <a:gd name="connsiteX1106" fmla="*/ 856207 w 5325374"/>
              <a:gd name="connsiteY1106" fmla="*/ 199961 h 3158105"/>
              <a:gd name="connsiteX1107" fmla="*/ 855963 w 5325374"/>
              <a:gd name="connsiteY1107" fmla="*/ 195126 h 3158105"/>
              <a:gd name="connsiteX1108" fmla="*/ 855230 w 5325374"/>
              <a:gd name="connsiteY1108" fmla="*/ 192001 h 3158105"/>
              <a:gd name="connsiteX1109" fmla="*/ 854058 w 5325374"/>
              <a:gd name="connsiteY1109" fmla="*/ 190291 h 3158105"/>
              <a:gd name="connsiteX1110" fmla="*/ 852496 w 5325374"/>
              <a:gd name="connsiteY1110" fmla="*/ 189803 h 3158105"/>
              <a:gd name="connsiteX1111" fmla="*/ 677743 w 5325374"/>
              <a:gd name="connsiteY1111" fmla="*/ 189803 h 3158105"/>
              <a:gd name="connsiteX1112" fmla="*/ 676083 w 5325374"/>
              <a:gd name="connsiteY1112" fmla="*/ 190340 h 3158105"/>
              <a:gd name="connsiteX1113" fmla="*/ 674911 w 5325374"/>
              <a:gd name="connsiteY1113" fmla="*/ 192098 h 3158105"/>
              <a:gd name="connsiteX1114" fmla="*/ 674178 w 5325374"/>
              <a:gd name="connsiteY1114" fmla="*/ 195370 h 3158105"/>
              <a:gd name="connsiteX1115" fmla="*/ 673934 w 5325374"/>
              <a:gd name="connsiteY1115" fmla="*/ 200351 h 3158105"/>
              <a:gd name="connsiteX1116" fmla="*/ 674178 w 5325374"/>
              <a:gd name="connsiteY1116" fmla="*/ 205186 h 3158105"/>
              <a:gd name="connsiteX1117" fmla="*/ 674911 w 5325374"/>
              <a:gd name="connsiteY1117" fmla="*/ 208409 h 3158105"/>
              <a:gd name="connsiteX1118" fmla="*/ 676083 w 5325374"/>
              <a:gd name="connsiteY1118" fmla="*/ 210216 h 3158105"/>
              <a:gd name="connsiteX1119" fmla="*/ 677743 w 5325374"/>
              <a:gd name="connsiteY1119" fmla="*/ 210802 h 3158105"/>
              <a:gd name="connsiteX1120" fmla="*/ 709388 w 5325374"/>
              <a:gd name="connsiteY1120" fmla="*/ 210802 h 3158105"/>
              <a:gd name="connsiteX1121" fmla="*/ 709388 w 5325374"/>
              <a:gd name="connsiteY1121" fmla="*/ 312670 h 3158105"/>
              <a:gd name="connsiteX1122" fmla="*/ 710023 w 5325374"/>
              <a:gd name="connsiteY1122" fmla="*/ 314428 h 3158105"/>
              <a:gd name="connsiteX1123" fmla="*/ 712123 w 5325374"/>
              <a:gd name="connsiteY1123" fmla="*/ 315698 h 3158105"/>
              <a:gd name="connsiteX1124" fmla="*/ 716078 w 5325374"/>
              <a:gd name="connsiteY1124" fmla="*/ 316479 h 3158105"/>
              <a:gd name="connsiteX1125" fmla="*/ 722280 w 5325374"/>
              <a:gd name="connsiteY1125" fmla="*/ 316772 h 3158105"/>
              <a:gd name="connsiteX1126" fmla="*/ 728482 w 5325374"/>
              <a:gd name="connsiteY1126" fmla="*/ 316479 h 3158105"/>
              <a:gd name="connsiteX1127" fmla="*/ 732438 w 5325374"/>
              <a:gd name="connsiteY1127" fmla="*/ 315698 h 3158105"/>
              <a:gd name="connsiteX1128" fmla="*/ 734538 w 5325374"/>
              <a:gd name="connsiteY1128" fmla="*/ 314428 h 3158105"/>
              <a:gd name="connsiteX1129" fmla="*/ 735172 w 5325374"/>
              <a:gd name="connsiteY1129" fmla="*/ 312670 h 3158105"/>
              <a:gd name="connsiteX1130" fmla="*/ 735172 w 5325374"/>
              <a:gd name="connsiteY1130" fmla="*/ 210802 h 3158105"/>
              <a:gd name="connsiteX1131" fmla="*/ 766817 w 5325374"/>
              <a:gd name="connsiteY1131" fmla="*/ 210802 h 3158105"/>
              <a:gd name="connsiteX1132" fmla="*/ 768429 w 5325374"/>
              <a:gd name="connsiteY1132" fmla="*/ 210216 h 3158105"/>
              <a:gd name="connsiteX1133" fmla="*/ 769649 w 5325374"/>
              <a:gd name="connsiteY1133" fmla="*/ 208409 h 3158105"/>
              <a:gd name="connsiteX1134" fmla="*/ 770382 w 5325374"/>
              <a:gd name="connsiteY1134" fmla="*/ 205186 h 3158105"/>
              <a:gd name="connsiteX1135" fmla="*/ 770626 w 5325374"/>
              <a:gd name="connsiteY1135" fmla="*/ 200351 h 3158105"/>
              <a:gd name="connsiteX1136" fmla="*/ 770382 w 5325374"/>
              <a:gd name="connsiteY1136" fmla="*/ 195370 h 3158105"/>
              <a:gd name="connsiteX1137" fmla="*/ 769649 w 5325374"/>
              <a:gd name="connsiteY1137" fmla="*/ 192098 h 3158105"/>
              <a:gd name="connsiteX1138" fmla="*/ 768429 w 5325374"/>
              <a:gd name="connsiteY1138" fmla="*/ 190340 h 3158105"/>
              <a:gd name="connsiteX1139" fmla="*/ 766817 w 5325374"/>
              <a:gd name="connsiteY1139" fmla="*/ 189803 h 3158105"/>
              <a:gd name="connsiteX1140" fmla="*/ 589014 w 5325374"/>
              <a:gd name="connsiteY1140" fmla="*/ 189412 h 3158105"/>
              <a:gd name="connsiteX1141" fmla="*/ 583251 w 5325374"/>
              <a:gd name="connsiteY1141" fmla="*/ 189657 h 3158105"/>
              <a:gd name="connsiteX1142" fmla="*/ 579638 w 5325374"/>
              <a:gd name="connsiteY1142" fmla="*/ 190487 h 3158105"/>
              <a:gd name="connsiteX1143" fmla="*/ 577684 w 5325374"/>
              <a:gd name="connsiteY1143" fmla="*/ 191854 h 3158105"/>
              <a:gd name="connsiteX1144" fmla="*/ 577098 w 5325374"/>
              <a:gd name="connsiteY1144" fmla="*/ 193612 h 3158105"/>
              <a:gd name="connsiteX1145" fmla="*/ 577098 w 5325374"/>
              <a:gd name="connsiteY1145" fmla="*/ 252897 h 3158105"/>
              <a:gd name="connsiteX1146" fmla="*/ 577245 w 5325374"/>
              <a:gd name="connsiteY1146" fmla="*/ 267059 h 3158105"/>
              <a:gd name="connsiteX1147" fmla="*/ 577684 w 5325374"/>
              <a:gd name="connsiteY1147" fmla="*/ 281318 h 3158105"/>
              <a:gd name="connsiteX1148" fmla="*/ 577587 w 5325374"/>
              <a:gd name="connsiteY1148" fmla="*/ 281318 h 3158105"/>
              <a:gd name="connsiteX1149" fmla="*/ 573973 w 5325374"/>
              <a:gd name="connsiteY1149" fmla="*/ 273505 h 3158105"/>
              <a:gd name="connsiteX1150" fmla="*/ 570164 w 5325374"/>
              <a:gd name="connsiteY1150" fmla="*/ 265545 h 3158105"/>
              <a:gd name="connsiteX1151" fmla="*/ 566111 w 5325374"/>
              <a:gd name="connsiteY1151" fmla="*/ 257439 h 3158105"/>
              <a:gd name="connsiteX1152" fmla="*/ 561862 w 5325374"/>
              <a:gd name="connsiteY1152" fmla="*/ 249186 h 3158105"/>
              <a:gd name="connsiteX1153" fmla="*/ 537250 w 5325374"/>
              <a:gd name="connsiteY1153" fmla="*/ 202988 h 3158105"/>
              <a:gd name="connsiteX1154" fmla="*/ 533636 w 5325374"/>
              <a:gd name="connsiteY1154" fmla="*/ 196591 h 3158105"/>
              <a:gd name="connsiteX1155" fmla="*/ 529876 w 5325374"/>
              <a:gd name="connsiteY1155" fmla="*/ 192538 h 3158105"/>
              <a:gd name="connsiteX1156" fmla="*/ 525334 w 5325374"/>
              <a:gd name="connsiteY1156" fmla="*/ 190438 h 3158105"/>
              <a:gd name="connsiteX1157" fmla="*/ 519083 w 5325374"/>
              <a:gd name="connsiteY1157" fmla="*/ 189803 h 3158105"/>
              <a:gd name="connsiteX1158" fmla="*/ 505312 w 5325374"/>
              <a:gd name="connsiteY1158" fmla="*/ 189803 h 3158105"/>
              <a:gd name="connsiteX1159" fmla="*/ 498719 w 5325374"/>
              <a:gd name="connsiteY1159" fmla="*/ 192098 h 3158105"/>
              <a:gd name="connsiteX1160" fmla="*/ 496034 w 5325374"/>
              <a:gd name="connsiteY1160" fmla="*/ 198984 h 3158105"/>
              <a:gd name="connsiteX1161" fmla="*/ 496034 w 5325374"/>
              <a:gd name="connsiteY1161" fmla="*/ 312572 h 3158105"/>
              <a:gd name="connsiteX1162" fmla="*/ 496522 w 5325374"/>
              <a:gd name="connsiteY1162" fmla="*/ 314330 h 3158105"/>
              <a:gd name="connsiteX1163" fmla="*/ 498280 w 5325374"/>
              <a:gd name="connsiteY1163" fmla="*/ 315649 h 3158105"/>
              <a:gd name="connsiteX1164" fmla="*/ 501796 w 5325374"/>
              <a:gd name="connsiteY1164" fmla="*/ 316479 h 3158105"/>
              <a:gd name="connsiteX1165" fmla="*/ 507461 w 5325374"/>
              <a:gd name="connsiteY1165" fmla="*/ 316772 h 3158105"/>
              <a:gd name="connsiteX1166" fmla="*/ 513223 w 5325374"/>
              <a:gd name="connsiteY1166" fmla="*/ 316479 h 3158105"/>
              <a:gd name="connsiteX1167" fmla="*/ 516788 w 5325374"/>
              <a:gd name="connsiteY1167" fmla="*/ 315649 h 3158105"/>
              <a:gd name="connsiteX1168" fmla="*/ 518644 w 5325374"/>
              <a:gd name="connsiteY1168" fmla="*/ 314330 h 3158105"/>
              <a:gd name="connsiteX1169" fmla="*/ 519181 w 5325374"/>
              <a:gd name="connsiteY1169" fmla="*/ 312572 h 3158105"/>
              <a:gd name="connsiteX1170" fmla="*/ 519181 w 5325374"/>
              <a:gd name="connsiteY1170" fmla="*/ 246451 h 3158105"/>
              <a:gd name="connsiteX1171" fmla="*/ 518986 w 5325374"/>
              <a:gd name="connsiteY1171" fmla="*/ 232045 h 3158105"/>
              <a:gd name="connsiteX1172" fmla="*/ 518400 w 5325374"/>
              <a:gd name="connsiteY1172" fmla="*/ 218029 h 3158105"/>
              <a:gd name="connsiteX1173" fmla="*/ 518595 w 5325374"/>
              <a:gd name="connsiteY1173" fmla="*/ 218029 h 3158105"/>
              <a:gd name="connsiteX1174" fmla="*/ 523674 w 5325374"/>
              <a:gd name="connsiteY1174" fmla="*/ 229896 h 3158105"/>
              <a:gd name="connsiteX1175" fmla="*/ 529241 w 5325374"/>
              <a:gd name="connsiteY1175" fmla="*/ 241274 h 3158105"/>
              <a:gd name="connsiteX1176" fmla="*/ 560690 w 5325374"/>
              <a:gd name="connsiteY1176" fmla="*/ 300364 h 3158105"/>
              <a:gd name="connsiteX1177" fmla="*/ 565085 w 5325374"/>
              <a:gd name="connsiteY1177" fmla="*/ 308324 h 3158105"/>
              <a:gd name="connsiteX1178" fmla="*/ 569138 w 5325374"/>
              <a:gd name="connsiteY1178" fmla="*/ 313207 h 3158105"/>
              <a:gd name="connsiteX1179" fmla="*/ 573729 w 5325374"/>
              <a:gd name="connsiteY1179" fmla="*/ 315698 h 3158105"/>
              <a:gd name="connsiteX1180" fmla="*/ 579638 w 5325374"/>
              <a:gd name="connsiteY1180" fmla="*/ 316381 h 3158105"/>
              <a:gd name="connsiteX1181" fmla="*/ 590577 w 5325374"/>
              <a:gd name="connsiteY1181" fmla="*/ 316381 h 3158105"/>
              <a:gd name="connsiteX1182" fmla="*/ 594239 w 5325374"/>
              <a:gd name="connsiteY1182" fmla="*/ 315844 h 3158105"/>
              <a:gd name="connsiteX1183" fmla="*/ 597365 w 5325374"/>
              <a:gd name="connsiteY1183" fmla="*/ 314135 h 3158105"/>
              <a:gd name="connsiteX1184" fmla="*/ 599464 w 5325374"/>
              <a:gd name="connsiteY1184" fmla="*/ 311205 h 3158105"/>
              <a:gd name="connsiteX1185" fmla="*/ 600246 w 5325374"/>
              <a:gd name="connsiteY1185" fmla="*/ 307201 h 3158105"/>
              <a:gd name="connsiteX1186" fmla="*/ 600246 w 5325374"/>
              <a:gd name="connsiteY1186" fmla="*/ 193612 h 3158105"/>
              <a:gd name="connsiteX1187" fmla="*/ 599757 w 5325374"/>
              <a:gd name="connsiteY1187" fmla="*/ 191854 h 3158105"/>
              <a:gd name="connsiteX1188" fmla="*/ 598048 w 5325374"/>
              <a:gd name="connsiteY1188" fmla="*/ 190487 h 3158105"/>
              <a:gd name="connsiteX1189" fmla="*/ 594581 w 5325374"/>
              <a:gd name="connsiteY1189" fmla="*/ 189657 h 3158105"/>
              <a:gd name="connsiteX1190" fmla="*/ 589014 w 5325374"/>
              <a:gd name="connsiteY1190" fmla="*/ 189412 h 3158105"/>
              <a:gd name="connsiteX1191" fmla="*/ 2675440 w 5325374"/>
              <a:gd name="connsiteY1191" fmla="*/ 189217 h 3158105"/>
              <a:gd name="connsiteX1192" fmla="*/ 2667431 w 5325374"/>
              <a:gd name="connsiteY1192" fmla="*/ 189364 h 3158105"/>
              <a:gd name="connsiteX1193" fmla="*/ 2662694 w 5325374"/>
              <a:gd name="connsiteY1193" fmla="*/ 190047 h 3158105"/>
              <a:gd name="connsiteX1194" fmla="*/ 2660204 w 5325374"/>
              <a:gd name="connsiteY1194" fmla="*/ 191610 h 3158105"/>
              <a:gd name="connsiteX1195" fmla="*/ 2658836 w 5325374"/>
              <a:gd name="connsiteY1195" fmla="*/ 194296 h 3158105"/>
              <a:gd name="connsiteX1196" fmla="*/ 2619867 w 5325374"/>
              <a:gd name="connsiteY1196" fmla="*/ 306419 h 3158105"/>
              <a:gd name="connsiteX1197" fmla="*/ 2618402 w 5325374"/>
              <a:gd name="connsiteY1197" fmla="*/ 311889 h 3158105"/>
              <a:gd name="connsiteX1198" fmla="*/ 2619085 w 5325374"/>
              <a:gd name="connsiteY1198" fmla="*/ 315063 h 3158105"/>
              <a:gd name="connsiteX1199" fmla="*/ 2622601 w 5325374"/>
              <a:gd name="connsiteY1199" fmla="*/ 316479 h 3158105"/>
              <a:gd name="connsiteX1200" fmla="*/ 2629633 w 5325374"/>
              <a:gd name="connsiteY1200" fmla="*/ 316772 h 3158105"/>
              <a:gd name="connsiteX1201" fmla="*/ 2636421 w 5325374"/>
              <a:gd name="connsiteY1201" fmla="*/ 316577 h 3158105"/>
              <a:gd name="connsiteX1202" fmla="*/ 2640426 w 5325374"/>
              <a:gd name="connsiteY1202" fmla="*/ 315844 h 3158105"/>
              <a:gd name="connsiteX1203" fmla="*/ 2642477 w 5325374"/>
              <a:gd name="connsiteY1203" fmla="*/ 314379 h 3158105"/>
              <a:gd name="connsiteX1204" fmla="*/ 2643502 w 5325374"/>
              <a:gd name="connsiteY1204" fmla="*/ 312084 h 3158105"/>
              <a:gd name="connsiteX1205" fmla="*/ 2651511 w 5325374"/>
              <a:gd name="connsiteY1205" fmla="*/ 287374 h 3158105"/>
              <a:gd name="connsiteX1206" fmla="*/ 2698978 w 5325374"/>
              <a:gd name="connsiteY1206" fmla="*/ 287374 h 3158105"/>
              <a:gd name="connsiteX1207" fmla="*/ 2707475 w 5325374"/>
              <a:gd name="connsiteY1207" fmla="*/ 312768 h 3158105"/>
              <a:gd name="connsiteX1208" fmla="*/ 2708452 w 5325374"/>
              <a:gd name="connsiteY1208" fmla="*/ 314819 h 3158105"/>
              <a:gd name="connsiteX1209" fmla="*/ 2710503 w 5325374"/>
              <a:gd name="connsiteY1209" fmla="*/ 316040 h 3158105"/>
              <a:gd name="connsiteX1210" fmla="*/ 2714751 w 5325374"/>
              <a:gd name="connsiteY1210" fmla="*/ 316626 h 3158105"/>
              <a:gd name="connsiteX1211" fmla="*/ 2722516 w 5325374"/>
              <a:gd name="connsiteY1211" fmla="*/ 316772 h 3158105"/>
              <a:gd name="connsiteX1212" fmla="*/ 2730037 w 5325374"/>
              <a:gd name="connsiteY1212" fmla="*/ 316528 h 3158105"/>
              <a:gd name="connsiteX1213" fmla="*/ 2733846 w 5325374"/>
              <a:gd name="connsiteY1213" fmla="*/ 315258 h 3158105"/>
              <a:gd name="connsiteX1214" fmla="*/ 2734627 w 5325374"/>
              <a:gd name="connsiteY1214" fmla="*/ 312182 h 3158105"/>
              <a:gd name="connsiteX1215" fmla="*/ 2733162 w 5325374"/>
              <a:gd name="connsiteY1215" fmla="*/ 306615 h 3158105"/>
              <a:gd name="connsiteX1216" fmla="*/ 2694095 w 5325374"/>
              <a:gd name="connsiteY1216" fmla="*/ 194589 h 3158105"/>
              <a:gd name="connsiteX1217" fmla="*/ 2692678 w 5325374"/>
              <a:gd name="connsiteY1217" fmla="*/ 191659 h 3158105"/>
              <a:gd name="connsiteX1218" fmla="*/ 2689944 w 5325374"/>
              <a:gd name="connsiteY1218" fmla="*/ 190047 h 3158105"/>
              <a:gd name="connsiteX1219" fmla="*/ 2684621 w 5325374"/>
              <a:gd name="connsiteY1219" fmla="*/ 189364 h 3158105"/>
              <a:gd name="connsiteX1220" fmla="*/ 2675440 w 5325374"/>
              <a:gd name="connsiteY1220" fmla="*/ 189217 h 3158105"/>
              <a:gd name="connsiteX1221" fmla="*/ 2480601 w 5325374"/>
              <a:gd name="connsiteY1221" fmla="*/ 189217 h 3158105"/>
              <a:gd name="connsiteX1222" fmla="*/ 2474448 w 5325374"/>
              <a:gd name="connsiteY1222" fmla="*/ 189510 h 3158105"/>
              <a:gd name="connsiteX1223" fmla="*/ 2470492 w 5325374"/>
              <a:gd name="connsiteY1223" fmla="*/ 190291 h 3158105"/>
              <a:gd name="connsiteX1224" fmla="*/ 2468343 w 5325374"/>
              <a:gd name="connsiteY1224" fmla="*/ 191561 h 3158105"/>
              <a:gd name="connsiteX1225" fmla="*/ 2467708 w 5325374"/>
              <a:gd name="connsiteY1225" fmla="*/ 193319 h 3158105"/>
              <a:gd name="connsiteX1226" fmla="*/ 2467708 w 5325374"/>
              <a:gd name="connsiteY1226" fmla="*/ 312670 h 3158105"/>
              <a:gd name="connsiteX1227" fmla="*/ 2468343 w 5325374"/>
              <a:gd name="connsiteY1227" fmla="*/ 314428 h 3158105"/>
              <a:gd name="connsiteX1228" fmla="*/ 2470443 w 5325374"/>
              <a:gd name="connsiteY1228" fmla="*/ 315698 h 3158105"/>
              <a:gd name="connsiteX1229" fmla="*/ 2474399 w 5325374"/>
              <a:gd name="connsiteY1229" fmla="*/ 316479 h 3158105"/>
              <a:gd name="connsiteX1230" fmla="*/ 2480601 w 5325374"/>
              <a:gd name="connsiteY1230" fmla="*/ 316772 h 3158105"/>
              <a:gd name="connsiteX1231" fmla="*/ 2486851 w 5325374"/>
              <a:gd name="connsiteY1231" fmla="*/ 316479 h 3158105"/>
              <a:gd name="connsiteX1232" fmla="*/ 2490758 w 5325374"/>
              <a:gd name="connsiteY1232" fmla="*/ 315698 h 3158105"/>
              <a:gd name="connsiteX1233" fmla="*/ 2492858 w 5325374"/>
              <a:gd name="connsiteY1233" fmla="*/ 314428 h 3158105"/>
              <a:gd name="connsiteX1234" fmla="*/ 2493493 w 5325374"/>
              <a:gd name="connsiteY1234" fmla="*/ 312670 h 3158105"/>
              <a:gd name="connsiteX1235" fmla="*/ 2493493 w 5325374"/>
              <a:gd name="connsiteY1235" fmla="*/ 193319 h 3158105"/>
              <a:gd name="connsiteX1236" fmla="*/ 2492858 w 5325374"/>
              <a:gd name="connsiteY1236" fmla="*/ 191561 h 3158105"/>
              <a:gd name="connsiteX1237" fmla="*/ 2490758 w 5325374"/>
              <a:gd name="connsiteY1237" fmla="*/ 190291 h 3158105"/>
              <a:gd name="connsiteX1238" fmla="*/ 2486851 w 5325374"/>
              <a:gd name="connsiteY1238" fmla="*/ 189510 h 3158105"/>
              <a:gd name="connsiteX1239" fmla="*/ 2480601 w 5325374"/>
              <a:gd name="connsiteY1239" fmla="*/ 189217 h 3158105"/>
              <a:gd name="connsiteX1240" fmla="*/ 2008690 w 5325374"/>
              <a:gd name="connsiteY1240" fmla="*/ 189217 h 3158105"/>
              <a:gd name="connsiteX1241" fmla="*/ 2000681 w 5325374"/>
              <a:gd name="connsiteY1241" fmla="*/ 189364 h 3158105"/>
              <a:gd name="connsiteX1242" fmla="*/ 1995944 w 5325374"/>
              <a:gd name="connsiteY1242" fmla="*/ 190047 h 3158105"/>
              <a:gd name="connsiteX1243" fmla="*/ 1993454 w 5325374"/>
              <a:gd name="connsiteY1243" fmla="*/ 191610 h 3158105"/>
              <a:gd name="connsiteX1244" fmla="*/ 1992086 w 5325374"/>
              <a:gd name="connsiteY1244" fmla="*/ 194296 h 3158105"/>
              <a:gd name="connsiteX1245" fmla="*/ 1953117 w 5325374"/>
              <a:gd name="connsiteY1245" fmla="*/ 306419 h 3158105"/>
              <a:gd name="connsiteX1246" fmla="*/ 1951652 w 5325374"/>
              <a:gd name="connsiteY1246" fmla="*/ 311889 h 3158105"/>
              <a:gd name="connsiteX1247" fmla="*/ 1952335 w 5325374"/>
              <a:gd name="connsiteY1247" fmla="*/ 315063 h 3158105"/>
              <a:gd name="connsiteX1248" fmla="*/ 1955851 w 5325374"/>
              <a:gd name="connsiteY1248" fmla="*/ 316479 h 3158105"/>
              <a:gd name="connsiteX1249" fmla="*/ 1962883 w 5325374"/>
              <a:gd name="connsiteY1249" fmla="*/ 316772 h 3158105"/>
              <a:gd name="connsiteX1250" fmla="*/ 1969671 w 5325374"/>
              <a:gd name="connsiteY1250" fmla="*/ 316577 h 3158105"/>
              <a:gd name="connsiteX1251" fmla="*/ 1973676 w 5325374"/>
              <a:gd name="connsiteY1251" fmla="*/ 315844 h 3158105"/>
              <a:gd name="connsiteX1252" fmla="*/ 1975727 w 5325374"/>
              <a:gd name="connsiteY1252" fmla="*/ 314379 h 3158105"/>
              <a:gd name="connsiteX1253" fmla="*/ 1976752 w 5325374"/>
              <a:gd name="connsiteY1253" fmla="*/ 312084 h 3158105"/>
              <a:gd name="connsiteX1254" fmla="*/ 1984761 w 5325374"/>
              <a:gd name="connsiteY1254" fmla="*/ 287374 h 3158105"/>
              <a:gd name="connsiteX1255" fmla="*/ 2032228 w 5325374"/>
              <a:gd name="connsiteY1255" fmla="*/ 287374 h 3158105"/>
              <a:gd name="connsiteX1256" fmla="*/ 2040725 w 5325374"/>
              <a:gd name="connsiteY1256" fmla="*/ 312768 h 3158105"/>
              <a:gd name="connsiteX1257" fmla="*/ 2041702 w 5325374"/>
              <a:gd name="connsiteY1257" fmla="*/ 314819 h 3158105"/>
              <a:gd name="connsiteX1258" fmla="*/ 2043753 w 5325374"/>
              <a:gd name="connsiteY1258" fmla="*/ 316040 h 3158105"/>
              <a:gd name="connsiteX1259" fmla="*/ 2048002 w 5325374"/>
              <a:gd name="connsiteY1259" fmla="*/ 316626 h 3158105"/>
              <a:gd name="connsiteX1260" fmla="*/ 2055766 w 5325374"/>
              <a:gd name="connsiteY1260" fmla="*/ 316772 h 3158105"/>
              <a:gd name="connsiteX1261" fmla="*/ 2063287 w 5325374"/>
              <a:gd name="connsiteY1261" fmla="*/ 316528 h 3158105"/>
              <a:gd name="connsiteX1262" fmla="*/ 2067096 w 5325374"/>
              <a:gd name="connsiteY1262" fmla="*/ 315258 h 3158105"/>
              <a:gd name="connsiteX1263" fmla="*/ 2067877 w 5325374"/>
              <a:gd name="connsiteY1263" fmla="*/ 312182 h 3158105"/>
              <a:gd name="connsiteX1264" fmla="*/ 2066412 w 5325374"/>
              <a:gd name="connsiteY1264" fmla="*/ 306615 h 3158105"/>
              <a:gd name="connsiteX1265" fmla="*/ 2027345 w 5325374"/>
              <a:gd name="connsiteY1265" fmla="*/ 194589 h 3158105"/>
              <a:gd name="connsiteX1266" fmla="*/ 2025928 w 5325374"/>
              <a:gd name="connsiteY1266" fmla="*/ 191659 h 3158105"/>
              <a:gd name="connsiteX1267" fmla="*/ 2023194 w 5325374"/>
              <a:gd name="connsiteY1267" fmla="*/ 190047 h 3158105"/>
              <a:gd name="connsiteX1268" fmla="*/ 2017871 w 5325374"/>
              <a:gd name="connsiteY1268" fmla="*/ 189364 h 3158105"/>
              <a:gd name="connsiteX1269" fmla="*/ 2008690 w 5325374"/>
              <a:gd name="connsiteY1269" fmla="*/ 189217 h 3158105"/>
              <a:gd name="connsiteX1270" fmla="*/ 1275265 w 5325374"/>
              <a:gd name="connsiteY1270" fmla="*/ 189217 h 3158105"/>
              <a:gd name="connsiteX1271" fmla="*/ 1267256 w 5325374"/>
              <a:gd name="connsiteY1271" fmla="*/ 189364 h 3158105"/>
              <a:gd name="connsiteX1272" fmla="*/ 1262519 w 5325374"/>
              <a:gd name="connsiteY1272" fmla="*/ 190047 h 3158105"/>
              <a:gd name="connsiteX1273" fmla="*/ 1260029 w 5325374"/>
              <a:gd name="connsiteY1273" fmla="*/ 191610 h 3158105"/>
              <a:gd name="connsiteX1274" fmla="*/ 1258661 w 5325374"/>
              <a:gd name="connsiteY1274" fmla="*/ 194296 h 3158105"/>
              <a:gd name="connsiteX1275" fmla="*/ 1219692 w 5325374"/>
              <a:gd name="connsiteY1275" fmla="*/ 306419 h 3158105"/>
              <a:gd name="connsiteX1276" fmla="*/ 1218227 w 5325374"/>
              <a:gd name="connsiteY1276" fmla="*/ 311889 h 3158105"/>
              <a:gd name="connsiteX1277" fmla="*/ 1218910 w 5325374"/>
              <a:gd name="connsiteY1277" fmla="*/ 315063 h 3158105"/>
              <a:gd name="connsiteX1278" fmla="*/ 1222426 w 5325374"/>
              <a:gd name="connsiteY1278" fmla="*/ 316479 h 3158105"/>
              <a:gd name="connsiteX1279" fmla="*/ 1229459 w 5325374"/>
              <a:gd name="connsiteY1279" fmla="*/ 316772 h 3158105"/>
              <a:gd name="connsiteX1280" fmla="*/ 1236246 w 5325374"/>
              <a:gd name="connsiteY1280" fmla="*/ 316577 h 3158105"/>
              <a:gd name="connsiteX1281" fmla="*/ 1240251 w 5325374"/>
              <a:gd name="connsiteY1281" fmla="*/ 315844 h 3158105"/>
              <a:gd name="connsiteX1282" fmla="*/ 1242302 w 5325374"/>
              <a:gd name="connsiteY1282" fmla="*/ 314379 h 3158105"/>
              <a:gd name="connsiteX1283" fmla="*/ 1243327 w 5325374"/>
              <a:gd name="connsiteY1283" fmla="*/ 312084 h 3158105"/>
              <a:gd name="connsiteX1284" fmla="*/ 1251336 w 5325374"/>
              <a:gd name="connsiteY1284" fmla="*/ 287374 h 3158105"/>
              <a:gd name="connsiteX1285" fmla="*/ 1298803 w 5325374"/>
              <a:gd name="connsiteY1285" fmla="*/ 287374 h 3158105"/>
              <a:gd name="connsiteX1286" fmla="*/ 1307300 w 5325374"/>
              <a:gd name="connsiteY1286" fmla="*/ 312768 h 3158105"/>
              <a:gd name="connsiteX1287" fmla="*/ 1308277 w 5325374"/>
              <a:gd name="connsiteY1287" fmla="*/ 314819 h 3158105"/>
              <a:gd name="connsiteX1288" fmla="*/ 1310328 w 5325374"/>
              <a:gd name="connsiteY1288" fmla="*/ 316040 h 3158105"/>
              <a:gd name="connsiteX1289" fmla="*/ 1314577 w 5325374"/>
              <a:gd name="connsiteY1289" fmla="*/ 316626 h 3158105"/>
              <a:gd name="connsiteX1290" fmla="*/ 1322341 w 5325374"/>
              <a:gd name="connsiteY1290" fmla="*/ 316772 h 3158105"/>
              <a:gd name="connsiteX1291" fmla="*/ 1329862 w 5325374"/>
              <a:gd name="connsiteY1291" fmla="*/ 316528 h 3158105"/>
              <a:gd name="connsiteX1292" fmla="*/ 1333671 w 5325374"/>
              <a:gd name="connsiteY1292" fmla="*/ 315258 h 3158105"/>
              <a:gd name="connsiteX1293" fmla="*/ 1334452 w 5325374"/>
              <a:gd name="connsiteY1293" fmla="*/ 312182 h 3158105"/>
              <a:gd name="connsiteX1294" fmla="*/ 1332987 w 5325374"/>
              <a:gd name="connsiteY1294" fmla="*/ 306615 h 3158105"/>
              <a:gd name="connsiteX1295" fmla="*/ 1293920 w 5325374"/>
              <a:gd name="connsiteY1295" fmla="*/ 194589 h 3158105"/>
              <a:gd name="connsiteX1296" fmla="*/ 1292504 w 5325374"/>
              <a:gd name="connsiteY1296" fmla="*/ 191659 h 3158105"/>
              <a:gd name="connsiteX1297" fmla="*/ 1289769 w 5325374"/>
              <a:gd name="connsiteY1297" fmla="*/ 190047 h 3158105"/>
              <a:gd name="connsiteX1298" fmla="*/ 1284446 w 5325374"/>
              <a:gd name="connsiteY1298" fmla="*/ 189364 h 3158105"/>
              <a:gd name="connsiteX1299" fmla="*/ 1275265 w 5325374"/>
              <a:gd name="connsiteY1299" fmla="*/ 189217 h 3158105"/>
              <a:gd name="connsiteX1300" fmla="*/ 642276 w 5325374"/>
              <a:gd name="connsiteY1300" fmla="*/ 189217 h 3158105"/>
              <a:gd name="connsiteX1301" fmla="*/ 636123 w 5325374"/>
              <a:gd name="connsiteY1301" fmla="*/ 189510 h 3158105"/>
              <a:gd name="connsiteX1302" fmla="*/ 632167 w 5325374"/>
              <a:gd name="connsiteY1302" fmla="*/ 190291 h 3158105"/>
              <a:gd name="connsiteX1303" fmla="*/ 630018 w 5325374"/>
              <a:gd name="connsiteY1303" fmla="*/ 191561 h 3158105"/>
              <a:gd name="connsiteX1304" fmla="*/ 629384 w 5325374"/>
              <a:gd name="connsiteY1304" fmla="*/ 193319 h 3158105"/>
              <a:gd name="connsiteX1305" fmla="*/ 629384 w 5325374"/>
              <a:gd name="connsiteY1305" fmla="*/ 312670 h 3158105"/>
              <a:gd name="connsiteX1306" fmla="*/ 630018 w 5325374"/>
              <a:gd name="connsiteY1306" fmla="*/ 314428 h 3158105"/>
              <a:gd name="connsiteX1307" fmla="*/ 632118 w 5325374"/>
              <a:gd name="connsiteY1307" fmla="*/ 315698 h 3158105"/>
              <a:gd name="connsiteX1308" fmla="*/ 636074 w 5325374"/>
              <a:gd name="connsiteY1308" fmla="*/ 316479 h 3158105"/>
              <a:gd name="connsiteX1309" fmla="*/ 642276 w 5325374"/>
              <a:gd name="connsiteY1309" fmla="*/ 316772 h 3158105"/>
              <a:gd name="connsiteX1310" fmla="*/ 648527 w 5325374"/>
              <a:gd name="connsiteY1310" fmla="*/ 316479 h 3158105"/>
              <a:gd name="connsiteX1311" fmla="*/ 652433 w 5325374"/>
              <a:gd name="connsiteY1311" fmla="*/ 315698 h 3158105"/>
              <a:gd name="connsiteX1312" fmla="*/ 654533 w 5325374"/>
              <a:gd name="connsiteY1312" fmla="*/ 314428 h 3158105"/>
              <a:gd name="connsiteX1313" fmla="*/ 655168 w 5325374"/>
              <a:gd name="connsiteY1313" fmla="*/ 312670 h 3158105"/>
              <a:gd name="connsiteX1314" fmla="*/ 655168 w 5325374"/>
              <a:gd name="connsiteY1314" fmla="*/ 193319 h 3158105"/>
              <a:gd name="connsiteX1315" fmla="*/ 654533 w 5325374"/>
              <a:gd name="connsiteY1315" fmla="*/ 191561 h 3158105"/>
              <a:gd name="connsiteX1316" fmla="*/ 652433 w 5325374"/>
              <a:gd name="connsiteY1316" fmla="*/ 190291 h 3158105"/>
              <a:gd name="connsiteX1317" fmla="*/ 648527 w 5325374"/>
              <a:gd name="connsiteY1317" fmla="*/ 189510 h 3158105"/>
              <a:gd name="connsiteX1318" fmla="*/ 642276 w 5325374"/>
              <a:gd name="connsiteY1318" fmla="*/ 189217 h 3158105"/>
              <a:gd name="connsiteX1319" fmla="*/ 375478 w 5325374"/>
              <a:gd name="connsiteY1319" fmla="*/ 189217 h 3158105"/>
              <a:gd name="connsiteX1320" fmla="*/ 369227 w 5325374"/>
              <a:gd name="connsiteY1320" fmla="*/ 189510 h 3158105"/>
              <a:gd name="connsiteX1321" fmla="*/ 365272 w 5325374"/>
              <a:gd name="connsiteY1321" fmla="*/ 190291 h 3158105"/>
              <a:gd name="connsiteX1322" fmla="*/ 363172 w 5325374"/>
              <a:gd name="connsiteY1322" fmla="*/ 191561 h 3158105"/>
              <a:gd name="connsiteX1323" fmla="*/ 362586 w 5325374"/>
              <a:gd name="connsiteY1323" fmla="*/ 193319 h 3158105"/>
              <a:gd name="connsiteX1324" fmla="*/ 362586 w 5325374"/>
              <a:gd name="connsiteY1324" fmla="*/ 270184 h 3158105"/>
              <a:gd name="connsiteX1325" fmla="*/ 366053 w 5325374"/>
              <a:gd name="connsiteY1325" fmla="*/ 291330 h 3158105"/>
              <a:gd name="connsiteX1326" fmla="*/ 376064 w 5325374"/>
              <a:gd name="connsiteY1326" fmla="*/ 306419 h 3158105"/>
              <a:gd name="connsiteX1327" fmla="*/ 392082 w 5325374"/>
              <a:gd name="connsiteY1327" fmla="*/ 315454 h 3158105"/>
              <a:gd name="connsiteX1328" fmla="*/ 413471 w 5325374"/>
              <a:gd name="connsiteY1328" fmla="*/ 318433 h 3158105"/>
              <a:gd name="connsiteX1329" fmla="*/ 435935 w 5325374"/>
              <a:gd name="connsiteY1329" fmla="*/ 315112 h 3158105"/>
              <a:gd name="connsiteX1330" fmla="*/ 452343 w 5325374"/>
              <a:gd name="connsiteY1330" fmla="*/ 305443 h 3158105"/>
              <a:gd name="connsiteX1331" fmla="*/ 462403 w 5325374"/>
              <a:gd name="connsiteY1331" fmla="*/ 289913 h 3158105"/>
              <a:gd name="connsiteX1332" fmla="*/ 465821 w 5325374"/>
              <a:gd name="connsiteY1332" fmla="*/ 269110 h 3158105"/>
              <a:gd name="connsiteX1333" fmla="*/ 465821 w 5325374"/>
              <a:gd name="connsiteY1333" fmla="*/ 193319 h 3158105"/>
              <a:gd name="connsiteX1334" fmla="*/ 465235 w 5325374"/>
              <a:gd name="connsiteY1334" fmla="*/ 191561 h 3158105"/>
              <a:gd name="connsiteX1335" fmla="*/ 463184 w 5325374"/>
              <a:gd name="connsiteY1335" fmla="*/ 190291 h 3158105"/>
              <a:gd name="connsiteX1336" fmla="*/ 459326 w 5325374"/>
              <a:gd name="connsiteY1336" fmla="*/ 189510 h 3158105"/>
              <a:gd name="connsiteX1337" fmla="*/ 453222 w 5325374"/>
              <a:gd name="connsiteY1337" fmla="*/ 189217 h 3158105"/>
              <a:gd name="connsiteX1338" fmla="*/ 447020 w 5325374"/>
              <a:gd name="connsiteY1338" fmla="*/ 189510 h 3158105"/>
              <a:gd name="connsiteX1339" fmla="*/ 443065 w 5325374"/>
              <a:gd name="connsiteY1339" fmla="*/ 190291 h 3158105"/>
              <a:gd name="connsiteX1340" fmla="*/ 441014 w 5325374"/>
              <a:gd name="connsiteY1340" fmla="*/ 191561 h 3158105"/>
              <a:gd name="connsiteX1341" fmla="*/ 440428 w 5325374"/>
              <a:gd name="connsiteY1341" fmla="*/ 193319 h 3158105"/>
              <a:gd name="connsiteX1342" fmla="*/ 440428 w 5325374"/>
              <a:gd name="connsiteY1342" fmla="*/ 269403 h 3158105"/>
              <a:gd name="connsiteX1343" fmla="*/ 438621 w 5325374"/>
              <a:gd name="connsiteY1343" fmla="*/ 281270 h 3158105"/>
              <a:gd name="connsiteX1344" fmla="*/ 433493 w 5325374"/>
              <a:gd name="connsiteY1344" fmla="*/ 290060 h 3158105"/>
              <a:gd name="connsiteX1345" fmla="*/ 425387 w 5325374"/>
              <a:gd name="connsiteY1345" fmla="*/ 295480 h 3158105"/>
              <a:gd name="connsiteX1346" fmla="*/ 414545 w 5325374"/>
              <a:gd name="connsiteY1346" fmla="*/ 297336 h 3158105"/>
              <a:gd name="connsiteX1347" fmla="*/ 403753 w 5325374"/>
              <a:gd name="connsiteY1347" fmla="*/ 295529 h 3158105"/>
              <a:gd name="connsiteX1348" fmla="*/ 395451 w 5325374"/>
              <a:gd name="connsiteY1348" fmla="*/ 290109 h 3158105"/>
              <a:gd name="connsiteX1349" fmla="*/ 390128 w 5325374"/>
              <a:gd name="connsiteY1349" fmla="*/ 280977 h 3158105"/>
              <a:gd name="connsiteX1350" fmla="*/ 388273 w 5325374"/>
              <a:gd name="connsiteY1350" fmla="*/ 267938 h 3158105"/>
              <a:gd name="connsiteX1351" fmla="*/ 388273 w 5325374"/>
              <a:gd name="connsiteY1351" fmla="*/ 193319 h 3158105"/>
              <a:gd name="connsiteX1352" fmla="*/ 387638 w 5325374"/>
              <a:gd name="connsiteY1352" fmla="*/ 191561 h 3158105"/>
              <a:gd name="connsiteX1353" fmla="*/ 385538 w 5325374"/>
              <a:gd name="connsiteY1353" fmla="*/ 190291 h 3158105"/>
              <a:gd name="connsiteX1354" fmla="*/ 381631 w 5325374"/>
              <a:gd name="connsiteY1354" fmla="*/ 189510 h 3158105"/>
              <a:gd name="connsiteX1355" fmla="*/ 375478 w 5325374"/>
              <a:gd name="connsiteY1355" fmla="*/ 189217 h 3158105"/>
              <a:gd name="connsiteX1356" fmla="*/ 2577404 w 5325374"/>
              <a:gd name="connsiteY1356" fmla="*/ 187752 h 3158105"/>
              <a:gd name="connsiteX1357" fmla="*/ 2553622 w 5325374"/>
              <a:gd name="connsiteY1357" fmla="*/ 192147 h 3158105"/>
              <a:gd name="connsiteX1358" fmla="*/ 2535114 w 5325374"/>
              <a:gd name="connsiteY1358" fmla="*/ 205039 h 3158105"/>
              <a:gd name="connsiteX1359" fmla="*/ 2523100 w 5325374"/>
              <a:gd name="connsiteY1359" fmla="*/ 226038 h 3158105"/>
              <a:gd name="connsiteX1360" fmla="*/ 2518803 w 5325374"/>
              <a:gd name="connsiteY1360" fmla="*/ 254655 h 3158105"/>
              <a:gd name="connsiteX1361" fmla="*/ 2522710 w 5325374"/>
              <a:gd name="connsiteY1361" fmla="*/ 282393 h 3158105"/>
              <a:gd name="connsiteX1362" fmla="*/ 2533942 w 5325374"/>
              <a:gd name="connsiteY1362" fmla="*/ 302268 h 3158105"/>
              <a:gd name="connsiteX1363" fmla="*/ 2551717 w 5325374"/>
              <a:gd name="connsiteY1363" fmla="*/ 314233 h 3158105"/>
              <a:gd name="connsiteX1364" fmla="*/ 2575158 w 5325374"/>
              <a:gd name="connsiteY1364" fmla="*/ 318237 h 3158105"/>
              <a:gd name="connsiteX1365" fmla="*/ 2587513 w 5325374"/>
              <a:gd name="connsiteY1365" fmla="*/ 317163 h 3158105"/>
              <a:gd name="connsiteX1366" fmla="*/ 2597670 w 5325374"/>
              <a:gd name="connsiteY1366" fmla="*/ 314477 h 3158105"/>
              <a:gd name="connsiteX1367" fmla="*/ 2605191 w 5325374"/>
              <a:gd name="connsiteY1367" fmla="*/ 311107 h 3158105"/>
              <a:gd name="connsiteX1368" fmla="*/ 2609342 w 5325374"/>
              <a:gd name="connsiteY1368" fmla="*/ 308226 h 3158105"/>
              <a:gd name="connsiteX1369" fmla="*/ 2610904 w 5325374"/>
              <a:gd name="connsiteY1369" fmla="*/ 306224 h 3158105"/>
              <a:gd name="connsiteX1370" fmla="*/ 2611686 w 5325374"/>
              <a:gd name="connsiteY1370" fmla="*/ 304124 h 3158105"/>
              <a:gd name="connsiteX1371" fmla="*/ 2612125 w 5325374"/>
              <a:gd name="connsiteY1371" fmla="*/ 301194 h 3158105"/>
              <a:gd name="connsiteX1372" fmla="*/ 2612272 w 5325374"/>
              <a:gd name="connsiteY1372" fmla="*/ 297043 h 3158105"/>
              <a:gd name="connsiteX1373" fmla="*/ 2612076 w 5325374"/>
              <a:gd name="connsiteY1373" fmla="*/ 291427 h 3158105"/>
              <a:gd name="connsiteX1374" fmla="*/ 2611490 w 5325374"/>
              <a:gd name="connsiteY1374" fmla="*/ 288155 h 3158105"/>
              <a:gd name="connsiteX1375" fmla="*/ 2610514 w 5325374"/>
              <a:gd name="connsiteY1375" fmla="*/ 286593 h 3158105"/>
              <a:gd name="connsiteX1376" fmla="*/ 2608951 w 5325374"/>
              <a:gd name="connsiteY1376" fmla="*/ 286202 h 3158105"/>
              <a:gd name="connsiteX1377" fmla="*/ 2605386 w 5325374"/>
              <a:gd name="connsiteY1377" fmla="*/ 287765 h 3158105"/>
              <a:gd name="connsiteX1378" fmla="*/ 2599526 w 5325374"/>
              <a:gd name="connsiteY1378" fmla="*/ 291281 h 3158105"/>
              <a:gd name="connsiteX1379" fmla="*/ 2590980 w 5325374"/>
              <a:gd name="connsiteY1379" fmla="*/ 294846 h 3158105"/>
              <a:gd name="connsiteX1380" fmla="*/ 2579162 w 5325374"/>
              <a:gd name="connsiteY1380" fmla="*/ 296457 h 3158105"/>
              <a:gd name="connsiteX1381" fmla="*/ 2565635 w 5325374"/>
              <a:gd name="connsiteY1381" fmla="*/ 293869 h 3158105"/>
              <a:gd name="connsiteX1382" fmla="*/ 2555380 w 5325374"/>
              <a:gd name="connsiteY1382" fmla="*/ 286007 h 3158105"/>
              <a:gd name="connsiteX1383" fmla="*/ 2548836 w 5325374"/>
              <a:gd name="connsiteY1383" fmla="*/ 272577 h 3158105"/>
              <a:gd name="connsiteX1384" fmla="*/ 2546541 w 5325374"/>
              <a:gd name="connsiteY1384" fmla="*/ 253288 h 3158105"/>
              <a:gd name="connsiteX1385" fmla="*/ 2548689 w 5325374"/>
              <a:gd name="connsiteY1385" fmla="*/ 235024 h 3158105"/>
              <a:gd name="connsiteX1386" fmla="*/ 2554989 w 5325374"/>
              <a:gd name="connsiteY1386" fmla="*/ 221204 h 3158105"/>
              <a:gd name="connsiteX1387" fmla="*/ 2565049 w 5325374"/>
              <a:gd name="connsiteY1387" fmla="*/ 212413 h 3158105"/>
              <a:gd name="connsiteX1388" fmla="*/ 2578478 w 5325374"/>
              <a:gd name="connsiteY1388" fmla="*/ 209337 h 3158105"/>
              <a:gd name="connsiteX1389" fmla="*/ 2590247 w 5325374"/>
              <a:gd name="connsiteY1389" fmla="*/ 211046 h 3158105"/>
              <a:gd name="connsiteX1390" fmla="*/ 2598745 w 5325374"/>
              <a:gd name="connsiteY1390" fmla="*/ 214855 h 3158105"/>
              <a:gd name="connsiteX1391" fmla="*/ 2604556 w 5325374"/>
              <a:gd name="connsiteY1391" fmla="*/ 218664 h 3158105"/>
              <a:gd name="connsiteX1392" fmla="*/ 2608267 w 5325374"/>
              <a:gd name="connsiteY1392" fmla="*/ 220373 h 3158105"/>
              <a:gd name="connsiteX1393" fmla="*/ 2609830 w 5325374"/>
              <a:gd name="connsiteY1393" fmla="*/ 219787 h 3158105"/>
              <a:gd name="connsiteX1394" fmla="*/ 2611002 w 5325374"/>
              <a:gd name="connsiteY1394" fmla="*/ 217932 h 3158105"/>
              <a:gd name="connsiteX1395" fmla="*/ 2611686 w 5325374"/>
              <a:gd name="connsiteY1395" fmla="*/ 214611 h 3158105"/>
              <a:gd name="connsiteX1396" fmla="*/ 2611881 w 5325374"/>
              <a:gd name="connsiteY1396" fmla="*/ 209630 h 3158105"/>
              <a:gd name="connsiteX1397" fmla="*/ 2611734 w 5325374"/>
              <a:gd name="connsiteY1397" fmla="*/ 205039 h 3158105"/>
              <a:gd name="connsiteX1398" fmla="*/ 2611295 w 5325374"/>
              <a:gd name="connsiteY1398" fmla="*/ 201816 h 3158105"/>
              <a:gd name="connsiteX1399" fmla="*/ 2610514 w 5325374"/>
              <a:gd name="connsiteY1399" fmla="*/ 199570 h 3158105"/>
              <a:gd name="connsiteX1400" fmla="*/ 2608707 w 5325374"/>
              <a:gd name="connsiteY1400" fmla="*/ 197372 h 3158105"/>
              <a:gd name="connsiteX1401" fmla="*/ 2604068 w 5325374"/>
              <a:gd name="connsiteY1401" fmla="*/ 194198 h 3158105"/>
              <a:gd name="connsiteX1402" fmla="*/ 2596596 w 5325374"/>
              <a:gd name="connsiteY1402" fmla="*/ 190926 h 3158105"/>
              <a:gd name="connsiteX1403" fmla="*/ 2587562 w 5325374"/>
              <a:gd name="connsiteY1403" fmla="*/ 188631 h 3158105"/>
              <a:gd name="connsiteX1404" fmla="*/ 2577404 w 5325374"/>
              <a:gd name="connsiteY1404" fmla="*/ 187752 h 3158105"/>
              <a:gd name="connsiteX1405" fmla="*/ 1741743 w 5325374"/>
              <a:gd name="connsiteY1405" fmla="*/ 187557 h 3158105"/>
              <a:gd name="connsiteX1406" fmla="*/ 1715324 w 5325374"/>
              <a:gd name="connsiteY1406" fmla="*/ 192147 h 3158105"/>
              <a:gd name="connsiteX1407" fmla="*/ 1696230 w 5325374"/>
              <a:gd name="connsiteY1407" fmla="*/ 205332 h 3158105"/>
              <a:gd name="connsiteX1408" fmla="*/ 1684607 w 5325374"/>
              <a:gd name="connsiteY1408" fmla="*/ 226185 h 3158105"/>
              <a:gd name="connsiteX1409" fmla="*/ 1680701 w 5325374"/>
              <a:gd name="connsiteY1409" fmla="*/ 253776 h 3158105"/>
              <a:gd name="connsiteX1410" fmla="*/ 1684363 w 5325374"/>
              <a:gd name="connsiteY1410" fmla="*/ 282686 h 3158105"/>
              <a:gd name="connsiteX1411" fmla="*/ 1695351 w 5325374"/>
              <a:gd name="connsiteY1411" fmla="*/ 302806 h 3158105"/>
              <a:gd name="connsiteX1412" fmla="*/ 1713664 w 5325374"/>
              <a:gd name="connsiteY1412" fmla="*/ 314575 h 3158105"/>
              <a:gd name="connsiteX1413" fmla="*/ 1739399 w 5325374"/>
              <a:gd name="connsiteY1413" fmla="*/ 318433 h 3158105"/>
              <a:gd name="connsiteX1414" fmla="*/ 1765721 w 5325374"/>
              <a:gd name="connsiteY1414" fmla="*/ 313891 h 3158105"/>
              <a:gd name="connsiteX1415" fmla="*/ 1784815 w 5325374"/>
              <a:gd name="connsiteY1415" fmla="*/ 300706 h 3158105"/>
              <a:gd name="connsiteX1416" fmla="*/ 1796438 w 5325374"/>
              <a:gd name="connsiteY1416" fmla="*/ 279658 h 3158105"/>
              <a:gd name="connsiteX1417" fmla="*/ 1800345 w 5325374"/>
              <a:gd name="connsiteY1417" fmla="*/ 251530 h 3158105"/>
              <a:gd name="connsiteX1418" fmla="*/ 1796584 w 5325374"/>
              <a:gd name="connsiteY1418" fmla="*/ 223059 h 3158105"/>
              <a:gd name="connsiteX1419" fmla="*/ 1785450 w 5325374"/>
              <a:gd name="connsiteY1419" fmla="*/ 203086 h 3158105"/>
              <a:gd name="connsiteX1420" fmla="*/ 1767088 w 5325374"/>
              <a:gd name="connsiteY1420" fmla="*/ 191366 h 3158105"/>
              <a:gd name="connsiteX1421" fmla="*/ 1741743 w 5325374"/>
              <a:gd name="connsiteY1421" fmla="*/ 187557 h 3158105"/>
              <a:gd name="connsiteX1422" fmla="*/ 1561652 w 5325374"/>
              <a:gd name="connsiteY1422" fmla="*/ 187557 h 3158105"/>
              <a:gd name="connsiteX1423" fmla="*/ 1545195 w 5325374"/>
              <a:gd name="connsiteY1423" fmla="*/ 189803 h 3158105"/>
              <a:gd name="connsiteX1424" fmla="*/ 1531717 w 5325374"/>
              <a:gd name="connsiteY1424" fmla="*/ 196591 h 3158105"/>
              <a:gd name="connsiteX1425" fmla="*/ 1522633 w 5325374"/>
              <a:gd name="connsiteY1425" fmla="*/ 208018 h 3158105"/>
              <a:gd name="connsiteX1426" fmla="*/ 1519264 w 5325374"/>
              <a:gd name="connsiteY1426" fmla="*/ 223987 h 3158105"/>
              <a:gd name="connsiteX1427" fmla="*/ 1521608 w 5325374"/>
              <a:gd name="connsiteY1427" fmla="*/ 237563 h 3158105"/>
              <a:gd name="connsiteX1428" fmla="*/ 1527712 w 5325374"/>
              <a:gd name="connsiteY1428" fmla="*/ 247379 h 3158105"/>
              <a:gd name="connsiteX1429" fmla="*/ 1536258 w 5325374"/>
              <a:gd name="connsiteY1429" fmla="*/ 254508 h 3158105"/>
              <a:gd name="connsiteX1430" fmla="*/ 1546123 w 5325374"/>
              <a:gd name="connsiteY1430" fmla="*/ 259831 h 3158105"/>
              <a:gd name="connsiteX1431" fmla="*/ 1555987 w 5325374"/>
              <a:gd name="connsiteY1431" fmla="*/ 264275 h 3158105"/>
              <a:gd name="connsiteX1432" fmla="*/ 1564533 w 5325374"/>
              <a:gd name="connsiteY1432" fmla="*/ 268768 h 3158105"/>
              <a:gd name="connsiteX1433" fmla="*/ 1570638 w 5325374"/>
              <a:gd name="connsiteY1433" fmla="*/ 274238 h 3158105"/>
              <a:gd name="connsiteX1434" fmla="*/ 1572982 w 5325374"/>
              <a:gd name="connsiteY1434" fmla="*/ 281611 h 3158105"/>
              <a:gd name="connsiteX1435" fmla="*/ 1571614 w 5325374"/>
              <a:gd name="connsiteY1435" fmla="*/ 288351 h 3158105"/>
              <a:gd name="connsiteX1436" fmla="*/ 1567659 w 5325374"/>
              <a:gd name="connsiteY1436" fmla="*/ 293429 h 3158105"/>
              <a:gd name="connsiteX1437" fmla="*/ 1561359 w 5325374"/>
              <a:gd name="connsiteY1437" fmla="*/ 296604 h 3158105"/>
              <a:gd name="connsiteX1438" fmla="*/ 1552959 w 5325374"/>
              <a:gd name="connsiteY1438" fmla="*/ 297727 h 3158105"/>
              <a:gd name="connsiteX1439" fmla="*/ 1540409 w 5325374"/>
              <a:gd name="connsiteY1439" fmla="*/ 296115 h 3158105"/>
              <a:gd name="connsiteX1440" fmla="*/ 1531082 w 5325374"/>
              <a:gd name="connsiteY1440" fmla="*/ 292550 h 3158105"/>
              <a:gd name="connsiteX1441" fmla="*/ 1524684 w 5325374"/>
              <a:gd name="connsiteY1441" fmla="*/ 288985 h 3158105"/>
              <a:gd name="connsiteX1442" fmla="*/ 1520827 w 5325374"/>
              <a:gd name="connsiteY1442" fmla="*/ 287374 h 3158105"/>
              <a:gd name="connsiteX1443" fmla="*/ 1519118 w 5325374"/>
              <a:gd name="connsiteY1443" fmla="*/ 287911 h 3158105"/>
              <a:gd name="connsiteX1444" fmla="*/ 1517945 w 5325374"/>
              <a:gd name="connsiteY1444" fmla="*/ 289718 h 3158105"/>
              <a:gd name="connsiteX1445" fmla="*/ 1517311 w 5325374"/>
              <a:gd name="connsiteY1445" fmla="*/ 293039 h 3158105"/>
              <a:gd name="connsiteX1446" fmla="*/ 1517115 w 5325374"/>
              <a:gd name="connsiteY1446" fmla="*/ 298117 h 3158105"/>
              <a:gd name="connsiteX1447" fmla="*/ 1517652 w 5325374"/>
              <a:gd name="connsiteY1447" fmla="*/ 305003 h 3158105"/>
              <a:gd name="connsiteX1448" fmla="*/ 1519459 w 5325374"/>
              <a:gd name="connsiteY1448" fmla="*/ 308666 h 3158105"/>
              <a:gd name="connsiteX1449" fmla="*/ 1523610 w 5325374"/>
              <a:gd name="connsiteY1449" fmla="*/ 311596 h 3158105"/>
              <a:gd name="connsiteX1450" fmla="*/ 1530789 w 5325374"/>
              <a:gd name="connsiteY1450" fmla="*/ 314770 h 3158105"/>
              <a:gd name="connsiteX1451" fmla="*/ 1540702 w 5325374"/>
              <a:gd name="connsiteY1451" fmla="*/ 317358 h 3158105"/>
              <a:gd name="connsiteX1452" fmla="*/ 1552862 w 5325374"/>
              <a:gd name="connsiteY1452" fmla="*/ 318433 h 3158105"/>
              <a:gd name="connsiteX1453" fmla="*/ 1571028 w 5325374"/>
              <a:gd name="connsiteY1453" fmla="*/ 315893 h 3158105"/>
              <a:gd name="connsiteX1454" fmla="*/ 1585874 w 5325374"/>
              <a:gd name="connsiteY1454" fmla="*/ 308324 h 3158105"/>
              <a:gd name="connsiteX1455" fmla="*/ 1595934 w 5325374"/>
              <a:gd name="connsiteY1455" fmla="*/ 295773 h 3158105"/>
              <a:gd name="connsiteX1456" fmla="*/ 1599645 w 5325374"/>
              <a:gd name="connsiteY1456" fmla="*/ 278291 h 3158105"/>
              <a:gd name="connsiteX1457" fmla="*/ 1597301 w 5325374"/>
              <a:gd name="connsiteY1457" fmla="*/ 265057 h 3158105"/>
              <a:gd name="connsiteX1458" fmla="*/ 1591148 w 5325374"/>
              <a:gd name="connsiteY1458" fmla="*/ 255290 h 3158105"/>
              <a:gd name="connsiteX1459" fmla="*/ 1582456 w 5325374"/>
              <a:gd name="connsiteY1459" fmla="*/ 248160 h 3158105"/>
              <a:gd name="connsiteX1460" fmla="*/ 1572493 w 5325374"/>
              <a:gd name="connsiteY1460" fmla="*/ 242837 h 3158105"/>
              <a:gd name="connsiteX1461" fmla="*/ 1562531 w 5325374"/>
              <a:gd name="connsiteY1461" fmla="*/ 238393 h 3158105"/>
              <a:gd name="connsiteX1462" fmla="*/ 1553790 w 5325374"/>
              <a:gd name="connsiteY1462" fmla="*/ 233900 h 3158105"/>
              <a:gd name="connsiteX1463" fmla="*/ 1547637 w 5325374"/>
              <a:gd name="connsiteY1463" fmla="*/ 228431 h 3158105"/>
              <a:gd name="connsiteX1464" fmla="*/ 1545342 w 5325374"/>
              <a:gd name="connsiteY1464" fmla="*/ 221155 h 3158105"/>
              <a:gd name="connsiteX1465" fmla="*/ 1546367 w 5325374"/>
              <a:gd name="connsiteY1465" fmla="*/ 215783 h 3158105"/>
              <a:gd name="connsiteX1466" fmla="*/ 1549492 w 5325374"/>
              <a:gd name="connsiteY1466" fmla="*/ 211437 h 3158105"/>
              <a:gd name="connsiteX1467" fmla="*/ 1554718 w 5325374"/>
              <a:gd name="connsiteY1467" fmla="*/ 208604 h 3158105"/>
              <a:gd name="connsiteX1468" fmla="*/ 1562043 w 5325374"/>
              <a:gd name="connsiteY1468" fmla="*/ 207579 h 3158105"/>
              <a:gd name="connsiteX1469" fmla="*/ 1571907 w 5325374"/>
              <a:gd name="connsiteY1469" fmla="*/ 208897 h 3158105"/>
              <a:gd name="connsiteX1470" fmla="*/ 1579818 w 5325374"/>
              <a:gd name="connsiteY1470" fmla="*/ 211827 h 3158105"/>
              <a:gd name="connsiteX1471" fmla="*/ 1585581 w 5325374"/>
              <a:gd name="connsiteY1471" fmla="*/ 214806 h 3158105"/>
              <a:gd name="connsiteX1472" fmla="*/ 1588999 w 5325374"/>
              <a:gd name="connsiteY1472" fmla="*/ 216174 h 3158105"/>
              <a:gd name="connsiteX1473" fmla="*/ 1590709 w 5325374"/>
              <a:gd name="connsiteY1473" fmla="*/ 215588 h 3158105"/>
              <a:gd name="connsiteX1474" fmla="*/ 1591685 w 5325374"/>
              <a:gd name="connsiteY1474" fmla="*/ 213732 h 3158105"/>
              <a:gd name="connsiteX1475" fmla="*/ 1592174 w 5325374"/>
              <a:gd name="connsiteY1475" fmla="*/ 210509 h 3158105"/>
              <a:gd name="connsiteX1476" fmla="*/ 1592320 w 5325374"/>
              <a:gd name="connsiteY1476" fmla="*/ 205723 h 3158105"/>
              <a:gd name="connsiteX1477" fmla="*/ 1592222 w 5325374"/>
              <a:gd name="connsiteY1477" fmla="*/ 201475 h 3158105"/>
              <a:gd name="connsiteX1478" fmla="*/ 1591881 w 5325374"/>
              <a:gd name="connsiteY1478" fmla="*/ 198642 h 3158105"/>
              <a:gd name="connsiteX1479" fmla="*/ 1591295 w 5325374"/>
              <a:gd name="connsiteY1479" fmla="*/ 196835 h 3158105"/>
              <a:gd name="connsiteX1480" fmla="*/ 1589976 w 5325374"/>
              <a:gd name="connsiteY1480" fmla="*/ 195175 h 3158105"/>
              <a:gd name="connsiteX1481" fmla="*/ 1585972 w 5325374"/>
              <a:gd name="connsiteY1481" fmla="*/ 192733 h 3158105"/>
              <a:gd name="connsiteX1482" fmla="*/ 1579037 w 5325374"/>
              <a:gd name="connsiteY1482" fmla="*/ 190096 h 3158105"/>
              <a:gd name="connsiteX1483" fmla="*/ 1570638 w 5325374"/>
              <a:gd name="connsiteY1483" fmla="*/ 188240 h 3158105"/>
              <a:gd name="connsiteX1484" fmla="*/ 1561652 w 5325374"/>
              <a:gd name="connsiteY1484" fmla="*/ 187557 h 3158105"/>
              <a:gd name="connsiteX1485" fmla="*/ 1094927 w 5325374"/>
              <a:gd name="connsiteY1485" fmla="*/ 187557 h 3158105"/>
              <a:gd name="connsiteX1486" fmla="*/ 1078470 w 5325374"/>
              <a:gd name="connsiteY1486" fmla="*/ 189803 h 3158105"/>
              <a:gd name="connsiteX1487" fmla="*/ 1064992 w 5325374"/>
              <a:gd name="connsiteY1487" fmla="*/ 196591 h 3158105"/>
              <a:gd name="connsiteX1488" fmla="*/ 1055909 w 5325374"/>
              <a:gd name="connsiteY1488" fmla="*/ 208018 h 3158105"/>
              <a:gd name="connsiteX1489" fmla="*/ 1052539 w 5325374"/>
              <a:gd name="connsiteY1489" fmla="*/ 223987 h 3158105"/>
              <a:gd name="connsiteX1490" fmla="*/ 1054883 w 5325374"/>
              <a:gd name="connsiteY1490" fmla="*/ 237563 h 3158105"/>
              <a:gd name="connsiteX1491" fmla="*/ 1060987 w 5325374"/>
              <a:gd name="connsiteY1491" fmla="*/ 247379 h 3158105"/>
              <a:gd name="connsiteX1492" fmla="*/ 1069533 w 5325374"/>
              <a:gd name="connsiteY1492" fmla="*/ 254508 h 3158105"/>
              <a:gd name="connsiteX1493" fmla="*/ 1079398 w 5325374"/>
              <a:gd name="connsiteY1493" fmla="*/ 259831 h 3158105"/>
              <a:gd name="connsiteX1494" fmla="*/ 1089262 w 5325374"/>
              <a:gd name="connsiteY1494" fmla="*/ 264275 h 3158105"/>
              <a:gd name="connsiteX1495" fmla="*/ 1097808 w 5325374"/>
              <a:gd name="connsiteY1495" fmla="*/ 268768 h 3158105"/>
              <a:gd name="connsiteX1496" fmla="*/ 1103913 w 5325374"/>
              <a:gd name="connsiteY1496" fmla="*/ 274238 h 3158105"/>
              <a:gd name="connsiteX1497" fmla="*/ 1106257 w 5325374"/>
              <a:gd name="connsiteY1497" fmla="*/ 281611 h 3158105"/>
              <a:gd name="connsiteX1498" fmla="*/ 1104889 w 5325374"/>
              <a:gd name="connsiteY1498" fmla="*/ 288351 h 3158105"/>
              <a:gd name="connsiteX1499" fmla="*/ 1100934 w 5325374"/>
              <a:gd name="connsiteY1499" fmla="*/ 293429 h 3158105"/>
              <a:gd name="connsiteX1500" fmla="*/ 1094634 w 5325374"/>
              <a:gd name="connsiteY1500" fmla="*/ 296604 h 3158105"/>
              <a:gd name="connsiteX1501" fmla="*/ 1086235 w 5325374"/>
              <a:gd name="connsiteY1501" fmla="*/ 297727 h 3158105"/>
              <a:gd name="connsiteX1502" fmla="*/ 1073684 w 5325374"/>
              <a:gd name="connsiteY1502" fmla="*/ 296115 h 3158105"/>
              <a:gd name="connsiteX1503" fmla="*/ 1064357 w 5325374"/>
              <a:gd name="connsiteY1503" fmla="*/ 292550 h 3158105"/>
              <a:gd name="connsiteX1504" fmla="*/ 1057960 w 5325374"/>
              <a:gd name="connsiteY1504" fmla="*/ 288985 h 3158105"/>
              <a:gd name="connsiteX1505" fmla="*/ 1054102 w 5325374"/>
              <a:gd name="connsiteY1505" fmla="*/ 287374 h 3158105"/>
              <a:gd name="connsiteX1506" fmla="*/ 1052393 w 5325374"/>
              <a:gd name="connsiteY1506" fmla="*/ 287911 h 3158105"/>
              <a:gd name="connsiteX1507" fmla="*/ 1051221 w 5325374"/>
              <a:gd name="connsiteY1507" fmla="*/ 289718 h 3158105"/>
              <a:gd name="connsiteX1508" fmla="*/ 1050586 w 5325374"/>
              <a:gd name="connsiteY1508" fmla="*/ 293039 h 3158105"/>
              <a:gd name="connsiteX1509" fmla="*/ 1050390 w 5325374"/>
              <a:gd name="connsiteY1509" fmla="*/ 298117 h 3158105"/>
              <a:gd name="connsiteX1510" fmla="*/ 1050928 w 5325374"/>
              <a:gd name="connsiteY1510" fmla="*/ 305003 h 3158105"/>
              <a:gd name="connsiteX1511" fmla="*/ 1052734 w 5325374"/>
              <a:gd name="connsiteY1511" fmla="*/ 308666 h 3158105"/>
              <a:gd name="connsiteX1512" fmla="*/ 1056885 w 5325374"/>
              <a:gd name="connsiteY1512" fmla="*/ 311596 h 3158105"/>
              <a:gd name="connsiteX1513" fmla="*/ 1064064 w 5325374"/>
              <a:gd name="connsiteY1513" fmla="*/ 314770 h 3158105"/>
              <a:gd name="connsiteX1514" fmla="*/ 1073977 w 5325374"/>
              <a:gd name="connsiteY1514" fmla="*/ 317358 h 3158105"/>
              <a:gd name="connsiteX1515" fmla="*/ 1086137 w 5325374"/>
              <a:gd name="connsiteY1515" fmla="*/ 318433 h 3158105"/>
              <a:gd name="connsiteX1516" fmla="*/ 1104303 w 5325374"/>
              <a:gd name="connsiteY1516" fmla="*/ 315893 h 3158105"/>
              <a:gd name="connsiteX1517" fmla="*/ 1119149 w 5325374"/>
              <a:gd name="connsiteY1517" fmla="*/ 308324 h 3158105"/>
              <a:gd name="connsiteX1518" fmla="*/ 1129209 w 5325374"/>
              <a:gd name="connsiteY1518" fmla="*/ 295773 h 3158105"/>
              <a:gd name="connsiteX1519" fmla="*/ 1132920 w 5325374"/>
              <a:gd name="connsiteY1519" fmla="*/ 278291 h 3158105"/>
              <a:gd name="connsiteX1520" fmla="*/ 1130576 w 5325374"/>
              <a:gd name="connsiteY1520" fmla="*/ 265057 h 3158105"/>
              <a:gd name="connsiteX1521" fmla="*/ 1124423 w 5325374"/>
              <a:gd name="connsiteY1521" fmla="*/ 255290 h 3158105"/>
              <a:gd name="connsiteX1522" fmla="*/ 1115731 w 5325374"/>
              <a:gd name="connsiteY1522" fmla="*/ 248160 h 3158105"/>
              <a:gd name="connsiteX1523" fmla="*/ 1105768 w 5325374"/>
              <a:gd name="connsiteY1523" fmla="*/ 242837 h 3158105"/>
              <a:gd name="connsiteX1524" fmla="*/ 1095806 w 5325374"/>
              <a:gd name="connsiteY1524" fmla="*/ 238393 h 3158105"/>
              <a:gd name="connsiteX1525" fmla="*/ 1087065 w 5325374"/>
              <a:gd name="connsiteY1525" fmla="*/ 233900 h 3158105"/>
              <a:gd name="connsiteX1526" fmla="*/ 1080912 w 5325374"/>
              <a:gd name="connsiteY1526" fmla="*/ 228431 h 3158105"/>
              <a:gd name="connsiteX1527" fmla="*/ 1078617 w 5325374"/>
              <a:gd name="connsiteY1527" fmla="*/ 221155 h 3158105"/>
              <a:gd name="connsiteX1528" fmla="*/ 1079642 w 5325374"/>
              <a:gd name="connsiteY1528" fmla="*/ 215783 h 3158105"/>
              <a:gd name="connsiteX1529" fmla="*/ 1082767 w 5325374"/>
              <a:gd name="connsiteY1529" fmla="*/ 211437 h 3158105"/>
              <a:gd name="connsiteX1530" fmla="*/ 1087993 w 5325374"/>
              <a:gd name="connsiteY1530" fmla="*/ 208604 h 3158105"/>
              <a:gd name="connsiteX1531" fmla="*/ 1095318 w 5325374"/>
              <a:gd name="connsiteY1531" fmla="*/ 207579 h 3158105"/>
              <a:gd name="connsiteX1532" fmla="*/ 1105182 w 5325374"/>
              <a:gd name="connsiteY1532" fmla="*/ 208897 h 3158105"/>
              <a:gd name="connsiteX1533" fmla="*/ 1113093 w 5325374"/>
              <a:gd name="connsiteY1533" fmla="*/ 211827 h 3158105"/>
              <a:gd name="connsiteX1534" fmla="*/ 1118856 w 5325374"/>
              <a:gd name="connsiteY1534" fmla="*/ 214806 h 3158105"/>
              <a:gd name="connsiteX1535" fmla="*/ 1122274 w 5325374"/>
              <a:gd name="connsiteY1535" fmla="*/ 216174 h 3158105"/>
              <a:gd name="connsiteX1536" fmla="*/ 1123984 w 5325374"/>
              <a:gd name="connsiteY1536" fmla="*/ 215588 h 3158105"/>
              <a:gd name="connsiteX1537" fmla="*/ 1124960 w 5325374"/>
              <a:gd name="connsiteY1537" fmla="*/ 213732 h 3158105"/>
              <a:gd name="connsiteX1538" fmla="*/ 1125449 w 5325374"/>
              <a:gd name="connsiteY1538" fmla="*/ 210509 h 3158105"/>
              <a:gd name="connsiteX1539" fmla="*/ 1125595 w 5325374"/>
              <a:gd name="connsiteY1539" fmla="*/ 205723 h 3158105"/>
              <a:gd name="connsiteX1540" fmla="*/ 1125497 w 5325374"/>
              <a:gd name="connsiteY1540" fmla="*/ 201475 h 3158105"/>
              <a:gd name="connsiteX1541" fmla="*/ 1125156 w 5325374"/>
              <a:gd name="connsiteY1541" fmla="*/ 198642 h 3158105"/>
              <a:gd name="connsiteX1542" fmla="*/ 1124570 w 5325374"/>
              <a:gd name="connsiteY1542" fmla="*/ 196835 h 3158105"/>
              <a:gd name="connsiteX1543" fmla="*/ 1123251 w 5325374"/>
              <a:gd name="connsiteY1543" fmla="*/ 195175 h 3158105"/>
              <a:gd name="connsiteX1544" fmla="*/ 1119247 w 5325374"/>
              <a:gd name="connsiteY1544" fmla="*/ 192733 h 3158105"/>
              <a:gd name="connsiteX1545" fmla="*/ 1112312 w 5325374"/>
              <a:gd name="connsiteY1545" fmla="*/ 190096 h 3158105"/>
              <a:gd name="connsiteX1546" fmla="*/ 1103913 w 5325374"/>
              <a:gd name="connsiteY1546" fmla="*/ 188240 h 3158105"/>
              <a:gd name="connsiteX1547" fmla="*/ 1094927 w 5325374"/>
              <a:gd name="connsiteY1547" fmla="*/ 187557 h 3158105"/>
              <a:gd name="connsiteX1548" fmla="*/ 266734 w 5325374"/>
              <a:gd name="connsiteY1548" fmla="*/ 0 h 3158105"/>
              <a:gd name="connsiteX1549" fmla="*/ 5058640 w 5325374"/>
              <a:gd name="connsiteY1549" fmla="*/ 0 h 3158105"/>
              <a:gd name="connsiteX1550" fmla="*/ 5325374 w 5325374"/>
              <a:gd name="connsiteY1550" fmla="*/ 266734 h 3158105"/>
              <a:gd name="connsiteX1551" fmla="*/ 5325374 w 5325374"/>
              <a:gd name="connsiteY1551" fmla="*/ 2891371 h 3158105"/>
              <a:gd name="connsiteX1552" fmla="*/ 5058640 w 5325374"/>
              <a:gd name="connsiteY1552" fmla="*/ 3158105 h 3158105"/>
              <a:gd name="connsiteX1553" fmla="*/ 266734 w 5325374"/>
              <a:gd name="connsiteY1553" fmla="*/ 3158105 h 3158105"/>
              <a:gd name="connsiteX1554" fmla="*/ 0 w 5325374"/>
              <a:gd name="connsiteY1554" fmla="*/ 2891371 h 3158105"/>
              <a:gd name="connsiteX1555" fmla="*/ 0 w 5325374"/>
              <a:gd name="connsiteY1555" fmla="*/ 266734 h 3158105"/>
              <a:gd name="connsiteX1556" fmla="*/ 266734 w 5325374"/>
              <a:gd name="connsiteY1556" fmla="*/ 0 h 315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Lst>
            <a:rect l="l" t="t" r="r" b="b"/>
            <a:pathLst>
              <a:path w="5325374" h="3158105">
                <a:moveTo>
                  <a:pt x="2317530" y="2373833"/>
                </a:moveTo>
                <a:lnTo>
                  <a:pt x="2317530" y="2517383"/>
                </a:lnTo>
                <a:lnTo>
                  <a:pt x="3715507" y="2517383"/>
                </a:lnTo>
                <a:lnTo>
                  <a:pt x="3715507" y="2373833"/>
                </a:lnTo>
                <a:close/>
                <a:moveTo>
                  <a:pt x="3909372" y="2018422"/>
                </a:moveTo>
                <a:lnTo>
                  <a:pt x="3909372" y="2161972"/>
                </a:lnTo>
                <a:lnTo>
                  <a:pt x="4915212" y="2161972"/>
                </a:lnTo>
                <a:lnTo>
                  <a:pt x="4915212" y="2018422"/>
                </a:lnTo>
                <a:close/>
                <a:moveTo>
                  <a:pt x="2317531" y="1993565"/>
                </a:moveTo>
                <a:lnTo>
                  <a:pt x="2317531" y="2137115"/>
                </a:lnTo>
                <a:lnTo>
                  <a:pt x="3715508" y="2137115"/>
                </a:lnTo>
                <a:lnTo>
                  <a:pt x="3715508" y="1993565"/>
                </a:lnTo>
                <a:close/>
                <a:moveTo>
                  <a:pt x="1104428" y="1746926"/>
                </a:moveTo>
                <a:cubicBezTo>
                  <a:pt x="1187469" y="1746926"/>
                  <a:pt x="1263589" y="1760766"/>
                  <a:pt x="1332790" y="1781526"/>
                </a:cubicBezTo>
                <a:cubicBezTo>
                  <a:pt x="1429671" y="1809207"/>
                  <a:pt x="1526552" y="1850727"/>
                  <a:pt x="1602673" y="1913008"/>
                </a:cubicBezTo>
                <a:cubicBezTo>
                  <a:pt x="1637273" y="1940688"/>
                  <a:pt x="1658034" y="1982210"/>
                  <a:pt x="1658034" y="2023730"/>
                </a:cubicBezTo>
                <a:lnTo>
                  <a:pt x="1658034" y="2300533"/>
                </a:lnTo>
                <a:lnTo>
                  <a:pt x="550821" y="2300533"/>
                </a:lnTo>
                <a:lnTo>
                  <a:pt x="550821" y="2023730"/>
                </a:lnTo>
                <a:cubicBezTo>
                  <a:pt x="550821" y="1982210"/>
                  <a:pt x="571581" y="1940688"/>
                  <a:pt x="606182" y="1913008"/>
                </a:cubicBezTo>
                <a:cubicBezTo>
                  <a:pt x="682302" y="1857647"/>
                  <a:pt x="779183" y="1809207"/>
                  <a:pt x="876065" y="1781526"/>
                </a:cubicBezTo>
                <a:cubicBezTo>
                  <a:pt x="952186" y="1760766"/>
                  <a:pt x="1028307" y="1746926"/>
                  <a:pt x="1104428" y="1746926"/>
                </a:cubicBezTo>
                <a:close/>
                <a:moveTo>
                  <a:pt x="3909372" y="1613298"/>
                </a:moveTo>
                <a:lnTo>
                  <a:pt x="3909372" y="1756848"/>
                </a:lnTo>
                <a:lnTo>
                  <a:pt x="4915212" y="1756848"/>
                </a:lnTo>
                <a:lnTo>
                  <a:pt x="4915212" y="1613298"/>
                </a:lnTo>
                <a:close/>
                <a:moveTo>
                  <a:pt x="2317531" y="1613298"/>
                </a:moveTo>
                <a:lnTo>
                  <a:pt x="2317531" y="1756848"/>
                </a:lnTo>
                <a:lnTo>
                  <a:pt x="3715508" y="1756848"/>
                </a:lnTo>
                <a:lnTo>
                  <a:pt x="3715508" y="1613298"/>
                </a:lnTo>
                <a:close/>
                <a:moveTo>
                  <a:pt x="3909372" y="1246019"/>
                </a:moveTo>
                <a:lnTo>
                  <a:pt x="3909372" y="1389569"/>
                </a:lnTo>
                <a:lnTo>
                  <a:pt x="4915212" y="1389569"/>
                </a:lnTo>
                <a:lnTo>
                  <a:pt x="4915212" y="1246019"/>
                </a:lnTo>
                <a:close/>
                <a:moveTo>
                  <a:pt x="2317531" y="1233031"/>
                </a:moveTo>
                <a:lnTo>
                  <a:pt x="2317531" y="1376581"/>
                </a:lnTo>
                <a:lnTo>
                  <a:pt x="3715508" y="1376581"/>
                </a:lnTo>
                <a:lnTo>
                  <a:pt x="3715508" y="1233031"/>
                </a:lnTo>
                <a:close/>
                <a:moveTo>
                  <a:pt x="1104428" y="1124119"/>
                </a:moveTo>
                <a:cubicBezTo>
                  <a:pt x="1257302" y="1124119"/>
                  <a:pt x="1381231" y="1248048"/>
                  <a:pt x="1381231" y="1400922"/>
                </a:cubicBezTo>
                <a:cubicBezTo>
                  <a:pt x="1381231" y="1553797"/>
                  <a:pt x="1257302" y="1677726"/>
                  <a:pt x="1104428" y="1677726"/>
                </a:cubicBezTo>
                <a:cubicBezTo>
                  <a:pt x="951553" y="1677726"/>
                  <a:pt x="827624" y="1553797"/>
                  <a:pt x="827624" y="1400922"/>
                </a:cubicBezTo>
                <a:cubicBezTo>
                  <a:pt x="827624" y="1248048"/>
                  <a:pt x="951553" y="1124119"/>
                  <a:pt x="1104428" y="1124119"/>
                </a:cubicBezTo>
                <a:close/>
                <a:moveTo>
                  <a:pt x="2317531" y="852764"/>
                </a:moveTo>
                <a:lnTo>
                  <a:pt x="2317531" y="996314"/>
                </a:lnTo>
                <a:lnTo>
                  <a:pt x="3715508" y="996314"/>
                </a:lnTo>
                <a:lnTo>
                  <a:pt x="3715508" y="852764"/>
                </a:lnTo>
                <a:close/>
                <a:moveTo>
                  <a:pt x="348287" y="852764"/>
                </a:moveTo>
                <a:lnTo>
                  <a:pt x="348287" y="2517383"/>
                </a:lnTo>
                <a:lnTo>
                  <a:pt x="1860564" y="2517383"/>
                </a:lnTo>
                <a:lnTo>
                  <a:pt x="1860564" y="852764"/>
                </a:lnTo>
                <a:close/>
                <a:moveTo>
                  <a:pt x="1035863" y="410404"/>
                </a:moveTo>
                <a:lnTo>
                  <a:pt x="1035989" y="410404"/>
                </a:lnTo>
                <a:lnTo>
                  <a:pt x="1058968" y="479470"/>
                </a:lnTo>
                <a:lnTo>
                  <a:pt x="1012883" y="479470"/>
                </a:lnTo>
                <a:close/>
                <a:moveTo>
                  <a:pt x="2258145" y="405256"/>
                </a:moveTo>
                <a:lnTo>
                  <a:pt x="2274847" y="405256"/>
                </a:lnTo>
                <a:cubicBezTo>
                  <a:pt x="2284976" y="405256"/>
                  <a:pt x="2293160" y="406616"/>
                  <a:pt x="2299396" y="409337"/>
                </a:cubicBezTo>
                <a:cubicBezTo>
                  <a:pt x="2305633" y="412058"/>
                  <a:pt x="2310740" y="415846"/>
                  <a:pt x="2314716" y="420701"/>
                </a:cubicBezTo>
                <a:cubicBezTo>
                  <a:pt x="2318693" y="425557"/>
                  <a:pt x="2321581" y="431292"/>
                  <a:pt x="2323381" y="437905"/>
                </a:cubicBezTo>
                <a:cubicBezTo>
                  <a:pt x="2325181" y="444519"/>
                  <a:pt x="2326081" y="451676"/>
                  <a:pt x="2326081" y="459378"/>
                </a:cubicBezTo>
                <a:cubicBezTo>
                  <a:pt x="2326081" y="468754"/>
                  <a:pt x="2325055" y="476959"/>
                  <a:pt x="2323004" y="483991"/>
                </a:cubicBezTo>
                <a:cubicBezTo>
                  <a:pt x="2320953" y="491023"/>
                  <a:pt x="2317856" y="496904"/>
                  <a:pt x="2313712" y="501634"/>
                </a:cubicBezTo>
                <a:cubicBezTo>
                  <a:pt x="2309568" y="506364"/>
                  <a:pt x="2304398" y="509901"/>
                  <a:pt x="2298203" y="512245"/>
                </a:cubicBezTo>
                <a:cubicBezTo>
                  <a:pt x="2292008" y="514589"/>
                  <a:pt x="2284390" y="515761"/>
                  <a:pt x="2275349" y="515761"/>
                </a:cubicBezTo>
                <a:lnTo>
                  <a:pt x="2258145" y="515761"/>
                </a:lnTo>
                <a:close/>
                <a:moveTo>
                  <a:pt x="381846" y="404879"/>
                </a:moveTo>
                <a:lnTo>
                  <a:pt x="395910" y="404879"/>
                </a:lnTo>
                <a:cubicBezTo>
                  <a:pt x="399343" y="404879"/>
                  <a:pt x="402670" y="405109"/>
                  <a:pt x="405893" y="405570"/>
                </a:cubicBezTo>
                <a:cubicBezTo>
                  <a:pt x="409116" y="406030"/>
                  <a:pt x="412193" y="407140"/>
                  <a:pt x="415123" y="408898"/>
                </a:cubicBezTo>
                <a:cubicBezTo>
                  <a:pt x="418053" y="410656"/>
                  <a:pt x="420523" y="413376"/>
                  <a:pt x="422532" y="417060"/>
                </a:cubicBezTo>
                <a:cubicBezTo>
                  <a:pt x="424541" y="420743"/>
                  <a:pt x="425546" y="425431"/>
                  <a:pt x="425546" y="431124"/>
                </a:cubicBezTo>
                <a:cubicBezTo>
                  <a:pt x="425546" y="435310"/>
                  <a:pt x="424960" y="439182"/>
                  <a:pt x="423788" y="442740"/>
                </a:cubicBezTo>
                <a:cubicBezTo>
                  <a:pt x="422616" y="446298"/>
                  <a:pt x="420899" y="449353"/>
                  <a:pt x="418639" y="451907"/>
                </a:cubicBezTo>
                <a:cubicBezTo>
                  <a:pt x="416379" y="454460"/>
                  <a:pt x="413470" y="456448"/>
                  <a:pt x="409912" y="457871"/>
                </a:cubicBezTo>
                <a:cubicBezTo>
                  <a:pt x="406354" y="459294"/>
                  <a:pt x="401938" y="460006"/>
                  <a:pt x="396664" y="460006"/>
                </a:cubicBezTo>
                <a:lnTo>
                  <a:pt x="381846" y="460006"/>
                </a:lnTo>
                <a:close/>
                <a:moveTo>
                  <a:pt x="1801072" y="404628"/>
                </a:moveTo>
                <a:lnTo>
                  <a:pt x="1815890" y="404628"/>
                </a:lnTo>
                <a:cubicBezTo>
                  <a:pt x="1819657" y="404628"/>
                  <a:pt x="1822608" y="404754"/>
                  <a:pt x="1824743" y="405005"/>
                </a:cubicBezTo>
                <a:cubicBezTo>
                  <a:pt x="1826877" y="405256"/>
                  <a:pt x="1828782" y="405591"/>
                  <a:pt x="1830456" y="406009"/>
                </a:cubicBezTo>
                <a:cubicBezTo>
                  <a:pt x="1835981" y="407516"/>
                  <a:pt x="1839958" y="410111"/>
                  <a:pt x="1842386" y="413795"/>
                </a:cubicBezTo>
                <a:cubicBezTo>
                  <a:pt x="1844813" y="417478"/>
                  <a:pt x="1846027" y="421999"/>
                  <a:pt x="1846027" y="427357"/>
                </a:cubicBezTo>
                <a:cubicBezTo>
                  <a:pt x="1846027" y="430873"/>
                  <a:pt x="1845441" y="434054"/>
                  <a:pt x="1844269" y="436900"/>
                </a:cubicBezTo>
                <a:cubicBezTo>
                  <a:pt x="1843097" y="439747"/>
                  <a:pt x="1841339" y="442196"/>
                  <a:pt x="1838995" y="444247"/>
                </a:cubicBezTo>
                <a:cubicBezTo>
                  <a:pt x="1836651" y="446298"/>
                  <a:pt x="1833721" y="447888"/>
                  <a:pt x="1830205" y="449018"/>
                </a:cubicBezTo>
                <a:cubicBezTo>
                  <a:pt x="1826689" y="450149"/>
                  <a:pt x="1822587" y="450714"/>
                  <a:pt x="1817899" y="450714"/>
                </a:cubicBezTo>
                <a:lnTo>
                  <a:pt x="1801072" y="450714"/>
                </a:lnTo>
                <a:close/>
                <a:moveTo>
                  <a:pt x="639022" y="404628"/>
                </a:moveTo>
                <a:lnTo>
                  <a:pt x="653840" y="404628"/>
                </a:lnTo>
                <a:cubicBezTo>
                  <a:pt x="657607" y="404628"/>
                  <a:pt x="660558" y="404754"/>
                  <a:pt x="662693" y="405005"/>
                </a:cubicBezTo>
                <a:cubicBezTo>
                  <a:pt x="664827" y="405256"/>
                  <a:pt x="666732" y="405591"/>
                  <a:pt x="668406" y="406009"/>
                </a:cubicBezTo>
                <a:cubicBezTo>
                  <a:pt x="673932" y="407516"/>
                  <a:pt x="677908" y="410111"/>
                  <a:pt x="680336" y="413795"/>
                </a:cubicBezTo>
                <a:cubicBezTo>
                  <a:pt x="682764" y="417478"/>
                  <a:pt x="683977" y="421999"/>
                  <a:pt x="683977" y="427357"/>
                </a:cubicBezTo>
                <a:cubicBezTo>
                  <a:pt x="683977" y="430873"/>
                  <a:pt x="683391" y="434054"/>
                  <a:pt x="682219" y="436900"/>
                </a:cubicBezTo>
                <a:cubicBezTo>
                  <a:pt x="681047" y="439747"/>
                  <a:pt x="679289" y="442196"/>
                  <a:pt x="676945" y="444247"/>
                </a:cubicBezTo>
                <a:cubicBezTo>
                  <a:pt x="674601" y="446298"/>
                  <a:pt x="671671" y="447888"/>
                  <a:pt x="668155" y="449018"/>
                </a:cubicBezTo>
                <a:cubicBezTo>
                  <a:pt x="664639" y="450149"/>
                  <a:pt x="660537" y="450714"/>
                  <a:pt x="655849" y="450714"/>
                </a:cubicBezTo>
                <a:lnTo>
                  <a:pt x="639022" y="450714"/>
                </a:lnTo>
                <a:close/>
                <a:moveTo>
                  <a:pt x="2671143" y="379388"/>
                </a:moveTo>
                <a:cubicBezTo>
                  <a:pt x="2670306" y="379388"/>
                  <a:pt x="2669595" y="379618"/>
                  <a:pt x="2669009" y="380078"/>
                </a:cubicBezTo>
                <a:cubicBezTo>
                  <a:pt x="2668423" y="380539"/>
                  <a:pt x="2667920" y="381292"/>
                  <a:pt x="2667502" y="382339"/>
                </a:cubicBezTo>
                <a:cubicBezTo>
                  <a:pt x="2667083" y="383385"/>
                  <a:pt x="2666769" y="384787"/>
                  <a:pt x="2666560" y="386545"/>
                </a:cubicBezTo>
                <a:cubicBezTo>
                  <a:pt x="2666351" y="388303"/>
                  <a:pt x="2666246" y="390438"/>
                  <a:pt x="2666246" y="392950"/>
                </a:cubicBezTo>
                <a:cubicBezTo>
                  <a:pt x="2666246" y="395377"/>
                  <a:pt x="2666351" y="397449"/>
                  <a:pt x="2666560" y="399166"/>
                </a:cubicBezTo>
                <a:cubicBezTo>
                  <a:pt x="2666769" y="400882"/>
                  <a:pt x="2667083" y="402263"/>
                  <a:pt x="2667502" y="403310"/>
                </a:cubicBezTo>
                <a:cubicBezTo>
                  <a:pt x="2667920" y="404356"/>
                  <a:pt x="2668423" y="405130"/>
                  <a:pt x="2669009" y="405633"/>
                </a:cubicBezTo>
                <a:cubicBezTo>
                  <a:pt x="2669595" y="406135"/>
                  <a:pt x="2670306" y="406386"/>
                  <a:pt x="2671143" y="406386"/>
                </a:cubicBezTo>
                <a:lnTo>
                  <a:pt x="2711829" y="406386"/>
                </a:lnTo>
                <a:lnTo>
                  <a:pt x="2711829" y="537359"/>
                </a:lnTo>
                <a:cubicBezTo>
                  <a:pt x="2711829" y="538197"/>
                  <a:pt x="2712102" y="538950"/>
                  <a:pt x="2712645" y="539620"/>
                </a:cubicBezTo>
                <a:cubicBezTo>
                  <a:pt x="2713190" y="540290"/>
                  <a:pt x="2714090" y="540834"/>
                  <a:pt x="2715345" y="541252"/>
                </a:cubicBezTo>
                <a:cubicBezTo>
                  <a:pt x="2716601" y="541671"/>
                  <a:pt x="2718296" y="542006"/>
                  <a:pt x="2720431" y="542257"/>
                </a:cubicBezTo>
                <a:cubicBezTo>
                  <a:pt x="2722566" y="542508"/>
                  <a:pt x="2725224" y="542634"/>
                  <a:pt x="2728405" y="542634"/>
                </a:cubicBezTo>
                <a:cubicBezTo>
                  <a:pt x="2731586" y="542634"/>
                  <a:pt x="2734244" y="542508"/>
                  <a:pt x="2736379" y="542257"/>
                </a:cubicBezTo>
                <a:cubicBezTo>
                  <a:pt x="2738514" y="542006"/>
                  <a:pt x="2740209" y="541671"/>
                  <a:pt x="2741464" y="541252"/>
                </a:cubicBezTo>
                <a:cubicBezTo>
                  <a:pt x="2742720" y="540834"/>
                  <a:pt x="2743620" y="540290"/>
                  <a:pt x="2744164" y="539620"/>
                </a:cubicBezTo>
                <a:cubicBezTo>
                  <a:pt x="2744708" y="538950"/>
                  <a:pt x="2744980" y="538197"/>
                  <a:pt x="2744980" y="537359"/>
                </a:cubicBezTo>
                <a:lnTo>
                  <a:pt x="2744980" y="406386"/>
                </a:lnTo>
                <a:lnTo>
                  <a:pt x="2785666" y="406386"/>
                </a:lnTo>
                <a:cubicBezTo>
                  <a:pt x="2786420" y="406386"/>
                  <a:pt x="2787110" y="406135"/>
                  <a:pt x="2787738" y="405633"/>
                </a:cubicBezTo>
                <a:cubicBezTo>
                  <a:pt x="2788366" y="405130"/>
                  <a:pt x="2788890" y="404356"/>
                  <a:pt x="2789308" y="403310"/>
                </a:cubicBezTo>
                <a:cubicBezTo>
                  <a:pt x="2789727" y="402263"/>
                  <a:pt x="2790041" y="400882"/>
                  <a:pt x="2790250" y="399166"/>
                </a:cubicBezTo>
                <a:cubicBezTo>
                  <a:pt x="2790459" y="397449"/>
                  <a:pt x="2790564" y="395377"/>
                  <a:pt x="2790564" y="392950"/>
                </a:cubicBezTo>
                <a:cubicBezTo>
                  <a:pt x="2790564" y="390438"/>
                  <a:pt x="2790459" y="388303"/>
                  <a:pt x="2790250" y="386545"/>
                </a:cubicBezTo>
                <a:cubicBezTo>
                  <a:pt x="2790041" y="384787"/>
                  <a:pt x="2789727" y="383385"/>
                  <a:pt x="2789308" y="382339"/>
                </a:cubicBezTo>
                <a:cubicBezTo>
                  <a:pt x="2788890" y="381292"/>
                  <a:pt x="2788366" y="380539"/>
                  <a:pt x="2787738" y="380078"/>
                </a:cubicBezTo>
                <a:cubicBezTo>
                  <a:pt x="2787110" y="379618"/>
                  <a:pt x="2786420" y="379388"/>
                  <a:pt x="2785666" y="379388"/>
                </a:cubicBezTo>
                <a:close/>
                <a:moveTo>
                  <a:pt x="2396965" y="379388"/>
                </a:moveTo>
                <a:cubicBezTo>
                  <a:pt x="2394202" y="379388"/>
                  <a:pt x="2391879" y="380204"/>
                  <a:pt x="2389995" y="381836"/>
                </a:cubicBezTo>
                <a:cubicBezTo>
                  <a:pt x="2388112" y="383469"/>
                  <a:pt x="2387170" y="386127"/>
                  <a:pt x="2387170" y="389810"/>
                </a:cubicBezTo>
                <a:lnTo>
                  <a:pt x="2387170" y="531458"/>
                </a:lnTo>
                <a:cubicBezTo>
                  <a:pt x="2387170" y="535141"/>
                  <a:pt x="2388112" y="537799"/>
                  <a:pt x="2389995" y="539431"/>
                </a:cubicBezTo>
                <a:cubicBezTo>
                  <a:pt x="2391879" y="541064"/>
                  <a:pt x="2394202" y="541880"/>
                  <a:pt x="2396965" y="541880"/>
                </a:cubicBezTo>
                <a:lnTo>
                  <a:pt x="2478588" y="541880"/>
                </a:lnTo>
                <a:cubicBezTo>
                  <a:pt x="2479341" y="541880"/>
                  <a:pt x="2480032" y="541650"/>
                  <a:pt x="2480660" y="541189"/>
                </a:cubicBezTo>
                <a:cubicBezTo>
                  <a:pt x="2481288" y="540729"/>
                  <a:pt x="2481811" y="539997"/>
                  <a:pt x="2482229" y="538992"/>
                </a:cubicBezTo>
                <a:cubicBezTo>
                  <a:pt x="2482648" y="537987"/>
                  <a:pt x="2482962" y="536669"/>
                  <a:pt x="2483171" y="535036"/>
                </a:cubicBezTo>
                <a:cubicBezTo>
                  <a:pt x="2483380" y="533404"/>
                  <a:pt x="2483485" y="531374"/>
                  <a:pt x="2483485" y="528946"/>
                </a:cubicBezTo>
                <a:cubicBezTo>
                  <a:pt x="2483485" y="526518"/>
                  <a:pt x="2483380" y="524488"/>
                  <a:pt x="2483171" y="522856"/>
                </a:cubicBezTo>
                <a:cubicBezTo>
                  <a:pt x="2482962" y="521223"/>
                  <a:pt x="2482648" y="519905"/>
                  <a:pt x="2482229" y="518900"/>
                </a:cubicBezTo>
                <a:cubicBezTo>
                  <a:pt x="2481811" y="517896"/>
                  <a:pt x="2481288" y="517163"/>
                  <a:pt x="2480660" y="516703"/>
                </a:cubicBezTo>
                <a:cubicBezTo>
                  <a:pt x="2480032" y="516242"/>
                  <a:pt x="2479341" y="516012"/>
                  <a:pt x="2478588" y="516012"/>
                </a:cubicBezTo>
                <a:lnTo>
                  <a:pt x="2420070" y="516012"/>
                </a:lnTo>
                <a:lnTo>
                  <a:pt x="2420070" y="470178"/>
                </a:lnTo>
                <a:lnTo>
                  <a:pt x="2469170" y="470178"/>
                </a:lnTo>
                <a:cubicBezTo>
                  <a:pt x="2469923" y="470178"/>
                  <a:pt x="2470614" y="469968"/>
                  <a:pt x="2471242" y="469550"/>
                </a:cubicBezTo>
                <a:cubicBezTo>
                  <a:pt x="2471869" y="469131"/>
                  <a:pt x="2472393" y="468440"/>
                  <a:pt x="2472811" y="467478"/>
                </a:cubicBezTo>
                <a:cubicBezTo>
                  <a:pt x="2473230" y="466515"/>
                  <a:pt x="2473544" y="465238"/>
                  <a:pt x="2473753" y="463648"/>
                </a:cubicBezTo>
                <a:cubicBezTo>
                  <a:pt x="2473962" y="462057"/>
                  <a:pt x="2474067" y="460048"/>
                  <a:pt x="2474067" y="457620"/>
                </a:cubicBezTo>
                <a:cubicBezTo>
                  <a:pt x="2474067" y="455276"/>
                  <a:pt x="2473962" y="453288"/>
                  <a:pt x="2473753" y="451655"/>
                </a:cubicBezTo>
                <a:cubicBezTo>
                  <a:pt x="2473544" y="450023"/>
                  <a:pt x="2473230" y="448725"/>
                  <a:pt x="2472811" y="447763"/>
                </a:cubicBezTo>
                <a:cubicBezTo>
                  <a:pt x="2472393" y="446800"/>
                  <a:pt x="2471869" y="446088"/>
                  <a:pt x="2471242" y="445628"/>
                </a:cubicBezTo>
                <a:cubicBezTo>
                  <a:pt x="2470614" y="445167"/>
                  <a:pt x="2469923" y="444937"/>
                  <a:pt x="2469170" y="444937"/>
                </a:cubicBezTo>
                <a:lnTo>
                  <a:pt x="2420070" y="444937"/>
                </a:lnTo>
                <a:lnTo>
                  <a:pt x="2420070" y="405256"/>
                </a:lnTo>
                <a:lnTo>
                  <a:pt x="2478085" y="405256"/>
                </a:lnTo>
                <a:cubicBezTo>
                  <a:pt x="2478839" y="405256"/>
                  <a:pt x="2479508" y="405026"/>
                  <a:pt x="2480095" y="404565"/>
                </a:cubicBezTo>
                <a:cubicBezTo>
                  <a:pt x="2480681" y="404105"/>
                  <a:pt x="2481183" y="403372"/>
                  <a:pt x="2481601" y="402368"/>
                </a:cubicBezTo>
                <a:cubicBezTo>
                  <a:pt x="2482020" y="401363"/>
                  <a:pt x="2482334" y="400045"/>
                  <a:pt x="2482543" y="398412"/>
                </a:cubicBezTo>
                <a:cubicBezTo>
                  <a:pt x="2482753" y="396780"/>
                  <a:pt x="2482857" y="394791"/>
                  <a:pt x="2482857" y="392447"/>
                </a:cubicBezTo>
                <a:cubicBezTo>
                  <a:pt x="2482857" y="389936"/>
                  <a:pt x="2482753" y="387864"/>
                  <a:pt x="2482543" y="386231"/>
                </a:cubicBezTo>
                <a:cubicBezTo>
                  <a:pt x="2482334" y="384599"/>
                  <a:pt x="2482020" y="383260"/>
                  <a:pt x="2481601" y="382213"/>
                </a:cubicBezTo>
                <a:cubicBezTo>
                  <a:pt x="2481183" y="381167"/>
                  <a:pt x="2480681" y="380434"/>
                  <a:pt x="2480095" y="380016"/>
                </a:cubicBezTo>
                <a:cubicBezTo>
                  <a:pt x="2479508" y="379597"/>
                  <a:pt x="2478839" y="379388"/>
                  <a:pt x="2478085" y="379388"/>
                </a:cubicBezTo>
                <a:close/>
                <a:moveTo>
                  <a:pt x="2235040" y="379388"/>
                </a:moveTo>
                <a:cubicBezTo>
                  <a:pt x="2232277" y="379388"/>
                  <a:pt x="2229954" y="380204"/>
                  <a:pt x="2228070" y="381836"/>
                </a:cubicBezTo>
                <a:cubicBezTo>
                  <a:pt x="2226187" y="383469"/>
                  <a:pt x="2225245" y="386127"/>
                  <a:pt x="2225245" y="389810"/>
                </a:cubicBezTo>
                <a:lnTo>
                  <a:pt x="2225245" y="531458"/>
                </a:lnTo>
                <a:cubicBezTo>
                  <a:pt x="2225245" y="535141"/>
                  <a:pt x="2226187" y="537799"/>
                  <a:pt x="2228070" y="539431"/>
                </a:cubicBezTo>
                <a:cubicBezTo>
                  <a:pt x="2229954" y="541064"/>
                  <a:pt x="2232277" y="541880"/>
                  <a:pt x="2235040" y="541880"/>
                </a:cubicBezTo>
                <a:lnTo>
                  <a:pt x="2273842" y="541880"/>
                </a:lnTo>
                <a:cubicBezTo>
                  <a:pt x="2288241" y="541880"/>
                  <a:pt x="2300652" y="540310"/>
                  <a:pt x="2311075" y="537171"/>
                </a:cubicBezTo>
                <a:cubicBezTo>
                  <a:pt x="2321497" y="534032"/>
                  <a:pt x="2330350" y="529113"/>
                  <a:pt x="2337634" y="522416"/>
                </a:cubicBezTo>
                <a:cubicBezTo>
                  <a:pt x="2344917" y="515719"/>
                  <a:pt x="2350505" y="507075"/>
                  <a:pt x="2354398" y="496485"/>
                </a:cubicBezTo>
                <a:cubicBezTo>
                  <a:pt x="2358290" y="485895"/>
                  <a:pt x="2360237" y="473149"/>
                  <a:pt x="2360237" y="458248"/>
                </a:cubicBezTo>
                <a:cubicBezTo>
                  <a:pt x="2360237" y="445356"/>
                  <a:pt x="2358437" y="434012"/>
                  <a:pt x="2354837" y="424218"/>
                </a:cubicBezTo>
                <a:cubicBezTo>
                  <a:pt x="2351237" y="414423"/>
                  <a:pt x="2345984" y="406198"/>
                  <a:pt x="2339078" y="399542"/>
                </a:cubicBezTo>
                <a:cubicBezTo>
                  <a:pt x="2332171" y="392887"/>
                  <a:pt x="2323674" y="387864"/>
                  <a:pt x="2313586" y="384473"/>
                </a:cubicBezTo>
                <a:cubicBezTo>
                  <a:pt x="2303498" y="381083"/>
                  <a:pt x="2291213" y="379388"/>
                  <a:pt x="2276730" y="379388"/>
                </a:cubicBezTo>
                <a:close/>
                <a:moveTo>
                  <a:pt x="1920715" y="379388"/>
                </a:moveTo>
                <a:cubicBezTo>
                  <a:pt x="1917952" y="379388"/>
                  <a:pt x="1915629" y="380204"/>
                  <a:pt x="1913745" y="381836"/>
                </a:cubicBezTo>
                <a:cubicBezTo>
                  <a:pt x="1911862" y="383469"/>
                  <a:pt x="1910920" y="386127"/>
                  <a:pt x="1910920" y="389810"/>
                </a:cubicBezTo>
                <a:lnTo>
                  <a:pt x="1910920" y="531458"/>
                </a:lnTo>
                <a:cubicBezTo>
                  <a:pt x="1910920" y="535141"/>
                  <a:pt x="1911862" y="537799"/>
                  <a:pt x="1913745" y="539431"/>
                </a:cubicBezTo>
                <a:cubicBezTo>
                  <a:pt x="1915629" y="541064"/>
                  <a:pt x="1917952" y="541880"/>
                  <a:pt x="1920715" y="541880"/>
                </a:cubicBezTo>
                <a:lnTo>
                  <a:pt x="2002338" y="541880"/>
                </a:lnTo>
                <a:cubicBezTo>
                  <a:pt x="2003091" y="541880"/>
                  <a:pt x="2003782" y="541650"/>
                  <a:pt x="2004410" y="541189"/>
                </a:cubicBezTo>
                <a:cubicBezTo>
                  <a:pt x="2005038" y="540729"/>
                  <a:pt x="2005561" y="539997"/>
                  <a:pt x="2005979" y="538992"/>
                </a:cubicBezTo>
                <a:cubicBezTo>
                  <a:pt x="2006398" y="537987"/>
                  <a:pt x="2006712" y="536669"/>
                  <a:pt x="2006921" y="535036"/>
                </a:cubicBezTo>
                <a:cubicBezTo>
                  <a:pt x="2007130" y="533404"/>
                  <a:pt x="2007235" y="531374"/>
                  <a:pt x="2007235" y="528946"/>
                </a:cubicBezTo>
                <a:cubicBezTo>
                  <a:pt x="2007235" y="526518"/>
                  <a:pt x="2007130" y="524488"/>
                  <a:pt x="2006921" y="522856"/>
                </a:cubicBezTo>
                <a:cubicBezTo>
                  <a:pt x="2006712" y="521223"/>
                  <a:pt x="2006398" y="519905"/>
                  <a:pt x="2005979" y="518900"/>
                </a:cubicBezTo>
                <a:cubicBezTo>
                  <a:pt x="2005561" y="517896"/>
                  <a:pt x="2005038" y="517163"/>
                  <a:pt x="2004410" y="516703"/>
                </a:cubicBezTo>
                <a:cubicBezTo>
                  <a:pt x="2003782" y="516242"/>
                  <a:pt x="2003091" y="516012"/>
                  <a:pt x="2002338" y="516012"/>
                </a:cubicBezTo>
                <a:lnTo>
                  <a:pt x="1943820" y="516012"/>
                </a:lnTo>
                <a:lnTo>
                  <a:pt x="1943820" y="470178"/>
                </a:lnTo>
                <a:lnTo>
                  <a:pt x="1992920" y="470178"/>
                </a:lnTo>
                <a:cubicBezTo>
                  <a:pt x="1993673" y="470178"/>
                  <a:pt x="1994364" y="469968"/>
                  <a:pt x="1994992" y="469550"/>
                </a:cubicBezTo>
                <a:cubicBezTo>
                  <a:pt x="1995620" y="469131"/>
                  <a:pt x="1996143" y="468440"/>
                  <a:pt x="1996561" y="467478"/>
                </a:cubicBezTo>
                <a:cubicBezTo>
                  <a:pt x="1996980" y="466515"/>
                  <a:pt x="1997294" y="465238"/>
                  <a:pt x="1997503" y="463648"/>
                </a:cubicBezTo>
                <a:cubicBezTo>
                  <a:pt x="1997712" y="462057"/>
                  <a:pt x="1997817" y="460048"/>
                  <a:pt x="1997817" y="457620"/>
                </a:cubicBezTo>
                <a:cubicBezTo>
                  <a:pt x="1997817" y="455276"/>
                  <a:pt x="1997712" y="453288"/>
                  <a:pt x="1997503" y="451655"/>
                </a:cubicBezTo>
                <a:cubicBezTo>
                  <a:pt x="1997294" y="450023"/>
                  <a:pt x="1996980" y="448725"/>
                  <a:pt x="1996561" y="447763"/>
                </a:cubicBezTo>
                <a:cubicBezTo>
                  <a:pt x="1996143" y="446800"/>
                  <a:pt x="1995620" y="446088"/>
                  <a:pt x="1994992" y="445628"/>
                </a:cubicBezTo>
                <a:cubicBezTo>
                  <a:pt x="1994364" y="445167"/>
                  <a:pt x="1993673" y="444937"/>
                  <a:pt x="1992920" y="444937"/>
                </a:cubicBezTo>
                <a:lnTo>
                  <a:pt x="1943820" y="444937"/>
                </a:lnTo>
                <a:lnTo>
                  <a:pt x="1943820" y="405256"/>
                </a:lnTo>
                <a:lnTo>
                  <a:pt x="2001835" y="405256"/>
                </a:lnTo>
                <a:cubicBezTo>
                  <a:pt x="2002589" y="405256"/>
                  <a:pt x="2003259" y="405026"/>
                  <a:pt x="2003845" y="404565"/>
                </a:cubicBezTo>
                <a:cubicBezTo>
                  <a:pt x="2004431" y="404105"/>
                  <a:pt x="2004933" y="403372"/>
                  <a:pt x="2005352" y="402368"/>
                </a:cubicBezTo>
                <a:cubicBezTo>
                  <a:pt x="2005770" y="401363"/>
                  <a:pt x="2006084" y="400045"/>
                  <a:pt x="2006293" y="398412"/>
                </a:cubicBezTo>
                <a:cubicBezTo>
                  <a:pt x="2006503" y="396780"/>
                  <a:pt x="2006607" y="394791"/>
                  <a:pt x="2006607" y="392447"/>
                </a:cubicBezTo>
                <a:cubicBezTo>
                  <a:pt x="2006607" y="389936"/>
                  <a:pt x="2006503" y="387864"/>
                  <a:pt x="2006293" y="386231"/>
                </a:cubicBezTo>
                <a:cubicBezTo>
                  <a:pt x="2006084" y="384599"/>
                  <a:pt x="2005770" y="383260"/>
                  <a:pt x="2005352" y="382213"/>
                </a:cubicBezTo>
                <a:cubicBezTo>
                  <a:pt x="2004933" y="381167"/>
                  <a:pt x="2004431" y="380434"/>
                  <a:pt x="2003845" y="380016"/>
                </a:cubicBezTo>
                <a:cubicBezTo>
                  <a:pt x="2003259" y="379597"/>
                  <a:pt x="2002589" y="379388"/>
                  <a:pt x="2001835" y="379388"/>
                </a:cubicBezTo>
                <a:close/>
                <a:moveTo>
                  <a:pt x="1777840" y="379388"/>
                </a:moveTo>
                <a:cubicBezTo>
                  <a:pt x="1775077" y="379388"/>
                  <a:pt x="1772754" y="380204"/>
                  <a:pt x="1770870" y="381836"/>
                </a:cubicBezTo>
                <a:cubicBezTo>
                  <a:pt x="1768987" y="383469"/>
                  <a:pt x="1768045" y="386127"/>
                  <a:pt x="1768045" y="389810"/>
                </a:cubicBezTo>
                <a:lnTo>
                  <a:pt x="1768045" y="537359"/>
                </a:lnTo>
                <a:cubicBezTo>
                  <a:pt x="1768045" y="538197"/>
                  <a:pt x="1768296" y="538950"/>
                  <a:pt x="1768799" y="539620"/>
                </a:cubicBezTo>
                <a:cubicBezTo>
                  <a:pt x="1769301" y="540290"/>
                  <a:pt x="1770180" y="540834"/>
                  <a:pt x="1771436" y="541252"/>
                </a:cubicBezTo>
                <a:cubicBezTo>
                  <a:pt x="1772691" y="541671"/>
                  <a:pt x="1774387" y="542006"/>
                  <a:pt x="1776521" y="542257"/>
                </a:cubicBezTo>
                <a:cubicBezTo>
                  <a:pt x="1778656" y="542508"/>
                  <a:pt x="1781314" y="542634"/>
                  <a:pt x="1784495" y="542634"/>
                </a:cubicBezTo>
                <a:cubicBezTo>
                  <a:pt x="1787760" y="542634"/>
                  <a:pt x="1790439" y="542508"/>
                  <a:pt x="1792532" y="542257"/>
                </a:cubicBezTo>
                <a:cubicBezTo>
                  <a:pt x="1794625" y="542006"/>
                  <a:pt x="1796299" y="541671"/>
                  <a:pt x="1797555" y="541252"/>
                </a:cubicBezTo>
                <a:cubicBezTo>
                  <a:pt x="1798811" y="540834"/>
                  <a:pt x="1799711" y="540290"/>
                  <a:pt x="1800255" y="539620"/>
                </a:cubicBezTo>
                <a:cubicBezTo>
                  <a:pt x="1800799" y="538950"/>
                  <a:pt x="1801071" y="538197"/>
                  <a:pt x="1801071" y="537359"/>
                </a:cubicBezTo>
                <a:lnTo>
                  <a:pt x="1801071" y="475452"/>
                </a:lnTo>
                <a:lnTo>
                  <a:pt x="1811368" y="475452"/>
                </a:lnTo>
                <a:cubicBezTo>
                  <a:pt x="1814884" y="475452"/>
                  <a:pt x="1817982" y="475996"/>
                  <a:pt x="1820660" y="477084"/>
                </a:cubicBezTo>
                <a:cubicBezTo>
                  <a:pt x="1823339" y="478172"/>
                  <a:pt x="1825704" y="479784"/>
                  <a:pt x="1827755" y="481919"/>
                </a:cubicBezTo>
                <a:cubicBezTo>
                  <a:pt x="1829806" y="484053"/>
                  <a:pt x="1831669" y="486711"/>
                  <a:pt x="1833343" y="489893"/>
                </a:cubicBezTo>
                <a:cubicBezTo>
                  <a:pt x="1835018" y="493074"/>
                  <a:pt x="1836734" y="496715"/>
                  <a:pt x="1838492" y="500818"/>
                </a:cubicBezTo>
                <a:lnTo>
                  <a:pt x="1853058" y="537108"/>
                </a:lnTo>
                <a:cubicBezTo>
                  <a:pt x="1853393" y="538113"/>
                  <a:pt x="1853812" y="538971"/>
                  <a:pt x="1854314" y="539683"/>
                </a:cubicBezTo>
                <a:cubicBezTo>
                  <a:pt x="1854817" y="540394"/>
                  <a:pt x="1855675" y="540980"/>
                  <a:pt x="1856888" y="541441"/>
                </a:cubicBezTo>
                <a:cubicBezTo>
                  <a:pt x="1858102" y="541901"/>
                  <a:pt x="1859756" y="542215"/>
                  <a:pt x="1861849" y="542382"/>
                </a:cubicBezTo>
                <a:cubicBezTo>
                  <a:pt x="1863942" y="542550"/>
                  <a:pt x="1866746" y="542634"/>
                  <a:pt x="1870262" y="542634"/>
                </a:cubicBezTo>
                <a:cubicBezTo>
                  <a:pt x="1874448" y="542634"/>
                  <a:pt x="1877755" y="542550"/>
                  <a:pt x="1880182" y="542382"/>
                </a:cubicBezTo>
                <a:cubicBezTo>
                  <a:pt x="1882610" y="542215"/>
                  <a:pt x="1884452" y="541922"/>
                  <a:pt x="1885708" y="541503"/>
                </a:cubicBezTo>
                <a:cubicBezTo>
                  <a:pt x="1886963" y="541085"/>
                  <a:pt x="1887759" y="540562"/>
                  <a:pt x="1888094" y="539934"/>
                </a:cubicBezTo>
                <a:cubicBezTo>
                  <a:pt x="1888428" y="539306"/>
                  <a:pt x="1888596" y="538532"/>
                  <a:pt x="1888596" y="537611"/>
                </a:cubicBezTo>
                <a:cubicBezTo>
                  <a:pt x="1888596" y="536773"/>
                  <a:pt x="1888387" y="535622"/>
                  <a:pt x="1887968" y="534157"/>
                </a:cubicBezTo>
                <a:cubicBezTo>
                  <a:pt x="1887549" y="532692"/>
                  <a:pt x="1886712" y="530369"/>
                  <a:pt x="1885457" y="527188"/>
                </a:cubicBezTo>
                <a:lnTo>
                  <a:pt x="1871769" y="495167"/>
                </a:lnTo>
                <a:cubicBezTo>
                  <a:pt x="1870178" y="491316"/>
                  <a:pt x="1868546" y="487862"/>
                  <a:pt x="1866872" y="484807"/>
                </a:cubicBezTo>
                <a:cubicBezTo>
                  <a:pt x="1865197" y="481751"/>
                  <a:pt x="1863418" y="479030"/>
                  <a:pt x="1861535" y="476645"/>
                </a:cubicBezTo>
                <a:cubicBezTo>
                  <a:pt x="1859651" y="474259"/>
                  <a:pt x="1857642" y="472229"/>
                  <a:pt x="1855507" y="470554"/>
                </a:cubicBezTo>
                <a:cubicBezTo>
                  <a:pt x="1853372" y="468880"/>
                  <a:pt x="1851091" y="467457"/>
                  <a:pt x="1848663" y="466285"/>
                </a:cubicBezTo>
                <a:cubicBezTo>
                  <a:pt x="1853686" y="464694"/>
                  <a:pt x="1858165" y="462601"/>
                  <a:pt x="1862100" y="460006"/>
                </a:cubicBezTo>
                <a:cubicBezTo>
                  <a:pt x="1866034" y="457411"/>
                  <a:pt x="1869341" y="454355"/>
                  <a:pt x="1872020" y="450839"/>
                </a:cubicBezTo>
                <a:cubicBezTo>
                  <a:pt x="1874699" y="447323"/>
                  <a:pt x="1876729" y="443326"/>
                  <a:pt x="1878110" y="438847"/>
                </a:cubicBezTo>
                <a:cubicBezTo>
                  <a:pt x="1879492" y="434368"/>
                  <a:pt x="1880182" y="429408"/>
                  <a:pt x="1880182" y="423966"/>
                </a:cubicBezTo>
                <a:cubicBezTo>
                  <a:pt x="1880182" y="417520"/>
                  <a:pt x="1879220" y="411807"/>
                  <a:pt x="1877294" y="406826"/>
                </a:cubicBezTo>
                <a:cubicBezTo>
                  <a:pt x="1875369" y="401845"/>
                  <a:pt x="1872585" y="397533"/>
                  <a:pt x="1868944" y="393891"/>
                </a:cubicBezTo>
                <a:cubicBezTo>
                  <a:pt x="1865302" y="390250"/>
                  <a:pt x="1860865" y="387299"/>
                  <a:pt x="1855633" y="385039"/>
                </a:cubicBezTo>
                <a:cubicBezTo>
                  <a:pt x="1850401" y="382778"/>
                  <a:pt x="1844519" y="381188"/>
                  <a:pt x="1837990" y="380267"/>
                </a:cubicBezTo>
                <a:cubicBezTo>
                  <a:pt x="1835729" y="380016"/>
                  <a:pt x="1833218" y="379806"/>
                  <a:pt x="1830455" y="379639"/>
                </a:cubicBezTo>
                <a:cubicBezTo>
                  <a:pt x="1827693" y="379471"/>
                  <a:pt x="1824177" y="379388"/>
                  <a:pt x="1819907" y="379388"/>
                </a:cubicBezTo>
                <a:close/>
                <a:moveTo>
                  <a:pt x="1585293" y="379388"/>
                </a:moveTo>
                <a:cubicBezTo>
                  <a:pt x="1584456" y="379388"/>
                  <a:pt x="1583745" y="379618"/>
                  <a:pt x="1583159" y="380078"/>
                </a:cubicBezTo>
                <a:cubicBezTo>
                  <a:pt x="1582573" y="380539"/>
                  <a:pt x="1582070" y="381292"/>
                  <a:pt x="1581652" y="382339"/>
                </a:cubicBezTo>
                <a:cubicBezTo>
                  <a:pt x="1581233" y="383385"/>
                  <a:pt x="1580919" y="384787"/>
                  <a:pt x="1580710" y="386545"/>
                </a:cubicBezTo>
                <a:cubicBezTo>
                  <a:pt x="1580501" y="388303"/>
                  <a:pt x="1580396" y="390438"/>
                  <a:pt x="1580396" y="392950"/>
                </a:cubicBezTo>
                <a:cubicBezTo>
                  <a:pt x="1580396" y="395377"/>
                  <a:pt x="1580501" y="397449"/>
                  <a:pt x="1580710" y="399166"/>
                </a:cubicBezTo>
                <a:cubicBezTo>
                  <a:pt x="1580919" y="400882"/>
                  <a:pt x="1581233" y="402263"/>
                  <a:pt x="1581652" y="403310"/>
                </a:cubicBezTo>
                <a:cubicBezTo>
                  <a:pt x="1582070" y="404356"/>
                  <a:pt x="1582573" y="405130"/>
                  <a:pt x="1583159" y="405633"/>
                </a:cubicBezTo>
                <a:cubicBezTo>
                  <a:pt x="1583745" y="406135"/>
                  <a:pt x="1584456" y="406386"/>
                  <a:pt x="1585293" y="406386"/>
                </a:cubicBezTo>
                <a:lnTo>
                  <a:pt x="1625979" y="406386"/>
                </a:lnTo>
                <a:lnTo>
                  <a:pt x="1625979" y="537359"/>
                </a:lnTo>
                <a:cubicBezTo>
                  <a:pt x="1625979" y="538197"/>
                  <a:pt x="1626251" y="538950"/>
                  <a:pt x="1626796" y="539620"/>
                </a:cubicBezTo>
                <a:cubicBezTo>
                  <a:pt x="1627340" y="540290"/>
                  <a:pt x="1628240" y="540834"/>
                  <a:pt x="1629495" y="541252"/>
                </a:cubicBezTo>
                <a:cubicBezTo>
                  <a:pt x="1630751" y="541671"/>
                  <a:pt x="1632446" y="542006"/>
                  <a:pt x="1634581" y="542257"/>
                </a:cubicBezTo>
                <a:cubicBezTo>
                  <a:pt x="1636716" y="542508"/>
                  <a:pt x="1639374" y="542634"/>
                  <a:pt x="1642555" y="542634"/>
                </a:cubicBezTo>
                <a:cubicBezTo>
                  <a:pt x="1645736" y="542634"/>
                  <a:pt x="1648394" y="542508"/>
                  <a:pt x="1650529" y="542257"/>
                </a:cubicBezTo>
                <a:cubicBezTo>
                  <a:pt x="1652664" y="542006"/>
                  <a:pt x="1654359" y="541671"/>
                  <a:pt x="1655615" y="541252"/>
                </a:cubicBezTo>
                <a:cubicBezTo>
                  <a:pt x="1656870" y="540834"/>
                  <a:pt x="1657770" y="540290"/>
                  <a:pt x="1658315" y="539620"/>
                </a:cubicBezTo>
                <a:cubicBezTo>
                  <a:pt x="1658859" y="538950"/>
                  <a:pt x="1659131" y="538197"/>
                  <a:pt x="1659131" y="537359"/>
                </a:cubicBezTo>
                <a:lnTo>
                  <a:pt x="1659131" y="406386"/>
                </a:lnTo>
                <a:lnTo>
                  <a:pt x="1699817" y="406386"/>
                </a:lnTo>
                <a:cubicBezTo>
                  <a:pt x="1700570" y="406386"/>
                  <a:pt x="1701261" y="406135"/>
                  <a:pt x="1701889" y="405633"/>
                </a:cubicBezTo>
                <a:cubicBezTo>
                  <a:pt x="1702517" y="405130"/>
                  <a:pt x="1703040" y="404356"/>
                  <a:pt x="1703458" y="403310"/>
                </a:cubicBezTo>
                <a:cubicBezTo>
                  <a:pt x="1703877" y="402263"/>
                  <a:pt x="1704191" y="400882"/>
                  <a:pt x="1704400" y="399166"/>
                </a:cubicBezTo>
                <a:cubicBezTo>
                  <a:pt x="1704609" y="397449"/>
                  <a:pt x="1704714" y="395377"/>
                  <a:pt x="1704714" y="392950"/>
                </a:cubicBezTo>
                <a:cubicBezTo>
                  <a:pt x="1704714" y="390438"/>
                  <a:pt x="1704609" y="388303"/>
                  <a:pt x="1704400" y="386545"/>
                </a:cubicBezTo>
                <a:cubicBezTo>
                  <a:pt x="1704191" y="384787"/>
                  <a:pt x="1703877" y="383385"/>
                  <a:pt x="1703458" y="382339"/>
                </a:cubicBezTo>
                <a:cubicBezTo>
                  <a:pt x="1703040" y="381292"/>
                  <a:pt x="1702517" y="380539"/>
                  <a:pt x="1701889" y="380078"/>
                </a:cubicBezTo>
                <a:cubicBezTo>
                  <a:pt x="1701261" y="379618"/>
                  <a:pt x="1700570" y="379388"/>
                  <a:pt x="1699817" y="379388"/>
                </a:cubicBezTo>
                <a:close/>
                <a:moveTo>
                  <a:pt x="1311115" y="379388"/>
                </a:moveTo>
                <a:cubicBezTo>
                  <a:pt x="1308352" y="379388"/>
                  <a:pt x="1306029" y="380204"/>
                  <a:pt x="1304145" y="381836"/>
                </a:cubicBezTo>
                <a:cubicBezTo>
                  <a:pt x="1302262" y="383469"/>
                  <a:pt x="1301320" y="386127"/>
                  <a:pt x="1301320" y="389810"/>
                </a:cubicBezTo>
                <a:lnTo>
                  <a:pt x="1301320" y="531458"/>
                </a:lnTo>
                <a:cubicBezTo>
                  <a:pt x="1301320" y="535141"/>
                  <a:pt x="1302262" y="537799"/>
                  <a:pt x="1304145" y="539431"/>
                </a:cubicBezTo>
                <a:cubicBezTo>
                  <a:pt x="1306029" y="541064"/>
                  <a:pt x="1308352" y="541880"/>
                  <a:pt x="1311115" y="541880"/>
                </a:cubicBezTo>
                <a:lnTo>
                  <a:pt x="1392738" y="541880"/>
                </a:lnTo>
                <a:cubicBezTo>
                  <a:pt x="1393491" y="541880"/>
                  <a:pt x="1394182" y="541650"/>
                  <a:pt x="1394810" y="541189"/>
                </a:cubicBezTo>
                <a:cubicBezTo>
                  <a:pt x="1395438" y="540729"/>
                  <a:pt x="1395961" y="539997"/>
                  <a:pt x="1396380" y="538992"/>
                </a:cubicBezTo>
                <a:cubicBezTo>
                  <a:pt x="1396798" y="537987"/>
                  <a:pt x="1397112" y="536669"/>
                  <a:pt x="1397321" y="535036"/>
                </a:cubicBezTo>
                <a:cubicBezTo>
                  <a:pt x="1397531" y="533404"/>
                  <a:pt x="1397635" y="531374"/>
                  <a:pt x="1397635" y="528946"/>
                </a:cubicBezTo>
                <a:cubicBezTo>
                  <a:pt x="1397635" y="526518"/>
                  <a:pt x="1397531" y="524488"/>
                  <a:pt x="1397321" y="522856"/>
                </a:cubicBezTo>
                <a:cubicBezTo>
                  <a:pt x="1397112" y="521223"/>
                  <a:pt x="1396798" y="519905"/>
                  <a:pt x="1396380" y="518900"/>
                </a:cubicBezTo>
                <a:cubicBezTo>
                  <a:pt x="1395961" y="517896"/>
                  <a:pt x="1395438" y="517163"/>
                  <a:pt x="1394810" y="516703"/>
                </a:cubicBezTo>
                <a:cubicBezTo>
                  <a:pt x="1394182" y="516242"/>
                  <a:pt x="1393491" y="516012"/>
                  <a:pt x="1392738" y="516012"/>
                </a:cubicBezTo>
                <a:lnTo>
                  <a:pt x="1334220" y="516012"/>
                </a:lnTo>
                <a:lnTo>
                  <a:pt x="1334220" y="470178"/>
                </a:lnTo>
                <a:lnTo>
                  <a:pt x="1383320" y="470178"/>
                </a:lnTo>
                <a:cubicBezTo>
                  <a:pt x="1384073" y="470178"/>
                  <a:pt x="1384764" y="469968"/>
                  <a:pt x="1385392" y="469550"/>
                </a:cubicBezTo>
                <a:cubicBezTo>
                  <a:pt x="1386020" y="469131"/>
                  <a:pt x="1386543" y="468440"/>
                  <a:pt x="1386962" y="467478"/>
                </a:cubicBezTo>
                <a:cubicBezTo>
                  <a:pt x="1387380" y="466515"/>
                  <a:pt x="1387694" y="465238"/>
                  <a:pt x="1387903" y="463648"/>
                </a:cubicBezTo>
                <a:cubicBezTo>
                  <a:pt x="1388113" y="462057"/>
                  <a:pt x="1388217" y="460048"/>
                  <a:pt x="1388217" y="457620"/>
                </a:cubicBezTo>
                <a:cubicBezTo>
                  <a:pt x="1388217" y="455276"/>
                  <a:pt x="1388113" y="453288"/>
                  <a:pt x="1387903" y="451655"/>
                </a:cubicBezTo>
                <a:cubicBezTo>
                  <a:pt x="1387694" y="450023"/>
                  <a:pt x="1387380" y="448725"/>
                  <a:pt x="1386962" y="447763"/>
                </a:cubicBezTo>
                <a:cubicBezTo>
                  <a:pt x="1386543" y="446800"/>
                  <a:pt x="1386020" y="446088"/>
                  <a:pt x="1385392" y="445628"/>
                </a:cubicBezTo>
                <a:cubicBezTo>
                  <a:pt x="1384764" y="445167"/>
                  <a:pt x="1384073" y="444937"/>
                  <a:pt x="1383320" y="444937"/>
                </a:cubicBezTo>
                <a:lnTo>
                  <a:pt x="1334220" y="444937"/>
                </a:lnTo>
                <a:lnTo>
                  <a:pt x="1334220" y="405256"/>
                </a:lnTo>
                <a:lnTo>
                  <a:pt x="1392236" y="405256"/>
                </a:lnTo>
                <a:cubicBezTo>
                  <a:pt x="1392989" y="405256"/>
                  <a:pt x="1393659" y="405026"/>
                  <a:pt x="1394245" y="404565"/>
                </a:cubicBezTo>
                <a:cubicBezTo>
                  <a:pt x="1394831" y="404105"/>
                  <a:pt x="1395333" y="403372"/>
                  <a:pt x="1395752" y="402368"/>
                </a:cubicBezTo>
                <a:cubicBezTo>
                  <a:pt x="1396170" y="401363"/>
                  <a:pt x="1396484" y="400045"/>
                  <a:pt x="1396693" y="398412"/>
                </a:cubicBezTo>
                <a:cubicBezTo>
                  <a:pt x="1396903" y="396780"/>
                  <a:pt x="1397007" y="394791"/>
                  <a:pt x="1397007" y="392447"/>
                </a:cubicBezTo>
                <a:cubicBezTo>
                  <a:pt x="1397007" y="389936"/>
                  <a:pt x="1396903" y="387864"/>
                  <a:pt x="1396693" y="386231"/>
                </a:cubicBezTo>
                <a:cubicBezTo>
                  <a:pt x="1396484" y="384599"/>
                  <a:pt x="1396170" y="383260"/>
                  <a:pt x="1395752" y="382213"/>
                </a:cubicBezTo>
                <a:cubicBezTo>
                  <a:pt x="1395333" y="381167"/>
                  <a:pt x="1394831" y="380434"/>
                  <a:pt x="1394245" y="380016"/>
                </a:cubicBezTo>
                <a:cubicBezTo>
                  <a:pt x="1393659" y="379597"/>
                  <a:pt x="1392989" y="379388"/>
                  <a:pt x="1392236" y="379388"/>
                </a:cubicBezTo>
                <a:close/>
                <a:moveTo>
                  <a:pt x="761302" y="379388"/>
                </a:moveTo>
                <a:cubicBezTo>
                  <a:pt x="757535" y="379388"/>
                  <a:pt x="754521" y="380518"/>
                  <a:pt x="752261" y="382778"/>
                </a:cubicBezTo>
                <a:cubicBezTo>
                  <a:pt x="750000" y="385039"/>
                  <a:pt x="748870" y="388303"/>
                  <a:pt x="748870" y="392573"/>
                </a:cubicBezTo>
                <a:lnTo>
                  <a:pt x="748870" y="537359"/>
                </a:lnTo>
                <a:cubicBezTo>
                  <a:pt x="748870" y="538197"/>
                  <a:pt x="749100" y="538950"/>
                  <a:pt x="749561" y="539620"/>
                </a:cubicBezTo>
                <a:cubicBezTo>
                  <a:pt x="750021" y="540290"/>
                  <a:pt x="750858" y="540834"/>
                  <a:pt x="752072" y="541252"/>
                </a:cubicBezTo>
                <a:cubicBezTo>
                  <a:pt x="753286" y="541671"/>
                  <a:pt x="754898" y="542006"/>
                  <a:pt x="756907" y="542257"/>
                </a:cubicBezTo>
                <a:cubicBezTo>
                  <a:pt x="758916" y="542508"/>
                  <a:pt x="761428" y="542634"/>
                  <a:pt x="764441" y="542634"/>
                </a:cubicBezTo>
                <a:cubicBezTo>
                  <a:pt x="767539" y="542634"/>
                  <a:pt x="770071" y="542508"/>
                  <a:pt x="772038" y="542257"/>
                </a:cubicBezTo>
                <a:cubicBezTo>
                  <a:pt x="774006" y="542006"/>
                  <a:pt x="775617" y="541671"/>
                  <a:pt x="776873" y="541252"/>
                </a:cubicBezTo>
                <a:cubicBezTo>
                  <a:pt x="778129" y="540834"/>
                  <a:pt x="778987" y="540290"/>
                  <a:pt x="779447" y="539620"/>
                </a:cubicBezTo>
                <a:cubicBezTo>
                  <a:pt x="779908" y="538950"/>
                  <a:pt x="780138" y="538197"/>
                  <a:pt x="780138" y="537359"/>
                </a:cubicBezTo>
                <a:lnTo>
                  <a:pt x="780138" y="405130"/>
                </a:lnTo>
                <a:lnTo>
                  <a:pt x="780389" y="405130"/>
                </a:lnTo>
                <a:lnTo>
                  <a:pt x="825847" y="537234"/>
                </a:lnTo>
                <a:cubicBezTo>
                  <a:pt x="826098" y="538155"/>
                  <a:pt x="826600" y="538950"/>
                  <a:pt x="827354" y="539620"/>
                </a:cubicBezTo>
                <a:cubicBezTo>
                  <a:pt x="828107" y="540290"/>
                  <a:pt x="829133" y="540855"/>
                  <a:pt x="830430" y="541315"/>
                </a:cubicBezTo>
                <a:cubicBezTo>
                  <a:pt x="831728" y="541775"/>
                  <a:pt x="833381" y="542110"/>
                  <a:pt x="835390" y="542320"/>
                </a:cubicBezTo>
                <a:cubicBezTo>
                  <a:pt x="837400" y="542529"/>
                  <a:pt x="839827" y="542634"/>
                  <a:pt x="842674" y="542634"/>
                </a:cubicBezTo>
                <a:cubicBezTo>
                  <a:pt x="845520" y="542634"/>
                  <a:pt x="847948" y="542571"/>
                  <a:pt x="849957" y="542445"/>
                </a:cubicBezTo>
                <a:cubicBezTo>
                  <a:pt x="851966" y="542320"/>
                  <a:pt x="853620" y="542048"/>
                  <a:pt x="854917" y="541629"/>
                </a:cubicBezTo>
                <a:cubicBezTo>
                  <a:pt x="856215" y="541210"/>
                  <a:pt x="857240" y="540645"/>
                  <a:pt x="857994" y="539934"/>
                </a:cubicBezTo>
                <a:cubicBezTo>
                  <a:pt x="858747" y="539222"/>
                  <a:pt x="859291" y="538322"/>
                  <a:pt x="859626" y="537234"/>
                </a:cubicBezTo>
                <a:lnTo>
                  <a:pt x="906716" y="405130"/>
                </a:lnTo>
                <a:lnTo>
                  <a:pt x="906968" y="405130"/>
                </a:lnTo>
                <a:lnTo>
                  <a:pt x="906968" y="537359"/>
                </a:lnTo>
                <a:cubicBezTo>
                  <a:pt x="906968" y="538197"/>
                  <a:pt x="907219" y="538950"/>
                  <a:pt x="907721" y="539620"/>
                </a:cubicBezTo>
                <a:cubicBezTo>
                  <a:pt x="908223" y="540290"/>
                  <a:pt x="909060" y="540834"/>
                  <a:pt x="910232" y="541252"/>
                </a:cubicBezTo>
                <a:cubicBezTo>
                  <a:pt x="911404" y="541671"/>
                  <a:pt x="912995" y="542006"/>
                  <a:pt x="915004" y="542257"/>
                </a:cubicBezTo>
                <a:cubicBezTo>
                  <a:pt x="917013" y="542508"/>
                  <a:pt x="919525" y="542634"/>
                  <a:pt x="922539" y="542634"/>
                </a:cubicBezTo>
                <a:cubicBezTo>
                  <a:pt x="925636" y="542634"/>
                  <a:pt x="928189" y="542508"/>
                  <a:pt x="930199" y="542257"/>
                </a:cubicBezTo>
                <a:cubicBezTo>
                  <a:pt x="932208" y="542006"/>
                  <a:pt x="933819" y="541671"/>
                  <a:pt x="935033" y="541252"/>
                </a:cubicBezTo>
                <a:cubicBezTo>
                  <a:pt x="936247" y="540834"/>
                  <a:pt x="937084" y="540290"/>
                  <a:pt x="937545" y="539620"/>
                </a:cubicBezTo>
                <a:cubicBezTo>
                  <a:pt x="938005" y="538950"/>
                  <a:pt x="938235" y="538197"/>
                  <a:pt x="938235" y="537359"/>
                </a:cubicBezTo>
                <a:lnTo>
                  <a:pt x="938235" y="392573"/>
                </a:lnTo>
                <a:cubicBezTo>
                  <a:pt x="938235" y="390480"/>
                  <a:pt x="937963" y="388617"/>
                  <a:pt x="937419" y="386985"/>
                </a:cubicBezTo>
                <a:cubicBezTo>
                  <a:pt x="936875" y="385352"/>
                  <a:pt x="936080" y="383971"/>
                  <a:pt x="935033" y="382841"/>
                </a:cubicBezTo>
                <a:cubicBezTo>
                  <a:pt x="933987" y="381711"/>
                  <a:pt x="932647" y="380853"/>
                  <a:pt x="931015" y="380267"/>
                </a:cubicBezTo>
                <a:cubicBezTo>
                  <a:pt x="929382" y="379681"/>
                  <a:pt x="927436" y="379388"/>
                  <a:pt x="925176" y="379388"/>
                </a:cubicBezTo>
                <a:lnTo>
                  <a:pt x="902949" y="379388"/>
                </a:lnTo>
                <a:cubicBezTo>
                  <a:pt x="899852" y="379388"/>
                  <a:pt x="897131" y="379702"/>
                  <a:pt x="894787" y="380330"/>
                </a:cubicBezTo>
                <a:cubicBezTo>
                  <a:pt x="892443" y="380957"/>
                  <a:pt x="890413" y="382025"/>
                  <a:pt x="888697" y="383532"/>
                </a:cubicBezTo>
                <a:cubicBezTo>
                  <a:pt x="886980" y="385039"/>
                  <a:pt x="885473" y="387006"/>
                  <a:pt x="884176" y="389434"/>
                </a:cubicBezTo>
                <a:cubicBezTo>
                  <a:pt x="882878" y="391861"/>
                  <a:pt x="881685" y="394833"/>
                  <a:pt x="880597" y="398349"/>
                </a:cubicBezTo>
                <a:lnTo>
                  <a:pt x="844181" y="494916"/>
                </a:lnTo>
                <a:lnTo>
                  <a:pt x="843678" y="494916"/>
                </a:lnTo>
                <a:lnTo>
                  <a:pt x="808518" y="398098"/>
                </a:lnTo>
                <a:cubicBezTo>
                  <a:pt x="807513" y="394582"/>
                  <a:pt x="806341" y="391631"/>
                  <a:pt x="805002" y="389245"/>
                </a:cubicBezTo>
                <a:cubicBezTo>
                  <a:pt x="803662" y="386859"/>
                  <a:pt x="801988" y="384934"/>
                  <a:pt x="799979" y="383469"/>
                </a:cubicBezTo>
                <a:cubicBezTo>
                  <a:pt x="797969" y="382004"/>
                  <a:pt x="795584" y="380957"/>
                  <a:pt x="792821" y="380330"/>
                </a:cubicBezTo>
                <a:cubicBezTo>
                  <a:pt x="790058" y="379702"/>
                  <a:pt x="786752" y="379388"/>
                  <a:pt x="782901" y="379388"/>
                </a:cubicBezTo>
                <a:close/>
                <a:moveTo>
                  <a:pt x="615790" y="379388"/>
                </a:moveTo>
                <a:cubicBezTo>
                  <a:pt x="613027" y="379388"/>
                  <a:pt x="610704" y="380204"/>
                  <a:pt x="608821" y="381836"/>
                </a:cubicBezTo>
                <a:cubicBezTo>
                  <a:pt x="606937" y="383469"/>
                  <a:pt x="605995" y="386127"/>
                  <a:pt x="605995" y="389810"/>
                </a:cubicBezTo>
                <a:lnTo>
                  <a:pt x="605995" y="537359"/>
                </a:lnTo>
                <a:cubicBezTo>
                  <a:pt x="605995" y="538197"/>
                  <a:pt x="606246" y="538950"/>
                  <a:pt x="606749" y="539620"/>
                </a:cubicBezTo>
                <a:cubicBezTo>
                  <a:pt x="607251" y="540290"/>
                  <a:pt x="608130" y="540834"/>
                  <a:pt x="609386" y="541252"/>
                </a:cubicBezTo>
                <a:cubicBezTo>
                  <a:pt x="610641" y="541671"/>
                  <a:pt x="612337" y="542006"/>
                  <a:pt x="614471" y="542257"/>
                </a:cubicBezTo>
                <a:cubicBezTo>
                  <a:pt x="616606" y="542508"/>
                  <a:pt x="619264" y="542634"/>
                  <a:pt x="622445" y="542634"/>
                </a:cubicBezTo>
                <a:cubicBezTo>
                  <a:pt x="625710" y="542634"/>
                  <a:pt x="628389" y="542508"/>
                  <a:pt x="630482" y="542257"/>
                </a:cubicBezTo>
                <a:cubicBezTo>
                  <a:pt x="632575" y="542006"/>
                  <a:pt x="634249" y="541671"/>
                  <a:pt x="635505" y="541252"/>
                </a:cubicBezTo>
                <a:cubicBezTo>
                  <a:pt x="636761" y="540834"/>
                  <a:pt x="637661" y="540290"/>
                  <a:pt x="638205" y="539620"/>
                </a:cubicBezTo>
                <a:cubicBezTo>
                  <a:pt x="638749" y="538950"/>
                  <a:pt x="639021" y="538197"/>
                  <a:pt x="639021" y="537359"/>
                </a:cubicBezTo>
                <a:lnTo>
                  <a:pt x="639021" y="475452"/>
                </a:lnTo>
                <a:lnTo>
                  <a:pt x="649318" y="475452"/>
                </a:lnTo>
                <a:cubicBezTo>
                  <a:pt x="652834" y="475452"/>
                  <a:pt x="655932" y="475996"/>
                  <a:pt x="658611" y="477084"/>
                </a:cubicBezTo>
                <a:cubicBezTo>
                  <a:pt x="661289" y="478172"/>
                  <a:pt x="663654" y="479784"/>
                  <a:pt x="665705" y="481919"/>
                </a:cubicBezTo>
                <a:cubicBezTo>
                  <a:pt x="667757" y="484053"/>
                  <a:pt x="669619" y="486711"/>
                  <a:pt x="671293" y="489893"/>
                </a:cubicBezTo>
                <a:cubicBezTo>
                  <a:pt x="672968" y="493074"/>
                  <a:pt x="674684" y="496715"/>
                  <a:pt x="676442" y="500818"/>
                </a:cubicBezTo>
                <a:lnTo>
                  <a:pt x="691009" y="537108"/>
                </a:lnTo>
                <a:cubicBezTo>
                  <a:pt x="691343" y="538113"/>
                  <a:pt x="691762" y="538971"/>
                  <a:pt x="692264" y="539683"/>
                </a:cubicBezTo>
                <a:cubicBezTo>
                  <a:pt x="692767" y="540394"/>
                  <a:pt x="693625" y="540980"/>
                  <a:pt x="694839" y="541441"/>
                </a:cubicBezTo>
                <a:cubicBezTo>
                  <a:pt x="696052" y="541901"/>
                  <a:pt x="697706" y="542215"/>
                  <a:pt x="699799" y="542382"/>
                </a:cubicBezTo>
                <a:cubicBezTo>
                  <a:pt x="701892" y="542550"/>
                  <a:pt x="704696" y="542634"/>
                  <a:pt x="708212" y="542634"/>
                </a:cubicBezTo>
                <a:cubicBezTo>
                  <a:pt x="712398" y="542634"/>
                  <a:pt x="715705" y="542550"/>
                  <a:pt x="718132" y="542382"/>
                </a:cubicBezTo>
                <a:cubicBezTo>
                  <a:pt x="720560" y="542215"/>
                  <a:pt x="722402" y="541922"/>
                  <a:pt x="723658" y="541503"/>
                </a:cubicBezTo>
                <a:cubicBezTo>
                  <a:pt x="724913" y="541085"/>
                  <a:pt x="725709" y="540562"/>
                  <a:pt x="726044" y="539934"/>
                </a:cubicBezTo>
                <a:cubicBezTo>
                  <a:pt x="726378" y="539306"/>
                  <a:pt x="726546" y="538532"/>
                  <a:pt x="726546" y="537611"/>
                </a:cubicBezTo>
                <a:cubicBezTo>
                  <a:pt x="726546" y="536773"/>
                  <a:pt x="726337" y="535622"/>
                  <a:pt x="725918" y="534157"/>
                </a:cubicBezTo>
                <a:cubicBezTo>
                  <a:pt x="725499" y="532692"/>
                  <a:pt x="724662" y="530369"/>
                  <a:pt x="723407" y="527188"/>
                </a:cubicBezTo>
                <a:lnTo>
                  <a:pt x="709719" y="495167"/>
                </a:lnTo>
                <a:cubicBezTo>
                  <a:pt x="708128" y="491316"/>
                  <a:pt x="706496" y="487862"/>
                  <a:pt x="704822" y="484807"/>
                </a:cubicBezTo>
                <a:cubicBezTo>
                  <a:pt x="703147" y="481751"/>
                  <a:pt x="701368" y="479030"/>
                  <a:pt x="699485" y="476645"/>
                </a:cubicBezTo>
                <a:cubicBezTo>
                  <a:pt x="697601" y="474259"/>
                  <a:pt x="695592" y="472229"/>
                  <a:pt x="693457" y="470554"/>
                </a:cubicBezTo>
                <a:cubicBezTo>
                  <a:pt x="691323" y="468880"/>
                  <a:pt x="689041" y="467457"/>
                  <a:pt x="686613" y="466285"/>
                </a:cubicBezTo>
                <a:cubicBezTo>
                  <a:pt x="691636" y="464694"/>
                  <a:pt x="696115" y="462601"/>
                  <a:pt x="700050" y="460006"/>
                </a:cubicBezTo>
                <a:cubicBezTo>
                  <a:pt x="703985" y="457411"/>
                  <a:pt x="707291" y="454355"/>
                  <a:pt x="709970" y="450839"/>
                </a:cubicBezTo>
                <a:cubicBezTo>
                  <a:pt x="712649" y="447323"/>
                  <a:pt x="714679" y="443326"/>
                  <a:pt x="716061" y="438847"/>
                </a:cubicBezTo>
                <a:cubicBezTo>
                  <a:pt x="717442" y="434368"/>
                  <a:pt x="718132" y="429408"/>
                  <a:pt x="718132" y="423966"/>
                </a:cubicBezTo>
                <a:cubicBezTo>
                  <a:pt x="718132" y="417520"/>
                  <a:pt x="717170" y="411807"/>
                  <a:pt x="715244" y="406826"/>
                </a:cubicBezTo>
                <a:cubicBezTo>
                  <a:pt x="713319" y="401845"/>
                  <a:pt x="710535" y="397533"/>
                  <a:pt x="706894" y="393891"/>
                </a:cubicBezTo>
                <a:cubicBezTo>
                  <a:pt x="703252" y="390250"/>
                  <a:pt x="698815" y="387299"/>
                  <a:pt x="693583" y="385039"/>
                </a:cubicBezTo>
                <a:cubicBezTo>
                  <a:pt x="688351" y="382778"/>
                  <a:pt x="682470" y="381188"/>
                  <a:pt x="675940" y="380267"/>
                </a:cubicBezTo>
                <a:cubicBezTo>
                  <a:pt x="673679" y="380016"/>
                  <a:pt x="671168" y="379806"/>
                  <a:pt x="668405" y="379639"/>
                </a:cubicBezTo>
                <a:cubicBezTo>
                  <a:pt x="665643" y="379471"/>
                  <a:pt x="662127" y="379388"/>
                  <a:pt x="657857" y="379388"/>
                </a:cubicBezTo>
                <a:close/>
                <a:moveTo>
                  <a:pt x="491965" y="379388"/>
                </a:moveTo>
                <a:cubicBezTo>
                  <a:pt x="489202" y="379388"/>
                  <a:pt x="486879" y="380204"/>
                  <a:pt x="484996" y="381836"/>
                </a:cubicBezTo>
                <a:cubicBezTo>
                  <a:pt x="483112" y="383469"/>
                  <a:pt x="482170" y="386127"/>
                  <a:pt x="482170" y="389810"/>
                </a:cubicBezTo>
                <a:lnTo>
                  <a:pt x="482170" y="531458"/>
                </a:lnTo>
                <a:cubicBezTo>
                  <a:pt x="482170" y="535141"/>
                  <a:pt x="483112" y="537799"/>
                  <a:pt x="484996" y="539431"/>
                </a:cubicBezTo>
                <a:cubicBezTo>
                  <a:pt x="486879" y="541064"/>
                  <a:pt x="489202" y="541880"/>
                  <a:pt x="491965" y="541880"/>
                </a:cubicBezTo>
                <a:lnTo>
                  <a:pt x="573588" y="541880"/>
                </a:lnTo>
                <a:cubicBezTo>
                  <a:pt x="574341" y="541880"/>
                  <a:pt x="575032" y="541650"/>
                  <a:pt x="575660" y="541189"/>
                </a:cubicBezTo>
                <a:cubicBezTo>
                  <a:pt x="576288" y="540729"/>
                  <a:pt x="576811" y="539997"/>
                  <a:pt x="577230" y="538992"/>
                </a:cubicBezTo>
                <a:cubicBezTo>
                  <a:pt x="577648" y="537987"/>
                  <a:pt x="577962" y="536669"/>
                  <a:pt x="578171" y="535036"/>
                </a:cubicBezTo>
                <a:cubicBezTo>
                  <a:pt x="578381" y="533404"/>
                  <a:pt x="578485" y="531374"/>
                  <a:pt x="578485" y="528946"/>
                </a:cubicBezTo>
                <a:cubicBezTo>
                  <a:pt x="578485" y="526518"/>
                  <a:pt x="578381" y="524488"/>
                  <a:pt x="578171" y="522856"/>
                </a:cubicBezTo>
                <a:cubicBezTo>
                  <a:pt x="577962" y="521223"/>
                  <a:pt x="577648" y="519905"/>
                  <a:pt x="577230" y="518900"/>
                </a:cubicBezTo>
                <a:cubicBezTo>
                  <a:pt x="576811" y="517896"/>
                  <a:pt x="576288" y="517163"/>
                  <a:pt x="575660" y="516703"/>
                </a:cubicBezTo>
                <a:cubicBezTo>
                  <a:pt x="575032" y="516242"/>
                  <a:pt x="574341" y="516012"/>
                  <a:pt x="573588" y="516012"/>
                </a:cubicBezTo>
                <a:lnTo>
                  <a:pt x="515070" y="516012"/>
                </a:lnTo>
                <a:lnTo>
                  <a:pt x="515070" y="470178"/>
                </a:lnTo>
                <a:lnTo>
                  <a:pt x="564170" y="470178"/>
                </a:lnTo>
                <a:cubicBezTo>
                  <a:pt x="564923" y="470178"/>
                  <a:pt x="565614" y="469968"/>
                  <a:pt x="566242" y="469550"/>
                </a:cubicBezTo>
                <a:cubicBezTo>
                  <a:pt x="566870" y="469131"/>
                  <a:pt x="567393" y="468440"/>
                  <a:pt x="567811" y="467478"/>
                </a:cubicBezTo>
                <a:cubicBezTo>
                  <a:pt x="568230" y="466515"/>
                  <a:pt x="568544" y="465238"/>
                  <a:pt x="568753" y="463648"/>
                </a:cubicBezTo>
                <a:cubicBezTo>
                  <a:pt x="568963" y="462057"/>
                  <a:pt x="569067" y="460048"/>
                  <a:pt x="569067" y="457620"/>
                </a:cubicBezTo>
                <a:cubicBezTo>
                  <a:pt x="569067" y="455276"/>
                  <a:pt x="568963" y="453288"/>
                  <a:pt x="568753" y="451655"/>
                </a:cubicBezTo>
                <a:cubicBezTo>
                  <a:pt x="568544" y="450023"/>
                  <a:pt x="568230" y="448725"/>
                  <a:pt x="567811" y="447763"/>
                </a:cubicBezTo>
                <a:cubicBezTo>
                  <a:pt x="567393" y="446800"/>
                  <a:pt x="566870" y="446088"/>
                  <a:pt x="566242" y="445628"/>
                </a:cubicBezTo>
                <a:cubicBezTo>
                  <a:pt x="565614" y="445167"/>
                  <a:pt x="564923" y="444937"/>
                  <a:pt x="564170" y="444937"/>
                </a:cubicBezTo>
                <a:lnTo>
                  <a:pt x="515070" y="444937"/>
                </a:lnTo>
                <a:lnTo>
                  <a:pt x="515070" y="405256"/>
                </a:lnTo>
                <a:lnTo>
                  <a:pt x="573086" y="405256"/>
                </a:lnTo>
                <a:cubicBezTo>
                  <a:pt x="573839" y="405256"/>
                  <a:pt x="574509" y="405026"/>
                  <a:pt x="575095" y="404565"/>
                </a:cubicBezTo>
                <a:cubicBezTo>
                  <a:pt x="575681" y="404105"/>
                  <a:pt x="576183" y="403372"/>
                  <a:pt x="576602" y="402368"/>
                </a:cubicBezTo>
                <a:cubicBezTo>
                  <a:pt x="577020" y="401363"/>
                  <a:pt x="577334" y="400045"/>
                  <a:pt x="577543" y="398412"/>
                </a:cubicBezTo>
                <a:cubicBezTo>
                  <a:pt x="577753" y="396780"/>
                  <a:pt x="577857" y="394791"/>
                  <a:pt x="577857" y="392447"/>
                </a:cubicBezTo>
                <a:cubicBezTo>
                  <a:pt x="577857" y="389936"/>
                  <a:pt x="577753" y="387864"/>
                  <a:pt x="577543" y="386231"/>
                </a:cubicBezTo>
                <a:cubicBezTo>
                  <a:pt x="577334" y="384599"/>
                  <a:pt x="577020" y="383260"/>
                  <a:pt x="576602" y="382213"/>
                </a:cubicBezTo>
                <a:cubicBezTo>
                  <a:pt x="576183" y="381167"/>
                  <a:pt x="575681" y="380434"/>
                  <a:pt x="575095" y="380016"/>
                </a:cubicBezTo>
                <a:cubicBezTo>
                  <a:pt x="574509" y="379597"/>
                  <a:pt x="573839" y="379388"/>
                  <a:pt x="573086" y="379388"/>
                </a:cubicBezTo>
                <a:close/>
                <a:moveTo>
                  <a:pt x="359996" y="379388"/>
                </a:moveTo>
                <a:cubicBezTo>
                  <a:pt x="356648" y="379388"/>
                  <a:pt x="353948" y="380371"/>
                  <a:pt x="351897" y="382339"/>
                </a:cubicBezTo>
                <a:cubicBezTo>
                  <a:pt x="349846" y="384306"/>
                  <a:pt x="348820" y="387257"/>
                  <a:pt x="348820" y="391192"/>
                </a:cubicBezTo>
                <a:lnTo>
                  <a:pt x="348820" y="537359"/>
                </a:lnTo>
                <a:cubicBezTo>
                  <a:pt x="348820" y="538197"/>
                  <a:pt x="349071" y="538950"/>
                  <a:pt x="349574" y="539620"/>
                </a:cubicBezTo>
                <a:cubicBezTo>
                  <a:pt x="350076" y="540290"/>
                  <a:pt x="350955" y="540834"/>
                  <a:pt x="352211" y="541252"/>
                </a:cubicBezTo>
                <a:cubicBezTo>
                  <a:pt x="353466" y="541671"/>
                  <a:pt x="355162" y="542006"/>
                  <a:pt x="357296" y="542257"/>
                </a:cubicBezTo>
                <a:cubicBezTo>
                  <a:pt x="359431" y="542508"/>
                  <a:pt x="362089" y="542634"/>
                  <a:pt x="365270" y="542634"/>
                </a:cubicBezTo>
                <a:cubicBezTo>
                  <a:pt x="368535" y="542634"/>
                  <a:pt x="371214" y="542508"/>
                  <a:pt x="373307" y="542257"/>
                </a:cubicBezTo>
                <a:cubicBezTo>
                  <a:pt x="375400" y="542006"/>
                  <a:pt x="377074" y="541671"/>
                  <a:pt x="378330" y="541252"/>
                </a:cubicBezTo>
                <a:cubicBezTo>
                  <a:pt x="379586" y="540834"/>
                  <a:pt x="380486" y="540290"/>
                  <a:pt x="381030" y="539620"/>
                </a:cubicBezTo>
                <a:cubicBezTo>
                  <a:pt x="381574" y="538950"/>
                  <a:pt x="381846" y="538197"/>
                  <a:pt x="381846" y="537359"/>
                </a:cubicBezTo>
                <a:lnTo>
                  <a:pt x="381846" y="485498"/>
                </a:lnTo>
                <a:lnTo>
                  <a:pt x="395408" y="485498"/>
                </a:lnTo>
                <a:cubicBezTo>
                  <a:pt x="406124" y="485498"/>
                  <a:pt x="415437" y="484242"/>
                  <a:pt x="423348" y="481730"/>
                </a:cubicBezTo>
                <a:cubicBezTo>
                  <a:pt x="431259" y="479219"/>
                  <a:pt x="437936" y="475556"/>
                  <a:pt x="443377" y="470743"/>
                </a:cubicBezTo>
                <a:cubicBezTo>
                  <a:pt x="448819" y="465929"/>
                  <a:pt x="452963" y="460006"/>
                  <a:pt x="455809" y="452974"/>
                </a:cubicBezTo>
                <a:cubicBezTo>
                  <a:pt x="458655" y="445942"/>
                  <a:pt x="460078" y="437863"/>
                  <a:pt x="460078" y="428738"/>
                </a:cubicBezTo>
                <a:cubicBezTo>
                  <a:pt x="460078" y="422125"/>
                  <a:pt x="459158" y="416160"/>
                  <a:pt x="457316" y="410844"/>
                </a:cubicBezTo>
                <a:cubicBezTo>
                  <a:pt x="455474" y="405528"/>
                  <a:pt x="452795" y="400882"/>
                  <a:pt x="449279" y="396905"/>
                </a:cubicBezTo>
                <a:cubicBezTo>
                  <a:pt x="445763" y="392929"/>
                  <a:pt x="441515" y="389643"/>
                  <a:pt x="436533" y="387048"/>
                </a:cubicBezTo>
                <a:cubicBezTo>
                  <a:pt x="431552" y="384453"/>
                  <a:pt x="426634" y="382674"/>
                  <a:pt x="421779" y="381711"/>
                </a:cubicBezTo>
                <a:cubicBezTo>
                  <a:pt x="416923" y="380748"/>
                  <a:pt x="412758" y="380120"/>
                  <a:pt x="409284" y="379827"/>
                </a:cubicBezTo>
                <a:cubicBezTo>
                  <a:pt x="405810" y="379534"/>
                  <a:pt x="402147" y="379388"/>
                  <a:pt x="398296" y="379388"/>
                </a:cubicBezTo>
                <a:close/>
                <a:moveTo>
                  <a:pt x="2630541" y="378885"/>
                </a:moveTo>
                <a:cubicBezTo>
                  <a:pt x="2627528" y="378885"/>
                  <a:pt x="2625058" y="378990"/>
                  <a:pt x="2623132" y="379199"/>
                </a:cubicBezTo>
                <a:cubicBezTo>
                  <a:pt x="2621207" y="379409"/>
                  <a:pt x="2619658" y="379764"/>
                  <a:pt x="2618486" y="380267"/>
                </a:cubicBezTo>
                <a:cubicBezTo>
                  <a:pt x="2617314" y="380769"/>
                  <a:pt x="2616477" y="381355"/>
                  <a:pt x="2615975" y="382025"/>
                </a:cubicBezTo>
                <a:cubicBezTo>
                  <a:pt x="2615473" y="382694"/>
                  <a:pt x="2615221" y="383448"/>
                  <a:pt x="2615221" y="384285"/>
                </a:cubicBezTo>
                <a:lnTo>
                  <a:pt x="2615221" y="460508"/>
                </a:lnTo>
                <a:cubicBezTo>
                  <a:pt x="2615221" y="466285"/>
                  <a:pt x="2615284" y="472354"/>
                  <a:pt x="2615410" y="478717"/>
                </a:cubicBezTo>
                <a:cubicBezTo>
                  <a:pt x="2615535" y="485079"/>
                  <a:pt x="2615724" y="491190"/>
                  <a:pt x="2615975" y="497050"/>
                </a:cubicBezTo>
                <a:lnTo>
                  <a:pt x="2615849" y="497050"/>
                </a:lnTo>
                <a:cubicBezTo>
                  <a:pt x="2614342" y="493702"/>
                  <a:pt x="2612793" y="490353"/>
                  <a:pt x="2611203" y="487004"/>
                </a:cubicBezTo>
                <a:cubicBezTo>
                  <a:pt x="2609612" y="483656"/>
                  <a:pt x="2607980" y="480244"/>
                  <a:pt x="2606306" y="476770"/>
                </a:cubicBezTo>
                <a:cubicBezTo>
                  <a:pt x="2604631" y="473296"/>
                  <a:pt x="2602894" y="469822"/>
                  <a:pt x="2601094" y="466348"/>
                </a:cubicBezTo>
                <a:cubicBezTo>
                  <a:pt x="2599294" y="462873"/>
                  <a:pt x="2597473" y="459336"/>
                  <a:pt x="2595632" y="455737"/>
                </a:cubicBezTo>
                <a:lnTo>
                  <a:pt x="2563987" y="396340"/>
                </a:lnTo>
                <a:cubicBezTo>
                  <a:pt x="2562397" y="393075"/>
                  <a:pt x="2560848" y="390334"/>
                  <a:pt x="2559341" y="388115"/>
                </a:cubicBezTo>
                <a:cubicBezTo>
                  <a:pt x="2557834" y="385897"/>
                  <a:pt x="2556222" y="384160"/>
                  <a:pt x="2554506" y="382904"/>
                </a:cubicBezTo>
                <a:cubicBezTo>
                  <a:pt x="2552790" y="381648"/>
                  <a:pt x="2550844" y="380748"/>
                  <a:pt x="2548667" y="380204"/>
                </a:cubicBezTo>
                <a:cubicBezTo>
                  <a:pt x="2546491" y="379660"/>
                  <a:pt x="2543812" y="379388"/>
                  <a:pt x="2540631" y="379388"/>
                </a:cubicBezTo>
                <a:lnTo>
                  <a:pt x="2522925" y="379388"/>
                </a:lnTo>
                <a:cubicBezTo>
                  <a:pt x="2519576" y="379388"/>
                  <a:pt x="2516750" y="380371"/>
                  <a:pt x="2514448" y="382339"/>
                </a:cubicBezTo>
                <a:cubicBezTo>
                  <a:pt x="2512146" y="384306"/>
                  <a:pt x="2510995" y="387257"/>
                  <a:pt x="2510995" y="391192"/>
                </a:cubicBezTo>
                <a:lnTo>
                  <a:pt x="2510995" y="537234"/>
                </a:lnTo>
                <a:cubicBezTo>
                  <a:pt x="2510995" y="538071"/>
                  <a:pt x="2511204" y="538825"/>
                  <a:pt x="2511623" y="539494"/>
                </a:cubicBezTo>
                <a:cubicBezTo>
                  <a:pt x="2512041" y="540164"/>
                  <a:pt x="2512795" y="540729"/>
                  <a:pt x="2513883" y="541189"/>
                </a:cubicBezTo>
                <a:cubicBezTo>
                  <a:pt x="2514972" y="541650"/>
                  <a:pt x="2516478" y="542006"/>
                  <a:pt x="2518404" y="542257"/>
                </a:cubicBezTo>
                <a:cubicBezTo>
                  <a:pt x="2520329" y="542508"/>
                  <a:pt x="2522757" y="542634"/>
                  <a:pt x="2525687" y="542634"/>
                </a:cubicBezTo>
                <a:cubicBezTo>
                  <a:pt x="2528701" y="542634"/>
                  <a:pt x="2531171" y="542508"/>
                  <a:pt x="2533096" y="542257"/>
                </a:cubicBezTo>
                <a:cubicBezTo>
                  <a:pt x="2535021" y="542006"/>
                  <a:pt x="2536549" y="541650"/>
                  <a:pt x="2537680" y="541189"/>
                </a:cubicBezTo>
                <a:cubicBezTo>
                  <a:pt x="2538810" y="540729"/>
                  <a:pt x="2539605" y="540164"/>
                  <a:pt x="2540065" y="539494"/>
                </a:cubicBezTo>
                <a:cubicBezTo>
                  <a:pt x="2540526" y="538825"/>
                  <a:pt x="2540756" y="538071"/>
                  <a:pt x="2540756" y="537234"/>
                </a:cubicBezTo>
                <a:lnTo>
                  <a:pt x="2540756" y="452220"/>
                </a:lnTo>
                <a:cubicBezTo>
                  <a:pt x="2540756" y="445858"/>
                  <a:pt x="2540672" y="439684"/>
                  <a:pt x="2540505" y="433698"/>
                </a:cubicBezTo>
                <a:cubicBezTo>
                  <a:pt x="2540337" y="427713"/>
                  <a:pt x="2540086" y="421706"/>
                  <a:pt x="2539752" y="415679"/>
                </a:cubicBezTo>
                <a:lnTo>
                  <a:pt x="2540003" y="415679"/>
                </a:lnTo>
                <a:cubicBezTo>
                  <a:pt x="2541928" y="420618"/>
                  <a:pt x="2544105" y="425703"/>
                  <a:pt x="2546533" y="430936"/>
                </a:cubicBezTo>
                <a:cubicBezTo>
                  <a:pt x="2548960" y="436168"/>
                  <a:pt x="2551346" y="441044"/>
                  <a:pt x="2553690" y="445565"/>
                </a:cubicBezTo>
                <a:lnTo>
                  <a:pt x="2594125" y="521537"/>
                </a:lnTo>
                <a:cubicBezTo>
                  <a:pt x="2596218" y="525723"/>
                  <a:pt x="2598101" y="529134"/>
                  <a:pt x="2599776" y="531771"/>
                </a:cubicBezTo>
                <a:cubicBezTo>
                  <a:pt x="2601450" y="534408"/>
                  <a:pt x="2603187" y="536501"/>
                  <a:pt x="2604987" y="538050"/>
                </a:cubicBezTo>
                <a:cubicBezTo>
                  <a:pt x="2606787" y="539599"/>
                  <a:pt x="2608754" y="540666"/>
                  <a:pt x="2610889" y="541252"/>
                </a:cubicBezTo>
                <a:cubicBezTo>
                  <a:pt x="2613024" y="541838"/>
                  <a:pt x="2615556" y="542131"/>
                  <a:pt x="2618486" y="542131"/>
                </a:cubicBezTo>
                <a:lnTo>
                  <a:pt x="2632551" y="542131"/>
                </a:lnTo>
                <a:cubicBezTo>
                  <a:pt x="2634141" y="542131"/>
                  <a:pt x="2635711" y="541901"/>
                  <a:pt x="2637260" y="541441"/>
                </a:cubicBezTo>
                <a:cubicBezTo>
                  <a:pt x="2638808" y="540980"/>
                  <a:pt x="2640148" y="540248"/>
                  <a:pt x="2641278" y="539243"/>
                </a:cubicBezTo>
                <a:cubicBezTo>
                  <a:pt x="2642408" y="538238"/>
                  <a:pt x="2643308" y="536983"/>
                  <a:pt x="2643978" y="535476"/>
                </a:cubicBezTo>
                <a:cubicBezTo>
                  <a:pt x="2644647" y="533969"/>
                  <a:pt x="2644982" y="532253"/>
                  <a:pt x="2644982" y="530327"/>
                </a:cubicBezTo>
                <a:lnTo>
                  <a:pt x="2644982" y="384285"/>
                </a:lnTo>
                <a:cubicBezTo>
                  <a:pt x="2644982" y="383448"/>
                  <a:pt x="2644773" y="382694"/>
                  <a:pt x="2644354" y="382025"/>
                </a:cubicBezTo>
                <a:cubicBezTo>
                  <a:pt x="2643936" y="381355"/>
                  <a:pt x="2643203" y="380769"/>
                  <a:pt x="2642157" y="380267"/>
                </a:cubicBezTo>
                <a:cubicBezTo>
                  <a:pt x="2641110" y="379764"/>
                  <a:pt x="2639624" y="379409"/>
                  <a:pt x="2637699" y="379199"/>
                </a:cubicBezTo>
                <a:cubicBezTo>
                  <a:pt x="2635773" y="378990"/>
                  <a:pt x="2633388" y="378885"/>
                  <a:pt x="2630541" y="378885"/>
                </a:cubicBezTo>
                <a:close/>
                <a:moveTo>
                  <a:pt x="1544691" y="378885"/>
                </a:moveTo>
                <a:cubicBezTo>
                  <a:pt x="1541677" y="378885"/>
                  <a:pt x="1539208" y="378990"/>
                  <a:pt x="1537282" y="379199"/>
                </a:cubicBezTo>
                <a:cubicBezTo>
                  <a:pt x="1535357" y="379409"/>
                  <a:pt x="1533808" y="379764"/>
                  <a:pt x="1532636" y="380267"/>
                </a:cubicBezTo>
                <a:cubicBezTo>
                  <a:pt x="1531464" y="380769"/>
                  <a:pt x="1530627" y="381355"/>
                  <a:pt x="1530125" y="382025"/>
                </a:cubicBezTo>
                <a:cubicBezTo>
                  <a:pt x="1529622" y="382694"/>
                  <a:pt x="1529371" y="383448"/>
                  <a:pt x="1529371" y="384285"/>
                </a:cubicBezTo>
                <a:lnTo>
                  <a:pt x="1529371" y="460508"/>
                </a:lnTo>
                <a:cubicBezTo>
                  <a:pt x="1529371" y="466285"/>
                  <a:pt x="1529434" y="472354"/>
                  <a:pt x="1529560" y="478717"/>
                </a:cubicBezTo>
                <a:cubicBezTo>
                  <a:pt x="1529685" y="485079"/>
                  <a:pt x="1529874" y="491190"/>
                  <a:pt x="1530125" y="497050"/>
                </a:cubicBezTo>
                <a:lnTo>
                  <a:pt x="1529999" y="497050"/>
                </a:lnTo>
                <a:cubicBezTo>
                  <a:pt x="1528492" y="493702"/>
                  <a:pt x="1526944" y="490353"/>
                  <a:pt x="1525353" y="487004"/>
                </a:cubicBezTo>
                <a:cubicBezTo>
                  <a:pt x="1523762" y="483656"/>
                  <a:pt x="1522130" y="480244"/>
                  <a:pt x="1520456" y="476770"/>
                </a:cubicBezTo>
                <a:cubicBezTo>
                  <a:pt x="1518781" y="473296"/>
                  <a:pt x="1517044" y="469822"/>
                  <a:pt x="1515244" y="466348"/>
                </a:cubicBezTo>
                <a:cubicBezTo>
                  <a:pt x="1513444" y="462873"/>
                  <a:pt x="1511624" y="459336"/>
                  <a:pt x="1509782" y="455737"/>
                </a:cubicBezTo>
                <a:lnTo>
                  <a:pt x="1478137" y="396340"/>
                </a:lnTo>
                <a:cubicBezTo>
                  <a:pt x="1476547" y="393075"/>
                  <a:pt x="1474998" y="390334"/>
                  <a:pt x="1473491" y="388115"/>
                </a:cubicBezTo>
                <a:cubicBezTo>
                  <a:pt x="1471984" y="385897"/>
                  <a:pt x="1470373" y="384160"/>
                  <a:pt x="1468656" y="382904"/>
                </a:cubicBezTo>
                <a:cubicBezTo>
                  <a:pt x="1466940" y="381648"/>
                  <a:pt x="1464994" y="380748"/>
                  <a:pt x="1462817" y="380204"/>
                </a:cubicBezTo>
                <a:cubicBezTo>
                  <a:pt x="1460641" y="379660"/>
                  <a:pt x="1457962" y="379388"/>
                  <a:pt x="1454780" y="379388"/>
                </a:cubicBezTo>
                <a:lnTo>
                  <a:pt x="1437075" y="379388"/>
                </a:lnTo>
                <a:cubicBezTo>
                  <a:pt x="1433726" y="379388"/>
                  <a:pt x="1430901" y="380371"/>
                  <a:pt x="1428598" y="382339"/>
                </a:cubicBezTo>
                <a:cubicBezTo>
                  <a:pt x="1426296" y="384306"/>
                  <a:pt x="1425145" y="387257"/>
                  <a:pt x="1425145" y="391192"/>
                </a:cubicBezTo>
                <a:lnTo>
                  <a:pt x="1425145" y="537234"/>
                </a:lnTo>
                <a:cubicBezTo>
                  <a:pt x="1425145" y="538071"/>
                  <a:pt x="1425354" y="538825"/>
                  <a:pt x="1425773" y="539494"/>
                </a:cubicBezTo>
                <a:cubicBezTo>
                  <a:pt x="1426192" y="540164"/>
                  <a:pt x="1426945" y="540729"/>
                  <a:pt x="1428033" y="541189"/>
                </a:cubicBezTo>
                <a:cubicBezTo>
                  <a:pt x="1429122" y="541650"/>
                  <a:pt x="1430628" y="542006"/>
                  <a:pt x="1432554" y="542257"/>
                </a:cubicBezTo>
                <a:cubicBezTo>
                  <a:pt x="1434479" y="542508"/>
                  <a:pt x="1436907" y="542634"/>
                  <a:pt x="1439837" y="542634"/>
                </a:cubicBezTo>
                <a:cubicBezTo>
                  <a:pt x="1442851" y="542634"/>
                  <a:pt x="1445321" y="542508"/>
                  <a:pt x="1447246" y="542257"/>
                </a:cubicBezTo>
                <a:cubicBezTo>
                  <a:pt x="1449172" y="542006"/>
                  <a:pt x="1450699" y="541650"/>
                  <a:pt x="1451829" y="541189"/>
                </a:cubicBezTo>
                <a:cubicBezTo>
                  <a:pt x="1452960" y="540729"/>
                  <a:pt x="1453755" y="540164"/>
                  <a:pt x="1454215" y="539494"/>
                </a:cubicBezTo>
                <a:cubicBezTo>
                  <a:pt x="1454676" y="538825"/>
                  <a:pt x="1454906" y="538071"/>
                  <a:pt x="1454906" y="537234"/>
                </a:cubicBezTo>
                <a:lnTo>
                  <a:pt x="1454906" y="452220"/>
                </a:lnTo>
                <a:cubicBezTo>
                  <a:pt x="1454906" y="445858"/>
                  <a:pt x="1454822" y="439684"/>
                  <a:pt x="1454655" y="433698"/>
                </a:cubicBezTo>
                <a:cubicBezTo>
                  <a:pt x="1454488" y="427713"/>
                  <a:pt x="1454236" y="421706"/>
                  <a:pt x="1453901" y="415679"/>
                </a:cubicBezTo>
                <a:lnTo>
                  <a:pt x="1454153" y="415679"/>
                </a:lnTo>
                <a:cubicBezTo>
                  <a:pt x="1456078" y="420618"/>
                  <a:pt x="1458255" y="425703"/>
                  <a:pt x="1460682" y="430936"/>
                </a:cubicBezTo>
                <a:cubicBezTo>
                  <a:pt x="1463110" y="436168"/>
                  <a:pt x="1465496" y="441044"/>
                  <a:pt x="1467840" y="445565"/>
                </a:cubicBezTo>
                <a:lnTo>
                  <a:pt x="1508275" y="521537"/>
                </a:lnTo>
                <a:cubicBezTo>
                  <a:pt x="1510368" y="525723"/>
                  <a:pt x="1512252" y="529134"/>
                  <a:pt x="1513926" y="531771"/>
                </a:cubicBezTo>
                <a:cubicBezTo>
                  <a:pt x="1515600" y="534408"/>
                  <a:pt x="1517337" y="536501"/>
                  <a:pt x="1519137" y="538050"/>
                </a:cubicBezTo>
                <a:cubicBezTo>
                  <a:pt x="1520937" y="539599"/>
                  <a:pt x="1522904" y="540666"/>
                  <a:pt x="1525039" y="541252"/>
                </a:cubicBezTo>
                <a:cubicBezTo>
                  <a:pt x="1527174" y="541838"/>
                  <a:pt x="1529706" y="542131"/>
                  <a:pt x="1532636" y="542131"/>
                </a:cubicBezTo>
                <a:lnTo>
                  <a:pt x="1546700" y="542131"/>
                </a:lnTo>
                <a:cubicBezTo>
                  <a:pt x="1548291" y="542131"/>
                  <a:pt x="1549861" y="541901"/>
                  <a:pt x="1551409" y="541441"/>
                </a:cubicBezTo>
                <a:cubicBezTo>
                  <a:pt x="1552958" y="540980"/>
                  <a:pt x="1554298" y="540248"/>
                  <a:pt x="1555428" y="539243"/>
                </a:cubicBezTo>
                <a:cubicBezTo>
                  <a:pt x="1556558" y="538238"/>
                  <a:pt x="1557458" y="536983"/>
                  <a:pt x="1558128" y="535476"/>
                </a:cubicBezTo>
                <a:cubicBezTo>
                  <a:pt x="1558797" y="533969"/>
                  <a:pt x="1559132" y="532253"/>
                  <a:pt x="1559132" y="530327"/>
                </a:cubicBezTo>
                <a:lnTo>
                  <a:pt x="1559132" y="384285"/>
                </a:lnTo>
                <a:cubicBezTo>
                  <a:pt x="1559132" y="383448"/>
                  <a:pt x="1558923" y="382694"/>
                  <a:pt x="1558504" y="382025"/>
                </a:cubicBezTo>
                <a:cubicBezTo>
                  <a:pt x="1558086" y="381355"/>
                  <a:pt x="1557353" y="380769"/>
                  <a:pt x="1556307" y="380267"/>
                </a:cubicBezTo>
                <a:cubicBezTo>
                  <a:pt x="1555260" y="379764"/>
                  <a:pt x="1553774" y="379409"/>
                  <a:pt x="1551849" y="379199"/>
                </a:cubicBezTo>
                <a:cubicBezTo>
                  <a:pt x="1549924" y="378990"/>
                  <a:pt x="1547538" y="378885"/>
                  <a:pt x="1544691" y="378885"/>
                </a:cubicBezTo>
                <a:close/>
                <a:moveTo>
                  <a:pt x="1249416" y="378885"/>
                </a:moveTo>
                <a:cubicBezTo>
                  <a:pt x="1246403" y="378885"/>
                  <a:pt x="1243933" y="378990"/>
                  <a:pt x="1242007" y="379199"/>
                </a:cubicBezTo>
                <a:cubicBezTo>
                  <a:pt x="1240082" y="379409"/>
                  <a:pt x="1238533" y="379764"/>
                  <a:pt x="1237361" y="380267"/>
                </a:cubicBezTo>
                <a:cubicBezTo>
                  <a:pt x="1236189" y="380769"/>
                  <a:pt x="1235352" y="381355"/>
                  <a:pt x="1234850" y="382025"/>
                </a:cubicBezTo>
                <a:cubicBezTo>
                  <a:pt x="1234347" y="382694"/>
                  <a:pt x="1234096" y="383448"/>
                  <a:pt x="1234096" y="384285"/>
                </a:cubicBezTo>
                <a:lnTo>
                  <a:pt x="1234096" y="460508"/>
                </a:lnTo>
                <a:cubicBezTo>
                  <a:pt x="1234096" y="466285"/>
                  <a:pt x="1234159" y="472354"/>
                  <a:pt x="1234285" y="478717"/>
                </a:cubicBezTo>
                <a:cubicBezTo>
                  <a:pt x="1234410" y="485079"/>
                  <a:pt x="1234599" y="491190"/>
                  <a:pt x="1234850" y="497050"/>
                </a:cubicBezTo>
                <a:lnTo>
                  <a:pt x="1234724" y="497050"/>
                </a:lnTo>
                <a:cubicBezTo>
                  <a:pt x="1233217" y="493702"/>
                  <a:pt x="1231669" y="490353"/>
                  <a:pt x="1230078" y="487004"/>
                </a:cubicBezTo>
                <a:cubicBezTo>
                  <a:pt x="1228487" y="483656"/>
                  <a:pt x="1226855" y="480244"/>
                  <a:pt x="1225181" y="476770"/>
                </a:cubicBezTo>
                <a:cubicBezTo>
                  <a:pt x="1223506" y="473296"/>
                  <a:pt x="1221769" y="469822"/>
                  <a:pt x="1219969" y="466348"/>
                </a:cubicBezTo>
                <a:cubicBezTo>
                  <a:pt x="1218169" y="462873"/>
                  <a:pt x="1216349" y="459336"/>
                  <a:pt x="1214507" y="455737"/>
                </a:cubicBezTo>
                <a:lnTo>
                  <a:pt x="1182862" y="396340"/>
                </a:lnTo>
                <a:cubicBezTo>
                  <a:pt x="1181272" y="393075"/>
                  <a:pt x="1179723" y="390334"/>
                  <a:pt x="1178216" y="388115"/>
                </a:cubicBezTo>
                <a:cubicBezTo>
                  <a:pt x="1176709" y="385897"/>
                  <a:pt x="1175098" y="384160"/>
                  <a:pt x="1173381" y="382904"/>
                </a:cubicBezTo>
                <a:cubicBezTo>
                  <a:pt x="1171665" y="381648"/>
                  <a:pt x="1169719" y="380748"/>
                  <a:pt x="1167542" y="380204"/>
                </a:cubicBezTo>
                <a:cubicBezTo>
                  <a:pt x="1165366" y="379660"/>
                  <a:pt x="1162687" y="379388"/>
                  <a:pt x="1159506" y="379388"/>
                </a:cubicBezTo>
                <a:lnTo>
                  <a:pt x="1141800" y="379388"/>
                </a:lnTo>
                <a:cubicBezTo>
                  <a:pt x="1138451" y="379388"/>
                  <a:pt x="1135626" y="380371"/>
                  <a:pt x="1133323" y="382339"/>
                </a:cubicBezTo>
                <a:cubicBezTo>
                  <a:pt x="1131021" y="384306"/>
                  <a:pt x="1129870" y="387257"/>
                  <a:pt x="1129870" y="391192"/>
                </a:cubicBezTo>
                <a:lnTo>
                  <a:pt x="1129870" y="537234"/>
                </a:lnTo>
                <a:cubicBezTo>
                  <a:pt x="1129870" y="538071"/>
                  <a:pt x="1130079" y="538825"/>
                  <a:pt x="1130498" y="539494"/>
                </a:cubicBezTo>
                <a:cubicBezTo>
                  <a:pt x="1130917" y="540164"/>
                  <a:pt x="1131670" y="540729"/>
                  <a:pt x="1132758" y="541189"/>
                </a:cubicBezTo>
                <a:cubicBezTo>
                  <a:pt x="1133847" y="541650"/>
                  <a:pt x="1135353" y="542006"/>
                  <a:pt x="1137279" y="542257"/>
                </a:cubicBezTo>
                <a:cubicBezTo>
                  <a:pt x="1139204" y="542508"/>
                  <a:pt x="1141632" y="542634"/>
                  <a:pt x="1144562" y="542634"/>
                </a:cubicBezTo>
                <a:cubicBezTo>
                  <a:pt x="1147576" y="542634"/>
                  <a:pt x="1150046" y="542508"/>
                  <a:pt x="1151971" y="542257"/>
                </a:cubicBezTo>
                <a:cubicBezTo>
                  <a:pt x="1153897" y="542006"/>
                  <a:pt x="1155424" y="541650"/>
                  <a:pt x="1156555" y="541189"/>
                </a:cubicBezTo>
                <a:cubicBezTo>
                  <a:pt x="1157685" y="540729"/>
                  <a:pt x="1158480" y="540164"/>
                  <a:pt x="1158940" y="539494"/>
                </a:cubicBezTo>
                <a:cubicBezTo>
                  <a:pt x="1159401" y="538825"/>
                  <a:pt x="1159631" y="538071"/>
                  <a:pt x="1159631" y="537234"/>
                </a:cubicBezTo>
                <a:lnTo>
                  <a:pt x="1159631" y="452220"/>
                </a:lnTo>
                <a:cubicBezTo>
                  <a:pt x="1159631" y="445858"/>
                  <a:pt x="1159547" y="439684"/>
                  <a:pt x="1159380" y="433698"/>
                </a:cubicBezTo>
                <a:cubicBezTo>
                  <a:pt x="1159213" y="427713"/>
                  <a:pt x="1158961" y="421706"/>
                  <a:pt x="1158626" y="415679"/>
                </a:cubicBezTo>
                <a:lnTo>
                  <a:pt x="1158878" y="415679"/>
                </a:lnTo>
                <a:cubicBezTo>
                  <a:pt x="1160803" y="420618"/>
                  <a:pt x="1162980" y="425703"/>
                  <a:pt x="1165408" y="430936"/>
                </a:cubicBezTo>
                <a:cubicBezTo>
                  <a:pt x="1167835" y="436168"/>
                  <a:pt x="1170221" y="441044"/>
                  <a:pt x="1172565" y="445565"/>
                </a:cubicBezTo>
                <a:lnTo>
                  <a:pt x="1213000" y="521537"/>
                </a:lnTo>
                <a:cubicBezTo>
                  <a:pt x="1215093" y="525723"/>
                  <a:pt x="1216976" y="529134"/>
                  <a:pt x="1218651" y="531771"/>
                </a:cubicBezTo>
                <a:cubicBezTo>
                  <a:pt x="1220325" y="534408"/>
                  <a:pt x="1222062" y="536501"/>
                  <a:pt x="1223862" y="538050"/>
                </a:cubicBezTo>
                <a:cubicBezTo>
                  <a:pt x="1225662" y="539599"/>
                  <a:pt x="1227629" y="540666"/>
                  <a:pt x="1229764" y="541252"/>
                </a:cubicBezTo>
                <a:cubicBezTo>
                  <a:pt x="1231899" y="541838"/>
                  <a:pt x="1234431" y="542131"/>
                  <a:pt x="1237361" y="542131"/>
                </a:cubicBezTo>
                <a:lnTo>
                  <a:pt x="1251425" y="542131"/>
                </a:lnTo>
                <a:cubicBezTo>
                  <a:pt x="1253016" y="542131"/>
                  <a:pt x="1254586" y="541901"/>
                  <a:pt x="1256135" y="541441"/>
                </a:cubicBezTo>
                <a:cubicBezTo>
                  <a:pt x="1257683" y="540980"/>
                  <a:pt x="1259023" y="540248"/>
                  <a:pt x="1260153" y="539243"/>
                </a:cubicBezTo>
                <a:cubicBezTo>
                  <a:pt x="1261283" y="538238"/>
                  <a:pt x="1262183" y="536983"/>
                  <a:pt x="1262853" y="535476"/>
                </a:cubicBezTo>
                <a:cubicBezTo>
                  <a:pt x="1263522" y="533969"/>
                  <a:pt x="1263857" y="532253"/>
                  <a:pt x="1263857" y="530327"/>
                </a:cubicBezTo>
                <a:lnTo>
                  <a:pt x="1263857" y="384285"/>
                </a:lnTo>
                <a:cubicBezTo>
                  <a:pt x="1263857" y="383448"/>
                  <a:pt x="1263648" y="382694"/>
                  <a:pt x="1263229" y="382025"/>
                </a:cubicBezTo>
                <a:cubicBezTo>
                  <a:pt x="1262811" y="381355"/>
                  <a:pt x="1262078" y="380769"/>
                  <a:pt x="1261032" y="380267"/>
                </a:cubicBezTo>
                <a:cubicBezTo>
                  <a:pt x="1259985" y="379764"/>
                  <a:pt x="1258500" y="379409"/>
                  <a:pt x="1256574" y="379199"/>
                </a:cubicBezTo>
                <a:cubicBezTo>
                  <a:pt x="1254649" y="378990"/>
                  <a:pt x="1252263" y="378885"/>
                  <a:pt x="1249416" y="378885"/>
                </a:cubicBezTo>
                <a:close/>
                <a:moveTo>
                  <a:pt x="2175146" y="378634"/>
                </a:moveTo>
                <a:cubicBezTo>
                  <a:pt x="2171965" y="378634"/>
                  <a:pt x="2169328" y="378760"/>
                  <a:pt x="2167235" y="379011"/>
                </a:cubicBezTo>
                <a:cubicBezTo>
                  <a:pt x="2165142" y="379262"/>
                  <a:pt x="2163447" y="379597"/>
                  <a:pt x="2162149" y="380016"/>
                </a:cubicBezTo>
                <a:cubicBezTo>
                  <a:pt x="2160851" y="380434"/>
                  <a:pt x="2159930" y="380978"/>
                  <a:pt x="2159386" y="381648"/>
                </a:cubicBezTo>
                <a:cubicBezTo>
                  <a:pt x="2158842" y="382318"/>
                  <a:pt x="2158570" y="383071"/>
                  <a:pt x="2158570" y="383908"/>
                </a:cubicBezTo>
                <a:lnTo>
                  <a:pt x="2158570" y="537359"/>
                </a:lnTo>
                <a:cubicBezTo>
                  <a:pt x="2158570" y="538197"/>
                  <a:pt x="2158842" y="538950"/>
                  <a:pt x="2159386" y="539620"/>
                </a:cubicBezTo>
                <a:cubicBezTo>
                  <a:pt x="2159930" y="540290"/>
                  <a:pt x="2160830" y="540834"/>
                  <a:pt x="2162086" y="541252"/>
                </a:cubicBezTo>
                <a:cubicBezTo>
                  <a:pt x="2163342" y="541671"/>
                  <a:pt x="2165037" y="542006"/>
                  <a:pt x="2167172" y="542257"/>
                </a:cubicBezTo>
                <a:cubicBezTo>
                  <a:pt x="2169307" y="542508"/>
                  <a:pt x="2171965" y="542634"/>
                  <a:pt x="2175146" y="542634"/>
                </a:cubicBezTo>
                <a:cubicBezTo>
                  <a:pt x="2178411" y="542634"/>
                  <a:pt x="2181090" y="542508"/>
                  <a:pt x="2183183" y="542257"/>
                </a:cubicBezTo>
                <a:cubicBezTo>
                  <a:pt x="2185275" y="542006"/>
                  <a:pt x="2186950" y="541671"/>
                  <a:pt x="2188205" y="541252"/>
                </a:cubicBezTo>
                <a:cubicBezTo>
                  <a:pt x="2189461" y="540834"/>
                  <a:pt x="2190361" y="540290"/>
                  <a:pt x="2190905" y="539620"/>
                </a:cubicBezTo>
                <a:cubicBezTo>
                  <a:pt x="2191449" y="538950"/>
                  <a:pt x="2191722" y="538197"/>
                  <a:pt x="2191722" y="537359"/>
                </a:cubicBezTo>
                <a:lnTo>
                  <a:pt x="2191722" y="383908"/>
                </a:lnTo>
                <a:cubicBezTo>
                  <a:pt x="2191722" y="383071"/>
                  <a:pt x="2191449" y="382318"/>
                  <a:pt x="2190905" y="381648"/>
                </a:cubicBezTo>
                <a:cubicBezTo>
                  <a:pt x="2190361" y="380978"/>
                  <a:pt x="2189461" y="380434"/>
                  <a:pt x="2188205" y="380016"/>
                </a:cubicBezTo>
                <a:cubicBezTo>
                  <a:pt x="2186950" y="379597"/>
                  <a:pt x="2185275" y="379262"/>
                  <a:pt x="2183183" y="379011"/>
                </a:cubicBezTo>
                <a:cubicBezTo>
                  <a:pt x="2181090" y="378760"/>
                  <a:pt x="2178411" y="378634"/>
                  <a:pt x="2175146" y="378634"/>
                </a:cubicBezTo>
                <a:close/>
                <a:moveTo>
                  <a:pt x="1036364" y="378634"/>
                </a:moveTo>
                <a:cubicBezTo>
                  <a:pt x="1032095" y="378634"/>
                  <a:pt x="1028662" y="378697"/>
                  <a:pt x="1026067" y="378823"/>
                </a:cubicBezTo>
                <a:cubicBezTo>
                  <a:pt x="1023472" y="378948"/>
                  <a:pt x="1021442" y="379241"/>
                  <a:pt x="1019977" y="379702"/>
                </a:cubicBezTo>
                <a:cubicBezTo>
                  <a:pt x="1018512" y="380162"/>
                  <a:pt x="1017444" y="380832"/>
                  <a:pt x="1016775" y="381711"/>
                </a:cubicBezTo>
                <a:cubicBezTo>
                  <a:pt x="1016105" y="382590"/>
                  <a:pt x="1015519" y="383741"/>
                  <a:pt x="1015017" y="385164"/>
                </a:cubicBezTo>
                <a:lnTo>
                  <a:pt x="964913" y="529323"/>
                </a:lnTo>
                <a:cubicBezTo>
                  <a:pt x="963908" y="532253"/>
                  <a:pt x="963280" y="534597"/>
                  <a:pt x="963029" y="536355"/>
                </a:cubicBezTo>
                <a:cubicBezTo>
                  <a:pt x="962778" y="538113"/>
                  <a:pt x="963071" y="539473"/>
                  <a:pt x="963908" y="540436"/>
                </a:cubicBezTo>
                <a:cubicBezTo>
                  <a:pt x="964745" y="541399"/>
                  <a:pt x="966252" y="542006"/>
                  <a:pt x="968429" y="542257"/>
                </a:cubicBezTo>
                <a:cubicBezTo>
                  <a:pt x="970605" y="542508"/>
                  <a:pt x="973619" y="542634"/>
                  <a:pt x="977470" y="542634"/>
                </a:cubicBezTo>
                <a:cubicBezTo>
                  <a:pt x="981070" y="542634"/>
                  <a:pt x="983979" y="542550"/>
                  <a:pt x="986197" y="542382"/>
                </a:cubicBezTo>
                <a:cubicBezTo>
                  <a:pt x="988416" y="542215"/>
                  <a:pt x="990132" y="541901"/>
                  <a:pt x="991346" y="541441"/>
                </a:cubicBezTo>
                <a:cubicBezTo>
                  <a:pt x="992560" y="540980"/>
                  <a:pt x="993439" y="540352"/>
                  <a:pt x="993983" y="539557"/>
                </a:cubicBezTo>
                <a:cubicBezTo>
                  <a:pt x="994527" y="538762"/>
                  <a:pt x="994967" y="537778"/>
                  <a:pt x="995302" y="536606"/>
                </a:cubicBezTo>
                <a:lnTo>
                  <a:pt x="1005599" y="504836"/>
                </a:lnTo>
                <a:lnTo>
                  <a:pt x="1066628" y="504836"/>
                </a:lnTo>
                <a:lnTo>
                  <a:pt x="1077552" y="537485"/>
                </a:lnTo>
                <a:cubicBezTo>
                  <a:pt x="1077887" y="538573"/>
                  <a:pt x="1078306" y="539452"/>
                  <a:pt x="1078808" y="540122"/>
                </a:cubicBezTo>
                <a:cubicBezTo>
                  <a:pt x="1079310" y="540792"/>
                  <a:pt x="1080189" y="541315"/>
                  <a:pt x="1081445" y="541692"/>
                </a:cubicBezTo>
                <a:cubicBezTo>
                  <a:pt x="1082701" y="542068"/>
                  <a:pt x="1084522" y="542320"/>
                  <a:pt x="1086908" y="542445"/>
                </a:cubicBezTo>
                <a:cubicBezTo>
                  <a:pt x="1089294" y="542571"/>
                  <a:pt x="1092621" y="542634"/>
                  <a:pt x="1096891" y="542634"/>
                </a:cubicBezTo>
                <a:cubicBezTo>
                  <a:pt x="1100993" y="542634"/>
                  <a:pt x="1104216" y="542529"/>
                  <a:pt x="1106560" y="542320"/>
                </a:cubicBezTo>
                <a:cubicBezTo>
                  <a:pt x="1108904" y="542110"/>
                  <a:pt x="1110536" y="541566"/>
                  <a:pt x="1111457" y="540687"/>
                </a:cubicBezTo>
                <a:cubicBezTo>
                  <a:pt x="1112378" y="539808"/>
                  <a:pt x="1112713" y="538490"/>
                  <a:pt x="1112462" y="536732"/>
                </a:cubicBezTo>
                <a:cubicBezTo>
                  <a:pt x="1112211" y="534974"/>
                  <a:pt x="1111583" y="532588"/>
                  <a:pt x="1110578" y="529574"/>
                </a:cubicBezTo>
                <a:lnTo>
                  <a:pt x="1060349" y="385541"/>
                </a:lnTo>
                <a:cubicBezTo>
                  <a:pt x="1059846" y="383950"/>
                  <a:pt x="1059240" y="382694"/>
                  <a:pt x="1058528" y="381774"/>
                </a:cubicBezTo>
                <a:cubicBezTo>
                  <a:pt x="1057816" y="380853"/>
                  <a:pt x="1056644" y="380162"/>
                  <a:pt x="1055012" y="379702"/>
                </a:cubicBezTo>
                <a:cubicBezTo>
                  <a:pt x="1053379" y="379241"/>
                  <a:pt x="1051098" y="378948"/>
                  <a:pt x="1048168" y="378823"/>
                </a:cubicBezTo>
                <a:cubicBezTo>
                  <a:pt x="1045238" y="378697"/>
                  <a:pt x="1041303" y="378634"/>
                  <a:pt x="1036364" y="378634"/>
                </a:cubicBezTo>
                <a:close/>
                <a:moveTo>
                  <a:pt x="2082212" y="376500"/>
                </a:moveTo>
                <a:cubicBezTo>
                  <a:pt x="2074761" y="376500"/>
                  <a:pt x="2067708" y="377462"/>
                  <a:pt x="2061053" y="379388"/>
                </a:cubicBezTo>
                <a:cubicBezTo>
                  <a:pt x="2054397" y="381313"/>
                  <a:pt x="2048621" y="384222"/>
                  <a:pt x="2043724" y="388115"/>
                </a:cubicBezTo>
                <a:cubicBezTo>
                  <a:pt x="2038826" y="392008"/>
                  <a:pt x="2034933" y="396905"/>
                  <a:pt x="2032045" y="402807"/>
                </a:cubicBezTo>
                <a:cubicBezTo>
                  <a:pt x="2029157" y="408709"/>
                  <a:pt x="2027713" y="415553"/>
                  <a:pt x="2027713" y="423339"/>
                </a:cubicBezTo>
                <a:cubicBezTo>
                  <a:pt x="2027713" y="430120"/>
                  <a:pt x="2028718" y="435938"/>
                  <a:pt x="2030727" y="440793"/>
                </a:cubicBezTo>
                <a:cubicBezTo>
                  <a:pt x="2032736" y="445649"/>
                  <a:pt x="2035352" y="449856"/>
                  <a:pt x="2038575" y="453413"/>
                </a:cubicBezTo>
                <a:cubicBezTo>
                  <a:pt x="2041798" y="456971"/>
                  <a:pt x="2045461" y="460027"/>
                  <a:pt x="2049563" y="462580"/>
                </a:cubicBezTo>
                <a:cubicBezTo>
                  <a:pt x="2053665" y="465134"/>
                  <a:pt x="2057892" y="467415"/>
                  <a:pt x="2062246" y="469424"/>
                </a:cubicBezTo>
                <a:cubicBezTo>
                  <a:pt x="2066599" y="471433"/>
                  <a:pt x="2070827" y="473338"/>
                  <a:pt x="2074929" y="475138"/>
                </a:cubicBezTo>
                <a:cubicBezTo>
                  <a:pt x="2079031" y="476938"/>
                  <a:pt x="2082693" y="478863"/>
                  <a:pt x="2085916" y="480914"/>
                </a:cubicBezTo>
                <a:cubicBezTo>
                  <a:pt x="2089139" y="482965"/>
                  <a:pt x="2091756" y="485309"/>
                  <a:pt x="2093765" y="487946"/>
                </a:cubicBezTo>
                <a:cubicBezTo>
                  <a:pt x="2095774" y="490583"/>
                  <a:pt x="2096778" y="493744"/>
                  <a:pt x="2096778" y="497427"/>
                </a:cubicBezTo>
                <a:cubicBezTo>
                  <a:pt x="2096778" y="500608"/>
                  <a:pt x="2096192" y="503496"/>
                  <a:pt x="2095020" y="506092"/>
                </a:cubicBezTo>
                <a:cubicBezTo>
                  <a:pt x="2093848" y="508687"/>
                  <a:pt x="2092153" y="510863"/>
                  <a:pt x="2089935" y="512621"/>
                </a:cubicBezTo>
                <a:cubicBezTo>
                  <a:pt x="2087716" y="514379"/>
                  <a:pt x="2085016" y="515740"/>
                  <a:pt x="2081835" y="516703"/>
                </a:cubicBezTo>
                <a:cubicBezTo>
                  <a:pt x="2078654" y="517665"/>
                  <a:pt x="2075054" y="518147"/>
                  <a:pt x="2071036" y="518147"/>
                </a:cubicBezTo>
                <a:cubicBezTo>
                  <a:pt x="2064925" y="518147"/>
                  <a:pt x="2059546" y="517456"/>
                  <a:pt x="2054900" y="516075"/>
                </a:cubicBezTo>
                <a:cubicBezTo>
                  <a:pt x="2050253" y="514693"/>
                  <a:pt x="2046256" y="513166"/>
                  <a:pt x="2042907" y="511491"/>
                </a:cubicBezTo>
                <a:cubicBezTo>
                  <a:pt x="2039559" y="509817"/>
                  <a:pt x="2036817" y="508289"/>
                  <a:pt x="2034682" y="506908"/>
                </a:cubicBezTo>
                <a:cubicBezTo>
                  <a:pt x="2032548" y="505527"/>
                  <a:pt x="2030894" y="504836"/>
                  <a:pt x="2029722" y="504836"/>
                </a:cubicBezTo>
                <a:cubicBezTo>
                  <a:pt x="2028885" y="504836"/>
                  <a:pt x="2028152" y="505066"/>
                  <a:pt x="2027525" y="505527"/>
                </a:cubicBezTo>
                <a:cubicBezTo>
                  <a:pt x="2026897" y="505987"/>
                  <a:pt x="2026394" y="506761"/>
                  <a:pt x="2026018" y="507850"/>
                </a:cubicBezTo>
                <a:cubicBezTo>
                  <a:pt x="2025641" y="508938"/>
                  <a:pt x="2025369" y="510361"/>
                  <a:pt x="2025201" y="512119"/>
                </a:cubicBezTo>
                <a:cubicBezTo>
                  <a:pt x="2025034" y="513877"/>
                  <a:pt x="2024950" y="516054"/>
                  <a:pt x="2024950" y="518649"/>
                </a:cubicBezTo>
                <a:cubicBezTo>
                  <a:pt x="2024950" y="522500"/>
                  <a:pt x="2025181" y="525451"/>
                  <a:pt x="2025641" y="527502"/>
                </a:cubicBezTo>
                <a:cubicBezTo>
                  <a:pt x="2026101" y="529553"/>
                  <a:pt x="2026876" y="531123"/>
                  <a:pt x="2027964" y="532211"/>
                </a:cubicBezTo>
                <a:cubicBezTo>
                  <a:pt x="2029052" y="533299"/>
                  <a:pt x="2030831" y="534555"/>
                  <a:pt x="2033301" y="535978"/>
                </a:cubicBezTo>
                <a:cubicBezTo>
                  <a:pt x="2035771" y="537401"/>
                  <a:pt x="2038847" y="538762"/>
                  <a:pt x="2042531" y="540059"/>
                </a:cubicBezTo>
                <a:cubicBezTo>
                  <a:pt x="2046214" y="541357"/>
                  <a:pt x="2050463" y="542466"/>
                  <a:pt x="2055276" y="543387"/>
                </a:cubicBezTo>
                <a:cubicBezTo>
                  <a:pt x="2060090" y="544308"/>
                  <a:pt x="2065301" y="544768"/>
                  <a:pt x="2070910" y="544768"/>
                </a:cubicBezTo>
                <a:cubicBezTo>
                  <a:pt x="2079198" y="544768"/>
                  <a:pt x="2086984" y="543680"/>
                  <a:pt x="2094267" y="541503"/>
                </a:cubicBezTo>
                <a:cubicBezTo>
                  <a:pt x="2101550" y="539327"/>
                  <a:pt x="2107913" y="536083"/>
                  <a:pt x="2113354" y="531771"/>
                </a:cubicBezTo>
                <a:cubicBezTo>
                  <a:pt x="2118796" y="527460"/>
                  <a:pt x="2123107" y="522081"/>
                  <a:pt x="2126288" y="515635"/>
                </a:cubicBezTo>
                <a:cubicBezTo>
                  <a:pt x="2129470" y="509189"/>
                  <a:pt x="2131060" y="501697"/>
                  <a:pt x="2131060" y="493158"/>
                </a:cubicBezTo>
                <a:cubicBezTo>
                  <a:pt x="2131060" y="486628"/>
                  <a:pt x="2130056" y="480956"/>
                  <a:pt x="2128046" y="476142"/>
                </a:cubicBezTo>
                <a:cubicBezTo>
                  <a:pt x="2126037" y="471329"/>
                  <a:pt x="2123400" y="467143"/>
                  <a:pt x="2120135" y="463585"/>
                </a:cubicBezTo>
                <a:cubicBezTo>
                  <a:pt x="2116870" y="460027"/>
                  <a:pt x="2113145" y="456971"/>
                  <a:pt x="2108959" y="454418"/>
                </a:cubicBezTo>
                <a:cubicBezTo>
                  <a:pt x="2104773" y="451865"/>
                  <a:pt x="2100504" y="449583"/>
                  <a:pt x="2096151" y="447574"/>
                </a:cubicBezTo>
                <a:cubicBezTo>
                  <a:pt x="2091797" y="445565"/>
                  <a:pt x="2087528" y="443661"/>
                  <a:pt x="2083342" y="441861"/>
                </a:cubicBezTo>
                <a:cubicBezTo>
                  <a:pt x="2079156" y="440061"/>
                  <a:pt x="2075410" y="438135"/>
                  <a:pt x="2072103" y="436084"/>
                </a:cubicBezTo>
                <a:cubicBezTo>
                  <a:pt x="2068796" y="434033"/>
                  <a:pt x="2066159" y="431689"/>
                  <a:pt x="2064192" y="429052"/>
                </a:cubicBezTo>
                <a:cubicBezTo>
                  <a:pt x="2062225" y="426415"/>
                  <a:pt x="2061241" y="423297"/>
                  <a:pt x="2061241" y="419697"/>
                </a:cubicBezTo>
                <a:cubicBezTo>
                  <a:pt x="2061241" y="417269"/>
                  <a:pt x="2061681" y="414967"/>
                  <a:pt x="2062560" y="412790"/>
                </a:cubicBezTo>
                <a:cubicBezTo>
                  <a:pt x="2063439" y="410614"/>
                  <a:pt x="2064778" y="408751"/>
                  <a:pt x="2066578" y="407202"/>
                </a:cubicBezTo>
                <a:cubicBezTo>
                  <a:pt x="2068378" y="405654"/>
                  <a:pt x="2070617" y="404440"/>
                  <a:pt x="2073296" y="403561"/>
                </a:cubicBezTo>
                <a:cubicBezTo>
                  <a:pt x="2075975" y="402682"/>
                  <a:pt x="2079114" y="402242"/>
                  <a:pt x="2082714" y="402242"/>
                </a:cubicBezTo>
                <a:cubicBezTo>
                  <a:pt x="2087319" y="402242"/>
                  <a:pt x="2091546" y="402807"/>
                  <a:pt x="2095397" y="403937"/>
                </a:cubicBezTo>
                <a:cubicBezTo>
                  <a:pt x="2099248" y="405068"/>
                  <a:pt x="2102639" y="406323"/>
                  <a:pt x="2105569" y="407705"/>
                </a:cubicBezTo>
                <a:cubicBezTo>
                  <a:pt x="2108499" y="409086"/>
                  <a:pt x="2110968" y="410363"/>
                  <a:pt x="2112978" y="411535"/>
                </a:cubicBezTo>
                <a:cubicBezTo>
                  <a:pt x="2114987" y="412707"/>
                  <a:pt x="2116452" y="413293"/>
                  <a:pt x="2117373" y="413293"/>
                </a:cubicBezTo>
                <a:cubicBezTo>
                  <a:pt x="2118293" y="413293"/>
                  <a:pt x="2119026" y="413041"/>
                  <a:pt x="2119570" y="412539"/>
                </a:cubicBezTo>
                <a:cubicBezTo>
                  <a:pt x="2120114" y="412037"/>
                  <a:pt x="2120533" y="411242"/>
                  <a:pt x="2120826" y="410153"/>
                </a:cubicBezTo>
                <a:cubicBezTo>
                  <a:pt x="2121119" y="409065"/>
                  <a:pt x="2121328" y="407684"/>
                  <a:pt x="2121454" y="406009"/>
                </a:cubicBezTo>
                <a:cubicBezTo>
                  <a:pt x="2121579" y="404335"/>
                  <a:pt x="2121642" y="402284"/>
                  <a:pt x="2121642" y="399856"/>
                </a:cubicBezTo>
                <a:cubicBezTo>
                  <a:pt x="2121642" y="397680"/>
                  <a:pt x="2121600" y="395859"/>
                  <a:pt x="2121517" y="394394"/>
                </a:cubicBezTo>
                <a:cubicBezTo>
                  <a:pt x="2121433" y="392929"/>
                  <a:pt x="2121286" y="391715"/>
                  <a:pt x="2121077" y="390752"/>
                </a:cubicBezTo>
                <a:cubicBezTo>
                  <a:pt x="2120868" y="389789"/>
                  <a:pt x="2120617" y="389015"/>
                  <a:pt x="2120324" y="388429"/>
                </a:cubicBezTo>
                <a:cubicBezTo>
                  <a:pt x="2120031" y="387843"/>
                  <a:pt x="2119465" y="387131"/>
                  <a:pt x="2118628" y="386294"/>
                </a:cubicBezTo>
                <a:cubicBezTo>
                  <a:pt x="2117791" y="385457"/>
                  <a:pt x="2116075" y="384411"/>
                  <a:pt x="2113480" y="383155"/>
                </a:cubicBezTo>
                <a:cubicBezTo>
                  <a:pt x="2110885" y="381899"/>
                  <a:pt x="2107913" y="380769"/>
                  <a:pt x="2104564" y="379764"/>
                </a:cubicBezTo>
                <a:cubicBezTo>
                  <a:pt x="2101215" y="378760"/>
                  <a:pt x="2097616" y="377965"/>
                  <a:pt x="2093765" y="377379"/>
                </a:cubicBezTo>
                <a:cubicBezTo>
                  <a:pt x="2089914" y="376793"/>
                  <a:pt x="2086063" y="376500"/>
                  <a:pt x="2082212" y="376500"/>
                </a:cubicBezTo>
                <a:close/>
                <a:moveTo>
                  <a:pt x="2675049" y="213927"/>
                </a:moveTo>
                <a:lnTo>
                  <a:pt x="2675147" y="213927"/>
                </a:lnTo>
                <a:lnTo>
                  <a:pt x="2693020" y="267645"/>
                </a:lnTo>
                <a:lnTo>
                  <a:pt x="2657176" y="267645"/>
                </a:lnTo>
                <a:close/>
                <a:moveTo>
                  <a:pt x="2008299" y="213927"/>
                </a:moveTo>
                <a:lnTo>
                  <a:pt x="2008397" y="213927"/>
                </a:lnTo>
                <a:lnTo>
                  <a:pt x="2026270" y="267645"/>
                </a:lnTo>
                <a:lnTo>
                  <a:pt x="1990426" y="267645"/>
                </a:lnTo>
                <a:close/>
                <a:moveTo>
                  <a:pt x="1274874" y="213927"/>
                </a:moveTo>
                <a:lnTo>
                  <a:pt x="1274972" y="213927"/>
                </a:lnTo>
                <a:lnTo>
                  <a:pt x="1292845" y="267645"/>
                </a:lnTo>
                <a:lnTo>
                  <a:pt x="1257001" y="267645"/>
                </a:lnTo>
                <a:close/>
                <a:moveTo>
                  <a:pt x="902623" y="209923"/>
                </a:moveTo>
                <a:lnTo>
                  <a:pt x="915613" y="209923"/>
                </a:lnTo>
                <a:cubicBezTo>
                  <a:pt x="923491" y="209923"/>
                  <a:pt x="929856" y="210981"/>
                  <a:pt x="934707" y="213097"/>
                </a:cubicBezTo>
                <a:cubicBezTo>
                  <a:pt x="939558" y="215213"/>
                  <a:pt x="943529" y="218160"/>
                  <a:pt x="946622" y="221936"/>
                </a:cubicBezTo>
                <a:cubicBezTo>
                  <a:pt x="949715" y="225713"/>
                  <a:pt x="951962" y="230173"/>
                  <a:pt x="953361" y="235317"/>
                </a:cubicBezTo>
                <a:cubicBezTo>
                  <a:pt x="954761" y="240461"/>
                  <a:pt x="955461" y="246028"/>
                  <a:pt x="955461" y="252018"/>
                </a:cubicBezTo>
                <a:cubicBezTo>
                  <a:pt x="955461" y="259311"/>
                  <a:pt x="954664" y="265692"/>
                  <a:pt x="953068" y="271161"/>
                </a:cubicBezTo>
                <a:cubicBezTo>
                  <a:pt x="951473" y="276630"/>
                  <a:pt x="949064" y="281205"/>
                  <a:pt x="945841" y="284883"/>
                </a:cubicBezTo>
                <a:cubicBezTo>
                  <a:pt x="942618" y="288562"/>
                  <a:pt x="938597" y="291313"/>
                  <a:pt x="933779" y="293136"/>
                </a:cubicBezTo>
                <a:cubicBezTo>
                  <a:pt x="928961" y="294960"/>
                  <a:pt x="923035" y="295871"/>
                  <a:pt x="916003" y="295871"/>
                </a:cubicBezTo>
                <a:lnTo>
                  <a:pt x="902623" y="295871"/>
                </a:lnTo>
                <a:close/>
                <a:moveTo>
                  <a:pt x="2379095" y="209435"/>
                </a:moveTo>
                <a:lnTo>
                  <a:pt x="2390620" y="209435"/>
                </a:lnTo>
                <a:cubicBezTo>
                  <a:pt x="2393550" y="209435"/>
                  <a:pt x="2395845" y="209532"/>
                  <a:pt x="2397506" y="209728"/>
                </a:cubicBezTo>
                <a:cubicBezTo>
                  <a:pt x="2399166" y="209923"/>
                  <a:pt x="2400647" y="210183"/>
                  <a:pt x="2401950" y="210509"/>
                </a:cubicBezTo>
                <a:cubicBezTo>
                  <a:pt x="2406247" y="211681"/>
                  <a:pt x="2409340" y="213699"/>
                  <a:pt x="2411228" y="216564"/>
                </a:cubicBezTo>
                <a:cubicBezTo>
                  <a:pt x="2413116" y="219429"/>
                  <a:pt x="2414061" y="222945"/>
                  <a:pt x="2414061" y="227113"/>
                </a:cubicBezTo>
                <a:cubicBezTo>
                  <a:pt x="2414061" y="229847"/>
                  <a:pt x="2413605" y="232321"/>
                  <a:pt x="2412693" y="234535"/>
                </a:cubicBezTo>
                <a:cubicBezTo>
                  <a:pt x="2411782" y="236749"/>
                  <a:pt x="2410414" y="238654"/>
                  <a:pt x="2408591" y="240249"/>
                </a:cubicBezTo>
                <a:cubicBezTo>
                  <a:pt x="2406768" y="241844"/>
                  <a:pt x="2404489" y="243081"/>
                  <a:pt x="2401754" y="243960"/>
                </a:cubicBezTo>
                <a:cubicBezTo>
                  <a:pt x="2399020" y="244839"/>
                  <a:pt x="2395829" y="245279"/>
                  <a:pt x="2392183" y="245279"/>
                </a:cubicBezTo>
                <a:lnTo>
                  <a:pt x="2379095" y="245279"/>
                </a:lnTo>
                <a:close/>
                <a:moveTo>
                  <a:pt x="1740865" y="208653"/>
                </a:moveTo>
                <a:cubicBezTo>
                  <a:pt x="1747116" y="208653"/>
                  <a:pt x="1752325" y="209711"/>
                  <a:pt x="1756492" y="211827"/>
                </a:cubicBezTo>
                <a:cubicBezTo>
                  <a:pt x="1760660" y="213944"/>
                  <a:pt x="1763997" y="216939"/>
                  <a:pt x="1766503" y="220813"/>
                </a:cubicBezTo>
                <a:cubicBezTo>
                  <a:pt x="1769010" y="224687"/>
                  <a:pt x="1770785" y="229343"/>
                  <a:pt x="1771826" y="234779"/>
                </a:cubicBezTo>
                <a:cubicBezTo>
                  <a:pt x="1772868" y="240216"/>
                  <a:pt x="1773389" y="246256"/>
                  <a:pt x="1773389" y="252897"/>
                </a:cubicBezTo>
                <a:cubicBezTo>
                  <a:pt x="1773389" y="258952"/>
                  <a:pt x="1772852" y="264666"/>
                  <a:pt x="1771778" y="270038"/>
                </a:cubicBezTo>
                <a:cubicBezTo>
                  <a:pt x="1770703" y="275410"/>
                  <a:pt x="1768864" y="280114"/>
                  <a:pt x="1766259" y="284151"/>
                </a:cubicBezTo>
                <a:cubicBezTo>
                  <a:pt x="1763655" y="288188"/>
                  <a:pt x="1760236" y="291378"/>
                  <a:pt x="1756004" y="293722"/>
                </a:cubicBezTo>
                <a:cubicBezTo>
                  <a:pt x="1751772" y="296066"/>
                  <a:pt x="1746498" y="297238"/>
                  <a:pt x="1740182" y="297238"/>
                </a:cubicBezTo>
                <a:cubicBezTo>
                  <a:pt x="1733866" y="297238"/>
                  <a:pt x="1728624" y="296213"/>
                  <a:pt x="1724457" y="294162"/>
                </a:cubicBezTo>
                <a:cubicBezTo>
                  <a:pt x="1720290" y="292111"/>
                  <a:pt x="1716969" y="289132"/>
                  <a:pt x="1714495" y="285225"/>
                </a:cubicBezTo>
                <a:cubicBezTo>
                  <a:pt x="1712021" y="281318"/>
                  <a:pt x="1710263" y="276614"/>
                  <a:pt x="1709221" y="271112"/>
                </a:cubicBezTo>
                <a:cubicBezTo>
                  <a:pt x="1708179" y="265610"/>
                  <a:pt x="1707658" y="259408"/>
                  <a:pt x="1707658" y="252506"/>
                </a:cubicBezTo>
                <a:cubicBezTo>
                  <a:pt x="1707658" y="246581"/>
                  <a:pt x="1708195" y="240965"/>
                  <a:pt x="1709270" y="235658"/>
                </a:cubicBezTo>
                <a:cubicBezTo>
                  <a:pt x="1710344" y="230352"/>
                  <a:pt x="1712183" y="225713"/>
                  <a:pt x="1714788" y="221741"/>
                </a:cubicBezTo>
                <a:cubicBezTo>
                  <a:pt x="1717392" y="217769"/>
                  <a:pt x="1720811" y="214595"/>
                  <a:pt x="1725043" y="212218"/>
                </a:cubicBezTo>
                <a:cubicBezTo>
                  <a:pt x="1729275" y="209841"/>
                  <a:pt x="1734550" y="208653"/>
                  <a:pt x="1740865" y="208653"/>
                </a:cubicBezTo>
                <a:close/>
                <a:moveTo>
                  <a:pt x="2361027" y="189803"/>
                </a:moveTo>
                <a:cubicBezTo>
                  <a:pt x="2358878" y="189803"/>
                  <a:pt x="2357071" y="190438"/>
                  <a:pt x="2355606" y="191708"/>
                </a:cubicBezTo>
                <a:cubicBezTo>
                  <a:pt x="2354141" y="192977"/>
                  <a:pt x="2353408" y="195045"/>
                  <a:pt x="2353408" y="197910"/>
                </a:cubicBezTo>
                <a:lnTo>
                  <a:pt x="2353408" y="312670"/>
                </a:lnTo>
                <a:cubicBezTo>
                  <a:pt x="2353408" y="313321"/>
                  <a:pt x="2353604" y="313907"/>
                  <a:pt x="2353994" y="314428"/>
                </a:cubicBezTo>
                <a:cubicBezTo>
                  <a:pt x="2354385" y="314949"/>
                  <a:pt x="2355069" y="315372"/>
                  <a:pt x="2356045" y="315698"/>
                </a:cubicBezTo>
                <a:cubicBezTo>
                  <a:pt x="2357022" y="316023"/>
                  <a:pt x="2358341" y="316284"/>
                  <a:pt x="2360001" y="316479"/>
                </a:cubicBezTo>
                <a:cubicBezTo>
                  <a:pt x="2361661" y="316674"/>
                  <a:pt x="2363729" y="316772"/>
                  <a:pt x="2366203" y="316772"/>
                </a:cubicBezTo>
                <a:cubicBezTo>
                  <a:pt x="2368742" y="316772"/>
                  <a:pt x="2370826" y="316674"/>
                  <a:pt x="2372454" y="316479"/>
                </a:cubicBezTo>
                <a:cubicBezTo>
                  <a:pt x="2374082" y="316284"/>
                  <a:pt x="2375384" y="316023"/>
                  <a:pt x="2376360" y="315698"/>
                </a:cubicBezTo>
                <a:cubicBezTo>
                  <a:pt x="2377337" y="315372"/>
                  <a:pt x="2378037" y="314949"/>
                  <a:pt x="2378460" y="314428"/>
                </a:cubicBezTo>
                <a:cubicBezTo>
                  <a:pt x="2378883" y="313907"/>
                  <a:pt x="2379095" y="313321"/>
                  <a:pt x="2379095" y="312670"/>
                </a:cubicBezTo>
                <a:lnTo>
                  <a:pt x="2379095" y="264520"/>
                </a:lnTo>
                <a:lnTo>
                  <a:pt x="2387104" y="264520"/>
                </a:lnTo>
                <a:cubicBezTo>
                  <a:pt x="2389839" y="264520"/>
                  <a:pt x="2392248" y="264943"/>
                  <a:pt x="2394331" y="265789"/>
                </a:cubicBezTo>
                <a:cubicBezTo>
                  <a:pt x="2396415" y="266636"/>
                  <a:pt x="2398254" y="267889"/>
                  <a:pt x="2399850" y="269549"/>
                </a:cubicBezTo>
                <a:cubicBezTo>
                  <a:pt x="2401445" y="271210"/>
                  <a:pt x="2402894" y="273277"/>
                  <a:pt x="2404196" y="275751"/>
                </a:cubicBezTo>
                <a:cubicBezTo>
                  <a:pt x="2405498" y="278226"/>
                  <a:pt x="2406833" y="281058"/>
                  <a:pt x="2408200" y="284249"/>
                </a:cubicBezTo>
                <a:lnTo>
                  <a:pt x="2419530" y="312475"/>
                </a:lnTo>
                <a:cubicBezTo>
                  <a:pt x="2419790" y="313256"/>
                  <a:pt x="2420116" y="313923"/>
                  <a:pt x="2420507" y="314477"/>
                </a:cubicBezTo>
                <a:cubicBezTo>
                  <a:pt x="2420897" y="315030"/>
                  <a:pt x="2421565" y="315486"/>
                  <a:pt x="2422509" y="315844"/>
                </a:cubicBezTo>
                <a:cubicBezTo>
                  <a:pt x="2423453" y="316202"/>
                  <a:pt x="2424739" y="316447"/>
                  <a:pt x="2426367" y="316577"/>
                </a:cubicBezTo>
                <a:cubicBezTo>
                  <a:pt x="2427995" y="316707"/>
                  <a:pt x="2430176" y="316772"/>
                  <a:pt x="2432911" y="316772"/>
                </a:cubicBezTo>
                <a:cubicBezTo>
                  <a:pt x="2436166" y="316772"/>
                  <a:pt x="2438738" y="316707"/>
                  <a:pt x="2440626" y="316577"/>
                </a:cubicBezTo>
                <a:cubicBezTo>
                  <a:pt x="2442514" y="316447"/>
                  <a:pt x="2443947" y="316219"/>
                  <a:pt x="2444924" y="315893"/>
                </a:cubicBezTo>
                <a:cubicBezTo>
                  <a:pt x="2445900" y="315568"/>
                  <a:pt x="2446519" y="315161"/>
                  <a:pt x="2446779" y="314672"/>
                </a:cubicBezTo>
                <a:cubicBezTo>
                  <a:pt x="2447040" y="314184"/>
                  <a:pt x="2447170" y="313582"/>
                  <a:pt x="2447170" y="312865"/>
                </a:cubicBezTo>
                <a:cubicBezTo>
                  <a:pt x="2447170" y="312214"/>
                  <a:pt x="2447007" y="311319"/>
                  <a:pt x="2446682" y="310180"/>
                </a:cubicBezTo>
                <a:cubicBezTo>
                  <a:pt x="2446356" y="309040"/>
                  <a:pt x="2445705" y="307233"/>
                  <a:pt x="2444728" y="304759"/>
                </a:cubicBezTo>
                <a:lnTo>
                  <a:pt x="2434083" y="279853"/>
                </a:lnTo>
                <a:cubicBezTo>
                  <a:pt x="2432845" y="276858"/>
                  <a:pt x="2431576" y="274172"/>
                  <a:pt x="2430273" y="271796"/>
                </a:cubicBezTo>
                <a:cubicBezTo>
                  <a:pt x="2428971" y="269419"/>
                  <a:pt x="2427588" y="267303"/>
                  <a:pt x="2426123" y="265447"/>
                </a:cubicBezTo>
                <a:cubicBezTo>
                  <a:pt x="2424658" y="263592"/>
                  <a:pt x="2423095" y="262013"/>
                  <a:pt x="2421434" y="260710"/>
                </a:cubicBezTo>
                <a:cubicBezTo>
                  <a:pt x="2419774" y="259408"/>
                  <a:pt x="2418000" y="258301"/>
                  <a:pt x="2416112" y="257390"/>
                </a:cubicBezTo>
                <a:cubicBezTo>
                  <a:pt x="2420018" y="256153"/>
                  <a:pt x="2423502" y="254525"/>
                  <a:pt x="2426562" y="252506"/>
                </a:cubicBezTo>
                <a:cubicBezTo>
                  <a:pt x="2429622" y="250488"/>
                  <a:pt x="2432194" y="248111"/>
                  <a:pt x="2434278" y="245377"/>
                </a:cubicBezTo>
                <a:cubicBezTo>
                  <a:pt x="2436361" y="242642"/>
                  <a:pt x="2437940" y="239533"/>
                  <a:pt x="2439015" y="236049"/>
                </a:cubicBezTo>
                <a:cubicBezTo>
                  <a:pt x="2440089" y="232566"/>
                  <a:pt x="2440626" y="228708"/>
                  <a:pt x="2440626" y="224475"/>
                </a:cubicBezTo>
                <a:cubicBezTo>
                  <a:pt x="2440626" y="219462"/>
                  <a:pt x="2439877" y="215018"/>
                  <a:pt x="2438380" y="211144"/>
                </a:cubicBezTo>
                <a:cubicBezTo>
                  <a:pt x="2436882" y="207270"/>
                  <a:pt x="2434717" y="203916"/>
                  <a:pt x="2431885" y="201084"/>
                </a:cubicBezTo>
                <a:cubicBezTo>
                  <a:pt x="2429053" y="198251"/>
                  <a:pt x="2425602" y="195956"/>
                  <a:pt x="2421532" y="194198"/>
                </a:cubicBezTo>
                <a:cubicBezTo>
                  <a:pt x="2417462" y="192440"/>
                  <a:pt x="2412888" y="191203"/>
                  <a:pt x="2407810" y="190487"/>
                </a:cubicBezTo>
                <a:cubicBezTo>
                  <a:pt x="2406052" y="190291"/>
                  <a:pt x="2404098" y="190129"/>
                  <a:pt x="2401950" y="189998"/>
                </a:cubicBezTo>
                <a:cubicBezTo>
                  <a:pt x="2399801" y="189868"/>
                  <a:pt x="2397066" y="189803"/>
                  <a:pt x="2393745" y="189803"/>
                </a:cubicBezTo>
                <a:close/>
                <a:moveTo>
                  <a:pt x="2265777" y="189803"/>
                </a:moveTo>
                <a:cubicBezTo>
                  <a:pt x="2263628" y="189803"/>
                  <a:pt x="2261821" y="190438"/>
                  <a:pt x="2260356" y="191708"/>
                </a:cubicBezTo>
                <a:cubicBezTo>
                  <a:pt x="2258891" y="192977"/>
                  <a:pt x="2258158" y="195045"/>
                  <a:pt x="2258158" y="197910"/>
                </a:cubicBezTo>
                <a:lnTo>
                  <a:pt x="2258158" y="308080"/>
                </a:lnTo>
                <a:cubicBezTo>
                  <a:pt x="2258158" y="310945"/>
                  <a:pt x="2258891" y="313012"/>
                  <a:pt x="2260356" y="314282"/>
                </a:cubicBezTo>
                <a:cubicBezTo>
                  <a:pt x="2261821" y="315551"/>
                  <a:pt x="2263628" y="316186"/>
                  <a:pt x="2265777" y="316186"/>
                </a:cubicBezTo>
                <a:lnTo>
                  <a:pt x="2329261" y="316186"/>
                </a:lnTo>
                <a:cubicBezTo>
                  <a:pt x="2329847" y="316186"/>
                  <a:pt x="2330384" y="316007"/>
                  <a:pt x="2330873" y="315649"/>
                </a:cubicBezTo>
                <a:cubicBezTo>
                  <a:pt x="2331361" y="315291"/>
                  <a:pt x="2331768" y="314721"/>
                  <a:pt x="2332093" y="313940"/>
                </a:cubicBezTo>
                <a:cubicBezTo>
                  <a:pt x="2332419" y="313158"/>
                  <a:pt x="2332663" y="312133"/>
                  <a:pt x="2332826" y="310863"/>
                </a:cubicBezTo>
                <a:cubicBezTo>
                  <a:pt x="2332989" y="309594"/>
                  <a:pt x="2333070" y="308015"/>
                  <a:pt x="2333070" y="306126"/>
                </a:cubicBezTo>
                <a:cubicBezTo>
                  <a:pt x="2333070" y="304238"/>
                  <a:pt x="2332989" y="302659"/>
                  <a:pt x="2332826" y="301389"/>
                </a:cubicBezTo>
                <a:cubicBezTo>
                  <a:pt x="2332663" y="300120"/>
                  <a:pt x="2332419" y="299094"/>
                  <a:pt x="2332093" y="298313"/>
                </a:cubicBezTo>
                <a:cubicBezTo>
                  <a:pt x="2331768" y="297531"/>
                  <a:pt x="2331361" y="296962"/>
                  <a:pt x="2330873" y="296604"/>
                </a:cubicBezTo>
                <a:cubicBezTo>
                  <a:pt x="2330384" y="296245"/>
                  <a:pt x="2329847" y="296066"/>
                  <a:pt x="2329261" y="296066"/>
                </a:cubicBezTo>
                <a:lnTo>
                  <a:pt x="2283748" y="296066"/>
                </a:lnTo>
                <a:lnTo>
                  <a:pt x="2283748" y="260417"/>
                </a:lnTo>
                <a:lnTo>
                  <a:pt x="2321936" y="260417"/>
                </a:lnTo>
                <a:cubicBezTo>
                  <a:pt x="2322522" y="260417"/>
                  <a:pt x="2323059" y="260255"/>
                  <a:pt x="2323547" y="259929"/>
                </a:cubicBezTo>
                <a:cubicBezTo>
                  <a:pt x="2324036" y="259604"/>
                  <a:pt x="2324443" y="259066"/>
                  <a:pt x="2324768" y="258318"/>
                </a:cubicBezTo>
                <a:cubicBezTo>
                  <a:pt x="2325094" y="257569"/>
                  <a:pt x="2325338" y="256576"/>
                  <a:pt x="2325501" y="255339"/>
                </a:cubicBezTo>
                <a:cubicBezTo>
                  <a:pt x="2325664" y="254102"/>
                  <a:pt x="2325745" y="252539"/>
                  <a:pt x="2325745" y="250651"/>
                </a:cubicBezTo>
                <a:cubicBezTo>
                  <a:pt x="2325745" y="248827"/>
                  <a:pt x="2325664" y="247281"/>
                  <a:pt x="2325501" y="246011"/>
                </a:cubicBezTo>
                <a:cubicBezTo>
                  <a:pt x="2325338" y="244742"/>
                  <a:pt x="2325094" y="243732"/>
                  <a:pt x="2324768" y="242984"/>
                </a:cubicBezTo>
                <a:cubicBezTo>
                  <a:pt x="2324443" y="242235"/>
                  <a:pt x="2324036" y="241681"/>
                  <a:pt x="2323547" y="241323"/>
                </a:cubicBezTo>
                <a:cubicBezTo>
                  <a:pt x="2323059" y="240965"/>
                  <a:pt x="2322522" y="240786"/>
                  <a:pt x="2321936" y="240786"/>
                </a:cubicBezTo>
                <a:lnTo>
                  <a:pt x="2283748" y="240786"/>
                </a:lnTo>
                <a:lnTo>
                  <a:pt x="2283748" y="209923"/>
                </a:lnTo>
                <a:lnTo>
                  <a:pt x="2328870" y="209923"/>
                </a:lnTo>
                <a:cubicBezTo>
                  <a:pt x="2329456" y="209923"/>
                  <a:pt x="2329977" y="209744"/>
                  <a:pt x="2330433" y="209386"/>
                </a:cubicBezTo>
                <a:cubicBezTo>
                  <a:pt x="2330889" y="209028"/>
                  <a:pt x="2331280" y="208458"/>
                  <a:pt x="2331605" y="207676"/>
                </a:cubicBezTo>
                <a:cubicBezTo>
                  <a:pt x="2331931" y="206895"/>
                  <a:pt x="2332175" y="205870"/>
                  <a:pt x="2332338" y="204600"/>
                </a:cubicBezTo>
                <a:cubicBezTo>
                  <a:pt x="2332500" y="203330"/>
                  <a:pt x="2332582" y="201784"/>
                  <a:pt x="2332582" y="199961"/>
                </a:cubicBezTo>
                <a:cubicBezTo>
                  <a:pt x="2332582" y="198007"/>
                  <a:pt x="2332500" y="196396"/>
                  <a:pt x="2332338" y="195126"/>
                </a:cubicBezTo>
                <a:cubicBezTo>
                  <a:pt x="2332175" y="193856"/>
                  <a:pt x="2331931" y="192815"/>
                  <a:pt x="2331605" y="192001"/>
                </a:cubicBezTo>
                <a:cubicBezTo>
                  <a:pt x="2331280" y="191187"/>
                  <a:pt x="2330889" y="190617"/>
                  <a:pt x="2330433" y="190291"/>
                </a:cubicBezTo>
                <a:cubicBezTo>
                  <a:pt x="2329977" y="189966"/>
                  <a:pt x="2329456" y="189803"/>
                  <a:pt x="2328870" y="189803"/>
                </a:cubicBezTo>
                <a:close/>
                <a:moveTo>
                  <a:pt x="2096377" y="189803"/>
                </a:moveTo>
                <a:cubicBezTo>
                  <a:pt x="2093447" y="189803"/>
                  <a:pt x="2091103" y="190682"/>
                  <a:pt x="2089345" y="192440"/>
                </a:cubicBezTo>
                <a:cubicBezTo>
                  <a:pt x="2087587" y="194198"/>
                  <a:pt x="2086708" y="196738"/>
                  <a:pt x="2086708" y="200058"/>
                </a:cubicBezTo>
                <a:lnTo>
                  <a:pt x="2086708" y="312670"/>
                </a:lnTo>
                <a:cubicBezTo>
                  <a:pt x="2086708" y="313321"/>
                  <a:pt x="2086888" y="313907"/>
                  <a:pt x="2087245" y="314428"/>
                </a:cubicBezTo>
                <a:cubicBezTo>
                  <a:pt x="2087604" y="314949"/>
                  <a:pt x="2088255" y="315372"/>
                  <a:pt x="2089199" y="315698"/>
                </a:cubicBezTo>
                <a:cubicBezTo>
                  <a:pt x="2090143" y="316023"/>
                  <a:pt x="2091396" y="316284"/>
                  <a:pt x="2092959" y="316479"/>
                </a:cubicBezTo>
                <a:cubicBezTo>
                  <a:pt x="2094522" y="316674"/>
                  <a:pt x="2096475" y="316772"/>
                  <a:pt x="2098819" y="316772"/>
                </a:cubicBezTo>
                <a:cubicBezTo>
                  <a:pt x="2101229" y="316772"/>
                  <a:pt x="2103198" y="316674"/>
                  <a:pt x="2104728" y="316479"/>
                </a:cubicBezTo>
                <a:cubicBezTo>
                  <a:pt x="2106258" y="316284"/>
                  <a:pt x="2107512" y="316023"/>
                  <a:pt x="2108488" y="315698"/>
                </a:cubicBezTo>
                <a:cubicBezTo>
                  <a:pt x="2109465" y="315372"/>
                  <a:pt x="2110133" y="314949"/>
                  <a:pt x="2110491" y="314428"/>
                </a:cubicBezTo>
                <a:cubicBezTo>
                  <a:pt x="2110849" y="313907"/>
                  <a:pt x="2111028" y="313321"/>
                  <a:pt x="2111028" y="312670"/>
                </a:cubicBezTo>
                <a:lnTo>
                  <a:pt x="2111028" y="209825"/>
                </a:lnTo>
                <a:lnTo>
                  <a:pt x="2111223" y="209825"/>
                </a:lnTo>
                <a:lnTo>
                  <a:pt x="2146579" y="312572"/>
                </a:lnTo>
                <a:cubicBezTo>
                  <a:pt x="2146774" y="313289"/>
                  <a:pt x="2147165" y="313907"/>
                  <a:pt x="2147751" y="314428"/>
                </a:cubicBezTo>
                <a:cubicBezTo>
                  <a:pt x="2148337" y="314949"/>
                  <a:pt x="2149135" y="315388"/>
                  <a:pt x="2150144" y="315747"/>
                </a:cubicBezTo>
                <a:cubicBezTo>
                  <a:pt x="2151153" y="316105"/>
                  <a:pt x="2152439" y="316365"/>
                  <a:pt x="2154002" y="316528"/>
                </a:cubicBezTo>
                <a:cubicBezTo>
                  <a:pt x="2155565" y="316691"/>
                  <a:pt x="2157453" y="316772"/>
                  <a:pt x="2159667" y="316772"/>
                </a:cubicBezTo>
                <a:cubicBezTo>
                  <a:pt x="2161881" y="316772"/>
                  <a:pt x="2163769" y="316723"/>
                  <a:pt x="2165331" y="316626"/>
                </a:cubicBezTo>
                <a:cubicBezTo>
                  <a:pt x="2166894" y="316528"/>
                  <a:pt x="2168180" y="316316"/>
                  <a:pt x="2169189" y="315991"/>
                </a:cubicBezTo>
                <a:cubicBezTo>
                  <a:pt x="2170199" y="315665"/>
                  <a:pt x="2170996" y="315226"/>
                  <a:pt x="2171582" y="314672"/>
                </a:cubicBezTo>
                <a:cubicBezTo>
                  <a:pt x="2172168" y="314119"/>
                  <a:pt x="2172592" y="313419"/>
                  <a:pt x="2172852" y="312572"/>
                </a:cubicBezTo>
                <a:lnTo>
                  <a:pt x="2209478" y="209825"/>
                </a:lnTo>
                <a:lnTo>
                  <a:pt x="2209673" y="209825"/>
                </a:lnTo>
                <a:lnTo>
                  <a:pt x="2209673" y="312670"/>
                </a:lnTo>
                <a:cubicBezTo>
                  <a:pt x="2209673" y="313321"/>
                  <a:pt x="2209868" y="313907"/>
                  <a:pt x="2210259" y="314428"/>
                </a:cubicBezTo>
                <a:cubicBezTo>
                  <a:pt x="2210650" y="314949"/>
                  <a:pt x="2211301" y="315372"/>
                  <a:pt x="2212212" y="315698"/>
                </a:cubicBezTo>
                <a:cubicBezTo>
                  <a:pt x="2213124" y="316023"/>
                  <a:pt x="2214361" y="316284"/>
                  <a:pt x="2215924" y="316479"/>
                </a:cubicBezTo>
                <a:cubicBezTo>
                  <a:pt x="2217486" y="316674"/>
                  <a:pt x="2219440" y="316772"/>
                  <a:pt x="2221784" y="316772"/>
                </a:cubicBezTo>
                <a:cubicBezTo>
                  <a:pt x="2224193" y="316772"/>
                  <a:pt x="2226179" y="316674"/>
                  <a:pt x="2227742" y="316479"/>
                </a:cubicBezTo>
                <a:cubicBezTo>
                  <a:pt x="2229304" y="316284"/>
                  <a:pt x="2230558" y="316023"/>
                  <a:pt x="2231502" y="315698"/>
                </a:cubicBezTo>
                <a:cubicBezTo>
                  <a:pt x="2232446" y="315372"/>
                  <a:pt x="2233097" y="314949"/>
                  <a:pt x="2233455" y="314428"/>
                </a:cubicBezTo>
                <a:cubicBezTo>
                  <a:pt x="2233813" y="313907"/>
                  <a:pt x="2233992" y="313321"/>
                  <a:pt x="2233992" y="312670"/>
                </a:cubicBezTo>
                <a:lnTo>
                  <a:pt x="2233992" y="200058"/>
                </a:lnTo>
                <a:cubicBezTo>
                  <a:pt x="2233992" y="198431"/>
                  <a:pt x="2233781" y="196982"/>
                  <a:pt x="2233358" y="195712"/>
                </a:cubicBezTo>
                <a:cubicBezTo>
                  <a:pt x="2232934" y="194442"/>
                  <a:pt x="2232316" y="193368"/>
                  <a:pt x="2231502" y="192489"/>
                </a:cubicBezTo>
                <a:cubicBezTo>
                  <a:pt x="2230688" y="191610"/>
                  <a:pt x="2229646" y="190943"/>
                  <a:pt x="2228376" y="190487"/>
                </a:cubicBezTo>
                <a:cubicBezTo>
                  <a:pt x="2227107" y="190031"/>
                  <a:pt x="2225593" y="189803"/>
                  <a:pt x="2223835" y="189803"/>
                </a:cubicBezTo>
                <a:lnTo>
                  <a:pt x="2206548" y="189803"/>
                </a:lnTo>
                <a:cubicBezTo>
                  <a:pt x="2204138" y="189803"/>
                  <a:pt x="2202022" y="190047"/>
                  <a:pt x="2200199" y="190536"/>
                </a:cubicBezTo>
                <a:cubicBezTo>
                  <a:pt x="2198376" y="191024"/>
                  <a:pt x="2196797" y="191854"/>
                  <a:pt x="2195462" y="193026"/>
                </a:cubicBezTo>
                <a:cubicBezTo>
                  <a:pt x="2194127" y="194198"/>
                  <a:pt x="2192955" y="195728"/>
                  <a:pt x="2191946" y="197617"/>
                </a:cubicBezTo>
                <a:cubicBezTo>
                  <a:pt x="2190937" y="199505"/>
                  <a:pt x="2190009" y="201816"/>
                  <a:pt x="2189163" y="204551"/>
                </a:cubicBezTo>
                <a:lnTo>
                  <a:pt x="2160839" y="279658"/>
                </a:lnTo>
                <a:lnTo>
                  <a:pt x="2160448" y="279658"/>
                </a:lnTo>
                <a:lnTo>
                  <a:pt x="2133101" y="204356"/>
                </a:lnTo>
                <a:cubicBezTo>
                  <a:pt x="2132319" y="201621"/>
                  <a:pt x="2131408" y="199326"/>
                  <a:pt x="2130366" y="197470"/>
                </a:cubicBezTo>
                <a:cubicBezTo>
                  <a:pt x="2129324" y="195614"/>
                  <a:pt x="2128022" y="194117"/>
                  <a:pt x="2126459" y="192977"/>
                </a:cubicBezTo>
                <a:cubicBezTo>
                  <a:pt x="2124897" y="191838"/>
                  <a:pt x="2123041" y="191024"/>
                  <a:pt x="2120892" y="190536"/>
                </a:cubicBezTo>
                <a:cubicBezTo>
                  <a:pt x="2118744" y="190047"/>
                  <a:pt x="2116172" y="189803"/>
                  <a:pt x="2113176" y="189803"/>
                </a:cubicBezTo>
                <a:close/>
                <a:moveTo>
                  <a:pt x="1827627" y="189803"/>
                </a:moveTo>
                <a:cubicBezTo>
                  <a:pt x="1825478" y="189803"/>
                  <a:pt x="1823671" y="190438"/>
                  <a:pt x="1822206" y="191708"/>
                </a:cubicBezTo>
                <a:cubicBezTo>
                  <a:pt x="1820741" y="192977"/>
                  <a:pt x="1820008" y="195045"/>
                  <a:pt x="1820008" y="197910"/>
                </a:cubicBezTo>
                <a:lnTo>
                  <a:pt x="1820008" y="312475"/>
                </a:lnTo>
                <a:cubicBezTo>
                  <a:pt x="1820008" y="313191"/>
                  <a:pt x="1820220" y="313810"/>
                  <a:pt x="1820643" y="314330"/>
                </a:cubicBezTo>
                <a:cubicBezTo>
                  <a:pt x="1821067" y="314851"/>
                  <a:pt x="1821766" y="315291"/>
                  <a:pt x="1822743" y="315649"/>
                </a:cubicBezTo>
                <a:cubicBezTo>
                  <a:pt x="1823720" y="316007"/>
                  <a:pt x="1825038" y="316284"/>
                  <a:pt x="1826699" y="316479"/>
                </a:cubicBezTo>
                <a:cubicBezTo>
                  <a:pt x="1828359" y="316674"/>
                  <a:pt x="1830426" y="316772"/>
                  <a:pt x="1832901" y="316772"/>
                </a:cubicBezTo>
                <a:cubicBezTo>
                  <a:pt x="1835440" y="316772"/>
                  <a:pt x="1837524" y="316674"/>
                  <a:pt x="1839151" y="316479"/>
                </a:cubicBezTo>
                <a:cubicBezTo>
                  <a:pt x="1840779" y="316284"/>
                  <a:pt x="1842098" y="316007"/>
                  <a:pt x="1843107" y="315649"/>
                </a:cubicBezTo>
                <a:cubicBezTo>
                  <a:pt x="1844116" y="315291"/>
                  <a:pt x="1844816" y="314851"/>
                  <a:pt x="1845207" y="314330"/>
                </a:cubicBezTo>
                <a:cubicBezTo>
                  <a:pt x="1845598" y="313810"/>
                  <a:pt x="1845793" y="313191"/>
                  <a:pt x="1845793" y="312475"/>
                </a:cubicBezTo>
                <a:lnTo>
                  <a:pt x="1845793" y="265399"/>
                </a:lnTo>
                <a:lnTo>
                  <a:pt x="1884567" y="265399"/>
                </a:lnTo>
                <a:cubicBezTo>
                  <a:pt x="1885153" y="265399"/>
                  <a:pt x="1885674" y="265219"/>
                  <a:pt x="1886130" y="264861"/>
                </a:cubicBezTo>
                <a:cubicBezTo>
                  <a:pt x="1886586" y="264503"/>
                  <a:pt x="1886993" y="263901"/>
                  <a:pt x="1887351" y="263054"/>
                </a:cubicBezTo>
                <a:cubicBezTo>
                  <a:pt x="1887709" y="262208"/>
                  <a:pt x="1887969" y="261134"/>
                  <a:pt x="1888132" y="259831"/>
                </a:cubicBezTo>
                <a:cubicBezTo>
                  <a:pt x="1888295" y="258529"/>
                  <a:pt x="1888376" y="256901"/>
                  <a:pt x="1888376" y="254948"/>
                </a:cubicBezTo>
                <a:cubicBezTo>
                  <a:pt x="1888376" y="252995"/>
                  <a:pt x="1888295" y="251367"/>
                  <a:pt x="1888132" y="250065"/>
                </a:cubicBezTo>
                <a:cubicBezTo>
                  <a:pt x="1887969" y="248762"/>
                  <a:pt x="1887709" y="247721"/>
                  <a:pt x="1887351" y="246939"/>
                </a:cubicBezTo>
                <a:cubicBezTo>
                  <a:pt x="1886993" y="246158"/>
                  <a:pt x="1886586" y="245604"/>
                  <a:pt x="1886130" y="245279"/>
                </a:cubicBezTo>
                <a:cubicBezTo>
                  <a:pt x="1885674" y="244953"/>
                  <a:pt x="1885153" y="244790"/>
                  <a:pt x="1884567" y="244790"/>
                </a:cubicBezTo>
                <a:lnTo>
                  <a:pt x="1845793" y="244790"/>
                </a:lnTo>
                <a:lnTo>
                  <a:pt x="1845793" y="210802"/>
                </a:lnTo>
                <a:lnTo>
                  <a:pt x="1887107" y="210802"/>
                </a:lnTo>
                <a:cubicBezTo>
                  <a:pt x="1887693" y="210802"/>
                  <a:pt x="1888214" y="210607"/>
                  <a:pt x="1888669" y="210216"/>
                </a:cubicBezTo>
                <a:cubicBezTo>
                  <a:pt x="1889125" y="209825"/>
                  <a:pt x="1889532" y="209239"/>
                  <a:pt x="1889890" y="208458"/>
                </a:cubicBezTo>
                <a:cubicBezTo>
                  <a:pt x="1890248" y="207676"/>
                  <a:pt x="1890509" y="206618"/>
                  <a:pt x="1890672" y="205284"/>
                </a:cubicBezTo>
                <a:cubicBezTo>
                  <a:pt x="1890834" y="203949"/>
                  <a:pt x="1890916" y="202305"/>
                  <a:pt x="1890916" y="200351"/>
                </a:cubicBezTo>
                <a:cubicBezTo>
                  <a:pt x="1890916" y="198398"/>
                  <a:pt x="1890834" y="196738"/>
                  <a:pt x="1890672" y="195370"/>
                </a:cubicBezTo>
                <a:cubicBezTo>
                  <a:pt x="1890509" y="194003"/>
                  <a:pt x="1890248" y="192912"/>
                  <a:pt x="1889890" y="192098"/>
                </a:cubicBezTo>
                <a:cubicBezTo>
                  <a:pt x="1889532" y="191284"/>
                  <a:pt x="1889125" y="190698"/>
                  <a:pt x="1888669" y="190340"/>
                </a:cubicBezTo>
                <a:cubicBezTo>
                  <a:pt x="1888214" y="189982"/>
                  <a:pt x="1887693" y="189803"/>
                  <a:pt x="1887107" y="189803"/>
                </a:cubicBezTo>
                <a:close/>
                <a:moveTo>
                  <a:pt x="1437102" y="189803"/>
                </a:moveTo>
                <a:cubicBezTo>
                  <a:pt x="1434953" y="189803"/>
                  <a:pt x="1433146" y="190438"/>
                  <a:pt x="1431681" y="191708"/>
                </a:cubicBezTo>
                <a:cubicBezTo>
                  <a:pt x="1430216" y="192977"/>
                  <a:pt x="1429483" y="195045"/>
                  <a:pt x="1429483" y="197910"/>
                </a:cubicBezTo>
                <a:lnTo>
                  <a:pt x="1429483" y="308080"/>
                </a:lnTo>
                <a:cubicBezTo>
                  <a:pt x="1429483" y="310945"/>
                  <a:pt x="1430216" y="313012"/>
                  <a:pt x="1431681" y="314282"/>
                </a:cubicBezTo>
                <a:cubicBezTo>
                  <a:pt x="1433146" y="315551"/>
                  <a:pt x="1434953" y="316186"/>
                  <a:pt x="1437102" y="316186"/>
                </a:cubicBezTo>
                <a:lnTo>
                  <a:pt x="1500586" y="316186"/>
                </a:lnTo>
                <a:cubicBezTo>
                  <a:pt x="1501172" y="316186"/>
                  <a:pt x="1501709" y="316007"/>
                  <a:pt x="1502198" y="315649"/>
                </a:cubicBezTo>
                <a:cubicBezTo>
                  <a:pt x="1502686" y="315291"/>
                  <a:pt x="1503093" y="314721"/>
                  <a:pt x="1503418" y="313940"/>
                </a:cubicBezTo>
                <a:cubicBezTo>
                  <a:pt x="1503744" y="313158"/>
                  <a:pt x="1503988" y="312133"/>
                  <a:pt x="1504151" y="310863"/>
                </a:cubicBezTo>
                <a:cubicBezTo>
                  <a:pt x="1504314" y="309594"/>
                  <a:pt x="1504395" y="308015"/>
                  <a:pt x="1504395" y="306126"/>
                </a:cubicBezTo>
                <a:cubicBezTo>
                  <a:pt x="1504395" y="304238"/>
                  <a:pt x="1504314" y="302659"/>
                  <a:pt x="1504151" y="301389"/>
                </a:cubicBezTo>
                <a:cubicBezTo>
                  <a:pt x="1503988" y="300120"/>
                  <a:pt x="1503744" y="299094"/>
                  <a:pt x="1503418" y="298313"/>
                </a:cubicBezTo>
                <a:cubicBezTo>
                  <a:pt x="1503093" y="297531"/>
                  <a:pt x="1502686" y="296962"/>
                  <a:pt x="1502198" y="296604"/>
                </a:cubicBezTo>
                <a:cubicBezTo>
                  <a:pt x="1501709" y="296245"/>
                  <a:pt x="1501172" y="296066"/>
                  <a:pt x="1500586" y="296066"/>
                </a:cubicBezTo>
                <a:lnTo>
                  <a:pt x="1455073" y="296066"/>
                </a:lnTo>
                <a:lnTo>
                  <a:pt x="1455073" y="260417"/>
                </a:lnTo>
                <a:lnTo>
                  <a:pt x="1493261" y="260417"/>
                </a:lnTo>
                <a:cubicBezTo>
                  <a:pt x="1493847" y="260417"/>
                  <a:pt x="1494384" y="260255"/>
                  <a:pt x="1494872" y="259929"/>
                </a:cubicBezTo>
                <a:cubicBezTo>
                  <a:pt x="1495361" y="259604"/>
                  <a:pt x="1495768" y="259066"/>
                  <a:pt x="1496093" y="258318"/>
                </a:cubicBezTo>
                <a:cubicBezTo>
                  <a:pt x="1496419" y="257569"/>
                  <a:pt x="1496663" y="256576"/>
                  <a:pt x="1496826" y="255339"/>
                </a:cubicBezTo>
                <a:cubicBezTo>
                  <a:pt x="1496989" y="254102"/>
                  <a:pt x="1497070" y="252539"/>
                  <a:pt x="1497070" y="250651"/>
                </a:cubicBezTo>
                <a:cubicBezTo>
                  <a:pt x="1497070" y="248827"/>
                  <a:pt x="1496989" y="247281"/>
                  <a:pt x="1496826" y="246011"/>
                </a:cubicBezTo>
                <a:cubicBezTo>
                  <a:pt x="1496663" y="244742"/>
                  <a:pt x="1496419" y="243732"/>
                  <a:pt x="1496093" y="242984"/>
                </a:cubicBezTo>
                <a:cubicBezTo>
                  <a:pt x="1495768" y="242235"/>
                  <a:pt x="1495361" y="241681"/>
                  <a:pt x="1494872" y="241323"/>
                </a:cubicBezTo>
                <a:cubicBezTo>
                  <a:pt x="1494384" y="240965"/>
                  <a:pt x="1493847" y="240786"/>
                  <a:pt x="1493261" y="240786"/>
                </a:cubicBezTo>
                <a:lnTo>
                  <a:pt x="1455073" y="240786"/>
                </a:lnTo>
                <a:lnTo>
                  <a:pt x="1455073" y="209923"/>
                </a:lnTo>
                <a:lnTo>
                  <a:pt x="1500195" y="209923"/>
                </a:lnTo>
                <a:cubicBezTo>
                  <a:pt x="1500781" y="209923"/>
                  <a:pt x="1501302" y="209744"/>
                  <a:pt x="1501758" y="209386"/>
                </a:cubicBezTo>
                <a:cubicBezTo>
                  <a:pt x="1502214" y="209028"/>
                  <a:pt x="1502605" y="208458"/>
                  <a:pt x="1502930" y="207676"/>
                </a:cubicBezTo>
                <a:cubicBezTo>
                  <a:pt x="1503256" y="206895"/>
                  <a:pt x="1503500" y="205870"/>
                  <a:pt x="1503663" y="204600"/>
                </a:cubicBezTo>
                <a:cubicBezTo>
                  <a:pt x="1503825" y="203330"/>
                  <a:pt x="1503907" y="201784"/>
                  <a:pt x="1503907" y="199961"/>
                </a:cubicBezTo>
                <a:cubicBezTo>
                  <a:pt x="1503907" y="198007"/>
                  <a:pt x="1503825" y="196396"/>
                  <a:pt x="1503663" y="195126"/>
                </a:cubicBezTo>
                <a:cubicBezTo>
                  <a:pt x="1503500" y="193856"/>
                  <a:pt x="1503256" y="192815"/>
                  <a:pt x="1502930" y="192001"/>
                </a:cubicBezTo>
                <a:cubicBezTo>
                  <a:pt x="1502605" y="191187"/>
                  <a:pt x="1502214" y="190617"/>
                  <a:pt x="1501758" y="190291"/>
                </a:cubicBezTo>
                <a:cubicBezTo>
                  <a:pt x="1501302" y="189966"/>
                  <a:pt x="1500781" y="189803"/>
                  <a:pt x="1500195" y="189803"/>
                </a:cubicBezTo>
                <a:close/>
                <a:moveTo>
                  <a:pt x="1325443" y="189803"/>
                </a:moveTo>
                <a:cubicBezTo>
                  <a:pt x="1324792" y="189803"/>
                  <a:pt x="1324239" y="189982"/>
                  <a:pt x="1323783" y="190340"/>
                </a:cubicBezTo>
                <a:cubicBezTo>
                  <a:pt x="1323327" y="190698"/>
                  <a:pt x="1322936" y="191284"/>
                  <a:pt x="1322611" y="192098"/>
                </a:cubicBezTo>
                <a:cubicBezTo>
                  <a:pt x="1322285" y="192912"/>
                  <a:pt x="1322041" y="194003"/>
                  <a:pt x="1321878" y="195370"/>
                </a:cubicBezTo>
                <a:cubicBezTo>
                  <a:pt x="1321716" y="196738"/>
                  <a:pt x="1321634" y="198398"/>
                  <a:pt x="1321634" y="200351"/>
                </a:cubicBezTo>
                <a:cubicBezTo>
                  <a:pt x="1321634" y="202240"/>
                  <a:pt x="1321716" y="203851"/>
                  <a:pt x="1321878" y="205186"/>
                </a:cubicBezTo>
                <a:cubicBezTo>
                  <a:pt x="1322041" y="206521"/>
                  <a:pt x="1322285" y="207595"/>
                  <a:pt x="1322611" y="208409"/>
                </a:cubicBezTo>
                <a:cubicBezTo>
                  <a:pt x="1322936" y="209223"/>
                  <a:pt x="1323327" y="209825"/>
                  <a:pt x="1323783" y="210216"/>
                </a:cubicBezTo>
                <a:cubicBezTo>
                  <a:pt x="1324239" y="210607"/>
                  <a:pt x="1324792" y="210802"/>
                  <a:pt x="1325443" y="210802"/>
                </a:cubicBezTo>
                <a:lnTo>
                  <a:pt x="1357088" y="210802"/>
                </a:lnTo>
                <a:lnTo>
                  <a:pt x="1357088" y="312670"/>
                </a:lnTo>
                <a:cubicBezTo>
                  <a:pt x="1357088" y="313321"/>
                  <a:pt x="1357300" y="313907"/>
                  <a:pt x="1357723" y="314428"/>
                </a:cubicBezTo>
                <a:cubicBezTo>
                  <a:pt x="1358146" y="314949"/>
                  <a:pt x="1358846" y="315372"/>
                  <a:pt x="1359823" y="315698"/>
                </a:cubicBezTo>
                <a:cubicBezTo>
                  <a:pt x="1360799" y="316023"/>
                  <a:pt x="1362118" y="316284"/>
                  <a:pt x="1363778" y="316479"/>
                </a:cubicBezTo>
                <a:cubicBezTo>
                  <a:pt x="1365439" y="316674"/>
                  <a:pt x="1367506" y="316772"/>
                  <a:pt x="1369980" y="316772"/>
                </a:cubicBezTo>
                <a:cubicBezTo>
                  <a:pt x="1372454" y="316772"/>
                  <a:pt x="1374522" y="316674"/>
                  <a:pt x="1376182" y="316479"/>
                </a:cubicBezTo>
                <a:cubicBezTo>
                  <a:pt x="1377842" y="316284"/>
                  <a:pt x="1379161" y="316023"/>
                  <a:pt x="1380138" y="315698"/>
                </a:cubicBezTo>
                <a:cubicBezTo>
                  <a:pt x="1381114" y="315372"/>
                  <a:pt x="1381814" y="314949"/>
                  <a:pt x="1382238" y="314428"/>
                </a:cubicBezTo>
                <a:cubicBezTo>
                  <a:pt x="1382661" y="313907"/>
                  <a:pt x="1382872" y="313321"/>
                  <a:pt x="1382872" y="312670"/>
                </a:cubicBezTo>
                <a:lnTo>
                  <a:pt x="1382872" y="210802"/>
                </a:lnTo>
                <a:lnTo>
                  <a:pt x="1414517" y="210802"/>
                </a:lnTo>
                <a:cubicBezTo>
                  <a:pt x="1415103" y="210802"/>
                  <a:pt x="1415640" y="210607"/>
                  <a:pt x="1416129" y="210216"/>
                </a:cubicBezTo>
                <a:cubicBezTo>
                  <a:pt x="1416617" y="209825"/>
                  <a:pt x="1417024" y="209223"/>
                  <a:pt x="1417349" y="208409"/>
                </a:cubicBezTo>
                <a:cubicBezTo>
                  <a:pt x="1417675" y="207595"/>
                  <a:pt x="1417919" y="206521"/>
                  <a:pt x="1418082" y="205186"/>
                </a:cubicBezTo>
                <a:cubicBezTo>
                  <a:pt x="1418245" y="203851"/>
                  <a:pt x="1418326" y="202240"/>
                  <a:pt x="1418326" y="200351"/>
                </a:cubicBezTo>
                <a:cubicBezTo>
                  <a:pt x="1418326" y="198398"/>
                  <a:pt x="1418245" y="196738"/>
                  <a:pt x="1418082" y="195370"/>
                </a:cubicBezTo>
                <a:cubicBezTo>
                  <a:pt x="1417919" y="194003"/>
                  <a:pt x="1417675" y="192912"/>
                  <a:pt x="1417349" y="192098"/>
                </a:cubicBezTo>
                <a:cubicBezTo>
                  <a:pt x="1417024" y="191284"/>
                  <a:pt x="1416617" y="190698"/>
                  <a:pt x="1416129" y="190340"/>
                </a:cubicBezTo>
                <a:cubicBezTo>
                  <a:pt x="1415640" y="189982"/>
                  <a:pt x="1415103" y="189803"/>
                  <a:pt x="1414517" y="189803"/>
                </a:cubicBezTo>
                <a:close/>
                <a:moveTo>
                  <a:pt x="1144468" y="189803"/>
                </a:moveTo>
                <a:cubicBezTo>
                  <a:pt x="1143817" y="189803"/>
                  <a:pt x="1143264" y="189982"/>
                  <a:pt x="1142808" y="190340"/>
                </a:cubicBezTo>
                <a:cubicBezTo>
                  <a:pt x="1142352" y="190698"/>
                  <a:pt x="1141962" y="191284"/>
                  <a:pt x="1141636" y="192098"/>
                </a:cubicBezTo>
                <a:cubicBezTo>
                  <a:pt x="1141310" y="192912"/>
                  <a:pt x="1141066" y="194003"/>
                  <a:pt x="1140903" y="195370"/>
                </a:cubicBezTo>
                <a:cubicBezTo>
                  <a:pt x="1140741" y="196738"/>
                  <a:pt x="1140659" y="198398"/>
                  <a:pt x="1140659" y="200351"/>
                </a:cubicBezTo>
                <a:cubicBezTo>
                  <a:pt x="1140659" y="202240"/>
                  <a:pt x="1140741" y="203851"/>
                  <a:pt x="1140903" y="205186"/>
                </a:cubicBezTo>
                <a:cubicBezTo>
                  <a:pt x="1141066" y="206521"/>
                  <a:pt x="1141310" y="207595"/>
                  <a:pt x="1141636" y="208409"/>
                </a:cubicBezTo>
                <a:cubicBezTo>
                  <a:pt x="1141962" y="209223"/>
                  <a:pt x="1142352" y="209825"/>
                  <a:pt x="1142808" y="210216"/>
                </a:cubicBezTo>
                <a:cubicBezTo>
                  <a:pt x="1143264" y="210607"/>
                  <a:pt x="1143817" y="210802"/>
                  <a:pt x="1144468" y="210802"/>
                </a:cubicBezTo>
                <a:lnTo>
                  <a:pt x="1176113" y="210802"/>
                </a:lnTo>
                <a:lnTo>
                  <a:pt x="1176113" y="312670"/>
                </a:lnTo>
                <a:cubicBezTo>
                  <a:pt x="1176113" y="313321"/>
                  <a:pt x="1176325" y="313907"/>
                  <a:pt x="1176748" y="314428"/>
                </a:cubicBezTo>
                <a:cubicBezTo>
                  <a:pt x="1177171" y="314949"/>
                  <a:pt x="1177871" y="315372"/>
                  <a:pt x="1178848" y="315698"/>
                </a:cubicBezTo>
                <a:cubicBezTo>
                  <a:pt x="1179824" y="316023"/>
                  <a:pt x="1181143" y="316284"/>
                  <a:pt x="1182803" y="316479"/>
                </a:cubicBezTo>
                <a:cubicBezTo>
                  <a:pt x="1184464" y="316674"/>
                  <a:pt x="1186531" y="316772"/>
                  <a:pt x="1189005" y="316772"/>
                </a:cubicBezTo>
                <a:cubicBezTo>
                  <a:pt x="1191479" y="316772"/>
                  <a:pt x="1193547" y="316674"/>
                  <a:pt x="1195207" y="316479"/>
                </a:cubicBezTo>
                <a:cubicBezTo>
                  <a:pt x="1196868" y="316284"/>
                  <a:pt x="1198186" y="316023"/>
                  <a:pt x="1199163" y="315698"/>
                </a:cubicBezTo>
                <a:cubicBezTo>
                  <a:pt x="1200139" y="315372"/>
                  <a:pt x="1200839" y="314949"/>
                  <a:pt x="1201263" y="314428"/>
                </a:cubicBezTo>
                <a:cubicBezTo>
                  <a:pt x="1201686" y="313907"/>
                  <a:pt x="1201897" y="313321"/>
                  <a:pt x="1201897" y="312670"/>
                </a:cubicBezTo>
                <a:lnTo>
                  <a:pt x="1201897" y="210802"/>
                </a:lnTo>
                <a:lnTo>
                  <a:pt x="1233542" y="210802"/>
                </a:lnTo>
                <a:cubicBezTo>
                  <a:pt x="1234128" y="210802"/>
                  <a:pt x="1234665" y="210607"/>
                  <a:pt x="1235153" y="210216"/>
                </a:cubicBezTo>
                <a:cubicBezTo>
                  <a:pt x="1235642" y="209825"/>
                  <a:pt x="1236049" y="209223"/>
                  <a:pt x="1236374" y="208409"/>
                </a:cubicBezTo>
                <a:cubicBezTo>
                  <a:pt x="1236700" y="207595"/>
                  <a:pt x="1236944" y="206521"/>
                  <a:pt x="1237107" y="205186"/>
                </a:cubicBezTo>
                <a:cubicBezTo>
                  <a:pt x="1237270" y="203851"/>
                  <a:pt x="1237351" y="202240"/>
                  <a:pt x="1237351" y="200351"/>
                </a:cubicBezTo>
                <a:cubicBezTo>
                  <a:pt x="1237351" y="198398"/>
                  <a:pt x="1237270" y="196738"/>
                  <a:pt x="1237107" y="195370"/>
                </a:cubicBezTo>
                <a:cubicBezTo>
                  <a:pt x="1236944" y="194003"/>
                  <a:pt x="1236700" y="192912"/>
                  <a:pt x="1236374" y="192098"/>
                </a:cubicBezTo>
                <a:cubicBezTo>
                  <a:pt x="1236049" y="191284"/>
                  <a:pt x="1235642" y="190698"/>
                  <a:pt x="1235153" y="190340"/>
                </a:cubicBezTo>
                <a:cubicBezTo>
                  <a:pt x="1234665" y="189982"/>
                  <a:pt x="1234128" y="189803"/>
                  <a:pt x="1233542" y="189803"/>
                </a:cubicBezTo>
                <a:close/>
                <a:moveTo>
                  <a:pt x="884652" y="189803"/>
                </a:moveTo>
                <a:cubicBezTo>
                  <a:pt x="882503" y="189803"/>
                  <a:pt x="880696" y="190438"/>
                  <a:pt x="879231" y="191708"/>
                </a:cubicBezTo>
                <a:cubicBezTo>
                  <a:pt x="877766" y="192977"/>
                  <a:pt x="877033" y="195045"/>
                  <a:pt x="877033" y="197910"/>
                </a:cubicBezTo>
                <a:lnTo>
                  <a:pt x="877033" y="308080"/>
                </a:lnTo>
                <a:cubicBezTo>
                  <a:pt x="877033" y="310945"/>
                  <a:pt x="877766" y="313012"/>
                  <a:pt x="879231" y="314282"/>
                </a:cubicBezTo>
                <a:cubicBezTo>
                  <a:pt x="880696" y="315551"/>
                  <a:pt x="882503" y="316186"/>
                  <a:pt x="884652" y="316186"/>
                </a:cubicBezTo>
                <a:lnTo>
                  <a:pt x="914831" y="316186"/>
                </a:lnTo>
                <a:cubicBezTo>
                  <a:pt x="926031" y="316186"/>
                  <a:pt x="935683" y="314965"/>
                  <a:pt x="943790" y="312524"/>
                </a:cubicBezTo>
                <a:cubicBezTo>
                  <a:pt x="951896" y="310082"/>
                  <a:pt x="958782" y="306256"/>
                  <a:pt x="964447" y="301048"/>
                </a:cubicBezTo>
                <a:cubicBezTo>
                  <a:pt x="970112" y="295839"/>
                  <a:pt x="974458" y="289116"/>
                  <a:pt x="977485" y="280879"/>
                </a:cubicBezTo>
                <a:cubicBezTo>
                  <a:pt x="980513" y="272642"/>
                  <a:pt x="982027" y="262729"/>
                  <a:pt x="982027" y="251139"/>
                </a:cubicBezTo>
                <a:cubicBezTo>
                  <a:pt x="982027" y="241112"/>
                  <a:pt x="980627" y="232289"/>
                  <a:pt x="977827" y="224671"/>
                </a:cubicBezTo>
                <a:cubicBezTo>
                  <a:pt x="975028" y="217053"/>
                  <a:pt x="970942" y="210655"/>
                  <a:pt x="965570" y="205479"/>
                </a:cubicBezTo>
                <a:cubicBezTo>
                  <a:pt x="960198" y="200303"/>
                  <a:pt x="953589" y="196396"/>
                  <a:pt x="945743" y="193759"/>
                </a:cubicBezTo>
                <a:cubicBezTo>
                  <a:pt x="937897" y="191122"/>
                  <a:pt x="928342" y="189803"/>
                  <a:pt x="917078" y="189803"/>
                </a:cubicBezTo>
                <a:close/>
                <a:moveTo>
                  <a:pt x="789402" y="189803"/>
                </a:moveTo>
                <a:cubicBezTo>
                  <a:pt x="787253" y="189803"/>
                  <a:pt x="785446" y="190438"/>
                  <a:pt x="783981" y="191708"/>
                </a:cubicBezTo>
                <a:cubicBezTo>
                  <a:pt x="782516" y="192977"/>
                  <a:pt x="781784" y="195045"/>
                  <a:pt x="781784" y="197910"/>
                </a:cubicBezTo>
                <a:lnTo>
                  <a:pt x="781784" y="308080"/>
                </a:lnTo>
                <a:cubicBezTo>
                  <a:pt x="781784" y="310945"/>
                  <a:pt x="782516" y="313012"/>
                  <a:pt x="783981" y="314282"/>
                </a:cubicBezTo>
                <a:cubicBezTo>
                  <a:pt x="785446" y="315551"/>
                  <a:pt x="787253" y="316186"/>
                  <a:pt x="789402" y="316186"/>
                </a:cubicBezTo>
                <a:lnTo>
                  <a:pt x="852886" y="316186"/>
                </a:lnTo>
                <a:cubicBezTo>
                  <a:pt x="853472" y="316186"/>
                  <a:pt x="854009" y="316007"/>
                  <a:pt x="854498" y="315649"/>
                </a:cubicBezTo>
                <a:cubicBezTo>
                  <a:pt x="854986" y="315291"/>
                  <a:pt x="855393" y="314721"/>
                  <a:pt x="855719" y="313940"/>
                </a:cubicBezTo>
                <a:cubicBezTo>
                  <a:pt x="856044" y="313158"/>
                  <a:pt x="856288" y="312133"/>
                  <a:pt x="856451" y="310863"/>
                </a:cubicBezTo>
                <a:cubicBezTo>
                  <a:pt x="856614" y="309594"/>
                  <a:pt x="856695" y="308015"/>
                  <a:pt x="856695" y="306126"/>
                </a:cubicBezTo>
                <a:cubicBezTo>
                  <a:pt x="856695" y="304238"/>
                  <a:pt x="856614" y="302659"/>
                  <a:pt x="856451" y="301389"/>
                </a:cubicBezTo>
                <a:cubicBezTo>
                  <a:pt x="856288" y="300120"/>
                  <a:pt x="856044" y="299094"/>
                  <a:pt x="855719" y="298313"/>
                </a:cubicBezTo>
                <a:cubicBezTo>
                  <a:pt x="855393" y="297531"/>
                  <a:pt x="854986" y="296962"/>
                  <a:pt x="854498" y="296604"/>
                </a:cubicBezTo>
                <a:cubicBezTo>
                  <a:pt x="854009" y="296245"/>
                  <a:pt x="853472" y="296066"/>
                  <a:pt x="852886" y="296066"/>
                </a:cubicBezTo>
                <a:lnTo>
                  <a:pt x="807373" y="296066"/>
                </a:lnTo>
                <a:lnTo>
                  <a:pt x="807373" y="260417"/>
                </a:lnTo>
                <a:lnTo>
                  <a:pt x="845561" y="260417"/>
                </a:lnTo>
                <a:cubicBezTo>
                  <a:pt x="846147" y="260417"/>
                  <a:pt x="846684" y="260255"/>
                  <a:pt x="847173" y="259929"/>
                </a:cubicBezTo>
                <a:cubicBezTo>
                  <a:pt x="847661" y="259604"/>
                  <a:pt x="848068" y="259066"/>
                  <a:pt x="848393" y="258318"/>
                </a:cubicBezTo>
                <a:cubicBezTo>
                  <a:pt x="848719" y="257569"/>
                  <a:pt x="848963" y="256576"/>
                  <a:pt x="849126" y="255339"/>
                </a:cubicBezTo>
                <a:cubicBezTo>
                  <a:pt x="849289" y="254102"/>
                  <a:pt x="849370" y="252539"/>
                  <a:pt x="849370" y="250651"/>
                </a:cubicBezTo>
                <a:cubicBezTo>
                  <a:pt x="849370" y="248827"/>
                  <a:pt x="849289" y="247281"/>
                  <a:pt x="849126" y="246011"/>
                </a:cubicBezTo>
                <a:cubicBezTo>
                  <a:pt x="848963" y="244742"/>
                  <a:pt x="848719" y="243732"/>
                  <a:pt x="848393" y="242984"/>
                </a:cubicBezTo>
                <a:cubicBezTo>
                  <a:pt x="848068" y="242235"/>
                  <a:pt x="847661" y="241681"/>
                  <a:pt x="847173" y="241323"/>
                </a:cubicBezTo>
                <a:cubicBezTo>
                  <a:pt x="846684" y="240965"/>
                  <a:pt x="846147" y="240786"/>
                  <a:pt x="845561" y="240786"/>
                </a:cubicBezTo>
                <a:lnTo>
                  <a:pt x="807373" y="240786"/>
                </a:lnTo>
                <a:lnTo>
                  <a:pt x="807373" y="209923"/>
                </a:lnTo>
                <a:lnTo>
                  <a:pt x="852496" y="209923"/>
                </a:lnTo>
                <a:cubicBezTo>
                  <a:pt x="853082" y="209923"/>
                  <a:pt x="853602" y="209744"/>
                  <a:pt x="854058" y="209386"/>
                </a:cubicBezTo>
                <a:cubicBezTo>
                  <a:pt x="854514" y="209028"/>
                  <a:pt x="854905" y="208458"/>
                  <a:pt x="855230" y="207676"/>
                </a:cubicBezTo>
                <a:cubicBezTo>
                  <a:pt x="855556" y="206895"/>
                  <a:pt x="855800" y="205870"/>
                  <a:pt x="855963" y="204600"/>
                </a:cubicBezTo>
                <a:cubicBezTo>
                  <a:pt x="856125" y="203330"/>
                  <a:pt x="856207" y="201784"/>
                  <a:pt x="856207" y="199961"/>
                </a:cubicBezTo>
                <a:cubicBezTo>
                  <a:pt x="856207" y="198007"/>
                  <a:pt x="856125" y="196396"/>
                  <a:pt x="855963" y="195126"/>
                </a:cubicBezTo>
                <a:cubicBezTo>
                  <a:pt x="855800" y="193856"/>
                  <a:pt x="855556" y="192815"/>
                  <a:pt x="855230" y="192001"/>
                </a:cubicBezTo>
                <a:cubicBezTo>
                  <a:pt x="854905" y="191187"/>
                  <a:pt x="854514" y="190617"/>
                  <a:pt x="854058" y="190291"/>
                </a:cubicBezTo>
                <a:cubicBezTo>
                  <a:pt x="853602" y="189966"/>
                  <a:pt x="853082" y="189803"/>
                  <a:pt x="852496" y="189803"/>
                </a:cubicBezTo>
                <a:close/>
                <a:moveTo>
                  <a:pt x="677743" y="189803"/>
                </a:moveTo>
                <a:cubicBezTo>
                  <a:pt x="677092" y="189803"/>
                  <a:pt x="676539" y="189982"/>
                  <a:pt x="676083" y="190340"/>
                </a:cubicBezTo>
                <a:cubicBezTo>
                  <a:pt x="675627" y="190698"/>
                  <a:pt x="675237" y="191284"/>
                  <a:pt x="674911" y="192098"/>
                </a:cubicBezTo>
                <a:cubicBezTo>
                  <a:pt x="674585" y="192912"/>
                  <a:pt x="674341" y="194003"/>
                  <a:pt x="674178" y="195370"/>
                </a:cubicBezTo>
                <a:cubicBezTo>
                  <a:pt x="674016" y="196738"/>
                  <a:pt x="673934" y="198398"/>
                  <a:pt x="673934" y="200351"/>
                </a:cubicBezTo>
                <a:cubicBezTo>
                  <a:pt x="673934" y="202240"/>
                  <a:pt x="674016" y="203851"/>
                  <a:pt x="674178" y="205186"/>
                </a:cubicBezTo>
                <a:cubicBezTo>
                  <a:pt x="674341" y="206521"/>
                  <a:pt x="674585" y="207595"/>
                  <a:pt x="674911" y="208409"/>
                </a:cubicBezTo>
                <a:cubicBezTo>
                  <a:pt x="675237" y="209223"/>
                  <a:pt x="675627" y="209825"/>
                  <a:pt x="676083" y="210216"/>
                </a:cubicBezTo>
                <a:cubicBezTo>
                  <a:pt x="676539" y="210607"/>
                  <a:pt x="677092" y="210802"/>
                  <a:pt x="677743" y="210802"/>
                </a:cubicBezTo>
                <a:lnTo>
                  <a:pt x="709388" y="210802"/>
                </a:lnTo>
                <a:lnTo>
                  <a:pt x="709388" y="312670"/>
                </a:lnTo>
                <a:cubicBezTo>
                  <a:pt x="709388" y="313321"/>
                  <a:pt x="709600" y="313907"/>
                  <a:pt x="710023" y="314428"/>
                </a:cubicBezTo>
                <a:cubicBezTo>
                  <a:pt x="710446" y="314949"/>
                  <a:pt x="711146" y="315372"/>
                  <a:pt x="712123" y="315698"/>
                </a:cubicBezTo>
                <a:cubicBezTo>
                  <a:pt x="713099" y="316023"/>
                  <a:pt x="714418" y="316284"/>
                  <a:pt x="716078" y="316479"/>
                </a:cubicBezTo>
                <a:cubicBezTo>
                  <a:pt x="717739" y="316674"/>
                  <a:pt x="719806" y="316772"/>
                  <a:pt x="722280" y="316772"/>
                </a:cubicBezTo>
                <a:cubicBezTo>
                  <a:pt x="724754" y="316772"/>
                  <a:pt x="726822" y="316674"/>
                  <a:pt x="728482" y="316479"/>
                </a:cubicBezTo>
                <a:cubicBezTo>
                  <a:pt x="730143" y="316284"/>
                  <a:pt x="731461" y="316023"/>
                  <a:pt x="732438" y="315698"/>
                </a:cubicBezTo>
                <a:cubicBezTo>
                  <a:pt x="733414" y="315372"/>
                  <a:pt x="734114" y="314949"/>
                  <a:pt x="734538" y="314428"/>
                </a:cubicBezTo>
                <a:cubicBezTo>
                  <a:pt x="734961" y="313907"/>
                  <a:pt x="735172" y="313321"/>
                  <a:pt x="735172" y="312670"/>
                </a:cubicBezTo>
                <a:lnTo>
                  <a:pt x="735172" y="210802"/>
                </a:lnTo>
                <a:lnTo>
                  <a:pt x="766817" y="210802"/>
                </a:lnTo>
                <a:cubicBezTo>
                  <a:pt x="767403" y="210802"/>
                  <a:pt x="767940" y="210607"/>
                  <a:pt x="768429" y="210216"/>
                </a:cubicBezTo>
                <a:cubicBezTo>
                  <a:pt x="768917" y="209825"/>
                  <a:pt x="769324" y="209223"/>
                  <a:pt x="769649" y="208409"/>
                </a:cubicBezTo>
                <a:cubicBezTo>
                  <a:pt x="769975" y="207595"/>
                  <a:pt x="770219" y="206521"/>
                  <a:pt x="770382" y="205186"/>
                </a:cubicBezTo>
                <a:cubicBezTo>
                  <a:pt x="770545" y="203851"/>
                  <a:pt x="770626" y="202240"/>
                  <a:pt x="770626" y="200351"/>
                </a:cubicBezTo>
                <a:cubicBezTo>
                  <a:pt x="770626" y="198398"/>
                  <a:pt x="770545" y="196738"/>
                  <a:pt x="770382" y="195370"/>
                </a:cubicBezTo>
                <a:cubicBezTo>
                  <a:pt x="770219" y="194003"/>
                  <a:pt x="769975" y="192912"/>
                  <a:pt x="769649" y="192098"/>
                </a:cubicBezTo>
                <a:cubicBezTo>
                  <a:pt x="769324" y="191284"/>
                  <a:pt x="768917" y="190698"/>
                  <a:pt x="768429" y="190340"/>
                </a:cubicBezTo>
                <a:cubicBezTo>
                  <a:pt x="767940" y="189982"/>
                  <a:pt x="767403" y="189803"/>
                  <a:pt x="766817" y="189803"/>
                </a:cubicBezTo>
                <a:close/>
                <a:moveTo>
                  <a:pt x="589014" y="189412"/>
                </a:moveTo>
                <a:cubicBezTo>
                  <a:pt x="586670" y="189412"/>
                  <a:pt x="584749" y="189494"/>
                  <a:pt x="583251" y="189657"/>
                </a:cubicBezTo>
                <a:cubicBezTo>
                  <a:pt x="581754" y="189819"/>
                  <a:pt x="580549" y="190096"/>
                  <a:pt x="579638" y="190487"/>
                </a:cubicBezTo>
                <a:cubicBezTo>
                  <a:pt x="578726" y="190878"/>
                  <a:pt x="578075" y="191333"/>
                  <a:pt x="577684" y="191854"/>
                </a:cubicBezTo>
                <a:cubicBezTo>
                  <a:pt x="577294" y="192375"/>
                  <a:pt x="577098" y="192961"/>
                  <a:pt x="577098" y="193612"/>
                </a:cubicBezTo>
                <a:lnTo>
                  <a:pt x="577098" y="252897"/>
                </a:lnTo>
                <a:cubicBezTo>
                  <a:pt x="577098" y="257390"/>
                  <a:pt x="577147" y="262110"/>
                  <a:pt x="577245" y="267059"/>
                </a:cubicBezTo>
                <a:cubicBezTo>
                  <a:pt x="577343" y="272007"/>
                  <a:pt x="577489" y="276761"/>
                  <a:pt x="577684" y="281318"/>
                </a:cubicBezTo>
                <a:lnTo>
                  <a:pt x="577587" y="281318"/>
                </a:lnTo>
                <a:cubicBezTo>
                  <a:pt x="576415" y="278714"/>
                  <a:pt x="575210" y="276110"/>
                  <a:pt x="573973" y="273505"/>
                </a:cubicBezTo>
                <a:cubicBezTo>
                  <a:pt x="572736" y="270901"/>
                  <a:pt x="571466" y="268247"/>
                  <a:pt x="570164" y="265545"/>
                </a:cubicBezTo>
                <a:cubicBezTo>
                  <a:pt x="568862" y="262843"/>
                  <a:pt x="567511" y="260141"/>
                  <a:pt x="566111" y="257439"/>
                </a:cubicBezTo>
                <a:cubicBezTo>
                  <a:pt x="564711" y="254736"/>
                  <a:pt x="563295" y="251985"/>
                  <a:pt x="561862" y="249186"/>
                </a:cubicBezTo>
                <a:lnTo>
                  <a:pt x="537250" y="202988"/>
                </a:lnTo>
                <a:cubicBezTo>
                  <a:pt x="536012" y="200449"/>
                  <a:pt x="534808" y="198317"/>
                  <a:pt x="533636" y="196591"/>
                </a:cubicBezTo>
                <a:cubicBezTo>
                  <a:pt x="532464" y="194866"/>
                  <a:pt x="531210" y="193515"/>
                  <a:pt x="529876" y="192538"/>
                </a:cubicBezTo>
                <a:cubicBezTo>
                  <a:pt x="528541" y="191561"/>
                  <a:pt x="527027" y="190861"/>
                  <a:pt x="525334" y="190438"/>
                </a:cubicBezTo>
                <a:cubicBezTo>
                  <a:pt x="523641" y="190015"/>
                  <a:pt x="521558" y="189803"/>
                  <a:pt x="519083" y="189803"/>
                </a:cubicBezTo>
                <a:lnTo>
                  <a:pt x="505312" y="189803"/>
                </a:lnTo>
                <a:cubicBezTo>
                  <a:pt x="502708" y="189803"/>
                  <a:pt x="500510" y="190568"/>
                  <a:pt x="498719" y="192098"/>
                </a:cubicBezTo>
                <a:cubicBezTo>
                  <a:pt x="496929" y="193628"/>
                  <a:pt x="496034" y="195924"/>
                  <a:pt x="496034" y="198984"/>
                </a:cubicBezTo>
                <a:lnTo>
                  <a:pt x="496034" y="312572"/>
                </a:lnTo>
                <a:cubicBezTo>
                  <a:pt x="496034" y="313224"/>
                  <a:pt x="496196" y="313810"/>
                  <a:pt x="496522" y="314330"/>
                </a:cubicBezTo>
                <a:cubicBezTo>
                  <a:pt x="496847" y="314851"/>
                  <a:pt x="497433" y="315291"/>
                  <a:pt x="498280" y="315649"/>
                </a:cubicBezTo>
                <a:cubicBezTo>
                  <a:pt x="499126" y="316007"/>
                  <a:pt x="500298" y="316284"/>
                  <a:pt x="501796" y="316479"/>
                </a:cubicBezTo>
                <a:cubicBezTo>
                  <a:pt x="503294" y="316674"/>
                  <a:pt x="505182" y="316772"/>
                  <a:pt x="507461" y="316772"/>
                </a:cubicBezTo>
                <a:cubicBezTo>
                  <a:pt x="509805" y="316772"/>
                  <a:pt x="511726" y="316674"/>
                  <a:pt x="513223" y="316479"/>
                </a:cubicBezTo>
                <a:cubicBezTo>
                  <a:pt x="514721" y="316284"/>
                  <a:pt x="515909" y="316007"/>
                  <a:pt x="516788" y="315649"/>
                </a:cubicBezTo>
                <a:cubicBezTo>
                  <a:pt x="517667" y="315291"/>
                  <a:pt x="518286" y="314851"/>
                  <a:pt x="518644" y="314330"/>
                </a:cubicBezTo>
                <a:cubicBezTo>
                  <a:pt x="519002" y="313810"/>
                  <a:pt x="519181" y="313224"/>
                  <a:pt x="519181" y="312572"/>
                </a:cubicBezTo>
                <a:lnTo>
                  <a:pt x="519181" y="246451"/>
                </a:lnTo>
                <a:cubicBezTo>
                  <a:pt x="519181" y="241502"/>
                  <a:pt x="519116" y="236700"/>
                  <a:pt x="518986" y="232045"/>
                </a:cubicBezTo>
                <a:cubicBezTo>
                  <a:pt x="518855" y="227389"/>
                  <a:pt x="518660" y="222717"/>
                  <a:pt x="518400" y="218029"/>
                </a:cubicBezTo>
                <a:lnTo>
                  <a:pt x="518595" y="218029"/>
                </a:lnTo>
                <a:cubicBezTo>
                  <a:pt x="520093" y="221871"/>
                  <a:pt x="521785" y="225827"/>
                  <a:pt x="523674" y="229896"/>
                </a:cubicBezTo>
                <a:cubicBezTo>
                  <a:pt x="525562" y="233966"/>
                  <a:pt x="527418" y="237758"/>
                  <a:pt x="529241" y="241274"/>
                </a:cubicBezTo>
                <a:lnTo>
                  <a:pt x="560690" y="300364"/>
                </a:lnTo>
                <a:cubicBezTo>
                  <a:pt x="562318" y="303619"/>
                  <a:pt x="563783" y="306273"/>
                  <a:pt x="565085" y="308324"/>
                </a:cubicBezTo>
                <a:cubicBezTo>
                  <a:pt x="566387" y="310375"/>
                  <a:pt x="567738" y="312003"/>
                  <a:pt x="569138" y="313207"/>
                </a:cubicBezTo>
                <a:cubicBezTo>
                  <a:pt x="570538" y="314412"/>
                  <a:pt x="572068" y="315242"/>
                  <a:pt x="573729" y="315698"/>
                </a:cubicBezTo>
                <a:cubicBezTo>
                  <a:pt x="575389" y="316154"/>
                  <a:pt x="577359" y="316381"/>
                  <a:pt x="579638" y="316381"/>
                </a:cubicBezTo>
                <a:lnTo>
                  <a:pt x="590577" y="316381"/>
                </a:lnTo>
                <a:cubicBezTo>
                  <a:pt x="591814" y="316381"/>
                  <a:pt x="593035" y="316202"/>
                  <a:pt x="594239" y="315844"/>
                </a:cubicBezTo>
                <a:cubicBezTo>
                  <a:pt x="595444" y="315486"/>
                  <a:pt x="596486" y="314916"/>
                  <a:pt x="597365" y="314135"/>
                </a:cubicBezTo>
                <a:cubicBezTo>
                  <a:pt x="598244" y="313354"/>
                  <a:pt x="598944" y="312377"/>
                  <a:pt x="599464" y="311205"/>
                </a:cubicBezTo>
                <a:cubicBezTo>
                  <a:pt x="599985" y="310033"/>
                  <a:pt x="600246" y="308698"/>
                  <a:pt x="600246" y="307201"/>
                </a:cubicBezTo>
                <a:lnTo>
                  <a:pt x="600246" y="193612"/>
                </a:lnTo>
                <a:cubicBezTo>
                  <a:pt x="600246" y="192961"/>
                  <a:pt x="600083" y="192375"/>
                  <a:pt x="599757" y="191854"/>
                </a:cubicBezTo>
                <a:cubicBezTo>
                  <a:pt x="599432" y="191333"/>
                  <a:pt x="598862" y="190878"/>
                  <a:pt x="598048" y="190487"/>
                </a:cubicBezTo>
                <a:cubicBezTo>
                  <a:pt x="597234" y="190096"/>
                  <a:pt x="596079" y="189819"/>
                  <a:pt x="594581" y="189657"/>
                </a:cubicBezTo>
                <a:cubicBezTo>
                  <a:pt x="593083" y="189494"/>
                  <a:pt x="591228" y="189412"/>
                  <a:pt x="589014" y="189412"/>
                </a:cubicBezTo>
                <a:close/>
                <a:moveTo>
                  <a:pt x="2675440" y="189217"/>
                </a:moveTo>
                <a:cubicBezTo>
                  <a:pt x="2672119" y="189217"/>
                  <a:pt x="2669450" y="189266"/>
                  <a:pt x="2667431" y="189364"/>
                </a:cubicBezTo>
                <a:cubicBezTo>
                  <a:pt x="2665413" y="189461"/>
                  <a:pt x="2663834" y="189689"/>
                  <a:pt x="2662694" y="190047"/>
                </a:cubicBezTo>
                <a:cubicBezTo>
                  <a:pt x="2661555" y="190405"/>
                  <a:pt x="2660725" y="190926"/>
                  <a:pt x="2660204" y="191610"/>
                </a:cubicBezTo>
                <a:cubicBezTo>
                  <a:pt x="2659683" y="192294"/>
                  <a:pt x="2659227" y="193189"/>
                  <a:pt x="2658836" y="194296"/>
                </a:cubicBezTo>
                <a:lnTo>
                  <a:pt x="2619867" y="306419"/>
                </a:lnTo>
                <a:cubicBezTo>
                  <a:pt x="2619085" y="308698"/>
                  <a:pt x="2618597" y="310521"/>
                  <a:pt x="2618402" y="311889"/>
                </a:cubicBezTo>
                <a:cubicBezTo>
                  <a:pt x="2618206" y="313256"/>
                  <a:pt x="2618434" y="314314"/>
                  <a:pt x="2619085" y="315063"/>
                </a:cubicBezTo>
                <a:cubicBezTo>
                  <a:pt x="2619736" y="315812"/>
                  <a:pt x="2620908" y="316284"/>
                  <a:pt x="2622601" y="316479"/>
                </a:cubicBezTo>
                <a:cubicBezTo>
                  <a:pt x="2624294" y="316674"/>
                  <a:pt x="2626638" y="316772"/>
                  <a:pt x="2629633" y="316772"/>
                </a:cubicBezTo>
                <a:cubicBezTo>
                  <a:pt x="2632433" y="316772"/>
                  <a:pt x="2634696" y="316707"/>
                  <a:pt x="2636421" y="316577"/>
                </a:cubicBezTo>
                <a:cubicBezTo>
                  <a:pt x="2638147" y="316447"/>
                  <a:pt x="2639482" y="316202"/>
                  <a:pt x="2640426" y="315844"/>
                </a:cubicBezTo>
                <a:cubicBezTo>
                  <a:pt x="2641370" y="315486"/>
                  <a:pt x="2642054" y="314998"/>
                  <a:pt x="2642477" y="314379"/>
                </a:cubicBezTo>
                <a:cubicBezTo>
                  <a:pt x="2642900" y="313761"/>
                  <a:pt x="2643242" y="312996"/>
                  <a:pt x="2643502" y="312084"/>
                </a:cubicBezTo>
                <a:lnTo>
                  <a:pt x="2651511" y="287374"/>
                </a:lnTo>
                <a:lnTo>
                  <a:pt x="2698978" y="287374"/>
                </a:lnTo>
                <a:lnTo>
                  <a:pt x="2707475" y="312768"/>
                </a:lnTo>
                <a:cubicBezTo>
                  <a:pt x="2707736" y="313614"/>
                  <a:pt x="2708061" y="314298"/>
                  <a:pt x="2708452" y="314819"/>
                </a:cubicBezTo>
                <a:cubicBezTo>
                  <a:pt x="2708843" y="315340"/>
                  <a:pt x="2709526" y="315747"/>
                  <a:pt x="2710503" y="316040"/>
                </a:cubicBezTo>
                <a:cubicBezTo>
                  <a:pt x="2711480" y="316333"/>
                  <a:pt x="2712896" y="316528"/>
                  <a:pt x="2714751" y="316626"/>
                </a:cubicBezTo>
                <a:cubicBezTo>
                  <a:pt x="2716607" y="316723"/>
                  <a:pt x="2719195" y="316772"/>
                  <a:pt x="2722516" y="316772"/>
                </a:cubicBezTo>
                <a:cubicBezTo>
                  <a:pt x="2725707" y="316772"/>
                  <a:pt x="2728213" y="316691"/>
                  <a:pt x="2730037" y="316528"/>
                </a:cubicBezTo>
                <a:cubicBezTo>
                  <a:pt x="2731860" y="316365"/>
                  <a:pt x="2733129" y="315942"/>
                  <a:pt x="2733846" y="315258"/>
                </a:cubicBezTo>
                <a:cubicBezTo>
                  <a:pt x="2734562" y="314575"/>
                  <a:pt x="2734822" y="313549"/>
                  <a:pt x="2734627" y="312182"/>
                </a:cubicBezTo>
                <a:cubicBezTo>
                  <a:pt x="2734432" y="310814"/>
                  <a:pt x="2733943" y="308959"/>
                  <a:pt x="2733162" y="306615"/>
                </a:cubicBezTo>
                <a:lnTo>
                  <a:pt x="2694095" y="194589"/>
                </a:lnTo>
                <a:cubicBezTo>
                  <a:pt x="2693704" y="193352"/>
                  <a:pt x="2693232" y="192375"/>
                  <a:pt x="2692678" y="191659"/>
                </a:cubicBezTo>
                <a:cubicBezTo>
                  <a:pt x="2692125" y="190943"/>
                  <a:pt x="2691213" y="190405"/>
                  <a:pt x="2689944" y="190047"/>
                </a:cubicBezTo>
                <a:cubicBezTo>
                  <a:pt x="2688674" y="189689"/>
                  <a:pt x="2686900" y="189461"/>
                  <a:pt x="2684621" y="189364"/>
                </a:cubicBezTo>
                <a:cubicBezTo>
                  <a:pt x="2682342" y="189266"/>
                  <a:pt x="2679282" y="189217"/>
                  <a:pt x="2675440" y="189217"/>
                </a:cubicBezTo>
                <a:close/>
                <a:moveTo>
                  <a:pt x="2480601" y="189217"/>
                </a:moveTo>
                <a:cubicBezTo>
                  <a:pt x="2478126" y="189217"/>
                  <a:pt x="2476075" y="189315"/>
                  <a:pt x="2474448" y="189510"/>
                </a:cubicBezTo>
                <a:cubicBezTo>
                  <a:pt x="2472820" y="189705"/>
                  <a:pt x="2471501" y="189966"/>
                  <a:pt x="2470492" y="190291"/>
                </a:cubicBezTo>
                <a:cubicBezTo>
                  <a:pt x="2469483" y="190617"/>
                  <a:pt x="2468766" y="191040"/>
                  <a:pt x="2468343" y="191561"/>
                </a:cubicBezTo>
                <a:cubicBezTo>
                  <a:pt x="2467920" y="192082"/>
                  <a:pt x="2467708" y="192668"/>
                  <a:pt x="2467708" y="193319"/>
                </a:cubicBezTo>
                <a:lnTo>
                  <a:pt x="2467708" y="312670"/>
                </a:lnTo>
                <a:cubicBezTo>
                  <a:pt x="2467708" y="313321"/>
                  <a:pt x="2467920" y="313907"/>
                  <a:pt x="2468343" y="314428"/>
                </a:cubicBezTo>
                <a:cubicBezTo>
                  <a:pt x="2468766" y="314949"/>
                  <a:pt x="2469466" y="315372"/>
                  <a:pt x="2470443" y="315698"/>
                </a:cubicBezTo>
                <a:cubicBezTo>
                  <a:pt x="2471420" y="316023"/>
                  <a:pt x="2472738" y="316284"/>
                  <a:pt x="2474399" y="316479"/>
                </a:cubicBezTo>
                <a:cubicBezTo>
                  <a:pt x="2476059" y="316674"/>
                  <a:pt x="2478126" y="316772"/>
                  <a:pt x="2480601" y="316772"/>
                </a:cubicBezTo>
                <a:cubicBezTo>
                  <a:pt x="2483140" y="316772"/>
                  <a:pt x="2485224" y="316674"/>
                  <a:pt x="2486851" y="316479"/>
                </a:cubicBezTo>
                <a:cubicBezTo>
                  <a:pt x="2488479" y="316284"/>
                  <a:pt x="2489781" y="316023"/>
                  <a:pt x="2490758" y="315698"/>
                </a:cubicBezTo>
                <a:cubicBezTo>
                  <a:pt x="2491735" y="315372"/>
                  <a:pt x="2492435" y="314949"/>
                  <a:pt x="2492858" y="314428"/>
                </a:cubicBezTo>
                <a:cubicBezTo>
                  <a:pt x="2493281" y="313907"/>
                  <a:pt x="2493493" y="313321"/>
                  <a:pt x="2493493" y="312670"/>
                </a:cubicBezTo>
                <a:lnTo>
                  <a:pt x="2493493" y="193319"/>
                </a:lnTo>
                <a:cubicBezTo>
                  <a:pt x="2493493" y="192668"/>
                  <a:pt x="2493281" y="192082"/>
                  <a:pt x="2492858" y="191561"/>
                </a:cubicBezTo>
                <a:cubicBezTo>
                  <a:pt x="2492435" y="191040"/>
                  <a:pt x="2491735" y="190617"/>
                  <a:pt x="2490758" y="190291"/>
                </a:cubicBezTo>
                <a:cubicBezTo>
                  <a:pt x="2489781" y="189966"/>
                  <a:pt x="2488479" y="189705"/>
                  <a:pt x="2486851" y="189510"/>
                </a:cubicBezTo>
                <a:cubicBezTo>
                  <a:pt x="2485224" y="189315"/>
                  <a:pt x="2483140" y="189217"/>
                  <a:pt x="2480601" y="189217"/>
                </a:cubicBezTo>
                <a:close/>
                <a:moveTo>
                  <a:pt x="2008690" y="189217"/>
                </a:moveTo>
                <a:cubicBezTo>
                  <a:pt x="2005369" y="189217"/>
                  <a:pt x="2002700" y="189266"/>
                  <a:pt x="2000681" y="189364"/>
                </a:cubicBezTo>
                <a:cubicBezTo>
                  <a:pt x="1998663" y="189461"/>
                  <a:pt x="1997084" y="189689"/>
                  <a:pt x="1995944" y="190047"/>
                </a:cubicBezTo>
                <a:cubicBezTo>
                  <a:pt x="1994805" y="190405"/>
                  <a:pt x="1993975" y="190926"/>
                  <a:pt x="1993454" y="191610"/>
                </a:cubicBezTo>
                <a:cubicBezTo>
                  <a:pt x="1992933" y="192294"/>
                  <a:pt x="1992477" y="193189"/>
                  <a:pt x="1992086" y="194296"/>
                </a:cubicBezTo>
                <a:lnTo>
                  <a:pt x="1953117" y="306419"/>
                </a:lnTo>
                <a:cubicBezTo>
                  <a:pt x="1952335" y="308698"/>
                  <a:pt x="1951847" y="310521"/>
                  <a:pt x="1951652" y="311889"/>
                </a:cubicBezTo>
                <a:cubicBezTo>
                  <a:pt x="1951456" y="313256"/>
                  <a:pt x="1951684" y="314314"/>
                  <a:pt x="1952335" y="315063"/>
                </a:cubicBezTo>
                <a:cubicBezTo>
                  <a:pt x="1952986" y="315812"/>
                  <a:pt x="1954158" y="316284"/>
                  <a:pt x="1955851" y="316479"/>
                </a:cubicBezTo>
                <a:cubicBezTo>
                  <a:pt x="1957544" y="316674"/>
                  <a:pt x="1959888" y="316772"/>
                  <a:pt x="1962883" y="316772"/>
                </a:cubicBezTo>
                <a:cubicBezTo>
                  <a:pt x="1965683" y="316772"/>
                  <a:pt x="1967946" y="316707"/>
                  <a:pt x="1969671" y="316577"/>
                </a:cubicBezTo>
                <a:cubicBezTo>
                  <a:pt x="1971397" y="316447"/>
                  <a:pt x="1972732" y="316202"/>
                  <a:pt x="1973676" y="315844"/>
                </a:cubicBezTo>
                <a:cubicBezTo>
                  <a:pt x="1974620" y="315486"/>
                  <a:pt x="1975304" y="314998"/>
                  <a:pt x="1975727" y="314379"/>
                </a:cubicBezTo>
                <a:cubicBezTo>
                  <a:pt x="1976150" y="313761"/>
                  <a:pt x="1976492" y="312996"/>
                  <a:pt x="1976752" y="312084"/>
                </a:cubicBezTo>
                <a:lnTo>
                  <a:pt x="1984761" y="287374"/>
                </a:lnTo>
                <a:lnTo>
                  <a:pt x="2032228" y="287374"/>
                </a:lnTo>
                <a:lnTo>
                  <a:pt x="2040725" y="312768"/>
                </a:lnTo>
                <a:cubicBezTo>
                  <a:pt x="2040986" y="313614"/>
                  <a:pt x="2041311" y="314298"/>
                  <a:pt x="2041702" y="314819"/>
                </a:cubicBezTo>
                <a:cubicBezTo>
                  <a:pt x="2042093" y="315340"/>
                  <a:pt x="2042776" y="315747"/>
                  <a:pt x="2043753" y="316040"/>
                </a:cubicBezTo>
                <a:cubicBezTo>
                  <a:pt x="2044730" y="316333"/>
                  <a:pt x="2046146" y="316528"/>
                  <a:pt x="2048002" y="316626"/>
                </a:cubicBezTo>
                <a:cubicBezTo>
                  <a:pt x="2049857" y="316723"/>
                  <a:pt x="2052445" y="316772"/>
                  <a:pt x="2055766" y="316772"/>
                </a:cubicBezTo>
                <a:cubicBezTo>
                  <a:pt x="2058957" y="316772"/>
                  <a:pt x="2061463" y="316691"/>
                  <a:pt x="2063287" y="316528"/>
                </a:cubicBezTo>
                <a:cubicBezTo>
                  <a:pt x="2065110" y="316365"/>
                  <a:pt x="2066379" y="315942"/>
                  <a:pt x="2067096" y="315258"/>
                </a:cubicBezTo>
                <a:cubicBezTo>
                  <a:pt x="2067812" y="314575"/>
                  <a:pt x="2068072" y="313549"/>
                  <a:pt x="2067877" y="312182"/>
                </a:cubicBezTo>
                <a:cubicBezTo>
                  <a:pt x="2067682" y="310814"/>
                  <a:pt x="2067193" y="308959"/>
                  <a:pt x="2066412" y="306615"/>
                </a:cubicBezTo>
                <a:lnTo>
                  <a:pt x="2027345" y="194589"/>
                </a:lnTo>
                <a:cubicBezTo>
                  <a:pt x="2026954" y="193352"/>
                  <a:pt x="2026482" y="192375"/>
                  <a:pt x="2025928" y="191659"/>
                </a:cubicBezTo>
                <a:cubicBezTo>
                  <a:pt x="2025375" y="190943"/>
                  <a:pt x="2024463" y="190405"/>
                  <a:pt x="2023194" y="190047"/>
                </a:cubicBezTo>
                <a:cubicBezTo>
                  <a:pt x="2021924" y="189689"/>
                  <a:pt x="2020150" y="189461"/>
                  <a:pt x="2017871" y="189364"/>
                </a:cubicBezTo>
                <a:cubicBezTo>
                  <a:pt x="2015592" y="189266"/>
                  <a:pt x="2012532" y="189217"/>
                  <a:pt x="2008690" y="189217"/>
                </a:cubicBezTo>
                <a:close/>
                <a:moveTo>
                  <a:pt x="1275265" y="189217"/>
                </a:moveTo>
                <a:cubicBezTo>
                  <a:pt x="1271944" y="189217"/>
                  <a:pt x="1269275" y="189266"/>
                  <a:pt x="1267256" y="189364"/>
                </a:cubicBezTo>
                <a:cubicBezTo>
                  <a:pt x="1265238" y="189461"/>
                  <a:pt x="1263659" y="189689"/>
                  <a:pt x="1262519" y="190047"/>
                </a:cubicBezTo>
                <a:cubicBezTo>
                  <a:pt x="1261380" y="190405"/>
                  <a:pt x="1260550" y="190926"/>
                  <a:pt x="1260029" y="191610"/>
                </a:cubicBezTo>
                <a:cubicBezTo>
                  <a:pt x="1259508" y="192294"/>
                  <a:pt x="1259052" y="193189"/>
                  <a:pt x="1258661" y="194296"/>
                </a:cubicBezTo>
                <a:lnTo>
                  <a:pt x="1219692" y="306419"/>
                </a:lnTo>
                <a:cubicBezTo>
                  <a:pt x="1218910" y="308698"/>
                  <a:pt x="1218422" y="310521"/>
                  <a:pt x="1218227" y="311889"/>
                </a:cubicBezTo>
                <a:cubicBezTo>
                  <a:pt x="1218031" y="313256"/>
                  <a:pt x="1218259" y="314314"/>
                  <a:pt x="1218910" y="315063"/>
                </a:cubicBezTo>
                <a:cubicBezTo>
                  <a:pt x="1219561" y="315812"/>
                  <a:pt x="1220734" y="316284"/>
                  <a:pt x="1222426" y="316479"/>
                </a:cubicBezTo>
                <a:cubicBezTo>
                  <a:pt x="1224119" y="316674"/>
                  <a:pt x="1226463" y="316772"/>
                  <a:pt x="1229459" y="316772"/>
                </a:cubicBezTo>
                <a:cubicBezTo>
                  <a:pt x="1232258" y="316772"/>
                  <a:pt x="1234521" y="316707"/>
                  <a:pt x="1236246" y="316577"/>
                </a:cubicBezTo>
                <a:cubicBezTo>
                  <a:pt x="1237972" y="316447"/>
                  <a:pt x="1239307" y="316202"/>
                  <a:pt x="1240251" y="315844"/>
                </a:cubicBezTo>
                <a:cubicBezTo>
                  <a:pt x="1241195" y="315486"/>
                  <a:pt x="1241879" y="314998"/>
                  <a:pt x="1242302" y="314379"/>
                </a:cubicBezTo>
                <a:cubicBezTo>
                  <a:pt x="1242725" y="313761"/>
                  <a:pt x="1243067" y="312996"/>
                  <a:pt x="1243327" y="312084"/>
                </a:cubicBezTo>
                <a:lnTo>
                  <a:pt x="1251336" y="287374"/>
                </a:lnTo>
                <a:lnTo>
                  <a:pt x="1298803" y="287374"/>
                </a:lnTo>
                <a:lnTo>
                  <a:pt x="1307300" y="312768"/>
                </a:lnTo>
                <a:cubicBezTo>
                  <a:pt x="1307561" y="313614"/>
                  <a:pt x="1307886" y="314298"/>
                  <a:pt x="1308277" y="314819"/>
                </a:cubicBezTo>
                <a:cubicBezTo>
                  <a:pt x="1308668" y="315340"/>
                  <a:pt x="1309351" y="315747"/>
                  <a:pt x="1310328" y="316040"/>
                </a:cubicBezTo>
                <a:cubicBezTo>
                  <a:pt x="1311305" y="316333"/>
                  <a:pt x="1312721" y="316528"/>
                  <a:pt x="1314577" y="316626"/>
                </a:cubicBezTo>
                <a:cubicBezTo>
                  <a:pt x="1316432" y="316723"/>
                  <a:pt x="1319020" y="316772"/>
                  <a:pt x="1322341" y="316772"/>
                </a:cubicBezTo>
                <a:cubicBezTo>
                  <a:pt x="1325532" y="316772"/>
                  <a:pt x="1328039" y="316691"/>
                  <a:pt x="1329862" y="316528"/>
                </a:cubicBezTo>
                <a:cubicBezTo>
                  <a:pt x="1331685" y="316365"/>
                  <a:pt x="1332954" y="315942"/>
                  <a:pt x="1333671" y="315258"/>
                </a:cubicBezTo>
                <a:cubicBezTo>
                  <a:pt x="1334387" y="314575"/>
                  <a:pt x="1334647" y="313549"/>
                  <a:pt x="1334452" y="312182"/>
                </a:cubicBezTo>
                <a:cubicBezTo>
                  <a:pt x="1334257" y="310814"/>
                  <a:pt x="1333768" y="308959"/>
                  <a:pt x="1332987" y="306615"/>
                </a:cubicBezTo>
                <a:lnTo>
                  <a:pt x="1293920" y="194589"/>
                </a:lnTo>
                <a:cubicBezTo>
                  <a:pt x="1293529" y="193352"/>
                  <a:pt x="1293057" y="192375"/>
                  <a:pt x="1292504" y="191659"/>
                </a:cubicBezTo>
                <a:cubicBezTo>
                  <a:pt x="1291950" y="190943"/>
                  <a:pt x="1291038" y="190405"/>
                  <a:pt x="1289769" y="190047"/>
                </a:cubicBezTo>
                <a:cubicBezTo>
                  <a:pt x="1288499" y="189689"/>
                  <a:pt x="1286725" y="189461"/>
                  <a:pt x="1284446" y="189364"/>
                </a:cubicBezTo>
                <a:cubicBezTo>
                  <a:pt x="1282167" y="189266"/>
                  <a:pt x="1279107" y="189217"/>
                  <a:pt x="1275265" y="189217"/>
                </a:cubicBezTo>
                <a:close/>
                <a:moveTo>
                  <a:pt x="642276" y="189217"/>
                </a:moveTo>
                <a:cubicBezTo>
                  <a:pt x="639801" y="189217"/>
                  <a:pt x="637750" y="189315"/>
                  <a:pt x="636123" y="189510"/>
                </a:cubicBezTo>
                <a:cubicBezTo>
                  <a:pt x="634495" y="189705"/>
                  <a:pt x="633176" y="189966"/>
                  <a:pt x="632167" y="190291"/>
                </a:cubicBezTo>
                <a:cubicBezTo>
                  <a:pt x="631158" y="190617"/>
                  <a:pt x="630442" y="191040"/>
                  <a:pt x="630018" y="191561"/>
                </a:cubicBezTo>
                <a:cubicBezTo>
                  <a:pt x="629595" y="192082"/>
                  <a:pt x="629384" y="192668"/>
                  <a:pt x="629384" y="193319"/>
                </a:cubicBezTo>
                <a:lnTo>
                  <a:pt x="629384" y="312670"/>
                </a:lnTo>
                <a:cubicBezTo>
                  <a:pt x="629384" y="313321"/>
                  <a:pt x="629595" y="313907"/>
                  <a:pt x="630018" y="314428"/>
                </a:cubicBezTo>
                <a:cubicBezTo>
                  <a:pt x="630442" y="314949"/>
                  <a:pt x="631142" y="315372"/>
                  <a:pt x="632118" y="315698"/>
                </a:cubicBezTo>
                <a:cubicBezTo>
                  <a:pt x="633095" y="316023"/>
                  <a:pt x="634413" y="316284"/>
                  <a:pt x="636074" y="316479"/>
                </a:cubicBezTo>
                <a:cubicBezTo>
                  <a:pt x="637734" y="316674"/>
                  <a:pt x="639801" y="316772"/>
                  <a:pt x="642276" y="316772"/>
                </a:cubicBezTo>
                <a:cubicBezTo>
                  <a:pt x="644815" y="316772"/>
                  <a:pt x="646899" y="316674"/>
                  <a:pt x="648527" y="316479"/>
                </a:cubicBezTo>
                <a:cubicBezTo>
                  <a:pt x="650154" y="316284"/>
                  <a:pt x="651457" y="316023"/>
                  <a:pt x="652433" y="315698"/>
                </a:cubicBezTo>
                <a:cubicBezTo>
                  <a:pt x="653410" y="315372"/>
                  <a:pt x="654110" y="314949"/>
                  <a:pt x="654533" y="314428"/>
                </a:cubicBezTo>
                <a:cubicBezTo>
                  <a:pt x="654956" y="313907"/>
                  <a:pt x="655168" y="313321"/>
                  <a:pt x="655168" y="312670"/>
                </a:cubicBezTo>
                <a:lnTo>
                  <a:pt x="655168" y="193319"/>
                </a:lnTo>
                <a:cubicBezTo>
                  <a:pt x="655168" y="192668"/>
                  <a:pt x="654956" y="192082"/>
                  <a:pt x="654533" y="191561"/>
                </a:cubicBezTo>
                <a:cubicBezTo>
                  <a:pt x="654110" y="191040"/>
                  <a:pt x="653410" y="190617"/>
                  <a:pt x="652433" y="190291"/>
                </a:cubicBezTo>
                <a:cubicBezTo>
                  <a:pt x="651457" y="189966"/>
                  <a:pt x="650154" y="189705"/>
                  <a:pt x="648527" y="189510"/>
                </a:cubicBezTo>
                <a:cubicBezTo>
                  <a:pt x="646899" y="189315"/>
                  <a:pt x="644815" y="189217"/>
                  <a:pt x="642276" y="189217"/>
                </a:cubicBezTo>
                <a:close/>
                <a:moveTo>
                  <a:pt x="375478" y="189217"/>
                </a:moveTo>
                <a:cubicBezTo>
                  <a:pt x="372939" y="189217"/>
                  <a:pt x="370855" y="189315"/>
                  <a:pt x="369227" y="189510"/>
                </a:cubicBezTo>
                <a:cubicBezTo>
                  <a:pt x="367600" y="189705"/>
                  <a:pt x="366281" y="189966"/>
                  <a:pt x="365272" y="190291"/>
                </a:cubicBezTo>
                <a:cubicBezTo>
                  <a:pt x="364263" y="190617"/>
                  <a:pt x="363563" y="191040"/>
                  <a:pt x="363172" y="191561"/>
                </a:cubicBezTo>
                <a:cubicBezTo>
                  <a:pt x="362781" y="192082"/>
                  <a:pt x="362586" y="192668"/>
                  <a:pt x="362586" y="193319"/>
                </a:cubicBezTo>
                <a:lnTo>
                  <a:pt x="362586" y="270184"/>
                </a:lnTo>
                <a:cubicBezTo>
                  <a:pt x="362586" y="278258"/>
                  <a:pt x="363742" y="285307"/>
                  <a:pt x="366053" y="291330"/>
                </a:cubicBezTo>
                <a:cubicBezTo>
                  <a:pt x="368365" y="297352"/>
                  <a:pt x="371702" y="302382"/>
                  <a:pt x="376064" y="306419"/>
                </a:cubicBezTo>
                <a:cubicBezTo>
                  <a:pt x="380427" y="310456"/>
                  <a:pt x="385766" y="313468"/>
                  <a:pt x="392082" y="315454"/>
                </a:cubicBezTo>
                <a:cubicBezTo>
                  <a:pt x="398398" y="317440"/>
                  <a:pt x="405527" y="318433"/>
                  <a:pt x="413471" y="318433"/>
                </a:cubicBezTo>
                <a:cubicBezTo>
                  <a:pt x="421936" y="318433"/>
                  <a:pt x="429424" y="317326"/>
                  <a:pt x="435935" y="315112"/>
                </a:cubicBezTo>
                <a:cubicBezTo>
                  <a:pt x="442446" y="312898"/>
                  <a:pt x="447916" y="309675"/>
                  <a:pt x="452343" y="305443"/>
                </a:cubicBezTo>
                <a:cubicBezTo>
                  <a:pt x="456771" y="301210"/>
                  <a:pt x="460124" y="296034"/>
                  <a:pt x="462403" y="289913"/>
                </a:cubicBezTo>
                <a:cubicBezTo>
                  <a:pt x="464682" y="283793"/>
                  <a:pt x="465821" y="276858"/>
                  <a:pt x="465821" y="269110"/>
                </a:cubicBezTo>
                <a:lnTo>
                  <a:pt x="465821" y="193319"/>
                </a:lnTo>
                <a:cubicBezTo>
                  <a:pt x="465821" y="192668"/>
                  <a:pt x="465626" y="192082"/>
                  <a:pt x="465235" y="191561"/>
                </a:cubicBezTo>
                <a:cubicBezTo>
                  <a:pt x="464845" y="191040"/>
                  <a:pt x="464161" y="190617"/>
                  <a:pt x="463184" y="190291"/>
                </a:cubicBezTo>
                <a:cubicBezTo>
                  <a:pt x="462208" y="189966"/>
                  <a:pt x="460922" y="189705"/>
                  <a:pt x="459326" y="189510"/>
                </a:cubicBezTo>
                <a:cubicBezTo>
                  <a:pt x="457731" y="189315"/>
                  <a:pt x="455696" y="189217"/>
                  <a:pt x="453222" y="189217"/>
                </a:cubicBezTo>
                <a:cubicBezTo>
                  <a:pt x="450748" y="189217"/>
                  <a:pt x="448681" y="189315"/>
                  <a:pt x="447020" y="189510"/>
                </a:cubicBezTo>
                <a:cubicBezTo>
                  <a:pt x="445360" y="189705"/>
                  <a:pt x="444041" y="189966"/>
                  <a:pt x="443065" y="190291"/>
                </a:cubicBezTo>
                <a:cubicBezTo>
                  <a:pt x="442088" y="190617"/>
                  <a:pt x="441404" y="191040"/>
                  <a:pt x="441014" y="191561"/>
                </a:cubicBezTo>
                <a:cubicBezTo>
                  <a:pt x="440623" y="192082"/>
                  <a:pt x="440428" y="192668"/>
                  <a:pt x="440428" y="193319"/>
                </a:cubicBezTo>
                <a:lnTo>
                  <a:pt x="440428" y="269403"/>
                </a:lnTo>
                <a:cubicBezTo>
                  <a:pt x="440428" y="273831"/>
                  <a:pt x="439825" y="277786"/>
                  <a:pt x="438621" y="281270"/>
                </a:cubicBezTo>
                <a:cubicBezTo>
                  <a:pt x="437416" y="284753"/>
                  <a:pt x="435707" y="287683"/>
                  <a:pt x="433493" y="290060"/>
                </a:cubicBezTo>
                <a:cubicBezTo>
                  <a:pt x="431279" y="292436"/>
                  <a:pt x="428577" y="294243"/>
                  <a:pt x="425387" y="295480"/>
                </a:cubicBezTo>
                <a:cubicBezTo>
                  <a:pt x="422196" y="296718"/>
                  <a:pt x="418582" y="297336"/>
                  <a:pt x="414545" y="297336"/>
                </a:cubicBezTo>
                <a:cubicBezTo>
                  <a:pt x="410574" y="297336"/>
                  <a:pt x="406976" y="296734"/>
                  <a:pt x="403753" y="295529"/>
                </a:cubicBezTo>
                <a:cubicBezTo>
                  <a:pt x="400530" y="294325"/>
                  <a:pt x="397763" y="292518"/>
                  <a:pt x="395451" y="290109"/>
                </a:cubicBezTo>
                <a:cubicBezTo>
                  <a:pt x="393140" y="287699"/>
                  <a:pt x="391365" y="284655"/>
                  <a:pt x="390128" y="280977"/>
                </a:cubicBezTo>
                <a:cubicBezTo>
                  <a:pt x="388891" y="277298"/>
                  <a:pt x="388273" y="272952"/>
                  <a:pt x="388273" y="267938"/>
                </a:cubicBezTo>
                <a:lnTo>
                  <a:pt x="388273" y="193319"/>
                </a:lnTo>
                <a:cubicBezTo>
                  <a:pt x="388273" y="192668"/>
                  <a:pt x="388061" y="192082"/>
                  <a:pt x="387638" y="191561"/>
                </a:cubicBezTo>
                <a:cubicBezTo>
                  <a:pt x="387215" y="191040"/>
                  <a:pt x="386515" y="190617"/>
                  <a:pt x="385538" y="190291"/>
                </a:cubicBezTo>
                <a:cubicBezTo>
                  <a:pt x="384561" y="189966"/>
                  <a:pt x="383259" y="189705"/>
                  <a:pt x="381631" y="189510"/>
                </a:cubicBezTo>
                <a:cubicBezTo>
                  <a:pt x="380003" y="189315"/>
                  <a:pt x="377952" y="189217"/>
                  <a:pt x="375478" y="189217"/>
                </a:cubicBezTo>
                <a:close/>
                <a:moveTo>
                  <a:pt x="2577404" y="187752"/>
                </a:moveTo>
                <a:cubicBezTo>
                  <a:pt x="2568744" y="187752"/>
                  <a:pt x="2560817" y="189217"/>
                  <a:pt x="2553622" y="192147"/>
                </a:cubicBezTo>
                <a:cubicBezTo>
                  <a:pt x="2546427" y="195077"/>
                  <a:pt x="2540258" y="199375"/>
                  <a:pt x="2535114" y="205039"/>
                </a:cubicBezTo>
                <a:cubicBezTo>
                  <a:pt x="2529970" y="210704"/>
                  <a:pt x="2525965" y="217704"/>
                  <a:pt x="2523100" y="226038"/>
                </a:cubicBezTo>
                <a:cubicBezTo>
                  <a:pt x="2520236" y="234373"/>
                  <a:pt x="2518803" y="243911"/>
                  <a:pt x="2518803" y="254655"/>
                </a:cubicBezTo>
                <a:cubicBezTo>
                  <a:pt x="2518803" y="265203"/>
                  <a:pt x="2520105" y="274449"/>
                  <a:pt x="2522710" y="282393"/>
                </a:cubicBezTo>
                <a:cubicBezTo>
                  <a:pt x="2525314" y="290337"/>
                  <a:pt x="2529058" y="296962"/>
                  <a:pt x="2533942" y="302268"/>
                </a:cubicBezTo>
                <a:cubicBezTo>
                  <a:pt x="2538825" y="307575"/>
                  <a:pt x="2544750" y="311563"/>
                  <a:pt x="2551717" y="314233"/>
                </a:cubicBezTo>
                <a:cubicBezTo>
                  <a:pt x="2558684" y="316902"/>
                  <a:pt x="2566498" y="318237"/>
                  <a:pt x="2575158" y="318237"/>
                </a:cubicBezTo>
                <a:cubicBezTo>
                  <a:pt x="2579585" y="318237"/>
                  <a:pt x="2583704" y="317879"/>
                  <a:pt x="2587513" y="317163"/>
                </a:cubicBezTo>
                <a:cubicBezTo>
                  <a:pt x="2591322" y="316447"/>
                  <a:pt x="2594708" y="315551"/>
                  <a:pt x="2597670" y="314477"/>
                </a:cubicBezTo>
                <a:cubicBezTo>
                  <a:pt x="2600633" y="313403"/>
                  <a:pt x="2603140" y="312279"/>
                  <a:pt x="2605191" y="311107"/>
                </a:cubicBezTo>
                <a:cubicBezTo>
                  <a:pt x="2607242" y="309935"/>
                  <a:pt x="2608626" y="308975"/>
                  <a:pt x="2609342" y="308226"/>
                </a:cubicBezTo>
                <a:cubicBezTo>
                  <a:pt x="2610058" y="307477"/>
                  <a:pt x="2610579" y="306810"/>
                  <a:pt x="2610904" y="306224"/>
                </a:cubicBezTo>
                <a:cubicBezTo>
                  <a:pt x="2611230" y="305638"/>
                  <a:pt x="2611490" y="304938"/>
                  <a:pt x="2611686" y="304124"/>
                </a:cubicBezTo>
                <a:cubicBezTo>
                  <a:pt x="2611881" y="303310"/>
                  <a:pt x="2612027" y="302333"/>
                  <a:pt x="2612125" y="301194"/>
                </a:cubicBezTo>
                <a:cubicBezTo>
                  <a:pt x="2612223" y="300055"/>
                  <a:pt x="2612272" y="298671"/>
                  <a:pt x="2612272" y="297043"/>
                </a:cubicBezTo>
                <a:cubicBezTo>
                  <a:pt x="2612272" y="294699"/>
                  <a:pt x="2612207" y="292827"/>
                  <a:pt x="2612076" y="291427"/>
                </a:cubicBezTo>
                <a:cubicBezTo>
                  <a:pt x="2611946" y="290027"/>
                  <a:pt x="2611751" y="288937"/>
                  <a:pt x="2611490" y="288155"/>
                </a:cubicBezTo>
                <a:cubicBezTo>
                  <a:pt x="2611230" y="287374"/>
                  <a:pt x="2610904" y="286853"/>
                  <a:pt x="2610514" y="286593"/>
                </a:cubicBezTo>
                <a:cubicBezTo>
                  <a:pt x="2610123" y="286332"/>
                  <a:pt x="2609602" y="286202"/>
                  <a:pt x="2608951" y="286202"/>
                </a:cubicBezTo>
                <a:cubicBezTo>
                  <a:pt x="2608104" y="286202"/>
                  <a:pt x="2606916" y="286723"/>
                  <a:pt x="2605386" y="287765"/>
                </a:cubicBezTo>
                <a:cubicBezTo>
                  <a:pt x="2603856" y="288806"/>
                  <a:pt x="2601903" y="289978"/>
                  <a:pt x="2599526" y="291281"/>
                </a:cubicBezTo>
                <a:cubicBezTo>
                  <a:pt x="2597149" y="292583"/>
                  <a:pt x="2594301" y="293771"/>
                  <a:pt x="2590980" y="294846"/>
                </a:cubicBezTo>
                <a:cubicBezTo>
                  <a:pt x="2587659" y="295920"/>
                  <a:pt x="2583720" y="296457"/>
                  <a:pt x="2579162" y="296457"/>
                </a:cubicBezTo>
                <a:cubicBezTo>
                  <a:pt x="2574149" y="296457"/>
                  <a:pt x="2569639" y="295594"/>
                  <a:pt x="2565635" y="293869"/>
                </a:cubicBezTo>
                <a:cubicBezTo>
                  <a:pt x="2561631" y="292143"/>
                  <a:pt x="2558212" y="289523"/>
                  <a:pt x="2555380" y="286007"/>
                </a:cubicBezTo>
                <a:cubicBezTo>
                  <a:pt x="2552547" y="282491"/>
                  <a:pt x="2550366" y="278014"/>
                  <a:pt x="2548836" y="272577"/>
                </a:cubicBezTo>
                <a:cubicBezTo>
                  <a:pt x="2547306" y="267140"/>
                  <a:pt x="2546541" y="260710"/>
                  <a:pt x="2546541" y="253288"/>
                </a:cubicBezTo>
                <a:cubicBezTo>
                  <a:pt x="2546541" y="246516"/>
                  <a:pt x="2547257" y="240428"/>
                  <a:pt x="2548689" y="235024"/>
                </a:cubicBezTo>
                <a:cubicBezTo>
                  <a:pt x="2550122" y="229619"/>
                  <a:pt x="2552222" y="225013"/>
                  <a:pt x="2554989" y="221204"/>
                </a:cubicBezTo>
                <a:cubicBezTo>
                  <a:pt x="2557756" y="217394"/>
                  <a:pt x="2561110" y="214464"/>
                  <a:pt x="2565049" y="212413"/>
                </a:cubicBezTo>
                <a:cubicBezTo>
                  <a:pt x="2568988" y="210362"/>
                  <a:pt x="2573465" y="209337"/>
                  <a:pt x="2578478" y="209337"/>
                </a:cubicBezTo>
                <a:cubicBezTo>
                  <a:pt x="2583036" y="209337"/>
                  <a:pt x="2586959" y="209907"/>
                  <a:pt x="2590247" y="211046"/>
                </a:cubicBezTo>
                <a:cubicBezTo>
                  <a:pt x="2593536" y="212186"/>
                  <a:pt x="2596368" y="213455"/>
                  <a:pt x="2598745" y="214855"/>
                </a:cubicBezTo>
                <a:cubicBezTo>
                  <a:pt x="2601121" y="216255"/>
                  <a:pt x="2603058" y="217525"/>
                  <a:pt x="2604556" y="218664"/>
                </a:cubicBezTo>
                <a:cubicBezTo>
                  <a:pt x="2606053" y="219804"/>
                  <a:pt x="2607291" y="220373"/>
                  <a:pt x="2608267" y="220373"/>
                </a:cubicBezTo>
                <a:cubicBezTo>
                  <a:pt x="2608853" y="220373"/>
                  <a:pt x="2609374" y="220178"/>
                  <a:pt x="2609830" y="219787"/>
                </a:cubicBezTo>
                <a:cubicBezTo>
                  <a:pt x="2610286" y="219397"/>
                  <a:pt x="2610677" y="218778"/>
                  <a:pt x="2611002" y="217932"/>
                </a:cubicBezTo>
                <a:cubicBezTo>
                  <a:pt x="2611328" y="217085"/>
                  <a:pt x="2611556" y="215978"/>
                  <a:pt x="2611686" y="214611"/>
                </a:cubicBezTo>
                <a:cubicBezTo>
                  <a:pt x="2611816" y="213244"/>
                  <a:pt x="2611881" y="211583"/>
                  <a:pt x="2611881" y="209630"/>
                </a:cubicBezTo>
                <a:cubicBezTo>
                  <a:pt x="2611881" y="207807"/>
                  <a:pt x="2611832" y="206277"/>
                  <a:pt x="2611734" y="205039"/>
                </a:cubicBezTo>
                <a:cubicBezTo>
                  <a:pt x="2611637" y="203802"/>
                  <a:pt x="2611490" y="202728"/>
                  <a:pt x="2611295" y="201816"/>
                </a:cubicBezTo>
                <a:cubicBezTo>
                  <a:pt x="2611100" y="200905"/>
                  <a:pt x="2610839" y="200156"/>
                  <a:pt x="2610514" y="199570"/>
                </a:cubicBezTo>
                <a:cubicBezTo>
                  <a:pt x="2610188" y="198984"/>
                  <a:pt x="2609586" y="198251"/>
                  <a:pt x="2608707" y="197372"/>
                </a:cubicBezTo>
                <a:cubicBezTo>
                  <a:pt x="2607828" y="196493"/>
                  <a:pt x="2606281" y="195435"/>
                  <a:pt x="2604068" y="194198"/>
                </a:cubicBezTo>
                <a:cubicBezTo>
                  <a:pt x="2601854" y="192961"/>
                  <a:pt x="2599363" y="191870"/>
                  <a:pt x="2596596" y="190926"/>
                </a:cubicBezTo>
                <a:cubicBezTo>
                  <a:pt x="2593829" y="189982"/>
                  <a:pt x="2590817" y="189217"/>
                  <a:pt x="2587562" y="188631"/>
                </a:cubicBezTo>
                <a:cubicBezTo>
                  <a:pt x="2584306" y="188045"/>
                  <a:pt x="2580920" y="187752"/>
                  <a:pt x="2577404" y="187752"/>
                </a:cubicBezTo>
                <a:close/>
                <a:moveTo>
                  <a:pt x="1741743" y="187557"/>
                </a:moveTo>
                <a:cubicBezTo>
                  <a:pt x="1731716" y="187557"/>
                  <a:pt x="1722910" y="189087"/>
                  <a:pt x="1715324" y="192147"/>
                </a:cubicBezTo>
                <a:cubicBezTo>
                  <a:pt x="1707739" y="195207"/>
                  <a:pt x="1701374" y="199603"/>
                  <a:pt x="1696230" y="205332"/>
                </a:cubicBezTo>
                <a:cubicBezTo>
                  <a:pt x="1691086" y="211062"/>
                  <a:pt x="1687212" y="218013"/>
                  <a:pt x="1684607" y="226185"/>
                </a:cubicBezTo>
                <a:cubicBezTo>
                  <a:pt x="1682003" y="234356"/>
                  <a:pt x="1680701" y="243553"/>
                  <a:pt x="1680701" y="253776"/>
                </a:cubicBezTo>
                <a:cubicBezTo>
                  <a:pt x="1680701" y="264910"/>
                  <a:pt x="1681922" y="274547"/>
                  <a:pt x="1684363" y="282686"/>
                </a:cubicBezTo>
                <a:cubicBezTo>
                  <a:pt x="1686805" y="290825"/>
                  <a:pt x="1690468" y="297531"/>
                  <a:pt x="1695351" y="302806"/>
                </a:cubicBezTo>
                <a:cubicBezTo>
                  <a:pt x="1700234" y="308080"/>
                  <a:pt x="1706339" y="312003"/>
                  <a:pt x="1713664" y="314575"/>
                </a:cubicBezTo>
                <a:cubicBezTo>
                  <a:pt x="1720989" y="317147"/>
                  <a:pt x="1729567" y="318433"/>
                  <a:pt x="1739399" y="318433"/>
                </a:cubicBezTo>
                <a:cubicBezTo>
                  <a:pt x="1749362" y="318433"/>
                  <a:pt x="1758135" y="316919"/>
                  <a:pt x="1765721" y="313891"/>
                </a:cubicBezTo>
                <a:cubicBezTo>
                  <a:pt x="1773307" y="310863"/>
                  <a:pt x="1779671" y="306468"/>
                  <a:pt x="1784815" y="300706"/>
                </a:cubicBezTo>
                <a:cubicBezTo>
                  <a:pt x="1789959" y="294943"/>
                  <a:pt x="1793833" y="287927"/>
                  <a:pt x="1796438" y="279658"/>
                </a:cubicBezTo>
                <a:cubicBezTo>
                  <a:pt x="1799042" y="271389"/>
                  <a:pt x="1800345" y="262013"/>
                  <a:pt x="1800345" y="251530"/>
                </a:cubicBezTo>
                <a:cubicBezTo>
                  <a:pt x="1800345" y="240591"/>
                  <a:pt x="1799091" y="231101"/>
                  <a:pt x="1796584" y="223059"/>
                </a:cubicBezTo>
                <a:cubicBezTo>
                  <a:pt x="1794077" y="215018"/>
                  <a:pt x="1790366" y="208360"/>
                  <a:pt x="1785450" y="203086"/>
                </a:cubicBezTo>
                <a:cubicBezTo>
                  <a:pt x="1780534" y="197812"/>
                  <a:pt x="1774414" y="193905"/>
                  <a:pt x="1767088" y="191366"/>
                </a:cubicBezTo>
                <a:cubicBezTo>
                  <a:pt x="1759763" y="188826"/>
                  <a:pt x="1751315" y="187557"/>
                  <a:pt x="1741743" y="187557"/>
                </a:cubicBezTo>
                <a:close/>
                <a:moveTo>
                  <a:pt x="1561652" y="187557"/>
                </a:moveTo>
                <a:cubicBezTo>
                  <a:pt x="1555857" y="187557"/>
                  <a:pt x="1550371" y="188306"/>
                  <a:pt x="1545195" y="189803"/>
                </a:cubicBezTo>
                <a:cubicBezTo>
                  <a:pt x="1540019" y="191301"/>
                  <a:pt x="1535526" y="193563"/>
                  <a:pt x="1531717" y="196591"/>
                </a:cubicBezTo>
                <a:cubicBezTo>
                  <a:pt x="1527908" y="199619"/>
                  <a:pt x="1524880" y="203428"/>
                  <a:pt x="1522633" y="208018"/>
                </a:cubicBezTo>
                <a:cubicBezTo>
                  <a:pt x="1520387" y="212609"/>
                  <a:pt x="1519264" y="217932"/>
                  <a:pt x="1519264" y="223987"/>
                </a:cubicBezTo>
                <a:cubicBezTo>
                  <a:pt x="1519264" y="229261"/>
                  <a:pt x="1520045" y="233787"/>
                  <a:pt x="1521608" y="237563"/>
                </a:cubicBezTo>
                <a:cubicBezTo>
                  <a:pt x="1523171" y="241340"/>
                  <a:pt x="1525206" y="244611"/>
                  <a:pt x="1527712" y="247379"/>
                </a:cubicBezTo>
                <a:cubicBezTo>
                  <a:pt x="1530219" y="250146"/>
                  <a:pt x="1533068" y="252523"/>
                  <a:pt x="1536258" y="254508"/>
                </a:cubicBezTo>
                <a:cubicBezTo>
                  <a:pt x="1539449" y="256494"/>
                  <a:pt x="1542737" y="258269"/>
                  <a:pt x="1546123" y="259831"/>
                </a:cubicBezTo>
                <a:cubicBezTo>
                  <a:pt x="1549509" y="261394"/>
                  <a:pt x="1552797" y="262875"/>
                  <a:pt x="1555987" y="264275"/>
                </a:cubicBezTo>
                <a:cubicBezTo>
                  <a:pt x="1559178" y="265675"/>
                  <a:pt x="1562027" y="267173"/>
                  <a:pt x="1564533" y="268768"/>
                </a:cubicBezTo>
                <a:cubicBezTo>
                  <a:pt x="1567040" y="270363"/>
                  <a:pt x="1569075" y="272186"/>
                  <a:pt x="1570638" y="274238"/>
                </a:cubicBezTo>
                <a:cubicBezTo>
                  <a:pt x="1572200" y="276289"/>
                  <a:pt x="1572982" y="278747"/>
                  <a:pt x="1572982" y="281611"/>
                </a:cubicBezTo>
                <a:cubicBezTo>
                  <a:pt x="1572982" y="284086"/>
                  <a:pt x="1572526" y="286332"/>
                  <a:pt x="1571614" y="288351"/>
                </a:cubicBezTo>
                <a:cubicBezTo>
                  <a:pt x="1570703" y="290369"/>
                  <a:pt x="1569384" y="292062"/>
                  <a:pt x="1567659" y="293429"/>
                </a:cubicBezTo>
                <a:cubicBezTo>
                  <a:pt x="1565933" y="294797"/>
                  <a:pt x="1563833" y="295855"/>
                  <a:pt x="1561359" y="296604"/>
                </a:cubicBezTo>
                <a:cubicBezTo>
                  <a:pt x="1558885" y="297352"/>
                  <a:pt x="1556085" y="297727"/>
                  <a:pt x="1552959" y="297727"/>
                </a:cubicBezTo>
                <a:cubicBezTo>
                  <a:pt x="1548206" y="297727"/>
                  <a:pt x="1544023" y="297190"/>
                  <a:pt x="1540409" y="296115"/>
                </a:cubicBezTo>
                <a:cubicBezTo>
                  <a:pt x="1536796" y="295041"/>
                  <a:pt x="1533686" y="293853"/>
                  <a:pt x="1531082" y="292550"/>
                </a:cubicBezTo>
                <a:cubicBezTo>
                  <a:pt x="1528477" y="291248"/>
                  <a:pt x="1526345" y="290060"/>
                  <a:pt x="1524684" y="288985"/>
                </a:cubicBezTo>
                <a:cubicBezTo>
                  <a:pt x="1523024" y="287911"/>
                  <a:pt x="1521738" y="287374"/>
                  <a:pt x="1520827" y="287374"/>
                </a:cubicBezTo>
                <a:cubicBezTo>
                  <a:pt x="1520176" y="287374"/>
                  <a:pt x="1519606" y="287553"/>
                  <a:pt x="1519118" y="287911"/>
                </a:cubicBezTo>
                <a:cubicBezTo>
                  <a:pt x="1518629" y="288269"/>
                  <a:pt x="1518239" y="288872"/>
                  <a:pt x="1517945" y="289718"/>
                </a:cubicBezTo>
                <a:cubicBezTo>
                  <a:pt x="1517652" y="290564"/>
                  <a:pt x="1517441" y="291671"/>
                  <a:pt x="1517311" y="293039"/>
                </a:cubicBezTo>
                <a:cubicBezTo>
                  <a:pt x="1517180" y="294406"/>
                  <a:pt x="1517115" y="296099"/>
                  <a:pt x="1517115" y="298117"/>
                </a:cubicBezTo>
                <a:cubicBezTo>
                  <a:pt x="1517115" y="301113"/>
                  <a:pt x="1517294" y="303408"/>
                  <a:pt x="1517652" y="305003"/>
                </a:cubicBezTo>
                <a:cubicBezTo>
                  <a:pt x="1518011" y="306598"/>
                  <a:pt x="1518613" y="307819"/>
                  <a:pt x="1519459" y="308666"/>
                </a:cubicBezTo>
                <a:cubicBezTo>
                  <a:pt x="1520306" y="309512"/>
                  <a:pt x="1521689" y="310489"/>
                  <a:pt x="1523610" y="311596"/>
                </a:cubicBezTo>
                <a:cubicBezTo>
                  <a:pt x="1525531" y="312703"/>
                  <a:pt x="1527924" y="313761"/>
                  <a:pt x="1530789" y="314770"/>
                </a:cubicBezTo>
                <a:cubicBezTo>
                  <a:pt x="1533654" y="315779"/>
                  <a:pt x="1536958" y="316642"/>
                  <a:pt x="1540702" y="317358"/>
                </a:cubicBezTo>
                <a:cubicBezTo>
                  <a:pt x="1544446" y="318074"/>
                  <a:pt x="1548499" y="318433"/>
                  <a:pt x="1552862" y="318433"/>
                </a:cubicBezTo>
                <a:cubicBezTo>
                  <a:pt x="1559308" y="318433"/>
                  <a:pt x="1565363" y="317586"/>
                  <a:pt x="1571028" y="315893"/>
                </a:cubicBezTo>
                <a:cubicBezTo>
                  <a:pt x="1576693" y="314200"/>
                  <a:pt x="1581642" y="311677"/>
                  <a:pt x="1585874" y="308324"/>
                </a:cubicBezTo>
                <a:cubicBezTo>
                  <a:pt x="1590106" y="304971"/>
                  <a:pt x="1593459" y="300787"/>
                  <a:pt x="1595934" y="295773"/>
                </a:cubicBezTo>
                <a:cubicBezTo>
                  <a:pt x="1598408" y="290760"/>
                  <a:pt x="1599645" y="284932"/>
                  <a:pt x="1599645" y="278291"/>
                </a:cubicBezTo>
                <a:cubicBezTo>
                  <a:pt x="1599645" y="273212"/>
                  <a:pt x="1598864" y="268801"/>
                  <a:pt x="1597301" y="265057"/>
                </a:cubicBezTo>
                <a:cubicBezTo>
                  <a:pt x="1595738" y="261313"/>
                  <a:pt x="1593687" y="258057"/>
                  <a:pt x="1591148" y="255290"/>
                </a:cubicBezTo>
                <a:cubicBezTo>
                  <a:pt x="1588609" y="252523"/>
                  <a:pt x="1585711" y="250146"/>
                  <a:pt x="1582456" y="248160"/>
                </a:cubicBezTo>
                <a:cubicBezTo>
                  <a:pt x="1579200" y="246174"/>
                  <a:pt x="1575879" y="244400"/>
                  <a:pt x="1572493" y="242837"/>
                </a:cubicBezTo>
                <a:cubicBezTo>
                  <a:pt x="1569107" y="241274"/>
                  <a:pt x="1565787" y="239793"/>
                  <a:pt x="1562531" y="238393"/>
                </a:cubicBezTo>
                <a:cubicBezTo>
                  <a:pt x="1559276" y="236993"/>
                  <a:pt x="1556362" y="235496"/>
                  <a:pt x="1553790" y="233900"/>
                </a:cubicBezTo>
                <a:cubicBezTo>
                  <a:pt x="1551218" y="232305"/>
                  <a:pt x="1549167" y="230482"/>
                  <a:pt x="1547637" y="228431"/>
                </a:cubicBezTo>
                <a:cubicBezTo>
                  <a:pt x="1546107" y="226380"/>
                  <a:pt x="1545342" y="223955"/>
                  <a:pt x="1545342" y="221155"/>
                </a:cubicBezTo>
                <a:cubicBezTo>
                  <a:pt x="1545342" y="219266"/>
                  <a:pt x="1545683" y="217476"/>
                  <a:pt x="1546367" y="215783"/>
                </a:cubicBezTo>
                <a:cubicBezTo>
                  <a:pt x="1547051" y="214090"/>
                  <a:pt x="1548092" y="212641"/>
                  <a:pt x="1549492" y="211437"/>
                </a:cubicBezTo>
                <a:cubicBezTo>
                  <a:pt x="1550892" y="210232"/>
                  <a:pt x="1552634" y="209288"/>
                  <a:pt x="1554718" y="208604"/>
                </a:cubicBezTo>
                <a:cubicBezTo>
                  <a:pt x="1556801" y="207921"/>
                  <a:pt x="1559243" y="207579"/>
                  <a:pt x="1562043" y="207579"/>
                </a:cubicBezTo>
                <a:cubicBezTo>
                  <a:pt x="1565624" y="207579"/>
                  <a:pt x="1568912" y="208018"/>
                  <a:pt x="1571907" y="208897"/>
                </a:cubicBezTo>
                <a:cubicBezTo>
                  <a:pt x="1574902" y="209776"/>
                  <a:pt x="1577540" y="210753"/>
                  <a:pt x="1579818" y="211827"/>
                </a:cubicBezTo>
                <a:cubicBezTo>
                  <a:pt x="1582097" y="212902"/>
                  <a:pt x="1584018" y="213895"/>
                  <a:pt x="1585581" y="214806"/>
                </a:cubicBezTo>
                <a:cubicBezTo>
                  <a:pt x="1587144" y="215718"/>
                  <a:pt x="1588283" y="216174"/>
                  <a:pt x="1588999" y="216174"/>
                </a:cubicBezTo>
                <a:cubicBezTo>
                  <a:pt x="1589716" y="216174"/>
                  <a:pt x="1590285" y="215978"/>
                  <a:pt x="1590709" y="215588"/>
                </a:cubicBezTo>
                <a:cubicBezTo>
                  <a:pt x="1591132" y="215197"/>
                  <a:pt x="1591457" y="214578"/>
                  <a:pt x="1591685" y="213732"/>
                </a:cubicBezTo>
                <a:cubicBezTo>
                  <a:pt x="1591913" y="212885"/>
                  <a:pt x="1592076" y="211811"/>
                  <a:pt x="1592174" y="210509"/>
                </a:cubicBezTo>
                <a:cubicBezTo>
                  <a:pt x="1592271" y="209207"/>
                  <a:pt x="1592320" y="207611"/>
                  <a:pt x="1592320" y="205723"/>
                </a:cubicBezTo>
                <a:cubicBezTo>
                  <a:pt x="1592320" y="204030"/>
                  <a:pt x="1592287" y="202614"/>
                  <a:pt x="1592222" y="201475"/>
                </a:cubicBezTo>
                <a:cubicBezTo>
                  <a:pt x="1592157" y="200335"/>
                  <a:pt x="1592043" y="199391"/>
                  <a:pt x="1591881" y="198642"/>
                </a:cubicBezTo>
                <a:cubicBezTo>
                  <a:pt x="1591718" y="197893"/>
                  <a:pt x="1591522" y="197291"/>
                  <a:pt x="1591295" y="196835"/>
                </a:cubicBezTo>
                <a:cubicBezTo>
                  <a:pt x="1591067" y="196379"/>
                  <a:pt x="1590627" y="195826"/>
                  <a:pt x="1589976" y="195175"/>
                </a:cubicBezTo>
                <a:cubicBezTo>
                  <a:pt x="1589325" y="194524"/>
                  <a:pt x="1587990" y="193710"/>
                  <a:pt x="1585972" y="192733"/>
                </a:cubicBezTo>
                <a:cubicBezTo>
                  <a:pt x="1583953" y="191757"/>
                  <a:pt x="1581642" y="190878"/>
                  <a:pt x="1579037" y="190096"/>
                </a:cubicBezTo>
                <a:cubicBezTo>
                  <a:pt x="1576433" y="189315"/>
                  <a:pt x="1573633" y="188696"/>
                  <a:pt x="1570638" y="188240"/>
                </a:cubicBezTo>
                <a:cubicBezTo>
                  <a:pt x="1567642" y="187785"/>
                  <a:pt x="1564647" y="187557"/>
                  <a:pt x="1561652" y="187557"/>
                </a:cubicBezTo>
                <a:close/>
                <a:moveTo>
                  <a:pt x="1094927" y="187557"/>
                </a:moveTo>
                <a:cubicBezTo>
                  <a:pt x="1089132" y="187557"/>
                  <a:pt x="1083646" y="188306"/>
                  <a:pt x="1078470" y="189803"/>
                </a:cubicBezTo>
                <a:cubicBezTo>
                  <a:pt x="1073294" y="191301"/>
                  <a:pt x="1068801" y="193563"/>
                  <a:pt x="1064992" y="196591"/>
                </a:cubicBezTo>
                <a:cubicBezTo>
                  <a:pt x="1061183" y="199619"/>
                  <a:pt x="1058155" y="203428"/>
                  <a:pt x="1055909" y="208018"/>
                </a:cubicBezTo>
                <a:cubicBezTo>
                  <a:pt x="1053662" y="212609"/>
                  <a:pt x="1052539" y="217932"/>
                  <a:pt x="1052539" y="223987"/>
                </a:cubicBezTo>
                <a:cubicBezTo>
                  <a:pt x="1052539" y="229261"/>
                  <a:pt x="1053320" y="233787"/>
                  <a:pt x="1054883" y="237563"/>
                </a:cubicBezTo>
                <a:cubicBezTo>
                  <a:pt x="1056446" y="241340"/>
                  <a:pt x="1058481" y="244611"/>
                  <a:pt x="1060987" y="247379"/>
                </a:cubicBezTo>
                <a:cubicBezTo>
                  <a:pt x="1063494" y="250146"/>
                  <a:pt x="1066343" y="252523"/>
                  <a:pt x="1069533" y="254508"/>
                </a:cubicBezTo>
                <a:cubicBezTo>
                  <a:pt x="1072724" y="256494"/>
                  <a:pt x="1076012" y="258269"/>
                  <a:pt x="1079398" y="259831"/>
                </a:cubicBezTo>
                <a:cubicBezTo>
                  <a:pt x="1082784" y="261394"/>
                  <a:pt x="1086072" y="262875"/>
                  <a:pt x="1089262" y="264275"/>
                </a:cubicBezTo>
                <a:cubicBezTo>
                  <a:pt x="1092453" y="265675"/>
                  <a:pt x="1095302" y="267173"/>
                  <a:pt x="1097808" y="268768"/>
                </a:cubicBezTo>
                <a:cubicBezTo>
                  <a:pt x="1100315" y="270363"/>
                  <a:pt x="1102350" y="272186"/>
                  <a:pt x="1103913" y="274238"/>
                </a:cubicBezTo>
                <a:cubicBezTo>
                  <a:pt x="1105475" y="276289"/>
                  <a:pt x="1106257" y="278747"/>
                  <a:pt x="1106257" y="281611"/>
                </a:cubicBezTo>
                <a:cubicBezTo>
                  <a:pt x="1106257" y="284086"/>
                  <a:pt x="1105801" y="286332"/>
                  <a:pt x="1104889" y="288351"/>
                </a:cubicBezTo>
                <a:cubicBezTo>
                  <a:pt x="1103978" y="290369"/>
                  <a:pt x="1102659" y="292062"/>
                  <a:pt x="1100934" y="293429"/>
                </a:cubicBezTo>
                <a:cubicBezTo>
                  <a:pt x="1099208" y="294797"/>
                  <a:pt x="1097109" y="295855"/>
                  <a:pt x="1094634" y="296604"/>
                </a:cubicBezTo>
                <a:cubicBezTo>
                  <a:pt x="1092160" y="297352"/>
                  <a:pt x="1089360" y="297727"/>
                  <a:pt x="1086235" y="297727"/>
                </a:cubicBezTo>
                <a:cubicBezTo>
                  <a:pt x="1081482" y="297727"/>
                  <a:pt x="1077298" y="297190"/>
                  <a:pt x="1073684" y="296115"/>
                </a:cubicBezTo>
                <a:cubicBezTo>
                  <a:pt x="1070071" y="295041"/>
                  <a:pt x="1066961" y="293853"/>
                  <a:pt x="1064357" y="292550"/>
                </a:cubicBezTo>
                <a:cubicBezTo>
                  <a:pt x="1061753" y="291248"/>
                  <a:pt x="1059620" y="290060"/>
                  <a:pt x="1057960" y="288985"/>
                </a:cubicBezTo>
                <a:cubicBezTo>
                  <a:pt x="1056299" y="287911"/>
                  <a:pt x="1055013" y="287374"/>
                  <a:pt x="1054102" y="287374"/>
                </a:cubicBezTo>
                <a:cubicBezTo>
                  <a:pt x="1053451" y="287374"/>
                  <a:pt x="1052881" y="287553"/>
                  <a:pt x="1052393" y="287911"/>
                </a:cubicBezTo>
                <a:cubicBezTo>
                  <a:pt x="1051904" y="288269"/>
                  <a:pt x="1051514" y="288872"/>
                  <a:pt x="1051221" y="289718"/>
                </a:cubicBezTo>
                <a:cubicBezTo>
                  <a:pt x="1050928" y="290564"/>
                  <a:pt x="1050716" y="291671"/>
                  <a:pt x="1050586" y="293039"/>
                </a:cubicBezTo>
                <a:cubicBezTo>
                  <a:pt x="1050455" y="294406"/>
                  <a:pt x="1050390" y="296099"/>
                  <a:pt x="1050390" y="298117"/>
                </a:cubicBezTo>
                <a:cubicBezTo>
                  <a:pt x="1050390" y="301113"/>
                  <a:pt x="1050569" y="303408"/>
                  <a:pt x="1050928" y="305003"/>
                </a:cubicBezTo>
                <a:cubicBezTo>
                  <a:pt x="1051286" y="306598"/>
                  <a:pt x="1051888" y="307819"/>
                  <a:pt x="1052734" y="308666"/>
                </a:cubicBezTo>
                <a:cubicBezTo>
                  <a:pt x="1053581" y="309512"/>
                  <a:pt x="1054965" y="310489"/>
                  <a:pt x="1056885" y="311596"/>
                </a:cubicBezTo>
                <a:cubicBezTo>
                  <a:pt x="1058806" y="312703"/>
                  <a:pt x="1061199" y="313761"/>
                  <a:pt x="1064064" y="314770"/>
                </a:cubicBezTo>
                <a:cubicBezTo>
                  <a:pt x="1066929" y="315779"/>
                  <a:pt x="1070233" y="316642"/>
                  <a:pt x="1073977" y="317358"/>
                </a:cubicBezTo>
                <a:cubicBezTo>
                  <a:pt x="1077721" y="318074"/>
                  <a:pt x="1081774" y="318433"/>
                  <a:pt x="1086137" y="318433"/>
                </a:cubicBezTo>
                <a:cubicBezTo>
                  <a:pt x="1092583" y="318433"/>
                  <a:pt x="1098639" y="317586"/>
                  <a:pt x="1104303" y="315893"/>
                </a:cubicBezTo>
                <a:cubicBezTo>
                  <a:pt x="1109968" y="314200"/>
                  <a:pt x="1114917" y="311677"/>
                  <a:pt x="1119149" y="308324"/>
                </a:cubicBezTo>
                <a:cubicBezTo>
                  <a:pt x="1123381" y="304971"/>
                  <a:pt x="1126735" y="300787"/>
                  <a:pt x="1129209" y="295773"/>
                </a:cubicBezTo>
                <a:cubicBezTo>
                  <a:pt x="1131683" y="290760"/>
                  <a:pt x="1132920" y="284932"/>
                  <a:pt x="1132920" y="278291"/>
                </a:cubicBezTo>
                <a:cubicBezTo>
                  <a:pt x="1132920" y="273212"/>
                  <a:pt x="1132139" y="268801"/>
                  <a:pt x="1130576" y="265057"/>
                </a:cubicBezTo>
                <a:cubicBezTo>
                  <a:pt x="1129014" y="261313"/>
                  <a:pt x="1126962" y="258057"/>
                  <a:pt x="1124423" y="255290"/>
                </a:cubicBezTo>
                <a:cubicBezTo>
                  <a:pt x="1121884" y="252523"/>
                  <a:pt x="1118986" y="250146"/>
                  <a:pt x="1115731" y="248160"/>
                </a:cubicBezTo>
                <a:cubicBezTo>
                  <a:pt x="1112475" y="246174"/>
                  <a:pt x="1109154" y="244400"/>
                  <a:pt x="1105768" y="242837"/>
                </a:cubicBezTo>
                <a:cubicBezTo>
                  <a:pt x="1102383" y="241274"/>
                  <a:pt x="1099062" y="239793"/>
                  <a:pt x="1095806" y="238393"/>
                </a:cubicBezTo>
                <a:cubicBezTo>
                  <a:pt x="1092551" y="236993"/>
                  <a:pt x="1089637" y="235496"/>
                  <a:pt x="1087065" y="233900"/>
                </a:cubicBezTo>
                <a:cubicBezTo>
                  <a:pt x="1084493" y="232305"/>
                  <a:pt x="1082442" y="230482"/>
                  <a:pt x="1080912" y="228431"/>
                </a:cubicBezTo>
                <a:cubicBezTo>
                  <a:pt x="1079382" y="226380"/>
                  <a:pt x="1078617" y="223955"/>
                  <a:pt x="1078617" y="221155"/>
                </a:cubicBezTo>
                <a:cubicBezTo>
                  <a:pt x="1078617" y="219266"/>
                  <a:pt x="1078958" y="217476"/>
                  <a:pt x="1079642" y="215783"/>
                </a:cubicBezTo>
                <a:cubicBezTo>
                  <a:pt x="1080326" y="214090"/>
                  <a:pt x="1081368" y="212641"/>
                  <a:pt x="1082767" y="211437"/>
                </a:cubicBezTo>
                <a:cubicBezTo>
                  <a:pt x="1084167" y="210232"/>
                  <a:pt x="1085909" y="209288"/>
                  <a:pt x="1087993" y="208604"/>
                </a:cubicBezTo>
                <a:cubicBezTo>
                  <a:pt x="1090076" y="207921"/>
                  <a:pt x="1092518" y="207579"/>
                  <a:pt x="1095318" y="207579"/>
                </a:cubicBezTo>
                <a:cubicBezTo>
                  <a:pt x="1098899" y="207579"/>
                  <a:pt x="1102187" y="208018"/>
                  <a:pt x="1105182" y="208897"/>
                </a:cubicBezTo>
                <a:cubicBezTo>
                  <a:pt x="1108178" y="209776"/>
                  <a:pt x="1110815" y="210753"/>
                  <a:pt x="1113093" y="211827"/>
                </a:cubicBezTo>
                <a:cubicBezTo>
                  <a:pt x="1115372" y="212902"/>
                  <a:pt x="1117293" y="213895"/>
                  <a:pt x="1118856" y="214806"/>
                </a:cubicBezTo>
                <a:cubicBezTo>
                  <a:pt x="1120419" y="215718"/>
                  <a:pt x="1121558" y="216174"/>
                  <a:pt x="1122274" y="216174"/>
                </a:cubicBezTo>
                <a:cubicBezTo>
                  <a:pt x="1122991" y="216174"/>
                  <a:pt x="1123560" y="215978"/>
                  <a:pt x="1123984" y="215588"/>
                </a:cubicBezTo>
                <a:cubicBezTo>
                  <a:pt x="1124407" y="215197"/>
                  <a:pt x="1124732" y="214578"/>
                  <a:pt x="1124960" y="213732"/>
                </a:cubicBezTo>
                <a:cubicBezTo>
                  <a:pt x="1125188" y="212885"/>
                  <a:pt x="1125351" y="211811"/>
                  <a:pt x="1125449" y="210509"/>
                </a:cubicBezTo>
                <a:cubicBezTo>
                  <a:pt x="1125546" y="209207"/>
                  <a:pt x="1125595" y="207611"/>
                  <a:pt x="1125595" y="205723"/>
                </a:cubicBezTo>
                <a:cubicBezTo>
                  <a:pt x="1125595" y="204030"/>
                  <a:pt x="1125563" y="202614"/>
                  <a:pt x="1125497" y="201475"/>
                </a:cubicBezTo>
                <a:cubicBezTo>
                  <a:pt x="1125432" y="200335"/>
                  <a:pt x="1125318" y="199391"/>
                  <a:pt x="1125156" y="198642"/>
                </a:cubicBezTo>
                <a:cubicBezTo>
                  <a:pt x="1124993" y="197893"/>
                  <a:pt x="1124798" y="197291"/>
                  <a:pt x="1124570" y="196835"/>
                </a:cubicBezTo>
                <a:cubicBezTo>
                  <a:pt x="1124342" y="196379"/>
                  <a:pt x="1123902" y="195826"/>
                  <a:pt x="1123251" y="195175"/>
                </a:cubicBezTo>
                <a:cubicBezTo>
                  <a:pt x="1122600" y="194524"/>
                  <a:pt x="1121265" y="193710"/>
                  <a:pt x="1119247" y="192733"/>
                </a:cubicBezTo>
                <a:cubicBezTo>
                  <a:pt x="1117228" y="191757"/>
                  <a:pt x="1114917" y="190878"/>
                  <a:pt x="1112312" y="190096"/>
                </a:cubicBezTo>
                <a:cubicBezTo>
                  <a:pt x="1109708" y="189315"/>
                  <a:pt x="1106908" y="188696"/>
                  <a:pt x="1103913" y="188240"/>
                </a:cubicBezTo>
                <a:cubicBezTo>
                  <a:pt x="1100918" y="187785"/>
                  <a:pt x="1097922" y="187557"/>
                  <a:pt x="1094927" y="187557"/>
                </a:cubicBezTo>
                <a:close/>
                <a:moveTo>
                  <a:pt x="266734" y="0"/>
                </a:moveTo>
                <a:lnTo>
                  <a:pt x="5058640" y="0"/>
                </a:lnTo>
                <a:cubicBezTo>
                  <a:pt x="5205953" y="0"/>
                  <a:pt x="5325374" y="119421"/>
                  <a:pt x="5325374" y="266734"/>
                </a:cubicBezTo>
                <a:lnTo>
                  <a:pt x="5325374" y="2891371"/>
                </a:lnTo>
                <a:cubicBezTo>
                  <a:pt x="5325374" y="3038684"/>
                  <a:pt x="5205953" y="3158105"/>
                  <a:pt x="5058640" y="3158105"/>
                </a:cubicBezTo>
                <a:lnTo>
                  <a:pt x="266734" y="3158105"/>
                </a:lnTo>
                <a:cubicBezTo>
                  <a:pt x="119421" y="3158105"/>
                  <a:pt x="0" y="3038684"/>
                  <a:pt x="0" y="2891371"/>
                </a:cubicBezTo>
                <a:lnTo>
                  <a:pt x="0" y="266734"/>
                </a:lnTo>
                <a:cubicBezTo>
                  <a:pt x="0" y="119421"/>
                  <a:pt x="119421" y="0"/>
                  <a:pt x="266734" y="0"/>
                </a:cubicBezTo>
                <a:close/>
              </a:path>
            </a:pathLst>
          </a:custGeom>
          <a:solidFill>
            <a:srgbClr val="000000"/>
          </a:solidFill>
          <a:ln w="9525" cap="flat">
            <a:noFill/>
            <a:prstDash val="solid"/>
            <a:miter/>
          </a:ln>
        </p:spPr>
        <p:txBody>
          <a:bodyPr rtlCol="0" anchor="ctr"/>
          <a:lstStyle/>
          <a:p>
            <a:endParaRPr lang="en-US" dirty="0"/>
          </a:p>
        </p:txBody>
      </p:sp>
      <p:pic>
        <p:nvPicPr>
          <p:cNvPr id="17" name="Picture 16">
            <a:extLst>
              <a:ext uri="{FF2B5EF4-FFF2-40B4-BE49-F238E27FC236}">
                <a16:creationId xmlns:a16="http://schemas.microsoft.com/office/drawing/2014/main" id="{97209148-8C31-4C04-8CA7-8F4F873A11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80731" y="2125500"/>
            <a:ext cx="899073" cy="1344817"/>
          </a:xfrm>
          <a:prstGeom prst="rect">
            <a:avLst/>
          </a:prstGeom>
        </p:spPr>
      </p:pic>
      <p:sp>
        <p:nvSpPr>
          <p:cNvPr id="10" name="Rectangle: Rounded Corners 9">
            <a:extLst>
              <a:ext uri="{FF2B5EF4-FFF2-40B4-BE49-F238E27FC236}">
                <a16:creationId xmlns:a16="http://schemas.microsoft.com/office/drawing/2014/main" id="{6CA7752C-F639-4E1C-8E64-026A0597E623}"/>
              </a:ext>
              <a:ext uri="{C183D7F6-B498-43B3-948B-1728B52AA6E4}">
                <adec:decorative xmlns:adec="http://schemas.microsoft.com/office/drawing/2017/decorative" val="1"/>
              </a:ext>
            </a:extLst>
          </p:cNvPr>
          <p:cNvSpPr/>
          <p:nvPr/>
        </p:nvSpPr>
        <p:spPr>
          <a:xfrm>
            <a:off x="8153400" y="1866090"/>
            <a:ext cx="3072595" cy="389151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44E5A88-6125-42BC-8D57-281D4E79BF08}"/>
              </a:ext>
            </a:extLst>
          </p:cNvPr>
          <p:cNvSpPr/>
          <p:nvPr/>
        </p:nvSpPr>
        <p:spPr>
          <a:xfrm>
            <a:off x="8153399" y="3853563"/>
            <a:ext cx="3072595" cy="1015663"/>
          </a:xfrm>
          <a:prstGeom prst="rect">
            <a:avLst/>
          </a:prstGeom>
        </p:spPr>
        <p:txBody>
          <a:bodyPr wrap="square">
            <a:spAutoFit/>
          </a:bodyPr>
          <a:lstStyle/>
          <a:p>
            <a:pPr marL="182880" lvl="1">
              <a:spcAft>
                <a:spcPts val="1200"/>
              </a:spcAft>
            </a:pPr>
            <a:r>
              <a:rPr lang="en-US" sz="2000" dirty="0">
                <a:solidFill>
                  <a:srgbClr val="00529B"/>
                </a:solidFill>
                <a:latin typeface="Arial" panose="020B0604020202020204" pitchFamily="34" charset="0"/>
                <a:cs typeface="Arial" panose="020B0604020202020204" pitchFamily="34" charset="0"/>
              </a:rPr>
              <a:t>Not be incarcerated (unless pending disposition of charges)</a:t>
            </a:r>
          </a:p>
        </p:txBody>
      </p:sp>
      <p:pic>
        <p:nvPicPr>
          <p:cNvPr id="14" name="Graphic 13">
            <a:extLst>
              <a:ext uri="{FF2B5EF4-FFF2-40B4-BE49-F238E27FC236}">
                <a16:creationId xmlns:a16="http://schemas.microsoft.com/office/drawing/2014/main" id="{497AE38F-2736-46AB-A596-A563AA44666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7379" y="2161733"/>
            <a:ext cx="1476778" cy="1559442"/>
          </a:xfrm>
          <a:prstGeom prst="rect">
            <a:avLst/>
          </a:prstGeom>
        </p:spPr>
      </p:pic>
      <p:sp>
        <p:nvSpPr>
          <p:cNvPr id="6" name="Oval 5">
            <a:extLst>
              <a:ext uri="{FF2B5EF4-FFF2-40B4-BE49-F238E27FC236}">
                <a16:creationId xmlns:a16="http://schemas.microsoft.com/office/drawing/2014/main" id="{51510B3C-5AAD-4565-9442-9898948F802A}"/>
              </a:ext>
              <a:ext uri="{C183D7F6-B498-43B3-948B-1728B52AA6E4}">
                <adec:decorative xmlns:adec="http://schemas.microsoft.com/office/drawing/2017/decorative" val="1"/>
              </a:ext>
            </a:extLst>
          </p:cNvPr>
          <p:cNvSpPr>
            <a:spLocks noChangeAspect="1"/>
          </p:cNvSpPr>
          <p:nvPr/>
        </p:nvSpPr>
        <p:spPr>
          <a:xfrm>
            <a:off x="8859691" y="2117724"/>
            <a:ext cx="1645920" cy="16459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3A7FF5CC-9493-46D9-BAB6-720D75710D1C}"/>
              </a:ext>
              <a:ext uri="{C183D7F6-B498-43B3-948B-1728B52AA6E4}">
                <adec:decorative xmlns:adec="http://schemas.microsoft.com/office/drawing/2017/decorative" val="1"/>
              </a:ext>
            </a:extLst>
          </p:cNvPr>
          <p:cNvCxnSpPr>
            <a:stCxn id="6" idx="1"/>
            <a:endCxn id="6" idx="5"/>
          </p:cNvCxnSpPr>
          <p:nvPr/>
        </p:nvCxnSpPr>
        <p:spPr>
          <a:xfrm>
            <a:off x="9100730" y="2358763"/>
            <a:ext cx="1163842" cy="11638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EAA8926-8E4A-4EC1-B0CB-A8E05D9E3F71}"/>
              </a:ext>
            </a:extLst>
          </p:cNvPr>
          <p:cNvSpPr>
            <a:spLocks noGrp="1"/>
          </p:cNvSpPr>
          <p:nvPr>
            <p:ph type="sldNum" sz="quarter" idx="12"/>
          </p:nvPr>
        </p:nvSpPr>
        <p:spPr/>
        <p:txBody>
          <a:bodyPr/>
          <a:lstStyle/>
          <a:p>
            <a:fld id="{0B2D781D-8844-5940-92D1-06EF0A7F581E}" type="slidenum">
              <a:rPr lang="en-US" smtClean="0"/>
              <a:t>20</a:t>
            </a:fld>
            <a:endParaRPr lang="en-US" dirty="0"/>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dirty="0"/>
              <a:t>Marketplace Basics</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514228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Affordability Program: Premium Tax Credits </a:t>
            </a:r>
          </a:p>
        </p:txBody>
      </p:sp>
      <p:sp>
        <p:nvSpPr>
          <p:cNvPr id="5" name="Content Placeholder 4"/>
          <p:cNvSpPr>
            <a:spLocks noGrp="1"/>
          </p:cNvSpPr>
          <p:nvPr>
            <p:ph sz="quarter" idx="13"/>
          </p:nvPr>
        </p:nvSpPr>
        <p:spPr>
          <a:xfrm>
            <a:off x="1171671" y="1123628"/>
            <a:ext cx="9894119" cy="4934272"/>
          </a:xfrm>
        </p:spPr>
        <p:txBody>
          <a:bodyPr>
            <a:noAutofit/>
          </a:bodyPr>
          <a:lstStyle/>
          <a:p>
            <a:pPr>
              <a:buFont typeface="Wingdings" panose="05000000000000000000" pitchFamily="2" charset="2"/>
              <a:buChar char=""/>
            </a:pPr>
            <a:r>
              <a:rPr lang="en-US" sz="2200" dirty="0">
                <a:solidFill>
                  <a:srgbClr val="00529B"/>
                </a:solidFill>
                <a:ea typeface="Calibri" panose="020F0502020204030204" pitchFamily="34" charset="0"/>
              </a:rPr>
              <a:t>Advance payments of the premium tax credit (APTC) are only available if you enroll in a Marketplace plan</a:t>
            </a:r>
          </a:p>
          <a:p>
            <a:pPr>
              <a:buFont typeface="Wingdings" panose="05000000000000000000" pitchFamily="2" charset="2"/>
              <a:buChar char=""/>
            </a:pPr>
            <a:r>
              <a:rPr lang="en-US" sz="2200" dirty="0">
                <a:solidFill>
                  <a:srgbClr val="00529B"/>
                </a:solidFill>
                <a:ea typeface="Calibri" panose="020F0502020204030204" pitchFamily="34" charset="0"/>
              </a:rPr>
              <a:t>If eligible, you can use all, some, or none of the tax credit in advance to lower your monthly premiums </a:t>
            </a:r>
          </a:p>
          <a:p>
            <a:pPr>
              <a:buFont typeface="Wingdings" panose="05000000000000000000" pitchFamily="2" charset="2"/>
              <a:buChar char=""/>
            </a:pPr>
            <a:r>
              <a:rPr lang="en-US" sz="2200" dirty="0">
                <a:solidFill>
                  <a:srgbClr val="00529B"/>
                </a:solidFill>
                <a:ea typeface="Calibri" panose="020F0502020204030204" pitchFamily="34" charset="0"/>
              </a:rPr>
              <a:t>You can qualify for the premium tax credit if your household income for the coverage year was between 100%–400% of the Federal Poverty Level (FPL) (if you met other eligibility criteria)</a:t>
            </a:r>
          </a:p>
          <a:p>
            <a:pPr>
              <a:buFont typeface="Wingdings" panose="05000000000000000000" pitchFamily="2" charset="2"/>
              <a:buChar char=""/>
            </a:pPr>
            <a:r>
              <a:rPr lang="en-US" sz="2200" dirty="0">
                <a:solidFill>
                  <a:srgbClr val="00529B"/>
                </a:solidFill>
                <a:ea typeface="Calibri" panose="020F0502020204030204" pitchFamily="34" charset="0"/>
              </a:rPr>
              <a:t>The American Rescue Plan allows some consumers with higher incomes to qualify for 2021 and 2022</a:t>
            </a:r>
            <a:endParaRPr lang="en-US" sz="2200" dirty="0">
              <a:solidFill>
                <a:srgbClr val="00529B"/>
              </a:solidFill>
            </a:endParaRPr>
          </a:p>
          <a:p>
            <a:pPr lvl="0"/>
            <a:r>
              <a:rPr lang="en-US" sz="2200" dirty="0">
                <a:solidFill>
                  <a:srgbClr val="00529B"/>
                </a:solidFill>
                <a:ea typeface="Calibri" panose="020F0502020204030204" pitchFamily="34" charset="0"/>
              </a:rPr>
              <a:t>You may qualify if your household income is under 100% of the FPL and you aren’t eligible for Medicaid based on immigration status (you met other eligibility requirements)</a:t>
            </a:r>
          </a:p>
        </p:txBody>
      </p:sp>
      <p:sp>
        <p:nvSpPr>
          <p:cNvPr id="6" name="Slide Number Placeholder 5">
            <a:extLst>
              <a:ext uri="{FF2B5EF4-FFF2-40B4-BE49-F238E27FC236}">
                <a16:creationId xmlns:a16="http://schemas.microsoft.com/office/drawing/2014/main" id="{B9902CD4-794F-483B-B4AC-AEDC905DF5C4}"/>
              </a:ext>
            </a:extLst>
          </p:cNvPr>
          <p:cNvSpPr>
            <a:spLocks noGrp="1"/>
          </p:cNvSpPr>
          <p:nvPr>
            <p:ph type="sldNum" sz="quarter" idx="12"/>
          </p:nvPr>
        </p:nvSpPr>
        <p:spPr/>
        <p:txBody>
          <a:bodyPr/>
          <a:lstStyle/>
          <a:p>
            <a:fld id="{0B2D781D-8844-5940-92D1-06EF0A7F581E}" type="slidenum">
              <a:rPr lang="en-US" smtClean="0"/>
              <a:t>21</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4182289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Affordability Program: Premium Tax Credits (continued)</a:t>
            </a:r>
          </a:p>
        </p:txBody>
      </p:sp>
      <p:sp>
        <p:nvSpPr>
          <p:cNvPr id="5" name="Content Placeholder 4"/>
          <p:cNvSpPr>
            <a:spLocks noGrp="1"/>
          </p:cNvSpPr>
          <p:nvPr>
            <p:ph sz="quarter" idx="13"/>
          </p:nvPr>
        </p:nvSpPr>
        <p:spPr>
          <a:xfrm>
            <a:off x="1280160" y="1371600"/>
            <a:ext cx="10073640" cy="4333875"/>
          </a:xfrm>
        </p:spPr>
        <p:txBody>
          <a:bodyPr>
            <a:normAutofit lnSpcReduction="10000"/>
          </a:bodyPr>
          <a:lstStyle/>
          <a:p>
            <a:r>
              <a:rPr lang="en-US" sz="2400" dirty="0">
                <a:solidFill>
                  <a:srgbClr val="00529B"/>
                </a:solidFill>
              </a:rPr>
              <a:t>The amount of the premium tax credit you’re eligible for can differ from the advance payments due to changes in household income or size, or other factors </a:t>
            </a:r>
          </a:p>
          <a:p>
            <a:r>
              <a:rPr lang="en-US" sz="2400" dirty="0">
                <a:solidFill>
                  <a:srgbClr val="00529B"/>
                </a:solidFill>
                <a:ea typeface="Calibri" panose="020F0502020204030204" pitchFamily="34" charset="0"/>
              </a:rPr>
              <a:t>When you file your income taxes, you‘ll have to reconcile the premium tax credit you’re eligible for based on your tax filing information with the amount that was paid in advance. </a:t>
            </a:r>
          </a:p>
          <a:p>
            <a:r>
              <a:rPr lang="en-US" sz="2400" dirty="0">
                <a:solidFill>
                  <a:srgbClr val="00529B"/>
                </a:solidFill>
                <a:ea typeface="Calibri" panose="020F0502020204030204" pitchFamily="34" charset="0"/>
              </a:rPr>
              <a:t>If you got:</a:t>
            </a:r>
          </a:p>
          <a:p>
            <a:pPr marL="822960" lvl="1">
              <a:spcAft>
                <a:spcPts val="1200"/>
              </a:spcAft>
            </a:pPr>
            <a:r>
              <a:rPr lang="en-US" sz="2000" dirty="0">
                <a:solidFill>
                  <a:srgbClr val="00529B"/>
                </a:solidFill>
                <a:ea typeface="Calibri" panose="020F0502020204030204" pitchFamily="34" charset="0"/>
              </a:rPr>
              <a:t>More tax credit in advance than you’re eligible for, you may have to repay all or some of the difference when you file your federal income tax return</a:t>
            </a:r>
          </a:p>
          <a:p>
            <a:pPr marL="822960" lvl="1">
              <a:spcAft>
                <a:spcPts val="1200"/>
              </a:spcAft>
            </a:pPr>
            <a:r>
              <a:rPr lang="en-US" sz="2000" dirty="0">
                <a:solidFill>
                  <a:srgbClr val="00529B"/>
                </a:solidFill>
                <a:ea typeface="Calibri" panose="020F0502020204030204" pitchFamily="34" charset="0"/>
              </a:rPr>
              <a:t>Less tax credit in advance than you’re eligible for, you may get the additional tax credit as a refund</a:t>
            </a:r>
          </a:p>
        </p:txBody>
      </p:sp>
      <p:sp>
        <p:nvSpPr>
          <p:cNvPr id="6" name="Slide Number Placeholder 5">
            <a:extLst>
              <a:ext uri="{FF2B5EF4-FFF2-40B4-BE49-F238E27FC236}">
                <a16:creationId xmlns:a16="http://schemas.microsoft.com/office/drawing/2014/main" id="{D6DE03BD-0FB8-4232-BE2A-A56651828915}"/>
              </a:ext>
            </a:extLst>
          </p:cNvPr>
          <p:cNvSpPr>
            <a:spLocks noGrp="1"/>
          </p:cNvSpPr>
          <p:nvPr>
            <p:ph type="sldNum" sz="quarter" idx="12"/>
          </p:nvPr>
        </p:nvSpPr>
        <p:spPr/>
        <p:txBody>
          <a:bodyPr/>
          <a:lstStyle/>
          <a:p>
            <a:fld id="{0B2D781D-8844-5940-92D1-06EF0A7F581E}" type="slidenum">
              <a:rPr lang="en-US" smtClean="0"/>
              <a:t>22</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246126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Affordability Programs: Cost-Sharing Reductions (CSRs)</a:t>
            </a:r>
          </a:p>
        </p:txBody>
      </p:sp>
      <p:sp>
        <p:nvSpPr>
          <p:cNvPr id="5" name="Content Placeholder 4"/>
          <p:cNvSpPr>
            <a:spLocks noGrp="1"/>
          </p:cNvSpPr>
          <p:nvPr>
            <p:ph sz="quarter" idx="13"/>
          </p:nvPr>
        </p:nvSpPr>
        <p:spPr>
          <a:xfrm>
            <a:off x="1104900" y="1225446"/>
            <a:ext cx="9982200" cy="784107"/>
          </a:xfrm>
        </p:spPr>
        <p:txBody>
          <a:bodyPr>
            <a:normAutofit/>
          </a:bodyPr>
          <a:lstStyle/>
          <a:p>
            <a:pPr marL="0" indent="0">
              <a:lnSpc>
                <a:spcPct val="100000"/>
              </a:lnSpc>
              <a:spcBef>
                <a:spcPts val="600"/>
              </a:spcBef>
              <a:buNone/>
            </a:pPr>
            <a:r>
              <a:rPr lang="en-US" sz="2000" dirty="0">
                <a:solidFill>
                  <a:srgbClr val="00529B"/>
                </a:solidFill>
              </a:rPr>
              <a:t>If you qualify for premium tax credits, you might also qualify for cost-sharing reductions (CSRs), called “extra savings”. To be eligible for CSR based on income, you must: </a:t>
            </a:r>
          </a:p>
        </p:txBody>
      </p:sp>
      <p:sp>
        <p:nvSpPr>
          <p:cNvPr id="8" name="Rectangle: Rounded Corners 7">
            <a:extLst>
              <a:ext uri="{FF2B5EF4-FFF2-40B4-BE49-F238E27FC236}">
                <a16:creationId xmlns:a16="http://schemas.microsoft.com/office/drawing/2014/main" id="{636494E4-FF23-4A8B-9EC4-8AD1C22CFA78}"/>
              </a:ext>
              <a:ext uri="{C183D7F6-B498-43B3-948B-1728B52AA6E4}">
                <adec:decorative xmlns:adec="http://schemas.microsoft.com/office/drawing/2017/decorative" val="1"/>
              </a:ext>
            </a:extLst>
          </p:cNvPr>
          <p:cNvSpPr/>
          <p:nvPr/>
        </p:nvSpPr>
        <p:spPr>
          <a:xfrm>
            <a:off x="3103463" y="2253605"/>
            <a:ext cx="6762306" cy="9485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4480084-6D1C-440B-BCB8-C0AA25FEDC12}"/>
              </a:ext>
            </a:extLst>
          </p:cNvPr>
          <p:cNvSpPr/>
          <p:nvPr/>
        </p:nvSpPr>
        <p:spPr>
          <a:xfrm>
            <a:off x="3283541" y="2535172"/>
            <a:ext cx="6086603" cy="400110"/>
          </a:xfrm>
          <a:prstGeom prst="rect">
            <a:avLst/>
          </a:prstGeom>
        </p:spPr>
        <p:txBody>
          <a:bodyPr wrap="none">
            <a:spAutoFit/>
          </a:bodyPr>
          <a:lstStyle/>
          <a:p>
            <a:pPr marL="230187" lvl="1">
              <a:spcBef>
                <a:spcPts val="600"/>
              </a:spcBef>
              <a:spcAft>
                <a:spcPts val="600"/>
              </a:spcAft>
            </a:pPr>
            <a:r>
              <a:rPr lang="en-US" sz="2000" dirty="0">
                <a:solidFill>
                  <a:srgbClr val="00529B"/>
                </a:solidFill>
                <a:latin typeface="Arial" panose="020B0604020202020204" pitchFamily="34" charset="0"/>
                <a:cs typeface="Arial" panose="020B0604020202020204" pitchFamily="34" charset="0"/>
              </a:rPr>
              <a:t>Have a household income under 250% of the FPL</a:t>
            </a:r>
          </a:p>
        </p:txBody>
      </p:sp>
      <p:sp>
        <p:nvSpPr>
          <p:cNvPr id="15" name="Rectangle: Rounded Corners 14">
            <a:extLst>
              <a:ext uri="{FF2B5EF4-FFF2-40B4-BE49-F238E27FC236}">
                <a16:creationId xmlns:a16="http://schemas.microsoft.com/office/drawing/2014/main" id="{73BAFA2D-761A-4B49-9F66-08DB89DB1331}"/>
              </a:ext>
              <a:ext uri="{C183D7F6-B498-43B3-948B-1728B52AA6E4}">
                <adec:decorative xmlns:adec="http://schemas.microsoft.com/office/drawing/2017/decorative" val="1"/>
              </a:ext>
            </a:extLst>
          </p:cNvPr>
          <p:cNvSpPr/>
          <p:nvPr/>
        </p:nvSpPr>
        <p:spPr>
          <a:xfrm>
            <a:off x="1947383" y="2095057"/>
            <a:ext cx="1336158" cy="126613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930E2846-1D35-4352-A8FD-3C31EABA09E9}"/>
              </a:ext>
              <a:ext uri="{C183D7F6-B498-43B3-948B-1728B52AA6E4}">
                <adec:decorative xmlns:adec="http://schemas.microsoft.com/office/drawing/2017/decorative" val="1"/>
              </a:ext>
            </a:extLst>
          </p:cNvPr>
          <p:cNvSpPr/>
          <p:nvPr/>
        </p:nvSpPr>
        <p:spPr>
          <a:xfrm>
            <a:off x="3103463" y="3578933"/>
            <a:ext cx="6762306" cy="9485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3C3BB9F1-CE3B-41DF-A67E-94357EEC11CB}"/>
              </a:ext>
              <a:ext uri="{C183D7F6-B498-43B3-948B-1728B52AA6E4}">
                <adec:decorative xmlns:adec="http://schemas.microsoft.com/office/drawing/2017/decorative" val="1"/>
              </a:ext>
            </a:extLst>
          </p:cNvPr>
          <p:cNvGrpSpPr>
            <a:grpSpLocks noChangeAspect="1"/>
          </p:cNvGrpSpPr>
          <p:nvPr/>
        </p:nvGrpSpPr>
        <p:grpSpPr>
          <a:xfrm>
            <a:off x="2125126" y="2368537"/>
            <a:ext cx="1075250" cy="782122"/>
            <a:chOff x="516562" y="2008095"/>
            <a:chExt cx="4341716" cy="3158104"/>
          </a:xfrm>
          <a:solidFill>
            <a:schemeClr val="bg1"/>
          </a:solidFill>
        </p:grpSpPr>
        <p:grpSp>
          <p:nvGrpSpPr>
            <p:cNvPr id="34" name="Group 33">
              <a:extLst>
                <a:ext uri="{FF2B5EF4-FFF2-40B4-BE49-F238E27FC236}">
                  <a16:creationId xmlns:a16="http://schemas.microsoft.com/office/drawing/2014/main" id="{F15F848C-9980-474D-A327-CBC6CD57200C}"/>
                </a:ext>
              </a:extLst>
            </p:cNvPr>
            <p:cNvGrpSpPr/>
            <p:nvPr/>
          </p:nvGrpSpPr>
          <p:grpSpPr>
            <a:xfrm>
              <a:off x="516562" y="2008095"/>
              <a:ext cx="3237291" cy="3158104"/>
              <a:chOff x="6861536" y="3004283"/>
              <a:chExt cx="867828" cy="875067"/>
            </a:xfrm>
            <a:grpFill/>
          </p:grpSpPr>
          <p:pic>
            <p:nvPicPr>
              <p:cNvPr id="36" name="Graphic 35" descr="Dollar with solid fill">
                <a:extLst>
                  <a:ext uri="{FF2B5EF4-FFF2-40B4-BE49-F238E27FC236}">
                    <a16:creationId xmlns:a16="http://schemas.microsoft.com/office/drawing/2014/main" id="{64C435C7-48DB-484A-9565-048DD0BA8C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0617" y="3094132"/>
                <a:ext cx="664607" cy="664607"/>
              </a:xfrm>
              <a:prstGeom prst="rect">
                <a:avLst/>
              </a:prstGeom>
            </p:spPr>
          </p:pic>
          <p:sp>
            <p:nvSpPr>
              <p:cNvPr id="37" name="Block Arc 36">
                <a:extLst>
                  <a:ext uri="{FF2B5EF4-FFF2-40B4-BE49-F238E27FC236}">
                    <a16:creationId xmlns:a16="http://schemas.microsoft.com/office/drawing/2014/main" id="{E82ECD5E-5553-4673-860C-90610D3B8C8A}"/>
                  </a:ext>
                </a:extLst>
              </p:cNvPr>
              <p:cNvSpPr/>
              <p:nvPr/>
            </p:nvSpPr>
            <p:spPr>
              <a:xfrm rot="5400000" flipV="1">
                <a:off x="6857916" y="3007903"/>
                <a:ext cx="875067" cy="867828"/>
              </a:xfrm>
              <a:prstGeom prst="blockArc">
                <a:avLst>
                  <a:gd name="adj1" fmla="val 6953721"/>
                  <a:gd name="adj2" fmla="val 1743030"/>
                  <a:gd name="adj3" fmla="val 52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35" name="Graphic 34" descr="House">
              <a:extLst>
                <a:ext uri="{FF2B5EF4-FFF2-40B4-BE49-F238E27FC236}">
                  <a16:creationId xmlns:a16="http://schemas.microsoft.com/office/drawing/2014/main" id="{E9F084D1-89FC-43F3-BD2C-BE49A89BE8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49426" y="2846327"/>
              <a:ext cx="2208852" cy="2208852"/>
            </a:xfrm>
            <a:prstGeom prst="rect">
              <a:avLst/>
            </a:prstGeom>
          </p:spPr>
        </p:pic>
      </p:grpSp>
      <p:sp>
        <p:nvSpPr>
          <p:cNvPr id="12" name="Rectangle 11">
            <a:extLst>
              <a:ext uri="{FF2B5EF4-FFF2-40B4-BE49-F238E27FC236}">
                <a16:creationId xmlns:a16="http://schemas.microsoft.com/office/drawing/2014/main" id="{7D358A75-2DA8-4EAB-8455-ABB0FE943D2E}"/>
              </a:ext>
            </a:extLst>
          </p:cNvPr>
          <p:cNvSpPr/>
          <p:nvPr/>
        </p:nvSpPr>
        <p:spPr>
          <a:xfrm>
            <a:off x="3306811" y="3840137"/>
            <a:ext cx="4347344" cy="400110"/>
          </a:xfrm>
          <a:prstGeom prst="rect">
            <a:avLst/>
          </a:prstGeom>
        </p:spPr>
        <p:txBody>
          <a:bodyPr wrap="none">
            <a:spAutoFit/>
          </a:bodyPr>
          <a:lstStyle/>
          <a:p>
            <a:pPr marL="230187" lvl="1">
              <a:spcBef>
                <a:spcPts val="600"/>
              </a:spcBef>
              <a:spcAft>
                <a:spcPts val="600"/>
              </a:spcAft>
            </a:pPr>
            <a:r>
              <a:rPr lang="en-US" sz="2000" dirty="0">
                <a:solidFill>
                  <a:srgbClr val="00529B"/>
                </a:solidFill>
                <a:latin typeface="Arial" panose="020B0604020202020204" pitchFamily="34" charset="0"/>
                <a:cs typeface="Arial" panose="020B0604020202020204" pitchFamily="34" charset="0"/>
              </a:rPr>
              <a:t>Be eligible for premium tax credits</a:t>
            </a:r>
            <a:r>
              <a:rPr lang="en-US" sz="2000" dirty="0">
                <a:solidFill>
                  <a:srgbClr val="00529B"/>
                </a:solidFill>
                <a:latin typeface="Arial" panose="020B0604020202020204" pitchFamily="34" charset="0"/>
                <a:ea typeface="Calibri" panose="020F0502020204030204" pitchFamily="34" charset="0"/>
                <a:cs typeface="Arial" panose="020B0604020202020204" pitchFamily="34" charset="0"/>
              </a:rPr>
              <a:t> </a:t>
            </a:r>
          </a:p>
        </p:txBody>
      </p:sp>
      <p:sp>
        <p:nvSpPr>
          <p:cNvPr id="16" name="Rectangle: Rounded Corners 15">
            <a:extLst>
              <a:ext uri="{FF2B5EF4-FFF2-40B4-BE49-F238E27FC236}">
                <a16:creationId xmlns:a16="http://schemas.microsoft.com/office/drawing/2014/main" id="{AFC35F90-A983-425A-8EB4-E3380ED4F118}"/>
              </a:ext>
              <a:ext uri="{C183D7F6-B498-43B3-948B-1728B52AA6E4}">
                <adec:decorative xmlns:adec="http://schemas.microsoft.com/office/drawing/2017/decorative" val="1"/>
              </a:ext>
            </a:extLst>
          </p:cNvPr>
          <p:cNvSpPr/>
          <p:nvPr/>
        </p:nvSpPr>
        <p:spPr>
          <a:xfrm>
            <a:off x="1970653" y="3407127"/>
            <a:ext cx="1336158" cy="126613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3EE3001F-0614-461F-B2A0-476C5D64045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215165" y="3667642"/>
            <a:ext cx="895172" cy="710872"/>
          </a:xfrm>
          <a:prstGeom prst="rect">
            <a:avLst/>
          </a:prstGeom>
        </p:spPr>
      </p:pic>
      <p:sp>
        <p:nvSpPr>
          <p:cNvPr id="13" name="Rectangle 12">
            <a:extLst>
              <a:ext uri="{FF2B5EF4-FFF2-40B4-BE49-F238E27FC236}">
                <a16:creationId xmlns:a16="http://schemas.microsoft.com/office/drawing/2014/main" id="{70D701FD-DD7F-4FC9-89C5-0B6083DD42D4}"/>
              </a:ext>
            </a:extLst>
          </p:cNvPr>
          <p:cNvSpPr/>
          <p:nvPr/>
        </p:nvSpPr>
        <p:spPr>
          <a:xfrm>
            <a:off x="3283541" y="5163715"/>
            <a:ext cx="5660204" cy="400110"/>
          </a:xfrm>
          <a:prstGeom prst="rect">
            <a:avLst/>
          </a:prstGeom>
        </p:spPr>
        <p:txBody>
          <a:bodyPr wrap="none">
            <a:spAutoFit/>
          </a:bodyPr>
          <a:lstStyle/>
          <a:p>
            <a:pPr marL="230187" lvl="1">
              <a:spcBef>
                <a:spcPts val="600"/>
              </a:spcBef>
              <a:spcAft>
                <a:spcPts val="600"/>
              </a:spcAft>
            </a:pPr>
            <a:r>
              <a:rPr lang="en-US" sz="2000" dirty="0">
                <a:solidFill>
                  <a:srgbClr val="00529B"/>
                </a:solidFill>
                <a:latin typeface="Arial" panose="020B0604020202020204" pitchFamily="34" charset="0"/>
                <a:cs typeface="Arial" panose="020B0604020202020204" pitchFamily="34" charset="0"/>
              </a:rPr>
              <a:t>Enroll in a Silver plan through the Marketplace</a:t>
            </a:r>
          </a:p>
        </p:txBody>
      </p:sp>
      <p:sp>
        <p:nvSpPr>
          <p:cNvPr id="14" name="Rectangle: Rounded Corners 13">
            <a:extLst>
              <a:ext uri="{FF2B5EF4-FFF2-40B4-BE49-F238E27FC236}">
                <a16:creationId xmlns:a16="http://schemas.microsoft.com/office/drawing/2014/main" id="{67CA342E-32F1-4024-98D6-9E44E8870676}"/>
              </a:ext>
              <a:ext uri="{C183D7F6-B498-43B3-948B-1728B52AA6E4}">
                <adec:decorative xmlns:adec="http://schemas.microsoft.com/office/drawing/2017/decorative" val="1"/>
              </a:ext>
            </a:extLst>
          </p:cNvPr>
          <p:cNvSpPr/>
          <p:nvPr/>
        </p:nvSpPr>
        <p:spPr>
          <a:xfrm>
            <a:off x="3103463" y="4906760"/>
            <a:ext cx="6762306" cy="9485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A52D985A-8FAE-4F2F-934D-4675A87687ED}"/>
              </a:ext>
              <a:ext uri="{C183D7F6-B498-43B3-948B-1728B52AA6E4}">
                <adec:decorative xmlns:adec="http://schemas.microsoft.com/office/drawing/2017/decorative" val="1"/>
              </a:ext>
            </a:extLst>
          </p:cNvPr>
          <p:cNvSpPr/>
          <p:nvPr/>
        </p:nvSpPr>
        <p:spPr>
          <a:xfrm>
            <a:off x="1958924" y="4737393"/>
            <a:ext cx="1336158" cy="126613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a:extLst>
              <a:ext uri="{FF2B5EF4-FFF2-40B4-BE49-F238E27FC236}">
                <a16:creationId xmlns:a16="http://schemas.microsoft.com/office/drawing/2014/main" id="{FECBD382-094E-4682-B27B-544D1813698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69803" y="4906570"/>
            <a:ext cx="914400" cy="914400"/>
          </a:xfrm>
          <a:prstGeom prst="rect">
            <a:avLst/>
          </a:prstGeom>
        </p:spPr>
      </p:pic>
      <p:sp>
        <p:nvSpPr>
          <p:cNvPr id="7" name="Slide Number Placeholder 6">
            <a:extLst>
              <a:ext uri="{FF2B5EF4-FFF2-40B4-BE49-F238E27FC236}">
                <a16:creationId xmlns:a16="http://schemas.microsoft.com/office/drawing/2014/main" id="{B3EECD4F-96FF-4435-9A82-06D9D7C3C78E}"/>
              </a:ext>
            </a:extLst>
          </p:cNvPr>
          <p:cNvSpPr>
            <a:spLocks noGrp="1"/>
          </p:cNvSpPr>
          <p:nvPr>
            <p:ph type="sldNum" sz="quarter" idx="12"/>
          </p:nvPr>
        </p:nvSpPr>
        <p:spPr/>
        <p:txBody>
          <a:bodyPr/>
          <a:lstStyle/>
          <a:p>
            <a:fld id="{0B2D781D-8844-5940-92D1-06EF0A7F581E}" type="slidenum">
              <a:rPr lang="en-US" smtClean="0"/>
              <a:t>23</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028025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Special Benefits for American Indian/Alaska Natives (AI/AN)</a:t>
            </a:r>
          </a:p>
        </p:txBody>
      </p:sp>
      <p:sp>
        <p:nvSpPr>
          <p:cNvPr id="8" name="Content Placeholder 4">
            <a:extLst>
              <a:ext uri="{FF2B5EF4-FFF2-40B4-BE49-F238E27FC236}">
                <a16:creationId xmlns:a16="http://schemas.microsoft.com/office/drawing/2014/main" id="{9CDEED59-0662-4248-BBD1-F621CEC5ADEB}"/>
              </a:ext>
            </a:extLst>
          </p:cNvPr>
          <p:cNvSpPr txBox="1">
            <a:spLocks/>
          </p:cNvSpPr>
          <p:nvPr/>
        </p:nvSpPr>
        <p:spPr>
          <a:xfrm>
            <a:off x="619932" y="1305037"/>
            <a:ext cx="11391254" cy="5187203"/>
          </a:xfrm>
          <a:prstGeom prst="rect">
            <a:avLst/>
          </a:prstGeom>
        </p:spPr>
        <p:txBody>
          <a:bodyPr vert="horz" lIns="91440" tIns="45720" rIns="91440" bIns="45720" rtlCol="0">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chemeClr val="accent1">
                    <a:lumMod val="75000"/>
                  </a:schemeClr>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lvl="1">
              <a:spcAft>
                <a:spcPts val="1200"/>
              </a:spcAft>
              <a:buFont typeface="Wingdings" panose="05000000000000000000" pitchFamily="2" charset="2"/>
              <a:buChar char="§"/>
            </a:pPr>
            <a:r>
              <a:rPr lang="en-US" sz="2000" dirty="0">
                <a:solidFill>
                  <a:srgbClr val="00529B"/>
                </a:solidFill>
              </a:rPr>
              <a:t>If you get services from an Indian Health Care provider, you won’t have any out-of-pocket costs </a:t>
            </a:r>
          </a:p>
          <a:p>
            <a:pPr marL="274320" lvl="1">
              <a:spcAft>
                <a:spcPts val="1200"/>
              </a:spcAft>
              <a:buFont typeface="Wingdings" panose="05000000000000000000" pitchFamily="2" charset="2"/>
              <a:buChar char="§"/>
            </a:pPr>
            <a:r>
              <a:rPr lang="en-US" sz="2000" dirty="0">
                <a:solidFill>
                  <a:srgbClr val="00529B"/>
                </a:solidFill>
              </a:rPr>
              <a:t>If your income is between 100%–300% of the FPL, you can:</a:t>
            </a:r>
          </a:p>
          <a:p>
            <a:pPr lvl="2">
              <a:spcAft>
                <a:spcPts val="1200"/>
              </a:spcAft>
              <a:buSzPct val="100000"/>
              <a:buFont typeface="Arial" panose="020B0604020202020204" pitchFamily="34" charset="0"/>
              <a:buChar char="•"/>
            </a:pPr>
            <a:r>
              <a:rPr lang="en-US" sz="1800" dirty="0">
                <a:solidFill>
                  <a:srgbClr val="00529B"/>
                </a:solidFill>
              </a:rPr>
              <a:t>Enroll in a “zero cost-sharing” plan through the Marketplace, which means you’ll have no out-of-pocket costs, like deductibles or copayments, for covered services</a:t>
            </a:r>
          </a:p>
          <a:p>
            <a:pPr marL="274320" lvl="1">
              <a:spcAft>
                <a:spcPts val="1200"/>
              </a:spcAft>
              <a:buFont typeface="Wingdings" panose="05000000000000000000" pitchFamily="2" charset="2"/>
              <a:buChar char="§"/>
            </a:pPr>
            <a:r>
              <a:rPr lang="en-US" sz="2000" dirty="0">
                <a:solidFill>
                  <a:srgbClr val="00529B"/>
                </a:solidFill>
              </a:rPr>
              <a:t>If your income is above 300% of the FPL, you can:</a:t>
            </a:r>
            <a:endParaRPr lang="en-US" sz="2000" strike="sngStrike" dirty="0">
              <a:solidFill>
                <a:srgbClr val="00529B"/>
              </a:solidFill>
            </a:endParaRPr>
          </a:p>
          <a:p>
            <a:pPr marL="852488" lvl="3" indent="-303213">
              <a:spcAft>
                <a:spcPts val="1200"/>
              </a:spcAft>
              <a:buFont typeface="Wingdings" panose="05000000000000000000" pitchFamily="2" charset="2"/>
              <a:buChar char="§"/>
            </a:pPr>
            <a:r>
              <a:rPr lang="en-US" dirty="0">
                <a:solidFill>
                  <a:srgbClr val="00529B"/>
                </a:solidFill>
              </a:rPr>
              <a:t>Enroll in a “limited cost-sharing” plan through the Marketplace, which means you’ll have no out-of-pocket costs, like deductibles or copayments, for covered services from your Marketplace plan with a referral from an Indian Health Care provider</a:t>
            </a:r>
          </a:p>
          <a:p>
            <a:pPr marL="274320" lvl="1">
              <a:spcAft>
                <a:spcPts val="1200"/>
              </a:spcAft>
              <a:buFont typeface="Wingdings" panose="05000000000000000000" pitchFamily="2" charset="2"/>
              <a:buChar char="§"/>
            </a:pPr>
            <a:r>
              <a:rPr lang="en-US" sz="2000" dirty="0">
                <a:solidFill>
                  <a:srgbClr val="00529B"/>
                </a:solidFill>
              </a:rPr>
              <a:t>You can enroll in a Marketplace health insurance plan anytime, and you can change plans as often as once a month</a:t>
            </a:r>
            <a:endParaRPr lang="en-US" sz="1800" dirty="0">
              <a:solidFill>
                <a:srgbClr val="00529B"/>
              </a:solidFill>
            </a:endParaRPr>
          </a:p>
          <a:p>
            <a:pPr marL="274320" lvl="1">
              <a:spcAft>
                <a:spcPts val="1200"/>
              </a:spcAft>
              <a:buFont typeface="Wingdings" panose="05000000000000000000" pitchFamily="2" charset="2"/>
              <a:buChar char="§"/>
            </a:pPr>
            <a:r>
              <a:rPr lang="en-US" sz="2000" dirty="0">
                <a:solidFill>
                  <a:srgbClr val="00529B"/>
                </a:solidFill>
              </a:rPr>
              <a:t>Tribal members and non-tribal members should enroll in separate plans to take advantage of all potential savings</a:t>
            </a:r>
          </a:p>
        </p:txBody>
      </p:sp>
      <p:sp>
        <p:nvSpPr>
          <p:cNvPr id="7" name="Slide Number Placeholder 6">
            <a:extLst>
              <a:ext uri="{FF2B5EF4-FFF2-40B4-BE49-F238E27FC236}">
                <a16:creationId xmlns:a16="http://schemas.microsoft.com/office/drawing/2014/main" id="{96B72828-9108-4CB1-A9EA-23782E8629F1}"/>
              </a:ext>
            </a:extLst>
          </p:cNvPr>
          <p:cNvSpPr>
            <a:spLocks noGrp="1"/>
          </p:cNvSpPr>
          <p:nvPr>
            <p:ph type="sldNum" sz="quarter" idx="12"/>
          </p:nvPr>
        </p:nvSpPr>
        <p:spPr/>
        <p:txBody>
          <a:bodyPr/>
          <a:lstStyle/>
          <a:p>
            <a:fld id="{0B2D781D-8844-5940-92D1-06EF0A7F581E}" type="slidenum">
              <a:rPr lang="en-US" smtClean="0"/>
              <a:t>24</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89514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1742C3-13CB-4F84-B317-720F87541896}"/>
              </a:ext>
            </a:extLst>
          </p:cNvPr>
          <p:cNvSpPr>
            <a:spLocks noGrp="1"/>
          </p:cNvSpPr>
          <p:nvPr>
            <p:ph type="title"/>
          </p:nvPr>
        </p:nvSpPr>
        <p:spPr/>
        <p:txBody>
          <a:bodyPr/>
          <a:lstStyle/>
          <a:p>
            <a:r>
              <a:rPr lang="en-US" dirty="0"/>
              <a:t>New Special Enrollment Period</a:t>
            </a:r>
          </a:p>
        </p:txBody>
      </p:sp>
      <p:sp>
        <p:nvSpPr>
          <p:cNvPr id="5" name="Content Placeholder 4">
            <a:extLst>
              <a:ext uri="{FF2B5EF4-FFF2-40B4-BE49-F238E27FC236}">
                <a16:creationId xmlns:a16="http://schemas.microsoft.com/office/drawing/2014/main" id="{8D342764-46D3-43EF-9F38-AFA64BD80992}"/>
              </a:ext>
            </a:extLst>
          </p:cNvPr>
          <p:cNvSpPr>
            <a:spLocks noGrp="1"/>
          </p:cNvSpPr>
          <p:nvPr>
            <p:ph type="body" sz="quarter" idx="13"/>
          </p:nvPr>
        </p:nvSpPr>
        <p:spPr/>
        <p:txBody>
          <a:bodyPr>
            <a:normAutofit/>
          </a:bodyPr>
          <a:lstStyle/>
          <a:p>
            <a:r>
              <a:rPr lang="en-US" dirty="0"/>
              <a:t>Consumers eligible for APTC and whose household income doesn’t exceed 150 percent of the federal poverty line (FPL)</a:t>
            </a:r>
          </a:p>
          <a:p>
            <a:r>
              <a:rPr lang="en-US" dirty="0"/>
              <a:t>Available during periods of time when APTC benefits are available such that the applicable taxpayers’ applicable percentage is set at zero</a:t>
            </a:r>
          </a:p>
          <a:p>
            <a:r>
              <a:rPr lang="en-US" dirty="0"/>
              <a:t>Qualified individual who meets the criteria, but who qualifies for a maximum APTC amount of zero dollars, is not considered APTC eligible</a:t>
            </a:r>
          </a:p>
          <a:p>
            <a:pPr marL="0" indent="0">
              <a:buNone/>
            </a:pPr>
            <a:endParaRPr lang="en-US" dirty="0"/>
          </a:p>
        </p:txBody>
      </p:sp>
      <p:sp>
        <p:nvSpPr>
          <p:cNvPr id="6" name="Slide Number Placeholder 5">
            <a:extLst>
              <a:ext uri="{FF2B5EF4-FFF2-40B4-BE49-F238E27FC236}">
                <a16:creationId xmlns:a16="http://schemas.microsoft.com/office/drawing/2014/main" id="{65936681-9CEC-4884-BF03-4D675A8F8895}"/>
              </a:ext>
            </a:extLst>
          </p:cNvPr>
          <p:cNvSpPr>
            <a:spLocks noGrp="1"/>
          </p:cNvSpPr>
          <p:nvPr>
            <p:ph type="sldNum" sz="quarter" idx="12"/>
          </p:nvPr>
        </p:nvSpPr>
        <p:spPr/>
        <p:txBody>
          <a:bodyPr/>
          <a:lstStyle/>
          <a:p>
            <a:fld id="{0B2D781D-8844-5940-92D1-06EF0A7F581E}" type="slidenum">
              <a:rPr lang="en-US" smtClean="0"/>
              <a:pPr/>
              <a:t>25</a:t>
            </a:fld>
            <a:endParaRPr lang="en-US" dirty="0"/>
          </a:p>
        </p:txBody>
      </p:sp>
      <p:sp>
        <p:nvSpPr>
          <p:cNvPr id="3" name="Footer Placeholder 2">
            <a:extLst>
              <a:ext uri="{FF2B5EF4-FFF2-40B4-BE49-F238E27FC236}">
                <a16:creationId xmlns:a16="http://schemas.microsoft.com/office/drawing/2014/main" id="{961D2423-513C-4A18-AF0E-33657B955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Marketplace Basics</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F00FA468-BFB9-48E4-9E7E-2232C8395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August 2022</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05402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lstStyle/>
          <a:p>
            <a:r>
              <a:rPr lang="en-US" dirty="0"/>
              <a:t>Check Your Knowledge: Question 3</a:t>
            </a:r>
          </a:p>
        </p:txBody>
      </p:sp>
      <p:sp>
        <p:nvSpPr>
          <p:cNvPr id="11" name="Text Placeholder 10">
            <a:extLst>
              <a:ext uri="{FF2B5EF4-FFF2-40B4-BE49-F238E27FC236}">
                <a16:creationId xmlns:a16="http://schemas.microsoft.com/office/drawing/2014/main" id="{664180EA-F963-4249-8A70-5130EB3F667C}"/>
              </a:ext>
            </a:extLst>
          </p:cNvPr>
          <p:cNvSpPr>
            <a:spLocks noGrp="1"/>
          </p:cNvSpPr>
          <p:nvPr>
            <p:ph sz="quarter" idx="13"/>
          </p:nvPr>
        </p:nvSpPr>
        <p:spPr/>
        <p:txBody>
          <a:bodyPr>
            <a:normAutofit fontScale="85000" lnSpcReduction="10000"/>
          </a:bodyPr>
          <a:lstStyle/>
          <a:p>
            <a:pPr marL="0" indent="0">
              <a:buNone/>
            </a:pPr>
            <a:r>
              <a:rPr lang="en-US" dirty="0">
                <a:solidFill>
                  <a:srgbClr val="00529B"/>
                </a:solidFill>
              </a:rPr>
              <a:t>If you qualify for premium tax credits, you might also qualify for extra savings called cost-sharing reductions (CSR).</a:t>
            </a:r>
          </a:p>
          <a:p>
            <a:pPr marL="349250" indent="-349250">
              <a:lnSpc>
                <a:spcPct val="100000"/>
              </a:lnSpc>
              <a:spcBef>
                <a:spcPts val="600"/>
              </a:spcBef>
            </a:pPr>
            <a:endParaRPr lang="en-US" dirty="0">
              <a:solidFill>
                <a:srgbClr val="00529B"/>
              </a:solidFill>
            </a:endParaRPr>
          </a:p>
          <a:p>
            <a:pPr marL="457200" indent="-457200">
              <a:lnSpc>
                <a:spcPct val="110000"/>
              </a:lnSpc>
              <a:buFont typeface="+mj-lt"/>
              <a:buAutoNum type="alphaLcPeriod"/>
            </a:pPr>
            <a:r>
              <a:rPr lang="en-US" dirty="0">
                <a:solidFill>
                  <a:srgbClr val="00529B"/>
                </a:solidFill>
              </a:rPr>
              <a:t>True</a:t>
            </a:r>
          </a:p>
          <a:p>
            <a:pPr marL="457200" indent="-457200">
              <a:lnSpc>
                <a:spcPct val="110000"/>
              </a:lnSpc>
              <a:buFont typeface="+mj-lt"/>
              <a:buAutoNum type="alphaLcPeriod"/>
            </a:pPr>
            <a:r>
              <a:rPr lang="en-US" dirty="0">
                <a:solidFill>
                  <a:srgbClr val="00529B"/>
                </a:solidFill>
              </a:rPr>
              <a:t>False</a:t>
            </a:r>
          </a:p>
          <a:p>
            <a:endParaRPr lang="en-US" dirty="0">
              <a:solidFill>
                <a:srgbClr val="00529B"/>
              </a:solidFill>
            </a:endParaRPr>
          </a:p>
        </p:txBody>
      </p:sp>
      <p:sp>
        <p:nvSpPr>
          <p:cNvPr id="7" name="Rounded Rectangle 7" descr="Green rectangle Highlighting A as the  correct answer">
            <a:extLst>
              <a:ext uri="{FF2B5EF4-FFF2-40B4-BE49-F238E27FC236}">
                <a16:creationId xmlns:a16="http://schemas.microsoft.com/office/drawing/2014/main" id="{EC82CC6F-9F78-495D-8D93-451CF9A380F4}"/>
              </a:ext>
            </a:extLst>
          </p:cNvPr>
          <p:cNvSpPr/>
          <p:nvPr/>
        </p:nvSpPr>
        <p:spPr>
          <a:xfrm>
            <a:off x="1902171" y="3045121"/>
            <a:ext cx="2051761" cy="49234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3">
            <a:extLst>
              <a:ext uri="{FF2B5EF4-FFF2-40B4-BE49-F238E27FC236}">
                <a16:creationId xmlns:a16="http://schemas.microsoft.com/office/drawing/2014/main" id="{BF0ACD15-6CB1-451B-BDD5-435E0C3395DA}"/>
              </a:ext>
            </a:extLst>
          </p:cNvPr>
          <p:cNvSpPr>
            <a:spLocks noGrp="1"/>
          </p:cNvSpPr>
          <p:nvPr>
            <p:ph type="sldNum" sz="quarter" idx="12"/>
          </p:nvPr>
        </p:nvSpPr>
        <p:spPr/>
        <p:txBody>
          <a:bodyPr/>
          <a:lstStyle/>
          <a:p>
            <a:fld id="{48F63A3B-78C7-47BE-AE5E-E10140E04643}" type="slidenum">
              <a:rPr lang="en-US" smtClean="0"/>
              <a:t>26</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r>
              <a:rPr lang="en-US" dirty="0"/>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1450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9DD7-F360-4BF6-933E-7D26A8E161C7}"/>
              </a:ext>
            </a:extLst>
          </p:cNvPr>
          <p:cNvSpPr>
            <a:spLocks noGrp="1"/>
          </p:cNvSpPr>
          <p:nvPr>
            <p:ph type="title"/>
          </p:nvPr>
        </p:nvSpPr>
        <p:spPr/>
        <p:txBody>
          <a:bodyPr>
            <a:normAutofit/>
          </a:bodyPr>
          <a:lstStyle/>
          <a:p>
            <a:r>
              <a:rPr lang="en-US" dirty="0"/>
              <a:t>Lesson 4</a:t>
            </a:r>
          </a:p>
        </p:txBody>
      </p:sp>
      <p:sp>
        <p:nvSpPr>
          <p:cNvPr id="5" name="Text Placeholder 4">
            <a:extLst>
              <a:ext uri="{FF2B5EF4-FFF2-40B4-BE49-F238E27FC236}">
                <a16:creationId xmlns:a16="http://schemas.microsoft.com/office/drawing/2014/main" id="{A81F3322-11E2-480A-AA31-6F77FA185CA3}"/>
              </a:ext>
            </a:extLst>
          </p:cNvPr>
          <p:cNvSpPr>
            <a:spLocks noGrp="1"/>
          </p:cNvSpPr>
          <p:nvPr>
            <p:ph type="body" idx="1"/>
          </p:nvPr>
        </p:nvSpPr>
        <p:spPr/>
        <p:txBody>
          <a:bodyPr/>
          <a:lstStyle/>
          <a:p>
            <a:r>
              <a:rPr lang="en-US" dirty="0"/>
              <a:t>Applying for Coverage</a:t>
            </a:r>
          </a:p>
        </p:txBody>
      </p:sp>
      <p:sp>
        <p:nvSpPr>
          <p:cNvPr id="3" name="Footer Placeholder 2">
            <a:extLst>
              <a:ext uri="{FF2B5EF4-FFF2-40B4-BE49-F238E27FC236}">
                <a16:creationId xmlns:a16="http://schemas.microsoft.com/office/drawing/2014/main" id="{EE21B285-AF33-4F91-AD0B-38BF52CF5618}"/>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Marketplace Basics</a:t>
            </a:r>
          </a:p>
        </p:txBody>
      </p:sp>
      <p:sp>
        <p:nvSpPr>
          <p:cNvPr id="4" name="Date Placeholder 3">
            <a:extLst>
              <a:ext uri="{FF2B5EF4-FFF2-40B4-BE49-F238E27FC236}">
                <a16:creationId xmlns:a16="http://schemas.microsoft.com/office/drawing/2014/main" id="{D2059920-ABE7-45BE-93D5-85F567AE9FBA}"/>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August 2022</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09760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4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type="body" sz="quarter" idx="13"/>
          </p:nvPr>
        </p:nvSpPr>
        <p:spPr/>
        <p:txBody>
          <a:bodyPr/>
          <a:lstStyle/>
          <a:p>
            <a:pPr marL="0" indent="0">
              <a:buNone/>
            </a:pPr>
            <a:r>
              <a:rPr lang="en-US" sz="2400" b="1" dirty="0">
                <a:solidFill>
                  <a:srgbClr val="00529B"/>
                </a:solidFill>
              </a:rPr>
              <a:t>By the end of this lesson, you’ll be able to:</a:t>
            </a:r>
          </a:p>
          <a:p>
            <a:pPr marL="822960"/>
            <a:r>
              <a:rPr lang="en-US" sz="2400" dirty="0">
                <a:solidFill>
                  <a:srgbClr val="00529B"/>
                </a:solidFill>
              </a:rPr>
              <a:t>Explain the timeline and steps of applying to the Marketplace</a:t>
            </a:r>
          </a:p>
          <a:p>
            <a:pPr marL="822960"/>
            <a:r>
              <a:rPr lang="en-US" sz="2400" dirty="0">
                <a:solidFill>
                  <a:srgbClr val="00529B"/>
                </a:solidFill>
              </a:rPr>
              <a:t>Find resources for getting help</a:t>
            </a:r>
          </a:p>
          <a:p>
            <a:pPr marL="822960"/>
            <a:endParaRPr lang="en-US" sz="2400" dirty="0">
              <a:solidFill>
                <a:srgbClr val="00529B"/>
              </a:solidFill>
            </a:endParaRPr>
          </a:p>
          <a:p>
            <a:pPr marL="0" indent="0">
              <a:buNone/>
            </a:pPr>
            <a:endParaRPr lang="en-US" dirty="0">
              <a:solidFill>
                <a:srgbClr val="00529B"/>
              </a:solidFill>
            </a:endParaRPr>
          </a:p>
        </p:txBody>
      </p:sp>
      <p:sp>
        <p:nvSpPr>
          <p:cNvPr id="5" name="Slide Number Placeholder 4">
            <a:extLst>
              <a:ext uri="{FF2B5EF4-FFF2-40B4-BE49-F238E27FC236}">
                <a16:creationId xmlns:a16="http://schemas.microsoft.com/office/drawing/2014/main" id="{E69F21B2-0D88-4AF5-A5D0-C91E3D480CE1}"/>
              </a:ext>
            </a:extLst>
          </p:cNvPr>
          <p:cNvSpPr>
            <a:spLocks noGrp="1"/>
          </p:cNvSpPr>
          <p:nvPr>
            <p:ph type="sldNum" sz="quarter" idx="12"/>
          </p:nvPr>
        </p:nvSpPr>
        <p:spPr/>
        <p:txBody>
          <a:bodyPr/>
          <a:lstStyle/>
          <a:p>
            <a:fld id="{0B2D781D-8844-5940-92D1-06EF0A7F581E}" type="slidenum">
              <a:rPr lang="en-US" smtClean="0"/>
              <a:pPr/>
              <a:t>28</a:t>
            </a:fld>
            <a:endParaRPr lang="en-US" dirty="0"/>
          </a:p>
        </p:txBody>
      </p:sp>
      <p:sp>
        <p:nvSpPr>
          <p:cNvPr id="4" name="Footer Placeholder 3">
            <a:extLst>
              <a:ext uri="{FF2B5EF4-FFF2-40B4-BE49-F238E27FC236}">
                <a16:creationId xmlns:a16="http://schemas.microsoft.com/office/drawing/2014/main" id="{7A3DF185-7556-4F0C-BEB5-053D9902D682}"/>
              </a:ext>
            </a:extLst>
          </p:cNvPr>
          <p:cNvSpPr>
            <a:spLocks noGrp="1"/>
          </p:cNvSpPr>
          <p:nvPr>
            <p:ph type="ftr" sz="quarter" idx="11"/>
          </p:nvPr>
        </p:nvSpPr>
        <p:spPr/>
        <p:txBody>
          <a:bodyPr/>
          <a:lstStyle/>
          <a:p>
            <a:r>
              <a:rPr lang="en-US" dirty="0"/>
              <a:t>Marketplace Basics</a:t>
            </a:r>
          </a:p>
        </p:txBody>
      </p:sp>
      <p:sp>
        <p:nvSpPr>
          <p:cNvPr id="3" name="Date Placeholder 2">
            <a:extLst>
              <a:ext uri="{FF2B5EF4-FFF2-40B4-BE49-F238E27FC236}">
                <a16:creationId xmlns:a16="http://schemas.microsoft.com/office/drawing/2014/main" id="{9A606B98-7A3E-4E80-86A7-74BAA0BB30D2}"/>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681502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sz="3000" dirty="0"/>
              <a:t>When to Enroll </a:t>
            </a:r>
          </a:p>
        </p:txBody>
      </p:sp>
      <p:sp>
        <p:nvSpPr>
          <p:cNvPr id="4" name="Content Placeholder 3">
            <a:extLst>
              <a:ext uri="{FF2B5EF4-FFF2-40B4-BE49-F238E27FC236}">
                <a16:creationId xmlns:a16="http://schemas.microsoft.com/office/drawing/2014/main" id="{F42DBC3B-DCB9-4167-9B96-EB539A96B1BA}"/>
              </a:ext>
            </a:extLst>
          </p:cNvPr>
          <p:cNvSpPr>
            <a:spLocks noGrp="1"/>
          </p:cNvSpPr>
          <p:nvPr>
            <p:ph type="body" sz="quarter" idx="13"/>
          </p:nvPr>
        </p:nvSpPr>
        <p:spPr>
          <a:xfrm>
            <a:off x="709612" y="1037230"/>
            <a:ext cx="10644188" cy="4167187"/>
          </a:xfrm>
        </p:spPr>
        <p:txBody>
          <a:bodyPr>
            <a:noAutofit/>
          </a:bodyPr>
          <a:lstStyle/>
          <a:p>
            <a:pPr marL="274320" indent="-274320">
              <a:lnSpc>
                <a:spcPct val="100000"/>
              </a:lnSpc>
              <a:spcBef>
                <a:spcPts val="0"/>
              </a:spcBef>
              <a:spcAft>
                <a:spcPts val="1200"/>
              </a:spcAft>
            </a:pPr>
            <a:r>
              <a:rPr lang="en-US" sz="2400" dirty="0">
                <a:solidFill>
                  <a:srgbClr val="00529B"/>
                </a:solidFill>
              </a:rPr>
              <a:t>You can enroll in or change Marketplace plans during the annual Open Enrollment Period (OEP) or during a Special Enrollment Period (SEP)</a:t>
            </a:r>
          </a:p>
          <a:p>
            <a:pPr marL="274320" indent="-274320">
              <a:lnSpc>
                <a:spcPct val="100000"/>
              </a:lnSpc>
              <a:spcBef>
                <a:spcPts val="0"/>
              </a:spcBef>
              <a:spcAft>
                <a:spcPts val="1200"/>
              </a:spcAft>
            </a:pPr>
            <a:r>
              <a:rPr lang="en-US" sz="2400" dirty="0">
                <a:solidFill>
                  <a:srgbClr val="00529B"/>
                </a:solidFill>
              </a:rPr>
              <a:t>Exception: If you’re American Indian/Alaska Native, you can enroll in the Marketplace or change plans throughout the year </a:t>
            </a:r>
          </a:p>
          <a:p>
            <a:pPr marL="274320" indent="-274320">
              <a:lnSpc>
                <a:spcPct val="100000"/>
              </a:lnSpc>
              <a:spcBef>
                <a:spcPts val="0"/>
              </a:spcBef>
              <a:spcAft>
                <a:spcPts val="1200"/>
              </a:spcAft>
            </a:pPr>
            <a:r>
              <a:rPr lang="en-US" sz="2400" dirty="0">
                <a:solidFill>
                  <a:srgbClr val="00529B"/>
                </a:solidFill>
              </a:rPr>
              <a:t>In the federally-facilitated Marketplace, the</a:t>
            </a:r>
            <a:br>
              <a:rPr lang="en-US" sz="2400" dirty="0">
                <a:solidFill>
                  <a:srgbClr val="00529B"/>
                </a:solidFill>
              </a:rPr>
            </a:br>
            <a:r>
              <a:rPr lang="en-US" sz="2400" dirty="0">
                <a:solidFill>
                  <a:srgbClr val="00529B"/>
                </a:solidFill>
              </a:rPr>
              <a:t>OEP is November 1–January 15</a:t>
            </a:r>
          </a:p>
          <a:p>
            <a:pPr marL="27432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Certain life events may qualify you for an SEP</a:t>
            </a:r>
          </a:p>
          <a:p>
            <a:pPr marL="822960" lvl="2">
              <a:lnSpc>
                <a:spcPct val="100000"/>
              </a:lnSpc>
              <a:spcBef>
                <a:spcPts val="0"/>
              </a:spcBef>
              <a:buSzPct val="100000"/>
              <a:buFont typeface="Arial" panose="020B0604020202020204" pitchFamily="34" charset="0"/>
              <a:buChar char="•"/>
            </a:pPr>
            <a:r>
              <a:rPr lang="en-US" sz="1800" dirty="0">
                <a:solidFill>
                  <a:srgbClr val="00529B"/>
                </a:solidFill>
                <a:latin typeface="Arial" panose="020B0604020202020204" pitchFamily="34" charset="0"/>
                <a:cs typeface="Arial" panose="020B0604020202020204" pitchFamily="34" charset="0"/>
              </a:rPr>
              <a:t>Losing health coverage</a:t>
            </a:r>
          </a:p>
          <a:p>
            <a:pPr marL="822960" lvl="2">
              <a:lnSpc>
                <a:spcPct val="100000"/>
              </a:lnSpc>
              <a:spcBef>
                <a:spcPts val="0"/>
              </a:spcBef>
              <a:buSzPct val="100000"/>
              <a:buFont typeface="Arial" panose="020B0604020202020204" pitchFamily="34" charset="0"/>
              <a:buChar char="•"/>
            </a:pPr>
            <a:r>
              <a:rPr lang="en-US" sz="1800" dirty="0">
                <a:solidFill>
                  <a:srgbClr val="00529B"/>
                </a:solidFill>
                <a:latin typeface="Arial" panose="020B0604020202020204" pitchFamily="34" charset="0"/>
                <a:cs typeface="Arial" panose="020B0604020202020204" pitchFamily="34" charset="0"/>
              </a:rPr>
              <a:t>Moving</a:t>
            </a:r>
          </a:p>
          <a:p>
            <a:pPr marL="822960" lvl="2">
              <a:lnSpc>
                <a:spcPct val="100000"/>
              </a:lnSpc>
              <a:spcBef>
                <a:spcPts val="0"/>
              </a:spcBef>
              <a:buSzPct val="100000"/>
              <a:buFont typeface="Arial" panose="020B0604020202020204" pitchFamily="34" charset="0"/>
              <a:buChar char="•"/>
            </a:pPr>
            <a:r>
              <a:rPr lang="en-US" sz="1800" dirty="0">
                <a:solidFill>
                  <a:srgbClr val="00529B"/>
                </a:solidFill>
                <a:latin typeface="Arial" panose="020B0604020202020204" pitchFamily="34" charset="0"/>
                <a:cs typeface="Arial" panose="020B0604020202020204" pitchFamily="34" charset="0"/>
              </a:rPr>
              <a:t>Getting married </a:t>
            </a:r>
          </a:p>
          <a:p>
            <a:pPr marL="822960" lvl="2">
              <a:lnSpc>
                <a:spcPct val="100000"/>
              </a:lnSpc>
              <a:spcBef>
                <a:spcPts val="0"/>
              </a:spcBef>
              <a:buSzPct val="100000"/>
              <a:buFont typeface="Arial" panose="020B0604020202020204" pitchFamily="34" charset="0"/>
              <a:buChar char="•"/>
            </a:pPr>
            <a:r>
              <a:rPr lang="en-US" sz="1800" dirty="0">
                <a:solidFill>
                  <a:srgbClr val="00529B"/>
                </a:solidFill>
                <a:latin typeface="Arial" panose="020B0604020202020204" pitchFamily="34" charset="0"/>
                <a:cs typeface="Arial" panose="020B0604020202020204" pitchFamily="34" charset="0"/>
              </a:rPr>
              <a:t>Having a baby/adopting a child</a:t>
            </a:r>
          </a:p>
        </p:txBody>
      </p:sp>
      <p:pic>
        <p:nvPicPr>
          <p:cNvPr id="7" name="Picture 6">
            <a:extLst>
              <a:ext uri="{FF2B5EF4-FFF2-40B4-BE49-F238E27FC236}">
                <a16:creationId xmlns:a16="http://schemas.microsoft.com/office/drawing/2014/main" id="{3EC27A4B-1887-42E5-B3CA-5945D80244B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49866" y="3239146"/>
            <a:ext cx="4003934" cy="2672839"/>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142DED88-72BA-4E6E-945A-9950CB9FFED3}"/>
              </a:ext>
            </a:extLst>
          </p:cNvPr>
          <p:cNvSpPr>
            <a:spLocks noGrp="1"/>
          </p:cNvSpPr>
          <p:nvPr>
            <p:ph type="sldNum" sz="quarter" idx="12"/>
          </p:nvPr>
        </p:nvSpPr>
        <p:spPr/>
        <p:txBody>
          <a:bodyPr/>
          <a:lstStyle/>
          <a:p>
            <a:fld id="{48F63A3B-78C7-47BE-AE5E-E10140E04643}" type="slidenum">
              <a:rPr lang="en-US" smtClean="0"/>
              <a:t>29</a:t>
            </a:fld>
            <a:endParaRPr lang="en-US" dirty="0"/>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dirty="0"/>
              <a:t>Marketplace Basics</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423142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Session Objectives</a:t>
            </a:r>
          </a:p>
        </p:txBody>
      </p:sp>
      <p:sp>
        <p:nvSpPr>
          <p:cNvPr id="13" name="Content Placeholder 12"/>
          <p:cNvSpPr>
            <a:spLocks noGrp="1"/>
          </p:cNvSpPr>
          <p:nvPr>
            <p:ph type="body" sz="quarter" idx="13"/>
          </p:nvPr>
        </p:nvSpPr>
        <p:spPr>
          <a:xfrm>
            <a:off x="1031631" y="1543470"/>
            <a:ext cx="10644188" cy="4167187"/>
          </a:xfrm>
        </p:spPr>
        <p:txBody>
          <a:bodyPr>
            <a:normAutofit/>
          </a:bodyPr>
          <a:lstStyle/>
          <a:p>
            <a:pPr marL="0" lvl="0" indent="0">
              <a:buNone/>
            </a:pPr>
            <a:r>
              <a:rPr lang="en-US" sz="2800" b="1" dirty="0">
                <a:solidFill>
                  <a:srgbClr val="00529B"/>
                </a:solidFill>
              </a:rPr>
              <a:t>By the end of this session, you’ll be able to:</a:t>
            </a:r>
          </a:p>
          <a:p>
            <a:pPr lvl="1">
              <a:spcAft>
                <a:spcPts val="1200"/>
              </a:spcAft>
              <a:buFont typeface="Wingdings" panose="05000000000000000000" pitchFamily="2" charset="2"/>
              <a:buChar char="§"/>
            </a:pPr>
            <a:r>
              <a:rPr lang="en-US" sz="2400" dirty="0">
                <a:solidFill>
                  <a:srgbClr val="00529B"/>
                </a:solidFill>
              </a:rPr>
              <a:t>Understand the Marketplace</a:t>
            </a:r>
          </a:p>
          <a:p>
            <a:pPr lvl="1">
              <a:spcAft>
                <a:spcPts val="1200"/>
              </a:spcAft>
              <a:buFont typeface="Wingdings" panose="05000000000000000000" pitchFamily="2" charset="2"/>
              <a:buChar char="§"/>
            </a:pPr>
            <a:r>
              <a:rPr lang="en-US" sz="2400" dirty="0">
                <a:solidFill>
                  <a:srgbClr val="00529B"/>
                </a:solidFill>
              </a:rPr>
              <a:t>Define who might be eligible for Marketplace coverage </a:t>
            </a:r>
          </a:p>
          <a:p>
            <a:pPr lvl="1">
              <a:spcAft>
                <a:spcPts val="1200"/>
              </a:spcAft>
              <a:buFont typeface="Wingdings" panose="05000000000000000000" pitchFamily="2" charset="2"/>
              <a:buChar char="§"/>
            </a:pPr>
            <a:r>
              <a:rPr lang="en-US" sz="2400" dirty="0">
                <a:solidFill>
                  <a:srgbClr val="00529B"/>
                </a:solidFill>
              </a:rPr>
              <a:t>Define options for people with limited income</a:t>
            </a:r>
          </a:p>
          <a:p>
            <a:pPr lvl="1">
              <a:spcAft>
                <a:spcPts val="1200"/>
              </a:spcAft>
              <a:buFont typeface="Wingdings" panose="05000000000000000000" pitchFamily="2" charset="2"/>
              <a:buChar char="§"/>
            </a:pPr>
            <a:r>
              <a:rPr lang="en-US" sz="2400" dirty="0">
                <a:solidFill>
                  <a:srgbClr val="00529B"/>
                </a:solidFill>
              </a:rPr>
              <a:t>Describe the enrollment process</a:t>
            </a:r>
          </a:p>
          <a:p>
            <a:pPr lvl="1">
              <a:spcAft>
                <a:spcPts val="1200"/>
              </a:spcAft>
              <a:buFont typeface="Wingdings" panose="05000000000000000000" pitchFamily="2" charset="2"/>
              <a:buChar char="§"/>
            </a:pPr>
            <a:r>
              <a:rPr lang="en-US" sz="2400" dirty="0">
                <a:solidFill>
                  <a:srgbClr val="00529B"/>
                </a:solidFill>
              </a:rPr>
              <a:t>Provide information for people with other health coverage </a:t>
            </a:r>
          </a:p>
          <a:p>
            <a:pPr lvl="1">
              <a:spcAft>
                <a:spcPts val="1200"/>
              </a:spcAft>
              <a:buFont typeface="Wingdings" panose="05000000000000000000" pitchFamily="2" charset="2"/>
              <a:buChar char="§"/>
            </a:pPr>
            <a:r>
              <a:rPr lang="en-US" sz="2400" dirty="0">
                <a:solidFill>
                  <a:srgbClr val="00529B"/>
                </a:solidFill>
              </a:rPr>
              <a:t>Find resources and assistance </a:t>
            </a:r>
          </a:p>
          <a:p>
            <a:pPr marL="225425" lvl="1" indent="-220663">
              <a:buFont typeface="Wingdings" panose="05000000000000000000" pitchFamily="2" charset="2"/>
              <a:buChar char="§"/>
            </a:pPr>
            <a:endParaRPr lang="en-US" sz="2600" dirty="0">
              <a:solidFill>
                <a:srgbClr val="00529B"/>
              </a:solidFill>
            </a:endParaRPr>
          </a:p>
        </p:txBody>
      </p:sp>
      <p:sp>
        <p:nvSpPr>
          <p:cNvPr id="3" name="Slide Number Placeholder 2">
            <a:extLst>
              <a:ext uri="{FF2B5EF4-FFF2-40B4-BE49-F238E27FC236}">
                <a16:creationId xmlns:a16="http://schemas.microsoft.com/office/drawing/2014/main" id="{68E24F00-8855-43AE-A30B-5FFADFE04FE7}"/>
              </a:ext>
            </a:extLst>
          </p:cNvPr>
          <p:cNvSpPr>
            <a:spLocks noGrp="1"/>
          </p:cNvSpPr>
          <p:nvPr>
            <p:ph type="sldNum" sz="quarter" idx="12"/>
          </p:nvPr>
        </p:nvSpPr>
        <p:spPr/>
        <p:txBody>
          <a:bodyPr/>
          <a:lstStyle/>
          <a:p>
            <a:fld id="{0B2D781D-8844-5940-92D1-06EF0A7F581E}" type="slidenum">
              <a:rPr lang="en-US" smtClean="0"/>
              <a:pPr/>
              <a:t>3</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dirty="0"/>
              <a:t>Marketplace Basics</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Applying for Marketplace Coverage</a:t>
            </a:r>
          </a:p>
        </p:txBody>
      </p:sp>
      <p:sp>
        <p:nvSpPr>
          <p:cNvPr id="5" name="Content Placeholder 4"/>
          <p:cNvSpPr>
            <a:spLocks noGrp="1"/>
          </p:cNvSpPr>
          <p:nvPr>
            <p:ph sz="quarter" idx="13"/>
          </p:nvPr>
        </p:nvSpPr>
        <p:spPr>
          <a:xfrm>
            <a:off x="1028700" y="1622054"/>
            <a:ext cx="9363075" cy="3333750"/>
          </a:xfrm>
        </p:spPr>
        <p:txBody>
          <a:bodyPr>
            <a:normAutofit/>
          </a:bodyPr>
          <a:lstStyle/>
          <a:p>
            <a:pPr marL="0" indent="0">
              <a:buNone/>
            </a:pPr>
            <a:r>
              <a:rPr lang="en-US" sz="2400" b="1" dirty="0">
                <a:solidFill>
                  <a:srgbClr val="00529B"/>
                </a:solidFill>
              </a:rPr>
              <a:t>You can apply for Marketplace coverage through:</a:t>
            </a:r>
          </a:p>
          <a:p>
            <a:pPr marL="822960" lvl="1">
              <a:spcAft>
                <a:spcPts val="1200"/>
              </a:spcAft>
              <a:buClr>
                <a:srgbClr val="00529B"/>
              </a:buClr>
              <a:buFont typeface="Wingdings" panose="05000000000000000000" pitchFamily="2" charset="2"/>
              <a:buChar char="§"/>
            </a:pPr>
            <a:r>
              <a:rPr lang="en-US" sz="2000" dirty="0">
                <a:solidFill>
                  <a:srgbClr val="0563C1"/>
                </a:solidFill>
                <a:hlinkClick r:id="rId4">
                  <a:extLst>
                    <a:ext uri="{A12FA001-AC4F-418D-AE19-62706E023703}">
                      <ahyp:hlinkClr xmlns:ahyp="http://schemas.microsoft.com/office/drawing/2018/hyperlinkcolor" val="tx"/>
                    </a:ext>
                  </a:extLst>
                </a:hlinkClick>
              </a:rPr>
              <a:t>HealthCare.gov</a:t>
            </a:r>
            <a:r>
              <a:rPr lang="en-US" sz="2000" dirty="0">
                <a:solidFill>
                  <a:srgbClr val="0563C1"/>
                </a:solidFill>
              </a:rPr>
              <a:t> </a:t>
            </a:r>
            <a:r>
              <a:rPr lang="en-US" sz="2000" dirty="0">
                <a:solidFill>
                  <a:srgbClr val="00529B"/>
                </a:solidFill>
              </a:rPr>
              <a:t>(English) and </a:t>
            </a:r>
            <a:r>
              <a:rPr lang="en-US" sz="2000" dirty="0">
                <a:solidFill>
                  <a:srgbClr val="0563C1"/>
                </a:solidFill>
                <a:hlinkClick r:id="rId5">
                  <a:extLst>
                    <a:ext uri="{A12FA001-AC4F-418D-AE19-62706E023703}">
                      <ahyp:hlinkClr xmlns:ahyp="http://schemas.microsoft.com/office/drawing/2018/hyperlinkcolor" val="tx"/>
                    </a:ext>
                  </a:extLst>
                </a:hlinkClick>
              </a:rPr>
              <a:t>CuidadoDeSalud.gov</a:t>
            </a:r>
            <a:r>
              <a:rPr lang="en-US" sz="2000" dirty="0">
                <a:solidFill>
                  <a:srgbClr val="0563C1"/>
                </a:solidFill>
              </a:rPr>
              <a:t> </a:t>
            </a:r>
            <a:r>
              <a:rPr lang="en-US" sz="2000" dirty="0">
                <a:solidFill>
                  <a:srgbClr val="00529B"/>
                </a:solidFill>
              </a:rPr>
              <a:t>(Spanish) </a:t>
            </a:r>
          </a:p>
          <a:p>
            <a:pPr marL="822960" lvl="1">
              <a:spcAft>
                <a:spcPts val="1200"/>
              </a:spcAft>
              <a:buFont typeface="Wingdings" panose="05000000000000000000" pitchFamily="2" charset="2"/>
              <a:buChar char="§"/>
            </a:pPr>
            <a:r>
              <a:rPr lang="en-US" sz="2000" dirty="0">
                <a:solidFill>
                  <a:srgbClr val="00529B"/>
                </a:solidFill>
              </a:rPr>
              <a:t>Some Marketplace plan issuers</a:t>
            </a:r>
          </a:p>
          <a:p>
            <a:pPr marL="822960" lvl="1">
              <a:spcAft>
                <a:spcPts val="1200"/>
              </a:spcAft>
              <a:buFont typeface="Wingdings" panose="05000000000000000000" pitchFamily="2" charset="2"/>
              <a:buChar char="§"/>
            </a:pPr>
            <a:r>
              <a:rPr lang="en-US" sz="2000" dirty="0">
                <a:solidFill>
                  <a:srgbClr val="00529B"/>
                </a:solidFill>
              </a:rPr>
              <a:t>Marketplace Call Center </a:t>
            </a:r>
          </a:p>
          <a:p>
            <a:pPr marL="822960" lvl="1">
              <a:spcAft>
                <a:spcPts val="1200"/>
              </a:spcAft>
              <a:buFont typeface="Wingdings" panose="05000000000000000000" pitchFamily="2" charset="2"/>
              <a:buChar char="§"/>
            </a:pPr>
            <a:r>
              <a:rPr lang="en-US" sz="2000" dirty="0">
                <a:solidFill>
                  <a:srgbClr val="00529B"/>
                </a:solidFill>
              </a:rPr>
              <a:t>Marketplace enrollment assisters </a:t>
            </a:r>
          </a:p>
          <a:p>
            <a:pPr marL="822960" lvl="1">
              <a:spcAft>
                <a:spcPts val="1200"/>
              </a:spcAft>
              <a:buFont typeface="Wingdings" panose="05000000000000000000" pitchFamily="2" charset="2"/>
              <a:buChar char="§"/>
            </a:pPr>
            <a:r>
              <a:rPr lang="en-US" sz="2000" dirty="0">
                <a:solidFill>
                  <a:srgbClr val="00529B"/>
                </a:solidFill>
              </a:rPr>
              <a:t>Marketplace-registered agents and brokers, or web-broker sites </a:t>
            </a:r>
          </a:p>
          <a:p>
            <a:pPr marL="822960" lvl="1">
              <a:spcAft>
                <a:spcPts val="1200"/>
              </a:spcAft>
              <a:buFont typeface="Wingdings" panose="05000000000000000000" pitchFamily="2" charset="2"/>
              <a:buChar char="§"/>
            </a:pPr>
            <a:r>
              <a:rPr lang="en-US" sz="2000" dirty="0">
                <a:solidFill>
                  <a:srgbClr val="00529B"/>
                </a:solidFill>
              </a:rPr>
              <a:t>Paper application </a:t>
            </a:r>
          </a:p>
        </p:txBody>
      </p:sp>
      <p:grpSp>
        <p:nvGrpSpPr>
          <p:cNvPr id="10" name="Group 9">
            <a:extLst>
              <a:ext uri="{FF2B5EF4-FFF2-40B4-BE49-F238E27FC236}">
                <a16:creationId xmlns:a16="http://schemas.microsoft.com/office/drawing/2014/main" id="{FEDBF211-3C05-452F-BF90-CEBDD7775350}"/>
              </a:ext>
              <a:ext uri="{C183D7F6-B498-43B3-948B-1728B52AA6E4}">
                <adec:decorative xmlns:adec="http://schemas.microsoft.com/office/drawing/2017/decorative" val="1"/>
              </a:ext>
            </a:extLst>
          </p:cNvPr>
          <p:cNvGrpSpPr/>
          <p:nvPr/>
        </p:nvGrpSpPr>
        <p:grpSpPr>
          <a:xfrm>
            <a:off x="8467724" y="1048626"/>
            <a:ext cx="3933826" cy="896528"/>
            <a:chOff x="8467724" y="1229601"/>
            <a:chExt cx="3933826" cy="896528"/>
          </a:xfrm>
        </p:grpSpPr>
        <p:sp>
          <p:nvSpPr>
            <p:cNvPr id="11" name="Arrow: Pentagon 10">
              <a:extLst>
                <a:ext uri="{FF2B5EF4-FFF2-40B4-BE49-F238E27FC236}">
                  <a16:creationId xmlns:a16="http://schemas.microsoft.com/office/drawing/2014/main" id="{0563DE16-CAB5-4216-80FB-28361A59370B}"/>
                </a:ext>
                <a:ext uri="{C183D7F6-B498-43B3-948B-1728B52AA6E4}">
                  <adec:decorative xmlns:adec="http://schemas.microsoft.com/office/drawing/2017/decorative" val="1"/>
                </a:ext>
              </a:extLst>
            </p:cNvPr>
            <p:cNvSpPr/>
            <p:nvPr/>
          </p:nvSpPr>
          <p:spPr>
            <a:xfrm rot="10800000">
              <a:off x="8467724" y="1273410"/>
              <a:ext cx="3724275"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CD30C1F-AE3F-4916-90B1-D8F49EED6287}"/>
                </a:ext>
              </a:extLst>
            </p:cNvPr>
            <p:cNvSpPr txBox="1"/>
            <p:nvPr/>
          </p:nvSpPr>
          <p:spPr>
            <a:xfrm>
              <a:off x="9686925" y="1295132"/>
              <a:ext cx="2714625" cy="830997"/>
            </a:xfrm>
            <a:prstGeom prst="rect">
              <a:avLst/>
            </a:prstGeom>
            <a:noFill/>
          </p:spPr>
          <p:txBody>
            <a:bodyPr wrap="square" rtlCol="0">
              <a:spAutoFit/>
            </a:bodyPr>
            <a:lstStyle/>
            <a:p>
              <a:r>
                <a:rPr lang="en-US" sz="1600" dirty="0">
                  <a:solidFill>
                    <a:schemeClr val="accent1">
                      <a:lumMod val="50000"/>
                    </a:schemeClr>
                  </a:solidFill>
                </a:rPr>
                <a:t>Marketplace Call Center number is 1-800-318-2596; TTY: 1-855-889-4325</a:t>
              </a:r>
            </a:p>
          </p:txBody>
        </p:sp>
        <p:sp>
          <p:nvSpPr>
            <p:cNvPr id="13" name="Freeform: Shape 12">
              <a:extLst>
                <a:ext uri="{FF2B5EF4-FFF2-40B4-BE49-F238E27FC236}">
                  <a16:creationId xmlns:a16="http://schemas.microsoft.com/office/drawing/2014/main" id="{F0B82E27-67F9-42C5-BD42-FE8D356FBC78}"/>
                </a:ext>
              </a:extLst>
            </p:cNvPr>
            <p:cNvSpPr>
              <a:spLocks noChangeAspect="1"/>
            </p:cNvSpPr>
            <p:nvPr/>
          </p:nvSpPr>
          <p:spPr>
            <a:xfrm>
              <a:off x="9114563" y="1229601"/>
              <a:ext cx="400296" cy="82296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65609718-B841-41C2-BB69-EB53753503FB}"/>
              </a:ext>
            </a:extLst>
          </p:cNvPr>
          <p:cNvSpPr txBox="1"/>
          <p:nvPr/>
        </p:nvSpPr>
        <p:spPr>
          <a:xfrm>
            <a:off x="1152524" y="5486400"/>
            <a:ext cx="10048875" cy="677108"/>
          </a:xfrm>
          <a:prstGeom prst="rect">
            <a:avLst/>
          </a:prstGeom>
          <a:noFill/>
        </p:spPr>
        <p:txBody>
          <a:bodyPr wrap="square" rtlCol="0">
            <a:spAutoFit/>
          </a:bodyPr>
          <a:lstStyle/>
          <a:p>
            <a:pPr lvl="0">
              <a:spcAft>
                <a:spcPts val="1200"/>
              </a:spcAft>
              <a:buClr>
                <a:srgbClr val="00539A"/>
              </a:buClr>
            </a:pPr>
            <a:r>
              <a:rPr lang="en-US" sz="1600" b="1" dirty="0">
                <a:solidFill>
                  <a:srgbClr val="00529B"/>
                </a:solidFill>
                <a:latin typeface="Arial" panose="020B0604020202020204" pitchFamily="34" charset="0"/>
                <a:cs typeface="Arial" panose="020B0604020202020204" pitchFamily="34" charset="0"/>
              </a:rPr>
              <a:t>NOTE:</a:t>
            </a:r>
            <a:r>
              <a:rPr lang="en-US" sz="1600" dirty="0">
                <a:solidFill>
                  <a:srgbClr val="00529B"/>
                </a:solidFill>
                <a:latin typeface="Arial" panose="020B0604020202020204" pitchFamily="34" charset="0"/>
                <a:cs typeface="Arial" panose="020B0604020202020204" pitchFamily="34" charset="0"/>
              </a:rPr>
              <a:t> Language assistance is available through interpreters, Call Center support, print, and web resources</a:t>
            </a:r>
          </a:p>
          <a:p>
            <a:endParaRPr lang="en-US" sz="1200" dirty="0">
              <a:solidFill>
                <a:srgbClr val="00529B"/>
              </a:solidFill>
            </a:endParaRPr>
          </a:p>
        </p:txBody>
      </p:sp>
      <p:sp>
        <p:nvSpPr>
          <p:cNvPr id="9" name="Freeform: Shape 8">
            <a:extLst>
              <a:ext uri="{FF2B5EF4-FFF2-40B4-BE49-F238E27FC236}">
                <a16:creationId xmlns:a16="http://schemas.microsoft.com/office/drawing/2014/main" id="{3C40D646-1B6A-4143-B407-FD8407410908}"/>
              </a:ext>
              <a:ext uri="{C183D7F6-B498-43B3-948B-1728B52AA6E4}">
                <adec:decorative xmlns:adec="http://schemas.microsoft.com/office/drawing/2017/decorative" val="1"/>
              </a:ext>
            </a:extLst>
          </p:cNvPr>
          <p:cNvSpPr>
            <a:spLocks noChangeAspect="1"/>
          </p:cNvSpPr>
          <p:nvPr/>
        </p:nvSpPr>
        <p:spPr>
          <a:xfrm>
            <a:off x="891539" y="553402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0AF8C444-E972-49DE-8BB0-0067F85B3BCC}"/>
              </a:ext>
            </a:extLst>
          </p:cNvPr>
          <p:cNvSpPr>
            <a:spLocks noGrp="1"/>
          </p:cNvSpPr>
          <p:nvPr>
            <p:ph type="sldNum" sz="quarter" idx="12"/>
          </p:nvPr>
        </p:nvSpPr>
        <p:spPr/>
        <p:txBody>
          <a:bodyPr/>
          <a:lstStyle/>
          <a:p>
            <a:fld id="{0B2D781D-8844-5940-92D1-06EF0A7F581E}" type="slidenum">
              <a:rPr lang="en-US" smtClean="0"/>
              <a:t>30</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99009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Call Center </a:t>
            </a:r>
          </a:p>
        </p:txBody>
      </p:sp>
      <p:sp>
        <p:nvSpPr>
          <p:cNvPr id="5" name="Content Placeholder 4"/>
          <p:cNvSpPr>
            <a:spLocks noGrp="1"/>
          </p:cNvSpPr>
          <p:nvPr>
            <p:ph sz="quarter" idx="13"/>
          </p:nvPr>
        </p:nvSpPr>
        <p:spPr>
          <a:xfrm>
            <a:off x="681187" y="1812956"/>
            <a:ext cx="9363075" cy="3295980"/>
          </a:xfrm>
        </p:spPr>
        <p:txBody>
          <a:bodyPr>
            <a:normAutofit/>
          </a:bodyPr>
          <a:lstStyle/>
          <a:p>
            <a:pPr marL="274320" lvl="1">
              <a:spcAft>
                <a:spcPts val="1200"/>
              </a:spcAft>
              <a:buFont typeface="Wingdings" panose="05000000000000000000" pitchFamily="2" charset="2"/>
              <a:buChar char="§"/>
            </a:pPr>
            <a:r>
              <a:rPr lang="en-US" sz="2000" dirty="0">
                <a:solidFill>
                  <a:srgbClr val="00529B"/>
                </a:solidFill>
              </a:rPr>
              <a:t>Helps you in federally-facilitated Marketplaces (FFMs) </a:t>
            </a:r>
            <a:br>
              <a:rPr lang="en-US" sz="2000" dirty="0">
                <a:solidFill>
                  <a:srgbClr val="00529B"/>
                </a:solidFill>
              </a:rPr>
            </a:br>
            <a:r>
              <a:rPr lang="en-US" sz="2000" dirty="0">
                <a:solidFill>
                  <a:srgbClr val="00529B"/>
                </a:solidFill>
              </a:rPr>
              <a:t>or State-based Marketplace on the Federal platform (SBM-FP)</a:t>
            </a:r>
          </a:p>
          <a:p>
            <a:pPr marL="274320" lvl="1">
              <a:spcAft>
                <a:spcPts val="1200"/>
              </a:spcAft>
              <a:buFont typeface="Wingdings" panose="05000000000000000000" pitchFamily="2" charset="2"/>
              <a:buChar char="§"/>
            </a:pPr>
            <a:r>
              <a:rPr lang="en-US" sz="2000" dirty="0">
                <a:solidFill>
                  <a:srgbClr val="00529B"/>
                </a:solidFill>
              </a:rPr>
              <a:t>Customer service representatives are available 24/7</a:t>
            </a:r>
          </a:p>
          <a:p>
            <a:pPr marL="274320" lvl="1">
              <a:spcAft>
                <a:spcPts val="1200"/>
              </a:spcAft>
              <a:buFont typeface="Wingdings" panose="05000000000000000000" pitchFamily="2" charset="2"/>
              <a:buChar char="§"/>
            </a:pPr>
            <a:r>
              <a:rPr lang="en-US" sz="2000" dirty="0">
                <a:solidFill>
                  <a:srgbClr val="00529B"/>
                </a:solidFill>
              </a:rPr>
              <a:t>Help with eligibility, enrollment, and referrals </a:t>
            </a:r>
          </a:p>
          <a:p>
            <a:pPr marL="274320" lvl="1">
              <a:spcAft>
                <a:spcPts val="1200"/>
              </a:spcAft>
              <a:buFont typeface="Wingdings" panose="05000000000000000000" pitchFamily="2" charset="2"/>
              <a:buChar char="§"/>
            </a:pPr>
            <a:r>
              <a:rPr lang="en-US" sz="2000" dirty="0">
                <a:solidFill>
                  <a:srgbClr val="00529B"/>
                </a:solidFill>
              </a:rPr>
              <a:t>Assistance in English and Spanish </a:t>
            </a:r>
          </a:p>
          <a:p>
            <a:pPr marL="274320" lvl="1">
              <a:spcAft>
                <a:spcPts val="1200"/>
              </a:spcAft>
              <a:buFont typeface="Wingdings" panose="05000000000000000000" pitchFamily="2" charset="2"/>
              <a:buChar char="§"/>
            </a:pPr>
            <a:r>
              <a:rPr lang="en-US" sz="2000" dirty="0">
                <a:solidFill>
                  <a:srgbClr val="00529B"/>
                </a:solidFill>
              </a:rPr>
              <a:t>Oral interpretations in over 240 additional languages </a:t>
            </a:r>
          </a:p>
          <a:p>
            <a:pPr marL="274320" lvl="1">
              <a:spcAft>
                <a:spcPts val="1200"/>
              </a:spcAft>
              <a:buFont typeface="Wingdings" panose="05000000000000000000" pitchFamily="2" charset="2"/>
              <a:buChar char="§"/>
            </a:pPr>
            <a:r>
              <a:rPr lang="en-US" sz="2000" dirty="0">
                <a:solidFill>
                  <a:srgbClr val="00529B"/>
                </a:solidFill>
              </a:rPr>
              <a:t>SBMs have their own call centers </a:t>
            </a:r>
          </a:p>
        </p:txBody>
      </p:sp>
      <p:grpSp>
        <p:nvGrpSpPr>
          <p:cNvPr id="8" name="Group 7">
            <a:extLst>
              <a:ext uri="{FF2B5EF4-FFF2-40B4-BE49-F238E27FC236}">
                <a16:creationId xmlns:a16="http://schemas.microsoft.com/office/drawing/2014/main" id="{1AD5F77B-C517-4C8B-BF9C-48FE7AB7F255}"/>
              </a:ext>
              <a:ext uri="{C183D7F6-B498-43B3-948B-1728B52AA6E4}">
                <adec:decorative xmlns:adec="http://schemas.microsoft.com/office/drawing/2017/decorative" val="1"/>
              </a:ext>
            </a:extLst>
          </p:cNvPr>
          <p:cNvGrpSpPr/>
          <p:nvPr/>
        </p:nvGrpSpPr>
        <p:grpSpPr>
          <a:xfrm>
            <a:off x="8467724" y="1048626"/>
            <a:ext cx="3933826" cy="896528"/>
            <a:chOff x="8467724" y="1229601"/>
            <a:chExt cx="3933826" cy="896528"/>
          </a:xfrm>
        </p:grpSpPr>
        <p:sp>
          <p:nvSpPr>
            <p:cNvPr id="9" name="Arrow: Pentagon 8">
              <a:extLst>
                <a:ext uri="{FF2B5EF4-FFF2-40B4-BE49-F238E27FC236}">
                  <a16:creationId xmlns:a16="http://schemas.microsoft.com/office/drawing/2014/main" id="{0A8CA742-4C22-4A8A-BEBE-D90DFD1F83B7}"/>
                </a:ext>
                <a:ext uri="{C183D7F6-B498-43B3-948B-1728B52AA6E4}">
                  <adec:decorative xmlns:adec="http://schemas.microsoft.com/office/drawing/2017/decorative" val="1"/>
                </a:ext>
              </a:extLst>
            </p:cNvPr>
            <p:cNvSpPr/>
            <p:nvPr/>
          </p:nvSpPr>
          <p:spPr>
            <a:xfrm rot="10800000">
              <a:off x="8467724" y="1273410"/>
              <a:ext cx="3724275"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D3A3FD7-BAFD-4BAB-B132-7988305A57B2}"/>
                </a:ext>
              </a:extLst>
            </p:cNvPr>
            <p:cNvSpPr txBox="1"/>
            <p:nvPr/>
          </p:nvSpPr>
          <p:spPr>
            <a:xfrm>
              <a:off x="9686925" y="1295132"/>
              <a:ext cx="2714625" cy="830997"/>
            </a:xfrm>
            <a:prstGeom prst="rect">
              <a:avLst/>
            </a:prstGeom>
            <a:noFill/>
          </p:spPr>
          <p:txBody>
            <a:bodyPr wrap="square" rtlCol="0">
              <a:spAutoFit/>
            </a:bodyPr>
            <a:lstStyle/>
            <a:p>
              <a:r>
                <a:rPr lang="en-US" sz="1600" dirty="0">
                  <a:solidFill>
                    <a:schemeClr val="accent1">
                      <a:lumMod val="50000"/>
                    </a:schemeClr>
                  </a:solidFill>
                </a:rPr>
                <a:t>Marketplace Call Center number is 1-800-318-2596; TTY: 1-855-889-4325</a:t>
              </a:r>
            </a:p>
          </p:txBody>
        </p:sp>
        <p:sp>
          <p:nvSpPr>
            <p:cNvPr id="12" name="Freeform: Shape 11">
              <a:extLst>
                <a:ext uri="{FF2B5EF4-FFF2-40B4-BE49-F238E27FC236}">
                  <a16:creationId xmlns:a16="http://schemas.microsoft.com/office/drawing/2014/main" id="{739F5FB9-D937-486C-B497-DF5AECB9CCC3}"/>
                </a:ext>
              </a:extLst>
            </p:cNvPr>
            <p:cNvSpPr>
              <a:spLocks noChangeAspect="1"/>
            </p:cNvSpPr>
            <p:nvPr/>
          </p:nvSpPr>
          <p:spPr>
            <a:xfrm>
              <a:off x="9114563" y="1229601"/>
              <a:ext cx="400296" cy="82296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BB218E0A-5DD1-4867-9A99-AAF8FF44039B}"/>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18677" y="2797619"/>
            <a:ext cx="4392364" cy="2777049"/>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B9A7CDFA-01A3-4772-B087-525F4DD8E356}"/>
              </a:ext>
            </a:extLst>
          </p:cNvPr>
          <p:cNvSpPr>
            <a:spLocks noGrp="1"/>
          </p:cNvSpPr>
          <p:nvPr>
            <p:ph type="sldNum" sz="quarter" idx="12"/>
          </p:nvPr>
        </p:nvSpPr>
        <p:spPr/>
        <p:txBody>
          <a:bodyPr/>
          <a:lstStyle/>
          <a:p>
            <a:fld id="{0B2D781D-8844-5940-92D1-06EF0A7F581E}" type="slidenum">
              <a:rPr lang="en-US" smtClean="0"/>
              <a:t>31</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842192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Steps for Applying to the Marketplace on HealthCare.gov</a:t>
            </a:r>
          </a:p>
        </p:txBody>
      </p:sp>
      <p:sp>
        <p:nvSpPr>
          <p:cNvPr id="9" name="Text Placeholder 8">
            <a:extLst>
              <a:ext uri="{FF2B5EF4-FFF2-40B4-BE49-F238E27FC236}">
                <a16:creationId xmlns:a16="http://schemas.microsoft.com/office/drawing/2014/main" id="{55E36F4D-8247-4F75-A7A3-4B8D91F48837}"/>
              </a:ext>
            </a:extLst>
          </p:cNvPr>
          <p:cNvSpPr>
            <a:spLocks noGrp="1"/>
          </p:cNvSpPr>
          <p:nvPr>
            <p:ph type="body" sz="quarter" idx="13"/>
          </p:nvPr>
        </p:nvSpPr>
        <p:spPr>
          <a:xfrm>
            <a:off x="838200" y="1658938"/>
            <a:ext cx="6373234" cy="4167187"/>
          </a:xfrm>
        </p:spPr>
        <p:txBody>
          <a:bodyPr/>
          <a:lstStyle/>
          <a:p>
            <a:pPr marL="0" indent="0">
              <a:spcAft>
                <a:spcPts val="1200"/>
              </a:spcAft>
              <a:buNone/>
            </a:pPr>
            <a:r>
              <a:rPr lang="en-US" sz="2400" dirty="0">
                <a:solidFill>
                  <a:srgbClr val="00529B"/>
                </a:solidFill>
              </a:rPr>
              <a:t>1. Create a Marketplace account</a:t>
            </a:r>
          </a:p>
          <a:p>
            <a:pPr marL="0" indent="0">
              <a:spcAft>
                <a:spcPts val="1200"/>
              </a:spcAft>
              <a:buNone/>
            </a:pPr>
            <a:r>
              <a:rPr lang="en-US" sz="2400" dirty="0">
                <a:solidFill>
                  <a:srgbClr val="00529B"/>
                </a:solidFill>
              </a:rPr>
              <a:t>2. Get ready to apply</a:t>
            </a:r>
          </a:p>
          <a:p>
            <a:pPr marL="0" indent="0">
              <a:spcAft>
                <a:spcPts val="1200"/>
              </a:spcAft>
              <a:buNone/>
            </a:pPr>
            <a:r>
              <a:rPr lang="en-US" sz="2400" dirty="0">
                <a:solidFill>
                  <a:srgbClr val="00529B"/>
                </a:solidFill>
              </a:rPr>
              <a:t>3. Get “Eligibility Results” right away</a:t>
            </a:r>
          </a:p>
          <a:p>
            <a:pPr marL="0" indent="0">
              <a:spcAft>
                <a:spcPts val="1200"/>
              </a:spcAft>
              <a:buNone/>
            </a:pPr>
            <a:r>
              <a:rPr lang="en-US" sz="2400" dirty="0">
                <a:solidFill>
                  <a:srgbClr val="00529B"/>
                </a:solidFill>
              </a:rPr>
              <a:t>4. Enroll in health coverage</a:t>
            </a:r>
          </a:p>
          <a:p>
            <a:endParaRPr lang="en-US" dirty="0">
              <a:solidFill>
                <a:srgbClr val="00529B"/>
              </a:solidFill>
            </a:endParaRPr>
          </a:p>
        </p:txBody>
      </p:sp>
      <p:pic>
        <p:nvPicPr>
          <p:cNvPr id="6" name="Picture 5">
            <a:extLst>
              <a:ext uri="{FF2B5EF4-FFF2-40B4-BE49-F238E27FC236}">
                <a16:creationId xmlns:a16="http://schemas.microsoft.com/office/drawing/2014/main" id="{01581C23-19AA-4811-9055-84138F02B8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11434" y="1031505"/>
            <a:ext cx="3896525" cy="5026396"/>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627F59FA-7FBD-4269-A549-7CB0BF913D38}"/>
              </a:ext>
            </a:extLst>
          </p:cNvPr>
          <p:cNvSpPr>
            <a:spLocks noGrp="1"/>
          </p:cNvSpPr>
          <p:nvPr>
            <p:ph type="sldNum" sz="quarter" idx="12"/>
          </p:nvPr>
        </p:nvSpPr>
        <p:spPr/>
        <p:txBody>
          <a:bodyPr/>
          <a:lstStyle/>
          <a:p>
            <a:fld id="{48F63A3B-78C7-47BE-AE5E-E10140E04643}" type="slidenum">
              <a:rPr lang="en-US" smtClean="0"/>
              <a:t>32</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686723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to Get Help </a:t>
            </a:r>
          </a:p>
        </p:txBody>
      </p:sp>
      <p:sp>
        <p:nvSpPr>
          <p:cNvPr id="5" name="Content Placeholder 4"/>
          <p:cNvSpPr>
            <a:spLocks noGrp="1"/>
          </p:cNvSpPr>
          <p:nvPr>
            <p:ph sz="quarter" idx="13"/>
          </p:nvPr>
        </p:nvSpPr>
        <p:spPr>
          <a:xfrm>
            <a:off x="838200" y="1633714"/>
            <a:ext cx="6053791" cy="4333875"/>
          </a:xfrm>
        </p:spPr>
        <p:txBody>
          <a:bodyPr>
            <a:normAutofit/>
          </a:bodyPr>
          <a:lstStyle/>
          <a:p>
            <a:pPr marL="0" indent="0">
              <a:lnSpc>
                <a:spcPct val="100000"/>
              </a:lnSpc>
              <a:buNone/>
            </a:pPr>
            <a:r>
              <a:rPr lang="en-US" sz="2400" dirty="0">
                <a:solidFill>
                  <a:srgbClr val="00529B"/>
                </a:solidFill>
              </a:rPr>
              <a:t>Marketplace-approved help is available through several programs to help you apply and enroll in health insurance coverage, including: </a:t>
            </a:r>
          </a:p>
          <a:p>
            <a:pPr lvl="1">
              <a:lnSpc>
                <a:spcPct val="100000"/>
              </a:lnSpc>
              <a:spcAft>
                <a:spcPts val="1200"/>
              </a:spcAft>
              <a:buFont typeface="Wingdings" panose="05000000000000000000" pitchFamily="2" charset="2"/>
              <a:buChar char="§"/>
            </a:pPr>
            <a:r>
              <a:rPr lang="en-US" sz="2000" dirty="0">
                <a:solidFill>
                  <a:srgbClr val="00529B"/>
                </a:solidFill>
              </a:rPr>
              <a:t>Navigators </a:t>
            </a:r>
          </a:p>
          <a:p>
            <a:pPr lvl="1">
              <a:lnSpc>
                <a:spcPct val="100000"/>
              </a:lnSpc>
              <a:spcAft>
                <a:spcPts val="1200"/>
              </a:spcAft>
              <a:buFont typeface="Wingdings" panose="05000000000000000000" pitchFamily="2" charset="2"/>
              <a:buChar char="§"/>
            </a:pPr>
            <a:r>
              <a:rPr lang="en-US" sz="2000" dirty="0">
                <a:solidFill>
                  <a:srgbClr val="00529B"/>
                </a:solidFill>
              </a:rPr>
              <a:t>Certified Application Counselors </a:t>
            </a:r>
          </a:p>
          <a:p>
            <a:pPr lvl="1">
              <a:lnSpc>
                <a:spcPct val="100000"/>
              </a:lnSpc>
              <a:spcAft>
                <a:spcPts val="1200"/>
              </a:spcAft>
              <a:buFont typeface="Wingdings" panose="05000000000000000000" pitchFamily="2" charset="2"/>
              <a:buChar char="§"/>
            </a:pPr>
            <a:r>
              <a:rPr lang="en-US" sz="2000" dirty="0">
                <a:solidFill>
                  <a:srgbClr val="00529B"/>
                </a:solidFill>
              </a:rPr>
              <a:t>Agents and Brokers</a:t>
            </a:r>
          </a:p>
          <a:p>
            <a:pPr marL="0" lvl="0" indent="0">
              <a:buNone/>
            </a:pPr>
            <a:endParaRPr lang="en-US" sz="2400" dirty="0">
              <a:solidFill>
                <a:srgbClr val="00529B"/>
              </a:solidFill>
            </a:endParaRPr>
          </a:p>
        </p:txBody>
      </p:sp>
      <p:pic>
        <p:nvPicPr>
          <p:cNvPr id="7" name="Picture 6">
            <a:extLst>
              <a:ext uri="{FF2B5EF4-FFF2-40B4-BE49-F238E27FC236}">
                <a16:creationId xmlns:a16="http://schemas.microsoft.com/office/drawing/2014/main" id="{146DA058-31BC-4BED-BD45-06B938259D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49606" y="1633714"/>
            <a:ext cx="4864240" cy="3864005"/>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E2039AC7-7D35-4C8B-A6A1-25E9DA5092E8}"/>
              </a:ext>
            </a:extLst>
          </p:cNvPr>
          <p:cNvSpPr>
            <a:spLocks noGrp="1"/>
          </p:cNvSpPr>
          <p:nvPr>
            <p:ph type="sldNum" sz="quarter" idx="12"/>
          </p:nvPr>
        </p:nvSpPr>
        <p:spPr/>
        <p:txBody>
          <a:bodyPr/>
          <a:lstStyle/>
          <a:p>
            <a:fld id="{0B2D781D-8844-5940-92D1-06EF0A7F581E}" type="slidenum">
              <a:rPr lang="en-US" smtClean="0"/>
              <a:t>33</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794513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lstStyle/>
          <a:p>
            <a:r>
              <a:rPr lang="en-US" dirty="0"/>
              <a:t>Check Your Knowledge: Question 4</a:t>
            </a:r>
          </a:p>
        </p:txBody>
      </p:sp>
      <p:sp>
        <p:nvSpPr>
          <p:cNvPr id="6" name="Text Placeholder 5">
            <a:extLst>
              <a:ext uri="{FF2B5EF4-FFF2-40B4-BE49-F238E27FC236}">
                <a16:creationId xmlns:a16="http://schemas.microsoft.com/office/drawing/2014/main" id="{B06734AA-F79A-4014-B7BF-E8A963084280}"/>
              </a:ext>
            </a:extLst>
          </p:cNvPr>
          <p:cNvSpPr>
            <a:spLocks noGrp="1"/>
          </p:cNvSpPr>
          <p:nvPr>
            <p:ph type="body" sz="quarter" idx="4294967295"/>
          </p:nvPr>
        </p:nvSpPr>
        <p:spPr>
          <a:xfrm>
            <a:off x="1835151" y="1757043"/>
            <a:ext cx="8901112" cy="3048150"/>
          </a:xfrm>
        </p:spPr>
        <p:txBody>
          <a:bodyPr>
            <a:normAutofit fontScale="92500" lnSpcReduction="20000"/>
          </a:bodyPr>
          <a:lstStyle/>
          <a:p>
            <a:pPr marL="0" indent="0">
              <a:lnSpc>
                <a:spcPct val="100000"/>
              </a:lnSpc>
              <a:spcBef>
                <a:spcPts val="600"/>
              </a:spcBef>
              <a:buNone/>
            </a:pPr>
            <a:r>
              <a:rPr lang="en-US" b="1" dirty="0"/>
              <a:t>How can you apply for Marketplace coverage?</a:t>
            </a:r>
          </a:p>
          <a:p>
            <a:pPr marL="0" indent="0">
              <a:lnSpc>
                <a:spcPct val="100000"/>
              </a:lnSpc>
              <a:spcBef>
                <a:spcPts val="600"/>
              </a:spcBef>
              <a:buNone/>
            </a:pPr>
            <a:endParaRPr lang="en-US" sz="300" dirty="0"/>
          </a:p>
          <a:p>
            <a:pPr marL="457200" indent="-457200">
              <a:lnSpc>
                <a:spcPct val="120000"/>
              </a:lnSpc>
              <a:spcBef>
                <a:spcPts val="0"/>
              </a:spcBef>
              <a:spcAft>
                <a:spcPts val="1200"/>
              </a:spcAft>
              <a:buFont typeface="+mj-lt"/>
              <a:buAutoNum type="alphaLcPeriod"/>
            </a:pPr>
            <a:r>
              <a:rPr lang="en-US" dirty="0"/>
              <a:t>HealthCare.gov</a:t>
            </a:r>
          </a:p>
          <a:p>
            <a:pPr marL="457200" indent="-457200">
              <a:lnSpc>
                <a:spcPct val="120000"/>
              </a:lnSpc>
              <a:spcBef>
                <a:spcPts val="0"/>
              </a:spcBef>
              <a:spcAft>
                <a:spcPts val="1200"/>
              </a:spcAft>
              <a:buFont typeface="+mj-lt"/>
              <a:buAutoNum type="alphaLcPeriod"/>
            </a:pPr>
            <a:r>
              <a:rPr lang="en-US" dirty="0"/>
              <a:t>The Marketplace Call Center</a:t>
            </a:r>
          </a:p>
          <a:p>
            <a:pPr marL="457200" indent="-457200">
              <a:lnSpc>
                <a:spcPct val="120000"/>
              </a:lnSpc>
              <a:spcBef>
                <a:spcPts val="0"/>
              </a:spcBef>
              <a:spcAft>
                <a:spcPts val="1200"/>
              </a:spcAft>
              <a:buFont typeface="+mj-lt"/>
              <a:buAutoNum type="alphaLcPeriod"/>
            </a:pPr>
            <a:r>
              <a:rPr lang="en-US" dirty="0"/>
              <a:t>Paper application</a:t>
            </a:r>
          </a:p>
          <a:p>
            <a:pPr marL="457200" indent="-457200">
              <a:lnSpc>
                <a:spcPct val="120000"/>
              </a:lnSpc>
              <a:spcBef>
                <a:spcPts val="0"/>
              </a:spcBef>
              <a:spcAft>
                <a:spcPts val="1200"/>
              </a:spcAft>
              <a:buFont typeface="+mj-lt"/>
              <a:buAutoNum type="alphaLcPeriod"/>
            </a:pPr>
            <a:r>
              <a:rPr lang="en-US" dirty="0"/>
              <a:t>All of the above</a:t>
            </a:r>
          </a:p>
          <a:p>
            <a:pPr marL="0" indent="0">
              <a:lnSpc>
                <a:spcPct val="100000"/>
              </a:lnSpc>
              <a:spcBef>
                <a:spcPts val="600"/>
              </a:spcBef>
              <a:buNone/>
            </a:pPr>
            <a:endParaRPr lang="en-US" dirty="0"/>
          </a:p>
          <a:p>
            <a:pPr marL="349250" indent="-349250">
              <a:lnSpc>
                <a:spcPct val="100000"/>
              </a:lnSpc>
              <a:spcBef>
                <a:spcPts val="600"/>
              </a:spcBef>
            </a:pPr>
            <a:endParaRPr lang="en-US" dirty="0"/>
          </a:p>
          <a:p>
            <a:pPr marL="349250" indent="-349250">
              <a:lnSpc>
                <a:spcPct val="100000"/>
              </a:lnSpc>
              <a:spcBef>
                <a:spcPts val="600"/>
              </a:spcBef>
            </a:pPr>
            <a:endParaRPr lang="en-US" dirty="0"/>
          </a:p>
          <a:p>
            <a:pPr marL="349250" indent="-349250">
              <a:lnSpc>
                <a:spcPct val="100000"/>
              </a:lnSpc>
              <a:spcBef>
                <a:spcPts val="600"/>
              </a:spcBef>
            </a:pPr>
            <a:endParaRPr lang="en-US" dirty="0"/>
          </a:p>
        </p:txBody>
      </p:sp>
      <p:sp>
        <p:nvSpPr>
          <p:cNvPr id="7" name="Rounded Rectangle 7" descr="Green rectangle Highlighting B as the  correct answer">
            <a:extLst>
              <a:ext uri="{FF2B5EF4-FFF2-40B4-BE49-F238E27FC236}">
                <a16:creationId xmlns:a16="http://schemas.microsoft.com/office/drawing/2014/main" id="{8D302A47-15DC-442B-A661-5964003C9A56}"/>
              </a:ext>
            </a:extLst>
          </p:cNvPr>
          <p:cNvSpPr/>
          <p:nvPr/>
        </p:nvSpPr>
        <p:spPr>
          <a:xfrm>
            <a:off x="1858598" y="4005192"/>
            <a:ext cx="3135434"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5CDAD402-7E9C-4912-97E4-8585C38B38CC}"/>
              </a:ext>
            </a:extLst>
          </p:cNvPr>
          <p:cNvSpPr>
            <a:spLocks noGrp="1"/>
          </p:cNvSpPr>
          <p:nvPr>
            <p:ph type="sldNum" sz="quarter" idx="12"/>
          </p:nvPr>
        </p:nvSpPr>
        <p:spPr/>
        <p:txBody>
          <a:bodyPr/>
          <a:lstStyle/>
          <a:p>
            <a:fld id="{48F63A3B-78C7-47BE-AE5E-E10140E04643}" type="slidenum">
              <a:rPr lang="en-US" smtClean="0"/>
              <a:t>34</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2022</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163588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CAC216-1BD0-435B-8FF1-2A604BA40449}"/>
              </a:ext>
            </a:extLst>
          </p:cNvPr>
          <p:cNvSpPr>
            <a:spLocks noGrp="1"/>
          </p:cNvSpPr>
          <p:nvPr>
            <p:ph type="title"/>
          </p:nvPr>
        </p:nvSpPr>
        <p:spPr/>
        <p:txBody>
          <a:bodyPr>
            <a:normAutofit/>
          </a:bodyPr>
          <a:lstStyle/>
          <a:p>
            <a:r>
              <a:rPr lang="en-US" dirty="0"/>
              <a:t>Lesson 5</a:t>
            </a:r>
          </a:p>
        </p:txBody>
      </p:sp>
      <p:sp>
        <p:nvSpPr>
          <p:cNvPr id="2" name="Text Placeholder 1">
            <a:extLst>
              <a:ext uri="{FF2B5EF4-FFF2-40B4-BE49-F238E27FC236}">
                <a16:creationId xmlns:a16="http://schemas.microsoft.com/office/drawing/2014/main" id="{1560EFF3-A393-4914-A9ED-47522A1501E6}"/>
              </a:ext>
            </a:extLst>
          </p:cNvPr>
          <p:cNvSpPr>
            <a:spLocks noGrp="1"/>
          </p:cNvSpPr>
          <p:nvPr>
            <p:ph type="body" idx="1"/>
          </p:nvPr>
        </p:nvSpPr>
        <p:spPr/>
        <p:txBody>
          <a:bodyPr/>
          <a:lstStyle/>
          <a:p>
            <a:r>
              <a:rPr lang="en-US" dirty="0"/>
              <a:t>Marketplace Coverage</a:t>
            </a:r>
          </a:p>
        </p:txBody>
      </p:sp>
      <p:sp>
        <p:nvSpPr>
          <p:cNvPr id="4" name="Date Placeholder 3">
            <a:extLst>
              <a:ext uri="{FF2B5EF4-FFF2-40B4-BE49-F238E27FC236}">
                <a16:creationId xmlns:a16="http://schemas.microsoft.com/office/drawing/2014/main" id="{1D7DA6E4-7A36-4E53-90D2-3A3D3F60B4A6}"/>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August 2022</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C54A2BC-53B4-4E3B-A8FC-C090A83FB1A9}"/>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Marketplace Basics</a:t>
            </a:r>
          </a:p>
        </p:txBody>
      </p:sp>
    </p:spTree>
    <p:custDataLst>
      <p:tags r:id="rId1"/>
    </p:custDataLst>
    <p:extLst>
      <p:ext uri="{BB962C8B-B14F-4D97-AF65-F5344CB8AC3E}">
        <p14:creationId xmlns:p14="http://schemas.microsoft.com/office/powerpoint/2010/main" val="4208363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5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type="body" sz="quarter" idx="13"/>
          </p:nvPr>
        </p:nvSpPr>
        <p:spPr>
          <a:xfrm>
            <a:off x="914400" y="1658938"/>
            <a:ext cx="10644188" cy="4167187"/>
          </a:xfrm>
        </p:spPr>
        <p:txBody>
          <a:bodyPr/>
          <a:lstStyle/>
          <a:p>
            <a:pPr marL="0" indent="0">
              <a:buNone/>
            </a:pPr>
            <a:r>
              <a:rPr lang="en-US" sz="2400" b="1" dirty="0"/>
              <a:t>By the end of this lesson, you’ll be able to:</a:t>
            </a:r>
          </a:p>
          <a:p>
            <a:pPr marL="822960"/>
            <a:r>
              <a:rPr lang="en-US" sz="2400" dirty="0"/>
              <a:t>Explain Marketplace plan premiums</a:t>
            </a:r>
          </a:p>
          <a:p>
            <a:pPr marL="822960"/>
            <a:r>
              <a:rPr lang="en-US" sz="2400" dirty="0"/>
              <a:t>Describe how to report life changes</a:t>
            </a:r>
          </a:p>
          <a:p>
            <a:pPr marL="822960"/>
            <a:r>
              <a:rPr lang="en-US" sz="2400" dirty="0"/>
              <a:t>List the steps to canceling coverage</a:t>
            </a:r>
          </a:p>
          <a:p>
            <a:pPr marL="822960"/>
            <a:r>
              <a:rPr lang="en-US" sz="2400" dirty="0"/>
              <a:t>Explain the Marketplace appeal process</a:t>
            </a:r>
          </a:p>
          <a:p>
            <a:pPr marL="822960"/>
            <a:endParaRPr lang="en-US" sz="2400" dirty="0"/>
          </a:p>
          <a:p>
            <a:pPr marL="822960"/>
            <a:endParaRPr lang="en-US" sz="2400" dirty="0"/>
          </a:p>
          <a:p>
            <a:pPr marL="822960"/>
            <a:endParaRPr lang="en-US" sz="2400" dirty="0"/>
          </a:p>
          <a:p>
            <a:pPr marL="0" indent="0">
              <a:buNone/>
            </a:pPr>
            <a:endParaRPr lang="en-US" dirty="0"/>
          </a:p>
        </p:txBody>
      </p:sp>
      <p:sp>
        <p:nvSpPr>
          <p:cNvPr id="5" name="Slide Number Placeholder 4">
            <a:extLst>
              <a:ext uri="{FF2B5EF4-FFF2-40B4-BE49-F238E27FC236}">
                <a16:creationId xmlns:a16="http://schemas.microsoft.com/office/drawing/2014/main" id="{E69F21B2-0D88-4AF5-A5D0-C91E3D480CE1}"/>
              </a:ext>
            </a:extLst>
          </p:cNvPr>
          <p:cNvSpPr>
            <a:spLocks noGrp="1"/>
          </p:cNvSpPr>
          <p:nvPr>
            <p:ph type="sldNum" sz="quarter" idx="12"/>
          </p:nvPr>
        </p:nvSpPr>
        <p:spPr/>
        <p:txBody>
          <a:bodyPr/>
          <a:lstStyle/>
          <a:p>
            <a:fld id="{0B2D781D-8844-5940-92D1-06EF0A7F581E}" type="slidenum">
              <a:rPr lang="en-US" smtClean="0"/>
              <a:pPr/>
              <a:t>36</a:t>
            </a:fld>
            <a:endParaRPr lang="en-US" dirty="0"/>
          </a:p>
        </p:txBody>
      </p:sp>
      <p:sp>
        <p:nvSpPr>
          <p:cNvPr id="4" name="Footer Placeholder 3">
            <a:extLst>
              <a:ext uri="{FF2B5EF4-FFF2-40B4-BE49-F238E27FC236}">
                <a16:creationId xmlns:a16="http://schemas.microsoft.com/office/drawing/2014/main" id="{7A3DF185-7556-4F0C-BEB5-053D9902D682}"/>
              </a:ext>
            </a:extLst>
          </p:cNvPr>
          <p:cNvSpPr>
            <a:spLocks noGrp="1"/>
          </p:cNvSpPr>
          <p:nvPr>
            <p:ph type="ftr" sz="quarter" idx="11"/>
          </p:nvPr>
        </p:nvSpPr>
        <p:spPr/>
        <p:txBody>
          <a:bodyPr/>
          <a:lstStyle/>
          <a:p>
            <a:r>
              <a:rPr lang="en-US" dirty="0"/>
              <a:t>Marketplace Basics</a:t>
            </a:r>
          </a:p>
        </p:txBody>
      </p:sp>
      <p:sp>
        <p:nvSpPr>
          <p:cNvPr id="3" name="Date Placeholder 2">
            <a:extLst>
              <a:ext uri="{FF2B5EF4-FFF2-40B4-BE49-F238E27FC236}">
                <a16:creationId xmlns:a16="http://schemas.microsoft.com/office/drawing/2014/main" id="{9A606B98-7A3E-4E80-86A7-74BAA0BB30D2}"/>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125954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Your Monthly Premium</a:t>
            </a:r>
          </a:p>
        </p:txBody>
      </p:sp>
      <p:sp>
        <p:nvSpPr>
          <p:cNvPr id="7" name="Content Placeholder 3"/>
          <p:cNvSpPr txBox="1">
            <a:spLocks/>
          </p:cNvSpPr>
          <p:nvPr/>
        </p:nvSpPr>
        <p:spPr>
          <a:xfrm>
            <a:off x="914400" y="1322686"/>
            <a:ext cx="10439400" cy="4453642"/>
          </a:xfrm>
          <a:prstGeom prst="rect">
            <a:avLst/>
          </a:prstGeom>
        </p:spPr>
        <p:txBody>
          <a:bodyPr vert="horz" lIns="91440" tIns="45720" rIns="91440" bIns="45720" rtlCol="0">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84213" indent="-22225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indent="-274320">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For coverage to become effective, you must pay the first month’s premium directly to your insurance company by the plan’s deadline. </a:t>
            </a:r>
          </a:p>
          <a:p>
            <a:pPr marL="274320" indent="-274320">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You must pay the premium each month or you could lose coverage. </a:t>
            </a:r>
          </a:p>
          <a:p>
            <a:pPr marL="274320" indent="-274320">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Marketplace plans must accept the following payment methods: </a:t>
            </a:r>
          </a:p>
          <a:p>
            <a:pPr marL="822960" lvl="1" indent="-274320">
              <a:spcBef>
                <a:spcPts val="0"/>
              </a:spcBef>
              <a:spcAft>
                <a:spcPts val="1200"/>
              </a:spcAft>
            </a:pPr>
            <a:r>
              <a:rPr lang="en-US" sz="1800" dirty="0">
                <a:solidFill>
                  <a:srgbClr val="00529B"/>
                </a:solidFill>
                <a:latin typeface="Arial" panose="020B0604020202020204" pitchFamily="34" charset="0"/>
                <a:cs typeface="Arial" panose="020B0604020202020204" pitchFamily="34" charset="0"/>
              </a:rPr>
              <a:t>Paper check </a:t>
            </a:r>
          </a:p>
          <a:p>
            <a:pPr marL="822960" lvl="1" indent="-274320">
              <a:spcBef>
                <a:spcPts val="0"/>
              </a:spcBef>
              <a:spcAft>
                <a:spcPts val="1200"/>
              </a:spcAft>
            </a:pPr>
            <a:r>
              <a:rPr lang="en-US" sz="1800" dirty="0">
                <a:solidFill>
                  <a:srgbClr val="00529B"/>
                </a:solidFill>
                <a:latin typeface="Arial" panose="020B0604020202020204" pitchFamily="34" charset="0"/>
                <a:cs typeface="Arial" panose="020B0604020202020204" pitchFamily="34" charset="0"/>
              </a:rPr>
              <a:t>Cashier’s check </a:t>
            </a:r>
          </a:p>
          <a:p>
            <a:pPr marL="822960" lvl="1" indent="-274320">
              <a:spcBef>
                <a:spcPts val="0"/>
              </a:spcBef>
              <a:spcAft>
                <a:spcPts val="1200"/>
              </a:spcAft>
            </a:pPr>
            <a:r>
              <a:rPr lang="en-US" sz="1800" dirty="0">
                <a:solidFill>
                  <a:srgbClr val="00529B"/>
                </a:solidFill>
                <a:latin typeface="Arial" panose="020B0604020202020204" pitchFamily="34" charset="0"/>
                <a:cs typeface="Arial" panose="020B0604020202020204" pitchFamily="34" charset="0"/>
              </a:rPr>
              <a:t>Money order</a:t>
            </a:r>
          </a:p>
          <a:p>
            <a:pPr marL="822960" lvl="1" indent="-274320">
              <a:spcBef>
                <a:spcPts val="0"/>
              </a:spcBef>
              <a:spcAft>
                <a:spcPts val="1200"/>
              </a:spcAft>
            </a:pPr>
            <a:r>
              <a:rPr lang="en-US" sz="1800" dirty="0">
                <a:solidFill>
                  <a:srgbClr val="00529B"/>
                </a:solidFill>
                <a:latin typeface="Arial" panose="020B0604020202020204" pitchFamily="34" charset="0"/>
                <a:cs typeface="Arial" panose="020B0604020202020204" pitchFamily="34" charset="0"/>
              </a:rPr>
              <a:t>Electronic fund transfer (EFT)</a:t>
            </a:r>
          </a:p>
          <a:p>
            <a:pPr marL="822960" lvl="1" indent="-274320">
              <a:spcBef>
                <a:spcPts val="0"/>
              </a:spcBef>
              <a:spcAft>
                <a:spcPts val="1200"/>
              </a:spcAft>
            </a:pPr>
            <a:r>
              <a:rPr lang="en-US" sz="1800" dirty="0">
                <a:solidFill>
                  <a:srgbClr val="00529B"/>
                </a:solidFill>
                <a:latin typeface="Arial" panose="020B0604020202020204" pitchFamily="34" charset="0"/>
                <a:cs typeface="Arial" panose="020B0604020202020204" pitchFamily="34" charset="0"/>
              </a:rPr>
              <a:t>General-purpose pre-paid debit card </a:t>
            </a:r>
          </a:p>
          <a:p>
            <a:pPr marL="274320" indent="-274320">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Some plans may also accept online, credit card, or debit card payments</a:t>
            </a:r>
          </a:p>
        </p:txBody>
      </p:sp>
      <p:sp>
        <p:nvSpPr>
          <p:cNvPr id="6" name="Slide Number Placeholder 5">
            <a:extLst>
              <a:ext uri="{FF2B5EF4-FFF2-40B4-BE49-F238E27FC236}">
                <a16:creationId xmlns:a16="http://schemas.microsoft.com/office/drawing/2014/main" id="{9A21E750-0761-4DAD-92E0-D8F96865E7D2}"/>
              </a:ext>
            </a:extLst>
          </p:cNvPr>
          <p:cNvSpPr>
            <a:spLocks noGrp="1"/>
          </p:cNvSpPr>
          <p:nvPr>
            <p:ph type="sldNum" sz="quarter" idx="12"/>
          </p:nvPr>
        </p:nvSpPr>
        <p:spPr/>
        <p:txBody>
          <a:bodyPr/>
          <a:lstStyle/>
          <a:p>
            <a:fld id="{0B2D781D-8844-5940-92D1-06EF0A7F581E}" type="slidenum">
              <a:rPr lang="en-US" smtClean="0"/>
              <a:t>37</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923020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Reporting Your Life Changes</a:t>
            </a:r>
          </a:p>
        </p:txBody>
      </p:sp>
      <p:sp>
        <p:nvSpPr>
          <p:cNvPr id="5" name="Content Placeholder 4"/>
          <p:cNvSpPr>
            <a:spLocks noGrp="1"/>
          </p:cNvSpPr>
          <p:nvPr>
            <p:ph sz="quarter" idx="13"/>
          </p:nvPr>
        </p:nvSpPr>
        <p:spPr>
          <a:xfrm>
            <a:off x="914400" y="1389062"/>
            <a:ext cx="9705975" cy="4771106"/>
          </a:xfrm>
        </p:spPr>
        <p:txBody>
          <a:bodyPr>
            <a:normAutofit fontScale="92500" lnSpcReduction="20000"/>
          </a:bodyPr>
          <a:lstStyle/>
          <a:p>
            <a:pPr>
              <a:lnSpc>
                <a:spcPct val="110000"/>
              </a:lnSpc>
            </a:pPr>
            <a:r>
              <a:rPr lang="en-US" sz="2600" dirty="0">
                <a:solidFill>
                  <a:srgbClr val="00529B"/>
                </a:solidFill>
              </a:rPr>
              <a:t>Update your Marketplace application if you have a:</a:t>
            </a:r>
          </a:p>
          <a:p>
            <a:pPr marL="822960" lvl="1">
              <a:lnSpc>
                <a:spcPct val="110000"/>
              </a:lnSpc>
              <a:spcAft>
                <a:spcPts val="1200"/>
              </a:spcAft>
            </a:pPr>
            <a:r>
              <a:rPr lang="en-US" sz="1900" dirty="0">
                <a:solidFill>
                  <a:srgbClr val="00529B"/>
                </a:solidFill>
              </a:rPr>
              <a:t>Change to your income or household, like a pay raise</a:t>
            </a:r>
          </a:p>
          <a:p>
            <a:pPr marL="822960" lvl="1">
              <a:lnSpc>
                <a:spcPct val="110000"/>
              </a:lnSpc>
              <a:spcAft>
                <a:spcPts val="1200"/>
              </a:spcAft>
            </a:pPr>
            <a:r>
              <a:rPr lang="en-US" sz="1900" dirty="0">
                <a:solidFill>
                  <a:srgbClr val="00529B"/>
                </a:solidFill>
              </a:rPr>
              <a:t>New household member, or</a:t>
            </a:r>
          </a:p>
          <a:p>
            <a:pPr marL="822960" lvl="1">
              <a:lnSpc>
                <a:spcPct val="110000"/>
              </a:lnSpc>
              <a:spcAft>
                <a:spcPts val="1200"/>
              </a:spcAft>
            </a:pPr>
            <a:r>
              <a:rPr lang="en-US" sz="1900" dirty="0">
                <a:solidFill>
                  <a:srgbClr val="00529B"/>
                </a:solidFill>
              </a:rPr>
              <a:t>Dependent getting other coverage </a:t>
            </a:r>
          </a:p>
          <a:p>
            <a:pPr>
              <a:lnSpc>
                <a:spcPct val="110000"/>
              </a:lnSpc>
            </a:pPr>
            <a:r>
              <a:rPr lang="en-US" sz="2600" dirty="0">
                <a:solidFill>
                  <a:srgbClr val="00529B"/>
                </a:solidFill>
              </a:rPr>
              <a:t>Some of these changes:</a:t>
            </a:r>
          </a:p>
          <a:p>
            <a:pPr marL="822960">
              <a:lnSpc>
                <a:spcPct val="110000"/>
              </a:lnSpc>
              <a:buFont typeface="Arial" panose="020B0604020202020204" pitchFamily="34" charset="0"/>
              <a:buChar char="•"/>
            </a:pPr>
            <a:r>
              <a:rPr lang="en-US" sz="1900" dirty="0">
                <a:solidFill>
                  <a:srgbClr val="00529B"/>
                </a:solidFill>
              </a:rPr>
              <a:t>Will qualify you for a Special Enrollment Period (SEP), </a:t>
            </a:r>
            <a:br>
              <a:rPr lang="en-US" sz="1900" dirty="0">
                <a:solidFill>
                  <a:srgbClr val="00529B"/>
                </a:solidFill>
              </a:rPr>
            </a:br>
            <a:r>
              <a:rPr lang="en-US" sz="1900" dirty="0">
                <a:solidFill>
                  <a:srgbClr val="00529B"/>
                </a:solidFill>
              </a:rPr>
              <a:t>allowing you to change your plan</a:t>
            </a:r>
          </a:p>
          <a:p>
            <a:pPr marL="822960">
              <a:lnSpc>
                <a:spcPct val="110000"/>
              </a:lnSpc>
              <a:buFont typeface="Arial" panose="020B0604020202020204" pitchFamily="34" charset="0"/>
              <a:buChar char="•"/>
            </a:pPr>
            <a:r>
              <a:rPr lang="en-US" sz="1900" dirty="0">
                <a:solidFill>
                  <a:srgbClr val="00529B"/>
                </a:solidFill>
              </a:rPr>
              <a:t>May affect your savings or coverage eligibility, </a:t>
            </a:r>
            <a:br>
              <a:rPr lang="en-US" sz="1900" dirty="0">
                <a:solidFill>
                  <a:srgbClr val="00529B"/>
                </a:solidFill>
              </a:rPr>
            </a:br>
            <a:r>
              <a:rPr lang="en-US" sz="1900" dirty="0">
                <a:solidFill>
                  <a:srgbClr val="00529B"/>
                </a:solidFill>
              </a:rPr>
              <a:t>like a change in your income</a:t>
            </a:r>
          </a:p>
          <a:p>
            <a:pPr>
              <a:lnSpc>
                <a:spcPct val="110000"/>
              </a:lnSpc>
              <a:tabLst>
                <a:tab pos="234950" algn="l"/>
              </a:tabLst>
            </a:pPr>
            <a:r>
              <a:rPr lang="en-US" sz="2600" dirty="0">
                <a:solidFill>
                  <a:srgbClr val="00529B"/>
                </a:solidFill>
              </a:rPr>
              <a:t>If you don’t update your life changes, you may:</a:t>
            </a:r>
          </a:p>
          <a:p>
            <a:pPr marL="822960" lvl="1">
              <a:lnSpc>
                <a:spcPct val="110000"/>
              </a:lnSpc>
              <a:spcAft>
                <a:spcPts val="1200"/>
              </a:spcAft>
              <a:tabLst>
                <a:tab pos="234950" algn="l"/>
              </a:tabLst>
            </a:pPr>
            <a:r>
              <a:rPr lang="en-US" sz="1900" dirty="0">
                <a:solidFill>
                  <a:srgbClr val="00529B"/>
                </a:solidFill>
              </a:rPr>
              <a:t>Miss out on additional savings </a:t>
            </a:r>
          </a:p>
          <a:p>
            <a:pPr marL="822960" lvl="1">
              <a:lnSpc>
                <a:spcPct val="110000"/>
              </a:lnSpc>
              <a:spcAft>
                <a:spcPts val="1200"/>
              </a:spcAft>
              <a:tabLst>
                <a:tab pos="234950" algn="l"/>
              </a:tabLst>
            </a:pPr>
            <a:r>
              <a:rPr lang="en-US" sz="1900" dirty="0">
                <a:solidFill>
                  <a:srgbClr val="00529B"/>
                </a:solidFill>
              </a:rPr>
              <a:t>Have to pay when you file your taxes</a:t>
            </a:r>
          </a:p>
        </p:txBody>
      </p:sp>
      <p:sp>
        <p:nvSpPr>
          <p:cNvPr id="7" name="Rectangle: Rounded Corners 6">
            <a:extLst>
              <a:ext uri="{FF2B5EF4-FFF2-40B4-BE49-F238E27FC236}">
                <a16:creationId xmlns:a16="http://schemas.microsoft.com/office/drawing/2014/main" id="{94618113-A095-4A6F-9E7C-8620939F46EA}"/>
              </a:ext>
            </a:extLst>
          </p:cNvPr>
          <p:cNvSpPr>
            <a:spLocks noChangeAspect="1"/>
          </p:cNvSpPr>
          <p:nvPr/>
        </p:nvSpPr>
        <p:spPr>
          <a:xfrm>
            <a:off x="7860535" y="2156820"/>
            <a:ext cx="3376670" cy="3127182"/>
          </a:xfrm>
          <a:prstGeom prst="round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a:spcAft>
                <a:spcPts val="600"/>
              </a:spcAft>
              <a:tabLst>
                <a:tab pos="234950" algn="l"/>
              </a:tabLst>
            </a:pPr>
            <a:r>
              <a:rPr lang="en-US" b="1" dirty="0">
                <a:solidFill>
                  <a:schemeClr val="bg1"/>
                </a:solidFill>
                <a:latin typeface="Arial" panose="020B0604020202020204" pitchFamily="34" charset="0"/>
                <a:cs typeface="Arial" panose="020B0604020202020204" pitchFamily="34" charset="0"/>
              </a:rPr>
              <a:t>Update your application online by:</a:t>
            </a:r>
          </a:p>
          <a:p>
            <a:pPr marL="365760" lvl="1" indent="-182880">
              <a:spcAft>
                <a:spcPts val="600"/>
              </a:spcAft>
              <a:buFont typeface="Wingdings" panose="05000000000000000000" pitchFamily="2" charset="2"/>
              <a:buChar char="§"/>
              <a:tabLst>
                <a:tab pos="234950" algn="l"/>
              </a:tabLst>
            </a:pPr>
            <a:r>
              <a:rPr lang="en-US" sz="1600" dirty="0">
                <a:solidFill>
                  <a:schemeClr val="bg1"/>
                </a:solidFill>
                <a:latin typeface="Arial" panose="020B0604020202020204" pitchFamily="34" charset="0"/>
                <a:cs typeface="Arial" panose="020B0604020202020204" pitchFamily="34" charset="0"/>
              </a:rPr>
              <a:t>Using your </a:t>
            </a:r>
            <a:r>
              <a:rPr lang="en-US" sz="16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HealthCare.gov</a:t>
            </a:r>
            <a:r>
              <a:rPr lang="en-US" sz="1600" dirty="0">
                <a:solidFill>
                  <a:schemeClr val="bg1"/>
                </a:solidFill>
                <a:latin typeface="Arial" panose="020B0604020202020204" pitchFamily="34" charset="0"/>
                <a:cs typeface="Arial" panose="020B0604020202020204" pitchFamily="34" charset="0"/>
              </a:rPr>
              <a:t> account </a:t>
            </a:r>
          </a:p>
          <a:p>
            <a:pPr marL="365760" lvl="1" indent="-182880">
              <a:spcAft>
                <a:spcPts val="600"/>
              </a:spcAft>
              <a:buFont typeface="Wingdings" panose="05000000000000000000" pitchFamily="2" charset="2"/>
              <a:buChar char="§"/>
              <a:tabLst>
                <a:tab pos="234950" algn="l"/>
              </a:tabLst>
            </a:pPr>
            <a:r>
              <a:rPr lang="en-US" sz="1600" dirty="0">
                <a:solidFill>
                  <a:schemeClr val="bg1"/>
                </a:solidFill>
                <a:latin typeface="Arial" panose="020B0604020202020204" pitchFamily="34" charset="0"/>
                <a:cs typeface="Arial" panose="020B0604020202020204" pitchFamily="34" charset="0"/>
              </a:rPr>
              <a:t>By calling the Marketplace Call Center</a:t>
            </a:r>
          </a:p>
          <a:p>
            <a:pPr marL="365760" lvl="1" indent="-182880">
              <a:spcAft>
                <a:spcPts val="600"/>
              </a:spcAft>
              <a:buFont typeface="Wingdings" panose="05000000000000000000" pitchFamily="2" charset="2"/>
              <a:buChar char="§"/>
              <a:tabLst>
                <a:tab pos="234950" algn="l"/>
              </a:tabLst>
            </a:pPr>
            <a:r>
              <a:rPr lang="en-US" sz="1600" dirty="0">
                <a:solidFill>
                  <a:schemeClr val="bg1"/>
                </a:solidFill>
                <a:latin typeface="Arial" panose="020B0604020202020204" pitchFamily="34" charset="0"/>
                <a:cs typeface="Arial" panose="020B0604020202020204" pitchFamily="34" charset="0"/>
              </a:rPr>
              <a:t>By finding local help (</a:t>
            </a:r>
            <a:r>
              <a:rPr lang="en-US" sz="1600" u="sng"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localhelp.healthcare.gov/#/</a:t>
            </a:r>
            <a:r>
              <a:rPr lang="en-US" sz="1600" u="sng" dirty="0">
                <a:solidFill>
                  <a:schemeClr val="bg1"/>
                </a:solidFill>
                <a:latin typeface="Arial" panose="020B0604020202020204" pitchFamily="34" charset="0"/>
                <a:cs typeface="Arial" panose="020B0604020202020204" pitchFamily="34" charset="0"/>
              </a:rPr>
              <a:t>)</a:t>
            </a:r>
            <a:endParaRPr lang="en-US" sz="1600" dirty="0">
              <a:solidFill>
                <a:schemeClr val="bg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8798B73E-A5A9-41FC-B767-D411505F61E5}"/>
              </a:ext>
            </a:extLst>
          </p:cNvPr>
          <p:cNvSpPr>
            <a:spLocks noGrp="1"/>
          </p:cNvSpPr>
          <p:nvPr>
            <p:ph type="sldNum" sz="quarter" idx="12"/>
          </p:nvPr>
        </p:nvSpPr>
        <p:spPr/>
        <p:txBody>
          <a:bodyPr/>
          <a:lstStyle/>
          <a:p>
            <a:fld id="{0B2D781D-8844-5940-92D1-06EF0A7F581E}" type="slidenum">
              <a:rPr lang="en-US" smtClean="0"/>
              <a:t>38</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240758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dirty="0"/>
              <a:t>Canceling Marketplace Coverage</a:t>
            </a:r>
          </a:p>
        </p:txBody>
      </p:sp>
      <p:sp>
        <p:nvSpPr>
          <p:cNvPr id="15" name="Rectangle: Rounded Corners 14">
            <a:extLst>
              <a:ext uri="{FF2B5EF4-FFF2-40B4-BE49-F238E27FC236}">
                <a16:creationId xmlns:a16="http://schemas.microsoft.com/office/drawing/2014/main" id="{8DFF5EA4-DD8C-485F-B4DF-02C4BA546AB2}"/>
              </a:ext>
              <a:ext uri="{C183D7F6-B498-43B3-948B-1728B52AA6E4}">
                <adec:decorative xmlns:adec="http://schemas.microsoft.com/office/drawing/2017/decorative" val="1"/>
              </a:ext>
            </a:extLst>
          </p:cNvPr>
          <p:cNvSpPr/>
          <p:nvPr/>
        </p:nvSpPr>
        <p:spPr>
          <a:xfrm>
            <a:off x="1001976" y="2074284"/>
            <a:ext cx="4114800" cy="3931920"/>
          </a:xfrm>
          <a:prstGeom prst="roundRect">
            <a:avLst>
              <a:gd name="adj" fmla="val 11561"/>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71977AB3-A5D1-4054-AAD6-40A50B4A13FD}"/>
              </a:ext>
              <a:ext uri="{C183D7F6-B498-43B3-948B-1728B52AA6E4}">
                <adec:decorative xmlns:adec="http://schemas.microsoft.com/office/drawing/2017/decorative" val="1"/>
              </a:ext>
            </a:extLst>
          </p:cNvPr>
          <p:cNvSpPr/>
          <p:nvPr/>
        </p:nvSpPr>
        <p:spPr>
          <a:xfrm>
            <a:off x="1336345" y="2665689"/>
            <a:ext cx="4490113" cy="3360860"/>
          </a:xfrm>
          <a:prstGeom prst="roundRect">
            <a:avLst>
              <a:gd name="adj" fmla="val 1159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3B38A09-EB77-4822-96BB-08B2921486F5}"/>
              </a:ext>
            </a:extLst>
          </p:cNvPr>
          <p:cNvSpPr txBox="1"/>
          <p:nvPr/>
        </p:nvSpPr>
        <p:spPr>
          <a:xfrm>
            <a:off x="1060542" y="2215246"/>
            <a:ext cx="4078069"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For some people on the application</a:t>
            </a:r>
          </a:p>
        </p:txBody>
      </p:sp>
      <p:sp>
        <p:nvSpPr>
          <p:cNvPr id="19" name="Rectangle 18">
            <a:extLst>
              <a:ext uri="{FF2B5EF4-FFF2-40B4-BE49-F238E27FC236}">
                <a16:creationId xmlns:a16="http://schemas.microsoft.com/office/drawing/2014/main" id="{6D323C29-3C1A-49A7-902B-48E762628357}"/>
              </a:ext>
            </a:extLst>
          </p:cNvPr>
          <p:cNvSpPr/>
          <p:nvPr/>
        </p:nvSpPr>
        <p:spPr>
          <a:xfrm>
            <a:off x="1315871" y="3080028"/>
            <a:ext cx="4490113" cy="2631490"/>
          </a:xfrm>
          <a:prstGeom prst="rect">
            <a:avLst/>
          </a:prstGeom>
        </p:spPr>
        <p:txBody>
          <a:bodyPr wrap="square">
            <a:spAutoFit/>
          </a:bodyPr>
          <a:lstStyle/>
          <a:p>
            <a:pPr marL="457200" indent="-274320">
              <a:spcAft>
                <a:spcPts val="600"/>
              </a:spcAft>
              <a:buFont typeface="Wingdings" panose="05000000000000000000" pitchFamily="2" charset="2"/>
              <a:buChar char="§"/>
            </a:pPr>
            <a:r>
              <a:rPr lang="en-US" sz="2000" dirty="0">
                <a:solidFill>
                  <a:schemeClr val="accent1">
                    <a:lumMod val="75000"/>
                  </a:schemeClr>
                </a:solidFill>
              </a:rPr>
              <a:t>C</a:t>
            </a:r>
            <a:r>
              <a:rPr lang="en-US" sz="2000" dirty="0">
                <a:solidFill>
                  <a:srgbClr val="00529B"/>
                </a:solidFill>
              </a:rPr>
              <a:t>all the Marketplace Call Center on the day you want the member’s coverage to end</a:t>
            </a:r>
          </a:p>
          <a:p>
            <a:pPr marL="457200" indent="-274320">
              <a:spcAft>
                <a:spcPts val="600"/>
              </a:spcAft>
              <a:buFont typeface="Wingdings" panose="05000000000000000000" pitchFamily="2" charset="2"/>
              <a:buChar char="§"/>
            </a:pPr>
            <a:r>
              <a:rPr lang="en-US" sz="2000" dirty="0">
                <a:solidFill>
                  <a:srgbClr val="00529B"/>
                </a:solidFill>
              </a:rPr>
              <a:t>In some cases, your coverage </a:t>
            </a:r>
            <a:r>
              <a:rPr lang="en-US" sz="2000" b="1" dirty="0">
                <a:solidFill>
                  <a:srgbClr val="00529B"/>
                </a:solidFill>
              </a:rPr>
              <a:t>won</a:t>
            </a:r>
            <a:r>
              <a:rPr lang="en-US" sz="2000" dirty="0">
                <a:solidFill>
                  <a:srgbClr val="00529B"/>
                </a:solidFill>
              </a:rPr>
              <a:t>’</a:t>
            </a:r>
            <a:r>
              <a:rPr lang="en-US" sz="2000" b="1" dirty="0">
                <a:solidFill>
                  <a:srgbClr val="00529B"/>
                </a:solidFill>
              </a:rPr>
              <a:t>t</a:t>
            </a:r>
            <a:r>
              <a:rPr lang="en-US" sz="2000" dirty="0">
                <a:solidFill>
                  <a:srgbClr val="00529B"/>
                </a:solidFill>
              </a:rPr>
              <a:t> end immediately, like when the household members who remain enrolled in coverage qualify for an SEP and must re-enroll</a:t>
            </a:r>
          </a:p>
        </p:txBody>
      </p:sp>
      <p:sp>
        <p:nvSpPr>
          <p:cNvPr id="13" name="Rectangle: Rounded Corners 12">
            <a:extLst>
              <a:ext uri="{FF2B5EF4-FFF2-40B4-BE49-F238E27FC236}">
                <a16:creationId xmlns:a16="http://schemas.microsoft.com/office/drawing/2014/main" id="{66534481-B98B-42A1-A66F-935357B3C674}"/>
              </a:ext>
              <a:ext uri="{C183D7F6-B498-43B3-948B-1728B52AA6E4}">
                <adec:decorative xmlns:adec="http://schemas.microsoft.com/office/drawing/2017/decorative" val="1"/>
              </a:ext>
            </a:extLst>
          </p:cNvPr>
          <p:cNvSpPr/>
          <p:nvPr/>
        </p:nvSpPr>
        <p:spPr>
          <a:xfrm>
            <a:off x="7114843" y="2084356"/>
            <a:ext cx="4114800" cy="3931920"/>
          </a:xfrm>
          <a:prstGeom prst="roundRect">
            <a:avLst>
              <a:gd name="adj" fmla="val 1116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3236277F-1253-4890-ADF3-D97E7EBC6109}"/>
              </a:ext>
              <a:ext uri="{C183D7F6-B498-43B3-948B-1728B52AA6E4}">
                <adec:decorative xmlns:adec="http://schemas.microsoft.com/office/drawing/2017/decorative" val="1"/>
              </a:ext>
            </a:extLst>
          </p:cNvPr>
          <p:cNvSpPr/>
          <p:nvPr/>
        </p:nvSpPr>
        <p:spPr>
          <a:xfrm>
            <a:off x="6365543" y="2679671"/>
            <a:ext cx="4490113" cy="3360860"/>
          </a:xfrm>
          <a:prstGeom prst="roundRect">
            <a:avLst>
              <a:gd name="adj" fmla="val 1159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0EF22B7-C086-4720-8ADC-4DFAC15D61C2}"/>
              </a:ext>
            </a:extLst>
          </p:cNvPr>
          <p:cNvSpPr txBox="1"/>
          <p:nvPr/>
        </p:nvSpPr>
        <p:spPr>
          <a:xfrm>
            <a:off x="7292340" y="2230572"/>
            <a:ext cx="38785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For everyone on the application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quarter" idx="13"/>
          </p:nvPr>
        </p:nvSpPr>
        <p:spPr>
          <a:xfrm>
            <a:off x="6365543" y="3080028"/>
            <a:ext cx="4490113" cy="2926176"/>
          </a:xfrm>
        </p:spPr>
        <p:txBody>
          <a:bodyPr>
            <a:noAutofit/>
          </a:bodyPr>
          <a:lstStyle/>
          <a:p>
            <a:pPr marL="457200" lvl="2">
              <a:buSzPct val="100000"/>
              <a:buFont typeface="Wingdings" panose="05000000000000000000" pitchFamily="2" charset="2"/>
              <a:buChar char="§"/>
            </a:pPr>
            <a:r>
              <a:rPr lang="en-US" dirty="0">
                <a:latin typeface="+mn-lt"/>
              </a:rPr>
              <a:t>Log in to your </a:t>
            </a:r>
            <a:r>
              <a:rPr lang="en-US" dirty="0">
                <a:latin typeface="+mn-lt"/>
                <a:hlinkClick r:id="rId4"/>
              </a:rPr>
              <a:t>HealthCare.gov</a:t>
            </a:r>
            <a:r>
              <a:rPr lang="en-US" dirty="0">
                <a:latin typeface="+mn-lt"/>
              </a:rPr>
              <a:t> account</a:t>
            </a:r>
          </a:p>
          <a:p>
            <a:pPr marL="457200" lvl="2">
              <a:buSzPct val="100000"/>
              <a:buFont typeface="Wingdings" panose="05000000000000000000" pitchFamily="2" charset="2"/>
              <a:buChar char="§"/>
            </a:pPr>
            <a:r>
              <a:rPr lang="en-US" dirty="0">
                <a:latin typeface="+mn-lt"/>
              </a:rPr>
              <a:t>Call the Marketplace Call Center </a:t>
            </a:r>
          </a:p>
          <a:p>
            <a:pPr marL="457200" lvl="2">
              <a:buSzPct val="100000"/>
              <a:buFont typeface="Wingdings" panose="05000000000000000000" pitchFamily="2" charset="2"/>
              <a:buChar char="§"/>
            </a:pPr>
            <a:r>
              <a:rPr lang="en-US" dirty="0">
                <a:latin typeface="+mn-lt"/>
              </a:rPr>
              <a:t>You can request that your coverage end immediately, or you can set it </a:t>
            </a:r>
            <a:br>
              <a:rPr lang="en-US" dirty="0">
                <a:latin typeface="+mn-lt"/>
              </a:rPr>
            </a:br>
            <a:r>
              <a:rPr lang="en-US" dirty="0">
                <a:latin typeface="+mn-lt"/>
              </a:rPr>
              <a:t>for a date in the future</a:t>
            </a:r>
          </a:p>
        </p:txBody>
      </p:sp>
      <p:grpSp>
        <p:nvGrpSpPr>
          <p:cNvPr id="22" name="Group 21">
            <a:extLst>
              <a:ext uri="{FF2B5EF4-FFF2-40B4-BE49-F238E27FC236}">
                <a16:creationId xmlns:a16="http://schemas.microsoft.com/office/drawing/2014/main" id="{FD5E46A1-2723-4F3F-9957-5282B7846B6B}"/>
              </a:ext>
              <a:ext uri="{C183D7F6-B498-43B3-948B-1728B52AA6E4}">
                <adec:decorative xmlns:adec="http://schemas.microsoft.com/office/drawing/2017/decorative" val="1"/>
              </a:ext>
            </a:extLst>
          </p:cNvPr>
          <p:cNvGrpSpPr/>
          <p:nvPr/>
        </p:nvGrpSpPr>
        <p:grpSpPr>
          <a:xfrm>
            <a:off x="8467724" y="1049392"/>
            <a:ext cx="3933826" cy="896528"/>
            <a:chOff x="8467724" y="1229601"/>
            <a:chExt cx="3933826" cy="896528"/>
          </a:xfrm>
        </p:grpSpPr>
        <p:sp>
          <p:nvSpPr>
            <p:cNvPr id="23" name="Arrow: Pentagon 22">
              <a:extLst>
                <a:ext uri="{FF2B5EF4-FFF2-40B4-BE49-F238E27FC236}">
                  <a16:creationId xmlns:a16="http://schemas.microsoft.com/office/drawing/2014/main" id="{EADFFE2A-0217-423B-90FC-3ED805A0CC16}"/>
                </a:ext>
                <a:ext uri="{C183D7F6-B498-43B3-948B-1728B52AA6E4}">
                  <adec:decorative xmlns:adec="http://schemas.microsoft.com/office/drawing/2017/decorative" val="1"/>
                </a:ext>
              </a:extLst>
            </p:cNvPr>
            <p:cNvSpPr/>
            <p:nvPr/>
          </p:nvSpPr>
          <p:spPr>
            <a:xfrm rot="10800000">
              <a:off x="8467724" y="1273410"/>
              <a:ext cx="3724275"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9EBFB24D-F187-4B4E-9AB8-6CB9F96C32C4}"/>
                </a:ext>
              </a:extLst>
            </p:cNvPr>
            <p:cNvSpPr txBox="1"/>
            <p:nvPr/>
          </p:nvSpPr>
          <p:spPr>
            <a:xfrm>
              <a:off x="9686925" y="1295132"/>
              <a:ext cx="2714625" cy="830997"/>
            </a:xfrm>
            <a:prstGeom prst="rect">
              <a:avLst/>
            </a:prstGeom>
            <a:noFill/>
          </p:spPr>
          <p:txBody>
            <a:bodyPr wrap="square" rtlCol="0">
              <a:spAutoFit/>
            </a:bodyPr>
            <a:lstStyle/>
            <a:p>
              <a:r>
                <a:rPr lang="en-US" sz="1600" dirty="0">
                  <a:solidFill>
                    <a:schemeClr val="accent1">
                      <a:lumMod val="50000"/>
                    </a:schemeClr>
                  </a:solidFill>
                </a:rPr>
                <a:t>Marketplace Call Center number is 1-800-318-2596; TTY: 1-855-889-4325</a:t>
              </a:r>
            </a:p>
          </p:txBody>
        </p:sp>
        <p:sp>
          <p:nvSpPr>
            <p:cNvPr id="25" name="Freeform: Shape 24">
              <a:extLst>
                <a:ext uri="{FF2B5EF4-FFF2-40B4-BE49-F238E27FC236}">
                  <a16:creationId xmlns:a16="http://schemas.microsoft.com/office/drawing/2014/main" id="{EDA75C4C-2C6F-42E5-A7EC-4749EF88B3CB}"/>
                </a:ext>
              </a:extLst>
            </p:cNvPr>
            <p:cNvSpPr>
              <a:spLocks noChangeAspect="1"/>
            </p:cNvSpPr>
            <p:nvPr/>
          </p:nvSpPr>
          <p:spPr>
            <a:xfrm>
              <a:off x="9114563" y="1229601"/>
              <a:ext cx="400296" cy="82296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79CC8DC5-B689-4271-B288-0BA7273D865C}"/>
              </a:ext>
            </a:extLst>
          </p:cNvPr>
          <p:cNvSpPr>
            <a:spLocks noGrp="1"/>
          </p:cNvSpPr>
          <p:nvPr>
            <p:ph type="sldNum" sz="quarter" idx="12"/>
          </p:nvPr>
        </p:nvSpPr>
        <p:spPr/>
        <p:txBody>
          <a:bodyPr/>
          <a:lstStyle/>
          <a:p>
            <a:fld id="{0B2D781D-8844-5940-92D1-06EF0A7F581E}" type="slidenum">
              <a:rPr lang="en-US" smtClean="0"/>
              <a:t>39</a:t>
            </a:fld>
            <a:endParaRPr lang="en-US" dirty="0"/>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Marketplace Basics</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671899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CB1B49-DA2B-4264-AA67-57E78344C185}"/>
              </a:ext>
            </a:extLst>
          </p:cNvPr>
          <p:cNvSpPr>
            <a:spLocks noGrp="1"/>
          </p:cNvSpPr>
          <p:nvPr>
            <p:ph type="title"/>
          </p:nvPr>
        </p:nvSpPr>
        <p:spPr/>
        <p:txBody>
          <a:bodyPr>
            <a:normAutofit/>
          </a:bodyPr>
          <a:lstStyle/>
          <a:p>
            <a:r>
              <a:rPr lang="en-US" dirty="0"/>
              <a:t>Lesson 1</a:t>
            </a:r>
          </a:p>
        </p:txBody>
      </p:sp>
      <p:sp>
        <p:nvSpPr>
          <p:cNvPr id="2" name="Text Placeholder 1">
            <a:extLst>
              <a:ext uri="{FF2B5EF4-FFF2-40B4-BE49-F238E27FC236}">
                <a16:creationId xmlns:a16="http://schemas.microsoft.com/office/drawing/2014/main" id="{B38F3EB6-334E-484C-AFA1-341EA66AFB67}"/>
              </a:ext>
            </a:extLst>
          </p:cNvPr>
          <p:cNvSpPr>
            <a:spLocks noGrp="1"/>
          </p:cNvSpPr>
          <p:nvPr>
            <p:ph type="body" idx="1"/>
          </p:nvPr>
        </p:nvSpPr>
        <p:spPr/>
        <p:txBody>
          <a:bodyPr/>
          <a:lstStyle/>
          <a:p>
            <a:r>
              <a:rPr lang="en-US" dirty="0"/>
              <a:t>Health Insurance Marketplace Overview</a:t>
            </a:r>
          </a:p>
        </p:txBody>
      </p:sp>
      <p:sp>
        <p:nvSpPr>
          <p:cNvPr id="3" name="Footer Placeholder 2">
            <a:extLst>
              <a:ext uri="{FF2B5EF4-FFF2-40B4-BE49-F238E27FC236}">
                <a16:creationId xmlns:a16="http://schemas.microsoft.com/office/drawing/2014/main" id="{19C6534A-1DBE-4825-8360-D72661F28FB2}"/>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Marketplace Basics</a:t>
            </a:r>
          </a:p>
        </p:txBody>
      </p:sp>
      <p:sp>
        <p:nvSpPr>
          <p:cNvPr id="4" name="Date Placeholder 3">
            <a:extLst>
              <a:ext uri="{FF2B5EF4-FFF2-40B4-BE49-F238E27FC236}">
                <a16:creationId xmlns:a16="http://schemas.microsoft.com/office/drawing/2014/main" id="{956A4A5E-248B-4AED-825D-28F83EE5A2D0}"/>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August 2022</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05999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Appeals</a:t>
            </a:r>
          </a:p>
        </p:txBody>
      </p:sp>
      <p:sp>
        <p:nvSpPr>
          <p:cNvPr id="5" name="Content Placeholder 4"/>
          <p:cNvSpPr>
            <a:spLocks noGrp="1"/>
          </p:cNvSpPr>
          <p:nvPr>
            <p:ph sz="quarter" idx="13"/>
          </p:nvPr>
        </p:nvSpPr>
        <p:spPr>
          <a:xfrm>
            <a:off x="1097280" y="1361333"/>
            <a:ext cx="9363075" cy="4333875"/>
          </a:xfrm>
        </p:spPr>
        <p:txBody>
          <a:bodyPr wrap="square">
            <a:noAutofit/>
          </a:bodyPr>
          <a:lstStyle/>
          <a:p>
            <a:pPr marL="0" indent="0">
              <a:buNone/>
            </a:pPr>
            <a:r>
              <a:rPr lang="en-US" sz="2400" b="1" dirty="0">
                <a:solidFill>
                  <a:srgbClr val="00529B"/>
                </a:solidFill>
              </a:rPr>
              <a:t>You can appeal these Marketplace decisions: </a:t>
            </a:r>
          </a:p>
          <a:p>
            <a:pPr lvl="1">
              <a:spcAft>
                <a:spcPts val="1200"/>
              </a:spcAft>
              <a:buFont typeface="Wingdings" panose="05000000000000000000" pitchFamily="2" charset="2"/>
              <a:buChar char="§"/>
            </a:pPr>
            <a:r>
              <a:rPr lang="en-US" sz="2000" dirty="0">
                <a:solidFill>
                  <a:srgbClr val="00529B"/>
                </a:solidFill>
              </a:rPr>
              <a:t>Not eligible for advance payments of the premium tax credit (APTC)</a:t>
            </a:r>
          </a:p>
          <a:p>
            <a:pPr lvl="1">
              <a:spcAft>
                <a:spcPts val="1200"/>
              </a:spcAft>
              <a:buFont typeface="Wingdings" panose="05000000000000000000" pitchFamily="2" charset="2"/>
              <a:buChar char="§"/>
            </a:pPr>
            <a:r>
              <a:rPr lang="en-US" sz="2000" dirty="0">
                <a:solidFill>
                  <a:srgbClr val="00529B"/>
                </a:solidFill>
              </a:rPr>
              <a:t>Eligible for APTC, but the amount is wrong</a:t>
            </a:r>
          </a:p>
          <a:p>
            <a:pPr lvl="1">
              <a:spcAft>
                <a:spcPts val="1200"/>
              </a:spcAft>
              <a:buFont typeface="Wingdings" panose="05000000000000000000" pitchFamily="2" charset="2"/>
              <a:buChar char="§"/>
            </a:pPr>
            <a:r>
              <a:rPr lang="en-US" sz="2000" dirty="0">
                <a:solidFill>
                  <a:srgbClr val="00529B"/>
                </a:solidFill>
              </a:rPr>
              <a:t>Not eligible for a Special Enrollment Period</a:t>
            </a:r>
          </a:p>
          <a:p>
            <a:pPr lvl="1">
              <a:spcAft>
                <a:spcPts val="1200"/>
              </a:spcAft>
              <a:buFont typeface="Wingdings" panose="05000000000000000000" pitchFamily="2" charset="2"/>
              <a:buChar char="§"/>
            </a:pPr>
            <a:r>
              <a:rPr lang="en-US" sz="2000" dirty="0">
                <a:solidFill>
                  <a:srgbClr val="00529B"/>
                </a:solidFill>
              </a:rPr>
              <a:t>Not eligible to buy a Marketplace plan</a:t>
            </a:r>
          </a:p>
          <a:p>
            <a:pPr lvl="1">
              <a:spcAft>
                <a:spcPts val="1200"/>
              </a:spcAft>
              <a:buFont typeface="Wingdings" panose="05000000000000000000" pitchFamily="2" charset="2"/>
              <a:buChar char="§"/>
            </a:pPr>
            <a:r>
              <a:rPr lang="en-US" sz="2000" dirty="0">
                <a:solidFill>
                  <a:srgbClr val="00529B"/>
                </a:solidFill>
              </a:rPr>
              <a:t>Not eligible to choose a Catastrophic plan</a:t>
            </a:r>
          </a:p>
          <a:p>
            <a:pPr lvl="1">
              <a:spcAft>
                <a:spcPts val="1200"/>
              </a:spcAft>
              <a:buFont typeface="Wingdings" panose="05000000000000000000" pitchFamily="2" charset="2"/>
              <a:buChar char="§"/>
            </a:pPr>
            <a:r>
              <a:rPr lang="en-US" sz="2000" dirty="0">
                <a:solidFill>
                  <a:srgbClr val="00529B"/>
                </a:solidFill>
              </a:rPr>
              <a:t>Not eligible for an exemption from the requirement to have </a:t>
            </a:r>
            <a:br>
              <a:rPr lang="en-US" sz="2000" dirty="0">
                <a:solidFill>
                  <a:srgbClr val="00529B"/>
                </a:solidFill>
              </a:rPr>
            </a:br>
            <a:r>
              <a:rPr lang="en-US" sz="2000" dirty="0">
                <a:solidFill>
                  <a:srgbClr val="00529B"/>
                </a:solidFill>
              </a:rPr>
              <a:t>health insurance</a:t>
            </a:r>
          </a:p>
          <a:p>
            <a:pPr marL="274320" lvl="1" indent="0">
              <a:spcAft>
                <a:spcPts val="1200"/>
              </a:spcAft>
              <a:buNone/>
            </a:pPr>
            <a:endParaRPr lang="en-US" sz="2000" dirty="0">
              <a:solidFill>
                <a:srgbClr val="00529B"/>
              </a:solidFill>
            </a:endParaRPr>
          </a:p>
          <a:p>
            <a:pPr marL="274320" lvl="1" indent="0">
              <a:spcAft>
                <a:spcPts val="1200"/>
              </a:spcAft>
              <a:buNone/>
            </a:pPr>
            <a:r>
              <a:rPr lang="en-US" sz="1600" b="1" dirty="0">
                <a:solidFill>
                  <a:srgbClr val="00529B"/>
                </a:solidFill>
              </a:rPr>
              <a:t>NOTE: </a:t>
            </a:r>
            <a:r>
              <a:rPr lang="en-US" sz="1600" dirty="0">
                <a:solidFill>
                  <a:srgbClr val="00529B"/>
                </a:solidFill>
              </a:rPr>
              <a:t>If you live in Alabama, Alaska, Louisiana, Montana, New Jersey, Virginia, West Virginia or Wyoming, you can also appeal a denial of Medicaid or CHIP eligibility</a:t>
            </a:r>
            <a:endParaRPr lang="en-US" sz="1600" b="1" dirty="0">
              <a:solidFill>
                <a:srgbClr val="00529B"/>
              </a:solidFill>
            </a:endParaRPr>
          </a:p>
          <a:p>
            <a:pPr marL="274320" lvl="1" indent="0">
              <a:spcAft>
                <a:spcPts val="1200"/>
              </a:spcAft>
              <a:buNone/>
            </a:pPr>
            <a:endParaRPr lang="en-US" sz="2000" dirty="0">
              <a:solidFill>
                <a:srgbClr val="00529B"/>
              </a:solidFill>
            </a:endParaRPr>
          </a:p>
        </p:txBody>
      </p:sp>
      <p:sp>
        <p:nvSpPr>
          <p:cNvPr id="8" name="Freeform: Shape 7">
            <a:extLst>
              <a:ext uri="{FF2B5EF4-FFF2-40B4-BE49-F238E27FC236}">
                <a16:creationId xmlns:a16="http://schemas.microsoft.com/office/drawing/2014/main" id="{16776BFD-E589-4795-B633-EB278BCEE671}"/>
              </a:ext>
              <a:ext uri="{C183D7F6-B498-43B3-948B-1728B52AA6E4}">
                <adec:decorative xmlns:adec="http://schemas.microsoft.com/office/drawing/2017/decorative" val="1"/>
              </a:ext>
            </a:extLst>
          </p:cNvPr>
          <p:cNvSpPr>
            <a:spLocks noChangeAspect="1"/>
          </p:cNvSpPr>
          <p:nvPr/>
        </p:nvSpPr>
        <p:spPr>
          <a:xfrm>
            <a:off x="1045845" y="540813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1AF0057B-E9E4-4B92-870A-6131F276DE68}"/>
              </a:ext>
            </a:extLst>
          </p:cNvPr>
          <p:cNvSpPr>
            <a:spLocks noGrp="1"/>
          </p:cNvSpPr>
          <p:nvPr>
            <p:ph type="sldNum" sz="quarter" idx="12"/>
          </p:nvPr>
        </p:nvSpPr>
        <p:spPr/>
        <p:txBody>
          <a:bodyPr/>
          <a:lstStyle/>
          <a:p>
            <a:fld id="{0B2D781D-8844-5940-92D1-06EF0A7F581E}" type="slidenum">
              <a:rPr lang="en-US" smtClean="0"/>
              <a:t>40</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2071721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lstStyle/>
          <a:p>
            <a:r>
              <a:rPr lang="en-US" dirty="0"/>
              <a:t>Check Your Knowledge: Question 5</a:t>
            </a:r>
          </a:p>
        </p:txBody>
      </p:sp>
      <p:sp>
        <p:nvSpPr>
          <p:cNvPr id="5" name="Text Placeholder 4">
            <a:extLst>
              <a:ext uri="{FF2B5EF4-FFF2-40B4-BE49-F238E27FC236}">
                <a16:creationId xmlns:a16="http://schemas.microsoft.com/office/drawing/2014/main" id="{E359790D-7E5F-4294-B1D1-16BCA0F4583E}"/>
              </a:ext>
            </a:extLst>
          </p:cNvPr>
          <p:cNvSpPr>
            <a:spLocks noGrp="1"/>
          </p:cNvSpPr>
          <p:nvPr>
            <p:ph sz="quarter" idx="13"/>
          </p:nvPr>
        </p:nvSpPr>
        <p:spPr/>
        <p:txBody>
          <a:bodyPr>
            <a:normAutofit/>
          </a:bodyPr>
          <a:lstStyle/>
          <a:p>
            <a:pPr marL="0" indent="0">
              <a:buNone/>
            </a:pPr>
            <a:r>
              <a:rPr lang="en-US" sz="2400" b="1" dirty="0">
                <a:solidFill>
                  <a:srgbClr val="00529B"/>
                </a:solidFill>
              </a:rPr>
              <a:t>If you’re canceling coverage for yourself, your coverage will always end immediately.</a:t>
            </a:r>
          </a:p>
          <a:p>
            <a:pPr marL="0" indent="0">
              <a:buNone/>
            </a:pPr>
            <a:r>
              <a:rPr lang="en-US" sz="2400" dirty="0">
                <a:solidFill>
                  <a:srgbClr val="00529B"/>
                </a:solidFill>
              </a:rPr>
              <a:t>a. True</a:t>
            </a:r>
          </a:p>
          <a:p>
            <a:pPr marL="0" indent="0">
              <a:buNone/>
            </a:pPr>
            <a:r>
              <a:rPr lang="en-US" sz="2400" dirty="0">
                <a:solidFill>
                  <a:srgbClr val="00529B"/>
                </a:solidFill>
              </a:rPr>
              <a:t>b. False</a:t>
            </a:r>
          </a:p>
        </p:txBody>
      </p:sp>
      <p:sp>
        <p:nvSpPr>
          <p:cNvPr id="7" name="Rounded Rectangle 7" descr="Green rectangle Highlighting B as the  correct answer">
            <a:extLst>
              <a:ext uri="{FF2B5EF4-FFF2-40B4-BE49-F238E27FC236}">
                <a16:creationId xmlns:a16="http://schemas.microsoft.com/office/drawing/2014/main" id="{AD1EA54E-4C6D-405E-AF40-E394A1E2435E}"/>
              </a:ext>
            </a:extLst>
          </p:cNvPr>
          <p:cNvSpPr/>
          <p:nvPr/>
        </p:nvSpPr>
        <p:spPr>
          <a:xfrm>
            <a:off x="1987549" y="3037681"/>
            <a:ext cx="2324744"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57842D1A-79AA-4E65-9112-7C6DA2537525}"/>
              </a:ext>
            </a:extLst>
          </p:cNvPr>
          <p:cNvSpPr>
            <a:spLocks noGrp="1"/>
          </p:cNvSpPr>
          <p:nvPr>
            <p:ph type="sldNum" sz="quarter" idx="12"/>
          </p:nvPr>
        </p:nvSpPr>
        <p:spPr/>
        <p:txBody>
          <a:bodyPr/>
          <a:lstStyle/>
          <a:p>
            <a:fld id="{48F63A3B-78C7-47BE-AE5E-E10140E04643}" type="slidenum">
              <a:rPr lang="en-US" smtClean="0"/>
              <a:t>41</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2022</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146963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FD3181-E7AB-434C-B4AC-E1B7EC4CB3AB}"/>
              </a:ext>
            </a:extLst>
          </p:cNvPr>
          <p:cNvSpPr>
            <a:spLocks noGrp="1"/>
          </p:cNvSpPr>
          <p:nvPr>
            <p:ph type="title"/>
          </p:nvPr>
        </p:nvSpPr>
        <p:spPr/>
        <p:txBody>
          <a:bodyPr>
            <a:normAutofit/>
          </a:bodyPr>
          <a:lstStyle/>
          <a:p>
            <a:r>
              <a:rPr lang="en-US" dirty="0"/>
              <a:t>Lesson 6</a:t>
            </a:r>
          </a:p>
        </p:txBody>
      </p:sp>
      <p:sp>
        <p:nvSpPr>
          <p:cNvPr id="4" name="Text Placeholder 3">
            <a:extLst>
              <a:ext uri="{FF2B5EF4-FFF2-40B4-BE49-F238E27FC236}">
                <a16:creationId xmlns:a16="http://schemas.microsoft.com/office/drawing/2014/main" id="{76F86645-3AC1-4E92-B85E-E2D78F01CF4B}"/>
              </a:ext>
            </a:extLst>
          </p:cNvPr>
          <p:cNvSpPr>
            <a:spLocks noGrp="1"/>
          </p:cNvSpPr>
          <p:nvPr>
            <p:ph type="body" idx="1"/>
          </p:nvPr>
        </p:nvSpPr>
        <p:spPr/>
        <p:txBody>
          <a:bodyPr/>
          <a:lstStyle/>
          <a:p>
            <a:r>
              <a:rPr lang="en-US" dirty="0"/>
              <a:t>Other Health Coverage Options</a:t>
            </a:r>
          </a:p>
        </p:txBody>
      </p:sp>
      <p:sp>
        <p:nvSpPr>
          <p:cNvPr id="2" name="Footer Placeholder 1">
            <a:extLst>
              <a:ext uri="{FF2B5EF4-FFF2-40B4-BE49-F238E27FC236}">
                <a16:creationId xmlns:a16="http://schemas.microsoft.com/office/drawing/2014/main" id="{17A5D583-813F-4589-83FB-072561174020}"/>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Marketplace Basics</a:t>
            </a:r>
          </a:p>
        </p:txBody>
      </p:sp>
      <p:sp>
        <p:nvSpPr>
          <p:cNvPr id="3" name="Date Placeholder 2">
            <a:extLst>
              <a:ext uri="{FF2B5EF4-FFF2-40B4-BE49-F238E27FC236}">
                <a16:creationId xmlns:a16="http://schemas.microsoft.com/office/drawing/2014/main" id="{B72053CA-61A3-449C-BEB6-2ECE63271F38}"/>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August 2022</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28197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6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type="body" sz="quarter" idx="13"/>
          </p:nvPr>
        </p:nvSpPr>
        <p:spPr>
          <a:xfrm>
            <a:off x="914400" y="1658938"/>
            <a:ext cx="10644188" cy="4167187"/>
          </a:xfrm>
        </p:spPr>
        <p:txBody>
          <a:bodyPr/>
          <a:lstStyle/>
          <a:p>
            <a:pPr marL="0" indent="0">
              <a:buNone/>
            </a:pPr>
            <a:r>
              <a:rPr lang="en-US" sz="2400" b="1" dirty="0">
                <a:solidFill>
                  <a:srgbClr val="00529B"/>
                </a:solidFill>
              </a:rPr>
              <a:t>By the end of this lesson, you’ll be able to:</a:t>
            </a:r>
          </a:p>
          <a:p>
            <a:pPr marL="548640"/>
            <a:r>
              <a:rPr lang="en-US" sz="2400" dirty="0">
                <a:solidFill>
                  <a:srgbClr val="00529B"/>
                </a:solidFill>
              </a:rPr>
              <a:t>Define qualifying health coverage</a:t>
            </a:r>
          </a:p>
          <a:p>
            <a:pPr marL="548640"/>
            <a:r>
              <a:rPr lang="en-US" sz="2400" dirty="0">
                <a:solidFill>
                  <a:srgbClr val="00529B"/>
                </a:solidFill>
              </a:rPr>
              <a:t>List coverage types that are considered qualifying health coverage</a:t>
            </a:r>
          </a:p>
          <a:p>
            <a:pPr marL="548640"/>
            <a:r>
              <a:rPr lang="en-US" sz="2400" dirty="0">
                <a:solidFill>
                  <a:srgbClr val="00529B"/>
                </a:solidFill>
              </a:rPr>
              <a:t>Explain Marketplace work/affects other coverage programs (Children’s Health Insurance Program (CHIP), Medicaid, Medicare and Short-term, Limited-Duration Insurance (STDLI))</a:t>
            </a:r>
          </a:p>
          <a:p>
            <a:pPr marL="822960"/>
            <a:endParaRPr lang="en-US" sz="2400" dirty="0">
              <a:solidFill>
                <a:srgbClr val="00529B"/>
              </a:solidFill>
            </a:endParaRPr>
          </a:p>
          <a:p>
            <a:pPr marL="822960"/>
            <a:endParaRPr lang="en-US" sz="2400" dirty="0">
              <a:solidFill>
                <a:srgbClr val="00529B"/>
              </a:solidFill>
            </a:endParaRPr>
          </a:p>
          <a:p>
            <a:pPr marL="822960"/>
            <a:endParaRPr lang="en-US" sz="2400" dirty="0">
              <a:solidFill>
                <a:srgbClr val="00529B"/>
              </a:solidFill>
            </a:endParaRPr>
          </a:p>
          <a:p>
            <a:pPr marL="822960"/>
            <a:endParaRPr lang="en-US" sz="2400" dirty="0">
              <a:solidFill>
                <a:srgbClr val="00529B"/>
              </a:solidFill>
            </a:endParaRPr>
          </a:p>
          <a:p>
            <a:pPr marL="0" indent="0">
              <a:buNone/>
            </a:pPr>
            <a:endParaRPr lang="en-US" dirty="0">
              <a:solidFill>
                <a:srgbClr val="00529B"/>
              </a:solidFill>
            </a:endParaRPr>
          </a:p>
        </p:txBody>
      </p:sp>
      <p:sp>
        <p:nvSpPr>
          <p:cNvPr id="5" name="Slide Number Placeholder 4">
            <a:extLst>
              <a:ext uri="{FF2B5EF4-FFF2-40B4-BE49-F238E27FC236}">
                <a16:creationId xmlns:a16="http://schemas.microsoft.com/office/drawing/2014/main" id="{E69F21B2-0D88-4AF5-A5D0-C91E3D480CE1}"/>
              </a:ext>
            </a:extLst>
          </p:cNvPr>
          <p:cNvSpPr>
            <a:spLocks noGrp="1"/>
          </p:cNvSpPr>
          <p:nvPr>
            <p:ph type="sldNum" sz="quarter" idx="12"/>
          </p:nvPr>
        </p:nvSpPr>
        <p:spPr/>
        <p:txBody>
          <a:bodyPr/>
          <a:lstStyle/>
          <a:p>
            <a:fld id="{0B2D781D-8844-5940-92D1-06EF0A7F581E}" type="slidenum">
              <a:rPr lang="en-US" smtClean="0"/>
              <a:pPr/>
              <a:t>43</a:t>
            </a:fld>
            <a:endParaRPr lang="en-US" dirty="0"/>
          </a:p>
        </p:txBody>
      </p:sp>
      <p:sp>
        <p:nvSpPr>
          <p:cNvPr id="4" name="Footer Placeholder 3">
            <a:extLst>
              <a:ext uri="{FF2B5EF4-FFF2-40B4-BE49-F238E27FC236}">
                <a16:creationId xmlns:a16="http://schemas.microsoft.com/office/drawing/2014/main" id="{7A3DF185-7556-4F0C-BEB5-053D9902D682}"/>
              </a:ext>
            </a:extLst>
          </p:cNvPr>
          <p:cNvSpPr>
            <a:spLocks noGrp="1"/>
          </p:cNvSpPr>
          <p:nvPr>
            <p:ph type="ftr" sz="quarter" idx="11"/>
          </p:nvPr>
        </p:nvSpPr>
        <p:spPr/>
        <p:txBody>
          <a:bodyPr/>
          <a:lstStyle/>
          <a:p>
            <a:r>
              <a:rPr lang="en-US" dirty="0"/>
              <a:t>Marketplace Basics</a:t>
            </a:r>
          </a:p>
        </p:txBody>
      </p:sp>
      <p:sp>
        <p:nvSpPr>
          <p:cNvPr id="3" name="Date Placeholder 2">
            <a:extLst>
              <a:ext uri="{FF2B5EF4-FFF2-40B4-BE49-F238E27FC236}">
                <a16:creationId xmlns:a16="http://schemas.microsoft.com/office/drawing/2014/main" id="{9A606B98-7A3E-4E80-86A7-74BAA0BB30D2}"/>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445977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9A8E-3C3B-4640-AB20-9F578EEBF4A1}"/>
              </a:ext>
            </a:extLst>
          </p:cNvPr>
          <p:cNvSpPr>
            <a:spLocks noGrp="1"/>
          </p:cNvSpPr>
          <p:nvPr>
            <p:ph type="title"/>
          </p:nvPr>
        </p:nvSpPr>
        <p:spPr/>
        <p:txBody>
          <a:bodyPr/>
          <a:lstStyle/>
          <a:p>
            <a:r>
              <a:rPr lang="en-US" dirty="0"/>
              <a:t>Qualifying Health Coverage</a:t>
            </a:r>
          </a:p>
        </p:txBody>
      </p:sp>
      <p:sp>
        <p:nvSpPr>
          <p:cNvPr id="6" name="Text Placeholder 5">
            <a:extLst>
              <a:ext uri="{FF2B5EF4-FFF2-40B4-BE49-F238E27FC236}">
                <a16:creationId xmlns:a16="http://schemas.microsoft.com/office/drawing/2014/main" id="{B2EBD821-3213-4020-8C2D-D191AF2CF5C6}"/>
              </a:ext>
            </a:extLst>
          </p:cNvPr>
          <p:cNvSpPr>
            <a:spLocks noGrp="1"/>
          </p:cNvSpPr>
          <p:nvPr>
            <p:ph type="body" sz="quarter" idx="13"/>
          </p:nvPr>
        </p:nvSpPr>
        <p:spPr>
          <a:xfrm>
            <a:off x="914400" y="1658938"/>
            <a:ext cx="6235700" cy="4167187"/>
          </a:xfrm>
        </p:spPr>
        <p:txBody>
          <a:bodyPr/>
          <a:lstStyle/>
          <a:p>
            <a:pPr marL="0" indent="0">
              <a:spcBef>
                <a:spcPts val="600"/>
              </a:spcBef>
              <a:buNone/>
            </a:pPr>
            <a:r>
              <a:rPr lang="en-US" sz="2800" b="1" dirty="0">
                <a:solidFill>
                  <a:srgbClr val="00529B"/>
                </a:solidFill>
                <a:ea typeface="Calibri" panose="020F0502020204030204" pitchFamily="34" charset="0"/>
              </a:rPr>
              <a:t>Qualifying health coverage:</a:t>
            </a:r>
          </a:p>
          <a:p>
            <a:pPr marL="548640"/>
            <a:r>
              <a:rPr lang="en-US" sz="2400" dirty="0">
                <a:solidFill>
                  <a:srgbClr val="00529B"/>
                </a:solidFill>
                <a:ea typeface="Calibri" panose="020F0502020204030204" pitchFamily="34" charset="0"/>
              </a:rPr>
              <a:t>Is any health insurance that meets the Affordable Care Act requirement for coverage</a:t>
            </a:r>
          </a:p>
          <a:p>
            <a:pPr marL="548640"/>
            <a:r>
              <a:rPr lang="en-US" sz="2400" dirty="0">
                <a:solidFill>
                  <a:srgbClr val="00529B"/>
                </a:solidFill>
                <a:ea typeface="Calibri" panose="020F0502020204030204" pitchFamily="34" charset="0"/>
              </a:rPr>
              <a:t>Includes Marketplace plans, most Medicaid coverage, and the Children’s Health Insurance Program (CHIP)</a:t>
            </a:r>
          </a:p>
        </p:txBody>
      </p:sp>
      <p:pic>
        <p:nvPicPr>
          <p:cNvPr id="8" name="Picture 7">
            <a:extLst>
              <a:ext uri="{FF2B5EF4-FFF2-40B4-BE49-F238E27FC236}">
                <a16:creationId xmlns:a16="http://schemas.microsoft.com/office/drawing/2014/main" id="{D5D3B2D8-46E2-46E9-9129-1947FA4BE1C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43398" y="2177716"/>
            <a:ext cx="4210402" cy="2840873"/>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CF5F1AC5-8526-4453-8E3A-836566ADC94E}"/>
              </a:ext>
            </a:extLst>
          </p:cNvPr>
          <p:cNvSpPr>
            <a:spLocks noGrp="1"/>
          </p:cNvSpPr>
          <p:nvPr>
            <p:ph type="sldNum" sz="quarter" idx="12"/>
          </p:nvPr>
        </p:nvSpPr>
        <p:spPr/>
        <p:txBody>
          <a:bodyPr/>
          <a:lstStyle/>
          <a:p>
            <a:fld id="{0B2D781D-8844-5940-92D1-06EF0A7F581E}" type="slidenum">
              <a:rPr lang="en-US" smtClean="0"/>
              <a:pPr/>
              <a:t>44</a:t>
            </a:fld>
            <a:endParaRPr lang="en-US" dirty="0"/>
          </a:p>
        </p:txBody>
      </p:sp>
      <p:sp>
        <p:nvSpPr>
          <p:cNvPr id="4" name="Footer Placeholder 3">
            <a:extLst>
              <a:ext uri="{FF2B5EF4-FFF2-40B4-BE49-F238E27FC236}">
                <a16:creationId xmlns:a16="http://schemas.microsoft.com/office/drawing/2014/main" id="{20471457-E19F-407A-A83D-E95B1FD56F22}"/>
              </a:ext>
            </a:extLst>
          </p:cNvPr>
          <p:cNvSpPr>
            <a:spLocks noGrp="1"/>
          </p:cNvSpPr>
          <p:nvPr>
            <p:ph type="ftr" sz="quarter" idx="11"/>
          </p:nvPr>
        </p:nvSpPr>
        <p:spPr/>
        <p:txBody>
          <a:bodyPr/>
          <a:lstStyle/>
          <a:p>
            <a:r>
              <a:rPr lang="en-US" dirty="0"/>
              <a:t>Marketplace Basics</a:t>
            </a:r>
          </a:p>
        </p:txBody>
      </p:sp>
      <p:sp>
        <p:nvSpPr>
          <p:cNvPr id="3" name="Date Placeholder 2">
            <a:extLst>
              <a:ext uri="{FF2B5EF4-FFF2-40B4-BE49-F238E27FC236}">
                <a16:creationId xmlns:a16="http://schemas.microsoft.com/office/drawing/2014/main" id="{65922A4D-79E7-4F34-8D46-80F1F3BF4E15}"/>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139312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Health Coverage (continued)</a:t>
            </a:r>
          </a:p>
        </p:txBody>
      </p:sp>
      <p:sp>
        <p:nvSpPr>
          <p:cNvPr id="8" name="TextBox 7"/>
          <p:cNvSpPr txBox="1"/>
          <p:nvPr/>
        </p:nvSpPr>
        <p:spPr>
          <a:xfrm>
            <a:off x="838200" y="1233991"/>
            <a:ext cx="10364290" cy="461665"/>
          </a:xfrm>
          <a:prstGeom prst="rect">
            <a:avLst/>
          </a:prstGeom>
          <a:noFill/>
        </p:spPr>
        <p:txBody>
          <a:bodyPr wrap="square" rtlCol="0">
            <a:spAutoFit/>
          </a:bodyPr>
          <a:lstStyle/>
          <a:p>
            <a:r>
              <a:rPr lang="en-US" sz="2400" b="1" dirty="0">
                <a:solidFill>
                  <a:srgbClr val="00529B"/>
                </a:solidFill>
                <a:latin typeface="Arial" panose="020B0604020202020204" pitchFamily="34" charset="0"/>
                <a:cs typeface="Arial" panose="020B0604020202020204" pitchFamily="34" charset="0"/>
              </a:rPr>
              <a:t>These coverage types are also considered qualifying health coverage: </a:t>
            </a:r>
          </a:p>
        </p:txBody>
      </p:sp>
      <p:sp>
        <p:nvSpPr>
          <p:cNvPr id="5" name="Content Placeholder 4"/>
          <p:cNvSpPr>
            <a:spLocks noGrp="1"/>
          </p:cNvSpPr>
          <p:nvPr>
            <p:ph sz="quarter" idx="13"/>
          </p:nvPr>
        </p:nvSpPr>
        <p:spPr>
          <a:xfrm>
            <a:off x="1039585" y="1856427"/>
            <a:ext cx="10112829" cy="4019369"/>
          </a:xfrm>
        </p:spPr>
        <p:txBody>
          <a:bodyPr numCol="2" spcCol="274320">
            <a:noAutofit/>
          </a:bodyPr>
          <a:lstStyle/>
          <a:p>
            <a:r>
              <a:rPr lang="en-US" sz="1800" dirty="0"/>
              <a:t>Most individual plans bought outside the Marketplace, if they meet the standards for qualified health plans</a:t>
            </a:r>
          </a:p>
          <a:p>
            <a:r>
              <a:rPr lang="en-US" sz="1800" dirty="0"/>
              <a:t>Medicare Part A (Hospital Insurance) or Medicare Advantage Plan (Part C) Coverage under a parent's plan</a:t>
            </a:r>
          </a:p>
          <a:p>
            <a:r>
              <a:rPr lang="en-US" sz="1800" dirty="0"/>
              <a:t>Most student health plans (ask your school if the plan counts)</a:t>
            </a:r>
          </a:p>
          <a:p>
            <a:r>
              <a:rPr lang="en-US" sz="1800" dirty="0"/>
              <a:t>TRICARE</a:t>
            </a:r>
          </a:p>
          <a:p>
            <a:r>
              <a:rPr lang="en-US" sz="1800" dirty="0"/>
              <a:t>Plans sold through the Small Business Health Insurance Program (SHOP) Marketplace</a:t>
            </a:r>
          </a:p>
          <a:p>
            <a:r>
              <a:rPr lang="en-US" sz="1800" dirty="0"/>
              <a:t>Health coverage for Peace Corps volunteers</a:t>
            </a:r>
          </a:p>
          <a:p>
            <a:r>
              <a:rPr lang="en-US" sz="1800" dirty="0"/>
              <a:t>Certain types of veterans health coverage through the Department of Veterans Affairs</a:t>
            </a:r>
          </a:p>
          <a:p>
            <a:r>
              <a:rPr lang="en-US" sz="1800" dirty="0"/>
              <a:t>Any "grandfathered" individual insurance plan you’ve had since March 23, 2010, or earlier</a:t>
            </a:r>
          </a:p>
          <a:p>
            <a:r>
              <a:rPr lang="en-US" sz="1800" dirty="0"/>
              <a:t>Department of Defense </a:t>
            </a:r>
            <a:r>
              <a:rPr lang="en-US" sz="1800" dirty="0" err="1"/>
              <a:t>Nonappropriated</a:t>
            </a:r>
            <a:r>
              <a:rPr lang="en-US" sz="1800" dirty="0"/>
              <a:t> Fund Health Benefits Program</a:t>
            </a:r>
          </a:p>
          <a:p>
            <a:r>
              <a:rPr lang="en-US" sz="1800" dirty="0"/>
              <a:t>Refugee Medical Assistance</a:t>
            </a:r>
          </a:p>
          <a:p>
            <a:r>
              <a:rPr lang="en-US" sz="1800" dirty="0"/>
              <a:t>State high-risk pools for plan or policy years that started on or before December 31, 2014</a:t>
            </a:r>
          </a:p>
        </p:txBody>
      </p:sp>
      <p:cxnSp>
        <p:nvCxnSpPr>
          <p:cNvPr id="9" name="Straight Connector 8">
            <a:extLst>
              <a:ext uri="{FF2B5EF4-FFF2-40B4-BE49-F238E27FC236}">
                <a16:creationId xmlns:a16="http://schemas.microsoft.com/office/drawing/2014/main" id="{F6BC3806-66AB-4541-86C6-650F3F3524E7}"/>
              </a:ext>
              <a:ext uri="{C183D7F6-B498-43B3-948B-1728B52AA6E4}">
                <adec:decorative xmlns:adec="http://schemas.microsoft.com/office/drawing/2017/decorative" val="1"/>
              </a:ext>
            </a:extLst>
          </p:cNvPr>
          <p:cNvCxnSpPr>
            <a:cxnSpLocks/>
            <a:stCxn id="5" idx="0"/>
          </p:cNvCxnSpPr>
          <p:nvPr/>
        </p:nvCxnSpPr>
        <p:spPr>
          <a:xfrm>
            <a:off x="6096000" y="1856427"/>
            <a:ext cx="0" cy="3767582"/>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AA05C5A-529B-4140-A93D-55E9DB6B4563}"/>
              </a:ext>
            </a:extLst>
          </p:cNvPr>
          <p:cNvSpPr>
            <a:spLocks noGrp="1"/>
          </p:cNvSpPr>
          <p:nvPr>
            <p:ph type="sldNum" sz="quarter" idx="12"/>
          </p:nvPr>
        </p:nvSpPr>
        <p:spPr/>
        <p:txBody>
          <a:bodyPr/>
          <a:lstStyle/>
          <a:p>
            <a:fld id="{0B2D781D-8844-5940-92D1-06EF0A7F581E}" type="slidenum">
              <a:rPr lang="en-US" smtClean="0"/>
              <a:t>45</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843850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Medicaid/Children’s Health Insurance Plan (CHIP) </a:t>
            </a:r>
          </a:p>
        </p:txBody>
      </p:sp>
      <p:sp>
        <p:nvSpPr>
          <p:cNvPr id="12" name="Rectangle 11">
            <a:extLst>
              <a:ext uri="{FF2B5EF4-FFF2-40B4-BE49-F238E27FC236}">
                <a16:creationId xmlns:a16="http://schemas.microsoft.com/office/drawing/2014/main" id="{7DC8AE6B-91C9-4F4E-AEF8-7DD362AECDC6}"/>
              </a:ext>
              <a:ext uri="{C183D7F6-B498-43B3-948B-1728B52AA6E4}">
                <adec:decorative xmlns:adec="http://schemas.microsoft.com/office/drawing/2017/decorative" val="1"/>
              </a:ext>
            </a:extLst>
          </p:cNvPr>
          <p:cNvSpPr/>
          <p:nvPr/>
        </p:nvSpPr>
        <p:spPr>
          <a:xfrm>
            <a:off x="627811" y="1124328"/>
            <a:ext cx="5220537" cy="4413507"/>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3"/>
          </p:nvPr>
        </p:nvSpPr>
        <p:spPr>
          <a:xfrm>
            <a:off x="838200" y="1124328"/>
            <a:ext cx="5010149" cy="4844564"/>
          </a:xfrm>
        </p:spPr>
        <p:txBody>
          <a:bodyPr>
            <a:normAutofit/>
          </a:bodyPr>
          <a:lstStyle/>
          <a:p>
            <a:pPr marL="0" indent="0">
              <a:buNone/>
            </a:pPr>
            <a:r>
              <a:rPr lang="en-US" sz="2000" dirty="0">
                <a:solidFill>
                  <a:srgbClr val="00529B"/>
                </a:solidFill>
              </a:rPr>
              <a:t>Provides free or low-cost health coverage to millions of Americans </a:t>
            </a:r>
          </a:p>
          <a:p>
            <a:pPr marL="0" indent="0">
              <a:buNone/>
            </a:pPr>
            <a:r>
              <a:rPr lang="en-US" sz="2000" dirty="0">
                <a:solidFill>
                  <a:srgbClr val="00529B"/>
                </a:solidFill>
              </a:rPr>
              <a:t> </a:t>
            </a:r>
          </a:p>
        </p:txBody>
      </p:sp>
      <p:pic>
        <p:nvPicPr>
          <p:cNvPr id="6" name="Picture 5" descr="Pie chart listing: Children, Seniors, Eligible low-income adults, People with disabilities, Pregnant women.">
            <a:extLst>
              <a:ext uri="{FF2B5EF4-FFF2-40B4-BE49-F238E27FC236}">
                <a16:creationId xmlns:a16="http://schemas.microsoft.com/office/drawing/2014/main" id="{3C9A39D9-3957-470F-99B4-64A8D5A78768}"/>
              </a:ext>
            </a:extLst>
          </p:cNvPr>
          <p:cNvPicPr>
            <a:picLocks noChangeAspect="1"/>
          </p:cNvPicPr>
          <p:nvPr/>
        </p:nvPicPr>
        <p:blipFill>
          <a:blip r:embed="rId4"/>
          <a:stretch>
            <a:fillRect/>
          </a:stretch>
        </p:blipFill>
        <p:spPr>
          <a:xfrm>
            <a:off x="1344802" y="1921277"/>
            <a:ext cx="3553593" cy="3507691"/>
          </a:xfrm>
          <a:prstGeom prst="rect">
            <a:avLst/>
          </a:prstGeom>
        </p:spPr>
      </p:pic>
      <p:sp>
        <p:nvSpPr>
          <p:cNvPr id="9" name="Rectangle 8">
            <a:extLst>
              <a:ext uri="{FF2B5EF4-FFF2-40B4-BE49-F238E27FC236}">
                <a16:creationId xmlns:a16="http://schemas.microsoft.com/office/drawing/2014/main" id="{EB3C1C51-A025-4428-B981-EE28596855A3}"/>
              </a:ext>
            </a:extLst>
          </p:cNvPr>
          <p:cNvSpPr/>
          <p:nvPr/>
        </p:nvSpPr>
        <p:spPr>
          <a:xfrm>
            <a:off x="2391752" y="3348837"/>
            <a:ext cx="1459695" cy="830997"/>
          </a:xfrm>
          <a:prstGeom prst="rect">
            <a:avLst/>
          </a:prstGeom>
        </p:spPr>
        <p:txBody>
          <a:bodyPr wrap="none">
            <a:spAutoFit/>
          </a:bodyPr>
          <a:lstStyle/>
          <a:p>
            <a:pPr algn="ctr"/>
            <a:r>
              <a:rPr lang="en-US" sz="2400" dirty="0">
                <a:solidFill>
                  <a:schemeClr val="accent1">
                    <a:lumMod val="50000"/>
                  </a:schemeClr>
                </a:solidFill>
              </a:rPr>
              <a:t>Medicaid/</a:t>
            </a:r>
            <a:br>
              <a:rPr lang="en-US" sz="2400" dirty="0">
                <a:solidFill>
                  <a:schemeClr val="accent1">
                    <a:lumMod val="50000"/>
                  </a:schemeClr>
                </a:solidFill>
              </a:rPr>
            </a:br>
            <a:r>
              <a:rPr lang="en-US" sz="2400" dirty="0">
                <a:solidFill>
                  <a:schemeClr val="accent1">
                    <a:lumMod val="50000"/>
                  </a:schemeClr>
                </a:solidFill>
              </a:rPr>
              <a:t>CHIP</a:t>
            </a:r>
          </a:p>
        </p:txBody>
      </p:sp>
      <p:sp>
        <p:nvSpPr>
          <p:cNvPr id="22" name="Content Placeholder 4">
            <a:extLst>
              <a:ext uri="{FF2B5EF4-FFF2-40B4-BE49-F238E27FC236}">
                <a16:creationId xmlns:a16="http://schemas.microsoft.com/office/drawing/2014/main" id="{25E35464-BD2B-49AA-9C75-43FF69C3D12A}"/>
              </a:ext>
            </a:extLst>
          </p:cNvPr>
          <p:cNvSpPr txBox="1">
            <a:spLocks/>
          </p:cNvSpPr>
          <p:nvPr/>
        </p:nvSpPr>
        <p:spPr>
          <a:xfrm>
            <a:off x="6286418" y="1298129"/>
            <a:ext cx="5067382" cy="4844564"/>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chemeClr val="accent1">
                    <a:lumMod val="75000"/>
                  </a:schemeClr>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529B"/>
                </a:solidFill>
              </a:rPr>
              <a:t>Some states cover eligible adults with income as high as 133% (138% with the 5% disregard) of the federal poverty level (FPL)</a:t>
            </a:r>
            <a:r>
              <a:rPr lang="en-US" sz="2000" strike="sngStrike" dirty="0">
                <a:solidFill>
                  <a:srgbClr val="00529B"/>
                </a:solidFill>
              </a:rPr>
              <a:t> </a:t>
            </a:r>
          </a:p>
          <a:p>
            <a:r>
              <a:rPr lang="en-US" sz="2000" dirty="0">
                <a:solidFill>
                  <a:srgbClr val="00529B"/>
                </a:solidFill>
              </a:rPr>
              <a:t>If you’re eligible for Medicaid or CHIP coverage you’re generally not eligible for financial assistance for a Marketplace plan. </a:t>
            </a:r>
          </a:p>
        </p:txBody>
      </p:sp>
      <p:sp>
        <p:nvSpPr>
          <p:cNvPr id="7" name="Slide Number Placeholder 6">
            <a:extLst>
              <a:ext uri="{FF2B5EF4-FFF2-40B4-BE49-F238E27FC236}">
                <a16:creationId xmlns:a16="http://schemas.microsoft.com/office/drawing/2014/main" id="{2AA7C27C-16B8-4B82-A9F7-C545CAA09B3D}"/>
              </a:ext>
            </a:extLst>
          </p:cNvPr>
          <p:cNvSpPr>
            <a:spLocks noGrp="1"/>
          </p:cNvSpPr>
          <p:nvPr>
            <p:ph type="sldNum" sz="quarter" idx="12"/>
          </p:nvPr>
        </p:nvSpPr>
        <p:spPr/>
        <p:txBody>
          <a:bodyPr/>
          <a:lstStyle/>
          <a:p>
            <a:fld id="{0B2D781D-8844-5940-92D1-06EF0A7F581E}" type="slidenum">
              <a:rPr lang="en-US" smtClean="0"/>
              <a:t>46</a:t>
            </a:fld>
            <a:endParaRPr lang="en-US"/>
          </a:p>
        </p:txBody>
      </p:sp>
      <p:sp>
        <p:nvSpPr>
          <p:cNvPr id="3" name="Footer Placeholder 2"/>
          <p:cNvSpPr>
            <a:spLocks noGrp="1"/>
          </p:cNvSpPr>
          <p:nvPr>
            <p:ph type="ftr" sz="quarter" idx="11"/>
          </p:nvPr>
        </p:nvSpPr>
        <p:spPr/>
        <p:txBody>
          <a:bodyPr/>
          <a:lstStyle/>
          <a:p>
            <a:r>
              <a:rPr lang="en-US"/>
              <a:t>Marketplace Basics</a:t>
            </a:r>
            <a:endParaRPr lang="en-US" dirty="0"/>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445578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Marketplace &amp; Medicaid/CHIP Assessment or Determination</a:t>
            </a:r>
          </a:p>
        </p:txBody>
      </p:sp>
      <p:sp>
        <p:nvSpPr>
          <p:cNvPr id="6" name="Content Placeholder 5">
            <a:extLst>
              <a:ext uri="{FF2B5EF4-FFF2-40B4-BE49-F238E27FC236}">
                <a16:creationId xmlns:a16="http://schemas.microsoft.com/office/drawing/2014/main" id="{BEBAD634-B60C-41B2-BF21-B45066CCDAC6}"/>
              </a:ext>
            </a:extLst>
          </p:cNvPr>
          <p:cNvSpPr>
            <a:spLocks noGrp="1"/>
          </p:cNvSpPr>
          <p:nvPr>
            <p:ph sz="quarter" idx="13"/>
          </p:nvPr>
        </p:nvSpPr>
        <p:spPr/>
        <p:txBody>
          <a:bodyPr>
            <a:normAutofit fontScale="92500" lnSpcReduction="20000"/>
          </a:bodyPr>
          <a:lstStyle/>
          <a:p>
            <a:pPr>
              <a:lnSpc>
                <a:spcPct val="120000"/>
              </a:lnSpc>
            </a:pPr>
            <a:r>
              <a:rPr lang="en-US" sz="2600" dirty="0">
                <a:solidFill>
                  <a:srgbClr val="00529B"/>
                </a:solidFill>
              </a:rPr>
              <a:t>If you’re assessed or determined eligible for Medicaid/CHIP, your application information will be sent by secure, electronic transfer to your state Medicaid/CHIP Agency</a:t>
            </a:r>
          </a:p>
          <a:p>
            <a:pPr>
              <a:lnSpc>
                <a:spcPct val="120000"/>
              </a:lnSpc>
            </a:pPr>
            <a:r>
              <a:rPr lang="en-US" sz="2600" dirty="0">
                <a:solidFill>
                  <a:srgbClr val="00529B"/>
                </a:solidFill>
              </a:rPr>
              <a:t>If you’re referred to your state with a:</a:t>
            </a:r>
          </a:p>
          <a:p>
            <a:pPr marL="822960" lvl="1">
              <a:lnSpc>
                <a:spcPct val="120000"/>
              </a:lnSpc>
              <a:spcAft>
                <a:spcPts val="1200"/>
              </a:spcAft>
            </a:pPr>
            <a:r>
              <a:rPr lang="en-US" sz="1900" dirty="0">
                <a:solidFill>
                  <a:srgbClr val="00529B"/>
                </a:solidFill>
              </a:rPr>
              <a:t>Medicaid/CHIP assessment, you’ll get information about next steps, including a request for any information needed to complete the eligibility determination </a:t>
            </a:r>
          </a:p>
          <a:p>
            <a:pPr marL="822960" lvl="1">
              <a:lnSpc>
                <a:spcPct val="120000"/>
              </a:lnSpc>
              <a:spcAft>
                <a:spcPts val="1200"/>
              </a:spcAft>
            </a:pPr>
            <a:r>
              <a:rPr lang="en-US" sz="1900" dirty="0">
                <a:solidFill>
                  <a:srgbClr val="00529B"/>
                </a:solidFill>
              </a:rPr>
              <a:t>Medicaid/CHIP determination, you’ll get enrollment/coverage information, or a notice requesting information needed to complete the eligibility determination/enrollment, as applicable</a:t>
            </a:r>
          </a:p>
          <a:p>
            <a:pPr>
              <a:lnSpc>
                <a:spcPct val="120000"/>
              </a:lnSpc>
            </a:pPr>
            <a:r>
              <a:rPr lang="en-US" sz="2600" dirty="0">
                <a:solidFill>
                  <a:srgbClr val="00529B"/>
                </a:solidFill>
              </a:rPr>
              <a:t>If you aren’t eligible for Medicaid/CHIP, you’ll be evaluated for eligibility for Marketplace coverage that may include financial help</a:t>
            </a:r>
          </a:p>
        </p:txBody>
      </p:sp>
      <p:sp>
        <p:nvSpPr>
          <p:cNvPr id="7" name="Slide Number Placeholder 6">
            <a:extLst>
              <a:ext uri="{FF2B5EF4-FFF2-40B4-BE49-F238E27FC236}">
                <a16:creationId xmlns:a16="http://schemas.microsoft.com/office/drawing/2014/main" id="{7F61BDA1-52CC-4878-96D9-A974E23E0192}"/>
              </a:ext>
            </a:extLst>
          </p:cNvPr>
          <p:cNvSpPr>
            <a:spLocks noGrp="1"/>
          </p:cNvSpPr>
          <p:nvPr>
            <p:ph type="sldNum" sz="quarter" idx="12"/>
          </p:nvPr>
        </p:nvSpPr>
        <p:spPr/>
        <p:txBody>
          <a:bodyPr/>
          <a:lstStyle/>
          <a:p>
            <a:fld id="{0B2D781D-8844-5940-92D1-06EF0A7F581E}" type="slidenum">
              <a:rPr lang="en-US" smtClean="0"/>
              <a:t>47</a:t>
            </a:fld>
            <a:endParaRPr lang="en-US"/>
          </a:p>
        </p:txBody>
      </p:sp>
      <p:sp>
        <p:nvSpPr>
          <p:cNvPr id="3" name="Footer Placeholder 2"/>
          <p:cNvSpPr>
            <a:spLocks noGrp="1"/>
          </p:cNvSpPr>
          <p:nvPr>
            <p:ph type="ftr" sz="quarter" idx="11"/>
          </p:nvPr>
        </p:nvSpPr>
        <p:spPr/>
        <p:txBody>
          <a:bodyPr/>
          <a:lstStyle/>
          <a:p>
            <a:r>
              <a:rPr lang="en-US"/>
              <a:t>Marketplace Basics</a:t>
            </a:r>
            <a:endParaRPr lang="en-US" dirty="0"/>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559266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The Marketplace &amp; Medicare</a:t>
            </a:r>
          </a:p>
        </p:txBody>
      </p:sp>
      <p:sp>
        <p:nvSpPr>
          <p:cNvPr id="5" name="Content Placeholder 4"/>
          <p:cNvSpPr>
            <a:spLocks noGrp="1"/>
          </p:cNvSpPr>
          <p:nvPr>
            <p:ph sz="quarter" idx="13"/>
          </p:nvPr>
        </p:nvSpPr>
        <p:spPr>
          <a:xfrm>
            <a:off x="982420" y="1374829"/>
            <a:ext cx="9835662" cy="4333875"/>
          </a:xfrm>
        </p:spPr>
        <p:txBody>
          <a:bodyPr>
            <a:noAutofit/>
          </a:bodyPr>
          <a:lstStyle/>
          <a:p>
            <a:r>
              <a:rPr lang="en-US" sz="2400" dirty="0">
                <a:solidFill>
                  <a:srgbClr val="00529B"/>
                </a:solidFill>
              </a:rPr>
              <a:t>If you’re almost 65 and applying for coverage through </a:t>
            </a:r>
            <a:br>
              <a:rPr lang="en-US" sz="2400" dirty="0">
                <a:solidFill>
                  <a:srgbClr val="00529B"/>
                </a:solidFill>
              </a:rPr>
            </a:br>
            <a:r>
              <a:rPr lang="en-US" sz="2400" dirty="0">
                <a:solidFill>
                  <a:srgbClr val="00529B"/>
                </a:solidFill>
              </a:rPr>
              <a:t>a Marketplace, know the benefits of enrolling in Medicare</a:t>
            </a:r>
            <a:br>
              <a:rPr lang="en-US" sz="2400" dirty="0">
                <a:solidFill>
                  <a:srgbClr val="00529B"/>
                </a:solidFill>
              </a:rPr>
            </a:br>
            <a:r>
              <a:rPr lang="en-US" sz="2400" dirty="0">
                <a:solidFill>
                  <a:srgbClr val="00529B"/>
                </a:solidFill>
              </a:rPr>
              <a:t>as soon as you become eligible</a:t>
            </a:r>
          </a:p>
          <a:p>
            <a:r>
              <a:rPr lang="en-US" sz="2400" dirty="0">
                <a:solidFill>
                  <a:srgbClr val="00529B"/>
                </a:solidFill>
              </a:rPr>
              <a:t>You may have to pay higher premiums, if you don’t:</a:t>
            </a:r>
          </a:p>
          <a:p>
            <a:pPr marL="822960">
              <a:buFont typeface="Arial" panose="020B0604020202020204" pitchFamily="34" charset="0"/>
              <a:buChar char="•"/>
            </a:pPr>
            <a:r>
              <a:rPr lang="en-US" sz="1800" dirty="0">
                <a:solidFill>
                  <a:srgbClr val="00529B"/>
                </a:solidFill>
              </a:rPr>
              <a:t>Sign up for Medicare during your Initial Enrollment Period (IEP); and </a:t>
            </a:r>
          </a:p>
          <a:p>
            <a:pPr marL="822960">
              <a:buFont typeface="Arial" panose="020B0604020202020204" pitchFamily="34" charset="0"/>
              <a:buChar char="•"/>
            </a:pPr>
            <a:r>
              <a:rPr lang="en-US" sz="1800" dirty="0">
                <a:solidFill>
                  <a:srgbClr val="00529B"/>
                </a:solidFill>
              </a:rPr>
              <a:t>Have job-based coverage based on current employment (or a spouse’s employment), including coverage through:</a:t>
            </a:r>
          </a:p>
          <a:p>
            <a:pPr marL="1371600" lvl="1">
              <a:spcAft>
                <a:spcPts val="1200"/>
              </a:spcAft>
              <a:buSzPct val="50000"/>
              <a:buFont typeface="Wingdings" panose="05000000000000000000" pitchFamily="2" charset="2"/>
              <a:buChar char="q"/>
            </a:pPr>
            <a:r>
              <a:rPr lang="en-US" sz="1600" dirty="0">
                <a:solidFill>
                  <a:srgbClr val="00529B"/>
                </a:solidFill>
              </a:rPr>
              <a:t>SHOP Marketplace</a:t>
            </a:r>
          </a:p>
          <a:p>
            <a:pPr marL="1371600" lvl="1">
              <a:spcAft>
                <a:spcPts val="1200"/>
              </a:spcAft>
              <a:buSzPct val="50000"/>
              <a:buFont typeface="Wingdings" panose="05000000000000000000" pitchFamily="2" charset="2"/>
              <a:buChar char="q"/>
            </a:pPr>
            <a:r>
              <a:rPr lang="en-US" sz="1600" dirty="0">
                <a:solidFill>
                  <a:srgbClr val="00529B"/>
                </a:solidFill>
              </a:rPr>
              <a:t>Individual coverage Health Reimbursement Arrangement (HRA) </a:t>
            </a:r>
          </a:p>
          <a:p>
            <a:pPr>
              <a:buSzPct val="100000"/>
            </a:pPr>
            <a:r>
              <a:rPr lang="en-US" sz="2400" dirty="0">
                <a:solidFill>
                  <a:srgbClr val="00529B"/>
                </a:solidFill>
              </a:rPr>
              <a:t>If you’re considered eligible for Medicare, you’re generally not eligible for financial help through the Marketplace</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54806" y="1374829"/>
            <a:ext cx="2393462" cy="1547288"/>
          </a:xfrm>
          <a:prstGeom prst="rect">
            <a:avLst/>
          </a:prstGeom>
        </p:spPr>
      </p:pic>
      <p:sp>
        <p:nvSpPr>
          <p:cNvPr id="7" name="Slide Number Placeholder 6">
            <a:extLst>
              <a:ext uri="{FF2B5EF4-FFF2-40B4-BE49-F238E27FC236}">
                <a16:creationId xmlns:a16="http://schemas.microsoft.com/office/drawing/2014/main" id="{A9BBBEE9-7735-4F5C-9C97-6FE596A9B5E0}"/>
              </a:ext>
            </a:extLst>
          </p:cNvPr>
          <p:cNvSpPr>
            <a:spLocks noGrp="1"/>
          </p:cNvSpPr>
          <p:nvPr>
            <p:ph type="sldNum" sz="quarter" idx="12"/>
          </p:nvPr>
        </p:nvSpPr>
        <p:spPr/>
        <p:txBody>
          <a:bodyPr/>
          <a:lstStyle/>
          <a:p>
            <a:fld id="{0B2D781D-8844-5940-92D1-06EF0A7F581E}" type="slidenum">
              <a:rPr lang="en-US" smtClean="0"/>
              <a:t>48</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898047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Job-based Coverage &amp; the Marketplace </a:t>
            </a:r>
          </a:p>
        </p:txBody>
      </p:sp>
      <p:sp>
        <p:nvSpPr>
          <p:cNvPr id="5" name="Content Placeholder 4"/>
          <p:cNvSpPr>
            <a:spLocks noGrp="1"/>
          </p:cNvSpPr>
          <p:nvPr>
            <p:ph sz="quarter" idx="13"/>
          </p:nvPr>
        </p:nvSpPr>
        <p:spPr>
          <a:xfrm>
            <a:off x="1054100" y="1502700"/>
            <a:ext cx="6564311" cy="4333875"/>
          </a:xfrm>
        </p:spPr>
        <p:txBody>
          <a:bodyPr>
            <a:noAutofit/>
          </a:bodyPr>
          <a:lstStyle/>
          <a:p>
            <a:pPr>
              <a:lnSpc>
                <a:spcPct val="100000"/>
              </a:lnSpc>
            </a:pPr>
            <a:r>
              <a:rPr lang="en-US" sz="2400" dirty="0">
                <a:solidFill>
                  <a:srgbClr val="00529B"/>
                </a:solidFill>
              </a:rPr>
              <a:t>Many people have health care coverage through their employer or a family member’s employer </a:t>
            </a:r>
          </a:p>
          <a:p>
            <a:pPr>
              <a:lnSpc>
                <a:spcPct val="100000"/>
              </a:lnSpc>
            </a:pPr>
            <a:r>
              <a:rPr lang="en-US" sz="2400" dirty="0">
                <a:solidFill>
                  <a:srgbClr val="00529B"/>
                </a:solidFill>
              </a:rPr>
              <a:t>If you can get coverage through your employer, you can't get cost-sharing reductions or premium tax credits in the Marketplace, unless your employer's coverage:</a:t>
            </a:r>
          </a:p>
          <a:p>
            <a:pPr marL="822960" lvl="1">
              <a:spcAft>
                <a:spcPts val="1200"/>
              </a:spcAft>
            </a:pPr>
            <a:r>
              <a:rPr lang="en-US" sz="2000" dirty="0">
                <a:solidFill>
                  <a:srgbClr val="00529B"/>
                </a:solidFill>
              </a:rPr>
              <a:t>Doesn't meet certain coverage standards; or</a:t>
            </a:r>
          </a:p>
          <a:p>
            <a:pPr marL="822960" lvl="1">
              <a:spcAft>
                <a:spcPts val="1200"/>
              </a:spcAft>
            </a:pPr>
            <a:r>
              <a:rPr lang="en-US" sz="2000" dirty="0">
                <a:solidFill>
                  <a:srgbClr val="00529B"/>
                </a:solidFill>
              </a:rPr>
              <a:t>Is considered unaffordable</a:t>
            </a:r>
          </a:p>
        </p:txBody>
      </p:sp>
      <p:pic>
        <p:nvPicPr>
          <p:cNvPr id="9" name="Picture 8">
            <a:extLst>
              <a:ext uri="{FF2B5EF4-FFF2-40B4-BE49-F238E27FC236}">
                <a16:creationId xmlns:a16="http://schemas.microsoft.com/office/drawing/2014/main" id="{04C33924-5BE9-4126-B015-6C79FA56E70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15705" y="2260600"/>
            <a:ext cx="4519073" cy="309470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B3429D39-0861-4CA8-8E66-509D3193839E}"/>
              </a:ext>
            </a:extLst>
          </p:cNvPr>
          <p:cNvSpPr>
            <a:spLocks noGrp="1"/>
          </p:cNvSpPr>
          <p:nvPr>
            <p:ph type="sldNum" sz="quarter" idx="12"/>
          </p:nvPr>
        </p:nvSpPr>
        <p:spPr/>
        <p:txBody>
          <a:bodyPr/>
          <a:lstStyle/>
          <a:p>
            <a:fld id="{0B2D781D-8844-5940-92D1-06EF0A7F581E}" type="slidenum">
              <a:rPr lang="en-US" smtClean="0"/>
              <a:t>49</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4084744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1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type="body" sz="quarter" idx="13"/>
          </p:nvPr>
        </p:nvSpPr>
        <p:spPr/>
        <p:txBody>
          <a:bodyPr/>
          <a:lstStyle/>
          <a:p>
            <a:pPr marL="0" indent="0">
              <a:buNone/>
            </a:pPr>
            <a:r>
              <a:rPr lang="en-US" sz="2400" b="1" dirty="0">
                <a:solidFill>
                  <a:srgbClr val="00529B"/>
                </a:solidFill>
              </a:rPr>
              <a:t>By the end of this lesson, you’ll be able to:</a:t>
            </a:r>
          </a:p>
          <a:p>
            <a:pPr marL="822960"/>
            <a:r>
              <a:rPr lang="en-US" sz="2400" dirty="0">
                <a:solidFill>
                  <a:srgbClr val="00529B"/>
                </a:solidFill>
              </a:rPr>
              <a:t>Define the Health Insurance Marketplace</a:t>
            </a:r>
          </a:p>
          <a:p>
            <a:pPr marL="822960"/>
            <a:r>
              <a:rPr lang="en-US" sz="2400" dirty="0">
                <a:solidFill>
                  <a:srgbClr val="00529B"/>
                </a:solidFill>
              </a:rPr>
              <a:t>Explain how the Marketplace works</a:t>
            </a:r>
          </a:p>
          <a:p>
            <a:pPr marL="822960"/>
            <a:r>
              <a:rPr lang="en-US" sz="2400" dirty="0">
                <a:solidFill>
                  <a:srgbClr val="00529B"/>
                </a:solidFill>
              </a:rPr>
              <a:t>Describe the Marketplace application process</a:t>
            </a:r>
          </a:p>
          <a:p>
            <a:pPr marL="0" indent="0">
              <a:buNone/>
            </a:pPr>
            <a:endParaRPr lang="en-US" sz="2400" b="1" dirty="0">
              <a:solidFill>
                <a:srgbClr val="00529B"/>
              </a:solidFill>
            </a:endParaRPr>
          </a:p>
          <a:p>
            <a:pPr marL="0" indent="0">
              <a:buNone/>
            </a:pPr>
            <a:endParaRPr lang="en-US" sz="2400" b="1" dirty="0">
              <a:solidFill>
                <a:srgbClr val="00529B"/>
              </a:solidFill>
            </a:endParaRPr>
          </a:p>
          <a:p>
            <a:pPr marL="0" indent="0">
              <a:buNone/>
            </a:pPr>
            <a:endParaRPr lang="en-US" dirty="0">
              <a:solidFill>
                <a:srgbClr val="00529B"/>
              </a:solidFill>
            </a:endParaRPr>
          </a:p>
        </p:txBody>
      </p:sp>
      <p:sp>
        <p:nvSpPr>
          <p:cNvPr id="5" name="Slide Number Placeholder 4">
            <a:extLst>
              <a:ext uri="{FF2B5EF4-FFF2-40B4-BE49-F238E27FC236}">
                <a16:creationId xmlns:a16="http://schemas.microsoft.com/office/drawing/2014/main" id="{E69F21B2-0D88-4AF5-A5D0-C91E3D480CE1}"/>
              </a:ext>
            </a:extLst>
          </p:cNvPr>
          <p:cNvSpPr>
            <a:spLocks noGrp="1"/>
          </p:cNvSpPr>
          <p:nvPr>
            <p:ph type="sldNum" sz="quarter" idx="12"/>
          </p:nvPr>
        </p:nvSpPr>
        <p:spPr/>
        <p:txBody>
          <a:bodyPr/>
          <a:lstStyle/>
          <a:p>
            <a:fld id="{0B2D781D-8844-5940-92D1-06EF0A7F581E}" type="slidenum">
              <a:rPr lang="en-US" smtClean="0"/>
              <a:pPr/>
              <a:t>5</a:t>
            </a:fld>
            <a:endParaRPr lang="en-US" dirty="0"/>
          </a:p>
        </p:txBody>
      </p:sp>
      <p:sp>
        <p:nvSpPr>
          <p:cNvPr id="4" name="Footer Placeholder 3">
            <a:extLst>
              <a:ext uri="{FF2B5EF4-FFF2-40B4-BE49-F238E27FC236}">
                <a16:creationId xmlns:a16="http://schemas.microsoft.com/office/drawing/2014/main" id="{7A3DF185-7556-4F0C-BEB5-053D9902D682}"/>
              </a:ext>
            </a:extLst>
          </p:cNvPr>
          <p:cNvSpPr>
            <a:spLocks noGrp="1"/>
          </p:cNvSpPr>
          <p:nvPr>
            <p:ph type="ftr" sz="quarter" idx="11"/>
          </p:nvPr>
        </p:nvSpPr>
        <p:spPr/>
        <p:txBody>
          <a:bodyPr/>
          <a:lstStyle/>
          <a:p>
            <a:r>
              <a:rPr lang="en-US" dirty="0"/>
              <a:t>Marketplace Basics</a:t>
            </a:r>
          </a:p>
        </p:txBody>
      </p:sp>
      <p:sp>
        <p:nvSpPr>
          <p:cNvPr id="3" name="Date Placeholder 2">
            <a:extLst>
              <a:ext uri="{FF2B5EF4-FFF2-40B4-BE49-F238E27FC236}">
                <a16:creationId xmlns:a16="http://schemas.microsoft.com/office/drawing/2014/main" id="{9A606B98-7A3E-4E80-86A7-74BAA0BB30D2}"/>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396047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Short-term, Limited-Duration Insurance (STLDI) </a:t>
            </a:r>
          </a:p>
        </p:txBody>
      </p:sp>
      <p:sp>
        <p:nvSpPr>
          <p:cNvPr id="5" name="Content Placeholder 4"/>
          <p:cNvSpPr>
            <a:spLocks noGrp="1"/>
          </p:cNvSpPr>
          <p:nvPr>
            <p:ph type="body" sz="quarter" idx="13"/>
          </p:nvPr>
        </p:nvSpPr>
        <p:spPr>
          <a:xfrm>
            <a:off x="1015242" y="1679122"/>
            <a:ext cx="5982458" cy="4167187"/>
          </a:xfrm>
        </p:spPr>
        <p:txBody>
          <a:bodyPr>
            <a:noAutofit/>
          </a:bodyPr>
          <a:lstStyle/>
          <a:p>
            <a:pPr marL="273050" indent="-273050">
              <a:lnSpc>
                <a:spcPct val="100000"/>
              </a:lnSpc>
              <a:spcBef>
                <a:spcPts val="0"/>
              </a:spcBef>
            </a:pPr>
            <a:r>
              <a:rPr lang="en-US" sz="2400" dirty="0">
                <a:solidFill>
                  <a:srgbClr val="00529B"/>
                </a:solidFill>
              </a:rPr>
              <a:t>Is a type of health insurance coverage meant to fill temporary gaps in coverage</a:t>
            </a:r>
          </a:p>
          <a:p>
            <a:pPr marL="273050" indent="-273050">
              <a:lnSpc>
                <a:spcPct val="100000"/>
              </a:lnSpc>
              <a:spcBef>
                <a:spcPts val="0"/>
              </a:spcBef>
            </a:pPr>
            <a:r>
              <a:rPr lang="en-US" sz="2400" dirty="0">
                <a:solidFill>
                  <a:srgbClr val="00529B"/>
                </a:solidFill>
              </a:rPr>
              <a:t>Offers coverage when you’re switching to different health care coverage</a:t>
            </a:r>
          </a:p>
          <a:p>
            <a:pPr marL="273050" indent="-273050">
              <a:lnSpc>
                <a:spcPct val="100000"/>
              </a:lnSpc>
              <a:spcBef>
                <a:spcPts val="0"/>
              </a:spcBef>
            </a:pPr>
            <a:r>
              <a:rPr lang="en-US" sz="2400" dirty="0">
                <a:solidFill>
                  <a:srgbClr val="00529B"/>
                </a:solidFill>
              </a:rPr>
              <a:t>Isn’t required to follow Marketplace rules</a:t>
            </a:r>
          </a:p>
          <a:p>
            <a:pPr marL="273050" indent="-273050">
              <a:lnSpc>
                <a:spcPct val="100000"/>
              </a:lnSpc>
              <a:spcBef>
                <a:spcPts val="0"/>
              </a:spcBef>
            </a:pPr>
            <a:r>
              <a:rPr lang="en-US" sz="2400" dirty="0">
                <a:solidFill>
                  <a:srgbClr val="00529B"/>
                </a:solidFill>
              </a:rPr>
              <a:t>Isn’t considered qualifying health coverage</a:t>
            </a:r>
          </a:p>
          <a:p>
            <a:pPr marL="273050" indent="-273050">
              <a:lnSpc>
                <a:spcPct val="100000"/>
              </a:lnSpc>
              <a:spcBef>
                <a:spcPts val="0"/>
              </a:spcBef>
            </a:pPr>
            <a:r>
              <a:rPr lang="en-US" sz="2400" dirty="0">
                <a:solidFill>
                  <a:srgbClr val="00529B"/>
                </a:solidFill>
              </a:rPr>
              <a:t>Isn’t sold in the Marketplace</a:t>
            </a:r>
          </a:p>
        </p:txBody>
      </p:sp>
      <p:pic>
        <p:nvPicPr>
          <p:cNvPr id="8" name="Picture 7">
            <a:extLst>
              <a:ext uri="{FF2B5EF4-FFF2-40B4-BE49-F238E27FC236}">
                <a16:creationId xmlns:a16="http://schemas.microsoft.com/office/drawing/2014/main" id="{9C624A4E-AC34-460C-9518-FD53E24C4C2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21262" y="2196673"/>
            <a:ext cx="4439572" cy="3205506"/>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AC945198-3FDF-45D6-9FB8-274FEFF1DA9D}"/>
              </a:ext>
            </a:extLst>
          </p:cNvPr>
          <p:cNvSpPr>
            <a:spLocks noGrp="1"/>
          </p:cNvSpPr>
          <p:nvPr>
            <p:ph type="sldNum" sz="quarter" idx="12"/>
          </p:nvPr>
        </p:nvSpPr>
        <p:spPr/>
        <p:txBody>
          <a:bodyPr/>
          <a:lstStyle/>
          <a:p>
            <a:fld id="{48F63A3B-78C7-47BE-AE5E-E10140E04643}" type="slidenum">
              <a:rPr lang="en-US" smtClean="0"/>
              <a:t>50</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9904986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Short-term, Limited-Duration Insurance (STLDI) (continued) </a:t>
            </a:r>
          </a:p>
        </p:txBody>
      </p:sp>
      <p:sp>
        <p:nvSpPr>
          <p:cNvPr id="5" name="Content Placeholder 4"/>
          <p:cNvSpPr>
            <a:spLocks noGrp="1"/>
          </p:cNvSpPr>
          <p:nvPr>
            <p:ph type="body" sz="quarter" idx="13"/>
          </p:nvPr>
        </p:nvSpPr>
        <p:spPr>
          <a:xfrm>
            <a:off x="1028700" y="1467869"/>
            <a:ext cx="10134600" cy="4167187"/>
          </a:xfrm>
        </p:spPr>
        <p:txBody>
          <a:bodyPr>
            <a:noAutofit/>
          </a:bodyPr>
          <a:lstStyle/>
          <a:p>
            <a:pPr marL="274320" lvl="1">
              <a:buFont typeface="Wingdings" panose="05000000000000000000" pitchFamily="2" charset="2"/>
              <a:buChar char="§"/>
            </a:pPr>
            <a:r>
              <a:rPr lang="en-US" sz="2400" dirty="0">
                <a:solidFill>
                  <a:srgbClr val="00529B"/>
                </a:solidFill>
              </a:rPr>
              <a:t>STLDI issuers and plans:</a:t>
            </a:r>
          </a:p>
          <a:p>
            <a:pPr marL="822960" lvl="2">
              <a:buSzPct val="100000"/>
              <a:buFont typeface="Arial" panose="020B0604020202020204" pitchFamily="34" charset="0"/>
              <a:buChar char="•"/>
            </a:pPr>
            <a:r>
              <a:rPr lang="en-US" sz="1800" dirty="0">
                <a:solidFill>
                  <a:srgbClr val="00529B"/>
                </a:solidFill>
              </a:rPr>
              <a:t>Can deny coverage due to a pre-existing condition</a:t>
            </a:r>
          </a:p>
          <a:p>
            <a:pPr marL="822960" lvl="2">
              <a:buSzPct val="100000"/>
              <a:buFont typeface="Arial" panose="020B0604020202020204" pitchFamily="34" charset="0"/>
              <a:buChar char="•"/>
            </a:pPr>
            <a:r>
              <a:rPr lang="en-US" sz="1800" dirty="0">
                <a:solidFill>
                  <a:srgbClr val="00529B"/>
                </a:solidFill>
              </a:rPr>
              <a:t>May include annual limits on the amount an insurer will pay </a:t>
            </a:r>
          </a:p>
          <a:p>
            <a:pPr marL="822960" lvl="2">
              <a:buSzPct val="100000"/>
              <a:buFont typeface="Arial" panose="020B0604020202020204" pitchFamily="34" charset="0"/>
              <a:buChar char="•"/>
            </a:pPr>
            <a:r>
              <a:rPr lang="en-US" sz="1800" dirty="0">
                <a:solidFill>
                  <a:srgbClr val="00529B"/>
                </a:solidFill>
              </a:rPr>
              <a:t>Aren’t legally required to cover essential health benefits</a:t>
            </a:r>
          </a:p>
          <a:p>
            <a:pPr marL="274320" lvl="1">
              <a:buFont typeface="Wingdings" panose="05000000000000000000" pitchFamily="2" charset="2"/>
              <a:buChar char="§"/>
            </a:pPr>
            <a:r>
              <a:rPr lang="en-US" sz="2400" dirty="0">
                <a:solidFill>
                  <a:srgbClr val="00529B"/>
                </a:solidFill>
              </a:rPr>
              <a:t>You can’t get advance payments of the premium tax credit to pay for STLDI premiums and aren’t eligible for CSRs for STLDI coverage</a:t>
            </a:r>
          </a:p>
          <a:p>
            <a:pPr marL="274320" lvl="1">
              <a:buFont typeface="Wingdings" panose="05000000000000000000" pitchFamily="2" charset="2"/>
              <a:buChar char="§"/>
            </a:pPr>
            <a:r>
              <a:rPr lang="en-US" sz="2400" dirty="0">
                <a:solidFill>
                  <a:srgbClr val="00529B"/>
                </a:solidFill>
              </a:rPr>
              <a:t>You can’t qualify for a Special Enrollment Period (SEP) to enroll in Marketplace coverage based on losing STLDI, regardless of whether the plan ends or you voluntarily end your STLDI coverage</a:t>
            </a:r>
          </a:p>
        </p:txBody>
      </p:sp>
      <p:sp>
        <p:nvSpPr>
          <p:cNvPr id="6" name="Slide Number Placeholder 5">
            <a:extLst>
              <a:ext uri="{FF2B5EF4-FFF2-40B4-BE49-F238E27FC236}">
                <a16:creationId xmlns:a16="http://schemas.microsoft.com/office/drawing/2014/main" id="{AC945198-3FDF-45D6-9FB8-274FEFF1DA9D}"/>
              </a:ext>
            </a:extLst>
          </p:cNvPr>
          <p:cNvSpPr>
            <a:spLocks noGrp="1"/>
          </p:cNvSpPr>
          <p:nvPr>
            <p:ph type="sldNum" sz="quarter" idx="12"/>
          </p:nvPr>
        </p:nvSpPr>
        <p:spPr/>
        <p:txBody>
          <a:bodyPr/>
          <a:lstStyle/>
          <a:p>
            <a:fld id="{48F63A3B-78C7-47BE-AE5E-E10140E04643}" type="slidenum">
              <a:rPr lang="en-US" smtClean="0"/>
              <a:t>51</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745334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lstStyle/>
          <a:p>
            <a:r>
              <a:rPr lang="en-US" dirty="0"/>
              <a:t>Check Your Knowledge: Question 6</a:t>
            </a:r>
          </a:p>
        </p:txBody>
      </p:sp>
      <p:sp>
        <p:nvSpPr>
          <p:cNvPr id="5" name="Text Placeholder 4">
            <a:extLst>
              <a:ext uri="{FF2B5EF4-FFF2-40B4-BE49-F238E27FC236}">
                <a16:creationId xmlns:a16="http://schemas.microsoft.com/office/drawing/2014/main" id="{E359790D-7E5F-4294-B1D1-16BCA0F4583E}"/>
              </a:ext>
            </a:extLst>
          </p:cNvPr>
          <p:cNvSpPr>
            <a:spLocks noGrp="1"/>
          </p:cNvSpPr>
          <p:nvPr>
            <p:ph sz="quarter" idx="13"/>
          </p:nvPr>
        </p:nvSpPr>
        <p:spPr/>
        <p:txBody>
          <a:bodyPr/>
          <a:lstStyle/>
          <a:p>
            <a:pPr marL="0" indent="0">
              <a:buNone/>
            </a:pPr>
            <a:r>
              <a:rPr lang="en-US" b="1" dirty="0">
                <a:solidFill>
                  <a:srgbClr val="00529B"/>
                </a:solidFill>
              </a:rPr>
              <a:t>If you already have Medicare, you can’t enroll in Marketplace plans.</a:t>
            </a:r>
          </a:p>
          <a:p>
            <a:pPr marL="0" indent="0">
              <a:buNone/>
            </a:pPr>
            <a:r>
              <a:rPr lang="en-US" dirty="0">
                <a:solidFill>
                  <a:srgbClr val="00529B"/>
                </a:solidFill>
              </a:rPr>
              <a:t>a. True</a:t>
            </a:r>
          </a:p>
          <a:p>
            <a:pPr marL="0" indent="0">
              <a:buNone/>
            </a:pPr>
            <a:r>
              <a:rPr lang="en-US" dirty="0">
                <a:solidFill>
                  <a:srgbClr val="00529B"/>
                </a:solidFill>
              </a:rPr>
              <a:t>b. False</a:t>
            </a:r>
          </a:p>
          <a:p>
            <a:pPr marL="0" indent="0">
              <a:buNone/>
            </a:pPr>
            <a:endParaRPr lang="en-US" dirty="0">
              <a:solidFill>
                <a:srgbClr val="00529B"/>
              </a:solidFill>
            </a:endParaRPr>
          </a:p>
          <a:p>
            <a:endParaRPr lang="en-US" dirty="0">
              <a:solidFill>
                <a:srgbClr val="00529B"/>
              </a:solidFill>
            </a:endParaRPr>
          </a:p>
        </p:txBody>
      </p:sp>
      <p:sp>
        <p:nvSpPr>
          <p:cNvPr id="7" name="Rounded Rectangle 7" descr="Green rectangle Highlighting A as the  correct answer">
            <a:extLst>
              <a:ext uri="{FF2B5EF4-FFF2-40B4-BE49-F238E27FC236}">
                <a16:creationId xmlns:a16="http://schemas.microsoft.com/office/drawing/2014/main" id="{633389F5-2468-4573-AA5F-B1BDAE7DF7B0}"/>
              </a:ext>
            </a:extLst>
          </p:cNvPr>
          <p:cNvSpPr/>
          <p:nvPr/>
        </p:nvSpPr>
        <p:spPr>
          <a:xfrm>
            <a:off x="1954589" y="2663143"/>
            <a:ext cx="1346294"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AE8E9761-51DC-4BBF-8149-85B87EB31EC0}"/>
              </a:ext>
            </a:extLst>
          </p:cNvPr>
          <p:cNvSpPr>
            <a:spLocks noGrp="1"/>
          </p:cNvSpPr>
          <p:nvPr>
            <p:ph type="sldNum" sz="quarter" idx="12"/>
          </p:nvPr>
        </p:nvSpPr>
        <p:spPr/>
        <p:txBody>
          <a:bodyPr/>
          <a:lstStyle/>
          <a:p>
            <a:fld id="{48F63A3B-78C7-47BE-AE5E-E10140E04643}" type="slidenum">
              <a:rPr lang="en-US" smtClean="0"/>
              <a:t>52</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2022</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14663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9DD7-F360-4BF6-933E-7D26A8E161C7}"/>
              </a:ext>
            </a:extLst>
          </p:cNvPr>
          <p:cNvSpPr>
            <a:spLocks noGrp="1"/>
          </p:cNvSpPr>
          <p:nvPr>
            <p:ph type="title"/>
          </p:nvPr>
        </p:nvSpPr>
        <p:spPr/>
        <p:txBody>
          <a:bodyPr>
            <a:normAutofit/>
          </a:bodyPr>
          <a:lstStyle/>
          <a:p>
            <a:r>
              <a:rPr lang="en-US" dirty="0"/>
              <a:t>Lesson 7</a:t>
            </a:r>
          </a:p>
        </p:txBody>
      </p:sp>
      <p:sp>
        <p:nvSpPr>
          <p:cNvPr id="5" name="Text Placeholder 4">
            <a:extLst>
              <a:ext uri="{FF2B5EF4-FFF2-40B4-BE49-F238E27FC236}">
                <a16:creationId xmlns:a16="http://schemas.microsoft.com/office/drawing/2014/main" id="{A81F3322-11E2-480A-AA31-6F77FA185CA3}"/>
              </a:ext>
            </a:extLst>
          </p:cNvPr>
          <p:cNvSpPr>
            <a:spLocks noGrp="1"/>
          </p:cNvSpPr>
          <p:nvPr>
            <p:ph type="body" idx="1"/>
          </p:nvPr>
        </p:nvSpPr>
        <p:spPr/>
        <p:txBody>
          <a:bodyPr/>
          <a:lstStyle/>
          <a:p>
            <a:r>
              <a:rPr lang="en-US" dirty="0"/>
              <a:t>Options for Small Employers</a:t>
            </a:r>
          </a:p>
        </p:txBody>
      </p:sp>
      <p:sp>
        <p:nvSpPr>
          <p:cNvPr id="3" name="Footer Placeholder 2">
            <a:extLst>
              <a:ext uri="{FF2B5EF4-FFF2-40B4-BE49-F238E27FC236}">
                <a16:creationId xmlns:a16="http://schemas.microsoft.com/office/drawing/2014/main" id="{EE21B285-AF33-4F91-AD0B-38BF52CF5618}"/>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Marketplace Basics</a:t>
            </a:r>
          </a:p>
        </p:txBody>
      </p:sp>
      <p:sp>
        <p:nvSpPr>
          <p:cNvPr id="4" name="Date Placeholder 3">
            <a:extLst>
              <a:ext uri="{FF2B5EF4-FFF2-40B4-BE49-F238E27FC236}">
                <a16:creationId xmlns:a16="http://schemas.microsoft.com/office/drawing/2014/main" id="{D2059920-ABE7-45BE-93D5-85F567AE9FBA}"/>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August 2022</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59348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7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type="body" sz="quarter" idx="13"/>
          </p:nvPr>
        </p:nvSpPr>
        <p:spPr>
          <a:xfrm>
            <a:off x="914400" y="1658938"/>
            <a:ext cx="10644188" cy="4167187"/>
          </a:xfrm>
        </p:spPr>
        <p:txBody>
          <a:bodyPr/>
          <a:lstStyle/>
          <a:p>
            <a:pPr marL="0" indent="0">
              <a:buNone/>
            </a:pPr>
            <a:r>
              <a:rPr lang="en-US" sz="2400" b="1" dirty="0">
                <a:solidFill>
                  <a:srgbClr val="00529B"/>
                </a:solidFill>
              </a:rPr>
              <a:t>By the end of this lesson, you’ll be able to:</a:t>
            </a:r>
          </a:p>
          <a:p>
            <a:pPr marL="822960"/>
            <a:r>
              <a:rPr lang="en-US" sz="2400" dirty="0">
                <a:solidFill>
                  <a:srgbClr val="00529B"/>
                </a:solidFill>
              </a:rPr>
              <a:t>Define the Small Business Health Options Program (SHOP) and enrollment periods</a:t>
            </a:r>
          </a:p>
          <a:p>
            <a:pPr marL="822960"/>
            <a:r>
              <a:rPr lang="en-US" sz="2400" dirty="0">
                <a:solidFill>
                  <a:srgbClr val="00529B"/>
                </a:solidFill>
              </a:rPr>
              <a:t>Explain Qualified Small Employer Health Reimbursement Arrangement (QSEHRA)</a:t>
            </a:r>
          </a:p>
          <a:p>
            <a:pPr marL="822960"/>
            <a:r>
              <a:rPr lang="en-US" sz="2400" dirty="0">
                <a:solidFill>
                  <a:srgbClr val="00529B"/>
                </a:solidFill>
              </a:rPr>
              <a:t>Individual Coverage Health Reimbursement Arrangements (ICHRA)</a:t>
            </a:r>
          </a:p>
          <a:p>
            <a:pPr marL="822960"/>
            <a:endParaRPr lang="en-US" sz="2400" dirty="0">
              <a:solidFill>
                <a:srgbClr val="00529B"/>
              </a:solidFill>
            </a:endParaRPr>
          </a:p>
          <a:p>
            <a:pPr marL="822960"/>
            <a:endParaRPr lang="en-US" sz="2400" dirty="0">
              <a:solidFill>
                <a:srgbClr val="00529B"/>
              </a:solidFill>
            </a:endParaRPr>
          </a:p>
          <a:p>
            <a:pPr marL="822960"/>
            <a:endParaRPr lang="en-US" sz="2400" dirty="0">
              <a:solidFill>
                <a:srgbClr val="00529B"/>
              </a:solidFill>
            </a:endParaRPr>
          </a:p>
          <a:p>
            <a:pPr marL="0" indent="0">
              <a:buNone/>
            </a:pPr>
            <a:endParaRPr lang="en-US" dirty="0">
              <a:solidFill>
                <a:srgbClr val="00529B"/>
              </a:solidFill>
            </a:endParaRPr>
          </a:p>
        </p:txBody>
      </p:sp>
      <p:sp>
        <p:nvSpPr>
          <p:cNvPr id="5" name="Slide Number Placeholder 4">
            <a:extLst>
              <a:ext uri="{FF2B5EF4-FFF2-40B4-BE49-F238E27FC236}">
                <a16:creationId xmlns:a16="http://schemas.microsoft.com/office/drawing/2014/main" id="{E69F21B2-0D88-4AF5-A5D0-C91E3D480CE1}"/>
              </a:ext>
            </a:extLst>
          </p:cNvPr>
          <p:cNvSpPr>
            <a:spLocks noGrp="1"/>
          </p:cNvSpPr>
          <p:nvPr>
            <p:ph type="sldNum" sz="quarter" idx="12"/>
          </p:nvPr>
        </p:nvSpPr>
        <p:spPr/>
        <p:txBody>
          <a:bodyPr/>
          <a:lstStyle/>
          <a:p>
            <a:fld id="{0B2D781D-8844-5940-92D1-06EF0A7F581E}" type="slidenum">
              <a:rPr lang="en-US" smtClean="0"/>
              <a:pPr/>
              <a:t>54</a:t>
            </a:fld>
            <a:endParaRPr lang="en-US" dirty="0"/>
          </a:p>
        </p:txBody>
      </p:sp>
      <p:sp>
        <p:nvSpPr>
          <p:cNvPr id="4" name="Footer Placeholder 3">
            <a:extLst>
              <a:ext uri="{FF2B5EF4-FFF2-40B4-BE49-F238E27FC236}">
                <a16:creationId xmlns:a16="http://schemas.microsoft.com/office/drawing/2014/main" id="{7A3DF185-7556-4F0C-BEB5-053D9902D682}"/>
              </a:ext>
            </a:extLst>
          </p:cNvPr>
          <p:cNvSpPr>
            <a:spLocks noGrp="1"/>
          </p:cNvSpPr>
          <p:nvPr>
            <p:ph type="ftr" sz="quarter" idx="11"/>
          </p:nvPr>
        </p:nvSpPr>
        <p:spPr/>
        <p:txBody>
          <a:bodyPr/>
          <a:lstStyle/>
          <a:p>
            <a:r>
              <a:rPr lang="en-US" dirty="0"/>
              <a:t>Marketplace Basics</a:t>
            </a:r>
          </a:p>
        </p:txBody>
      </p:sp>
      <p:sp>
        <p:nvSpPr>
          <p:cNvPr id="3" name="Date Placeholder 2">
            <a:extLst>
              <a:ext uri="{FF2B5EF4-FFF2-40B4-BE49-F238E27FC236}">
                <a16:creationId xmlns:a16="http://schemas.microsoft.com/office/drawing/2014/main" id="{9A606B98-7A3E-4E80-86A7-74BAA0BB30D2}"/>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976590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Small Business Health Options Program (SHOP)</a:t>
            </a:r>
          </a:p>
        </p:txBody>
      </p:sp>
      <p:sp>
        <p:nvSpPr>
          <p:cNvPr id="5" name="Content Placeholder 4"/>
          <p:cNvSpPr>
            <a:spLocks noGrp="1"/>
          </p:cNvSpPr>
          <p:nvPr>
            <p:ph sz="quarter" idx="13"/>
          </p:nvPr>
        </p:nvSpPr>
        <p:spPr>
          <a:xfrm>
            <a:off x="1097280" y="1524000"/>
            <a:ext cx="10210799" cy="4333875"/>
          </a:xfrm>
        </p:spPr>
        <p:txBody>
          <a:bodyPr>
            <a:normAutofit lnSpcReduction="10000"/>
          </a:bodyPr>
          <a:lstStyle/>
          <a:p>
            <a:pPr marL="0" indent="0">
              <a:spcBef>
                <a:spcPts val="600"/>
              </a:spcBef>
              <a:buNone/>
            </a:pPr>
            <a:r>
              <a:rPr lang="en-US" sz="2400" dirty="0">
                <a:solidFill>
                  <a:srgbClr val="00529B"/>
                </a:solidFill>
              </a:rPr>
              <a:t>SHOP is for small employers who want to provide health and/or dental insurance to their employees</a:t>
            </a:r>
          </a:p>
          <a:p>
            <a:pPr marL="548640">
              <a:lnSpc>
                <a:spcPct val="120000"/>
              </a:lnSpc>
            </a:pPr>
            <a:r>
              <a:rPr lang="en-US" sz="2400" dirty="0">
                <a:solidFill>
                  <a:srgbClr val="00529B"/>
                </a:solidFill>
              </a:rPr>
              <a:t>Employers generally must have </a:t>
            </a:r>
            <a:br>
              <a:rPr lang="en-US" sz="2400" dirty="0">
                <a:solidFill>
                  <a:srgbClr val="00529B"/>
                </a:solidFill>
              </a:rPr>
            </a:br>
            <a:r>
              <a:rPr lang="en-US" sz="2400" dirty="0">
                <a:solidFill>
                  <a:srgbClr val="00529B"/>
                </a:solidFill>
              </a:rPr>
              <a:t>1–50 employees</a:t>
            </a:r>
          </a:p>
          <a:p>
            <a:pPr marL="548640">
              <a:lnSpc>
                <a:spcPct val="120000"/>
              </a:lnSpc>
            </a:pPr>
            <a:r>
              <a:rPr lang="en-US" sz="2400" dirty="0">
                <a:solidFill>
                  <a:srgbClr val="00529B"/>
                </a:solidFill>
              </a:rPr>
              <a:t>SHOP plans are available through </a:t>
            </a:r>
            <a:br>
              <a:rPr lang="en-US" sz="2400" dirty="0">
                <a:solidFill>
                  <a:srgbClr val="00529B"/>
                </a:solidFill>
              </a:rPr>
            </a:br>
            <a:r>
              <a:rPr lang="en-US" sz="2400" dirty="0">
                <a:solidFill>
                  <a:srgbClr val="00529B"/>
                </a:solidFill>
              </a:rPr>
              <a:t>issuers, agents, and brokers</a:t>
            </a:r>
          </a:p>
          <a:p>
            <a:pPr marL="548640">
              <a:lnSpc>
                <a:spcPct val="120000"/>
              </a:lnSpc>
            </a:pPr>
            <a:r>
              <a:rPr lang="en-US" sz="2400" dirty="0">
                <a:solidFill>
                  <a:srgbClr val="00529B"/>
                </a:solidFill>
              </a:rPr>
              <a:t>Employers may offer SHOP </a:t>
            </a:r>
            <a:br>
              <a:rPr lang="en-US" sz="2400" dirty="0">
                <a:solidFill>
                  <a:srgbClr val="00529B"/>
                </a:solidFill>
              </a:rPr>
            </a:br>
            <a:r>
              <a:rPr lang="en-US" sz="2400" dirty="0">
                <a:solidFill>
                  <a:srgbClr val="00529B"/>
                </a:solidFill>
              </a:rPr>
              <a:t>coverage to employees anytime </a:t>
            </a:r>
            <a:br>
              <a:rPr lang="en-US" sz="2400" dirty="0">
                <a:solidFill>
                  <a:srgbClr val="00529B"/>
                </a:solidFill>
              </a:rPr>
            </a:br>
            <a:r>
              <a:rPr lang="en-US" sz="2400" dirty="0">
                <a:solidFill>
                  <a:srgbClr val="00529B"/>
                </a:solidFill>
              </a:rPr>
              <a:t>during the year</a:t>
            </a:r>
          </a:p>
          <a:p>
            <a:pPr indent="0">
              <a:lnSpc>
                <a:spcPct val="100000"/>
              </a:lnSpc>
              <a:spcBef>
                <a:spcPts val="600"/>
              </a:spcBef>
              <a:buNone/>
            </a:pPr>
            <a:endParaRPr lang="en-US" sz="2400" dirty="0"/>
          </a:p>
          <a:p>
            <a:pPr marL="0" indent="0">
              <a:buNone/>
            </a:pPr>
            <a:endParaRPr lang="en-US" sz="2400" dirty="0"/>
          </a:p>
        </p:txBody>
      </p:sp>
      <p:pic>
        <p:nvPicPr>
          <p:cNvPr id="8" name="Picture 7">
            <a:extLst>
              <a:ext uri="{FF2B5EF4-FFF2-40B4-BE49-F238E27FC236}">
                <a16:creationId xmlns:a16="http://schemas.microsoft.com/office/drawing/2014/main" id="{1E96DFEA-1F92-40AF-A4D8-79EBA7A8B1D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48739" y="2382252"/>
            <a:ext cx="4605061" cy="3152274"/>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0C2D4BD1-BCFE-4029-9177-0208E5993A2B}"/>
              </a:ext>
            </a:extLst>
          </p:cNvPr>
          <p:cNvSpPr>
            <a:spLocks noGrp="1"/>
          </p:cNvSpPr>
          <p:nvPr>
            <p:ph type="sldNum" sz="quarter" idx="12"/>
          </p:nvPr>
        </p:nvSpPr>
        <p:spPr/>
        <p:txBody>
          <a:bodyPr/>
          <a:lstStyle/>
          <a:p>
            <a:fld id="{0B2D781D-8844-5940-92D1-06EF0A7F581E}" type="slidenum">
              <a:rPr lang="en-US" smtClean="0"/>
              <a:t>55</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072070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dirty="0"/>
              <a:t>When to Enroll in Small Business Health </a:t>
            </a:r>
            <a:br>
              <a:rPr lang="en-US" dirty="0"/>
            </a:br>
            <a:r>
              <a:rPr lang="en-US" dirty="0"/>
              <a:t>Options Program (SHOP) Marketplaces</a:t>
            </a:r>
          </a:p>
        </p:txBody>
      </p:sp>
      <p:sp>
        <p:nvSpPr>
          <p:cNvPr id="4" name="Content Placeholder 3">
            <a:extLst>
              <a:ext uri="{FF2B5EF4-FFF2-40B4-BE49-F238E27FC236}">
                <a16:creationId xmlns:a16="http://schemas.microsoft.com/office/drawing/2014/main" id="{A5B70764-7078-4A90-B1D6-92ED45BA2491}"/>
              </a:ext>
            </a:extLst>
          </p:cNvPr>
          <p:cNvSpPr>
            <a:spLocks noGrp="1"/>
          </p:cNvSpPr>
          <p:nvPr>
            <p:ph sz="quarter" idx="13"/>
          </p:nvPr>
        </p:nvSpPr>
        <p:spPr>
          <a:xfrm>
            <a:off x="1028700" y="1371600"/>
            <a:ext cx="9328245" cy="4333875"/>
          </a:xfrm>
        </p:spPr>
        <p:txBody>
          <a:bodyPr>
            <a:normAutofit/>
          </a:bodyPr>
          <a:lstStyle/>
          <a:p>
            <a:pPr marL="0" indent="0">
              <a:buNone/>
            </a:pPr>
            <a:r>
              <a:rPr lang="en-US" b="1" dirty="0">
                <a:solidFill>
                  <a:srgbClr val="00529B"/>
                </a:solidFill>
              </a:rPr>
              <a:t>In the SHOP Marketplaces, eligible small employers:</a:t>
            </a:r>
          </a:p>
          <a:p>
            <a:pPr lvl="1">
              <a:buFont typeface="Wingdings" panose="05000000000000000000" pitchFamily="2" charset="2"/>
              <a:buChar char="§"/>
            </a:pPr>
            <a:r>
              <a:rPr lang="en-US" dirty="0">
                <a:solidFill>
                  <a:srgbClr val="00529B"/>
                </a:solidFill>
              </a:rPr>
              <a:t>Decide on their group’s annual </a:t>
            </a:r>
            <a:br>
              <a:rPr lang="en-US" dirty="0">
                <a:solidFill>
                  <a:srgbClr val="00529B"/>
                </a:solidFill>
              </a:rPr>
            </a:br>
            <a:r>
              <a:rPr lang="en-US" dirty="0">
                <a:solidFill>
                  <a:srgbClr val="00529B"/>
                </a:solidFill>
              </a:rPr>
              <a:t>Open Enrollment Period (OEP)</a:t>
            </a:r>
          </a:p>
          <a:p>
            <a:pPr lvl="1">
              <a:buFont typeface="Wingdings" panose="05000000000000000000" pitchFamily="2" charset="2"/>
              <a:buChar char="§"/>
            </a:pPr>
            <a:r>
              <a:rPr lang="en-US" dirty="0">
                <a:solidFill>
                  <a:srgbClr val="00529B"/>
                </a:solidFill>
              </a:rPr>
              <a:t>Can usually do a group </a:t>
            </a:r>
            <a:br>
              <a:rPr lang="en-US" dirty="0">
                <a:solidFill>
                  <a:srgbClr val="00529B"/>
                </a:solidFill>
              </a:rPr>
            </a:br>
            <a:r>
              <a:rPr lang="en-US" dirty="0">
                <a:solidFill>
                  <a:srgbClr val="00529B"/>
                </a:solidFill>
              </a:rPr>
              <a:t>enrollment at any time </a:t>
            </a:r>
            <a:br>
              <a:rPr lang="en-US" dirty="0">
                <a:solidFill>
                  <a:srgbClr val="00529B"/>
                </a:solidFill>
              </a:rPr>
            </a:br>
            <a:r>
              <a:rPr lang="en-US" dirty="0">
                <a:solidFill>
                  <a:srgbClr val="00529B"/>
                </a:solidFill>
              </a:rPr>
              <a:t>throughout the year </a:t>
            </a:r>
          </a:p>
          <a:p>
            <a:pPr marL="0" indent="0">
              <a:buNone/>
            </a:pPr>
            <a:endParaRPr lang="en-US" dirty="0">
              <a:solidFill>
                <a:srgbClr val="00529B"/>
              </a:solidFill>
            </a:endParaRPr>
          </a:p>
        </p:txBody>
      </p:sp>
      <p:pic>
        <p:nvPicPr>
          <p:cNvPr id="7" name="Picture 6">
            <a:extLst>
              <a:ext uri="{FF2B5EF4-FFF2-40B4-BE49-F238E27FC236}">
                <a16:creationId xmlns:a16="http://schemas.microsoft.com/office/drawing/2014/main" id="{FE3F0915-02BC-4533-970D-18A1B1A95B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97637" y="1938337"/>
            <a:ext cx="4709343" cy="4092575"/>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DD60DB02-FF40-424C-9F41-B56359581076}"/>
              </a:ext>
            </a:extLst>
          </p:cNvPr>
          <p:cNvSpPr>
            <a:spLocks noGrp="1"/>
          </p:cNvSpPr>
          <p:nvPr>
            <p:ph type="sldNum" sz="quarter" idx="12"/>
          </p:nvPr>
        </p:nvSpPr>
        <p:spPr/>
        <p:txBody>
          <a:bodyPr/>
          <a:lstStyle/>
          <a:p>
            <a:fld id="{0B2D781D-8844-5940-92D1-06EF0A7F581E}" type="slidenum">
              <a:rPr lang="en-US" smtClean="0"/>
              <a:t>56</a:t>
            </a:fld>
            <a:endParaRPr lang="en-US" dirty="0"/>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dirty="0"/>
              <a:t>Marketplace Basics</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082896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Qualified Small Employer </a:t>
            </a:r>
            <a:br>
              <a:rPr lang="en-US" dirty="0"/>
            </a:br>
            <a:r>
              <a:rPr lang="en-US" dirty="0"/>
              <a:t>Health Reimbursement Arrangement (QSEHRA)</a:t>
            </a:r>
          </a:p>
        </p:txBody>
      </p:sp>
      <p:sp>
        <p:nvSpPr>
          <p:cNvPr id="5" name="Content Placeholder 4"/>
          <p:cNvSpPr>
            <a:spLocks noGrp="1"/>
          </p:cNvSpPr>
          <p:nvPr>
            <p:ph sz="quarter" idx="13"/>
          </p:nvPr>
        </p:nvSpPr>
        <p:spPr>
          <a:xfrm>
            <a:off x="914400" y="1371600"/>
            <a:ext cx="10316584" cy="4333875"/>
          </a:xfrm>
        </p:spPr>
        <p:txBody>
          <a:bodyPr>
            <a:noAutofit/>
          </a:bodyPr>
          <a:lstStyle/>
          <a:p>
            <a:r>
              <a:rPr lang="en-US" sz="2400" dirty="0">
                <a:solidFill>
                  <a:srgbClr val="00529B"/>
                </a:solidFill>
              </a:rPr>
              <a:t>For small employers who don’t offer health coverage to their employees to help them pay for medical expenses</a:t>
            </a:r>
          </a:p>
          <a:p>
            <a:r>
              <a:rPr lang="en-US" sz="2400" dirty="0">
                <a:solidFill>
                  <a:srgbClr val="00529B"/>
                </a:solidFill>
              </a:rPr>
              <a:t>Can be used to help pay your household’s health care costs (like monthly premiums) for qualifying health coverage</a:t>
            </a:r>
          </a:p>
          <a:p>
            <a:r>
              <a:rPr lang="en-US" sz="2400" dirty="0">
                <a:solidFill>
                  <a:srgbClr val="00529B"/>
                </a:solidFill>
              </a:rPr>
              <a:t>The QSEHRA amount will change the premium tax credit amount you’re eligible for (some or no tax credit)</a:t>
            </a:r>
          </a:p>
          <a:p>
            <a:pPr marL="182880" indent="0">
              <a:buNone/>
            </a:pPr>
            <a:endParaRPr lang="en-US" sz="1800" b="1" dirty="0">
              <a:solidFill>
                <a:srgbClr val="00529B"/>
              </a:solidFill>
            </a:endParaRPr>
          </a:p>
          <a:p>
            <a:pPr marL="182880" indent="0">
              <a:buNone/>
            </a:pPr>
            <a:endParaRPr lang="en-US" sz="1800" b="1" dirty="0">
              <a:solidFill>
                <a:srgbClr val="00529B"/>
              </a:solidFill>
            </a:endParaRPr>
          </a:p>
          <a:p>
            <a:pPr marL="182880" indent="0">
              <a:buNone/>
            </a:pPr>
            <a:r>
              <a:rPr lang="en-US" sz="1800" b="1" dirty="0">
                <a:solidFill>
                  <a:srgbClr val="00529B"/>
                </a:solidFill>
              </a:rPr>
              <a:t>NOTE</a:t>
            </a:r>
            <a:r>
              <a:rPr lang="en-US" sz="1800" dirty="0">
                <a:solidFill>
                  <a:srgbClr val="00529B"/>
                </a:solidFill>
              </a:rPr>
              <a:t>: If the QSEHRA makes Health Insurance Marketplace coverage affordable, you wouldn’t be eligible for a premium tax credit. Use the QSEHRA tool to determine whether you may need to reduce or decline APTC.</a:t>
            </a:r>
          </a:p>
        </p:txBody>
      </p:sp>
      <p:sp>
        <p:nvSpPr>
          <p:cNvPr id="8" name="Freeform: Shape 7">
            <a:extLst>
              <a:ext uri="{FF2B5EF4-FFF2-40B4-BE49-F238E27FC236}">
                <a16:creationId xmlns:a16="http://schemas.microsoft.com/office/drawing/2014/main" id="{7BBB360F-313C-441F-9FF3-B4C02F99C8BC}"/>
              </a:ext>
              <a:ext uri="{C183D7F6-B498-43B3-948B-1728B52AA6E4}">
                <adec:decorative xmlns:adec="http://schemas.microsoft.com/office/drawing/2017/decorative" val="1"/>
              </a:ext>
            </a:extLst>
          </p:cNvPr>
          <p:cNvSpPr>
            <a:spLocks noChangeAspect="1"/>
          </p:cNvSpPr>
          <p:nvPr/>
        </p:nvSpPr>
        <p:spPr>
          <a:xfrm>
            <a:off x="848958" y="4929693"/>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8FD016D7-24BD-4243-8870-526C8400B921}"/>
              </a:ext>
            </a:extLst>
          </p:cNvPr>
          <p:cNvSpPr>
            <a:spLocks noGrp="1"/>
          </p:cNvSpPr>
          <p:nvPr>
            <p:ph type="sldNum" sz="quarter" idx="12"/>
          </p:nvPr>
        </p:nvSpPr>
        <p:spPr/>
        <p:txBody>
          <a:bodyPr/>
          <a:lstStyle/>
          <a:p>
            <a:fld id="{0B2D781D-8844-5940-92D1-06EF0A7F581E}" type="slidenum">
              <a:rPr lang="en-US" smtClean="0"/>
              <a:t>57</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4099087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48583"/>
          </a:xfrm>
        </p:spPr>
        <p:txBody>
          <a:bodyPr>
            <a:normAutofit/>
          </a:bodyPr>
          <a:lstStyle/>
          <a:p>
            <a:r>
              <a:rPr lang="en-US" dirty="0"/>
              <a:t>Individual Coverage </a:t>
            </a:r>
            <a:br>
              <a:rPr lang="en-US" dirty="0"/>
            </a:br>
            <a:r>
              <a:rPr lang="en-US" dirty="0"/>
              <a:t>Health Reimbursement Arrangements (HRA)</a:t>
            </a:r>
          </a:p>
        </p:txBody>
      </p:sp>
      <p:sp>
        <p:nvSpPr>
          <p:cNvPr id="5" name="Content Placeholder 4"/>
          <p:cNvSpPr>
            <a:spLocks noGrp="1"/>
          </p:cNvSpPr>
          <p:nvPr>
            <p:ph sz="quarter" idx="13"/>
          </p:nvPr>
        </p:nvSpPr>
        <p:spPr>
          <a:xfrm>
            <a:off x="838200" y="1023257"/>
            <a:ext cx="10740325" cy="4811486"/>
          </a:xfrm>
        </p:spPr>
        <p:txBody>
          <a:bodyPr>
            <a:noAutofit/>
          </a:bodyPr>
          <a:lstStyle/>
          <a:p>
            <a:pPr marL="274320" lvl="1">
              <a:spcAft>
                <a:spcPts val="1200"/>
              </a:spcAft>
              <a:buFont typeface="Wingdings" panose="05000000000000000000" pitchFamily="2" charset="2"/>
              <a:buChar char="§"/>
            </a:pPr>
            <a:r>
              <a:rPr lang="en-US" dirty="0">
                <a:solidFill>
                  <a:srgbClr val="00529B"/>
                </a:solidFill>
              </a:rPr>
              <a:t>Employers can offer you an individual coverage HRA instead of traditional group health plan coverage </a:t>
            </a:r>
          </a:p>
          <a:p>
            <a:pPr marL="274320" lvl="1">
              <a:spcAft>
                <a:spcPts val="1200"/>
              </a:spcAft>
              <a:buFont typeface="Wingdings" panose="05000000000000000000" pitchFamily="2" charset="2"/>
              <a:buChar char="§"/>
            </a:pPr>
            <a:r>
              <a:rPr lang="en-US" dirty="0">
                <a:solidFill>
                  <a:srgbClr val="00529B"/>
                </a:solidFill>
              </a:rPr>
              <a:t>Individual coverage HRA can be used to reimburse medical expenses, like monthly premiums and out-of-pocket costs </a:t>
            </a:r>
          </a:p>
          <a:p>
            <a:pPr lvl="2">
              <a:spcAft>
                <a:spcPts val="1200"/>
              </a:spcAft>
              <a:buSzPct val="100000"/>
              <a:buFont typeface="Arial" panose="020B0604020202020204" pitchFamily="34" charset="0"/>
              <a:buChar char="•"/>
            </a:pPr>
            <a:r>
              <a:rPr lang="en-US" sz="1800" dirty="0">
                <a:solidFill>
                  <a:srgbClr val="00529B"/>
                </a:solidFill>
              </a:rPr>
              <a:t>To use an individual coverage HRA , you must be enrolled in individual health insurance coverage, like the Marketplace, or in Medicare Part A (Hospital Insurance) and Part B (Medical Insurance) or a Medicare Advantage Plan (Medicare Part C)</a:t>
            </a:r>
          </a:p>
          <a:p>
            <a:pPr lvl="2">
              <a:spcAft>
                <a:spcPts val="1200"/>
              </a:spcAft>
              <a:buSzPct val="100000"/>
              <a:buFont typeface="Arial" panose="020B0604020202020204" pitchFamily="34" charset="0"/>
              <a:buChar char="•"/>
            </a:pPr>
            <a:r>
              <a:rPr lang="en-US" sz="1800" dirty="0">
                <a:solidFill>
                  <a:srgbClr val="00529B"/>
                </a:solidFill>
              </a:rPr>
              <a:t>If you’re eligible, you aren’t eligible for financial help through the Marketplace, unless it doesn’t meet minimum standards for affordability </a:t>
            </a:r>
            <a:r>
              <a:rPr lang="en-US" sz="1800" b="1" dirty="0">
                <a:solidFill>
                  <a:srgbClr val="00529B"/>
                </a:solidFill>
              </a:rPr>
              <a:t>and</a:t>
            </a:r>
            <a:r>
              <a:rPr lang="en-US" sz="1800" dirty="0">
                <a:solidFill>
                  <a:srgbClr val="00529B"/>
                </a:solidFill>
              </a:rPr>
              <a:t> you opt out of it </a:t>
            </a:r>
          </a:p>
          <a:p>
            <a:pPr marL="274320" lvl="1">
              <a:spcAft>
                <a:spcPts val="1200"/>
              </a:spcAft>
              <a:buSzPct val="100000"/>
              <a:buFont typeface="Wingdings" panose="05000000000000000000" pitchFamily="2" charset="2"/>
              <a:buChar char="§"/>
            </a:pPr>
            <a:r>
              <a:rPr lang="en-US" dirty="0">
                <a:solidFill>
                  <a:srgbClr val="00529B"/>
                </a:solidFill>
              </a:rPr>
              <a:t>Prior to submitting a Marketplace application, employees can also use the HRA tool (</a:t>
            </a:r>
            <a:r>
              <a:rPr lang="en-US" dirty="0">
                <a:solidFill>
                  <a:srgbClr val="0563C1"/>
                </a:solidFill>
                <a:hlinkClick r:id="rId4">
                  <a:extLst>
                    <a:ext uri="{A12FA001-AC4F-418D-AE19-62706E023703}">
                      <ahyp:hlinkClr xmlns:ahyp="http://schemas.microsoft.com/office/drawing/2018/hyperlinkcolor" val="tx"/>
                    </a:ext>
                  </a:extLst>
                </a:hlinkClick>
              </a:rPr>
              <a:t>HealthCare.gov/job-based-help</a:t>
            </a:r>
            <a:r>
              <a:rPr lang="en-US" dirty="0">
                <a:solidFill>
                  <a:srgbClr val="00529B"/>
                </a:solidFill>
              </a:rPr>
              <a:t>) for an estimate of whether their ICHRA may be affordable</a:t>
            </a:r>
          </a:p>
        </p:txBody>
      </p:sp>
      <p:sp>
        <p:nvSpPr>
          <p:cNvPr id="6" name="Slide Number Placeholder 5">
            <a:extLst>
              <a:ext uri="{FF2B5EF4-FFF2-40B4-BE49-F238E27FC236}">
                <a16:creationId xmlns:a16="http://schemas.microsoft.com/office/drawing/2014/main" id="{63BEBB9D-A5A9-41BB-808B-E377717E9D62}"/>
              </a:ext>
            </a:extLst>
          </p:cNvPr>
          <p:cNvSpPr>
            <a:spLocks noGrp="1"/>
          </p:cNvSpPr>
          <p:nvPr>
            <p:ph type="sldNum" sz="quarter" idx="12"/>
          </p:nvPr>
        </p:nvSpPr>
        <p:spPr/>
        <p:txBody>
          <a:bodyPr/>
          <a:lstStyle/>
          <a:p>
            <a:fld id="{0B2D781D-8844-5940-92D1-06EF0A7F581E}" type="slidenum">
              <a:rPr lang="en-US" smtClean="0"/>
              <a:t>58</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2701775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Key Points to Remember</a:t>
            </a:r>
          </a:p>
        </p:txBody>
      </p:sp>
      <p:sp>
        <p:nvSpPr>
          <p:cNvPr id="5" name="Content Placeholder 4"/>
          <p:cNvSpPr>
            <a:spLocks noGrp="1"/>
          </p:cNvSpPr>
          <p:nvPr>
            <p:ph sz="quarter" idx="13"/>
          </p:nvPr>
        </p:nvSpPr>
        <p:spPr>
          <a:xfrm>
            <a:off x="644471" y="1092631"/>
            <a:ext cx="10709329" cy="4333875"/>
          </a:xfrm>
        </p:spPr>
        <p:txBody>
          <a:bodyPr>
            <a:noAutofit/>
          </a:bodyPr>
          <a:lstStyle/>
          <a:p>
            <a:pPr lvl="0"/>
            <a:r>
              <a:rPr lang="en-US" sz="2400" dirty="0">
                <a:solidFill>
                  <a:srgbClr val="00529B"/>
                </a:solidFill>
              </a:rPr>
              <a:t>A Marketplace is a way for you, if you qualify, to find and buy health insurance.</a:t>
            </a:r>
          </a:p>
          <a:p>
            <a:pPr lvl="0"/>
            <a:r>
              <a:rPr lang="en-US" sz="2400" dirty="0">
                <a:solidFill>
                  <a:srgbClr val="00529B"/>
                </a:solidFill>
              </a:rPr>
              <a:t>The Marketplace Open Enrollment Period (OEP) runs from </a:t>
            </a:r>
            <a:br>
              <a:rPr lang="en-US" sz="2400" dirty="0">
                <a:solidFill>
                  <a:srgbClr val="00529B"/>
                </a:solidFill>
              </a:rPr>
            </a:br>
            <a:r>
              <a:rPr lang="en-US" sz="2400" dirty="0">
                <a:solidFill>
                  <a:srgbClr val="00529B"/>
                </a:solidFill>
              </a:rPr>
              <a:t>November 1–January 15 and coverage begins January 1 (enrollment period dates in state-based Marketplaces (SBMs) may differ). </a:t>
            </a:r>
          </a:p>
          <a:p>
            <a:pPr lvl="0"/>
            <a:r>
              <a:rPr lang="en-US" sz="2400" dirty="0">
                <a:solidFill>
                  <a:srgbClr val="00529B"/>
                </a:solidFill>
              </a:rPr>
              <a:t>You may enroll in or change plans during a Special Enrollment Period (SEP), if you qualify. </a:t>
            </a:r>
          </a:p>
          <a:p>
            <a:pPr lvl="0"/>
            <a:r>
              <a:rPr lang="en-US" sz="2400" dirty="0">
                <a:solidFill>
                  <a:srgbClr val="00529B"/>
                </a:solidFill>
              </a:rPr>
              <a:t>You can enroll in Medicaid or the Children’s Health Insurance Program (CHIP) anytime.</a:t>
            </a:r>
          </a:p>
          <a:p>
            <a:r>
              <a:rPr lang="en-US" sz="2400" dirty="0">
                <a:solidFill>
                  <a:srgbClr val="00529B"/>
                </a:solidFill>
              </a:rPr>
              <a:t>States have flexibility to have their own Marketplace. You can find more information on whether your state has its own Marketplace at </a:t>
            </a:r>
            <a:r>
              <a:rPr lang="en-US" sz="2400" u="sng" dirty="0">
                <a:solidFill>
                  <a:srgbClr val="0563C1"/>
                </a:solidFill>
              </a:rPr>
              <a:t>HealthCare.gov/marketplace-in-your-state</a:t>
            </a:r>
            <a:r>
              <a:rPr lang="en-US" sz="2400" dirty="0">
                <a:solidFill>
                  <a:srgbClr val="0563C1"/>
                </a:solidFill>
              </a:rPr>
              <a:t>.</a:t>
            </a:r>
          </a:p>
        </p:txBody>
      </p:sp>
      <p:sp>
        <p:nvSpPr>
          <p:cNvPr id="6" name="Slide Number Placeholder 5">
            <a:extLst>
              <a:ext uri="{FF2B5EF4-FFF2-40B4-BE49-F238E27FC236}">
                <a16:creationId xmlns:a16="http://schemas.microsoft.com/office/drawing/2014/main" id="{52A8807A-428E-43F0-A935-F73C2F556CE3}"/>
              </a:ext>
            </a:extLst>
          </p:cNvPr>
          <p:cNvSpPr>
            <a:spLocks noGrp="1"/>
          </p:cNvSpPr>
          <p:nvPr>
            <p:ph type="sldNum" sz="quarter" idx="12"/>
          </p:nvPr>
        </p:nvSpPr>
        <p:spPr/>
        <p:txBody>
          <a:bodyPr/>
          <a:lstStyle/>
          <a:p>
            <a:fld id="{0B2D781D-8844-5940-92D1-06EF0A7F581E}" type="slidenum">
              <a:rPr lang="en-US" smtClean="0"/>
              <a:t>59</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292852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dirty="0">
                <a:latin typeface="Arial Black" panose="020B0A04020102020204" pitchFamily="34" charset="0"/>
              </a:rPr>
              <a:t>What is the Health Insurance Marketplace?</a:t>
            </a:r>
          </a:p>
        </p:txBody>
      </p:sp>
      <p:sp>
        <p:nvSpPr>
          <p:cNvPr id="2" name="Rectangle: Rounded Corners 1">
            <a:extLst>
              <a:ext uri="{FF2B5EF4-FFF2-40B4-BE49-F238E27FC236}">
                <a16:creationId xmlns:a16="http://schemas.microsoft.com/office/drawing/2014/main" id="{803C764E-4A7C-406E-81F8-093BDFE2F50A}"/>
              </a:ext>
              <a:ext uri="{C183D7F6-B498-43B3-948B-1728B52AA6E4}">
                <adec:decorative xmlns:adec="http://schemas.microsoft.com/office/drawing/2017/decorative" val="1"/>
              </a:ext>
            </a:extLst>
          </p:cNvPr>
          <p:cNvSpPr/>
          <p:nvPr/>
        </p:nvSpPr>
        <p:spPr>
          <a:xfrm>
            <a:off x="838200" y="1730762"/>
            <a:ext cx="3200400" cy="411758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C2B193D-139E-4961-8C01-160D4A8CFD2A}"/>
              </a:ext>
            </a:extLst>
          </p:cNvPr>
          <p:cNvSpPr/>
          <p:nvPr/>
        </p:nvSpPr>
        <p:spPr>
          <a:xfrm>
            <a:off x="838199" y="3429000"/>
            <a:ext cx="3196003" cy="1631216"/>
          </a:xfrm>
          <a:prstGeom prst="rect">
            <a:avLst/>
          </a:prstGeom>
        </p:spPr>
        <p:txBody>
          <a:bodyPr wrap="square">
            <a:spAutoFit/>
          </a:bodyPr>
          <a:lstStyle/>
          <a:p>
            <a:pPr marL="91440" algn="ctr">
              <a:lnSpc>
                <a:spcPct val="100000"/>
              </a:lnSpc>
              <a:spcBef>
                <a:spcPts val="0"/>
              </a:spcBef>
              <a:spcAft>
                <a:spcPts val="600"/>
              </a:spcAft>
            </a:pPr>
            <a:r>
              <a:rPr lang="en-US" sz="2000" dirty="0">
                <a:solidFill>
                  <a:srgbClr val="00529B"/>
                </a:solidFill>
                <a:latin typeface="Arial" panose="020B0604020202020204" pitchFamily="34" charset="0"/>
                <a:cs typeface="Arial" panose="020B0604020202020204" pitchFamily="34" charset="0"/>
              </a:rPr>
              <a:t>A service that helps people shop for and enroll in health insurance online, over the phone or with in-person help</a:t>
            </a:r>
            <a:endParaRPr lang="en-US" sz="2000" strike="sngStrike" dirty="0">
              <a:solidFill>
                <a:srgbClr val="00529B"/>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24A95CD-17B6-433F-9BDF-DA3571EB99F1}"/>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98016" y="2139304"/>
            <a:ext cx="1676368" cy="1176857"/>
          </a:xfrm>
          <a:prstGeom prst="rect">
            <a:avLst/>
          </a:prstGeom>
        </p:spPr>
      </p:pic>
      <p:sp>
        <p:nvSpPr>
          <p:cNvPr id="10" name="Rectangle: Rounded Corners 9">
            <a:extLst>
              <a:ext uri="{FF2B5EF4-FFF2-40B4-BE49-F238E27FC236}">
                <a16:creationId xmlns:a16="http://schemas.microsoft.com/office/drawing/2014/main" id="{A89BE23D-6753-4B0E-9CF0-63FDD30BB126}"/>
              </a:ext>
              <a:ext uri="{C183D7F6-B498-43B3-948B-1728B52AA6E4}">
                <adec:decorative xmlns:adec="http://schemas.microsoft.com/office/drawing/2017/decorative" val="1"/>
              </a:ext>
            </a:extLst>
          </p:cNvPr>
          <p:cNvSpPr/>
          <p:nvPr/>
        </p:nvSpPr>
        <p:spPr>
          <a:xfrm>
            <a:off x="4517571" y="1730762"/>
            <a:ext cx="3200400" cy="411758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55823E-4B3B-4634-9235-EEFD20E9CCEA}"/>
              </a:ext>
            </a:extLst>
          </p:cNvPr>
          <p:cNvSpPr/>
          <p:nvPr/>
        </p:nvSpPr>
        <p:spPr>
          <a:xfrm>
            <a:off x="4508777" y="3429000"/>
            <a:ext cx="3200400" cy="2246769"/>
          </a:xfrm>
          <a:prstGeom prst="rect">
            <a:avLst/>
          </a:prstGeom>
        </p:spPr>
        <p:txBody>
          <a:bodyPr wrap="square">
            <a:noAutofit/>
          </a:bodyPr>
          <a:lstStyle/>
          <a:p>
            <a:pPr marL="91440" algn="ctr">
              <a:lnSpc>
                <a:spcPct val="100000"/>
              </a:lnSpc>
              <a:spcBef>
                <a:spcPts val="0"/>
              </a:spcBef>
              <a:spcAft>
                <a:spcPts val="600"/>
              </a:spcAft>
            </a:pPr>
            <a:r>
              <a:rPr lang="en-US" sz="2000" dirty="0">
                <a:solidFill>
                  <a:srgbClr val="00529B"/>
                </a:solidFill>
                <a:latin typeface="Arial" panose="020B0604020202020204" pitchFamily="34" charset="0"/>
                <a:cs typeface="Arial" panose="020B0604020202020204" pitchFamily="34" charset="0"/>
              </a:rPr>
              <a:t>Allows you to compare private health plans on the basis of price, benefits, quality, and other factors</a:t>
            </a:r>
          </a:p>
        </p:txBody>
      </p:sp>
      <p:pic>
        <p:nvPicPr>
          <p:cNvPr id="13" name="Picture 12">
            <a:extLst>
              <a:ext uri="{FF2B5EF4-FFF2-40B4-BE49-F238E27FC236}">
                <a16:creationId xmlns:a16="http://schemas.microsoft.com/office/drawing/2014/main" id="{0A645CA2-5666-47EC-A93B-EEE8435316A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99535" y="2090273"/>
            <a:ext cx="1448383" cy="1113095"/>
          </a:xfrm>
          <a:prstGeom prst="rect">
            <a:avLst/>
          </a:prstGeom>
        </p:spPr>
      </p:pic>
      <p:sp>
        <p:nvSpPr>
          <p:cNvPr id="9" name="Rectangle: Rounded Corners 8">
            <a:extLst>
              <a:ext uri="{FF2B5EF4-FFF2-40B4-BE49-F238E27FC236}">
                <a16:creationId xmlns:a16="http://schemas.microsoft.com/office/drawing/2014/main" id="{03DC4B70-1D7F-4984-A926-47F5647CC05A}"/>
              </a:ext>
              <a:ext uri="{C183D7F6-B498-43B3-948B-1728B52AA6E4}">
                <adec:decorative xmlns:adec="http://schemas.microsoft.com/office/drawing/2017/decorative" val="1"/>
              </a:ext>
            </a:extLst>
          </p:cNvPr>
          <p:cNvSpPr/>
          <p:nvPr/>
        </p:nvSpPr>
        <p:spPr>
          <a:xfrm>
            <a:off x="8157797" y="1747091"/>
            <a:ext cx="3200400" cy="411758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3259436-2F37-48E1-A8A5-2C92C285300F}"/>
              </a:ext>
            </a:extLst>
          </p:cNvPr>
          <p:cNvSpPr/>
          <p:nvPr/>
        </p:nvSpPr>
        <p:spPr>
          <a:xfrm>
            <a:off x="8153400" y="3445329"/>
            <a:ext cx="3200400" cy="2246769"/>
          </a:xfrm>
          <a:prstGeom prst="rect">
            <a:avLst/>
          </a:prstGeom>
        </p:spPr>
        <p:txBody>
          <a:bodyPr wrap="square">
            <a:spAutoFit/>
          </a:bodyPr>
          <a:lstStyle/>
          <a:p>
            <a:pPr marL="91440" algn="ctr">
              <a:lnSpc>
                <a:spcPct val="100000"/>
              </a:lnSpc>
              <a:spcBef>
                <a:spcPts val="0"/>
              </a:spcBef>
              <a:spcAft>
                <a:spcPts val="600"/>
              </a:spcAft>
            </a:pPr>
            <a:r>
              <a:rPr lang="en-US" sz="2000" dirty="0">
                <a:solidFill>
                  <a:srgbClr val="00529B"/>
                </a:solidFill>
                <a:latin typeface="Arial" panose="020B0604020202020204" pitchFamily="34" charset="0"/>
                <a:cs typeface="Arial" panose="020B0604020202020204" pitchFamily="34" charset="0"/>
              </a:rPr>
              <a:t>Small businesses can use the Small Business Health Options Program (SHOP) Marketplace to provide health and/or dental insurance for their employees</a:t>
            </a:r>
            <a:endParaRPr lang="en-US" sz="2000" strike="sngStrike" dirty="0">
              <a:solidFill>
                <a:srgbClr val="00529B"/>
              </a:solidFill>
              <a:latin typeface="Arial" panose="020B0604020202020204" pitchFamily="34" charset="0"/>
              <a:cs typeface="Arial" panose="020B0604020202020204" pitchFamily="34" charset="0"/>
            </a:endParaRPr>
          </a:p>
        </p:txBody>
      </p:sp>
      <p:pic>
        <p:nvPicPr>
          <p:cNvPr id="18" name="Graphic 17">
            <a:extLst>
              <a:ext uri="{FF2B5EF4-FFF2-40B4-BE49-F238E27FC236}">
                <a16:creationId xmlns:a16="http://schemas.microsoft.com/office/drawing/2014/main" id="{4819AA04-39BA-445F-A8D6-044279E0052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6950" y="1897674"/>
            <a:ext cx="1329379" cy="1440603"/>
          </a:xfrm>
          <a:prstGeom prst="rect">
            <a:avLst/>
          </a:prstGeom>
        </p:spPr>
      </p:pic>
      <p:sp>
        <p:nvSpPr>
          <p:cNvPr id="3" name="Slide Number Placeholder 2">
            <a:extLst>
              <a:ext uri="{FF2B5EF4-FFF2-40B4-BE49-F238E27FC236}">
                <a16:creationId xmlns:a16="http://schemas.microsoft.com/office/drawing/2014/main" id="{8E43FD16-5D20-40E4-A469-C7E516E6C9D8}"/>
              </a:ext>
            </a:extLst>
          </p:cNvPr>
          <p:cNvSpPr>
            <a:spLocks noGrp="1"/>
          </p:cNvSpPr>
          <p:nvPr>
            <p:ph type="sldNum" sz="quarter" idx="12"/>
          </p:nvPr>
        </p:nvSpPr>
        <p:spPr/>
        <p:txBody>
          <a:bodyPr/>
          <a:lstStyle/>
          <a:p>
            <a:fld id="{48F63A3B-78C7-47BE-AE5E-E10140E04643}" type="slidenum">
              <a:rPr lang="en-US" smtClean="0"/>
              <a:t>6</a:t>
            </a:fld>
            <a:endParaRPr lang="en-US" dirty="0"/>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Marketplace Basics</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3589757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Key Points to Remember (continued)</a:t>
            </a:r>
          </a:p>
        </p:txBody>
      </p:sp>
      <p:sp>
        <p:nvSpPr>
          <p:cNvPr id="5" name="Content Placeholder 4"/>
          <p:cNvSpPr>
            <a:spLocks noGrp="1"/>
          </p:cNvSpPr>
          <p:nvPr>
            <p:ph sz="quarter" idx="13"/>
          </p:nvPr>
        </p:nvSpPr>
        <p:spPr>
          <a:xfrm>
            <a:off x="261257" y="1306231"/>
            <a:ext cx="11687935" cy="4789714"/>
          </a:xfrm>
        </p:spPr>
        <p:txBody>
          <a:bodyPr>
            <a:noAutofit/>
          </a:bodyPr>
          <a:lstStyle/>
          <a:p>
            <a:pPr lvl="0">
              <a:lnSpc>
                <a:spcPct val="100000"/>
              </a:lnSpc>
            </a:pPr>
            <a:r>
              <a:rPr lang="en-US" sz="2400" dirty="0">
                <a:solidFill>
                  <a:srgbClr val="00529B"/>
                </a:solidFill>
              </a:rPr>
              <a:t>You may be eligible for lower costs on your monthly premiums and out-of-pocket costs.</a:t>
            </a:r>
          </a:p>
          <a:p>
            <a:pPr lvl="0">
              <a:lnSpc>
                <a:spcPct val="100000"/>
              </a:lnSpc>
            </a:pPr>
            <a:r>
              <a:rPr lang="en-US" sz="2400" dirty="0">
                <a:solidFill>
                  <a:srgbClr val="00529B"/>
                </a:solidFill>
              </a:rPr>
              <a:t>There’s help available through the Marketplace Call Center at 1-800-318-2596; </a:t>
            </a:r>
            <a:br>
              <a:rPr lang="en-US" sz="2400" dirty="0">
                <a:solidFill>
                  <a:srgbClr val="00529B"/>
                </a:solidFill>
              </a:rPr>
            </a:br>
            <a:r>
              <a:rPr lang="en-US" sz="2400" dirty="0">
                <a:solidFill>
                  <a:srgbClr val="00529B"/>
                </a:solidFill>
              </a:rPr>
              <a:t>TTY: 1-855-889-4325, Marketplace enrollment assisters, and agents and brokers. </a:t>
            </a:r>
          </a:p>
          <a:p>
            <a:pPr lvl="0">
              <a:lnSpc>
                <a:spcPct val="100000"/>
              </a:lnSpc>
            </a:pPr>
            <a:r>
              <a:rPr lang="en-US" sz="2400" dirty="0">
                <a:solidFill>
                  <a:srgbClr val="00529B"/>
                </a:solidFill>
              </a:rPr>
              <a:t>If you don’t agree with a decision made by a Marketplace, you may be able to file an appeal at </a:t>
            </a:r>
            <a:r>
              <a:rPr lang="en-US" sz="2400" u="sng" dirty="0">
                <a:solidFill>
                  <a:srgbClr val="0563C1"/>
                </a:solidFill>
                <a:ea typeface="Calibri" panose="020F0502020204030204" pitchFamily="34" charset="0"/>
                <a:hlinkClick r:id="rId4"/>
              </a:rPr>
              <a:t>HealthCare.gov/marketplace-appeals</a:t>
            </a:r>
            <a:r>
              <a:rPr lang="en-US" sz="2400" dirty="0">
                <a:ea typeface="Calibri" panose="020F0502020204030204" pitchFamily="34" charset="0"/>
              </a:rPr>
              <a:t>.</a:t>
            </a:r>
          </a:p>
          <a:p>
            <a:pPr>
              <a:lnSpc>
                <a:spcPct val="100000"/>
              </a:lnSpc>
            </a:pPr>
            <a:r>
              <a:rPr lang="en-US" sz="2400" dirty="0">
                <a:solidFill>
                  <a:srgbClr val="00529B"/>
                </a:solidFill>
              </a:rPr>
              <a:t>If you’re almost 65 and applying for coverage through a Marketplace, know the benefits of enrolling in Medicare as soon as you become eligible.</a:t>
            </a:r>
          </a:p>
          <a:p>
            <a:pPr>
              <a:lnSpc>
                <a:spcPct val="100000"/>
              </a:lnSpc>
            </a:pPr>
            <a:r>
              <a:rPr lang="en-US" sz="2400" dirty="0">
                <a:solidFill>
                  <a:srgbClr val="00529B"/>
                </a:solidFill>
              </a:rPr>
              <a:t>There are insurance options for employers like Small Business Health Options Program (SHOP), Qualified Small Employer Health Reimbursement Arrangement (QSEHRA), and individual coverage Health Reimbursement Arrangements (HRA).</a:t>
            </a:r>
          </a:p>
          <a:p>
            <a:pPr lvl="0">
              <a:lnSpc>
                <a:spcPct val="100000"/>
              </a:lnSpc>
            </a:pPr>
            <a:endParaRPr lang="en-US" sz="2000" dirty="0"/>
          </a:p>
          <a:p>
            <a:pPr lvl="0">
              <a:lnSpc>
                <a:spcPct val="100000"/>
              </a:lnSpc>
            </a:pPr>
            <a:endParaRPr lang="en-US" sz="2000" dirty="0">
              <a:ea typeface="Calibri" panose="020F0502020204030204" pitchFamily="34" charset="0"/>
            </a:endParaRPr>
          </a:p>
          <a:p>
            <a:pPr lvl="0">
              <a:lnSpc>
                <a:spcPct val="100000"/>
              </a:lnSpc>
            </a:pPr>
            <a:endParaRPr lang="en-US" sz="2000" dirty="0">
              <a:ea typeface="Calibri" panose="020F0502020204030204" pitchFamily="34" charset="0"/>
            </a:endParaRPr>
          </a:p>
          <a:p>
            <a:pPr lvl="0">
              <a:lnSpc>
                <a:spcPct val="100000"/>
              </a:lnSpc>
            </a:pPr>
            <a:endParaRPr lang="en-US" sz="2000" dirty="0"/>
          </a:p>
        </p:txBody>
      </p:sp>
      <p:sp>
        <p:nvSpPr>
          <p:cNvPr id="6" name="Slide Number Placeholder 5">
            <a:extLst>
              <a:ext uri="{FF2B5EF4-FFF2-40B4-BE49-F238E27FC236}">
                <a16:creationId xmlns:a16="http://schemas.microsoft.com/office/drawing/2014/main" id="{9499199A-EA40-42C7-8907-4AB0828D89CD}"/>
              </a:ext>
            </a:extLst>
          </p:cNvPr>
          <p:cNvSpPr>
            <a:spLocks noGrp="1"/>
          </p:cNvSpPr>
          <p:nvPr>
            <p:ph type="sldNum" sz="quarter" idx="12"/>
          </p:nvPr>
        </p:nvSpPr>
        <p:spPr/>
        <p:txBody>
          <a:bodyPr/>
          <a:lstStyle/>
          <a:p>
            <a:fld id="{0B2D781D-8844-5940-92D1-06EF0A7F581E}" type="slidenum">
              <a:rPr lang="en-US" smtClean="0"/>
              <a:t>60</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2929931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Resources</a:t>
            </a:r>
          </a:p>
        </p:txBody>
      </p:sp>
      <p:sp>
        <p:nvSpPr>
          <p:cNvPr id="7" name="Content Placeholder 6"/>
          <p:cNvSpPr>
            <a:spLocks noGrp="1"/>
          </p:cNvSpPr>
          <p:nvPr>
            <p:ph sz="quarter" idx="13"/>
          </p:nvPr>
        </p:nvSpPr>
        <p:spPr>
          <a:xfrm>
            <a:off x="914400" y="1371600"/>
            <a:ext cx="9461499" cy="4333875"/>
          </a:xfrm>
        </p:spPr>
        <p:txBody>
          <a:bodyPr>
            <a:noAutofit/>
          </a:bodyPr>
          <a:lstStyle/>
          <a:p>
            <a:pPr lvl="0">
              <a:lnSpc>
                <a:spcPct val="100000"/>
              </a:lnSpc>
            </a:pPr>
            <a:r>
              <a:rPr lang="en-US" sz="2400" dirty="0">
                <a:solidFill>
                  <a:srgbClr val="00529B"/>
                </a:solidFill>
              </a:rPr>
              <a:t>Sign up to get email and text alerts at </a:t>
            </a:r>
            <a:r>
              <a:rPr lang="en-US" sz="2400" dirty="0">
                <a:hlinkClick r:id="rId4"/>
              </a:rPr>
              <a:t>HealthCare.gov/subscribe</a:t>
            </a:r>
            <a:endParaRPr lang="en-US" sz="2400" dirty="0"/>
          </a:p>
          <a:p>
            <a:pPr lvl="0"/>
            <a:r>
              <a:rPr lang="en-US" sz="2400" dirty="0">
                <a:hlinkClick r:id="rId5"/>
              </a:rPr>
              <a:t>CuidadoDeSalud.gov</a:t>
            </a:r>
            <a:r>
              <a:rPr lang="en-US" sz="2400" dirty="0"/>
              <a:t> </a:t>
            </a:r>
            <a:r>
              <a:rPr lang="en-US" sz="2400" dirty="0">
                <a:solidFill>
                  <a:srgbClr val="00529B"/>
                </a:solidFill>
              </a:rPr>
              <a:t>for</a:t>
            </a:r>
            <a:r>
              <a:rPr lang="en-US" sz="2400" dirty="0"/>
              <a:t> </a:t>
            </a:r>
            <a:r>
              <a:rPr lang="en-US" sz="2400" dirty="0">
                <a:hlinkClick r:id="rId6"/>
              </a:rPr>
              <a:t>HealthCare.gov</a:t>
            </a:r>
            <a:r>
              <a:rPr lang="en-US" sz="2400" dirty="0"/>
              <a:t> </a:t>
            </a:r>
            <a:r>
              <a:rPr lang="en-US" sz="2400" dirty="0">
                <a:solidFill>
                  <a:srgbClr val="00529B"/>
                </a:solidFill>
              </a:rPr>
              <a:t>in Spanish</a:t>
            </a:r>
          </a:p>
          <a:p>
            <a:pPr lvl="0">
              <a:lnSpc>
                <a:spcPct val="100000"/>
              </a:lnSpc>
            </a:pPr>
            <a:r>
              <a:rPr lang="en-US" sz="2400" dirty="0">
                <a:solidFill>
                  <a:srgbClr val="00529B"/>
                </a:solidFill>
              </a:rPr>
              <a:t>Updates and resources for organizations are available at</a:t>
            </a:r>
            <a:br>
              <a:rPr lang="en-US" sz="2400" dirty="0"/>
            </a:br>
            <a:r>
              <a:rPr lang="en-US" sz="2400" dirty="0">
                <a:hlinkClick r:id="rId7"/>
              </a:rPr>
              <a:t>Marketplace.cms.gov</a:t>
            </a:r>
            <a:endParaRPr lang="en-US" sz="2400" dirty="0"/>
          </a:p>
          <a:p>
            <a:pPr>
              <a:lnSpc>
                <a:spcPct val="100000"/>
              </a:lnSpc>
            </a:pPr>
            <a:r>
              <a:rPr lang="en-US" sz="2400" u="sng" dirty="0">
                <a:hlinkClick r:id="rId8"/>
              </a:rPr>
              <a:t>Twitter.com/HealthCareGov</a:t>
            </a:r>
            <a:endParaRPr lang="en-US" sz="2400" dirty="0"/>
          </a:p>
          <a:p>
            <a:pPr>
              <a:lnSpc>
                <a:spcPct val="100000"/>
              </a:lnSpc>
            </a:pPr>
            <a:r>
              <a:rPr lang="en-US" sz="2400" u="sng" dirty="0">
                <a:hlinkClick r:id="rId9"/>
              </a:rPr>
              <a:t>Facebook.com/Healthcare.gov</a:t>
            </a:r>
            <a:endParaRPr lang="en-US" sz="2400" dirty="0"/>
          </a:p>
          <a:p>
            <a:pPr>
              <a:lnSpc>
                <a:spcPct val="100000"/>
              </a:lnSpc>
            </a:pPr>
            <a:endParaRPr lang="en-US" sz="2400" u="sng" dirty="0"/>
          </a:p>
        </p:txBody>
      </p:sp>
      <p:sp>
        <p:nvSpPr>
          <p:cNvPr id="2" name="Slide Number Placeholder 1">
            <a:extLst>
              <a:ext uri="{FF2B5EF4-FFF2-40B4-BE49-F238E27FC236}">
                <a16:creationId xmlns:a16="http://schemas.microsoft.com/office/drawing/2014/main" id="{D4A0A41E-1359-4A71-AB31-A6D9687D2E2C}"/>
              </a:ext>
            </a:extLst>
          </p:cNvPr>
          <p:cNvSpPr>
            <a:spLocks noGrp="1"/>
          </p:cNvSpPr>
          <p:nvPr>
            <p:ph type="sldNum" sz="quarter" idx="12"/>
          </p:nvPr>
        </p:nvSpPr>
        <p:spPr/>
        <p:txBody>
          <a:bodyPr/>
          <a:lstStyle/>
          <a:p>
            <a:fld id="{0B2D781D-8844-5940-92D1-06EF0A7F581E}" type="slidenum">
              <a:rPr lang="en-US" smtClean="0"/>
              <a:t>61</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4" name="Date Placeholder 3"/>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28952918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366B8-654A-49DF-B7A0-0F617A2AB2A0}"/>
              </a:ext>
            </a:extLst>
          </p:cNvPr>
          <p:cNvSpPr>
            <a:spLocks noGrp="1"/>
          </p:cNvSpPr>
          <p:nvPr>
            <p:ph type="title"/>
          </p:nvPr>
        </p:nvSpPr>
        <p:spPr/>
        <p:txBody>
          <a:bodyPr/>
          <a:lstStyle/>
          <a:p>
            <a:r>
              <a:rPr lang="en-US" dirty="0"/>
              <a:t>Acronyms</a:t>
            </a:r>
          </a:p>
        </p:txBody>
      </p:sp>
      <p:sp>
        <p:nvSpPr>
          <p:cNvPr id="6" name="Text Placeholder 5">
            <a:extLst>
              <a:ext uri="{FF2B5EF4-FFF2-40B4-BE49-F238E27FC236}">
                <a16:creationId xmlns:a16="http://schemas.microsoft.com/office/drawing/2014/main" id="{6B9A102F-574D-42EA-8861-84DA3AF7CD0D}"/>
              </a:ext>
            </a:extLst>
          </p:cNvPr>
          <p:cNvSpPr>
            <a:spLocks noGrp="1"/>
          </p:cNvSpPr>
          <p:nvPr>
            <p:ph type="body" sz="quarter" idx="13"/>
          </p:nvPr>
        </p:nvSpPr>
        <p:spPr>
          <a:xfrm>
            <a:off x="773906" y="1085611"/>
            <a:ext cx="10644188" cy="2819962"/>
          </a:xfrm>
        </p:spPr>
        <p:txBody>
          <a:bodyPr wrap="none" numCol="2" spcCol="274320">
            <a:noAutofit/>
          </a:bodyPr>
          <a:lstStyle/>
          <a:p>
            <a:pPr marL="0" indent="0">
              <a:spcAft>
                <a:spcPts val="600"/>
              </a:spcAft>
              <a:buNone/>
            </a:pPr>
            <a:r>
              <a:rPr lang="en-US" sz="1800" b="1" dirty="0">
                <a:solidFill>
                  <a:srgbClr val="00529B"/>
                </a:solidFill>
              </a:rPr>
              <a:t>ACA</a:t>
            </a:r>
            <a:r>
              <a:rPr lang="en-US" sz="1800" dirty="0">
                <a:solidFill>
                  <a:srgbClr val="00529B"/>
                </a:solidFill>
              </a:rPr>
              <a:t> Affordable Care Act </a:t>
            </a:r>
          </a:p>
          <a:p>
            <a:pPr marL="0" indent="0">
              <a:spcAft>
                <a:spcPts val="600"/>
              </a:spcAft>
              <a:buNone/>
            </a:pPr>
            <a:r>
              <a:rPr lang="en-US" sz="1800" b="1" dirty="0">
                <a:solidFill>
                  <a:srgbClr val="00529B"/>
                </a:solidFill>
              </a:rPr>
              <a:t>AI/AN </a:t>
            </a:r>
            <a:r>
              <a:rPr lang="en-US" sz="1800" dirty="0">
                <a:solidFill>
                  <a:srgbClr val="00529B"/>
                </a:solidFill>
              </a:rPr>
              <a:t>American India/Alaska Natives</a:t>
            </a:r>
          </a:p>
          <a:p>
            <a:pPr marL="0" indent="0">
              <a:spcAft>
                <a:spcPts val="600"/>
              </a:spcAft>
              <a:buNone/>
            </a:pPr>
            <a:r>
              <a:rPr lang="en-US" sz="1800" b="1" dirty="0">
                <a:solidFill>
                  <a:srgbClr val="00529B"/>
                </a:solidFill>
              </a:rPr>
              <a:t>APTC</a:t>
            </a:r>
            <a:r>
              <a:rPr lang="en-US" sz="1800" dirty="0">
                <a:solidFill>
                  <a:srgbClr val="00529B"/>
                </a:solidFill>
              </a:rPr>
              <a:t> Advance Payments of the Premium Tax Credit </a:t>
            </a:r>
          </a:p>
          <a:p>
            <a:pPr marL="0" indent="0">
              <a:spcAft>
                <a:spcPts val="600"/>
              </a:spcAft>
              <a:buNone/>
            </a:pPr>
            <a:r>
              <a:rPr lang="en-US" sz="1800" b="1" dirty="0">
                <a:solidFill>
                  <a:srgbClr val="00529B"/>
                </a:solidFill>
              </a:rPr>
              <a:t>CHIP</a:t>
            </a:r>
            <a:r>
              <a:rPr lang="en-US" sz="1800" dirty="0">
                <a:solidFill>
                  <a:srgbClr val="00529B"/>
                </a:solidFill>
              </a:rPr>
              <a:t> Children’s Health Insurance Program </a:t>
            </a:r>
          </a:p>
          <a:p>
            <a:pPr marL="0" indent="0">
              <a:spcAft>
                <a:spcPts val="600"/>
              </a:spcAft>
              <a:buNone/>
            </a:pPr>
            <a:r>
              <a:rPr lang="en-US" sz="1800" b="1" dirty="0">
                <a:solidFill>
                  <a:srgbClr val="00529B"/>
                </a:solidFill>
              </a:rPr>
              <a:t>CSR</a:t>
            </a:r>
            <a:r>
              <a:rPr lang="en-US" sz="1800" dirty="0">
                <a:solidFill>
                  <a:srgbClr val="00529B"/>
                </a:solidFill>
              </a:rPr>
              <a:t> Cost-sharing Reductions </a:t>
            </a:r>
          </a:p>
          <a:p>
            <a:pPr marL="0" indent="0">
              <a:spcAft>
                <a:spcPts val="600"/>
              </a:spcAft>
              <a:buNone/>
            </a:pPr>
            <a:r>
              <a:rPr lang="en-US" sz="1800" b="1" dirty="0">
                <a:solidFill>
                  <a:srgbClr val="00529B"/>
                </a:solidFill>
              </a:rPr>
              <a:t>EFT</a:t>
            </a:r>
            <a:r>
              <a:rPr lang="en-US" sz="1800" dirty="0">
                <a:solidFill>
                  <a:srgbClr val="00529B"/>
                </a:solidFill>
              </a:rPr>
              <a:t> Electronic Fund Transfer </a:t>
            </a:r>
          </a:p>
          <a:p>
            <a:pPr marL="0" indent="0">
              <a:spcAft>
                <a:spcPts val="600"/>
              </a:spcAft>
              <a:buNone/>
            </a:pPr>
            <a:r>
              <a:rPr lang="en-US" sz="1800" b="1" dirty="0">
                <a:solidFill>
                  <a:srgbClr val="00529B"/>
                </a:solidFill>
              </a:rPr>
              <a:t>FFM</a:t>
            </a:r>
            <a:r>
              <a:rPr lang="en-US" sz="1800" dirty="0">
                <a:solidFill>
                  <a:srgbClr val="00529B"/>
                </a:solidFill>
              </a:rPr>
              <a:t> Federally-facilitated Marketplaces </a:t>
            </a:r>
          </a:p>
          <a:p>
            <a:pPr marL="0" indent="0">
              <a:spcAft>
                <a:spcPts val="600"/>
              </a:spcAft>
              <a:buNone/>
            </a:pPr>
            <a:r>
              <a:rPr lang="en-US" sz="1800" b="1" dirty="0">
                <a:solidFill>
                  <a:srgbClr val="00529B"/>
                </a:solidFill>
              </a:rPr>
              <a:t>FPL</a:t>
            </a:r>
            <a:r>
              <a:rPr lang="en-US" sz="1800" dirty="0">
                <a:solidFill>
                  <a:srgbClr val="00529B"/>
                </a:solidFill>
              </a:rPr>
              <a:t> Federal Poverty Level </a:t>
            </a:r>
          </a:p>
          <a:p>
            <a:pPr marL="0" indent="0">
              <a:spcAft>
                <a:spcPts val="600"/>
              </a:spcAft>
              <a:buNone/>
            </a:pPr>
            <a:r>
              <a:rPr lang="en-US" sz="1800" b="1" dirty="0">
                <a:solidFill>
                  <a:srgbClr val="00529B"/>
                </a:solidFill>
              </a:rPr>
              <a:t>HHS</a:t>
            </a:r>
            <a:r>
              <a:rPr lang="en-US" sz="1800" dirty="0">
                <a:solidFill>
                  <a:srgbClr val="00529B"/>
                </a:solidFill>
              </a:rPr>
              <a:t> Department of Health &amp; Human Services </a:t>
            </a:r>
          </a:p>
          <a:p>
            <a:pPr marL="0" indent="0">
              <a:spcAft>
                <a:spcPts val="600"/>
              </a:spcAft>
              <a:buNone/>
            </a:pPr>
            <a:r>
              <a:rPr lang="en-US" sz="1800" b="1" dirty="0">
                <a:solidFill>
                  <a:srgbClr val="00529B"/>
                </a:solidFill>
              </a:rPr>
              <a:t>HRA</a:t>
            </a:r>
            <a:r>
              <a:rPr lang="en-US" sz="1800" dirty="0">
                <a:solidFill>
                  <a:srgbClr val="00529B"/>
                </a:solidFill>
              </a:rPr>
              <a:t> Health Reimbursement Arrangement </a:t>
            </a:r>
          </a:p>
          <a:p>
            <a:pPr marL="0" indent="0">
              <a:spcAft>
                <a:spcPts val="600"/>
              </a:spcAft>
              <a:buNone/>
            </a:pPr>
            <a:r>
              <a:rPr lang="en-US" sz="1800" b="1" dirty="0">
                <a:solidFill>
                  <a:srgbClr val="00529B"/>
                </a:solidFill>
              </a:rPr>
              <a:t>IEP</a:t>
            </a:r>
            <a:r>
              <a:rPr lang="en-US" sz="1800" dirty="0">
                <a:solidFill>
                  <a:srgbClr val="00529B"/>
                </a:solidFill>
              </a:rPr>
              <a:t> Initial Enrollment Period </a:t>
            </a:r>
          </a:p>
          <a:p>
            <a:pPr marL="0" indent="0">
              <a:spcAft>
                <a:spcPts val="600"/>
              </a:spcAft>
              <a:buNone/>
            </a:pPr>
            <a:r>
              <a:rPr lang="en-US" sz="1800" b="1" dirty="0">
                <a:solidFill>
                  <a:srgbClr val="00529B"/>
                </a:solidFill>
              </a:rPr>
              <a:t>OEP</a:t>
            </a:r>
            <a:r>
              <a:rPr lang="en-US" sz="1800" dirty="0">
                <a:solidFill>
                  <a:srgbClr val="00529B"/>
                </a:solidFill>
              </a:rPr>
              <a:t> Open Enrollment Period </a:t>
            </a:r>
          </a:p>
          <a:p>
            <a:pPr marL="0" indent="0">
              <a:spcAft>
                <a:spcPts val="600"/>
              </a:spcAft>
              <a:buNone/>
            </a:pPr>
            <a:r>
              <a:rPr lang="en-US" sz="1800" b="1" dirty="0">
                <a:solidFill>
                  <a:srgbClr val="00529B"/>
                </a:solidFill>
              </a:rPr>
              <a:t>QHP</a:t>
            </a:r>
            <a:r>
              <a:rPr lang="en-US" sz="1800" dirty="0">
                <a:solidFill>
                  <a:srgbClr val="00529B"/>
                </a:solidFill>
              </a:rPr>
              <a:t> Qualified Health Plans</a:t>
            </a:r>
          </a:p>
          <a:p>
            <a:pPr marL="0" indent="0">
              <a:spcAft>
                <a:spcPts val="600"/>
              </a:spcAft>
              <a:buNone/>
            </a:pPr>
            <a:r>
              <a:rPr lang="en-US" sz="1800" b="1" dirty="0">
                <a:solidFill>
                  <a:srgbClr val="00529B"/>
                </a:solidFill>
              </a:rPr>
              <a:t>QSEHRA</a:t>
            </a:r>
            <a:r>
              <a:rPr lang="en-US" sz="1800" dirty="0">
                <a:solidFill>
                  <a:srgbClr val="00529B"/>
                </a:solidFill>
              </a:rPr>
              <a:t> Explain Qualified Small Employer Health Reimbursement Arrangement </a:t>
            </a:r>
          </a:p>
          <a:p>
            <a:pPr marL="0" indent="0">
              <a:spcAft>
                <a:spcPts val="600"/>
              </a:spcAft>
              <a:buNone/>
            </a:pPr>
            <a:r>
              <a:rPr lang="en-US" sz="1800" b="1" dirty="0">
                <a:solidFill>
                  <a:srgbClr val="00529B"/>
                </a:solidFill>
              </a:rPr>
              <a:t>SBM</a:t>
            </a:r>
            <a:r>
              <a:rPr lang="en-US" sz="1800" dirty="0">
                <a:solidFill>
                  <a:srgbClr val="00529B"/>
                </a:solidFill>
              </a:rPr>
              <a:t> State-based Marketplaces</a:t>
            </a:r>
          </a:p>
          <a:p>
            <a:pPr marL="0" indent="0">
              <a:spcAft>
                <a:spcPts val="600"/>
              </a:spcAft>
              <a:buNone/>
            </a:pPr>
            <a:r>
              <a:rPr lang="en-US" sz="1800" b="1" dirty="0">
                <a:solidFill>
                  <a:srgbClr val="00529B"/>
                </a:solidFill>
              </a:rPr>
              <a:t>SEP</a:t>
            </a:r>
            <a:r>
              <a:rPr lang="en-US" sz="1800" dirty="0">
                <a:solidFill>
                  <a:srgbClr val="00529B"/>
                </a:solidFill>
              </a:rPr>
              <a:t> Special Enrollment Period </a:t>
            </a:r>
          </a:p>
          <a:p>
            <a:pPr marL="0" indent="0">
              <a:spcAft>
                <a:spcPts val="600"/>
              </a:spcAft>
              <a:buNone/>
            </a:pPr>
            <a:r>
              <a:rPr lang="en-US" sz="1800" b="1" dirty="0">
                <a:solidFill>
                  <a:srgbClr val="00529B"/>
                </a:solidFill>
              </a:rPr>
              <a:t>SHOP</a:t>
            </a:r>
            <a:r>
              <a:rPr lang="en-US" sz="1800" dirty="0">
                <a:solidFill>
                  <a:srgbClr val="00529B"/>
                </a:solidFill>
              </a:rPr>
              <a:t> Small Business Health Options Program</a:t>
            </a:r>
          </a:p>
          <a:p>
            <a:pPr marL="0" indent="0">
              <a:spcAft>
                <a:spcPts val="600"/>
              </a:spcAft>
              <a:buNone/>
            </a:pPr>
            <a:r>
              <a:rPr lang="en-US" sz="1800" b="1" dirty="0">
                <a:solidFill>
                  <a:srgbClr val="00529B"/>
                </a:solidFill>
              </a:rPr>
              <a:t>STDLI</a:t>
            </a:r>
            <a:r>
              <a:rPr lang="en-US" sz="1800" dirty="0">
                <a:solidFill>
                  <a:srgbClr val="00529B"/>
                </a:solidFill>
              </a:rPr>
              <a:t> Short-term, Limited-Duration Insurance </a:t>
            </a:r>
          </a:p>
          <a:p>
            <a:pPr marL="0" indent="0">
              <a:spcAft>
                <a:spcPts val="600"/>
              </a:spcAft>
              <a:buNone/>
            </a:pPr>
            <a:endParaRPr lang="en-US" sz="1800" dirty="0">
              <a:solidFill>
                <a:srgbClr val="00529B"/>
              </a:solidFill>
            </a:endParaRPr>
          </a:p>
          <a:p>
            <a:pPr marL="0" indent="0">
              <a:spcAft>
                <a:spcPts val="600"/>
              </a:spcAft>
              <a:buNone/>
            </a:pPr>
            <a:endParaRPr lang="en-US" sz="1800" dirty="0">
              <a:solidFill>
                <a:srgbClr val="00529B"/>
              </a:solidFill>
            </a:endParaRPr>
          </a:p>
        </p:txBody>
      </p:sp>
      <p:sp>
        <p:nvSpPr>
          <p:cNvPr id="5" name="Slide Number Placeholder 4">
            <a:extLst>
              <a:ext uri="{FF2B5EF4-FFF2-40B4-BE49-F238E27FC236}">
                <a16:creationId xmlns:a16="http://schemas.microsoft.com/office/drawing/2014/main" id="{6AEEBF13-F84D-4934-984A-62F5FC88B88B}"/>
              </a:ext>
            </a:extLst>
          </p:cNvPr>
          <p:cNvSpPr>
            <a:spLocks noGrp="1"/>
          </p:cNvSpPr>
          <p:nvPr>
            <p:ph type="sldNum" sz="quarter" idx="12"/>
          </p:nvPr>
        </p:nvSpPr>
        <p:spPr/>
        <p:txBody>
          <a:bodyPr/>
          <a:lstStyle/>
          <a:p>
            <a:fld id="{0B2D781D-8844-5940-92D1-06EF0A7F581E}" type="slidenum">
              <a:rPr lang="en-US" smtClean="0"/>
              <a:pPr/>
              <a:t>62</a:t>
            </a:fld>
            <a:endParaRPr lang="en-US" dirty="0"/>
          </a:p>
        </p:txBody>
      </p:sp>
      <p:sp>
        <p:nvSpPr>
          <p:cNvPr id="4" name="Footer Placeholder 3">
            <a:extLst>
              <a:ext uri="{FF2B5EF4-FFF2-40B4-BE49-F238E27FC236}">
                <a16:creationId xmlns:a16="http://schemas.microsoft.com/office/drawing/2014/main" id="{31CB5956-59AA-437C-BCC5-2B5833E74B2B}"/>
              </a:ext>
            </a:extLst>
          </p:cNvPr>
          <p:cNvSpPr>
            <a:spLocks noGrp="1"/>
          </p:cNvSpPr>
          <p:nvPr>
            <p:ph type="ftr" sz="quarter" idx="11"/>
          </p:nvPr>
        </p:nvSpPr>
        <p:spPr/>
        <p:txBody>
          <a:bodyPr/>
          <a:lstStyle/>
          <a:p>
            <a:r>
              <a:rPr lang="en-US" dirty="0"/>
              <a:t>Marketplace Basics</a:t>
            </a:r>
          </a:p>
        </p:txBody>
      </p:sp>
      <p:sp>
        <p:nvSpPr>
          <p:cNvPr id="3" name="Date Placeholder 2">
            <a:extLst>
              <a:ext uri="{FF2B5EF4-FFF2-40B4-BE49-F238E27FC236}">
                <a16:creationId xmlns:a16="http://schemas.microsoft.com/office/drawing/2014/main" id="{F33D7B8F-7E93-4C72-A1B5-2967F36FCD4D}"/>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2677442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13" name="Content Placeholder 4">
            <a:extLst>
              <a:ext uri="{FF2B5EF4-FFF2-40B4-BE49-F238E27FC236}">
                <a16:creationId xmlns:a16="http://schemas.microsoft.com/office/drawing/2014/main" id="{6CF36411-5E80-4309-B4DC-7455C66C0C40}"/>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rPr>
              <a:t>To view available training materials,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rgbClr val="0563C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7D26FEE5-87FD-4E40-B6A0-900BB23A8AA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2083142"/>
            <a:ext cx="2371550" cy="1774090"/>
          </a:xfrm>
          <a:prstGeom prst="rect">
            <a:avLst/>
          </a:prstGeom>
        </p:spPr>
      </p:pic>
      <p:pic>
        <p:nvPicPr>
          <p:cNvPr id="10" name="Picture 9">
            <a:extLst>
              <a:ext uri="{FF2B5EF4-FFF2-40B4-BE49-F238E27FC236}">
                <a16:creationId xmlns:a16="http://schemas.microsoft.com/office/drawing/2014/main" id="{4597FF46-0699-4640-A070-32DFF11D1700}"/>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516446" y="1472454"/>
            <a:ext cx="2863263" cy="2863263"/>
          </a:xfrm>
          <a:prstGeom prst="rect">
            <a:avLst/>
          </a:prstGeom>
        </p:spPr>
      </p:pic>
      <p:sp>
        <p:nvSpPr>
          <p:cNvPr id="11" name="TextBox 10">
            <a:extLst>
              <a:ext uri="{FF2B5EF4-FFF2-40B4-BE49-F238E27FC236}">
                <a16:creationId xmlns:a16="http://schemas.microsoft.com/office/drawing/2014/main" id="{B67FD88B-DD7C-42EF-B994-2259672D4B3A}"/>
              </a:ext>
            </a:extLst>
          </p:cNvPr>
          <p:cNvSpPr txBox="1"/>
          <p:nvPr/>
        </p:nvSpPr>
        <p:spPr>
          <a:xfrm>
            <a:off x="7307255" y="3932369"/>
            <a:ext cx="3298121" cy="1200329"/>
          </a:xfrm>
          <a:prstGeom prst="rect">
            <a:avLst/>
          </a:prstGeom>
          <a:noFill/>
        </p:spPr>
        <p:txBody>
          <a:bodyPr wrap="square" rtlCol="0">
            <a:spAutoFit/>
          </a:bodyPr>
          <a:lstStyle/>
          <a:p>
            <a:pPr lvl="0" algn="ctr"/>
            <a:r>
              <a:rPr lang="en-US" sz="2400" dirty="0">
                <a:solidFill>
                  <a:srgbClr val="00529B"/>
                </a:solidFill>
                <a:latin typeface="Arial" panose="020B0604020202020204" pitchFamily="34" charset="0"/>
                <a:cs typeface="Arial" panose="020B0604020202020204" pitchFamily="34" charset="0"/>
              </a:rPr>
              <a:t>Contact us at</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a:solidFill>
                  <a:srgbClr val="0563C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rgbClr val="0563C1"/>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91D10F5-AE9E-4094-8EFE-F36F076AC425}"/>
              </a:ext>
            </a:extLst>
          </p:cNvPr>
          <p:cNvSpPr>
            <a:spLocks noGrp="1"/>
          </p:cNvSpPr>
          <p:nvPr>
            <p:ph type="sldNum" sz="quarter" idx="12"/>
          </p:nvPr>
        </p:nvSpPr>
        <p:spPr/>
        <p:txBody>
          <a:bodyPr/>
          <a:lstStyle/>
          <a:p>
            <a:fld id="{0B2D781D-8844-5940-92D1-06EF0A7F581E}" type="slidenum">
              <a:rPr lang="en-US" smtClean="0"/>
              <a:pPr/>
              <a:t>63</a:t>
            </a:fld>
            <a:endParaRPr lang="en-US" dirty="0"/>
          </a:p>
        </p:txBody>
      </p:sp>
      <p:sp>
        <p:nvSpPr>
          <p:cNvPr id="4" name="Footer Placeholder 3">
            <a:extLst>
              <a:ext uri="{FF2B5EF4-FFF2-40B4-BE49-F238E27FC236}">
                <a16:creationId xmlns:a16="http://schemas.microsoft.com/office/drawing/2014/main" id="{6F9EA11F-971C-44CD-BE2A-B2D63F36541E}"/>
              </a:ext>
            </a:extLst>
          </p:cNvPr>
          <p:cNvSpPr>
            <a:spLocks noGrp="1"/>
          </p:cNvSpPr>
          <p:nvPr>
            <p:ph type="ftr" sz="quarter" idx="11"/>
          </p:nvPr>
        </p:nvSpPr>
        <p:spPr/>
        <p:txBody>
          <a:bodyPr/>
          <a:lstStyle/>
          <a:p>
            <a:r>
              <a:rPr lang="en-US" dirty="0"/>
              <a:t>Marketplace Basics</a:t>
            </a:r>
          </a:p>
        </p:txBody>
      </p:sp>
      <p:sp>
        <p:nvSpPr>
          <p:cNvPr id="3" name="Date Placeholder 2">
            <a:extLst>
              <a:ext uri="{FF2B5EF4-FFF2-40B4-BE49-F238E27FC236}">
                <a16:creationId xmlns:a16="http://schemas.microsoft.com/office/drawing/2014/main" id="{E6EB89B9-B5C4-488E-A379-EF9434EEDD6B}"/>
              </a:ext>
            </a:extLst>
          </p:cNvPr>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2443532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Marketplaces Work</a:t>
            </a:r>
          </a:p>
        </p:txBody>
      </p:sp>
      <p:sp>
        <p:nvSpPr>
          <p:cNvPr id="5" name="Content Placeholder 4"/>
          <p:cNvSpPr>
            <a:spLocks noGrp="1"/>
          </p:cNvSpPr>
          <p:nvPr>
            <p:ph type="body" sz="quarter" idx="13"/>
          </p:nvPr>
        </p:nvSpPr>
        <p:spPr>
          <a:xfrm>
            <a:off x="914400" y="1371600"/>
            <a:ext cx="10277475" cy="4167187"/>
          </a:xfrm>
        </p:spPr>
        <p:txBody>
          <a:bodyPr>
            <a:noAutofit/>
          </a:bodyPr>
          <a:lstStyle/>
          <a:p>
            <a:pPr>
              <a:lnSpc>
                <a:spcPct val="100000"/>
              </a:lnSpc>
              <a:spcBef>
                <a:spcPts val="0"/>
              </a:spcBef>
            </a:pPr>
            <a:r>
              <a:rPr lang="en-US" sz="2400" dirty="0">
                <a:solidFill>
                  <a:srgbClr val="00529B"/>
                </a:solidFill>
              </a:rPr>
              <a:t>States that manage all Marketplace functions are State-based Marketplaces (SBM)</a:t>
            </a:r>
          </a:p>
          <a:p>
            <a:pPr>
              <a:lnSpc>
                <a:spcPct val="100000"/>
              </a:lnSpc>
              <a:spcBef>
                <a:spcPts val="0"/>
              </a:spcBef>
            </a:pPr>
            <a:r>
              <a:rPr lang="en-US" sz="2400" dirty="0">
                <a:solidFill>
                  <a:srgbClr val="00529B"/>
                </a:solidFill>
              </a:rPr>
              <a:t>Some states have a SBM that uses the federal platform (SBM-FPs)</a:t>
            </a:r>
          </a:p>
          <a:p>
            <a:pPr marL="274320" lvl="1">
              <a:lnSpc>
                <a:spcPct val="100000"/>
              </a:lnSpc>
              <a:spcBef>
                <a:spcPts val="0"/>
              </a:spcBef>
              <a:buFont typeface="Wingdings" panose="05000000000000000000" pitchFamily="2" charset="2"/>
              <a:buChar char="§"/>
            </a:pPr>
            <a:r>
              <a:rPr lang="en-US" sz="2400" dirty="0">
                <a:solidFill>
                  <a:srgbClr val="00529B"/>
                </a:solidFill>
              </a:rPr>
              <a:t>States that choose to have the federal government manage all Marketplace functions are federally-facilitated Marketplaces (FFM), commonly called the Marketplace</a:t>
            </a:r>
          </a:p>
          <a:p>
            <a:pPr marL="274320" lvl="1">
              <a:lnSpc>
                <a:spcPct val="100000"/>
              </a:lnSpc>
              <a:spcBef>
                <a:spcPts val="0"/>
              </a:spcBef>
              <a:buFont typeface="Wingdings" panose="05000000000000000000" pitchFamily="2" charset="2"/>
              <a:buChar char="§"/>
            </a:pPr>
            <a:r>
              <a:rPr lang="en-US" sz="2400" dirty="0">
                <a:solidFill>
                  <a:srgbClr val="00529B"/>
                </a:solidFill>
              </a:rPr>
              <a:t>Some states with an individual market FFM also operate their own SHOP Marketplace </a:t>
            </a:r>
          </a:p>
        </p:txBody>
      </p:sp>
      <p:sp>
        <p:nvSpPr>
          <p:cNvPr id="6" name="Slide Number Placeholder 5">
            <a:extLst>
              <a:ext uri="{FF2B5EF4-FFF2-40B4-BE49-F238E27FC236}">
                <a16:creationId xmlns:a16="http://schemas.microsoft.com/office/drawing/2014/main" id="{D46130FA-066A-4D6F-B271-2DAED0B1CC92}"/>
              </a:ext>
            </a:extLst>
          </p:cNvPr>
          <p:cNvSpPr>
            <a:spLocks noGrp="1"/>
          </p:cNvSpPr>
          <p:nvPr>
            <p:ph type="sldNum" sz="quarter" idx="12"/>
          </p:nvPr>
        </p:nvSpPr>
        <p:spPr/>
        <p:txBody>
          <a:bodyPr/>
          <a:lstStyle/>
          <a:p>
            <a:fld id="{48F63A3B-78C7-47BE-AE5E-E10140E04643}" type="slidenum">
              <a:rPr lang="en-US" smtClean="0"/>
              <a:t>7</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37953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Streamlined Application Process</a:t>
            </a:r>
          </a:p>
        </p:txBody>
      </p:sp>
      <p:sp>
        <p:nvSpPr>
          <p:cNvPr id="5" name="Content Placeholder 4"/>
          <p:cNvSpPr>
            <a:spLocks noGrp="1"/>
          </p:cNvSpPr>
          <p:nvPr>
            <p:ph type="body" sz="quarter" idx="13"/>
          </p:nvPr>
        </p:nvSpPr>
        <p:spPr>
          <a:xfrm>
            <a:off x="914400" y="1345406"/>
            <a:ext cx="9717437" cy="4167187"/>
          </a:xfrm>
        </p:spPr>
        <p:txBody>
          <a:bodyPr>
            <a:noAutofit/>
          </a:bodyPr>
          <a:lstStyle/>
          <a:p>
            <a:pPr defTabSz="966492">
              <a:spcAft>
                <a:spcPts val="1200"/>
              </a:spcAft>
              <a:defRPr/>
            </a:pPr>
            <a:r>
              <a:rPr lang="en-US" sz="2400" dirty="0">
                <a:solidFill>
                  <a:srgbClr val="00529B"/>
                </a:solidFill>
              </a:rPr>
              <a:t>You can submit a single application online, by phone, on paper, or in- person for:</a:t>
            </a:r>
          </a:p>
          <a:p>
            <a:pPr marL="822960" defTabSz="966492">
              <a:buFont typeface="Arial" panose="020B0604020202020204" pitchFamily="34" charset="0"/>
              <a:buChar char="•"/>
              <a:defRPr/>
            </a:pPr>
            <a:r>
              <a:rPr lang="en-US" sz="2000" dirty="0">
                <a:solidFill>
                  <a:srgbClr val="00529B"/>
                </a:solidFill>
              </a:rPr>
              <a:t>Medicaid and the Children’s Health Insurance Program (CHIP)</a:t>
            </a:r>
          </a:p>
          <a:p>
            <a:pPr marL="822960" defTabSz="966492">
              <a:buFont typeface="Arial" panose="020B0604020202020204" pitchFamily="34" charset="0"/>
              <a:buChar char="•"/>
              <a:defRPr/>
            </a:pPr>
            <a:r>
              <a:rPr lang="en-US" sz="2000" dirty="0">
                <a:solidFill>
                  <a:srgbClr val="00529B"/>
                </a:solidFill>
              </a:rPr>
              <a:t>A Marketplace plan, including:</a:t>
            </a:r>
          </a:p>
          <a:p>
            <a:pPr marL="1371600" lvl="1" defTabSz="966298">
              <a:buSzPct val="50000"/>
              <a:buFont typeface="Wingdings" panose="05000000000000000000" pitchFamily="2" charset="2"/>
              <a:buChar char="q"/>
              <a:defRPr/>
            </a:pPr>
            <a:r>
              <a:rPr lang="en-US" sz="1800" dirty="0">
                <a:solidFill>
                  <a:srgbClr val="00529B"/>
                </a:solidFill>
              </a:rPr>
              <a:t>Premium tax credits</a:t>
            </a:r>
            <a:endParaRPr lang="en-US" sz="1800" strike="sngStrike" dirty="0">
              <a:solidFill>
                <a:srgbClr val="00529B"/>
              </a:solidFill>
            </a:endParaRPr>
          </a:p>
          <a:p>
            <a:pPr marL="1371600" lvl="1" defTabSz="966298">
              <a:buSzPct val="50000"/>
              <a:buFont typeface="Wingdings" panose="05000000000000000000" pitchFamily="2" charset="2"/>
              <a:buChar char="q"/>
              <a:defRPr/>
            </a:pPr>
            <a:r>
              <a:rPr lang="en-US" sz="1800" dirty="0">
                <a:solidFill>
                  <a:srgbClr val="00529B"/>
                </a:solidFill>
              </a:rPr>
              <a:t>Cost sharing reductions</a:t>
            </a:r>
            <a:endParaRPr lang="en-US" sz="1800" strike="sngStrike" dirty="0">
              <a:solidFill>
                <a:srgbClr val="00529B"/>
              </a:solidFill>
            </a:endParaRPr>
          </a:p>
          <a:p>
            <a:pPr defTabSz="685800">
              <a:spcAft>
                <a:spcPts val="1200"/>
              </a:spcAft>
            </a:pPr>
            <a:r>
              <a:rPr lang="en-US" sz="2400" dirty="0">
                <a:solidFill>
                  <a:srgbClr val="00529B"/>
                </a:solidFill>
              </a:rPr>
              <a:t>If eligible, you may be able to enroll immediately</a:t>
            </a:r>
          </a:p>
          <a:p>
            <a:pPr marL="120836" lvl="1" indent="0" defTabSz="966298">
              <a:spcBef>
                <a:spcPts val="633"/>
              </a:spcBef>
              <a:buNone/>
              <a:defRPr/>
            </a:pPr>
            <a:endParaRPr lang="en-US" sz="2000" dirty="0">
              <a:solidFill>
                <a:srgbClr val="00529B"/>
              </a:solidFill>
            </a:endParaRPr>
          </a:p>
        </p:txBody>
      </p:sp>
      <p:sp>
        <p:nvSpPr>
          <p:cNvPr id="6" name="Slide Number Placeholder 5">
            <a:extLst>
              <a:ext uri="{FF2B5EF4-FFF2-40B4-BE49-F238E27FC236}">
                <a16:creationId xmlns:a16="http://schemas.microsoft.com/office/drawing/2014/main" id="{1A811032-3FBF-467F-80B7-12FB8F1E6CDC}"/>
              </a:ext>
            </a:extLst>
          </p:cNvPr>
          <p:cNvSpPr>
            <a:spLocks noGrp="1"/>
          </p:cNvSpPr>
          <p:nvPr>
            <p:ph type="sldNum" sz="quarter" idx="12"/>
          </p:nvPr>
        </p:nvSpPr>
        <p:spPr/>
        <p:txBody>
          <a:bodyPr/>
          <a:lstStyle/>
          <a:p>
            <a:fld id="{0B2D781D-8844-5940-92D1-06EF0A7F581E}" type="slidenum">
              <a:rPr lang="en-US" smtClean="0"/>
              <a:pPr/>
              <a:t>8</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2022</a:t>
            </a:r>
            <a:endParaRPr lang="en-US" dirty="0"/>
          </a:p>
        </p:txBody>
      </p:sp>
    </p:spTree>
    <p:custDataLst>
      <p:tags r:id="rId1"/>
    </p:custDataLst>
    <p:extLst>
      <p:ext uri="{BB962C8B-B14F-4D97-AF65-F5344CB8AC3E}">
        <p14:creationId xmlns:p14="http://schemas.microsoft.com/office/powerpoint/2010/main" val="1558062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62770D-C20F-415E-BA66-F4E1A6DDDA3D}"/>
              </a:ext>
            </a:extLst>
          </p:cNvPr>
          <p:cNvSpPr>
            <a:spLocks noGrp="1"/>
          </p:cNvSpPr>
          <p:nvPr>
            <p:ph type="title"/>
          </p:nvPr>
        </p:nvSpPr>
        <p:spPr/>
        <p:txBody>
          <a:bodyPr>
            <a:normAutofit/>
          </a:bodyPr>
          <a:lstStyle/>
          <a:p>
            <a:r>
              <a:rPr lang="en-US" dirty="0"/>
              <a:t>Lesson 2</a:t>
            </a:r>
          </a:p>
        </p:txBody>
      </p:sp>
      <p:sp>
        <p:nvSpPr>
          <p:cNvPr id="4" name="Text Placeholder 3">
            <a:extLst>
              <a:ext uri="{FF2B5EF4-FFF2-40B4-BE49-F238E27FC236}">
                <a16:creationId xmlns:a16="http://schemas.microsoft.com/office/drawing/2014/main" id="{2AFE026E-8918-44C3-8AB4-6D7A5C8BB3A3}"/>
              </a:ext>
            </a:extLst>
          </p:cNvPr>
          <p:cNvSpPr>
            <a:spLocks noGrp="1"/>
          </p:cNvSpPr>
          <p:nvPr>
            <p:ph type="body" idx="1"/>
          </p:nvPr>
        </p:nvSpPr>
        <p:spPr/>
        <p:txBody>
          <a:bodyPr/>
          <a:lstStyle/>
          <a:p>
            <a:r>
              <a:rPr lang="en-US" dirty="0"/>
              <a:t>Marketplace Health Plans Overview</a:t>
            </a:r>
          </a:p>
        </p:txBody>
      </p:sp>
      <p:sp>
        <p:nvSpPr>
          <p:cNvPr id="3" name="Date Placeholder 2">
            <a:extLst>
              <a:ext uri="{FF2B5EF4-FFF2-40B4-BE49-F238E27FC236}">
                <a16:creationId xmlns:a16="http://schemas.microsoft.com/office/drawing/2014/main" id="{F7AE925B-65B3-464C-A3D3-BDA8DDC14095}"/>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August 2022</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33091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1HtFE9uU"/>
  <p:tag name="ARTICULATE_SLIDE_COUNT" val="6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27382</TotalTime>
  <Words>11875</Words>
  <Application>Microsoft Office PowerPoint</Application>
  <PresentationFormat>Widescreen</PresentationFormat>
  <Paragraphs>1080</Paragraphs>
  <Slides>63</Slides>
  <Notes>63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ＭＳ Ｐゴシック</vt:lpstr>
      <vt:lpstr>Arial</vt:lpstr>
      <vt:lpstr>Arial Black</vt:lpstr>
      <vt:lpstr>Calibri</vt:lpstr>
      <vt:lpstr>Courier New</vt:lpstr>
      <vt:lpstr>Times New Roman</vt:lpstr>
      <vt:lpstr>Wingdings</vt:lpstr>
      <vt:lpstr>Wingdings,Sans-Serif</vt:lpstr>
      <vt:lpstr>Office Theme</vt:lpstr>
      <vt:lpstr>Health Insurance Marketplace® Basics Find Health Options for Your Needs &amp; Budget</vt:lpstr>
      <vt:lpstr>Table of Contents</vt:lpstr>
      <vt:lpstr>Session Objectives</vt:lpstr>
      <vt:lpstr>Lesson 1</vt:lpstr>
      <vt:lpstr>Lesson 1 Objectives</vt:lpstr>
      <vt:lpstr>What is the Health Insurance Marketplace?</vt:lpstr>
      <vt:lpstr>How Marketplaces Work</vt:lpstr>
      <vt:lpstr>Streamlined Application Process</vt:lpstr>
      <vt:lpstr>Lesson 2</vt:lpstr>
      <vt:lpstr>Lesson 2 Objectives</vt:lpstr>
      <vt:lpstr>Health Insurance Company Requirements for Selling Marketplace Plans</vt:lpstr>
      <vt:lpstr>Marketplace Plan Requirements </vt:lpstr>
      <vt:lpstr>Essential Health Benefits</vt:lpstr>
      <vt:lpstr>Comparing the 4 “Metal” Categories</vt:lpstr>
      <vt:lpstr>Catastrophic Health Plans </vt:lpstr>
      <vt:lpstr>Check Your Knowledge: Question 1</vt:lpstr>
      <vt:lpstr>Check Your Knowledge: Question 2</vt:lpstr>
      <vt:lpstr>Lesson 3</vt:lpstr>
      <vt:lpstr>Lesson 3 Objectives</vt:lpstr>
      <vt:lpstr>Who’s Eligible for Coverage Through the Marketplace</vt:lpstr>
      <vt:lpstr>Affordability Program: Premium Tax Credits </vt:lpstr>
      <vt:lpstr>Affordability Program: Premium Tax Credits (continued)</vt:lpstr>
      <vt:lpstr>Affordability Programs: Cost-Sharing Reductions (CSRs)</vt:lpstr>
      <vt:lpstr>Special Benefits for American Indian/Alaska Natives (AI/AN)</vt:lpstr>
      <vt:lpstr>New Special Enrollment Period</vt:lpstr>
      <vt:lpstr>Check Your Knowledge: Question 3</vt:lpstr>
      <vt:lpstr>Lesson 4</vt:lpstr>
      <vt:lpstr>Lesson 4 Objectives</vt:lpstr>
      <vt:lpstr>When to Enroll </vt:lpstr>
      <vt:lpstr>Applying for Marketplace Coverage</vt:lpstr>
      <vt:lpstr>Marketplace Call Center </vt:lpstr>
      <vt:lpstr>Steps for Applying to the Marketplace on HealthCare.gov</vt:lpstr>
      <vt:lpstr>How to Get Help </vt:lpstr>
      <vt:lpstr>Check Your Knowledge: Question 4</vt:lpstr>
      <vt:lpstr>Lesson 5</vt:lpstr>
      <vt:lpstr>Lesson 5 Objectives</vt:lpstr>
      <vt:lpstr>Your Monthly Premium</vt:lpstr>
      <vt:lpstr>Reporting Your Life Changes</vt:lpstr>
      <vt:lpstr>Canceling Marketplace Coverage</vt:lpstr>
      <vt:lpstr>Marketplace Appeals</vt:lpstr>
      <vt:lpstr>Check Your Knowledge: Question 5</vt:lpstr>
      <vt:lpstr>Lesson 6</vt:lpstr>
      <vt:lpstr>Lesson 6 Objectives</vt:lpstr>
      <vt:lpstr>Qualifying Health Coverage</vt:lpstr>
      <vt:lpstr>Qualifying Health Coverage (continued)</vt:lpstr>
      <vt:lpstr>Medicaid/Children’s Health Insurance Plan (CHIP) </vt:lpstr>
      <vt:lpstr>Marketplace &amp; Medicaid/CHIP Assessment or Determination</vt:lpstr>
      <vt:lpstr>The Marketplace &amp; Medicare</vt:lpstr>
      <vt:lpstr>Job-based Coverage &amp; the Marketplace </vt:lpstr>
      <vt:lpstr>Short-term, Limited-Duration Insurance (STLDI) </vt:lpstr>
      <vt:lpstr>Short-term, Limited-Duration Insurance (STLDI) (continued) </vt:lpstr>
      <vt:lpstr>Check Your Knowledge: Question 6</vt:lpstr>
      <vt:lpstr>Lesson 7</vt:lpstr>
      <vt:lpstr>Lesson 7 Objectives</vt:lpstr>
      <vt:lpstr>Small Business Health Options Program (SHOP)</vt:lpstr>
      <vt:lpstr>When to Enroll in Small Business Health  Options Program (SHOP) Marketplaces</vt:lpstr>
      <vt:lpstr>Qualified Small Employer  Health Reimbursement Arrangement (QSEHRA)</vt:lpstr>
      <vt:lpstr>Individual Coverage  Health Reimbursement Arrangements (HRA)</vt:lpstr>
      <vt:lpstr>Key Points to Remember</vt:lpstr>
      <vt:lpstr>Key Points to Remember (continued)</vt:lpstr>
      <vt:lpstr>Resources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Joseph Warden</cp:lastModifiedBy>
  <cp:revision>601</cp:revision>
  <dcterms:created xsi:type="dcterms:W3CDTF">2021-07-29T18:28:43Z</dcterms:created>
  <dcterms:modified xsi:type="dcterms:W3CDTF">2022-11-17T13:24:04Z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5255A171-20A8-4CB6-90FD-9DF0F0B717F7</vt:lpwstr>
  </property>
  <property fmtid="{D5CDD505-2E9C-101B-9397-08002B2CF9AE}" pid="3" name="ArticulatePath">
    <vt:lpwstr>Marketplace Basics-New Template_DT Edits2</vt:lpwstr>
  </property>
</Properties>
</file>