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39.xml" ContentType="application/vnd.openxmlformats-officedocument.presentationml.tags+xml"/>
  <Override PartName="/ppt/notesSlides/notesSlide1.xml" ContentType="application/vnd.openxmlformats-officedocument.presentationml.notesSlide+xml"/>
  <Override PartName="/ppt/tags/tag40.xml" ContentType="application/vnd.openxmlformats-officedocument.presentationml.tags+xml"/>
  <Override PartName="/ppt/notesSlides/notesSlide2.xml" ContentType="application/vnd.openxmlformats-officedocument.presentationml.notesSlide+xml"/>
  <Override PartName="/ppt/tags/tag41.xml" ContentType="application/vnd.openxmlformats-officedocument.presentationml.tags+xml"/>
  <Override PartName="/ppt/notesSlides/notesSlide3.xml" ContentType="application/vnd.openxmlformats-officedocument.presentationml.notesSlide+xml"/>
  <Override PartName="/ppt/tags/tag42.xml" ContentType="application/vnd.openxmlformats-officedocument.presentationml.tags+xml"/>
  <Override PartName="/ppt/notesSlides/notesSlide4.xml" ContentType="application/vnd.openxmlformats-officedocument.presentationml.notesSlide+xml"/>
  <Override PartName="/ppt/tags/tag43.xml" ContentType="application/vnd.openxmlformats-officedocument.presentationml.tags+xml"/>
  <Override PartName="/ppt/notesSlides/notesSlide5.xml" ContentType="application/vnd.openxmlformats-officedocument.presentationml.notesSlide+xml"/>
  <Override PartName="/ppt/tags/tag44.xml" ContentType="application/vnd.openxmlformats-officedocument.presentationml.tags+xml"/>
  <Override PartName="/ppt/notesSlides/notesSlide6.xml" ContentType="application/vnd.openxmlformats-officedocument.presentationml.notesSlide+xml"/>
  <Override PartName="/ppt/tags/tag45.xml" ContentType="application/vnd.openxmlformats-officedocument.presentationml.tags+xml"/>
  <Override PartName="/ppt/notesSlides/notesSlide7.xml" ContentType="application/vnd.openxmlformats-officedocument.presentationml.notesSlide+xml"/>
  <Override PartName="/ppt/tags/tag46.xml" ContentType="application/vnd.openxmlformats-officedocument.presentationml.tags+xml"/>
  <Override PartName="/ppt/notesSlides/notesSlide8.xml" ContentType="application/vnd.openxmlformats-officedocument.presentationml.notesSlide+xml"/>
  <Override PartName="/ppt/tags/tag47.xml" ContentType="application/vnd.openxmlformats-officedocument.presentationml.tags+xml"/>
  <Override PartName="/ppt/notesSlides/notesSlide9.xml" ContentType="application/vnd.openxmlformats-officedocument.presentationml.notesSlide+xml"/>
  <Override PartName="/ppt/tags/tag48.xml" ContentType="application/vnd.openxmlformats-officedocument.presentationml.tags+xml"/>
  <Override PartName="/ppt/notesSlides/notesSlide10.xml" ContentType="application/vnd.openxmlformats-officedocument.presentationml.notesSlide+xml"/>
  <Override PartName="/ppt/tags/tag49.xml" ContentType="application/vnd.openxmlformats-officedocument.presentationml.tags+xml"/>
  <Override PartName="/ppt/notesSlides/notesSlide11.xml" ContentType="application/vnd.openxmlformats-officedocument.presentationml.notesSlide+xml"/>
  <Override PartName="/ppt/tags/tag50.xml" ContentType="application/vnd.openxmlformats-officedocument.presentationml.tags+xml"/>
  <Override PartName="/ppt/notesSlides/notesSlide12.xml" ContentType="application/vnd.openxmlformats-officedocument.presentationml.notesSlide+xml"/>
  <Override PartName="/ppt/tags/tag51.xml" ContentType="application/vnd.openxmlformats-officedocument.presentationml.tags+xml"/>
  <Override PartName="/ppt/notesSlides/notesSlide13.xml" ContentType="application/vnd.openxmlformats-officedocument.presentationml.notesSlide+xml"/>
  <Override PartName="/ppt/tags/tag52.xml" ContentType="application/vnd.openxmlformats-officedocument.presentationml.tags+xml"/>
  <Override PartName="/ppt/notesSlides/notesSlide14.xml" ContentType="application/vnd.openxmlformats-officedocument.presentationml.notesSlide+xml"/>
  <Override PartName="/ppt/tags/tag53.xml" ContentType="application/vnd.openxmlformats-officedocument.presentationml.tags+xml"/>
  <Override PartName="/ppt/notesSlides/notesSlide15.xml" ContentType="application/vnd.openxmlformats-officedocument.presentationml.notesSlide+xml"/>
  <Override PartName="/ppt/tags/tag54.xml" ContentType="application/vnd.openxmlformats-officedocument.presentationml.tags+xml"/>
  <Override PartName="/ppt/notesSlides/notesSlide16.xml" ContentType="application/vnd.openxmlformats-officedocument.presentationml.notesSlide+xml"/>
  <Override PartName="/ppt/tags/tag55.xml" ContentType="application/vnd.openxmlformats-officedocument.presentationml.tags+xml"/>
  <Override PartName="/ppt/notesSlides/notesSlide17.xml" ContentType="application/vnd.openxmlformats-officedocument.presentationml.notesSlide+xml"/>
  <Override PartName="/ppt/tags/tag56.xml" ContentType="application/vnd.openxmlformats-officedocument.presentationml.tags+xml"/>
  <Override PartName="/ppt/notesSlides/notesSlide18.xml" ContentType="application/vnd.openxmlformats-officedocument.presentationml.notesSlide+xml"/>
  <Override PartName="/ppt/tags/tag57.xml" ContentType="application/vnd.openxmlformats-officedocument.presentationml.tags+xml"/>
  <Override PartName="/ppt/notesSlides/notesSlide19.xml" ContentType="application/vnd.openxmlformats-officedocument.presentationml.notesSlide+xml"/>
  <Override PartName="/ppt/tags/tag58.xml" ContentType="application/vnd.openxmlformats-officedocument.presentationml.tags+xml"/>
  <Override PartName="/ppt/notesSlides/notesSlide20.xml" ContentType="application/vnd.openxmlformats-officedocument.presentationml.notesSlide+xml"/>
  <Override PartName="/ppt/tags/tag59.xml" ContentType="application/vnd.openxmlformats-officedocument.presentationml.tags+xml"/>
  <Override PartName="/ppt/notesSlides/notesSlide21.xml" ContentType="application/vnd.openxmlformats-officedocument.presentationml.notesSlide+xml"/>
  <Override PartName="/ppt/tags/tag60.xml" ContentType="application/vnd.openxmlformats-officedocument.presentationml.tags+xml"/>
  <Override PartName="/ppt/notesSlides/notesSlide22.xml" ContentType="application/vnd.openxmlformats-officedocument.presentationml.notesSlide+xml"/>
  <Override PartName="/ppt/tags/tag61.xml" ContentType="application/vnd.openxmlformats-officedocument.presentationml.tags+xml"/>
  <Override PartName="/ppt/notesSlides/notesSlide23.xml" ContentType="application/vnd.openxmlformats-officedocument.presentationml.notesSlide+xml"/>
  <Override PartName="/ppt/tags/tag62.xml" ContentType="application/vnd.openxmlformats-officedocument.presentationml.tags+xml"/>
  <Override PartName="/ppt/notesSlides/notesSlide24.xml" ContentType="application/vnd.openxmlformats-officedocument.presentationml.notesSlide+xml"/>
  <Override PartName="/ppt/tags/tag63.xml" ContentType="application/vnd.openxmlformats-officedocument.presentationml.tags+xml"/>
  <Override PartName="/ppt/notesSlides/notesSlide25.xml" ContentType="application/vnd.openxmlformats-officedocument.presentationml.notesSlide+xml"/>
  <Override PartName="/ppt/tags/tag64.xml" ContentType="application/vnd.openxmlformats-officedocument.presentationml.tags+xml"/>
  <Override PartName="/ppt/notesSlides/notesSlide26.xml" ContentType="application/vnd.openxmlformats-officedocument.presentationml.notesSlide+xml"/>
  <Override PartName="/ppt/tags/tag65.xml" ContentType="application/vnd.openxmlformats-officedocument.presentationml.tags+xml"/>
  <Override PartName="/ppt/notesSlides/notesSlide27.xml" ContentType="application/vnd.openxmlformats-officedocument.presentationml.notesSlide+xml"/>
  <Override PartName="/ppt/tags/tag66.xml" ContentType="application/vnd.openxmlformats-officedocument.presentationml.tags+xml"/>
  <Override PartName="/ppt/notesSlides/notesSlide28.xml" ContentType="application/vnd.openxmlformats-officedocument.presentationml.notesSlide+xml"/>
  <Override PartName="/ppt/tags/tag67.xml" ContentType="application/vnd.openxmlformats-officedocument.presentationml.tags+xml"/>
  <Override PartName="/ppt/notesSlides/notesSlide29.xml" ContentType="application/vnd.openxmlformats-officedocument.presentationml.notesSlide+xml"/>
  <Override PartName="/ppt/tags/tag68.xml" ContentType="application/vnd.openxmlformats-officedocument.presentationml.tags+xml"/>
  <Override PartName="/ppt/notesSlides/notesSlide30.xml" ContentType="application/vnd.openxmlformats-officedocument.presentationml.notesSlide+xml"/>
  <Override PartName="/ppt/tags/tag69.xml" ContentType="application/vnd.openxmlformats-officedocument.presentationml.tags+xml"/>
  <Override PartName="/ppt/notesSlides/notesSlide31.xml" ContentType="application/vnd.openxmlformats-officedocument.presentationml.notesSlide+xml"/>
  <Override PartName="/ppt/tags/tag70.xml" ContentType="application/vnd.openxmlformats-officedocument.presentationml.tags+xml"/>
  <Override PartName="/ppt/notesSlides/notesSlide32.xml" ContentType="application/vnd.openxmlformats-officedocument.presentationml.notesSlide+xml"/>
  <Override PartName="/ppt/tags/tag71.xml" ContentType="application/vnd.openxmlformats-officedocument.presentationml.tags+xml"/>
  <Override PartName="/ppt/notesSlides/notesSlide33.xml" ContentType="application/vnd.openxmlformats-officedocument.presentationml.notesSlide+xml"/>
  <Override PartName="/ppt/tags/tag72.xml" ContentType="application/vnd.openxmlformats-officedocument.presentationml.tags+xml"/>
  <Override PartName="/ppt/notesSlides/notesSlide34.xml" ContentType="application/vnd.openxmlformats-officedocument.presentationml.notesSlide+xml"/>
  <Override PartName="/ppt/tags/tag73.xml" ContentType="application/vnd.openxmlformats-officedocument.presentationml.tags+xml"/>
  <Override PartName="/ppt/notesSlides/notesSlide35.xml" ContentType="application/vnd.openxmlformats-officedocument.presentationml.notesSlide+xml"/>
  <Override PartName="/ppt/tags/tag74.xml" ContentType="application/vnd.openxmlformats-officedocument.presentationml.tags+xml"/>
  <Override PartName="/ppt/notesSlides/notesSlide36.xml" ContentType="application/vnd.openxmlformats-officedocument.presentationml.notesSlide+xml"/>
  <Override PartName="/ppt/tags/tag75.xml" ContentType="application/vnd.openxmlformats-officedocument.presentationml.tags+xml"/>
  <Override PartName="/ppt/notesSlides/notesSlide37.xml" ContentType="application/vnd.openxmlformats-officedocument.presentationml.notesSlide+xml"/>
  <Override PartName="/ppt/tags/tag76.xml" ContentType="application/vnd.openxmlformats-officedocument.presentationml.tags+xml"/>
  <Override PartName="/ppt/notesSlides/notesSlide38.xml" ContentType="application/vnd.openxmlformats-officedocument.presentationml.notesSlide+xml"/>
  <Override PartName="/ppt/tags/tag77.xml" ContentType="application/vnd.openxmlformats-officedocument.presentationml.tags+xml"/>
  <Override PartName="/ppt/notesSlides/notesSlide39.xml" ContentType="application/vnd.openxmlformats-officedocument.presentationml.notesSlide+xml"/>
  <Override PartName="/ppt/tags/tag78.xml" ContentType="application/vnd.openxmlformats-officedocument.presentationml.tags+xml"/>
  <Override PartName="/ppt/notesSlides/notesSlide40.xml" ContentType="application/vnd.openxmlformats-officedocument.presentationml.notesSlide+xml"/>
  <Override PartName="/ppt/tags/tag79.xml" ContentType="application/vnd.openxmlformats-officedocument.presentationml.tags+xml"/>
  <Override PartName="/ppt/notesSlides/notesSlide41.xml" ContentType="application/vnd.openxmlformats-officedocument.presentationml.notesSlide+xml"/>
  <Override PartName="/ppt/tags/tag80.xml" ContentType="application/vnd.openxmlformats-officedocument.presentationml.tags+xml"/>
  <Override PartName="/ppt/notesSlides/notesSlide42.xml" ContentType="application/vnd.openxmlformats-officedocument.presentationml.notesSlide+xml"/>
  <Override PartName="/ppt/tags/tag81.xml" ContentType="application/vnd.openxmlformats-officedocument.presentationml.tags+xml"/>
  <Override PartName="/ppt/notesSlides/notesSlide43.xml" ContentType="application/vnd.openxmlformats-officedocument.presentationml.notesSlide+xml"/>
  <Override PartName="/ppt/tags/tag82.xml" ContentType="application/vnd.openxmlformats-officedocument.presentationml.tags+xml"/>
  <Override PartName="/ppt/notesSlides/notesSlide44.xml" ContentType="application/vnd.openxmlformats-officedocument.presentationml.notesSlide+xml"/>
  <Override PartName="/ppt/tags/tag83.xml" ContentType="application/vnd.openxmlformats-officedocument.presentationml.tags+xml"/>
  <Override PartName="/ppt/notesSlides/notesSlide45.xml" ContentType="application/vnd.openxmlformats-officedocument.presentationml.notesSlide+xml"/>
  <Override PartName="/ppt/tags/tag84.xml" ContentType="application/vnd.openxmlformats-officedocument.presentationml.tags+xml"/>
  <Override PartName="/ppt/notesSlides/notesSlide46.xml" ContentType="application/vnd.openxmlformats-officedocument.presentationml.notesSlide+xml"/>
  <Override PartName="/ppt/tags/tag85.xml" ContentType="application/vnd.openxmlformats-officedocument.presentationml.tags+xml"/>
  <Override PartName="/ppt/notesSlides/notesSlide47.xml" ContentType="application/vnd.openxmlformats-officedocument.presentationml.notesSlide+xml"/>
  <Override PartName="/ppt/tags/tag86.xml" ContentType="application/vnd.openxmlformats-officedocument.presentationml.tags+xml"/>
  <Override PartName="/ppt/notesSlides/notesSlide48.xml" ContentType="application/vnd.openxmlformats-officedocument.presentationml.notesSlide+xml"/>
  <Override PartName="/ppt/tags/tag87.xml" ContentType="application/vnd.openxmlformats-officedocument.presentationml.tags+xml"/>
  <Override PartName="/ppt/notesSlides/notesSlide49.xml" ContentType="application/vnd.openxmlformats-officedocument.presentationml.notesSlide+xml"/>
  <Override PartName="/ppt/tags/tag88.xml" ContentType="application/vnd.openxmlformats-officedocument.presentationml.tags+xml"/>
  <Override PartName="/ppt/notesSlides/notesSlide50.xml" ContentType="application/vnd.openxmlformats-officedocument.presentationml.notesSlide+xml"/>
  <Override PartName="/ppt/tags/tag89.xml" ContentType="application/vnd.openxmlformats-officedocument.presentationml.tags+xml"/>
  <Override PartName="/ppt/notesSlides/notesSlide51.xml" ContentType="application/vnd.openxmlformats-officedocument.presentationml.notesSlide+xml"/>
  <Override PartName="/ppt/tags/tag90.xml" ContentType="application/vnd.openxmlformats-officedocument.presentationml.tags+xml"/>
  <Override PartName="/ppt/notesSlides/notesSlide52.xml" ContentType="application/vnd.openxmlformats-officedocument.presentationml.notesSlide+xml"/>
  <Override PartName="/ppt/tags/tag91.xml" ContentType="application/vnd.openxmlformats-officedocument.presentationml.tags+xml"/>
  <Override PartName="/ppt/notesSlides/notesSlide53.xml" ContentType="application/vnd.openxmlformats-officedocument.presentationml.notesSlide+xml"/>
  <Override PartName="/ppt/tags/tag92.xml" ContentType="application/vnd.openxmlformats-officedocument.presentationml.tags+xml"/>
  <Override PartName="/ppt/notesSlides/notesSlide54.xml" ContentType="application/vnd.openxmlformats-officedocument.presentationml.notesSlide+xml"/>
  <Override PartName="/ppt/tags/tag93.xml" ContentType="application/vnd.openxmlformats-officedocument.presentationml.tags+xml"/>
  <Override PartName="/ppt/notesSlides/notesSlide55.xml" ContentType="application/vnd.openxmlformats-officedocument.presentationml.notesSlide+xml"/>
  <Override PartName="/ppt/tags/tag94.xml" ContentType="application/vnd.openxmlformats-officedocument.presentationml.tags+xml"/>
  <Override PartName="/ppt/notesSlides/notesSlide56.xml" ContentType="application/vnd.openxmlformats-officedocument.presentationml.notesSlide+xml"/>
  <Override PartName="/ppt/tags/tag95.xml" ContentType="application/vnd.openxmlformats-officedocument.presentationml.tags+xml"/>
  <Override PartName="/ppt/notesSlides/notesSlide57.xml" ContentType="application/vnd.openxmlformats-officedocument.presentationml.notesSlide+xml"/>
  <Override PartName="/ppt/tags/tag96.xml" ContentType="application/vnd.openxmlformats-officedocument.presentationml.tags+xml"/>
  <Override PartName="/ppt/notesSlides/notesSlide58.xml" ContentType="application/vnd.openxmlformats-officedocument.presentationml.notesSlide+xml"/>
  <Override PartName="/ppt/tags/tag97.xml" ContentType="application/vnd.openxmlformats-officedocument.presentationml.tags+xml"/>
  <Override PartName="/ppt/notesSlides/notesSlide5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64"/>
  </p:notesMasterIdLst>
  <p:handoutMasterIdLst>
    <p:handoutMasterId r:id="rId65"/>
  </p:handoutMasterIdLst>
  <p:sldIdLst>
    <p:sldId id="418" r:id="rId5"/>
    <p:sldId id="360" r:id="rId6"/>
    <p:sldId id="378" r:id="rId7"/>
    <p:sldId id="363" r:id="rId8"/>
    <p:sldId id="760" r:id="rId9"/>
    <p:sldId id="761" r:id="rId10"/>
    <p:sldId id="391" r:id="rId11"/>
    <p:sldId id="392" r:id="rId12"/>
    <p:sldId id="759" r:id="rId13"/>
    <p:sldId id="388" r:id="rId14"/>
    <p:sldId id="764" r:id="rId15"/>
    <p:sldId id="396" r:id="rId16"/>
    <p:sldId id="424" r:id="rId17"/>
    <p:sldId id="645" r:id="rId18"/>
    <p:sldId id="397" r:id="rId19"/>
    <p:sldId id="451" r:id="rId20"/>
    <p:sldId id="646" r:id="rId21"/>
    <p:sldId id="399" r:id="rId22"/>
    <p:sldId id="400" r:id="rId23"/>
    <p:sldId id="542" r:id="rId24"/>
    <p:sldId id="417" r:id="rId25"/>
    <p:sldId id="628" r:id="rId26"/>
    <p:sldId id="365" r:id="rId27"/>
    <p:sldId id="409" r:id="rId28"/>
    <p:sldId id="387" r:id="rId29"/>
    <p:sldId id="629" r:id="rId30"/>
    <p:sldId id="367" r:id="rId31"/>
    <p:sldId id="408" r:id="rId32"/>
    <p:sldId id="405" r:id="rId33"/>
    <p:sldId id="406" r:id="rId34"/>
    <p:sldId id="407" r:id="rId35"/>
    <p:sldId id="630" r:id="rId36"/>
    <p:sldId id="369" r:id="rId37"/>
    <p:sldId id="389" r:id="rId38"/>
    <p:sldId id="762" r:id="rId39"/>
    <p:sldId id="410" r:id="rId40"/>
    <p:sldId id="631" r:id="rId41"/>
    <p:sldId id="763" r:id="rId42"/>
    <p:sldId id="377" r:id="rId43"/>
    <p:sldId id="416" r:id="rId44"/>
    <p:sldId id="644" r:id="rId45"/>
    <p:sldId id="626" r:id="rId46"/>
    <p:sldId id="627" r:id="rId47"/>
    <p:sldId id="633" r:id="rId48"/>
    <p:sldId id="634" r:id="rId49"/>
    <p:sldId id="635" r:id="rId50"/>
    <p:sldId id="639" r:id="rId51"/>
    <p:sldId id="636" r:id="rId52"/>
    <p:sldId id="640" r:id="rId53"/>
    <p:sldId id="637" r:id="rId54"/>
    <p:sldId id="641" r:id="rId55"/>
    <p:sldId id="638" r:id="rId56"/>
    <p:sldId id="642" r:id="rId57"/>
    <p:sldId id="415" r:id="rId58"/>
    <p:sldId id="414" r:id="rId59"/>
    <p:sldId id="422" r:id="rId60"/>
    <p:sldId id="423" r:id="rId61"/>
    <p:sldId id="376" r:id="rId62"/>
    <p:sldId id="419" r:id="rId63"/>
  </p:sldIdLst>
  <p:sldSz cx="12192000" cy="6858000"/>
  <p:notesSz cx="6858000" cy="9144000"/>
  <p:custDataLst>
    <p:tags r:id="rId6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D252955-A7C4-5767-FF9E-526FF7C4FFB4}" name="Lare, Kim (CMS/OC)" initials="LK(" userId="S::kim.lare@cms.hhs.gov::480d68cd-ca54-4970-9db8-059bd1cb6d10" providerId="AD"/>
  <p188:author id="{8FA42471-A9DB-6083-F1B5-F0401BE5F914}" name="Gordon, Erin (CMS/OC)" initials="GE(" userId="S::erin.gordon@cms.hhs.gov::ff3b03ec-2bd6-4728-9caf-f723e702e94c" providerId="AD"/>
  <p188:author id="{A7B8FF8C-52C6-05FF-4F4C-D556AF981C1C}" name="Long, Leslie (CMS/OC)" initials="LL(" userId="S::leslie.long@cms.hhs.gov::59e72955-8665-433f-9419-e19f3be41420" providerId="AD"/>
  <p188:author id="{5968CC8F-252A-ACE6-9C54-CB8D4278E94E}" name="Watson, Karie (CMS/OC)" initials="WK(" userId="S::karie.watson1@cms.hhs.gov::f0bf143e-1a0a-4e66-9051-103ab54a194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Nicholas Eckart" initials="NE" lastIdx="1" clrIdx="6">
    <p:extLst>
      <p:ext uri="{19B8F6BF-5375-455C-9EA6-DF929625EA0E}">
        <p15:presenceInfo xmlns:p15="http://schemas.microsoft.com/office/powerpoint/2012/main" userId="Nicholas Eckart" providerId="None"/>
      </p:ext>
    </p:extLst>
  </p:cmAuthor>
  <p:cmAuthor id="1" name="Doria Diacogiannis" initials="DD" lastIdx="226" clrIdx="0">
    <p:extLst>
      <p:ext uri="{19B8F6BF-5375-455C-9EA6-DF929625EA0E}">
        <p15:presenceInfo xmlns:p15="http://schemas.microsoft.com/office/powerpoint/2012/main" userId="S-1-5-21-4095628063-3556742122-3606576086-197501" providerId="AD"/>
      </p:ext>
    </p:extLst>
  </p:cmAuthor>
  <p:cmAuthor id="8" name="Santana, David (CMS/OC)" initials="SD(" lastIdx="3" clrIdx="7">
    <p:extLst>
      <p:ext uri="{19B8F6BF-5375-455C-9EA6-DF929625EA0E}">
        <p15:presenceInfo xmlns:p15="http://schemas.microsoft.com/office/powerpoint/2012/main" userId="S-1-5-21-4095628063-3556742122-3606576086-6751" providerId="AD"/>
      </p:ext>
    </p:extLst>
  </p:cmAuthor>
  <p:cmAuthor id="2" name="Mohamad Al-Issa" initials="MA" lastIdx="3" clrIdx="1">
    <p:extLst>
      <p:ext uri="{19B8F6BF-5375-455C-9EA6-DF929625EA0E}">
        <p15:presenceInfo xmlns:p15="http://schemas.microsoft.com/office/powerpoint/2012/main" userId="S-1-5-21-4095628063-3556742122-3606576086-234970" providerId="AD"/>
      </p:ext>
    </p:extLst>
  </p:cmAuthor>
  <p:cmAuthor id="9" name="MAJOR BULLOCK" initials="MB" lastIdx="2" clrIdx="8">
    <p:extLst>
      <p:ext uri="{19B8F6BF-5375-455C-9EA6-DF929625EA0E}">
        <p15:presenceInfo xmlns:p15="http://schemas.microsoft.com/office/powerpoint/2012/main" userId="S-1-5-21-4095628063-3556742122-3606576086-72391" providerId="AD"/>
      </p:ext>
    </p:extLst>
  </p:cmAuthor>
  <p:cmAuthor id="3" name="Karie Watson" initials="KW" lastIdx="13" clrIdx="2">
    <p:extLst>
      <p:ext uri="{19B8F6BF-5375-455C-9EA6-DF929625EA0E}">
        <p15:presenceInfo xmlns:p15="http://schemas.microsoft.com/office/powerpoint/2012/main" userId="S-1-5-21-4095628063-3556742122-3606576086-133138" providerId="AD"/>
      </p:ext>
    </p:extLst>
  </p:cmAuthor>
  <p:cmAuthor id="4" name="Amy Miner" initials="AM" lastIdx="3" clrIdx="3">
    <p:extLst>
      <p:ext uri="{19B8F6BF-5375-455C-9EA6-DF929625EA0E}">
        <p15:presenceInfo xmlns:p15="http://schemas.microsoft.com/office/powerpoint/2012/main" userId="S-1-5-21-4095628063-3556742122-3606576086-8437" providerId="AD"/>
      </p:ext>
    </p:extLst>
  </p:cmAuthor>
  <p:cmAuthor id="5" name="Erin Gordon" initials="EG" lastIdx="24" clrIdx="4">
    <p:extLst>
      <p:ext uri="{19B8F6BF-5375-455C-9EA6-DF929625EA0E}">
        <p15:presenceInfo xmlns:p15="http://schemas.microsoft.com/office/powerpoint/2012/main" userId="S-1-5-21-4095628063-3556742122-3606576086-10842" providerId="AD"/>
      </p:ext>
    </p:extLst>
  </p:cmAuthor>
  <p:cmAuthor id="6" name="Kim Lare" initials="KL" lastIdx="23" clrIdx="5">
    <p:extLst>
      <p:ext uri="{19B8F6BF-5375-455C-9EA6-DF929625EA0E}">
        <p15:presenceInfo xmlns:p15="http://schemas.microsoft.com/office/powerpoint/2012/main" userId="S-1-5-21-4095628063-3556742122-3606576086-1090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529B"/>
    <a:srgbClr val="DEEBF7"/>
    <a:srgbClr val="00539A"/>
    <a:srgbClr val="016DB7"/>
    <a:srgbClr val="8FAAD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004" autoAdjust="0"/>
    <p:restoredTop sz="54704" autoAdjust="0"/>
  </p:normalViewPr>
  <p:slideViewPr>
    <p:cSldViewPr snapToGrid="0" snapToObjects="1">
      <p:cViewPr varScale="1">
        <p:scale>
          <a:sx n="39" d="100"/>
          <a:sy n="39" d="100"/>
        </p:scale>
        <p:origin x="1140" y="32"/>
      </p:cViewPr>
      <p:guideLst/>
    </p:cSldViewPr>
  </p:slideViewPr>
  <p:outlineViewPr>
    <p:cViewPr>
      <p:scale>
        <a:sx n="33" d="100"/>
        <a:sy n="33" d="100"/>
      </p:scale>
      <p:origin x="0" y="-31728"/>
    </p:cViewPr>
  </p:outlineViewPr>
  <p:notesTextViewPr>
    <p:cViewPr>
      <p:scale>
        <a:sx n="1" d="1"/>
        <a:sy n="1" d="1"/>
      </p:scale>
      <p:origin x="0" y="0"/>
    </p:cViewPr>
  </p:notesTextViewPr>
  <p:sorterViewPr>
    <p:cViewPr>
      <p:scale>
        <a:sx n="100" d="100"/>
        <a:sy n="100" d="100"/>
      </p:scale>
      <p:origin x="0" y="-7032"/>
    </p:cViewPr>
  </p:sorterViewPr>
  <p:notesViewPr>
    <p:cSldViewPr snapToGrid="0" snapToObjects="1">
      <p:cViewPr varScale="1">
        <p:scale>
          <a:sx n="56" d="100"/>
          <a:sy n="56" d="100"/>
        </p:scale>
        <p:origin x="2520" y="6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ags" Target="tags/tag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notesMaster" Target="notesMasters/notesMaster1.xml"/><Relationship Id="rId69"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CE366D9-7E05-4927-AF79-45537D87397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86B9AF8-68A5-4351-AC69-F0FC5BDFDE1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914828E-D07C-458E-825D-62FB1095A8CB}" type="datetimeFigureOut">
              <a:rPr lang="en-US" smtClean="0"/>
              <a:t>11/14/2023</a:t>
            </a:fld>
            <a:endParaRPr lang="en-US"/>
          </a:p>
        </p:txBody>
      </p:sp>
      <p:sp>
        <p:nvSpPr>
          <p:cNvPr id="4" name="Footer Placeholder 3">
            <a:extLst>
              <a:ext uri="{FF2B5EF4-FFF2-40B4-BE49-F238E27FC236}">
                <a16:creationId xmlns:a16="http://schemas.microsoft.com/office/drawing/2014/main" id="{005B5E9D-5CED-4066-BE74-915C2B818D7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a:t>Module Title</a:t>
            </a:r>
          </a:p>
        </p:txBody>
      </p:sp>
      <p:sp>
        <p:nvSpPr>
          <p:cNvPr id="5" name="Slide Number Placeholder 4">
            <a:extLst>
              <a:ext uri="{FF2B5EF4-FFF2-40B4-BE49-F238E27FC236}">
                <a16:creationId xmlns:a16="http://schemas.microsoft.com/office/drawing/2014/main" id="{9FB8F050-A18E-4953-9BB7-1CFE2A082C3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2E1288D-BBD9-4BF2-B9F0-068FC27EABE9}" type="slidenum">
              <a:rPr lang="en-US" smtClean="0"/>
              <a:t>‹#›</a:t>
            </a:fld>
            <a:endParaRPr lang="en-US"/>
          </a:p>
        </p:txBody>
      </p:sp>
    </p:spTree>
    <p:extLst>
      <p:ext uri="{BB962C8B-B14F-4D97-AF65-F5344CB8AC3E}">
        <p14:creationId xmlns:p14="http://schemas.microsoft.com/office/powerpoint/2010/main" val="332269077"/>
      </p:ext>
    </p:extLst>
  </p:cSld>
  <p:clrMap bg1="lt1" tx1="dk1" bg2="lt2" tx2="dk2" accent1="accent1" accent2="accent2" accent3="accent3" accent4="accent4" accent5="accent5" accent6="accent6" hlink="hlink" folHlink="folHlink"/>
  <p:hf sldNum="0"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685800" y="378777"/>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370332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217719508"/>
      </p:ext>
    </p:extLst>
  </p:cSld>
  <p:clrMap bg1="lt1" tx1="dk1" bg2="lt2" tx2="dk2" accent1="accent1" accent2="accent2" accent3="accent3" accent4="accent4" accent5="accent5" accent6="accent6" hlink="hlink" folHlink="folHlink"/>
  <p:hf sldNum="0" hdr="0" dt="0"/>
  <p:notesStyle>
    <a:lvl1pPr marL="274320" indent="-274320" algn="l" defTabSz="914400" rtl="0" eaLnBrk="1" latinLnBrk="0" hangingPunct="1">
      <a:spcAft>
        <a:spcPts val="600"/>
      </a:spcAft>
      <a:buFont typeface="Wingdings" panose="05000000000000000000" pitchFamily="2" charset="2"/>
      <a:buChar char="§"/>
      <a:defRPr sz="1200" kern="1200">
        <a:solidFill>
          <a:schemeClr val="tx1"/>
        </a:solidFill>
        <a:latin typeface="+mn-lt"/>
        <a:ea typeface="+mn-ea"/>
        <a:cs typeface="+mn-cs"/>
      </a:defRPr>
    </a:lvl1pPr>
    <a:lvl2pPr marL="822960" indent="-274320" algn="l" defTabSz="914400" rtl="0" eaLnBrk="1" latinLnBrk="0" hangingPunct="1">
      <a:spcAft>
        <a:spcPts val="600"/>
      </a:spcAft>
      <a:buFont typeface="Arial" panose="020B0604020202020204" pitchFamily="34" charset="0"/>
      <a:buChar char="•"/>
      <a:defRPr sz="1200" kern="1200">
        <a:solidFill>
          <a:schemeClr val="tx1"/>
        </a:solidFill>
        <a:latin typeface="+mn-lt"/>
        <a:ea typeface="+mn-ea"/>
        <a:cs typeface="+mn-cs"/>
      </a:defRPr>
    </a:lvl2pPr>
    <a:lvl3pPr marL="1371600" indent="-274320" algn="l" defTabSz="914400" rtl="0" eaLnBrk="1" latinLnBrk="0" hangingPunct="1">
      <a:spcAft>
        <a:spcPts val="600"/>
      </a:spcAft>
      <a:buSzPct val="50000"/>
      <a:buFont typeface="Wingdings" panose="05000000000000000000" pitchFamily="2" charset="2"/>
      <a:buChar char="q"/>
      <a:defRPr sz="1200" kern="1200">
        <a:solidFill>
          <a:schemeClr val="tx1"/>
        </a:solidFill>
        <a:latin typeface="+mn-lt"/>
        <a:ea typeface="+mn-ea"/>
        <a:cs typeface="+mn-cs"/>
      </a:defRPr>
    </a:lvl3pPr>
    <a:lvl4pPr marL="1920240" indent="-274320" algn="l" defTabSz="914400" rtl="0" eaLnBrk="1" latinLnBrk="0" hangingPunct="1">
      <a:spcAft>
        <a:spcPts val="600"/>
      </a:spcAft>
      <a:buFont typeface="Courier New" panose="02070309020205020404" pitchFamily="49" charset="0"/>
      <a:buChar char="o"/>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support.microsoft.com/en-us/office/start-the-presentation-and-see-your-notes-in-presenter-view-4de90e28-487e-435c-9401-eb49a3801257" TargetMode="External"/><Relationship Id="rId2" Type="http://schemas.openxmlformats.org/officeDocument/2006/relationships/slide" Target="../slides/slide1.xml"/><Relationship Id="rId1" Type="http://schemas.openxmlformats.org/officeDocument/2006/relationships/notesMaster" Target="../notesMasters/notesMaster1.xml"/><Relationship Id="rId6" Type="http://schemas.openxmlformats.org/officeDocument/2006/relationships/hyperlink" Target="http://www.hhs.gov/healthcare/" TargetMode="External"/><Relationship Id="rId5" Type="http://schemas.openxmlformats.org/officeDocument/2006/relationships/hyperlink" Target="mailto:press@cms.hhs.gov" TargetMode="External"/><Relationship Id="rId4" Type="http://schemas.openxmlformats.org/officeDocument/2006/relationships/hyperlink" Target="https://cmsnationaltrainingprogram.cms.gov/?q=global-search&amp;combine=classroom%20modules" TargetMode="Externa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cmsnationaltrainingprogram.cms.gov/resources"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cms.gov/marketplace/applications-and-forms/notice-for-consumers-turning-65.pdf"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medicare.gov/media/11095-Get-Ready-for-Medicare-package-in-United-States.pdf" TargetMode="External"/><Relationship Id="rId7" Type="http://schemas.openxmlformats.org/officeDocument/2006/relationships/hyperlink" Target="https://www.medicare.gov/basics/forms-publications-mailings/mailings/signing-up/get-ready-for-medicare-package"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s://www.rrb.gov/Field-Office-Locator" TargetMode="External"/><Relationship Id="rId5" Type="http://schemas.openxmlformats.org/officeDocument/2006/relationships/hyperlink" Target="https://secure.ssa.gov/ICON/main.jsp" TargetMode="External"/><Relationship Id="rId4" Type="http://schemas.openxmlformats.org/officeDocument/2006/relationships/hyperlink" Target="https://www.medicare.gov/media/11989-Welcome-to-Medicare-packate-Puerto-Rico.pdf"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medicare.gov/drug-coverage-part-d/how-to-get-prescription-drug-coverage"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www.medicare.gov/basics/end-stage-renal-disease" TargetMode="External"/><Relationship Id="rId4" Type="http://schemas.openxmlformats.org/officeDocument/2006/relationships/hyperlink" Target="https://cmsnationaltrainingprogram.cms.gov/resources"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medicare.gov/basics/get-started-with-medicare/sign-up/when-does-medicare-coverage-start"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healthcare.gov/"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healthcare.gov/medicare/changing-from-marketplace-to-medicare"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healthcare.gov/"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healthcare.gov/how-to-cancel-a-marketplace-plan/"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healthcare.gov/how-to-cancel-a-marketplace-plan/"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shiptacenter.org/"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www.healthcare.gov/medicare/"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www.healthcare.gov/"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medicare.gov/your-medicare-costs/get-help-paying-costs/medicare-savings-programs" TargetMode="External"/><Relationship Id="rId2" Type="http://schemas.openxmlformats.org/officeDocument/2006/relationships/slide" Target="../slides/slide28.xml"/><Relationship Id="rId1" Type="http://schemas.openxmlformats.org/officeDocument/2006/relationships/notesMaster" Target="../notesMasters/notesMaster1.xml"/><Relationship Id="rId5" Type="http://schemas.openxmlformats.org/officeDocument/2006/relationships/hyperlink" Target="https://www.cms.gov/Medicare-Medicaid-Coordination/Medicare-and-Medicaid-Coordination/Medicare-Medicaid-Coordination-Office/Downloads/MMCO_DualEligibleDefinition.pdf" TargetMode="External"/><Relationship Id="rId4" Type="http://schemas.openxmlformats.org/officeDocument/2006/relationships/hyperlink" Target="https://www.medicare.gov/talk-to-someone" TargetMode="Externa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cms.gov/Medicare/Prescription-Drug-Coverage/LimitedIncomeandResources"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ssa.gov/medicare/part-d-extra-help"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medicaid.gov/medicaid/by-state/by-state.html"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s://www.shiphelp.org/"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cms.gov/marketplace/technical-assistance-resources/medicare-periodic-data-matching-faq.pdf"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s://www.cms.gov/files/document/periodic-data-matching-tip-sheet.pdf" TargetMode="Externa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cms.gov/marketplace/applications-and-forms/medicare-pdm.zip"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cms.gov/marketplace/technical-assistance-resources/medicare-periodic-data-matching-faq.pdf" TargetMode="External"/><Relationship Id="rId2" Type="http://schemas.openxmlformats.org/officeDocument/2006/relationships/slide" Target="../slides/slide36.xml"/><Relationship Id="rId1" Type="http://schemas.openxmlformats.org/officeDocument/2006/relationships/notesMaster" Target="../notesMasters/notesMaster1.xml"/><Relationship Id="rId4" Type="http://schemas.openxmlformats.org/officeDocument/2006/relationships/hyperlink" Target="https://www.cms.gov/files/document/periodic-data-matching-tip-sheet.pdf" TargetMode="Externa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8" Type="http://schemas.openxmlformats.org/officeDocument/2006/relationships/hyperlink" Target="http://www.healthcare.gov/blog/" TargetMode="External"/><Relationship Id="rId3" Type="http://schemas.openxmlformats.org/officeDocument/2006/relationships/hyperlink" Target="https://www.healthcare.gov/subscribe/" TargetMode="External"/><Relationship Id="rId7" Type="http://schemas.openxmlformats.org/officeDocument/2006/relationships/hyperlink" Target="https://www.youtube.com/user/HealthCareGov" TargetMode="External"/><Relationship Id="rId2" Type="http://schemas.openxmlformats.org/officeDocument/2006/relationships/slide" Target="../slides/slide39.xml"/><Relationship Id="rId1" Type="http://schemas.openxmlformats.org/officeDocument/2006/relationships/notesMaster" Target="../notesMasters/notesMaster1.xml"/><Relationship Id="rId6" Type="http://schemas.openxmlformats.org/officeDocument/2006/relationships/hyperlink" Target="https://www.facebook.com/Healthcare.gov" TargetMode="External"/><Relationship Id="rId5" Type="http://schemas.openxmlformats.org/officeDocument/2006/relationships/hyperlink" Target="https://twitter.com/HealthCareGov" TargetMode="External"/><Relationship Id="rId4" Type="http://schemas.openxmlformats.org/officeDocument/2006/relationships/hyperlink" Target="https://www.cuidadodesalud.gov/es/subscribe/" TargetMode="External"/><Relationship Id="rId9" Type="http://schemas.openxmlformats.org/officeDocument/2006/relationships/hyperlink" Target="https://www.cms.gov/marketplace/in-person-assisters/training-webinars/training"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localhelp.healthcare.gov/#/"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www.medicare.gov/medicare-savings-programs"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medicare.gov/basics/get-started-with-medicare/medicare-basics/parts-of-medicare"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s://www.shiphelp.org/" TargetMode="External"/><Relationship Id="rId4" Type="http://schemas.openxmlformats.org/officeDocument/2006/relationships/hyperlink" Target="https://www.medicare.gov/plan-compare" TargetMode="Externa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www.healthcare.gov/medicare/changing-from-marketplace-to-medicare/"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8" Type="http://schemas.openxmlformats.org/officeDocument/2006/relationships/hyperlink" Target="https://www.cms.gov/marketplace/in-person-assisters/training-webinars/training" TargetMode="External"/><Relationship Id="rId3" Type="http://schemas.openxmlformats.org/officeDocument/2006/relationships/hyperlink" Target="https://www.cms.gov/" TargetMode="External"/><Relationship Id="rId7" Type="http://schemas.openxmlformats.org/officeDocument/2006/relationships/hyperlink" Target="https://www.healthcare.gov/" TargetMode="External"/><Relationship Id="rId2" Type="http://schemas.openxmlformats.org/officeDocument/2006/relationships/slide" Target="../slides/slide56.xml"/><Relationship Id="rId1" Type="http://schemas.openxmlformats.org/officeDocument/2006/relationships/notesMaster" Target="../notesMasters/notesMaster1.xml"/><Relationship Id="rId6" Type="http://schemas.openxmlformats.org/officeDocument/2006/relationships/hyperlink" Target="https://www.shiphelp.org/" TargetMode="External"/><Relationship Id="rId11" Type="http://schemas.openxmlformats.org/officeDocument/2006/relationships/hyperlink" Target="https://www.ssa.gov/" TargetMode="External"/><Relationship Id="rId5" Type="http://schemas.openxmlformats.org/officeDocument/2006/relationships/hyperlink" Target="http://facebook.com/Medicare.gov" TargetMode="External"/><Relationship Id="rId10" Type="http://schemas.openxmlformats.org/officeDocument/2006/relationships/hyperlink" Target="https://www.insurekidsnow.gov/" TargetMode="External"/><Relationship Id="rId4" Type="http://schemas.openxmlformats.org/officeDocument/2006/relationships/hyperlink" Target="http://www.medicare.gov/" TargetMode="External"/><Relationship Id="rId9" Type="http://schemas.openxmlformats.org/officeDocument/2006/relationships/hyperlink" Target="https://www.medicaid.gov/" TargetMode="Externa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www.cms.gov/marketplace/outreach-and-education/medicare-and-the-health-insurance-marketplace.pdf" TargetMode="External"/><Relationship Id="rId2" Type="http://schemas.openxmlformats.org/officeDocument/2006/relationships/slide" Target="../slides/slide57.xml"/><Relationship Id="rId1" Type="http://schemas.openxmlformats.org/officeDocument/2006/relationships/notesMaster" Target="../notesMasters/notesMaster1.xml"/><Relationship Id="rId4" Type="http://schemas.openxmlformats.org/officeDocument/2006/relationships/hyperlink" Target="https://cmsnationaltrainingprogram.cms.gov/" TargetMode="Externa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youtube.com/watch?v=2ikOdAeZboY"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medicare.gov/medicare-easy-pay"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medicare.gov/basics/costs/pay-premiums"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228599" y="3584141"/>
            <a:ext cx="6376737" cy="5367354"/>
          </a:xfrm>
        </p:spPr>
        <p:txBody>
          <a:bodyPr/>
          <a:lstStyle/>
          <a:p>
            <a:pPr marL="0" indent="0">
              <a:spcBef>
                <a:spcPts val="651"/>
              </a:spcBef>
              <a:buNone/>
              <a:defRPr/>
            </a:pPr>
            <a:r>
              <a:rPr lang="en-US" b="1" dirty="0">
                <a:cs typeface="Arial" panose="020B0604020202020204" pitchFamily="34" charset="0"/>
              </a:rPr>
              <a:t>Presenter Notes</a:t>
            </a:r>
            <a:endParaRPr lang="en-US" dirty="0">
              <a:cs typeface="Arial" panose="020B0604020202020204" pitchFamily="34" charset="0"/>
            </a:endParaRPr>
          </a:p>
          <a:p>
            <a:pPr marL="123512" indent="-123512">
              <a:spcBef>
                <a:spcPts val="651"/>
              </a:spcBef>
              <a:buFont typeface="Wingdings,Sans-Serif"/>
              <a:buChar char="§"/>
              <a:defRPr/>
            </a:pPr>
            <a:r>
              <a:rPr lang="en-US" dirty="0">
                <a:cs typeface="Arial" panose="020B0604020202020204" pitchFamily="34" charset="0"/>
              </a:rPr>
              <a:t>Hyperlinks in slides are active, but the URLs in the presenter notes section of this PowerPoint aren’t active because PowerPoint doesn’t support that feature. To access any of the URLs in the presenter notes, copy the URL and paste it into your browser.</a:t>
            </a:r>
          </a:p>
          <a:p>
            <a:pPr marL="123512" indent="-123512">
              <a:spcBef>
                <a:spcPts val="651"/>
              </a:spcBef>
              <a:buFont typeface="Wingdings,Sans-Serif"/>
              <a:buChar char="§"/>
              <a:defRPr/>
            </a:pPr>
            <a:r>
              <a:rPr lang="en-US" dirty="0">
                <a:cs typeface="Arial" panose="020B0604020202020204" pitchFamily="34" charset="0"/>
              </a:rPr>
              <a:t>You can use Microsoft PowerPoint’s presenter view to view your presentation with speaker notes on one computer (your laptop, for example), while only the slides themselves appear on the screen that your audience sees (like a larger screen you're projecting to). See this link for instructions: </a:t>
            </a:r>
            <a:r>
              <a:rPr lang="en-US" u="sng" dirty="0">
                <a:cs typeface="Arial" panose="020B0604020202020204" pitchFamily="34" charset="0"/>
                <a:hlinkClick r:id="rId3"/>
              </a:rPr>
              <a:t>support.microsoft.com/</a:t>
            </a:r>
            <a:r>
              <a:rPr lang="en-US" u="sng" dirty="0" err="1">
                <a:cs typeface="Arial" panose="020B0604020202020204" pitchFamily="34" charset="0"/>
                <a:hlinkClick r:id="rId3"/>
              </a:rPr>
              <a:t>en</a:t>
            </a:r>
            <a:r>
              <a:rPr lang="en-US" u="sng" dirty="0">
                <a:cs typeface="Arial" panose="020B0604020202020204" pitchFamily="34" charset="0"/>
                <a:hlinkClick r:id="rId3"/>
              </a:rPr>
              <a:t>-us/office/start-the-presentation-and-see-your-notes-in-presenter-view-4de90e28-487e-435c-9401-eb49a3801257</a:t>
            </a:r>
            <a:endParaRPr lang="en-US" dirty="0">
              <a:cs typeface="Arial" panose="020B0604020202020204" pitchFamily="34" charset="0"/>
            </a:endParaRPr>
          </a:p>
          <a:p>
            <a:pPr marL="0" indent="0">
              <a:buNone/>
            </a:pPr>
            <a:r>
              <a:rPr lang="en-US" b="1" dirty="0">
                <a:cs typeface="Arial" panose="020B0604020202020204" pitchFamily="34" charset="0"/>
              </a:rPr>
              <a:t>Introduction to Module Content</a:t>
            </a:r>
            <a:endParaRPr lang="en-US" dirty="0">
              <a:cs typeface="Arial" panose="020B0604020202020204" pitchFamily="34" charset="0"/>
            </a:endParaRPr>
          </a:p>
          <a:p>
            <a:pPr marL="0" indent="0">
              <a:buNone/>
            </a:pPr>
            <a:r>
              <a:rPr lang="en-US" dirty="0"/>
              <a:t>This session focuses on the Health Insurance Marketplace® (sometimes called the “Marketplace” or “Exchange”) and what people with Medicare need to know. </a:t>
            </a:r>
            <a:r>
              <a:rPr lang="en-US" b="0" dirty="0"/>
              <a:t>For Medicare enrollment and eligibility</a:t>
            </a:r>
            <a:r>
              <a:rPr lang="en-US" b="0" baseline="0" dirty="0"/>
              <a:t> </a:t>
            </a:r>
            <a:r>
              <a:rPr lang="en-US" b="0" dirty="0"/>
              <a:t>information,</a:t>
            </a:r>
            <a:r>
              <a:rPr lang="en-US" b="0" baseline="0" dirty="0"/>
              <a:t> review “Getting Started with Medicare,” </a:t>
            </a:r>
            <a:r>
              <a:rPr lang="en-US" dirty="0"/>
              <a:t>at </a:t>
            </a:r>
            <a:r>
              <a:rPr lang="en-US" dirty="0">
                <a:hlinkClick r:id="rId4"/>
              </a:rPr>
              <a:t>CMSnationaltrainingprogram.cms.gov/?q=</a:t>
            </a:r>
            <a:r>
              <a:rPr lang="en-US" dirty="0" err="1">
                <a:hlinkClick r:id="rId4"/>
              </a:rPr>
              <a:t>global-search&amp;combine</a:t>
            </a:r>
            <a:r>
              <a:rPr lang="en-US" dirty="0">
                <a:hlinkClick r:id="rId4"/>
              </a:rPr>
              <a:t>=classroom%20modules</a:t>
            </a:r>
            <a:r>
              <a:rPr lang="en-US" dirty="0"/>
              <a:t>. </a:t>
            </a:r>
          </a:p>
          <a:p>
            <a:pPr marL="0" indent="0">
              <a:buNone/>
            </a:pPr>
            <a:r>
              <a:rPr lang="en-US" b="1" dirty="0">
                <a:solidFill>
                  <a:prstClr val="black"/>
                </a:solidFill>
                <a:cs typeface="Arial" panose="020B0604020202020204" pitchFamily="34" charset="0"/>
              </a:rPr>
              <a:t>Disclaimer</a:t>
            </a:r>
            <a:endParaRPr lang="en-US" dirty="0"/>
          </a:p>
          <a:p>
            <a:pPr marL="0" indent="0">
              <a:buNone/>
            </a:pPr>
            <a:r>
              <a:rPr lang="en-US" dirty="0"/>
              <a:t>This training was developed and approved by the Centers for Medicare &amp; Medicaid Services (CMS), the federal agency that administers Medicare, Medicaid, the Children’s Health Insurance</a:t>
            </a:r>
            <a:r>
              <a:rPr lang="en-US" baseline="0" dirty="0"/>
              <a:t> Program and </a:t>
            </a:r>
            <a:r>
              <a:rPr lang="en-US" dirty="0">
                <a:solidFill>
                  <a:prstClr val="black"/>
                </a:solidFill>
                <a:cs typeface="Calibri" panose="020F0502020204030204" pitchFamily="34" charset="0"/>
              </a:rPr>
              <a:t>the Health Insurance Marketplace</a:t>
            </a:r>
            <a:r>
              <a:rPr lang="en-US" sz="1000" dirty="0"/>
              <a:t>®</a:t>
            </a:r>
            <a:r>
              <a:rPr lang="en-US" dirty="0"/>
              <a:t>. This is an informational resource for our partners. It’s not a legal document or intended for press purposes. Members of the press should contact the CMS Media Relations Group at </a:t>
            </a:r>
            <a:r>
              <a:rPr lang="en-US" u="sng" dirty="0">
                <a:hlinkClick r:id="rId5"/>
              </a:rPr>
              <a:t>press@cms.hhs.gov</a:t>
            </a:r>
            <a:r>
              <a:rPr lang="en-US" dirty="0"/>
              <a:t>. Official Medicare and Marketplace Program legal guidance is contained in the relevant statutes, regulations, and rulings. To check for updates on the health care law, visit </a:t>
            </a:r>
            <a:r>
              <a:rPr lang="en-US" dirty="0">
                <a:hlinkClick r:id="rId6"/>
              </a:rPr>
              <a:t>HHS.gov/HealthCare</a:t>
            </a:r>
            <a:r>
              <a:rPr lang="en-US" dirty="0"/>
              <a:t>.</a:t>
            </a:r>
          </a:p>
          <a:p>
            <a:pPr marL="0" marR="0" lvl="0" indent="0" algn="l" defTabSz="914400" rtl="0" eaLnBrk="1" fontAlgn="auto" latinLnBrk="0" hangingPunct="1">
              <a:spcBef>
                <a:spcPts val="600"/>
              </a:spcBef>
              <a:buClrTx/>
              <a:buSzTx/>
              <a:buFont typeface="Wingdings" panose="05000000000000000000" pitchFamily="2" charset="2"/>
              <a:buNone/>
              <a:tabLst/>
              <a:defRPr/>
            </a:pPr>
            <a:r>
              <a:rPr lang="en-US" dirty="0"/>
              <a:t>Health</a:t>
            </a:r>
            <a:r>
              <a:rPr lang="en-US" baseline="0" dirty="0"/>
              <a:t> Insurance Marketplace</a:t>
            </a:r>
            <a:r>
              <a:rPr lang="en-US" sz="1000" dirty="0"/>
              <a:t>®</a:t>
            </a:r>
            <a:r>
              <a:rPr lang="en-US" sz="1200" baseline="0" dirty="0"/>
              <a:t> </a:t>
            </a:r>
            <a:r>
              <a:rPr lang="en-US" dirty="0"/>
              <a:t>is a registered service mark of the U.S. Department of Health &amp; Human Services (HHS). </a:t>
            </a:r>
          </a:p>
        </p:txBody>
      </p:sp>
    </p:spTree>
    <p:extLst>
      <p:ext uri="{BB962C8B-B14F-4D97-AF65-F5344CB8AC3E}">
        <p14:creationId xmlns:p14="http://schemas.microsoft.com/office/powerpoint/2010/main" val="42351163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04775" y="3581400"/>
            <a:ext cx="6475319" cy="5389282"/>
          </a:xfrm>
        </p:spPr>
        <p:txBody>
          <a:bodyPr/>
          <a:lstStyle/>
          <a:p>
            <a:pPr marL="0" indent="0" defTabSz="966612">
              <a:spcBef>
                <a:spcPts val="634"/>
              </a:spcBef>
              <a:buNone/>
              <a:defRPr/>
            </a:pPr>
            <a:r>
              <a:rPr lang="en-US" sz="1000" b="1" dirty="0">
                <a:cs typeface="Arial" panose="020B0604020202020204" pitchFamily="34" charset="0"/>
              </a:rPr>
              <a:t>Presenter Notes; this slide has animation.</a:t>
            </a:r>
          </a:p>
          <a:p>
            <a:pPr marL="119149" indent="-119149">
              <a:defRPr/>
            </a:pPr>
            <a:r>
              <a:rPr lang="en-US" sz="1000" b="1" dirty="0">
                <a:cs typeface="Arial" panose="020B0604020202020204" pitchFamily="34" charset="0"/>
              </a:rPr>
              <a:t>A Medicare Supplement Insurance (Medigap) policy is an insurance policy that helps fill "gaps" in Original Medicare. </a:t>
            </a:r>
            <a:r>
              <a:rPr lang="en-US" sz="1000" dirty="0">
                <a:cs typeface="Arial" panose="020B0604020202020204" pitchFamily="34" charset="0"/>
              </a:rPr>
              <a:t>Private companies sell these policies.</a:t>
            </a:r>
            <a:r>
              <a:rPr lang="en-US" sz="1000" b="1" dirty="0">
                <a:cs typeface="Arial" panose="020B0604020202020204" pitchFamily="34" charset="0"/>
              </a:rPr>
              <a:t> </a:t>
            </a:r>
            <a:r>
              <a:rPr lang="en-US" sz="1000" dirty="0">
                <a:cs typeface="Arial" panose="020B0604020202020204" pitchFamily="34" charset="0"/>
              </a:rPr>
              <a:t>Original Medicare pays for much, but not all, of the cost for covered health care services and supplies. Medigap policies can help pay for some of the costs that Original Medicare doesn't, like copayments, coinsurance, and deductibles.</a:t>
            </a:r>
            <a:endParaRPr lang="en-US" sz="1000" dirty="0">
              <a:solidFill>
                <a:prstClr val="black"/>
              </a:solidFill>
              <a:cs typeface="Arial" panose="020B0604020202020204" pitchFamily="34" charset="0"/>
            </a:endParaRPr>
          </a:p>
          <a:p>
            <a:pPr marL="119149" indent="-119149">
              <a:defRPr/>
            </a:pPr>
            <a:r>
              <a:rPr lang="en-US" sz="1000" b="1" dirty="0">
                <a:cs typeface="Arial" panose="020B0604020202020204" pitchFamily="34" charset="0"/>
              </a:rPr>
              <a:t>Some Medigap policies also cover benefits Original Medicare doesn’t cover, </a:t>
            </a:r>
            <a:r>
              <a:rPr lang="en-US" sz="1000" dirty="0">
                <a:cs typeface="Arial" panose="020B0604020202020204" pitchFamily="34" charset="0"/>
              </a:rPr>
              <a:t>like emergency foreign travel expenses. Medigap policies don’t cover your share of the costs under other types of health coverage, including Medicare Advantage Plans, stand-alone Medicare drug plans, employer/union group health coverage, Medicaid, or TRICARE.</a:t>
            </a:r>
            <a:endParaRPr lang="en-US" sz="1000" dirty="0">
              <a:solidFill>
                <a:prstClr val="black"/>
              </a:solidFill>
              <a:cs typeface="Arial" panose="020B0604020202020204" pitchFamily="34" charset="0"/>
            </a:endParaRPr>
          </a:p>
          <a:p>
            <a:pPr marL="119149" indent="-119149">
              <a:defRPr/>
            </a:pPr>
            <a:r>
              <a:rPr lang="en-US" sz="1000" b="1" dirty="0">
                <a:cs typeface="Arial" panose="020B0604020202020204" pitchFamily="34" charset="0"/>
              </a:rPr>
              <a:t>All Medigap policies must follow federal and state laws designed to protect you, </a:t>
            </a:r>
            <a:r>
              <a:rPr lang="en-US" sz="1000" dirty="0">
                <a:cs typeface="Arial" panose="020B0604020202020204" pitchFamily="34" charset="0"/>
              </a:rPr>
              <a:t>and policies must be clearly identified as “Medicare Supplement Insurance.” Medigap policies are standardized, and in most states are named by letters, Plans A</a:t>
            </a:r>
            <a:r>
              <a:rPr lang="en-US" sz="1000" dirty="0">
                <a:solidFill>
                  <a:prstClr val="black"/>
                </a:solidFill>
                <a:cs typeface="Arial" panose="020B0604020202020204" pitchFamily="34" charset="0"/>
              </a:rPr>
              <a:t>–</a:t>
            </a:r>
            <a:r>
              <a:rPr lang="en-US" sz="1000" dirty="0">
                <a:cs typeface="Arial" panose="020B0604020202020204" pitchFamily="34" charset="0"/>
              </a:rPr>
              <a:t>N. Each standardized Medigap policy under the same plan letter must offer the same basic benefits, no matter which insurance company sells it. Cost is usually the only difference between Medigap policies with the same plan letter sold by different insurance companies.</a:t>
            </a:r>
            <a:endParaRPr lang="en-US" sz="1000" dirty="0">
              <a:solidFill>
                <a:prstClr val="black"/>
              </a:solidFill>
              <a:cs typeface="Arial" panose="020B0604020202020204" pitchFamily="34" charset="0"/>
            </a:endParaRPr>
          </a:p>
          <a:p>
            <a:pPr marL="119149" indent="-119149">
              <a:defRPr/>
            </a:pPr>
            <a:r>
              <a:rPr lang="en-US" sz="1000" b="1" dirty="0">
                <a:cs typeface="Arial" panose="020B0604020202020204" pitchFamily="34" charset="0"/>
              </a:rPr>
              <a:t>In some states, you may be able to buy another type of Medigap policy called Medicare SELECT.</a:t>
            </a:r>
            <a:r>
              <a:rPr lang="en-US" sz="1000" dirty="0">
                <a:cs typeface="Arial" panose="020B0604020202020204" pitchFamily="34" charset="0"/>
              </a:rPr>
              <a:t> If you buy a Medicare SELECT policy, you have the right to change your mind within 12 months and switch to a standard Medigap policy. </a:t>
            </a:r>
            <a:endParaRPr lang="en-US" sz="1000" b="1" dirty="0">
              <a:cs typeface="Arial" panose="020B0604020202020204" pitchFamily="34" charset="0"/>
            </a:endParaRPr>
          </a:p>
          <a:p>
            <a:pPr marL="119149" indent="-119149">
              <a:defRPr/>
            </a:pPr>
            <a:r>
              <a:rPr lang="en-US" sz="1000" b="1" dirty="0">
                <a:cs typeface="Arial" panose="020B0604020202020204" pitchFamily="34" charset="0"/>
              </a:rPr>
              <a:t>In Massachusetts, Minnesota, and Wisconsin, Medigap policies are standardized in a different way. </a:t>
            </a:r>
            <a:endParaRPr lang="en-US" sz="1000" dirty="0">
              <a:solidFill>
                <a:prstClr val="black"/>
              </a:solidFill>
              <a:cs typeface="Arial" panose="020B0604020202020204" pitchFamily="34" charset="0"/>
            </a:endParaRPr>
          </a:p>
          <a:p>
            <a:pPr marL="0" indent="0">
              <a:spcBef>
                <a:spcPts val="634"/>
              </a:spcBef>
              <a:buNone/>
              <a:defRPr/>
            </a:pPr>
            <a:r>
              <a:rPr lang="en-US" sz="1000" b="1" dirty="0">
                <a:solidFill>
                  <a:prstClr val="black"/>
                </a:solidFill>
                <a:cs typeface="Arial" panose="020B0604020202020204" pitchFamily="34" charset="0"/>
              </a:rPr>
              <a:t>NOTE</a:t>
            </a:r>
            <a:r>
              <a:rPr lang="en-US" sz="1000" dirty="0">
                <a:solidFill>
                  <a:prstClr val="black"/>
                </a:solidFill>
                <a:cs typeface="Arial" panose="020B0604020202020204" pitchFamily="34" charset="0"/>
              </a:rPr>
              <a:t>: Since January 1, 2020, </a:t>
            </a:r>
            <a:r>
              <a:rPr lang="en-US" sz="1000" dirty="0">
                <a:cs typeface="Arial" panose="020B0604020202020204" pitchFamily="34" charset="0"/>
              </a:rPr>
              <a:t>Medigap plans sold to people new to Medicare aren't allowed to cover the Medicare Part B (Medical Insurance) deductible. Because of this, Plans C and F are no longer available to people who were “new to Medicare” on or after January 1, 2020. </a:t>
            </a:r>
            <a:endParaRPr lang="en-US" sz="1000" dirty="0">
              <a:solidFill>
                <a:prstClr val="black"/>
              </a:solidFill>
              <a:cs typeface="Arial" panose="020B0604020202020204" pitchFamily="34" charset="0"/>
            </a:endParaRPr>
          </a:p>
          <a:p>
            <a:pPr marL="118813" indent="-118813">
              <a:defRPr/>
            </a:pPr>
            <a:r>
              <a:rPr lang="en-US" sz="1000" dirty="0">
                <a:cs typeface="Arial" panose="020B0604020202020204" pitchFamily="34" charset="0"/>
              </a:rPr>
              <a:t>If you already have either of these 2 plans (or the high deductible version of Plan F) or you were covered by one of these plans before January 1, 2020, you'll be able to keep your plan. If you qualified for Medicare before January 1, 2020 but you haven’t signed up yet, you may be able to buy one of these plans. </a:t>
            </a:r>
          </a:p>
          <a:p>
            <a:pPr marL="118813" indent="-118813">
              <a:defRPr/>
            </a:pPr>
            <a:r>
              <a:rPr lang="en-US" sz="1000" dirty="0">
                <a:cs typeface="Arial" panose="020B0604020202020204" pitchFamily="34" charset="0"/>
              </a:rPr>
              <a:t>For this situation, “new to Medicare” means people who turned 65 on or after January 1, 2020, and people who got Medicare Part A (Hospital Insurance) on or after January 1, 2020.</a:t>
            </a:r>
            <a:endParaRPr lang="en-US" sz="1000" dirty="0">
              <a:solidFill>
                <a:prstClr val="black"/>
              </a:solidFill>
              <a:cs typeface="Arial" panose="020B0604020202020204" pitchFamily="34" charset="0"/>
            </a:endParaRPr>
          </a:p>
          <a:p>
            <a:pPr marL="118813" indent="-118813">
              <a:defRPr/>
            </a:pPr>
            <a:r>
              <a:rPr lang="en-US" sz="1000" dirty="0">
                <a:solidFill>
                  <a:prstClr val="black"/>
                </a:solidFill>
                <a:cs typeface="Arial" panose="020B0604020202020204" pitchFamily="34" charset="0"/>
              </a:rPr>
              <a:t>For more information, review the NTP training module: Medicare Supplemental Insurance (Medigap) Policies, </a:t>
            </a:r>
            <a:r>
              <a:rPr lang="en-US" sz="10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CMSnationaltrainingprogram.cms.gov/resources</a:t>
            </a:r>
            <a:endParaRPr lang="en-US" sz="10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defTabSz="966612">
              <a:buNone/>
              <a:defRPr/>
            </a:pPr>
            <a:endParaRPr lang="en-US" sz="1100" dirty="0">
              <a:solidFill>
                <a:prstClr val="black"/>
              </a:solidFill>
              <a:cs typeface="Arial" panose="020B0604020202020204" pitchFamily="34" charset="0"/>
            </a:endParaRPr>
          </a:p>
        </p:txBody>
      </p:sp>
    </p:spTree>
    <p:extLst>
      <p:ext uri="{BB962C8B-B14F-4D97-AF65-F5344CB8AC3E}">
        <p14:creationId xmlns:p14="http://schemas.microsoft.com/office/powerpoint/2010/main" val="28121962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685165" y="3581400"/>
            <a:ext cx="5852160" cy="5144347"/>
          </a:xfrm>
        </p:spPr>
        <p:txBody>
          <a:bodyPr/>
          <a:lstStyle/>
          <a:p>
            <a:pPr marL="0" lvl="1" indent="0" defTabSz="966612">
              <a:spcBef>
                <a:spcPts val="634"/>
              </a:spcBef>
              <a:buNone/>
              <a:tabLst>
                <a:tab pos="125861" algn="l"/>
              </a:tabLst>
              <a:defRPr/>
            </a:pPr>
            <a:r>
              <a:rPr lang="en-US" b="1" dirty="0">
                <a:solidFill>
                  <a:prstClr val="black"/>
                </a:solidFill>
                <a:ea typeface="ＭＳ Ｐゴシック"/>
                <a:cs typeface="Arial" panose="020B0604020202020204" pitchFamily="34" charset="0"/>
              </a:rPr>
              <a:t>This slide has animation.</a:t>
            </a:r>
            <a:endParaRPr lang="en-US" dirty="0">
              <a:cs typeface="Arial" panose="020B0604020202020204" pitchFamily="34" charset="0"/>
            </a:endParaRPr>
          </a:p>
          <a:p>
            <a:pPr marL="0" lvl="1" indent="0" defTabSz="966612">
              <a:spcBef>
                <a:spcPts val="634"/>
              </a:spcBef>
              <a:buNone/>
              <a:tabLst>
                <a:tab pos="125861" algn="l"/>
              </a:tabLst>
              <a:defRPr/>
            </a:pPr>
            <a:r>
              <a:rPr lang="en-US" b="1" dirty="0">
                <a:cs typeface="Arial" panose="020B0604020202020204" pitchFamily="34" charset="0"/>
              </a:rPr>
              <a:t>Presenter Notes</a:t>
            </a:r>
          </a:p>
          <a:p>
            <a:pPr marL="122169" lvl="1" indent="-122169" defTabSz="966612">
              <a:buFont typeface="Wingdings" panose="05000000000000000000" pitchFamily="2" charset="2"/>
              <a:buChar char="§"/>
              <a:tabLst>
                <a:tab pos="125861" algn="l"/>
              </a:tabLst>
              <a:defRPr/>
            </a:pPr>
            <a:r>
              <a:rPr lang="en-US" dirty="0">
                <a:solidFill>
                  <a:prstClr val="black"/>
                </a:solidFill>
                <a:cs typeface="Arial" panose="020B0604020202020204" pitchFamily="34" charset="0"/>
              </a:rPr>
              <a:t>A Medigap policy only works with Original Medicare; Medigap doesn’t work with Medicare Advantage Plans. </a:t>
            </a:r>
          </a:p>
          <a:p>
            <a:pPr marL="122505" lvl="1" indent="-122479" defTabSz="966612">
              <a:spcBef>
                <a:spcPts val="634"/>
              </a:spcBef>
              <a:buFont typeface="Wingdings" panose="05000000000000000000" pitchFamily="2" charset="2"/>
              <a:buChar char="§"/>
              <a:tabLst>
                <a:tab pos="125861" algn="l"/>
              </a:tabLst>
              <a:defRPr/>
            </a:pPr>
            <a:r>
              <a:rPr lang="en-US" dirty="0">
                <a:solidFill>
                  <a:prstClr val="black"/>
                </a:solidFill>
                <a:cs typeface="Arial" panose="020B0604020202020204" pitchFamily="34" charset="0"/>
              </a:rPr>
              <a:t>If you have other coverage that supplements Medicare, like retiree coverage, you might not need Medigap.</a:t>
            </a:r>
          </a:p>
          <a:p>
            <a:pPr marL="122169" lvl="1" indent="-122169" defTabSz="966612">
              <a:spcBef>
                <a:spcPts val="634"/>
              </a:spcBef>
              <a:buFont typeface="Wingdings" panose="05000000000000000000" pitchFamily="2" charset="2"/>
              <a:buChar char="§"/>
              <a:tabLst>
                <a:tab pos="125861" algn="l"/>
              </a:tabLst>
              <a:defRPr/>
            </a:pPr>
            <a:r>
              <a:rPr lang="en-US" dirty="0">
                <a:solidFill>
                  <a:prstClr val="black"/>
                </a:solidFill>
                <a:cs typeface="Arial" panose="020B0604020202020204" pitchFamily="34" charset="0"/>
              </a:rPr>
              <a:t>Consider whether you can afford Original Medicare’s deductibles and copayments and weigh this against how much the monthly Medigap premium costs.</a:t>
            </a:r>
          </a:p>
          <a:p>
            <a:pPr marL="0" indent="0" defTabSz="966612">
              <a:spcBef>
                <a:spcPts val="634"/>
              </a:spcBef>
              <a:buNone/>
              <a:defRPr/>
            </a:pPr>
            <a:endParaRPr lang="en-US" dirty="0">
              <a:solidFill>
                <a:prstClr val="black"/>
              </a:solidFill>
              <a:cs typeface="Arial" panose="020B0604020202020204" pitchFamily="34" charset="0"/>
            </a:endParaRPr>
          </a:p>
          <a:p>
            <a:pPr marL="0" indent="0" defTabSz="966612">
              <a:spcBef>
                <a:spcPts val="634"/>
              </a:spcBef>
              <a:buNone/>
              <a:defRPr/>
            </a:pPr>
            <a:endParaRPr lang="en-US" dirty="0">
              <a:solidFill>
                <a:prstClr val="black"/>
              </a:solidFill>
            </a:endParaRPr>
          </a:p>
        </p:txBody>
      </p:sp>
    </p:spTree>
    <p:extLst>
      <p:ext uri="{BB962C8B-B14F-4D97-AF65-F5344CB8AC3E}">
        <p14:creationId xmlns:p14="http://schemas.microsoft.com/office/powerpoint/2010/main" val="5179073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p:txBody>
          <a:bodyPr/>
          <a:lstStyle/>
          <a:p>
            <a:pPr marL="0" indent="0">
              <a:buNone/>
              <a:defRPr/>
            </a:pPr>
            <a:r>
              <a:rPr lang="en-US" b="1" dirty="0"/>
              <a:t>Presenter Notes</a:t>
            </a:r>
          </a:p>
          <a:p>
            <a:pPr marL="0" lvl="0" indent="0">
              <a:buNone/>
              <a:defRPr/>
            </a:pPr>
            <a:r>
              <a:rPr lang="en-US" dirty="0"/>
              <a:t>If you have a Marketplace plan and are about to turn 65, you may soon be eligible for Medicare. The Marketplace will mail you (or someone else on your application) a notice called the “Special Medicare Notice for Consumers Turning 65” informing you that:</a:t>
            </a:r>
          </a:p>
          <a:p>
            <a:pPr marL="114300" indent="-114300"/>
            <a:r>
              <a:rPr lang="en-US" dirty="0"/>
              <a:t>You may soon be eligible for Medicare and can change your health coverage</a:t>
            </a:r>
          </a:p>
          <a:p>
            <a:pPr marL="114300" indent="-114300"/>
            <a:r>
              <a:rPr lang="en-US" dirty="0"/>
              <a:t>There are different ways to enroll in Medicare</a:t>
            </a:r>
          </a:p>
          <a:p>
            <a:pPr marL="114300" indent="-114300"/>
            <a:r>
              <a:rPr lang="en-US" dirty="0"/>
              <a:t>There may be late enrollment penalties if you don’t sign up when you’re first eligible</a:t>
            </a:r>
          </a:p>
          <a:p>
            <a:pPr marL="114300" indent="-114300"/>
            <a:r>
              <a:rPr lang="en-US" sz="1200" dirty="0"/>
              <a:t>You may cancel your Marketplace plan when you sign up for Medicare or if you keep it, you may lose your financial subsidies </a:t>
            </a:r>
          </a:p>
          <a:p>
            <a:pPr marL="0" marR="0" indent="0">
              <a:buNone/>
            </a:pPr>
            <a:endParaRPr lang="en-US" sz="1200" b="0" dirty="0"/>
          </a:p>
          <a:p>
            <a:pPr marL="0" marR="0" indent="0">
              <a:buNone/>
            </a:pPr>
            <a:r>
              <a:rPr lang="en-US" sz="1200" b="0" dirty="0"/>
              <a:t>Sample notice: </a:t>
            </a:r>
            <a:r>
              <a:rPr lang="en-US" sz="1800" dirty="0">
                <a:effectLst/>
                <a:latin typeface="Segoe UI" panose="020B0502040204020203" pitchFamily="34" charset="0"/>
                <a:ea typeface="Times New Roman" panose="02020603050405020304" pitchFamily="18" charset="0"/>
                <a:cs typeface="Segoe UI" panose="020B0502040204020203" pitchFamily="34" charset="0"/>
              </a:rPr>
              <a:t> </a:t>
            </a:r>
            <a:endParaRPr lang="en-US" sz="1800" dirty="0">
              <a:effectLst/>
              <a:latin typeface="Times New Roman" panose="02020603050405020304" pitchFamily="18" charset="0"/>
              <a:ea typeface="Times New Roman" panose="02020603050405020304" pitchFamily="18" charset="0"/>
            </a:endParaRPr>
          </a:p>
          <a:p>
            <a:pPr marL="0" marR="0" indent="0">
              <a:buNone/>
            </a:pPr>
            <a:r>
              <a:rPr lang="en-US" u="sng" dirty="0">
                <a:solidFill>
                  <a:srgbClr val="0563C1"/>
                </a:solidFill>
                <a:effectLst/>
                <a:latin typeface="Arial" panose="020B0604020202020204" pitchFamily="34" charset="0"/>
                <a:ea typeface="Times New Roman" panose="02020603050405020304" pitchFamily="18" charset="0"/>
                <a:hlinkClick r:id="rId3"/>
              </a:rPr>
              <a:t>CMS.gov/marketplace/applications-and-forms/notice-for-consumers-turning-65.pdf</a:t>
            </a:r>
            <a:endParaRPr lang="en-US"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buClrTx/>
              <a:buSzTx/>
              <a:buFontTx/>
              <a:buNone/>
              <a:tabLst/>
              <a:defRPr/>
            </a:pPr>
            <a:endParaRPr lang="en-US" dirty="0"/>
          </a:p>
        </p:txBody>
      </p:sp>
    </p:spTree>
    <p:extLst>
      <p:ext uri="{BB962C8B-B14F-4D97-AF65-F5344CB8AC3E}">
        <p14:creationId xmlns:p14="http://schemas.microsoft.com/office/powerpoint/2010/main" val="33251781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685800" y="3411538"/>
            <a:ext cx="5486400" cy="5630862"/>
          </a:xfrm>
        </p:spPr>
        <p:txBody>
          <a:bodyPr/>
          <a:lstStyle/>
          <a:p>
            <a:pPr marL="0" indent="0">
              <a:buNone/>
            </a:pPr>
            <a:r>
              <a:rPr lang="en-US" b="1" dirty="0"/>
              <a:t>Presenter Notes</a:t>
            </a:r>
          </a:p>
          <a:p>
            <a:pPr marL="0" indent="0">
              <a:buNone/>
            </a:pPr>
            <a:r>
              <a:rPr lang="en-US" dirty="0"/>
              <a:t>If you’re already getting Social Security or RRB benefits at least 4 months before you turn 65, you’ll be automatically enrolled in Medicare Part A and Part B.</a:t>
            </a:r>
            <a:r>
              <a:rPr lang="en-US" baseline="0" dirty="0"/>
              <a:t> </a:t>
            </a:r>
            <a:r>
              <a:rPr lang="en-US" dirty="0"/>
              <a:t>You’ll get your Get Ready for Medicare package in the mail, along with your Medicare card, about 3 months before you turn 65.</a:t>
            </a:r>
            <a:r>
              <a:rPr lang="en-US" baseline="0" dirty="0"/>
              <a:t> </a:t>
            </a:r>
            <a:r>
              <a:rPr lang="en-US" dirty="0"/>
              <a:t>Coverage begins the first day of the month you turn 65.</a:t>
            </a:r>
          </a:p>
          <a:p>
            <a:pPr marL="0" marR="0" lvl="0" indent="0" algn="l" defTabSz="914400" rtl="0" eaLnBrk="1" fontAlgn="auto" latinLnBrk="0" hangingPunct="1">
              <a:buClrTx/>
              <a:buSzTx/>
              <a:buFont typeface="Wingdings" panose="05000000000000000000" pitchFamily="2" charset="2"/>
              <a:buNone/>
              <a:tabLst/>
              <a:defRPr/>
            </a:pPr>
            <a:r>
              <a:rPr lang="en-US" dirty="0"/>
              <a:t>You may qualify for Medicare based on a disability. You must be entitled to </a:t>
            </a:r>
            <a:r>
              <a:rPr lang="en-US" sz="1200" dirty="0"/>
              <a:t>Social Security Disability Insurance (</a:t>
            </a:r>
            <a:r>
              <a:rPr lang="en-US" dirty="0"/>
              <a:t>SSDI) benefits for 24 months. On the 25</a:t>
            </a:r>
            <a:r>
              <a:rPr lang="en-US" baseline="30000" dirty="0"/>
              <a:t>th</a:t>
            </a:r>
            <a:r>
              <a:rPr lang="en-US" dirty="0"/>
              <a:t> month, you’re automatically signed up for Part A and Part B. </a:t>
            </a:r>
            <a:r>
              <a:rPr lang="en-US" dirty="0">
                <a:solidFill>
                  <a:sysClr val="windowText" lastClr="000000"/>
                </a:solidFill>
              </a:rPr>
              <a:t>If you have ALS (Amyotrophic Lateral Sclerosis, also called Lou Gehrig’s disease), there’s no waiting period.</a:t>
            </a:r>
          </a:p>
          <a:p>
            <a:pPr marL="0" marR="0" lvl="0" indent="0" algn="l" defTabSz="914400" rtl="0" eaLnBrk="1" fontAlgn="auto" latinLnBrk="0" hangingPunct="1">
              <a:lnSpc>
                <a:spcPct val="100000"/>
              </a:lnSpc>
              <a:spcBef>
                <a:spcPts val="0"/>
              </a:spcBef>
              <a:spcAft>
                <a:spcPts val="600"/>
              </a:spcAft>
              <a:buClrTx/>
              <a:buSzTx/>
              <a:buFont typeface="Wingdings" panose="05000000000000000000" pitchFamily="2" charset="2"/>
              <a:buNone/>
              <a:tabLst/>
              <a:defRPr/>
            </a:pPr>
            <a:r>
              <a:rPr lang="en-US" sz="1200" b="0" i="0" dirty="0">
                <a:solidFill>
                  <a:srgbClr val="404040"/>
                </a:solidFill>
                <a:effectLst/>
                <a:latin typeface="Rubik"/>
              </a:rPr>
              <a:t>Product No. 11095 for people living in</a:t>
            </a:r>
            <a:r>
              <a:rPr lang="en-US" sz="1800" b="0" i="0" dirty="0">
                <a:solidFill>
                  <a:srgbClr val="404040"/>
                </a:solidFill>
                <a:effectLst/>
                <a:latin typeface="Rubik"/>
              </a:rPr>
              <a:t> </a:t>
            </a:r>
            <a:r>
              <a:rPr lang="en-US" b="0" i="0" dirty="0">
                <a:solidFill>
                  <a:srgbClr val="404040"/>
                </a:solidFill>
                <a:effectLst/>
                <a:latin typeface="Rubik"/>
              </a:rPr>
              <a:t>the United States and some U.S. Territories (the Virgin Islands, Guam, the Northern Mariana Islands, and American Samoa)</a:t>
            </a:r>
            <a:endParaRPr lang="en-US"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endParaRPr>
          </a:p>
          <a:p>
            <a:pPr marL="0" marR="0" lvl="0" indent="0" algn="l" defTabSz="914400" rtl="0" eaLnBrk="1" fontAlgn="auto" latinLnBrk="0" hangingPunct="1">
              <a:lnSpc>
                <a:spcPct val="100000"/>
              </a:lnSpc>
              <a:spcBef>
                <a:spcPts val="0"/>
              </a:spcBef>
              <a:spcAft>
                <a:spcPts val="600"/>
              </a:spcAft>
              <a:buClrTx/>
              <a:buSzTx/>
              <a:buFont typeface="Wingdings" panose="05000000000000000000" pitchFamily="2" charset="2"/>
              <a:buNone/>
              <a:tabLst/>
              <a:defRPr/>
            </a:pPr>
            <a:r>
              <a:rPr lang="en-US" sz="12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Medicare.gov/media/11095-Get-Ready-for-Medicare-package-in-United-States.pdf</a:t>
            </a:r>
            <a:endParaRPr lang="en-US" dirty="0">
              <a:solidFill>
                <a:sysClr val="windowText" lastClr="000000"/>
              </a:solidFill>
            </a:endParaRPr>
          </a:p>
          <a:p>
            <a:pPr marL="0" indent="0">
              <a:buNone/>
              <a:defRPr/>
            </a:pPr>
            <a:r>
              <a:rPr lang="en-US" b="1" dirty="0">
                <a:solidFill>
                  <a:prstClr val="black"/>
                </a:solidFill>
              </a:rPr>
              <a:t>NOTE</a:t>
            </a:r>
            <a:r>
              <a:rPr lang="en-US" dirty="0">
                <a:solidFill>
                  <a:prstClr val="black"/>
                </a:solidFill>
              </a:rPr>
              <a:t>: If you live in Puerto Rico or outside of the U.S. and get benefits from Social Security or the RRB, you’ll get a different package from the one on the slide. You’ll automatically get Part A the 1</a:t>
            </a:r>
            <a:r>
              <a:rPr lang="en-US" baseline="30000" dirty="0">
                <a:solidFill>
                  <a:prstClr val="black"/>
                </a:solidFill>
              </a:rPr>
              <a:t>st</a:t>
            </a:r>
            <a:r>
              <a:rPr lang="en-US" dirty="0">
                <a:solidFill>
                  <a:prstClr val="black"/>
                </a:solidFill>
              </a:rPr>
              <a:t> day of the month you turn 65, or after you get disability benefits for 24 months. However, if you want Part B, you’ll need to sign up for it. If you don’t sign up for Part B when you’re first eligible, you may have to pay a late enrollment penalty for as long as you have Part B. </a:t>
            </a:r>
          </a:p>
          <a:p>
            <a:pPr marL="0" marR="0" lvl="0" indent="0" algn="l" defTabSz="914400" rtl="0" eaLnBrk="1" fontAlgn="auto" latinLnBrk="0" hangingPunct="1">
              <a:lnSpc>
                <a:spcPct val="100000"/>
              </a:lnSpc>
              <a:spcBef>
                <a:spcPts val="0"/>
              </a:spcBef>
              <a:spcAft>
                <a:spcPts val="600"/>
              </a:spcAft>
              <a:buClrTx/>
              <a:buSzTx/>
              <a:buFont typeface="Wingdings" panose="05000000000000000000" pitchFamily="2" charset="2"/>
              <a:buNone/>
              <a:tabLst/>
              <a:defRPr/>
            </a:pPr>
            <a:r>
              <a:rPr lang="en-US" sz="1200" b="0" i="0" dirty="0">
                <a:solidFill>
                  <a:srgbClr val="404040"/>
                </a:solidFill>
                <a:effectLst/>
                <a:latin typeface="Rubik"/>
              </a:rPr>
              <a:t>Product No. 11989 for people living in Puerto Rico:</a:t>
            </a:r>
            <a:endParaRPr lang="en-US" sz="1200" dirty="0">
              <a:solidFill>
                <a:prstClr val="black"/>
              </a:solidFill>
              <a:cs typeface="Arial"/>
            </a:endParaRPr>
          </a:p>
          <a:p>
            <a:pPr marL="0" marR="0" lvl="0" indent="0" algn="l" defTabSz="914400" rtl="0" eaLnBrk="1" fontAlgn="auto" latinLnBrk="0" hangingPunct="1">
              <a:lnSpc>
                <a:spcPct val="100000"/>
              </a:lnSpc>
              <a:spcBef>
                <a:spcPts val="0"/>
              </a:spcBef>
              <a:spcAft>
                <a:spcPts val="600"/>
              </a:spcAft>
              <a:buClrTx/>
              <a:buSzTx/>
              <a:buFont typeface="Wingdings" panose="05000000000000000000" pitchFamily="2" charset="2"/>
              <a:buNone/>
              <a:tabLst/>
              <a:defRPr/>
            </a:pPr>
            <a:r>
              <a:rPr lang="en-US" sz="12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Medicare.gov/media/11989-Welcome-to-Medicare-packate-Puerto-Rico.pdf</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defRPr/>
            </a:pPr>
            <a:r>
              <a:rPr lang="en-US" dirty="0">
                <a:solidFill>
                  <a:prstClr val="black"/>
                </a:solidFill>
              </a:rPr>
              <a:t>Visit </a:t>
            </a:r>
            <a:r>
              <a:rPr lang="en-US" dirty="0">
                <a:solidFill>
                  <a:prstClr val="black"/>
                </a:solidFill>
                <a:hlinkClick r:id="rId5"/>
              </a:rPr>
              <a:t>secure.SSA.gov/ICON/main.jsp</a:t>
            </a:r>
            <a:r>
              <a:rPr lang="en-US" dirty="0">
                <a:solidFill>
                  <a:prstClr val="black"/>
                </a:solidFill>
              </a:rPr>
              <a:t> to get the contact information for your local Social Security office or </a:t>
            </a:r>
            <a:r>
              <a:rPr lang="en-US" dirty="0">
                <a:solidFill>
                  <a:prstClr val="black"/>
                </a:solidFill>
                <a:hlinkClick r:id="rId6"/>
              </a:rPr>
              <a:t>RRB.gov/Field-Office-Locator</a:t>
            </a:r>
            <a:r>
              <a:rPr lang="en-US" dirty="0">
                <a:solidFill>
                  <a:prstClr val="black"/>
                </a:solidFill>
              </a:rPr>
              <a:t> if you work for or retired from the RRB.</a:t>
            </a:r>
          </a:p>
          <a:p>
            <a:pPr marL="0" indent="0">
              <a:buNone/>
              <a:defRPr/>
            </a:pPr>
            <a:r>
              <a:rPr lang="en-US" dirty="0">
                <a:solidFill>
                  <a:prstClr val="black"/>
                </a:solidFill>
                <a:cs typeface="Arial"/>
              </a:rPr>
              <a:t>“Get Ready for Medicare,” is pictured on this page. Visit </a:t>
            </a:r>
            <a:r>
              <a:rPr lang="en-US" dirty="0">
                <a:solidFill>
                  <a:prstClr val="black"/>
                </a:solidFill>
                <a:cs typeface="Arial"/>
                <a:hlinkClick r:id="rId7"/>
              </a:rPr>
              <a:t>Medicare.gov/basics/forms-publications-mailings/mailings/signing-up/get-ready-for-medicare-package</a:t>
            </a:r>
            <a:r>
              <a:rPr lang="en-US" dirty="0">
                <a:solidFill>
                  <a:prstClr val="black"/>
                </a:solidFill>
                <a:cs typeface="Arial"/>
              </a:rPr>
              <a:t> to get a copy.</a:t>
            </a:r>
          </a:p>
          <a:p>
            <a:pPr marL="0" indent="0">
              <a:buNone/>
              <a:defRPr/>
            </a:pPr>
            <a:endParaRPr lang="en-US" dirty="0">
              <a:solidFill>
                <a:prstClr val="black"/>
              </a:solidFill>
              <a:cs typeface="Arial"/>
            </a:endParaRPr>
          </a:p>
          <a:p>
            <a:pPr marL="0" indent="0">
              <a:buNone/>
              <a:defRPr/>
            </a:pPr>
            <a:endParaRPr lang="en-US" dirty="0">
              <a:solidFill>
                <a:prstClr val="black"/>
              </a:solidFill>
              <a:cs typeface="Arial"/>
            </a:endParaRPr>
          </a:p>
          <a:p>
            <a:pPr marL="0" indent="0">
              <a:buNone/>
              <a:defRPr/>
            </a:pPr>
            <a:endParaRPr lang="en-US" dirty="0">
              <a:solidFill>
                <a:prstClr val="black"/>
              </a:solidFill>
            </a:endParaRPr>
          </a:p>
          <a:p>
            <a:pPr marL="0" marR="0" lvl="0" indent="0" algn="l" defTabSz="914400" rtl="0" eaLnBrk="1" fontAlgn="auto" latinLnBrk="0" hangingPunct="1">
              <a:buClrTx/>
              <a:buSzTx/>
              <a:buFont typeface="Wingdings" panose="05000000000000000000" pitchFamily="2" charset="2"/>
              <a:buNone/>
              <a:tabLst/>
              <a:defRPr/>
            </a:pPr>
            <a:endParaRPr lang="en-US" dirty="0">
              <a:solidFill>
                <a:sysClr val="windowText" lastClr="000000"/>
              </a:solidFill>
            </a:endParaRPr>
          </a:p>
          <a:p>
            <a:pPr marL="0" marR="0" lvl="0" indent="0" algn="l" defTabSz="914400" rtl="0" eaLnBrk="1" fontAlgn="auto" latinLnBrk="0" hangingPunct="1">
              <a:buClrTx/>
              <a:buSzTx/>
              <a:buFont typeface="Wingdings" panose="05000000000000000000" pitchFamily="2" charset="2"/>
              <a:buNone/>
              <a:tabLst/>
              <a:defRPr/>
            </a:pPr>
            <a:endParaRPr lang="en-US" dirty="0">
              <a:solidFill>
                <a:sysClr val="windowText" lastClr="000000"/>
              </a:solidFill>
            </a:endParaRPr>
          </a:p>
          <a:p>
            <a:pPr marL="0" marR="0" lvl="0" indent="0" algn="l" defTabSz="914400" rtl="0" eaLnBrk="1" fontAlgn="auto" latinLnBrk="0" hangingPunct="1">
              <a:buClrTx/>
              <a:buSzTx/>
              <a:buFont typeface="Wingdings" panose="05000000000000000000" pitchFamily="2" charset="2"/>
              <a:buNone/>
              <a:tabLst/>
              <a:defRPr/>
            </a:pPr>
            <a:endParaRPr lang="en-US" dirty="0">
              <a:solidFill>
                <a:sysClr val="windowText" lastClr="000000"/>
              </a:solidFill>
            </a:endParaRPr>
          </a:p>
        </p:txBody>
      </p:sp>
    </p:spTree>
    <p:extLst>
      <p:ext uri="{BB962C8B-B14F-4D97-AF65-F5344CB8AC3E}">
        <p14:creationId xmlns:p14="http://schemas.microsoft.com/office/powerpoint/2010/main" val="24341589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685800" y="3703320"/>
            <a:ext cx="5486400" cy="5115242"/>
          </a:xfrm>
        </p:spPr>
        <p:txBody>
          <a:bodyPr/>
          <a:lstStyle/>
          <a:p>
            <a:pPr marL="0" marR="0" lvl="0" indent="0" algn="l" defTabSz="914400" rtl="0" eaLnBrk="1" fontAlgn="auto" latinLnBrk="0" hangingPunct="1">
              <a:spcBef>
                <a:spcPts val="600"/>
              </a:spcBef>
              <a:spcAft>
                <a:spcPts val="0"/>
              </a:spcAft>
              <a:buClrTx/>
              <a:buSzTx/>
              <a:buFontTx/>
              <a:buNone/>
              <a:tabLst/>
              <a:defRPr/>
            </a:pPr>
            <a:r>
              <a:rPr lang="en-US" b="1" dirty="0"/>
              <a:t>Presenter Notes</a:t>
            </a:r>
          </a:p>
          <a:p>
            <a:pPr marL="0" marR="0" lvl="0" indent="0" algn="l" defTabSz="914400" rtl="0" eaLnBrk="1" fontAlgn="auto" latinLnBrk="0" hangingPunct="1">
              <a:spcBef>
                <a:spcPts val="600"/>
              </a:spcBef>
              <a:spcAft>
                <a:spcPts val="0"/>
              </a:spcAft>
              <a:buClrTx/>
              <a:buSzTx/>
              <a:buFontTx/>
              <a:buNone/>
              <a:tabLst/>
              <a:defRPr/>
            </a:pPr>
            <a:r>
              <a:rPr lang="en-US" dirty="0"/>
              <a:t>Your first opportunity to sign up for Medicare is during your Initial Enrollment Period (IEP), which lasts 7 months. If you’re not getting Social Security at least 4 months before turning 65, you must sign up for Part A </a:t>
            </a:r>
            <a:r>
              <a:rPr lang="en-US" baseline="0" dirty="0"/>
              <a:t>and Part B </a:t>
            </a:r>
            <a:r>
              <a:rPr lang="en-US" dirty="0"/>
              <a:t>during your IEP.</a:t>
            </a:r>
          </a:p>
          <a:p>
            <a:pPr marL="111125" indent="-111125">
              <a:spcBef>
                <a:spcPts val="600"/>
              </a:spcBef>
              <a:spcAft>
                <a:spcPts val="0"/>
              </a:spcAft>
            </a:pPr>
            <a:r>
              <a:rPr lang="en-US" b="1" dirty="0"/>
              <a:t>If you sign up during the first 3 months of your IEP</a:t>
            </a:r>
            <a:r>
              <a:rPr lang="en-US" dirty="0"/>
              <a:t>,</a:t>
            </a:r>
            <a:r>
              <a:rPr lang="en-US" baseline="0" dirty="0"/>
              <a:t> </a:t>
            </a:r>
            <a:r>
              <a:rPr lang="en-US" dirty="0"/>
              <a:t>your coverage will begin the first day of the month you turn 65. If you sign up during the month you turn 65, your coverage will begin the first day of the next month. If you sign up in the last 3 months of your IEP, your Part A (if you have</a:t>
            </a:r>
            <a:r>
              <a:rPr lang="en-US" baseline="0" dirty="0"/>
              <a:t> </a:t>
            </a:r>
            <a:r>
              <a:rPr lang="en-US" dirty="0"/>
              <a:t>to buy it) and Part B coverage will begin starting the month after enrollment. This reduces the chance for a gap in coverage (effective January 1, 2023, due to the provisions of the Consolidated Appropriations Act of 2021, Section 120 -- Part B Enrollment).</a:t>
            </a:r>
          </a:p>
          <a:p>
            <a:pPr marL="111125" indent="-111125">
              <a:spcBef>
                <a:spcPts val="600"/>
              </a:spcBef>
              <a:spcAft>
                <a:spcPts val="0"/>
              </a:spcAft>
            </a:pPr>
            <a:r>
              <a:rPr lang="en-US" b="1" dirty="0"/>
              <a:t>If you're eligible for premium-free Part A</a:t>
            </a:r>
            <a:r>
              <a:rPr lang="en-US" dirty="0"/>
              <a:t>, you can sign up for Part A once your IEP begins and any month afterward. If you're not eligible for premium-free Part A, you can only enroll in Part A during your IEP, or during the limited Part B enrollment periods. If you don't, you may have to pay</a:t>
            </a:r>
            <a:r>
              <a:rPr lang="en-US" baseline="0" dirty="0"/>
              <a:t> </a:t>
            </a:r>
            <a:r>
              <a:rPr lang="en-US" dirty="0"/>
              <a:t>late enrollment penalties.</a:t>
            </a:r>
          </a:p>
          <a:p>
            <a:pPr marL="111125" marR="0" lvl="0" indent="-111125"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n-US" b="1" dirty="0">
                <a:solidFill>
                  <a:prstClr val="black"/>
                </a:solidFill>
                <a:cs typeface="Arial"/>
              </a:rPr>
              <a:t>You can join a drug plan during your 7-month IEP. </a:t>
            </a:r>
            <a:r>
              <a:rPr lang="en-US" b="0" dirty="0">
                <a:solidFill>
                  <a:prstClr val="black"/>
                </a:solidFill>
                <a:cs typeface="Arial" panose="020B0604020202020204" pitchFamily="34" charset="0"/>
              </a:rPr>
              <a:t>To join a drug plan, </a:t>
            </a:r>
            <a:r>
              <a:rPr lang="en-US" dirty="0">
                <a:solidFill>
                  <a:prstClr val="black"/>
                </a:solidFill>
                <a:cs typeface="Arial" panose="020B0604020202020204" pitchFamily="34" charset="0"/>
              </a:rPr>
              <a:t>you must have Part A and/or Part B. </a:t>
            </a:r>
            <a:r>
              <a:rPr lang="en-US" dirty="0">
                <a:solidFill>
                  <a:prstClr val="black"/>
                </a:solidFill>
                <a:cs typeface="Arial"/>
              </a:rPr>
              <a:t>Your IEP begins 3 months before the month you turn 65, includes the month you turn 65, and ends 3 months after the month you turn 65. For more information about joining a drug plan, visit </a:t>
            </a:r>
            <a:r>
              <a:rPr lang="en-US"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Medicare.gov/drug-coverage-part-d/how-to-get-prescription-drug-coverage</a:t>
            </a:r>
            <a:r>
              <a:rPr lang="en-US"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a:t>
            </a:r>
            <a:endParaRPr lang="en-US" dirty="0">
              <a:solidFill>
                <a:prstClr val="black"/>
              </a:solidFill>
              <a:cs typeface="Arial"/>
            </a:endParaRPr>
          </a:p>
          <a:p>
            <a:pPr marL="0" marR="0" lvl="0" indent="0" algn="l" defTabSz="914400" rtl="0" eaLnBrk="1" fontAlgn="auto" latinLnBrk="0" hangingPunct="1">
              <a:lnSpc>
                <a:spcPct val="100000"/>
              </a:lnSpc>
              <a:spcBef>
                <a:spcPts val="600"/>
              </a:spcBef>
              <a:spcAft>
                <a:spcPts val="0"/>
              </a:spcAft>
              <a:buClrTx/>
              <a:buSzTx/>
              <a:buFontTx/>
              <a:buNone/>
              <a:tabLst/>
              <a:defRPr/>
            </a:pPr>
            <a:r>
              <a:rPr lang="en-US" sz="1200" dirty="0"/>
              <a:t>If you have End-Stage Renal Disease (ESRD), you may be eligible for premium-free Part A, but not required to sign up for Medicare. For more information about ESRD, review the CMS NTP training module,  Medicare for People with ESRD (</a:t>
            </a:r>
            <a:r>
              <a:rPr lang="en-US"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CMSnationaltrainingprogram.cms.gov/resources</a:t>
            </a:r>
            <a:r>
              <a:rPr lang="en-US"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a:t>
            </a:r>
            <a:r>
              <a:rPr lang="en-US" u="none"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 </a:t>
            </a:r>
            <a:r>
              <a:rPr lang="en-US" dirty="0">
                <a:solidFill>
                  <a:prstClr val="black"/>
                </a:solidFill>
                <a:cs typeface="Arial"/>
              </a:rPr>
              <a:t>or</a:t>
            </a:r>
            <a:r>
              <a:rPr lang="en-US" u="none"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 </a:t>
            </a:r>
            <a:r>
              <a:rPr lang="en-US"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Medicare.gov/basics/end-stage-renal-disease</a:t>
            </a:r>
            <a:r>
              <a:rPr lang="en-US"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spcBef>
                <a:spcPts val="600"/>
              </a:spcBef>
              <a:spcAft>
                <a:spcPts val="0"/>
              </a:spcAft>
              <a:buClrTx/>
              <a:buSzTx/>
              <a:buFontTx/>
              <a:buNone/>
              <a:tabLst/>
              <a:defRPr/>
            </a:pPr>
            <a:endParaRPr lang="en-US" sz="1200" dirty="0"/>
          </a:p>
          <a:p>
            <a:pPr marL="0" marR="0" lvl="0" indent="0" algn="l" defTabSz="914400" rtl="0" eaLnBrk="1" fontAlgn="auto" latinLnBrk="0" hangingPunct="1">
              <a:spcBef>
                <a:spcPts val="600"/>
              </a:spcBef>
              <a:spcAft>
                <a:spcPts val="0"/>
              </a:spcAft>
              <a:buClrTx/>
              <a:buSzTx/>
              <a:buFontTx/>
              <a:buNone/>
              <a:tabLst/>
              <a:defRPr/>
            </a:pPr>
            <a:endParaRPr lang="en-US" sz="1200" dirty="0"/>
          </a:p>
        </p:txBody>
      </p:sp>
    </p:spTree>
    <p:extLst>
      <p:ext uri="{BB962C8B-B14F-4D97-AF65-F5344CB8AC3E}">
        <p14:creationId xmlns:p14="http://schemas.microsoft.com/office/powerpoint/2010/main" val="15888538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685800" y="3703319"/>
            <a:ext cx="5638800" cy="4033299"/>
          </a:xfrm>
        </p:spPr>
        <p:txBody>
          <a:bodyPr/>
          <a:lstStyle/>
          <a:p>
            <a:pPr marL="0" marR="0" lvl="0" indent="0" algn="l" defTabSz="914400" rtl="0" eaLnBrk="1" fontAlgn="auto" latinLnBrk="0" hangingPunct="1">
              <a:spcBef>
                <a:spcPts val="600"/>
              </a:spcBef>
              <a:buClrTx/>
              <a:buSzTx/>
              <a:buFont typeface="Wingdings" panose="05000000000000000000" pitchFamily="2" charset="2"/>
              <a:buNone/>
              <a:tabLst/>
              <a:defRPr/>
            </a:pPr>
            <a:r>
              <a:rPr lang="en-US" sz="1200" b="1" dirty="0"/>
              <a:t>Presenter Notes</a:t>
            </a:r>
          </a:p>
          <a:p>
            <a:pPr marL="0" marR="0" lvl="0" indent="0" algn="l" defTabSz="914400" rtl="0" eaLnBrk="1" fontAlgn="auto" latinLnBrk="0" hangingPunct="1">
              <a:spcBef>
                <a:spcPts val="600"/>
              </a:spcBef>
              <a:buClrTx/>
              <a:buSzTx/>
              <a:buFont typeface="Wingdings" panose="05000000000000000000" pitchFamily="2" charset="2"/>
              <a:buNone/>
              <a:tabLst/>
              <a:defRPr/>
            </a:pPr>
            <a:r>
              <a:rPr lang="en-US" sz="1200" dirty="0"/>
              <a:t>You can only sign up for Medicare during certain enrollment periods. If you didn’t sign up for Part B (or Part A) during your IEP, you can sign up during Medicare’s General Enrollment Period (GEP). For most people who don’t sign up during their IEP, this is their only chance to sign up. The GEP occurs each year. It begins January 1 and ends March 31. If you enroll in the GEP, your coverage will start </a:t>
            </a:r>
            <a:r>
              <a:rPr lang="en-US" sz="1200" kern="1200" dirty="0">
                <a:solidFill>
                  <a:schemeClr val="tx1"/>
                </a:solidFill>
                <a:effectLst/>
                <a:latin typeface="+mn-lt"/>
                <a:ea typeface="+mn-ea"/>
                <a:cs typeface="+mn-cs"/>
              </a:rPr>
              <a:t>the month after enrollment</a:t>
            </a:r>
            <a:r>
              <a:rPr lang="en-US" sz="1200" dirty="0"/>
              <a:t>. This is e</a:t>
            </a:r>
            <a:r>
              <a:rPr lang="en-US" sz="1200" kern="1200" dirty="0">
                <a:solidFill>
                  <a:schemeClr val="tx1"/>
                </a:solidFill>
                <a:effectLst/>
                <a:latin typeface="+mn-lt"/>
                <a:ea typeface="+mn-ea"/>
                <a:cs typeface="+mn-cs"/>
              </a:rPr>
              <a:t>ffective as of January 1, 2023, due to the provisions of the Consolidated Appropriations Act of 2021, Section 120 -- Part B Enrollment. </a:t>
            </a:r>
            <a:r>
              <a:rPr lang="en-US" sz="1200" dirty="0"/>
              <a:t>In addition, if more than 12 months have passed since you turned 65, you'll likely have to pay a lifetime late enrollment penalty</a:t>
            </a:r>
            <a:r>
              <a:rPr lang="en-US" sz="1200" baseline="0" dirty="0"/>
              <a:t> </a:t>
            </a:r>
            <a:r>
              <a:rPr lang="en-US" sz="1200" dirty="0"/>
              <a:t>that’s added to your monthly Part B premium. In most cases, you’ll have to pay this penalty for as long as you have Part B. </a:t>
            </a:r>
          </a:p>
          <a:p>
            <a:pPr marL="0" marR="0" lvl="1"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200" b="0" dirty="0"/>
              <a:t>You</a:t>
            </a:r>
            <a:r>
              <a:rPr lang="en-US" sz="1200" b="0" baseline="0" dirty="0"/>
              <a:t> may be eligible for a Medicare Special Enrollment Period (</a:t>
            </a:r>
            <a:r>
              <a:rPr lang="en-US" sz="1200" b="0" dirty="0"/>
              <a:t>SEP). </a:t>
            </a:r>
            <a:r>
              <a:rPr lang="en-US" sz="1200" baseline="0" dirty="0"/>
              <a:t>I</a:t>
            </a:r>
            <a:r>
              <a:rPr lang="en-US" sz="1200" dirty="0"/>
              <a:t>f you delayed Medicare because y</a:t>
            </a:r>
            <a:r>
              <a:rPr lang="en-US" dirty="0"/>
              <a:t>ou get health coverage from an employer through the Small Business Health Option Program (SHOP) based on your or your spouse’s current employment</a:t>
            </a:r>
            <a:r>
              <a:rPr lang="en-US" sz="1200" dirty="0"/>
              <a:t>,</a:t>
            </a:r>
            <a:r>
              <a:rPr lang="en-US" sz="1200" baseline="0" dirty="0"/>
              <a:t> y</a:t>
            </a:r>
            <a:r>
              <a:rPr lang="en-US" sz="1200" dirty="0"/>
              <a:t>ou wouldn’t have a late enrollment penalty. </a:t>
            </a:r>
          </a:p>
          <a:p>
            <a:pPr marL="0" marR="0" lvl="1"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lang="en-US" sz="1200" dirty="0"/>
          </a:p>
          <a:p>
            <a:pPr marL="0" marR="0" lvl="1"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200" dirty="0"/>
              <a:t>For more information, </a:t>
            </a:r>
            <a:r>
              <a:rPr lang="en-US" sz="1200" baseline="0" dirty="0"/>
              <a:t>visit </a:t>
            </a:r>
            <a:r>
              <a:rPr lang="en-US" u="sng" kern="100" dirty="0">
                <a:solidFill>
                  <a:srgbClr val="0563C1"/>
                </a:solidFill>
                <a:effectLst/>
                <a:latin typeface="Segoe UI" panose="020B0502040204020203" pitchFamily="34" charset="0"/>
                <a:ea typeface="Calibri" panose="020F0502020204030204" pitchFamily="34" charset="0"/>
                <a:cs typeface="Segoe UI" panose="020B0502040204020203" pitchFamily="34" charset="0"/>
                <a:hlinkClick r:id="rId3"/>
              </a:rPr>
              <a:t>Medicare.gov/basics/get-started-with-</a:t>
            </a:r>
            <a:r>
              <a:rPr lang="en-US" u="sng" kern="100" dirty="0" err="1">
                <a:solidFill>
                  <a:srgbClr val="0563C1"/>
                </a:solidFill>
                <a:effectLst/>
                <a:latin typeface="Segoe UI" panose="020B0502040204020203" pitchFamily="34" charset="0"/>
                <a:ea typeface="Calibri" panose="020F0502020204030204" pitchFamily="34" charset="0"/>
                <a:cs typeface="Segoe UI" panose="020B0502040204020203" pitchFamily="34" charset="0"/>
                <a:hlinkClick r:id="rId3"/>
              </a:rPr>
              <a:t>medicare</a:t>
            </a:r>
            <a:r>
              <a:rPr lang="en-US" u="sng" kern="100" dirty="0">
                <a:solidFill>
                  <a:srgbClr val="0563C1"/>
                </a:solidFill>
                <a:effectLst/>
                <a:latin typeface="Segoe UI" panose="020B0502040204020203" pitchFamily="34" charset="0"/>
                <a:ea typeface="Calibri" panose="020F0502020204030204" pitchFamily="34" charset="0"/>
                <a:cs typeface="Segoe UI" panose="020B0502040204020203" pitchFamily="34" charset="0"/>
                <a:hlinkClick r:id="rId3"/>
              </a:rPr>
              <a:t>/sign-up/when-does-</a:t>
            </a:r>
            <a:r>
              <a:rPr lang="en-US" u="sng" kern="100" dirty="0" err="1">
                <a:solidFill>
                  <a:srgbClr val="0563C1"/>
                </a:solidFill>
                <a:effectLst/>
                <a:latin typeface="Segoe UI" panose="020B0502040204020203" pitchFamily="34" charset="0"/>
                <a:ea typeface="Calibri" panose="020F0502020204030204" pitchFamily="34" charset="0"/>
                <a:cs typeface="Segoe UI" panose="020B0502040204020203" pitchFamily="34" charset="0"/>
                <a:hlinkClick r:id="rId3"/>
              </a:rPr>
              <a:t>medicare</a:t>
            </a:r>
            <a:r>
              <a:rPr lang="en-US" u="sng" kern="100" dirty="0">
                <a:solidFill>
                  <a:srgbClr val="0563C1"/>
                </a:solidFill>
                <a:effectLst/>
                <a:latin typeface="Segoe UI" panose="020B0502040204020203" pitchFamily="34" charset="0"/>
                <a:ea typeface="Calibri" panose="020F0502020204030204" pitchFamily="34" charset="0"/>
                <a:cs typeface="Segoe UI" panose="020B0502040204020203" pitchFamily="34" charset="0"/>
                <a:hlinkClick r:id="rId3"/>
              </a:rPr>
              <a:t>-coverage-start</a:t>
            </a:r>
            <a:r>
              <a:rPr lang="en-US" u="sng" kern="100" dirty="0">
                <a:solidFill>
                  <a:srgbClr val="0563C1"/>
                </a:solidFill>
                <a:effectLst/>
                <a:latin typeface="Segoe UI" panose="020B0502040204020203" pitchFamily="34" charset="0"/>
                <a:ea typeface="Calibri" panose="020F0502020204030204" pitchFamily="34" charset="0"/>
                <a:cs typeface="Segoe UI" panose="020B0502040204020203" pitchFamily="34" charset="0"/>
              </a:rPr>
              <a:t>.</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1" indent="0" defTabSz="914400">
              <a:buNone/>
              <a:defRPr/>
            </a:pPr>
            <a:endParaRPr lang="en-US" sz="1200" u="none" kern="1200" baseline="0" dirty="0">
              <a:effectLst/>
              <a:latin typeface="+mn-lt"/>
              <a:ea typeface="+mn-ea"/>
              <a:cs typeface="+mn-cs"/>
            </a:endParaRPr>
          </a:p>
          <a:p>
            <a:pPr marL="0" lvl="1" indent="0" defTabSz="914400">
              <a:buNone/>
              <a:defRPr/>
            </a:pPr>
            <a:endParaRPr lang="en-US" sz="1200" u="none" kern="1200" dirty="0">
              <a:effectLst/>
              <a:latin typeface="+mn-lt"/>
              <a:ea typeface="+mn-ea"/>
              <a:cs typeface="+mn-cs"/>
            </a:endParaRPr>
          </a:p>
          <a:p>
            <a:pPr marL="0" marR="0" lvl="1" algn="l" defTabSz="914400" rtl="0" eaLnBrk="1" fontAlgn="auto" latinLnBrk="0" hangingPunct="1">
              <a:spcBef>
                <a:spcPts val="600"/>
              </a:spcBef>
              <a:buClrTx/>
              <a:buSzTx/>
              <a:tabLst/>
              <a:defRPr/>
            </a:pPr>
            <a:endParaRPr lang="en-US" sz="1200" u="none" kern="1200" dirty="0">
              <a:effectLst/>
              <a:latin typeface="+mn-lt"/>
              <a:ea typeface="+mn-ea"/>
              <a:cs typeface="+mn-cs"/>
            </a:endParaRPr>
          </a:p>
          <a:p>
            <a:pPr marL="0" marR="0" lvl="1" indent="0" algn="l" defTabSz="914400" rtl="0" eaLnBrk="1" fontAlgn="auto" latinLnBrk="0" hangingPunct="1">
              <a:spcBef>
                <a:spcPts val="600"/>
              </a:spcBef>
              <a:buClrTx/>
              <a:buSzTx/>
              <a:buFontTx/>
              <a:buNone/>
              <a:tabLst>
                <a:tab pos="165083" algn="l"/>
              </a:tabLst>
              <a:defRPr/>
            </a:pPr>
            <a:endParaRPr lang="en-US" sz="1200" dirty="0">
              <a:solidFill>
                <a:prstClr val="black"/>
              </a:solidFill>
            </a:endParaRPr>
          </a:p>
        </p:txBody>
      </p:sp>
    </p:spTree>
    <p:extLst>
      <p:ext uri="{BB962C8B-B14F-4D97-AF65-F5344CB8AC3E}">
        <p14:creationId xmlns:p14="http://schemas.microsoft.com/office/powerpoint/2010/main" val="8566174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47808" y="3581400"/>
            <a:ext cx="6747435" cy="5478929"/>
          </a:xfrm>
        </p:spPr>
        <p:txBody>
          <a:bodyPr/>
          <a:lstStyle/>
          <a:p>
            <a:pPr marL="0" indent="0" defTabSz="966612">
              <a:spcBef>
                <a:spcPts val="634"/>
              </a:spcBef>
              <a:buNone/>
              <a:defRPr/>
            </a:pPr>
            <a:r>
              <a:rPr lang="en-US" sz="1050" b="1" dirty="0">
                <a:cs typeface="Arial" panose="020B0604020202020204" pitchFamily="34" charset="0"/>
              </a:rPr>
              <a:t>Presenter Notes </a:t>
            </a:r>
            <a:r>
              <a:rPr lang="en-US" sz="1050" b="1" dirty="0">
                <a:solidFill>
                  <a:prstClr val="black"/>
                </a:solidFill>
                <a:ea typeface="ＭＳ Ｐゴシック"/>
                <a:cs typeface="Arial" panose="020B0604020202020204" pitchFamily="34" charset="0"/>
              </a:rPr>
              <a:t>This slide has animation.</a:t>
            </a:r>
            <a:endParaRPr lang="en-US" sz="1050" dirty="0">
              <a:cs typeface="Arial" panose="020B0604020202020204" pitchFamily="34" charset="0"/>
            </a:endParaRPr>
          </a:p>
          <a:p>
            <a:pPr marL="118813" indent="-118813" defTabSz="966612">
              <a:defRPr/>
            </a:pPr>
            <a:r>
              <a:rPr lang="en-US" sz="1050" b="1" dirty="0">
                <a:solidFill>
                  <a:prstClr val="black"/>
                </a:solidFill>
                <a:cs typeface="Arial" panose="020B0604020202020204" pitchFamily="34" charset="0"/>
              </a:rPr>
              <a:t>If you have coverage through an individual Marketplace plan (not through an employer), </a:t>
            </a:r>
            <a:r>
              <a:rPr lang="en-US" sz="1050" dirty="0">
                <a:solidFill>
                  <a:prstClr val="black"/>
                </a:solidFill>
                <a:cs typeface="Arial" panose="020B0604020202020204" pitchFamily="34" charset="0"/>
              </a:rPr>
              <a:t>you may want to end your Marketplace coverage and sign up for Medicare during your Initial Enrollment Period (IEP) to avoid the risk of a delay in future Medicare coverage and the possibility of a Medicare late enrollment penalty. You can keep your Marketplace plan after your Medicare coverage begins, but Marketplace coverage duplicates coverage you’re already getting through Medicare.</a:t>
            </a:r>
          </a:p>
          <a:p>
            <a:pPr marL="118813" indent="-118813" defTabSz="966612">
              <a:defRPr/>
            </a:pPr>
            <a:r>
              <a:rPr lang="en-US" sz="1050" b="1" dirty="0">
                <a:cs typeface="Arial" panose="020B0604020202020204" pitchFamily="34" charset="0"/>
              </a:rPr>
              <a:t>Once your Part A coverage starts, </a:t>
            </a:r>
            <a:r>
              <a:rPr lang="en-US" sz="1050" dirty="0">
                <a:cs typeface="Arial" panose="020B0604020202020204" pitchFamily="34" charset="0"/>
              </a:rPr>
              <a:t>you’ll no longer qualify for any tax credits or other cost savings you may be getting for your Marketplace plan.</a:t>
            </a:r>
          </a:p>
          <a:p>
            <a:pPr marL="118813" indent="-118813">
              <a:defRPr/>
            </a:pPr>
            <a:r>
              <a:rPr lang="en-US" sz="1050" b="1" dirty="0">
                <a:solidFill>
                  <a:prstClr val="black"/>
                </a:solidFill>
                <a:cs typeface="Arial" panose="020B0604020202020204" pitchFamily="34" charset="0"/>
              </a:rPr>
              <a:t>No matter how you get Medicare, whether through Original Medicare or a Medicare Advantage Plan, you need to return to the Marketplace and end any subsidies you’re getting</a:t>
            </a:r>
            <a:r>
              <a:rPr lang="en-US" sz="1050" dirty="0">
                <a:solidFill>
                  <a:prstClr val="black"/>
                </a:solidFill>
                <a:cs typeface="Arial" panose="020B0604020202020204" pitchFamily="34" charset="0"/>
              </a:rPr>
              <a:t>, like tax credits or cost-sharing reductions. If you continue to get help paying your Marketplace plan premium after you have Medicare, you might have to pay back some or all of the tax credits you got for months of overlapping coverage when you file your federal income taxes. </a:t>
            </a:r>
          </a:p>
          <a:p>
            <a:pPr marL="119149" indent="-119149" defTabSz="966612">
              <a:defRPr/>
            </a:pPr>
            <a:r>
              <a:rPr lang="en-US" sz="1050" b="1" dirty="0">
                <a:solidFill>
                  <a:prstClr val="black"/>
                </a:solidFill>
                <a:cs typeface="Arial" panose="020B0604020202020204" pitchFamily="34" charset="0"/>
              </a:rPr>
              <a:t>Visit </a:t>
            </a:r>
            <a:r>
              <a:rPr lang="en-US" sz="1050" b="1" dirty="0">
                <a:solidFill>
                  <a:prstClr val="black"/>
                </a:solidFill>
                <a:cs typeface="Arial" panose="020B0604020202020204" pitchFamily="34" charset="0"/>
                <a:hlinkClick r:id="rId3"/>
              </a:rPr>
              <a:t>HealthCare.gov</a:t>
            </a:r>
            <a:r>
              <a:rPr lang="en-US" sz="1050" b="1" dirty="0">
                <a:solidFill>
                  <a:prstClr val="black"/>
                </a:solidFill>
                <a:cs typeface="Arial" panose="020B0604020202020204" pitchFamily="34" charset="0"/>
              </a:rPr>
              <a:t> before your Medicare enrollment begins </a:t>
            </a:r>
            <a:r>
              <a:rPr lang="en-US" sz="1050" dirty="0">
                <a:solidFill>
                  <a:prstClr val="black"/>
                </a:solidFill>
                <a:cs typeface="Arial" panose="020B0604020202020204" pitchFamily="34" charset="0"/>
              </a:rPr>
              <a:t>to connect to the Marketplace in your state and learn more. You can also find out how to cancel your Marketplace plan before your Medicare enrollment begins.</a:t>
            </a:r>
          </a:p>
          <a:p>
            <a:pPr marL="118813" indent="-118813">
              <a:defRPr/>
            </a:pPr>
            <a:r>
              <a:rPr lang="en-US" sz="1050" b="1" dirty="0">
                <a:solidFill>
                  <a:prstClr val="black"/>
                </a:solidFill>
                <a:cs typeface="Arial" panose="020B0604020202020204" pitchFamily="34" charset="0"/>
              </a:rPr>
              <a:t>Once you’re eligible for Medicare, </a:t>
            </a:r>
            <a:r>
              <a:rPr lang="en-US" sz="1050" dirty="0">
                <a:solidFill>
                  <a:prstClr val="black"/>
                </a:solidFill>
                <a:cs typeface="Arial" panose="020B0604020202020204" pitchFamily="34" charset="0"/>
              </a:rPr>
              <a:t>you’ll have an IEP to sign up. For most people, their 7-month Medicare IEP starts 3 months before their 65</a:t>
            </a:r>
            <a:r>
              <a:rPr lang="en-US" sz="1050" baseline="30000" dirty="0">
                <a:solidFill>
                  <a:prstClr val="black"/>
                </a:solidFill>
                <a:cs typeface="Arial" panose="020B0604020202020204" pitchFamily="34" charset="0"/>
              </a:rPr>
              <a:t>th</a:t>
            </a:r>
            <a:r>
              <a:rPr lang="en-US" sz="1050" dirty="0">
                <a:solidFill>
                  <a:prstClr val="black"/>
                </a:solidFill>
                <a:cs typeface="Arial" panose="020B0604020202020204" pitchFamily="34" charset="0"/>
              </a:rPr>
              <a:t> birthday and ends 3 months after their 65</a:t>
            </a:r>
            <a:r>
              <a:rPr lang="en-US" sz="1050" baseline="30000" dirty="0">
                <a:solidFill>
                  <a:prstClr val="black"/>
                </a:solidFill>
                <a:cs typeface="Arial" panose="020B0604020202020204" pitchFamily="34" charset="0"/>
              </a:rPr>
              <a:t>th</a:t>
            </a:r>
            <a:r>
              <a:rPr lang="en-US" sz="1050" dirty="0">
                <a:solidFill>
                  <a:prstClr val="black"/>
                </a:solidFill>
                <a:cs typeface="Arial" panose="020B0604020202020204" pitchFamily="34" charset="0"/>
              </a:rPr>
              <a:t> birthday. If you sign up for Medicare after your IEP, you may have to pay a late enrollment penalty for as long as you have Medicare. </a:t>
            </a:r>
          </a:p>
          <a:p>
            <a:pPr marL="118813" indent="-118813" defTabSz="966612">
              <a:defRPr/>
            </a:pPr>
            <a:r>
              <a:rPr lang="en-US" sz="1050" b="1" dirty="0">
                <a:solidFill>
                  <a:prstClr val="black"/>
                </a:solidFill>
                <a:cs typeface="Arial" panose="020B0604020202020204" pitchFamily="34" charset="0"/>
              </a:rPr>
              <a:t>If you have individual Marketplace coverage and only sign up for Part A during your IEP, </a:t>
            </a:r>
            <a:r>
              <a:rPr lang="en-US" sz="1050" dirty="0">
                <a:solidFill>
                  <a:prstClr val="black"/>
                </a:solidFill>
                <a:cs typeface="Arial" panose="020B0604020202020204" pitchFamily="34" charset="0"/>
              </a:rPr>
              <a:t>you won't be able to sign up for Part B later using the Special Enrollment Period (SEP). If you miss your IEP, you’ll have to wait until the General Enrollment Period (GEP). The GEP is from January 1–March 31 each year. Your coverage will begin the month after you sign up. If more than 12 months have passed since you turned 65, you could have to pay a lifetime late enrollment penalty.</a:t>
            </a:r>
          </a:p>
          <a:p>
            <a:pPr marL="0" indent="0">
              <a:buNone/>
              <a:defRPr/>
            </a:pPr>
            <a:r>
              <a:rPr lang="en-US" sz="1050" b="1" dirty="0">
                <a:solidFill>
                  <a:prstClr val="black"/>
                </a:solidFill>
                <a:cs typeface="Arial" panose="020B0604020202020204" pitchFamily="34" charset="0"/>
              </a:rPr>
              <a:t>Note</a:t>
            </a:r>
            <a:r>
              <a:rPr lang="en-US" sz="1050" dirty="0">
                <a:solidFill>
                  <a:prstClr val="black"/>
                </a:solidFill>
                <a:cs typeface="Arial" panose="020B0604020202020204" pitchFamily="34" charset="0"/>
              </a:rPr>
              <a:t>: You may have Medicare and Marketplace coverage at the same time, only if you had your Marketplace coverage before you had Medicare. It’s against the law for someone who knows you have Medicare to sell you a Marketplace plan. If you decide to remain in a Marketplace plan after signing up for Part A, you should know there's no coordination of benefits between a Qualified Health Plan (QHP) and Medicare. It isn’t a secondary insurance. Also, drug coverage in a QHP may not be creditable and you may pay a penalty if you sign up for Part D later. A QHP is an insurance plan that’s certified by the Health Insurance Marketplace®, provides essential health benefits, follows established limits on cost-sharing (like deductibles, copayments, and out-of-pocket maximum amounts), and meets other requirements under the Affordable Care Act. For more information, visit </a:t>
            </a:r>
            <a:r>
              <a:rPr lang="en-US" sz="1050" dirty="0">
                <a:solidFill>
                  <a:prstClr val="black"/>
                </a:solidFill>
                <a:cs typeface="Arial" panose="020B0604020202020204" pitchFamily="34" charset="0"/>
                <a:hlinkClick r:id="rId4"/>
              </a:rPr>
              <a:t>HealthCare.gov/medicare/changing-from-marketplace-to-medicare</a:t>
            </a:r>
            <a:r>
              <a:rPr lang="en-US" sz="1050" dirty="0">
                <a:solidFill>
                  <a:prstClr val="black"/>
                </a:solidFill>
                <a:cs typeface="Arial" panose="020B0604020202020204" pitchFamily="34" charset="0"/>
              </a:rPr>
              <a:t>.</a:t>
            </a:r>
          </a:p>
        </p:txBody>
      </p:sp>
    </p:spTree>
    <p:extLst>
      <p:ext uri="{BB962C8B-B14F-4D97-AF65-F5344CB8AC3E}">
        <p14:creationId xmlns:p14="http://schemas.microsoft.com/office/powerpoint/2010/main" val="20400157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685800" y="3703320"/>
            <a:ext cx="5486400" cy="3600450"/>
          </a:xfrm>
        </p:spPr>
        <p:txBody>
          <a:bodyPr/>
          <a:lstStyle/>
          <a:p>
            <a:pPr marL="0" indent="0">
              <a:spcBef>
                <a:spcPts val="600"/>
              </a:spcBef>
              <a:buNone/>
              <a:defRPr/>
            </a:pPr>
            <a:r>
              <a:rPr lang="en-US" b="1" dirty="0"/>
              <a:t>Presenter Notes</a:t>
            </a:r>
          </a:p>
          <a:p>
            <a:pPr marL="0" marR="0" lvl="0" indent="0" algn="l" defTabSz="914400" rtl="0" eaLnBrk="1" fontAlgn="auto" latinLnBrk="0" hangingPunct="1">
              <a:spcBef>
                <a:spcPts val="600"/>
              </a:spcBef>
              <a:buClrTx/>
              <a:buSzTx/>
              <a:buFontTx/>
              <a:buNone/>
              <a:tabLst/>
              <a:defRPr/>
            </a:pPr>
            <a:r>
              <a:rPr lang="en-US" sz="1200" dirty="0">
                <a:cs typeface="Arial" panose="020B0604020202020204" pitchFamily="34" charset="0"/>
              </a:rPr>
              <a:t>Canceling Marketplace coverage due to Medicare eligibility is different depending on who is </a:t>
            </a:r>
            <a:r>
              <a:rPr lang="en-US" sz="1200" dirty="0"/>
              <a:t>ending coverage—self</a:t>
            </a:r>
            <a:r>
              <a:rPr lang="en-US" sz="1200" baseline="0" dirty="0"/>
              <a:t> or household coverage. </a:t>
            </a:r>
            <a:endParaRPr lang="en-US" sz="1200" dirty="0">
              <a:cs typeface="Arial" panose="020B0604020202020204" pitchFamily="34" charset="0"/>
            </a:endParaRPr>
          </a:p>
          <a:p>
            <a:pPr marL="0" indent="0">
              <a:buNone/>
            </a:pPr>
            <a:r>
              <a:rPr lang="en-US" b="1" dirty="0"/>
              <a:t>NOTE</a:t>
            </a:r>
            <a:r>
              <a:rPr lang="en-US" dirty="0"/>
              <a:t>: This is for the Federally-facilitated Marketplace states who are using </a:t>
            </a:r>
            <a:r>
              <a:rPr lang="en-US" u="sng" dirty="0">
                <a:hlinkClick r:id="rId3"/>
              </a:rPr>
              <a:t>HealthCare.gov</a:t>
            </a:r>
            <a:r>
              <a:rPr lang="en-US" u="sng" dirty="0"/>
              <a:t>.</a:t>
            </a:r>
            <a:endParaRPr lang="en-US" dirty="0"/>
          </a:p>
          <a:p>
            <a:endParaRPr lang="en-US" dirty="0"/>
          </a:p>
          <a:p>
            <a:pPr marL="0" marR="0" lvl="0" indent="0" algn="l" defTabSz="914400" rtl="0" eaLnBrk="1" fontAlgn="auto" latinLnBrk="0" hangingPunct="1">
              <a:spcBef>
                <a:spcPts val="600"/>
              </a:spcBef>
              <a:buClrTx/>
              <a:buSzTx/>
              <a:buFontTx/>
              <a:buNone/>
              <a:tabLst/>
              <a:defRPr/>
            </a:pPr>
            <a:endParaRPr lang="en-US" dirty="0"/>
          </a:p>
        </p:txBody>
      </p:sp>
    </p:spTree>
    <p:extLst>
      <p:ext uri="{BB962C8B-B14F-4D97-AF65-F5344CB8AC3E}">
        <p14:creationId xmlns:p14="http://schemas.microsoft.com/office/powerpoint/2010/main" val="22435734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p:txBody>
          <a:bodyPr/>
          <a:lstStyle/>
          <a:p>
            <a:pPr marL="0" lvl="2" indent="0">
              <a:lnSpc>
                <a:spcPct val="100000"/>
              </a:lnSpc>
              <a:buFont typeface="Wingdings" panose="05000000000000000000" pitchFamily="2" charset="2"/>
              <a:buNone/>
            </a:pPr>
            <a:r>
              <a:rPr lang="en-US" b="1" dirty="0"/>
              <a:t>Presenter Notes</a:t>
            </a:r>
          </a:p>
          <a:p>
            <a:pPr marL="0" lvl="2" indent="0">
              <a:lnSpc>
                <a:spcPct val="100000"/>
              </a:lnSpc>
              <a:buFont typeface="Wingdings" panose="05000000000000000000" pitchFamily="2" charset="2"/>
              <a:buNone/>
            </a:pPr>
            <a:r>
              <a:rPr lang="en-US" dirty="0"/>
              <a:t>Canceling Your</a:t>
            </a:r>
            <a:r>
              <a:rPr lang="en-US" baseline="0" dirty="0"/>
              <a:t> </a:t>
            </a:r>
            <a:r>
              <a:rPr lang="en-US" dirty="0"/>
              <a:t>Marketplace Coverage—Self</a:t>
            </a:r>
          </a:p>
          <a:p>
            <a:pPr marL="114300" lvl="2" indent="-114300">
              <a:lnSpc>
                <a:spcPct val="100000"/>
              </a:lnSpc>
              <a:buSzPct val="100000"/>
              <a:buFont typeface="Wingdings" panose="05000000000000000000" pitchFamily="2" charset="2"/>
              <a:buChar char="§"/>
            </a:pPr>
            <a:r>
              <a:rPr lang="en-US" dirty="0"/>
              <a:t>You can request that your coverage ends immediately, or you can request a date in the future.</a:t>
            </a:r>
          </a:p>
          <a:p>
            <a:pPr marL="114300" indent="-114300">
              <a:lnSpc>
                <a:spcPct val="100000"/>
              </a:lnSpc>
              <a:spcBef>
                <a:spcPts val="600"/>
              </a:spcBef>
            </a:pPr>
            <a:r>
              <a:rPr lang="en-US" dirty="0"/>
              <a:t>In </a:t>
            </a:r>
            <a:r>
              <a:rPr lang="en-US" b="1" dirty="0"/>
              <a:t>some</a:t>
            </a:r>
            <a:r>
              <a:rPr lang="en-US" dirty="0"/>
              <a:t> cases, your coverage </a:t>
            </a:r>
            <a:r>
              <a:rPr lang="en-US" b="1" dirty="0"/>
              <a:t>won</a:t>
            </a:r>
            <a:r>
              <a:rPr lang="en-US" dirty="0"/>
              <a:t>’</a:t>
            </a:r>
            <a:r>
              <a:rPr lang="en-US" b="1" dirty="0"/>
              <a:t>t</a:t>
            </a:r>
            <a:r>
              <a:rPr lang="en-US" dirty="0"/>
              <a:t> end immediately. For example, when the household members who remain enrolled in coverage qualify for an SEP and must re-enroll.</a:t>
            </a:r>
          </a:p>
          <a:p>
            <a:pPr marL="114300" lvl="2" indent="-114300">
              <a:lnSpc>
                <a:spcPct val="100000"/>
              </a:lnSpc>
              <a:buSzPct val="100000"/>
              <a:buFont typeface="Wingdings" panose="05000000000000000000" pitchFamily="2" charset="2"/>
              <a:buChar char="§"/>
            </a:pPr>
            <a:r>
              <a:rPr lang="en-US" dirty="0"/>
              <a:t>You can end Marketplace coverage by:</a:t>
            </a:r>
          </a:p>
          <a:p>
            <a:pPr marL="228600" lvl="3" indent="-114300">
              <a:lnSpc>
                <a:spcPct val="100000"/>
              </a:lnSpc>
              <a:buFont typeface="Arial" panose="020B0604020202020204" pitchFamily="34" charset="0"/>
              <a:buChar char="•"/>
            </a:pPr>
            <a:r>
              <a:rPr lang="en-US" dirty="0"/>
              <a:t>Logging into your HealthCare.gov account if you’re the only one covered.</a:t>
            </a:r>
          </a:p>
          <a:p>
            <a:pPr marL="228600" lvl="3" indent="-114300">
              <a:lnSpc>
                <a:spcPct val="100000"/>
              </a:lnSpc>
              <a:buFont typeface="Arial" panose="020B0604020202020204" pitchFamily="34" charset="0"/>
              <a:buChar char="•"/>
            </a:pPr>
            <a:r>
              <a:rPr lang="en-US" dirty="0"/>
              <a:t>Calling the Marketplace Call Center (1-800-318-2596; TTY: 1-855-889-4325).</a:t>
            </a:r>
          </a:p>
          <a:p>
            <a:pPr marL="0" indent="0">
              <a:lnSpc>
                <a:spcPct val="100000"/>
              </a:lnSpc>
              <a:spcBef>
                <a:spcPts val="600"/>
              </a:spcBef>
              <a:buNone/>
            </a:pPr>
            <a:r>
              <a:rPr lang="en-US" b="1" dirty="0"/>
              <a:t>Source</a:t>
            </a:r>
            <a:r>
              <a:rPr lang="en-US" dirty="0"/>
              <a:t>: </a:t>
            </a:r>
            <a:r>
              <a:rPr lang="en-US" dirty="0">
                <a:hlinkClick r:id="rId3"/>
              </a:rPr>
              <a:t>HealthCare.gov/how-to-cancel-a-marketplace-plan</a:t>
            </a:r>
            <a:endParaRPr lang="en-US" dirty="0"/>
          </a:p>
        </p:txBody>
      </p:sp>
    </p:spTree>
    <p:extLst>
      <p:ext uri="{BB962C8B-B14F-4D97-AF65-F5344CB8AC3E}">
        <p14:creationId xmlns:p14="http://schemas.microsoft.com/office/powerpoint/2010/main" val="5367809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p:txBody>
          <a:bodyPr/>
          <a:lstStyle/>
          <a:p>
            <a:pPr marL="0" indent="0">
              <a:buNone/>
            </a:pPr>
            <a:r>
              <a:rPr lang="en-US" b="1" dirty="0"/>
              <a:t>Presenter Notes</a:t>
            </a:r>
          </a:p>
          <a:p>
            <a:pPr marL="0" indent="0">
              <a:buNone/>
            </a:pPr>
            <a:r>
              <a:rPr lang="en-US" dirty="0"/>
              <a:t>Canceling</a:t>
            </a:r>
            <a:r>
              <a:rPr lang="en-US" baseline="0" dirty="0"/>
              <a:t> Your Marketplace Coverage: Household Plan</a:t>
            </a:r>
            <a:endParaRPr lang="en-US" dirty="0"/>
          </a:p>
          <a:p>
            <a:pPr marL="114300" indent="-114300"/>
            <a:r>
              <a:rPr lang="en-US" dirty="0"/>
              <a:t>Call the Marketplace Call Center (1-800-318-2596</a:t>
            </a:r>
            <a:r>
              <a:rPr lang="en-US" b="0" dirty="0"/>
              <a:t>) on the day Medicare begins. If only one person in a group is ending coverage to start Medicare, they need to call the call center on the day Medicare begins, at which point coverage will be terminated effective the prior day so there is no overlap.</a:t>
            </a:r>
          </a:p>
          <a:p>
            <a:pPr marL="114300" indent="-114300"/>
            <a:r>
              <a:rPr lang="en-US" b="0" dirty="0"/>
              <a:t>Don’t change or end Marketplace coverage online unless you’re ending coverage for </a:t>
            </a:r>
            <a:r>
              <a:rPr lang="en-US" b="0" i="1" dirty="0"/>
              <a:t>everyone</a:t>
            </a:r>
            <a:r>
              <a:rPr lang="en-US" b="0" dirty="0"/>
              <a:t> on the plan. To end coverage for just some people, call the Marketplace </a:t>
            </a:r>
            <a:r>
              <a:rPr lang="en-US" dirty="0"/>
              <a:t>to ensure the correct end date.</a:t>
            </a:r>
          </a:p>
          <a:p>
            <a:pPr marL="0" marR="0" lvl="0" indent="0" algn="l" defTabSz="914400" rtl="0" eaLnBrk="1" fontAlgn="auto" latinLnBrk="0" hangingPunct="1">
              <a:buClrTx/>
              <a:buSzTx/>
              <a:buFont typeface="Wingdings" panose="05000000000000000000" pitchFamily="2" charset="2"/>
              <a:buNone/>
              <a:tabLst/>
              <a:defRPr/>
            </a:pPr>
            <a:r>
              <a:rPr lang="en-US" b="1" dirty="0"/>
              <a:t>Source</a:t>
            </a:r>
            <a:r>
              <a:rPr lang="en-US" dirty="0"/>
              <a:t>: </a:t>
            </a:r>
            <a:r>
              <a:rPr lang="en-US" dirty="0">
                <a:hlinkClick r:id="rId3"/>
              </a:rPr>
              <a:t>HealthCare.gov/how-to-cancel-a-marketplace-plan</a:t>
            </a:r>
            <a:endParaRPr lang="en-US" dirty="0"/>
          </a:p>
          <a:p>
            <a:pPr marL="0" indent="0">
              <a:buNone/>
            </a:pPr>
            <a:endParaRPr lang="en-US" dirty="0"/>
          </a:p>
          <a:p>
            <a:pPr marL="0" marR="0" lvl="0" indent="0" algn="l" defTabSz="914400" rtl="0" eaLnBrk="1" fontAlgn="auto" latinLnBrk="0" hangingPunct="1">
              <a:buClrTx/>
              <a:buSzTx/>
              <a:buFontTx/>
              <a:buNone/>
              <a:tabLst/>
              <a:defRPr/>
            </a:pPr>
            <a:endParaRPr lang="en-US" dirty="0"/>
          </a:p>
        </p:txBody>
      </p:sp>
    </p:spTree>
    <p:extLst>
      <p:ext uri="{BB962C8B-B14F-4D97-AF65-F5344CB8AC3E}">
        <p14:creationId xmlns:p14="http://schemas.microsoft.com/office/powerpoint/2010/main" val="25154644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p:txBody>
          <a:bodyPr/>
          <a:lstStyle/>
          <a:p>
            <a:pPr marL="0" indent="0">
              <a:buNone/>
            </a:pPr>
            <a:r>
              <a:rPr lang="en-US" b="1" dirty="0"/>
              <a:t>Presenter Notes</a:t>
            </a:r>
          </a:p>
          <a:p>
            <a:pPr marL="0" indent="0">
              <a:buNone/>
            </a:pPr>
            <a:r>
              <a:rPr lang="en-US" dirty="0"/>
              <a:t>This session covers:</a:t>
            </a:r>
          </a:p>
          <a:p>
            <a:pPr marL="112713" indent="-112713">
              <a:buFont typeface="Wingdings" panose="05000000000000000000" pitchFamily="2" charset="2"/>
              <a:buChar char="§"/>
            </a:pPr>
            <a:r>
              <a:rPr lang="en-US" sz="1200" dirty="0"/>
              <a:t>Medicare &amp; Turning 65</a:t>
            </a:r>
          </a:p>
          <a:p>
            <a:pPr marL="112713" indent="-112713">
              <a:buFont typeface="Wingdings" panose="05000000000000000000" pitchFamily="2" charset="2"/>
              <a:buChar char="§"/>
            </a:pPr>
            <a:r>
              <a:rPr lang="en-US" sz="1200" dirty="0"/>
              <a:t>Enrolled in the Small Business Health Options Program (SHOP) &amp; Qualify for Medicare</a:t>
            </a:r>
          </a:p>
          <a:p>
            <a:pPr marL="112713" indent="-112713">
              <a:buFont typeface="Wingdings" panose="05000000000000000000" pitchFamily="2" charset="2"/>
              <a:buChar char="§"/>
            </a:pPr>
            <a:r>
              <a:rPr lang="en-US" sz="1200" dirty="0"/>
              <a:t>Programs to Help You Pay for Medicare</a:t>
            </a:r>
          </a:p>
          <a:p>
            <a:pPr marL="112713" indent="-112713">
              <a:buFont typeface="Wingdings" panose="05000000000000000000" pitchFamily="2" charset="2"/>
              <a:buChar char="§"/>
            </a:pPr>
            <a:r>
              <a:rPr lang="en-US" sz="1200" dirty="0"/>
              <a:t>Medicare Periodic Data Matching (PDM)</a:t>
            </a:r>
          </a:p>
          <a:p>
            <a:pPr marL="230188" indent="-115888">
              <a:buFont typeface="Arial" panose="020B0604020202020204" pitchFamily="34" charset="0"/>
              <a:buChar char="•"/>
            </a:pPr>
            <a:r>
              <a:rPr lang="en-US" dirty="0"/>
              <a:t>Ways to Connect with the Marketplace</a:t>
            </a:r>
          </a:p>
          <a:p>
            <a:pPr marL="230188" indent="-115888">
              <a:buFont typeface="Arial" panose="020B0604020202020204" pitchFamily="34" charset="0"/>
              <a:buChar char="•"/>
            </a:pPr>
            <a:r>
              <a:rPr lang="en-US" dirty="0"/>
              <a:t>Marketplace Assisters &amp; Navigators</a:t>
            </a:r>
          </a:p>
          <a:p>
            <a:pPr marL="230188" indent="-115888">
              <a:buFont typeface="Arial" panose="020B0604020202020204" pitchFamily="34" charset="0"/>
              <a:buChar char="•"/>
            </a:pPr>
            <a:r>
              <a:rPr lang="en-US" dirty="0"/>
              <a:t>Marketplace to Medicare Scenario</a:t>
            </a:r>
          </a:p>
          <a:p>
            <a:pPr marL="230188" marR="0" lvl="0" indent="-115888"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200" dirty="0"/>
              <a:t>Key Points to Remember</a:t>
            </a:r>
          </a:p>
          <a:p>
            <a:pPr marL="230188" indent="-115888">
              <a:buFont typeface="Arial" panose="020B0604020202020204" pitchFamily="34" charset="0"/>
              <a:buChar char="•"/>
            </a:pPr>
            <a:r>
              <a:rPr lang="en-US" dirty="0"/>
              <a:t>Medicare &amp; Marketplace Resources &amp; Products</a:t>
            </a:r>
          </a:p>
          <a:p>
            <a:pPr marL="230188" indent="-115888">
              <a:buFont typeface="Arial" panose="020B0604020202020204" pitchFamily="34" charset="0"/>
              <a:buChar char="•"/>
            </a:pPr>
            <a:r>
              <a:rPr lang="en-US" dirty="0"/>
              <a:t>Acronyms</a:t>
            </a:r>
            <a:endParaRPr lang="en-US" b="1" dirty="0"/>
          </a:p>
          <a:p>
            <a:pPr marL="112713" indent="-112713">
              <a:buFont typeface="Wingdings" panose="05000000000000000000" pitchFamily="2" charset="2"/>
              <a:buChar char="§"/>
            </a:pPr>
            <a:endParaRPr lang="en-US" sz="1200" dirty="0"/>
          </a:p>
          <a:p>
            <a:pPr marL="0" indent="0">
              <a:buFont typeface="Wingdings" panose="05000000000000000000" pitchFamily="2" charset="2"/>
              <a:buNone/>
            </a:pPr>
            <a:endParaRPr lang="en-US" sz="1200" dirty="0"/>
          </a:p>
          <a:p>
            <a:pPr marL="112713" indent="-112713">
              <a:buFont typeface="Wingdings" panose="05000000000000000000" pitchFamily="2" charset="2"/>
              <a:buChar char="§"/>
            </a:pPr>
            <a:endParaRPr lang="en-US" dirty="0"/>
          </a:p>
          <a:p>
            <a:pPr marL="112713" indent="-112713">
              <a:buFont typeface="Wingdings" panose="05000000000000000000" pitchFamily="2" charset="2"/>
              <a:buChar char="§"/>
            </a:pPr>
            <a:endParaRPr lang="en-US" dirty="0"/>
          </a:p>
        </p:txBody>
      </p:sp>
    </p:spTree>
    <p:extLst>
      <p:ext uri="{BB962C8B-B14F-4D97-AF65-F5344CB8AC3E}">
        <p14:creationId xmlns:p14="http://schemas.microsoft.com/office/powerpoint/2010/main" val="32957482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531906" y="3581400"/>
            <a:ext cx="6179670" cy="5484906"/>
          </a:xfrm>
        </p:spPr>
        <p:txBody>
          <a:bodyPr/>
          <a:lstStyle/>
          <a:p>
            <a:pPr marL="0" indent="0" defTabSz="966612">
              <a:spcBef>
                <a:spcPts val="634"/>
              </a:spcBef>
              <a:buNone/>
              <a:defRPr/>
            </a:pPr>
            <a:r>
              <a:rPr lang="en-US" b="1" dirty="0">
                <a:cs typeface="Arial" panose="020B0604020202020204" pitchFamily="34" charset="0"/>
              </a:rPr>
              <a:t>Presenter Notes; this slide has animation.</a:t>
            </a:r>
          </a:p>
          <a:p>
            <a:pPr marL="0" indent="0" defTabSz="966612">
              <a:spcBef>
                <a:spcPts val="634"/>
              </a:spcBef>
              <a:buNone/>
              <a:defRPr/>
            </a:pPr>
            <a:r>
              <a:rPr lang="en-US" b="1" dirty="0">
                <a:solidFill>
                  <a:prstClr val="black"/>
                </a:solidFill>
                <a:cs typeface="Arial" panose="020B0604020202020204" pitchFamily="34" charset="0"/>
              </a:rPr>
              <a:t>You can choose Marketplace coverage instead of Medicare if:</a:t>
            </a:r>
          </a:p>
          <a:p>
            <a:pPr marL="125660" indent="-125660" defTabSz="966612">
              <a:spcAft>
                <a:spcPts val="1200"/>
              </a:spcAft>
              <a:defRPr/>
            </a:pPr>
            <a:r>
              <a:rPr lang="en-US" dirty="0">
                <a:solidFill>
                  <a:prstClr val="black"/>
                </a:solidFill>
                <a:cs typeface="Arial" panose="020B0604020202020204" pitchFamily="34" charset="0"/>
              </a:rPr>
              <a:t>You’re paying a premium for Part A—you can drop your Part A and Part B coverage and get a Marketplace plan instead</a:t>
            </a:r>
          </a:p>
          <a:p>
            <a:pPr marL="125660" indent="-125660">
              <a:spcAft>
                <a:spcPts val="1200"/>
              </a:spcAft>
              <a:defRPr/>
            </a:pPr>
            <a:r>
              <a:rPr lang="en-US" dirty="0">
                <a:solidFill>
                  <a:prstClr val="black"/>
                </a:solidFill>
                <a:cs typeface="Arial" panose="020B0604020202020204" pitchFamily="34" charset="0"/>
              </a:rPr>
              <a:t>You only have Part B, and have to pay a premium for Part A—you can drop Part B and get a Marketplace plan instead </a:t>
            </a:r>
          </a:p>
          <a:p>
            <a:pPr marL="125660" indent="-125660" defTabSz="966612">
              <a:spcAft>
                <a:spcPts val="1200"/>
              </a:spcAft>
              <a:defRPr/>
            </a:pPr>
            <a:r>
              <a:rPr lang="en-US" dirty="0">
                <a:solidFill>
                  <a:prstClr val="black"/>
                </a:solidFill>
                <a:cs typeface="Arial" panose="020B0604020202020204" pitchFamily="34" charset="0"/>
              </a:rPr>
              <a:t>You’re eligible for Medicare but haven’t enrolled because: </a:t>
            </a:r>
          </a:p>
          <a:p>
            <a:pPr marL="241653" lvl="2" indent="-122169" defTabSz="966612">
              <a:buSzTx/>
              <a:buFont typeface="Arial" panose="020B0604020202020204" pitchFamily="34" charset="0"/>
              <a:buChar char="•"/>
              <a:defRPr/>
            </a:pPr>
            <a:r>
              <a:rPr lang="en-US" dirty="0">
                <a:solidFill>
                  <a:prstClr val="black"/>
                </a:solidFill>
                <a:cs typeface="Arial" panose="020B0604020202020204" pitchFamily="34" charset="0"/>
              </a:rPr>
              <a:t>You have to pay a premium for Part A</a:t>
            </a:r>
          </a:p>
          <a:p>
            <a:pPr marL="241653" lvl="2" indent="-122169" defTabSz="966612">
              <a:spcBef>
                <a:spcPts val="634"/>
              </a:spcBef>
              <a:buSzTx/>
              <a:buFont typeface="Arial" panose="020B0604020202020204" pitchFamily="34" charset="0"/>
              <a:buChar char="•"/>
              <a:defRPr/>
            </a:pPr>
            <a:r>
              <a:rPr lang="en-US" dirty="0">
                <a:solidFill>
                  <a:prstClr val="black"/>
                </a:solidFill>
                <a:cs typeface="Arial" panose="020B0604020202020204" pitchFamily="34" charset="0"/>
              </a:rPr>
              <a:t>You have a medical condition that qualifies you for Medicare, like End-Stage Renal Disease (ESRD), but haven’t applied for Medicare coverage</a:t>
            </a:r>
          </a:p>
          <a:p>
            <a:pPr marL="241653" lvl="2" indent="-124183" defTabSz="966612">
              <a:buSzTx/>
              <a:buFont typeface="Arial" panose="020B0604020202020204" pitchFamily="34" charset="0"/>
              <a:buChar char="•"/>
              <a:defRPr/>
            </a:pPr>
            <a:r>
              <a:rPr lang="en-US" dirty="0">
                <a:solidFill>
                  <a:prstClr val="black"/>
                </a:solidFill>
                <a:cs typeface="Arial" panose="020B0604020202020204" pitchFamily="34" charset="0"/>
              </a:rPr>
              <a:t>You’re in your 24-month disability waiting period </a:t>
            </a:r>
          </a:p>
          <a:p>
            <a:pPr marL="0" indent="0">
              <a:spcBef>
                <a:spcPts val="634"/>
              </a:spcBef>
              <a:buNone/>
              <a:defRPr/>
            </a:pPr>
            <a:r>
              <a:rPr lang="en-US" b="1" dirty="0">
                <a:solidFill>
                  <a:prstClr val="black"/>
                </a:solidFill>
                <a:cs typeface="Arial" panose="020B0604020202020204" pitchFamily="34" charset="0"/>
              </a:rPr>
              <a:t>NOTE:</a:t>
            </a:r>
            <a:r>
              <a:rPr lang="en-US" dirty="0">
                <a:solidFill>
                  <a:prstClr val="black"/>
                </a:solidFill>
                <a:cs typeface="Arial" panose="020B0604020202020204" pitchFamily="34" charset="0"/>
              </a:rPr>
              <a:t> Before choosing Marketplace coverage over Medicare, there are 2 important points for you to consider: </a:t>
            </a:r>
          </a:p>
          <a:p>
            <a:pPr marL="241653" indent="-241653">
              <a:spcBef>
                <a:spcPts val="634"/>
              </a:spcBef>
              <a:buFont typeface="+mj-lt"/>
              <a:buAutoNum type="arabicPeriod"/>
              <a:defRPr/>
            </a:pPr>
            <a:r>
              <a:rPr lang="en-US" dirty="0">
                <a:solidFill>
                  <a:prstClr val="black"/>
                </a:solidFill>
                <a:cs typeface="Arial" panose="020B0604020202020204" pitchFamily="34" charset="0"/>
              </a:rPr>
              <a:t>If you sign up for Medicare after your IEP ends, you may have to pay a late enrollment penalty for as long as you have Medicare. </a:t>
            </a:r>
          </a:p>
          <a:p>
            <a:pPr marL="241653" indent="-241653">
              <a:spcBef>
                <a:spcPts val="634"/>
              </a:spcBef>
              <a:buFont typeface="+mj-lt"/>
              <a:buAutoNum type="arabicPeriod"/>
              <a:defRPr/>
            </a:pPr>
            <a:r>
              <a:rPr lang="en-US" dirty="0"/>
              <a:t>Generally, you can sign up for Medicare </a:t>
            </a:r>
            <a:r>
              <a:rPr lang="en-US" b="1" dirty="0"/>
              <a:t>only</a:t>
            </a:r>
            <a:r>
              <a:rPr lang="en-US" dirty="0"/>
              <a:t> during the Medicare GEP (from January 1</a:t>
            </a:r>
            <a:r>
              <a:rPr lang="en-US" dirty="0">
                <a:solidFill>
                  <a:prstClr val="black"/>
                </a:solidFill>
                <a:cs typeface="Arial" panose="020B0604020202020204" pitchFamily="34" charset="0"/>
              </a:rPr>
              <a:t>–</a:t>
            </a:r>
            <a:r>
              <a:rPr lang="en-US" dirty="0"/>
              <a:t>March 31 each year). Your coverage begins the 1</a:t>
            </a:r>
            <a:r>
              <a:rPr lang="en-US" baseline="30000" dirty="0"/>
              <a:t>st</a:t>
            </a:r>
            <a:r>
              <a:rPr lang="en-US" dirty="0"/>
              <a:t> day of the month after you sign up. This may cause a gap in your coverage.</a:t>
            </a:r>
          </a:p>
          <a:p>
            <a:pPr marL="0" indent="0">
              <a:buNone/>
              <a:defRPr/>
            </a:pPr>
            <a:r>
              <a:rPr lang="en-US" dirty="0">
                <a:solidFill>
                  <a:prstClr val="black"/>
                </a:solidFill>
                <a:cs typeface="Arial" panose="020B0604020202020204" pitchFamily="34" charset="0"/>
              </a:rPr>
              <a:t>You can </a:t>
            </a:r>
            <a:r>
              <a:rPr lang="en-US" dirty="0">
                <a:solidFill>
                  <a:prstClr val="black"/>
                </a:solidFill>
                <a:cs typeface="Arial"/>
              </a:rPr>
              <a:t>contact your local SHIP office at </a:t>
            </a:r>
            <a:r>
              <a:rPr lang="en-US" dirty="0">
                <a:solidFill>
                  <a:prstClr val="black"/>
                </a:solidFill>
                <a:cs typeface="Arial"/>
                <a:hlinkClick r:id="rId3"/>
              </a:rPr>
              <a:t>shiphelp.org</a:t>
            </a:r>
            <a:r>
              <a:rPr lang="en-US" dirty="0">
                <a:solidFill>
                  <a:prstClr val="black"/>
                </a:solidFill>
                <a:cs typeface="Arial"/>
              </a:rPr>
              <a:t> for help with choosing Marketplace coverage instead of Medicare.</a:t>
            </a:r>
            <a:endParaRPr lang="en-US" dirty="0">
              <a:solidFill>
                <a:prstClr val="black"/>
              </a:solidFill>
              <a:cs typeface="Arial" panose="020B0604020202020204" pitchFamily="34" charset="0"/>
            </a:endParaRPr>
          </a:p>
          <a:p>
            <a:pPr marL="0" indent="0">
              <a:spcBef>
                <a:spcPts val="634"/>
              </a:spcBef>
              <a:buNone/>
              <a:defRPr/>
            </a:pPr>
            <a:r>
              <a:rPr lang="en-US" b="1" dirty="0">
                <a:solidFill>
                  <a:prstClr val="black"/>
                </a:solidFill>
                <a:cs typeface="Arial" panose="020B0604020202020204" pitchFamily="34" charset="0"/>
              </a:rPr>
              <a:t>Source</a:t>
            </a:r>
            <a:r>
              <a:rPr lang="en-US" dirty="0">
                <a:solidFill>
                  <a:prstClr val="black"/>
                </a:solidFill>
                <a:cs typeface="Arial" panose="020B0604020202020204" pitchFamily="34" charset="0"/>
              </a:rPr>
              <a:t>: </a:t>
            </a:r>
            <a:r>
              <a:rPr lang="en-US" dirty="0">
                <a:solidFill>
                  <a:prstClr val="black"/>
                </a:solidFill>
                <a:cs typeface="Arial" panose="020B0604020202020204" pitchFamily="34" charset="0"/>
                <a:hlinkClick r:id="rId4"/>
              </a:rPr>
              <a:t>HealthCare.gov/</a:t>
            </a:r>
            <a:r>
              <a:rPr lang="en-US" dirty="0" err="1">
                <a:solidFill>
                  <a:prstClr val="black"/>
                </a:solidFill>
                <a:cs typeface="Arial" panose="020B0604020202020204" pitchFamily="34" charset="0"/>
                <a:hlinkClick r:id="rId4"/>
              </a:rPr>
              <a:t>medicare</a:t>
            </a:r>
            <a:r>
              <a:rPr lang="en-US" dirty="0">
                <a:solidFill>
                  <a:prstClr val="black"/>
                </a:solidFill>
                <a:cs typeface="Arial" panose="020B0604020202020204" pitchFamily="34" charset="0"/>
              </a:rPr>
              <a:t> </a:t>
            </a:r>
            <a:endParaRPr lang="en-US" dirty="0"/>
          </a:p>
        </p:txBody>
      </p:sp>
    </p:spTree>
    <p:extLst>
      <p:ext uri="{BB962C8B-B14F-4D97-AF65-F5344CB8AC3E}">
        <p14:creationId xmlns:p14="http://schemas.microsoft.com/office/powerpoint/2010/main" val="3930956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685800" y="3703319"/>
            <a:ext cx="5486400" cy="4211955"/>
          </a:xfrm>
        </p:spPr>
        <p:txBody>
          <a:bodyPr/>
          <a:lstStyle/>
          <a:p>
            <a:pPr marL="0" lvl="0" indent="0">
              <a:spcBef>
                <a:spcPts val="600"/>
              </a:spcBef>
              <a:spcAft>
                <a:spcPts val="0"/>
              </a:spcAft>
              <a:buNone/>
            </a:pPr>
            <a:r>
              <a:rPr lang="en-US" b="1" dirty="0"/>
              <a:t>Presenter Notes</a:t>
            </a:r>
          </a:p>
          <a:p>
            <a:pPr marL="114300" lvl="0" indent="-114300">
              <a:spcBef>
                <a:spcPts val="600"/>
              </a:spcBef>
              <a:spcAft>
                <a:spcPts val="0"/>
              </a:spcAft>
            </a:pPr>
            <a:r>
              <a:rPr lang="en-US" dirty="0"/>
              <a:t>Marketplace plans may not pay claims that would be covered by Part B, if you’re eligible for Part B but didn’t sign up.</a:t>
            </a:r>
          </a:p>
          <a:p>
            <a:pPr marL="228600" indent="-114300">
              <a:spcBef>
                <a:spcPts val="600"/>
              </a:spcBef>
              <a:spcAft>
                <a:spcPts val="0"/>
              </a:spcAft>
              <a:buFont typeface="Arial" panose="020B0604020202020204" pitchFamily="34" charset="0"/>
              <a:buChar char="•"/>
            </a:pPr>
            <a:r>
              <a:rPr lang="en-US" dirty="0"/>
              <a:t>Some plans are doing this even if you have to pay a premium for Part A. While not common, these cases have resulted in devastating financial implications and gaps in coverage, even though the individuals paid their Marketplace plan premiums. </a:t>
            </a:r>
          </a:p>
          <a:p>
            <a:pPr marL="228600" indent="-114300">
              <a:spcBef>
                <a:spcPts val="600"/>
              </a:spcBef>
              <a:spcAft>
                <a:spcPts val="0"/>
              </a:spcAft>
              <a:buFont typeface="Arial" panose="020B0604020202020204" pitchFamily="34" charset="0"/>
              <a:buChar char="•"/>
            </a:pPr>
            <a:r>
              <a:rPr lang="en-US" dirty="0"/>
              <a:t>You should contact Marketplace plans to ask about their policies related to this prior to enrolling.</a:t>
            </a:r>
          </a:p>
          <a:p>
            <a:pPr marL="114300" lvl="0" indent="-114300">
              <a:spcBef>
                <a:spcPts val="600"/>
              </a:spcBef>
              <a:spcAft>
                <a:spcPts val="0"/>
              </a:spcAft>
            </a:pPr>
            <a:r>
              <a:rPr lang="en-US" dirty="0"/>
              <a:t>If you delay signing up for Medicare and decide to sign up later, you’ll likely:</a:t>
            </a:r>
          </a:p>
          <a:p>
            <a:pPr marL="228600" lvl="0" indent="-114300">
              <a:spcBef>
                <a:spcPts val="600"/>
              </a:spcBef>
              <a:spcAft>
                <a:spcPts val="0"/>
              </a:spcAft>
              <a:buFont typeface="Arial" panose="020B0604020202020204" pitchFamily="34" charset="0"/>
              <a:buChar char="•"/>
            </a:pPr>
            <a:r>
              <a:rPr lang="en-US" dirty="0"/>
              <a:t>Need to enroll during the GEP or SEP, if you qualify.</a:t>
            </a:r>
          </a:p>
          <a:p>
            <a:pPr marL="228600" lvl="0" indent="-114300">
              <a:spcBef>
                <a:spcPts val="600"/>
              </a:spcBef>
              <a:spcAft>
                <a:spcPts val="0"/>
              </a:spcAft>
              <a:buFont typeface="Arial" panose="020B0604020202020204" pitchFamily="34" charset="0"/>
              <a:buChar char="•"/>
            </a:pPr>
            <a:r>
              <a:rPr lang="en-US" dirty="0"/>
              <a:t>Be responsible for a lifetime Part B late enrollment penalty </a:t>
            </a:r>
            <a:r>
              <a:rPr lang="en-US" sz="1200" dirty="0"/>
              <a:t>that goes up the longer you wait to sign up.</a:t>
            </a:r>
            <a:endParaRPr lang="en-US" dirty="0"/>
          </a:p>
          <a:p>
            <a:pPr marL="114300" lvl="0" indent="-114300">
              <a:spcBef>
                <a:spcPts val="600"/>
              </a:spcBef>
              <a:spcAft>
                <a:spcPts val="0"/>
              </a:spcAft>
            </a:pPr>
            <a:r>
              <a:rPr lang="en-US" dirty="0"/>
              <a:t>If you decide to end your Medicare and it’s ended retroactively, you’ll have to pay back any claims that Medicare paid during that time.</a:t>
            </a:r>
          </a:p>
          <a:p>
            <a:pPr marL="114300" lvl="0" indent="-114300">
              <a:spcBef>
                <a:spcPts val="600"/>
              </a:spcBef>
              <a:spcAft>
                <a:spcPts val="0"/>
              </a:spcAft>
            </a:pPr>
            <a:r>
              <a:rPr lang="en-US" dirty="0"/>
              <a:t>There’s likely not much benefit to choosing Marketplace coverage instead of Medicare.</a:t>
            </a:r>
          </a:p>
          <a:p>
            <a:pPr marL="114300" marR="0" lvl="0" indent="-11430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n-US" dirty="0"/>
              <a:t>If you already have Medicare, you probably can’t enroll in the Marketplace.</a:t>
            </a:r>
          </a:p>
          <a:p>
            <a:pPr marL="0" lvl="0" indent="0">
              <a:spcBef>
                <a:spcPts val="600"/>
              </a:spcBef>
              <a:spcAft>
                <a:spcPts val="0"/>
              </a:spcAft>
              <a:buNone/>
            </a:pPr>
            <a:endParaRPr lang="en-US" dirty="0"/>
          </a:p>
        </p:txBody>
      </p:sp>
    </p:spTree>
    <p:extLst>
      <p:ext uri="{BB962C8B-B14F-4D97-AF65-F5344CB8AC3E}">
        <p14:creationId xmlns:p14="http://schemas.microsoft.com/office/powerpoint/2010/main" val="23232278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pPr marL="0" indent="0">
              <a:lnSpc>
                <a:spcPct val="100000"/>
              </a:lnSpc>
              <a:buNone/>
            </a:pPr>
            <a:r>
              <a:rPr lang="en-US" b="1" dirty="0"/>
              <a:t>Presenter Notes</a:t>
            </a:r>
          </a:p>
          <a:p>
            <a:pPr marL="0" indent="0">
              <a:lnSpc>
                <a:spcPct val="100000"/>
              </a:lnSpc>
              <a:buNone/>
            </a:pPr>
            <a:r>
              <a:rPr lang="en-US" dirty="0"/>
              <a:t>If you delay signing up for Medicare and decide to sign up later, you can sign up _________.</a:t>
            </a:r>
          </a:p>
          <a:p>
            <a:pPr marL="228600" indent="-228600">
              <a:lnSpc>
                <a:spcPct val="100000"/>
              </a:lnSpc>
              <a:buFont typeface="+mj-lt"/>
              <a:buAutoNum type="alphaLcPeriod"/>
            </a:pPr>
            <a:r>
              <a:rPr lang="en-US" dirty="0"/>
              <a:t>At anytime with no penalty</a:t>
            </a:r>
          </a:p>
          <a:p>
            <a:pPr marL="228600" indent="-228600">
              <a:lnSpc>
                <a:spcPct val="100000"/>
              </a:lnSpc>
              <a:buFont typeface="+mj-lt"/>
              <a:buAutoNum type="alphaLcPeriod"/>
            </a:pPr>
            <a:r>
              <a:rPr lang="en-US" dirty="0"/>
              <a:t>During certain times with no penalty</a:t>
            </a:r>
          </a:p>
          <a:p>
            <a:pPr marL="228600" indent="-228600">
              <a:lnSpc>
                <a:spcPct val="100000"/>
              </a:lnSpc>
              <a:buFont typeface="+mj-lt"/>
              <a:buAutoNum type="alphaLcPeriod"/>
            </a:pPr>
            <a:r>
              <a:rPr lang="en-US" dirty="0"/>
              <a:t>During certain times, if you qualify, but may have a late enrollment penalty</a:t>
            </a:r>
          </a:p>
          <a:p>
            <a:pPr marL="228600" indent="-228600">
              <a:lnSpc>
                <a:spcPct val="100000"/>
              </a:lnSpc>
              <a:buFont typeface="+mj-lt"/>
              <a:buAutoNum type="alphaLcPeriod"/>
            </a:pPr>
            <a:r>
              <a:rPr lang="en-US" dirty="0"/>
              <a:t>None of the above</a:t>
            </a:r>
          </a:p>
          <a:p>
            <a:pPr marL="0" marR="0" lvl="0" indent="0" algn="l" defTabSz="914400" rtl="0" eaLnBrk="1" fontAlgn="auto" latinLnBrk="0" hangingPunct="1">
              <a:lnSpc>
                <a:spcPct val="100000"/>
              </a:lnSpc>
              <a:buClrTx/>
              <a:buSzTx/>
              <a:buFont typeface="+mj-lt"/>
              <a:buNone/>
              <a:tabLst/>
              <a:defRPr/>
            </a:pPr>
            <a:r>
              <a:rPr lang="en-US" b="1" dirty="0"/>
              <a:t>ANSWER</a:t>
            </a:r>
            <a:r>
              <a:rPr lang="en-US" dirty="0"/>
              <a:t>:</a:t>
            </a:r>
            <a:r>
              <a:rPr lang="en-US" baseline="0" dirty="0"/>
              <a:t> </a:t>
            </a:r>
            <a:r>
              <a:rPr lang="en-US" b="1" baseline="0" dirty="0"/>
              <a:t>c. During certain times, if you qualify, but may have a late enrollment penalty.</a:t>
            </a:r>
            <a:endParaRPr lang="en-US" baseline="0" dirty="0"/>
          </a:p>
          <a:p>
            <a:pPr marL="0" lvl="0" indent="0">
              <a:lnSpc>
                <a:spcPct val="100000"/>
              </a:lnSpc>
              <a:buNone/>
            </a:pPr>
            <a:r>
              <a:rPr lang="en-US" dirty="0"/>
              <a:t>If you delay signing up for Medicare and decide to sign up later, you’ll:</a:t>
            </a:r>
          </a:p>
          <a:p>
            <a:pPr marL="114300" lvl="0" indent="-114300">
              <a:lnSpc>
                <a:spcPct val="100000"/>
              </a:lnSpc>
            </a:pPr>
            <a:r>
              <a:rPr lang="en-US" dirty="0"/>
              <a:t>Need to sign up during the GEP or SEP, if you qualify</a:t>
            </a:r>
          </a:p>
          <a:p>
            <a:pPr marL="114300" lvl="0" indent="-114300">
              <a:lnSpc>
                <a:spcPct val="100000"/>
              </a:lnSpc>
            </a:pPr>
            <a:r>
              <a:rPr lang="en-US" dirty="0"/>
              <a:t>Be responsible for a lifetime Medicare Part B late enrollment penalty</a:t>
            </a:r>
          </a:p>
          <a:p>
            <a:pPr marL="0" indent="0">
              <a:lnSpc>
                <a:spcPct val="100000"/>
              </a:lnSpc>
              <a:buFont typeface="+mj-lt"/>
              <a:buNone/>
            </a:pPr>
            <a:endParaRPr lang="en-US" dirty="0"/>
          </a:p>
          <a:p>
            <a:pPr marL="0" indent="0">
              <a:buNone/>
            </a:pPr>
            <a:endParaRPr lang="en-US" dirty="0"/>
          </a:p>
        </p:txBody>
      </p:sp>
    </p:spTree>
    <p:extLst>
      <p:ext uri="{BB962C8B-B14F-4D97-AF65-F5344CB8AC3E}">
        <p14:creationId xmlns:p14="http://schemas.microsoft.com/office/powerpoint/2010/main" val="1425450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600"/>
              </a:spcBef>
              <a:spcAft>
                <a:spcPts val="0"/>
              </a:spcAft>
              <a:buClrTx/>
              <a:buSzTx/>
              <a:buFont typeface="Wingdings" panose="05000000000000000000" pitchFamily="2" charset="2"/>
              <a:buNone/>
              <a:tabLst/>
              <a:defRPr/>
            </a:pPr>
            <a:r>
              <a:rPr lang="en-US" b="1" dirty="0"/>
              <a:t>Presenter Notes</a:t>
            </a:r>
          </a:p>
          <a:p>
            <a:pPr marL="0" marR="0" lvl="0" indent="0" algn="l" defTabSz="914400" rtl="0" eaLnBrk="1" fontAlgn="auto" latinLnBrk="0" hangingPunct="1">
              <a:lnSpc>
                <a:spcPct val="100000"/>
              </a:lnSpc>
              <a:spcBef>
                <a:spcPts val="600"/>
              </a:spcBef>
              <a:spcAft>
                <a:spcPts val="0"/>
              </a:spcAft>
              <a:buClrTx/>
              <a:buSzTx/>
              <a:buFont typeface="Wingdings" panose="05000000000000000000" pitchFamily="2" charset="2"/>
              <a:buNone/>
              <a:tabLst/>
              <a:defRPr/>
            </a:pPr>
            <a:r>
              <a:rPr lang="en-US" dirty="0"/>
              <a:t>This section explains</a:t>
            </a:r>
            <a:r>
              <a:rPr lang="en-US" baseline="0" dirty="0"/>
              <a:t> how </a:t>
            </a:r>
            <a:r>
              <a:rPr lang="en-US" dirty="0"/>
              <a:t>the Small Business Health Options Program (SHOP)</a:t>
            </a:r>
            <a:r>
              <a:rPr lang="en-US" baseline="0" dirty="0"/>
              <a:t> </a:t>
            </a:r>
            <a:r>
              <a:rPr lang="en-US" dirty="0"/>
              <a:t>works with Medicare.</a:t>
            </a:r>
          </a:p>
          <a:p>
            <a:pPr marL="0" indent="0">
              <a:buNone/>
            </a:pPr>
            <a:endParaRPr lang="en-US" dirty="0"/>
          </a:p>
        </p:txBody>
      </p:sp>
    </p:spTree>
    <p:extLst>
      <p:ext uri="{BB962C8B-B14F-4D97-AF65-F5344CB8AC3E}">
        <p14:creationId xmlns:p14="http://schemas.microsoft.com/office/powerpoint/2010/main" val="8839830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p:txBody>
          <a:bodyPr/>
          <a:lstStyle/>
          <a:p>
            <a:pPr marL="0" indent="0">
              <a:buNone/>
            </a:pPr>
            <a:r>
              <a:rPr lang="en-US" b="1" dirty="0"/>
              <a:t>Presenter Notes</a:t>
            </a:r>
          </a:p>
          <a:p>
            <a:pPr marL="0" indent="0">
              <a:buNone/>
            </a:pPr>
            <a:r>
              <a:rPr lang="en-US" dirty="0"/>
              <a:t>You may get health coverage from an employer through SHOP based on your or your spouse’s current employment. </a:t>
            </a:r>
            <a:r>
              <a:rPr lang="en-US" sz="1200" b="0" i="0" kern="1200" dirty="0">
                <a:solidFill>
                  <a:schemeClr val="tx1"/>
                </a:solidFill>
                <a:effectLst/>
                <a:latin typeface="+mn-lt"/>
                <a:ea typeface="+mn-ea"/>
                <a:cs typeface="+mn-cs"/>
              </a:rPr>
              <a:t>To purchase SHOP insurance, businesses or non-profit organizations must have 1–50 employees.</a:t>
            </a:r>
            <a:r>
              <a:rPr lang="en-US" sz="1200" b="0" i="0" kern="1200" baseline="0" dirty="0">
                <a:solidFill>
                  <a:schemeClr val="tx1"/>
                </a:solidFill>
                <a:effectLst/>
                <a:latin typeface="+mn-lt"/>
                <a:ea typeface="+mn-ea"/>
                <a:cs typeface="+mn-cs"/>
              </a:rPr>
              <a:t> </a:t>
            </a:r>
            <a:r>
              <a:rPr lang="en-US" dirty="0"/>
              <a:t>SHOP plans are available</a:t>
            </a:r>
            <a:r>
              <a:rPr lang="en-US" baseline="0" dirty="0"/>
              <a:t> through issuers, agents, and brokers, not through </a:t>
            </a:r>
            <a:r>
              <a:rPr lang="en-US" dirty="0">
                <a:solidFill>
                  <a:prstClr val="black"/>
                </a:solidFill>
                <a:hlinkClick r:id="rId3"/>
              </a:rPr>
              <a:t>HealthCare.gov</a:t>
            </a:r>
            <a:r>
              <a:rPr lang="en-US" dirty="0">
                <a:solidFill>
                  <a:prstClr val="black"/>
                </a:solidFill>
              </a:rPr>
              <a:t>.</a:t>
            </a:r>
            <a:r>
              <a:rPr lang="en-US" baseline="0" dirty="0">
                <a:solidFill>
                  <a:prstClr val="black"/>
                </a:solidFill>
              </a:rPr>
              <a:t> </a:t>
            </a:r>
            <a:r>
              <a:rPr lang="en-US" dirty="0"/>
              <a:t>You may delay your Medicare Part</a:t>
            </a:r>
            <a:r>
              <a:rPr lang="en-US" baseline="0" dirty="0"/>
              <a:t> B (Medical Insurance) enrollment if you have SHOP coverage. </a:t>
            </a:r>
            <a:r>
              <a:rPr lang="en-US" dirty="0"/>
              <a:t>Coverage from an employer through SHOP is treated the same as coverage from an</a:t>
            </a:r>
            <a:r>
              <a:rPr lang="en-US" baseline="0" dirty="0"/>
              <a:t> employer group health plan.</a:t>
            </a:r>
            <a:endParaRPr lang="en-US" dirty="0"/>
          </a:p>
        </p:txBody>
      </p:sp>
    </p:spTree>
    <p:extLst>
      <p:ext uri="{BB962C8B-B14F-4D97-AF65-F5344CB8AC3E}">
        <p14:creationId xmlns:p14="http://schemas.microsoft.com/office/powerpoint/2010/main" val="33062860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p:txBody>
          <a:bodyPr/>
          <a:lstStyle/>
          <a:p>
            <a:pPr marL="0" indent="0">
              <a:buNone/>
            </a:pPr>
            <a:r>
              <a:rPr lang="en-US" b="1" dirty="0"/>
              <a:t>Presenter Notes</a:t>
            </a:r>
          </a:p>
          <a:p>
            <a:pPr marL="0" indent="0">
              <a:buNone/>
            </a:pPr>
            <a:r>
              <a:rPr lang="en-US" dirty="0"/>
              <a:t>You may get health coverage from an employer through SHOP based on your or your spouse’s current employment. If you delayed Part B, you’ll have a Special Enrollment Period (SEP) to sign up for it without penalty</a:t>
            </a:r>
            <a:r>
              <a:rPr lang="en-US" baseline="0" dirty="0"/>
              <a:t> if you meet the following conditions:</a:t>
            </a:r>
            <a:endParaRPr lang="en-US" dirty="0"/>
          </a:p>
          <a:p>
            <a:pPr marL="114300" indent="-114300">
              <a:buFont typeface="Wingdings" panose="05000000000000000000" pitchFamily="2" charset="2"/>
              <a:buChar char="§"/>
            </a:pPr>
            <a:r>
              <a:rPr lang="en-US" dirty="0"/>
              <a:t>Any time you’re still covered by a group health plan (GHP) based on your or your spouse’s current employment.</a:t>
            </a:r>
          </a:p>
          <a:p>
            <a:pPr marL="114300" indent="-114300">
              <a:buFont typeface="Wingdings" panose="05000000000000000000" pitchFamily="2" charset="2"/>
              <a:buChar char="§"/>
            </a:pPr>
            <a:r>
              <a:rPr lang="en-US" dirty="0"/>
              <a:t>Continues for 8-month period after the current employment ends or the SHOP coverage ends, whichever happens first.</a:t>
            </a:r>
          </a:p>
          <a:p>
            <a:pPr marL="0" indent="0">
              <a:buNone/>
            </a:pPr>
            <a:r>
              <a:rPr lang="en-US" dirty="0"/>
              <a:t>If you don’t sign up during this SEP:</a:t>
            </a:r>
          </a:p>
          <a:p>
            <a:pPr marL="114300" indent="-114300">
              <a:buFont typeface="Wingdings" panose="05000000000000000000" pitchFamily="2" charset="2"/>
              <a:buChar char="§"/>
            </a:pPr>
            <a:r>
              <a:rPr lang="en-US" dirty="0"/>
              <a:t>You may have to pay a Part B late enrollment penalty for as long as you have Part B.</a:t>
            </a:r>
          </a:p>
          <a:p>
            <a:pPr marL="114300" indent="-114300">
              <a:buFont typeface="Wingdings" panose="05000000000000000000" pitchFamily="2" charset="2"/>
              <a:buChar char="§"/>
            </a:pPr>
            <a:r>
              <a:rPr lang="en-US" dirty="0"/>
              <a:t>You can only enroll during Medicare’s General Enrollment</a:t>
            </a:r>
            <a:r>
              <a:rPr lang="en-US" baseline="0" dirty="0"/>
              <a:t> Period (GEP) </a:t>
            </a:r>
            <a:r>
              <a:rPr lang="en-US" dirty="0"/>
              <a:t>which occurs each year from January–March. </a:t>
            </a:r>
            <a:r>
              <a:rPr lang="en-US" sz="1200" dirty="0"/>
              <a:t>Effective January 1, 2023, people who enroll in Medicare Part B during the last 3 months of their Initial Enrollment Period (IEP) or during the GEP will have coverage starting the month after enrollment.</a:t>
            </a:r>
          </a:p>
          <a:p>
            <a:pPr marL="114300" indent="-114300">
              <a:buFont typeface="Wingdings" panose="05000000000000000000" pitchFamily="2" charset="2"/>
              <a:buChar char="§"/>
            </a:pPr>
            <a:endParaRPr lang="en-US" dirty="0"/>
          </a:p>
          <a:p>
            <a:pPr marL="0" indent="0">
              <a:buNone/>
            </a:pPr>
            <a:endParaRPr lang="en-US" dirty="0"/>
          </a:p>
        </p:txBody>
      </p:sp>
    </p:spTree>
    <p:extLst>
      <p:ext uri="{BB962C8B-B14F-4D97-AF65-F5344CB8AC3E}">
        <p14:creationId xmlns:p14="http://schemas.microsoft.com/office/powerpoint/2010/main" val="13889386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pPr marL="0" indent="0">
              <a:lnSpc>
                <a:spcPct val="100000"/>
              </a:lnSpc>
              <a:spcBef>
                <a:spcPts val="600"/>
              </a:spcBef>
              <a:buNone/>
            </a:pPr>
            <a:r>
              <a:rPr lang="en-US" b="1" dirty="0"/>
              <a:t>Presenter Notes</a:t>
            </a:r>
          </a:p>
          <a:p>
            <a:pPr marL="0" indent="0">
              <a:lnSpc>
                <a:spcPct val="100000"/>
              </a:lnSpc>
              <a:spcBef>
                <a:spcPts val="600"/>
              </a:spcBef>
              <a:buNone/>
            </a:pPr>
            <a:r>
              <a:rPr lang="en-US" dirty="0"/>
              <a:t>You must also enroll in Medicare Part B (Medical Insurance) if you have </a:t>
            </a:r>
            <a:r>
              <a:rPr lang="en-US" sz="1200" dirty="0"/>
              <a:t>Small Business Health Options Program (</a:t>
            </a:r>
            <a:r>
              <a:rPr lang="en-US" dirty="0"/>
              <a:t>SHOP) coverage.</a:t>
            </a:r>
          </a:p>
          <a:p>
            <a:pPr marL="228600" marR="0" lvl="0" indent="-228600" algn="l" defTabSz="914400" rtl="0" eaLnBrk="1" fontAlgn="auto" latinLnBrk="0" hangingPunct="1">
              <a:lnSpc>
                <a:spcPct val="100000"/>
              </a:lnSpc>
              <a:spcBef>
                <a:spcPts val="600"/>
              </a:spcBef>
              <a:spcAft>
                <a:spcPts val="0"/>
              </a:spcAft>
              <a:buClrTx/>
              <a:buSzTx/>
              <a:buFont typeface="Wingdings" panose="05000000000000000000" pitchFamily="2" charset="2"/>
              <a:buAutoNum type="alphaLcPeriod"/>
              <a:tabLst/>
              <a:defRPr/>
            </a:pPr>
            <a:r>
              <a:rPr lang="en-US" dirty="0"/>
              <a:t>True</a:t>
            </a:r>
          </a:p>
          <a:p>
            <a:pPr marL="228600" marR="0" lvl="0" indent="-228600" algn="l" defTabSz="914400" rtl="0" eaLnBrk="1" fontAlgn="auto" latinLnBrk="0" hangingPunct="1">
              <a:lnSpc>
                <a:spcPct val="100000"/>
              </a:lnSpc>
              <a:spcBef>
                <a:spcPts val="600"/>
              </a:spcBef>
              <a:spcAft>
                <a:spcPts val="0"/>
              </a:spcAft>
              <a:buClrTx/>
              <a:buSzTx/>
              <a:buFont typeface="Wingdings" panose="05000000000000000000" pitchFamily="2" charset="2"/>
              <a:buAutoNum type="alphaLcPeriod"/>
              <a:tabLst/>
              <a:defRPr/>
            </a:pPr>
            <a:r>
              <a:rPr lang="en-US" dirty="0"/>
              <a:t>False</a:t>
            </a:r>
          </a:p>
          <a:p>
            <a:pPr marL="0" marR="0" lvl="0" indent="0" algn="l" defTabSz="914400" rtl="0" eaLnBrk="1" fontAlgn="auto" latinLnBrk="0" hangingPunct="1">
              <a:lnSpc>
                <a:spcPct val="100000"/>
              </a:lnSpc>
              <a:spcBef>
                <a:spcPts val="600"/>
              </a:spcBef>
              <a:spcAft>
                <a:spcPts val="0"/>
              </a:spcAft>
              <a:buClrTx/>
              <a:buSzTx/>
              <a:buFont typeface="Wingdings" panose="05000000000000000000" pitchFamily="2" charset="2"/>
              <a:buNone/>
              <a:tabLst/>
              <a:defRPr/>
            </a:pPr>
            <a:r>
              <a:rPr lang="en-US" b="1" dirty="0"/>
              <a:t>ANSWER:</a:t>
            </a:r>
            <a:r>
              <a:rPr lang="en-US" b="1" baseline="0" dirty="0"/>
              <a:t> False</a:t>
            </a:r>
            <a:endParaRPr lang="en-US" b="1" dirty="0"/>
          </a:p>
          <a:p>
            <a:pPr marL="0" marR="0" lvl="0" indent="0" algn="l" defTabSz="914400" rtl="0" eaLnBrk="1" fontAlgn="auto" latinLnBrk="0" hangingPunct="1">
              <a:lnSpc>
                <a:spcPct val="100000"/>
              </a:lnSpc>
              <a:spcBef>
                <a:spcPts val="600"/>
              </a:spcBef>
              <a:spcAft>
                <a:spcPts val="0"/>
              </a:spcAft>
              <a:buClrTx/>
              <a:buSzTx/>
              <a:buFont typeface="Wingdings" panose="05000000000000000000" pitchFamily="2" charset="2"/>
              <a:buNone/>
              <a:tabLst/>
              <a:defRPr/>
            </a:pPr>
            <a:r>
              <a:rPr lang="en-US" dirty="0"/>
              <a:t>Coverage from an employer through SHOP is treated the same as coverage from a group health plan (GHP),</a:t>
            </a:r>
            <a:r>
              <a:rPr lang="en-US" baseline="0" dirty="0"/>
              <a:t> so you may delay signing up for Part B if you have SHOP coverage.</a:t>
            </a:r>
            <a:r>
              <a:rPr lang="en-US" sz="1200" dirty="0"/>
              <a:t> When SHOP coverage ends, you’ll have a Special Enrollment Period (SEP) to sign up for Part B without penalty.</a:t>
            </a:r>
          </a:p>
          <a:p>
            <a:pPr marL="0" marR="0" lvl="0" indent="0" algn="l" defTabSz="914400" rtl="0" eaLnBrk="1" fontAlgn="auto" latinLnBrk="0" hangingPunct="1">
              <a:lnSpc>
                <a:spcPct val="100000"/>
              </a:lnSpc>
              <a:spcBef>
                <a:spcPts val="600"/>
              </a:spcBef>
              <a:spcAft>
                <a:spcPts val="0"/>
              </a:spcAft>
              <a:buClrTx/>
              <a:buSzTx/>
              <a:buFont typeface="Wingdings" panose="05000000000000000000" pitchFamily="2" charset="2"/>
              <a:buNone/>
              <a:tabLst/>
              <a:defRPr/>
            </a:pPr>
            <a:endParaRPr lang="en-US" dirty="0"/>
          </a:p>
          <a:p>
            <a:pPr marL="0" indent="0">
              <a:spcBef>
                <a:spcPts val="600"/>
              </a:spcBef>
              <a:buNone/>
            </a:pPr>
            <a:endParaRPr lang="en-US" dirty="0"/>
          </a:p>
          <a:p>
            <a:pPr marL="0" indent="0">
              <a:buNone/>
            </a:pPr>
            <a:endParaRPr lang="en-US" dirty="0"/>
          </a:p>
        </p:txBody>
      </p:sp>
    </p:spTree>
    <p:extLst>
      <p:ext uri="{BB962C8B-B14F-4D97-AF65-F5344CB8AC3E}">
        <p14:creationId xmlns:p14="http://schemas.microsoft.com/office/powerpoint/2010/main" val="27354847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p:txBody>
          <a:bodyPr/>
          <a:lstStyle/>
          <a:p>
            <a:pPr marL="0" indent="0">
              <a:buNone/>
            </a:pPr>
            <a:r>
              <a:rPr lang="en-US" b="1" dirty="0"/>
              <a:t>Presenter Notes</a:t>
            </a:r>
          </a:p>
          <a:p>
            <a:pPr marL="0" indent="0">
              <a:buNone/>
            </a:pPr>
            <a:r>
              <a:rPr lang="en-US" dirty="0"/>
              <a:t>This section discusses programs that can</a:t>
            </a:r>
            <a:r>
              <a:rPr lang="en-US" baseline="0" dirty="0"/>
              <a:t> help people with limited income and resources pay for Medicare.</a:t>
            </a:r>
          </a:p>
          <a:p>
            <a:pPr marL="114300" indent="-114300">
              <a:buFont typeface="Wingdings" panose="05000000000000000000" pitchFamily="2" charset="2"/>
              <a:buChar char="§"/>
            </a:pPr>
            <a:r>
              <a:rPr lang="en-US" dirty="0"/>
              <a:t>Medicare Savings Programs </a:t>
            </a:r>
          </a:p>
          <a:p>
            <a:pPr marL="114300" indent="-114300">
              <a:buFont typeface="Wingdings" panose="05000000000000000000" pitchFamily="2" charset="2"/>
              <a:buChar char="§"/>
            </a:pPr>
            <a:r>
              <a:rPr lang="en-US" dirty="0"/>
              <a:t>Extra Help for drug costs</a:t>
            </a:r>
          </a:p>
          <a:p>
            <a:pPr marL="114300" indent="-114300">
              <a:buFont typeface="Wingdings" panose="05000000000000000000" pitchFamily="2" charset="2"/>
              <a:buChar char="§"/>
            </a:pPr>
            <a:r>
              <a:rPr lang="en-US" dirty="0"/>
              <a:t>Steps you can take to find out if you qualify</a:t>
            </a:r>
          </a:p>
        </p:txBody>
      </p:sp>
    </p:spTree>
    <p:extLst>
      <p:ext uri="{BB962C8B-B14F-4D97-AF65-F5344CB8AC3E}">
        <p14:creationId xmlns:p14="http://schemas.microsoft.com/office/powerpoint/2010/main" val="40847208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561788" y="3472329"/>
            <a:ext cx="5946587" cy="5599953"/>
          </a:xfrm>
        </p:spPr>
        <p:txBody>
          <a:bodyPr/>
          <a:lstStyle/>
          <a:p>
            <a:pPr marL="0" marR="0" lvl="0" indent="0" algn="l" defTabSz="914400" rtl="0" eaLnBrk="1" fontAlgn="auto" latinLnBrk="0" hangingPunct="1">
              <a:buClrTx/>
              <a:buSzTx/>
              <a:buFontTx/>
              <a:buNone/>
              <a:tabLst/>
              <a:defRPr/>
            </a:pPr>
            <a:r>
              <a:rPr lang="en-US" sz="1200" b="1" dirty="0"/>
              <a:t>Presenter Notes</a:t>
            </a:r>
          </a:p>
          <a:p>
            <a:pPr marL="0" marR="0" lvl="0" indent="0" algn="l" defTabSz="914400" rtl="0" eaLnBrk="1" fontAlgn="auto" latinLnBrk="0" hangingPunct="1">
              <a:buClrTx/>
              <a:buSzTx/>
              <a:buFontTx/>
              <a:buNone/>
              <a:tabLst/>
              <a:defRPr/>
            </a:pPr>
            <a:r>
              <a:rPr lang="en-US" sz="1200" dirty="0"/>
              <a:t>If</a:t>
            </a:r>
            <a:r>
              <a:rPr lang="en-US" sz="1200" baseline="0" dirty="0"/>
              <a:t> you’</a:t>
            </a:r>
            <a:r>
              <a:rPr lang="en-US" sz="1200" dirty="0"/>
              <a:t>re transitioning from the Health Insurance Marketplace® to Medicare coverage, you may be concerned because you</a:t>
            </a:r>
            <a:r>
              <a:rPr lang="en-US" sz="1200" baseline="0" dirty="0"/>
              <a:t> </a:t>
            </a:r>
            <a:r>
              <a:rPr lang="en-US" sz="1200" dirty="0"/>
              <a:t>got premium tax credits in the Marketplace to help with the premium cost and you’ll lose them when you qualify for Medicare. </a:t>
            </a:r>
            <a:r>
              <a:rPr lang="en-US" dirty="0"/>
              <a:t>You can get help from your state paying Medicare costs if you have limited income and resources</a:t>
            </a:r>
            <a:r>
              <a:rPr lang="en-US" sz="1200" baseline="0" dirty="0"/>
              <a:t>. </a:t>
            </a:r>
            <a:r>
              <a:rPr lang="en-US" sz="1200" dirty="0"/>
              <a:t>These programs frequently have higher income and resource guidelines than full Medicaid</a:t>
            </a:r>
            <a:r>
              <a:rPr lang="en-US" sz="1200" baseline="0" dirty="0"/>
              <a:t> and are helpful if you had premium tax credits or cost-sharing reductions in the Marketplace</a:t>
            </a:r>
            <a:r>
              <a:rPr lang="en-US" sz="1200" dirty="0"/>
              <a:t>. These programs are collectively called Medicare Savings Programs (MSP) and include the Qualified Medicare Beneficiary (QMB), Specified Low-income Medicare Beneficiary (SLMB), Qualifying Individual (QI), and Qualified Disabled and Working Individuals (QDWI) programs. Eligibility for these programs is determined by income and resource levels. The income amounts are updated annually with the federal poverty level (FPL). Many states configure your income and resources differently. If you have income from working, you may qualify for benefits even if your income is higher than the program limits. </a:t>
            </a:r>
          </a:p>
          <a:p>
            <a:pPr marL="0" marR="0" lvl="0" indent="0" algn="l" defTabSz="914400" rtl="0" eaLnBrk="1" fontAlgn="auto" latinLnBrk="0" hangingPunct="1">
              <a:buClrTx/>
              <a:buSzTx/>
              <a:buFontTx/>
              <a:buNone/>
              <a:tabLst/>
              <a:defRPr/>
            </a:pPr>
            <a:r>
              <a:rPr lang="en-US" b="0" i="0" dirty="0">
                <a:solidFill>
                  <a:srgbClr val="404040"/>
                </a:solidFill>
                <a:effectLst/>
                <a:latin typeface="Rubik"/>
              </a:rPr>
              <a:t>You’ll apply for Medicare Savings Programs through your state. When you apply, your state determines which program(s) you qualify for. Even if you don’t think you qualify, you should still apply.</a:t>
            </a:r>
            <a:endParaRPr lang="en-US" sz="1200" dirty="0"/>
          </a:p>
          <a:p>
            <a:pPr marL="0" indent="0">
              <a:spcBef>
                <a:spcPts val="317"/>
              </a:spcBef>
              <a:buNone/>
            </a:pPr>
            <a:r>
              <a:rPr lang="en-US" sz="1200" b="1" dirty="0">
                <a:cs typeface="Arial" panose="020B0604020202020204" pitchFamily="34" charset="0"/>
              </a:rPr>
              <a:t>For more Medicare Savings Programs information, </a:t>
            </a:r>
            <a:r>
              <a:rPr lang="en-US" sz="1200" dirty="0">
                <a:cs typeface="Arial" panose="020B0604020202020204" pitchFamily="34" charset="0"/>
              </a:rPr>
              <a:t>visit </a:t>
            </a:r>
            <a:r>
              <a:rPr lang="en-US" sz="1200" dirty="0">
                <a:cs typeface="Arial" panose="020B0604020202020204" pitchFamily="34" charset="0"/>
                <a:hlinkClick r:id="rId3"/>
              </a:rPr>
              <a:t>Medicare.gov/your-</a:t>
            </a:r>
            <a:r>
              <a:rPr lang="en-US" sz="1200" dirty="0" err="1">
                <a:cs typeface="Arial" panose="020B0604020202020204" pitchFamily="34" charset="0"/>
                <a:hlinkClick r:id="rId3"/>
              </a:rPr>
              <a:t>medicare</a:t>
            </a:r>
            <a:r>
              <a:rPr lang="en-US" sz="1200" dirty="0">
                <a:cs typeface="Arial" panose="020B0604020202020204" pitchFamily="34" charset="0"/>
                <a:hlinkClick r:id="rId3"/>
              </a:rPr>
              <a:t>-costs/get-help-paying-costs/</a:t>
            </a:r>
            <a:r>
              <a:rPr lang="en-US" sz="1200" dirty="0" err="1">
                <a:cs typeface="Arial" panose="020B0604020202020204" pitchFamily="34" charset="0"/>
                <a:hlinkClick r:id="rId3"/>
              </a:rPr>
              <a:t>medicare</a:t>
            </a:r>
            <a:r>
              <a:rPr lang="en-US" sz="1200" dirty="0">
                <a:cs typeface="Arial" panose="020B0604020202020204" pitchFamily="34" charset="0"/>
                <a:hlinkClick r:id="rId3"/>
              </a:rPr>
              <a:t>-savings-programs</a:t>
            </a:r>
            <a:r>
              <a:rPr lang="en-US" sz="1200" dirty="0">
                <a:cs typeface="Arial" panose="020B0604020202020204" pitchFamily="34" charset="0"/>
              </a:rPr>
              <a:t>. See </a:t>
            </a:r>
            <a:r>
              <a:rPr lang="en-US" sz="1200" dirty="0">
                <a:cs typeface="Arial" panose="020B0604020202020204" pitchFamily="34" charset="0"/>
                <a:hlinkClick r:id="rId4"/>
              </a:rPr>
              <a:t>Medicare.gov/talk-to-someone</a:t>
            </a:r>
            <a:r>
              <a:rPr lang="en-US" sz="1200" dirty="0">
                <a:cs typeface="Arial" panose="020B0604020202020204" pitchFamily="34" charset="0"/>
              </a:rPr>
              <a:t> to access a state’s Medicare Savings Programs website. </a:t>
            </a:r>
          </a:p>
          <a:p>
            <a:pPr marL="0" indent="0">
              <a:spcBef>
                <a:spcPts val="317"/>
              </a:spcBef>
              <a:buNone/>
            </a:pPr>
            <a:r>
              <a:rPr lang="en-US" sz="1200" dirty="0">
                <a:ea typeface="Calibri" panose="020F0502020204030204" pitchFamily="34" charset="0"/>
              </a:rPr>
              <a:t>States can effectively raise the federal floor for income and resources standards under the authority of section 1902(r)(2) of the Social Security Act, which generally permits state Medicaid agencies to disregard income and/or resources that are counted under certain standard financial eligibility methodologies. Some states have used the authority of section 1902(r)(2) of the Act to eliminate any resource criteria for the MSP groups (</a:t>
            </a:r>
            <a:r>
              <a:rPr lang="en-US" sz="1200" dirty="0">
                <a:ea typeface="Calibri" panose="020F0502020204030204" pitchFamily="34" charset="0"/>
                <a:hlinkClick r:id="rId5"/>
              </a:rPr>
              <a:t>CMS.gov/Medicare-Medicaid-Coordination/Medicare-and-Medicaid-Coordination/Medicare-Medicaid-Coordination-Office/Downloads/MMCO_DualEligibleDefinition.pdf</a:t>
            </a:r>
            <a:r>
              <a:rPr lang="en-US" sz="1200" dirty="0">
                <a:ea typeface="Calibri" panose="020F0502020204030204" pitchFamily="34" charset="0"/>
              </a:rPr>
              <a:t>). </a:t>
            </a:r>
            <a:endParaRPr lang="en-US" sz="1200" dirty="0">
              <a:cs typeface="Arial" panose="020B0604020202020204" pitchFamily="34" charset="0"/>
            </a:endParaRPr>
          </a:p>
          <a:p>
            <a:pPr marL="0" indent="0">
              <a:buNone/>
            </a:pPr>
            <a:endParaRPr lang="en-US" sz="1200" dirty="0"/>
          </a:p>
          <a:p>
            <a:pPr marL="0" indent="0">
              <a:buNone/>
            </a:pPr>
            <a:endParaRPr lang="en-US" sz="1200" dirty="0"/>
          </a:p>
          <a:p>
            <a:pPr marL="0" indent="0">
              <a:lnSpc>
                <a:spcPct val="110000"/>
              </a:lnSpc>
              <a:buNone/>
            </a:pPr>
            <a:endParaRPr lang="en-US" sz="1200" dirty="0"/>
          </a:p>
        </p:txBody>
      </p:sp>
    </p:spTree>
    <p:extLst>
      <p:ext uri="{BB962C8B-B14F-4D97-AF65-F5344CB8AC3E}">
        <p14:creationId xmlns:p14="http://schemas.microsoft.com/office/powerpoint/2010/main" val="29470543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662940" y="3703320"/>
            <a:ext cx="5623560" cy="5243456"/>
          </a:xfrm>
        </p:spPr>
        <p:txBody>
          <a:bodyPr/>
          <a:lstStyle/>
          <a:p>
            <a:pPr marL="0" indent="0">
              <a:buNone/>
            </a:pPr>
            <a:r>
              <a:rPr lang="en-US" sz="1200" b="1" i="0" kern="1200" dirty="0">
                <a:solidFill>
                  <a:schemeClr val="tx1"/>
                </a:solidFill>
                <a:effectLst/>
                <a:latin typeface="+mn-lt"/>
                <a:ea typeface="+mn-ea"/>
                <a:cs typeface="+mn-cs"/>
              </a:rPr>
              <a:t>Presenter Notes </a:t>
            </a:r>
          </a:p>
          <a:p>
            <a:pPr marL="0" indent="0">
              <a:buNone/>
            </a:pPr>
            <a:r>
              <a:rPr lang="en-US" b="1" dirty="0">
                <a:solidFill>
                  <a:prstClr val="black"/>
                </a:solidFill>
                <a:ea typeface="ＭＳ Ｐゴシック"/>
                <a:cs typeface="Arial" panose="020B0604020202020204" pitchFamily="34" charset="0"/>
              </a:rPr>
              <a:t>This slide has animation.</a:t>
            </a:r>
            <a:endParaRPr lang="en-US" b="0" dirty="0">
              <a:cs typeface="Arial" panose="020B0604020202020204" pitchFamily="34" charset="0"/>
            </a:endParaRPr>
          </a:p>
          <a:p>
            <a:pPr marL="0" indent="0">
              <a:spcBef>
                <a:spcPts val="634"/>
              </a:spcBef>
              <a:buNone/>
              <a:defRPr/>
            </a:pPr>
            <a:r>
              <a:rPr lang="en-US" b="1" dirty="0">
                <a:solidFill>
                  <a:prstClr val="black"/>
                </a:solidFill>
                <a:cs typeface="Arial" panose="020B0604020202020204" pitchFamily="34" charset="0"/>
              </a:rPr>
              <a:t>Extra Help is a Medicare Program that helps people with limited income and resources </a:t>
            </a:r>
            <a:r>
              <a:rPr lang="en-US" dirty="0">
                <a:solidFill>
                  <a:prstClr val="black"/>
                </a:solidFill>
                <a:cs typeface="Arial" panose="020B0604020202020204" pitchFamily="34" charset="0"/>
              </a:rPr>
              <a:t>pay Medicare drug program costs, like premiums, deductibles, and coinsurance. </a:t>
            </a:r>
          </a:p>
          <a:p>
            <a:pPr marL="119149" indent="-119149" defTabSz="966612">
              <a:spcBef>
                <a:spcPts val="634"/>
              </a:spcBef>
              <a:defRPr/>
            </a:pPr>
            <a:r>
              <a:rPr lang="en-US" b="1" dirty="0">
                <a:solidFill>
                  <a:prstClr val="black"/>
                </a:solidFill>
                <a:cs typeface="Arial" panose="020B0604020202020204" pitchFamily="34" charset="0"/>
              </a:rPr>
              <a:t>If you have the lowest level of income and resources, </a:t>
            </a:r>
            <a:r>
              <a:rPr lang="en-US" dirty="0">
                <a:solidFill>
                  <a:prstClr val="black"/>
                </a:solidFill>
                <a:cs typeface="Arial" panose="020B0604020202020204" pitchFamily="34" charset="0"/>
              </a:rPr>
              <a:t>you’ll pay no premiums or deductible, and have small or no copayments. If you have slightly higher income and resources, you’ll have a reduced deductible and pay a little more out of pocket.</a:t>
            </a:r>
          </a:p>
          <a:p>
            <a:pPr marL="119149" indent="-119149">
              <a:spcBef>
                <a:spcPts val="634"/>
              </a:spcBef>
              <a:defRPr/>
            </a:pPr>
            <a:r>
              <a:rPr lang="en-US" b="1" dirty="0">
                <a:solidFill>
                  <a:prstClr val="black"/>
                </a:solidFill>
                <a:cs typeface="Arial" panose="020B0604020202020204" pitchFamily="34" charset="0"/>
              </a:rPr>
              <a:t>If you qualify for Extra Help, </a:t>
            </a:r>
            <a:r>
              <a:rPr lang="en-US" dirty="0">
                <a:solidFill>
                  <a:prstClr val="black"/>
                </a:solidFill>
                <a:cs typeface="Arial" panose="020B0604020202020204" pitchFamily="34" charset="0"/>
              </a:rPr>
              <a:t>you won’t have a coverage gap or Part D late-enrollment penalty. </a:t>
            </a:r>
          </a:p>
          <a:p>
            <a:pPr marL="119149" indent="-119149" defTabSz="966612">
              <a:spcBef>
                <a:spcPts val="634"/>
              </a:spcBef>
              <a:defRPr/>
            </a:pPr>
            <a:r>
              <a:rPr lang="en-US" b="1" dirty="0">
                <a:solidFill>
                  <a:prstClr val="black"/>
                </a:solidFill>
                <a:cs typeface="Arial" panose="020B0604020202020204" pitchFamily="34" charset="0"/>
              </a:rPr>
              <a:t>You can change plans once per calendar quarter in the first 3 quarters of the year. </a:t>
            </a:r>
            <a:r>
              <a:rPr lang="en-US" dirty="0">
                <a:solidFill>
                  <a:prstClr val="black"/>
                </a:solidFill>
                <a:cs typeface="Arial" panose="020B0604020202020204" pitchFamily="34" charset="0"/>
              </a:rPr>
              <a:t>If you want to change plans in the 4</a:t>
            </a:r>
            <a:r>
              <a:rPr lang="en-US" baseline="30000" dirty="0">
                <a:solidFill>
                  <a:prstClr val="black"/>
                </a:solidFill>
                <a:cs typeface="Arial" panose="020B0604020202020204" pitchFamily="34" charset="0"/>
              </a:rPr>
              <a:t>th</a:t>
            </a:r>
            <a:r>
              <a:rPr lang="en-US" dirty="0">
                <a:solidFill>
                  <a:prstClr val="black"/>
                </a:solidFill>
                <a:cs typeface="Arial" panose="020B0604020202020204" pitchFamily="34" charset="0"/>
              </a:rPr>
              <a:t> quarter, you would use the Open Enrollment Period (OEP). To change plans, you just need to join a new plan. That will automatically disenroll you from your old plan.</a:t>
            </a:r>
          </a:p>
          <a:p>
            <a:pPr marL="0" indent="0">
              <a:spcBef>
                <a:spcPts val="634"/>
              </a:spcBef>
              <a:buNone/>
              <a:defRPr/>
            </a:pPr>
            <a:r>
              <a:rPr lang="en-US" b="1" dirty="0">
                <a:solidFill>
                  <a:prstClr val="black"/>
                </a:solidFill>
                <a:cs typeface="Arial" panose="020B0604020202020204" pitchFamily="34" charset="0"/>
              </a:rPr>
              <a:t>NOTE</a:t>
            </a:r>
            <a:r>
              <a:rPr lang="en-US" dirty="0">
                <a:solidFill>
                  <a:prstClr val="black"/>
                </a:solidFill>
                <a:cs typeface="Arial" panose="020B0604020202020204" pitchFamily="34" charset="0"/>
              </a:rPr>
              <a:t>: Residents of the U.S. territories aren’t eligible for Extra Help. Each of the territories helps its own residents with Medicare drug costs. This help is generally for residents who qualify for and are enrolled in Medicaid. This assistance isn’t the same as Extra Help. </a:t>
            </a:r>
          </a:p>
          <a:p>
            <a:pPr marL="0" indent="0">
              <a:spcBef>
                <a:spcPts val="634"/>
              </a:spcBef>
              <a:buNone/>
              <a:defRPr/>
            </a:pPr>
            <a:r>
              <a:rPr lang="en-US" dirty="0">
                <a:solidFill>
                  <a:prstClr val="black"/>
                </a:solidFill>
                <a:cs typeface="Arial" panose="020B0604020202020204" pitchFamily="34" charset="0"/>
              </a:rPr>
              <a:t>For low-income subsidy information, visit </a:t>
            </a:r>
            <a:r>
              <a:rPr lang="en-US" dirty="0">
                <a:cs typeface="Arial" panose="020B0604020202020204" pitchFamily="34" charset="0"/>
                <a:hlinkClick r:id="rId3"/>
              </a:rPr>
              <a:t>CMS.gov/Medicare/Prescription-Drug-Coverage/</a:t>
            </a:r>
            <a:r>
              <a:rPr lang="en-US" dirty="0" err="1">
                <a:cs typeface="Arial" panose="020B0604020202020204" pitchFamily="34" charset="0"/>
                <a:hlinkClick r:id="rId3"/>
              </a:rPr>
              <a:t>LimitedIncomeandResources</a:t>
            </a:r>
            <a:r>
              <a:rPr lang="en-US" dirty="0">
                <a:cs typeface="Arial" panose="020B0604020202020204" pitchFamily="34" charset="0"/>
              </a:rPr>
              <a:t>. </a:t>
            </a:r>
            <a:endParaRPr lang="en-US" dirty="0">
              <a:solidFill>
                <a:prstClr val="black"/>
              </a:solidFill>
              <a:cs typeface="Arial" panose="020B0604020202020204" pitchFamily="34" charset="0"/>
            </a:endParaRPr>
          </a:p>
          <a:p>
            <a:pPr marL="0" indent="0" defTabSz="966612">
              <a:spcBef>
                <a:spcPts val="634"/>
              </a:spcBef>
              <a:buNone/>
              <a:defRPr/>
            </a:pPr>
            <a:endParaRPr lang="en-US" dirty="0">
              <a:solidFill>
                <a:prstClr val="black"/>
              </a:solidFill>
              <a:cs typeface="Arial" panose="020B0604020202020204" pitchFamily="34" charset="0"/>
            </a:endParaRPr>
          </a:p>
        </p:txBody>
      </p:sp>
    </p:spTree>
    <p:extLst>
      <p:ext uri="{BB962C8B-B14F-4D97-AF65-F5344CB8AC3E}">
        <p14:creationId xmlns:p14="http://schemas.microsoft.com/office/powerpoint/2010/main" val="38255317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p:txBody>
          <a:bodyPr/>
          <a:lstStyle/>
          <a:p>
            <a:pPr marL="0" indent="0">
              <a:buNone/>
            </a:pPr>
            <a:r>
              <a:rPr lang="en-US" b="1" dirty="0"/>
              <a:t>Presenter Notes</a:t>
            </a:r>
          </a:p>
          <a:p>
            <a:pPr marL="0" indent="0">
              <a:buNone/>
            </a:pPr>
            <a:r>
              <a:rPr lang="en-US" dirty="0"/>
              <a:t>This presentation</a:t>
            </a:r>
            <a:r>
              <a:rPr lang="en-US" baseline="0" dirty="0"/>
              <a:t> will help you review the parts of Medicare, coverage options and enrollment. It will identify </a:t>
            </a:r>
            <a:r>
              <a:rPr lang="en-US" dirty="0"/>
              <a:t>considerations when you’re enrolled in Marketplace coverage and become eligible for Medicare.</a:t>
            </a:r>
            <a:r>
              <a:rPr lang="en-US" baseline="0" dirty="0"/>
              <a:t> </a:t>
            </a:r>
            <a:r>
              <a:rPr lang="en-US" dirty="0"/>
              <a:t>This information will explain how your decisions can affect your coverage and possible penalties.</a:t>
            </a:r>
            <a:r>
              <a:rPr lang="en-US" baseline="0" dirty="0"/>
              <a:t> </a:t>
            </a:r>
            <a:r>
              <a:rPr lang="en-US" dirty="0"/>
              <a:t>We'll identify considerations if you're enrolled in a Marketplace plan and become eligible for Medicare due to age, disability, or End-Stage Renal Disease (ESRD). And, we’ll talk about what you may need to know</a:t>
            </a:r>
            <a:r>
              <a:rPr lang="en-US" baseline="0" dirty="0"/>
              <a:t> if you’re enrolled in </a:t>
            </a:r>
            <a:r>
              <a:rPr lang="en-US" dirty="0"/>
              <a:t>Small Business Health Options Program (SHOP) coverage and qualify</a:t>
            </a:r>
            <a:r>
              <a:rPr lang="en-US" baseline="0" dirty="0"/>
              <a:t> for Medicare. L</a:t>
            </a:r>
            <a:r>
              <a:rPr lang="en-US" dirty="0"/>
              <a:t>astly, we’ll cover information about programs that can help</a:t>
            </a:r>
            <a:r>
              <a:rPr lang="en-US" baseline="0" dirty="0"/>
              <a:t> you pay for Medicare, explain </a:t>
            </a:r>
            <a:r>
              <a:rPr lang="en-US" dirty="0"/>
              <a:t>Medicare Periodic Data Matching (</a:t>
            </a:r>
            <a:r>
              <a:rPr lang="en-US" baseline="0" dirty="0"/>
              <a:t>PDM) and review where you can find Medicare and Marketplace resources</a:t>
            </a:r>
            <a:r>
              <a:rPr lang="en-US" dirty="0"/>
              <a:t>.</a:t>
            </a:r>
          </a:p>
          <a:p>
            <a:pPr marL="0" indent="0">
              <a:buNone/>
            </a:pPr>
            <a:endParaRPr lang="en-US" dirty="0"/>
          </a:p>
        </p:txBody>
      </p:sp>
    </p:spTree>
    <p:extLst>
      <p:ext uri="{BB962C8B-B14F-4D97-AF65-F5344CB8AC3E}">
        <p14:creationId xmlns:p14="http://schemas.microsoft.com/office/powerpoint/2010/main" val="29288273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685800" y="3703320"/>
            <a:ext cx="5486400" cy="4606290"/>
          </a:xfrm>
        </p:spPr>
        <p:txBody>
          <a:bodyPr/>
          <a:lstStyle/>
          <a:p>
            <a:pPr marL="0" indent="0">
              <a:lnSpc>
                <a:spcPct val="100000"/>
              </a:lnSpc>
              <a:buNone/>
              <a:defRPr/>
            </a:pPr>
            <a:r>
              <a:rPr lang="en-US" b="1" dirty="0"/>
              <a:t>Presenter Notes</a:t>
            </a:r>
          </a:p>
          <a:p>
            <a:pPr marL="0" indent="0">
              <a:lnSpc>
                <a:spcPct val="100000"/>
              </a:lnSpc>
              <a:buNone/>
              <a:defRPr/>
            </a:pPr>
            <a:r>
              <a:rPr lang="en-US" dirty="0"/>
              <a:t>You automatically qualify fo</a:t>
            </a:r>
            <a:r>
              <a:rPr lang="en-US" baseline="0" dirty="0"/>
              <a:t>r Extra Help (</a:t>
            </a:r>
            <a:r>
              <a:rPr lang="en-US" dirty="0"/>
              <a:t>and don’t need to apply</a:t>
            </a:r>
            <a:r>
              <a:rPr lang="en-US" b="0" dirty="0"/>
              <a:t>) if you have Medicare and get f</a:t>
            </a:r>
            <a:r>
              <a:rPr lang="en-US" dirty="0"/>
              <a:t>ull Medicaid coverage, Supplemental Security Income (SSI) benefits, or help from Medicaid paying your Medicare Part B (Medical Insurance) premiums (MSP). If you don’t meet one of these </a:t>
            </a:r>
            <a:r>
              <a:rPr lang="en-US" baseline="0" dirty="0"/>
              <a:t>conditions</a:t>
            </a:r>
            <a:r>
              <a:rPr lang="en-US" dirty="0"/>
              <a:t>, you may still qualify for Extra Help, but you’ll need to apply for it. If you think you qualify but you’re not sure, you should still apply. Yo</a:t>
            </a:r>
            <a:r>
              <a:rPr lang="en-US" baseline="0" dirty="0"/>
              <a:t>u can apply for Extra Help at any time, and if you’re denied, you can reapply if your circumstances change. </a:t>
            </a:r>
            <a:r>
              <a:rPr lang="en-US" dirty="0"/>
              <a:t>Eligibility for Extra Help may be determined by either Social Security or your State Medical Assistance</a:t>
            </a:r>
            <a:r>
              <a:rPr lang="en-US" baseline="0" dirty="0"/>
              <a:t> (</a:t>
            </a:r>
            <a:r>
              <a:rPr lang="en-US" dirty="0"/>
              <a:t>Medicaid) office. </a:t>
            </a:r>
          </a:p>
          <a:p>
            <a:pPr marL="0" indent="0">
              <a:lnSpc>
                <a:spcPct val="100000"/>
              </a:lnSpc>
              <a:buNone/>
              <a:defRPr/>
            </a:pPr>
            <a:r>
              <a:rPr lang="en-US" dirty="0"/>
              <a:t>You can apply for Extra Help by:</a:t>
            </a:r>
          </a:p>
          <a:p>
            <a:pPr marL="114300" lvl="1" indent="-114300">
              <a:lnSpc>
                <a:spcPct val="100000"/>
              </a:lnSpc>
              <a:buFont typeface="Wingdings" panose="05000000000000000000" pitchFamily="2" charset="2"/>
              <a:buChar char="§"/>
              <a:defRPr/>
            </a:pPr>
            <a:r>
              <a:rPr lang="en-US" dirty="0"/>
              <a:t>Applying online at </a:t>
            </a:r>
            <a:r>
              <a:rPr lang="en-US" dirty="0">
                <a:hlinkClick r:id="rId3"/>
              </a:rPr>
              <a:t>SSA.gov/medicare/part-d-extra-help</a:t>
            </a:r>
            <a:r>
              <a:rPr lang="en-US" dirty="0"/>
              <a:t>.</a:t>
            </a:r>
          </a:p>
          <a:p>
            <a:pPr marL="114300" lvl="1" indent="-114300">
              <a:lnSpc>
                <a:spcPct val="100000"/>
              </a:lnSpc>
              <a:buFont typeface="Wingdings" panose="05000000000000000000" pitchFamily="2" charset="2"/>
              <a:buChar char="§"/>
              <a:defRPr/>
            </a:pPr>
            <a:r>
              <a:rPr lang="en-US" dirty="0"/>
              <a:t>Completing a paper application you can get by calling Social Security at 1-800-772-1213; TTY: 1-800-325-0778.</a:t>
            </a:r>
          </a:p>
          <a:p>
            <a:pPr marL="114300" lvl="1" indent="-114300">
              <a:lnSpc>
                <a:spcPct val="100000"/>
              </a:lnSpc>
              <a:buFont typeface="Wingdings" panose="05000000000000000000" pitchFamily="2" charset="2"/>
              <a:buChar char="§"/>
              <a:defRPr/>
            </a:pPr>
            <a:r>
              <a:rPr lang="en-US" dirty="0"/>
              <a:t>Applying through your State Medical Assistance</a:t>
            </a:r>
            <a:r>
              <a:rPr lang="en-US" baseline="0" dirty="0"/>
              <a:t> (</a:t>
            </a:r>
            <a:r>
              <a:rPr lang="en-US" dirty="0"/>
              <a:t>Medicaid) office.</a:t>
            </a:r>
          </a:p>
          <a:p>
            <a:pPr marL="114300" lvl="1" indent="-114300">
              <a:lnSpc>
                <a:spcPct val="100000"/>
              </a:lnSpc>
              <a:buFont typeface="Wingdings" panose="05000000000000000000" pitchFamily="2" charset="2"/>
              <a:buChar char="§"/>
              <a:defRPr/>
            </a:pPr>
            <a:r>
              <a:rPr lang="en-US" spc="-9" dirty="0"/>
              <a:t>Working with a local organization, like a State Health Insurance Assistance Program (SHIP). </a:t>
            </a:r>
          </a:p>
          <a:p>
            <a:pPr marL="0" indent="0">
              <a:lnSpc>
                <a:spcPct val="100000"/>
              </a:lnSpc>
              <a:buNone/>
              <a:defRPr/>
            </a:pPr>
            <a:r>
              <a:rPr lang="en-US" dirty="0"/>
              <a:t>If you apply for Extra Help, Social Security will send the data from your application to your State Medical Assistance (Medicaid) office to also start an application for an</a:t>
            </a:r>
            <a:r>
              <a:rPr lang="en-US" baseline="0" dirty="0"/>
              <a:t> MSP</a:t>
            </a:r>
            <a:r>
              <a:rPr lang="en-US" dirty="0"/>
              <a:t>.</a:t>
            </a:r>
          </a:p>
        </p:txBody>
      </p:sp>
    </p:spTree>
    <p:extLst>
      <p:ext uri="{BB962C8B-B14F-4D97-AF65-F5344CB8AC3E}">
        <p14:creationId xmlns:p14="http://schemas.microsoft.com/office/powerpoint/2010/main" val="1981891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209549" y="3578578"/>
            <a:ext cx="6467475" cy="5393972"/>
          </a:xfrm>
        </p:spPr>
        <p:txBody>
          <a:bodyPr/>
          <a:lstStyle/>
          <a:p>
            <a:pPr marL="0" indent="0">
              <a:spcBef>
                <a:spcPts val="600"/>
              </a:spcBef>
              <a:buNone/>
            </a:pPr>
            <a:r>
              <a:rPr lang="en-US" b="1" dirty="0"/>
              <a:t>Presenter Notes</a:t>
            </a:r>
          </a:p>
          <a:p>
            <a:pPr marL="0" indent="0">
              <a:spcBef>
                <a:spcPts val="600"/>
              </a:spcBef>
              <a:buNone/>
            </a:pPr>
            <a:r>
              <a:rPr lang="en-US" dirty="0"/>
              <a:t>Here are some steps you can take if you think you may qualify for help with your Medicare costs:</a:t>
            </a:r>
          </a:p>
          <a:p>
            <a:pPr marL="112713" indent="-112713">
              <a:spcBef>
                <a:spcPts val="600"/>
              </a:spcBef>
              <a:buFont typeface="Wingdings" panose="05000000000000000000" pitchFamily="2" charset="2"/>
              <a:buChar char="§"/>
            </a:pPr>
            <a:r>
              <a:rPr lang="en-US" dirty="0"/>
              <a:t>Review the income and resource (or asset) guidelines for your area.</a:t>
            </a:r>
          </a:p>
          <a:p>
            <a:pPr marL="114300" indent="-114300">
              <a:spcBef>
                <a:spcPts val="600"/>
              </a:spcBef>
              <a:buFont typeface="Wingdings" panose="05000000000000000000" pitchFamily="2" charset="2"/>
              <a:buChar char="§"/>
            </a:pPr>
            <a:r>
              <a:rPr lang="en-US" dirty="0"/>
              <a:t>If you think you may qualify, collect the personal documents listed below that are required for the application process. </a:t>
            </a:r>
          </a:p>
          <a:p>
            <a:pPr marL="228600" lvl="3" indent="-114300">
              <a:buFont typeface="Arial" panose="020B0604020202020204" pitchFamily="34" charset="0"/>
              <a:buChar char="•"/>
              <a:tabLst>
                <a:tab pos="457200" algn="l"/>
              </a:tabLst>
            </a:pPr>
            <a:r>
              <a:rPr lang="en-US" dirty="0"/>
              <a:t>Medicare card</a:t>
            </a:r>
          </a:p>
          <a:p>
            <a:pPr marL="228600" lvl="3" indent="-114300">
              <a:buFont typeface="Arial" panose="020B0604020202020204" pitchFamily="34" charset="0"/>
              <a:buChar char="•"/>
              <a:tabLst>
                <a:tab pos="457200" algn="l"/>
              </a:tabLst>
            </a:pPr>
            <a:r>
              <a:rPr lang="en-US" dirty="0"/>
              <a:t>Verification of identity</a:t>
            </a:r>
          </a:p>
          <a:p>
            <a:pPr marL="228600" lvl="3" indent="-114300">
              <a:buFont typeface="Arial" panose="020B0604020202020204" pitchFamily="34" charset="0"/>
              <a:buChar char="•"/>
              <a:tabLst>
                <a:tab pos="457200" algn="l"/>
              </a:tabLst>
            </a:pPr>
            <a:r>
              <a:rPr lang="en-US" dirty="0"/>
              <a:t>Verification of residence</a:t>
            </a:r>
          </a:p>
          <a:p>
            <a:pPr marL="228600" lvl="3" indent="-114300">
              <a:buFont typeface="Arial" panose="020B0604020202020204" pitchFamily="34" charset="0"/>
              <a:buChar char="•"/>
              <a:tabLst>
                <a:tab pos="457200" algn="l"/>
              </a:tabLst>
            </a:pPr>
            <a:r>
              <a:rPr lang="en-US" dirty="0"/>
              <a:t>Verification of any income, including pension checks, Social Security payments, etc.</a:t>
            </a:r>
          </a:p>
          <a:p>
            <a:pPr marL="228600" lvl="3" indent="-114300">
              <a:buFont typeface="Arial" panose="020B0604020202020204" pitchFamily="34" charset="0"/>
              <a:buChar char="•"/>
              <a:tabLst>
                <a:tab pos="457200" algn="l"/>
              </a:tabLst>
            </a:pPr>
            <a:r>
              <a:rPr lang="en-US" dirty="0"/>
              <a:t>Recent bank statements</a:t>
            </a:r>
          </a:p>
          <a:p>
            <a:pPr marL="228600" lvl="3" indent="-114300">
              <a:buFont typeface="Arial" panose="020B0604020202020204" pitchFamily="34" charset="0"/>
              <a:buChar char="•"/>
              <a:tabLst>
                <a:tab pos="457200" algn="l"/>
              </a:tabLst>
            </a:pPr>
            <a:r>
              <a:rPr lang="en-US" dirty="0"/>
              <a:t>Property deeds</a:t>
            </a:r>
          </a:p>
          <a:p>
            <a:pPr marL="228600" lvl="3" indent="-114300">
              <a:buFont typeface="Arial" panose="020B0604020202020204" pitchFamily="34" charset="0"/>
              <a:buChar char="•"/>
              <a:tabLst>
                <a:tab pos="457200" algn="l"/>
              </a:tabLst>
            </a:pPr>
            <a:r>
              <a:rPr lang="en-US" dirty="0"/>
              <a:t>Insurance policies</a:t>
            </a:r>
          </a:p>
          <a:p>
            <a:pPr marL="228600" lvl="3" indent="-114300">
              <a:buFont typeface="Arial" panose="020B0604020202020204" pitchFamily="34" charset="0"/>
              <a:buChar char="•"/>
              <a:tabLst>
                <a:tab pos="457200" algn="l"/>
              </a:tabLst>
            </a:pPr>
            <a:r>
              <a:rPr lang="en-US" dirty="0"/>
              <a:t>Financial statements for bonds or stocks</a:t>
            </a:r>
          </a:p>
          <a:p>
            <a:pPr marL="228600" lvl="3" indent="-114300">
              <a:buFont typeface="Arial" panose="020B0604020202020204" pitchFamily="34" charset="0"/>
              <a:buChar char="•"/>
              <a:tabLst>
                <a:tab pos="457200" algn="l"/>
              </a:tabLst>
            </a:pPr>
            <a:r>
              <a:rPr lang="en-US" dirty="0"/>
              <a:t>Verification of funeral or burial policies</a:t>
            </a:r>
          </a:p>
          <a:p>
            <a:pPr marL="114300" indent="-114300">
              <a:spcBef>
                <a:spcPts val="600"/>
              </a:spcBef>
              <a:buFont typeface="Wingdings" panose="05000000000000000000" pitchFamily="2" charset="2"/>
              <a:buChar char="§"/>
            </a:pPr>
            <a:r>
              <a:rPr lang="en-US" dirty="0"/>
              <a:t>To get more information, contact your:</a:t>
            </a:r>
          </a:p>
          <a:p>
            <a:pPr marL="228600" lvl="1" indent="-114300">
              <a:buFont typeface="Arial" panose="020B0604020202020204" pitchFamily="34" charset="0"/>
              <a:buChar char="•"/>
            </a:pPr>
            <a:r>
              <a:rPr lang="en-US" dirty="0"/>
              <a:t>State Medical Assistance (Medicaid) office by visiting </a:t>
            </a:r>
            <a:r>
              <a:rPr kumimoji="0" lang="en-US" b="0" i="0" u="none" strike="noStrike" kern="1200" cap="none" spc="0" normalizeH="0" baseline="0" noProof="0" dirty="0">
                <a:ln>
                  <a:noFill/>
                </a:ln>
                <a:solidFill>
                  <a:prstClr val="black"/>
                </a:solidFill>
                <a:effectLst/>
                <a:uLnTx/>
                <a:uFillTx/>
                <a:hlinkClick r:id="rId3"/>
              </a:rPr>
              <a:t>Medicaid.gov/medicaid/by-state/by-state</a:t>
            </a:r>
            <a:endParaRPr kumimoji="0" lang="en-US" b="0" i="0" u="none" strike="noStrike" kern="1200" cap="none" spc="0" normalizeH="0" baseline="0" noProof="0" dirty="0">
              <a:ln>
                <a:noFill/>
              </a:ln>
              <a:solidFill>
                <a:prstClr val="black"/>
              </a:solidFill>
              <a:effectLst/>
              <a:uLnTx/>
              <a:uFillTx/>
            </a:endParaRPr>
          </a:p>
          <a:p>
            <a:pPr marL="228600" lvl="1" indent="-114300">
              <a:buFont typeface="Arial" panose="020B0604020202020204" pitchFamily="34" charset="0"/>
              <a:buChar char="•"/>
            </a:pPr>
            <a:r>
              <a:rPr lang="en-US" dirty="0"/>
              <a:t>Local </a:t>
            </a:r>
            <a:r>
              <a:rPr lang="en-US" baseline="0" dirty="0"/>
              <a:t>S</a:t>
            </a:r>
            <a:r>
              <a:rPr lang="en-US" dirty="0"/>
              <a:t>HIP by visiting </a:t>
            </a:r>
            <a:r>
              <a:rPr lang="en-US"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shiphelp.org</a:t>
            </a:r>
            <a:r>
              <a:rPr lang="en-US"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a:t>
            </a:r>
            <a:endParaRPr lang="en-US" dirty="0"/>
          </a:p>
        </p:txBody>
      </p:sp>
    </p:spTree>
    <p:extLst>
      <p:ext uri="{BB962C8B-B14F-4D97-AF65-F5344CB8AC3E}">
        <p14:creationId xmlns:p14="http://schemas.microsoft.com/office/powerpoint/2010/main" val="6062160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pPr marL="0" indent="0">
              <a:lnSpc>
                <a:spcPct val="100000"/>
              </a:lnSpc>
              <a:buNone/>
            </a:pPr>
            <a:r>
              <a:rPr lang="en-US" sz="1200" b="1" dirty="0"/>
              <a:t>Presenter Notes</a:t>
            </a:r>
          </a:p>
          <a:p>
            <a:pPr marL="0" indent="0">
              <a:lnSpc>
                <a:spcPct val="100000"/>
              </a:lnSpc>
              <a:buNone/>
            </a:pPr>
            <a:r>
              <a:rPr lang="en-US" sz="1200" dirty="0"/>
              <a:t>You automatically qualify for Extra Help for Medicare drug costs if you get help from Medicaid paying your Medicare</a:t>
            </a:r>
            <a:r>
              <a:rPr lang="en-US" sz="1200" baseline="0" dirty="0"/>
              <a:t> </a:t>
            </a:r>
            <a:r>
              <a:rPr lang="en-US" sz="1200" dirty="0"/>
              <a:t>Part B (Medical Insurance)</a:t>
            </a:r>
            <a:r>
              <a:rPr lang="en-US" sz="1200" baseline="0" dirty="0"/>
              <a:t> </a:t>
            </a:r>
            <a:r>
              <a:rPr lang="en-US" sz="1200" dirty="0"/>
              <a:t>premium.</a:t>
            </a:r>
          </a:p>
          <a:p>
            <a:pPr marL="117475" marR="0" lvl="0" indent="-117475" algn="l" defTabSz="914400" rtl="0" eaLnBrk="1" fontAlgn="auto" latinLnBrk="0" hangingPunct="1">
              <a:lnSpc>
                <a:spcPct val="100000"/>
              </a:lnSpc>
              <a:buClrTx/>
              <a:buSzTx/>
              <a:buFont typeface="Wingdings" panose="05000000000000000000" pitchFamily="2" charset="2"/>
              <a:buAutoNum type="alphaLcPeriod"/>
              <a:tabLst/>
              <a:defRPr/>
            </a:pPr>
            <a:r>
              <a:rPr lang="en-US" sz="1200" dirty="0"/>
              <a:t>True </a:t>
            </a:r>
          </a:p>
          <a:p>
            <a:pPr marL="117475" marR="0" lvl="0" indent="-117475" algn="l" defTabSz="914400" rtl="0" eaLnBrk="1" fontAlgn="auto" latinLnBrk="0" hangingPunct="1">
              <a:lnSpc>
                <a:spcPct val="100000"/>
              </a:lnSpc>
              <a:buClrTx/>
              <a:buSzTx/>
              <a:buFont typeface="Wingdings" panose="05000000000000000000" pitchFamily="2" charset="2"/>
              <a:buAutoNum type="alphaLcPeriod"/>
              <a:tabLst/>
              <a:defRPr/>
            </a:pPr>
            <a:r>
              <a:rPr lang="en-US" sz="1200" dirty="0"/>
              <a:t>False </a:t>
            </a:r>
          </a:p>
          <a:p>
            <a:pPr marL="0" indent="0">
              <a:lnSpc>
                <a:spcPct val="100000"/>
              </a:lnSpc>
              <a:buNone/>
            </a:pPr>
            <a:r>
              <a:rPr lang="en-US" sz="1200" b="1" dirty="0"/>
              <a:t>ANSWER:</a:t>
            </a:r>
            <a:r>
              <a:rPr lang="en-US" sz="1200" b="1" baseline="0" dirty="0"/>
              <a:t> </a:t>
            </a:r>
            <a:r>
              <a:rPr lang="en-US" sz="1200" b="0" baseline="0" dirty="0"/>
              <a:t>a. </a:t>
            </a:r>
            <a:r>
              <a:rPr lang="en-US" sz="1200" baseline="0" dirty="0"/>
              <a:t>True</a:t>
            </a:r>
          </a:p>
          <a:p>
            <a:pPr marL="0" indent="0">
              <a:lnSpc>
                <a:spcPct val="100000"/>
              </a:lnSpc>
              <a:buNone/>
            </a:pPr>
            <a:r>
              <a:rPr lang="en-US" dirty="0"/>
              <a:t>You automatically qualify for Extra Help if you get:</a:t>
            </a:r>
          </a:p>
          <a:p>
            <a:pPr marL="114300" lvl="1" indent="-114300">
              <a:lnSpc>
                <a:spcPct val="100000"/>
              </a:lnSpc>
              <a:buFont typeface="Wingdings" panose="05000000000000000000" pitchFamily="2" charset="2"/>
              <a:buChar char="§"/>
            </a:pPr>
            <a:r>
              <a:rPr lang="en-US" dirty="0"/>
              <a:t>Full Medicaid coverage</a:t>
            </a:r>
          </a:p>
          <a:p>
            <a:pPr marL="114300" lvl="1" indent="-114300">
              <a:lnSpc>
                <a:spcPct val="100000"/>
              </a:lnSpc>
              <a:buFont typeface="Wingdings" panose="05000000000000000000" pitchFamily="2" charset="2"/>
              <a:buChar char="§"/>
            </a:pPr>
            <a:r>
              <a:rPr lang="en-US" dirty="0"/>
              <a:t>Supplemental Security Income (SSI)</a:t>
            </a:r>
          </a:p>
          <a:p>
            <a:pPr marL="114300" lvl="1" indent="-114300">
              <a:lnSpc>
                <a:spcPct val="100000"/>
              </a:lnSpc>
              <a:buFont typeface="Wingdings" panose="05000000000000000000" pitchFamily="2" charset="2"/>
              <a:buChar char="§"/>
            </a:pPr>
            <a:r>
              <a:rPr lang="en-US" dirty="0"/>
              <a:t>Help from Medicaid paying your Medicare Part B premium (Medicare Savings Programs)</a:t>
            </a:r>
          </a:p>
          <a:p>
            <a:pPr marL="0" indent="0">
              <a:lnSpc>
                <a:spcPct val="100000"/>
              </a:lnSpc>
              <a:buNone/>
            </a:pPr>
            <a:r>
              <a:rPr lang="en-US" dirty="0"/>
              <a:t>All others must apply with Social Security.</a:t>
            </a:r>
          </a:p>
          <a:p>
            <a:pPr marL="0" indent="0">
              <a:lnSpc>
                <a:spcPct val="100000"/>
              </a:lnSpc>
              <a:buNone/>
            </a:pPr>
            <a:endParaRPr lang="en-US" dirty="0"/>
          </a:p>
          <a:p>
            <a:pPr marL="0" indent="0">
              <a:buNone/>
            </a:pPr>
            <a:endParaRPr lang="en-US" dirty="0"/>
          </a:p>
        </p:txBody>
      </p:sp>
    </p:spTree>
    <p:extLst>
      <p:ext uri="{BB962C8B-B14F-4D97-AF65-F5344CB8AC3E}">
        <p14:creationId xmlns:p14="http://schemas.microsoft.com/office/powerpoint/2010/main" val="30638526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p:txBody>
          <a:bodyPr/>
          <a:lstStyle/>
          <a:p>
            <a:pPr marL="0" indent="0">
              <a:buNone/>
            </a:pPr>
            <a:r>
              <a:rPr lang="en-US" b="1" dirty="0"/>
              <a:t>Presenter Notes </a:t>
            </a:r>
          </a:p>
          <a:p>
            <a:pPr marL="0" indent="0">
              <a:buNone/>
            </a:pPr>
            <a:r>
              <a:rPr lang="en-US" dirty="0"/>
              <a:t>This section on “Medicare Periodic Data Matching (PDM)” will explain:</a:t>
            </a:r>
          </a:p>
          <a:p>
            <a:pPr marL="114300" indent="-114300">
              <a:buFont typeface="Wingdings" panose="05000000000000000000" pitchFamily="2" charset="2"/>
              <a:buChar char="§"/>
            </a:pPr>
            <a:r>
              <a:rPr lang="en-US" dirty="0"/>
              <a:t>What’s PDM?</a:t>
            </a:r>
          </a:p>
          <a:p>
            <a:pPr marL="114300" indent="-114300">
              <a:buFont typeface="Wingdings" panose="05000000000000000000" pitchFamily="2" charset="2"/>
              <a:buChar char="§"/>
            </a:pPr>
            <a:r>
              <a:rPr lang="en-US" dirty="0"/>
              <a:t>What’s the PDM process?</a:t>
            </a:r>
          </a:p>
          <a:p>
            <a:pPr marL="0" marR="0" lvl="0" indent="0" algn="l" defTabSz="914400" rtl="0" eaLnBrk="1" fontAlgn="auto" latinLnBrk="0" hangingPunct="1">
              <a:lnSpc>
                <a:spcPct val="100000"/>
              </a:lnSpc>
              <a:spcBef>
                <a:spcPts val="0"/>
              </a:spcBef>
              <a:spcAft>
                <a:spcPts val="600"/>
              </a:spcAft>
              <a:buClrTx/>
              <a:buSzTx/>
              <a:buFont typeface="Wingdings" panose="05000000000000000000" pitchFamily="2" charset="2"/>
              <a:buNone/>
              <a:tabLst/>
              <a:defRPr/>
            </a:pPr>
            <a:r>
              <a:rPr lang="en-US" dirty="0">
                <a:solidFill>
                  <a:schemeClr val="tx1"/>
                </a:solidFill>
              </a:rPr>
              <a:t>Resources:</a:t>
            </a:r>
            <a:r>
              <a:rPr lang="en-US" baseline="0" dirty="0">
                <a:solidFill>
                  <a:schemeClr val="tx1"/>
                </a:solidFill>
              </a:rPr>
              <a:t> </a:t>
            </a:r>
            <a:r>
              <a:rPr lang="en-US" dirty="0">
                <a:solidFill>
                  <a:schemeClr val="tx1"/>
                </a:solidFill>
              </a:rPr>
              <a:t>Medicare Periodic Data Matching (PDM) – Frequently Asked Questions (FAQ) </a:t>
            </a:r>
            <a:r>
              <a:rPr lang="en-US" dirty="0"/>
              <a:t>(</a:t>
            </a:r>
            <a:r>
              <a:rPr lang="en-US"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CMS.gov/marketplace/technical-assistance-resources/medicare-periodic-data-matching-faq.pdf</a:t>
            </a:r>
            <a:r>
              <a:rPr lang="en-US" sz="1200" kern="1200" dirty="0">
                <a:solidFill>
                  <a:schemeClr val="tx1"/>
                </a:solidFill>
                <a:effectLst/>
                <a:latin typeface="+mn-lt"/>
                <a:ea typeface="+mn-ea"/>
                <a:cs typeface="+mn-cs"/>
              </a:rPr>
              <a:t>) and PDM Tip Sheet (</a:t>
            </a:r>
            <a:r>
              <a:rPr lang="en-US" u="sng" kern="100" dirty="0">
                <a:solidFill>
                  <a:srgbClr val="0563C1"/>
                </a:solidFill>
                <a:latin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CMS.gov/files/document/periodic-data-matching-tip-sheet.pdf</a:t>
            </a:r>
            <a:r>
              <a:rPr lang="en-US" u="sng" kern="100" dirty="0">
                <a:solidFill>
                  <a:srgbClr val="0563C1"/>
                </a:solidFill>
                <a:latin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600"/>
              </a:spcAft>
              <a:buClrTx/>
              <a:buSzTx/>
              <a:buFont typeface="Wingdings" panose="05000000000000000000" pitchFamily="2" charset="2"/>
              <a:buNone/>
              <a:tabLst/>
              <a:defRPr/>
            </a:pPr>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1694598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685800" y="3703319"/>
            <a:ext cx="5486400" cy="4920727"/>
          </a:xfrm>
        </p:spPr>
        <p:txBody>
          <a:bodyPr/>
          <a:lstStyle/>
          <a:p>
            <a:pPr marL="0" marR="0" lvl="0" indent="0" algn="l" defTabSz="914400" rtl="0" eaLnBrk="1" fontAlgn="auto" latinLnBrk="0" hangingPunct="1">
              <a:lnSpc>
                <a:spcPct val="100000"/>
              </a:lnSpc>
              <a:spcBef>
                <a:spcPts val="0"/>
              </a:spcBef>
              <a:spcAft>
                <a:spcPts val="600"/>
              </a:spcAft>
              <a:buClrTx/>
              <a:buSzTx/>
              <a:buFont typeface="Wingdings" panose="05000000000000000000" pitchFamily="2" charset="2"/>
              <a:buNone/>
              <a:tabLst/>
              <a:defRPr/>
            </a:pPr>
            <a:r>
              <a:rPr lang="en-US" b="1" dirty="0"/>
              <a:t>Presenter Notes</a:t>
            </a:r>
          </a:p>
          <a:p>
            <a:pPr marL="0" indent="0">
              <a:buNone/>
            </a:pPr>
            <a:r>
              <a:rPr lang="en-US" dirty="0"/>
              <a:t>“Medicare Periodic Data Matching (PDM)” is</a:t>
            </a:r>
            <a:r>
              <a:rPr lang="en-US" baseline="0" dirty="0"/>
              <a:t> a</a:t>
            </a:r>
            <a:r>
              <a:rPr lang="en-US" dirty="0"/>
              <a:t> process that identifies</a:t>
            </a:r>
            <a:r>
              <a:rPr lang="en-US" baseline="0" dirty="0"/>
              <a:t> whether you’re </a:t>
            </a:r>
            <a:r>
              <a:rPr lang="en-US" sz="1200" dirty="0"/>
              <a:t>enrolled in Medicare Part A (Hospital Insurance) or a Medicare</a:t>
            </a:r>
            <a:r>
              <a:rPr lang="en-US" sz="1200" baseline="0" dirty="0"/>
              <a:t> Advantage Plan </a:t>
            </a:r>
            <a:r>
              <a:rPr lang="en-US" sz="1200" dirty="0"/>
              <a:t>and Marketplace coverage by matching enrollment data</a:t>
            </a:r>
            <a:r>
              <a:rPr lang="en-US" dirty="0"/>
              <a:t>. You’re notified</a:t>
            </a:r>
            <a:r>
              <a:rPr lang="en-US" baseline="0" dirty="0"/>
              <a:t> by the Health Insurance Marketplace® if you’re getting </a:t>
            </a:r>
            <a:r>
              <a:rPr lang="en-US" sz="1200" dirty="0"/>
              <a:t>premium tax credits and/or cost-sharing </a:t>
            </a:r>
            <a:r>
              <a:rPr lang="en-US" dirty="0"/>
              <a:t>reductions and have Medicare and a</a:t>
            </a:r>
            <a:r>
              <a:rPr lang="en-US" baseline="0" dirty="0"/>
              <a:t> </a:t>
            </a:r>
            <a:r>
              <a:rPr lang="en-US" dirty="0"/>
              <a:t>Marketplace plan.</a:t>
            </a:r>
            <a:r>
              <a:rPr lang="en-US" baseline="0" dirty="0"/>
              <a:t> </a:t>
            </a:r>
            <a:r>
              <a:rPr lang="en-US" dirty="0"/>
              <a:t>If you’ve been found eligible for, or are signed up for Medicare, you’re generally not</a:t>
            </a:r>
            <a:r>
              <a:rPr lang="en-US" i="1" dirty="0"/>
              <a:t> </a:t>
            </a:r>
            <a:r>
              <a:rPr lang="en-US" dirty="0"/>
              <a:t>eligible to get financial help to pay for a Marketplace plan premium or for covered services</a:t>
            </a:r>
          </a:p>
          <a:p>
            <a:pPr marL="0" indent="0">
              <a:buNone/>
            </a:pPr>
            <a:r>
              <a:rPr lang="en-US" dirty="0"/>
              <a:t>Occasionally, we re-check eligibility for people who get tax credits to help pay for their Marketplace plan</a:t>
            </a:r>
          </a:p>
          <a:p>
            <a:pPr marL="342900" indent="-342900">
              <a:buFont typeface="Wingdings" panose="05000000000000000000" pitchFamily="2" charset="2"/>
              <a:buChar char="§"/>
            </a:pPr>
            <a:r>
              <a:rPr lang="en-US" dirty="0"/>
              <a:t>If someone is enrolled in both a Marketplace plan and another program (like Medicare), they no longer qualify for financial help through the Marketplace</a:t>
            </a:r>
          </a:p>
          <a:p>
            <a:pPr marL="342900" indent="-342900">
              <a:buFont typeface="Wingdings" panose="05000000000000000000" pitchFamily="2" charset="2"/>
              <a:buChar char="§"/>
            </a:pPr>
            <a:r>
              <a:rPr lang="en-US" dirty="0"/>
              <a:t>These consumers may have to pay back some or all the Advance Premium  tax credit (APTC) and/or Cost Sharing Reductions (CSR) they used after their Medicare Part A or Medicare Advantage coverage </a:t>
            </a:r>
          </a:p>
          <a:p>
            <a:pPr marL="0" indent="0">
              <a:buNone/>
            </a:pPr>
            <a:endParaRPr lang="en-US" dirty="0"/>
          </a:p>
          <a:p>
            <a:pPr marL="0" indent="0">
              <a:buNone/>
            </a:pPr>
            <a:r>
              <a:rPr lang="en-US" dirty="0"/>
              <a:t>Marketplaces must: </a:t>
            </a:r>
          </a:p>
          <a:p>
            <a:pPr marL="342900" indent="-342900">
              <a:buFont typeface="Wingdings" panose="05000000000000000000" pitchFamily="2" charset="2"/>
              <a:buChar char="§"/>
            </a:pPr>
            <a:r>
              <a:rPr lang="en-US" dirty="0"/>
              <a:t>Periodically examine available data sources to determine whether consumers who are enrolled in Marketplace coverage with APTC or CSRs have been determined eligible for Medicare</a:t>
            </a:r>
          </a:p>
          <a:p>
            <a:pPr marL="342900" indent="-342900">
              <a:buFont typeface="Wingdings" panose="05000000000000000000" pitchFamily="2" charset="2"/>
              <a:buChar char="§"/>
            </a:pPr>
            <a:r>
              <a:rPr lang="en-US" dirty="0"/>
              <a:t>Notify these consumers, and if the consumer doesn’t respond to the notice, end APTC/CSRs</a:t>
            </a:r>
          </a:p>
          <a:p>
            <a:pPr marL="0" marR="0" lvl="0" indent="0" algn="l" defTabSz="914400" rtl="0" eaLnBrk="1" fontAlgn="auto" latinLnBrk="0" hangingPunct="1">
              <a:buClrTx/>
              <a:buSzTx/>
              <a:buFont typeface="Wingdings" panose="05000000000000000000" pitchFamily="2" charset="2"/>
              <a:buNone/>
              <a:tabLst/>
              <a:defRPr/>
            </a:pP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410017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a:xfrm>
            <a:off x="685800" y="3703320"/>
            <a:ext cx="5486400" cy="5105998"/>
          </a:xfrm>
        </p:spPr>
        <p:txBody>
          <a:bodyPr/>
          <a:lstStyle/>
          <a:p>
            <a:pPr marL="0" marR="0" lvl="0" indent="0" algn="l" defTabSz="914400" rtl="0" eaLnBrk="1" fontAlgn="auto" latinLnBrk="0" hangingPunct="1">
              <a:buClrTx/>
              <a:buSzTx/>
              <a:buFont typeface="Wingdings" panose="05000000000000000000" pitchFamily="2" charset="2"/>
              <a:buNone/>
              <a:tabLst/>
              <a:defRPr/>
            </a:pPr>
            <a:r>
              <a:rPr lang="en-US" b="1" dirty="0"/>
              <a:t>Presenter Notes</a:t>
            </a:r>
          </a:p>
          <a:p>
            <a:pPr marL="0" marR="0" lvl="0" indent="0" algn="l" defTabSz="914400" rtl="0" eaLnBrk="1" fontAlgn="auto" latinLnBrk="0" hangingPunct="1">
              <a:buClrTx/>
              <a:buSzTx/>
              <a:buFont typeface="Wingdings" panose="05000000000000000000" pitchFamily="2" charset="2"/>
              <a:buNone/>
              <a:tabLst/>
              <a:defRPr/>
            </a:pPr>
            <a:r>
              <a:rPr lang="en-US" dirty="0"/>
              <a:t>Consumers getting APTC/CSRs will get an initial warning notice from the Marketplace informing them of their dual enrollment in Medicare and the Marketplace, how Marketplace coverage duplicates their Medicare coverage and should consider ending their QHP coverage, and the consequences of dual enrollment, including potential for a future tax liability, at which point they will have 30 days to return to the Marketplace and either: </a:t>
            </a:r>
          </a:p>
          <a:p>
            <a:pPr marL="228600" marR="0" lvl="0" indent="-228600" algn="l" defTabSz="914400" rtl="0" eaLnBrk="1" fontAlgn="auto" latinLnBrk="0" hangingPunct="1">
              <a:buClrTx/>
              <a:buSzTx/>
              <a:buFont typeface="Wingdings" panose="05000000000000000000" pitchFamily="2" charset="2"/>
              <a:buAutoNum type="arabicPeriod"/>
              <a:tabLst/>
              <a:defRPr/>
            </a:pPr>
            <a:r>
              <a:rPr lang="en-US" dirty="0"/>
              <a:t>End APTC/CSR; or/and </a:t>
            </a:r>
          </a:p>
          <a:p>
            <a:pPr marL="228600" marR="0" lvl="0" indent="-228600" algn="l" defTabSz="914400" rtl="0" eaLnBrk="1" fontAlgn="auto" latinLnBrk="0" hangingPunct="1">
              <a:buClrTx/>
              <a:buSzTx/>
              <a:buFont typeface="Wingdings" panose="05000000000000000000" pitchFamily="2" charset="2"/>
              <a:buAutoNum type="arabicPeriod"/>
              <a:tabLst/>
              <a:defRPr/>
            </a:pPr>
            <a:r>
              <a:rPr lang="en-US" dirty="0"/>
              <a:t>End QHP coverage, if they so choose. </a:t>
            </a:r>
          </a:p>
          <a:p>
            <a:pPr marL="228600" marR="0" lvl="0" indent="-228600" algn="l" defTabSz="914400" rtl="0" eaLnBrk="1" fontAlgn="auto" latinLnBrk="0" hangingPunct="1">
              <a:buClrTx/>
              <a:buSzTx/>
              <a:buFont typeface="Wingdings" panose="05000000000000000000" pitchFamily="2" charset="2"/>
              <a:buAutoNum type="arabicPeriod"/>
              <a:tabLst/>
              <a:defRPr/>
            </a:pPr>
            <a:r>
              <a:rPr lang="en-US" dirty="0"/>
              <a:t>Resubmit their application if they believe they aren’t enrolled in Medicare. (Consumers who wish to contest the results of Medicare PDM should not select their name on the “Current coverage” question in the Marketplace application. This may generate a Medicare Data Matching Issue in their Eligibility Determination Notice (EDN) and, if so, they should follow instructions in the EDN for resolving that DMI.) </a:t>
            </a:r>
          </a:p>
          <a:p>
            <a:pPr marL="228600" marR="0" lvl="0" indent="-228600" algn="l" defTabSz="914400" rtl="0" eaLnBrk="1" fontAlgn="auto" latinLnBrk="0" hangingPunct="1">
              <a:buClrTx/>
              <a:buSzTx/>
              <a:buFont typeface="Wingdings" panose="05000000000000000000" pitchFamily="2" charset="2"/>
              <a:buAutoNum type="arabicPeriod"/>
              <a:tabLst/>
              <a:defRPr/>
            </a:pPr>
            <a:r>
              <a:rPr lang="en-US" dirty="0"/>
              <a:t>Change their termination attestation response from “agree” to “disagree”. (For consumers who previously granted but now revoke written permission for the Marketplace to end QHP coverage on their behalf, the Marketplace will proceed to end APTC/CSR after the 30-day period elapses but keep QHP coverage.)</a:t>
            </a:r>
          </a:p>
          <a:p>
            <a:pPr marL="0" marR="0" lvl="0" indent="0" algn="l" defTabSz="914400" rtl="0" eaLnBrk="1" fontAlgn="auto" latinLnBrk="0" hangingPunct="1">
              <a:buClrTx/>
              <a:buSzTx/>
              <a:buFont typeface="Wingdings" panose="05000000000000000000" pitchFamily="2" charset="2"/>
              <a:buNone/>
              <a:tabLst/>
              <a:defRPr/>
            </a:pPr>
            <a:r>
              <a:rPr lang="en-US" dirty="0"/>
              <a:t>Consumers will get specific instructions in their notices based on their current Medicare enrollment status. You should follow the instructions listed on your Medicare PDM notice.</a:t>
            </a:r>
          </a:p>
          <a:p>
            <a:pPr marL="0" marR="0" lvl="0" indent="0" algn="l" defTabSz="914400" rtl="0" eaLnBrk="1" fontAlgn="t" latinLnBrk="0" hangingPunct="1">
              <a:lnSpc>
                <a:spcPct val="100000"/>
              </a:lnSpc>
              <a:spcBef>
                <a:spcPts val="0"/>
              </a:spcBef>
              <a:spcAft>
                <a:spcPts val="600"/>
              </a:spcAft>
              <a:buClrTx/>
              <a:buSzTx/>
              <a:buFont typeface="Wingdings" panose="05000000000000000000" pitchFamily="2" charset="2"/>
              <a:buNone/>
              <a:tabLst/>
              <a:defRPr/>
            </a:pPr>
            <a:r>
              <a:rPr lang="en-US" sz="1200" b="0" i="0" u="none" strike="noStrike" kern="1200" dirty="0">
                <a:solidFill>
                  <a:schemeClr val="tx1"/>
                </a:solidFill>
                <a:effectLst/>
                <a:latin typeface="+mn-lt"/>
                <a:ea typeface="+mn-ea"/>
                <a:cs typeface="+mn-cs"/>
              </a:rPr>
              <a:t>To download samples of PDM notices visit </a:t>
            </a:r>
            <a:r>
              <a:rPr lang="en-US"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CMS.gov/marketplace/applications-and-forms/medicare-pdm.zip</a:t>
            </a:r>
            <a:r>
              <a:rPr lang="en-US"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0607920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685800" y="3703320"/>
            <a:ext cx="5486400" cy="4956586"/>
          </a:xfrm>
        </p:spPr>
        <p:txBody>
          <a:bodyPr/>
          <a:lstStyle/>
          <a:p>
            <a:pPr marL="0" indent="0">
              <a:buNone/>
            </a:pPr>
            <a:r>
              <a:rPr lang="en-US" b="1" dirty="0"/>
              <a:t>Presenter Notes</a:t>
            </a:r>
          </a:p>
          <a:p>
            <a:pPr marL="114300" indent="-114300">
              <a:buFont typeface="Wingdings" panose="05000000000000000000" pitchFamily="2" charset="2"/>
              <a:buChar char="§"/>
            </a:pPr>
            <a:r>
              <a:rPr lang="en-US" dirty="0"/>
              <a:t>If you have both Medicare and a Marketplace plan, you’ll have 30 days from the date on the notice to return to the Marketplace to either end any premium tax credits</a:t>
            </a:r>
            <a:r>
              <a:rPr lang="en-US" baseline="0" dirty="0"/>
              <a:t> or cost-sharing reductions</a:t>
            </a:r>
            <a:r>
              <a:rPr lang="en-US" dirty="0"/>
              <a:t>, or end your Marketplace plan, if</a:t>
            </a:r>
            <a:r>
              <a:rPr lang="en-US" baseline="0" dirty="0"/>
              <a:t> you so choose</a:t>
            </a:r>
            <a:r>
              <a:rPr lang="en-US" dirty="0"/>
              <a:t>.</a:t>
            </a:r>
          </a:p>
          <a:p>
            <a:pPr marL="114300" indent="-114300">
              <a:buFont typeface="Wingdings" panose="05000000000000000000" pitchFamily="2" charset="2"/>
              <a:buChar char="§"/>
            </a:pPr>
            <a:r>
              <a:rPr lang="en-US" sz="1200" dirty="0"/>
              <a:t>You’ll get specific instructions in your PDM notice based on your Medicare enrollment status.</a:t>
            </a:r>
          </a:p>
          <a:p>
            <a:pPr marL="114300" indent="-114300">
              <a:buFont typeface="Wingdings" panose="05000000000000000000" pitchFamily="2" charset="2"/>
              <a:buChar char="§"/>
            </a:pPr>
            <a:r>
              <a:rPr lang="en-US" dirty="0"/>
              <a:t>You’ll also have the option to:</a:t>
            </a:r>
          </a:p>
          <a:p>
            <a:pPr marL="228600" lvl="1" indent="-114300">
              <a:buFont typeface="Arial" panose="020B0604020202020204" pitchFamily="34" charset="0"/>
              <a:buChar char="•"/>
            </a:pPr>
            <a:r>
              <a:rPr lang="en-US" dirty="0"/>
              <a:t>Disagree</a:t>
            </a:r>
            <a:r>
              <a:rPr lang="en-US" baseline="0" dirty="0"/>
              <a:t> with</a:t>
            </a:r>
            <a:r>
              <a:rPr lang="en-US" dirty="0"/>
              <a:t> the results of the Medicare PDM if you think you’re not enrolled in Medicare; or if you return your application and resubmit it with an attestation that you don’t have Medicare, you may get a Medicare data matching issue (DMI) and will have 90 days to resolve. After the 90-day window, the Marketplace will then take action to end premium tax credits or Marketplace coverage depending on your preference. </a:t>
            </a:r>
          </a:p>
          <a:p>
            <a:pPr marL="228600" marR="0" lvl="1" indent="-114300" algn="l" defTabSz="914400" rtl="0" eaLnBrk="1" fontAlgn="auto" latinLnBrk="0" hangingPunct="1">
              <a:buClrTx/>
              <a:buSzTx/>
              <a:buFont typeface="Arial" panose="020B0604020202020204" pitchFamily="34" charset="0"/>
              <a:buChar char="•"/>
              <a:tabLst/>
              <a:defRPr/>
            </a:pPr>
            <a:r>
              <a:rPr lang="en-US" dirty="0"/>
              <a:t>Change your response from agree to disagree </a:t>
            </a:r>
            <a:r>
              <a:rPr lang="en-US" sz="1200" dirty="0"/>
              <a:t>if you no longer want the Marketplace to end your coverage.</a:t>
            </a:r>
            <a:r>
              <a:rPr lang="en-US" sz="1200" baseline="0" dirty="0"/>
              <a:t> </a:t>
            </a:r>
            <a:r>
              <a:rPr lang="en-US" dirty="0"/>
              <a:t>If you take</a:t>
            </a:r>
            <a:r>
              <a:rPr lang="en-US" baseline="0" dirty="0"/>
              <a:t> back</a:t>
            </a:r>
            <a:r>
              <a:rPr lang="en-US" dirty="0"/>
              <a:t> permission for the Marketplace to end coverage, the Marketplace will end premium tax credits/cost-sharing reductions after 30 days goes by. </a:t>
            </a:r>
          </a:p>
          <a:p>
            <a:pPr marL="114300" marR="0" lvl="1"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dirty="0"/>
              <a:t>For more information about the PDM, visit </a:t>
            </a:r>
            <a:r>
              <a:rPr lang="en-US"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CMS.gov/marketplace/technical-assistance-resources/medicare-periodic-data-matching-faq.pdf</a:t>
            </a:r>
            <a:r>
              <a:rPr lang="en-US" u="sng" kern="100" dirty="0">
                <a:solidFill>
                  <a:srgbClr val="0563C1"/>
                </a:solidFill>
                <a:latin typeface="Calibri" panose="020F0502020204030204" pitchFamily="34" charset="0"/>
                <a:ea typeface="Calibri" panose="020F0502020204030204" pitchFamily="34" charset="0"/>
                <a:cs typeface="Times New Roman" panose="02020603050405020304" pitchFamily="18" charset="0"/>
              </a:rPr>
              <a:t> </a:t>
            </a:r>
            <a:r>
              <a:rPr lang="en-US" dirty="0"/>
              <a:t>and</a:t>
            </a:r>
            <a:r>
              <a:rPr lang="en-US" kern="100" dirty="0">
                <a:solidFill>
                  <a:srgbClr val="0563C1"/>
                </a:solidFill>
                <a:latin typeface="Calibri" panose="020F0502020204030204" pitchFamily="34" charset="0"/>
                <a:ea typeface="Calibri" panose="020F0502020204030204" pitchFamily="34" charset="0"/>
                <a:cs typeface="Times New Roman" panose="02020603050405020304" pitchFamily="18" charset="0"/>
              </a:rPr>
              <a:t> </a:t>
            </a:r>
            <a:r>
              <a:rPr lang="en-US" u="sng" kern="100" dirty="0">
                <a:solidFill>
                  <a:srgbClr val="0563C1"/>
                </a:solidFill>
                <a:latin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CMS.gov/files/document/periodic-data-matching-tip-sheet.pdf</a:t>
            </a:r>
            <a:r>
              <a:rPr lang="en-US" dirty="0">
                <a:effectLst/>
                <a:latin typeface="Segoe UI" panose="020B0502040204020203" pitchFamily="34" charset="0"/>
              </a:rPr>
              <a:t>.</a:t>
            </a:r>
            <a:endParaRPr lang="en-US" u="sng" kern="100" dirty="0">
              <a:solidFill>
                <a:srgbClr val="0563C1"/>
              </a:solidFill>
              <a:effectLst/>
              <a:latin typeface="Calibri" panose="020F0502020204030204" pitchFamily="34" charset="0"/>
              <a:cs typeface="Times New Roman" panose="02020603050405020304" pitchFamily="18" charset="0"/>
            </a:endParaRPr>
          </a:p>
          <a:p>
            <a:pPr marL="114300" marR="0" lvl="1"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lang="en-US" dirty="0"/>
          </a:p>
          <a:p>
            <a:pPr marL="114300" indent="0">
              <a:buFont typeface="Arial" panose="020B0604020202020204" pitchFamily="34" charset="0"/>
              <a:buNone/>
            </a:pPr>
            <a:r>
              <a:rPr lang="en-US" sz="1200" kern="1200" dirty="0">
                <a:solidFill>
                  <a:schemeClr val="tx1"/>
                </a:solidFill>
                <a:effectLst/>
                <a:latin typeface="+mn-lt"/>
                <a:ea typeface="+mn-ea"/>
                <a:cs typeface="+mn-cs"/>
              </a:rPr>
              <a:t> </a:t>
            </a:r>
            <a:br>
              <a:rPr lang="en-US" sz="1200" kern="1200" dirty="0">
                <a:solidFill>
                  <a:schemeClr val="tx1"/>
                </a:solidFill>
                <a:effectLst/>
                <a:latin typeface="+mn-lt"/>
                <a:ea typeface="+mn-ea"/>
                <a:cs typeface="+mn-cs"/>
              </a:rPr>
            </a:br>
            <a:endParaRPr lang="en-US" dirty="0"/>
          </a:p>
          <a:p>
            <a:pPr marL="0" indent="0">
              <a:buNone/>
            </a:pPr>
            <a:endParaRPr lang="en-US" dirty="0"/>
          </a:p>
        </p:txBody>
      </p:sp>
    </p:spTree>
    <p:extLst>
      <p:ext uri="{BB962C8B-B14F-4D97-AF65-F5344CB8AC3E}">
        <p14:creationId xmlns:p14="http://schemas.microsoft.com/office/powerpoint/2010/main" val="26865665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pPr marL="0" indent="0">
              <a:lnSpc>
                <a:spcPct val="100000"/>
              </a:lnSpc>
              <a:buNone/>
            </a:pPr>
            <a:r>
              <a:rPr lang="en-US" b="1" dirty="0"/>
              <a:t>Presenter Notes</a:t>
            </a:r>
          </a:p>
          <a:p>
            <a:pPr marL="0" indent="0">
              <a:lnSpc>
                <a:spcPct val="100000"/>
              </a:lnSpc>
              <a:buNone/>
            </a:pPr>
            <a:r>
              <a:rPr lang="en-US" dirty="0"/>
              <a:t>If you have a Marketplace plan, you’re eligible for premium tax credits/cost-sharing reductions, even if you also have Medicare.</a:t>
            </a:r>
          </a:p>
          <a:p>
            <a:pPr marL="228600" marR="0" lvl="0" indent="-228600" algn="l" defTabSz="914400" rtl="0" eaLnBrk="1" fontAlgn="auto" latinLnBrk="0" hangingPunct="1">
              <a:lnSpc>
                <a:spcPct val="100000"/>
              </a:lnSpc>
              <a:buClrTx/>
              <a:buSzTx/>
              <a:buFont typeface="Wingdings" panose="05000000000000000000" pitchFamily="2" charset="2"/>
              <a:buAutoNum type="alphaLcPeriod"/>
              <a:tabLst/>
              <a:defRPr/>
            </a:pPr>
            <a:r>
              <a:rPr lang="en-US" dirty="0"/>
              <a:t>True </a:t>
            </a:r>
          </a:p>
          <a:p>
            <a:pPr marL="228600" marR="0" lvl="0" indent="-228600" algn="l" defTabSz="914400" rtl="0" eaLnBrk="1" fontAlgn="auto" latinLnBrk="0" hangingPunct="1">
              <a:lnSpc>
                <a:spcPct val="100000"/>
              </a:lnSpc>
              <a:buClrTx/>
              <a:buSzTx/>
              <a:buFont typeface="Wingdings" panose="05000000000000000000" pitchFamily="2" charset="2"/>
              <a:buAutoNum type="alphaLcPeriod"/>
              <a:tabLst/>
              <a:defRPr/>
            </a:pPr>
            <a:r>
              <a:rPr lang="en-US" dirty="0"/>
              <a:t>False</a:t>
            </a:r>
          </a:p>
          <a:p>
            <a:pPr marL="0" indent="0">
              <a:lnSpc>
                <a:spcPct val="100000"/>
              </a:lnSpc>
              <a:buNone/>
            </a:pPr>
            <a:r>
              <a:rPr lang="en-US" b="1" dirty="0"/>
              <a:t>ANSWER</a:t>
            </a:r>
            <a:r>
              <a:rPr lang="en-US" dirty="0"/>
              <a:t>:</a:t>
            </a:r>
            <a:r>
              <a:rPr lang="en-US" baseline="0" dirty="0"/>
              <a:t> </a:t>
            </a:r>
            <a:r>
              <a:rPr lang="en-US" b="1" baseline="0" dirty="0"/>
              <a:t>b. False</a:t>
            </a:r>
          </a:p>
          <a:p>
            <a:pPr marL="0" indent="0">
              <a:lnSpc>
                <a:spcPct val="100000"/>
              </a:lnSpc>
              <a:buNone/>
            </a:pPr>
            <a:r>
              <a:rPr lang="en-US" dirty="0"/>
              <a:t>If you have both Medicare and a Marketplace plan, you should immediately return to the Marketplace to either end</a:t>
            </a:r>
            <a:r>
              <a:rPr lang="en-US" baseline="0" dirty="0"/>
              <a:t> p</a:t>
            </a:r>
            <a:r>
              <a:rPr lang="en-US" dirty="0"/>
              <a:t>remium tax credits/cost-sharing reductions</a:t>
            </a:r>
            <a:r>
              <a:rPr lang="en-US" baseline="0" dirty="0"/>
              <a:t> </a:t>
            </a:r>
            <a:r>
              <a:rPr lang="en-US" dirty="0"/>
              <a:t>or end your</a:t>
            </a:r>
            <a:r>
              <a:rPr lang="en-US" baseline="0" dirty="0"/>
              <a:t> </a:t>
            </a:r>
            <a:r>
              <a:rPr lang="en-US" dirty="0"/>
              <a:t>Marketplace plan.</a:t>
            </a:r>
          </a:p>
          <a:p>
            <a:pPr marL="0" indent="0">
              <a:buNone/>
            </a:pPr>
            <a:endParaRPr lang="en-US" dirty="0"/>
          </a:p>
        </p:txBody>
      </p:sp>
    </p:spTree>
    <p:extLst>
      <p:ext uri="{BB962C8B-B14F-4D97-AF65-F5344CB8AC3E}">
        <p14:creationId xmlns:p14="http://schemas.microsoft.com/office/powerpoint/2010/main" val="40239851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623306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685800" y="3703320"/>
            <a:ext cx="5486400" cy="4405964"/>
          </a:xfrm>
        </p:spPr>
        <p:txBody>
          <a:bodyPr/>
          <a:lstStyle/>
          <a:p>
            <a:pPr marL="0" indent="0">
              <a:buNone/>
            </a:pPr>
            <a:r>
              <a:rPr lang="en-US" b="1" dirty="0"/>
              <a:t>Presenter Notes</a:t>
            </a:r>
          </a:p>
          <a:p>
            <a:pPr marL="0" indent="0">
              <a:buNone/>
            </a:pPr>
            <a:r>
              <a:rPr lang="en-US" dirty="0"/>
              <a:t>Don’t miss key dates and information about the Health Insurance Marketplace®. Here’s how you can stay connected:</a:t>
            </a:r>
          </a:p>
          <a:p>
            <a:pPr marL="114300" lvl="0" indent="-114300">
              <a:defRPr/>
            </a:pPr>
            <a:r>
              <a:rPr lang="en-US" dirty="0"/>
              <a:t>Get updates by email or text by signing up at </a:t>
            </a:r>
            <a:r>
              <a:rPr lang="en-US" sz="1200" u="sng" dirty="0">
                <a:hlinkClick r:id="rId3"/>
              </a:rPr>
              <a:t>HealthCare.gov/subscribe</a:t>
            </a:r>
            <a:r>
              <a:rPr lang="en-US" sz="1200" dirty="0"/>
              <a:t> </a:t>
            </a:r>
            <a:r>
              <a:rPr lang="en-US" sz="1200" dirty="0">
                <a:cs typeface="Calibri" pitchFamily="34" charset="0"/>
              </a:rPr>
              <a:t>or </a:t>
            </a:r>
            <a:r>
              <a:rPr lang="en-US" u="sng" dirty="0">
                <a:hlinkClick r:id="rId4"/>
              </a:rPr>
              <a:t>CuidadoDeSalud.gov/es/subscribe</a:t>
            </a:r>
            <a:r>
              <a:rPr lang="en-US" sz="1200" u="none" dirty="0"/>
              <a:t>.</a:t>
            </a:r>
            <a:endParaRPr lang="en-US" dirty="0"/>
          </a:p>
          <a:p>
            <a:pPr marL="114300" indent="-114300">
              <a:buFont typeface="Wingdings" panose="05000000000000000000" pitchFamily="2" charset="2"/>
              <a:buChar char="§"/>
            </a:pPr>
            <a:r>
              <a:rPr lang="en-US" dirty="0"/>
              <a:t>Twitter: </a:t>
            </a:r>
            <a:r>
              <a:rPr lang="en-US" dirty="0">
                <a:hlinkClick r:id="rId5"/>
              </a:rPr>
              <a:t>Twitter.com/HealthCareGov</a:t>
            </a:r>
            <a:r>
              <a:rPr lang="en-US" dirty="0"/>
              <a:t>. Follow @HealthCareGov.</a:t>
            </a:r>
          </a:p>
          <a:p>
            <a:pPr marL="114300" indent="-114300">
              <a:buFont typeface="Wingdings" panose="05000000000000000000" pitchFamily="2" charset="2"/>
              <a:buChar char="§"/>
            </a:pPr>
            <a:r>
              <a:rPr lang="en-US" dirty="0"/>
              <a:t>Facebook: </a:t>
            </a:r>
            <a:r>
              <a:rPr lang="en-US" dirty="0">
                <a:hlinkClick r:id="rId6"/>
              </a:rPr>
              <a:t>Facebook.com/HealthCare.gov</a:t>
            </a:r>
            <a:r>
              <a:rPr lang="en-US" dirty="0"/>
              <a:t>. Join the conversation. Like, share, and respond to our latest posts.</a:t>
            </a:r>
          </a:p>
          <a:p>
            <a:pPr marL="114300" indent="-114300">
              <a:buFont typeface="Wingdings" panose="05000000000000000000" pitchFamily="2" charset="2"/>
              <a:buChar char="§"/>
            </a:pPr>
            <a:r>
              <a:rPr lang="en-US" dirty="0"/>
              <a:t>YouTube: </a:t>
            </a:r>
            <a:r>
              <a:rPr lang="en-US" dirty="0">
                <a:hlinkClick r:id="rId7"/>
              </a:rPr>
              <a:t>Youtube.com/HealthCareGov</a:t>
            </a:r>
            <a:r>
              <a:rPr lang="en-US" dirty="0"/>
              <a:t>. Watch and share videos about the Marketplace.  </a:t>
            </a:r>
          </a:p>
          <a:p>
            <a:pPr marL="114300" indent="-114300">
              <a:buFont typeface="Wingdings" panose="05000000000000000000" pitchFamily="2" charset="2"/>
              <a:buChar char="§"/>
            </a:pPr>
            <a:r>
              <a:rPr lang="en-US" dirty="0"/>
              <a:t>The Health Insurance Marketplace® Blog on </a:t>
            </a:r>
            <a:r>
              <a:rPr lang="en-US" dirty="0">
                <a:cs typeface="Calibri" pitchFamily="34" charset="0"/>
                <a:hlinkClick r:id="rId8"/>
              </a:rPr>
              <a:t>HealthCare.gov/blog</a:t>
            </a:r>
            <a:r>
              <a:rPr lang="en-US" dirty="0"/>
              <a:t>. Find tips for consumers and small businesses, top things to know about the Marketplace, frequently asked questions, and more. Make comments to continue the discussion.</a:t>
            </a:r>
          </a:p>
          <a:p>
            <a:pPr marL="114300" marR="0" lvl="0" indent="-11430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lang="en-US" dirty="0"/>
              <a:t>If you’re an agent, broker, navigator, in-person assister, or Certified Application Counselor in a Federally-facilitated or State Partnership Marketplace, you can take required training at </a:t>
            </a:r>
            <a:r>
              <a:rPr lang="en-US"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9"/>
              </a:rPr>
              <a:t>CMS.gov/marketplace/in-person-assisters/training-webinars/training</a:t>
            </a:r>
            <a:r>
              <a:rPr lang="en-US"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buClrTx/>
              <a:buSzTx/>
              <a:buFont typeface="Wingdings" panose="05000000000000000000" pitchFamily="2" charset="2"/>
              <a:buNone/>
              <a:tabLst/>
              <a:defRPr/>
            </a:pPr>
            <a:endParaRPr lang="en-US" dirty="0"/>
          </a:p>
          <a:p>
            <a:pPr marL="0" indent="0">
              <a:buNone/>
            </a:pPr>
            <a:endParaRPr lang="en-US" dirty="0"/>
          </a:p>
        </p:txBody>
      </p:sp>
    </p:spTree>
    <p:extLst>
      <p:ext uri="{BB962C8B-B14F-4D97-AF65-F5344CB8AC3E}">
        <p14:creationId xmlns:p14="http://schemas.microsoft.com/office/powerpoint/2010/main" val="35112737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p:txBody>
          <a:bodyPr/>
          <a:lstStyle/>
          <a:p>
            <a:pPr marL="0" indent="0">
              <a:buNone/>
            </a:pPr>
            <a:r>
              <a:rPr lang="en-US" b="1" dirty="0"/>
              <a:t>Presenter Notes</a:t>
            </a:r>
          </a:p>
          <a:p>
            <a:pPr marL="0" indent="0">
              <a:buNone/>
            </a:pPr>
            <a:r>
              <a:rPr lang="en-US" sz="1200" dirty="0"/>
              <a:t>This section will address</a:t>
            </a:r>
            <a:r>
              <a:rPr lang="en-US" sz="1200" baseline="0" dirty="0"/>
              <a:t> these questions:</a:t>
            </a:r>
          </a:p>
          <a:p>
            <a:pPr marL="114300" indent="-114300">
              <a:buFont typeface="Wingdings" panose="05000000000000000000" pitchFamily="2" charset="2"/>
              <a:buChar char="§"/>
            </a:pPr>
            <a:r>
              <a:rPr lang="en-US" sz="1200" dirty="0"/>
              <a:t>What should you consider when deciding to sign up for Medicare Part A (Hospital Insurance) and Part B (Medical Insurance), Medicare drug coverage (Part D) and Medicare Supplement Insurance (Medigap)?</a:t>
            </a:r>
          </a:p>
          <a:p>
            <a:pPr marL="114300" indent="-114300">
              <a:buFont typeface="Wingdings" panose="05000000000000000000" pitchFamily="2" charset="2"/>
              <a:buChar char="§"/>
            </a:pPr>
            <a:r>
              <a:rPr lang="en-US" sz="1200" dirty="0"/>
              <a:t>When must you sign up for Medicare Part B</a:t>
            </a:r>
            <a:r>
              <a:rPr lang="en-US" sz="1200" baseline="0" dirty="0"/>
              <a:t> and w</a:t>
            </a:r>
            <a:r>
              <a:rPr lang="en-US" sz="1200" dirty="0"/>
              <a:t>hat else should you consider when deciding whether</a:t>
            </a:r>
            <a:r>
              <a:rPr lang="en-US" sz="1200" baseline="0" dirty="0"/>
              <a:t> </a:t>
            </a:r>
            <a:r>
              <a:rPr lang="en-US" sz="1200" dirty="0"/>
              <a:t>to enroll?</a:t>
            </a:r>
          </a:p>
          <a:p>
            <a:pPr marL="114300" indent="-114300">
              <a:buFont typeface="Wingdings" panose="05000000000000000000" pitchFamily="2" charset="2"/>
              <a:buChar char="§"/>
            </a:pPr>
            <a:r>
              <a:rPr lang="en-US" sz="1200" dirty="0"/>
              <a:t>What should you know about Medicare enrollment periods?</a:t>
            </a:r>
          </a:p>
          <a:p>
            <a:pPr marL="114300" indent="-114300">
              <a:buFont typeface="Wingdings" panose="05000000000000000000" pitchFamily="2" charset="2"/>
              <a:buChar char="§"/>
            </a:pPr>
            <a:r>
              <a:rPr lang="en-US" sz="1200" dirty="0"/>
              <a:t>What factors and when you should consider keeping your Health</a:t>
            </a:r>
            <a:r>
              <a:rPr lang="en-US" sz="1200" baseline="0" dirty="0"/>
              <a:t> Insurance </a:t>
            </a:r>
            <a:r>
              <a:rPr lang="en-US" sz="1200" dirty="0"/>
              <a:t>Marketplace® plan instead of Medicare?</a:t>
            </a:r>
          </a:p>
          <a:p>
            <a:pPr marL="114300" indent="-114300">
              <a:buFont typeface="Wingdings" panose="05000000000000000000" pitchFamily="2" charset="2"/>
              <a:buChar char="§"/>
            </a:pPr>
            <a:r>
              <a:rPr lang="en-US" sz="1200" dirty="0"/>
              <a:t>How do you cancel your Marketplace plan?</a:t>
            </a:r>
          </a:p>
        </p:txBody>
      </p:sp>
    </p:spTree>
    <p:extLst>
      <p:ext uri="{BB962C8B-B14F-4D97-AF65-F5344CB8AC3E}">
        <p14:creationId xmlns:p14="http://schemas.microsoft.com/office/powerpoint/2010/main" val="22338978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685800" y="3703319"/>
            <a:ext cx="5606716" cy="4790976"/>
          </a:xfrm>
        </p:spPr>
        <p:txBody>
          <a:bodyPr/>
          <a:lstStyle/>
          <a:p>
            <a:pPr marL="0" indent="0">
              <a:spcBef>
                <a:spcPts val="600"/>
              </a:spcBef>
              <a:buNone/>
            </a:pPr>
            <a:r>
              <a:rPr lang="en-US" b="1" dirty="0"/>
              <a:t>Presenter Notes</a:t>
            </a:r>
          </a:p>
          <a:p>
            <a:pPr marL="114300" indent="-114300">
              <a:spcBef>
                <a:spcPts val="600"/>
              </a:spcBef>
            </a:pPr>
            <a:r>
              <a:rPr lang="en-US" dirty="0"/>
              <a:t>Trained navigators and assisters can help you at no cost if you:</a:t>
            </a:r>
          </a:p>
          <a:p>
            <a:pPr marL="227013" lvl="1" indent="-114300">
              <a:spcBef>
                <a:spcPts val="600"/>
              </a:spcBef>
              <a:buFont typeface="Arial" panose="020B0604020202020204" pitchFamily="34" charset="0"/>
              <a:buChar char="•"/>
            </a:pPr>
            <a:r>
              <a:rPr lang="en-US" dirty="0"/>
              <a:t>Need help understanding your options on when to transition from the Marketplace to Medicare</a:t>
            </a:r>
          </a:p>
          <a:p>
            <a:pPr marL="227013" lvl="1" indent="-114300">
              <a:spcBef>
                <a:spcPts val="600"/>
              </a:spcBef>
              <a:buFont typeface="Arial" panose="020B0604020202020204" pitchFamily="34" charset="0"/>
              <a:buChar char="•"/>
            </a:pPr>
            <a:r>
              <a:rPr lang="en-US" dirty="0"/>
              <a:t>Need help managing your Marketplace plan</a:t>
            </a:r>
          </a:p>
          <a:p>
            <a:pPr marL="114300" indent="-114300">
              <a:spcBef>
                <a:spcPts val="600"/>
              </a:spcBef>
              <a:buFont typeface="Wingdings" panose="05000000000000000000" pitchFamily="2" charset="2"/>
              <a:buChar char="§"/>
            </a:pPr>
            <a:r>
              <a:rPr lang="en-US" dirty="0"/>
              <a:t>They help you understand options about: </a:t>
            </a:r>
          </a:p>
          <a:p>
            <a:pPr marL="227013" lvl="1" indent="-114300">
              <a:spcBef>
                <a:spcPts val="600"/>
              </a:spcBef>
              <a:buFont typeface="Arial" panose="020B0604020202020204" pitchFamily="34" charset="0"/>
              <a:buChar char="•"/>
            </a:pPr>
            <a:r>
              <a:rPr lang="en-US" dirty="0"/>
              <a:t>Understanding factors to consider when ending coverage</a:t>
            </a:r>
          </a:p>
          <a:p>
            <a:pPr marL="227013" lvl="1" indent="-114300">
              <a:spcBef>
                <a:spcPts val="600"/>
              </a:spcBef>
              <a:buFont typeface="Arial" panose="020B0604020202020204" pitchFamily="34" charset="0"/>
              <a:buChar char="•"/>
            </a:pPr>
            <a:r>
              <a:rPr lang="en-US" dirty="0"/>
              <a:t>Rules for ending a Marketplace plan if becoming eligible for Medicare</a:t>
            </a:r>
          </a:p>
          <a:p>
            <a:pPr marL="227013" lvl="1" indent="-114300">
              <a:spcBef>
                <a:spcPts val="600"/>
              </a:spcBef>
              <a:buFont typeface="Arial" panose="020B0604020202020204" pitchFamily="34" charset="0"/>
              <a:buChar char="•"/>
            </a:pPr>
            <a:r>
              <a:rPr lang="en-US" dirty="0"/>
              <a:t>Advance premium tax credit (APTC) if enrolled in the Marketplace and Medicare</a:t>
            </a:r>
          </a:p>
          <a:p>
            <a:pPr marL="227013" lvl="1" indent="-114300">
              <a:spcBef>
                <a:spcPts val="600"/>
              </a:spcBef>
              <a:buFont typeface="Arial" panose="020B0604020202020204" pitchFamily="34" charset="0"/>
              <a:buChar char="•"/>
            </a:pPr>
            <a:r>
              <a:rPr lang="en-US" dirty="0"/>
              <a:t>Refer you to State Health Insurance Assistance Program (SHIP) counselors for Medicare counseling</a:t>
            </a:r>
          </a:p>
          <a:p>
            <a:pPr marL="114300" indent="-114300"/>
            <a:r>
              <a:rPr lang="en-US" dirty="0"/>
              <a:t>To find a navigator or assister in your area, you can refer to </a:t>
            </a:r>
            <a:r>
              <a:rPr lang="en-US" sz="1200" u="sng" kern="1200" dirty="0">
                <a:solidFill>
                  <a:schemeClr val="tx1"/>
                </a:solidFill>
                <a:effectLst/>
                <a:latin typeface="+mn-lt"/>
                <a:ea typeface="+mn-ea"/>
                <a:cs typeface="+mn-cs"/>
                <a:hlinkClick r:id="rId3"/>
              </a:rPr>
              <a:t>LocalHelp.HealthCare.gov</a:t>
            </a:r>
            <a:r>
              <a:rPr lang="en-US" sz="1200" u="sng" kern="1200" dirty="0">
                <a:solidFill>
                  <a:schemeClr val="tx1"/>
                </a:solidFill>
                <a:effectLst/>
                <a:latin typeface="+mn-lt"/>
                <a:ea typeface="+mn-ea"/>
                <a:cs typeface="+mn-cs"/>
              </a:rPr>
              <a:t>.</a:t>
            </a:r>
          </a:p>
          <a:p>
            <a:pPr marL="0" indent="0">
              <a:buNone/>
            </a:pPr>
            <a:r>
              <a:rPr lang="en-US" b="1" dirty="0"/>
              <a:t>NOTE</a:t>
            </a:r>
            <a:r>
              <a:rPr lang="en-US" dirty="0"/>
              <a:t>: Agents and Brokers are also listed on </a:t>
            </a:r>
            <a:r>
              <a:rPr lang="en-US" u="sng" dirty="0">
                <a:hlinkClick r:id="rId3"/>
              </a:rPr>
              <a:t>LocalHelp.HealthCare.gov</a:t>
            </a:r>
            <a:r>
              <a:rPr lang="en-US" dirty="0"/>
              <a:t> and can charge a fee for their services.</a:t>
            </a:r>
            <a:endParaRPr lang="en-US" sz="1200" kern="1200" dirty="0">
              <a:solidFill>
                <a:schemeClr val="tx1"/>
              </a:solidFill>
              <a:effectLst/>
              <a:latin typeface="+mn-lt"/>
              <a:ea typeface="+mn-ea"/>
              <a:cs typeface="+mn-cs"/>
            </a:endParaRPr>
          </a:p>
          <a:p>
            <a:pPr marL="0" indent="0">
              <a:spcBef>
                <a:spcPts val="600"/>
              </a:spcBef>
              <a:buNone/>
            </a:pPr>
            <a:endParaRPr lang="en-US" dirty="0"/>
          </a:p>
        </p:txBody>
      </p:sp>
    </p:spTree>
    <p:extLst>
      <p:ext uri="{BB962C8B-B14F-4D97-AF65-F5344CB8AC3E}">
        <p14:creationId xmlns:p14="http://schemas.microsoft.com/office/powerpoint/2010/main" val="36429525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pPr marL="0" indent="0">
              <a:buNone/>
            </a:pPr>
            <a:r>
              <a:rPr lang="en-US" b="1" dirty="0"/>
              <a:t>Presenter Notes</a:t>
            </a:r>
          </a:p>
          <a:p>
            <a:pPr marL="0" indent="0">
              <a:buNone/>
            </a:pPr>
            <a:r>
              <a:rPr lang="en-US" dirty="0"/>
              <a:t>This section, we’ll go through a possible scenario. </a:t>
            </a:r>
          </a:p>
        </p:txBody>
      </p:sp>
    </p:spTree>
    <p:extLst>
      <p:ext uri="{BB962C8B-B14F-4D97-AF65-F5344CB8AC3E}">
        <p14:creationId xmlns:p14="http://schemas.microsoft.com/office/powerpoint/2010/main" val="42330275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pPr marL="0" indent="0">
              <a:buNone/>
            </a:pPr>
            <a:r>
              <a:rPr lang="en-US" b="1" dirty="0"/>
              <a:t>Presenter Notes</a:t>
            </a:r>
          </a:p>
          <a:p>
            <a:pPr marL="0" indent="0">
              <a:buNone/>
            </a:pPr>
            <a:r>
              <a:rPr lang="en-US" dirty="0"/>
              <a:t>Meet Ms. Stone. She’s asking, “Do I need to drop my Marketplace plan now that I’m eligible for Medicare?”</a:t>
            </a:r>
          </a:p>
        </p:txBody>
      </p:sp>
    </p:spTree>
    <p:extLst>
      <p:ext uri="{BB962C8B-B14F-4D97-AF65-F5344CB8AC3E}">
        <p14:creationId xmlns:p14="http://schemas.microsoft.com/office/powerpoint/2010/main" val="5281634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pPr marL="0" indent="0">
              <a:buNone/>
            </a:pPr>
            <a:r>
              <a:rPr lang="en-US" sz="1200" b="1" i="0" u="none" strike="noStrike" kern="1200" baseline="0" dirty="0">
                <a:solidFill>
                  <a:schemeClr val="tx1"/>
                </a:solidFill>
                <a:latin typeface="+mn-lt"/>
                <a:ea typeface="+mn-ea"/>
                <a:cs typeface="+mn-cs"/>
              </a:rPr>
              <a:t>Presenter Notes</a:t>
            </a:r>
          </a:p>
          <a:p>
            <a:pPr marL="0" indent="0">
              <a:buNone/>
            </a:pPr>
            <a:r>
              <a:rPr lang="en-US" sz="1200" b="0" i="0" u="none" strike="noStrike" kern="1200" baseline="0" dirty="0">
                <a:solidFill>
                  <a:schemeClr val="tx1"/>
                </a:solidFill>
                <a:latin typeface="+mn-lt"/>
                <a:ea typeface="+mn-ea"/>
                <a:cs typeface="+mn-cs"/>
              </a:rPr>
              <a:t>Ms. Stone is turning 65 next month. Her full retirement age for Social Security is 66 and 6 months, but she didn’t work enough in her lifetime to get Social Security benefits. She was married for 15 years, and her former spouse worked for over 40 years. She has a health plan through the Health Insurance Marketplace® and qualified for a premium tax credit and cost-sharing reductions (CSR). She’s now eligible for Medicare. </a:t>
            </a:r>
            <a:endParaRPr lang="en-US" dirty="0"/>
          </a:p>
        </p:txBody>
      </p:sp>
    </p:spTree>
    <p:extLst>
      <p:ext uri="{BB962C8B-B14F-4D97-AF65-F5344CB8AC3E}">
        <p14:creationId xmlns:p14="http://schemas.microsoft.com/office/powerpoint/2010/main" val="121859015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spcBef>
                <a:spcPts val="0"/>
              </a:spcBef>
              <a:buClrTx/>
              <a:buSzTx/>
              <a:buFont typeface="Wingdings" panose="05000000000000000000" pitchFamily="2" charset="2"/>
              <a:buNone/>
              <a:tabLst/>
              <a:defRPr/>
            </a:pPr>
            <a:r>
              <a:rPr lang="en-US" b="1" dirty="0"/>
              <a:t>Presenter Notes</a:t>
            </a:r>
          </a:p>
          <a:p>
            <a:pPr marL="0" marR="0" lvl="0" indent="0" algn="l" defTabSz="914400" rtl="0" eaLnBrk="1" fontAlgn="auto" latinLnBrk="0" hangingPunct="1">
              <a:spcBef>
                <a:spcPts val="0"/>
              </a:spcBef>
              <a:buClrTx/>
              <a:buSzTx/>
              <a:buFont typeface="Wingdings" panose="05000000000000000000" pitchFamily="2" charset="2"/>
              <a:buNone/>
              <a:tabLst/>
              <a:defRPr/>
            </a:pPr>
            <a:r>
              <a:rPr lang="en-US" dirty="0"/>
              <a:t>Must Ms. Stone drop her Marketplace plan since she’s eligible for Medicare? </a:t>
            </a:r>
          </a:p>
          <a:p>
            <a:pPr marL="230188" lvl="0" indent="-230188">
              <a:spcBef>
                <a:spcPts val="0"/>
              </a:spcBef>
              <a:buClrTx/>
              <a:buFontTx/>
              <a:buAutoNum type="alphaLcPeriod"/>
            </a:pPr>
            <a:r>
              <a:rPr lang="en-US" sz="1200" dirty="0"/>
              <a:t>Yes, she must drop her Marketplace plan.</a:t>
            </a:r>
          </a:p>
          <a:p>
            <a:pPr marL="230188" lvl="0" indent="-230188">
              <a:spcBef>
                <a:spcPts val="0"/>
              </a:spcBef>
              <a:buClrTx/>
              <a:buFontTx/>
              <a:buAutoNum type="alphaLcPeriod"/>
            </a:pPr>
            <a:r>
              <a:rPr lang="en-US" sz="1200" dirty="0"/>
              <a:t>No, she can keep her Marketplace plan.</a:t>
            </a:r>
          </a:p>
          <a:p>
            <a:pPr marL="0" lvl="0" indent="0">
              <a:spcBef>
                <a:spcPts val="1200"/>
              </a:spcBef>
              <a:buClrTx/>
              <a:buNone/>
            </a:pPr>
            <a:r>
              <a:rPr lang="en-US" sz="1200" dirty="0">
                <a:cs typeface="Arial"/>
              </a:rPr>
              <a:t>Answer: b. No, she can keep her Marketplace plan.</a:t>
            </a:r>
          </a:p>
          <a:p>
            <a:pPr lvl="0">
              <a:spcBef>
                <a:spcPts val="1200"/>
              </a:spcBef>
              <a:buClrTx/>
            </a:pPr>
            <a:endParaRPr lang="en-US" sz="1200" dirty="0">
              <a:cs typeface="Arial"/>
            </a:endParaRPr>
          </a:p>
          <a:p>
            <a:pPr lvl="0">
              <a:spcBef>
                <a:spcPts val="1200"/>
              </a:spcBef>
              <a:buClrTx/>
            </a:pPr>
            <a:endParaRPr lang="en-US" sz="1200" dirty="0">
              <a:cs typeface="Arial"/>
            </a:endParaRPr>
          </a:p>
          <a:p>
            <a:pPr lvl="0">
              <a:spcBef>
                <a:spcPts val="0"/>
              </a:spcBef>
              <a:buClrTx/>
            </a:pPr>
            <a:endParaRPr lang="en-US" dirty="0">
              <a:cs typeface="Calibri" panose="020F0502020204030204"/>
            </a:endParaRPr>
          </a:p>
          <a:p>
            <a:endParaRPr lang="en-US" dirty="0"/>
          </a:p>
          <a:p>
            <a:pPr marL="0" indent="0">
              <a:buNone/>
            </a:pPr>
            <a:endParaRPr lang="en-US" dirty="0"/>
          </a:p>
        </p:txBody>
      </p:sp>
    </p:spTree>
    <p:extLst>
      <p:ext uri="{BB962C8B-B14F-4D97-AF65-F5344CB8AC3E}">
        <p14:creationId xmlns:p14="http://schemas.microsoft.com/office/powerpoint/2010/main" val="14576993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mn-lt"/>
              <a:ea typeface="+mn-ea"/>
              <a:cs typeface="+mn-cs"/>
            </a:endParaRPr>
          </a:p>
          <a:p>
            <a:pPr marL="0" indent="0">
              <a:buNone/>
            </a:pPr>
            <a:r>
              <a:rPr lang="en-US" sz="1200" b="0" i="0" u="none" strike="noStrike" kern="1200" baseline="0" dirty="0">
                <a:solidFill>
                  <a:schemeClr val="tx1"/>
                </a:solidFill>
                <a:latin typeface="+mn-lt"/>
                <a:ea typeface="+mn-ea"/>
                <a:cs typeface="+mn-cs"/>
              </a:rPr>
              <a:t>No, but she should consider enrolling in Medicare and ending her Marketplace plan when Medicare is effective.  </a:t>
            </a:r>
          </a:p>
          <a:p>
            <a:pPr marL="230188" indent="-230188">
              <a:buFont typeface="Wingdings" panose="05000000000000000000" pitchFamily="2" charset="2"/>
              <a:buChar char="§"/>
            </a:pPr>
            <a:r>
              <a:rPr lang="en-US" sz="1200" b="0" i="0" u="none" strike="noStrike" kern="1200" baseline="0" dirty="0">
                <a:solidFill>
                  <a:schemeClr val="tx1"/>
                </a:solidFill>
                <a:latin typeface="+mn-lt"/>
                <a:ea typeface="+mn-ea"/>
                <a:cs typeface="+mn-cs"/>
              </a:rPr>
              <a:t>She can keep her Marketplace plan if she enrolls in Medicare, but there’s no coordination of benefits between Marketplace plans and Medicare. </a:t>
            </a:r>
          </a:p>
          <a:p>
            <a:pPr marL="230188" marR="0" lvl="0" indent="-230188"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lang="en-US" sz="1200" b="0" i="0" u="none" strike="noStrike" kern="1200" baseline="0" dirty="0">
                <a:solidFill>
                  <a:schemeClr val="tx1"/>
                </a:solidFill>
                <a:latin typeface="+mn-lt"/>
                <a:ea typeface="+mn-ea"/>
                <a:cs typeface="+mn-cs"/>
              </a:rPr>
              <a:t>Medicare will be her primary payer </a:t>
            </a:r>
            <a:r>
              <a:rPr lang="en-US" sz="1200" dirty="0"/>
              <a:t>since she'll get Medicare Part A for free due to her husband's work history</a:t>
            </a:r>
          </a:p>
          <a:p>
            <a:pPr marL="230188" indent="-230188"/>
            <a:r>
              <a:rPr lang="en-US" sz="1200" b="0" i="0" u="none" strike="noStrike" kern="1200" baseline="0" dirty="0">
                <a:solidFill>
                  <a:schemeClr val="tx1"/>
                </a:solidFill>
                <a:latin typeface="+mn-lt"/>
                <a:ea typeface="+mn-ea"/>
                <a:cs typeface="+mn-cs"/>
              </a:rPr>
              <a:t>The Marketplace will end her tax credit and CSR when she enrolls in Medicare or is eligible for premium-free Medicare Part A (Hospital Insurance). </a:t>
            </a:r>
          </a:p>
          <a:p>
            <a:pPr marL="230188" indent="-230188"/>
            <a:r>
              <a:rPr lang="en-US" sz="1200" b="0" i="0" u="none" strike="noStrike" kern="1200" baseline="0" dirty="0">
                <a:solidFill>
                  <a:schemeClr val="tx1"/>
                </a:solidFill>
                <a:latin typeface="+mn-lt"/>
                <a:ea typeface="+mn-ea"/>
                <a:cs typeface="+mn-cs"/>
              </a:rPr>
              <a:t>If she gave the Marketplace permission to cancel her Marketplace plan if she became eligible for other programs like Medicaid or Medicare, she’ll get a notice that her plan will be terminated. </a:t>
            </a:r>
          </a:p>
          <a:p>
            <a:endParaRPr lang="en-US" sz="1200" b="0" i="0" u="none" strike="noStrike" kern="1200" baseline="0" dirty="0">
              <a:solidFill>
                <a:schemeClr val="tx1"/>
              </a:solidFill>
              <a:latin typeface="+mn-lt"/>
              <a:ea typeface="+mn-ea"/>
              <a:cs typeface="+mn-cs"/>
            </a:endParaRPr>
          </a:p>
          <a:p>
            <a:pPr marL="0" indent="0">
              <a:buNone/>
            </a:pPr>
            <a:endParaRPr lang="en-US" dirty="0"/>
          </a:p>
        </p:txBody>
      </p:sp>
    </p:spTree>
    <p:extLst>
      <p:ext uri="{BB962C8B-B14F-4D97-AF65-F5344CB8AC3E}">
        <p14:creationId xmlns:p14="http://schemas.microsoft.com/office/powerpoint/2010/main" val="386656723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Tx/>
              <a:buSzTx/>
              <a:buFont typeface="Wingdings" panose="05000000000000000000" pitchFamily="2" charset="2"/>
              <a:buNone/>
              <a:tabLst/>
              <a:defRPr/>
            </a:pPr>
            <a:r>
              <a:rPr lang="en-US" b="1" dirty="0"/>
              <a:t>Presenter Notes</a:t>
            </a:r>
          </a:p>
          <a:p>
            <a:pPr marL="0" marR="0" lvl="0" indent="0" algn="l" defTabSz="914400" rtl="0" eaLnBrk="1" fontAlgn="auto" latinLnBrk="0" hangingPunct="1">
              <a:lnSpc>
                <a:spcPct val="100000"/>
              </a:lnSpc>
              <a:spcBef>
                <a:spcPts val="0"/>
              </a:spcBef>
              <a:spcAft>
                <a:spcPts val="600"/>
              </a:spcAft>
              <a:buClrTx/>
              <a:buSzTx/>
              <a:buFont typeface="Wingdings" panose="05000000000000000000" pitchFamily="2" charset="2"/>
              <a:buNone/>
              <a:tabLst/>
              <a:defRPr/>
            </a:pPr>
            <a:r>
              <a:rPr lang="en-US" dirty="0"/>
              <a:t>When should Ms. Stone sign up for Medicare? </a:t>
            </a:r>
          </a:p>
          <a:p>
            <a:pPr marL="230188" lvl="0" indent="-230188">
              <a:spcBef>
                <a:spcPts val="0"/>
              </a:spcBef>
              <a:buClrTx/>
              <a:buFontTx/>
              <a:buAutoNum type="alphaLcPeriod"/>
            </a:pPr>
            <a:r>
              <a:rPr lang="en-US" sz="1200" dirty="0"/>
              <a:t>Now</a:t>
            </a:r>
          </a:p>
          <a:p>
            <a:pPr marL="230188" lvl="0" indent="-230188">
              <a:spcBef>
                <a:spcPts val="0"/>
              </a:spcBef>
              <a:buClrTx/>
              <a:buFontTx/>
              <a:buAutoNum type="alphaLcPeriod"/>
            </a:pPr>
            <a:r>
              <a:rPr lang="en-US" sz="1200" dirty="0"/>
              <a:t>When she turns 65 next month</a:t>
            </a:r>
          </a:p>
          <a:p>
            <a:pPr marL="230188" lvl="0" indent="-230188">
              <a:spcBef>
                <a:spcPts val="0"/>
              </a:spcBef>
              <a:buClrTx/>
              <a:buFontTx/>
              <a:buAutoNum type="alphaLcPeriod"/>
            </a:pPr>
            <a:r>
              <a:rPr lang="en-US" sz="1200" dirty="0"/>
              <a:t>She shouldn’t sign up at all</a:t>
            </a:r>
          </a:p>
          <a:p>
            <a:pPr marL="230188" lvl="0" indent="-230188">
              <a:spcBef>
                <a:spcPts val="0"/>
              </a:spcBef>
              <a:buClrTx/>
              <a:buFontTx/>
              <a:buAutoNum type="alphaLcPeriod"/>
            </a:pPr>
            <a:r>
              <a:rPr lang="en-US" sz="1200" dirty="0"/>
              <a:t>None of the above</a:t>
            </a:r>
          </a:p>
          <a:p>
            <a:pPr marL="0" indent="0">
              <a:buNone/>
            </a:pPr>
            <a:r>
              <a:rPr lang="en-US" sz="1200" dirty="0">
                <a:cs typeface="Arial"/>
              </a:rPr>
              <a:t>Answer: a. Now</a:t>
            </a:r>
            <a:endParaRPr lang="en-US" dirty="0"/>
          </a:p>
        </p:txBody>
      </p:sp>
    </p:spTree>
    <p:extLst>
      <p:ext uri="{BB962C8B-B14F-4D97-AF65-F5344CB8AC3E}">
        <p14:creationId xmlns:p14="http://schemas.microsoft.com/office/powerpoint/2010/main" val="330951882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a:xfrm>
            <a:off x="469232" y="3703319"/>
            <a:ext cx="5811252" cy="4658627"/>
          </a:xfrm>
        </p:spPr>
        <p:txBody>
          <a:bodyPr/>
          <a:lstStyle/>
          <a:p>
            <a:pPr marL="0" indent="0">
              <a:buNone/>
            </a:pPr>
            <a:r>
              <a:rPr lang="en-US" sz="1200" b="1" i="0" u="none" strike="noStrike" kern="1200" baseline="0" dirty="0">
                <a:solidFill>
                  <a:schemeClr val="tx1"/>
                </a:solidFill>
                <a:latin typeface="+mn-lt"/>
                <a:ea typeface="+mn-ea"/>
                <a:cs typeface="+mn-cs"/>
              </a:rPr>
              <a:t>Presenter Notes</a:t>
            </a:r>
          </a:p>
          <a:p>
            <a:pPr marL="0" indent="0">
              <a:buNone/>
            </a:pPr>
            <a:r>
              <a:rPr lang="en-US" sz="1200" b="0" i="0" u="none" strike="noStrike" kern="1200" baseline="0" dirty="0">
                <a:solidFill>
                  <a:schemeClr val="tx1"/>
                </a:solidFill>
                <a:latin typeface="+mn-lt"/>
                <a:ea typeface="+mn-ea"/>
                <a:cs typeface="+mn-cs"/>
              </a:rPr>
              <a:t>She should consider enrolling now. In most cases, it’s to your advantage to sign up for Medicare when you’re first eligible. Although Ms. Stone’s full retirement age for Social Security retirement benefits is 66 and 6 months, her Medicare entitlement age is 65. She’s in her Initial Enrollment Period (IEP), which is her first opportunity to sign up for Medicare. Since she’s turning 65 next month, she’s already 2 months into her IEP. It started 3 months before her 65th birthday and will end 3 months after the month of her 65th birthday. </a:t>
            </a:r>
          </a:p>
          <a:p>
            <a:pPr marL="0" indent="0">
              <a:buNone/>
            </a:pPr>
            <a:r>
              <a:rPr lang="en-US" sz="1200" b="0" i="0" u="none" strike="noStrike" kern="1200" baseline="0" dirty="0">
                <a:solidFill>
                  <a:schemeClr val="tx1"/>
                </a:solidFill>
                <a:latin typeface="+mn-lt"/>
                <a:ea typeface="+mn-ea"/>
                <a:cs typeface="+mn-cs"/>
              </a:rPr>
              <a:t>If Ms. Stone misses her IEP and enrolls in Medicare later, she may have to pay a lifelong Medicare Part B (Medical Insurance) late enrollment penalty. Her Part B premium may increase by 10% for each 12-month period in which she was eligible for Part B, but didn’t sign up. She may also have to wait to sign up for Part B (and in Part A, if she must pay a premium for it) during the Medicare General Enrollment Period (GEP) (January 1–March 31 each year). Her coverage would start the month after she signs up. </a:t>
            </a:r>
          </a:p>
          <a:p>
            <a:pPr marL="230188" indent="-230188"/>
            <a:r>
              <a:rPr lang="en-US" sz="1200" b="0" i="0" u="none" strike="noStrike" kern="1200" baseline="0" dirty="0">
                <a:solidFill>
                  <a:schemeClr val="tx1"/>
                </a:solidFill>
                <a:latin typeface="+mn-lt"/>
                <a:ea typeface="+mn-ea"/>
                <a:cs typeface="+mn-cs"/>
              </a:rPr>
              <a:t>Part A is premium-free for her because of her spouse work’s history</a:t>
            </a:r>
          </a:p>
          <a:p>
            <a:pPr marL="230188" indent="-230188"/>
            <a:r>
              <a:rPr lang="en-US" sz="1200" b="0" i="0" u="none" strike="noStrike" kern="1200" baseline="0" dirty="0">
                <a:solidFill>
                  <a:schemeClr val="tx1"/>
                </a:solidFill>
                <a:latin typeface="+mn-lt"/>
                <a:ea typeface="+mn-ea"/>
                <a:cs typeface="+mn-cs"/>
              </a:rPr>
              <a:t>If she only signs up for Part A during her IEP, she won’t be able to sign up for Part B later using a Special Enrollment Period (SEP) because she’s not covered under a group health plan based on her own or a spouse’s current employment. </a:t>
            </a:r>
          </a:p>
          <a:p>
            <a:pPr marL="230188" indent="-230188"/>
            <a:r>
              <a:rPr lang="en-US" sz="1200" b="0" i="0" u="none" strike="noStrike" kern="1200" baseline="0" dirty="0">
                <a:solidFill>
                  <a:schemeClr val="tx1"/>
                </a:solidFill>
                <a:latin typeface="+mn-lt"/>
                <a:ea typeface="+mn-ea"/>
                <a:cs typeface="+mn-cs"/>
              </a:rPr>
              <a:t>Since her Marketplace coverage isn’t based on current employment, she doesn’t qualify for a Medicare SEP. </a:t>
            </a:r>
          </a:p>
          <a:p>
            <a:pPr marL="230188" indent="-230188"/>
            <a:r>
              <a:rPr lang="en-US" sz="1200" b="0" i="0" u="none" strike="noStrike" kern="1200" baseline="0" dirty="0">
                <a:solidFill>
                  <a:schemeClr val="tx1"/>
                </a:solidFill>
                <a:latin typeface="+mn-lt"/>
                <a:ea typeface="+mn-ea"/>
                <a:cs typeface="+mn-cs"/>
              </a:rPr>
              <a:t>If she doesn’t sign up for Medicare, her Marketplace plan may pay claims as if Medicare was primary—that is, the Marketplace plan might only pay the Medicare deductible and coinsurance. </a:t>
            </a:r>
          </a:p>
          <a:p>
            <a:pPr marL="0" indent="0">
              <a:buNone/>
            </a:pPr>
            <a:endParaRPr lang="en-US" sz="1200" b="0" i="0" u="none" strike="noStrike" kern="1200" baseline="0" dirty="0">
              <a:solidFill>
                <a:schemeClr val="tx1"/>
              </a:solidFill>
              <a:latin typeface="+mn-lt"/>
              <a:ea typeface="+mn-ea"/>
              <a:cs typeface="+mn-cs"/>
            </a:endParaRPr>
          </a:p>
          <a:p>
            <a:pPr marL="0" indent="0">
              <a:buNone/>
            </a:pPr>
            <a:endParaRPr lang="en-US" sz="1200" b="0" i="0" u="none" strike="noStrike" kern="1200" baseline="0" dirty="0">
              <a:solidFill>
                <a:schemeClr val="tx1"/>
              </a:solidFill>
              <a:latin typeface="+mn-lt"/>
              <a:ea typeface="+mn-ea"/>
              <a:cs typeface="+mn-cs"/>
            </a:endParaRPr>
          </a:p>
        </p:txBody>
      </p:sp>
    </p:spTree>
    <p:extLst>
      <p:ext uri="{BB962C8B-B14F-4D97-AF65-F5344CB8AC3E}">
        <p14:creationId xmlns:p14="http://schemas.microsoft.com/office/powerpoint/2010/main" val="141480299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pPr marL="0" indent="0">
              <a:buNone/>
            </a:pPr>
            <a:r>
              <a:rPr lang="en-US" b="1" dirty="0"/>
              <a:t>Presenter Notes</a:t>
            </a:r>
          </a:p>
          <a:p>
            <a:pPr marL="0" indent="0">
              <a:buNone/>
            </a:pPr>
            <a:r>
              <a:rPr lang="en-US" dirty="0"/>
              <a:t>Chat in your thoughts.</a:t>
            </a:r>
          </a:p>
        </p:txBody>
      </p:sp>
    </p:spTree>
    <p:extLst>
      <p:ext uri="{BB962C8B-B14F-4D97-AF65-F5344CB8AC3E}">
        <p14:creationId xmlns:p14="http://schemas.microsoft.com/office/powerpoint/2010/main" val="195475724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pPr marL="0" indent="0">
              <a:buNone/>
            </a:pPr>
            <a:r>
              <a:rPr lang="en-US" sz="1200" b="1" i="0" u="none" strike="noStrike" kern="1200" baseline="0" dirty="0">
                <a:solidFill>
                  <a:schemeClr val="tx1"/>
                </a:solidFill>
                <a:latin typeface="+mn-lt"/>
                <a:ea typeface="+mn-ea"/>
                <a:cs typeface="+mn-cs"/>
              </a:rPr>
              <a:t>Presenter Notes</a:t>
            </a:r>
          </a:p>
          <a:p>
            <a:pPr marL="168275" indent="-168275"/>
            <a:r>
              <a:rPr lang="en-US" sz="1200" b="0" i="0" u="none" strike="noStrike" kern="1200" baseline="0" dirty="0">
                <a:solidFill>
                  <a:schemeClr val="tx1"/>
                </a:solidFill>
                <a:latin typeface="+mn-lt"/>
                <a:ea typeface="+mn-ea"/>
                <a:cs typeface="+mn-cs"/>
              </a:rPr>
              <a:t>If Ms. Stone signs up for Medicare and wants coverage to supplement Original Medicare, she can buy a Medicare Supplement Insurance (Medigap) policy during her 6-month Medigap Open Enrollment Period (OEP). This period automatically starts the first month she has Part B </a:t>
            </a:r>
            <a:r>
              <a:rPr lang="en-US" sz="1200" b="1" i="0" u="none" strike="noStrike" kern="1200" baseline="0" dirty="0">
                <a:solidFill>
                  <a:schemeClr val="tx1"/>
                </a:solidFill>
                <a:latin typeface="+mn-lt"/>
                <a:ea typeface="+mn-ea"/>
                <a:cs typeface="+mn-cs"/>
              </a:rPr>
              <a:t>and </a:t>
            </a:r>
            <a:r>
              <a:rPr lang="en-US" sz="1200" b="0" i="0" u="none" strike="noStrike" kern="1200" baseline="0" dirty="0">
                <a:solidFill>
                  <a:schemeClr val="tx1"/>
                </a:solidFill>
                <a:latin typeface="+mn-lt"/>
                <a:ea typeface="+mn-ea"/>
                <a:cs typeface="+mn-cs"/>
              </a:rPr>
              <a:t>she’s 65 or older. During that time, she can buy any Medigap policy sold in her state, even if she has health problems. She is eligible for Medigap because she will have both Part A and Part B, and is at least 65. However, since she qualified for advance tax credits in the Marketplace, it’s likely that Ms. Stone has limited income and resources. Paying the additional premium that would come with a Medigap policy probably isn’t the best option for her.</a:t>
            </a:r>
          </a:p>
          <a:p>
            <a:pPr marL="168275" indent="-168275"/>
            <a:r>
              <a:rPr lang="en-US" sz="1200" b="0" i="0" u="none" strike="noStrike" kern="1200" baseline="0" dirty="0">
                <a:solidFill>
                  <a:schemeClr val="tx1"/>
                </a:solidFill>
                <a:latin typeface="+mn-lt"/>
                <a:ea typeface="+mn-ea"/>
                <a:cs typeface="+mn-cs"/>
              </a:rPr>
              <a:t>She should consider applying for </a:t>
            </a:r>
            <a:r>
              <a:rPr lang="en-US" dirty="0"/>
              <a:t>the</a:t>
            </a:r>
            <a:r>
              <a:rPr lang="en-US" sz="1200" b="0" i="0" u="none" strike="noStrike" kern="1200" baseline="0" dirty="0">
                <a:solidFill>
                  <a:schemeClr val="tx1"/>
                </a:solidFill>
                <a:latin typeface="+mn-lt"/>
                <a:ea typeface="+mn-ea"/>
                <a:cs typeface="+mn-cs"/>
              </a:rPr>
              <a:t> Medicare Savings Programs to help with her Medicare out-of-pocket expenses. There are 4 kinds of Medicare Savings Programs: Qualified Medicare Beneficiary (QMB) Program, Specified Low-Income Medicare Beneficiary (SLMB) Program, Qualifying Individual (QI) Program, and Qualified Disabled and Working Individuals (QDWI) Program. To learn more, visit </a:t>
            </a:r>
            <a:r>
              <a:rPr lang="en-US" dirty="0">
                <a:hlinkClick r:id="rId3"/>
              </a:rPr>
              <a:t>Medicare.gov/medicare-savings-programs</a:t>
            </a:r>
            <a:r>
              <a:rPr lang="en-US" dirty="0"/>
              <a:t>. </a:t>
            </a:r>
            <a:endParaRPr lang="en-US" sz="1200" b="0" i="0" u="none" strike="noStrike" kern="1200" baseline="0" dirty="0">
              <a:solidFill>
                <a:schemeClr val="tx1"/>
              </a:solidFill>
              <a:latin typeface="+mn-lt"/>
              <a:ea typeface="+mn-ea"/>
              <a:cs typeface="+mn-cs"/>
            </a:endParaRPr>
          </a:p>
        </p:txBody>
      </p:sp>
    </p:spTree>
    <p:extLst>
      <p:ext uri="{BB962C8B-B14F-4D97-AF65-F5344CB8AC3E}">
        <p14:creationId xmlns:p14="http://schemas.microsoft.com/office/powerpoint/2010/main" val="37777351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a:xfrm>
            <a:off x="685799" y="3703320"/>
            <a:ext cx="5587779" cy="5210092"/>
          </a:xfrm>
        </p:spPr>
        <p:txBody>
          <a:bodyPr/>
          <a:lstStyle/>
          <a:p>
            <a:pPr marL="0" indent="0" defTabSz="966612">
              <a:buNone/>
              <a:defRPr/>
            </a:pPr>
            <a:r>
              <a:rPr lang="en-US" b="1" dirty="0">
                <a:solidFill>
                  <a:srgbClr val="000000"/>
                </a:solidFill>
                <a:cs typeface="Arial"/>
              </a:rPr>
              <a:t>Presenter Notes</a:t>
            </a:r>
            <a:r>
              <a:rPr lang="en-US" b="1" dirty="0">
                <a:solidFill>
                  <a:srgbClr val="444444"/>
                </a:solidFill>
                <a:cs typeface="Arial"/>
              </a:rPr>
              <a:t>​</a:t>
            </a:r>
            <a:endParaRPr lang="en-US" b="1" dirty="0">
              <a:solidFill>
                <a:prstClr val="black"/>
              </a:solidFill>
              <a:cs typeface="Arial"/>
            </a:endParaRPr>
          </a:p>
          <a:p>
            <a:pPr marL="0" indent="0" defTabSz="966612">
              <a:buNone/>
              <a:defRPr/>
            </a:pPr>
            <a:r>
              <a:rPr lang="en-US" b="1" dirty="0">
                <a:solidFill>
                  <a:prstClr val="black"/>
                </a:solidFill>
                <a:ea typeface="ＭＳ Ｐゴシック"/>
                <a:cs typeface="Arial"/>
              </a:rPr>
              <a:t>This slide has animation.</a:t>
            </a:r>
            <a:endParaRPr lang="en-US" dirty="0">
              <a:solidFill>
                <a:srgbClr val="000000"/>
              </a:solidFill>
              <a:cs typeface="Arial"/>
            </a:endParaRPr>
          </a:p>
          <a:p>
            <a:pPr marL="0" indent="0" defTabSz="966612">
              <a:buNone/>
              <a:defRPr/>
            </a:pPr>
            <a:r>
              <a:rPr lang="en-US" b="1" dirty="0">
                <a:solidFill>
                  <a:prstClr val="black"/>
                </a:solidFill>
              </a:rPr>
              <a:t>Presenter Option: </a:t>
            </a:r>
            <a:r>
              <a:rPr lang="en-US" dirty="0">
                <a:solidFill>
                  <a:prstClr val="black"/>
                </a:solidFill>
              </a:rPr>
              <a:t>You may </a:t>
            </a:r>
            <a:r>
              <a:rPr lang="en-US" dirty="0">
                <a:solidFill>
                  <a:srgbClr val="444444"/>
                </a:solidFill>
                <a:cs typeface="Arial"/>
              </a:rPr>
              <a:t>click on the URL to play the “Learn About the Parts of Medicare” video: </a:t>
            </a:r>
            <a:r>
              <a:rPr lang="en-US" dirty="0">
                <a:solidFill>
                  <a:srgbClr val="444444"/>
                </a:solidFill>
                <a:cs typeface="Arial"/>
                <a:hlinkClick r:id="rId3"/>
              </a:rPr>
              <a:t>Medicare.gov/basics/get-started-with-</a:t>
            </a:r>
            <a:r>
              <a:rPr lang="en-US" dirty="0" err="1">
                <a:solidFill>
                  <a:srgbClr val="444444"/>
                </a:solidFill>
                <a:cs typeface="Arial"/>
                <a:hlinkClick r:id="rId3"/>
              </a:rPr>
              <a:t>medicare</a:t>
            </a:r>
            <a:r>
              <a:rPr lang="en-US" dirty="0">
                <a:solidFill>
                  <a:srgbClr val="444444"/>
                </a:solidFill>
                <a:cs typeface="Arial"/>
                <a:hlinkClick r:id="rId3"/>
              </a:rPr>
              <a:t>/</a:t>
            </a:r>
            <a:r>
              <a:rPr lang="en-US" dirty="0" err="1">
                <a:solidFill>
                  <a:srgbClr val="444444"/>
                </a:solidFill>
                <a:cs typeface="Arial"/>
                <a:hlinkClick r:id="rId3"/>
              </a:rPr>
              <a:t>medicare</a:t>
            </a:r>
            <a:r>
              <a:rPr lang="en-US" dirty="0">
                <a:solidFill>
                  <a:srgbClr val="444444"/>
                </a:solidFill>
                <a:cs typeface="Arial"/>
                <a:hlinkClick r:id="rId3"/>
              </a:rPr>
              <a:t>-basics/parts-of-</a:t>
            </a:r>
            <a:r>
              <a:rPr lang="en-US" dirty="0" err="1">
                <a:solidFill>
                  <a:srgbClr val="444444"/>
                </a:solidFill>
                <a:cs typeface="Arial"/>
                <a:hlinkClick r:id="rId3"/>
              </a:rPr>
              <a:t>medicare</a:t>
            </a:r>
            <a:r>
              <a:rPr lang="en-US" dirty="0">
                <a:solidFill>
                  <a:srgbClr val="444444"/>
                </a:solidFill>
                <a:cs typeface="Arial"/>
              </a:rPr>
              <a:t> for participants. </a:t>
            </a:r>
            <a:endParaRPr lang="en-US" dirty="0">
              <a:solidFill>
                <a:prstClr val="black"/>
              </a:solidFill>
            </a:endParaRPr>
          </a:p>
          <a:p>
            <a:pPr marL="0" indent="0" defTabSz="966612">
              <a:buNone/>
              <a:defRPr/>
            </a:pPr>
            <a:r>
              <a:rPr lang="en-US" dirty="0">
                <a:solidFill>
                  <a:prstClr val="black"/>
                </a:solidFill>
                <a:cs typeface="Arial"/>
              </a:rPr>
              <a:t>The parts of Medicare include:</a:t>
            </a:r>
          </a:p>
          <a:p>
            <a:pPr marL="118813" indent="-118813">
              <a:defRPr/>
            </a:pPr>
            <a:r>
              <a:rPr lang="en-US" b="1" dirty="0">
                <a:solidFill>
                  <a:prstClr val="black"/>
                </a:solidFill>
                <a:cs typeface="Arial"/>
              </a:rPr>
              <a:t>Part A </a:t>
            </a:r>
            <a:r>
              <a:rPr lang="en-US" dirty="0">
                <a:solidFill>
                  <a:prstClr val="black"/>
                </a:solidFill>
                <a:cs typeface="Arial"/>
              </a:rPr>
              <a:t>(Hospital Insurance) </a:t>
            </a:r>
          </a:p>
          <a:p>
            <a:pPr marL="119149" indent="-119149" defTabSz="966612">
              <a:defRPr/>
            </a:pPr>
            <a:r>
              <a:rPr lang="en-US" b="1" dirty="0">
                <a:solidFill>
                  <a:prstClr val="black"/>
                </a:solidFill>
                <a:cs typeface="Arial"/>
              </a:rPr>
              <a:t>Part B</a:t>
            </a:r>
            <a:r>
              <a:rPr lang="en-US" dirty="0">
                <a:solidFill>
                  <a:prstClr val="black"/>
                </a:solidFill>
                <a:cs typeface="Arial"/>
              </a:rPr>
              <a:t> (Medical Insurance) </a:t>
            </a:r>
            <a:endParaRPr lang="en-US" dirty="0">
              <a:solidFill>
                <a:prstClr val="black"/>
              </a:solidFill>
              <a:cs typeface="Arial" panose="020B0604020202020204" pitchFamily="34" charset="0"/>
            </a:endParaRPr>
          </a:p>
          <a:p>
            <a:pPr marL="118813" indent="-118813" defTabSz="966612" fontAlgn="base">
              <a:spcBef>
                <a:spcPts val="634"/>
              </a:spcBef>
              <a:defRPr/>
            </a:pPr>
            <a:r>
              <a:rPr lang="en-US" b="1" dirty="0">
                <a:solidFill>
                  <a:prstClr val="black"/>
                </a:solidFill>
                <a:cs typeface="Arial"/>
              </a:rPr>
              <a:t>Part D is Medicare drug coverage. </a:t>
            </a:r>
            <a:r>
              <a:rPr lang="en-US" dirty="0">
                <a:solidFill>
                  <a:prstClr val="black"/>
                </a:solidFill>
                <a:cs typeface="Arial"/>
              </a:rPr>
              <a:t>It’s an optional benefit available to all people with Medicare. If you sign up for Original Medicare and you want drug coverage, you must join a Medicare drug plan (also known as PDPs). You usually pay a monthly premium for the drug plan.</a:t>
            </a:r>
          </a:p>
          <a:p>
            <a:pPr marL="230188" lvl="1" indent="-117475" defTabSz="966612" fontAlgn="base">
              <a:spcBef>
                <a:spcPts val="600"/>
              </a:spcBef>
              <a:spcAft>
                <a:spcPts val="0"/>
              </a:spcAft>
              <a:defRPr/>
            </a:pPr>
            <a:r>
              <a:rPr lang="en-US" b="1" dirty="0">
                <a:solidFill>
                  <a:prstClr val="black"/>
                </a:solidFill>
                <a:cs typeface="Arial"/>
              </a:rPr>
              <a:t>These plans are run by private companies </a:t>
            </a:r>
            <a:r>
              <a:rPr lang="en-US" dirty="0">
                <a:solidFill>
                  <a:prstClr val="black"/>
                </a:solidFill>
                <a:cs typeface="Arial"/>
              </a:rPr>
              <a:t>that contract with Medicare.</a:t>
            </a:r>
          </a:p>
          <a:p>
            <a:pPr marL="230188" lvl="1" indent="-117475">
              <a:spcBef>
                <a:spcPts val="600"/>
              </a:spcBef>
              <a:spcAft>
                <a:spcPts val="0"/>
              </a:spcAft>
              <a:defRPr/>
            </a:pPr>
            <a:r>
              <a:rPr lang="en-US" dirty="0">
                <a:solidFill>
                  <a:prstClr val="black"/>
                </a:solidFill>
                <a:cs typeface="Arial"/>
              </a:rPr>
              <a:t>You can get Part D through Medicare drug plans and Medicare Advantage Plans with drug coverage (also known as MA-PDs). </a:t>
            </a:r>
          </a:p>
          <a:p>
            <a:pPr marL="230188" lvl="1" indent="-117475" defTabSz="966612">
              <a:spcBef>
                <a:spcPts val="600"/>
              </a:spcBef>
              <a:spcAft>
                <a:spcPts val="0"/>
              </a:spcAft>
              <a:defRPr/>
            </a:pPr>
            <a:r>
              <a:rPr lang="en-US" dirty="0">
                <a:solidFill>
                  <a:prstClr val="black"/>
                </a:solidFill>
                <a:cs typeface="Arial"/>
              </a:rPr>
              <a:t>You can also get Part D coverage through other Medicare health plans, like the Programs of All-inclusive Care for the Elderly (PACE). However, each plan type has special rules and exceptions. Contact the plans you're interested in for more details.</a:t>
            </a:r>
          </a:p>
          <a:p>
            <a:pPr marL="230188" lvl="1" indent="-117475">
              <a:spcBef>
                <a:spcPts val="600"/>
              </a:spcBef>
              <a:spcAft>
                <a:spcPts val="0"/>
              </a:spcAft>
              <a:defRPr/>
            </a:pPr>
            <a:r>
              <a:rPr lang="en-US" b="1" dirty="0">
                <a:solidFill>
                  <a:prstClr val="black"/>
                </a:solidFill>
                <a:cs typeface="Arial"/>
              </a:rPr>
              <a:t>For help choosing a Part D plan, </a:t>
            </a:r>
            <a:r>
              <a:rPr lang="en-US" dirty="0">
                <a:solidFill>
                  <a:prstClr val="black"/>
                </a:solidFill>
                <a:cs typeface="Arial" panose="020B0604020202020204" pitchFamily="34" charset="0"/>
              </a:rPr>
              <a:t>visit </a:t>
            </a:r>
            <a:r>
              <a:rPr lang="en-US" dirty="0">
                <a:cs typeface="Arial" panose="020B0604020202020204" pitchFamily="34" charset="0"/>
                <a:hlinkClick r:id="rId4"/>
              </a:rPr>
              <a:t>Medicare.gov/plan-compare</a:t>
            </a:r>
            <a:r>
              <a:rPr lang="en-US" dirty="0">
                <a:cs typeface="Arial" panose="020B0604020202020204" pitchFamily="34" charset="0"/>
              </a:rPr>
              <a:t>, </a:t>
            </a:r>
            <a:r>
              <a:rPr lang="en-US" dirty="0">
                <a:solidFill>
                  <a:prstClr val="black"/>
                </a:solidFill>
                <a:cs typeface="Arial" panose="020B0604020202020204" pitchFamily="34" charset="0"/>
              </a:rPr>
              <a:t>or call 1-800-MEDICARE (1-800-633-4227); TTY: 1-877-486-2048. You can also </a:t>
            </a:r>
            <a:r>
              <a:rPr lang="en-US" dirty="0">
                <a:solidFill>
                  <a:prstClr val="black"/>
                </a:solidFill>
                <a:cs typeface="Arial"/>
              </a:rPr>
              <a:t>contact your local State Health Insurance Assistance Program (SHIP) </a:t>
            </a:r>
            <a:r>
              <a:rPr lang="en-US" dirty="0">
                <a:solidFill>
                  <a:prstClr val="black"/>
                </a:solidFill>
                <a:cs typeface="Arial" panose="020B0604020202020204" pitchFamily="34" charset="0"/>
              </a:rPr>
              <a:t>for free help comparing Medicare drug plans. To find information for your local SHIP, visit </a:t>
            </a:r>
            <a:r>
              <a:rPr lang="en-US" dirty="0">
                <a:solidFill>
                  <a:prstClr val="black"/>
                </a:solidFill>
                <a:cs typeface="Arial" panose="020B0604020202020204" pitchFamily="34" charset="0"/>
                <a:hlinkClick r:id="rId5"/>
              </a:rPr>
              <a:t>shiphelp.org</a:t>
            </a:r>
            <a:r>
              <a:rPr lang="en-US" dirty="0">
                <a:solidFill>
                  <a:prstClr val="black"/>
                </a:solidFill>
                <a:cs typeface="Arial" panose="020B0604020202020204" pitchFamily="34" charset="0"/>
              </a:rPr>
              <a:t>. </a:t>
            </a:r>
          </a:p>
          <a:p>
            <a:pPr marL="0" indent="0" defTabSz="966612">
              <a:buNone/>
              <a:defRPr/>
            </a:pPr>
            <a:endParaRPr lang="en-US" dirty="0">
              <a:solidFill>
                <a:prstClr val="black"/>
              </a:solidFill>
              <a:cs typeface="Arial"/>
            </a:endParaRPr>
          </a:p>
          <a:p>
            <a:pPr marL="0" indent="0">
              <a:buNone/>
            </a:pPr>
            <a:endParaRPr lang="en-US" dirty="0"/>
          </a:p>
        </p:txBody>
      </p:sp>
    </p:spTree>
    <p:extLst>
      <p:ext uri="{BB962C8B-B14F-4D97-AF65-F5344CB8AC3E}">
        <p14:creationId xmlns:p14="http://schemas.microsoft.com/office/powerpoint/2010/main" val="210597730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spcBef>
                <a:spcPts val="0"/>
              </a:spcBef>
              <a:spcAft>
                <a:spcPts val="600"/>
              </a:spcAft>
              <a:buClrTx/>
              <a:buSzTx/>
              <a:buFont typeface="Wingdings" panose="05000000000000000000" pitchFamily="2" charset="2"/>
              <a:buNone/>
              <a:tabLst/>
              <a:defRPr/>
            </a:pPr>
            <a:r>
              <a:rPr lang="en-US" b="1" dirty="0"/>
              <a:t>Presenter Notes</a:t>
            </a:r>
          </a:p>
          <a:p>
            <a:pPr marL="0" marR="0" lvl="0" indent="0" algn="l" defTabSz="914400" rtl="0" eaLnBrk="1" fontAlgn="auto" latinLnBrk="0" hangingPunct="1">
              <a:spcBef>
                <a:spcPts val="0"/>
              </a:spcBef>
              <a:spcAft>
                <a:spcPts val="600"/>
              </a:spcAft>
              <a:buClrTx/>
              <a:buSzTx/>
              <a:buFont typeface="Wingdings" panose="05000000000000000000" pitchFamily="2" charset="2"/>
              <a:buNone/>
              <a:tabLst/>
              <a:defRPr/>
            </a:pPr>
            <a:r>
              <a:rPr lang="en-US" dirty="0"/>
              <a:t>What does Ms. Stone need to know about her Marketplace plan once her Medicare begins? </a:t>
            </a:r>
          </a:p>
          <a:p>
            <a:pPr marL="230188" lvl="0" indent="-230188">
              <a:spcBef>
                <a:spcPts val="0"/>
              </a:spcBef>
              <a:buClrTx/>
              <a:buFontTx/>
              <a:buAutoNum type="alphaLcPeriod"/>
            </a:pPr>
            <a:r>
              <a:rPr lang="en-US" sz="1200" dirty="0"/>
              <a:t>That they will coordinate if she keeps both.</a:t>
            </a:r>
          </a:p>
          <a:p>
            <a:pPr marL="230188" lvl="0" indent="-230188">
              <a:spcBef>
                <a:spcPts val="0"/>
              </a:spcBef>
              <a:buClrTx/>
              <a:buFontTx/>
              <a:buAutoNum type="alphaLcPeriod"/>
            </a:pPr>
            <a:r>
              <a:rPr lang="en-US" sz="1200" dirty="0"/>
              <a:t>It will automatically terminate once her Medicare starts.</a:t>
            </a:r>
          </a:p>
          <a:p>
            <a:pPr marL="230188" lvl="0" indent="-230188">
              <a:spcBef>
                <a:spcPts val="0"/>
              </a:spcBef>
              <a:buClrTx/>
              <a:buFontTx/>
              <a:buAutoNum type="alphaLcPeriod"/>
            </a:pPr>
            <a:r>
              <a:rPr lang="en-US" sz="1200" dirty="0"/>
              <a:t>The cost of her Marketplace plan will increase once Medicare starts.</a:t>
            </a:r>
          </a:p>
          <a:p>
            <a:pPr marL="230188" lvl="0" indent="-230188">
              <a:spcBef>
                <a:spcPts val="0"/>
              </a:spcBef>
              <a:buClrTx/>
              <a:buFontTx/>
              <a:buAutoNum type="alphaLcPeriod"/>
            </a:pPr>
            <a:r>
              <a:rPr lang="en-US" sz="1200" dirty="0"/>
              <a:t>All of the above.</a:t>
            </a:r>
          </a:p>
          <a:p>
            <a:pPr marL="0" marR="0" lvl="0" indent="0" algn="l" defTabSz="914400" rtl="0" eaLnBrk="1" fontAlgn="auto" latinLnBrk="0" hangingPunct="1">
              <a:spcBef>
                <a:spcPts val="0"/>
              </a:spcBef>
              <a:spcAft>
                <a:spcPts val="600"/>
              </a:spcAft>
              <a:buClrTx/>
              <a:buSzTx/>
              <a:buFont typeface="Wingdings" panose="05000000000000000000" pitchFamily="2" charset="2"/>
              <a:buNone/>
              <a:tabLst/>
              <a:defRPr/>
            </a:pPr>
            <a:r>
              <a:rPr lang="en-US" sz="1200" dirty="0">
                <a:cs typeface="Arial"/>
              </a:rPr>
              <a:t>Answer: c. The cost of her Marketplace plan will increase once Medicare starts.</a:t>
            </a:r>
            <a:endParaRPr lang="en-US" dirty="0"/>
          </a:p>
          <a:p>
            <a:pPr marL="0" indent="0">
              <a:buNone/>
            </a:pPr>
            <a:endParaRPr lang="en-US" dirty="0"/>
          </a:p>
        </p:txBody>
      </p:sp>
    </p:spTree>
    <p:extLst>
      <p:ext uri="{BB962C8B-B14F-4D97-AF65-F5344CB8AC3E}">
        <p14:creationId xmlns:p14="http://schemas.microsoft.com/office/powerpoint/2010/main" val="400260974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pPr marL="0" indent="0">
              <a:buNone/>
            </a:pPr>
            <a:r>
              <a:rPr lang="en-US" sz="1200" b="1" i="0" u="none" strike="noStrike" kern="1200" baseline="0" dirty="0">
                <a:solidFill>
                  <a:schemeClr val="tx1"/>
                </a:solidFill>
                <a:latin typeface="+mn-lt"/>
                <a:ea typeface="+mn-ea"/>
                <a:cs typeface="+mn-cs"/>
              </a:rPr>
              <a:t>Presenter Notes</a:t>
            </a:r>
          </a:p>
          <a:p>
            <a:pPr marL="0" indent="0">
              <a:buNone/>
            </a:pPr>
            <a:r>
              <a:rPr lang="en-US" dirty="0"/>
              <a:t>Ms. Stone will need to return to the Marketplace to notify them and ensure that her tax credit and CSR have been terminated. (For information on how to do this, visit </a:t>
            </a:r>
            <a:r>
              <a:rPr lang="en-US" dirty="0">
                <a:hlinkClick r:id="rId3"/>
              </a:rPr>
              <a:t>HealthCare.gov/medicare/changing-from-marketplace-to-</a:t>
            </a:r>
            <a:r>
              <a:rPr lang="en-US" dirty="0" err="1">
                <a:hlinkClick r:id="rId3"/>
              </a:rPr>
              <a:t>medicare</a:t>
            </a:r>
            <a:r>
              <a:rPr lang="en-US" dirty="0"/>
              <a:t>.) The cost of her Marketplace plan will increase once she gets Medicare. She’ll have to pay the full monthly premium for her Marketplace plan and the full out-of-pocket costs when she gets services. This may not be an affordable option for her. </a:t>
            </a:r>
          </a:p>
        </p:txBody>
      </p:sp>
    </p:spTree>
    <p:extLst>
      <p:ext uri="{BB962C8B-B14F-4D97-AF65-F5344CB8AC3E}">
        <p14:creationId xmlns:p14="http://schemas.microsoft.com/office/powerpoint/2010/main" val="401729865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Tx/>
              <a:buSzTx/>
              <a:buFont typeface="Wingdings" panose="05000000000000000000" pitchFamily="2" charset="2"/>
              <a:buNone/>
              <a:tabLst/>
              <a:defRPr/>
            </a:pPr>
            <a:r>
              <a:rPr lang="en-US" b="1" dirty="0"/>
              <a:t>Presenter Notes</a:t>
            </a:r>
          </a:p>
          <a:p>
            <a:pPr marL="0" marR="0" lvl="0" indent="0" algn="l" defTabSz="914400" rtl="0" eaLnBrk="1" fontAlgn="auto" latinLnBrk="0" hangingPunct="1">
              <a:lnSpc>
                <a:spcPct val="100000"/>
              </a:lnSpc>
              <a:spcBef>
                <a:spcPts val="0"/>
              </a:spcBef>
              <a:spcAft>
                <a:spcPts val="600"/>
              </a:spcAft>
              <a:buClrTx/>
              <a:buSzTx/>
              <a:buFont typeface="Wingdings" panose="05000000000000000000" pitchFamily="2" charset="2"/>
              <a:buNone/>
              <a:tabLst/>
              <a:defRPr/>
            </a:pPr>
            <a:r>
              <a:rPr lang="en-US" dirty="0"/>
              <a:t>How would Ms. Stone’s situation be affected if she were never married? </a:t>
            </a:r>
          </a:p>
          <a:p>
            <a:pPr marL="230188" lvl="0" indent="-230188">
              <a:spcBef>
                <a:spcPts val="0"/>
              </a:spcBef>
              <a:buClrTx/>
              <a:buFontTx/>
              <a:buAutoNum type="alphaLcPeriod"/>
            </a:pPr>
            <a:r>
              <a:rPr lang="en-US" sz="1200" dirty="0"/>
              <a:t>It would affect the number of work credits she has.</a:t>
            </a:r>
          </a:p>
          <a:p>
            <a:pPr marL="230188" lvl="0" indent="-230188">
              <a:spcBef>
                <a:spcPts val="0"/>
              </a:spcBef>
              <a:buClrTx/>
              <a:buFontTx/>
              <a:buAutoNum type="alphaLcPeriod"/>
            </a:pPr>
            <a:r>
              <a:rPr lang="en-US" sz="1200" dirty="0"/>
              <a:t>Social Security would determine she’d have to pay a premium for Part A.</a:t>
            </a:r>
          </a:p>
          <a:p>
            <a:pPr marL="230188" lvl="0" indent="-230188">
              <a:spcBef>
                <a:spcPts val="0"/>
              </a:spcBef>
              <a:buClrTx/>
              <a:buFontTx/>
              <a:buAutoNum type="alphaLcPeriod"/>
            </a:pPr>
            <a:r>
              <a:rPr lang="en-US" sz="1200" dirty="0"/>
              <a:t>She might find it more affordable to keep her Marketplace plan and not sign up for Medicare.</a:t>
            </a:r>
          </a:p>
          <a:p>
            <a:pPr marL="230188" lvl="0" indent="-230188">
              <a:spcBef>
                <a:spcPts val="0"/>
              </a:spcBef>
              <a:buClrTx/>
              <a:buFontTx/>
              <a:buAutoNum type="alphaLcPeriod"/>
            </a:pPr>
            <a:r>
              <a:rPr lang="en-US" sz="1200" dirty="0"/>
              <a:t>All of the above.</a:t>
            </a:r>
          </a:p>
          <a:p>
            <a:pPr marL="0" marR="0" lvl="0" indent="0" algn="l" defTabSz="914400" rtl="0" eaLnBrk="1" fontAlgn="auto" latinLnBrk="0" hangingPunct="1">
              <a:lnSpc>
                <a:spcPct val="100000"/>
              </a:lnSpc>
              <a:spcBef>
                <a:spcPts val="0"/>
              </a:spcBef>
              <a:spcAft>
                <a:spcPts val="600"/>
              </a:spcAft>
              <a:buClrTx/>
              <a:buSzTx/>
              <a:buFont typeface="Wingdings" panose="05000000000000000000" pitchFamily="2" charset="2"/>
              <a:buNone/>
              <a:tabLst/>
              <a:defRPr/>
            </a:pPr>
            <a:r>
              <a:rPr lang="en-US" sz="1200" dirty="0">
                <a:cs typeface="Arial"/>
              </a:rPr>
              <a:t>Answer: d. All of the above</a:t>
            </a:r>
            <a:endParaRPr lang="en-US" dirty="0"/>
          </a:p>
          <a:p>
            <a:pPr marL="0" indent="0">
              <a:buNone/>
            </a:pPr>
            <a:endParaRPr lang="en-US" dirty="0"/>
          </a:p>
        </p:txBody>
      </p:sp>
    </p:spTree>
    <p:extLst>
      <p:ext uri="{BB962C8B-B14F-4D97-AF65-F5344CB8AC3E}">
        <p14:creationId xmlns:p14="http://schemas.microsoft.com/office/powerpoint/2010/main" val="289897152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pPr marL="0" indent="0">
              <a:buNone/>
            </a:pPr>
            <a:r>
              <a:rPr lang="en-US" sz="1200" b="1" i="0" u="none" strike="noStrike" kern="1200" baseline="0" dirty="0">
                <a:solidFill>
                  <a:schemeClr val="tx1"/>
                </a:solidFill>
                <a:latin typeface="+mn-lt"/>
                <a:ea typeface="+mn-ea"/>
                <a:cs typeface="+mn-cs"/>
              </a:rPr>
              <a:t>Presenter Notes</a:t>
            </a:r>
          </a:p>
          <a:p>
            <a:pPr marL="0" indent="0">
              <a:buNone/>
            </a:pPr>
            <a:r>
              <a:rPr lang="en-US" sz="1200" i="0" u="none" strike="noStrike" kern="1200" baseline="0" dirty="0">
                <a:solidFill>
                  <a:schemeClr val="tx1"/>
                </a:solidFill>
                <a:latin typeface="+mn-lt"/>
                <a:ea typeface="+mn-ea"/>
                <a:cs typeface="+mn-cs"/>
              </a:rPr>
              <a:t>How would Ms. Stone’s situation be affected if she were never married? </a:t>
            </a:r>
          </a:p>
          <a:p>
            <a:pPr marL="168275" indent="-168275"/>
            <a:r>
              <a:rPr lang="en-US" sz="1200" b="0" i="0" u="none" strike="noStrike" kern="1200" baseline="0" dirty="0">
                <a:solidFill>
                  <a:schemeClr val="tx1"/>
                </a:solidFill>
                <a:latin typeface="+mn-lt"/>
                <a:ea typeface="+mn-ea"/>
                <a:cs typeface="+mn-cs"/>
              </a:rPr>
              <a:t>Since Ms. Stone didn’t work enough in her lifetime to get Social Security benefits if she’d never married, she might have to pay a premium for Part A. In this limited circumstance, she might find it more affordable to continue with her Marketplace coverage and choose not to sign up for Medicare. If she was getting a tax credit and CSR, she can keep it as long as she doesn’t sign up for Medicare. </a:t>
            </a:r>
          </a:p>
          <a:p>
            <a:pPr marL="168275" indent="-168275"/>
            <a:r>
              <a:rPr lang="en-US" sz="1200" b="0" i="0" u="none" strike="noStrike" kern="1200" baseline="0" dirty="0">
                <a:solidFill>
                  <a:schemeClr val="tx1"/>
                </a:solidFill>
                <a:latin typeface="+mn-lt"/>
                <a:ea typeface="+mn-ea"/>
                <a:cs typeface="+mn-cs"/>
              </a:rPr>
              <a:t>Fortunately for Ms. Stone, since she was married to a Medicare-qualifying spouse for 10 years or more, and her spouse worked and paid Medicare taxes for over 10 years/40 quarters, she qualifies for premium-free Part A based on her spouse’s work history. </a:t>
            </a:r>
          </a:p>
          <a:p>
            <a:pPr marL="0" indent="0">
              <a:buNone/>
            </a:pPr>
            <a:endParaRPr lang="en-US" sz="1200" b="0" i="0" u="none" strike="noStrike" kern="1200" baseline="0" dirty="0">
              <a:solidFill>
                <a:schemeClr val="tx1"/>
              </a:solidFill>
              <a:latin typeface="+mn-lt"/>
              <a:ea typeface="+mn-ea"/>
              <a:cs typeface="+mn-cs"/>
            </a:endParaRPr>
          </a:p>
        </p:txBody>
      </p:sp>
    </p:spTree>
    <p:extLst>
      <p:ext uri="{BB962C8B-B14F-4D97-AF65-F5344CB8AC3E}">
        <p14:creationId xmlns:p14="http://schemas.microsoft.com/office/powerpoint/2010/main" val="157748907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631658" y="3703320"/>
            <a:ext cx="5594684" cy="3600450"/>
          </a:xfrm>
        </p:spPr>
        <p:txBody>
          <a:bodyPr/>
          <a:lstStyle/>
          <a:p>
            <a:pPr marL="0" marR="0" lvl="0" indent="0" algn="l" defTabSz="914400" rtl="0" eaLnBrk="1" fontAlgn="auto" latinLnBrk="0" hangingPunct="1">
              <a:lnSpc>
                <a:spcPct val="100000"/>
              </a:lnSpc>
              <a:buClrTx/>
              <a:buSzTx/>
              <a:buFont typeface="Wingdings" panose="05000000000000000000" pitchFamily="2" charset="2"/>
              <a:buNone/>
              <a:tabLst/>
              <a:defRPr/>
            </a:pPr>
            <a:r>
              <a:rPr lang="en-US" b="1" dirty="0"/>
              <a:t>Presenter Notes</a:t>
            </a:r>
          </a:p>
          <a:p>
            <a:pPr marL="0" marR="0" lvl="0" indent="0" algn="l" defTabSz="914400" rtl="0" eaLnBrk="1" fontAlgn="auto" latinLnBrk="0" hangingPunct="1">
              <a:lnSpc>
                <a:spcPct val="100000"/>
              </a:lnSpc>
              <a:buClrTx/>
              <a:buSzTx/>
              <a:buFont typeface="Wingdings" panose="05000000000000000000" pitchFamily="2" charset="2"/>
              <a:buNone/>
              <a:tabLst/>
              <a:defRPr/>
            </a:pPr>
            <a:r>
              <a:rPr lang="en-US" dirty="0"/>
              <a:t>Here are some</a:t>
            </a:r>
            <a:r>
              <a:rPr lang="en-US" baseline="0" dirty="0"/>
              <a:t> key points to remember about Medicare and the Marketplace.</a:t>
            </a:r>
          </a:p>
          <a:p>
            <a:pPr marL="114300" marR="0" lvl="0" indent="-114300" algn="l" defTabSz="914400" rtl="0" eaLnBrk="1" fontAlgn="auto" latinLnBrk="0" hangingPunct="1">
              <a:lnSpc>
                <a:spcPct val="100000"/>
              </a:lnSpc>
              <a:buClrTx/>
              <a:buSzPct val="100000"/>
              <a:buFont typeface="Wingdings" panose="05000000000000000000" pitchFamily="2" charset="2"/>
              <a:buChar char="§"/>
              <a:tabLst>
                <a:tab pos="462732" algn="l"/>
              </a:tabLst>
              <a:defRPr/>
            </a:pPr>
            <a:r>
              <a:rPr lang="en-US" dirty="0"/>
              <a:t>If you have Marketplace coverage and later become eligible for premium-free Medicare Part</a:t>
            </a:r>
            <a:r>
              <a:rPr lang="en-US" baseline="0" dirty="0"/>
              <a:t> A (Hospital Insurance)</a:t>
            </a:r>
            <a:r>
              <a:rPr lang="en-US" dirty="0"/>
              <a:t>, you may be responsible for paying back </a:t>
            </a:r>
            <a:r>
              <a:rPr lang="en-US" sz="1200" dirty="0">
                <a:solidFill>
                  <a:schemeClr val="tx1"/>
                </a:solidFill>
              </a:rPr>
              <a:t>all or some of the </a:t>
            </a:r>
            <a:r>
              <a:rPr lang="en-US" dirty="0"/>
              <a:t>premium tax credits you</a:t>
            </a:r>
            <a:r>
              <a:rPr lang="en-US" baseline="0" dirty="0"/>
              <a:t> </a:t>
            </a:r>
            <a:r>
              <a:rPr lang="en-US" dirty="0"/>
              <a:t>received after becoming eligible for premium-free Part</a:t>
            </a:r>
            <a:r>
              <a:rPr lang="en-US" baseline="0" dirty="0"/>
              <a:t> A</a:t>
            </a:r>
            <a:r>
              <a:rPr lang="en-US" dirty="0"/>
              <a:t>.</a:t>
            </a:r>
          </a:p>
          <a:p>
            <a:pPr marL="114300" indent="-114300">
              <a:lnSpc>
                <a:spcPct val="100000"/>
              </a:lnSpc>
              <a:buSzPct val="100000"/>
              <a:buFont typeface="Wingdings" panose="05000000000000000000" pitchFamily="2" charset="2"/>
              <a:buChar char="§"/>
              <a:tabLst>
                <a:tab pos="462732" algn="l"/>
              </a:tabLst>
            </a:pPr>
            <a:r>
              <a:rPr lang="en-US" dirty="0"/>
              <a:t>If you have premium-free Part A and keep your Marketplace plan, you: </a:t>
            </a:r>
          </a:p>
          <a:p>
            <a:pPr marL="228600" lvl="1" indent="-114300">
              <a:lnSpc>
                <a:spcPct val="100000"/>
              </a:lnSpc>
              <a:buSzPct val="100000"/>
              <a:buFont typeface="Arial" panose="020B0604020202020204" pitchFamily="34" charset="0"/>
              <a:buChar char="•"/>
              <a:tabLst>
                <a:tab pos="462732" algn="l"/>
              </a:tabLst>
            </a:pPr>
            <a:r>
              <a:rPr lang="en-US" dirty="0"/>
              <a:t>Have to pay the full price for your Marketplace plan premiums.</a:t>
            </a:r>
          </a:p>
          <a:p>
            <a:pPr marL="228600" lvl="1" indent="-114300">
              <a:lnSpc>
                <a:spcPct val="100000"/>
              </a:lnSpc>
              <a:buSzPct val="100000"/>
              <a:buFont typeface="Arial" panose="020B0604020202020204" pitchFamily="34" charset="0"/>
              <a:buChar char="•"/>
              <a:tabLst>
                <a:tab pos="462732" algn="l"/>
              </a:tabLst>
            </a:pPr>
            <a:r>
              <a:rPr lang="en-US" dirty="0"/>
              <a:t>May</a:t>
            </a:r>
            <a:r>
              <a:rPr lang="en-US" baseline="0" dirty="0"/>
              <a:t> n</a:t>
            </a:r>
            <a:r>
              <a:rPr lang="en-US" dirty="0"/>
              <a:t>eed to return to the Marketplace to end your premium tax credits</a:t>
            </a:r>
          </a:p>
          <a:p>
            <a:pPr marL="228600" marR="0" lvl="1" indent="-114300" algn="l" defTabSz="685800" rtl="0" eaLnBrk="1" fontAlgn="auto" latinLnBrk="0" hangingPunct="1">
              <a:lnSpc>
                <a:spcPct val="100000"/>
              </a:lnSpc>
              <a:buClrTx/>
              <a:buSzPct val="100000"/>
              <a:buFont typeface="Arial" panose="020B0604020202020204" pitchFamily="34" charset="0"/>
              <a:buChar char="•"/>
              <a:tabLst>
                <a:tab pos="462732" algn="l"/>
              </a:tabLst>
              <a:defRPr/>
            </a:pPr>
            <a:r>
              <a:rPr lang="en-US" sz="1200" dirty="0">
                <a:solidFill>
                  <a:schemeClr val="tx1"/>
                </a:solidFill>
              </a:rPr>
              <a:t>May have to pay back all or some of the premium tax credits paid on your behalf for months of overlapping coverage</a:t>
            </a:r>
            <a:endParaRPr lang="en-US" dirty="0"/>
          </a:p>
        </p:txBody>
      </p:sp>
    </p:spTree>
    <p:extLst>
      <p:ext uri="{BB962C8B-B14F-4D97-AF65-F5344CB8AC3E}">
        <p14:creationId xmlns:p14="http://schemas.microsoft.com/office/powerpoint/2010/main" val="391673583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685800" y="3578578"/>
            <a:ext cx="5613400" cy="4899378"/>
          </a:xfrm>
        </p:spPr>
        <p:txBody>
          <a:bodyPr/>
          <a:lstStyle/>
          <a:p>
            <a:pPr marL="0" indent="0">
              <a:lnSpc>
                <a:spcPct val="100000"/>
              </a:lnSpc>
              <a:buSzPct val="100000"/>
              <a:buNone/>
              <a:tabLst>
                <a:tab pos="462732" algn="l"/>
              </a:tabLst>
            </a:pPr>
            <a:r>
              <a:rPr lang="en-US" b="1" dirty="0"/>
              <a:t>Presenter Notes</a:t>
            </a:r>
          </a:p>
          <a:p>
            <a:pPr marL="0" indent="0">
              <a:lnSpc>
                <a:spcPct val="100000"/>
              </a:lnSpc>
              <a:buSzPct val="100000"/>
              <a:buNone/>
              <a:tabLst>
                <a:tab pos="462732" algn="l"/>
              </a:tabLst>
            </a:pPr>
            <a:r>
              <a:rPr lang="en-US" dirty="0"/>
              <a:t>More key points to remember include:</a:t>
            </a:r>
          </a:p>
          <a:p>
            <a:pPr marL="114300" indent="-114300">
              <a:lnSpc>
                <a:spcPct val="100000"/>
              </a:lnSpc>
              <a:buSzPct val="100000"/>
              <a:buFont typeface="Wingdings" panose="05000000000000000000" pitchFamily="2" charset="2"/>
              <a:buChar char="§"/>
              <a:tabLst>
                <a:tab pos="462732" algn="l"/>
              </a:tabLst>
            </a:pPr>
            <a:r>
              <a:rPr lang="en-US" dirty="0"/>
              <a:t>If you don’t sign up for Part A (if you had to buy it) and Medicare</a:t>
            </a:r>
            <a:r>
              <a:rPr lang="en-US" baseline="0" dirty="0"/>
              <a:t> </a:t>
            </a:r>
            <a:r>
              <a:rPr lang="en-US" dirty="0"/>
              <a:t>Part B (Medical Insurance) during your Initial</a:t>
            </a:r>
            <a:r>
              <a:rPr lang="en-US" baseline="0" dirty="0"/>
              <a:t> Enrollment Period</a:t>
            </a:r>
            <a:r>
              <a:rPr lang="en-US" dirty="0"/>
              <a:t> (IEP) you may have:</a:t>
            </a:r>
          </a:p>
          <a:p>
            <a:pPr marL="228600" lvl="1" indent="-114300">
              <a:lnSpc>
                <a:spcPct val="100000"/>
              </a:lnSpc>
              <a:buSzPct val="100000"/>
              <a:buFont typeface="Arial" panose="020B0604020202020204" pitchFamily="34" charset="0"/>
              <a:buChar char="•"/>
              <a:tabLst>
                <a:tab pos="462732" algn="l"/>
              </a:tabLst>
            </a:pPr>
            <a:r>
              <a:rPr lang="en-US" dirty="0"/>
              <a:t>Late enrollment penalties when you decide to sign up.</a:t>
            </a:r>
          </a:p>
          <a:p>
            <a:pPr marL="228600" lvl="1" indent="-114300">
              <a:lnSpc>
                <a:spcPct val="100000"/>
              </a:lnSpc>
              <a:buSzPct val="100000"/>
              <a:buFont typeface="Arial" panose="020B0604020202020204" pitchFamily="34" charset="0"/>
              <a:buChar char="•"/>
              <a:tabLst>
                <a:tab pos="462732" algn="l"/>
              </a:tabLst>
            </a:pPr>
            <a:r>
              <a:rPr lang="en-US" dirty="0"/>
              <a:t>A gap in coverage if you have to wait until Medicare’s General</a:t>
            </a:r>
            <a:r>
              <a:rPr lang="en-US" baseline="0" dirty="0"/>
              <a:t> </a:t>
            </a:r>
            <a:r>
              <a:rPr lang="en-US" dirty="0"/>
              <a:t>Enrollment Period (GEP)</a:t>
            </a:r>
            <a:r>
              <a:rPr lang="en-US" baseline="0" dirty="0"/>
              <a:t> </a:t>
            </a:r>
            <a:r>
              <a:rPr lang="en-US" dirty="0"/>
              <a:t>to sign up.</a:t>
            </a:r>
          </a:p>
          <a:p>
            <a:pPr marL="114300" indent="-114300">
              <a:lnSpc>
                <a:spcPct val="100000"/>
              </a:lnSpc>
              <a:buFont typeface="Wingdings" panose="05000000000000000000" pitchFamily="2" charset="2"/>
              <a:buChar char="§"/>
            </a:pPr>
            <a:r>
              <a:rPr lang="en-US" dirty="0"/>
              <a:t>Timing is important when canceling your Marketplace</a:t>
            </a:r>
            <a:r>
              <a:rPr lang="en-US" baseline="0" dirty="0"/>
              <a:t> plan.</a:t>
            </a:r>
          </a:p>
          <a:p>
            <a:pPr marL="114300" indent="-114300">
              <a:lnSpc>
                <a:spcPct val="100000"/>
              </a:lnSpc>
              <a:buFont typeface="Wingdings" panose="05000000000000000000" pitchFamily="2" charset="2"/>
              <a:buChar char="§"/>
            </a:pPr>
            <a:r>
              <a:rPr lang="en-US"/>
              <a:t>If </a:t>
            </a:r>
            <a:r>
              <a:rPr lang="en-US" dirty="0"/>
              <a:t>you already have Medicare, you probably can’t enroll in the Marketplace.</a:t>
            </a:r>
          </a:p>
          <a:p>
            <a:pPr marL="0" indent="0">
              <a:lnSpc>
                <a:spcPct val="100000"/>
              </a:lnSpc>
              <a:buFont typeface="Wingdings" panose="05000000000000000000" pitchFamily="2" charset="2"/>
              <a:buNone/>
            </a:pPr>
            <a:endParaRPr lang="en-US" dirty="0"/>
          </a:p>
          <a:p>
            <a:pPr marL="0" indent="0">
              <a:buNone/>
            </a:pPr>
            <a:endParaRPr lang="en-US" dirty="0"/>
          </a:p>
        </p:txBody>
      </p:sp>
    </p:spTree>
    <p:extLst>
      <p:ext uri="{BB962C8B-B14F-4D97-AF65-F5344CB8AC3E}">
        <p14:creationId xmlns:p14="http://schemas.microsoft.com/office/powerpoint/2010/main" val="216007926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531906" y="3703320"/>
            <a:ext cx="5701554" cy="3600450"/>
          </a:xfrm>
        </p:spPr>
        <p:txBody>
          <a:bodyPr/>
          <a:lstStyle/>
          <a:p>
            <a:pPr marL="0" indent="0">
              <a:spcBef>
                <a:spcPts val="600"/>
              </a:spcBef>
              <a:buNone/>
            </a:pPr>
            <a:r>
              <a:rPr lang="en-US" b="1" dirty="0"/>
              <a:t>Presenter Notes</a:t>
            </a:r>
          </a:p>
          <a:p>
            <a:pPr marL="0" indent="0">
              <a:spcBef>
                <a:spcPts val="600"/>
              </a:spcBef>
              <a:buNone/>
            </a:pPr>
            <a:r>
              <a:rPr lang="en-US" dirty="0"/>
              <a:t>There are a variety of Medicare resources available to help you learn more and answer any questions,</a:t>
            </a:r>
            <a:r>
              <a:rPr lang="en-US" baseline="0" dirty="0"/>
              <a:t> including: </a:t>
            </a:r>
          </a:p>
          <a:p>
            <a:pPr marL="111125" lvl="0" indent="-111125">
              <a:defRPr/>
            </a:pPr>
            <a:r>
              <a:rPr kumimoji="0" lang="en-US" b="0" i="0" u="none" strike="noStrike" kern="1200" cap="none" spc="0" normalizeH="0" baseline="0" noProof="0" dirty="0">
                <a:ln>
                  <a:noFill/>
                </a:ln>
                <a:solidFill>
                  <a:prstClr val="black"/>
                </a:solidFill>
                <a:effectLst/>
                <a:uLnTx/>
                <a:uFillTx/>
              </a:rPr>
              <a:t>CMS – </a:t>
            </a:r>
            <a:r>
              <a:rPr lang="en-US" dirty="0">
                <a:hlinkClick r:id="rId3"/>
              </a:rPr>
              <a:t>CMS.gov</a:t>
            </a:r>
            <a:endParaRPr kumimoji="0" lang="en-US" b="0" i="0" u="none" strike="noStrike" kern="1200" cap="none" spc="0" normalizeH="0" baseline="0" noProof="0" dirty="0">
              <a:ln>
                <a:noFill/>
              </a:ln>
              <a:solidFill>
                <a:prstClr val="black"/>
              </a:solidFill>
              <a:effectLst/>
              <a:uLnTx/>
              <a:uFillTx/>
            </a:endParaRPr>
          </a:p>
          <a:p>
            <a:pPr marL="114300" lvl="1" indent="-114300">
              <a:spcBef>
                <a:spcPts val="600"/>
              </a:spcBef>
              <a:buFont typeface="Wingdings" panose="05000000000000000000" pitchFamily="2" charset="2"/>
              <a:buChar char="§"/>
            </a:pPr>
            <a:r>
              <a:rPr lang="en-US" dirty="0"/>
              <a:t>Medicare – </a:t>
            </a:r>
            <a:r>
              <a:rPr lang="en-US" dirty="0">
                <a:hlinkClick r:id="rId4"/>
              </a:rPr>
              <a:t>Medicare.gov</a:t>
            </a:r>
            <a:r>
              <a:rPr lang="en-US" dirty="0"/>
              <a:t> (You can also call 1-800-MEDICARE (1-800-633-4227);</a:t>
            </a:r>
            <a:r>
              <a:rPr lang="en-US" baseline="0" dirty="0"/>
              <a:t> </a:t>
            </a:r>
            <a:r>
              <a:rPr lang="en-US" dirty="0"/>
              <a:t>TTY: 1-877-486-2048 or visit </a:t>
            </a:r>
            <a:r>
              <a:rPr lang="en-US" sz="1200" u="sng" kern="1200" dirty="0">
                <a:solidFill>
                  <a:schemeClr val="tx1"/>
                </a:solidFill>
                <a:effectLst/>
                <a:latin typeface="+mn-lt"/>
                <a:ea typeface="+mn-ea"/>
                <a:cs typeface="+mn-cs"/>
                <a:hlinkClick r:id="rId5"/>
              </a:rPr>
              <a:t>Facebook.com/Medicare.gov</a:t>
            </a:r>
            <a:r>
              <a:rPr lang="en-US" sz="1200" kern="1200" dirty="0">
                <a:solidFill>
                  <a:schemeClr val="tx1"/>
                </a:solidFill>
                <a:effectLst/>
                <a:latin typeface="+mn-lt"/>
                <a:ea typeface="+mn-ea"/>
                <a:cs typeface="+mn-cs"/>
              </a:rPr>
              <a:t>)</a:t>
            </a:r>
            <a:r>
              <a:rPr lang="en-US" sz="1200" kern="1200" dirty="0">
                <a:effectLst/>
                <a:latin typeface="+mn-lt"/>
                <a:ea typeface="+mn-ea"/>
                <a:cs typeface="+mn-cs"/>
              </a:rPr>
              <a:t>.</a:t>
            </a:r>
          </a:p>
          <a:p>
            <a:pPr marL="111125" marR="0" lvl="0" indent="-111125" algn="l" defTabSz="914400" rtl="0" eaLnBrk="1" fontAlgn="auto" latinLnBrk="0" hangingPunct="1">
              <a:spcBef>
                <a:spcPts val="0"/>
              </a:spcBef>
              <a:buClrTx/>
              <a:buSzTx/>
              <a:buFont typeface="Wingdings" panose="05000000000000000000" pitchFamily="2" charset="2"/>
              <a:buChar char="§"/>
              <a:tabLst/>
              <a:defRPr/>
            </a:pPr>
            <a:r>
              <a:rPr kumimoji="0" lang="en-US" b="0" i="0" u="none" strike="noStrike" kern="1200" cap="none" spc="0" normalizeH="0" baseline="0" noProof="0" dirty="0">
                <a:ln>
                  <a:noFill/>
                </a:ln>
                <a:solidFill>
                  <a:prstClr val="black"/>
                </a:solidFill>
                <a:effectLst/>
                <a:uLnTx/>
                <a:uFillTx/>
              </a:rPr>
              <a:t>Your State Health Insurance Assistance Program (SHIP). To get free personalized help, find the contact information for your local SHIP at </a:t>
            </a:r>
            <a:r>
              <a:rPr lang="en-US" sz="1200" dirty="0">
                <a:hlinkClick r:id="rId6"/>
              </a:rPr>
              <a:t>shiphelp.org</a:t>
            </a:r>
            <a:r>
              <a:rPr lang="en-US" sz="1200" dirty="0"/>
              <a:t>. </a:t>
            </a:r>
          </a:p>
          <a:p>
            <a:pPr marL="111125" marR="0" lvl="0" indent="-111125"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lang="en-US" sz="1200" dirty="0"/>
              <a:t>Health Insurance Marketplace </a:t>
            </a:r>
            <a:r>
              <a:rPr lang="en-US" dirty="0"/>
              <a:t>– </a:t>
            </a:r>
            <a:r>
              <a:rPr lang="en-US" dirty="0">
                <a:hlinkClick r:id="rId7"/>
              </a:rPr>
              <a:t>HealthCare.gov</a:t>
            </a:r>
            <a:r>
              <a:rPr lang="en-US" dirty="0"/>
              <a:t> and </a:t>
            </a:r>
            <a:r>
              <a:rPr lang="en-US" sz="1200" u="sng" kern="1200" dirty="0">
                <a:solidFill>
                  <a:srgbClr val="00529B"/>
                </a:solidFill>
                <a:effectLst/>
                <a:latin typeface="+mn-lt"/>
                <a:ea typeface="+mn-ea"/>
                <a:cs typeface="+mn-cs"/>
                <a:hlinkClick r:id="rId8">
                  <a:extLst>
                    <a:ext uri="{A12FA001-AC4F-418D-AE19-62706E023703}">
                      <ahyp:hlinkClr xmlns:ahyp="http://schemas.microsoft.com/office/drawing/2018/hyperlinkcolor" val="tx"/>
                    </a:ext>
                  </a:extLst>
                </a:hlinkClick>
              </a:rPr>
              <a:t>CMS</a:t>
            </a:r>
            <a:r>
              <a:rPr lang="en-US" sz="1200" u="sng" kern="1200" dirty="0">
                <a:solidFill>
                  <a:srgbClr val="0563C1"/>
                </a:solidFill>
                <a:effectLst/>
                <a:latin typeface="+mn-lt"/>
                <a:ea typeface="+mn-ea"/>
                <a:cs typeface="+mn-cs"/>
                <a:hlinkClick r:id="rId8">
                  <a:extLst>
                    <a:ext uri="{A12FA001-AC4F-418D-AE19-62706E023703}">
                      <ahyp:hlinkClr xmlns:ahyp="http://schemas.microsoft.com/office/drawing/2018/hyperlinkcolor" val="tx"/>
                    </a:ext>
                  </a:extLst>
                </a:hlinkClick>
              </a:rPr>
              <a:t>.gov/marketplace/in-person-assisters/training-webinars/training</a:t>
            </a:r>
            <a:endParaRPr lang="en-US" dirty="0"/>
          </a:p>
          <a:p>
            <a:pPr marL="111125" lvl="0" indent="-111125">
              <a:defRPr/>
            </a:pPr>
            <a:r>
              <a:rPr lang="en-US" dirty="0"/>
              <a:t>Medicaid – </a:t>
            </a:r>
            <a:r>
              <a:rPr lang="en-US" dirty="0">
                <a:hlinkClick r:id="rId9"/>
              </a:rPr>
              <a:t>Medicaid.gov</a:t>
            </a:r>
            <a:r>
              <a:rPr lang="en-US" dirty="0"/>
              <a:t>; </a:t>
            </a:r>
            <a:r>
              <a:rPr lang="en-US" dirty="0">
                <a:hlinkClick r:id="rId10"/>
              </a:rPr>
              <a:t>InsureKidsNow.gov</a:t>
            </a:r>
            <a:endParaRPr lang="en-US" dirty="0"/>
          </a:p>
          <a:p>
            <a:pPr marL="111125" lvl="0" indent="-111125">
              <a:defRPr/>
            </a:pPr>
            <a:r>
              <a:rPr lang="en-US" dirty="0"/>
              <a:t>Social Security – </a:t>
            </a:r>
            <a:r>
              <a:rPr lang="en-US" dirty="0">
                <a:hlinkClick r:id="rId11"/>
              </a:rPr>
              <a:t>SSA.gov</a:t>
            </a:r>
            <a:endParaRPr lang="en-US" dirty="0"/>
          </a:p>
          <a:p>
            <a:pPr marL="111125" lvl="0" indent="-111125">
              <a:defRPr/>
            </a:pPr>
            <a:endParaRPr lang="en-US" dirty="0"/>
          </a:p>
        </p:txBody>
      </p:sp>
    </p:spTree>
    <p:extLst>
      <p:ext uri="{BB962C8B-B14F-4D97-AF65-F5344CB8AC3E}">
        <p14:creationId xmlns:p14="http://schemas.microsoft.com/office/powerpoint/2010/main" val="97003082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pPr marL="0" lvl="0" indent="0">
              <a:lnSpc>
                <a:spcPct val="100000"/>
              </a:lnSpc>
              <a:buNone/>
            </a:pPr>
            <a:r>
              <a:rPr lang="en-US" b="1" dirty="0"/>
              <a:t>Presenter Notes</a:t>
            </a:r>
          </a:p>
          <a:p>
            <a:pPr marL="114300" marR="0" lvl="0" indent="-11430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lang="en-US" dirty="0"/>
              <a:t>Medicare &amp; the Health Insurance Marketplace® Fact Sheet at </a:t>
            </a:r>
            <a:r>
              <a:rPr lang="en-US"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CMS.gov/marketplace/outreach-and-education/medicare-and-the-health-insurance-marketplace.pdf</a:t>
            </a:r>
            <a:endParaRPr lang="en-US" dirty="0"/>
          </a:p>
          <a:p>
            <a:pPr marL="114300" marR="0" lvl="0" indent="-11430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lang="en-US" dirty="0"/>
              <a:t>CMS National Training Program Training Materials at </a:t>
            </a:r>
            <a:r>
              <a:rPr lang="en-US" dirty="0">
                <a:hlinkClick r:id="rId4"/>
              </a:rPr>
              <a:t>CMSnationaltrainingprogram.cms.gov</a:t>
            </a:r>
            <a:endParaRPr lang="en-US" dirty="0"/>
          </a:p>
          <a:p>
            <a:pPr marL="0" lvl="0" indent="0">
              <a:lnSpc>
                <a:spcPct val="100000"/>
              </a:lnSpc>
              <a:buFont typeface="Wingdings" panose="05000000000000000000" pitchFamily="2" charset="2"/>
              <a:buNone/>
            </a:pPr>
            <a:endParaRPr lang="en-US" dirty="0"/>
          </a:p>
          <a:p>
            <a:pPr marL="114300" lvl="0" indent="-114300">
              <a:lnSpc>
                <a:spcPct val="100000"/>
              </a:lnSpc>
              <a:buFont typeface="Wingdings" panose="05000000000000000000" pitchFamily="2" charset="2"/>
              <a:buChar char="§"/>
            </a:pPr>
            <a:endParaRPr lang="en-US" dirty="0"/>
          </a:p>
          <a:p>
            <a:endParaRPr lang="en-US" dirty="0"/>
          </a:p>
        </p:txBody>
      </p:sp>
    </p:spTree>
    <p:extLst>
      <p:ext uri="{BB962C8B-B14F-4D97-AF65-F5344CB8AC3E}">
        <p14:creationId xmlns:p14="http://schemas.microsoft.com/office/powerpoint/2010/main" val="428427470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0691652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570411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a:xfrm>
            <a:off x="95624" y="3465513"/>
            <a:ext cx="6762376" cy="5564934"/>
          </a:xfrm>
        </p:spPr>
        <p:txBody>
          <a:bodyPr/>
          <a:lstStyle/>
          <a:p>
            <a:pPr marL="0" indent="0" defTabSz="966612">
              <a:buNone/>
              <a:defRPr/>
            </a:pPr>
            <a:r>
              <a:rPr lang="en-US" sz="1100" b="1" i="0" u="none" strike="noStrike" dirty="0">
                <a:solidFill>
                  <a:srgbClr val="000000"/>
                </a:solidFill>
                <a:effectLst/>
                <a:cs typeface="Arial"/>
              </a:rPr>
              <a:t>Presenter Notes</a:t>
            </a:r>
            <a:r>
              <a:rPr lang="en-US" sz="1100" b="0" i="0" u="none" strike="noStrike" dirty="0">
                <a:solidFill>
                  <a:srgbClr val="444444"/>
                </a:solidFill>
                <a:effectLst/>
                <a:cs typeface="Arial"/>
              </a:rPr>
              <a:t>​</a:t>
            </a:r>
            <a:endParaRPr lang="en-US" sz="1100" dirty="0">
              <a:solidFill>
                <a:prstClr val="black"/>
              </a:solidFill>
              <a:cs typeface="Arial"/>
            </a:endParaRPr>
          </a:p>
          <a:p>
            <a:pPr marL="0" indent="0" defTabSz="966612">
              <a:buNone/>
              <a:defRPr/>
            </a:pPr>
            <a:r>
              <a:rPr lang="en-US" sz="1100" b="1" i="0" u="none" strike="noStrike" dirty="0">
                <a:solidFill>
                  <a:srgbClr val="000000"/>
                </a:solidFill>
                <a:effectLst/>
                <a:cs typeface="Arial"/>
              </a:rPr>
              <a:t>Presenter </a:t>
            </a:r>
            <a:r>
              <a:rPr lang="en-US" sz="1100" b="1" dirty="0">
                <a:solidFill>
                  <a:prstClr val="black"/>
                </a:solidFill>
              </a:rPr>
              <a:t>Option: </a:t>
            </a:r>
            <a:r>
              <a:rPr lang="en-US" sz="1100" dirty="0">
                <a:solidFill>
                  <a:prstClr val="black"/>
                </a:solidFill>
              </a:rPr>
              <a:t>You may </a:t>
            </a:r>
            <a:r>
              <a:rPr lang="en-US" sz="1100" dirty="0">
                <a:solidFill>
                  <a:srgbClr val="444444"/>
                </a:solidFill>
                <a:cs typeface="Arial"/>
              </a:rPr>
              <a:t>click on the URL to play the “Explore Your Medicare Coverage Options” video: </a:t>
            </a:r>
            <a:r>
              <a:rPr lang="en-US" sz="1100" dirty="0">
                <a:solidFill>
                  <a:srgbClr val="444444"/>
                </a:solidFill>
                <a:cs typeface="Arial"/>
                <a:hlinkClick r:id="rId3"/>
              </a:rPr>
              <a:t>https://www.youtube.com/watch?v=2ikOdAeZboY</a:t>
            </a:r>
            <a:r>
              <a:rPr lang="en-US" sz="1100" dirty="0">
                <a:solidFill>
                  <a:srgbClr val="444444"/>
                </a:solidFill>
                <a:cs typeface="Arial"/>
              </a:rPr>
              <a:t>.  </a:t>
            </a:r>
            <a:endParaRPr lang="en-US" sz="1100" b="1" i="0" u="none" strike="noStrike" dirty="0">
              <a:solidFill>
                <a:srgbClr val="000000"/>
              </a:solidFill>
              <a:effectLst/>
              <a:cs typeface="Arial"/>
            </a:endParaRPr>
          </a:p>
          <a:p>
            <a:pPr marL="0" indent="0" defTabSz="966612">
              <a:buNone/>
              <a:defRPr/>
            </a:pPr>
            <a:r>
              <a:rPr lang="en-US" sz="1100" dirty="0">
                <a:solidFill>
                  <a:prstClr val="black"/>
                </a:solidFill>
                <a:cs typeface="Arial"/>
              </a:rPr>
              <a:t>When you first </a:t>
            </a:r>
            <a:r>
              <a:rPr lang="en-US" sz="1100" dirty="0">
                <a:cs typeface="Arial"/>
              </a:rPr>
              <a:t>sign up for </a:t>
            </a:r>
            <a:r>
              <a:rPr lang="en-US" sz="1100" dirty="0">
                <a:solidFill>
                  <a:prstClr val="black"/>
                </a:solidFill>
                <a:cs typeface="Arial"/>
              </a:rPr>
              <a:t>Medicare, and during certain times of the year, you can choose how you get your Medicare coverage. There are 2 main ways to get Medicare- Original Medicare or Medicare Advantage (also known as Part C).</a:t>
            </a:r>
          </a:p>
          <a:p>
            <a:pPr marL="0" indent="0" defTabSz="966612">
              <a:buNone/>
              <a:defRPr/>
            </a:pPr>
            <a:r>
              <a:rPr lang="en-US" sz="1100" b="1" dirty="0">
                <a:solidFill>
                  <a:prstClr val="black"/>
                </a:solidFill>
                <a:cs typeface="Arial"/>
              </a:rPr>
              <a:t>Original Medicare</a:t>
            </a:r>
          </a:p>
          <a:p>
            <a:pPr marL="125525" indent="-125525">
              <a:defRPr/>
            </a:pPr>
            <a:r>
              <a:rPr lang="en-US" sz="1100" dirty="0">
                <a:solidFill>
                  <a:prstClr val="black"/>
                </a:solidFill>
                <a:cs typeface="Arial"/>
              </a:rPr>
              <a:t>Coverage includes Part A and Part B. </a:t>
            </a:r>
          </a:p>
          <a:p>
            <a:pPr marL="125834" indent="-125834" defTabSz="966612">
              <a:defRPr/>
            </a:pPr>
            <a:r>
              <a:rPr lang="en-US" sz="1100" dirty="0">
                <a:solidFill>
                  <a:prstClr val="black"/>
                </a:solidFill>
                <a:cs typeface="Arial"/>
              </a:rPr>
              <a:t>You can join a separate Medicare drug plan to get Medicare drug coverage (Part D). </a:t>
            </a:r>
            <a:endParaRPr lang="en-US" sz="1100" dirty="0">
              <a:solidFill>
                <a:prstClr val="black"/>
              </a:solidFill>
              <a:cs typeface="Arial" panose="020B0604020202020204" pitchFamily="34" charset="0"/>
            </a:endParaRPr>
          </a:p>
          <a:p>
            <a:pPr marL="125525" indent="-125525">
              <a:defRPr/>
            </a:pPr>
            <a:r>
              <a:rPr lang="en-US" sz="1100" dirty="0">
                <a:cs typeface="Arial"/>
              </a:rPr>
              <a:t>You can use any doctor or hospital that takes Medicare, anywhere in the U.S.</a:t>
            </a:r>
            <a:endParaRPr lang="en-US" sz="1100" dirty="0">
              <a:solidFill>
                <a:prstClr val="black"/>
              </a:solidFill>
              <a:cs typeface="Arial"/>
            </a:endParaRPr>
          </a:p>
          <a:p>
            <a:pPr marL="125525" indent="-125525">
              <a:defRPr/>
            </a:pPr>
            <a:r>
              <a:rPr lang="en-US" sz="1100" dirty="0">
                <a:solidFill>
                  <a:prstClr val="black"/>
                </a:solidFill>
                <a:cs typeface="Arial"/>
              </a:rPr>
              <a:t>To help pay your out-of-pocket costs in Original Medicare (like your 20% coinsurance), you can also shop for and buy supplemental coverage. This includes Medicare Supplement Insurance (Medigap) policies, which only work with Original Medicare. Or, you can use coverage from a former employer or union, or Medicaid. Medicaid is a joint federal and state program that helps with medical costs for some people with limited income and (in some cases) resources. It also offers benefits that Medicare doesn’t normally cover, like nursing home care and personal care services. The coinsurance is an amount you may be required to pay as your share of the cost for services after you pay any deductibles. Coinsurance is usually a percentage.</a:t>
            </a:r>
            <a:endParaRPr lang="en-US" sz="1100" dirty="0">
              <a:solidFill>
                <a:prstClr val="black"/>
              </a:solidFill>
              <a:cs typeface="Arial" panose="020B0604020202020204" pitchFamily="34" charset="0"/>
            </a:endParaRPr>
          </a:p>
          <a:p>
            <a:pPr marL="0" indent="0" defTabSz="966612">
              <a:buNone/>
              <a:defRPr/>
            </a:pPr>
            <a:r>
              <a:rPr lang="en-US" sz="1100" b="1" dirty="0">
                <a:solidFill>
                  <a:prstClr val="black"/>
                </a:solidFill>
                <a:cs typeface="Arial"/>
              </a:rPr>
              <a:t>Medicare Advantage (also known as Part C)</a:t>
            </a:r>
          </a:p>
          <a:p>
            <a:pPr marL="125525" indent="-125525" defTabSz="966612">
              <a:defRPr/>
            </a:pPr>
            <a:r>
              <a:rPr lang="en-US" sz="1100" dirty="0">
                <a:solidFill>
                  <a:prstClr val="black"/>
                </a:solidFill>
                <a:cs typeface="Arial"/>
              </a:rPr>
              <a:t>A Medicare-approved plan from a private company that offers an alternative to Original Medicare for your health and drug coverage. These “bundled” plans include Part A, Part B, and usually Part D.</a:t>
            </a:r>
          </a:p>
          <a:p>
            <a:pPr marL="125525" indent="-125525" defTabSz="966612">
              <a:defRPr/>
            </a:pPr>
            <a:r>
              <a:rPr lang="en-US" sz="1100" dirty="0">
                <a:solidFill>
                  <a:prstClr val="black"/>
                </a:solidFill>
                <a:cs typeface="Arial"/>
              </a:rPr>
              <a:t>In most cases, </a:t>
            </a:r>
            <a:r>
              <a:rPr lang="en-US" sz="1100" dirty="0">
                <a:cs typeface="Arial"/>
              </a:rPr>
              <a:t>you can only use </a:t>
            </a:r>
            <a:r>
              <a:rPr lang="en-US" sz="1100" dirty="0">
                <a:solidFill>
                  <a:prstClr val="black"/>
                </a:solidFill>
                <a:cs typeface="Arial"/>
              </a:rPr>
              <a:t>doctors who are in the plan’s network.</a:t>
            </a:r>
          </a:p>
          <a:p>
            <a:pPr marL="125525" indent="-125525" defTabSz="966612">
              <a:defRPr/>
            </a:pPr>
            <a:r>
              <a:rPr lang="en-US" sz="1100" dirty="0">
                <a:cs typeface="Arial"/>
              </a:rPr>
              <a:t>In many cases, you may need to get approval from your plan before it covers certain drugs or services.</a:t>
            </a:r>
          </a:p>
          <a:p>
            <a:pPr marL="125525" indent="-125525" defTabSz="966612">
              <a:defRPr/>
            </a:pPr>
            <a:r>
              <a:rPr lang="en-US" sz="1100" dirty="0">
                <a:solidFill>
                  <a:prstClr val="black"/>
                </a:solidFill>
                <a:cs typeface="Arial"/>
              </a:rPr>
              <a:t>Plans may have lower out-of-pocket costs than Original Medicare.</a:t>
            </a:r>
          </a:p>
          <a:p>
            <a:pPr marL="125525" indent="-125525" defTabSz="966612">
              <a:defRPr/>
            </a:pPr>
            <a:r>
              <a:rPr lang="en-US" sz="1100" dirty="0">
                <a:solidFill>
                  <a:prstClr val="black"/>
                </a:solidFill>
                <a:cs typeface="Arial"/>
              </a:rPr>
              <a:t>Plans may offer some extra benefits that Original Medicare doesn’t cover—like vision, hearing, and dental services. See Lesson 5 for more information on Medicare Advantage including supplemental benefits available in some Medicare Advantage Plans.</a:t>
            </a:r>
          </a:p>
          <a:p>
            <a:pPr marL="0" indent="0">
              <a:buNone/>
            </a:pPr>
            <a:endParaRPr lang="en-US" sz="1100" dirty="0"/>
          </a:p>
        </p:txBody>
      </p:sp>
    </p:spTree>
    <p:extLst>
      <p:ext uri="{BB962C8B-B14F-4D97-AF65-F5344CB8AC3E}">
        <p14:creationId xmlns:p14="http://schemas.microsoft.com/office/powerpoint/2010/main" val="41253861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385011" y="3703319"/>
            <a:ext cx="6112041" cy="4851133"/>
          </a:xfrm>
        </p:spPr>
        <p:txBody>
          <a:bodyPr/>
          <a:lstStyle/>
          <a:p>
            <a:pPr marL="0" indent="0">
              <a:spcBef>
                <a:spcPts val="600"/>
              </a:spcBef>
              <a:buNone/>
            </a:pPr>
            <a:r>
              <a:rPr lang="en-US" b="1" dirty="0"/>
              <a:t>Presenter Notes</a:t>
            </a:r>
          </a:p>
          <a:p>
            <a:pPr marL="0" indent="0">
              <a:lnSpc>
                <a:spcPct val="100000"/>
              </a:lnSpc>
              <a:spcBef>
                <a:spcPts val="600"/>
              </a:spcBef>
              <a:buFont typeface="Wingdings" panose="05000000000000000000" pitchFamily="2" charset="2"/>
              <a:buNone/>
            </a:pPr>
            <a:r>
              <a:rPr lang="en-US" dirty="0"/>
              <a:t>What should you consider when deciding</a:t>
            </a:r>
            <a:r>
              <a:rPr lang="en-US" baseline="0" dirty="0"/>
              <a:t> to enroll in Medicare Part A (Hospital Insurance)?</a:t>
            </a:r>
          </a:p>
          <a:p>
            <a:pPr marL="111125" indent="-111125">
              <a:lnSpc>
                <a:spcPct val="100000"/>
              </a:lnSpc>
              <a:spcBef>
                <a:spcPts val="600"/>
              </a:spcBef>
              <a:buFont typeface="Wingdings" panose="05000000000000000000" pitchFamily="2" charset="2"/>
              <a:buChar char="§"/>
            </a:pPr>
            <a:r>
              <a:rPr lang="en-US" dirty="0">
                <a:solidFill>
                  <a:prstClr val="black"/>
                </a:solidFill>
                <a:cs typeface="Arial"/>
              </a:rPr>
              <a:t>Most people don’t pay a monthly premium for Part A coverage because they or their spouse paid Medicare taxes while working. </a:t>
            </a:r>
            <a:endParaRPr lang="en-US" dirty="0"/>
          </a:p>
          <a:p>
            <a:pPr marL="114300" indent="-114300">
              <a:lnSpc>
                <a:spcPct val="100000"/>
              </a:lnSpc>
              <a:spcBef>
                <a:spcPts val="600"/>
              </a:spcBef>
              <a:buFont typeface="Wingdings" panose="05000000000000000000" pitchFamily="2" charset="2"/>
              <a:buChar char="§"/>
            </a:pPr>
            <a:r>
              <a:rPr lang="en-US" dirty="0"/>
              <a:t>You can no longer contribute to a Health Savings Account (HSA) if you have Medicare.</a:t>
            </a:r>
            <a:r>
              <a:rPr lang="en-US" sz="1200" b="0" i="0" kern="1200" dirty="0">
                <a:solidFill>
                  <a:schemeClr val="tx1"/>
                </a:solidFill>
                <a:effectLst/>
                <a:latin typeface="+mn-lt"/>
                <a:ea typeface="+mn-ea"/>
                <a:cs typeface="+mn-cs"/>
              </a:rPr>
              <a:t> If you decide to delay enrolling in Medicare, make sure to stop contributing to your HSA at least 6 months before you plan to enroll in Medicare.</a:t>
            </a:r>
            <a:r>
              <a:rPr lang="en-US" sz="1200" b="0" i="0" kern="1200" baseline="0" dirty="0">
                <a:solidFill>
                  <a:schemeClr val="tx1"/>
                </a:solidFill>
                <a:effectLst/>
                <a:latin typeface="+mn-lt"/>
                <a:ea typeface="+mn-ea"/>
                <a:cs typeface="+mn-cs"/>
              </a:rPr>
              <a:t> W</a:t>
            </a:r>
            <a:r>
              <a:rPr lang="en-US" sz="1200" b="0" i="0" kern="1200" dirty="0">
                <a:solidFill>
                  <a:schemeClr val="tx1"/>
                </a:solidFill>
                <a:effectLst/>
                <a:latin typeface="+mn-lt"/>
                <a:ea typeface="+mn-ea"/>
                <a:cs typeface="+mn-cs"/>
              </a:rPr>
              <a:t>hen you enroll in premium-free</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Part A, you get up to 6 months of retroactive coverage (up to the</a:t>
            </a:r>
            <a:r>
              <a:rPr lang="en-US" sz="1200" b="0" i="0" kern="1200" baseline="0" dirty="0">
                <a:solidFill>
                  <a:schemeClr val="tx1"/>
                </a:solidFill>
                <a:effectLst/>
                <a:latin typeface="+mn-lt"/>
                <a:ea typeface="+mn-ea"/>
                <a:cs typeface="+mn-cs"/>
              </a:rPr>
              <a:t> month you were first eligible</a:t>
            </a:r>
            <a:r>
              <a:rPr lang="en-US" sz="1200" b="0" i="0" kern="1200" dirty="0">
                <a:solidFill>
                  <a:schemeClr val="tx1"/>
                </a:solidFill>
                <a:effectLst/>
                <a:latin typeface="+mn-lt"/>
                <a:ea typeface="+mn-ea"/>
                <a:cs typeface="+mn-cs"/>
              </a:rPr>
              <a:t>). If you don’t stop HSA contributions at least 6 months before Medicare enrollment, you may have to pay a tax penalty.</a:t>
            </a:r>
            <a:r>
              <a:rPr lang="en-US" dirty="0"/>
              <a:t> </a:t>
            </a:r>
          </a:p>
          <a:p>
            <a:pPr marL="114300" indent="-114300">
              <a:lnSpc>
                <a:spcPct val="100000"/>
              </a:lnSpc>
              <a:spcBef>
                <a:spcPts val="600"/>
              </a:spcBef>
              <a:buFont typeface="Wingdings" panose="05000000000000000000" pitchFamily="2" charset="2"/>
              <a:buChar char="§"/>
            </a:pPr>
            <a:r>
              <a:rPr lang="en-US" dirty="0"/>
              <a:t>You’re not eligible for Marketplace premium tax credits and cost-sharing reductions (CSR) that lower your Marketplace</a:t>
            </a:r>
            <a:r>
              <a:rPr lang="en-US" baseline="0" dirty="0"/>
              <a:t> plan </a:t>
            </a:r>
            <a:r>
              <a:rPr lang="en-US" dirty="0"/>
              <a:t>deductible, copayment, and coinsurance when you qualify for premium-free Part A.</a:t>
            </a:r>
          </a:p>
          <a:p>
            <a:pPr marL="114300" indent="-114300">
              <a:lnSpc>
                <a:spcPct val="100000"/>
              </a:lnSpc>
              <a:spcBef>
                <a:spcPts val="600"/>
              </a:spcBef>
              <a:buFont typeface="Wingdings" panose="05000000000000000000" pitchFamily="2" charset="2"/>
              <a:buChar char="§"/>
            </a:pPr>
            <a:r>
              <a:rPr lang="en-US" dirty="0"/>
              <a:t>If you have to buy Part A and </a:t>
            </a:r>
            <a:r>
              <a:rPr lang="en-US" sz="1200" kern="1200" dirty="0">
                <a:solidFill>
                  <a:schemeClr val="tx1"/>
                </a:solidFill>
                <a:effectLst/>
                <a:latin typeface="+mn-lt"/>
                <a:ea typeface="+mn-ea"/>
                <a:cs typeface="+mn-cs"/>
              </a:rPr>
              <a:t>don’t buy it when you’re first eligible, your monthly premium may go up. You’ll have to pay the higher premium for twice the number of years you could’ve had Part A, but didn’t sign up.</a:t>
            </a:r>
          </a:p>
          <a:p>
            <a:pPr marL="114300" indent="-114300">
              <a:lnSpc>
                <a:spcPct val="100000"/>
              </a:lnSpc>
              <a:spcBef>
                <a:spcPts val="600"/>
              </a:spcBef>
              <a:buFont typeface="Wingdings" panose="05000000000000000000" pitchFamily="2" charset="2"/>
              <a:buChar char="§"/>
            </a:pPr>
            <a:r>
              <a:rPr lang="en-US" sz="1200" kern="1200" dirty="0">
                <a:solidFill>
                  <a:schemeClr val="tx1"/>
                </a:solidFill>
                <a:effectLst/>
                <a:latin typeface="+mn-lt"/>
                <a:ea typeface="+mn-ea"/>
                <a:cs typeface="+mn-cs"/>
              </a:rPr>
              <a:t>Part A (and</a:t>
            </a:r>
            <a:r>
              <a:rPr lang="en-US" sz="1200" kern="1200" baseline="0" dirty="0">
                <a:solidFill>
                  <a:schemeClr val="tx1"/>
                </a:solidFill>
                <a:effectLst/>
                <a:latin typeface="+mn-lt"/>
                <a:ea typeface="+mn-ea"/>
                <a:cs typeface="+mn-cs"/>
              </a:rPr>
              <a:t> Medicare Advantage Plans) </a:t>
            </a:r>
            <a:r>
              <a:rPr lang="en-US" sz="1200" kern="1200" dirty="0">
                <a:solidFill>
                  <a:schemeClr val="tx1"/>
                </a:solidFill>
                <a:effectLst/>
                <a:latin typeface="+mn-lt"/>
                <a:ea typeface="+mn-ea"/>
                <a:cs typeface="+mn-cs"/>
              </a:rPr>
              <a:t>is considered</a:t>
            </a:r>
            <a:r>
              <a:rPr lang="en-US" sz="1200" kern="1200" baseline="0" dirty="0">
                <a:solidFill>
                  <a:schemeClr val="tx1"/>
                </a:solidFill>
                <a:effectLst/>
                <a:latin typeface="+mn-lt"/>
                <a:ea typeface="+mn-ea"/>
                <a:cs typeface="+mn-cs"/>
              </a:rPr>
              <a:t> qualifying health coverage.</a:t>
            </a:r>
            <a:r>
              <a:rPr lang="en-US" b="0" i="0" dirty="0">
                <a:solidFill>
                  <a:srgbClr val="262626"/>
                </a:solidFill>
                <a:effectLst/>
                <a:latin typeface="Open Sans" panose="020B0606030504020204" pitchFamily="34" charset="0"/>
              </a:rPr>
              <a:t> </a:t>
            </a:r>
            <a:r>
              <a:rPr lang="en-US" dirty="0"/>
              <a:t>Qualifying health coverage is any health insurance that meets the Affordable Care Act requirement for coverage. The fee for not having health insurance no longer applies. This means you no longer pay a tax penalty for not having health coverage.</a:t>
            </a:r>
          </a:p>
        </p:txBody>
      </p:sp>
    </p:spTree>
    <p:extLst>
      <p:ext uri="{BB962C8B-B14F-4D97-AF65-F5344CB8AC3E}">
        <p14:creationId xmlns:p14="http://schemas.microsoft.com/office/powerpoint/2010/main" val="24003049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685800" y="3703320"/>
            <a:ext cx="5486400" cy="5243456"/>
          </a:xfrm>
        </p:spPr>
        <p:txBody>
          <a:bodyPr/>
          <a:lstStyle/>
          <a:p>
            <a:pPr marL="0" indent="0">
              <a:spcBef>
                <a:spcPts val="600"/>
              </a:spcBef>
              <a:buNone/>
            </a:pPr>
            <a:r>
              <a:rPr lang="en-US" sz="1100" b="1" dirty="0"/>
              <a:t>Presenter Notes</a:t>
            </a:r>
          </a:p>
          <a:p>
            <a:pPr marL="0" indent="0">
              <a:lnSpc>
                <a:spcPct val="100000"/>
              </a:lnSpc>
              <a:spcBef>
                <a:spcPts val="600"/>
              </a:spcBef>
              <a:buNone/>
            </a:pPr>
            <a:r>
              <a:rPr lang="en-US" sz="1100" dirty="0"/>
              <a:t>What should you consider when</a:t>
            </a:r>
            <a:r>
              <a:rPr lang="en-US" sz="1100" baseline="0" dirty="0"/>
              <a:t> deciding to sign up for Medicare Part B (Medical Insurance)?</a:t>
            </a:r>
            <a:endParaRPr lang="en-US" sz="1100" dirty="0"/>
          </a:p>
          <a:p>
            <a:pPr marL="111125" indent="-111125">
              <a:lnSpc>
                <a:spcPct val="100000"/>
              </a:lnSpc>
              <a:spcBef>
                <a:spcPts val="600"/>
              </a:spcBef>
            </a:pPr>
            <a:r>
              <a:rPr lang="en-US" sz="1100" dirty="0"/>
              <a:t>Most people pay a monthly Part B premium. It’s usually deducted monthly from their Social Security, Railroad Retirement Board (RRB), or federal retirement payments. The amount depends on income from 2</a:t>
            </a:r>
            <a:r>
              <a:rPr lang="en-US" sz="1100" baseline="0" dirty="0"/>
              <a:t> years ago </a:t>
            </a:r>
            <a:r>
              <a:rPr lang="en-US" sz="1100" dirty="0"/>
              <a:t>and when you enrolled in Part B. If you’re not getting Social Security or RRB benefits, there are</a:t>
            </a:r>
            <a:r>
              <a:rPr lang="en-US" sz="1100" baseline="0" dirty="0"/>
              <a:t> 4</a:t>
            </a:r>
            <a:r>
              <a:rPr lang="en-US" sz="1100" dirty="0"/>
              <a:t> ways to pay your premium bill:</a:t>
            </a:r>
          </a:p>
          <a:p>
            <a:pPr marL="230188" lvl="1" indent="-119063">
              <a:lnSpc>
                <a:spcPct val="100000"/>
              </a:lnSpc>
              <a:buFont typeface="Arial" panose="020B0604020202020204" pitchFamily="34" charset="0"/>
              <a:buChar char="•"/>
            </a:pPr>
            <a:r>
              <a:rPr lang="en-US" sz="1100" dirty="0"/>
              <a:t> Pay</a:t>
            </a:r>
            <a:r>
              <a:rPr lang="en-US" sz="1100" baseline="0" dirty="0"/>
              <a:t> o</a:t>
            </a:r>
            <a:r>
              <a:rPr lang="en-US" sz="1100" dirty="0"/>
              <a:t>nline through</a:t>
            </a:r>
            <a:r>
              <a:rPr lang="en-US" sz="1100" baseline="0" dirty="0"/>
              <a:t> your secure Medicare account by using your </a:t>
            </a:r>
            <a:r>
              <a:rPr lang="en-US" sz="1100" dirty="0"/>
              <a:t>credit card or debit card</a:t>
            </a:r>
          </a:p>
          <a:p>
            <a:pPr marL="230188" lvl="1" indent="-119063">
              <a:lnSpc>
                <a:spcPct val="100000"/>
              </a:lnSpc>
              <a:buFont typeface="Arial" panose="020B0604020202020204" pitchFamily="34" charset="0"/>
              <a:buChar char="•"/>
            </a:pPr>
            <a:r>
              <a:rPr lang="en-US" sz="1100" dirty="0"/>
              <a:t> Pay directly from your </a:t>
            </a:r>
            <a:r>
              <a:rPr lang="en-US" sz="1100" dirty="0">
                <a:solidFill>
                  <a:schemeClr val="tx1"/>
                </a:solidFill>
              </a:rPr>
              <a:t>savings or checking account through your bank's online bill payment service</a:t>
            </a:r>
          </a:p>
          <a:p>
            <a:pPr marL="230188" lvl="1" indent="-119063"/>
            <a:r>
              <a:rPr lang="en-US" sz="1100" dirty="0"/>
              <a:t> Sign up for Medicare Easy Pay (visit </a:t>
            </a:r>
            <a:r>
              <a:rPr lang="en-US" sz="1100" u="sng" dirty="0">
                <a:hlinkClick r:id="rId3"/>
              </a:rPr>
              <a:t>Medicare.gov/</a:t>
            </a:r>
            <a:r>
              <a:rPr lang="en-US" sz="1100" u="sng" dirty="0" err="1">
                <a:hlinkClick r:id="rId3"/>
              </a:rPr>
              <a:t>medicare</a:t>
            </a:r>
            <a:r>
              <a:rPr lang="en-US" sz="1100" u="sng" dirty="0">
                <a:hlinkClick r:id="rId3"/>
              </a:rPr>
              <a:t>-easy-pay</a:t>
            </a:r>
            <a:r>
              <a:rPr lang="en-US" sz="1100" dirty="0"/>
              <a:t> for more information)</a:t>
            </a:r>
            <a:r>
              <a:rPr lang="en-US" sz="1100" u="sng" dirty="0"/>
              <a:t> </a:t>
            </a:r>
          </a:p>
          <a:p>
            <a:pPr marL="230188" lvl="1" indent="-119063">
              <a:lnSpc>
                <a:spcPct val="100000"/>
              </a:lnSpc>
              <a:buFont typeface="Arial" panose="020B0604020202020204" pitchFamily="34" charset="0"/>
              <a:buChar char="•"/>
            </a:pPr>
            <a:r>
              <a:rPr lang="en-US" sz="1100" dirty="0"/>
              <a:t> Mail your payment to Medicare</a:t>
            </a:r>
            <a:endParaRPr lang="en-US" sz="1100" dirty="0">
              <a:solidFill>
                <a:schemeClr val="tx1"/>
              </a:solidFill>
            </a:endParaRPr>
          </a:p>
          <a:p>
            <a:pPr marL="111125" indent="-111125">
              <a:lnSpc>
                <a:spcPct val="100000"/>
              </a:lnSpc>
            </a:pPr>
            <a:r>
              <a:rPr lang="en-US" sz="1100" dirty="0"/>
              <a:t>You don’t have to</a:t>
            </a:r>
            <a:r>
              <a:rPr lang="en-US" sz="1100" baseline="0" dirty="0"/>
              <a:t> sign up for</a:t>
            </a:r>
            <a:r>
              <a:rPr lang="en-US" sz="1100" dirty="0"/>
              <a:t> Part B,</a:t>
            </a:r>
            <a:r>
              <a:rPr lang="en-US" sz="1100" baseline="0" dirty="0"/>
              <a:t> but if you get it later, you may have to </a:t>
            </a:r>
            <a:r>
              <a:rPr lang="en-US" sz="1100" dirty="0"/>
              <a:t>pay a lifetime late enrollment penalty, which is added to your monthly Part B premium. </a:t>
            </a:r>
          </a:p>
          <a:p>
            <a:pPr marL="111125" marR="0" lvl="0" indent="-111125"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lang="en-US" sz="1100" dirty="0">
                <a:solidFill>
                  <a:prstClr val="black"/>
                </a:solidFill>
                <a:cs typeface="Arial"/>
              </a:rPr>
              <a:t>If you or your spouse are still working, have a group health plan (GHP) (</a:t>
            </a:r>
            <a:r>
              <a:rPr lang="en-US" sz="1100" dirty="0">
                <a:cs typeface="Arial"/>
              </a:rPr>
              <a:t>a health plan offered by an employer or employee organization that provides health coverage to employees and their families)</a:t>
            </a:r>
            <a:r>
              <a:rPr lang="en-US" sz="1100" dirty="0">
                <a:solidFill>
                  <a:prstClr val="black"/>
                </a:solidFill>
                <a:cs typeface="Arial"/>
              </a:rPr>
              <a:t>, and didn’t sign up for Part B (or Part A if you have to pay for it) during your IEP, you may be able </a:t>
            </a:r>
            <a:r>
              <a:rPr lang="en-US" sz="1100" dirty="0">
                <a:cs typeface="Arial"/>
              </a:rPr>
              <a:t>to sign up during an SEP. An SEP allows you to sign up after your IEP and not wait for the GEP. If eligible, you usually won’t have to pay a late enrollment penalty, but this SEP is limited. You can sign up for Part A (if you have to pay for it) and/or Part B at anytime you’re still covered by the GHP and continue for an  8-month period that begins the month after the employment ends or the coverage ends, whichever happens first.</a:t>
            </a:r>
            <a:endParaRPr lang="en-US" sz="1100" dirty="0"/>
          </a:p>
          <a:p>
            <a:pPr marL="0" indent="0">
              <a:lnSpc>
                <a:spcPct val="100000"/>
              </a:lnSpc>
              <a:buNone/>
            </a:pPr>
            <a:r>
              <a:rPr lang="en-US" sz="1100" b="1" dirty="0"/>
              <a:t>Source</a:t>
            </a:r>
            <a:r>
              <a:rPr lang="en-US" sz="1100" dirty="0"/>
              <a:t>: </a:t>
            </a:r>
            <a:r>
              <a:rPr lang="en-US" sz="1100" dirty="0">
                <a:hlinkClick r:id="rId4"/>
              </a:rPr>
              <a:t>Medicare.gov/basics/costs/pay-premiums</a:t>
            </a:r>
            <a:r>
              <a:rPr lang="en-US" sz="1100" dirty="0"/>
              <a:t> </a:t>
            </a:r>
            <a:endParaRPr lang="en-US" dirty="0"/>
          </a:p>
        </p:txBody>
      </p:sp>
    </p:spTree>
    <p:extLst>
      <p:ext uri="{BB962C8B-B14F-4D97-AF65-F5344CB8AC3E}">
        <p14:creationId xmlns:p14="http://schemas.microsoft.com/office/powerpoint/2010/main" val="39111255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41835" y="3526118"/>
            <a:ext cx="6747436" cy="5576047"/>
          </a:xfrm>
        </p:spPr>
        <p:txBody>
          <a:bodyPr/>
          <a:lstStyle/>
          <a:p>
            <a:pPr marL="0" indent="0" defTabSz="966612">
              <a:spcBef>
                <a:spcPts val="634"/>
              </a:spcBef>
              <a:buNone/>
              <a:defRPr/>
            </a:pPr>
            <a:r>
              <a:rPr lang="en-US" sz="1000" b="1" dirty="0">
                <a:cs typeface="Arial" panose="020B0604020202020204" pitchFamily="34" charset="0"/>
              </a:rPr>
              <a:t>Presenter Notes; </a:t>
            </a:r>
            <a:r>
              <a:rPr lang="en-US" sz="1000" b="1" dirty="0">
                <a:solidFill>
                  <a:prstClr val="black"/>
                </a:solidFill>
                <a:ea typeface="ＭＳ Ｐゴシック"/>
                <a:cs typeface="Arial" panose="020B0604020202020204" pitchFamily="34" charset="0"/>
              </a:rPr>
              <a:t>This slide has animation.</a:t>
            </a:r>
            <a:endParaRPr lang="en-US" sz="1000" b="1" dirty="0">
              <a:cs typeface="Arial" panose="020B0604020202020204" pitchFamily="34" charset="0"/>
            </a:endParaRPr>
          </a:p>
          <a:p>
            <a:pPr marL="0" indent="0">
              <a:buNone/>
              <a:defRPr/>
            </a:pPr>
            <a:r>
              <a:rPr lang="en-US" sz="1000" b="1" dirty="0">
                <a:solidFill>
                  <a:prstClr val="black"/>
                </a:solidFill>
                <a:cs typeface="Arial" panose="020B0604020202020204" pitchFamily="34" charset="0"/>
              </a:rPr>
              <a:t>Everyone with Medicare has to make a decision about drug coverage. </a:t>
            </a:r>
          </a:p>
          <a:p>
            <a:pPr marL="0" indent="0">
              <a:buNone/>
              <a:defRPr/>
            </a:pPr>
            <a:r>
              <a:rPr lang="en-US" sz="1000" b="1" dirty="0"/>
              <a:t>If you have prescription drug coverage through the Marketplace, find out if it’s considered creditable prescription drug coverage for Medicare Part D.</a:t>
            </a:r>
          </a:p>
          <a:p>
            <a:pPr marL="0" indent="0">
              <a:buNone/>
              <a:defRPr/>
            </a:pPr>
            <a:r>
              <a:rPr lang="en-US" sz="1000" dirty="0"/>
              <a:t>It depends on the plan. While prescription drug coverage is an essential health benefit, prescription drug coverage in a Marketplace plan isn’t required to be at least as good as Medicare Part D coverage (creditable). But all private insurance companies that offer prescription drug coverage, including Marketplace plans, must determine if their prescription drug coverage is creditable each year and let you know in writing. If you go 63 days or more in a row without Medicare drug coverage or other creditable prescription drug coverage, you may have to pay a penalty if you sign up for Medicare drug coverage later. </a:t>
            </a:r>
            <a:endParaRPr lang="en-US" sz="1000" dirty="0">
              <a:cs typeface="Arial" panose="020B0604020202020204" pitchFamily="34" charset="0"/>
            </a:endParaRPr>
          </a:p>
          <a:p>
            <a:pPr marL="0" indent="0">
              <a:buNone/>
              <a:defRPr/>
            </a:pPr>
            <a:r>
              <a:rPr lang="en-US" sz="1000" b="1" dirty="0">
                <a:solidFill>
                  <a:prstClr val="black"/>
                </a:solidFill>
                <a:cs typeface="Arial" panose="020B0604020202020204" pitchFamily="34" charset="0"/>
              </a:rPr>
              <a:t>If you’re new to Medicare and already have other drug coverage (like </a:t>
            </a:r>
            <a:r>
              <a:rPr lang="en-US" sz="1000" b="1" dirty="0">
                <a:cs typeface="Arial" panose="020B0604020202020204" pitchFamily="34" charset="0"/>
              </a:rPr>
              <a:t>from an employer or union)</a:t>
            </a:r>
            <a:r>
              <a:rPr lang="en-US" sz="1000" dirty="0">
                <a:cs typeface="Arial" panose="020B0604020202020204" pitchFamily="34" charset="0"/>
              </a:rPr>
              <a:t>,</a:t>
            </a:r>
            <a:r>
              <a:rPr lang="en-US" sz="1000" dirty="0">
                <a:solidFill>
                  <a:prstClr val="black"/>
                </a:solidFill>
                <a:cs typeface="Arial" panose="020B0604020202020204" pitchFamily="34" charset="0"/>
              </a:rPr>
              <a:t> </a:t>
            </a:r>
            <a:r>
              <a:rPr lang="en-US" sz="1000" dirty="0">
                <a:cs typeface="Arial" panose="020B0604020202020204" pitchFamily="34" charset="0"/>
              </a:rPr>
              <a:t>find out how your drug coverage works with Medicare, because your coverage may change if you join a drug plan. Your employer or union (or the plan that administers your drug coverage) will send you a “Creditable Coverage” disclosure each year, letting you know if it’s creditable drug coverage and how it compares to drug coverage. If you don’t get this information, request it.</a:t>
            </a:r>
          </a:p>
          <a:p>
            <a:pPr marL="0" indent="0">
              <a:buNone/>
              <a:defRPr/>
            </a:pPr>
            <a:r>
              <a:rPr lang="en-US" sz="1000" b="1" dirty="0">
                <a:cs typeface="Arial" panose="020B0604020202020204" pitchFamily="34" charset="0"/>
              </a:rPr>
              <a:t>You may have to make choices about your employer/union drug coverage and Medicare drug coverage:</a:t>
            </a:r>
          </a:p>
          <a:p>
            <a:pPr marL="118813" indent="-118813">
              <a:defRPr/>
            </a:pPr>
            <a:r>
              <a:rPr lang="en-US" sz="1000" dirty="0">
                <a:cs typeface="Arial" panose="020B0604020202020204" pitchFamily="34" charset="0"/>
              </a:rPr>
              <a:t>During your 7-month IEP, when you first qualify for Medicare</a:t>
            </a:r>
          </a:p>
          <a:p>
            <a:pPr marL="118813" indent="-118813">
              <a:defRPr/>
            </a:pPr>
            <a:r>
              <a:rPr lang="en-US" sz="1000" dirty="0">
                <a:cs typeface="Arial" panose="020B0604020202020204" pitchFamily="34" charset="0"/>
              </a:rPr>
              <a:t>During the OEP, between October 15–December 7 each year</a:t>
            </a:r>
          </a:p>
          <a:p>
            <a:pPr marL="118813" indent="-118813">
              <a:defRPr/>
            </a:pPr>
            <a:r>
              <a:rPr lang="en-US" sz="1000" dirty="0">
                <a:cs typeface="Arial" panose="020B0604020202020204" pitchFamily="34" charset="0"/>
              </a:rPr>
              <a:t>When your employer/union coverage changes or ends </a:t>
            </a:r>
            <a:endParaRPr lang="en-US" sz="1000" dirty="0">
              <a:solidFill>
                <a:prstClr val="black"/>
              </a:solidFill>
              <a:cs typeface="Arial" panose="020B0604020202020204" pitchFamily="34" charset="0"/>
            </a:endParaRPr>
          </a:p>
          <a:p>
            <a:pPr marL="0" indent="0">
              <a:buNone/>
              <a:defRPr/>
            </a:pPr>
            <a:r>
              <a:rPr lang="en-US" sz="1000" b="1" dirty="0">
                <a:cs typeface="Arial" panose="020B0604020202020204" pitchFamily="34" charset="0"/>
              </a:rPr>
              <a:t>Before making a decision, here are a few things you should consider:</a:t>
            </a:r>
          </a:p>
          <a:p>
            <a:pPr marL="118813" indent="-118813">
              <a:defRPr/>
            </a:pPr>
            <a:r>
              <a:rPr lang="en-US" sz="1000" dirty="0">
                <a:cs typeface="Arial" panose="020B0604020202020204" pitchFamily="34" charset="0"/>
              </a:rPr>
              <a:t>Is your employer or union drug coverage creditable? </a:t>
            </a:r>
            <a:r>
              <a:rPr lang="en-US" sz="1000" dirty="0">
                <a:solidFill>
                  <a:prstClr val="black"/>
                </a:solidFill>
                <a:cs typeface="Arial" panose="020B0604020202020204" pitchFamily="34" charset="0"/>
              </a:rPr>
              <a:t>If you decide not to join a drug plan when you first qualify, and you don’t have other creditable drug coverage for at least </a:t>
            </a:r>
            <a:r>
              <a:rPr lang="en-US" sz="1000" dirty="0">
                <a:cs typeface="Arial" panose="020B0604020202020204" pitchFamily="34" charset="0"/>
              </a:rPr>
              <a:t>63 days in a row, </a:t>
            </a:r>
            <a:r>
              <a:rPr lang="en-US" sz="1000" dirty="0">
                <a:solidFill>
                  <a:prstClr val="black"/>
                </a:solidFill>
                <a:cs typeface="Arial" panose="020B0604020202020204" pitchFamily="34" charset="0"/>
              </a:rPr>
              <a:t>or you don’t get Extra Help, you’ll likely pay a lifetime late enrollment penalty if you join a plan later.</a:t>
            </a:r>
          </a:p>
          <a:p>
            <a:pPr marL="118813" indent="-118813">
              <a:defRPr/>
            </a:pPr>
            <a:r>
              <a:rPr lang="en-US" sz="1000" dirty="0">
                <a:cs typeface="Arial" panose="020B0604020202020204" pitchFamily="34" charset="0"/>
              </a:rPr>
              <a:t>Will you or your spouse or dependents lose all of your employer or union health coverage if you join a drug plan? </a:t>
            </a:r>
          </a:p>
          <a:p>
            <a:pPr marL="118813" indent="-118813">
              <a:defRPr/>
            </a:pPr>
            <a:r>
              <a:rPr lang="en-US" sz="1000" dirty="0">
                <a:cs typeface="Arial" panose="020B0604020202020204" pitchFamily="34" charset="0"/>
              </a:rPr>
              <a:t>How do your out-of-pocket drug costs with your employer or union drug coverage compare to out-of-pocket drug costs with a drug plan? </a:t>
            </a:r>
          </a:p>
          <a:p>
            <a:pPr marL="118813" indent="-118813">
              <a:defRPr/>
            </a:pPr>
            <a:r>
              <a:rPr lang="en-US" sz="1000" dirty="0">
                <a:cs typeface="Arial" panose="020B0604020202020204" pitchFamily="34" charset="0"/>
              </a:rPr>
              <a:t>How will your costs change if you get Extra Help with your drug plan costs? </a:t>
            </a:r>
          </a:p>
          <a:p>
            <a:pPr marL="118813" marR="0" lvl="0" indent="-118813" algn="l" defTabSz="914400" rtl="0" eaLnBrk="1" fontAlgn="auto" latinLnBrk="0" hangingPunct="1">
              <a:lnSpc>
                <a:spcPct val="100000"/>
              </a:lnSpc>
              <a:spcAft>
                <a:spcPts val="0"/>
              </a:spcAft>
              <a:buClrTx/>
              <a:buSzTx/>
              <a:buFont typeface="Wingdings" panose="05000000000000000000" pitchFamily="2" charset="2"/>
              <a:buChar char="§"/>
              <a:tabLst/>
              <a:defRPr/>
            </a:pPr>
            <a:r>
              <a:rPr lang="en-US" sz="1000" kern="1200" dirty="0">
                <a:solidFill>
                  <a:schemeClr val="tx1"/>
                </a:solidFill>
                <a:effectLst/>
                <a:latin typeface="+mn-lt"/>
                <a:ea typeface="+mn-ea"/>
                <a:cs typeface="+mn-cs"/>
              </a:rPr>
              <a:t>Is your current drug coverage comprehensive? For example, does your plan cover all your current medications, and are your out-of-pocket costs high? All drug plans and health plans with drug coverage must ensure that their members have access to medically necessary drugs to treat their conditions.</a:t>
            </a:r>
            <a:endParaRPr lang="en-US" sz="1000" dirty="0">
              <a:cs typeface="Arial" panose="020B0604020202020204" pitchFamily="34" charset="0"/>
            </a:endParaRPr>
          </a:p>
        </p:txBody>
      </p:sp>
    </p:spTree>
    <p:extLst>
      <p:ext uri="{BB962C8B-B14F-4D97-AF65-F5344CB8AC3E}">
        <p14:creationId xmlns:p14="http://schemas.microsoft.com/office/powerpoint/2010/main" val="41775502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1.xml"/><Relationship Id="rId1" Type="http://schemas.openxmlformats.org/officeDocument/2006/relationships/tags" Target="../tags/tag13.xml"/><Relationship Id="rId5" Type="http://schemas.openxmlformats.org/officeDocument/2006/relationships/image" Target="../media/image9.emf"/><Relationship Id="rId4" Type="http://schemas.openxmlformats.org/officeDocument/2006/relationships/image" Target="../media/image8.emf"/></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1.xml"/><Relationship Id="rId1" Type="http://schemas.openxmlformats.org/officeDocument/2006/relationships/tags" Target="../tags/tag14.xml"/><Relationship Id="rId5" Type="http://schemas.openxmlformats.org/officeDocument/2006/relationships/image" Target="../media/image9.emf"/><Relationship Id="rId4" Type="http://schemas.openxmlformats.org/officeDocument/2006/relationships/image" Target="../media/image8.e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1.xml"/><Relationship Id="rId1" Type="http://schemas.openxmlformats.org/officeDocument/2006/relationships/tags" Target="../tags/tag15.xml"/><Relationship Id="rId5" Type="http://schemas.openxmlformats.org/officeDocument/2006/relationships/image" Target="../media/image9.emf"/><Relationship Id="rId4" Type="http://schemas.openxmlformats.org/officeDocument/2006/relationships/image" Target="../media/image8.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1.xml"/><Relationship Id="rId1" Type="http://schemas.openxmlformats.org/officeDocument/2006/relationships/tags" Target="../tags/tag16.xml"/><Relationship Id="rId5" Type="http://schemas.openxmlformats.org/officeDocument/2006/relationships/image" Target="../media/image9.emf"/><Relationship Id="rId4" Type="http://schemas.openxmlformats.org/officeDocument/2006/relationships/image" Target="../media/image8.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Master" Target="../slideMasters/slideMaster1.xml"/><Relationship Id="rId1" Type="http://schemas.openxmlformats.org/officeDocument/2006/relationships/tags" Target="../tags/tag17.xml"/><Relationship Id="rId5" Type="http://schemas.openxmlformats.org/officeDocument/2006/relationships/image" Target="../media/image9.emf"/><Relationship Id="rId4" Type="http://schemas.openxmlformats.org/officeDocument/2006/relationships/image" Target="../media/image8.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Master" Target="../slideMasters/slideMaster1.xml"/><Relationship Id="rId1" Type="http://schemas.openxmlformats.org/officeDocument/2006/relationships/tags" Target="../tags/tag18.xml"/><Relationship Id="rId5" Type="http://schemas.openxmlformats.org/officeDocument/2006/relationships/image" Target="../media/image9.emf"/><Relationship Id="rId4" Type="http://schemas.openxmlformats.org/officeDocument/2006/relationships/image" Target="../media/image8.em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Master" Target="../slideMasters/slideMaster1.xml"/><Relationship Id="rId1" Type="http://schemas.openxmlformats.org/officeDocument/2006/relationships/tags" Target="../tags/tag19.xml"/><Relationship Id="rId5" Type="http://schemas.openxmlformats.org/officeDocument/2006/relationships/image" Target="../media/image9.emf"/><Relationship Id="rId4" Type="http://schemas.openxmlformats.org/officeDocument/2006/relationships/image" Target="../media/image8.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Master" Target="../slideMasters/slideMaster1.xml"/><Relationship Id="rId1" Type="http://schemas.openxmlformats.org/officeDocument/2006/relationships/tags" Target="../tags/tag20.xml"/><Relationship Id="rId5" Type="http://schemas.openxmlformats.org/officeDocument/2006/relationships/image" Target="../media/image9.emf"/><Relationship Id="rId4" Type="http://schemas.openxmlformats.org/officeDocument/2006/relationships/image" Target="../media/image8.em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Master" Target="../slideMasters/slideMaster1.xml"/><Relationship Id="rId1" Type="http://schemas.openxmlformats.org/officeDocument/2006/relationships/tags" Target="../tags/tag21.xml"/><Relationship Id="rId5" Type="http://schemas.openxmlformats.org/officeDocument/2006/relationships/image" Target="../media/image9.emf"/><Relationship Id="rId4" Type="http://schemas.openxmlformats.org/officeDocument/2006/relationships/image" Target="../media/image8.emf"/></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1.xml"/><Relationship Id="rId1" Type="http://schemas.openxmlformats.org/officeDocument/2006/relationships/tags" Target="../tags/tag22.xml"/><Relationship Id="rId4" Type="http://schemas.openxmlformats.org/officeDocument/2006/relationships/image" Target="../media/image8.em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32.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33.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34.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3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4.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5.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6.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7.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28.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29.xml"/></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4.png"/><Relationship Id="rId7"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30.xml"/><Relationship Id="rId6" Type="http://schemas.openxmlformats.org/officeDocument/2006/relationships/hyperlink" Target="https://cmsnationaltrainingprogram.cms.gov/" TargetMode="External"/><Relationship Id="rId5" Type="http://schemas.openxmlformats.org/officeDocument/2006/relationships/hyperlink" Target="mailto:training@cms.hhs.gov" TargetMode="External"/><Relationship Id="rId4" Type="http://schemas.microsoft.com/office/2007/relationships/hdphoto" Target="../media/hdphoto1.wdp"/></Relationships>
</file>

<file path=ppt/slideLayouts/_rels/slideLayout4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1.xml"/></Relationships>
</file>

<file path=ppt/slideLayouts/_rels/slideLayout4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5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3.xml"/></Relationships>
</file>

<file path=ppt/slideLayouts/_rels/slideLayout5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35.xml"/></Relationships>
</file>

<file path=ppt/slideLayouts/_rels/slideLayout5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6.xml"/></Relationships>
</file>

<file path=ppt/slideLayouts/_rels/slideLayout5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7.xml"/></Relationships>
</file>

<file path=ppt/slideLayouts/_rels/slideLayout5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8.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4.png"/><Relationship Id="rId7"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8.xml"/><Relationship Id="rId6" Type="http://schemas.openxmlformats.org/officeDocument/2006/relationships/hyperlink" Target="https://cmsnationaltrainingprogram.cms.gov/" TargetMode="External"/><Relationship Id="rId5" Type="http://schemas.openxmlformats.org/officeDocument/2006/relationships/hyperlink" Target="mailto:training@cms.hhs.gov" TargetMode="External"/><Relationship Id="rId4" Type="http://schemas.microsoft.com/office/2007/relationships/hdphoto" Target="../media/hdphoto1.wdp"/></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able of Contents">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1883226" y="403762"/>
            <a:ext cx="5027023" cy="719643"/>
          </a:xfrm>
        </p:spPr>
        <p:txBody>
          <a:bodyPr>
            <a:normAutofit/>
          </a:bodyPr>
          <a:lstStyle>
            <a:lvl1pPr algn="l">
              <a:defRPr sz="3000">
                <a:solidFill>
                  <a:srgbClr val="00539A"/>
                </a:solidFill>
              </a:defRPr>
            </a:lvl1pPr>
          </a:lstStyle>
          <a:p>
            <a:r>
              <a:rPr lang="en-US" dirty="0"/>
              <a:t>Table of Contents</a:t>
            </a:r>
          </a:p>
        </p:txBody>
      </p:sp>
      <p:sp>
        <p:nvSpPr>
          <p:cNvPr id="8" name="Text Placeholder 7">
            <a:extLst>
              <a:ext uri="{FF2B5EF4-FFF2-40B4-BE49-F238E27FC236}">
                <a16:creationId xmlns:a16="http://schemas.microsoft.com/office/drawing/2014/main" id="{459E77DD-CA53-1643-8339-6DE44F2ECBD4}"/>
              </a:ext>
            </a:extLst>
          </p:cNvPr>
          <p:cNvSpPr>
            <a:spLocks noGrp="1"/>
          </p:cNvSpPr>
          <p:nvPr>
            <p:ph type="body" sz="quarter" idx="13" hasCustomPrompt="1"/>
          </p:nvPr>
        </p:nvSpPr>
        <p:spPr>
          <a:xfrm>
            <a:off x="1883226" y="1771912"/>
            <a:ext cx="9729654" cy="3810569"/>
          </a:xfrm>
        </p:spPr>
        <p:txBody>
          <a:bodyPr/>
          <a:lstStyle>
            <a:lvl1pPr marL="0" indent="0">
              <a:lnSpc>
                <a:spcPct val="100000"/>
              </a:lnSpc>
              <a:spcBef>
                <a:spcPts val="800"/>
              </a:spcBef>
              <a:buFontTx/>
              <a:buNone/>
              <a:defRPr sz="1800">
                <a:solidFill>
                  <a:srgbClr val="00539A"/>
                </a:solidFill>
              </a:defRPr>
            </a:lvl1pPr>
          </a:lstStyle>
          <a:p>
            <a:pPr>
              <a:lnSpc>
                <a:spcPct val="150000"/>
              </a:lnSpc>
            </a:pPr>
            <a:r>
              <a:rPr lang="en-US" b="1" dirty="0">
                <a:solidFill>
                  <a:srgbClr val="00529B"/>
                </a:solidFill>
                <a:latin typeface="Arial" panose="020B0604020202020204" pitchFamily="34" charset="0"/>
                <a:cs typeface="Arial" panose="020B0604020202020204" pitchFamily="34" charset="0"/>
              </a:rPr>
              <a:t>Lesson 1</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2</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3</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4</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5</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p:txBody>
          <a:bodyPr/>
          <a:lstStyle>
            <a:lvl1pPr>
              <a:defRPr>
                <a:solidFill>
                  <a:schemeClr val="bg1"/>
                </a:solidFill>
              </a:defRPr>
            </a:lvl1pPr>
          </a:lstStyle>
          <a:p>
            <a:r>
              <a:rPr lang="en-US"/>
              <a:t>November 2023</a:t>
            </a:r>
            <a:endParaRPr lang="en-US" dirty="0"/>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p:txBody>
          <a:bodyPr/>
          <a:lstStyle>
            <a:lvl1pPr>
              <a:defRPr>
                <a:solidFill>
                  <a:schemeClr val="bg1"/>
                </a:solidFill>
              </a:defRPr>
            </a:lvl1pPr>
          </a:lstStyle>
          <a:p>
            <a:r>
              <a:rPr lang="en-US"/>
              <a:t>Marketplace to Medicare: What You Can Expect</a:t>
            </a:r>
            <a:endParaRPr lang="en-US" dirty="0"/>
          </a:p>
        </p:txBody>
      </p:sp>
      <p:sp>
        <p:nvSpPr>
          <p:cNvPr id="5" name="Slide Number Placeholder 4">
            <a:extLst>
              <a:ext uri="{FF2B5EF4-FFF2-40B4-BE49-F238E27FC236}">
                <a16:creationId xmlns:a16="http://schemas.microsoft.com/office/drawing/2014/main" id="{154CA6A7-3973-8749-BE64-B9296236D6E2}"/>
              </a:ext>
            </a:extLst>
          </p:cNvPr>
          <p:cNvSpPr>
            <a:spLocks noGrp="1"/>
          </p:cNvSpPr>
          <p:nvPr>
            <p:ph type="sldNum" sz="quarter" idx="12"/>
          </p:nvPr>
        </p:nvSpPr>
        <p:spPr/>
        <p:txBody>
          <a:bodyPr/>
          <a:lstStyle>
            <a:lvl1pPr>
              <a:defRPr>
                <a:solidFill>
                  <a:schemeClr val="bg1"/>
                </a:solidFill>
              </a:defRPr>
            </a:lvl1pPr>
          </a:lstStyle>
          <a:p>
            <a:fld id="{0B2D781D-8844-5940-92D1-06EF0A7F581E}" type="slidenum">
              <a:rPr lang="en-US" smtClean="0"/>
              <a:pPr/>
              <a:t>‹#›</a:t>
            </a:fld>
            <a:endParaRPr lang="en-US" dirty="0"/>
          </a:p>
        </p:txBody>
      </p:sp>
    </p:spTree>
    <p:custDataLst>
      <p:tags r:id="rId1"/>
    </p:custDataLst>
    <p:extLst>
      <p:ext uri="{BB962C8B-B14F-4D97-AF65-F5344CB8AC3E}">
        <p14:creationId xmlns:p14="http://schemas.microsoft.com/office/powerpoint/2010/main" val="7296249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581CE-BBC5-9047-9D46-47F1F7A58568}"/>
              </a:ext>
            </a:extLst>
          </p:cNvPr>
          <p:cNvSpPr>
            <a:spLocks noGrp="1"/>
          </p:cNvSpPr>
          <p:nvPr>
            <p:ph type="title"/>
          </p:nvPr>
        </p:nvSpPr>
        <p:spPr>
          <a:xfrm>
            <a:off x="0" y="1"/>
            <a:ext cx="12192000" cy="950976"/>
          </a:xfrm>
          <a:prstGeom prst="rect">
            <a:avLst/>
          </a:prstGeom>
        </p:spPr>
        <p:txBody>
          <a:bodyPr/>
          <a:lstStyle/>
          <a:p>
            <a:r>
              <a:rPr lang="en-US" dirty="0"/>
              <a:t>Click to edit Master title style</a:t>
            </a:r>
          </a:p>
        </p:txBody>
      </p:sp>
      <p:sp>
        <p:nvSpPr>
          <p:cNvPr id="3" name="Vertical Text Placeholder 2">
            <a:extLst>
              <a:ext uri="{FF2B5EF4-FFF2-40B4-BE49-F238E27FC236}">
                <a16:creationId xmlns:a16="http://schemas.microsoft.com/office/drawing/2014/main" id="{A2BA413D-7871-3940-ADDF-A91D4B11BB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B9947C-69D6-FF49-B7F7-2A570759BA72}"/>
              </a:ext>
            </a:extLst>
          </p:cNvPr>
          <p:cNvSpPr>
            <a:spLocks noGrp="1"/>
          </p:cNvSpPr>
          <p:nvPr>
            <p:ph type="dt" sz="half" idx="10"/>
          </p:nvPr>
        </p:nvSpPr>
        <p:spPr/>
        <p:txBody>
          <a:bodyPr/>
          <a:lstStyle/>
          <a:p>
            <a:r>
              <a:rPr lang="en-US"/>
              <a:t>November 2023</a:t>
            </a:r>
          </a:p>
        </p:txBody>
      </p:sp>
      <p:sp>
        <p:nvSpPr>
          <p:cNvPr id="5" name="Footer Placeholder 4">
            <a:extLst>
              <a:ext uri="{FF2B5EF4-FFF2-40B4-BE49-F238E27FC236}">
                <a16:creationId xmlns:a16="http://schemas.microsoft.com/office/drawing/2014/main" id="{0C1A7183-FBF2-514D-B717-E37265752B64}"/>
              </a:ext>
            </a:extLst>
          </p:cNvPr>
          <p:cNvSpPr>
            <a:spLocks noGrp="1"/>
          </p:cNvSpPr>
          <p:nvPr>
            <p:ph type="ftr" sz="quarter" idx="11"/>
          </p:nvPr>
        </p:nvSpPr>
        <p:spPr/>
        <p:txBody>
          <a:bodyPr/>
          <a:lstStyle/>
          <a:p>
            <a:r>
              <a:rPr lang="en-US"/>
              <a:t>Marketplace to Medicare: What You Can Expect</a:t>
            </a:r>
          </a:p>
        </p:txBody>
      </p:sp>
      <p:sp>
        <p:nvSpPr>
          <p:cNvPr id="6" name="Slide Number Placeholder 5">
            <a:extLst>
              <a:ext uri="{FF2B5EF4-FFF2-40B4-BE49-F238E27FC236}">
                <a16:creationId xmlns:a16="http://schemas.microsoft.com/office/drawing/2014/main" id="{74195E31-A96F-B644-8C9A-500D493A9E05}"/>
              </a:ext>
            </a:extLst>
          </p:cNvPr>
          <p:cNvSpPr>
            <a:spLocks noGrp="1"/>
          </p:cNvSpPr>
          <p:nvPr>
            <p:ph type="sldNum" sz="quarter" idx="12"/>
          </p:nvPr>
        </p:nvSpPr>
        <p:spPr/>
        <p:txBody>
          <a:bodyPr/>
          <a:lstStyle/>
          <a:p>
            <a:fld id="{0B2D781D-8844-5940-92D1-06EF0A7F581E}" type="slidenum">
              <a:rPr lang="en-US" smtClean="0"/>
              <a:t>‹#›</a:t>
            </a:fld>
            <a:endParaRPr lang="en-US"/>
          </a:p>
        </p:txBody>
      </p:sp>
    </p:spTree>
    <p:custDataLst>
      <p:tags r:id="rId1"/>
    </p:custDataLst>
    <p:extLst>
      <p:ext uri="{BB962C8B-B14F-4D97-AF65-F5344CB8AC3E}">
        <p14:creationId xmlns:p14="http://schemas.microsoft.com/office/powerpoint/2010/main" val="5156087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Title Slide 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8D0DBCD2-53E9-E351-0C23-D2B875750A18}"/>
              </a:ext>
            </a:extLst>
          </p:cNvPr>
          <p:cNvGrpSpPr/>
          <p:nvPr userDrawn="1"/>
        </p:nvGrpSpPr>
        <p:grpSpPr>
          <a:xfrm>
            <a:off x="0" y="5972445"/>
            <a:ext cx="12192000" cy="900112"/>
            <a:chOff x="0" y="5972445"/>
            <a:chExt cx="12192000" cy="900112"/>
          </a:xfrm>
        </p:grpSpPr>
        <p:sp>
          <p:nvSpPr>
            <p:cNvPr id="9" name="Rectangle 8">
              <a:extLst>
                <a:ext uri="{FF2B5EF4-FFF2-40B4-BE49-F238E27FC236}">
                  <a16:creationId xmlns:a16="http://schemas.microsoft.com/office/drawing/2014/main" id="{5704D24A-2AB5-EF5F-46ED-88DEAE008E32}"/>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9B10843-D1F7-323D-D1F2-F2381882EBF2}"/>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8" name="Picture 7">
              <a:extLst>
                <a:ext uri="{FF2B5EF4-FFF2-40B4-BE49-F238E27FC236}">
                  <a16:creationId xmlns:a16="http://schemas.microsoft.com/office/drawing/2014/main" id="{A90466DD-C174-2702-CDD9-E5196DBE1B01}"/>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17668863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Title Slide 1 w/subtitle">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445092"/>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
        <p:nvSpPr>
          <p:cNvPr id="3" name="Title 6">
            <a:extLst>
              <a:ext uri="{FF2B5EF4-FFF2-40B4-BE49-F238E27FC236}">
                <a16:creationId xmlns:a16="http://schemas.microsoft.com/office/drawing/2014/main" id="{AD821A07-1804-4302-86C2-2409C8BECD23}"/>
              </a:ext>
            </a:extLst>
          </p:cNvPr>
          <p:cNvSpPr txBox="1">
            <a:spLocks/>
          </p:cNvSpPr>
          <p:nvPr userDrawn="1"/>
        </p:nvSpPr>
        <p:spPr>
          <a:xfrm>
            <a:off x="573156" y="5170060"/>
            <a:ext cx="10515600" cy="929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baseline="0">
                <a:solidFill>
                  <a:srgbClr val="00539A"/>
                </a:solidFill>
                <a:latin typeface="Arial Black" panose="020B0604020202020204" pitchFamily="34" charset="0"/>
                <a:ea typeface="+mj-ea"/>
                <a:cs typeface="Arial Black" panose="020B0604020202020204" pitchFamily="34" charset="0"/>
              </a:defRPr>
            </a:lvl1pPr>
          </a:lstStyle>
          <a:p>
            <a:r>
              <a:rPr lang="en-US" sz="3600" b="1" dirty="0">
                <a:latin typeface="Arial" panose="020B0604020202020204" pitchFamily="34" charset="0"/>
                <a:cs typeface="Arial" panose="020B0604020202020204" pitchFamily="34" charset="0"/>
              </a:rPr>
              <a:t>Click to add subtitle</a:t>
            </a:r>
          </a:p>
        </p:txBody>
      </p:sp>
      <p:grpSp>
        <p:nvGrpSpPr>
          <p:cNvPr id="2" name="Group 1">
            <a:extLst>
              <a:ext uri="{FF2B5EF4-FFF2-40B4-BE49-F238E27FC236}">
                <a16:creationId xmlns:a16="http://schemas.microsoft.com/office/drawing/2014/main" id="{EEEEF3CD-4F8F-6E08-3B21-6FA32F65D565}"/>
              </a:ext>
            </a:extLst>
          </p:cNvPr>
          <p:cNvGrpSpPr/>
          <p:nvPr userDrawn="1"/>
        </p:nvGrpSpPr>
        <p:grpSpPr>
          <a:xfrm>
            <a:off x="0" y="5972445"/>
            <a:ext cx="12192000" cy="900112"/>
            <a:chOff x="0" y="5972445"/>
            <a:chExt cx="12192000" cy="900112"/>
          </a:xfrm>
        </p:grpSpPr>
        <p:sp>
          <p:nvSpPr>
            <p:cNvPr id="4" name="Rectangle 3">
              <a:extLst>
                <a:ext uri="{FF2B5EF4-FFF2-40B4-BE49-F238E27FC236}">
                  <a16:creationId xmlns:a16="http://schemas.microsoft.com/office/drawing/2014/main" id="{A09B4FDC-6BDF-EFD4-7421-EBDC794BE194}"/>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B24D343-86C1-3984-D6BA-39C2D60BEA23}"/>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1" name="Picture 10">
              <a:extLst>
                <a:ext uri="{FF2B5EF4-FFF2-40B4-BE49-F238E27FC236}">
                  <a16:creationId xmlns:a16="http://schemas.microsoft.com/office/drawing/2014/main" id="{7CD517C8-DD95-E64C-A981-55C6AFE3CB3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20075570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Title Slide 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3B2212CA-9BD2-81B7-0DBA-06E8311DF453}"/>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A29EFB50-65F6-008B-EEF1-DA3FC1E0CE41}"/>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0D23542-0E84-B3AA-2E6F-0E0BF37826AC}"/>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0EBEE1C7-5A19-F601-9A9E-83289E808FE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34867642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Title Slide 2 w/subtitle">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479275"/>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
        <p:nvSpPr>
          <p:cNvPr id="3" name="Title 6">
            <a:extLst>
              <a:ext uri="{FF2B5EF4-FFF2-40B4-BE49-F238E27FC236}">
                <a16:creationId xmlns:a16="http://schemas.microsoft.com/office/drawing/2014/main" id="{A06AB3EB-B3E7-4D86-93B4-A2F1467FB717}"/>
              </a:ext>
            </a:extLst>
          </p:cNvPr>
          <p:cNvSpPr txBox="1">
            <a:spLocks/>
          </p:cNvSpPr>
          <p:nvPr userDrawn="1"/>
        </p:nvSpPr>
        <p:spPr>
          <a:xfrm>
            <a:off x="573156" y="5170060"/>
            <a:ext cx="10515600" cy="929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baseline="0">
                <a:solidFill>
                  <a:srgbClr val="00539A"/>
                </a:solidFill>
                <a:latin typeface="Arial Black" panose="020B0604020202020204" pitchFamily="34" charset="0"/>
                <a:ea typeface="+mj-ea"/>
                <a:cs typeface="Arial Black" panose="020B0604020202020204" pitchFamily="34" charset="0"/>
              </a:defRPr>
            </a:lvl1pPr>
          </a:lstStyle>
          <a:p>
            <a:r>
              <a:rPr lang="en-US" sz="3600" b="1" dirty="0">
                <a:latin typeface="Arial" panose="020B0604020202020204" pitchFamily="34" charset="0"/>
                <a:cs typeface="Arial" panose="020B0604020202020204" pitchFamily="34" charset="0"/>
              </a:rPr>
              <a:t>Click to add subtitle</a:t>
            </a:r>
          </a:p>
        </p:txBody>
      </p:sp>
      <p:grpSp>
        <p:nvGrpSpPr>
          <p:cNvPr id="2" name="Group 1">
            <a:extLst>
              <a:ext uri="{FF2B5EF4-FFF2-40B4-BE49-F238E27FC236}">
                <a16:creationId xmlns:a16="http://schemas.microsoft.com/office/drawing/2014/main" id="{0AF04CC0-30E9-4159-2F4E-17EC5015F50F}"/>
              </a:ext>
            </a:extLst>
          </p:cNvPr>
          <p:cNvGrpSpPr/>
          <p:nvPr userDrawn="1"/>
        </p:nvGrpSpPr>
        <p:grpSpPr>
          <a:xfrm>
            <a:off x="0" y="5972445"/>
            <a:ext cx="12192000" cy="900112"/>
            <a:chOff x="0" y="5972445"/>
            <a:chExt cx="12192000" cy="900112"/>
          </a:xfrm>
        </p:grpSpPr>
        <p:sp>
          <p:nvSpPr>
            <p:cNvPr id="4" name="Rectangle 3">
              <a:extLst>
                <a:ext uri="{FF2B5EF4-FFF2-40B4-BE49-F238E27FC236}">
                  <a16:creationId xmlns:a16="http://schemas.microsoft.com/office/drawing/2014/main" id="{FE687A18-235E-FECF-6CF1-823B98330A21}"/>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E3107BF-3B7C-0D70-85F4-911E500A7902}"/>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1" name="Picture 10">
              <a:extLst>
                <a:ext uri="{FF2B5EF4-FFF2-40B4-BE49-F238E27FC236}">
                  <a16:creationId xmlns:a16="http://schemas.microsoft.com/office/drawing/2014/main" id="{296BD230-B92B-FF98-2251-2F62F351F4FB}"/>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7260437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Title Slide 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A665E39C-BF76-E3BA-E860-492A873B4563}"/>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2143B689-2382-5F3B-E63C-65A16377A720}"/>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0F7CD0F-5973-F386-6DCB-9D265206813E}"/>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1581AE4A-DFDE-3736-4E46-754EB2187C2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29635772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Title Slide 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E6EB096E-5C06-40DF-DB3E-81998C98A6D8}"/>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5DA16CCD-2F90-836D-8F2E-507D7C526AF8}"/>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0B218D9-45C2-E09C-1979-5C38ED34B6B9}"/>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D8626D89-7F0F-43C2-7F89-AD4B3B70914A}"/>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24564298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_Title Slide 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850159BC-1F24-F18D-6CCF-9562342501CE}"/>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AF990955-927C-4621-C7EF-40BC87857168}"/>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B98145A-02E2-926F-BD81-85502D5DDCDD}"/>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85B08B2F-DFAE-75BE-0969-3B6861E5F335}"/>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2237056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Title Slide 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4642AF7A-6B6D-3B72-514C-3EE47369E259}"/>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DA5E238D-4C89-F74A-D389-2F7C2EE0A0BC}"/>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5C53E3C-D188-3861-6E23-ED1ECB55EB7C}"/>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9A068826-AD2D-233C-5CAC-A888A1C4D910}"/>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5797580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Title Slide 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C202E1F2-2259-E40B-451D-CD062EB24E02}"/>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B79AEF56-FD08-1225-2FD8-4A5086A96F07}"/>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DF93FFA-6D5B-E77C-3AB6-EE366AD66878}"/>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8B546304-3625-0A57-8D9D-D0A36B0F28E3}"/>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31141867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dirty="0"/>
              <a:t>Click to edit title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r>
              <a:rPr lang="en-US"/>
              <a:t>November 2023</a:t>
            </a:r>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p>
            <a:r>
              <a:rPr lang="en-US"/>
              <a:t>Marketplace to Medicare: What You Can Expect</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6" name="Text Placeholder 2">
            <a:extLst>
              <a:ext uri="{FF2B5EF4-FFF2-40B4-BE49-F238E27FC236}">
                <a16:creationId xmlns:a16="http://schemas.microsoft.com/office/drawing/2014/main" id="{73CD68C0-63A5-4928-AF07-455DA38884F8}"/>
              </a:ext>
            </a:extLst>
          </p:cNvPr>
          <p:cNvSpPr>
            <a:spLocks noGrp="1"/>
          </p:cNvSpPr>
          <p:nvPr>
            <p:ph idx="1"/>
          </p:nvPr>
        </p:nvSpPr>
        <p:spPr>
          <a:xfrm>
            <a:off x="914400" y="1371600"/>
            <a:ext cx="10515600" cy="4351338"/>
          </a:xfrm>
          <a:prstGeom prst="rect">
            <a:avLst/>
          </a:prstGeom>
        </p:spPr>
        <p:txBody>
          <a:bodyPr vert="horz" lIns="91440" tIns="45720" rIns="91440" bIns="45720" rtlCol="0">
            <a:normAutofit/>
          </a:bodyPr>
          <a:lstStyle>
            <a:lvl1pPr>
              <a:spcAft>
                <a:spcPts val="1200"/>
              </a:spcAft>
              <a:defRPr/>
            </a:lvl1pPr>
            <a:lvl2pPr>
              <a:spcAft>
                <a:spcPts val="1200"/>
              </a:spcAft>
              <a:defRPr/>
            </a:lvl2pPr>
            <a:lvl3pPr>
              <a:spcAft>
                <a:spcPts val="1200"/>
              </a:spcAft>
              <a:defRPr/>
            </a:lvl3pPr>
            <a:lvl4pPr>
              <a:spcAft>
                <a:spcPts val="1200"/>
              </a:spcAft>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custDataLst>
      <p:tags r:id="rId1"/>
    </p:custDataLst>
    <p:extLst>
      <p:ext uri="{BB962C8B-B14F-4D97-AF65-F5344CB8AC3E}">
        <p14:creationId xmlns:p14="http://schemas.microsoft.com/office/powerpoint/2010/main" val="18900419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Section Header 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06F7D4F0-E973-BD4B-32B7-818BC3447F3E}"/>
              </a:ext>
            </a:extLst>
          </p:cNvPr>
          <p:cNvGrpSpPr/>
          <p:nvPr userDrawn="1"/>
        </p:nvGrpSpPr>
        <p:grpSpPr>
          <a:xfrm>
            <a:off x="10902950" y="6015792"/>
            <a:ext cx="1079500" cy="800934"/>
            <a:chOff x="10902950" y="6015792"/>
            <a:chExt cx="1079500" cy="800934"/>
          </a:xfrm>
        </p:grpSpPr>
        <p:sp>
          <p:nvSpPr>
            <p:cNvPr id="11" name="Rectangle 10">
              <a:extLst>
                <a:ext uri="{FF2B5EF4-FFF2-40B4-BE49-F238E27FC236}">
                  <a16:creationId xmlns:a16="http://schemas.microsoft.com/office/drawing/2014/main" id="{4BC8AA6E-3B8E-3004-C9F1-6DBA84659785}"/>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529B"/>
                </a:highlight>
              </a:endParaRPr>
            </a:p>
          </p:txBody>
        </p:sp>
        <p:pic>
          <p:nvPicPr>
            <p:cNvPr id="12" name="Picture 11">
              <a:extLst>
                <a:ext uri="{FF2B5EF4-FFF2-40B4-BE49-F238E27FC236}">
                  <a16:creationId xmlns:a16="http://schemas.microsoft.com/office/drawing/2014/main" id="{D122A31A-48AF-AF89-B9C8-AE697B8A7317}"/>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7405052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Section Header 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2</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5E96312-A473-2664-126B-74362B53E72F}"/>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8A69586D-69D0-B8A7-F31C-CCA816FD09C2}"/>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529B"/>
                </a:highlight>
              </a:endParaRPr>
            </a:p>
          </p:txBody>
        </p:sp>
        <p:pic>
          <p:nvPicPr>
            <p:cNvPr id="9" name="Picture 8">
              <a:extLst>
                <a:ext uri="{FF2B5EF4-FFF2-40B4-BE49-F238E27FC236}">
                  <a16:creationId xmlns:a16="http://schemas.microsoft.com/office/drawing/2014/main" id="{74EE3C8B-11A8-CDA6-DDE4-BA917A90115D}"/>
                </a:ext>
              </a:extLst>
            </p:cNvPr>
            <p:cNvPicPr>
              <a:picLocks noChangeAspect="1"/>
            </p:cNvPicPr>
            <p:nvPr userDrawn="1"/>
          </p:nvPicPr>
          <p:blipFill>
            <a:blip r:embed="rId3"/>
            <a:stretch>
              <a:fillRect/>
            </a:stretch>
          </p:blipFill>
          <p:spPr>
            <a:xfrm>
              <a:off x="10946123" y="6050717"/>
              <a:ext cx="952554" cy="760394"/>
            </a:xfrm>
            <a:prstGeom prst="rect">
              <a:avLst/>
            </a:prstGeom>
          </p:spPr>
        </p:pic>
      </p:grpSp>
    </p:spTree>
    <p:extLst>
      <p:ext uri="{BB962C8B-B14F-4D97-AF65-F5344CB8AC3E}">
        <p14:creationId xmlns:p14="http://schemas.microsoft.com/office/powerpoint/2010/main" val="18292381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_Section Header 3">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3</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7AB4EAA3-323F-F7CC-377A-3369EBF9686B}"/>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1D5895F8-099C-68B1-ACB7-146591087F63}"/>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529B"/>
                </a:highlight>
              </a:endParaRPr>
            </a:p>
          </p:txBody>
        </p:sp>
        <p:pic>
          <p:nvPicPr>
            <p:cNvPr id="9" name="Picture 8">
              <a:extLst>
                <a:ext uri="{FF2B5EF4-FFF2-40B4-BE49-F238E27FC236}">
                  <a16:creationId xmlns:a16="http://schemas.microsoft.com/office/drawing/2014/main" id="{8E1C966F-C6F0-9197-B382-7DDB3965675D}"/>
                </a:ext>
              </a:extLst>
            </p:cNvPr>
            <p:cNvPicPr>
              <a:picLocks noChangeAspect="1"/>
            </p:cNvPicPr>
            <p:nvPr userDrawn="1"/>
          </p:nvPicPr>
          <p:blipFill>
            <a:blip r:embed="rId3"/>
            <a:stretch>
              <a:fillRect/>
            </a:stretch>
          </p:blipFill>
          <p:spPr>
            <a:xfrm>
              <a:off x="10946123" y="6050717"/>
              <a:ext cx="952554" cy="760394"/>
            </a:xfrm>
            <a:prstGeom prst="rect">
              <a:avLst/>
            </a:prstGeom>
          </p:spPr>
        </p:pic>
      </p:grpSp>
    </p:spTree>
    <p:extLst>
      <p:ext uri="{BB962C8B-B14F-4D97-AF65-F5344CB8AC3E}">
        <p14:creationId xmlns:p14="http://schemas.microsoft.com/office/powerpoint/2010/main" val="20324538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_Section Header 4">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4</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A522A52F-BEBF-8A74-CAB8-F823E6175F01}"/>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5CD11484-0950-50B1-3461-13979906D04E}"/>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529B"/>
                </a:highlight>
              </a:endParaRPr>
            </a:p>
          </p:txBody>
        </p:sp>
        <p:pic>
          <p:nvPicPr>
            <p:cNvPr id="9" name="Picture 8">
              <a:extLst>
                <a:ext uri="{FF2B5EF4-FFF2-40B4-BE49-F238E27FC236}">
                  <a16:creationId xmlns:a16="http://schemas.microsoft.com/office/drawing/2014/main" id="{01BE2C33-1B84-E044-3374-93F03673FAF0}"/>
                </a:ext>
              </a:extLst>
            </p:cNvPr>
            <p:cNvPicPr>
              <a:picLocks noChangeAspect="1"/>
            </p:cNvPicPr>
            <p:nvPr userDrawn="1"/>
          </p:nvPicPr>
          <p:blipFill>
            <a:blip r:embed="rId3"/>
            <a:stretch>
              <a:fillRect/>
            </a:stretch>
          </p:blipFill>
          <p:spPr>
            <a:xfrm>
              <a:off x="10946123" y="6050717"/>
              <a:ext cx="952554" cy="760394"/>
            </a:xfrm>
            <a:prstGeom prst="rect">
              <a:avLst/>
            </a:prstGeom>
          </p:spPr>
        </p:pic>
      </p:grpSp>
    </p:spTree>
    <p:extLst>
      <p:ext uri="{BB962C8B-B14F-4D97-AF65-F5344CB8AC3E}">
        <p14:creationId xmlns:p14="http://schemas.microsoft.com/office/powerpoint/2010/main" val="27339262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Section Header 5">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9F823E8-F90F-56D5-EF6E-243206C4E73F}"/>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99798AF7-FFB7-7B4B-A5DF-FC79D890FD79}"/>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529B"/>
                </a:highlight>
              </a:endParaRPr>
            </a:p>
          </p:txBody>
        </p:sp>
        <p:pic>
          <p:nvPicPr>
            <p:cNvPr id="9" name="Picture 8">
              <a:extLst>
                <a:ext uri="{FF2B5EF4-FFF2-40B4-BE49-F238E27FC236}">
                  <a16:creationId xmlns:a16="http://schemas.microsoft.com/office/drawing/2014/main" id="{84268D48-8070-BFD9-3C80-40EE13DFDA5A}"/>
                </a:ext>
              </a:extLst>
            </p:cNvPr>
            <p:cNvPicPr>
              <a:picLocks noChangeAspect="1"/>
            </p:cNvPicPr>
            <p:nvPr userDrawn="1"/>
          </p:nvPicPr>
          <p:blipFill>
            <a:blip r:embed="rId3"/>
            <a:stretch>
              <a:fillRect/>
            </a:stretch>
          </p:blipFill>
          <p:spPr>
            <a:xfrm>
              <a:off x="10946123" y="6050717"/>
              <a:ext cx="952554" cy="760394"/>
            </a:xfrm>
            <a:prstGeom prst="rect">
              <a:avLst/>
            </a:prstGeom>
          </p:spPr>
        </p:pic>
      </p:grpSp>
    </p:spTree>
    <p:extLst>
      <p:ext uri="{BB962C8B-B14F-4D97-AF65-F5344CB8AC3E}">
        <p14:creationId xmlns:p14="http://schemas.microsoft.com/office/powerpoint/2010/main" val="21719869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_Section Header 6">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6</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4A893F2-05B4-D9E2-2B30-B7CC9D1CFB69}"/>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293229C3-F5AB-3BBA-6B69-7CF8692523D1}"/>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529B"/>
                </a:highlight>
              </a:endParaRPr>
            </a:p>
          </p:txBody>
        </p:sp>
        <p:pic>
          <p:nvPicPr>
            <p:cNvPr id="9" name="Picture 8">
              <a:extLst>
                <a:ext uri="{FF2B5EF4-FFF2-40B4-BE49-F238E27FC236}">
                  <a16:creationId xmlns:a16="http://schemas.microsoft.com/office/drawing/2014/main" id="{DEE6EED1-C5AB-51B2-FCFD-26CA76F3D87D}"/>
                </a:ext>
              </a:extLst>
            </p:cNvPr>
            <p:cNvPicPr>
              <a:picLocks noChangeAspect="1"/>
            </p:cNvPicPr>
            <p:nvPr userDrawn="1"/>
          </p:nvPicPr>
          <p:blipFill>
            <a:blip r:embed="rId3"/>
            <a:stretch>
              <a:fillRect/>
            </a:stretch>
          </p:blipFill>
          <p:spPr>
            <a:xfrm>
              <a:off x="10946123" y="6050717"/>
              <a:ext cx="952554" cy="760394"/>
            </a:xfrm>
            <a:prstGeom prst="rect">
              <a:avLst/>
            </a:prstGeom>
          </p:spPr>
        </p:pic>
      </p:grpSp>
    </p:spTree>
    <p:extLst>
      <p:ext uri="{BB962C8B-B14F-4D97-AF65-F5344CB8AC3E}">
        <p14:creationId xmlns:p14="http://schemas.microsoft.com/office/powerpoint/2010/main" val="32224482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_Section Header 7">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D8C77FD-D560-846E-0A23-2F530A9EA3CD}"/>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6E7CCCBA-67FA-7CC2-8687-891117E8BF68}"/>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529B"/>
                </a:highlight>
              </a:endParaRPr>
            </a:p>
          </p:txBody>
        </p:sp>
        <p:pic>
          <p:nvPicPr>
            <p:cNvPr id="9" name="Picture 8">
              <a:extLst>
                <a:ext uri="{FF2B5EF4-FFF2-40B4-BE49-F238E27FC236}">
                  <a16:creationId xmlns:a16="http://schemas.microsoft.com/office/drawing/2014/main" id="{4FC443E9-D57C-B763-DD9D-4FEC256E61F4}"/>
                </a:ext>
              </a:extLst>
            </p:cNvPr>
            <p:cNvPicPr>
              <a:picLocks noChangeAspect="1"/>
            </p:cNvPicPr>
            <p:nvPr userDrawn="1"/>
          </p:nvPicPr>
          <p:blipFill>
            <a:blip r:embed="rId3"/>
            <a:stretch>
              <a:fillRect/>
            </a:stretch>
          </p:blipFill>
          <p:spPr>
            <a:xfrm>
              <a:off x="10946123" y="6050717"/>
              <a:ext cx="952554" cy="760394"/>
            </a:xfrm>
            <a:prstGeom prst="rect">
              <a:avLst/>
            </a:prstGeom>
          </p:spPr>
        </p:pic>
      </p:grpSp>
    </p:spTree>
    <p:extLst>
      <p:ext uri="{BB962C8B-B14F-4D97-AF65-F5344CB8AC3E}">
        <p14:creationId xmlns:p14="http://schemas.microsoft.com/office/powerpoint/2010/main" val="30487875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_Section Header 8">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8</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8099757-BE0A-4323-6415-41C2AE1D7A6C}"/>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D1CDBC64-C75E-78B0-823B-5ADD7E5877C1}"/>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529B"/>
                </a:highlight>
              </a:endParaRPr>
            </a:p>
          </p:txBody>
        </p:sp>
        <p:pic>
          <p:nvPicPr>
            <p:cNvPr id="9" name="Picture 8">
              <a:extLst>
                <a:ext uri="{FF2B5EF4-FFF2-40B4-BE49-F238E27FC236}">
                  <a16:creationId xmlns:a16="http://schemas.microsoft.com/office/drawing/2014/main" id="{D2D940D5-4399-C51E-08B0-A79919B15ADA}"/>
                </a:ext>
              </a:extLst>
            </p:cNvPr>
            <p:cNvPicPr>
              <a:picLocks noChangeAspect="1"/>
            </p:cNvPicPr>
            <p:nvPr userDrawn="1"/>
          </p:nvPicPr>
          <p:blipFill>
            <a:blip r:embed="rId3"/>
            <a:stretch>
              <a:fillRect/>
            </a:stretch>
          </p:blipFill>
          <p:spPr>
            <a:xfrm>
              <a:off x="10946123" y="6050717"/>
              <a:ext cx="952554" cy="760394"/>
            </a:xfrm>
            <a:prstGeom prst="rect">
              <a:avLst/>
            </a:prstGeom>
          </p:spPr>
        </p:pic>
      </p:grpSp>
    </p:spTree>
    <p:extLst>
      <p:ext uri="{BB962C8B-B14F-4D97-AF65-F5344CB8AC3E}">
        <p14:creationId xmlns:p14="http://schemas.microsoft.com/office/powerpoint/2010/main" val="466016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_Section Header 9">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3F1CEA8-7FA4-C6A4-0DD2-FFEE74412D66}"/>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E30F7D59-C066-8E41-4715-CE96F37DFE0D}"/>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529B"/>
                </a:highlight>
              </a:endParaRPr>
            </a:p>
          </p:txBody>
        </p:sp>
        <p:pic>
          <p:nvPicPr>
            <p:cNvPr id="9" name="Picture 8">
              <a:extLst>
                <a:ext uri="{FF2B5EF4-FFF2-40B4-BE49-F238E27FC236}">
                  <a16:creationId xmlns:a16="http://schemas.microsoft.com/office/drawing/2014/main" id="{D24603A4-15EF-BCE0-2546-8A55CF235D2A}"/>
                </a:ext>
              </a:extLst>
            </p:cNvPr>
            <p:cNvPicPr>
              <a:picLocks noChangeAspect="1"/>
            </p:cNvPicPr>
            <p:nvPr userDrawn="1"/>
          </p:nvPicPr>
          <p:blipFill>
            <a:blip r:embed="rId3"/>
            <a:stretch>
              <a:fillRect/>
            </a:stretch>
          </p:blipFill>
          <p:spPr>
            <a:xfrm>
              <a:off x="10946123" y="6050717"/>
              <a:ext cx="952554" cy="760394"/>
            </a:xfrm>
            <a:prstGeom prst="rect">
              <a:avLst/>
            </a:prstGeom>
          </p:spPr>
        </p:pic>
      </p:grpSp>
    </p:spTree>
    <p:extLst>
      <p:ext uri="{BB962C8B-B14F-4D97-AF65-F5344CB8AC3E}">
        <p14:creationId xmlns:p14="http://schemas.microsoft.com/office/powerpoint/2010/main" val="22247502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_Section Header 10">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10</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85CD41E-6A6C-A94B-550E-04FBC3ADC8CB}"/>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B6C555CF-3407-6AA9-1794-B516717A9EDE}"/>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529B"/>
                </a:highlight>
              </a:endParaRPr>
            </a:p>
          </p:txBody>
        </p:sp>
        <p:pic>
          <p:nvPicPr>
            <p:cNvPr id="9" name="Picture 8">
              <a:extLst>
                <a:ext uri="{FF2B5EF4-FFF2-40B4-BE49-F238E27FC236}">
                  <a16:creationId xmlns:a16="http://schemas.microsoft.com/office/drawing/2014/main" id="{C8A6AC49-EFE8-86FC-1116-AD093735F032}"/>
                </a:ext>
              </a:extLst>
            </p:cNvPr>
            <p:cNvPicPr>
              <a:picLocks noChangeAspect="1"/>
            </p:cNvPicPr>
            <p:nvPr userDrawn="1"/>
          </p:nvPicPr>
          <p:blipFill>
            <a:blip r:embed="rId3"/>
            <a:stretch>
              <a:fillRect/>
            </a:stretch>
          </p:blipFill>
          <p:spPr>
            <a:xfrm>
              <a:off x="10946123" y="6050717"/>
              <a:ext cx="952554" cy="760394"/>
            </a:xfrm>
            <a:prstGeom prst="rect">
              <a:avLst/>
            </a:prstGeom>
          </p:spPr>
        </p:pic>
      </p:grpSp>
    </p:spTree>
    <p:extLst>
      <p:ext uri="{BB962C8B-B14F-4D97-AF65-F5344CB8AC3E}">
        <p14:creationId xmlns:p14="http://schemas.microsoft.com/office/powerpoint/2010/main" val="40315121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dirty="0"/>
              <a:t>Click to edit title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r>
              <a:rPr lang="en-US"/>
              <a:t>November 2023</a:t>
            </a:r>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p>
            <a:r>
              <a:rPr lang="en-US"/>
              <a:t>Marketplace to Medicare: What You Can Expect</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8" name="Content Placeholder 7">
            <a:extLst>
              <a:ext uri="{FF2B5EF4-FFF2-40B4-BE49-F238E27FC236}">
                <a16:creationId xmlns:a16="http://schemas.microsoft.com/office/drawing/2014/main" id="{DB5FFC30-2C48-4CA6-B283-5CEAF0D37513}"/>
              </a:ext>
            </a:extLst>
          </p:cNvPr>
          <p:cNvSpPr>
            <a:spLocks noGrp="1"/>
          </p:cNvSpPr>
          <p:nvPr>
            <p:ph sz="quarter" idx="13"/>
          </p:nvPr>
        </p:nvSpPr>
        <p:spPr>
          <a:xfrm>
            <a:off x="914400" y="1371600"/>
            <a:ext cx="9717088" cy="4537075"/>
          </a:xfrm>
        </p:spPr>
        <p:txBody>
          <a:bodyPr/>
          <a:lstStyle>
            <a:lvl1pPr>
              <a:spcAft>
                <a:spcPts val="1200"/>
              </a:spcAft>
              <a:defRPr/>
            </a:lvl1pPr>
            <a:lvl2pPr>
              <a:spcAft>
                <a:spcPts val="1200"/>
              </a:spcAft>
              <a:defRPr/>
            </a:lvl2pPr>
            <a:lvl3pPr>
              <a:spcAft>
                <a:spcPts val="1200"/>
              </a:spcAft>
              <a:defRPr/>
            </a:lvl3pPr>
            <a:lvl4pPr>
              <a:spcAft>
                <a:spcPts val="1200"/>
              </a:spcAft>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custDataLst>
      <p:tags r:id="rId1"/>
    </p:custDataLst>
    <p:extLst>
      <p:ext uri="{BB962C8B-B14F-4D97-AF65-F5344CB8AC3E}">
        <p14:creationId xmlns:p14="http://schemas.microsoft.com/office/powerpoint/2010/main" val="32113028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1_Section Header 1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6591E82-3C88-42D6-6147-18E21D5E2451}"/>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B92EED94-A851-2AFE-A1D8-50ED4BBE866B}"/>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529B"/>
                </a:highlight>
              </a:endParaRPr>
            </a:p>
          </p:txBody>
        </p:sp>
        <p:pic>
          <p:nvPicPr>
            <p:cNvPr id="9" name="Picture 8">
              <a:extLst>
                <a:ext uri="{FF2B5EF4-FFF2-40B4-BE49-F238E27FC236}">
                  <a16:creationId xmlns:a16="http://schemas.microsoft.com/office/drawing/2014/main" id="{F54B870C-357E-9960-8C88-11E26C764A3C}"/>
                </a:ext>
              </a:extLst>
            </p:cNvPr>
            <p:cNvPicPr>
              <a:picLocks noChangeAspect="1"/>
            </p:cNvPicPr>
            <p:nvPr userDrawn="1"/>
          </p:nvPicPr>
          <p:blipFill>
            <a:blip r:embed="rId3"/>
            <a:stretch>
              <a:fillRect/>
            </a:stretch>
          </p:blipFill>
          <p:spPr>
            <a:xfrm>
              <a:off x="10946123" y="6050717"/>
              <a:ext cx="952554" cy="760394"/>
            </a:xfrm>
            <a:prstGeom prst="rect">
              <a:avLst/>
            </a:prstGeom>
          </p:spPr>
        </p:pic>
      </p:grpSp>
    </p:spTree>
    <p:extLst>
      <p:ext uri="{BB962C8B-B14F-4D97-AF65-F5344CB8AC3E}">
        <p14:creationId xmlns:p14="http://schemas.microsoft.com/office/powerpoint/2010/main" val="23331536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1_Section Header 1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12</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6E1E7E8-B5AE-A295-4B26-1313BEDA8501}"/>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2E16A354-3BF7-F982-1D44-8BC64D63F47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529B"/>
                </a:highlight>
              </a:endParaRPr>
            </a:p>
          </p:txBody>
        </p:sp>
        <p:pic>
          <p:nvPicPr>
            <p:cNvPr id="9" name="Picture 8">
              <a:extLst>
                <a:ext uri="{FF2B5EF4-FFF2-40B4-BE49-F238E27FC236}">
                  <a16:creationId xmlns:a16="http://schemas.microsoft.com/office/drawing/2014/main" id="{38E8C4BD-6763-E714-5A22-D57A71AF05A9}"/>
                </a:ext>
              </a:extLst>
            </p:cNvPr>
            <p:cNvPicPr>
              <a:picLocks noChangeAspect="1"/>
            </p:cNvPicPr>
            <p:nvPr userDrawn="1"/>
          </p:nvPicPr>
          <p:blipFill>
            <a:blip r:embed="rId3"/>
            <a:stretch>
              <a:fillRect/>
            </a:stretch>
          </p:blipFill>
          <p:spPr>
            <a:xfrm>
              <a:off x="10946123" y="6050717"/>
              <a:ext cx="952554" cy="760394"/>
            </a:xfrm>
            <a:prstGeom prst="rect">
              <a:avLst/>
            </a:prstGeom>
          </p:spPr>
        </p:pic>
      </p:grpSp>
    </p:spTree>
    <p:extLst>
      <p:ext uri="{BB962C8B-B14F-4D97-AF65-F5344CB8AC3E}">
        <p14:creationId xmlns:p14="http://schemas.microsoft.com/office/powerpoint/2010/main" val="19610910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1_Section Header 13">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13</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317E2F60-9812-2CE4-1DC4-0C449EB25E75}"/>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84C87463-EE4F-1266-F372-0FEF46D1EDB4}"/>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529B"/>
                </a:highlight>
              </a:endParaRPr>
            </a:p>
          </p:txBody>
        </p:sp>
        <p:pic>
          <p:nvPicPr>
            <p:cNvPr id="6" name="Picture 5">
              <a:extLst>
                <a:ext uri="{FF2B5EF4-FFF2-40B4-BE49-F238E27FC236}">
                  <a16:creationId xmlns:a16="http://schemas.microsoft.com/office/drawing/2014/main" id="{F3EA3F24-21CB-F459-895A-44ECCEA132AD}"/>
                </a:ext>
              </a:extLst>
            </p:cNvPr>
            <p:cNvPicPr>
              <a:picLocks noChangeAspect="1"/>
            </p:cNvPicPr>
            <p:nvPr userDrawn="1"/>
          </p:nvPicPr>
          <p:blipFill>
            <a:blip r:embed="rId3"/>
            <a:stretch>
              <a:fillRect/>
            </a:stretch>
          </p:blipFill>
          <p:spPr>
            <a:xfrm>
              <a:off x="10946123" y="6050717"/>
              <a:ext cx="952554" cy="760394"/>
            </a:xfrm>
            <a:prstGeom prst="rect">
              <a:avLst/>
            </a:prstGeom>
          </p:spPr>
        </p:pic>
      </p:grpSp>
    </p:spTree>
    <p:extLst>
      <p:ext uri="{BB962C8B-B14F-4D97-AF65-F5344CB8AC3E}">
        <p14:creationId xmlns:p14="http://schemas.microsoft.com/office/powerpoint/2010/main" val="8153052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1_Section Header 14">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14</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1E9EE259-899F-3260-DC43-AEE138DDB02B}"/>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956E46DD-0192-C780-77D1-B044A5AF8AF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529B"/>
                </a:highlight>
              </a:endParaRPr>
            </a:p>
          </p:txBody>
        </p:sp>
        <p:pic>
          <p:nvPicPr>
            <p:cNvPr id="9" name="Picture 8">
              <a:extLst>
                <a:ext uri="{FF2B5EF4-FFF2-40B4-BE49-F238E27FC236}">
                  <a16:creationId xmlns:a16="http://schemas.microsoft.com/office/drawing/2014/main" id="{822E0A31-B7BC-3F13-FA7B-B6E041C27A4E}"/>
                </a:ext>
              </a:extLst>
            </p:cNvPr>
            <p:cNvPicPr>
              <a:picLocks noChangeAspect="1"/>
            </p:cNvPicPr>
            <p:nvPr userDrawn="1"/>
          </p:nvPicPr>
          <p:blipFill>
            <a:blip r:embed="rId3"/>
            <a:stretch>
              <a:fillRect/>
            </a:stretch>
          </p:blipFill>
          <p:spPr>
            <a:xfrm>
              <a:off x="10946123" y="6050717"/>
              <a:ext cx="952554" cy="760394"/>
            </a:xfrm>
            <a:prstGeom prst="rect">
              <a:avLst/>
            </a:prstGeom>
          </p:spPr>
        </p:pic>
      </p:grpSp>
    </p:spTree>
    <p:extLst>
      <p:ext uri="{BB962C8B-B14F-4D97-AF65-F5344CB8AC3E}">
        <p14:creationId xmlns:p14="http://schemas.microsoft.com/office/powerpoint/2010/main" val="41960450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1_Section Header 15">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F6CD279F-C11C-B793-627A-9C3606FA5044}"/>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52EADC88-3390-C3F7-FF5B-1457E63B5E14}"/>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529B"/>
                </a:highlight>
              </a:endParaRPr>
            </a:p>
          </p:txBody>
        </p:sp>
        <p:pic>
          <p:nvPicPr>
            <p:cNvPr id="9" name="Picture 8">
              <a:extLst>
                <a:ext uri="{FF2B5EF4-FFF2-40B4-BE49-F238E27FC236}">
                  <a16:creationId xmlns:a16="http://schemas.microsoft.com/office/drawing/2014/main" id="{C798ABBE-087E-EEEC-545E-5B9ACF70635A}"/>
                </a:ext>
              </a:extLst>
            </p:cNvPr>
            <p:cNvPicPr>
              <a:picLocks noChangeAspect="1"/>
            </p:cNvPicPr>
            <p:nvPr userDrawn="1"/>
          </p:nvPicPr>
          <p:blipFill>
            <a:blip r:embed="rId3"/>
            <a:stretch>
              <a:fillRect/>
            </a:stretch>
          </p:blipFill>
          <p:spPr>
            <a:xfrm>
              <a:off x="10946123" y="6050717"/>
              <a:ext cx="952554" cy="760394"/>
            </a:xfrm>
            <a:prstGeom prst="rect">
              <a:avLst/>
            </a:prstGeom>
          </p:spPr>
        </p:pic>
      </p:grpSp>
    </p:spTree>
    <p:extLst>
      <p:ext uri="{BB962C8B-B14F-4D97-AF65-F5344CB8AC3E}">
        <p14:creationId xmlns:p14="http://schemas.microsoft.com/office/powerpoint/2010/main" val="24473501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1_Section Header 16">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16</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D366C5D-076F-94DD-06D1-E6800D671292}"/>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187B7D52-FCE1-9B9D-A8AE-975043FA93AB}"/>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529B"/>
                </a:highlight>
              </a:endParaRPr>
            </a:p>
          </p:txBody>
        </p:sp>
        <p:pic>
          <p:nvPicPr>
            <p:cNvPr id="9" name="Picture 8">
              <a:extLst>
                <a:ext uri="{FF2B5EF4-FFF2-40B4-BE49-F238E27FC236}">
                  <a16:creationId xmlns:a16="http://schemas.microsoft.com/office/drawing/2014/main" id="{885ECD6C-A491-BD59-4CC8-406B88F95644}"/>
                </a:ext>
              </a:extLst>
            </p:cNvPr>
            <p:cNvPicPr>
              <a:picLocks noChangeAspect="1"/>
            </p:cNvPicPr>
            <p:nvPr userDrawn="1"/>
          </p:nvPicPr>
          <p:blipFill>
            <a:blip r:embed="rId3"/>
            <a:stretch>
              <a:fillRect/>
            </a:stretch>
          </p:blipFill>
          <p:spPr>
            <a:xfrm>
              <a:off x="10946123" y="6050717"/>
              <a:ext cx="952554" cy="760394"/>
            </a:xfrm>
            <a:prstGeom prst="rect">
              <a:avLst/>
            </a:prstGeom>
          </p:spPr>
        </p:pic>
      </p:grpSp>
    </p:spTree>
    <p:extLst>
      <p:ext uri="{BB962C8B-B14F-4D97-AF65-F5344CB8AC3E}">
        <p14:creationId xmlns:p14="http://schemas.microsoft.com/office/powerpoint/2010/main" val="37264482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1_Section Header 17">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EE787EAB-54F2-4371-B857-C02C592A9B87}"/>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3819B2A5-EFBC-9501-6309-CED6363775C2}"/>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529B"/>
                </a:highlight>
              </a:endParaRPr>
            </a:p>
          </p:txBody>
        </p:sp>
        <p:pic>
          <p:nvPicPr>
            <p:cNvPr id="9" name="Picture 8">
              <a:extLst>
                <a:ext uri="{FF2B5EF4-FFF2-40B4-BE49-F238E27FC236}">
                  <a16:creationId xmlns:a16="http://schemas.microsoft.com/office/drawing/2014/main" id="{A2EEB56D-7C5B-8008-E24D-A525FC082AC3}"/>
                </a:ext>
              </a:extLst>
            </p:cNvPr>
            <p:cNvPicPr>
              <a:picLocks noChangeAspect="1"/>
            </p:cNvPicPr>
            <p:nvPr userDrawn="1"/>
          </p:nvPicPr>
          <p:blipFill>
            <a:blip r:embed="rId3"/>
            <a:stretch>
              <a:fillRect/>
            </a:stretch>
          </p:blipFill>
          <p:spPr>
            <a:xfrm>
              <a:off x="10946123" y="6050717"/>
              <a:ext cx="952554" cy="760394"/>
            </a:xfrm>
            <a:prstGeom prst="rect">
              <a:avLst/>
            </a:prstGeom>
          </p:spPr>
        </p:pic>
      </p:grpSp>
    </p:spTree>
    <p:extLst>
      <p:ext uri="{BB962C8B-B14F-4D97-AF65-F5344CB8AC3E}">
        <p14:creationId xmlns:p14="http://schemas.microsoft.com/office/powerpoint/2010/main" val="7586149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1_Section Header 18">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18</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A62AAE1-987E-E339-765E-2EF9F5C9F836}"/>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5568B11B-D454-472A-EED7-A7F1BBD7CE99}"/>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529B"/>
                </a:highlight>
              </a:endParaRPr>
            </a:p>
          </p:txBody>
        </p:sp>
        <p:pic>
          <p:nvPicPr>
            <p:cNvPr id="9" name="Picture 8">
              <a:extLst>
                <a:ext uri="{FF2B5EF4-FFF2-40B4-BE49-F238E27FC236}">
                  <a16:creationId xmlns:a16="http://schemas.microsoft.com/office/drawing/2014/main" id="{A22D15B7-A2B1-5FB0-071F-8C3D0C68C61D}"/>
                </a:ext>
              </a:extLst>
            </p:cNvPr>
            <p:cNvPicPr>
              <a:picLocks noChangeAspect="1"/>
            </p:cNvPicPr>
            <p:nvPr userDrawn="1"/>
          </p:nvPicPr>
          <p:blipFill>
            <a:blip r:embed="rId3"/>
            <a:stretch>
              <a:fillRect/>
            </a:stretch>
          </p:blipFill>
          <p:spPr>
            <a:xfrm>
              <a:off x="10946123" y="6050717"/>
              <a:ext cx="952554" cy="760394"/>
            </a:xfrm>
            <a:prstGeom prst="rect">
              <a:avLst/>
            </a:prstGeom>
          </p:spPr>
        </p:pic>
      </p:grpSp>
    </p:spTree>
    <p:extLst>
      <p:ext uri="{BB962C8B-B14F-4D97-AF65-F5344CB8AC3E}">
        <p14:creationId xmlns:p14="http://schemas.microsoft.com/office/powerpoint/2010/main" val="26241542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1_Section Header 19">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855F1930-CF6D-9DD4-2963-710C743A057A}"/>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78431197-8978-0032-439D-7A35A365B65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529B"/>
                </a:highlight>
              </a:endParaRPr>
            </a:p>
          </p:txBody>
        </p:sp>
        <p:pic>
          <p:nvPicPr>
            <p:cNvPr id="9" name="Picture 8">
              <a:extLst>
                <a:ext uri="{FF2B5EF4-FFF2-40B4-BE49-F238E27FC236}">
                  <a16:creationId xmlns:a16="http://schemas.microsoft.com/office/drawing/2014/main" id="{45BD713C-6AD9-AF03-449E-0F2780ABB4CF}"/>
                </a:ext>
              </a:extLst>
            </p:cNvPr>
            <p:cNvPicPr>
              <a:picLocks noChangeAspect="1"/>
            </p:cNvPicPr>
            <p:nvPr userDrawn="1"/>
          </p:nvPicPr>
          <p:blipFill>
            <a:blip r:embed="rId3"/>
            <a:stretch>
              <a:fillRect/>
            </a:stretch>
          </p:blipFill>
          <p:spPr>
            <a:xfrm>
              <a:off x="10946123" y="6050717"/>
              <a:ext cx="952554" cy="760394"/>
            </a:xfrm>
            <a:prstGeom prst="rect">
              <a:avLst/>
            </a:prstGeom>
          </p:spPr>
        </p:pic>
      </p:grpSp>
    </p:spTree>
    <p:extLst>
      <p:ext uri="{BB962C8B-B14F-4D97-AF65-F5344CB8AC3E}">
        <p14:creationId xmlns:p14="http://schemas.microsoft.com/office/powerpoint/2010/main" val="26797422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secHead" preserve="1">
  <p:cSld name="1_Section Header 20">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20</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354F5901-04AB-3D15-2E7F-E009A896C2F3}"/>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FE75798F-FE32-A870-360C-ECE9C67F2A40}"/>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529B"/>
                </a:highlight>
              </a:endParaRPr>
            </a:p>
          </p:txBody>
        </p:sp>
        <p:pic>
          <p:nvPicPr>
            <p:cNvPr id="9" name="Picture 8">
              <a:extLst>
                <a:ext uri="{FF2B5EF4-FFF2-40B4-BE49-F238E27FC236}">
                  <a16:creationId xmlns:a16="http://schemas.microsoft.com/office/drawing/2014/main" id="{58BFF3C4-3313-3375-C9A1-AE9817C0723B}"/>
                </a:ext>
              </a:extLst>
            </p:cNvPr>
            <p:cNvPicPr>
              <a:picLocks noChangeAspect="1"/>
            </p:cNvPicPr>
            <p:nvPr userDrawn="1"/>
          </p:nvPicPr>
          <p:blipFill>
            <a:blip r:embed="rId3"/>
            <a:stretch>
              <a:fillRect/>
            </a:stretch>
          </p:blipFill>
          <p:spPr>
            <a:xfrm>
              <a:off x="10946123" y="6050717"/>
              <a:ext cx="952554" cy="760394"/>
            </a:xfrm>
            <a:prstGeom prst="rect">
              <a:avLst/>
            </a:prstGeom>
          </p:spPr>
        </p:pic>
      </p:grpSp>
    </p:spTree>
    <p:extLst>
      <p:ext uri="{BB962C8B-B14F-4D97-AF65-F5344CB8AC3E}">
        <p14:creationId xmlns:p14="http://schemas.microsoft.com/office/powerpoint/2010/main" val="17543332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Only">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12192000" cy="952107"/>
          </a:xfrm>
          <a:prstGeom prst="rect">
            <a:avLst/>
          </a:prstGeom>
        </p:spPr>
        <p:txBody>
          <a:bodyPr anchor="ctr">
            <a:normAutofit/>
          </a:bodyPr>
          <a:lstStyle>
            <a:lvl1pPr>
              <a:defRPr sz="3000"/>
            </a:lvl1pPr>
          </a:lstStyle>
          <a:p>
            <a:r>
              <a:rPr lang="en-US" dirty="0"/>
              <a:t>Click to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a:t>November 2023</a:t>
            </a:r>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a:t>Marketplace to Medicare: What You Can Expect</a:t>
            </a:r>
          </a:p>
        </p:txBody>
      </p:sp>
      <p:sp>
        <p:nvSpPr>
          <p:cNvPr id="4" name="Content Placeholder 3">
            <a:extLst>
              <a:ext uri="{FF2B5EF4-FFF2-40B4-BE49-F238E27FC236}">
                <a16:creationId xmlns:a16="http://schemas.microsoft.com/office/drawing/2014/main" id="{4688C5F3-31A1-DEB7-CA1B-2E4D0216F961}"/>
              </a:ext>
            </a:extLst>
          </p:cNvPr>
          <p:cNvSpPr>
            <a:spLocks noGrp="1"/>
          </p:cNvSpPr>
          <p:nvPr>
            <p:ph sz="quarter" idx="13"/>
          </p:nvPr>
        </p:nvSpPr>
        <p:spPr>
          <a:xfrm>
            <a:off x="425450" y="1171575"/>
            <a:ext cx="11255375" cy="51006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40901099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1_Table of Contents">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1883226" y="403762"/>
            <a:ext cx="5027023" cy="719643"/>
          </a:xfrm>
        </p:spPr>
        <p:txBody>
          <a:bodyPr>
            <a:normAutofit/>
          </a:bodyPr>
          <a:lstStyle>
            <a:lvl1pPr algn="l">
              <a:defRPr sz="3000">
                <a:solidFill>
                  <a:srgbClr val="00539A"/>
                </a:solidFill>
              </a:defRPr>
            </a:lvl1pPr>
          </a:lstStyle>
          <a:p>
            <a:r>
              <a:rPr lang="en-US" dirty="0"/>
              <a:t>Table of Contents</a:t>
            </a:r>
          </a:p>
        </p:txBody>
      </p:sp>
      <p:sp>
        <p:nvSpPr>
          <p:cNvPr id="8" name="Text Placeholder 7">
            <a:extLst>
              <a:ext uri="{FF2B5EF4-FFF2-40B4-BE49-F238E27FC236}">
                <a16:creationId xmlns:a16="http://schemas.microsoft.com/office/drawing/2014/main" id="{459E77DD-CA53-1643-8339-6DE44F2ECBD4}"/>
              </a:ext>
            </a:extLst>
          </p:cNvPr>
          <p:cNvSpPr>
            <a:spLocks noGrp="1"/>
          </p:cNvSpPr>
          <p:nvPr>
            <p:ph type="body" sz="quarter" idx="13" hasCustomPrompt="1"/>
          </p:nvPr>
        </p:nvSpPr>
        <p:spPr>
          <a:xfrm>
            <a:off x="1883226" y="1771912"/>
            <a:ext cx="9729654" cy="3810569"/>
          </a:xfrm>
        </p:spPr>
        <p:txBody>
          <a:bodyPr/>
          <a:lstStyle>
            <a:lvl1pPr marL="0" indent="0">
              <a:lnSpc>
                <a:spcPct val="100000"/>
              </a:lnSpc>
              <a:spcBef>
                <a:spcPts val="800"/>
              </a:spcBef>
              <a:buFontTx/>
              <a:buNone/>
              <a:defRPr sz="1800">
                <a:solidFill>
                  <a:srgbClr val="00539A"/>
                </a:solidFill>
              </a:defRPr>
            </a:lvl1pPr>
          </a:lstStyle>
          <a:p>
            <a:pPr>
              <a:lnSpc>
                <a:spcPct val="150000"/>
              </a:lnSpc>
            </a:pPr>
            <a:r>
              <a:rPr lang="en-US" b="1" dirty="0">
                <a:solidFill>
                  <a:srgbClr val="00529B"/>
                </a:solidFill>
                <a:latin typeface="Arial" panose="020B0604020202020204" pitchFamily="34" charset="0"/>
                <a:cs typeface="Arial" panose="020B0604020202020204" pitchFamily="34" charset="0"/>
              </a:rPr>
              <a:t>Lesson 1</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2</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3</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4</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5</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p:txBody>
          <a:bodyPr/>
          <a:lstStyle>
            <a:lvl1pPr>
              <a:defRPr>
                <a:solidFill>
                  <a:schemeClr val="bg1"/>
                </a:solidFill>
              </a:defRPr>
            </a:lvl1pPr>
          </a:lstStyle>
          <a:p>
            <a:r>
              <a:rPr lang="en-US"/>
              <a:t>November 2023</a:t>
            </a:r>
            <a:endParaRPr lang="en-US" dirty="0"/>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p:txBody>
          <a:bodyPr/>
          <a:lstStyle>
            <a:lvl1pPr>
              <a:defRPr>
                <a:solidFill>
                  <a:schemeClr val="bg1"/>
                </a:solidFill>
              </a:defRPr>
            </a:lvl1pPr>
          </a:lstStyle>
          <a:p>
            <a:r>
              <a:rPr lang="en-US"/>
              <a:t>Marketplace to Medicare: What You Can Expect</a:t>
            </a:r>
            <a:endParaRPr lang="en-US" dirty="0"/>
          </a:p>
        </p:txBody>
      </p:sp>
      <p:sp>
        <p:nvSpPr>
          <p:cNvPr id="5" name="Slide Number Placeholder 4">
            <a:extLst>
              <a:ext uri="{FF2B5EF4-FFF2-40B4-BE49-F238E27FC236}">
                <a16:creationId xmlns:a16="http://schemas.microsoft.com/office/drawing/2014/main" id="{154CA6A7-3973-8749-BE64-B9296236D6E2}"/>
              </a:ext>
            </a:extLst>
          </p:cNvPr>
          <p:cNvSpPr>
            <a:spLocks noGrp="1"/>
          </p:cNvSpPr>
          <p:nvPr>
            <p:ph type="sldNum" sz="quarter" idx="12"/>
          </p:nvPr>
        </p:nvSpPr>
        <p:spPr/>
        <p:txBody>
          <a:bodyPr/>
          <a:lstStyle>
            <a:lvl1pPr>
              <a:defRPr>
                <a:solidFill>
                  <a:schemeClr val="bg1"/>
                </a:solidFill>
              </a:defRPr>
            </a:lvl1pPr>
          </a:lstStyle>
          <a:p>
            <a:fld id="{0B2D781D-8844-5940-92D1-06EF0A7F581E}" type="slidenum">
              <a:rPr lang="en-US" smtClean="0"/>
              <a:pPr/>
              <a:t>‹#›</a:t>
            </a:fld>
            <a:endParaRPr lang="en-US" dirty="0"/>
          </a:p>
        </p:txBody>
      </p:sp>
    </p:spTree>
    <p:custDataLst>
      <p:tags r:id="rId1"/>
    </p:custDataLst>
    <p:extLst>
      <p:ext uri="{BB962C8B-B14F-4D97-AF65-F5344CB8AC3E}">
        <p14:creationId xmlns:p14="http://schemas.microsoft.com/office/powerpoint/2010/main" val="19348288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dirty="0"/>
              <a:t>Click to edit title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r>
              <a:rPr lang="en-US"/>
              <a:t>November 2023</a:t>
            </a:r>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p>
            <a:r>
              <a:rPr lang="en-US"/>
              <a:t>Marketplace to Medicare: What You Can Expect</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6" name="Text Placeholder 2">
            <a:extLst>
              <a:ext uri="{FF2B5EF4-FFF2-40B4-BE49-F238E27FC236}">
                <a16:creationId xmlns:a16="http://schemas.microsoft.com/office/drawing/2014/main" id="{73CD68C0-63A5-4928-AF07-455DA38884F8}"/>
              </a:ext>
            </a:extLst>
          </p:cNvPr>
          <p:cNvSpPr>
            <a:spLocks noGrp="1"/>
          </p:cNvSpPr>
          <p:nvPr>
            <p:ph idx="1"/>
          </p:nvPr>
        </p:nvSpPr>
        <p:spPr>
          <a:xfrm>
            <a:off x="914400" y="1371600"/>
            <a:ext cx="10515600" cy="4351338"/>
          </a:xfrm>
          <a:prstGeom prst="rect">
            <a:avLst/>
          </a:prstGeom>
        </p:spPr>
        <p:txBody>
          <a:bodyPr vert="horz" lIns="91440" tIns="45720" rIns="91440" bIns="45720" rtlCol="0">
            <a:normAutofit/>
          </a:bodyPr>
          <a:lstStyle>
            <a:lvl1pPr>
              <a:spcAft>
                <a:spcPts val="1200"/>
              </a:spcAft>
              <a:defRPr/>
            </a:lvl1pPr>
            <a:lvl2pPr>
              <a:spcAft>
                <a:spcPts val="1200"/>
              </a:spcAft>
              <a:defRPr/>
            </a:lvl2pPr>
            <a:lvl3pPr>
              <a:spcAft>
                <a:spcPts val="1200"/>
              </a:spcAft>
              <a:defRPr/>
            </a:lvl3pPr>
            <a:lvl4pPr>
              <a:spcAft>
                <a:spcPts val="1200"/>
              </a:spcAft>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custDataLst>
      <p:tags r:id="rId1"/>
    </p:custDataLst>
    <p:extLst>
      <p:ext uri="{BB962C8B-B14F-4D97-AF65-F5344CB8AC3E}">
        <p14:creationId xmlns:p14="http://schemas.microsoft.com/office/powerpoint/2010/main" val="31525745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dirty="0"/>
              <a:t>Click to edit title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r>
              <a:rPr lang="en-US"/>
              <a:t>November 2023</a:t>
            </a:r>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p>
            <a:r>
              <a:rPr lang="en-US"/>
              <a:t>Marketplace to Medicare: What You Can Expect</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8" name="Content Placeholder 7">
            <a:extLst>
              <a:ext uri="{FF2B5EF4-FFF2-40B4-BE49-F238E27FC236}">
                <a16:creationId xmlns:a16="http://schemas.microsoft.com/office/drawing/2014/main" id="{DB5FFC30-2C48-4CA6-B283-5CEAF0D37513}"/>
              </a:ext>
            </a:extLst>
          </p:cNvPr>
          <p:cNvSpPr>
            <a:spLocks noGrp="1"/>
          </p:cNvSpPr>
          <p:nvPr>
            <p:ph sz="quarter" idx="13"/>
          </p:nvPr>
        </p:nvSpPr>
        <p:spPr>
          <a:xfrm>
            <a:off x="914400" y="1371600"/>
            <a:ext cx="9717088" cy="4537075"/>
          </a:xfrm>
        </p:spPr>
        <p:txBody>
          <a:bodyPr/>
          <a:lstStyle>
            <a:lvl1pPr>
              <a:spcAft>
                <a:spcPts val="1200"/>
              </a:spcAft>
              <a:defRPr/>
            </a:lvl1pPr>
            <a:lvl2pPr>
              <a:spcAft>
                <a:spcPts val="1200"/>
              </a:spcAft>
              <a:defRPr/>
            </a:lvl2pPr>
            <a:lvl3pPr>
              <a:spcAft>
                <a:spcPts val="1200"/>
              </a:spcAft>
              <a:defRPr/>
            </a:lvl3pPr>
            <a:lvl4pPr>
              <a:spcAft>
                <a:spcPts val="1200"/>
              </a:spcAft>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custDataLst>
      <p:tags r:id="rId1"/>
    </p:custDataLst>
    <p:extLst>
      <p:ext uri="{BB962C8B-B14F-4D97-AF65-F5344CB8AC3E}">
        <p14:creationId xmlns:p14="http://schemas.microsoft.com/office/powerpoint/2010/main" val="36544645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dirty="0"/>
              <a:t>Click to edit title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r>
              <a:rPr lang="en-US"/>
              <a:t>November 2023</a:t>
            </a:r>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p>
            <a:r>
              <a:rPr lang="en-US"/>
              <a:t>Marketplace to Medicare: What You Can Expect</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7" name="Content Placeholder 6">
            <a:extLst>
              <a:ext uri="{FF2B5EF4-FFF2-40B4-BE49-F238E27FC236}">
                <a16:creationId xmlns:a16="http://schemas.microsoft.com/office/drawing/2014/main" id="{0052AEAF-2DAD-2B72-7CEF-A9D858F293A7}"/>
              </a:ext>
            </a:extLst>
          </p:cNvPr>
          <p:cNvSpPr>
            <a:spLocks noGrp="1"/>
          </p:cNvSpPr>
          <p:nvPr>
            <p:ph sz="quarter" idx="13"/>
          </p:nvPr>
        </p:nvSpPr>
        <p:spPr>
          <a:xfrm>
            <a:off x="381001" y="1295400"/>
            <a:ext cx="5160484" cy="723900"/>
          </a:xfrm>
        </p:spPr>
        <p:txBody>
          <a:bodyPr/>
          <a:lstStyle/>
          <a:p>
            <a:pPr lvl="0"/>
            <a:r>
              <a:rPr lang="en-US" dirty="0"/>
              <a:t>Click to edit Master text styles</a:t>
            </a:r>
          </a:p>
        </p:txBody>
      </p:sp>
      <p:sp>
        <p:nvSpPr>
          <p:cNvPr id="9" name="Content Placeholder 6">
            <a:extLst>
              <a:ext uri="{FF2B5EF4-FFF2-40B4-BE49-F238E27FC236}">
                <a16:creationId xmlns:a16="http://schemas.microsoft.com/office/drawing/2014/main" id="{AA677F1E-FC7E-9F76-224D-BD7FDC4ECC96}"/>
              </a:ext>
            </a:extLst>
          </p:cNvPr>
          <p:cNvSpPr>
            <a:spLocks noGrp="1"/>
          </p:cNvSpPr>
          <p:nvPr>
            <p:ph sz="quarter" idx="14"/>
          </p:nvPr>
        </p:nvSpPr>
        <p:spPr>
          <a:xfrm>
            <a:off x="381001" y="2257425"/>
            <a:ext cx="5160484" cy="723900"/>
          </a:xfrm>
        </p:spPr>
        <p:txBody>
          <a:bodyPr/>
          <a:lstStyle/>
          <a:p>
            <a:pPr lvl="0"/>
            <a:r>
              <a:rPr lang="en-US" dirty="0"/>
              <a:t>Click to edit Master text styles</a:t>
            </a:r>
          </a:p>
        </p:txBody>
      </p:sp>
      <p:sp>
        <p:nvSpPr>
          <p:cNvPr id="10" name="Content Placeholder 6">
            <a:extLst>
              <a:ext uri="{FF2B5EF4-FFF2-40B4-BE49-F238E27FC236}">
                <a16:creationId xmlns:a16="http://schemas.microsoft.com/office/drawing/2014/main" id="{023B648E-C287-21B2-A218-2483C350E218}"/>
              </a:ext>
            </a:extLst>
          </p:cNvPr>
          <p:cNvSpPr>
            <a:spLocks noGrp="1"/>
          </p:cNvSpPr>
          <p:nvPr>
            <p:ph sz="quarter" idx="15"/>
          </p:nvPr>
        </p:nvSpPr>
        <p:spPr>
          <a:xfrm>
            <a:off x="381000" y="3228975"/>
            <a:ext cx="5160484" cy="723900"/>
          </a:xfrm>
        </p:spPr>
        <p:txBody>
          <a:bodyPr/>
          <a:lstStyle/>
          <a:p>
            <a:pPr lvl="0"/>
            <a:r>
              <a:rPr lang="en-US" dirty="0"/>
              <a:t>Click to edit Master text styles</a:t>
            </a:r>
          </a:p>
        </p:txBody>
      </p:sp>
      <p:sp>
        <p:nvSpPr>
          <p:cNvPr id="11" name="Content Placeholder 6">
            <a:extLst>
              <a:ext uri="{FF2B5EF4-FFF2-40B4-BE49-F238E27FC236}">
                <a16:creationId xmlns:a16="http://schemas.microsoft.com/office/drawing/2014/main" id="{3E0F7F3B-4519-9D01-C60A-68E402FD71C9}"/>
              </a:ext>
            </a:extLst>
          </p:cNvPr>
          <p:cNvSpPr>
            <a:spLocks noGrp="1"/>
          </p:cNvSpPr>
          <p:nvPr>
            <p:ph sz="quarter" idx="16"/>
          </p:nvPr>
        </p:nvSpPr>
        <p:spPr>
          <a:xfrm>
            <a:off x="381001" y="4170047"/>
            <a:ext cx="5160484" cy="723900"/>
          </a:xfrm>
        </p:spPr>
        <p:txBody>
          <a:bodyPr/>
          <a:lstStyle/>
          <a:p>
            <a:pPr lvl="0"/>
            <a:r>
              <a:rPr lang="en-US" dirty="0"/>
              <a:t>Click to edit Master text styles</a:t>
            </a:r>
          </a:p>
        </p:txBody>
      </p:sp>
      <p:sp>
        <p:nvSpPr>
          <p:cNvPr id="12" name="Content Placeholder 6">
            <a:extLst>
              <a:ext uri="{FF2B5EF4-FFF2-40B4-BE49-F238E27FC236}">
                <a16:creationId xmlns:a16="http://schemas.microsoft.com/office/drawing/2014/main" id="{A3456C6C-56D4-42B2-7489-BF997C8BE3AB}"/>
              </a:ext>
            </a:extLst>
          </p:cNvPr>
          <p:cNvSpPr>
            <a:spLocks noGrp="1"/>
          </p:cNvSpPr>
          <p:nvPr>
            <p:ph sz="quarter" idx="17"/>
          </p:nvPr>
        </p:nvSpPr>
        <p:spPr>
          <a:xfrm>
            <a:off x="381001" y="5111119"/>
            <a:ext cx="5160484" cy="723900"/>
          </a:xfrm>
        </p:spPr>
        <p:txBody>
          <a:bodyPr/>
          <a:lstStyle/>
          <a:p>
            <a:pPr lvl="0"/>
            <a:r>
              <a:rPr lang="en-US" dirty="0"/>
              <a:t>Click to edit Master text styles</a:t>
            </a:r>
          </a:p>
        </p:txBody>
      </p:sp>
      <p:sp>
        <p:nvSpPr>
          <p:cNvPr id="6" name="Content Placeholder 6">
            <a:extLst>
              <a:ext uri="{FF2B5EF4-FFF2-40B4-BE49-F238E27FC236}">
                <a16:creationId xmlns:a16="http://schemas.microsoft.com/office/drawing/2014/main" id="{99380E03-753E-C0F7-5857-B496F4BDC629}"/>
              </a:ext>
            </a:extLst>
          </p:cNvPr>
          <p:cNvSpPr>
            <a:spLocks noGrp="1"/>
          </p:cNvSpPr>
          <p:nvPr>
            <p:ph sz="quarter" idx="18"/>
          </p:nvPr>
        </p:nvSpPr>
        <p:spPr>
          <a:xfrm>
            <a:off x="5931666" y="1295400"/>
            <a:ext cx="5160484" cy="723900"/>
          </a:xfrm>
        </p:spPr>
        <p:txBody>
          <a:bodyPr/>
          <a:lstStyle/>
          <a:p>
            <a:pPr lvl="0"/>
            <a:r>
              <a:rPr lang="en-US" dirty="0"/>
              <a:t>Click to edit Master text styles</a:t>
            </a:r>
          </a:p>
        </p:txBody>
      </p:sp>
      <p:sp>
        <p:nvSpPr>
          <p:cNvPr id="8" name="Content Placeholder 6">
            <a:extLst>
              <a:ext uri="{FF2B5EF4-FFF2-40B4-BE49-F238E27FC236}">
                <a16:creationId xmlns:a16="http://schemas.microsoft.com/office/drawing/2014/main" id="{F545DC45-668A-8CCA-368E-C844826B6291}"/>
              </a:ext>
            </a:extLst>
          </p:cNvPr>
          <p:cNvSpPr>
            <a:spLocks noGrp="1"/>
          </p:cNvSpPr>
          <p:nvPr>
            <p:ph sz="quarter" idx="19"/>
          </p:nvPr>
        </p:nvSpPr>
        <p:spPr>
          <a:xfrm>
            <a:off x="5931666" y="2257425"/>
            <a:ext cx="5160484" cy="723900"/>
          </a:xfrm>
        </p:spPr>
        <p:txBody>
          <a:bodyPr/>
          <a:lstStyle/>
          <a:p>
            <a:pPr lvl="0"/>
            <a:r>
              <a:rPr lang="en-US" dirty="0"/>
              <a:t>Click to edit Master text styles</a:t>
            </a:r>
          </a:p>
        </p:txBody>
      </p:sp>
      <p:sp>
        <p:nvSpPr>
          <p:cNvPr id="13" name="Content Placeholder 6">
            <a:extLst>
              <a:ext uri="{FF2B5EF4-FFF2-40B4-BE49-F238E27FC236}">
                <a16:creationId xmlns:a16="http://schemas.microsoft.com/office/drawing/2014/main" id="{DB47C886-2BC7-9C48-1DFE-228F8E506893}"/>
              </a:ext>
            </a:extLst>
          </p:cNvPr>
          <p:cNvSpPr>
            <a:spLocks noGrp="1"/>
          </p:cNvSpPr>
          <p:nvPr>
            <p:ph sz="quarter" idx="20"/>
          </p:nvPr>
        </p:nvSpPr>
        <p:spPr>
          <a:xfrm>
            <a:off x="5931665" y="3228975"/>
            <a:ext cx="5160484" cy="723900"/>
          </a:xfrm>
        </p:spPr>
        <p:txBody>
          <a:bodyPr/>
          <a:lstStyle/>
          <a:p>
            <a:pPr lvl="0"/>
            <a:r>
              <a:rPr lang="en-US" dirty="0"/>
              <a:t>Click to edit Master text styles</a:t>
            </a:r>
          </a:p>
        </p:txBody>
      </p:sp>
      <p:sp>
        <p:nvSpPr>
          <p:cNvPr id="14" name="Content Placeholder 6">
            <a:extLst>
              <a:ext uri="{FF2B5EF4-FFF2-40B4-BE49-F238E27FC236}">
                <a16:creationId xmlns:a16="http://schemas.microsoft.com/office/drawing/2014/main" id="{922E193D-8B21-7213-13B6-FB6A49540FF2}"/>
              </a:ext>
            </a:extLst>
          </p:cNvPr>
          <p:cNvSpPr>
            <a:spLocks noGrp="1"/>
          </p:cNvSpPr>
          <p:nvPr>
            <p:ph sz="quarter" idx="21"/>
          </p:nvPr>
        </p:nvSpPr>
        <p:spPr>
          <a:xfrm>
            <a:off x="5931666" y="4170047"/>
            <a:ext cx="5160484" cy="723900"/>
          </a:xfrm>
        </p:spPr>
        <p:txBody>
          <a:bodyPr/>
          <a:lstStyle/>
          <a:p>
            <a:pPr lvl="0"/>
            <a:r>
              <a:rPr lang="en-US" dirty="0"/>
              <a:t>Click to edit Master text styles</a:t>
            </a:r>
          </a:p>
        </p:txBody>
      </p:sp>
      <p:sp>
        <p:nvSpPr>
          <p:cNvPr id="15" name="Content Placeholder 6">
            <a:extLst>
              <a:ext uri="{FF2B5EF4-FFF2-40B4-BE49-F238E27FC236}">
                <a16:creationId xmlns:a16="http://schemas.microsoft.com/office/drawing/2014/main" id="{9FC112E0-347E-8569-B340-81DA88134960}"/>
              </a:ext>
            </a:extLst>
          </p:cNvPr>
          <p:cNvSpPr>
            <a:spLocks noGrp="1"/>
          </p:cNvSpPr>
          <p:nvPr>
            <p:ph sz="quarter" idx="22"/>
          </p:nvPr>
        </p:nvSpPr>
        <p:spPr>
          <a:xfrm>
            <a:off x="5931666" y="5111119"/>
            <a:ext cx="5160484" cy="723900"/>
          </a:xfrm>
        </p:spPr>
        <p:txBody>
          <a:bodyPr/>
          <a:lstStyle/>
          <a:p>
            <a:pPr lvl="0"/>
            <a:r>
              <a:rPr lang="en-US" dirty="0"/>
              <a:t>Click to edit Master text styles</a:t>
            </a:r>
          </a:p>
        </p:txBody>
      </p:sp>
    </p:spTree>
    <p:custDataLst>
      <p:tags r:id="rId1"/>
    </p:custDataLst>
    <p:extLst>
      <p:ext uri="{BB962C8B-B14F-4D97-AF65-F5344CB8AC3E}">
        <p14:creationId xmlns:p14="http://schemas.microsoft.com/office/powerpoint/2010/main" val="1197936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7_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dirty="0"/>
              <a:t>Click to edit title</a:t>
            </a:r>
          </a:p>
        </p:txBody>
      </p:sp>
      <p:sp>
        <p:nvSpPr>
          <p:cNvPr id="7" name="Content Placeholder 6">
            <a:extLst>
              <a:ext uri="{FF2B5EF4-FFF2-40B4-BE49-F238E27FC236}">
                <a16:creationId xmlns:a16="http://schemas.microsoft.com/office/drawing/2014/main" id="{0052AEAF-2DAD-2B72-7CEF-A9D858F293A7}"/>
              </a:ext>
            </a:extLst>
          </p:cNvPr>
          <p:cNvSpPr>
            <a:spLocks noGrp="1"/>
          </p:cNvSpPr>
          <p:nvPr>
            <p:ph sz="quarter" idx="13"/>
          </p:nvPr>
        </p:nvSpPr>
        <p:spPr>
          <a:xfrm>
            <a:off x="381002" y="1900517"/>
            <a:ext cx="5160484" cy="723900"/>
          </a:xfrm>
        </p:spPr>
        <p:txBody>
          <a:bodyPr/>
          <a:lstStyle/>
          <a:p>
            <a:pPr lvl="0"/>
            <a:r>
              <a:rPr lang="en-US" dirty="0"/>
              <a:t>Click to edit Master text styles</a:t>
            </a:r>
          </a:p>
        </p:txBody>
      </p:sp>
      <p:sp>
        <p:nvSpPr>
          <p:cNvPr id="9" name="Content Placeholder 6">
            <a:extLst>
              <a:ext uri="{FF2B5EF4-FFF2-40B4-BE49-F238E27FC236}">
                <a16:creationId xmlns:a16="http://schemas.microsoft.com/office/drawing/2014/main" id="{AA677F1E-FC7E-9F76-224D-BD7FDC4ECC96}"/>
              </a:ext>
            </a:extLst>
          </p:cNvPr>
          <p:cNvSpPr>
            <a:spLocks noGrp="1"/>
          </p:cNvSpPr>
          <p:nvPr>
            <p:ph sz="quarter" idx="14"/>
          </p:nvPr>
        </p:nvSpPr>
        <p:spPr>
          <a:xfrm>
            <a:off x="6096001" y="1900517"/>
            <a:ext cx="5160484" cy="723900"/>
          </a:xfrm>
        </p:spPr>
        <p:txBody>
          <a:bodyPr/>
          <a:lstStyle/>
          <a:p>
            <a:pPr lvl="0"/>
            <a:r>
              <a:rPr lang="en-US" dirty="0"/>
              <a:t>Click to edit Master text styles</a:t>
            </a:r>
          </a:p>
        </p:txBody>
      </p:sp>
      <p:sp>
        <p:nvSpPr>
          <p:cNvPr id="10" name="Content Placeholder 6">
            <a:extLst>
              <a:ext uri="{FF2B5EF4-FFF2-40B4-BE49-F238E27FC236}">
                <a16:creationId xmlns:a16="http://schemas.microsoft.com/office/drawing/2014/main" id="{023B648E-C287-21B2-A218-2483C350E218}"/>
              </a:ext>
            </a:extLst>
          </p:cNvPr>
          <p:cNvSpPr>
            <a:spLocks noGrp="1"/>
          </p:cNvSpPr>
          <p:nvPr>
            <p:ph sz="quarter" idx="15"/>
          </p:nvPr>
        </p:nvSpPr>
        <p:spPr>
          <a:xfrm>
            <a:off x="381001" y="3000210"/>
            <a:ext cx="5160484" cy="723900"/>
          </a:xfrm>
        </p:spPr>
        <p:txBody>
          <a:bodyPr/>
          <a:lstStyle/>
          <a:p>
            <a:pPr lvl="0"/>
            <a:r>
              <a:rPr lang="en-US" dirty="0"/>
              <a:t>Click to edit Master text styles</a:t>
            </a:r>
          </a:p>
        </p:txBody>
      </p:sp>
      <p:sp>
        <p:nvSpPr>
          <p:cNvPr id="11" name="Content Placeholder 6">
            <a:extLst>
              <a:ext uri="{FF2B5EF4-FFF2-40B4-BE49-F238E27FC236}">
                <a16:creationId xmlns:a16="http://schemas.microsoft.com/office/drawing/2014/main" id="{3E0F7F3B-4519-9D01-C60A-68E402FD71C9}"/>
              </a:ext>
            </a:extLst>
          </p:cNvPr>
          <p:cNvSpPr>
            <a:spLocks noGrp="1"/>
          </p:cNvSpPr>
          <p:nvPr>
            <p:ph sz="quarter" idx="16"/>
          </p:nvPr>
        </p:nvSpPr>
        <p:spPr>
          <a:xfrm>
            <a:off x="6096001" y="3015116"/>
            <a:ext cx="5160484" cy="723900"/>
          </a:xfrm>
        </p:spPr>
        <p:txBody>
          <a:bodyPr/>
          <a:lstStyle/>
          <a:p>
            <a:pPr lvl="0"/>
            <a:r>
              <a:rPr lang="en-US" dirty="0"/>
              <a:t>Click to edit Master text styles</a:t>
            </a:r>
          </a:p>
        </p:txBody>
      </p:sp>
      <p:sp>
        <p:nvSpPr>
          <p:cNvPr id="12" name="Content Placeholder 6">
            <a:extLst>
              <a:ext uri="{FF2B5EF4-FFF2-40B4-BE49-F238E27FC236}">
                <a16:creationId xmlns:a16="http://schemas.microsoft.com/office/drawing/2014/main" id="{A3456C6C-56D4-42B2-7489-BF997C8BE3AB}"/>
              </a:ext>
            </a:extLst>
          </p:cNvPr>
          <p:cNvSpPr>
            <a:spLocks noGrp="1"/>
          </p:cNvSpPr>
          <p:nvPr>
            <p:ph sz="quarter" idx="17"/>
          </p:nvPr>
        </p:nvSpPr>
        <p:spPr>
          <a:xfrm>
            <a:off x="381001" y="4249760"/>
            <a:ext cx="5160484" cy="723900"/>
          </a:xfrm>
        </p:spPr>
        <p:txBody>
          <a:bodyPr/>
          <a:lstStyle/>
          <a:p>
            <a:pPr lvl="0"/>
            <a:r>
              <a:rPr lang="en-US" dirty="0"/>
              <a:t>Click to edit Master text styles</a:t>
            </a:r>
          </a:p>
        </p:txBody>
      </p:sp>
      <p:sp>
        <p:nvSpPr>
          <p:cNvPr id="6" name="Content Placeholder 6">
            <a:extLst>
              <a:ext uri="{FF2B5EF4-FFF2-40B4-BE49-F238E27FC236}">
                <a16:creationId xmlns:a16="http://schemas.microsoft.com/office/drawing/2014/main" id="{99380E03-753E-C0F7-5857-B496F4BDC629}"/>
              </a:ext>
            </a:extLst>
          </p:cNvPr>
          <p:cNvSpPr>
            <a:spLocks noGrp="1"/>
          </p:cNvSpPr>
          <p:nvPr>
            <p:ph sz="quarter" idx="18"/>
          </p:nvPr>
        </p:nvSpPr>
        <p:spPr>
          <a:xfrm>
            <a:off x="6096001" y="4239687"/>
            <a:ext cx="5160484" cy="723900"/>
          </a:xfrm>
        </p:spPr>
        <p:txBody>
          <a:bodyPr/>
          <a:lstStyle/>
          <a:p>
            <a:pPr lvl="0"/>
            <a:r>
              <a:rPr lang="en-US" dirty="0"/>
              <a:t>Click to edit Master text styles</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p>
            <a:r>
              <a:rPr lang="en-US"/>
              <a:t>Marketplace to Medicare: What You Can Expect</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r>
              <a:rPr lang="en-US"/>
              <a:t>November 2023</a:t>
            </a:r>
          </a:p>
        </p:txBody>
      </p:sp>
    </p:spTree>
    <p:custDataLst>
      <p:tags r:id="rId1"/>
    </p:custDataLst>
    <p:extLst>
      <p:ext uri="{BB962C8B-B14F-4D97-AF65-F5344CB8AC3E}">
        <p14:creationId xmlns:p14="http://schemas.microsoft.com/office/powerpoint/2010/main" val="17876755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Title Only">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12192000" cy="952107"/>
          </a:xfrm>
          <a:prstGeom prst="rect">
            <a:avLst/>
          </a:prstGeom>
        </p:spPr>
        <p:txBody>
          <a:bodyPr anchor="ctr">
            <a:normAutofit/>
          </a:bodyPr>
          <a:lstStyle>
            <a:lvl1pPr>
              <a:defRPr sz="3000"/>
            </a:lvl1pPr>
          </a:lstStyle>
          <a:p>
            <a:r>
              <a:rPr lang="en-US" dirty="0"/>
              <a:t>Click to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a:t>November 2023</a:t>
            </a:r>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a:t>Marketplace to Medicare: What You Can Expect</a:t>
            </a:r>
          </a:p>
        </p:txBody>
      </p:sp>
      <p:sp>
        <p:nvSpPr>
          <p:cNvPr id="4" name="Content Placeholder 3">
            <a:extLst>
              <a:ext uri="{FF2B5EF4-FFF2-40B4-BE49-F238E27FC236}">
                <a16:creationId xmlns:a16="http://schemas.microsoft.com/office/drawing/2014/main" id="{B7BE42F1-E361-EF40-25AF-8FD5F567BC5C}"/>
              </a:ext>
            </a:extLst>
          </p:cNvPr>
          <p:cNvSpPr>
            <a:spLocks noGrp="1"/>
          </p:cNvSpPr>
          <p:nvPr>
            <p:ph sz="quarter" idx="13"/>
          </p:nvPr>
        </p:nvSpPr>
        <p:spPr>
          <a:xfrm>
            <a:off x="193676" y="1068388"/>
            <a:ext cx="6168488" cy="683139"/>
          </a:xfrm>
        </p:spPr>
        <p:txBody>
          <a:bodyPr/>
          <a:lstStyle>
            <a:lvl5pPr marL="1783080" indent="0">
              <a:buNone/>
              <a:defRPr/>
            </a:lvl5pPr>
          </a:lstStyle>
          <a:p>
            <a:pPr lvl="0"/>
            <a:r>
              <a:rPr lang="en-US" dirty="0"/>
              <a:t>Click to edit Master text styles</a:t>
            </a:r>
          </a:p>
        </p:txBody>
      </p:sp>
      <p:sp>
        <p:nvSpPr>
          <p:cNvPr id="5" name="Content Placeholder 3">
            <a:extLst>
              <a:ext uri="{FF2B5EF4-FFF2-40B4-BE49-F238E27FC236}">
                <a16:creationId xmlns:a16="http://schemas.microsoft.com/office/drawing/2014/main" id="{05D75178-D387-5B4D-7720-85144FCC91F1}"/>
              </a:ext>
            </a:extLst>
          </p:cNvPr>
          <p:cNvSpPr>
            <a:spLocks noGrp="1"/>
          </p:cNvSpPr>
          <p:nvPr>
            <p:ph sz="quarter" idx="14"/>
          </p:nvPr>
        </p:nvSpPr>
        <p:spPr>
          <a:xfrm>
            <a:off x="193676" y="1903927"/>
            <a:ext cx="6168488" cy="683139"/>
          </a:xfrm>
        </p:spPr>
        <p:txBody>
          <a:bodyPr/>
          <a:lstStyle>
            <a:lvl5pPr marL="1783080" indent="0">
              <a:buNone/>
              <a:defRPr/>
            </a:lvl5pPr>
          </a:lstStyle>
          <a:p>
            <a:pPr lvl="0"/>
            <a:r>
              <a:rPr lang="en-US" dirty="0"/>
              <a:t>Click to edit Master text styles</a:t>
            </a:r>
          </a:p>
        </p:txBody>
      </p:sp>
      <p:sp>
        <p:nvSpPr>
          <p:cNvPr id="6" name="Content Placeholder 3">
            <a:extLst>
              <a:ext uri="{FF2B5EF4-FFF2-40B4-BE49-F238E27FC236}">
                <a16:creationId xmlns:a16="http://schemas.microsoft.com/office/drawing/2014/main" id="{17C7D75A-2C32-7C34-9ED0-54C8ACA35150}"/>
              </a:ext>
            </a:extLst>
          </p:cNvPr>
          <p:cNvSpPr>
            <a:spLocks noGrp="1"/>
          </p:cNvSpPr>
          <p:nvPr>
            <p:ph sz="quarter" idx="15"/>
          </p:nvPr>
        </p:nvSpPr>
        <p:spPr>
          <a:xfrm>
            <a:off x="193676" y="2745861"/>
            <a:ext cx="6168488" cy="683139"/>
          </a:xfrm>
        </p:spPr>
        <p:txBody>
          <a:bodyPr/>
          <a:lstStyle>
            <a:lvl5pPr marL="1783080" indent="0">
              <a:buNone/>
              <a:defRPr/>
            </a:lvl5pPr>
          </a:lstStyle>
          <a:p>
            <a:pPr lvl="0"/>
            <a:r>
              <a:rPr lang="en-US" dirty="0"/>
              <a:t>Click to edit Master text styles</a:t>
            </a:r>
          </a:p>
        </p:txBody>
      </p:sp>
      <p:sp>
        <p:nvSpPr>
          <p:cNvPr id="7" name="Content Placeholder 3">
            <a:extLst>
              <a:ext uri="{FF2B5EF4-FFF2-40B4-BE49-F238E27FC236}">
                <a16:creationId xmlns:a16="http://schemas.microsoft.com/office/drawing/2014/main" id="{E1990EB2-5159-F735-4D70-BD5A47B50EDC}"/>
              </a:ext>
            </a:extLst>
          </p:cNvPr>
          <p:cNvSpPr>
            <a:spLocks noGrp="1"/>
          </p:cNvSpPr>
          <p:nvPr>
            <p:ph sz="quarter" idx="16"/>
          </p:nvPr>
        </p:nvSpPr>
        <p:spPr>
          <a:xfrm>
            <a:off x="210848" y="3587795"/>
            <a:ext cx="6168488" cy="683139"/>
          </a:xfrm>
        </p:spPr>
        <p:txBody>
          <a:bodyPr/>
          <a:lstStyle>
            <a:lvl5pPr marL="1783080" indent="0">
              <a:buNone/>
              <a:defRPr/>
            </a:lvl5pPr>
          </a:lstStyle>
          <a:p>
            <a:pPr lvl="0"/>
            <a:r>
              <a:rPr lang="en-US" dirty="0"/>
              <a:t>Click to edit Master text styles</a:t>
            </a:r>
          </a:p>
        </p:txBody>
      </p:sp>
      <p:sp>
        <p:nvSpPr>
          <p:cNvPr id="8" name="Content Placeholder 3">
            <a:extLst>
              <a:ext uri="{FF2B5EF4-FFF2-40B4-BE49-F238E27FC236}">
                <a16:creationId xmlns:a16="http://schemas.microsoft.com/office/drawing/2014/main" id="{631374D5-5293-43BB-69B6-4897DF8DF5B0}"/>
              </a:ext>
            </a:extLst>
          </p:cNvPr>
          <p:cNvSpPr>
            <a:spLocks noGrp="1"/>
          </p:cNvSpPr>
          <p:nvPr>
            <p:ph sz="quarter" idx="17"/>
          </p:nvPr>
        </p:nvSpPr>
        <p:spPr>
          <a:xfrm>
            <a:off x="210848" y="4420629"/>
            <a:ext cx="6168488" cy="683139"/>
          </a:xfrm>
        </p:spPr>
        <p:txBody>
          <a:bodyPr/>
          <a:lstStyle>
            <a:lvl5pPr marL="1783080" indent="0">
              <a:buNone/>
              <a:defRPr/>
            </a:lvl5pPr>
          </a:lstStyle>
          <a:p>
            <a:pPr lvl="0"/>
            <a:r>
              <a:rPr lang="en-US" dirty="0"/>
              <a:t>Click to edit Master text styles</a:t>
            </a:r>
          </a:p>
        </p:txBody>
      </p:sp>
      <p:sp>
        <p:nvSpPr>
          <p:cNvPr id="9" name="Content Placeholder 3">
            <a:extLst>
              <a:ext uri="{FF2B5EF4-FFF2-40B4-BE49-F238E27FC236}">
                <a16:creationId xmlns:a16="http://schemas.microsoft.com/office/drawing/2014/main" id="{73C84AE8-2A84-2CE0-637F-C36A9F68F32E}"/>
              </a:ext>
            </a:extLst>
          </p:cNvPr>
          <p:cNvSpPr>
            <a:spLocks noGrp="1"/>
          </p:cNvSpPr>
          <p:nvPr>
            <p:ph sz="quarter" idx="18"/>
          </p:nvPr>
        </p:nvSpPr>
        <p:spPr>
          <a:xfrm>
            <a:off x="210848" y="5284972"/>
            <a:ext cx="6168488" cy="683139"/>
          </a:xfrm>
        </p:spPr>
        <p:txBody>
          <a:bodyPr/>
          <a:lstStyle>
            <a:lvl5pPr marL="1783080" indent="0">
              <a:buNone/>
              <a:defRPr/>
            </a:lvl5pPr>
          </a:lstStyle>
          <a:p>
            <a:pPr lvl="0"/>
            <a:r>
              <a:rPr lang="en-US" dirty="0"/>
              <a:t>Click to edit Master text styles</a:t>
            </a:r>
          </a:p>
        </p:txBody>
      </p:sp>
    </p:spTree>
    <p:custDataLst>
      <p:tags r:id="rId1"/>
    </p:custDataLst>
    <p:extLst>
      <p:ext uri="{BB962C8B-B14F-4D97-AF65-F5344CB8AC3E}">
        <p14:creationId xmlns:p14="http://schemas.microsoft.com/office/powerpoint/2010/main" val="3846433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2_Knowledge Check">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0" y="0"/>
            <a:ext cx="12192000" cy="1196411"/>
          </a:xfrm>
        </p:spPr>
        <p:txBody>
          <a:bodyPr>
            <a:normAutofit/>
          </a:bodyPr>
          <a:lstStyle>
            <a:lvl1pPr algn="ctr">
              <a:defRPr sz="3000">
                <a:solidFill>
                  <a:srgbClr val="00539A"/>
                </a:solidFill>
              </a:defRPr>
            </a:lvl1pPr>
          </a:lstStyle>
          <a:p>
            <a:r>
              <a:rPr lang="en-US" dirty="0"/>
              <a:t>Check your Knowledge: Question #</a:t>
            </a:r>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a:xfrm>
            <a:off x="838200" y="6492240"/>
            <a:ext cx="2743200" cy="365125"/>
          </a:xfrm>
        </p:spPr>
        <p:txBody>
          <a:bodyPr/>
          <a:lstStyle>
            <a:lvl1pPr>
              <a:defRPr>
                <a:solidFill>
                  <a:schemeClr val="bg1"/>
                </a:solidFill>
              </a:defRPr>
            </a:lvl1pPr>
          </a:lstStyle>
          <a:p>
            <a:r>
              <a:rPr lang="en-US"/>
              <a:t>November 2023</a:t>
            </a:r>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a:xfrm>
            <a:off x="4038600" y="6492240"/>
            <a:ext cx="4114800" cy="365125"/>
          </a:xfrm>
        </p:spPr>
        <p:txBody>
          <a:bodyPr/>
          <a:lstStyle>
            <a:lvl1pPr>
              <a:defRPr>
                <a:solidFill>
                  <a:schemeClr val="bg1"/>
                </a:solidFill>
              </a:defRPr>
            </a:lvl1pPr>
          </a:lstStyle>
          <a:p>
            <a:r>
              <a:rPr lang="en-US"/>
              <a:t>Marketplace to Medicare: What You Can Expect</a:t>
            </a:r>
          </a:p>
        </p:txBody>
      </p:sp>
      <p:sp>
        <p:nvSpPr>
          <p:cNvPr id="7" name="Slide Number Placeholder 5">
            <a:extLst>
              <a:ext uri="{FF2B5EF4-FFF2-40B4-BE49-F238E27FC236}">
                <a16:creationId xmlns:a16="http://schemas.microsoft.com/office/drawing/2014/main" id="{27A18E8D-22B4-46F7-B4CC-B8D429C3009E}"/>
              </a:ext>
            </a:extLst>
          </p:cNvPr>
          <p:cNvSpPr>
            <a:spLocks noGrp="1"/>
          </p:cNvSpPr>
          <p:nvPr>
            <p:ph type="sldNum" sz="quarter" idx="12"/>
          </p:nvPr>
        </p:nvSpPr>
        <p:spPr>
          <a:xfrm>
            <a:off x="8610600" y="6492240"/>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fld id="{48F63A3B-78C7-47BE-AE5E-E10140E04643}" type="slidenum">
              <a:rPr lang="en-US" smtClean="0"/>
              <a:t>‹#›</a:t>
            </a:fld>
            <a:endParaRPr lang="en-US"/>
          </a:p>
        </p:txBody>
      </p:sp>
      <p:sp>
        <p:nvSpPr>
          <p:cNvPr id="9" name="TextBox 8">
            <a:extLst>
              <a:ext uri="{FF2B5EF4-FFF2-40B4-BE49-F238E27FC236}">
                <a16:creationId xmlns:a16="http://schemas.microsoft.com/office/drawing/2014/main" id="{88FD8781-E3A1-4960-97B1-D2C9D804C401}"/>
              </a:ext>
            </a:extLst>
          </p:cNvPr>
          <p:cNvSpPr txBox="1"/>
          <p:nvPr/>
        </p:nvSpPr>
        <p:spPr>
          <a:xfrm>
            <a:off x="1767642" y="4781614"/>
            <a:ext cx="8656715" cy="461665"/>
          </a:xfrm>
          <a:prstGeom prst="rect">
            <a:avLst/>
          </a:prstGeom>
          <a:noFill/>
        </p:spPr>
        <p:txBody>
          <a:bodyPr wrap="square" rtlCol="0">
            <a:spAutoFit/>
          </a:bodyPr>
          <a:lstStyle/>
          <a:p>
            <a:r>
              <a:rPr lang="en-US" sz="2400" b="1" dirty="0">
                <a:solidFill>
                  <a:schemeClr val="accent1">
                    <a:lumMod val="75000"/>
                  </a:schemeClr>
                </a:solidFill>
              </a:rPr>
              <a:t>Countdown timer: </a:t>
            </a:r>
            <a:r>
              <a:rPr lang="en-US" sz="2400" dirty="0">
                <a:solidFill>
                  <a:schemeClr val="accent1">
                    <a:lumMod val="75000"/>
                  </a:schemeClr>
                </a:solidFill>
              </a:rPr>
              <a:t>Answer the question before the bar disappears!</a:t>
            </a:r>
          </a:p>
        </p:txBody>
      </p:sp>
      <p:sp>
        <p:nvSpPr>
          <p:cNvPr id="10" name="Rectangle 9">
            <a:extLst>
              <a:ext uri="{FF2B5EF4-FFF2-40B4-BE49-F238E27FC236}">
                <a16:creationId xmlns:a16="http://schemas.microsoft.com/office/drawing/2014/main" id="{2E6468E8-A952-4184-8931-F077413305CC}"/>
              </a:ext>
            </a:extLst>
          </p:cNvPr>
          <p:cNvSpPr/>
          <p:nvPr/>
        </p:nvSpPr>
        <p:spPr>
          <a:xfrm flipH="1">
            <a:off x="1866142" y="5243279"/>
            <a:ext cx="8816372" cy="664035"/>
          </a:xfrm>
          <a:prstGeom prst="rect">
            <a:avLst/>
          </a:prstGeom>
          <a:gradFill flip="none" rotWithShape="1">
            <a:gsLst>
              <a:gs pos="0">
                <a:schemeClr val="accent1">
                  <a:lumMod val="5000"/>
                  <a:lumOff val="95000"/>
                </a:schemeClr>
              </a:gs>
              <a:gs pos="12000">
                <a:srgbClr val="A3D1FF"/>
              </a:gs>
              <a:gs pos="41000">
                <a:srgbClr val="A7BCE3"/>
              </a:gs>
              <a:gs pos="54000">
                <a:srgbClr val="82A1D8"/>
              </a:gs>
              <a:gs pos="83000">
                <a:srgbClr val="5C84CC"/>
              </a:gs>
              <a:gs pos="100000">
                <a:srgbClr val="0755B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A42734C-3687-4BC4-BF9C-8CE781A5478B}"/>
              </a:ext>
            </a:extLst>
          </p:cNvPr>
          <p:cNvSpPr/>
          <p:nvPr/>
        </p:nvSpPr>
        <p:spPr>
          <a:xfrm>
            <a:off x="10203926"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0</a:t>
            </a:r>
          </a:p>
        </p:txBody>
      </p:sp>
      <p:sp>
        <p:nvSpPr>
          <p:cNvPr id="13" name="Rectangle 12">
            <a:extLst>
              <a:ext uri="{FF2B5EF4-FFF2-40B4-BE49-F238E27FC236}">
                <a16:creationId xmlns:a16="http://schemas.microsoft.com/office/drawing/2014/main" id="{6C079C1C-DC3B-4015-8E83-E20A4EC77018}"/>
              </a:ext>
            </a:extLst>
          </p:cNvPr>
          <p:cNvSpPr/>
          <p:nvPr/>
        </p:nvSpPr>
        <p:spPr>
          <a:xfrm>
            <a:off x="10203926" y="5094536"/>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a:t>
            </a:r>
          </a:p>
        </p:txBody>
      </p:sp>
      <p:sp>
        <p:nvSpPr>
          <p:cNvPr id="14" name="Rectangle 13">
            <a:extLst>
              <a:ext uri="{FF2B5EF4-FFF2-40B4-BE49-F238E27FC236}">
                <a16:creationId xmlns:a16="http://schemas.microsoft.com/office/drawing/2014/main" id="{4A9EB145-64A1-4B6D-ABD6-7765B33E7460}"/>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2</a:t>
            </a:r>
          </a:p>
        </p:txBody>
      </p:sp>
      <p:sp>
        <p:nvSpPr>
          <p:cNvPr id="15" name="Rectangle 14">
            <a:extLst>
              <a:ext uri="{FF2B5EF4-FFF2-40B4-BE49-F238E27FC236}">
                <a16:creationId xmlns:a16="http://schemas.microsoft.com/office/drawing/2014/main" id="{717A22DA-9F5C-4C8E-B997-89D61696197E}"/>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3</a:t>
            </a:r>
          </a:p>
        </p:txBody>
      </p:sp>
      <p:sp>
        <p:nvSpPr>
          <p:cNvPr id="16" name="Rectangle 15">
            <a:extLst>
              <a:ext uri="{FF2B5EF4-FFF2-40B4-BE49-F238E27FC236}">
                <a16:creationId xmlns:a16="http://schemas.microsoft.com/office/drawing/2014/main" id="{F30A7EF2-B99D-430B-9F39-8A34F219D18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4</a:t>
            </a:r>
          </a:p>
        </p:txBody>
      </p:sp>
      <p:sp>
        <p:nvSpPr>
          <p:cNvPr id="17" name="Rectangle 16">
            <a:extLst>
              <a:ext uri="{FF2B5EF4-FFF2-40B4-BE49-F238E27FC236}">
                <a16:creationId xmlns:a16="http://schemas.microsoft.com/office/drawing/2014/main" id="{7057CCD2-EF8C-4EFA-AE31-D0527A59CC45}"/>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5</a:t>
            </a:r>
          </a:p>
        </p:txBody>
      </p:sp>
      <p:sp>
        <p:nvSpPr>
          <p:cNvPr id="18" name="Rectangle 17">
            <a:extLst>
              <a:ext uri="{FF2B5EF4-FFF2-40B4-BE49-F238E27FC236}">
                <a16:creationId xmlns:a16="http://schemas.microsoft.com/office/drawing/2014/main" id="{8EAF7DC0-E287-4734-BF35-5E17EC0CB71C}"/>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6</a:t>
            </a:r>
          </a:p>
        </p:txBody>
      </p:sp>
      <p:sp>
        <p:nvSpPr>
          <p:cNvPr id="19" name="Rectangle 18">
            <a:extLst>
              <a:ext uri="{FF2B5EF4-FFF2-40B4-BE49-F238E27FC236}">
                <a16:creationId xmlns:a16="http://schemas.microsoft.com/office/drawing/2014/main" id="{6E4B16D1-1C0D-4A1A-825D-DCA94ADB6046}"/>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7</a:t>
            </a:r>
          </a:p>
        </p:txBody>
      </p:sp>
      <p:sp>
        <p:nvSpPr>
          <p:cNvPr id="20" name="Rectangle 19">
            <a:extLst>
              <a:ext uri="{FF2B5EF4-FFF2-40B4-BE49-F238E27FC236}">
                <a16:creationId xmlns:a16="http://schemas.microsoft.com/office/drawing/2014/main" id="{A01F0BDD-4ED8-42DD-9470-A1526697ECCD}"/>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8</a:t>
            </a:r>
          </a:p>
        </p:txBody>
      </p:sp>
      <p:sp>
        <p:nvSpPr>
          <p:cNvPr id="21" name="Rectangle 20">
            <a:extLst>
              <a:ext uri="{FF2B5EF4-FFF2-40B4-BE49-F238E27FC236}">
                <a16:creationId xmlns:a16="http://schemas.microsoft.com/office/drawing/2014/main" id="{5857950E-E2C1-43F9-A7D2-41CE6CFDE781}"/>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9</a:t>
            </a:r>
          </a:p>
        </p:txBody>
      </p:sp>
      <p:sp>
        <p:nvSpPr>
          <p:cNvPr id="22" name="Rectangle 21">
            <a:extLst>
              <a:ext uri="{FF2B5EF4-FFF2-40B4-BE49-F238E27FC236}">
                <a16:creationId xmlns:a16="http://schemas.microsoft.com/office/drawing/2014/main" id="{48480437-35C6-4E81-AC29-542D99629125}"/>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10</a:t>
            </a:r>
          </a:p>
        </p:txBody>
      </p:sp>
      <p:sp>
        <p:nvSpPr>
          <p:cNvPr id="23" name="Rectangle 22">
            <a:extLst>
              <a:ext uri="{FF2B5EF4-FFF2-40B4-BE49-F238E27FC236}">
                <a16:creationId xmlns:a16="http://schemas.microsoft.com/office/drawing/2014/main" id="{BB199EFC-F3DC-408C-B040-6128070B7239}"/>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11</a:t>
            </a:r>
          </a:p>
        </p:txBody>
      </p:sp>
      <p:sp>
        <p:nvSpPr>
          <p:cNvPr id="24" name="Rectangle 23">
            <a:extLst>
              <a:ext uri="{FF2B5EF4-FFF2-40B4-BE49-F238E27FC236}">
                <a16:creationId xmlns:a16="http://schemas.microsoft.com/office/drawing/2014/main" id="{2B0A8789-B09C-4BBD-9E41-9920A5B5E30D}"/>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12</a:t>
            </a:r>
          </a:p>
        </p:txBody>
      </p:sp>
      <p:sp>
        <p:nvSpPr>
          <p:cNvPr id="25" name="Rectangle 24">
            <a:extLst>
              <a:ext uri="{FF2B5EF4-FFF2-40B4-BE49-F238E27FC236}">
                <a16:creationId xmlns:a16="http://schemas.microsoft.com/office/drawing/2014/main" id="{4BE290A4-31C2-412F-9BB4-C5A70D7146E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13</a:t>
            </a:r>
          </a:p>
        </p:txBody>
      </p:sp>
      <p:sp>
        <p:nvSpPr>
          <p:cNvPr id="26" name="Rectangle 25">
            <a:extLst>
              <a:ext uri="{FF2B5EF4-FFF2-40B4-BE49-F238E27FC236}">
                <a16:creationId xmlns:a16="http://schemas.microsoft.com/office/drawing/2014/main" id="{0846472E-B404-4AA0-81BB-29CB41C1B41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14</a:t>
            </a:r>
          </a:p>
        </p:txBody>
      </p:sp>
      <p:sp>
        <p:nvSpPr>
          <p:cNvPr id="27" name="Rectangle 26">
            <a:extLst>
              <a:ext uri="{FF2B5EF4-FFF2-40B4-BE49-F238E27FC236}">
                <a16:creationId xmlns:a16="http://schemas.microsoft.com/office/drawing/2014/main" id="{5841C14F-DD09-4F08-A498-0482F160E846}"/>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15</a:t>
            </a:r>
          </a:p>
        </p:txBody>
      </p:sp>
      <p:sp>
        <p:nvSpPr>
          <p:cNvPr id="28" name="Rectangle 27">
            <a:extLst>
              <a:ext uri="{FF2B5EF4-FFF2-40B4-BE49-F238E27FC236}">
                <a16:creationId xmlns:a16="http://schemas.microsoft.com/office/drawing/2014/main" id="{B6143134-4D34-4818-BCD5-DD80662A35DC}"/>
              </a:ext>
            </a:extLst>
          </p:cNvPr>
          <p:cNvSpPr/>
          <p:nvPr/>
        </p:nvSpPr>
        <p:spPr>
          <a:xfrm>
            <a:off x="11027754" y="5094536"/>
            <a:ext cx="1155700" cy="9769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39FB94DD-70FA-410A-AB7A-9F3BEF860CC4}"/>
              </a:ext>
            </a:extLst>
          </p:cNvPr>
          <p:cNvSpPr>
            <a:spLocks noGrp="1"/>
          </p:cNvSpPr>
          <p:nvPr>
            <p:ph sz="quarter" idx="13"/>
          </p:nvPr>
        </p:nvSpPr>
        <p:spPr>
          <a:xfrm>
            <a:off x="1982788" y="1871663"/>
            <a:ext cx="8305800" cy="2744787"/>
          </a:xfrm>
        </p:spPr>
        <p:txBody>
          <a:bodyPr/>
          <a:lstStyle>
            <a:lvl2pPr>
              <a:spcAft>
                <a:spcPts val="1200"/>
              </a:spcAft>
              <a:defRPr/>
            </a:lvl2pPr>
          </a:lstStyle>
          <a:p>
            <a:pPr lvl="0"/>
            <a:r>
              <a:rPr lang="en-US" dirty="0"/>
              <a:t>Edit Master text styles</a:t>
            </a:r>
          </a:p>
          <a:p>
            <a:pPr lvl="1"/>
            <a:r>
              <a:rPr lang="en-US" dirty="0"/>
              <a:t>Second level</a:t>
            </a:r>
          </a:p>
        </p:txBody>
      </p:sp>
    </p:spTree>
    <p:custDataLst>
      <p:tags r:id="rId1"/>
    </p:custDataLst>
    <p:extLst>
      <p:ext uri="{BB962C8B-B14F-4D97-AF65-F5344CB8AC3E}">
        <p14:creationId xmlns:p14="http://schemas.microsoft.com/office/powerpoint/2010/main" val="802423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grpId="0" nodeType="clickEffect">
                                  <p:stCondLst>
                                    <p:cond delay="0"/>
                                  </p:stCondLst>
                                  <p:childTnLst>
                                    <p:anim calcmode="lin" valueType="num">
                                      <p:cBhvr additive="base">
                                        <p:cTn id="6" dur="17250"/>
                                        <p:tgtEl>
                                          <p:spTgt spid="10"/>
                                        </p:tgtEl>
                                        <p:attrNameLst>
                                          <p:attrName>ppt_x</p:attrName>
                                        </p:attrNameLst>
                                      </p:cBhvr>
                                      <p:tavLst>
                                        <p:tav tm="0">
                                          <p:val>
                                            <p:strVal val="ppt_x"/>
                                          </p:val>
                                        </p:tav>
                                        <p:tav tm="100000">
                                          <p:val>
                                            <p:strVal val="1+ppt_w/2"/>
                                          </p:val>
                                        </p:tav>
                                      </p:tavLst>
                                    </p:anim>
                                    <p:anim calcmode="lin" valueType="num">
                                      <p:cBhvr additive="base">
                                        <p:cTn id="7" dur="17250"/>
                                        <p:tgtEl>
                                          <p:spTgt spid="10"/>
                                        </p:tgtEl>
                                        <p:attrNameLst>
                                          <p:attrName>ppt_y</p:attrName>
                                        </p:attrNameLst>
                                      </p:cBhvr>
                                      <p:tavLst>
                                        <p:tav tm="0">
                                          <p:val>
                                            <p:strVal val="ppt_y"/>
                                          </p:val>
                                        </p:tav>
                                        <p:tav tm="100000">
                                          <p:val>
                                            <p:strVal val="ppt_y"/>
                                          </p:val>
                                        </p:tav>
                                      </p:tavLst>
                                    </p:anim>
                                    <p:set>
                                      <p:cBhvr>
                                        <p:cTn id="8" dur="1" fill="hold">
                                          <p:stCondLst>
                                            <p:cond delay="17249"/>
                                          </p:stCondLst>
                                        </p:cTn>
                                        <p:tgtEl>
                                          <p:spTgt spid="10"/>
                                        </p:tgtEl>
                                        <p:attrNameLst>
                                          <p:attrName>style.visibility</p:attrName>
                                        </p:attrNameLst>
                                      </p:cBhvr>
                                      <p:to>
                                        <p:strVal val="hidden"/>
                                      </p:to>
                                    </p:set>
                                  </p:childTnLst>
                                </p:cTn>
                              </p:par>
                              <p:par>
                                <p:cTn id="9" presetID="10" presetClass="exit" presetSubtype="0" fill="hold" grpId="0" nodeType="withEffect">
                                  <p:stCondLst>
                                    <p:cond delay="0"/>
                                  </p:stCondLst>
                                  <p:childTnLst>
                                    <p:animEffect transition="out" filter="fade">
                                      <p:cBhvr>
                                        <p:cTn id="10" dur="500"/>
                                        <p:tgtEl>
                                          <p:spTgt spid="27"/>
                                        </p:tgtEl>
                                      </p:cBhvr>
                                    </p:animEffect>
                                    <p:set>
                                      <p:cBhvr>
                                        <p:cTn id="11" dur="1" fill="hold">
                                          <p:stCondLst>
                                            <p:cond delay="499"/>
                                          </p:stCondLst>
                                        </p:cTn>
                                        <p:tgtEl>
                                          <p:spTgt spid="27"/>
                                        </p:tgtEl>
                                        <p:attrNameLst>
                                          <p:attrName>style.visibility</p:attrName>
                                        </p:attrNameLst>
                                      </p:cBhvr>
                                      <p:to>
                                        <p:strVal val="hidden"/>
                                      </p:to>
                                    </p:set>
                                  </p:childTnLst>
                                </p:cTn>
                              </p:par>
                              <p:par>
                                <p:cTn id="12" presetID="10" presetClass="exit" presetSubtype="0" fill="hold" grpId="0" nodeType="withEffect">
                                  <p:stCondLst>
                                    <p:cond delay="1000"/>
                                  </p:stCondLst>
                                  <p:childTnLst>
                                    <p:animEffect transition="out" filter="fade">
                                      <p:cBhvr>
                                        <p:cTn id="13" dur="500"/>
                                        <p:tgtEl>
                                          <p:spTgt spid="26"/>
                                        </p:tgtEl>
                                      </p:cBhvr>
                                    </p:animEffect>
                                    <p:set>
                                      <p:cBhvr>
                                        <p:cTn id="14" dur="1" fill="hold">
                                          <p:stCondLst>
                                            <p:cond delay="499"/>
                                          </p:stCondLst>
                                        </p:cTn>
                                        <p:tgtEl>
                                          <p:spTgt spid="26"/>
                                        </p:tgtEl>
                                        <p:attrNameLst>
                                          <p:attrName>style.visibility</p:attrName>
                                        </p:attrNameLst>
                                      </p:cBhvr>
                                      <p:to>
                                        <p:strVal val="hidden"/>
                                      </p:to>
                                    </p:set>
                                  </p:childTnLst>
                                </p:cTn>
                              </p:par>
                              <p:par>
                                <p:cTn id="15" presetID="10" presetClass="exit" presetSubtype="0" fill="hold" grpId="0" nodeType="withEffect">
                                  <p:stCondLst>
                                    <p:cond delay="2000"/>
                                  </p:stCondLst>
                                  <p:childTnLst>
                                    <p:animEffect transition="out" filter="fade">
                                      <p:cBhvr>
                                        <p:cTn id="16" dur="500"/>
                                        <p:tgtEl>
                                          <p:spTgt spid="25"/>
                                        </p:tgtEl>
                                      </p:cBhvr>
                                    </p:animEffect>
                                    <p:set>
                                      <p:cBhvr>
                                        <p:cTn id="17" dur="1" fill="hold">
                                          <p:stCondLst>
                                            <p:cond delay="499"/>
                                          </p:stCondLst>
                                        </p:cTn>
                                        <p:tgtEl>
                                          <p:spTgt spid="25"/>
                                        </p:tgtEl>
                                        <p:attrNameLst>
                                          <p:attrName>style.visibility</p:attrName>
                                        </p:attrNameLst>
                                      </p:cBhvr>
                                      <p:to>
                                        <p:strVal val="hidden"/>
                                      </p:to>
                                    </p:set>
                                  </p:childTnLst>
                                </p:cTn>
                              </p:par>
                              <p:par>
                                <p:cTn id="18" presetID="10" presetClass="exit" presetSubtype="0" fill="hold" grpId="0" nodeType="withEffect">
                                  <p:stCondLst>
                                    <p:cond delay="3000"/>
                                  </p:stCondLst>
                                  <p:childTnLst>
                                    <p:animEffect transition="out" filter="fade">
                                      <p:cBhvr>
                                        <p:cTn id="19" dur="500"/>
                                        <p:tgtEl>
                                          <p:spTgt spid="24"/>
                                        </p:tgtEl>
                                      </p:cBhvr>
                                    </p:animEffect>
                                    <p:set>
                                      <p:cBhvr>
                                        <p:cTn id="20" dur="1" fill="hold">
                                          <p:stCondLst>
                                            <p:cond delay="499"/>
                                          </p:stCondLst>
                                        </p:cTn>
                                        <p:tgtEl>
                                          <p:spTgt spid="24"/>
                                        </p:tgtEl>
                                        <p:attrNameLst>
                                          <p:attrName>style.visibility</p:attrName>
                                        </p:attrNameLst>
                                      </p:cBhvr>
                                      <p:to>
                                        <p:strVal val="hidden"/>
                                      </p:to>
                                    </p:set>
                                  </p:childTnLst>
                                </p:cTn>
                              </p:par>
                              <p:par>
                                <p:cTn id="21" presetID="10" presetClass="exit" presetSubtype="0" fill="hold" grpId="0" nodeType="withEffect">
                                  <p:stCondLst>
                                    <p:cond delay="4000"/>
                                  </p:stCondLst>
                                  <p:childTnLst>
                                    <p:animEffect transition="out" filter="fade">
                                      <p:cBhvr>
                                        <p:cTn id="22" dur="500"/>
                                        <p:tgtEl>
                                          <p:spTgt spid="23"/>
                                        </p:tgtEl>
                                      </p:cBhvr>
                                    </p:animEffect>
                                    <p:set>
                                      <p:cBhvr>
                                        <p:cTn id="23" dur="1" fill="hold">
                                          <p:stCondLst>
                                            <p:cond delay="499"/>
                                          </p:stCondLst>
                                        </p:cTn>
                                        <p:tgtEl>
                                          <p:spTgt spid="23"/>
                                        </p:tgtEl>
                                        <p:attrNameLst>
                                          <p:attrName>style.visibility</p:attrName>
                                        </p:attrNameLst>
                                      </p:cBhvr>
                                      <p:to>
                                        <p:strVal val="hidden"/>
                                      </p:to>
                                    </p:set>
                                  </p:childTnLst>
                                </p:cTn>
                              </p:par>
                              <p:par>
                                <p:cTn id="24" presetID="10" presetClass="exit" presetSubtype="0" fill="hold" grpId="0" nodeType="withEffect">
                                  <p:stCondLst>
                                    <p:cond delay="5000"/>
                                  </p:stCondLst>
                                  <p:childTnLst>
                                    <p:animEffect transition="out" filter="fade">
                                      <p:cBhvr>
                                        <p:cTn id="25" dur="500"/>
                                        <p:tgtEl>
                                          <p:spTgt spid="22"/>
                                        </p:tgtEl>
                                      </p:cBhvr>
                                    </p:animEffect>
                                    <p:set>
                                      <p:cBhvr>
                                        <p:cTn id="26" dur="1" fill="hold">
                                          <p:stCondLst>
                                            <p:cond delay="499"/>
                                          </p:stCondLst>
                                        </p:cTn>
                                        <p:tgtEl>
                                          <p:spTgt spid="22"/>
                                        </p:tgtEl>
                                        <p:attrNameLst>
                                          <p:attrName>style.visibility</p:attrName>
                                        </p:attrNameLst>
                                      </p:cBhvr>
                                      <p:to>
                                        <p:strVal val="hidden"/>
                                      </p:to>
                                    </p:set>
                                  </p:childTnLst>
                                </p:cTn>
                              </p:par>
                              <p:par>
                                <p:cTn id="27" presetID="10" presetClass="exit" presetSubtype="0" fill="hold" grpId="0" nodeType="withEffect">
                                  <p:stCondLst>
                                    <p:cond delay="6000"/>
                                  </p:stCondLst>
                                  <p:childTnLst>
                                    <p:animEffect transition="out" filter="fade">
                                      <p:cBhvr>
                                        <p:cTn id="28" dur="500"/>
                                        <p:tgtEl>
                                          <p:spTgt spid="21"/>
                                        </p:tgtEl>
                                      </p:cBhvr>
                                    </p:animEffect>
                                    <p:set>
                                      <p:cBhvr>
                                        <p:cTn id="29" dur="1" fill="hold">
                                          <p:stCondLst>
                                            <p:cond delay="499"/>
                                          </p:stCondLst>
                                        </p:cTn>
                                        <p:tgtEl>
                                          <p:spTgt spid="21"/>
                                        </p:tgtEl>
                                        <p:attrNameLst>
                                          <p:attrName>style.visibility</p:attrName>
                                        </p:attrNameLst>
                                      </p:cBhvr>
                                      <p:to>
                                        <p:strVal val="hidden"/>
                                      </p:to>
                                    </p:set>
                                  </p:childTnLst>
                                </p:cTn>
                              </p:par>
                              <p:par>
                                <p:cTn id="30" presetID="10" presetClass="exit" presetSubtype="0" fill="hold" grpId="0" nodeType="withEffect">
                                  <p:stCondLst>
                                    <p:cond delay="7000"/>
                                  </p:stCondLst>
                                  <p:childTnLst>
                                    <p:animEffect transition="out" filter="fade">
                                      <p:cBhvr>
                                        <p:cTn id="31" dur="500"/>
                                        <p:tgtEl>
                                          <p:spTgt spid="20"/>
                                        </p:tgtEl>
                                      </p:cBhvr>
                                    </p:animEffect>
                                    <p:set>
                                      <p:cBhvr>
                                        <p:cTn id="32" dur="1" fill="hold">
                                          <p:stCondLst>
                                            <p:cond delay="499"/>
                                          </p:stCondLst>
                                        </p:cTn>
                                        <p:tgtEl>
                                          <p:spTgt spid="20"/>
                                        </p:tgtEl>
                                        <p:attrNameLst>
                                          <p:attrName>style.visibility</p:attrName>
                                        </p:attrNameLst>
                                      </p:cBhvr>
                                      <p:to>
                                        <p:strVal val="hidden"/>
                                      </p:to>
                                    </p:set>
                                  </p:childTnLst>
                                </p:cTn>
                              </p:par>
                              <p:par>
                                <p:cTn id="33" presetID="10" presetClass="exit" presetSubtype="0" fill="hold" grpId="0" nodeType="withEffect">
                                  <p:stCondLst>
                                    <p:cond delay="8000"/>
                                  </p:stCondLst>
                                  <p:childTnLst>
                                    <p:animEffect transition="out" filter="fade">
                                      <p:cBhvr>
                                        <p:cTn id="34" dur="500"/>
                                        <p:tgtEl>
                                          <p:spTgt spid="19"/>
                                        </p:tgtEl>
                                      </p:cBhvr>
                                    </p:animEffect>
                                    <p:set>
                                      <p:cBhvr>
                                        <p:cTn id="35" dur="1" fill="hold">
                                          <p:stCondLst>
                                            <p:cond delay="499"/>
                                          </p:stCondLst>
                                        </p:cTn>
                                        <p:tgtEl>
                                          <p:spTgt spid="19"/>
                                        </p:tgtEl>
                                        <p:attrNameLst>
                                          <p:attrName>style.visibility</p:attrName>
                                        </p:attrNameLst>
                                      </p:cBhvr>
                                      <p:to>
                                        <p:strVal val="hidden"/>
                                      </p:to>
                                    </p:set>
                                  </p:childTnLst>
                                </p:cTn>
                              </p:par>
                              <p:par>
                                <p:cTn id="36" presetID="10" presetClass="exit" presetSubtype="0" fill="hold" grpId="0" nodeType="withEffect">
                                  <p:stCondLst>
                                    <p:cond delay="9000"/>
                                  </p:stCondLst>
                                  <p:childTnLst>
                                    <p:animEffect transition="out" filter="fade">
                                      <p:cBhvr>
                                        <p:cTn id="37" dur="500"/>
                                        <p:tgtEl>
                                          <p:spTgt spid="18"/>
                                        </p:tgtEl>
                                      </p:cBhvr>
                                    </p:animEffect>
                                    <p:set>
                                      <p:cBhvr>
                                        <p:cTn id="38" dur="1" fill="hold">
                                          <p:stCondLst>
                                            <p:cond delay="499"/>
                                          </p:stCondLst>
                                        </p:cTn>
                                        <p:tgtEl>
                                          <p:spTgt spid="18"/>
                                        </p:tgtEl>
                                        <p:attrNameLst>
                                          <p:attrName>style.visibility</p:attrName>
                                        </p:attrNameLst>
                                      </p:cBhvr>
                                      <p:to>
                                        <p:strVal val="hidden"/>
                                      </p:to>
                                    </p:set>
                                  </p:childTnLst>
                                </p:cTn>
                              </p:par>
                              <p:par>
                                <p:cTn id="39" presetID="10" presetClass="exit" presetSubtype="0" fill="hold" grpId="0" nodeType="withEffect">
                                  <p:stCondLst>
                                    <p:cond delay="10000"/>
                                  </p:stCondLst>
                                  <p:childTnLst>
                                    <p:animEffect transition="out" filter="fade">
                                      <p:cBhvr>
                                        <p:cTn id="40" dur="500"/>
                                        <p:tgtEl>
                                          <p:spTgt spid="17"/>
                                        </p:tgtEl>
                                      </p:cBhvr>
                                    </p:animEffect>
                                    <p:set>
                                      <p:cBhvr>
                                        <p:cTn id="41" dur="1" fill="hold">
                                          <p:stCondLst>
                                            <p:cond delay="499"/>
                                          </p:stCondLst>
                                        </p:cTn>
                                        <p:tgtEl>
                                          <p:spTgt spid="17"/>
                                        </p:tgtEl>
                                        <p:attrNameLst>
                                          <p:attrName>style.visibility</p:attrName>
                                        </p:attrNameLst>
                                      </p:cBhvr>
                                      <p:to>
                                        <p:strVal val="hidden"/>
                                      </p:to>
                                    </p:set>
                                  </p:childTnLst>
                                </p:cTn>
                              </p:par>
                              <p:par>
                                <p:cTn id="42" presetID="10" presetClass="exit" presetSubtype="0" fill="hold" grpId="0" nodeType="withEffect">
                                  <p:stCondLst>
                                    <p:cond delay="11000"/>
                                  </p:stCondLst>
                                  <p:childTnLst>
                                    <p:animEffect transition="out" filter="fade">
                                      <p:cBhvr>
                                        <p:cTn id="43" dur="500"/>
                                        <p:tgtEl>
                                          <p:spTgt spid="16"/>
                                        </p:tgtEl>
                                      </p:cBhvr>
                                    </p:animEffect>
                                    <p:set>
                                      <p:cBhvr>
                                        <p:cTn id="44" dur="1" fill="hold">
                                          <p:stCondLst>
                                            <p:cond delay="499"/>
                                          </p:stCondLst>
                                        </p:cTn>
                                        <p:tgtEl>
                                          <p:spTgt spid="16"/>
                                        </p:tgtEl>
                                        <p:attrNameLst>
                                          <p:attrName>style.visibility</p:attrName>
                                        </p:attrNameLst>
                                      </p:cBhvr>
                                      <p:to>
                                        <p:strVal val="hidden"/>
                                      </p:to>
                                    </p:set>
                                  </p:childTnLst>
                                </p:cTn>
                              </p:par>
                              <p:par>
                                <p:cTn id="45" presetID="10" presetClass="exit" presetSubtype="0" fill="hold" grpId="0" nodeType="withEffect">
                                  <p:stCondLst>
                                    <p:cond delay="12000"/>
                                  </p:stCondLst>
                                  <p:childTnLst>
                                    <p:animEffect transition="out" filter="fad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par>
                                <p:cTn id="48" presetID="10" presetClass="exit" presetSubtype="0" fill="hold" grpId="0" nodeType="withEffect">
                                  <p:stCondLst>
                                    <p:cond delay="13000"/>
                                  </p:stCondLst>
                                  <p:childTnLst>
                                    <p:animEffect transition="out" filter="fade">
                                      <p:cBhvr>
                                        <p:cTn id="49" dur="500"/>
                                        <p:tgtEl>
                                          <p:spTgt spid="14"/>
                                        </p:tgtEl>
                                      </p:cBhvr>
                                    </p:animEffect>
                                    <p:set>
                                      <p:cBhvr>
                                        <p:cTn id="50" dur="1" fill="hold">
                                          <p:stCondLst>
                                            <p:cond delay="499"/>
                                          </p:stCondLst>
                                        </p:cTn>
                                        <p:tgtEl>
                                          <p:spTgt spid="14"/>
                                        </p:tgtEl>
                                        <p:attrNameLst>
                                          <p:attrName>style.visibility</p:attrName>
                                        </p:attrNameLst>
                                      </p:cBhvr>
                                      <p:to>
                                        <p:strVal val="hidden"/>
                                      </p:to>
                                    </p:set>
                                  </p:childTnLst>
                                </p:cTn>
                              </p:par>
                              <p:par>
                                <p:cTn id="51" presetID="10" presetClass="exit" presetSubtype="0" fill="hold" grpId="0" nodeType="withEffect">
                                  <p:stCondLst>
                                    <p:cond delay="14000"/>
                                  </p:stCondLst>
                                  <p:childTnLst>
                                    <p:animEffect transition="out" filter="fade">
                                      <p:cBhvr>
                                        <p:cTn id="52" dur="500"/>
                                        <p:tgtEl>
                                          <p:spTgt spid="13"/>
                                        </p:tgtEl>
                                      </p:cBhvr>
                                    </p:animEffect>
                                    <p:set>
                                      <p:cBhvr>
                                        <p:cTn id="53"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1_Final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dirty="0"/>
              <a:t>Stay Connected</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r>
              <a:rPr lang="en-US"/>
              <a:t>November 2023</a:t>
            </a:r>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p>
            <a:r>
              <a:rPr lang="en-US"/>
              <a:t>Marketplace to Medicare: What You Can Expect</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a:p>
        </p:txBody>
      </p:sp>
      <p:grpSp>
        <p:nvGrpSpPr>
          <p:cNvPr id="19" name="Group 18">
            <a:extLst>
              <a:ext uri="{FF2B5EF4-FFF2-40B4-BE49-F238E27FC236}">
                <a16:creationId xmlns:a16="http://schemas.microsoft.com/office/drawing/2014/main" id="{C553243D-953E-46FB-80DC-305E327AB395}"/>
              </a:ext>
            </a:extLst>
          </p:cNvPr>
          <p:cNvGrpSpPr/>
          <p:nvPr userDrawn="1"/>
        </p:nvGrpSpPr>
        <p:grpSpPr>
          <a:xfrm>
            <a:off x="1180940" y="1472454"/>
            <a:ext cx="9424436" cy="4512717"/>
            <a:chOff x="1180940" y="1472454"/>
            <a:chExt cx="9424436" cy="4512717"/>
          </a:xfrm>
        </p:grpSpPr>
        <p:grpSp>
          <p:nvGrpSpPr>
            <p:cNvPr id="6" name="Group 5">
              <a:extLst>
                <a:ext uri="{FF2B5EF4-FFF2-40B4-BE49-F238E27FC236}">
                  <a16:creationId xmlns:a16="http://schemas.microsoft.com/office/drawing/2014/main" id="{E7254814-8D38-4071-A63A-8561A3E140B4}"/>
                </a:ext>
              </a:extLst>
            </p:cNvPr>
            <p:cNvGrpSpPr/>
            <p:nvPr userDrawn="1"/>
          </p:nvGrpSpPr>
          <p:grpSpPr>
            <a:xfrm>
              <a:off x="7307255" y="1472454"/>
              <a:ext cx="3298121" cy="3660244"/>
              <a:chOff x="7015035" y="1262904"/>
              <a:chExt cx="3298121" cy="3660244"/>
            </a:xfrm>
          </p:grpSpPr>
          <p:pic>
            <p:nvPicPr>
              <p:cNvPr id="7" name="Picture 6" descr="Icon of an envelop with the email @ symbole">
                <a:extLst>
                  <a:ext uri="{FF2B5EF4-FFF2-40B4-BE49-F238E27FC236}">
                    <a16:creationId xmlns:a16="http://schemas.microsoft.com/office/drawing/2014/main" id="{195E15E5-E4E9-4D85-B42E-3E514FC96CBF}"/>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tretch>
                <a:fillRect/>
              </a:stretch>
            </p:blipFill>
            <p:spPr>
              <a:xfrm>
                <a:off x="7224226" y="1262904"/>
                <a:ext cx="2863263" cy="2863263"/>
              </a:xfrm>
              <a:prstGeom prst="rect">
                <a:avLst/>
              </a:prstGeom>
            </p:spPr>
          </p:pic>
          <p:sp>
            <p:nvSpPr>
              <p:cNvPr id="8" name="TextBox 7">
                <a:extLst>
                  <a:ext uri="{FF2B5EF4-FFF2-40B4-BE49-F238E27FC236}">
                    <a16:creationId xmlns:a16="http://schemas.microsoft.com/office/drawing/2014/main" id="{EA30F610-1F95-4078-9AB4-40B4E9623EA2}"/>
                  </a:ext>
                </a:extLst>
              </p:cNvPr>
              <p:cNvSpPr txBox="1"/>
              <p:nvPr/>
            </p:nvSpPr>
            <p:spPr>
              <a:xfrm>
                <a:off x="7015035" y="3722819"/>
                <a:ext cx="3298121" cy="1200329"/>
              </a:xfrm>
              <a:prstGeom prst="rect">
                <a:avLst/>
              </a:prstGeom>
              <a:noFill/>
            </p:spPr>
            <p:txBody>
              <a:bodyPr wrap="square" rtlCol="0">
                <a:spAutoFit/>
              </a:bodyPr>
              <a:lstStyle/>
              <a:p>
                <a:pPr lvl="0" algn="ctr"/>
                <a:r>
                  <a:rPr lang="en-US" sz="2400" dirty="0">
                    <a:solidFill>
                      <a:schemeClr val="accent1">
                        <a:lumMod val="75000"/>
                      </a:schemeClr>
                    </a:solidFill>
                    <a:latin typeface="Arial" panose="020B0604020202020204" pitchFamily="34" charset="0"/>
                    <a:cs typeface="Arial" panose="020B0604020202020204" pitchFamily="34" charset="0"/>
                  </a:rPr>
                  <a:t>Contact us at </a:t>
                </a:r>
                <a:r>
                  <a:rPr lang="en-US" sz="2400" dirty="0">
                    <a:solidFill>
                      <a:schemeClr val="accent1">
                        <a:lumMod val="75000"/>
                      </a:schemeClr>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training@cms.hhs.gov</a:t>
                </a:r>
                <a:r>
                  <a:rPr lang="en-US" sz="2400" dirty="0">
                    <a:solidFill>
                      <a:schemeClr val="accent1">
                        <a:lumMod val="75000"/>
                      </a:schemeClr>
                    </a:solidFill>
                    <a:latin typeface="Arial" panose="020B0604020202020204" pitchFamily="34" charset="0"/>
                    <a:cs typeface="Arial" panose="020B0604020202020204" pitchFamily="34" charset="0"/>
                  </a:rPr>
                  <a:t>.</a:t>
                </a:r>
              </a:p>
              <a:p>
                <a:pPr algn="ctr"/>
                <a:endParaRPr lang="en-US" sz="2400" dirty="0">
                  <a:latin typeface="Arial" panose="020B0604020202020204" pitchFamily="34" charset="0"/>
                  <a:cs typeface="Arial" panose="020B0604020202020204" pitchFamily="34" charset="0"/>
                </a:endParaRPr>
              </a:p>
            </p:txBody>
          </p:sp>
        </p:grpSp>
        <p:sp>
          <p:nvSpPr>
            <p:cNvPr id="10" name="Content Placeholder 4">
              <a:extLst>
                <a:ext uri="{FF2B5EF4-FFF2-40B4-BE49-F238E27FC236}">
                  <a16:creationId xmlns:a16="http://schemas.microsoft.com/office/drawing/2014/main" id="{1C148079-5408-420C-AC04-A7A8288E316A}"/>
                </a:ext>
              </a:extLst>
            </p:cNvPr>
            <p:cNvSpPr txBox="1">
              <a:spLocks/>
            </p:cNvSpPr>
            <p:nvPr/>
          </p:nvSpPr>
          <p:spPr>
            <a:xfrm>
              <a:off x="1180940" y="3991062"/>
              <a:ext cx="5385357" cy="199410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a:solidFill>
                    <a:schemeClr val="accent1">
                      <a:lumMod val="75000"/>
                    </a:schemeClr>
                  </a:solidFill>
                  <a:latin typeface="Arial" panose="020B0604020202020204" pitchFamily="34" charset="0"/>
                  <a:cs typeface="Arial" panose="020B0604020202020204" pitchFamily="34" charset="0"/>
                </a:rPr>
                <a:t>To view available training materials, </a:t>
              </a:r>
              <a:br>
                <a:rPr lang="en-US" sz="2400" dirty="0">
                  <a:solidFill>
                    <a:schemeClr val="accent1">
                      <a:lumMod val="75000"/>
                    </a:schemeClr>
                  </a:solidFill>
                  <a:latin typeface="Arial" panose="020B0604020202020204" pitchFamily="34" charset="0"/>
                  <a:cs typeface="Arial" panose="020B0604020202020204" pitchFamily="34" charset="0"/>
                </a:rPr>
              </a:br>
              <a:r>
                <a:rPr lang="en-US" sz="2400" dirty="0">
                  <a:solidFill>
                    <a:schemeClr val="accent1">
                      <a:lumMod val="75000"/>
                    </a:schemeClr>
                  </a:solidFill>
                  <a:latin typeface="Arial" panose="020B0604020202020204" pitchFamily="34" charset="0"/>
                  <a:cs typeface="Arial" panose="020B0604020202020204" pitchFamily="34" charset="0"/>
                </a:rPr>
                <a:t>or subscribe to our email list, visit</a:t>
              </a:r>
            </a:p>
            <a:p>
              <a:pPr marL="0" indent="0" algn="ctr">
                <a:buFont typeface="Arial" panose="020B0604020202020204" pitchFamily="34" charset="0"/>
                <a:buNone/>
              </a:pPr>
              <a:r>
                <a:rPr lang="en-US" sz="2400" dirty="0">
                  <a:solidFill>
                    <a:schemeClr val="accent1">
                      <a:lumMod val="75000"/>
                    </a:schemeClr>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CMSnationaltrainingprogram.cms.gov</a:t>
              </a:r>
              <a:r>
                <a:rPr lang="en-US" sz="2400" dirty="0">
                  <a:solidFill>
                    <a:schemeClr val="accent1">
                      <a:lumMod val="75000"/>
                    </a:schemeClr>
                  </a:solidFill>
                  <a:latin typeface="Arial" panose="020B0604020202020204" pitchFamily="34" charset="0"/>
                  <a:cs typeface="Arial" panose="020B0604020202020204" pitchFamily="34" charset="0"/>
                </a:rPr>
                <a:t>.</a:t>
              </a:r>
            </a:p>
          </p:txBody>
        </p:sp>
        <p:grpSp>
          <p:nvGrpSpPr>
            <p:cNvPr id="11" name="Group 10" descr="Icon of a web browser">
              <a:extLst>
                <a:ext uri="{FF2B5EF4-FFF2-40B4-BE49-F238E27FC236}">
                  <a16:creationId xmlns:a16="http://schemas.microsoft.com/office/drawing/2014/main" id="{5290280D-C34A-450B-83DD-E886E128A3ED}"/>
                </a:ext>
              </a:extLst>
            </p:cNvPr>
            <p:cNvGrpSpPr>
              <a:grpSpLocks noChangeAspect="1"/>
            </p:cNvGrpSpPr>
            <p:nvPr/>
          </p:nvGrpSpPr>
          <p:grpSpPr>
            <a:xfrm>
              <a:off x="2739404" y="2124325"/>
              <a:ext cx="2289672" cy="1694557"/>
              <a:chOff x="1604513" y="1515733"/>
              <a:chExt cx="4416725" cy="3268763"/>
            </a:xfrm>
          </p:grpSpPr>
          <p:grpSp>
            <p:nvGrpSpPr>
              <p:cNvPr id="12" name="Group 11">
                <a:extLst>
                  <a:ext uri="{FF2B5EF4-FFF2-40B4-BE49-F238E27FC236}">
                    <a16:creationId xmlns:a16="http://schemas.microsoft.com/office/drawing/2014/main" id="{D37E0E9F-CA72-4E76-B4D8-B1E54E94D9BE}"/>
                  </a:ext>
                </a:extLst>
              </p:cNvPr>
              <p:cNvGrpSpPr/>
              <p:nvPr/>
            </p:nvGrpSpPr>
            <p:grpSpPr>
              <a:xfrm>
                <a:off x="1604513" y="1515733"/>
                <a:ext cx="4416725" cy="3268763"/>
                <a:chOff x="1604513" y="1515733"/>
                <a:chExt cx="4416725" cy="3268763"/>
              </a:xfrm>
            </p:grpSpPr>
            <p:sp>
              <p:nvSpPr>
                <p:cNvPr id="17" name="Rectangle: Rounded Corners 16">
                  <a:extLst>
                    <a:ext uri="{FF2B5EF4-FFF2-40B4-BE49-F238E27FC236}">
                      <a16:creationId xmlns:a16="http://schemas.microsoft.com/office/drawing/2014/main" id="{EE4E48CF-8078-471B-94FC-F81F8C1BB2C3}"/>
                    </a:ext>
                  </a:extLst>
                </p:cNvPr>
                <p:cNvSpPr/>
                <p:nvPr/>
              </p:nvSpPr>
              <p:spPr>
                <a:xfrm>
                  <a:off x="1604513" y="1515733"/>
                  <a:ext cx="4416725" cy="3268763"/>
                </a:xfrm>
                <a:prstGeom prst="roundRect">
                  <a:avLst>
                    <a:gd name="adj" fmla="val 2960"/>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D70C2C4E-476E-429B-B3A5-350FE30E9129}"/>
                    </a:ext>
                  </a:extLst>
                </p:cNvPr>
                <p:cNvCxnSpPr/>
                <p:nvPr/>
              </p:nvCxnSpPr>
              <p:spPr>
                <a:xfrm>
                  <a:off x="1604513" y="1928183"/>
                  <a:ext cx="441672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 name="Oval 12">
                <a:extLst>
                  <a:ext uri="{FF2B5EF4-FFF2-40B4-BE49-F238E27FC236}">
                    <a16:creationId xmlns:a16="http://schemas.microsoft.com/office/drawing/2014/main" id="{46546EAD-ED40-44EC-A805-F530DFB112AE}"/>
                  </a:ext>
                </a:extLst>
              </p:cNvPr>
              <p:cNvSpPr>
                <a:spLocks noChangeAspect="1"/>
              </p:cNvSpPr>
              <p:nvPr/>
            </p:nvSpPr>
            <p:spPr>
              <a:xfrm>
                <a:off x="5734050" y="1649708"/>
                <a:ext cx="137160" cy="1371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9B08BAD-18DB-4A90-B25B-DB18E857EAF8}"/>
                  </a:ext>
                </a:extLst>
              </p:cNvPr>
              <p:cNvSpPr>
                <a:spLocks noChangeAspect="1"/>
              </p:cNvSpPr>
              <p:nvPr/>
            </p:nvSpPr>
            <p:spPr>
              <a:xfrm>
                <a:off x="5553075" y="1649708"/>
                <a:ext cx="137160" cy="1371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952F365-6288-4293-BF47-6851B9FBC6B7}"/>
                  </a:ext>
                </a:extLst>
              </p:cNvPr>
              <p:cNvSpPr>
                <a:spLocks noChangeAspect="1"/>
              </p:cNvSpPr>
              <p:nvPr/>
            </p:nvSpPr>
            <p:spPr>
              <a:xfrm>
                <a:off x="5381625" y="1649708"/>
                <a:ext cx="137160" cy="1371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descr="Cursor">
                <a:extLst>
                  <a:ext uri="{FF2B5EF4-FFF2-40B4-BE49-F238E27FC236}">
                    <a16:creationId xmlns:a16="http://schemas.microsoft.com/office/drawing/2014/main" id="{0D3944C8-1B21-4EA0-838D-55FF1DE1F899}"/>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532275" y="3300235"/>
                <a:ext cx="1020800" cy="1020800"/>
              </a:xfrm>
              <a:prstGeom prst="rect">
                <a:avLst/>
              </a:prstGeom>
            </p:spPr>
          </p:pic>
        </p:grpSp>
      </p:grpSp>
    </p:spTree>
    <p:custDataLst>
      <p:tags r:id="rId1"/>
    </p:custDataLst>
    <p:extLst>
      <p:ext uri="{BB962C8B-B14F-4D97-AF65-F5344CB8AC3E}">
        <p14:creationId xmlns:p14="http://schemas.microsoft.com/office/powerpoint/2010/main" val="9401730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DDDB4-6A8A-5140-AE7F-8ECB4F3684F0}"/>
              </a:ext>
            </a:extLst>
          </p:cNvPr>
          <p:cNvSpPr>
            <a:spLocks noGrp="1"/>
          </p:cNvSpPr>
          <p:nvPr>
            <p:ph type="title"/>
          </p:nvPr>
        </p:nvSpPr>
        <p:spPr>
          <a:xfrm>
            <a:off x="0" y="1"/>
            <a:ext cx="12192000" cy="960120"/>
          </a:xfrm>
          <a:prstGeom prst="rect">
            <a:avLst/>
          </a:prstGeo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EE8FE9D5-34A7-564D-978E-11F75565FE40}"/>
              </a:ext>
            </a:extLst>
          </p:cNvPr>
          <p:cNvSpPr>
            <a:spLocks noGrp="1"/>
          </p:cNvSpPr>
          <p:nvPr>
            <p:ph sz="half" idx="1"/>
          </p:nvPr>
        </p:nvSpPr>
        <p:spPr>
          <a:xfrm>
            <a:off x="838200" y="1371600"/>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89B45F-BAFD-B947-B57E-69DD9624078E}"/>
              </a:ext>
            </a:extLst>
          </p:cNvPr>
          <p:cNvSpPr>
            <a:spLocks noGrp="1"/>
          </p:cNvSpPr>
          <p:nvPr>
            <p:ph sz="half" idx="2"/>
          </p:nvPr>
        </p:nvSpPr>
        <p:spPr>
          <a:xfrm>
            <a:off x="6172200" y="1371600"/>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9FF7EB0-371F-B14B-BCFB-B0DD568C4772}"/>
              </a:ext>
            </a:extLst>
          </p:cNvPr>
          <p:cNvSpPr>
            <a:spLocks noGrp="1"/>
          </p:cNvSpPr>
          <p:nvPr>
            <p:ph type="dt" sz="half" idx="10"/>
          </p:nvPr>
        </p:nvSpPr>
        <p:spPr/>
        <p:txBody>
          <a:bodyPr/>
          <a:lstStyle/>
          <a:p>
            <a:r>
              <a:rPr lang="en-US"/>
              <a:t>November 2023</a:t>
            </a:r>
          </a:p>
        </p:txBody>
      </p:sp>
      <p:sp>
        <p:nvSpPr>
          <p:cNvPr id="6" name="Footer Placeholder 5">
            <a:extLst>
              <a:ext uri="{FF2B5EF4-FFF2-40B4-BE49-F238E27FC236}">
                <a16:creationId xmlns:a16="http://schemas.microsoft.com/office/drawing/2014/main" id="{B38E04E8-DE74-E144-8D90-907D33AFD253}"/>
              </a:ext>
            </a:extLst>
          </p:cNvPr>
          <p:cNvSpPr>
            <a:spLocks noGrp="1"/>
          </p:cNvSpPr>
          <p:nvPr>
            <p:ph type="ftr" sz="quarter" idx="11"/>
          </p:nvPr>
        </p:nvSpPr>
        <p:spPr/>
        <p:txBody>
          <a:bodyPr/>
          <a:lstStyle/>
          <a:p>
            <a:r>
              <a:rPr lang="en-US"/>
              <a:t>Marketplace to Medicare: What You Can Expect</a:t>
            </a:r>
          </a:p>
        </p:txBody>
      </p:sp>
      <p:sp>
        <p:nvSpPr>
          <p:cNvPr id="7" name="Slide Number Placeholder 6">
            <a:extLst>
              <a:ext uri="{FF2B5EF4-FFF2-40B4-BE49-F238E27FC236}">
                <a16:creationId xmlns:a16="http://schemas.microsoft.com/office/drawing/2014/main" id="{943CF5FA-4D77-1F40-B806-E0735CF30220}"/>
              </a:ext>
            </a:extLst>
          </p:cNvPr>
          <p:cNvSpPr>
            <a:spLocks noGrp="1"/>
          </p:cNvSpPr>
          <p:nvPr>
            <p:ph type="sldNum" sz="quarter" idx="12"/>
          </p:nvPr>
        </p:nvSpPr>
        <p:spPr/>
        <p:txBody>
          <a:bodyPr/>
          <a:lstStyle/>
          <a:p>
            <a:fld id="{0B2D781D-8844-5940-92D1-06EF0A7F581E}" type="slidenum">
              <a:rPr lang="en-US" smtClean="0"/>
              <a:t>‹#›</a:t>
            </a:fld>
            <a:endParaRPr lang="en-US"/>
          </a:p>
        </p:txBody>
      </p:sp>
    </p:spTree>
    <p:custDataLst>
      <p:tags r:id="rId1"/>
    </p:custDataLst>
    <p:extLst>
      <p:ext uri="{BB962C8B-B14F-4D97-AF65-F5344CB8AC3E}">
        <p14:creationId xmlns:p14="http://schemas.microsoft.com/office/powerpoint/2010/main" val="211342059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7C1A7-B2F4-7A4B-934A-CCDEC8A7B068}"/>
              </a:ext>
            </a:extLst>
          </p:cNvPr>
          <p:cNvSpPr>
            <a:spLocks noGrp="1"/>
          </p:cNvSpPr>
          <p:nvPr>
            <p:ph type="title"/>
          </p:nvPr>
        </p:nvSpPr>
        <p:spPr>
          <a:xfrm>
            <a:off x="0" y="1"/>
            <a:ext cx="12192000" cy="950976"/>
          </a:xfrm>
          <a:prstGeom prst="rect">
            <a:avLst/>
          </a:prstGeo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4D6011AE-DB90-1F43-A0E3-722EE6B4FFFF}"/>
              </a:ext>
            </a:extLst>
          </p:cNvPr>
          <p:cNvSpPr>
            <a:spLocks noGrp="1"/>
          </p:cNvSpPr>
          <p:nvPr>
            <p:ph type="body" idx="1"/>
          </p:nvPr>
        </p:nvSpPr>
        <p:spPr>
          <a:xfrm>
            <a:off x="838200" y="1467358"/>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5765D88-A52C-BD4F-8F3E-062B43BC9976}"/>
              </a:ext>
            </a:extLst>
          </p:cNvPr>
          <p:cNvSpPr>
            <a:spLocks noGrp="1"/>
          </p:cNvSpPr>
          <p:nvPr>
            <p:ph sz="half" idx="2"/>
          </p:nvPr>
        </p:nvSpPr>
        <p:spPr>
          <a:xfrm>
            <a:off x="838200" y="2291270"/>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BEB5B3-F555-E048-A00D-EF61F3493B01}"/>
              </a:ext>
            </a:extLst>
          </p:cNvPr>
          <p:cNvSpPr>
            <a:spLocks noGrp="1"/>
          </p:cNvSpPr>
          <p:nvPr>
            <p:ph type="body" sz="quarter" idx="3"/>
          </p:nvPr>
        </p:nvSpPr>
        <p:spPr>
          <a:xfrm>
            <a:off x="6170612" y="1467358"/>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171BE28-E73C-454F-830B-B65A199CBBFB}"/>
              </a:ext>
            </a:extLst>
          </p:cNvPr>
          <p:cNvSpPr>
            <a:spLocks noGrp="1"/>
          </p:cNvSpPr>
          <p:nvPr>
            <p:ph sz="quarter" idx="4"/>
          </p:nvPr>
        </p:nvSpPr>
        <p:spPr>
          <a:xfrm>
            <a:off x="6170612" y="2291270"/>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4CE1DB5-3F2E-B448-8248-F1B025C81EE8}"/>
              </a:ext>
            </a:extLst>
          </p:cNvPr>
          <p:cNvSpPr>
            <a:spLocks noGrp="1"/>
          </p:cNvSpPr>
          <p:nvPr>
            <p:ph type="dt" sz="half" idx="10"/>
          </p:nvPr>
        </p:nvSpPr>
        <p:spPr/>
        <p:txBody>
          <a:bodyPr/>
          <a:lstStyle/>
          <a:p>
            <a:r>
              <a:rPr lang="en-US"/>
              <a:t>November 2023</a:t>
            </a:r>
          </a:p>
        </p:txBody>
      </p:sp>
      <p:sp>
        <p:nvSpPr>
          <p:cNvPr id="8" name="Footer Placeholder 7">
            <a:extLst>
              <a:ext uri="{FF2B5EF4-FFF2-40B4-BE49-F238E27FC236}">
                <a16:creationId xmlns:a16="http://schemas.microsoft.com/office/drawing/2014/main" id="{DE11E70B-935E-0143-891B-600E12EE3677}"/>
              </a:ext>
            </a:extLst>
          </p:cNvPr>
          <p:cNvSpPr>
            <a:spLocks noGrp="1"/>
          </p:cNvSpPr>
          <p:nvPr>
            <p:ph type="ftr" sz="quarter" idx="11"/>
          </p:nvPr>
        </p:nvSpPr>
        <p:spPr/>
        <p:txBody>
          <a:bodyPr/>
          <a:lstStyle/>
          <a:p>
            <a:r>
              <a:rPr lang="en-US"/>
              <a:t>Marketplace to Medicare: What You Can Expect</a:t>
            </a:r>
          </a:p>
        </p:txBody>
      </p:sp>
      <p:sp>
        <p:nvSpPr>
          <p:cNvPr id="9" name="Slide Number Placeholder 8">
            <a:extLst>
              <a:ext uri="{FF2B5EF4-FFF2-40B4-BE49-F238E27FC236}">
                <a16:creationId xmlns:a16="http://schemas.microsoft.com/office/drawing/2014/main" id="{60C733BD-E60E-0741-8815-16744628B713}"/>
              </a:ext>
            </a:extLst>
          </p:cNvPr>
          <p:cNvSpPr>
            <a:spLocks noGrp="1"/>
          </p:cNvSpPr>
          <p:nvPr>
            <p:ph type="sldNum" sz="quarter" idx="12"/>
          </p:nvPr>
        </p:nvSpPr>
        <p:spPr/>
        <p:txBody>
          <a:bodyPr/>
          <a:lstStyle/>
          <a:p>
            <a:fld id="{0B2D781D-8844-5940-92D1-06EF0A7F581E}" type="slidenum">
              <a:rPr lang="en-US" smtClean="0"/>
              <a:t>‹#›</a:t>
            </a:fld>
            <a:endParaRPr lang="en-US"/>
          </a:p>
        </p:txBody>
      </p:sp>
    </p:spTree>
    <p:custDataLst>
      <p:tags r:id="rId1"/>
    </p:custDataLst>
    <p:extLst>
      <p:ext uri="{BB962C8B-B14F-4D97-AF65-F5344CB8AC3E}">
        <p14:creationId xmlns:p14="http://schemas.microsoft.com/office/powerpoint/2010/main" val="8270485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Knowledge Check">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0" y="0"/>
            <a:ext cx="12192000" cy="1196411"/>
          </a:xfrm>
        </p:spPr>
        <p:txBody>
          <a:bodyPr>
            <a:normAutofit/>
          </a:bodyPr>
          <a:lstStyle>
            <a:lvl1pPr algn="ctr">
              <a:defRPr sz="3000">
                <a:solidFill>
                  <a:srgbClr val="00539A"/>
                </a:solidFill>
              </a:defRPr>
            </a:lvl1pPr>
          </a:lstStyle>
          <a:p>
            <a:r>
              <a:rPr lang="en-US" dirty="0"/>
              <a:t>Check your Knowledge: Question #</a:t>
            </a:r>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a:xfrm>
            <a:off x="838200" y="6492240"/>
            <a:ext cx="2743200" cy="365125"/>
          </a:xfrm>
        </p:spPr>
        <p:txBody>
          <a:bodyPr/>
          <a:lstStyle>
            <a:lvl1pPr>
              <a:defRPr>
                <a:solidFill>
                  <a:schemeClr val="bg1"/>
                </a:solidFill>
              </a:defRPr>
            </a:lvl1pPr>
          </a:lstStyle>
          <a:p>
            <a:r>
              <a:rPr lang="en-US"/>
              <a:t>November 2023</a:t>
            </a:r>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a:xfrm>
            <a:off x="4038600" y="6492240"/>
            <a:ext cx="4114800" cy="365125"/>
          </a:xfrm>
        </p:spPr>
        <p:txBody>
          <a:bodyPr/>
          <a:lstStyle>
            <a:lvl1pPr>
              <a:defRPr>
                <a:solidFill>
                  <a:schemeClr val="bg1"/>
                </a:solidFill>
              </a:defRPr>
            </a:lvl1pPr>
          </a:lstStyle>
          <a:p>
            <a:r>
              <a:rPr lang="en-US"/>
              <a:t>Marketplace to Medicare: What You Can Expect</a:t>
            </a:r>
          </a:p>
        </p:txBody>
      </p:sp>
      <p:sp>
        <p:nvSpPr>
          <p:cNvPr id="7" name="Slide Number Placeholder 5">
            <a:extLst>
              <a:ext uri="{FF2B5EF4-FFF2-40B4-BE49-F238E27FC236}">
                <a16:creationId xmlns:a16="http://schemas.microsoft.com/office/drawing/2014/main" id="{27A18E8D-22B4-46F7-B4CC-B8D429C3009E}"/>
              </a:ext>
            </a:extLst>
          </p:cNvPr>
          <p:cNvSpPr>
            <a:spLocks noGrp="1"/>
          </p:cNvSpPr>
          <p:nvPr>
            <p:ph type="sldNum" sz="quarter" idx="12"/>
          </p:nvPr>
        </p:nvSpPr>
        <p:spPr>
          <a:xfrm>
            <a:off x="8610600" y="6492240"/>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fld id="{48F63A3B-78C7-47BE-AE5E-E10140E04643}" type="slidenum">
              <a:rPr lang="en-US" smtClean="0"/>
              <a:t>‹#›</a:t>
            </a:fld>
            <a:endParaRPr lang="en-US"/>
          </a:p>
        </p:txBody>
      </p:sp>
      <p:sp>
        <p:nvSpPr>
          <p:cNvPr id="9" name="TextBox 8">
            <a:extLst>
              <a:ext uri="{FF2B5EF4-FFF2-40B4-BE49-F238E27FC236}">
                <a16:creationId xmlns:a16="http://schemas.microsoft.com/office/drawing/2014/main" id="{88FD8781-E3A1-4960-97B1-D2C9D804C401}"/>
              </a:ext>
            </a:extLst>
          </p:cNvPr>
          <p:cNvSpPr txBox="1"/>
          <p:nvPr/>
        </p:nvSpPr>
        <p:spPr>
          <a:xfrm>
            <a:off x="1767642" y="4781614"/>
            <a:ext cx="8656715" cy="461665"/>
          </a:xfrm>
          <a:prstGeom prst="rect">
            <a:avLst/>
          </a:prstGeom>
          <a:noFill/>
        </p:spPr>
        <p:txBody>
          <a:bodyPr wrap="square" rtlCol="0">
            <a:spAutoFit/>
          </a:bodyPr>
          <a:lstStyle/>
          <a:p>
            <a:r>
              <a:rPr lang="en-US" sz="2400" b="1" dirty="0">
                <a:solidFill>
                  <a:schemeClr val="accent1">
                    <a:lumMod val="75000"/>
                  </a:schemeClr>
                </a:solidFill>
              </a:rPr>
              <a:t>Countdown timer: </a:t>
            </a:r>
            <a:r>
              <a:rPr lang="en-US" sz="2400" dirty="0">
                <a:solidFill>
                  <a:schemeClr val="accent1">
                    <a:lumMod val="75000"/>
                  </a:schemeClr>
                </a:solidFill>
              </a:rPr>
              <a:t>Answer the question before the bar disappears!</a:t>
            </a:r>
          </a:p>
        </p:txBody>
      </p:sp>
      <p:sp>
        <p:nvSpPr>
          <p:cNvPr id="10" name="Rectangle 9">
            <a:extLst>
              <a:ext uri="{FF2B5EF4-FFF2-40B4-BE49-F238E27FC236}">
                <a16:creationId xmlns:a16="http://schemas.microsoft.com/office/drawing/2014/main" id="{2E6468E8-A952-4184-8931-F077413305CC}"/>
              </a:ext>
            </a:extLst>
          </p:cNvPr>
          <p:cNvSpPr/>
          <p:nvPr/>
        </p:nvSpPr>
        <p:spPr>
          <a:xfrm flipH="1">
            <a:off x="1866142" y="5243279"/>
            <a:ext cx="8816372" cy="664035"/>
          </a:xfrm>
          <a:prstGeom prst="rect">
            <a:avLst/>
          </a:prstGeom>
          <a:gradFill flip="none" rotWithShape="1">
            <a:gsLst>
              <a:gs pos="0">
                <a:schemeClr val="accent1">
                  <a:lumMod val="5000"/>
                  <a:lumOff val="95000"/>
                </a:schemeClr>
              </a:gs>
              <a:gs pos="12000">
                <a:srgbClr val="A3D1FF"/>
              </a:gs>
              <a:gs pos="41000">
                <a:srgbClr val="A7BCE3"/>
              </a:gs>
              <a:gs pos="54000">
                <a:srgbClr val="82A1D8"/>
              </a:gs>
              <a:gs pos="83000">
                <a:srgbClr val="5C84CC"/>
              </a:gs>
              <a:gs pos="100000">
                <a:srgbClr val="0755B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A42734C-3687-4BC4-BF9C-8CE781A5478B}"/>
              </a:ext>
            </a:extLst>
          </p:cNvPr>
          <p:cNvSpPr/>
          <p:nvPr/>
        </p:nvSpPr>
        <p:spPr>
          <a:xfrm>
            <a:off x="10203926"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0</a:t>
            </a:r>
          </a:p>
        </p:txBody>
      </p:sp>
      <p:sp>
        <p:nvSpPr>
          <p:cNvPr id="13" name="Rectangle 12">
            <a:extLst>
              <a:ext uri="{FF2B5EF4-FFF2-40B4-BE49-F238E27FC236}">
                <a16:creationId xmlns:a16="http://schemas.microsoft.com/office/drawing/2014/main" id="{6C079C1C-DC3B-4015-8E83-E20A4EC77018}"/>
              </a:ext>
            </a:extLst>
          </p:cNvPr>
          <p:cNvSpPr/>
          <p:nvPr/>
        </p:nvSpPr>
        <p:spPr>
          <a:xfrm>
            <a:off x="10203926" y="5094536"/>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a:t>
            </a:r>
          </a:p>
        </p:txBody>
      </p:sp>
      <p:sp>
        <p:nvSpPr>
          <p:cNvPr id="14" name="Rectangle 13">
            <a:extLst>
              <a:ext uri="{FF2B5EF4-FFF2-40B4-BE49-F238E27FC236}">
                <a16:creationId xmlns:a16="http://schemas.microsoft.com/office/drawing/2014/main" id="{4A9EB145-64A1-4B6D-ABD6-7765B33E7460}"/>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2</a:t>
            </a:r>
          </a:p>
        </p:txBody>
      </p:sp>
      <p:sp>
        <p:nvSpPr>
          <p:cNvPr id="15" name="Rectangle 14">
            <a:extLst>
              <a:ext uri="{FF2B5EF4-FFF2-40B4-BE49-F238E27FC236}">
                <a16:creationId xmlns:a16="http://schemas.microsoft.com/office/drawing/2014/main" id="{717A22DA-9F5C-4C8E-B997-89D61696197E}"/>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3</a:t>
            </a:r>
          </a:p>
        </p:txBody>
      </p:sp>
      <p:sp>
        <p:nvSpPr>
          <p:cNvPr id="16" name="Rectangle 15">
            <a:extLst>
              <a:ext uri="{FF2B5EF4-FFF2-40B4-BE49-F238E27FC236}">
                <a16:creationId xmlns:a16="http://schemas.microsoft.com/office/drawing/2014/main" id="{F30A7EF2-B99D-430B-9F39-8A34F219D18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4</a:t>
            </a:r>
          </a:p>
        </p:txBody>
      </p:sp>
      <p:sp>
        <p:nvSpPr>
          <p:cNvPr id="17" name="Rectangle 16">
            <a:extLst>
              <a:ext uri="{FF2B5EF4-FFF2-40B4-BE49-F238E27FC236}">
                <a16:creationId xmlns:a16="http://schemas.microsoft.com/office/drawing/2014/main" id="{7057CCD2-EF8C-4EFA-AE31-D0527A59CC45}"/>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5</a:t>
            </a:r>
          </a:p>
        </p:txBody>
      </p:sp>
      <p:sp>
        <p:nvSpPr>
          <p:cNvPr id="18" name="Rectangle 17">
            <a:extLst>
              <a:ext uri="{FF2B5EF4-FFF2-40B4-BE49-F238E27FC236}">
                <a16:creationId xmlns:a16="http://schemas.microsoft.com/office/drawing/2014/main" id="{8EAF7DC0-E287-4734-BF35-5E17EC0CB71C}"/>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6</a:t>
            </a:r>
          </a:p>
        </p:txBody>
      </p:sp>
      <p:sp>
        <p:nvSpPr>
          <p:cNvPr id="19" name="Rectangle 18">
            <a:extLst>
              <a:ext uri="{FF2B5EF4-FFF2-40B4-BE49-F238E27FC236}">
                <a16:creationId xmlns:a16="http://schemas.microsoft.com/office/drawing/2014/main" id="{6E4B16D1-1C0D-4A1A-825D-DCA94ADB6046}"/>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7</a:t>
            </a:r>
          </a:p>
        </p:txBody>
      </p:sp>
      <p:sp>
        <p:nvSpPr>
          <p:cNvPr id="20" name="Rectangle 19">
            <a:extLst>
              <a:ext uri="{FF2B5EF4-FFF2-40B4-BE49-F238E27FC236}">
                <a16:creationId xmlns:a16="http://schemas.microsoft.com/office/drawing/2014/main" id="{A01F0BDD-4ED8-42DD-9470-A1526697ECCD}"/>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8</a:t>
            </a:r>
          </a:p>
        </p:txBody>
      </p:sp>
      <p:sp>
        <p:nvSpPr>
          <p:cNvPr id="21" name="Rectangle 20">
            <a:extLst>
              <a:ext uri="{FF2B5EF4-FFF2-40B4-BE49-F238E27FC236}">
                <a16:creationId xmlns:a16="http://schemas.microsoft.com/office/drawing/2014/main" id="{5857950E-E2C1-43F9-A7D2-41CE6CFDE781}"/>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9</a:t>
            </a:r>
          </a:p>
        </p:txBody>
      </p:sp>
      <p:sp>
        <p:nvSpPr>
          <p:cNvPr id="22" name="Rectangle 21">
            <a:extLst>
              <a:ext uri="{FF2B5EF4-FFF2-40B4-BE49-F238E27FC236}">
                <a16:creationId xmlns:a16="http://schemas.microsoft.com/office/drawing/2014/main" id="{48480437-35C6-4E81-AC29-542D99629125}"/>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10</a:t>
            </a:r>
          </a:p>
        </p:txBody>
      </p:sp>
      <p:sp>
        <p:nvSpPr>
          <p:cNvPr id="23" name="Rectangle 22">
            <a:extLst>
              <a:ext uri="{FF2B5EF4-FFF2-40B4-BE49-F238E27FC236}">
                <a16:creationId xmlns:a16="http://schemas.microsoft.com/office/drawing/2014/main" id="{BB199EFC-F3DC-408C-B040-6128070B7239}"/>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11</a:t>
            </a:r>
          </a:p>
        </p:txBody>
      </p:sp>
      <p:sp>
        <p:nvSpPr>
          <p:cNvPr id="24" name="Rectangle 23">
            <a:extLst>
              <a:ext uri="{FF2B5EF4-FFF2-40B4-BE49-F238E27FC236}">
                <a16:creationId xmlns:a16="http://schemas.microsoft.com/office/drawing/2014/main" id="{2B0A8789-B09C-4BBD-9E41-9920A5B5E30D}"/>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12</a:t>
            </a:r>
          </a:p>
        </p:txBody>
      </p:sp>
      <p:sp>
        <p:nvSpPr>
          <p:cNvPr id="25" name="Rectangle 24">
            <a:extLst>
              <a:ext uri="{FF2B5EF4-FFF2-40B4-BE49-F238E27FC236}">
                <a16:creationId xmlns:a16="http://schemas.microsoft.com/office/drawing/2014/main" id="{4BE290A4-31C2-412F-9BB4-C5A70D7146E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13</a:t>
            </a:r>
          </a:p>
        </p:txBody>
      </p:sp>
      <p:sp>
        <p:nvSpPr>
          <p:cNvPr id="26" name="Rectangle 25">
            <a:extLst>
              <a:ext uri="{FF2B5EF4-FFF2-40B4-BE49-F238E27FC236}">
                <a16:creationId xmlns:a16="http://schemas.microsoft.com/office/drawing/2014/main" id="{0846472E-B404-4AA0-81BB-29CB41C1B41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14</a:t>
            </a:r>
          </a:p>
        </p:txBody>
      </p:sp>
      <p:sp>
        <p:nvSpPr>
          <p:cNvPr id="27" name="Rectangle 26">
            <a:extLst>
              <a:ext uri="{FF2B5EF4-FFF2-40B4-BE49-F238E27FC236}">
                <a16:creationId xmlns:a16="http://schemas.microsoft.com/office/drawing/2014/main" id="{5841C14F-DD09-4F08-A498-0482F160E846}"/>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15</a:t>
            </a:r>
          </a:p>
        </p:txBody>
      </p:sp>
      <p:sp>
        <p:nvSpPr>
          <p:cNvPr id="28" name="Rectangle 27">
            <a:extLst>
              <a:ext uri="{FF2B5EF4-FFF2-40B4-BE49-F238E27FC236}">
                <a16:creationId xmlns:a16="http://schemas.microsoft.com/office/drawing/2014/main" id="{B6143134-4D34-4818-BCD5-DD80662A35DC}"/>
              </a:ext>
            </a:extLst>
          </p:cNvPr>
          <p:cNvSpPr/>
          <p:nvPr/>
        </p:nvSpPr>
        <p:spPr>
          <a:xfrm>
            <a:off x="11027754" y="5094536"/>
            <a:ext cx="1155700" cy="9769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39FB94DD-70FA-410A-AB7A-9F3BEF860CC4}"/>
              </a:ext>
            </a:extLst>
          </p:cNvPr>
          <p:cNvSpPr>
            <a:spLocks noGrp="1"/>
          </p:cNvSpPr>
          <p:nvPr>
            <p:ph sz="quarter" idx="13"/>
          </p:nvPr>
        </p:nvSpPr>
        <p:spPr>
          <a:xfrm>
            <a:off x="1982788" y="1871663"/>
            <a:ext cx="8305800" cy="2744787"/>
          </a:xfrm>
        </p:spPr>
        <p:txBody>
          <a:bodyPr/>
          <a:lstStyle>
            <a:lvl2pPr>
              <a:spcAft>
                <a:spcPts val="1200"/>
              </a:spcAft>
              <a:defRPr/>
            </a:lvl2pPr>
          </a:lstStyle>
          <a:p>
            <a:pPr lvl="0"/>
            <a:r>
              <a:rPr lang="en-US" dirty="0"/>
              <a:t>Edit Master text styles</a:t>
            </a:r>
          </a:p>
          <a:p>
            <a:pPr lvl="1"/>
            <a:r>
              <a:rPr lang="en-US" dirty="0"/>
              <a:t>Second level</a:t>
            </a:r>
          </a:p>
        </p:txBody>
      </p:sp>
    </p:spTree>
    <p:custDataLst>
      <p:tags r:id="rId1"/>
    </p:custDataLst>
    <p:extLst>
      <p:ext uri="{BB962C8B-B14F-4D97-AF65-F5344CB8AC3E}">
        <p14:creationId xmlns:p14="http://schemas.microsoft.com/office/powerpoint/2010/main" val="2506234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grpId="0" nodeType="clickEffect">
                                  <p:stCondLst>
                                    <p:cond delay="0"/>
                                  </p:stCondLst>
                                  <p:childTnLst>
                                    <p:anim calcmode="lin" valueType="num">
                                      <p:cBhvr additive="base">
                                        <p:cTn id="6" dur="17250"/>
                                        <p:tgtEl>
                                          <p:spTgt spid="10"/>
                                        </p:tgtEl>
                                        <p:attrNameLst>
                                          <p:attrName>ppt_x</p:attrName>
                                        </p:attrNameLst>
                                      </p:cBhvr>
                                      <p:tavLst>
                                        <p:tav tm="0">
                                          <p:val>
                                            <p:strVal val="ppt_x"/>
                                          </p:val>
                                        </p:tav>
                                        <p:tav tm="100000">
                                          <p:val>
                                            <p:strVal val="1+ppt_w/2"/>
                                          </p:val>
                                        </p:tav>
                                      </p:tavLst>
                                    </p:anim>
                                    <p:anim calcmode="lin" valueType="num">
                                      <p:cBhvr additive="base">
                                        <p:cTn id="7" dur="17250"/>
                                        <p:tgtEl>
                                          <p:spTgt spid="10"/>
                                        </p:tgtEl>
                                        <p:attrNameLst>
                                          <p:attrName>ppt_y</p:attrName>
                                        </p:attrNameLst>
                                      </p:cBhvr>
                                      <p:tavLst>
                                        <p:tav tm="0">
                                          <p:val>
                                            <p:strVal val="ppt_y"/>
                                          </p:val>
                                        </p:tav>
                                        <p:tav tm="100000">
                                          <p:val>
                                            <p:strVal val="ppt_y"/>
                                          </p:val>
                                        </p:tav>
                                      </p:tavLst>
                                    </p:anim>
                                    <p:set>
                                      <p:cBhvr>
                                        <p:cTn id="8" dur="1" fill="hold">
                                          <p:stCondLst>
                                            <p:cond delay="17249"/>
                                          </p:stCondLst>
                                        </p:cTn>
                                        <p:tgtEl>
                                          <p:spTgt spid="10"/>
                                        </p:tgtEl>
                                        <p:attrNameLst>
                                          <p:attrName>style.visibility</p:attrName>
                                        </p:attrNameLst>
                                      </p:cBhvr>
                                      <p:to>
                                        <p:strVal val="hidden"/>
                                      </p:to>
                                    </p:set>
                                  </p:childTnLst>
                                </p:cTn>
                              </p:par>
                              <p:par>
                                <p:cTn id="9" presetID="10" presetClass="exit" presetSubtype="0" fill="hold" grpId="0" nodeType="withEffect">
                                  <p:stCondLst>
                                    <p:cond delay="0"/>
                                  </p:stCondLst>
                                  <p:childTnLst>
                                    <p:animEffect transition="out" filter="fade">
                                      <p:cBhvr>
                                        <p:cTn id="10" dur="500"/>
                                        <p:tgtEl>
                                          <p:spTgt spid="27"/>
                                        </p:tgtEl>
                                      </p:cBhvr>
                                    </p:animEffect>
                                    <p:set>
                                      <p:cBhvr>
                                        <p:cTn id="11" dur="1" fill="hold">
                                          <p:stCondLst>
                                            <p:cond delay="499"/>
                                          </p:stCondLst>
                                        </p:cTn>
                                        <p:tgtEl>
                                          <p:spTgt spid="27"/>
                                        </p:tgtEl>
                                        <p:attrNameLst>
                                          <p:attrName>style.visibility</p:attrName>
                                        </p:attrNameLst>
                                      </p:cBhvr>
                                      <p:to>
                                        <p:strVal val="hidden"/>
                                      </p:to>
                                    </p:set>
                                  </p:childTnLst>
                                </p:cTn>
                              </p:par>
                              <p:par>
                                <p:cTn id="12" presetID="10" presetClass="exit" presetSubtype="0" fill="hold" grpId="0" nodeType="withEffect">
                                  <p:stCondLst>
                                    <p:cond delay="1000"/>
                                  </p:stCondLst>
                                  <p:childTnLst>
                                    <p:animEffect transition="out" filter="fade">
                                      <p:cBhvr>
                                        <p:cTn id="13" dur="500"/>
                                        <p:tgtEl>
                                          <p:spTgt spid="26"/>
                                        </p:tgtEl>
                                      </p:cBhvr>
                                    </p:animEffect>
                                    <p:set>
                                      <p:cBhvr>
                                        <p:cTn id="14" dur="1" fill="hold">
                                          <p:stCondLst>
                                            <p:cond delay="499"/>
                                          </p:stCondLst>
                                        </p:cTn>
                                        <p:tgtEl>
                                          <p:spTgt spid="26"/>
                                        </p:tgtEl>
                                        <p:attrNameLst>
                                          <p:attrName>style.visibility</p:attrName>
                                        </p:attrNameLst>
                                      </p:cBhvr>
                                      <p:to>
                                        <p:strVal val="hidden"/>
                                      </p:to>
                                    </p:set>
                                  </p:childTnLst>
                                </p:cTn>
                              </p:par>
                              <p:par>
                                <p:cTn id="15" presetID="10" presetClass="exit" presetSubtype="0" fill="hold" grpId="0" nodeType="withEffect">
                                  <p:stCondLst>
                                    <p:cond delay="2000"/>
                                  </p:stCondLst>
                                  <p:childTnLst>
                                    <p:animEffect transition="out" filter="fade">
                                      <p:cBhvr>
                                        <p:cTn id="16" dur="500"/>
                                        <p:tgtEl>
                                          <p:spTgt spid="25"/>
                                        </p:tgtEl>
                                      </p:cBhvr>
                                    </p:animEffect>
                                    <p:set>
                                      <p:cBhvr>
                                        <p:cTn id="17" dur="1" fill="hold">
                                          <p:stCondLst>
                                            <p:cond delay="499"/>
                                          </p:stCondLst>
                                        </p:cTn>
                                        <p:tgtEl>
                                          <p:spTgt spid="25"/>
                                        </p:tgtEl>
                                        <p:attrNameLst>
                                          <p:attrName>style.visibility</p:attrName>
                                        </p:attrNameLst>
                                      </p:cBhvr>
                                      <p:to>
                                        <p:strVal val="hidden"/>
                                      </p:to>
                                    </p:set>
                                  </p:childTnLst>
                                </p:cTn>
                              </p:par>
                              <p:par>
                                <p:cTn id="18" presetID="10" presetClass="exit" presetSubtype="0" fill="hold" grpId="0" nodeType="withEffect">
                                  <p:stCondLst>
                                    <p:cond delay="3000"/>
                                  </p:stCondLst>
                                  <p:childTnLst>
                                    <p:animEffect transition="out" filter="fade">
                                      <p:cBhvr>
                                        <p:cTn id="19" dur="500"/>
                                        <p:tgtEl>
                                          <p:spTgt spid="24"/>
                                        </p:tgtEl>
                                      </p:cBhvr>
                                    </p:animEffect>
                                    <p:set>
                                      <p:cBhvr>
                                        <p:cTn id="20" dur="1" fill="hold">
                                          <p:stCondLst>
                                            <p:cond delay="499"/>
                                          </p:stCondLst>
                                        </p:cTn>
                                        <p:tgtEl>
                                          <p:spTgt spid="24"/>
                                        </p:tgtEl>
                                        <p:attrNameLst>
                                          <p:attrName>style.visibility</p:attrName>
                                        </p:attrNameLst>
                                      </p:cBhvr>
                                      <p:to>
                                        <p:strVal val="hidden"/>
                                      </p:to>
                                    </p:set>
                                  </p:childTnLst>
                                </p:cTn>
                              </p:par>
                              <p:par>
                                <p:cTn id="21" presetID="10" presetClass="exit" presetSubtype="0" fill="hold" grpId="0" nodeType="withEffect">
                                  <p:stCondLst>
                                    <p:cond delay="4000"/>
                                  </p:stCondLst>
                                  <p:childTnLst>
                                    <p:animEffect transition="out" filter="fade">
                                      <p:cBhvr>
                                        <p:cTn id="22" dur="500"/>
                                        <p:tgtEl>
                                          <p:spTgt spid="23"/>
                                        </p:tgtEl>
                                      </p:cBhvr>
                                    </p:animEffect>
                                    <p:set>
                                      <p:cBhvr>
                                        <p:cTn id="23" dur="1" fill="hold">
                                          <p:stCondLst>
                                            <p:cond delay="499"/>
                                          </p:stCondLst>
                                        </p:cTn>
                                        <p:tgtEl>
                                          <p:spTgt spid="23"/>
                                        </p:tgtEl>
                                        <p:attrNameLst>
                                          <p:attrName>style.visibility</p:attrName>
                                        </p:attrNameLst>
                                      </p:cBhvr>
                                      <p:to>
                                        <p:strVal val="hidden"/>
                                      </p:to>
                                    </p:set>
                                  </p:childTnLst>
                                </p:cTn>
                              </p:par>
                              <p:par>
                                <p:cTn id="24" presetID="10" presetClass="exit" presetSubtype="0" fill="hold" grpId="0" nodeType="withEffect">
                                  <p:stCondLst>
                                    <p:cond delay="5000"/>
                                  </p:stCondLst>
                                  <p:childTnLst>
                                    <p:animEffect transition="out" filter="fade">
                                      <p:cBhvr>
                                        <p:cTn id="25" dur="500"/>
                                        <p:tgtEl>
                                          <p:spTgt spid="22"/>
                                        </p:tgtEl>
                                      </p:cBhvr>
                                    </p:animEffect>
                                    <p:set>
                                      <p:cBhvr>
                                        <p:cTn id="26" dur="1" fill="hold">
                                          <p:stCondLst>
                                            <p:cond delay="499"/>
                                          </p:stCondLst>
                                        </p:cTn>
                                        <p:tgtEl>
                                          <p:spTgt spid="22"/>
                                        </p:tgtEl>
                                        <p:attrNameLst>
                                          <p:attrName>style.visibility</p:attrName>
                                        </p:attrNameLst>
                                      </p:cBhvr>
                                      <p:to>
                                        <p:strVal val="hidden"/>
                                      </p:to>
                                    </p:set>
                                  </p:childTnLst>
                                </p:cTn>
                              </p:par>
                              <p:par>
                                <p:cTn id="27" presetID="10" presetClass="exit" presetSubtype="0" fill="hold" grpId="0" nodeType="withEffect">
                                  <p:stCondLst>
                                    <p:cond delay="6000"/>
                                  </p:stCondLst>
                                  <p:childTnLst>
                                    <p:animEffect transition="out" filter="fade">
                                      <p:cBhvr>
                                        <p:cTn id="28" dur="500"/>
                                        <p:tgtEl>
                                          <p:spTgt spid="21"/>
                                        </p:tgtEl>
                                      </p:cBhvr>
                                    </p:animEffect>
                                    <p:set>
                                      <p:cBhvr>
                                        <p:cTn id="29" dur="1" fill="hold">
                                          <p:stCondLst>
                                            <p:cond delay="499"/>
                                          </p:stCondLst>
                                        </p:cTn>
                                        <p:tgtEl>
                                          <p:spTgt spid="21"/>
                                        </p:tgtEl>
                                        <p:attrNameLst>
                                          <p:attrName>style.visibility</p:attrName>
                                        </p:attrNameLst>
                                      </p:cBhvr>
                                      <p:to>
                                        <p:strVal val="hidden"/>
                                      </p:to>
                                    </p:set>
                                  </p:childTnLst>
                                </p:cTn>
                              </p:par>
                              <p:par>
                                <p:cTn id="30" presetID="10" presetClass="exit" presetSubtype="0" fill="hold" grpId="0" nodeType="withEffect">
                                  <p:stCondLst>
                                    <p:cond delay="7000"/>
                                  </p:stCondLst>
                                  <p:childTnLst>
                                    <p:animEffect transition="out" filter="fade">
                                      <p:cBhvr>
                                        <p:cTn id="31" dur="500"/>
                                        <p:tgtEl>
                                          <p:spTgt spid="20"/>
                                        </p:tgtEl>
                                      </p:cBhvr>
                                    </p:animEffect>
                                    <p:set>
                                      <p:cBhvr>
                                        <p:cTn id="32" dur="1" fill="hold">
                                          <p:stCondLst>
                                            <p:cond delay="499"/>
                                          </p:stCondLst>
                                        </p:cTn>
                                        <p:tgtEl>
                                          <p:spTgt spid="20"/>
                                        </p:tgtEl>
                                        <p:attrNameLst>
                                          <p:attrName>style.visibility</p:attrName>
                                        </p:attrNameLst>
                                      </p:cBhvr>
                                      <p:to>
                                        <p:strVal val="hidden"/>
                                      </p:to>
                                    </p:set>
                                  </p:childTnLst>
                                </p:cTn>
                              </p:par>
                              <p:par>
                                <p:cTn id="33" presetID="10" presetClass="exit" presetSubtype="0" fill="hold" grpId="0" nodeType="withEffect">
                                  <p:stCondLst>
                                    <p:cond delay="8000"/>
                                  </p:stCondLst>
                                  <p:childTnLst>
                                    <p:animEffect transition="out" filter="fade">
                                      <p:cBhvr>
                                        <p:cTn id="34" dur="500"/>
                                        <p:tgtEl>
                                          <p:spTgt spid="19"/>
                                        </p:tgtEl>
                                      </p:cBhvr>
                                    </p:animEffect>
                                    <p:set>
                                      <p:cBhvr>
                                        <p:cTn id="35" dur="1" fill="hold">
                                          <p:stCondLst>
                                            <p:cond delay="499"/>
                                          </p:stCondLst>
                                        </p:cTn>
                                        <p:tgtEl>
                                          <p:spTgt spid="19"/>
                                        </p:tgtEl>
                                        <p:attrNameLst>
                                          <p:attrName>style.visibility</p:attrName>
                                        </p:attrNameLst>
                                      </p:cBhvr>
                                      <p:to>
                                        <p:strVal val="hidden"/>
                                      </p:to>
                                    </p:set>
                                  </p:childTnLst>
                                </p:cTn>
                              </p:par>
                              <p:par>
                                <p:cTn id="36" presetID="10" presetClass="exit" presetSubtype="0" fill="hold" grpId="0" nodeType="withEffect">
                                  <p:stCondLst>
                                    <p:cond delay="9000"/>
                                  </p:stCondLst>
                                  <p:childTnLst>
                                    <p:animEffect transition="out" filter="fade">
                                      <p:cBhvr>
                                        <p:cTn id="37" dur="500"/>
                                        <p:tgtEl>
                                          <p:spTgt spid="18"/>
                                        </p:tgtEl>
                                      </p:cBhvr>
                                    </p:animEffect>
                                    <p:set>
                                      <p:cBhvr>
                                        <p:cTn id="38" dur="1" fill="hold">
                                          <p:stCondLst>
                                            <p:cond delay="499"/>
                                          </p:stCondLst>
                                        </p:cTn>
                                        <p:tgtEl>
                                          <p:spTgt spid="18"/>
                                        </p:tgtEl>
                                        <p:attrNameLst>
                                          <p:attrName>style.visibility</p:attrName>
                                        </p:attrNameLst>
                                      </p:cBhvr>
                                      <p:to>
                                        <p:strVal val="hidden"/>
                                      </p:to>
                                    </p:set>
                                  </p:childTnLst>
                                </p:cTn>
                              </p:par>
                              <p:par>
                                <p:cTn id="39" presetID="10" presetClass="exit" presetSubtype="0" fill="hold" grpId="0" nodeType="withEffect">
                                  <p:stCondLst>
                                    <p:cond delay="10000"/>
                                  </p:stCondLst>
                                  <p:childTnLst>
                                    <p:animEffect transition="out" filter="fade">
                                      <p:cBhvr>
                                        <p:cTn id="40" dur="500"/>
                                        <p:tgtEl>
                                          <p:spTgt spid="17"/>
                                        </p:tgtEl>
                                      </p:cBhvr>
                                    </p:animEffect>
                                    <p:set>
                                      <p:cBhvr>
                                        <p:cTn id="41" dur="1" fill="hold">
                                          <p:stCondLst>
                                            <p:cond delay="499"/>
                                          </p:stCondLst>
                                        </p:cTn>
                                        <p:tgtEl>
                                          <p:spTgt spid="17"/>
                                        </p:tgtEl>
                                        <p:attrNameLst>
                                          <p:attrName>style.visibility</p:attrName>
                                        </p:attrNameLst>
                                      </p:cBhvr>
                                      <p:to>
                                        <p:strVal val="hidden"/>
                                      </p:to>
                                    </p:set>
                                  </p:childTnLst>
                                </p:cTn>
                              </p:par>
                              <p:par>
                                <p:cTn id="42" presetID="10" presetClass="exit" presetSubtype="0" fill="hold" grpId="0" nodeType="withEffect">
                                  <p:stCondLst>
                                    <p:cond delay="11000"/>
                                  </p:stCondLst>
                                  <p:childTnLst>
                                    <p:animEffect transition="out" filter="fade">
                                      <p:cBhvr>
                                        <p:cTn id="43" dur="500"/>
                                        <p:tgtEl>
                                          <p:spTgt spid="16"/>
                                        </p:tgtEl>
                                      </p:cBhvr>
                                    </p:animEffect>
                                    <p:set>
                                      <p:cBhvr>
                                        <p:cTn id="44" dur="1" fill="hold">
                                          <p:stCondLst>
                                            <p:cond delay="499"/>
                                          </p:stCondLst>
                                        </p:cTn>
                                        <p:tgtEl>
                                          <p:spTgt spid="16"/>
                                        </p:tgtEl>
                                        <p:attrNameLst>
                                          <p:attrName>style.visibility</p:attrName>
                                        </p:attrNameLst>
                                      </p:cBhvr>
                                      <p:to>
                                        <p:strVal val="hidden"/>
                                      </p:to>
                                    </p:set>
                                  </p:childTnLst>
                                </p:cTn>
                              </p:par>
                              <p:par>
                                <p:cTn id="45" presetID="10" presetClass="exit" presetSubtype="0" fill="hold" grpId="0" nodeType="withEffect">
                                  <p:stCondLst>
                                    <p:cond delay="12000"/>
                                  </p:stCondLst>
                                  <p:childTnLst>
                                    <p:animEffect transition="out" filter="fad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par>
                                <p:cTn id="48" presetID="10" presetClass="exit" presetSubtype="0" fill="hold" grpId="0" nodeType="withEffect">
                                  <p:stCondLst>
                                    <p:cond delay="13000"/>
                                  </p:stCondLst>
                                  <p:childTnLst>
                                    <p:animEffect transition="out" filter="fade">
                                      <p:cBhvr>
                                        <p:cTn id="49" dur="500"/>
                                        <p:tgtEl>
                                          <p:spTgt spid="14"/>
                                        </p:tgtEl>
                                      </p:cBhvr>
                                    </p:animEffect>
                                    <p:set>
                                      <p:cBhvr>
                                        <p:cTn id="50" dur="1" fill="hold">
                                          <p:stCondLst>
                                            <p:cond delay="499"/>
                                          </p:stCondLst>
                                        </p:cTn>
                                        <p:tgtEl>
                                          <p:spTgt spid="14"/>
                                        </p:tgtEl>
                                        <p:attrNameLst>
                                          <p:attrName>style.visibility</p:attrName>
                                        </p:attrNameLst>
                                      </p:cBhvr>
                                      <p:to>
                                        <p:strVal val="hidden"/>
                                      </p:to>
                                    </p:set>
                                  </p:childTnLst>
                                </p:cTn>
                              </p:par>
                              <p:par>
                                <p:cTn id="51" presetID="10" presetClass="exit" presetSubtype="0" fill="hold" grpId="0" nodeType="withEffect">
                                  <p:stCondLst>
                                    <p:cond delay="14000"/>
                                  </p:stCondLst>
                                  <p:childTnLst>
                                    <p:animEffect transition="out" filter="fade">
                                      <p:cBhvr>
                                        <p:cTn id="52" dur="500"/>
                                        <p:tgtEl>
                                          <p:spTgt spid="13"/>
                                        </p:tgtEl>
                                      </p:cBhvr>
                                    </p:animEffect>
                                    <p:set>
                                      <p:cBhvr>
                                        <p:cTn id="53"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9A6DF-07EE-0541-A924-A525DB6668F1}"/>
              </a:ext>
            </a:extLst>
          </p:cNvPr>
          <p:cNvSpPr>
            <a:spLocks noGrp="1"/>
          </p:cNvSpPr>
          <p:nvPr>
            <p:ph type="title"/>
          </p:nvPr>
        </p:nvSpPr>
        <p:spPr>
          <a:xfrm>
            <a:off x="0" y="0"/>
            <a:ext cx="12192000" cy="987425"/>
          </a:xfrm>
          <a:prstGeom prst="rect">
            <a:avLst/>
          </a:prstGeom>
        </p:spPr>
        <p:txBody>
          <a:bodyPr anchor="ctr">
            <a:normAutofit/>
          </a:bodyPr>
          <a:lstStyle>
            <a:lvl1pPr>
              <a:defRPr sz="3000"/>
            </a:lvl1pPr>
          </a:lstStyle>
          <a:p>
            <a:r>
              <a:rPr lang="en-US" dirty="0"/>
              <a:t>Click to edit Master title style</a:t>
            </a:r>
          </a:p>
        </p:txBody>
      </p:sp>
      <p:sp>
        <p:nvSpPr>
          <p:cNvPr id="3" name="Content Placeholder 2">
            <a:extLst>
              <a:ext uri="{FF2B5EF4-FFF2-40B4-BE49-F238E27FC236}">
                <a16:creationId xmlns:a16="http://schemas.microsoft.com/office/drawing/2014/main" id="{FD6D9BC7-E8FB-104B-AFD6-7FDF1EB8AABE}"/>
              </a:ext>
            </a:extLst>
          </p:cNvPr>
          <p:cNvSpPr>
            <a:spLocks noGrp="1"/>
          </p:cNvSpPr>
          <p:nvPr>
            <p:ph idx="1"/>
          </p:nvPr>
        </p:nvSpPr>
        <p:spPr>
          <a:xfrm>
            <a:off x="5183188" y="1371601"/>
            <a:ext cx="6172200" cy="464515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8D1F5F-E88E-A54A-9103-634A1A175E08}"/>
              </a:ext>
            </a:extLst>
          </p:cNvPr>
          <p:cNvSpPr>
            <a:spLocks noGrp="1"/>
          </p:cNvSpPr>
          <p:nvPr>
            <p:ph type="body" sz="half" idx="2"/>
          </p:nvPr>
        </p:nvSpPr>
        <p:spPr>
          <a:xfrm>
            <a:off x="839788" y="1371601"/>
            <a:ext cx="3932237" cy="464515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AC5E98-D351-CA4E-8818-6F5D3860BC58}"/>
              </a:ext>
            </a:extLst>
          </p:cNvPr>
          <p:cNvSpPr>
            <a:spLocks noGrp="1"/>
          </p:cNvSpPr>
          <p:nvPr>
            <p:ph type="dt" sz="half" idx="10"/>
          </p:nvPr>
        </p:nvSpPr>
        <p:spPr/>
        <p:txBody>
          <a:bodyPr/>
          <a:lstStyle/>
          <a:p>
            <a:r>
              <a:rPr lang="en-US"/>
              <a:t>November 2023</a:t>
            </a:r>
          </a:p>
        </p:txBody>
      </p:sp>
      <p:sp>
        <p:nvSpPr>
          <p:cNvPr id="6" name="Footer Placeholder 5">
            <a:extLst>
              <a:ext uri="{FF2B5EF4-FFF2-40B4-BE49-F238E27FC236}">
                <a16:creationId xmlns:a16="http://schemas.microsoft.com/office/drawing/2014/main" id="{0655447C-A843-764C-8BDE-FCAF472DB67C}"/>
              </a:ext>
            </a:extLst>
          </p:cNvPr>
          <p:cNvSpPr>
            <a:spLocks noGrp="1"/>
          </p:cNvSpPr>
          <p:nvPr>
            <p:ph type="ftr" sz="quarter" idx="11"/>
          </p:nvPr>
        </p:nvSpPr>
        <p:spPr/>
        <p:txBody>
          <a:bodyPr/>
          <a:lstStyle/>
          <a:p>
            <a:r>
              <a:rPr lang="en-US"/>
              <a:t>Marketplace to Medicare: What You Can Expect</a:t>
            </a:r>
          </a:p>
        </p:txBody>
      </p:sp>
      <p:sp>
        <p:nvSpPr>
          <p:cNvPr id="7" name="Slide Number Placeholder 6">
            <a:extLst>
              <a:ext uri="{FF2B5EF4-FFF2-40B4-BE49-F238E27FC236}">
                <a16:creationId xmlns:a16="http://schemas.microsoft.com/office/drawing/2014/main" id="{4A0FC4DF-B07B-9342-93BF-CD1F4E04FDCE}"/>
              </a:ext>
            </a:extLst>
          </p:cNvPr>
          <p:cNvSpPr>
            <a:spLocks noGrp="1"/>
          </p:cNvSpPr>
          <p:nvPr>
            <p:ph type="sldNum" sz="quarter" idx="12"/>
          </p:nvPr>
        </p:nvSpPr>
        <p:spPr/>
        <p:txBody>
          <a:bodyPr/>
          <a:lstStyle/>
          <a:p>
            <a:fld id="{0B2D781D-8844-5940-92D1-06EF0A7F581E}" type="slidenum">
              <a:rPr lang="en-US" smtClean="0"/>
              <a:t>‹#›</a:t>
            </a:fld>
            <a:endParaRPr lang="en-US"/>
          </a:p>
        </p:txBody>
      </p:sp>
    </p:spTree>
    <p:custDataLst>
      <p:tags r:id="rId1"/>
    </p:custDataLst>
    <p:extLst>
      <p:ext uri="{BB962C8B-B14F-4D97-AF65-F5344CB8AC3E}">
        <p14:creationId xmlns:p14="http://schemas.microsoft.com/office/powerpoint/2010/main" val="20800592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581CE-BBC5-9047-9D46-47F1F7A58568}"/>
              </a:ext>
            </a:extLst>
          </p:cNvPr>
          <p:cNvSpPr>
            <a:spLocks noGrp="1"/>
          </p:cNvSpPr>
          <p:nvPr>
            <p:ph type="title"/>
          </p:nvPr>
        </p:nvSpPr>
        <p:spPr>
          <a:xfrm>
            <a:off x="0" y="1"/>
            <a:ext cx="12192000" cy="950976"/>
          </a:xfrm>
          <a:prstGeom prst="rect">
            <a:avLst/>
          </a:prstGeom>
        </p:spPr>
        <p:txBody>
          <a:bodyPr/>
          <a:lstStyle/>
          <a:p>
            <a:r>
              <a:rPr lang="en-US" dirty="0"/>
              <a:t>Click to edit Master title style</a:t>
            </a:r>
          </a:p>
        </p:txBody>
      </p:sp>
      <p:sp>
        <p:nvSpPr>
          <p:cNvPr id="3" name="Vertical Text Placeholder 2">
            <a:extLst>
              <a:ext uri="{FF2B5EF4-FFF2-40B4-BE49-F238E27FC236}">
                <a16:creationId xmlns:a16="http://schemas.microsoft.com/office/drawing/2014/main" id="{A2BA413D-7871-3940-ADDF-A91D4B11BB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B9947C-69D6-FF49-B7F7-2A570759BA72}"/>
              </a:ext>
            </a:extLst>
          </p:cNvPr>
          <p:cNvSpPr>
            <a:spLocks noGrp="1"/>
          </p:cNvSpPr>
          <p:nvPr>
            <p:ph type="dt" sz="half" idx="10"/>
          </p:nvPr>
        </p:nvSpPr>
        <p:spPr/>
        <p:txBody>
          <a:bodyPr/>
          <a:lstStyle/>
          <a:p>
            <a:r>
              <a:rPr lang="en-US"/>
              <a:t>November 2023</a:t>
            </a:r>
          </a:p>
        </p:txBody>
      </p:sp>
      <p:sp>
        <p:nvSpPr>
          <p:cNvPr id="5" name="Footer Placeholder 4">
            <a:extLst>
              <a:ext uri="{FF2B5EF4-FFF2-40B4-BE49-F238E27FC236}">
                <a16:creationId xmlns:a16="http://schemas.microsoft.com/office/drawing/2014/main" id="{0C1A7183-FBF2-514D-B717-E37265752B64}"/>
              </a:ext>
            </a:extLst>
          </p:cNvPr>
          <p:cNvSpPr>
            <a:spLocks noGrp="1"/>
          </p:cNvSpPr>
          <p:nvPr>
            <p:ph type="ftr" sz="quarter" idx="11"/>
          </p:nvPr>
        </p:nvSpPr>
        <p:spPr/>
        <p:txBody>
          <a:bodyPr/>
          <a:lstStyle/>
          <a:p>
            <a:r>
              <a:rPr lang="en-US"/>
              <a:t>Marketplace to Medicare: What You Can Expect</a:t>
            </a:r>
          </a:p>
        </p:txBody>
      </p:sp>
      <p:sp>
        <p:nvSpPr>
          <p:cNvPr id="6" name="Slide Number Placeholder 5">
            <a:extLst>
              <a:ext uri="{FF2B5EF4-FFF2-40B4-BE49-F238E27FC236}">
                <a16:creationId xmlns:a16="http://schemas.microsoft.com/office/drawing/2014/main" id="{74195E31-A96F-B644-8C9A-500D493A9E05}"/>
              </a:ext>
            </a:extLst>
          </p:cNvPr>
          <p:cNvSpPr>
            <a:spLocks noGrp="1"/>
          </p:cNvSpPr>
          <p:nvPr>
            <p:ph type="sldNum" sz="quarter" idx="12"/>
          </p:nvPr>
        </p:nvSpPr>
        <p:spPr/>
        <p:txBody>
          <a:bodyPr/>
          <a:lstStyle/>
          <a:p>
            <a:fld id="{0B2D781D-8844-5940-92D1-06EF0A7F581E}" type="slidenum">
              <a:rPr lang="en-US" smtClean="0"/>
              <a:t>‹#›</a:t>
            </a:fld>
            <a:endParaRPr lang="en-US"/>
          </a:p>
        </p:txBody>
      </p:sp>
    </p:spTree>
    <p:custDataLst>
      <p:tags r:id="rId1"/>
    </p:custDataLst>
    <p:extLst>
      <p:ext uri="{BB962C8B-B14F-4D97-AF65-F5344CB8AC3E}">
        <p14:creationId xmlns:p14="http://schemas.microsoft.com/office/powerpoint/2010/main" val="115572929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3_Title Only">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12192000" cy="952107"/>
          </a:xfrm>
          <a:prstGeom prst="rect">
            <a:avLst/>
          </a:prstGeom>
        </p:spPr>
        <p:txBody>
          <a:bodyPr anchor="ctr">
            <a:normAutofit/>
          </a:bodyPr>
          <a:lstStyle>
            <a:lvl1pPr>
              <a:defRPr sz="3000"/>
            </a:lvl1pPr>
          </a:lstStyle>
          <a:p>
            <a:r>
              <a:rPr lang="en-US" dirty="0"/>
              <a:t>Click to title style</a:t>
            </a:r>
          </a:p>
        </p:txBody>
      </p:sp>
      <p:sp>
        <p:nvSpPr>
          <p:cNvPr id="4" name="Text Placeholder 3">
            <a:extLst>
              <a:ext uri="{FF2B5EF4-FFF2-40B4-BE49-F238E27FC236}">
                <a16:creationId xmlns:a16="http://schemas.microsoft.com/office/drawing/2014/main" id="{C5E10F15-0A52-40A9-BF22-43CBB417182B}"/>
              </a:ext>
            </a:extLst>
          </p:cNvPr>
          <p:cNvSpPr>
            <a:spLocks noGrp="1"/>
          </p:cNvSpPr>
          <p:nvPr>
            <p:ph type="body" sz="quarter" idx="13"/>
          </p:nvPr>
        </p:nvSpPr>
        <p:spPr>
          <a:xfrm>
            <a:off x="623888" y="1646238"/>
            <a:ext cx="5292725" cy="45926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3">
            <a:extLst>
              <a:ext uri="{FF2B5EF4-FFF2-40B4-BE49-F238E27FC236}">
                <a16:creationId xmlns:a16="http://schemas.microsoft.com/office/drawing/2014/main" id="{29924197-AEA9-4B22-BBEA-05B6DBF53759}"/>
              </a:ext>
            </a:extLst>
          </p:cNvPr>
          <p:cNvSpPr>
            <a:spLocks noGrp="1"/>
          </p:cNvSpPr>
          <p:nvPr>
            <p:ph type="body" sz="quarter" idx="14"/>
          </p:nvPr>
        </p:nvSpPr>
        <p:spPr>
          <a:xfrm>
            <a:off x="6124689" y="1646237"/>
            <a:ext cx="5292725" cy="45926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a:t>Marketplace to Medicare: What You Can Expect</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a:t>November 2023</a:t>
            </a:r>
          </a:p>
        </p:txBody>
      </p:sp>
    </p:spTree>
    <p:custDataLst>
      <p:tags r:id="rId1"/>
    </p:custDataLst>
    <p:extLst>
      <p:ext uri="{BB962C8B-B14F-4D97-AF65-F5344CB8AC3E}">
        <p14:creationId xmlns:p14="http://schemas.microsoft.com/office/powerpoint/2010/main" val="239531750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5_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dirty="0"/>
              <a:t>Click to edit title</a:t>
            </a:r>
          </a:p>
        </p:txBody>
      </p:sp>
      <p:sp>
        <p:nvSpPr>
          <p:cNvPr id="8" name="Content Placeholder 7">
            <a:extLst>
              <a:ext uri="{FF2B5EF4-FFF2-40B4-BE49-F238E27FC236}">
                <a16:creationId xmlns:a16="http://schemas.microsoft.com/office/drawing/2014/main" id="{DB5FFC30-2C48-4CA6-B283-5CEAF0D37513}"/>
              </a:ext>
            </a:extLst>
          </p:cNvPr>
          <p:cNvSpPr>
            <a:spLocks noGrp="1"/>
          </p:cNvSpPr>
          <p:nvPr>
            <p:ph sz="quarter" idx="13"/>
          </p:nvPr>
        </p:nvSpPr>
        <p:spPr>
          <a:xfrm>
            <a:off x="914400" y="1371600"/>
            <a:ext cx="3260993" cy="4537075"/>
          </a:xfrm>
        </p:spPr>
        <p:txBody>
          <a:bodyPr/>
          <a:lstStyle>
            <a:lvl1pPr>
              <a:spcAft>
                <a:spcPts val="1200"/>
              </a:spcAft>
              <a:defRPr/>
            </a:lvl1pPr>
            <a:lvl2pPr>
              <a:spcAft>
                <a:spcPts val="1200"/>
              </a:spcAft>
              <a:defRPr/>
            </a:lvl2pPr>
            <a:lvl3pPr>
              <a:spcAft>
                <a:spcPts val="1200"/>
              </a:spcAft>
              <a:defRPr/>
            </a:lvl3pPr>
            <a:lvl4pPr>
              <a:spcAft>
                <a:spcPts val="1200"/>
              </a:spcAft>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7" name="Content Placeholder 6">
            <a:extLst>
              <a:ext uri="{FF2B5EF4-FFF2-40B4-BE49-F238E27FC236}">
                <a16:creationId xmlns:a16="http://schemas.microsoft.com/office/drawing/2014/main" id="{C74F701E-AA00-4E9C-81B1-7CE13EC498F9}"/>
              </a:ext>
            </a:extLst>
          </p:cNvPr>
          <p:cNvSpPr>
            <a:spLocks noGrp="1"/>
          </p:cNvSpPr>
          <p:nvPr>
            <p:ph sz="quarter" idx="14"/>
          </p:nvPr>
        </p:nvSpPr>
        <p:spPr>
          <a:xfrm>
            <a:off x="4411624" y="1371600"/>
            <a:ext cx="3368752" cy="45069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015E641-038D-4662-A2D0-3B026500AF63}"/>
              </a:ext>
            </a:extLst>
          </p:cNvPr>
          <p:cNvSpPr>
            <a:spLocks noGrp="1"/>
          </p:cNvSpPr>
          <p:nvPr>
            <p:ph sz="quarter" idx="15"/>
          </p:nvPr>
        </p:nvSpPr>
        <p:spPr>
          <a:xfrm>
            <a:off x="8016875" y="1371600"/>
            <a:ext cx="3562350" cy="45370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p>
            <a:r>
              <a:rPr lang="en-US"/>
              <a:t>Marketplace to Medicare: What You Can Expect</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r>
              <a:rPr lang="en-US"/>
              <a:t>November 2023</a:t>
            </a:r>
          </a:p>
        </p:txBody>
      </p:sp>
    </p:spTree>
    <p:custDataLst>
      <p:tags r:id="rId1"/>
    </p:custDataLst>
    <p:extLst>
      <p:ext uri="{BB962C8B-B14F-4D97-AF65-F5344CB8AC3E}">
        <p14:creationId xmlns:p14="http://schemas.microsoft.com/office/powerpoint/2010/main" val="174386233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6_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dirty="0"/>
              <a:t>Click to edit title</a:t>
            </a:r>
          </a:p>
        </p:txBody>
      </p:sp>
      <p:sp>
        <p:nvSpPr>
          <p:cNvPr id="8" name="Content Placeholder 7">
            <a:extLst>
              <a:ext uri="{FF2B5EF4-FFF2-40B4-BE49-F238E27FC236}">
                <a16:creationId xmlns:a16="http://schemas.microsoft.com/office/drawing/2014/main" id="{DB5FFC30-2C48-4CA6-B283-5CEAF0D37513}"/>
              </a:ext>
            </a:extLst>
          </p:cNvPr>
          <p:cNvSpPr>
            <a:spLocks noGrp="1"/>
          </p:cNvSpPr>
          <p:nvPr>
            <p:ph sz="quarter" idx="13"/>
          </p:nvPr>
        </p:nvSpPr>
        <p:spPr>
          <a:xfrm>
            <a:off x="914400" y="1371600"/>
            <a:ext cx="3260993" cy="4537075"/>
          </a:xfrm>
        </p:spPr>
        <p:txBody>
          <a:bodyPr/>
          <a:lstStyle>
            <a:lvl1pPr>
              <a:spcAft>
                <a:spcPts val="1200"/>
              </a:spcAft>
              <a:defRPr/>
            </a:lvl1pPr>
            <a:lvl2pPr>
              <a:spcAft>
                <a:spcPts val="1200"/>
              </a:spcAft>
              <a:defRPr/>
            </a:lvl2pPr>
            <a:lvl3pPr>
              <a:spcAft>
                <a:spcPts val="1200"/>
              </a:spcAft>
              <a:defRPr/>
            </a:lvl3pPr>
            <a:lvl4pPr>
              <a:spcAft>
                <a:spcPts val="1200"/>
              </a:spcAft>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7" name="Content Placeholder 6">
            <a:extLst>
              <a:ext uri="{FF2B5EF4-FFF2-40B4-BE49-F238E27FC236}">
                <a16:creationId xmlns:a16="http://schemas.microsoft.com/office/drawing/2014/main" id="{C74F701E-AA00-4E9C-81B1-7CE13EC498F9}"/>
              </a:ext>
            </a:extLst>
          </p:cNvPr>
          <p:cNvSpPr>
            <a:spLocks noGrp="1"/>
          </p:cNvSpPr>
          <p:nvPr>
            <p:ph sz="quarter" idx="14"/>
          </p:nvPr>
        </p:nvSpPr>
        <p:spPr>
          <a:xfrm>
            <a:off x="4411624" y="1371600"/>
            <a:ext cx="3368752" cy="45069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015E641-038D-4662-A2D0-3B026500AF63}"/>
              </a:ext>
            </a:extLst>
          </p:cNvPr>
          <p:cNvSpPr>
            <a:spLocks noGrp="1"/>
          </p:cNvSpPr>
          <p:nvPr>
            <p:ph sz="quarter" idx="15"/>
          </p:nvPr>
        </p:nvSpPr>
        <p:spPr>
          <a:xfrm>
            <a:off x="8016875" y="1371600"/>
            <a:ext cx="3562350" cy="45370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p>
            <a:r>
              <a:rPr lang="en-US"/>
              <a:t>Marketplace to Medicare: What You Can Expect</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r>
              <a:rPr lang="en-US"/>
              <a:t>November 2023</a:t>
            </a:r>
          </a:p>
        </p:txBody>
      </p:sp>
      <p:sp>
        <p:nvSpPr>
          <p:cNvPr id="6" name="Content Placeholder 8">
            <a:extLst>
              <a:ext uri="{FF2B5EF4-FFF2-40B4-BE49-F238E27FC236}">
                <a16:creationId xmlns:a16="http://schemas.microsoft.com/office/drawing/2014/main" id="{12704726-0864-DD43-1DC9-53935E336E7C}"/>
              </a:ext>
            </a:extLst>
          </p:cNvPr>
          <p:cNvSpPr>
            <a:spLocks noGrp="1"/>
          </p:cNvSpPr>
          <p:nvPr>
            <p:ph sz="quarter" idx="16"/>
          </p:nvPr>
        </p:nvSpPr>
        <p:spPr>
          <a:xfrm>
            <a:off x="8976099" y="887507"/>
            <a:ext cx="3562350" cy="1272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361884916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Content Slide format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0"/>
            <a:ext cx="12192000" cy="957129"/>
          </a:xfrm>
          <a:prstGeom prst="rect">
            <a:avLst/>
          </a:prstGeom>
        </p:spPr>
        <p:txBody>
          <a:bodyPr anchor="ctr">
            <a:normAutofit/>
          </a:bodyPr>
          <a:lstStyle>
            <a:lvl1pPr>
              <a:defRPr sz="3000"/>
            </a:lvl1pPr>
          </a:lstStyle>
          <a:p>
            <a:r>
              <a:rPr lang="en-US" dirty="0"/>
              <a:t>Click to edit Master title style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a:t>November 2023</a:t>
            </a:r>
            <a:endParaRPr lang="en-US" dirty="0"/>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a:t>Marketplace to Medicare: What You Can Expect</a:t>
            </a:r>
            <a:endParaRPr lang="en-US" dirty="0"/>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a:xfrm>
            <a:off x="8610600" y="6492240"/>
            <a:ext cx="2743200" cy="365125"/>
          </a:xfrm>
        </p:spPr>
        <p:txBody>
          <a:bodyPr/>
          <a:lstStyle>
            <a:lvl1pPr>
              <a:defRPr>
                <a:solidFill>
                  <a:schemeClr val="accent1">
                    <a:lumMod val="60000"/>
                    <a:lumOff val="40000"/>
                  </a:schemeClr>
                </a:solidFill>
              </a:defRPr>
            </a:lvl1pPr>
          </a:lstStyle>
          <a:p>
            <a:fld id="{0B2D781D-8844-5940-92D1-06EF0A7F581E}" type="slidenum">
              <a:rPr lang="en-US" smtClean="0"/>
              <a:pPr/>
              <a:t>‹#›</a:t>
            </a:fld>
            <a:endParaRPr lang="en-US" dirty="0"/>
          </a:p>
        </p:txBody>
      </p:sp>
      <p:sp>
        <p:nvSpPr>
          <p:cNvPr id="7" name="Content Placeholder 6">
            <a:extLst>
              <a:ext uri="{FF2B5EF4-FFF2-40B4-BE49-F238E27FC236}">
                <a16:creationId xmlns:a16="http://schemas.microsoft.com/office/drawing/2014/main" id="{F6F2EFC5-5ACC-47F3-A3C0-648F7A472392}"/>
              </a:ext>
            </a:extLst>
          </p:cNvPr>
          <p:cNvSpPr>
            <a:spLocks noGrp="1"/>
          </p:cNvSpPr>
          <p:nvPr>
            <p:ph sz="quarter" idx="13"/>
          </p:nvPr>
        </p:nvSpPr>
        <p:spPr>
          <a:xfrm>
            <a:off x="1371600" y="1371600"/>
            <a:ext cx="9791700" cy="4667250"/>
          </a:xfrm>
        </p:spPr>
        <p:txBody>
          <a:bodyPr/>
          <a:lstStyle>
            <a:lvl1pPr marL="274320" indent="-274320">
              <a:lnSpc>
                <a:spcPct val="100000"/>
              </a:lnSpc>
              <a:spcBef>
                <a:spcPts val="0"/>
              </a:spcBef>
              <a:spcAft>
                <a:spcPts val="1200"/>
              </a:spcAft>
              <a:defRPr sz="2800">
                <a:solidFill>
                  <a:srgbClr val="00529B"/>
                </a:solidFill>
                <a:latin typeface="Arial" panose="020B0604020202020204" pitchFamily="34" charset="0"/>
                <a:cs typeface="Arial" panose="020B0604020202020204" pitchFamily="34" charset="0"/>
              </a:defRPr>
            </a:lvl1pPr>
            <a:lvl2pPr marL="548640" indent="-274320">
              <a:lnSpc>
                <a:spcPct val="100000"/>
              </a:lnSpc>
              <a:spcBef>
                <a:spcPts val="0"/>
              </a:spcBef>
              <a:spcAft>
                <a:spcPts val="600"/>
              </a:spcAft>
              <a:defRPr sz="2400">
                <a:solidFill>
                  <a:srgbClr val="00529B"/>
                </a:solidFill>
                <a:latin typeface="Arial" panose="020B0604020202020204" pitchFamily="34" charset="0"/>
                <a:cs typeface="Arial" panose="020B0604020202020204" pitchFamily="34" charset="0"/>
              </a:defRPr>
            </a:lvl2pPr>
            <a:lvl3pPr marL="822960" indent="-274320">
              <a:lnSpc>
                <a:spcPct val="100000"/>
              </a:lnSpc>
              <a:spcBef>
                <a:spcPts val="0"/>
              </a:spcBef>
              <a:spcAft>
                <a:spcPts val="600"/>
              </a:spcAft>
              <a:buSzPct val="50000"/>
              <a:buFont typeface="Wingdings" panose="05000000000000000000" pitchFamily="2" charset="2"/>
              <a:buChar char="q"/>
              <a:defRPr>
                <a:solidFill>
                  <a:srgbClr val="00529B"/>
                </a:solidFill>
                <a:latin typeface="Arial" panose="020B0604020202020204" pitchFamily="34" charset="0"/>
                <a:cs typeface="Arial" panose="020B0604020202020204" pitchFamily="34" charset="0"/>
              </a:defRPr>
            </a:lvl3pPr>
            <a:lvl4pPr marL="1097280" indent="-274320">
              <a:lnSpc>
                <a:spcPct val="100000"/>
              </a:lnSpc>
              <a:spcBef>
                <a:spcPts val="0"/>
              </a:spcBef>
              <a:spcAft>
                <a:spcPts val="600"/>
              </a:spcAft>
              <a:buFont typeface="Courier New" panose="02070309020205020404" pitchFamily="49" charset="0"/>
              <a:buChar char="o"/>
              <a:defRPr>
                <a:solidFill>
                  <a:srgbClr val="00529B"/>
                </a:solidFill>
                <a:latin typeface="Arial" panose="020B0604020202020204" pitchFamily="34" charset="0"/>
                <a:cs typeface="Arial" panose="020B0604020202020204" pitchFamily="34" charset="0"/>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custDataLst>
      <p:tags r:id="rId1"/>
    </p:custDataLst>
    <p:extLst>
      <p:ext uri="{BB962C8B-B14F-4D97-AF65-F5344CB8AC3E}">
        <p14:creationId xmlns:p14="http://schemas.microsoft.com/office/powerpoint/2010/main" val="36438249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Final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dirty="0"/>
              <a:t>Stay Connected</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r>
              <a:rPr lang="en-US"/>
              <a:t>November 2023</a:t>
            </a:r>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p>
            <a:r>
              <a:rPr lang="en-US"/>
              <a:t>Marketplace to Medicare: What You Can Expect</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a:p>
        </p:txBody>
      </p:sp>
      <p:grpSp>
        <p:nvGrpSpPr>
          <p:cNvPr id="19" name="Group 18">
            <a:extLst>
              <a:ext uri="{FF2B5EF4-FFF2-40B4-BE49-F238E27FC236}">
                <a16:creationId xmlns:a16="http://schemas.microsoft.com/office/drawing/2014/main" id="{C553243D-953E-46FB-80DC-305E327AB395}"/>
              </a:ext>
            </a:extLst>
          </p:cNvPr>
          <p:cNvGrpSpPr/>
          <p:nvPr userDrawn="1"/>
        </p:nvGrpSpPr>
        <p:grpSpPr>
          <a:xfrm>
            <a:off x="1180940" y="1472454"/>
            <a:ext cx="9424436" cy="4512717"/>
            <a:chOff x="1180940" y="1472454"/>
            <a:chExt cx="9424436" cy="4512717"/>
          </a:xfrm>
        </p:grpSpPr>
        <p:grpSp>
          <p:nvGrpSpPr>
            <p:cNvPr id="6" name="Group 5">
              <a:extLst>
                <a:ext uri="{FF2B5EF4-FFF2-40B4-BE49-F238E27FC236}">
                  <a16:creationId xmlns:a16="http://schemas.microsoft.com/office/drawing/2014/main" id="{E7254814-8D38-4071-A63A-8561A3E140B4}"/>
                </a:ext>
              </a:extLst>
            </p:cNvPr>
            <p:cNvGrpSpPr/>
            <p:nvPr userDrawn="1"/>
          </p:nvGrpSpPr>
          <p:grpSpPr>
            <a:xfrm>
              <a:off x="7307255" y="1472454"/>
              <a:ext cx="3298121" cy="3660244"/>
              <a:chOff x="7015035" y="1262904"/>
              <a:chExt cx="3298121" cy="3660244"/>
            </a:xfrm>
          </p:grpSpPr>
          <p:pic>
            <p:nvPicPr>
              <p:cNvPr id="7" name="Picture 6" descr="Icon of an envelop with the email @ symbole">
                <a:extLst>
                  <a:ext uri="{FF2B5EF4-FFF2-40B4-BE49-F238E27FC236}">
                    <a16:creationId xmlns:a16="http://schemas.microsoft.com/office/drawing/2014/main" id="{195E15E5-E4E9-4D85-B42E-3E514FC96CBF}"/>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tretch>
                <a:fillRect/>
              </a:stretch>
            </p:blipFill>
            <p:spPr>
              <a:xfrm>
                <a:off x="7224226" y="1262904"/>
                <a:ext cx="2863263" cy="2863263"/>
              </a:xfrm>
              <a:prstGeom prst="rect">
                <a:avLst/>
              </a:prstGeom>
            </p:spPr>
          </p:pic>
          <p:sp>
            <p:nvSpPr>
              <p:cNvPr id="8" name="TextBox 7">
                <a:extLst>
                  <a:ext uri="{FF2B5EF4-FFF2-40B4-BE49-F238E27FC236}">
                    <a16:creationId xmlns:a16="http://schemas.microsoft.com/office/drawing/2014/main" id="{EA30F610-1F95-4078-9AB4-40B4E9623EA2}"/>
                  </a:ext>
                </a:extLst>
              </p:cNvPr>
              <p:cNvSpPr txBox="1"/>
              <p:nvPr/>
            </p:nvSpPr>
            <p:spPr>
              <a:xfrm>
                <a:off x="7015035" y="3722819"/>
                <a:ext cx="3298121" cy="1200329"/>
              </a:xfrm>
              <a:prstGeom prst="rect">
                <a:avLst/>
              </a:prstGeom>
              <a:noFill/>
            </p:spPr>
            <p:txBody>
              <a:bodyPr wrap="square" rtlCol="0">
                <a:spAutoFit/>
              </a:bodyPr>
              <a:lstStyle/>
              <a:p>
                <a:pPr lvl="0" algn="ctr"/>
                <a:r>
                  <a:rPr lang="en-US" sz="2400" dirty="0">
                    <a:solidFill>
                      <a:schemeClr val="accent1">
                        <a:lumMod val="75000"/>
                      </a:schemeClr>
                    </a:solidFill>
                    <a:latin typeface="Arial" panose="020B0604020202020204" pitchFamily="34" charset="0"/>
                    <a:cs typeface="Arial" panose="020B0604020202020204" pitchFamily="34" charset="0"/>
                  </a:rPr>
                  <a:t>Contact us at </a:t>
                </a:r>
                <a:r>
                  <a:rPr lang="en-US" sz="2400" dirty="0">
                    <a:solidFill>
                      <a:schemeClr val="accent1">
                        <a:lumMod val="75000"/>
                      </a:schemeClr>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training@cms.hhs.gov</a:t>
                </a:r>
                <a:r>
                  <a:rPr lang="en-US" sz="2400" dirty="0">
                    <a:solidFill>
                      <a:schemeClr val="accent1">
                        <a:lumMod val="75000"/>
                      </a:schemeClr>
                    </a:solidFill>
                    <a:latin typeface="Arial" panose="020B0604020202020204" pitchFamily="34" charset="0"/>
                    <a:cs typeface="Arial" panose="020B0604020202020204" pitchFamily="34" charset="0"/>
                  </a:rPr>
                  <a:t>.</a:t>
                </a:r>
              </a:p>
              <a:p>
                <a:pPr algn="ctr"/>
                <a:endParaRPr lang="en-US" sz="2400" dirty="0">
                  <a:latin typeface="Arial" panose="020B0604020202020204" pitchFamily="34" charset="0"/>
                  <a:cs typeface="Arial" panose="020B0604020202020204" pitchFamily="34" charset="0"/>
                </a:endParaRPr>
              </a:p>
            </p:txBody>
          </p:sp>
        </p:grpSp>
        <p:sp>
          <p:nvSpPr>
            <p:cNvPr id="10" name="Content Placeholder 4">
              <a:extLst>
                <a:ext uri="{FF2B5EF4-FFF2-40B4-BE49-F238E27FC236}">
                  <a16:creationId xmlns:a16="http://schemas.microsoft.com/office/drawing/2014/main" id="{1C148079-5408-420C-AC04-A7A8288E316A}"/>
                </a:ext>
              </a:extLst>
            </p:cNvPr>
            <p:cNvSpPr txBox="1">
              <a:spLocks/>
            </p:cNvSpPr>
            <p:nvPr/>
          </p:nvSpPr>
          <p:spPr>
            <a:xfrm>
              <a:off x="1180940" y="3991062"/>
              <a:ext cx="5385357" cy="199410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a:solidFill>
                    <a:schemeClr val="accent1">
                      <a:lumMod val="75000"/>
                    </a:schemeClr>
                  </a:solidFill>
                  <a:latin typeface="Arial" panose="020B0604020202020204" pitchFamily="34" charset="0"/>
                  <a:cs typeface="Arial" panose="020B0604020202020204" pitchFamily="34" charset="0"/>
                </a:rPr>
                <a:t>To view available training materials, </a:t>
              </a:r>
              <a:br>
                <a:rPr lang="en-US" sz="2400" dirty="0">
                  <a:solidFill>
                    <a:schemeClr val="accent1">
                      <a:lumMod val="75000"/>
                    </a:schemeClr>
                  </a:solidFill>
                  <a:latin typeface="Arial" panose="020B0604020202020204" pitchFamily="34" charset="0"/>
                  <a:cs typeface="Arial" panose="020B0604020202020204" pitchFamily="34" charset="0"/>
                </a:rPr>
              </a:br>
              <a:r>
                <a:rPr lang="en-US" sz="2400" dirty="0">
                  <a:solidFill>
                    <a:schemeClr val="accent1">
                      <a:lumMod val="75000"/>
                    </a:schemeClr>
                  </a:solidFill>
                  <a:latin typeface="Arial" panose="020B0604020202020204" pitchFamily="34" charset="0"/>
                  <a:cs typeface="Arial" panose="020B0604020202020204" pitchFamily="34" charset="0"/>
                </a:rPr>
                <a:t>or subscribe to our email list, visit</a:t>
              </a:r>
            </a:p>
            <a:p>
              <a:pPr marL="0" indent="0" algn="ctr">
                <a:buFont typeface="Arial" panose="020B0604020202020204" pitchFamily="34" charset="0"/>
                <a:buNone/>
              </a:pPr>
              <a:r>
                <a:rPr lang="en-US" sz="2400" dirty="0">
                  <a:solidFill>
                    <a:schemeClr val="accent1">
                      <a:lumMod val="75000"/>
                    </a:schemeClr>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CMSnationaltrainingprogram.cms.gov</a:t>
              </a:r>
              <a:r>
                <a:rPr lang="en-US" sz="2400" dirty="0">
                  <a:solidFill>
                    <a:schemeClr val="accent1">
                      <a:lumMod val="75000"/>
                    </a:schemeClr>
                  </a:solidFill>
                  <a:latin typeface="Arial" panose="020B0604020202020204" pitchFamily="34" charset="0"/>
                  <a:cs typeface="Arial" panose="020B0604020202020204" pitchFamily="34" charset="0"/>
                </a:rPr>
                <a:t>.</a:t>
              </a:r>
            </a:p>
          </p:txBody>
        </p:sp>
        <p:grpSp>
          <p:nvGrpSpPr>
            <p:cNvPr id="11" name="Group 10" descr="Icon of a web browser">
              <a:extLst>
                <a:ext uri="{FF2B5EF4-FFF2-40B4-BE49-F238E27FC236}">
                  <a16:creationId xmlns:a16="http://schemas.microsoft.com/office/drawing/2014/main" id="{5290280D-C34A-450B-83DD-E886E128A3ED}"/>
                </a:ext>
              </a:extLst>
            </p:cNvPr>
            <p:cNvGrpSpPr>
              <a:grpSpLocks noChangeAspect="1"/>
            </p:cNvGrpSpPr>
            <p:nvPr/>
          </p:nvGrpSpPr>
          <p:grpSpPr>
            <a:xfrm>
              <a:off x="2739404" y="2124325"/>
              <a:ext cx="2289672" cy="1694557"/>
              <a:chOff x="1604513" y="1515733"/>
              <a:chExt cx="4416725" cy="3268763"/>
            </a:xfrm>
          </p:grpSpPr>
          <p:grpSp>
            <p:nvGrpSpPr>
              <p:cNvPr id="12" name="Group 11">
                <a:extLst>
                  <a:ext uri="{FF2B5EF4-FFF2-40B4-BE49-F238E27FC236}">
                    <a16:creationId xmlns:a16="http://schemas.microsoft.com/office/drawing/2014/main" id="{D37E0E9F-CA72-4E76-B4D8-B1E54E94D9BE}"/>
                  </a:ext>
                </a:extLst>
              </p:cNvPr>
              <p:cNvGrpSpPr/>
              <p:nvPr/>
            </p:nvGrpSpPr>
            <p:grpSpPr>
              <a:xfrm>
                <a:off x="1604513" y="1515733"/>
                <a:ext cx="4416725" cy="3268763"/>
                <a:chOff x="1604513" y="1515733"/>
                <a:chExt cx="4416725" cy="3268763"/>
              </a:xfrm>
            </p:grpSpPr>
            <p:sp>
              <p:nvSpPr>
                <p:cNvPr id="17" name="Rectangle: Rounded Corners 16">
                  <a:extLst>
                    <a:ext uri="{FF2B5EF4-FFF2-40B4-BE49-F238E27FC236}">
                      <a16:creationId xmlns:a16="http://schemas.microsoft.com/office/drawing/2014/main" id="{EE4E48CF-8078-471B-94FC-F81F8C1BB2C3}"/>
                    </a:ext>
                  </a:extLst>
                </p:cNvPr>
                <p:cNvSpPr/>
                <p:nvPr/>
              </p:nvSpPr>
              <p:spPr>
                <a:xfrm>
                  <a:off x="1604513" y="1515733"/>
                  <a:ext cx="4416725" cy="3268763"/>
                </a:xfrm>
                <a:prstGeom prst="roundRect">
                  <a:avLst>
                    <a:gd name="adj" fmla="val 2960"/>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D70C2C4E-476E-429B-B3A5-350FE30E9129}"/>
                    </a:ext>
                  </a:extLst>
                </p:cNvPr>
                <p:cNvCxnSpPr/>
                <p:nvPr/>
              </p:nvCxnSpPr>
              <p:spPr>
                <a:xfrm>
                  <a:off x="1604513" y="1928183"/>
                  <a:ext cx="441672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 name="Oval 12">
                <a:extLst>
                  <a:ext uri="{FF2B5EF4-FFF2-40B4-BE49-F238E27FC236}">
                    <a16:creationId xmlns:a16="http://schemas.microsoft.com/office/drawing/2014/main" id="{46546EAD-ED40-44EC-A805-F530DFB112AE}"/>
                  </a:ext>
                </a:extLst>
              </p:cNvPr>
              <p:cNvSpPr>
                <a:spLocks noChangeAspect="1"/>
              </p:cNvSpPr>
              <p:nvPr/>
            </p:nvSpPr>
            <p:spPr>
              <a:xfrm>
                <a:off x="5734050" y="1649708"/>
                <a:ext cx="137160" cy="1371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9B08BAD-18DB-4A90-B25B-DB18E857EAF8}"/>
                  </a:ext>
                </a:extLst>
              </p:cNvPr>
              <p:cNvSpPr>
                <a:spLocks noChangeAspect="1"/>
              </p:cNvSpPr>
              <p:nvPr/>
            </p:nvSpPr>
            <p:spPr>
              <a:xfrm>
                <a:off x="5553075" y="1649708"/>
                <a:ext cx="137160" cy="1371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952F365-6288-4293-BF47-6851B9FBC6B7}"/>
                  </a:ext>
                </a:extLst>
              </p:cNvPr>
              <p:cNvSpPr>
                <a:spLocks noChangeAspect="1"/>
              </p:cNvSpPr>
              <p:nvPr/>
            </p:nvSpPr>
            <p:spPr>
              <a:xfrm>
                <a:off x="5381625" y="1649708"/>
                <a:ext cx="137160" cy="1371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descr="Cursor">
                <a:extLst>
                  <a:ext uri="{FF2B5EF4-FFF2-40B4-BE49-F238E27FC236}">
                    <a16:creationId xmlns:a16="http://schemas.microsoft.com/office/drawing/2014/main" id="{0D3944C8-1B21-4EA0-838D-55FF1DE1F899}"/>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532275" y="3300235"/>
                <a:ext cx="1020800" cy="1020800"/>
              </a:xfrm>
              <a:prstGeom prst="rect">
                <a:avLst/>
              </a:prstGeom>
            </p:spPr>
          </p:pic>
        </p:grpSp>
      </p:grpSp>
    </p:spTree>
    <p:custDataLst>
      <p:tags r:id="rId1"/>
    </p:custDataLst>
    <p:extLst>
      <p:ext uri="{BB962C8B-B14F-4D97-AF65-F5344CB8AC3E}">
        <p14:creationId xmlns:p14="http://schemas.microsoft.com/office/powerpoint/2010/main" val="13970170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DDDB4-6A8A-5140-AE7F-8ECB4F3684F0}"/>
              </a:ext>
            </a:extLst>
          </p:cNvPr>
          <p:cNvSpPr>
            <a:spLocks noGrp="1"/>
          </p:cNvSpPr>
          <p:nvPr>
            <p:ph type="title"/>
          </p:nvPr>
        </p:nvSpPr>
        <p:spPr>
          <a:xfrm>
            <a:off x="0" y="1"/>
            <a:ext cx="12192000" cy="960120"/>
          </a:xfrm>
          <a:prstGeom prst="rect">
            <a:avLst/>
          </a:prstGeo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EE8FE9D5-34A7-564D-978E-11F75565FE40}"/>
              </a:ext>
            </a:extLst>
          </p:cNvPr>
          <p:cNvSpPr>
            <a:spLocks noGrp="1"/>
          </p:cNvSpPr>
          <p:nvPr>
            <p:ph sz="half" idx="1"/>
          </p:nvPr>
        </p:nvSpPr>
        <p:spPr>
          <a:xfrm>
            <a:off x="838200" y="1371600"/>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89B45F-BAFD-B947-B57E-69DD9624078E}"/>
              </a:ext>
            </a:extLst>
          </p:cNvPr>
          <p:cNvSpPr>
            <a:spLocks noGrp="1"/>
          </p:cNvSpPr>
          <p:nvPr>
            <p:ph sz="half" idx="2"/>
          </p:nvPr>
        </p:nvSpPr>
        <p:spPr>
          <a:xfrm>
            <a:off x="6172200" y="1371600"/>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9FF7EB0-371F-B14B-BCFB-B0DD568C4772}"/>
              </a:ext>
            </a:extLst>
          </p:cNvPr>
          <p:cNvSpPr>
            <a:spLocks noGrp="1"/>
          </p:cNvSpPr>
          <p:nvPr>
            <p:ph type="dt" sz="half" idx="10"/>
          </p:nvPr>
        </p:nvSpPr>
        <p:spPr/>
        <p:txBody>
          <a:bodyPr/>
          <a:lstStyle/>
          <a:p>
            <a:r>
              <a:rPr lang="en-US"/>
              <a:t>November 2023</a:t>
            </a:r>
          </a:p>
        </p:txBody>
      </p:sp>
      <p:sp>
        <p:nvSpPr>
          <p:cNvPr id="6" name="Footer Placeholder 5">
            <a:extLst>
              <a:ext uri="{FF2B5EF4-FFF2-40B4-BE49-F238E27FC236}">
                <a16:creationId xmlns:a16="http://schemas.microsoft.com/office/drawing/2014/main" id="{B38E04E8-DE74-E144-8D90-907D33AFD253}"/>
              </a:ext>
            </a:extLst>
          </p:cNvPr>
          <p:cNvSpPr>
            <a:spLocks noGrp="1"/>
          </p:cNvSpPr>
          <p:nvPr>
            <p:ph type="ftr" sz="quarter" idx="11"/>
          </p:nvPr>
        </p:nvSpPr>
        <p:spPr/>
        <p:txBody>
          <a:bodyPr/>
          <a:lstStyle/>
          <a:p>
            <a:r>
              <a:rPr lang="en-US"/>
              <a:t>Marketplace to Medicare: What You Can Expect</a:t>
            </a:r>
          </a:p>
        </p:txBody>
      </p:sp>
      <p:sp>
        <p:nvSpPr>
          <p:cNvPr id="7" name="Slide Number Placeholder 6">
            <a:extLst>
              <a:ext uri="{FF2B5EF4-FFF2-40B4-BE49-F238E27FC236}">
                <a16:creationId xmlns:a16="http://schemas.microsoft.com/office/drawing/2014/main" id="{943CF5FA-4D77-1F40-B806-E0735CF30220}"/>
              </a:ext>
            </a:extLst>
          </p:cNvPr>
          <p:cNvSpPr>
            <a:spLocks noGrp="1"/>
          </p:cNvSpPr>
          <p:nvPr>
            <p:ph type="sldNum" sz="quarter" idx="12"/>
          </p:nvPr>
        </p:nvSpPr>
        <p:spPr/>
        <p:txBody>
          <a:bodyPr/>
          <a:lstStyle/>
          <a:p>
            <a:fld id="{0B2D781D-8844-5940-92D1-06EF0A7F581E}" type="slidenum">
              <a:rPr lang="en-US" smtClean="0"/>
              <a:t>‹#›</a:t>
            </a:fld>
            <a:endParaRPr lang="en-US"/>
          </a:p>
        </p:txBody>
      </p:sp>
    </p:spTree>
    <p:custDataLst>
      <p:tags r:id="rId1"/>
    </p:custDataLst>
    <p:extLst>
      <p:ext uri="{BB962C8B-B14F-4D97-AF65-F5344CB8AC3E}">
        <p14:creationId xmlns:p14="http://schemas.microsoft.com/office/powerpoint/2010/main" val="12563693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7C1A7-B2F4-7A4B-934A-CCDEC8A7B068}"/>
              </a:ext>
            </a:extLst>
          </p:cNvPr>
          <p:cNvSpPr>
            <a:spLocks noGrp="1"/>
          </p:cNvSpPr>
          <p:nvPr>
            <p:ph type="title"/>
          </p:nvPr>
        </p:nvSpPr>
        <p:spPr>
          <a:xfrm>
            <a:off x="0" y="1"/>
            <a:ext cx="12192000" cy="950976"/>
          </a:xfrm>
          <a:prstGeom prst="rect">
            <a:avLst/>
          </a:prstGeo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4D6011AE-DB90-1F43-A0E3-722EE6B4FFFF}"/>
              </a:ext>
            </a:extLst>
          </p:cNvPr>
          <p:cNvSpPr>
            <a:spLocks noGrp="1"/>
          </p:cNvSpPr>
          <p:nvPr>
            <p:ph type="body" idx="1"/>
          </p:nvPr>
        </p:nvSpPr>
        <p:spPr>
          <a:xfrm>
            <a:off x="838200" y="1467358"/>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5765D88-A52C-BD4F-8F3E-062B43BC9976}"/>
              </a:ext>
            </a:extLst>
          </p:cNvPr>
          <p:cNvSpPr>
            <a:spLocks noGrp="1"/>
          </p:cNvSpPr>
          <p:nvPr>
            <p:ph sz="half" idx="2"/>
          </p:nvPr>
        </p:nvSpPr>
        <p:spPr>
          <a:xfrm>
            <a:off x="838200" y="2291270"/>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BEB5B3-F555-E048-A00D-EF61F3493B01}"/>
              </a:ext>
            </a:extLst>
          </p:cNvPr>
          <p:cNvSpPr>
            <a:spLocks noGrp="1"/>
          </p:cNvSpPr>
          <p:nvPr>
            <p:ph type="body" sz="quarter" idx="3"/>
          </p:nvPr>
        </p:nvSpPr>
        <p:spPr>
          <a:xfrm>
            <a:off x="6170612" y="1467358"/>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171BE28-E73C-454F-830B-B65A199CBBFB}"/>
              </a:ext>
            </a:extLst>
          </p:cNvPr>
          <p:cNvSpPr>
            <a:spLocks noGrp="1"/>
          </p:cNvSpPr>
          <p:nvPr>
            <p:ph sz="quarter" idx="4"/>
          </p:nvPr>
        </p:nvSpPr>
        <p:spPr>
          <a:xfrm>
            <a:off x="6170612" y="2291270"/>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4CE1DB5-3F2E-B448-8248-F1B025C81EE8}"/>
              </a:ext>
            </a:extLst>
          </p:cNvPr>
          <p:cNvSpPr>
            <a:spLocks noGrp="1"/>
          </p:cNvSpPr>
          <p:nvPr>
            <p:ph type="dt" sz="half" idx="10"/>
          </p:nvPr>
        </p:nvSpPr>
        <p:spPr/>
        <p:txBody>
          <a:bodyPr/>
          <a:lstStyle/>
          <a:p>
            <a:r>
              <a:rPr lang="en-US"/>
              <a:t>November 2023</a:t>
            </a:r>
          </a:p>
        </p:txBody>
      </p:sp>
      <p:sp>
        <p:nvSpPr>
          <p:cNvPr id="8" name="Footer Placeholder 7">
            <a:extLst>
              <a:ext uri="{FF2B5EF4-FFF2-40B4-BE49-F238E27FC236}">
                <a16:creationId xmlns:a16="http://schemas.microsoft.com/office/drawing/2014/main" id="{DE11E70B-935E-0143-891B-600E12EE3677}"/>
              </a:ext>
            </a:extLst>
          </p:cNvPr>
          <p:cNvSpPr>
            <a:spLocks noGrp="1"/>
          </p:cNvSpPr>
          <p:nvPr>
            <p:ph type="ftr" sz="quarter" idx="11"/>
          </p:nvPr>
        </p:nvSpPr>
        <p:spPr/>
        <p:txBody>
          <a:bodyPr/>
          <a:lstStyle/>
          <a:p>
            <a:r>
              <a:rPr lang="en-US"/>
              <a:t>Marketplace to Medicare: What You Can Expect</a:t>
            </a:r>
          </a:p>
        </p:txBody>
      </p:sp>
      <p:sp>
        <p:nvSpPr>
          <p:cNvPr id="9" name="Slide Number Placeholder 8">
            <a:extLst>
              <a:ext uri="{FF2B5EF4-FFF2-40B4-BE49-F238E27FC236}">
                <a16:creationId xmlns:a16="http://schemas.microsoft.com/office/drawing/2014/main" id="{60C733BD-E60E-0741-8815-16744628B713}"/>
              </a:ext>
            </a:extLst>
          </p:cNvPr>
          <p:cNvSpPr>
            <a:spLocks noGrp="1"/>
          </p:cNvSpPr>
          <p:nvPr>
            <p:ph type="sldNum" sz="quarter" idx="12"/>
          </p:nvPr>
        </p:nvSpPr>
        <p:spPr/>
        <p:txBody>
          <a:bodyPr/>
          <a:lstStyle/>
          <a:p>
            <a:fld id="{0B2D781D-8844-5940-92D1-06EF0A7F581E}" type="slidenum">
              <a:rPr lang="en-US" smtClean="0"/>
              <a:t>‹#›</a:t>
            </a:fld>
            <a:endParaRPr lang="en-US"/>
          </a:p>
        </p:txBody>
      </p:sp>
    </p:spTree>
    <p:custDataLst>
      <p:tags r:id="rId1"/>
    </p:custDataLst>
    <p:extLst>
      <p:ext uri="{BB962C8B-B14F-4D97-AF65-F5344CB8AC3E}">
        <p14:creationId xmlns:p14="http://schemas.microsoft.com/office/powerpoint/2010/main" val="14528883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9A6DF-07EE-0541-A924-A525DB6668F1}"/>
              </a:ext>
            </a:extLst>
          </p:cNvPr>
          <p:cNvSpPr>
            <a:spLocks noGrp="1"/>
          </p:cNvSpPr>
          <p:nvPr>
            <p:ph type="title"/>
          </p:nvPr>
        </p:nvSpPr>
        <p:spPr>
          <a:xfrm>
            <a:off x="0" y="0"/>
            <a:ext cx="12192000" cy="987425"/>
          </a:xfrm>
          <a:prstGeom prst="rect">
            <a:avLst/>
          </a:prstGeom>
        </p:spPr>
        <p:txBody>
          <a:bodyPr anchor="ctr">
            <a:normAutofit/>
          </a:bodyPr>
          <a:lstStyle>
            <a:lvl1pPr>
              <a:defRPr sz="3000"/>
            </a:lvl1pPr>
          </a:lstStyle>
          <a:p>
            <a:r>
              <a:rPr lang="en-US" dirty="0"/>
              <a:t>Click to edit Master title style</a:t>
            </a:r>
          </a:p>
        </p:txBody>
      </p:sp>
      <p:sp>
        <p:nvSpPr>
          <p:cNvPr id="3" name="Content Placeholder 2">
            <a:extLst>
              <a:ext uri="{FF2B5EF4-FFF2-40B4-BE49-F238E27FC236}">
                <a16:creationId xmlns:a16="http://schemas.microsoft.com/office/drawing/2014/main" id="{FD6D9BC7-E8FB-104B-AFD6-7FDF1EB8AABE}"/>
              </a:ext>
            </a:extLst>
          </p:cNvPr>
          <p:cNvSpPr>
            <a:spLocks noGrp="1"/>
          </p:cNvSpPr>
          <p:nvPr>
            <p:ph idx="1"/>
          </p:nvPr>
        </p:nvSpPr>
        <p:spPr>
          <a:xfrm>
            <a:off x="5183188" y="1371601"/>
            <a:ext cx="6172200" cy="464515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8D1F5F-E88E-A54A-9103-634A1A175E08}"/>
              </a:ext>
            </a:extLst>
          </p:cNvPr>
          <p:cNvSpPr>
            <a:spLocks noGrp="1"/>
          </p:cNvSpPr>
          <p:nvPr>
            <p:ph type="body" sz="half" idx="2"/>
          </p:nvPr>
        </p:nvSpPr>
        <p:spPr>
          <a:xfrm>
            <a:off x="839788" y="1371601"/>
            <a:ext cx="3932237" cy="464515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AC5E98-D351-CA4E-8818-6F5D3860BC58}"/>
              </a:ext>
            </a:extLst>
          </p:cNvPr>
          <p:cNvSpPr>
            <a:spLocks noGrp="1"/>
          </p:cNvSpPr>
          <p:nvPr>
            <p:ph type="dt" sz="half" idx="10"/>
          </p:nvPr>
        </p:nvSpPr>
        <p:spPr/>
        <p:txBody>
          <a:bodyPr/>
          <a:lstStyle/>
          <a:p>
            <a:r>
              <a:rPr lang="en-US"/>
              <a:t>November 2023</a:t>
            </a:r>
          </a:p>
        </p:txBody>
      </p:sp>
      <p:sp>
        <p:nvSpPr>
          <p:cNvPr id="6" name="Footer Placeholder 5">
            <a:extLst>
              <a:ext uri="{FF2B5EF4-FFF2-40B4-BE49-F238E27FC236}">
                <a16:creationId xmlns:a16="http://schemas.microsoft.com/office/drawing/2014/main" id="{0655447C-A843-764C-8BDE-FCAF472DB67C}"/>
              </a:ext>
            </a:extLst>
          </p:cNvPr>
          <p:cNvSpPr>
            <a:spLocks noGrp="1"/>
          </p:cNvSpPr>
          <p:nvPr>
            <p:ph type="ftr" sz="quarter" idx="11"/>
          </p:nvPr>
        </p:nvSpPr>
        <p:spPr/>
        <p:txBody>
          <a:bodyPr/>
          <a:lstStyle/>
          <a:p>
            <a:r>
              <a:rPr lang="en-US"/>
              <a:t>Marketplace to Medicare: What You Can Expect</a:t>
            </a:r>
          </a:p>
        </p:txBody>
      </p:sp>
      <p:sp>
        <p:nvSpPr>
          <p:cNvPr id="7" name="Slide Number Placeholder 6">
            <a:extLst>
              <a:ext uri="{FF2B5EF4-FFF2-40B4-BE49-F238E27FC236}">
                <a16:creationId xmlns:a16="http://schemas.microsoft.com/office/drawing/2014/main" id="{4A0FC4DF-B07B-9342-93BF-CD1F4E04FDCE}"/>
              </a:ext>
            </a:extLst>
          </p:cNvPr>
          <p:cNvSpPr>
            <a:spLocks noGrp="1"/>
          </p:cNvSpPr>
          <p:nvPr>
            <p:ph type="sldNum" sz="quarter" idx="12"/>
          </p:nvPr>
        </p:nvSpPr>
        <p:spPr/>
        <p:txBody>
          <a:bodyPr/>
          <a:lstStyle/>
          <a:p>
            <a:fld id="{0B2D781D-8844-5940-92D1-06EF0A7F581E}" type="slidenum">
              <a:rPr lang="en-US" smtClean="0"/>
              <a:t>‹#›</a:t>
            </a:fld>
            <a:endParaRPr lang="en-US"/>
          </a:p>
        </p:txBody>
      </p:sp>
    </p:spTree>
    <p:custDataLst>
      <p:tags r:id="rId1"/>
    </p:custDataLst>
    <p:extLst>
      <p:ext uri="{BB962C8B-B14F-4D97-AF65-F5344CB8AC3E}">
        <p14:creationId xmlns:p14="http://schemas.microsoft.com/office/powerpoint/2010/main" val="34771430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image" Target="../media/image1.jpeg"/><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tags" Target="../tags/tag2.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8"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AA4CDB-1703-2340-9E15-C509A48BDE02}"/>
              </a:ext>
            </a:extLst>
          </p:cNvPr>
          <p:cNvSpPr>
            <a:spLocks noGrp="1"/>
          </p:cNvSpPr>
          <p:nvPr>
            <p:ph type="body" idx="1"/>
          </p:nvPr>
        </p:nvSpPr>
        <p:spPr>
          <a:xfrm>
            <a:off x="914400" y="1371600"/>
            <a:ext cx="10515600" cy="4351338"/>
          </a:xfrm>
          <a:prstGeom prst="rect">
            <a:avLst/>
          </a:prstGeom>
        </p:spPr>
        <p:txBody>
          <a:bodyPr vert="horz" lIns="91440" tIns="45720" rIns="91440" bIns="4572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4" name="Date Placeholder 3">
            <a:extLst>
              <a:ext uri="{FF2B5EF4-FFF2-40B4-BE49-F238E27FC236}">
                <a16:creationId xmlns:a16="http://schemas.microsoft.com/office/drawing/2014/main" id="{A6D899EF-1010-6042-B913-76C14592E378}"/>
              </a:ext>
            </a:extLst>
          </p:cNvPr>
          <p:cNvSpPr>
            <a:spLocks noGrp="1"/>
          </p:cNvSpPr>
          <p:nvPr>
            <p:ph type="dt" sz="half" idx="2"/>
          </p:nvPr>
        </p:nvSpPr>
        <p:spPr>
          <a:xfrm>
            <a:off x="838200" y="6492240"/>
            <a:ext cx="2743200" cy="365125"/>
          </a:xfrm>
          <a:prstGeom prst="rect">
            <a:avLst/>
          </a:prstGeom>
        </p:spPr>
        <p:txBody>
          <a:bodyPr vert="horz" lIns="91440" tIns="45720" rIns="91440" bIns="45720" rtlCol="0" anchor="ctr"/>
          <a:lstStyle>
            <a:lvl1pPr algn="l">
              <a:defRPr sz="1200">
                <a:solidFill>
                  <a:srgbClr val="8FAADC"/>
                </a:solidFill>
                <a:latin typeface="Arial" panose="020B0604020202020204" pitchFamily="34" charset="0"/>
                <a:cs typeface="Arial" panose="020B0604020202020204" pitchFamily="34" charset="0"/>
              </a:defRPr>
            </a:lvl1pPr>
          </a:lstStyle>
          <a:p>
            <a:r>
              <a:rPr lang="en-US"/>
              <a:t>November 2023</a:t>
            </a:r>
            <a:endParaRPr lang="en-US" dirty="0"/>
          </a:p>
        </p:txBody>
      </p:sp>
      <p:sp>
        <p:nvSpPr>
          <p:cNvPr id="5" name="Footer Placeholder 4">
            <a:extLst>
              <a:ext uri="{FF2B5EF4-FFF2-40B4-BE49-F238E27FC236}">
                <a16:creationId xmlns:a16="http://schemas.microsoft.com/office/drawing/2014/main" id="{A8DA113D-9ADD-CF4C-8AAC-6C7ABD249EBF}"/>
              </a:ext>
            </a:extLst>
          </p:cNvPr>
          <p:cNvSpPr>
            <a:spLocks noGrp="1"/>
          </p:cNvSpPr>
          <p:nvPr>
            <p:ph type="ftr" sz="quarter" idx="3"/>
          </p:nvPr>
        </p:nvSpPr>
        <p:spPr>
          <a:xfrm>
            <a:off x="4038600" y="6492240"/>
            <a:ext cx="4114800" cy="365125"/>
          </a:xfrm>
          <a:prstGeom prst="rect">
            <a:avLst/>
          </a:prstGeom>
        </p:spPr>
        <p:txBody>
          <a:bodyPr vert="horz" lIns="91440" tIns="45720" rIns="91440" bIns="45720" rtlCol="0" anchor="ctr"/>
          <a:lstStyle>
            <a:lvl1pPr algn="ctr">
              <a:defRPr sz="1200">
                <a:solidFill>
                  <a:srgbClr val="8FAADC"/>
                </a:solidFill>
                <a:latin typeface="Arial" panose="020B0604020202020204" pitchFamily="34" charset="0"/>
                <a:cs typeface="Arial" panose="020B0604020202020204" pitchFamily="34" charset="0"/>
              </a:defRPr>
            </a:lvl1pPr>
          </a:lstStyle>
          <a:p>
            <a:r>
              <a:rPr lang="en-US"/>
              <a:t>Marketplace to Medicare: What You Can Expect</a:t>
            </a:r>
            <a:endParaRPr lang="en-US" dirty="0"/>
          </a:p>
        </p:txBody>
      </p:sp>
      <p:sp>
        <p:nvSpPr>
          <p:cNvPr id="6" name="Slide Number Placeholder 5">
            <a:extLst>
              <a:ext uri="{FF2B5EF4-FFF2-40B4-BE49-F238E27FC236}">
                <a16:creationId xmlns:a16="http://schemas.microsoft.com/office/drawing/2014/main" id="{D372CC79-09E2-5D40-9C20-363EFAB2E057}"/>
              </a:ext>
            </a:extLst>
          </p:cNvPr>
          <p:cNvSpPr>
            <a:spLocks noGrp="1"/>
          </p:cNvSpPr>
          <p:nvPr>
            <p:ph type="sldNum" sz="quarter" idx="4"/>
          </p:nvPr>
        </p:nvSpPr>
        <p:spPr>
          <a:xfrm>
            <a:off x="8610600" y="6492240"/>
            <a:ext cx="2743200" cy="365125"/>
          </a:xfrm>
          <a:prstGeom prst="rect">
            <a:avLst/>
          </a:prstGeom>
        </p:spPr>
        <p:txBody>
          <a:bodyPr vert="horz" lIns="91440" tIns="45720" rIns="91440" bIns="45720" rtlCol="0" anchor="ctr"/>
          <a:lstStyle>
            <a:lvl1pPr algn="r">
              <a:defRPr sz="1200">
                <a:solidFill>
                  <a:srgbClr val="8FAADC"/>
                </a:solidFill>
                <a:latin typeface="Arial" panose="020B0604020202020204" pitchFamily="34" charset="0"/>
                <a:cs typeface="Arial" panose="020B0604020202020204" pitchFamily="34" charset="0"/>
              </a:defRPr>
            </a:lvl1pPr>
          </a:lstStyle>
          <a:p>
            <a:fld id="{0B2D781D-8844-5940-92D1-06EF0A7F581E}" type="slidenum">
              <a:rPr lang="en-US" smtClean="0"/>
              <a:pPr/>
              <a:t>‹#›</a:t>
            </a:fld>
            <a:endParaRPr lang="en-US" dirty="0"/>
          </a:p>
        </p:txBody>
      </p:sp>
      <p:sp>
        <p:nvSpPr>
          <p:cNvPr id="7" name="Title Placeholder 6">
            <a:extLst>
              <a:ext uri="{FF2B5EF4-FFF2-40B4-BE49-F238E27FC236}">
                <a16:creationId xmlns:a16="http://schemas.microsoft.com/office/drawing/2014/main" id="{FF4FEC59-FBFA-4A48-8BD5-70E866A0E647}"/>
              </a:ext>
            </a:extLst>
          </p:cNvPr>
          <p:cNvSpPr>
            <a:spLocks noGrp="1"/>
          </p:cNvSpPr>
          <p:nvPr>
            <p:ph type="title"/>
          </p:nvPr>
        </p:nvSpPr>
        <p:spPr>
          <a:xfrm>
            <a:off x="0" y="0"/>
            <a:ext cx="12192000" cy="929286"/>
          </a:xfrm>
          <a:prstGeom prst="rect">
            <a:avLst/>
          </a:prstGeom>
        </p:spPr>
        <p:txBody>
          <a:bodyPr vert="horz" lIns="91440" tIns="45720" rIns="91440" bIns="45720" rtlCol="0" anchor="ctr">
            <a:normAutofit/>
          </a:bodyPr>
          <a:lstStyle/>
          <a:p>
            <a:r>
              <a:rPr lang="en-US" dirty="0"/>
              <a:t>Click to edit title</a:t>
            </a:r>
          </a:p>
        </p:txBody>
      </p:sp>
    </p:spTree>
    <p:custDataLst>
      <p:tags r:id="rId57"/>
    </p:custDataLst>
    <p:extLst>
      <p:ext uri="{BB962C8B-B14F-4D97-AF65-F5344CB8AC3E}">
        <p14:creationId xmlns:p14="http://schemas.microsoft.com/office/powerpoint/2010/main" val="3761094634"/>
      </p:ext>
    </p:extLst>
  </p:cSld>
  <p:clrMap bg1="lt1" tx1="dk1" bg2="lt2" tx2="dk2" accent1="accent1" accent2="accent2" accent3="accent3" accent4="accent4" accent5="accent5" accent6="accent6" hlink="hlink" folHlink="folHlink"/>
  <p:sldLayoutIdLst>
    <p:sldLayoutId id="2147483665" r:id="rId1"/>
    <p:sldLayoutId id="2147483654" r:id="rId2"/>
    <p:sldLayoutId id="2147483691" r:id="rId3"/>
    <p:sldLayoutId id="2147483686" r:id="rId4"/>
    <p:sldLayoutId id="2147483687" r:id="rId5"/>
    <p:sldLayoutId id="2147483690" r:id="rId6"/>
    <p:sldLayoutId id="2147483652" r:id="rId7"/>
    <p:sldLayoutId id="2147483653" r:id="rId8"/>
    <p:sldLayoutId id="2147483656" r:id="rId9"/>
    <p:sldLayoutId id="2147483658"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 id="2147483705" r:id="rId19"/>
    <p:sldLayoutId id="2147483706" r:id="rId20"/>
    <p:sldLayoutId id="2147483707" r:id="rId21"/>
    <p:sldLayoutId id="2147483708" r:id="rId22"/>
    <p:sldLayoutId id="2147483709" r:id="rId23"/>
    <p:sldLayoutId id="2147483710" r:id="rId24"/>
    <p:sldLayoutId id="2147483711" r:id="rId25"/>
    <p:sldLayoutId id="2147483712" r:id="rId26"/>
    <p:sldLayoutId id="2147483713" r:id="rId27"/>
    <p:sldLayoutId id="2147483714" r:id="rId28"/>
    <p:sldLayoutId id="2147483715" r:id="rId29"/>
    <p:sldLayoutId id="2147483716" r:id="rId30"/>
    <p:sldLayoutId id="2147483717" r:id="rId31"/>
    <p:sldLayoutId id="2147483718" r:id="rId32"/>
    <p:sldLayoutId id="2147483719" r:id="rId33"/>
    <p:sldLayoutId id="2147483720" r:id="rId34"/>
    <p:sldLayoutId id="2147483721" r:id="rId35"/>
    <p:sldLayoutId id="2147483722" r:id="rId36"/>
    <p:sldLayoutId id="2147483723" r:id="rId37"/>
    <p:sldLayoutId id="2147483724" r:id="rId38"/>
    <p:sldLayoutId id="2147483725" r:id="rId39"/>
    <p:sldLayoutId id="2147483726" r:id="rId40"/>
    <p:sldLayoutId id="2147483727" r:id="rId41"/>
    <p:sldLayoutId id="2147483728" r:id="rId42"/>
    <p:sldLayoutId id="2147483736" r:id="rId43"/>
    <p:sldLayoutId id="2147483742" r:id="rId44"/>
    <p:sldLayoutId id="2147483729" r:id="rId45"/>
    <p:sldLayoutId id="2147483730" r:id="rId46"/>
    <p:sldLayoutId id="2147483731" r:id="rId47"/>
    <p:sldLayoutId id="2147483732" r:id="rId48"/>
    <p:sldLayoutId id="2147483733" r:id="rId49"/>
    <p:sldLayoutId id="2147483734" r:id="rId50"/>
    <p:sldLayoutId id="2147483735" r:id="rId51"/>
    <p:sldLayoutId id="2147483738" r:id="rId52"/>
    <p:sldLayoutId id="2147483739" r:id="rId53"/>
    <p:sldLayoutId id="2147483741" r:id="rId54"/>
    <p:sldLayoutId id="2147483740" r:id="rId55"/>
  </p:sldLayoutIdLst>
  <p:hf hdr="0"/>
  <p:txStyles>
    <p:titleStyle>
      <a:lvl1pPr algn="ctr" defTabSz="914400" rtl="0" eaLnBrk="1" latinLnBrk="0" hangingPunct="1">
        <a:lnSpc>
          <a:spcPct val="90000"/>
        </a:lnSpc>
        <a:spcBef>
          <a:spcPct val="0"/>
        </a:spcBef>
        <a:buNone/>
        <a:defRPr sz="3000" b="1" i="0" u="none" kern="1200" baseline="0">
          <a:solidFill>
            <a:schemeClr val="bg1"/>
          </a:solidFill>
          <a:latin typeface="Arial Black" panose="020B0604020202020204" pitchFamily="34" charset="0"/>
          <a:ea typeface="+mj-ea"/>
          <a:cs typeface="Arial Black" panose="020B0604020202020204" pitchFamily="34" charset="0"/>
        </a:defRPr>
      </a:lvl1pPr>
    </p:titleStyle>
    <p:body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6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6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1.xml"/><Relationship Id="rId1" Type="http://schemas.openxmlformats.org/officeDocument/2006/relationships/tags" Target="../tags/tag39.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55.xml"/><Relationship Id="rId1" Type="http://schemas.openxmlformats.org/officeDocument/2006/relationships/tags" Target="../tags/tag48.xml"/><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3.xml"/><Relationship Id="rId1" Type="http://schemas.openxmlformats.org/officeDocument/2006/relationships/tags" Target="../tags/tag49.xml"/><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50.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8.xml"/><Relationship Id="rId1" Type="http://schemas.openxmlformats.org/officeDocument/2006/relationships/tags" Target="../tags/tag51.xml"/><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47.svg"/><Relationship Id="rId2" Type="http://schemas.openxmlformats.org/officeDocument/2006/relationships/slideLayout" Target="../slideLayouts/slideLayout43.xml"/><Relationship Id="rId1" Type="http://schemas.openxmlformats.org/officeDocument/2006/relationships/tags" Target="../tags/tag52.xml"/><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53.xml"/></Relationships>
</file>

<file path=ppt/slides/_rels/slide16.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notesSlide" Target="../notesSlides/notesSlide16.xml"/><Relationship Id="rId7" Type="http://schemas.openxmlformats.org/officeDocument/2006/relationships/image" Target="../media/image51.png"/><Relationship Id="rId2" Type="http://schemas.openxmlformats.org/officeDocument/2006/relationships/slideLayout" Target="../slideLayouts/slideLayout54.xml"/><Relationship Id="rId1" Type="http://schemas.openxmlformats.org/officeDocument/2006/relationships/tags" Target="../tags/tag54.xml"/><Relationship Id="rId6" Type="http://schemas.openxmlformats.org/officeDocument/2006/relationships/image" Target="../media/image50.svg"/><Relationship Id="rId11" Type="http://schemas.openxmlformats.org/officeDocument/2006/relationships/hyperlink" Target="https://www.healthcare.gov/" TargetMode="External"/><Relationship Id="rId5" Type="http://schemas.openxmlformats.org/officeDocument/2006/relationships/image" Target="../media/image49.png"/><Relationship Id="rId10" Type="http://schemas.openxmlformats.org/officeDocument/2006/relationships/image" Target="../media/image54.svg"/><Relationship Id="rId4" Type="http://schemas.openxmlformats.org/officeDocument/2006/relationships/image" Target="../media/image48.png"/><Relationship Id="rId9" Type="http://schemas.openxmlformats.org/officeDocument/2006/relationships/image" Target="../media/image53.png"/></Relationships>
</file>

<file path=ppt/slides/_rels/slide17.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notesSlide" Target="../notesSlides/notesSlide17.xml"/><Relationship Id="rId7" Type="http://schemas.openxmlformats.org/officeDocument/2006/relationships/image" Target="../media/image58.png"/><Relationship Id="rId2" Type="http://schemas.openxmlformats.org/officeDocument/2006/relationships/slideLayout" Target="../slideLayouts/slideLayout43.xml"/><Relationship Id="rId1" Type="http://schemas.openxmlformats.org/officeDocument/2006/relationships/tags" Target="../tags/tag55.xml"/><Relationship Id="rId6" Type="http://schemas.openxmlformats.org/officeDocument/2006/relationships/image" Target="../media/image57.png"/><Relationship Id="rId5" Type="http://schemas.openxmlformats.org/officeDocument/2006/relationships/image" Target="../media/image56.svg"/><Relationship Id="rId4" Type="http://schemas.openxmlformats.org/officeDocument/2006/relationships/image" Target="../media/image55.png"/><Relationship Id="rId9" Type="http://schemas.openxmlformats.org/officeDocument/2006/relationships/hyperlink" Target="https://www.healthcare.gov/" TargetMode="Externa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56.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hyperlink" Target="https://www.healthcare.gov/how-to-cancel-a-marketplace-plan/" TargetMode="Externa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57.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40.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4.xml"/><Relationship Id="rId1" Type="http://schemas.openxmlformats.org/officeDocument/2006/relationships/tags" Target="../tags/tag58.xml"/><Relationship Id="rId5" Type="http://schemas.openxmlformats.org/officeDocument/2006/relationships/image" Target="../media/image61.png"/><Relationship Id="rId4" Type="http://schemas.openxmlformats.org/officeDocument/2006/relationships/image" Target="../media/image6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59.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5.xml"/><Relationship Id="rId1" Type="http://schemas.openxmlformats.org/officeDocument/2006/relationships/tags" Target="../tags/tag60.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3.xml"/><Relationship Id="rId1" Type="http://schemas.openxmlformats.org/officeDocument/2006/relationships/tags" Target="../tags/tag61.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62.xml"/><Relationship Id="rId4" Type="http://schemas.openxmlformats.org/officeDocument/2006/relationships/image" Target="../media/image62.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63.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5.xml"/><Relationship Id="rId1" Type="http://schemas.openxmlformats.org/officeDocument/2006/relationships/tags" Target="../tags/tag64.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0.xml"/><Relationship Id="rId1" Type="http://schemas.openxmlformats.org/officeDocument/2006/relationships/tags" Target="../tags/tag65.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5.xml"/><Relationship Id="rId1" Type="http://schemas.openxmlformats.org/officeDocument/2006/relationships/tags" Target="../tags/tag66.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8.xml"/><Relationship Id="rId1" Type="http://schemas.openxmlformats.org/officeDocument/2006/relationships/tags" Target="../tags/tag6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1.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68.xml"/><Relationship Id="rId4" Type="http://schemas.openxmlformats.org/officeDocument/2006/relationships/hyperlink" Target="https://www.ssa.gov/medicare/part-d-extra-help" TargetMode="Externa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xml"/><Relationship Id="rId1" Type="http://schemas.openxmlformats.org/officeDocument/2006/relationships/tags" Target="../tags/tag69.xml"/><Relationship Id="rId5" Type="http://schemas.openxmlformats.org/officeDocument/2006/relationships/hyperlink" Target="https://www.shiphelp.org/" TargetMode="External"/><Relationship Id="rId4" Type="http://schemas.openxmlformats.org/officeDocument/2006/relationships/hyperlink" Target="https://www.medicaid.gov/medicaid/by-state/by-state.html" TargetMode="Externa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5.xml"/><Relationship Id="rId1" Type="http://schemas.openxmlformats.org/officeDocument/2006/relationships/tags" Target="../tags/tag70.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0.xml"/><Relationship Id="rId1" Type="http://schemas.openxmlformats.org/officeDocument/2006/relationships/tags" Target="../tags/tag71.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7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73.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74.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5.xml"/><Relationship Id="rId1" Type="http://schemas.openxmlformats.org/officeDocument/2006/relationships/tags" Target="../tags/tag75.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5.xml"/><Relationship Id="rId1" Type="http://schemas.openxmlformats.org/officeDocument/2006/relationships/tags" Target="../tags/tag76.xml"/></Relationships>
</file>

<file path=ppt/slides/_rels/slide39.xml.rels><?xml version="1.0" encoding="UTF-8" standalone="yes"?>
<Relationships xmlns="http://schemas.openxmlformats.org/package/2006/relationships"><Relationship Id="rId8" Type="http://schemas.openxmlformats.org/officeDocument/2006/relationships/hyperlink" Target="https://www.youtube.com/user/HealthCareGov" TargetMode="External"/><Relationship Id="rId3" Type="http://schemas.openxmlformats.org/officeDocument/2006/relationships/notesSlide" Target="../notesSlides/notesSlide39.xml"/><Relationship Id="rId7" Type="http://schemas.openxmlformats.org/officeDocument/2006/relationships/hyperlink" Target="https://www.facebook.com/Healthcare.gov" TargetMode="External"/><Relationship Id="rId2" Type="http://schemas.openxmlformats.org/officeDocument/2006/relationships/slideLayout" Target="../slideLayouts/slideLayout2.xml"/><Relationship Id="rId1" Type="http://schemas.openxmlformats.org/officeDocument/2006/relationships/tags" Target="../tags/tag77.xml"/><Relationship Id="rId6" Type="http://schemas.openxmlformats.org/officeDocument/2006/relationships/hyperlink" Target="https://twitter.com/healthcaregov" TargetMode="External"/><Relationship Id="rId5" Type="http://schemas.openxmlformats.org/officeDocument/2006/relationships/hyperlink" Target="https://www.cuidadodesalud.gov/es/subscribe/" TargetMode="External"/><Relationship Id="rId10" Type="http://schemas.openxmlformats.org/officeDocument/2006/relationships/hyperlink" Target="https://www.cms.gov/marketplace/in-person-assisters/training-webinars/training" TargetMode="External"/><Relationship Id="rId4" Type="http://schemas.openxmlformats.org/officeDocument/2006/relationships/hyperlink" Target="https://www.healthcare.gov/subscribe/" TargetMode="External"/><Relationship Id="rId9" Type="http://schemas.openxmlformats.org/officeDocument/2006/relationships/hyperlink" Target="http://www.healthcare.gov/blog/" TargetMode="Externa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2.xml"/><Relationship Id="rId1" Type="http://schemas.openxmlformats.org/officeDocument/2006/relationships/tags" Target="../tags/tag42.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78.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31.xml"/><Relationship Id="rId1" Type="http://schemas.openxmlformats.org/officeDocument/2006/relationships/tags" Target="../tags/tag79.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4.xml"/><Relationship Id="rId1" Type="http://schemas.openxmlformats.org/officeDocument/2006/relationships/tags" Target="../tags/tag80.xml"/><Relationship Id="rId4" Type="http://schemas.openxmlformats.org/officeDocument/2006/relationships/image" Target="../media/image63.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ags" Target="../tags/tag81.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46.xml"/><Relationship Id="rId1" Type="http://schemas.openxmlformats.org/officeDocument/2006/relationships/tags" Target="../tags/tag82.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xml"/><Relationship Id="rId1" Type="http://schemas.openxmlformats.org/officeDocument/2006/relationships/tags" Target="../tags/tag83.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5.xml"/><Relationship Id="rId1" Type="http://schemas.openxmlformats.org/officeDocument/2006/relationships/tags" Target="../tags/tag84.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xml"/><Relationship Id="rId1" Type="http://schemas.openxmlformats.org/officeDocument/2006/relationships/tags" Target="../tags/tag85.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5.xml"/><Relationship Id="rId1" Type="http://schemas.openxmlformats.org/officeDocument/2006/relationships/tags" Target="../tags/tag86.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xml"/><Relationship Id="rId1" Type="http://schemas.openxmlformats.org/officeDocument/2006/relationships/tags" Target="../tags/tag87.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3.xml"/><Relationship Id="rId1" Type="http://schemas.openxmlformats.org/officeDocument/2006/relationships/tags" Target="../tags/tag4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5.xml"/><Relationship Id="rId1" Type="http://schemas.openxmlformats.org/officeDocument/2006/relationships/tags" Target="../tags/tag88.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1.xml"/><Relationship Id="rId1" Type="http://schemas.openxmlformats.org/officeDocument/2006/relationships/tags" Target="../tags/tag89.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5.xml"/><Relationship Id="rId1" Type="http://schemas.openxmlformats.org/officeDocument/2006/relationships/tags" Target="../tags/tag90.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1.xml"/><Relationship Id="rId1" Type="http://schemas.openxmlformats.org/officeDocument/2006/relationships/tags" Target="../tags/tag91.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tags" Target="../tags/tag92.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tags" Target="../tags/tag93.xml"/></Relationships>
</file>

<file path=ppt/slides/_rels/slide56.xml.rels><?xml version="1.0" encoding="UTF-8" standalone="yes"?>
<Relationships xmlns="http://schemas.openxmlformats.org/package/2006/relationships"><Relationship Id="rId8" Type="http://schemas.openxmlformats.org/officeDocument/2006/relationships/hyperlink" Target="http://www.healthcare.gov/" TargetMode="External"/><Relationship Id="rId3" Type="http://schemas.openxmlformats.org/officeDocument/2006/relationships/notesSlide" Target="../notesSlides/notesSlide56.xml"/><Relationship Id="rId7" Type="http://schemas.openxmlformats.org/officeDocument/2006/relationships/hyperlink" Target="https://www.shiphelp.org/" TargetMode="External"/><Relationship Id="rId12" Type="http://schemas.openxmlformats.org/officeDocument/2006/relationships/hyperlink" Target="https://www.ssa.gov/" TargetMode="External"/><Relationship Id="rId2" Type="http://schemas.openxmlformats.org/officeDocument/2006/relationships/slideLayout" Target="../slideLayouts/slideLayout2.xml"/><Relationship Id="rId1" Type="http://schemas.openxmlformats.org/officeDocument/2006/relationships/tags" Target="../tags/tag94.xml"/><Relationship Id="rId6" Type="http://schemas.openxmlformats.org/officeDocument/2006/relationships/hyperlink" Target="https://www.facebook.com/Medicare.gov" TargetMode="External"/><Relationship Id="rId11" Type="http://schemas.openxmlformats.org/officeDocument/2006/relationships/hyperlink" Target="http://www.insurekidsnow.gov/" TargetMode="External"/><Relationship Id="rId5" Type="http://schemas.openxmlformats.org/officeDocument/2006/relationships/hyperlink" Target="https://www.medicare.gov/" TargetMode="External"/><Relationship Id="rId10" Type="http://schemas.openxmlformats.org/officeDocument/2006/relationships/hyperlink" Target="https://www.medicaid.gov/" TargetMode="External"/><Relationship Id="rId4" Type="http://schemas.openxmlformats.org/officeDocument/2006/relationships/hyperlink" Target="https://www.cms.gov/" TargetMode="External"/><Relationship Id="rId9" Type="http://schemas.openxmlformats.org/officeDocument/2006/relationships/hyperlink" Target="https://www.cms.gov/marketplace/in-person-assisters/training-webinars/training" TargetMode="Externa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7" Type="http://schemas.openxmlformats.org/officeDocument/2006/relationships/hyperlink" Target="https://productordering.cms.hhs.gov/pow/?id=pow_login" TargetMode="External"/><Relationship Id="rId2" Type="http://schemas.openxmlformats.org/officeDocument/2006/relationships/slideLayout" Target="../slideLayouts/slideLayout7.xml"/><Relationship Id="rId1" Type="http://schemas.openxmlformats.org/officeDocument/2006/relationships/tags" Target="../tags/tag95.xml"/><Relationship Id="rId6" Type="http://schemas.openxmlformats.org/officeDocument/2006/relationships/hyperlink" Target="https://www.medicare.gov/Publications/" TargetMode="External"/><Relationship Id="rId5" Type="http://schemas.openxmlformats.org/officeDocument/2006/relationships/hyperlink" Target="https://cmsnationaltrainingprogram.cms.gov/" TargetMode="External"/><Relationship Id="rId4" Type="http://schemas.openxmlformats.org/officeDocument/2006/relationships/hyperlink" Target="https://www.cms.gov/marketplace/outreach-and-education/medicare-and-the-health-insurance-marketplace.pdf" TargetMode="Externa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tags" Target="../tags/tag96.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6.xml"/><Relationship Id="rId1" Type="http://schemas.openxmlformats.org/officeDocument/2006/relationships/tags" Target="../tags/tag97.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8.xml"/><Relationship Id="rId1" Type="http://schemas.openxmlformats.org/officeDocument/2006/relationships/tags" Target="../tags/tag44.xml"/><Relationship Id="rId5" Type="http://schemas.openxmlformats.org/officeDocument/2006/relationships/image" Target="../media/image40.png"/><Relationship Id="rId4" Type="http://schemas.openxmlformats.org/officeDocument/2006/relationships/image" Target="../media/image39.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45.xml"/><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46.xml"/><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52.xml"/><Relationship Id="rId1" Type="http://schemas.openxmlformats.org/officeDocument/2006/relationships/tags" Target="../tags/tag4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3156" y="4495800"/>
            <a:ext cx="10515600" cy="1234226"/>
          </a:xfrm>
        </p:spPr>
        <p:txBody>
          <a:bodyPr>
            <a:noAutofit/>
          </a:bodyPr>
          <a:lstStyle/>
          <a:p>
            <a:pPr>
              <a:lnSpc>
                <a:spcPct val="100000"/>
              </a:lnSpc>
              <a:spcBef>
                <a:spcPts val="0"/>
              </a:spcBef>
              <a:spcAft>
                <a:spcPts val="1200"/>
              </a:spcAft>
            </a:pPr>
            <a:r>
              <a:rPr lang="en-US" dirty="0"/>
              <a:t>Marketplace to Medicare: </a:t>
            </a:r>
            <a:br>
              <a:rPr lang="en-US" dirty="0"/>
            </a:br>
            <a:r>
              <a:rPr lang="en-US" dirty="0"/>
              <a:t>What You Can Expect</a:t>
            </a:r>
          </a:p>
        </p:txBody>
      </p:sp>
    </p:spTree>
    <p:custDataLst>
      <p:tags r:id="rId1"/>
    </p:custDataLst>
    <p:extLst>
      <p:ext uri="{BB962C8B-B14F-4D97-AF65-F5344CB8AC3E}">
        <p14:creationId xmlns:p14="http://schemas.microsoft.com/office/powerpoint/2010/main" val="26670711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A634F1B-815C-ED43-9EFE-69E863133376}"/>
              </a:ext>
            </a:extLst>
          </p:cNvPr>
          <p:cNvSpPr>
            <a:spLocks noGrp="1"/>
          </p:cNvSpPr>
          <p:nvPr>
            <p:ph type="title"/>
          </p:nvPr>
        </p:nvSpPr>
        <p:spPr/>
        <p:txBody>
          <a:bodyPr>
            <a:normAutofit/>
          </a:bodyPr>
          <a:lstStyle/>
          <a:p>
            <a:r>
              <a:rPr lang="en-US" sz="3000" dirty="0"/>
              <a:t>Medicare Supplement Insurance (Medigap)</a:t>
            </a:r>
          </a:p>
        </p:txBody>
      </p:sp>
      <p:sp>
        <p:nvSpPr>
          <p:cNvPr id="7" name="Content Placeholder 6"/>
          <p:cNvSpPr>
            <a:spLocks noGrp="1"/>
          </p:cNvSpPr>
          <p:nvPr>
            <p:ph sz="quarter" idx="13"/>
          </p:nvPr>
        </p:nvSpPr>
        <p:spPr>
          <a:xfrm>
            <a:off x="1371600" y="1371600"/>
            <a:ext cx="6781800" cy="4667250"/>
          </a:xfrm>
        </p:spPr>
        <p:txBody>
          <a:bodyPr>
            <a:normAutofit fontScale="92500" lnSpcReduction="20000"/>
          </a:bodyPr>
          <a:lstStyle/>
          <a:p>
            <a:pPr marL="274320" lvl="0" indent="-274320" defTabSz="685800">
              <a:lnSpc>
                <a:spcPct val="110000"/>
              </a:lnSpc>
              <a:spcBef>
                <a:spcPts val="0"/>
              </a:spcBef>
              <a:defRPr/>
            </a:pPr>
            <a:r>
              <a:rPr lang="en-US" sz="2400" dirty="0">
                <a:solidFill>
                  <a:srgbClr val="00529B"/>
                </a:solidFill>
              </a:rPr>
              <a:t>Are sold by </a:t>
            </a:r>
            <a:r>
              <a:rPr lang="en-US" sz="2400" b="1" dirty="0">
                <a:solidFill>
                  <a:srgbClr val="00529B"/>
                </a:solidFill>
              </a:rPr>
              <a:t>private insurance companies</a:t>
            </a:r>
          </a:p>
          <a:p>
            <a:pPr marL="274320" lvl="0" indent="-274320" defTabSz="685800">
              <a:lnSpc>
                <a:spcPct val="110000"/>
              </a:lnSpc>
              <a:spcBef>
                <a:spcPts val="0"/>
              </a:spcBef>
              <a:defRPr/>
            </a:pPr>
            <a:r>
              <a:rPr lang="en-US" sz="2400" dirty="0">
                <a:solidFill>
                  <a:srgbClr val="00529B"/>
                </a:solidFill>
              </a:rPr>
              <a:t>Fill</a:t>
            </a:r>
            <a:r>
              <a:rPr lang="en-US" sz="2400" b="1" dirty="0">
                <a:solidFill>
                  <a:srgbClr val="00529B"/>
                </a:solidFill>
              </a:rPr>
              <a:t> gaps in Original Medicare </a:t>
            </a:r>
            <a:r>
              <a:rPr lang="en-US" sz="2400" dirty="0">
                <a:solidFill>
                  <a:srgbClr val="00529B"/>
                </a:solidFill>
              </a:rPr>
              <a:t>coverage, like copayments, coinsurance, and deductibles</a:t>
            </a:r>
          </a:p>
          <a:p>
            <a:pPr marL="274320" lvl="0" indent="-274320" defTabSz="685800">
              <a:lnSpc>
                <a:spcPct val="110000"/>
              </a:lnSpc>
              <a:spcBef>
                <a:spcPts val="0"/>
              </a:spcBef>
              <a:defRPr/>
            </a:pPr>
            <a:r>
              <a:rPr lang="en-US" sz="2400" dirty="0">
                <a:solidFill>
                  <a:srgbClr val="00529B"/>
                </a:solidFill>
              </a:rPr>
              <a:t>Each </a:t>
            </a:r>
            <a:r>
              <a:rPr lang="en-US" sz="2400" b="1" dirty="0">
                <a:solidFill>
                  <a:srgbClr val="00529B"/>
                </a:solidFill>
              </a:rPr>
              <a:t>standardized</a:t>
            </a:r>
            <a:r>
              <a:rPr lang="en-US" sz="2400" dirty="0">
                <a:solidFill>
                  <a:srgbClr val="00529B"/>
                </a:solidFill>
              </a:rPr>
              <a:t> Medigap policy under the same plan letter:</a:t>
            </a:r>
          </a:p>
          <a:p>
            <a:pPr marL="822960" lvl="1" indent="-274320">
              <a:lnSpc>
                <a:spcPct val="110000"/>
              </a:lnSpc>
              <a:spcBef>
                <a:spcPts val="0"/>
              </a:spcBef>
              <a:spcAft>
                <a:spcPts val="1200"/>
              </a:spcAft>
              <a:defRPr/>
            </a:pPr>
            <a:r>
              <a:rPr lang="en-US" sz="2000" dirty="0">
                <a:solidFill>
                  <a:srgbClr val="00529B"/>
                </a:solidFill>
              </a:rPr>
              <a:t>Must offer the same basic benefits, no matter who sells it</a:t>
            </a:r>
          </a:p>
          <a:p>
            <a:pPr marL="822960" lvl="1" indent="-274320">
              <a:lnSpc>
                <a:spcPct val="110000"/>
              </a:lnSpc>
              <a:spcBef>
                <a:spcPts val="0"/>
              </a:spcBef>
              <a:spcAft>
                <a:spcPts val="1200"/>
              </a:spcAft>
              <a:defRPr/>
            </a:pPr>
            <a:r>
              <a:rPr lang="en-US" sz="2000" dirty="0">
                <a:solidFill>
                  <a:srgbClr val="00529B"/>
                </a:solidFill>
              </a:rPr>
              <a:t>May vary in costs </a:t>
            </a:r>
          </a:p>
          <a:p>
            <a:pPr marL="274320" lvl="0" indent="-274320" defTabSz="685800">
              <a:lnSpc>
                <a:spcPct val="110000"/>
              </a:lnSpc>
              <a:spcBef>
                <a:spcPts val="0"/>
              </a:spcBef>
              <a:defRPr/>
            </a:pPr>
            <a:r>
              <a:rPr lang="en-US" sz="2400" dirty="0"/>
              <a:t>Another type of Medigap policy called Medicare SELECT is available in some states</a:t>
            </a:r>
            <a:endParaRPr lang="en-US" sz="2400" dirty="0">
              <a:solidFill>
                <a:srgbClr val="00529B"/>
              </a:solidFill>
            </a:endParaRPr>
          </a:p>
          <a:p>
            <a:pPr marL="274320" lvl="0" indent="-274320" defTabSz="685800">
              <a:lnSpc>
                <a:spcPct val="110000"/>
              </a:lnSpc>
              <a:spcBef>
                <a:spcPts val="0"/>
              </a:spcBef>
              <a:defRPr/>
            </a:pPr>
            <a:r>
              <a:rPr lang="en-US" sz="2400" dirty="0">
                <a:solidFill>
                  <a:srgbClr val="00529B"/>
                </a:solidFill>
              </a:rPr>
              <a:t>Plans are different in Minnesota, Massachusetts, and Wisconsin</a:t>
            </a:r>
          </a:p>
        </p:txBody>
      </p:sp>
      <p:grpSp>
        <p:nvGrpSpPr>
          <p:cNvPr id="4" name="Group 3" descr="Medigap Icon">
            <a:extLst>
              <a:ext uri="{FF2B5EF4-FFF2-40B4-BE49-F238E27FC236}">
                <a16:creationId xmlns:a16="http://schemas.microsoft.com/office/drawing/2014/main" id="{C2EF73C9-E2BA-4AFE-B527-05FB75AFE09B}"/>
              </a:ext>
              <a:ext uri="{C183D7F6-B498-43B3-948B-1728B52AA6E4}">
                <adec:decorative xmlns:adec="http://schemas.microsoft.com/office/drawing/2017/decorative" val="0"/>
              </a:ext>
            </a:extLst>
          </p:cNvPr>
          <p:cNvGrpSpPr/>
          <p:nvPr/>
        </p:nvGrpSpPr>
        <p:grpSpPr>
          <a:xfrm>
            <a:off x="8478799" y="2310062"/>
            <a:ext cx="2227556" cy="2468132"/>
            <a:chOff x="8478799" y="2310062"/>
            <a:chExt cx="2227556" cy="2468132"/>
          </a:xfrm>
        </p:grpSpPr>
        <p:pic>
          <p:nvPicPr>
            <p:cNvPr id="6" name="Picture 5" descr="Medical supplement Insurance icon">
              <a:extLst>
                <a:ext uri="{FF2B5EF4-FFF2-40B4-BE49-F238E27FC236}">
                  <a16:creationId xmlns:a16="http://schemas.microsoft.com/office/drawing/2014/main" id="{D5E374B7-F4FA-4725-819B-072B4D3A82A8}"/>
                </a:ext>
              </a:extLst>
            </p:cNvPr>
            <p:cNvPicPr>
              <a:picLocks noChangeAspect="1"/>
            </p:cNvPicPr>
            <p:nvPr/>
          </p:nvPicPr>
          <p:blipFill>
            <a:blip r:embed="rId4"/>
            <a:stretch>
              <a:fillRect/>
            </a:stretch>
          </p:blipFill>
          <p:spPr>
            <a:xfrm>
              <a:off x="8478799" y="2310062"/>
              <a:ext cx="2227556" cy="1883357"/>
            </a:xfrm>
            <a:prstGeom prst="rect">
              <a:avLst/>
            </a:prstGeom>
          </p:spPr>
        </p:pic>
        <p:sp>
          <p:nvSpPr>
            <p:cNvPr id="10" name="TextBox 9">
              <a:extLst>
                <a:ext uri="{FF2B5EF4-FFF2-40B4-BE49-F238E27FC236}">
                  <a16:creationId xmlns:a16="http://schemas.microsoft.com/office/drawing/2014/main" id="{0D7B2F54-4CB1-48C8-BF4E-990F06AF3336}"/>
                </a:ext>
              </a:extLst>
            </p:cNvPr>
            <p:cNvSpPr txBox="1"/>
            <p:nvPr/>
          </p:nvSpPr>
          <p:spPr>
            <a:xfrm>
              <a:off x="8531903" y="4193419"/>
              <a:ext cx="2174452" cy="58477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chemeClr val="accent1">
                      <a:lumMod val="50000"/>
                    </a:schemeClr>
                  </a:solidFill>
                  <a:effectLst/>
                  <a:uLnTx/>
                  <a:uFillTx/>
                </a:rPr>
                <a:t>Medicare Supplement Insurance (Medigap) </a:t>
              </a:r>
              <a:endParaRPr kumimoji="0" lang="en-US" sz="1600" b="0" i="0" u="none" strike="noStrike" kern="0" cap="none" spc="0" normalizeH="0" baseline="0" noProof="0" dirty="0">
                <a:ln>
                  <a:noFill/>
                </a:ln>
                <a:solidFill>
                  <a:schemeClr val="accent1">
                    <a:lumMod val="50000"/>
                  </a:schemeClr>
                </a:solidFill>
                <a:effectLst/>
                <a:uLnTx/>
                <a:uFillTx/>
              </a:endParaRPr>
            </a:p>
          </p:txBody>
        </p:sp>
      </p:grpSp>
      <p:sp>
        <p:nvSpPr>
          <p:cNvPr id="5" name="Slide Number Placeholder 4">
            <a:extLst>
              <a:ext uri="{FF2B5EF4-FFF2-40B4-BE49-F238E27FC236}">
                <a16:creationId xmlns:a16="http://schemas.microsoft.com/office/drawing/2014/main" id="{1DEA6303-085E-442E-BAE4-63F926EB1A44}"/>
              </a:ext>
            </a:extLst>
          </p:cNvPr>
          <p:cNvSpPr>
            <a:spLocks noGrp="1"/>
          </p:cNvSpPr>
          <p:nvPr>
            <p:ph type="sldNum" sz="quarter" idx="12"/>
          </p:nvPr>
        </p:nvSpPr>
        <p:spPr/>
        <p:txBody>
          <a:bodyPr/>
          <a:lstStyle/>
          <a:p>
            <a:fld id="{0B2D781D-8844-5940-92D1-06EF0A7F581E}" type="slidenum">
              <a:rPr lang="en-US" smtClean="0"/>
              <a:pPr/>
              <a:t>10</a:t>
            </a:fld>
            <a:endParaRPr lang="en-US" dirty="0"/>
          </a:p>
        </p:txBody>
      </p:sp>
      <p:sp>
        <p:nvSpPr>
          <p:cNvPr id="3" name="Footer Placeholder 2">
            <a:extLst>
              <a:ext uri="{FF2B5EF4-FFF2-40B4-BE49-F238E27FC236}">
                <a16:creationId xmlns:a16="http://schemas.microsoft.com/office/drawing/2014/main" id="{47C837F3-E991-8C4E-8A79-70566DDE0971}"/>
              </a:ext>
            </a:extLst>
          </p:cNvPr>
          <p:cNvSpPr>
            <a:spLocks noGrp="1"/>
          </p:cNvSpPr>
          <p:nvPr>
            <p:ph type="ftr" sz="quarter" idx="11"/>
          </p:nvPr>
        </p:nvSpPr>
        <p:spPr/>
        <p:txBody>
          <a:bodyPr/>
          <a:lstStyle/>
          <a:p>
            <a:r>
              <a:rPr lang="en-US"/>
              <a:t>Marketplace to Medicare: What You Can Expect</a:t>
            </a:r>
            <a:endParaRPr lang="en-US" dirty="0"/>
          </a:p>
        </p:txBody>
      </p:sp>
      <p:sp>
        <p:nvSpPr>
          <p:cNvPr id="2" name="Date Placeholder 1">
            <a:extLst>
              <a:ext uri="{FF2B5EF4-FFF2-40B4-BE49-F238E27FC236}">
                <a16:creationId xmlns:a16="http://schemas.microsoft.com/office/drawing/2014/main" id="{D40AA308-170A-754E-B46F-1322630245DF}"/>
              </a:ext>
            </a:extLst>
          </p:cNvPr>
          <p:cNvSpPr>
            <a:spLocks noGrp="1"/>
          </p:cNvSpPr>
          <p:nvPr>
            <p:ph type="dt" sz="half" idx="10"/>
          </p:nvPr>
        </p:nvSpPr>
        <p:spPr/>
        <p:txBody>
          <a:bodyPr/>
          <a:lstStyle/>
          <a:p>
            <a:r>
              <a:rPr lang="en-US"/>
              <a:t>November 2023</a:t>
            </a:r>
            <a:endParaRPr lang="en-US" dirty="0"/>
          </a:p>
        </p:txBody>
      </p:sp>
    </p:spTree>
    <p:custDataLst>
      <p:tags r:id="rId1"/>
    </p:custDataLst>
    <p:extLst>
      <p:ext uri="{BB962C8B-B14F-4D97-AF65-F5344CB8AC3E}">
        <p14:creationId xmlns:p14="http://schemas.microsoft.com/office/powerpoint/2010/main" val="367010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par>
                          <p:cTn id="18" fill="hold">
                            <p:stCondLst>
                              <p:cond delay="500"/>
                            </p:stCondLst>
                            <p:childTnLst>
                              <p:par>
                                <p:cTn id="19" presetID="10" presetClass="entr" presetSubtype="0" fill="hold" nodeType="afterEffect">
                                  <p:stCondLst>
                                    <p:cond delay="250"/>
                                  </p:stCondLst>
                                  <p:childTnLst>
                                    <p:set>
                                      <p:cBhvr>
                                        <p:cTn id="20" dur="1" fill="hold">
                                          <p:stCondLst>
                                            <p:cond delay="0"/>
                                          </p:stCondLst>
                                        </p:cTn>
                                        <p:tgtEl>
                                          <p:spTgt spid="7">
                                            <p:txEl>
                                              <p:pRg st="3" end="3"/>
                                            </p:txEl>
                                          </p:spTgt>
                                        </p:tgtEl>
                                        <p:attrNameLst>
                                          <p:attrName>style.visibility</p:attrName>
                                        </p:attrNameLst>
                                      </p:cBhvr>
                                      <p:to>
                                        <p:strVal val="visible"/>
                                      </p:to>
                                    </p:set>
                                    <p:animEffect transition="in" filter="fade">
                                      <p:cBhvr>
                                        <p:cTn id="21" dur="500"/>
                                        <p:tgtEl>
                                          <p:spTgt spid="7">
                                            <p:txEl>
                                              <p:pRg st="3" end="3"/>
                                            </p:txEl>
                                          </p:spTgt>
                                        </p:tgtEl>
                                      </p:cBhvr>
                                    </p:animEffect>
                                  </p:childTnLst>
                                </p:cTn>
                              </p:par>
                            </p:childTnLst>
                          </p:cTn>
                        </p:par>
                        <p:par>
                          <p:cTn id="22" fill="hold">
                            <p:stCondLst>
                              <p:cond delay="1250"/>
                            </p:stCondLst>
                            <p:childTnLst>
                              <p:par>
                                <p:cTn id="23" presetID="10" presetClass="entr" presetSubtype="0" fill="hold" nodeType="afterEffect">
                                  <p:stCondLst>
                                    <p:cond delay="250"/>
                                  </p:stCondLst>
                                  <p:childTnLst>
                                    <p:set>
                                      <p:cBhvr>
                                        <p:cTn id="24" dur="1" fill="hold">
                                          <p:stCondLst>
                                            <p:cond delay="0"/>
                                          </p:stCondLst>
                                        </p:cTn>
                                        <p:tgtEl>
                                          <p:spTgt spid="7">
                                            <p:txEl>
                                              <p:pRg st="4" end="4"/>
                                            </p:txEl>
                                          </p:spTgt>
                                        </p:tgtEl>
                                        <p:attrNameLst>
                                          <p:attrName>style.visibility</p:attrName>
                                        </p:attrNameLst>
                                      </p:cBhvr>
                                      <p:to>
                                        <p:strVal val="visible"/>
                                      </p:to>
                                    </p:set>
                                    <p:animEffect transition="in" filter="fade">
                                      <p:cBhvr>
                                        <p:cTn id="25" dur="500"/>
                                        <p:tgtEl>
                                          <p:spTgt spid="7">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
                                            <p:txEl>
                                              <p:pRg st="5" end="5"/>
                                            </p:txEl>
                                          </p:spTgt>
                                        </p:tgtEl>
                                        <p:attrNameLst>
                                          <p:attrName>style.visibility</p:attrName>
                                        </p:attrNameLst>
                                      </p:cBhvr>
                                      <p:to>
                                        <p:strVal val="visible"/>
                                      </p:to>
                                    </p:set>
                                    <p:animEffect transition="in" filter="fade">
                                      <p:cBhvr>
                                        <p:cTn id="30" dur="500"/>
                                        <p:tgtEl>
                                          <p:spTgt spid="7">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7">
                                            <p:txEl>
                                              <p:pRg st="6" end="6"/>
                                            </p:txEl>
                                          </p:spTgt>
                                        </p:tgtEl>
                                        <p:attrNameLst>
                                          <p:attrName>style.visibility</p:attrName>
                                        </p:attrNameLst>
                                      </p:cBhvr>
                                      <p:to>
                                        <p:strVal val="visible"/>
                                      </p:to>
                                    </p:set>
                                    <p:animEffect transition="in" filter="fade">
                                      <p:cBhvr>
                                        <p:cTn id="35"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Decision: Do I Need a Medigap Policy?</a:t>
            </a:r>
          </a:p>
        </p:txBody>
      </p:sp>
      <p:grpSp>
        <p:nvGrpSpPr>
          <p:cNvPr id="48" name="Q 1 Graphic">
            <a:extLst>
              <a:ext uri="{FF2B5EF4-FFF2-40B4-BE49-F238E27FC236}">
                <a16:creationId xmlns:a16="http://schemas.microsoft.com/office/drawing/2014/main" id="{CDFC41AE-83C2-4AF2-8E04-816BD9CD1215}"/>
              </a:ext>
              <a:ext uri="{C183D7F6-B498-43B3-948B-1728B52AA6E4}">
                <adec:decorative xmlns:adec="http://schemas.microsoft.com/office/drawing/2017/decorative" val="1"/>
              </a:ext>
            </a:extLst>
          </p:cNvPr>
          <p:cNvGrpSpPr/>
          <p:nvPr/>
        </p:nvGrpSpPr>
        <p:grpSpPr>
          <a:xfrm>
            <a:off x="1030705" y="1446826"/>
            <a:ext cx="5211414" cy="914400"/>
            <a:chOff x="1030705" y="1446826"/>
            <a:chExt cx="5211414" cy="914400"/>
          </a:xfrm>
        </p:grpSpPr>
        <p:sp>
          <p:nvSpPr>
            <p:cNvPr id="22" name="Rectangle: Rounded Corners 21">
              <a:extLst>
                <a:ext uri="{FF2B5EF4-FFF2-40B4-BE49-F238E27FC236}">
                  <a16:creationId xmlns:a16="http://schemas.microsoft.com/office/drawing/2014/main" id="{E56517FB-5908-47F3-9743-3D8CE394CF04}"/>
                </a:ext>
                <a:ext uri="{C183D7F6-B498-43B3-948B-1728B52AA6E4}">
                  <adec:decorative xmlns:adec="http://schemas.microsoft.com/office/drawing/2017/decorative" val="1"/>
                </a:ext>
              </a:extLst>
            </p:cNvPr>
            <p:cNvSpPr/>
            <p:nvPr/>
          </p:nvSpPr>
          <p:spPr>
            <a:xfrm>
              <a:off x="1030705" y="1446826"/>
              <a:ext cx="484632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l" defTabSz="914400" rtl="0" eaLnBrk="1" fontAlgn="auto" latinLnBrk="0" hangingPunct="1">
                <a:lnSpc>
                  <a:spcPct val="100000"/>
                </a:lnSpc>
                <a:spcBef>
                  <a:spcPts val="600"/>
                </a:spcBef>
                <a:spcAft>
                  <a:spcPts val="0"/>
                </a:spcAft>
                <a:buClrTx/>
                <a:buSzTx/>
                <a:buFontTx/>
                <a:buNone/>
                <a:tabLst/>
                <a:defRPr/>
              </a:pPr>
              <a:endParaRPr lang="en-US" b="1" dirty="0">
                <a:ln>
                  <a:noFill/>
                </a:ln>
                <a:solidFill>
                  <a:srgbClr val="2F5597"/>
                </a:solidFill>
                <a:latin typeface="Arial" panose="020B0604020202020204" pitchFamily="34" charset="0"/>
                <a:cs typeface="Arial" panose="020B0604020202020204" pitchFamily="34" charset="0"/>
              </a:endParaRPr>
            </a:p>
          </p:txBody>
        </p:sp>
        <p:pic>
          <p:nvPicPr>
            <p:cNvPr id="47" name="Picture 46">
              <a:extLst>
                <a:ext uri="{FF2B5EF4-FFF2-40B4-BE49-F238E27FC236}">
                  <a16:creationId xmlns:a16="http://schemas.microsoft.com/office/drawing/2014/main" id="{6FD0D61F-0DD8-4DFE-993F-4257C07C407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931196" y="1589270"/>
              <a:ext cx="310923" cy="676715"/>
            </a:xfrm>
            <a:prstGeom prst="rect">
              <a:avLst/>
            </a:prstGeom>
          </p:spPr>
        </p:pic>
      </p:grpSp>
      <p:sp>
        <p:nvSpPr>
          <p:cNvPr id="13" name="Question 1 content holder">
            <a:extLst>
              <a:ext uri="{FF2B5EF4-FFF2-40B4-BE49-F238E27FC236}">
                <a16:creationId xmlns:a16="http://schemas.microsoft.com/office/drawing/2014/main" id="{56A1CDEE-01E1-B4B1-A163-9475FB06FD91}"/>
              </a:ext>
            </a:extLst>
          </p:cNvPr>
          <p:cNvSpPr>
            <a:spLocks noGrp="1"/>
          </p:cNvSpPr>
          <p:nvPr>
            <p:ph sz="quarter" idx="13"/>
          </p:nvPr>
        </p:nvSpPr>
        <p:spPr>
          <a:xfrm>
            <a:off x="1149229" y="1600063"/>
            <a:ext cx="4520183" cy="723900"/>
          </a:xfrm>
        </p:spPr>
        <p:txBody>
          <a:bodyPr/>
          <a:lstStyle/>
          <a:p>
            <a:pPr marL="0" lvl="0" indent="0">
              <a:spcAft>
                <a:spcPts val="0"/>
              </a:spcAft>
              <a:buClrTx/>
              <a:buNone/>
            </a:pPr>
            <a:r>
              <a:rPr lang="en-US" sz="1800" b="1" dirty="0"/>
              <a:t>It only works with Original Medicare, right?</a:t>
            </a:r>
            <a:endParaRPr lang="en-US" sz="1800" dirty="0"/>
          </a:p>
        </p:txBody>
      </p:sp>
      <p:sp>
        <p:nvSpPr>
          <p:cNvPr id="26" name="Answer 1 Graphic">
            <a:extLst>
              <a:ext uri="{FF2B5EF4-FFF2-40B4-BE49-F238E27FC236}">
                <a16:creationId xmlns:a16="http://schemas.microsoft.com/office/drawing/2014/main" id="{E51F959B-DE80-43CA-A045-B5A8A61B65C9}"/>
              </a:ext>
              <a:ext uri="{C183D7F6-B498-43B3-948B-1728B52AA6E4}">
                <adec:decorative xmlns:adec="http://schemas.microsoft.com/office/drawing/2017/decorative" val="1"/>
              </a:ext>
            </a:extLst>
          </p:cNvPr>
          <p:cNvSpPr/>
          <p:nvPr/>
        </p:nvSpPr>
        <p:spPr>
          <a:xfrm>
            <a:off x="6349555" y="1446459"/>
            <a:ext cx="4846320" cy="91440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F5597"/>
              </a:solidFill>
            </a:endParaRPr>
          </a:p>
        </p:txBody>
      </p:sp>
      <p:sp>
        <p:nvSpPr>
          <p:cNvPr id="14" name="Answer 1 content holder">
            <a:extLst>
              <a:ext uri="{FF2B5EF4-FFF2-40B4-BE49-F238E27FC236}">
                <a16:creationId xmlns:a16="http://schemas.microsoft.com/office/drawing/2014/main" id="{06A7AF68-CD42-713A-7791-C2CF668C5867}"/>
              </a:ext>
            </a:extLst>
          </p:cNvPr>
          <p:cNvSpPr>
            <a:spLocks noGrp="1"/>
          </p:cNvSpPr>
          <p:nvPr>
            <p:ph sz="quarter" idx="14"/>
          </p:nvPr>
        </p:nvSpPr>
        <p:spPr>
          <a:xfrm>
            <a:off x="6512571" y="1548382"/>
            <a:ext cx="4664152" cy="723900"/>
          </a:xfrm>
        </p:spPr>
        <p:txBody>
          <a:bodyPr anchor="ctr"/>
          <a:lstStyle/>
          <a:p>
            <a:pPr marL="0" lvl="0" indent="0">
              <a:spcAft>
                <a:spcPts val="0"/>
              </a:spcAft>
              <a:buClrTx/>
              <a:buNone/>
            </a:pPr>
            <a:r>
              <a:rPr lang="en-US" sz="1800" dirty="0"/>
              <a:t>Yes.</a:t>
            </a:r>
          </a:p>
        </p:txBody>
      </p:sp>
      <p:grpSp>
        <p:nvGrpSpPr>
          <p:cNvPr id="55" name="Q 2 Graphic">
            <a:extLst>
              <a:ext uri="{FF2B5EF4-FFF2-40B4-BE49-F238E27FC236}">
                <a16:creationId xmlns:a16="http://schemas.microsoft.com/office/drawing/2014/main" id="{31CF8F19-F375-4E86-8C08-E8E472B00EB0}"/>
              </a:ext>
              <a:ext uri="{C183D7F6-B498-43B3-948B-1728B52AA6E4}">
                <adec:decorative xmlns:adec="http://schemas.microsoft.com/office/drawing/2017/decorative" val="1"/>
              </a:ext>
            </a:extLst>
          </p:cNvPr>
          <p:cNvGrpSpPr/>
          <p:nvPr/>
        </p:nvGrpSpPr>
        <p:grpSpPr>
          <a:xfrm>
            <a:off x="1030706" y="2521764"/>
            <a:ext cx="5209884" cy="914400"/>
            <a:chOff x="1030706" y="2521764"/>
            <a:chExt cx="5209884" cy="914400"/>
          </a:xfrm>
        </p:grpSpPr>
        <p:sp>
          <p:nvSpPr>
            <p:cNvPr id="28" name="Rectangle: Rounded Corners 27">
              <a:extLst>
                <a:ext uri="{FF2B5EF4-FFF2-40B4-BE49-F238E27FC236}">
                  <a16:creationId xmlns:a16="http://schemas.microsoft.com/office/drawing/2014/main" id="{23BA92D8-67AD-41C3-88B9-FB864FB3BF89}"/>
                </a:ext>
                <a:ext uri="{C183D7F6-B498-43B3-948B-1728B52AA6E4}">
                  <adec:decorative xmlns:adec="http://schemas.microsoft.com/office/drawing/2017/decorative" val="1"/>
                </a:ext>
              </a:extLst>
            </p:cNvPr>
            <p:cNvSpPr/>
            <p:nvPr/>
          </p:nvSpPr>
          <p:spPr>
            <a:xfrm>
              <a:off x="1030706" y="2521764"/>
              <a:ext cx="484632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l" defTabSz="914400" rtl="0" eaLnBrk="1" fontAlgn="auto" latinLnBrk="0" hangingPunct="1">
                <a:lnSpc>
                  <a:spcPct val="100000"/>
                </a:lnSpc>
                <a:spcBef>
                  <a:spcPts val="600"/>
                </a:spcBef>
                <a:spcAft>
                  <a:spcPts val="0"/>
                </a:spcAft>
                <a:buClrTx/>
                <a:buSzTx/>
                <a:buFontTx/>
                <a:buNone/>
                <a:tabLst/>
                <a:defRPr/>
              </a:pPr>
              <a:endParaRPr lang="en-US" sz="1800" b="1" kern="1200" baseline="0" dirty="0">
                <a:ln>
                  <a:noFill/>
                </a:ln>
                <a:solidFill>
                  <a:srgbClr val="2F5597"/>
                </a:solidFill>
                <a:latin typeface="Arial" panose="020B0604020202020204" pitchFamily="34" charset="0"/>
                <a:cs typeface="Arial" panose="020B0604020202020204" pitchFamily="34" charset="0"/>
              </a:endParaRPr>
            </a:p>
          </p:txBody>
        </p:sp>
        <p:pic>
          <p:nvPicPr>
            <p:cNvPr id="49" name="Picture 48">
              <a:extLst>
                <a:ext uri="{FF2B5EF4-FFF2-40B4-BE49-F238E27FC236}">
                  <a16:creationId xmlns:a16="http://schemas.microsoft.com/office/drawing/2014/main" id="{F68D3AD1-9636-433C-B255-768A6F69128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929667" y="2632700"/>
              <a:ext cx="310923" cy="676715"/>
            </a:xfrm>
            <a:prstGeom prst="rect">
              <a:avLst/>
            </a:prstGeom>
          </p:spPr>
        </p:pic>
      </p:grpSp>
      <p:sp>
        <p:nvSpPr>
          <p:cNvPr id="15" name="Question 2 content holder">
            <a:extLst>
              <a:ext uri="{FF2B5EF4-FFF2-40B4-BE49-F238E27FC236}">
                <a16:creationId xmlns:a16="http://schemas.microsoft.com/office/drawing/2014/main" id="{0B797034-EA7E-84F2-846B-B2D10A189AE6}"/>
              </a:ext>
            </a:extLst>
          </p:cNvPr>
          <p:cNvSpPr>
            <a:spLocks noGrp="1"/>
          </p:cNvSpPr>
          <p:nvPr>
            <p:ph sz="quarter" idx="15"/>
          </p:nvPr>
        </p:nvSpPr>
        <p:spPr>
          <a:xfrm>
            <a:off x="1191388" y="2640852"/>
            <a:ext cx="4589663" cy="723900"/>
          </a:xfrm>
        </p:spPr>
        <p:txBody>
          <a:bodyPr/>
          <a:lstStyle/>
          <a:p>
            <a:pPr marL="0" lvl="0" indent="0">
              <a:spcAft>
                <a:spcPts val="0"/>
              </a:spcAft>
              <a:buClrTx/>
              <a:buNone/>
            </a:pPr>
            <a:r>
              <a:rPr lang="en-US" sz="1800" b="1" dirty="0"/>
              <a:t>What if I have other supplemental coverage, like from an employer?</a:t>
            </a:r>
          </a:p>
        </p:txBody>
      </p:sp>
      <p:sp>
        <p:nvSpPr>
          <p:cNvPr id="32" name="Answer 2 Graphic">
            <a:extLst>
              <a:ext uri="{FF2B5EF4-FFF2-40B4-BE49-F238E27FC236}">
                <a16:creationId xmlns:a16="http://schemas.microsoft.com/office/drawing/2014/main" id="{2853B1D5-6994-47DA-8FC4-CF23F1E77410}"/>
              </a:ext>
              <a:ext uri="{C183D7F6-B498-43B3-948B-1728B52AA6E4}">
                <adec:decorative xmlns:adec="http://schemas.microsoft.com/office/drawing/2017/decorative" val="1"/>
              </a:ext>
            </a:extLst>
          </p:cNvPr>
          <p:cNvSpPr/>
          <p:nvPr/>
        </p:nvSpPr>
        <p:spPr>
          <a:xfrm>
            <a:off x="6349555" y="2521695"/>
            <a:ext cx="4846320" cy="91440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2F5597"/>
              </a:solidFill>
              <a:latin typeface="Arial" panose="020B0604020202020204" pitchFamily="34" charset="0"/>
              <a:cs typeface="Arial" panose="020B0604020202020204" pitchFamily="34" charset="0"/>
            </a:endParaRPr>
          </a:p>
        </p:txBody>
      </p:sp>
      <p:sp>
        <p:nvSpPr>
          <p:cNvPr id="16" name="Answer 2 content holder">
            <a:extLst>
              <a:ext uri="{FF2B5EF4-FFF2-40B4-BE49-F238E27FC236}">
                <a16:creationId xmlns:a16="http://schemas.microsoft.com/office/drawing/2014/main" id="{D292C8E6-02B3-8739-0899-15CB770B0831}"/>
              </a:ext>
            </a:extLst>
          </p:cNvPr>
          <p:cNvSpPr>
            <a:spLocks noGrp="1"/>
          </p:cNvSpPr>
          <p:nvPr>
            <p:ph sz="quarter" idx="16"/>
          </p:nvPr>
        </p:nvSpPr>
        <p:spPr>
          <a:xfrm>
            <a:off x="6402732" y="2616945"/>
            <a:ext cx="4736871" cy="723900"/>
          </a:xfrm>
        </p:spPr>
        <p:txBody>
          <a:bodyPr anchor="ctr"/>
          <a:lstStyle/>
          <a:p>
            <a:pPr marL="0" lvl="0" indent="0">
              <a:spcAft>
                <a:spcPts val="0"/>
              </a:spcAft>
              <a:buClrTx/>
              <a:buNone/>
            </a:pPr>
            <a:r>
              <a:rPr lang="en-US" sz="1800" dirty="0"/>
              <a:t>You might not need Medigap.</a:t>
            </a:r>
          </a:p>
        </p:txBody>
      </p:sp>
      <p:grpSp>
        <p:nvGrpSpPr>
          <p:cNvPr id="54" name="Q 3 Graphic">
            <a:extLst>
              <a:ext uri="{FF2B5EF4-FFF2-40B4-BE49-F238E27FC236}">
                <a16:creationId xmlns:a16="http://schemas.microsoft.com/office/drawing/2014/main" id="{3D348B0C-E65A-44F4-B57E-EB3297A933AD}"/>
              </a:ext>
              <a:ext uri="{C183D7F6-B498-43B3-948B-1728B52AA6E4}">
                <adec:decorative xmlns:adec="http://schemas.microsoft.com/office/drawing/2017/decorative" val="1"/>
              </a:ext>
            </a:extLst>
          </p:cNvPr>
          <p:cNvGrpSpPr/>
          <p:nvPr/>
        </p:nvGrpSpPr>
        <p:grpSpPr>
          <a:xfrm>
            <a:off x="1030706" y="3596702"/>
            <a:ext cx="5202808" cy="914400"/>
            <a:chOff x="1030706" y="3596702"/>
            <a:chExt cx="5202808" cy="914400"/>
          </a:xfrm>
        </p:grpSpPr>
        <p:sp>
          <p:nvSpPr>
            <p:cNvPr id="34" name="Rectangle: Rounded Corners 33">
              <a:extLst>
                <a:ext uri="{FF2B5EF4-FFF2-40B4-BE49-F238E27FC236}">
                  <a16:creationId xmlns:a16="http://schemas.microsoft.com/office/drawing/2014/main" id="{FE718303-908B-483D-AA40-6E0A9FD0DF81}"/>
                </a:ext>
                <a:ext uri="{C183D7F6-B498-43B3-948B-1728B52AA6E4}">
                  <adec:decorative xmlns:adec="http://schemas.microsoft.com/office/drawing/2017/decorative" val="1"/>
                </a:ext>
              </a:extLst>
            </p:cNvPr>
            <p:cNvSpPr/>
            <p:nvPr/>
          </p:nvSpPr>
          <p:spPr>
            <a:xfrm>
              <a:off x="1030706" y="3596702"/>
              <a:ext cx="484632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l" defTabSz="914400" rtl="0" eaLnBrk="1" fontAlgn="auto" latinLnBrk="0" hangingPunct="1">
                <a:lnSpc>
                  <a:spcPct val="100000"/>
                </a:lnSpc>
                <a:spcBef>
                  <a:spcPts val="600"/>
                </a:spcBef>
                <a:spcAft>
                  <a:spcPts val="0"/>
                </a:spcAft>
                <a:buClrTx/>
                <a:buSzTx/>
                <a:buFontTx/>
                <a:buNone/>
                <a:tabLst/>
                <a:defRPr/>
              </a:pPr>
              <a:endParaRPr lang="en-US" sz="1800" b="1" kern="1200" baseline="0" dirty="0">
                <a:ln>
                  <a:noFill/>
                </a:ln>
                <a:solidFill>
                  <a:srgbClr val="2F5597"/>
                </a:solidFill>
                <a:latin typeface="Arial" panose="020B0604020202020204" pitchFamily="34" charset="0"/>
                <a:cs typeface="Arial" panose="020B0604020202020204" pitchFamily="34" charset="0"/>
              </a:endParaRPr>
            </a:p>
          </p:txBody>
        </p:sp>
        <p:pic>
          <p:nvPicPr>
            <p:cNvPr id="51" name="Picture 50">
              <a:extLst>
                <a:ext uri="{FF2B5EF4-FFF2-40B4-BE49-F238E27FC236}">
                  <a16:creationId xmlns:a16="http://schemas.microsoft.com/office/drawing/2014/main" id="{E80A65A2-E061-49FD-B24C-6D8335C7CDD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922591" y="3712939"/>
              <a:ext cx="310923" cy="676715"/>
            </a:xfrm>
            <a:prstGeom prst="rect">
              <a:avLst/>
            </a:prstGeom>
          </p:spPr>
        </p:pic>
      </p:grpSp>
      <p:sp>
        <p:nvSpPr>
          <p:cNvPr id="21" name="Question 3 content holder">
            <a:extLst>
              <a:ext uri="{FF2B5EF4-FFF2-40B4-BE49-F238E27FC236}">
                <a16:creationId xmlns:a16="http://schemas.microsoft.com/office/drawing/2014/main" id="{778F5C5E-C377-3DDA-97C1-6265CE1DD986}"/>
              </a:ext>
            </a:extLst>
          </p:cNvPr>
          <p:cNvSpPr>
            <a:spLocks noGrp="1"/>
          </p:cNvSpPr>
          <p:nvPr>
            <p:ph sz="quarter" idx="18"/>
          </p:nvPr>
        </p:nvSpPr>
        <p:spPr>
          <a:xfrm>
            <a:off x="1191388" y="3699810"/>
            <a:ext cx="4309614" cy="723900"/>
          </a:xfrm>
        </p:spPr>
        <p:txBody>
          <a:bodyPr anchor="ctr">
            <a:normAutofit/>
          </a:bodyPr>
          <a:lstStyle/>
          <a:p>
            <a:pPr marL="0" lvl="0" indent="0">
              <a:spcAft>
                <a:spcPts val="0"/>
              </a:spcAft>
              <a:buClrTx/>
              <a:buNone/>
            </a:pPr>
            <a:r>
              <a:rPr lang="en-US" sz="1800" b="1" dirty="0"/>
              <a:t>Can I afford Medicare deductibles and copayments?</a:t>
            </a:r>
            <a:r>
              <a:rPr lang="en-US" sz="1800" dirty="0"/>
              <a:t> .</a:t>
            </a:r>
          </a:p>
        </p:txBody>
      </p:sp>
      <p:sp>
        <p:nvSpPr>
          <p:cNvPr id="38" name="Answer 3 Graphic">
            <a:extLst>
              <a:ext uri="{FF2B5EF4-FFF2-40B4-BE49-F238E27FC236}">
                <a16:creationId xmlns:a16="http://schemas.microsoft.com/office/drawing/2014/main" id="{7FB65F1F-59AE-4ACA-AB44-3AA58D700D72}"/>
              </a:ext>
              <a:ext uri="{C183D7F6-B498-43B3-948B-1728B52AA6E4}">
                <adec:decorative xmlns:adec="http://schemas.microsoft.com/office/drawing/2017/decorative" val="1"/>
              </a:ext>
            </a:extLst>
          </p:cNvPr>
          <p:cNvSpPr/>
          <p:nvPr/>
        </p:nvSpPr>
        <p:spPr>
          <a:xfrm>
            <a:off x="6349555" y="3584444"/>
            <a:ext cx="4846320" cy="91440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2F5597"/>
              </a:solidFill>
              <a:latin typeface="Arial" panose="020B0604020202020204" pitchFamily="34" charset="0"/>
              <a:cs typeface="Arial" panose="020B0604020202020204" pitchFamily="34" charset="0"/>
            </a:endParaRPr>
          </a:p>
        </p:txBody>
      </p:sp>
      <p:sp>
        <p:nvSpPr>
          <p:cNvPr id="23" name="Answer 3 content holder">
            <a:extLst>
              <a:ext uri="{FF2B5EF4-FFF2-40B4-BE49-F238E27FC236}">
                <a16:creationId xmlns:a16="http://schemas.microsoft.com/office/drawing/2014/main" id="{31695BB8-D9F0-2E5F-0BEF-279E870D0BC9}"/>
              </a:ext>
            </a:extLst>
          </p:cNvPr>
          <p:cNvSpPr>
            <a:spLocks noGrp="1"/>
          </p:cNvSpPr>
          <p:nvPr>
            <p:ph sz="quarter" idx="19"/>
          </p:nvPr>
        </p:nvSpPr>
        <p:spPr>
          <a:xfrm>
            <a:off x="6422776" y="3571158"/>
            <a:ext cx="4114800" cy="898683"/>
          </a:xfrm>
        </p:spPr>
        <p:txBody>
          <a:bodyPr anchor="ctr"/>
          <a:lstStyle/>
          <a:p>
            <a:pPr marL="0" lvl="0" indent="0">
              <a:spcAft>
                <a:spcPts val="0"/>
              </a:spcAft>
              <a:buClrTx/>
              <a:buNone/>
            </a:pPr>
            <a:r>
              <a:rPr lang="en-US" sz="1800" dirty="0"/>
              <a:t>Weigh this against how much the monthly Medigap premium costs.</a:t>
            </a:r>
          </a:p>
        </p:txBody>
      </p:sp>
      <p:grpSp>
        <p:nvGrpSpPr>
          <p:cNvPr id="53" name="Q 4 Graphic">
            <a:extLst>
              <a:ext uri="{FF2B5EF4-FFF2-40B4-BE49-F238E27FC236}">
                <a16:creationId xmlns:a16="http://schemas.microsoft.com/office/drawing/2014/main" id="{25142F5D-B2B1-4310-AEEE-390D4CBA00F2}"/>
              </a:ext>
              <a:ext uri="{C183D7F6-B498-43B3-948B-1728B52AA6E4}">
                <adec:decorative xmlns:adec="http://schemas.microsoft.com/office/drawing/2017/decorative" val="1"/>
              </a:ext>
            </a:extLst>
          </p:cNvPr>
          <p:cNvGrpSpPr/>
          <p:nvPr/>
        </p:nvGrpSpPr>
        <p:grpSpPr>
          <a:xfrm>
            <a:off x="1030705" y="4678866"/>
            <a:ext cx="5202808" cy="914400"/>
            <a:chOff x="1030705" y="4678866"/>
            <a:chExt cx="5202808" cy="914400"/>
          </a:xfrm>
        </p:grpSpPr>
        <p:sp>
          <p:nvSpPr>
            <p:cNvPr id="40" name="Rectangle: Rounded Corners 39">
              <a:extLst>
                <a:ext uri="{FF2B5EF4-FFF2-40B4-BE49-F238E27FC236}">
                  <a16:creationId xmlns:a16="http://schemas.microsoft.com/office/drawing/2014/main" id="{A13EFDAE-3FEF-4460-A0DB-5F5AB215C75E}"/>
                </a:ext>
                <a:ext uri="{C183D7F6-B498-43B3-948B-1728B52AA6E4}">
                  <adec:decorative xmlns:adec="http://schemas.microsoft.com/office/drawing/2017/decorative" val="1"/>
                </a:ext>
              </a:extLst>
            </p:cNvPr>
            <p:cNvSpPr/>
            <p:nvPr/>
          </p:nvSpPr>
          <p:spPr>
            <a:xfrm>
              <a:off x="1030705" y="4678866"/>
              <a:ext cx="484632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l" defTabSz="914400" rtl="0" eaLnBrk="1" fontAlgn="auto" latinLnBrk="0" hangingPunct="1">
                <a:lnSpc>
                  <a:spcPct val="100000"/>
                </a:lnSpc>
                <a:spcBef>
                  <a:spcPts val="600"/>
                </a:spcBef>
                <a:spcAft>
                  <a:spcPts val="0"/>
                </a:spcAft>
                <a:buClrTx/>
                <a:buSzTx/>
                <a:buFontTx/>
                <a:buNone/>
                <a:tabLst/>
                <a:defRPr/>
              </a:pPr>
              <a:endParaRPr lang="en-US" sz="1800" b="1" kern="1200" baseline="0" dirty="0">
                <a:ln>
                  <a:noFill/>
                </a:ln>
                <a:solidFill>
                  <a:srgbClr val="2F5597"/>
                </a:solidFill>
                <a:latin typeface="Arial" panose="020B0604020202020204" pitchFamily="34" charset="0"/>
                <a:cs typeface="Arial" panose="020B0604020202020204" pitchFamily="34" charset="0"/>
              </a:endParaRPr>
            </a:p>
          </p:txBody>
        </p:sp>
        <p:pic>
          <p:nvPicPr>
            <p:cNvPr id="52" name="Picture 51">
              <a:extLst>
                <a:ext uri="{FF2B5EF4-FFF2-40B4-BE49-F238E27FC236}">
                  <a16:creationId xmlns:a16="http://schemas.microsoft.com/office/drawing/2014/main" id="{87F4CF79-DB3C-4BA7-99C5-6AE770CE70E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922590" y="4797708"/>
              <a:ext cx="310923" cy="676715"/>
            </a:xfrm>
            <a:prstGeom prst="rect">
              <a:avLst/>
            </a:prstGeom>
          </p:spPr>
        </p:pic>
      </p:grpSp>
      <p:sp>
        <p:nvSpPr>
          <p:cNvPr id="24" name="Question 4 content holder">
            <a:extLst>
              <a:ext uri="{FF2B5EF4-FFF2-40B4-BE49-F238E27FC236}">
                <a16:creationId xmlns:a16="http://schemas.microsoft.com/office/drawing/2014/main" id="{D789F59C-AC52-F8C7-C438-BABFBBED7D17}"/>
              </a:ext>
            </a:extLst>
          </p:cNvPr>
          <p:cNvSpPr>
            <a:spLocks noGrp="1"/>
          </p:cNvSpPr>
          <p:nvPr>
            <p:ph sz="quarter" idx="4294967295"/>
          </p:nvPr>
        </p:nvSpPr>
        <p:spPr>
          <a:xfrm>
            <a:off x="1127899" y="4750523"/>
            <a:ext cx="4678649" cy="723900"/>
          </a:xfrm>
        </p:spPr>
        <p:txBody>
          <a:bodyPr/>
          <a:lstStyle/>
          <a:p>
            <a:pPr marL="0" lvl="0" indent="0">
              <a:spcAft>
                <a:spcPts val="0"/>
              </a:spcAft>
              <a:buClrTx/>
              <a:buNone/>
            </a:pPr>
            <a:r>
              <a:rPr lang="en-US" sz="1800" b="1" dirty="0"/>
              <a:t>What does the monthly Medigap premium cost? </a:t>
            </a:r>
            <a:endParaRPr lang="en-US" sz="1800" dirty="0">
              <a:solidFill>
                <a:prstClr val="black"/>
              </a:solidFill>
              <a:latin typeface="Calibri" panose="020F0502020204030204"/>
            </a:endParaRPr>
          </a:p>
        </p:txBody>
      </p:sp>
      <p:sp>
        <p:nvSpPr>
          <p:cNvPr id="44" name="Answer 4 Graphic">
            <a:extLst>
              <a:ext uri="{FF2B5EF4-FFF2-40B4-BE49-F238E27FC236}">
                <a16:creationId xmlns:a16="http://schemas.microsoft.com/office/drawing/2014/main" id="{3E079D87-209F-424D-8E4A-D6B8C7957D63}"/>
              </a:ext>
              <a:ext uri="{C183D7F6-B498-43B3-948B-1728B52AA6E4}">
                <adec:decorative xmlns:adec="http://schemas.microsoft.com/office/drawing/2017/decorative" val="1"/>
              </a:ext>
            </a:extLst>
          </p:cNvPr>
          <p:cNvSpPr/>
          <p:nvPr/>
        </p:nvSpPr>
        <p:spPr>
          <a:xfrm>
            <a:off x="6349555" y="4681999"/>
            <a:ext cx="4846320" cy="91440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2F5597"/>
              </a:solidFill>
              <a:latin typeface="Arial" panose="020B0604020202020204" pitchFamily="34" charset="0"/>
              <a:cs typeface="Arial" panose="020B0604020202020204" pitchFamily="34" charset="0"/>
            </a:endParaRPr>
          </a:p>
        </p:txBody>
      </p:sp>
      <p:sp>
        <p:nvSpPr>
          <p:cNvPr id="25" name="Answer 4 content holder">
            <a:extLst>
              <a:ext uri="{FF2B5EF4-FFF2-40B4-BE49-F238E27FC236}">
                <a16:creationId xmlns:a16="http://schemas.microsoft.com/office/drawing/2014/main" id="{7A2D32C0-ADB1-FFD3-F4B5-4CB19A7EE6D2}"/>
              </a:ext>
            </a:extLst>
          </p:cNvPr>
          <p:cNvSpPr>
            <a:spLocks noGrp="1"/>
          </p:cNvSpPr>
          <p:nvPr>
            <p:ph sz="quarter" idx="4294967295"/>
          </p:nvPr>
        </p:nvSpPr>
        <p:spPr>
          <a:xfrm>
            <a:off x="6422776" y="4774115"/>
            <a:ext cx="4738519" cy="723900"/>
          </a:xfrm>
        </p:spPr>
        <p:txBody>
          <a:bodyPr anchor="ctr"/>
          <a:lstStyle/>
          <a:p>
            <a:pPr marL="0" lvl="0" indent="0">
              <a:spcAft>
                <a:spcPts val="0"/>
              </a:spcAft>
              <a:buClrTx/>
              <a:buNone/>
            </a:pPr>
            <a:r>
              <a:rPr lang="en-US" sz="1800" dirty="0"/>
              <a:t>It can vary. </a:t>
            </a:r>
          </a:p>
        </p:txBody>
      </p:sp>
      <p:sp>
        <p:nvSpPr>
          <p:cNvPr id="6" name="Slide Number Placeholder 5">
            <a:extLst>
              <a:ext uri="{FF2B5EF4-FFF2-40B4-BE49-F238E27FC236}">
                <a16:creationId xmlns:a16="http://schemas.microsoft.com/office/drawing/2014/main" id="{9957990A-E9E6-4839-B32B-E44B0E1AADD8}"/>
              </a:ext>
            </a:extLst>
          </p:cNvPr>
          <p:cNvSpPr>
            <a:spLocks noGrp="1"/>
          </p:cNvSpPr>
          <p:nvPr>
            <p:ph type="sldNum" sz="quarter" idx="12"/>
          </p:nvPr>
        </p:nvSpPr>
        <p:spPr/>
        <p:txBody>
          <a:bodyPr/>
          <a:lstStyle/>
          <a:p>
            <a:fld id="{0B2D781D-8844-5940-92D1-06EF0A7F581E}" type="slidenum">
              <a:rPr lang="en-US" smtClean="0"/>
              <a:pPr/>
              <a:t>11</a:t>
            </a:fld>
            <a:endParaRPr lang="en-US" dirty="0"/>
          </a:p>
        </p:txBody>
      </p:sp>
      <p:sp>
        <p:nvSpPr>
          <p:cNvPr id="3" name="Footer Placeholder 2"/>
          <p:cNvSpPr>
            <a:spLocks noGrp="1"/>
          </p:cNvSpPr>
          <p:nvPr>
            <p:ph type="ftr" sz="quarter" idx="11"/>
          </p:nvPr>
        </p:nvSpPr>
        <p:spPr/>
        <p:txBody>
          <a:bodyPr/>
          <a:lstStyle/>
          <a:p>
            <a:r>
              <a:rPr lang="en-US"/>
              <a:t>Marketplace to Medicare: What You Can Expect</a:t>
            </a:r>
            <a:endParaRPr lang="en-US" dirty="0"/>
          </a:p>
        </p:txBody>
      </p:sp>
      <p:sp>
        <p:nvSpPr>
          <p:cNvPr id="2" name="Date Placeholder 1"/>
          <p:cNvSpPr>
            <a:spLocks noGrp="1"/>
          </p:cNvSpPr>
          <p:nvPr>
            <p:ph type="dt" sz="half" idx="10"/>
          </p:nvPr>
        </p:nvSpPr>
        <p:spPr/>
        <p:txBody>
          <a:bodyPr/>
          <a:lstStyle/>
          <a:p>
            <a:r>
              <a:rPr lang="en-US"/>
              <a:t>November 2023</a:t>
            </a:r>
            <a:endParaRPr lang="en-US" dirty="0"/>
          </a:p>
        </p:txBody>
      </p:sp>
    </p:spTree>
    <p:custDataLst>
      <p:tags r:id="rId1"/>
    </p:custDataLst>
    <p:extLst>
      <p:ext uri="{BB962C8B-B14F-4D97-AF65-F5344CB8AC3E}">
        <p14:creationId xmlns:p14="http://schemas.microsoft.com/office/powerpoint/2010/main" val="531930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left)">
                                      <p:cBhvr>
                                        <p:cTn id="13" dur="500"/>
                                        <p:tgtEl>
                                          <p:spTgt spid="26"/>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4">
                                            <p:txEl>
                                              <p:pRg st="0" end="0"/>
                                            </p:txEl>
                                          </p:spTgt>
                                        </p:tgtEl>
                                        <p:attrNameLst>
                                          <p:attrName>style.visibility</p:attrName>
                                        </p:attrNameLst>
                                      </p:cBhvr>
                                      <p:to>
                                        <p:strVal val="visible"/>
                                      </p:to>
                                    </p:set>
                                    <p:animEffect transition="in" filter="wipe(left)">
                                      <p:cBhvr>
                                        <p:cTn id="16" dur="500"/>
                                        <p:tgtEl>
                                          <p:spTgt spid="14">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wipe(left)">
                                      <p:cBhvr>
                                        <p:cTn id="27" dur="500"/>
                                        <p:tgtEl>
                                          <p:spTgt spid="32"/>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6">
                                            <p:txEl>
                                              <p:pRg st="0" end="0"/>
                                            </p:txEl>
                                          </p:spTgt>
                                        </p:tgtEl>
                                        <p:attrNameLst>
                                          <p:attrName>style.visibility</p:attrName>
                                        </p:attrNameLst>
                                      </p:cBhvr>
                                      <p:to>
                                        <p:strVal val="visible"/>
                                      </p:to>
                                    </p:set>
                                    <p:animEffect transition="in" filter="wipe(left)">
                                      <p:cBhvr>
                                        <p:cTn id="30" dur="500"/>
                                        <p:tgtEl>
                                          <p:spTgt spid="16">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wipe(left)">
                                      <p:cBhvr>
                                        <p:cTn id="41" dur="500"/>
                                        <p:tgtEl>
                                          <p:spTgt spid="38"/>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23">
                                            <p:txEl>
                                              <p:pRg st="0" end="0"/>
                                            </p:txEl>
                                          </p:spTgt>
                                        </p:tgtEl>
                                        <p:attrNameLst>
                                          <p:attrName>style.visibility</p:attrName>
                                        </p:attrNameLst>
                                      </p:cBhvr>
                                      <p:to>
                                        <p:strVal val="visible"/>
                                      </p:to>
                                    </p:set>
                                    <p:animEffect transition="in" filter="wipe(left)">
                                      <p:cBhvr>
                                        <p:cTn id="44" dur="500"/>
                                        <p:tgtEl>
                                          <p:spTgt spid="23">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5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44"/>
                                        </p:tgtEl>
                                        <p:attrNameLst>
                                          <p:attrName>style.visibility</p:attrName>
                                        </p:attrNameLst>
                                      </p:cBhvr>
                                      <p:to>
                                        <p:strVal val="visible"/>
                                      </p:to>
                                    </p:set>
                                    <p:animEffect transition="in" filter="wipe(left)">
                                      <p:cBhvr>
                                        <p:cTn id="55" dur="500"/>
                                        <p:tgtEl>
                                          <p:spTgt spid="44"/>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25">
                                            <p:txEl>
                                              <p:pRg st="0" end="0"/>
                                            </p:txEl>
                                          </p:spTgt>
                                        </p:tgtEl>
                                        <p:attrNameLst>
                                          <p:attrName>style.visibility</p:attrName>
                                        </p:attrNameLst>
                                      </p:cBhvr>
                                      <p:to>
                                        <p:strVal val="visible"/>
                                      </p:to>
                                    </p:set>
                                    <p:animEffect transition="in" filter="wipe(left)">
                                      <p:cBhvr>
                                        <p:cTn id="58"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26" grpId="0" animBg="1"/>
      <p:bldP spid="14" grpId="0" build="p"/>
      <p:bldP spid="15" grpId="0" build="p"/>
      <p:bldP spid="32" grpId="0" animBg="1"/>
      <p:bldP spid="16" grpId="0" build="p"/>
      <p:bldP spid="21" grpId="0" build="p"/>
      <p:bldP spid="38" grpId="0" animBg="1"/>
      <p:bldP spid="23" grpId="0" build="p"/>
      <p:bldP spid="24" grpId="0" build="p"/>
      <p:bldP spid="44" grpId="0" animBg="1"/>
      <p:bldP spid="25"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p:txBody>
          <a:bodyPr>
            <a:normAutofit/>
          </a:bodyPr>
          <a:lstStyle/>
          <a:p>
            <a:r>
              <a:rPr lang="en-US" dirty="0"/>
              <a:t>Special Medicare Notice for Consumers Turning 65</a:t>
            </a:r>
          </a:p>
        </p:txBody>
      </p:sp>
      <p:sp>
        <p:nvSpPr>
          <p:cNvPr id="5" name="Content Placeholder 4">
            <a:extLst>
              <a:ext uri="{FF2B5EF4-FFF2-40B4-BE49-F238E27FC236}">
                <a16:creationId xmlns:a16="http://schemas.microsoft.com/office/drawing/2014/main" id="{710F3EA5-7453-3044-8A3D-84393179DEE8}"/>
              </a:ext>
            </a:extLst>
          </p:cNvPr>
          <p:cNvSpPr>
            <a:spLocks noGrp="1"/>
          </p:cNvSpPr>
          <p:nvPr>
            <p:ph idx="1"/>
          </p:nvPr>
        </p:nvSpPr>
        <p:spPr/>
        <p:txBody>
          <a:bodyPr>
            <a:normAutofit/>
          </a:bodyPr>
          <a:lstStyle/>
          <a:p>
            <a:pPr marL="0" indent="0">
              <a:buNone/>
            </a:pPr>
            <a:r>
              <a:rPr lang="en-US" b="1" dirty="0"/>
              <a:t>Informs you:</a:t>
            </a:r>
          </a:p>
          <a:p>
            <a:pPr marL="548640"/>
            <a:r>
              <a:rPr lang="en-US" sz="2200" dirty="0"/>
              <a:t>That you may be eligible for Medicare and can change your health coverage when you turn 65</a:t>
            </a:r>
          </a:p>
          <a:p>
            <a:pPr marL="548640"/>
            <a:r>
              <a:rPr lang="en-US" sz="2200" dirty="0"/>
              <a:t>There are different ways to sign up for Medicare</a:t>
            </a:r>
          </a:p>
          <a:p>
            <a:pPr marL="548640"/>
            <a:r>
              <a:rPr lang="en-US" sz="2200" dirty="0"/>
              <a:t>There may be late enrollment penalties if you don’t sign up when you’re first eligible</a:t>
            </a:r>
          </a:p>
          <a:p>
            <a:pPr marL="548640"/>
            <a:r>
              <a:rPr lang="en-US" sz="2200" dirty="0"/>
              <a:t>That you may cancel your Marketplace plan when you sign up for Medicare</a:t>
            </a:r>
            <a:endParaRPr lang="en-US" sz="2800" dirty="0"/>
          </a:p>
        </p:txBody>
      </p:sp>
      <p:sp>
        <p:nvSpPr>
          <p:cNvPr id="2" name="Slide Number Placeholder 1">
            <a:extLst>
              <a:ext uri="{FF2B5EF4-FFF2-40B4-BE49-F238E27FC236}">
                <a16:creationId xmlns:a16="http://schemas.microsoft.com/office/drawing/2014/main" id="{B7DFEF95-773E-4433-A630-EAB8E417DC65}"/>
              </a:ext>
            </a:extLst>
          </p:cNvPr>
          <p:cNvSpPr>
            <a:spLocks noGrp="1"/>
          </p:cNvSpPr>
          <p:nvPr>
            <p:ph type="sldNum" sz="quarter" idx="12"/>
          </p:nvPr>
        </p:nvSpPr>
        <p:spPr/>
        <p:txBody>
          <a:bodyPr/>
          <a:lstStyle/>
          <a:p>
            <a:fld id="{0B2D781D-8844-5940-92D1-06EF0A7F581E}" type="slidenum">
              <a:rPr lang="en-US" smtClean="0"/>
              <a:t>12</a:t>
            </a:fld>
            <a:endParaRPr lang="en-US"/>
          </a:p>
        </p:txBody>
      </p:sp>
      <p:sp>
        <p:nvSpPr>
          <p:cNvPr id="7" name="Footer Placeholder 6">
            <a:extLst>
              <a:ext uri="{FF2B5EF4-FFF2-40B4-BE49-F238E27FC236}">
                <a16:creationId xmlns:a16="http://schemas.microsoft.com/office/drawing/2014/main" id="{5A20AE4D-0D94-194C-9E1C-072CFE5BB361}"/>
              </a:ext>
            </a:extLst>
          </p:cNvPr>
          <p:cNvSpPr>
            <a:spLocks noGrp="1"/>
          </p:cNvSpPr>
          <p:nvPr>
            <p:ph type="ftr" sz="quarter" idx="11"/>
          </p:nvPr>
        </p:nvSpPr>
        <p:spPr/>
        <p:txBody>
          <a:bodyPr/>
          <a:lstStyle/>
          <a:p>
            <a:r>
              <a:rPr lang="en-US"/>
              <a:t>Marketplace to Medicare: What You Can Expect</a:t>
            </a:r>
            <a:endParaRPr lang="en-US" dirty="0"/>
          </a:p>
        </p:txBody>
      </p:sp>
      <p:sp>
        <p:nvSpPr>
          <p:cNvPr id="6" name="Date Placeholder 5">
            <a:extLst>
              <a:ext uri="{FF2B5EF4-FFF2-40B4-BE49-F238E27FC236}">
                <a16:creationId xmlns:a16="http://schemas.microsoft.com/office/drawing/2014/main" id="{24DFEBB1-81D0-C34F-ADEC-D0F887B655C6}"/>
              </a:ext>
            </a:extLst>
          </p:cNvPr>
          <p:cNvSpPr>
            <a:spLocks noGrp="1"/>
          </p:cNvSpPr>
          <p:nvPr>
            <p:ph type="dt" sz="half" idx="10"/>
          </p:nvPr>
        </p:nvSpPr>
        <p:spPr/>
        <p:txBody>
          <a:bodyPr/>
          <a:lstStyle/>
          <a:p>
            <a:r>
              <a:rPr lang="en-US"/>
              <a:t>November 2023</a:t>
            </a:r>
            <a:endParaRPr lang="en-US" dirty="0"/>
          </a:p>
        </p:txBody>
      </p:sp>
    </p:spTree>
    <p:custDataLst>
      <p:tags r:id="rId1"/>
    </p:custDataLst>
    <p:extLst>
      <p:ext uri="{BB962C8B-B14F-4D97-AF65-F5344CB8AC3E}">
        <p14:creationId xmlns:p14="http://schemas.microsoft.com/office/powerpoint/2010/main" val="34948948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p:txBody>
          <a:bodyPr>
            <a:normAutofit/>
          </a:bodyPr>
          <a:lstStyle/>
          <a:p>
            <a:pPr>
              <a:lnSpc>
                <a:spcPct val="100000"/>
              </a:lnSpc>
            </a:pPr>
            <a:r>
              <a:rPr lang="en-US" dirty="0"/>
              <a:t>Enrolling in Medicare: Automatic Enrollment</a:t>
            </a:r>
          </a:p>
        </p:txBody>
      </p:sp>
      <p:sp>
        <p:nvSpPr>
          <p:cNvPr id="5" name="Text Placeholder 4">
            <a:extLst>
              <a:ext uri="{FF2B5EF4-FFF2-40B4-BE49-F238E27FC236}">
                <a16:creationId xmlns:a16="http://schemas.microsoft.com/office/drawing/2014/main" id="{06A6965F-B643-07FD-A70C-3487EE5742D1}"/>
              </a:ext>
            </a:extLst>
          </p:cNvPr>
          <p:cNvSpPr>
            <a:spLocks noGrp="1"/>
          </p:cNvSpPr>
          <p:nvPr>
            <p:ph type="body" idx="1"/>
          </p:nvPr>
        </p:nvSpPr>
        <p:spPr>
          <a:xfrm>
            <a:off x="1233267" y="1355464"/>
            <a:ext cx="8179674" cy="1408510"/>
          </a:xfrm>
        </p:spPr>
        <p:txBody>
          <a:bodyPr>
            <a:normAutofit/>
          </a:bodyPr>
          <a:lstStyle/>
          <a:p>
            <a:pPr lvl="0" defTabSz="685800">
              <a:buClrTx/>
              <a:defRPr/>
            </a:pPr>
            <a:r>
              <a:rPr lang="en-US" dirty="0"/>
              <a:t>Enrollment is automatic for people who get:</a:t>
            </a:r>
          </a:p>
          <a:p>
            <a:pPr marL="548640" lvl="0" indent="-274320" defTabSz="685800">
              <a:buClrTx/>
              <a:buFont typeface="Wingdings" pitchFamily="2" charset="2"/>
              <a:buChar char="§"/>
              <a:defRPr/>
            </a:pPr>
            <a:r>
              <a:rPr lang="en-US" sz="2000" b="0" dirty="0"/>
              <a:t>Social Security Benefits</a:t>
            </a:r>
          </a:p>
          <a:p>
            <a:pPr marL="548640" lvl="0" indent="-274320" defTabSz="685800">
              <a:buClrTx/>
              <a:buFont typeface="Wingdings" pitchFamily="2" charset="2"/>
              <a:buChar char="§"/>
              <a:defRPr/>
            </a:pPr>
            <a:r>
              <a:rPr lang="en-US" sz="2000" b="0" dirty="0"/>
              <a:t>RRB Benefits</a:t>
            </a:r>
          </a:p>
        </p:txBody>
      </p:sp>
      <p:sp>
        <p:nvSpPr>
          <p:cNvPr id="3" name="Content Placeholder 2">
            <a:extLst>
              <a:ext uri="{FF2B5EF4-FFF2-40B4-BE49-F238E27FC236}">
                <a16:creationId xmlns:a16="http://schemas.microsoft.com/office/drawing/2014/main" id="{915EDE56-8566-CF06-20F9-BA838D0B73FC}"/>
              </a:ext>
            </a:extLst>
          </p:cNvPr>
          <p:cNvSpPr>
            <a:spLocks noGrp="1"/>
          </p:cNvSpPr>
          <p:nvPr>
            <p:ph sz="half" idx="2"/>
          </p:nvPr>
        </p:nvSpPr>
        <p:spPr>
          <a:xfrm>
            <a:off x="1233268" y="3173412"/>
            <a:ext cx="5283041" cy="2700835"/>
          </a:xfrm>
        </p:spPr>
        <p:txBody>
          <a:bodyPr>
            <a:normAutofit/>
          </a:bodyPr>
          <a:lstStyle/>
          <a:p>
            <a:pPr marL="0" lvl="0" indent="0" defTabSz="685800">
              <a:buClrTx/>
              <a:buNone/>
              <a:defRPr/>
            </a:pPr>
            <a:r>
              <a:rPr lang="en-US" sz="2400" b="1" dirty="0"/>
              <a:t>Look for your “Get Ready for Medicare Package” Mailed </a:t>
            </a:r>
            <a:br>
              <a:rPr lang="en-US" sz="2400" b="1" dirty="0"/>
            </a:br>
            <a:r>
              <a:rPr lang="en-US" sz="2400" b="1" dirty="0"/>
              <a:t>3 months before:</a:t>
            </a:r>
          </a:p>
          <a:p>
            <a:pPr marL="457200" lvl="1" defTabSz="685800">
              <a:spcAft>
                <a:spcPts val="1200"/>
              </a:spcAft>
              <a:buSzPct val="100000"/>
              <a:buFont typeface="Wingdings" panose="05000000000000000000" pitchFamily="2" charset="2"/>
              <a:buChar char="§"/>
              <a:defRPr/>
            </a:pPr>
            <a:r>
              <a:rPr lang="en-US" sz="2000" dirty="0"/>
              <a:t>You turn 65</a:t>
            </a:r>
          </a:p>
          <a:p>
            <a:pPr marL="457200" lvl="1" defTabSz="685800">
              <a:spcAft>
                <a:spcPts val="1200"/>
              </a:spcAft>
              <a:buSzPct val="100000"/>
              <a:buFont typeface="Wingdings" panose="05000000000000000000" pitchFamily="2" charset="2"/>
              <a:buChar char="§"/>
              <a:defRPr/>
            </a:pPr>
            <a:r>
              <a:rPr lang="en-US" sz="2000" dirty="0"/>
              <a:t>25</a:t>
            </a:r>
            <a:r>
              <a:rPr lang="en-US" sz="2000" baseline="30000" dirty="0"/>
              <a:t>th</a:t>
            </a:r>
            <a:r>
              <a:rPr lang="en-US" sz="2000" dirty="0"/>
              <a:t> month of disability benefits</a:t>
            </a:r>
          </a:p>
          <a:p>
            <a:pPr marL="0" lvl="1" indent="0" defTabSz="685800">
              <a:spcAft>
                <a:spcPts val="1200"/>
              </a:spcAft>
              <a:buSzPct val="100000"/>
              <a:buNone/>
              <a:defRPr/>
            </a:pPr>
            <a:r>
              <a:rPr lang="en-US" sz="2400" b="1" dirty="0"/>
              <a:t>Includes your Medicare card</a:t>
            </a:r>
          </a:p>
        </p:txBody>
      </p:sp>
      <p:sp>
        <p:nvSpPr>
          <p:cNvPr id="11" name="Rectangle: Rounded Corners 10">
            <a:extLst>
              <a:ext uri="{FF2B5EF4-FFF2-40B4-BE49-F238E27FC236}">
                <a16:creationId xmlns:a16="http://schemas.microsoft.com/office/drawing/2014/main" id="{F5E4010B-1C33-4D71-BA83-0EE157081DF1}"/>
              </a:ext>
              <a:ext uri="{C183D7F6-B498-43B3-948B-1728B52AA6E4}">
                <adec:decorative xmlns:adec="http://schemas.microsoft.com/office/drawing/2017/decorative" val="1"/>
              </a:ext>
            </a:extLst>
          </p:cNvPr>
          <p:cNvSpPr/>
          <p:nvPr/>
        </p:nvSpPr>
        <p:spPr>
          <a:xfrm>
            <a:off x="1047750" y="2900453"/>
            <a:ext cx="10475912" cy="2973794"/>
          </a:xfrm>
          <a:prstGeom prst="round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70A9F952-86DF-4885-83B7-DE976204A2D9}"/>
              </a:ext>
            </a:extLst>
          </p:cNvPr>
          <p:cNvSpPr>
            <a:spLocks noGrp="1"/>
          </p:cNvSpPr>
          <p:nvPr>
            <p:ph type="sldNum" sz="quarter" idx="12"/>
          </p:nvPr>
        </p:nvSpPr>
        <p:spPr/>
        <p:txBody>
          <a:bodyPr/>
          <a:lstStyle/>
          <a:p>
            <a:fld id="{0B2D781D-8844-5940-92D1-06EF0A7F581E}" type="slidenum">
              <a:rPr lang="en-US" smtClean="0"/>
              <a:t>13</a:t>
            </a:fld>
            <a:endParaRPr lang="en-US"/>
          </a:p>
        </p:txBody>
      </p:sp>
      <p:sp>
        <p:nvSpPr>
          <p:cNvPr id="7" name="Footer Placeholder 6">
            <a:extLst>
              <a:ext uri="{FF2B5EF4-FFF2-40B4-BE49-F238E27FC236}">
                <a16:creationId xmlns:a16="http://schemas.microsoft.com/office/drawing/2014/main" id="{5A20AE4D-0D94-194C-9E1C-072CFE5BB361}"/>
              </a:ext>
            </a:extLst>
          </p:cNvPr>
          <p:cNvSpPr>
            <a:spLocks noGrp="1"/>
          </p:cNvSpPr>
          <p:nvPr>
            <p:ph type="ftr" sz="quarter" idx="11"/>
          </p:nvPr>
        </p:nvSpPr>
        <p:spPr/>
        <p:txBody>
          <a:bodyPr/>
          <a:lstStyle/>
          <a:p>
            <a:r>
              <a:rPr lang="en-US"/>
              <a:t>Marketplace to Medicare: What You Can Expect</a:t>
            </a:r>
            <a:endParaRPr lang="en-US" dirty="0"/>
          </a:p>
        </p:txBody>
      </p:sp>
      <p:sp>
        <p:nvSpPr>
          <p:cNvPr id="6" name="Date Placeholder 5">
            <a:extLst>
              <a:ext uri="{FF2B5EF4-FFF2-40B4-BE49-F238E27FC236}">
                <a16:creationId xmlns:a16="http://schemas.microsoft.com/office/drawing/2014/main" id="{24DFEBB1-81D0-C34F-ADEC-D0F887B655C6}"/>
              </a:ext>
            </a:extLst>
          </p:cNvPr>
          <p:cNvSpPr>
            <a:spLocks noGrp="1"/>
          </p:cNvSpPr>
          <p:nvPr>
            <p:ph type="dt" sz="half" idx="10"/>
          </p:nvPr>
        </p:nvSpPr>
        <p:spPr/>
        <p:txBody>
          <a:bodyPr/>
          <a:lstStyle/>
          <a:p>
            <a:r>
              <a:rPr lang="en-US"/>
              <a:t>November 2023</a:t>
            </a:r>
            <a:endParaRPr lang="en-US" dirty="0"/>
          </a:p>
        </p:txBody>
      </p:sp>
      <p:pic>
        <p:nvPicPr>
          <p:cNvPr id="1027" name="Picture 2" descr="Person holding the Get Ready for Medicare  brochure.">
            <a:extLst>
              <a:ext uri="{FF2B5EF4-FFF2-40B4-BE49-F238E27FC236}">
                <a16:creationId xmlns:a16="http://schemas.microsoft.com/office/drawing/2014/main" id="{786A608F-2585-29EA-B907-7365B98CE3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21000" y="2970081"/>
            <a:ext cx="2979199" cy="2864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563314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p:txBody>
          <a:bodyPr>
            <a:normAutofit/>
          </a:bodyPr>
          <a:lstStyle/>
          <a:p>
            <a:pPr>
              <a:lnSpc>
                <a:spcPct val="100000"/>
              </a:lnSpc>
            </a:pPr>
            <a:r>
              <a:rPr lang="en-US" dirty="0"/>
              <a:t>Enrolling in Medicare: Your Initial Enrollment Period (IEP)</a:t>
            </a:r>
          </a:p>
        </p:txBody>
      </p:sp>
      <p:sp>
        <p:nvSpPr>
          <p:cNvPr id="5" name="Content Placeholder 4">
            <a:extLst>
              <a:ext uri="{FF2B5EF4-FFF2-40B4-BE49-F238E27FC236}">
                <a16:creationId xmlns:a16="http://schemas.microsoft.com/office/drawing/2014/main" id="{710F3EA5-7453-3044-8A3D-84393179DEE8}"/>
              </a:ext>
            </a:extLst>
          </p:cNvPr>
          <p:cNvSpPr>
            <a:spLocks noGrp="1"/>
          </p:cNvSpPr>
          <p:nvPr>
            <p:ph sz="quarter" idx="13"/>
          </p:nvPr>
        </p:nvSpPr>
        <p:spPr>
          <a:xfrm>
            <a:off x="970547" y="1231901"/>
            <a:ext cx="11221453" cy="723900"/>
          </a:xfrm>
        </p:spPr>
        <p:txBody>
          <a:bodyPr>
            <a:noAutofit/>
          </a:bodyPr>
          <a:lstStyle/>
          <a:p>
            <a:pPr marL="0" indent="0">
              <a:lnSpc>
                <a:spcPct val="120000"/>
              </a:lnSpc>
              <a:buNone/>
            </a:pPr>
            <a:r>
              <a:rPr lang="en-US" sz="2000" dirty="0"/>
              <a:t>If you’re </a:t>
            </a:r>
            <a:r>
              <a:rPr lang="en-US" sz="2000" b="1" dirty="0"/>
              <a:t>not</a:t>
            </a:r>
            <a:r>
              <a:rPr lang="en-US" sz="2000" dirty="0"/>
              <a:t> getting Social Security at least 4 months before turning 65, you can sign up for </a:t>
            </a:r>
            <a:br>
              <a:rPr lang="en-US" sz="2000" dirty="0"/>
            </a:br>
            <a:r>
              <a:rPr lang="en-US" sz="2000" dirty="0"/>
              <a:t>Part A and Part B during your IEP</a:t>
            </a:r>
            <a:endParaRPr lang="en-US" sz="3200" dirty="0"/>
          </a:p>
        </p:txBody>
      </p:sp>
      <p:sp>
        <p:nvSpPr>
          <p:cNvPr id="10" name="Content Placeholder 9">
            <a:extLst>
              <a:ext uri="{FF2B5EF4-FFF2-40B4-BE49-F238E27FC236}">
                <a16:creationId xmlns:a16="http://schemas.microsoft.com/office/drawing/2014/main" id="{D54DADDF-B8C6-3AC0-C735-830C631CD047}"/>
              </a:ext>
            </a:extLst>
          </p:cNvPr>
          <p:cNvSpPr>
            <a:spLocks noGrp="1"/>
          </p:cNvSpPr>
          <p:nvPr>
            <p:ph sz="quarter" idx="14"/>
          </p:nvPr>
        </p:nvSpPr>
        <p:spPr>
          <a:xfrm>
            <a:off x="2291319" y="2448938"/>
            <a:ext cx="6719387" cy="7239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529B"/>
                </a:solidFill>
                <a:effectLst/>
                <a:uLnTx/>
                <a:uFillTx/>
                <a:latin typeface="Calibri" panose="020F0502020204030204"/>
                <a:ea typeface="+mn-ea"/>
                <a:cs typeface="+mn-cs"/>
              </a:rPr>
              <a:t>It starts 3 months before your 65</a:t>
            </a:r>
            <a:r>
              <a:rPr kumimoji="0" lang="en-US" sz="2000" b="0" i="0" u="none" strike="noStrike" kern="1200" cap="none" spc="0" normalizeH="0" baseline="30000" noProof="0" dirty="0">
                <a:ln>
                  <a:noFill/>
                </a:ln>
                <a:solidFill>
                  <a:srgbClr val="00529B"/>
                </a:solidFill>
                <a:effectLst/>
                <a:uLnTx/>
                <a:uFillTx/>
                <a:latin typeface="Calibri" panose="020F0502020204030204"/>
                <a:ea typeface="+mn-ea"/>
                <a:cs typeface="+mn-cs"/>
              </a:rPr>
              <a:t>th</a:t>
            </a:r>
            <a:r>
              <a:rPr kumimoji="0" lang="en-US" sz="2000" b="0" i="0" u="none" strike="noStrike" kern="1200" cap="none" spc="0" normalizeH="0" baseline="0" noProof="0" dirty="0">
                <a:ln>
                  <a:noFill/>
                </a:ln>
                <a:solidFill>
                  <a:srgbClr val="00529B"/>
                </a:solidFill>
                <a:effectLst/>
                <a:uLnTx/>
                <a:uFillTx/>
                <a:latin typeface="Calibri" panose="020F0502020204030204"/>
                <a:ea typeface="+mn-ea"/>
                <a:cs typeface="+mn-cs"/>
              </a:rPr>
              <a:t> birthday (including your birthday month) and ends 3 months after your 65</a:t>
            </a:r>
            <a:r>
              <a:rPr kumimoji="0" lang="en-US" sz="2000" b="0" i="0" u="none" strike="noStrike" kern="1200" cap="none" spc="0" normalizeH="0" baseline="30000" noProof="0" dirty="0">
                <a:ln>
                  <a:noFill/>
                </a:ln>
                <a:solidFill>
                  <a:srgbClr val="00529B"/>
                </a:solidFill>
                <a:effectLst/>
                <a:uLnTx/>
                <a:uFillTx/>
                <a:latin typeface="Calibri" panose="020F0502020204030204"/>
                <a:ea typeface="+mn-ea"/>
                <a:cs typeface="+mn-cs"/>
              </a:rPr>
              <a:t>th</a:t>
            </a:r>
            <a:r>
              <a:rPr kumimoji="0" lang="en-US" sz="2000" b="0" i="0" u="none" strike="noStrike" kern="1200" cap="none" spc="0" normalizeH="0" baseline="0" noProof="0" dirty="0">
                <a:ln>
                  <a:noFill/>
                </a:ln>
                <a:solidFill>
                  <a:srgbClr val="00529B"/>
                </a:solidFill>
                <a:effectLst/>
                <a:uLnTx/>
                <a:uFillTx/>
                <a:latin typeface="Calibri" panose="020F0502020204030204"/>
                <a:ea typeface="+mn-ea"/>
                <a:cs typeface="+mn-cs"/>
              </a:rPr>
              <a:t> birthday</a:t>
            </a:r>
          </a:p>
        </p:txBody>
      </p:sp>
      <p:sp>
        <p:nvSpPr>
          <p:cNvPr id="12" name="Content Placeholder 11">
            <a:extLst>
              <a:ext uri="{FF2B5EF4-FFF2-40B4-BE49-F238E27FC236}">
                <a16:creationId xmlns:a16="http://schemas.microsoft.com/office/drawing/2014/main" id="{3790EFD6-46EE-C490-E871-C2E8055030FE}"/>
              </a:ext>
            </a:extLst>
          </p:cNvPr>
          <p:cNvSpPr>
            <a:spLocks noGrp="1"/>
          </p:cNvSpPr>
          <p:nvPr>
            <p:ph sz="quarter" idx="15"/>
          </p:nvPr>
        </p:nvSpPr>
        <p:spPr>
          <a:xfrm>
            <a:off x="2323443" y="3873591"/>
            <a:ext cx="6536077" cy="7239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529B"/>
                </a:solidFill>
                <a:effectLst/>
                <a:uLnTx/>
                <a:uFillTx/>
                <a:latin typeface="Calibri" panose="020F0502020204030204"/>
                <a:ea typeface="+mn-ea"/>
                <a:cs typeface="+mn-cs"/>
              </a:rPr>
              <a:t>Enroll with Social Security or the RRB</a:t>
            </a:r>
          </a:p>
        </p:txBody>
      </p:sp>
      <p:sp>
        <p:nvSpPr>
          <p:cNvPr id="13" name="Content Placeholder 12">
            <a:extLst>
              <a:ext uri="{FF2B5EF4-FFF2-40B4-BE49-F238E27FC236}">
                <a16:creationId xmlns:a16="http://schemas.microsoft.com/office/drawing/2014/main" id="{E0D6EB9B-BBE4-6792-4C1C-9F4C75F862A9}"/>
              </a:ext>
            </a:extLst>
          </p:cNvPr>
          <p:cNvSpPr>
            <a:spLocks noGrp="1"/>
          </p:cNvSpPr>
          <p:nvPr>
            <p:ph sz="quarter" idx="16"/>
          </p:nvPr>
        </p:nvSpPr>
        <p:spPr>
          <a:xfrm>
            <a:off x="2323443" y="5289127"/>
            <a:ext cx="6287158" cy="7239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529B"/>
                </a:solidFill>
                <a:effectLst/>
                <a:uLnTx/>
                <a:uFillTx/>
                <a:latin typeface="Calibri" panose="020F0502020204030204"/>
                <a:ea typeface="+mn-ea"/>
                <a:cs typeface="+mn-cs"/>
              </a:rPr>
              <a:t>Coverage begins based on the month you enrolled</a:t>
            </a:r>
          </a:p>
        </p:txBody>
      </p:sp>
      <p:sp>
        <p:nvSpPr>
          <p:cNvPr id="2" name="Rectangle: Rounded Corners 1">
            <a:extLst>
              <a:ext uri="{FF2B5EF4-FFF2-40B4-BE49-F238E27FC236}">
                <a16:creationId xmlns:a16="http://schemas.microsoft.com/office/drawing/2014/main" id="{CD5870B7-272C-46DB-BA0E-AB85CE4B44DE}"/>
              </a:ext>
              <a:ext uri="{C183D7F6-B498-43B3-948B-1728B52AA6E4}">
                <adec:decorative xmlns:adec="http://schemas.microsoft.com/office/drawing/2017/decorative" val="1"/>
              </a:ext>
            </a:extLst>
          </p:cNvPr>
          <p:cNvSpPr/>
          <p:nvPr/>
        </p:nvSpPr>
        <p:spPr>
          <a:xfrm>
            <a:off x="9154829" y="2753360"/>
            <a:ext cx="2772033" cy="2439126"/>
          </a:xfrm>
          <a:prstGeom prst="roundRect">
            <a:avLst/>
          </a:prstGeom>
          <a:solidFill>
            <a:srgbClr val="0052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13">
            <a:extLst>
              <a:ext uri="{FF2B5EF4-FFF2-40B4-BE49-F238E27FC236}">
                <a16:creationId xmlns:a16="http://schemas.microsoft.com/office/drawing/2014/main" id="{095BD8E1-B505-3EA2-FAE6-5A9617446976}"/>
              </a:ext>
            </a:extLst>
          </p:cNvPr>
          <p:cNvSpPr>
            <a:spLocks noGrp="1"/>
          </p:cNvSpPr>
          <p:nvPr>
            <p:ph sz="quarter" idx="17"/>
          </p:nvPr>
        </p:nvSpPr>
        <p:spPr>
          <a:xfrm>
            <a:off x="9374189" y="3002415"/>
            <a:ext cx="2552673" cy="255421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If you have End-Stage Renal Disease (ESRD), you may be eligible for premium-free Part A, but not required to sign up for Medicare</a:t>
            </a:r>
          </a:p>
        </p:txBody>
      </p:sp>
      <p:grpSp>
        <p:nvGrpSpPr>
          <p:cNvPr id="19" name="Group 18">
            <a:extLst>
              <a:ext uri="{FF2B5EF4-FFF2-40B4-BE49-F238E27FC236}">
                <a16:creationId xmlns:a16="http://schemas.microsoft.com/office/drawing/2014/main" id="{CD9EF9E0-12A2-4C78-9739-5012D868AC43}"/>
              </a:ext>
              <a:ext uri="{C183D7F6-B498-43B3-948B-1728B52AA6E4}">
                <adec:decorative xmlns:adec="http://schemas.microsoft.com/office/drawing/2017/decorative" val="1"/>
              </a:ext>
            </a:extLst>
          </p:cNvPr>
          <p:cNvGrpSpPr/>
          <p:nvPr/>
        </p:nvGrpSpPr>
        <p:grpSpPr>
          <a:xfrm>
            <a:off x="838200" y="2129244"/>
            <a:ext cx="8021320" cy="1259115"/>
            <a:chOff x="838200" y="2129244"/>
            <a:chExt cx="8021320" cy="1259115"/>
          </a:xfrm>
        </p:grpSpPr>
        <p:sp>
          <p:nvSpPr>
            <p:cNvPr id="11" name="Rectangle: Rounded Corners 10">
              <a:extLst>
                <a:ext uri="{FF2B5EF4-FFF2-40B4-BE49-F238E27FC236}">
                  <a16:creationId xmlns:a16="http://schemas.microsoft.com/office/drawing/2014/main" id="{63B3163A-A247-44EB-9694-E40C61AC5747}"/>
                </a:ext>
                <a:ext uri="{C183D7F6-B498-43B3-948B-1728B52AA6E4}">
                  <adec:decorative xmlns:adec="http://schemas.microsoft.com/office/drawing/2017/decorative" val="1"/>
                </a:ext>
              </a:extLst>
            </p:cNvPr>
            <p:cNvSpPr/>
            <p:nvPr/>
          </p:nvSpPr>
          <p:spPr>
            <a:xfrm>
              <a:off x="1994313" y="2322105"/>
              <a:ext cx="6865207" cy="933450"/>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CAF2E908-9D48-4CEF-8D4B-3B9C944962E4}"/>
                </a:ext>
                <a:ext uri="{C183D7F6-B498-43B3-948B-1728B52AA6E4}">
                  <adec:decorative xmlns:adec="http://schemas.microsoft.com/office/drawing/2017/decorative" val="1"/>
                </a:ext>
              </a:extLst>
            </p:cNvPr>
            <p:cNvSpPr/>
            <p:nvPr/>
          </p:nvSpPr>
          <p:spPr>
            <a:xfrm>
              <a:off x="838200" y="2129244"/>
              <a:ext cx="1341120" cy="1259115"/>
            </a:xfrm>
            <a:prstGeom prst="roundRect">
              <a:avLst/>
            </a:prstGeom>
            <a:solidFill>
              <a:srgbClr val="005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Graphic 26">
              <a:extLst>
                <a:ext uri="{FF2B5EF4-FFF2-40B4-BE49-F238E27FC236}">
                  <a16:creationId xmlns:a16="http://schemas.microsoft.com/office/drawing/2014/main" id="{652C4115-DAB4-4196-B985-AD93975E14FA}"/>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79913" y="2247895"/>
              <a:ext cx="914400" cy="914400"/>
            </a:xfrm>
            <a:prstGeom prst="rect">
              <a:avLst/>
            </a:prstGeom>
          </p:spPr>
        </p:pic>
      </p:grpSp>
      <p:grpSp>
        <p:nvGrpSpPr>
          <p:cNvPr id="29" name="Group 28">
            <a:extLst>
              <a:ext uri="{FF2B5EF4-FFF2-40B4-BE49-F238E27FC236}">
                <a16:creationId xmlns:a16="http://schemas.microsoft.com/office/drawing/2014/main" id="{397702E1-9E30-4FD8-9C6D-102C04BDD806}"/>
              </a:ext>
              <a:ext uri="{C183D7F6-B498-43B3-948B-1728B52AA6E4}">
                <adec:decorative xmlns:adec="http://schemas.microsoft.com/office/drawing/2017/decorative" val="1"/>
              </a:ext>
            </a:extLst>
          </p:cNvPr>
          <p:cNvGrpSpPr/>
          <p:nvPr/>
        </p:nvGrpSpPr>
        <p:grpSpPr>
          <a:xfrm>
            <a:off x="838200" y="3471573"/>
            <a:ext cx="8021320" cy="1259115"/>
            <a:chOff x="838200" y="3471573"/>
            <a:chExt cx="8021320" cy="1259115"/>
          </a:xfrm>
        </p:grpSpPr>
        <p:sp>
          <p:nvSpPr>
            <p:cNvPr id="23" name="Rectangle: Rounded Corners 22">
              <a:extLst>
                <a:ext uri="{FF2B5EF4-FFF2-40B4-BE49-F238E27FC236}">
                  <a16:creationId xmlns:a16="http://schemas.microsoft.com/office/drawing/2014/main" id="{D204E945-FE93-4725-BB76-6EB0D1387C30}"/>
                </a:ext>
                <a:ext uri="{C183D7F6-B498-43B3-948B-1728B52AA6E4}">
                  <adec:decorative xmlns:adec="http://schemas.microsoft.com/office/drawing/2017/decorative" val="1"/>
                </a:ext>
              </a:extLst>
            </p:cNvPr>
            <p:cNvSpPr/>
            <p:nvPr/>
          </p:nvSpPr>
          <p:spPr>
            <a:xfrm>
              <a:off x="1994313" y="3664434"/>
              <a:ext cx="6865207" cy="933450"/>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E860D12F-E075-4A10-89D4-2A7F7A2BF416}"/>
                </a:ext>
                <a:ext uri="{C183D7F6-B498-43B3-948B-1728B52AA6E4}">
                  <adec:decorative xmlns:adec="http://schemas.microsoft.com/office/drawing/2017/decorative" val="1"/>
                </a:ext>
              </a:extLst>
            </p:cNvPr>
            <p:cNvSpPr/>
            <p:nvPr/>
          </p:nvSpPr>
          <p:spPr>
            <a:xfrm>
              <a:off x="838200" y="3471573"/>
              <a:ext cx="1341120" cy="1259115"/>
            </a:xfrm>
            <a:prstGeom prst="roundRect">
              <a:avLst/>
            </a:prstGeom>
            <a:solidFill>
              <a:srgbClr val="005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Graphic 23">
              <a:extLst>
                <a:ext uri="{FF2B5EF4-FFF2-40B4-BE49-F238E27FC236}">
                  <a16:creationId xmlns:a16="http://schemas.microsoft.com/office/drawing/2014/main" id="{71DAE24C-80AB-475E-86EC-82BA5E7C7184}"/>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13591" y="3691250"/>
              <a:ext cx="819760" cy="819760"/>
            </a:xfrm>
            <a:prstGeom prst="rect">
              <a:avLst/>
            </a:prstGeom>
          </p:spPr>
        </p:pic>
      </p:grpSp>
      <p:grpSp>
        <p:nvGrpSpPr>
          <p:cNvPr id="31" name="Group 30">
            <a:extLst>
              <a:ext uri="{FF2B5EF4-FFF2-40B4-BE49-F238E27FC236}">
                <a16:creationId xmlns:a16="http://schemas.microsoft.com/office/drawing/2014/main" id="{E250DF31-C1F4-4809-95BE-4229557AD3D2}"/>
              </a:ext>
              <a:ext uri="{C183D7F6-B498-43B3-948B-1728B52AA6E4}">
                <adec:decorative xmlns:adec="http://schemas.microsoft.com/office/drawing/2017/decorative" val="1"/>
              </a:ext>
            </a:extLst>
          </p:cNvPr>
          <p:cNvGrpSpPr/>
          <p:nvPr/>
        </p:nvGrpSpPr>
        <p:grpSpPr>
          <a:xfrm>
            <a:off x="838200" y="4836974"/>
            <a:ext cx="8021320" cy="1259115"/>
            <a:chOff x="838200" y="4836974"/>
            <a:chExt cx="8021320" cy="1259115"/>
          </a:xfrm>
        </p:grpSpPr>
        <p:sp>
          <p:nvSpPr>
            <p:cNvPr id="21" name="Rectangle: Rounded Corners 20">
              <a:extLst>
                <a:ext uri="{FF2B5EF4-FFF2-40B4-BE49-F238E27FC236}">
                  <a16:creationId xmlns:a16="http://schemas.microsoft.com/office/drawing/2014/main" id="{8BD359AD-D5BE-4537-9F55-FA4F02DA1080}"/>
                </a:ext>
                <a:ext uri="{C183D7F6-B498-43B3-948B-1728B52AA6E4}">
                  <adec:decorative xmlns:adec="http://schemas.microsoft.com/office/drawing/2017/decorative" val="1"/>
                </a:ext>
              </a:extLst>
            </p:cNvPr>
            <p:cNvSpPr/>
            <p:nvPr/>
          </p:nvSpPr>
          <p:spPr>
            <a:xfrm>
              <a:off x="1994313" y="5029835"/>
              <a:ext cx="6865207" cy="933450"/>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D86FFB3F-5118-487D-8302-2600552A0073}"/>
                </a:ext>
                <a:ext uri="{C183D7F6-B498-43B3-948B-1728B52AA6E4}">
                  <adec:decorative xmlns:adec="http://schemas.microsoft.com/office/drawing/2017/decorative" val="1"/>
                </a:ext>
              </a:extLst>
            </p:cNvPr>
            <p:cNvSpPr/>
            <p:nvPr/>
          </p:nvSpPr>
          <p:spPr>
            <a:xfrm>
              <a:off x="838200" y="4836974"/>
              <a:ext cx="1341120" cy="1259115"/>
            </a:xfrm>
            <a:prstGeom prst="roundRect">
              <a:avLst/>
            </a:prstGeom>
            <a:solidFill>
              <a:srgbClr val="005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1C011FBA-E250-408B-BBB7-E89F22DDBE26}"/>
                </a:ext>
                <a:ext uri="{C183D7F6-B498-43B3-948B-1728B52AA6E4}">
                  <adec:decorative xmlns:adec="http://schemas.microsoft.com/office/drawing/2017/decorative" val="1"/>
                </a:ext>
              </a:extLst>
            </p:cNvPr>
            <p:cNvSpPr>
              <a:spLocks noChangeAspect="1"/>
            </p:cNvSpPr>
            <p:nvPr/>
          </p:nvSpPr>
          <p:spPr>
            <a:xfrm>
              <a:off x="1143860" y="4991349"/>
              <a:ext cx="706331" cy="897006"/>
            </a:xfrm>
            <a:custGeom>
              <a:avLst/>
              <a:gdLst>
                <a:gd name="connsiteX0" fmla="*/ 1395692 w 2300085"/>
                <a:gd name="connsiteY0" fmla="*/ 1724568 h 2920995"/>
                <a:gd name="connsiteX1" fmla="*/ 1500744 w 2300085"/>
                <a:gd name="connsiteY1" fmla="*/ 1742077 h 2920995"/>
                <a:gd name="connsiteX2" fmla="*/ 1634978 w 2300085"/>
                <a:gd name="connsiteY2" fmla="*/ 1827675 h 2920995"/>
                <a:gd name="connsiteX3" fmla="*/ 1652486 w 2300085"/>
                <a:gd name="connsiteY3" fmla="*/ 1858801 h 2920995"/>
                <a:gd name="connsiteX4" fmla="*/ 1740030 w 2300085"/>
                <a:gd name="connsiteY4" fmla="*/ 2181739 h 2920995"/>
                <a:gd name="connsiteX5" fmla="*/ 1703067 w 2300085"/>
                <a:gd name="connsiteY5" fmla="*/ 2255665 h 2920995"/>
                <a:gd name="connsiteX6" fmla="*/ 1687504 w 2300085"/>
                <a:gd name="connsiteY6" fmla="*/ 2257610 h 2920995"/>
                <a:gd name="connsiteX7" fmla="*/ 1631087 w 2300085"/>
                <a:gd name="connsiteY7" fmla="*/ 2214811 h 2920995"/>
                <a:gd name="connsiteX8" fmla="*/ 1553271 w 2300085"/>
                <a:gd name="connsiteY8" fmla="*/ 1930782 h 2920995"/>
                <a:gd name="connsiteX9" fmla="*/ 1553271 w 2300085"/>
                <a:gd name="connsiteY9" fmla="*/ 2065209 h 2920995"/>
                <a:gd name="connsiteX10" fmla="*/ 1664159 w 2300085"/>
                <a:gd name="connsiteY10" fmla="*/ 2479387 h 2920995"/>
                <a:gd name="connsiteX11" fmla="*/ 1553271 w 2300085"/>
                <a:gd name="connsiteY11" fmla="*/ 2479387 h 2920995"/>
                <a:gd name="connsiteX12" fmla="*/ 1553271 w 2300085"/>
                <a:gd name="connsiteY12" fmla="*/ 2919049 h 2920995"/>
                <a:gd name="connsiteX13" fmla="*/ 1436546 w 2300085"/>
                <a:gd name="connsiteY13" fmla="*/ 2919049 h 2920995"/>
                <a:gd name="connsiteX14" fmla="*/ 1436546 w 2300085"/>
                <a:gd name="connsiteY14" fmla="*/ 2479387 h 2920995"/>
                <a:gd name="connsiteX15" fmla="*/ 1358730 w 2300085"/>
                <a:gd name="connsiteY15" fmla="*/ 2479387 h 2920995"/>
                <a:gd name="connsiteX16" fmla="*/ 1358730 w 2300085"/>
                <a:gd name="connsiteY16" fmla="*/ 2920995 h 2920995"/>
                <a:gd name="connsiteX17" fmla="*/ 1242005 w 2300085"/>
                <a:gd name="connsiteY17" fmla="*/ 2920995 h 2920995"/>
                <a:gd name="connsiteX18" fmla="*/ 1242005 w 2300085"/>
                <a:gd name="connsiteY18" fmla="*/ 2479387 h 2920995"/>
                <a:gd name="connsiteX19" fmla="*/ 1130921 w 2300085"/>
                <a:gd name="connsiteY19" fmla="*/ 2479387 h 2920995"/>
                <a:gd name="connsiteX20" fmla="*/ 1242005 w 2300085"/>
                <a:gd name="connsiteY20" fmla="*/ 2065015 h 2920995"/>
                <a:gd name="connsiteX21" fmla="*/ 1242005 w 2300085"/>
                <a:gd name="connsiteY21" fmla="*/ 1930782 h 2920995"/>
                <a:gd name="connsiteX22" fmla="*/ 1164188 w 2300085"/>
                <a:gd name="connsiteY22" fmla="*/ 2214811 h 2920995"/>
                <a:gd name="connsiteX23" fmla="*/ 1107576 w 2300085"/>
                <a:gd name="connsiteY23" fmla="*/ 2257610 h 2920995"/>
                <a:gd name="connsiteX24" fmla="*/ 1092013 w 2300085"/>
                <a:gd name="connsiteY24" fmla="*/ 2255665 h 2920995"/>
                <a:gd name="connsiteX25" fmla="*/ 1091262 w 2300085"/>
                <a:gd name="connsiteY25" fmla="*/ 2255449 h 2920995"/>
                <a:gd name="connsiteX26" fmla="*/ 1051159 w 2300085"/>
                <a:gd name="connsiteY26" fmla="*/ 2181739 h 2920995"/>
                <a:gd name="connsiteX27" fmla="*/ 1138703 w 2300085"/>
                <a:gd name="connsiteY27" fmla="*/ 1858801 h 2920995"/>
                <a:gd name="connsiteX28" fmla="*/ 1156406 w 2300085"/>
                <a:gd name="connsiteY28" fmla="*/ 1827675 h 2920995"/>
                <a:gd name="connsiteX29" fmla="*/ 1290640 w 2300085"/>
                <a:gd name="connsiteY29" fmla="*/ 1742077 h 2920995"/>
                <a:gd name="connsiteX30" fmla="*/ 1395692 w 2300085"/>
                <a:gd name="connsiteY30" fmla="*/ 1724568 h 2920995"/>
                <a:gd name="connsiteX31" fmla="*/ 420354 w 2300085"/>
                <a:gd name="connsiteY31" fmla="*/ 1724568 h 2920995"/>
                <a:gd name="connsiteX32" fmla="*/ 525406 w 2300085"/>
                <a:gd name="connsiteY32" fmla="*/ 1742077 h 2920995"/>
                <a:gd name="connsiteX33" fmla="*/ 635711 w 2300085"/>
                <a:gd name="connsiteY33" fmla="*/ 1805497 h 2920995"/>
                <a:gd name="connsiteX34" fmla="*/ 613339 w 2300085"/>
                <a:gd name="connsiteY34" fmla="*/ 1846545 h 2920995"/>
                <a:gd name="connsiteX35" fmla="*/ 613339 w 2300085"/>
                <a:gd name="connsiteY35" fmla="*/ 1847518 h 2920995"/>
                <a:gd name="connsiteX36" fmla="*/ 613339 w 2300085"/>
                <a:gd name="connsiteY36" fmla="*/ 1848685 h 2920995"/>
                <a:gd name="connsiteX37" fmla="*/ 525990 w 2300085"/>
                <a:gd name="connsiteY37" fmla="*/ 2171623 h 2920995"/>
                <a:gd name="connsiteX38" fmla="*/ 537468 w 2300085"/>
                <a:gd name="connsiteY38" fmla="*/ 2251385 h 2920995"/>
                <a:gd name="connsiteX39" fmla="*/ 593885 w 2300085"/>
                <a:gd name="connsiteY39" fmla="*/ 2293211 h 2920995"/>
                <a:gd name="connsiteX40" fmla="*/ 619953 w 2300085"/>
                <a:gd name="connsiteY40" fmla="*/ 2296518 h 2920995"/>
                <a:gd name="connsiteX41" fmla="*/ 639407 w 2300085"/>
                <a:gd name="connsiteY41" fmla="*/ 2294184 h 2920995"/>
                <a:gd name="connsiteX42" fmla="*/ 640742 w 2300085"/>
                <a:gd name="connsiteY42" fmla="*/ 2299188 h 2920995"/>
                <a:gd name="connsiteX43" fmla="*/ 641715 w 2300085"/>
                <a:gd name="connsiteY43" fmla="*/ 2298272 h 2920995"/>
                <a:gd name="connsiteX44" fmla="*/ 699496 w 2300085"/>
                <a:gd name="connsiteY44" fmla="*/ 2481152 h 2920995"/>
                <a:gd name="connsiteX45" fmla="*/ 578127 w 2300085"/>
                <a:gd name="connsiteY45" fmla="*/ 2481152 h 2920995"/>
                <a:gd name="connsiteX46" fmla="*/ 578127 w 2300085"/>
                <a:gd name="connsiteY46" fmla="*/ 2919049 h 2920995"/>
                <a:gd name="connsiteX47" fmla="*/ 461402 w 2300085"/>
                <a:gd name="connsiteY47" fmla="*/ 2919049 h 2920995"/>
                <a:gd name="connsiteX48" fmla="*/ 461402 w 2300085"/>
                <a:gd name="connsiteY48" fmla="*/ 2481152 h 2920995"/>
                <a:gd name="connsiteX49" fmla="*/ 447275 w 2300085"/>
                <a:gd name="connsiteY49" fmla="*/ 2481152 h 2920995"/>
                <a:gd name="connsiteX50" fmla="*/ 449152 w 2300085"/>
                <a:gd name="connsiteY50" fmla="*/ 2479387 h 2920995"/>
                <a:gd name="connsiteX51" fmla="*/ 383586 w 2300085"/>
                <a:gd name="connsiteY51" fmla="*/ 2479387 h 2920995"/>
                <a:gd name="connsiteX52" fmla="*/ 383586 w 2300085"/>
                <a:gd name="connsiteY52" fmla="*/ 2920995 h 2920995"/>
                <a:gd name="connsiteX53" fmla="*/ 266861 w 2300085"/>
                <a:gd name="connsiteY53" fmla="*/ 2920995 h 2920995"/>
                <a:gd name="connsiteX54" fmla="*/ 266861 w 2300085"/>
                <a:gd name="connsiteY54" fmla="*/ 2479387 h 2920995"/>
                <a:gd name="connsiteX55" fmla="*/ 155778 w 2300085"/>
                <a:gd name="connsiteY55" fmla="*/ 2479387 h 2920995"/>
                <a:gd name="connsiteX56" fmla="*/ 266861 w 2300085"/>
                <a:gd name="connsiteY56" fmla="*/ 2065015 h 2920995"/>
                <a:gd name="connsiteX57" fmla="*/ 266861 w 2300085"/>
                <a:gd name="connsiteY57" fmla="*/ 1930782 h 2920995"/>
                <a:gd name="connsiteX58" fmla="*/ 189045 w 2300085"/>
                <a:gd name="connsiteY58" fmla="*/ 2214811 h 2920995"/>
                <a:gd name="connsiteX59" fmla="*/ 132433 w 2300085"/>
                <a:gd name="connsiteY59" fmla="*/ 2257610 h 2920995"/>
                <a:gd name="connsiteX60" fmla="*/ 116870 w 2300085"/>
                <a:gd name="connsiteY60" fmla="*/ 2255665 h 2920995"/>
                <a:gd name="connsiteX61" fmla="*/ 116119 w 2300085"/>
                <a:gd name="connsiteY61" fmla="*/ 2255449 h 2920995"/>
                <a:gd name="connsiteX62" fmla="*/ 76017 w 2300085"/>
                <a:gd name="connsiteY62" fmla="*/ 2181739 h 2920995"/>
                <a:gd name="connsiteX63" fmla="*/ 163365 w 2300085"/>
                <a:gd name="connsiteY63" fmla="*/ 1858801 h 2920995"/>
                <a:gd name="connsiteX64" fmla="*/ 181069 w 2300085"/>
                <a:gd name="connsiteY64" fmla="*/ 1827675 h 2920995"/>
                <a:gd name="connsiteX65" fmla="*/ 315302 w 2300085"/>
                <a:gd name="connsiteY65" fmla="*/ 1742077 h 2920995"/>
                <a:gd name="connsiteX66" fmla="*/ 420354 w 2300085"/>
                <a:gd name="connsiteY66" fmla="*/ 1724568 h 2920995"/>
                <a:gd name="connsiteX67" fmla="*/ 1878399 w 2300085"/>
                <a:gd name="connsiteY67" fmla="*/ 1722624 h 2920995"/>
                <a:gd name="connsiteX68" fmla="*/ 1983451 w 2300085"/>
                <a:gd name="connsiteY68" fmla="*/ 1740132 h 2920995"/>
                <a:gd name="connsiteX69" fmla="*/ 2117684 w 2300085"/>
                <a:gd name="connsiteY69" fmla="*/ 1825730 h 2920995"/>
                <a:gd name="connsiteX70" fmla="*/ 2135193 w 2300085"/>
                <a:gd name="connsiteY70" fmla="*/ 1856857 h 2920995"/>
                <a:gd name="connsiteX71" fmla="*/ 2224682 w 2300085"/>
                <a:gd name="connsiteY71" fmla="*/ 2179795 h 2920995"/>
                <a:gd name="connsiteX72" fmla="*/ 2181883 w 2300085"/>
                <a:gd name="connsiteY72" fmla="*/ 2253720 h 2920995"/>
                <a:gd name="connsiteX73" fmla="*/ 2166320 w 2300085"/>
                <a:gd name="connsiteY73" fmla="*/ 2255666 h 2920995"/>
                <a:gd name="connsiteX74" fmla="*/ 2109903 w 2300085"/>
                <a:gd name="connsiteY74" fmla="*/ 2212867 h 2920995"/>
                <a:gd name="connsiteX75" fmla="*/ 2032086 w 2300085"/>
                <a:gd name="connsiteY75" fmla="*/ 1928837 h 2920995"/>
                <a:gd name="connsiteX76" fmla="*/ 2032086 w 2300085"/>
                <a:gd name="connsiteY76" fmla="*/ 2917106 h 2920995"/>
                <a:gd name="connsiteX77" fmla="*/ 1915362 w 2300085"/>
                <a:gd name="connsiteY77" fmla="*/ 2917106 h 2920995"/>
                <a:gd name="connsiteX78" fmla="*/ 1915362 w 2300085"/>
                <a:gd name="connsiteY78" fmla="*/ 2362664 h 2920995"/>
                <a:gd name="connsiteX79" fmla="*/ 1837545 w 2300085"/>
                <a:gd name="connsiteY79" fmla="*/ 2362664 h 2920995"/>
                <a:gd name="connsiteX80" fmla="*/ 1837545 w 2300085"/>
                <a:gd name="connsiteY80" fmla="*/ 2919051 h 2920995"/>
                <a:gd name="connsiteX81" fmla="*/ 1720820 w 2300085"/>
                <a:gd name="connsiteY81" fmla="*/ 2919051 h 2920995"/>
                <a:gd name="connsiteX82" fmla="*/ 1720820 w 2300085"/>
                <a:gd name="connsiteY82" fmla="*/ 2286792 h 2920995"/>
                <a:gd name="connsiteX83" fmla="*/ 1773346 w 2300085"/>
                <a:gd name="connsiteY83" fmla="*/ 2170068 h 2920995"/>
                <a:gd name="connsiteX84" fmla="*/ 1685802 w 2300085"/>
                <a:gd name="connsiteY84" fmla="*/ 1847130 h 2920995"/>
                <a:gd name="connsiteX85" fmla="*/ 1662458 w 2300085"/>
                <a:gd name="connsiteY85" fmla="*/ 1802385 h 2920995"/>
                <a:gd name="connsiteX86" fmla="*/ 1773346 w 2300085"/>
                <a:gd name="connsiteY86" fmla="*/ 1740132 h 2920995"/>
                <a:gd name="connsiteX87" fmla="*/ 1878399 w 2300085"/>
                <a:gd name="connsiteY87" fmla="*/ 1722624 h 2920995"/>
                <a:gd name="connsiteX88" fmla="*/ 906520 w 2300085"/>
                <a:gd name="connsiteY88" fmla="*/ 1719097 h 2920995"/>
                <a:gd name="connsiteX89" fmla="*/ 1011572 w 2300085"/>
                <a:gd name="connsiteY89" fmla="*/ 1736605 h 2920995"/>
                <a:gd name="connsiteX90" fmla="*/ 1122461 w 2300085"/>
                <a:gd name="connsiteY90" fmla="*/ 1798858 h 2920995"/>
                <a:gd name="connsiteX91" fmla="*/ 1099116 w 2300085"/>
                <a:gd name="connsiteY91" fmla="*/ 1845548 h 2920995"/>
                <a:gd name="connsiteX92" fmla="*/ 1011572 w 2300085"/>
                <a:gd name="connsiteY92" fmla="*/ 2168486 h 2920995"/>
                <a:gd name="connsiteX93" fmla="*/ 1064099 w 2300085"/>
                <a:gd name="connsiteY93" fmla="*/ 2285211 h 2920995"/>
                <a:gd name="connsiteX94" fmla="*/ 1064099 w 2300085"/>
                <a:gd name="connsiteY94" fmla="*/ 2915524 h 2920995"/>
                <a:gd name="connsiteX95" fmla="*/ 947374 w 2300085"/>
                <a:gd name="connsiteY95" fmla="*/ 2915524 h 2920995"/>
                <a:gd name="connsiteX96" fmla="*/ 947374 w 2300085"/>
                <a:gd name="connsiteY96" fmla="*/ 2361083 h 2920995"/>
                <a:gd name="connsiteX97" fmla="*/ 869558 w 2300085"/>
                <a:gd name="connsiteY97" fmla="*/ 2361083 h 2920995"/>
                <a:gd name="connsiteX98" fmla="*/ 869558 w 2300085"/>
                <a:gd name="connsiteY98" fmla="*/ 2917470 h 2920995"/>
                <a:gd name="connsiteX99" fmla="*/ 752833 w 2300085"/>
                <a:gd name="connsiteY99" fmla="*/ 2917470 h 2920995"/>
                <a:gd name="connsiteX100" fmla="*/ 752833 w 2300085"/>
                <a:gd name="connsiteY100" fmla="*/ 1927255 h 2920995"/>
                <a:gd name="connsiteX101" fmla="*/ 675016 w 2300085"/>
                <a:gd name="connsiteY101" fmla="*/ 2211285 h 2920995"/>
                <a:gd name="connsiteX102" fmla="*/ 618599 w 2300085"/>
                <a:gd name="connsiteY102" fmla="*/ 2254084 h 2920995"/>
                <a:gd name="connsiteX103" fmla="*/ 603035 w 2300085"/>
                <a:gd name="connsiteY103" fmla="*/ 2252139 h 2920995"/>
                <a:gd name="connsiteX104" fmla="*/ 562182 w 2300085"/>
                <a:gd name="connsiteY104" fmla="*/ 2178213 h 2920995"/>
                <a:gd name="connsiteX105" fmla="*/ 649725 w 2300085"/>
                <a:gd name="connsiteY105" fmla="*/ 1853330 h 2920995"/>
                <a:gd name="connsiteX106" fmla="*/ 667234 w 2300085"/>
                <a:gd name="connsiteY106" fmla="*/ 1822203 h 2920995"/>
                <a:gd name="connsiteX107" fmla="*/ 801468 w 2300085"/>
                <a:gd name="connsiteY107" fmla="*/ 1736605 h 2920995"/>
                <a:gd name="connsiteX108" fmla="*/ 906520 w 2300085"/>
                <a:gd name="connsiteY108" fmla="*/ 1719097 h 2920995"/>
                <a:gd name="connsiteX109" fmla="*/ 421249 w 2300085"/>
                <a:gd name="connsiteY109" fmla="*/ 1417559 h 2920995"/>
                <a:gd name="connsiteX110" fmla="*/ 557428 w 2300085"/>
                <a:gd name="connsiteY110" fmla="*/ 1553737 h 2920995"/>
                <a:gd name="connsiteX111" fmla="*/ 421249 w 2300085"/>
                <a:gd name="connsiteY111" fmla="*/ 1689916 h 2920995"/>
                <a:gd name="connsiteX112" fmla="*/ 285071 w 2300085"/>
                <a:gd name="connsiteY112" fmla="*/ 1553737 h 2920995"/>
                <a:gd name="connsiteX113" fmla="*/ 421249 w 2300085"/>
                <a:gd name="connsiteY113" fmla="*/ 1417559 h 2920995"/>
                <a:gd name="connsiteX114" fmla="*/ 1879905 w 2300085"/>
                <a:gd name="connsiteY114" fmla="*/ 1411358 h 2920995"/>
                <a:gd name="connsiteX115" fmla="*/ 2016083 w 2300085"/>
                <a:gd name="connsiteY115" fmla="*/ 1547537 h 2920995"/>
                <a:gd name="connsiteX116" fmla="*/ 1879905 w 2300085"/>
                <a:gd name="connsiteY116" fmla="*/ 1683716 h 2920995"/>
                <a:gd name="connsiteX117" fmla="*/ 1743725 w 2300085"/>
                <a:gd name="connsiteY117" fmla="*/ 1547537 h 2920995"/>
                <a:gd name="connsiteX118" fmla="*/ 1879905 w 2300085"/>
                <a:gd name="connsiteY118" fmla="*/ 1411358 h 2920995"/>
                <a:gd name="connsiteX119" fmla="*/ 1393553 w 2300085"/>
                <a:gd name="connsiteY119" fmla="*/ 1411358 h 2920995"/>
                <a:gd name="connsiteX120" fmla="*/ 1529731 w 2300085"/>
                <a:gd name="connsiteY120" fmla="*/ 1547537 h 2920995"/>
                <a:gd name="connsiteX121" fmla="*/ 1393553 w 2300085"/>
                <a:gd name="connsiteY121" fmla="*/ 1683716 h 2920995"/>
                <a:gd name="connsiteX122" fmla="*/ 1257373 w 2300085"/>
                <a:gd name="connsiteY122" fmla="*/ 1547537 h 2920995"/>
                <a:gd name="connsiteX123" fmla="*/ 1393553 w 2300085"/>
                <a:gd name="connsiteY123" fmla="*/ 1411358 h 2920995"/>
                <a:gd name="connsiteX124" fmla="*/ 907200 w 2300085"/>
                <a:gd name="connsiteY124" fmla="*/ 1411358 h 2920995"/>
                <a:gd name="connsiteX125" fmla="*/ 1043378 w 2300085"/>
                <a:gd name="connsiteY125" fmla="*/ 1547537 h 2920995"/>
                <a:gd name="connsiteX126" fmla="*/ 907200 w 2300085"/>
                <a:gd name="connsiteY126" fmla="*/ 1683716 h 2920995"/>
                <a:gd name="connsiteX127" fmla="*/ 771020 w 2300085"/>
                <a:gd name="connsiteY127" fmla="*/ 1547537 h 2920995"/>
                <a:gd name="connsiteX128" fmla="*/ 907200 w 2300085"/>
                <a:gd name="connsiteY128" fmla="*/ 1411358 h 2920995"/>
                <a:gd name="connsiteX129" fmla="*/ 1150044 w 2300085"/>
                <a:gd name="connsiteY129" fmla="*/ 0 h 2920995"/>
                <a:gd name="connsiteX130" fmla="*/ 1207545 w 2300085"/>
                <a:gd name="connsiteY130" fmla="*/ 62381 h 2920995"/>
                <a:gd name="connsiteX131" fmla="*/ 1207545 w 2300085"/>
                <a:gd name="connsiteY131" fmla="*/ 140356 h 2920995"/>
                <a:gd name="connsiteX132" fmla="*/ 2300085 w 2300085"/>
                <a:gd name="connsiteY132" fmla="*/ 1263205 h 2920995"/>
                <a:gd name="connsiteX133" fmla="*/ 2271334 w 2300085"/>
                <a:gd name="connsiteY133" fmla="*/ 1294395 h 2920995"/>
                <a:gd name="connsiteX134" fmla="*/ 2242584 w 2300085"/>
                <a:gd name="connsiteY134" fmla="*/ 1263205 h 2920995"/>
                <a:gd name="connsiteX135" fmla="*/ 1897570 w 2300085"/>
                <a:gd name="connsiteY135" fmla="*/ 926351 h 2920995"/>
                <a:gd name="connsiteX136" fmla="*/ 1552559 w 2300085"/>
                <a:gd name="connsiteY136" fmla="*/ 1263205 h 2920995"/>
                <a:gd name="connsiteX137" fmla="*/ 1523808 w 2300085"/>
                <a:gd name="connsiteY137" fmla="*/ 1294395 h 2920995"/>
                <a:gd name="connsiteX138" fmla="*/ 1495056 w 2300085"/>
                <a:gd name="connsiteY138" fmla="*/ 1263205 h 2920995"/>
                <a:gd name="connsiteX139" fmla="*/ 1207545 w 2300085"/>
                <a:gd name="connsiteY139" fmla="*/ 932589 h 2920995"/>
                <a:gd name="connsiteX140" fmla="*/ 1207545 w 2300085"/>
                <a:gd name="connsiteY140" fmla="*/ 935639 h 2920995"/>
                <a:gd name="connsiteX141" fmla="*/ 1195887 w 2300085"/>
                <a:gd name="connsiteY141" fmla="*/ 931751 h 2920995"/>
                <a:gd name="connsiteX142" fmla="*/ 1150494 w 2300085"/>
                <a:gd name="connsiteY142" fmla="*/ 926742 h 2920995"/>
                <a:gd name="connsiteX143" fmla="*/ 1105101 w 2300085"/>
                <a:gd name="connsiteY143" fmla="*/ 931751 h 2920995"/>
                <a:gd name="connsiteX144" fmla="*/ 1092541 w 2300085"/>
                <a:gd name="connsiteY144" fmla="*/ 935940 h 2920995"/>
                <a:gd name="connsiteX145" fmla="*/ 1092541 w 2300085"/>
                <a:gd name="connsiteY145" fmla="*/ 932589 h 2920995"/>
                <a:gd name="connsiteX146" fmla="*/ 805031 w 2300085"/>
                <a:gd name="connsiteY146" fmla="*/ 1263205 h 2920995"/>
                <a:gd name="connsiteX147" fmla="*/ 776280 w 2300085"/>
                <a:gd name="connsiteY147" fmla="*/ 1294395 h 2920995"/>
                <a:gd name="connsiteX148" fmla="*/ 747529 w 2300085"/>
                <a:gd name="connsiteY148" fmla="*/ 1263205 h 2920995"/>
                <a:gd name="connsiteX149" fmla="*/ 402515 w 2300085"/>
                <a:gd name="connsiteY149" fmla="*/ 926351 h 2920995"/>
                <a:gd name="connsiteX150" fmla="*/ 57503 w 2300085"/>
                <a:gd name="connsiteY150" fmla="*/ 1263205 h 2920995"/>
                <a:gd name="connsiteX151" fmla="*/ 28752 w 2300085"/>
                <a:gd name="connsiteY151" fmla="*/ 1294395 h 2920995"/>
                <a:gd name="connsiteX152" fmla="*/ 0 w 2300085"/>
                <a:gd name="connsiteY152" fmla="*/ 1263205 h 2920995"/>
                <a:gd name="connsiteX153" fmla="*/ 1092541 w 2300085"/>
                <a:gd name="connsiteY153" fmla="*/ 140356 h 2920995"/>
                <a:gd name="connsiteX154" fmla="*/ 1092541 w 2300085"/>
                <a:gd name="connsiteY154" fmla="*/ 62381 h 2920995"/>
                <a:gd name="connsiteX155" fmla="*/ 1150044 w 2300085"/>
                <a:gd name="connsiteY155" fmla="*/ 0 h 2920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Lst>
              <a:rect l="l" t="t" r="r" b="b"/>
              <a:pathLst>
                <a:path w="2300085" h="2920995">
                  <a:moveTo>
                    <a:pt x="1395692" y="1724568"/>
                  </a:moveTo>
                  <a:cubicBezTo>
                    <a:pt x="1431196" y="1724568"/>
                    <a:pt x="1466699" y="1730404"/>
                    <a:pt x="1500744" y="1742077"/>
                  </a:cubicBezTo>
                  <a:cubicBezTo>
                    <a:pt x="1551668" y="1759512"/>
                    <a:pt x="1597690" y="1788858"/>
                    <a:pt x="1634978" y="1827675"/>
                  </a:cubicBezTo>
                  <a:cubicBezTo>
                    <a:pt x="1643053" y="1836622"/>
                    <a:pt x="1649035" y="1847253"/>
                    <a:pt x="1652486" y="1858801"/>
                  </a:cubicBezTo>
                  <a:lnTo>
                    <a:pt x="1740030" y="2181739"/>
                  </a:lnTo>
                  <a:cubicBezTo>
                    <a:pt x="1748205" y="2212185"/>
                    <a:pt x="1732328" y="2243936"/>
                    <a:pt x="1703067" y="2255665"/>
                  </a:cubicBezTo>
                  <a:cubicBezTo>
                    <a:pt x="1698044" y="2257266"/>
                    <a:pt x="1692768" y="2257925"/>
                    <a:pt x="1687504" y="2257610"/>
                  </a:cubicBezTo>
                  <a:cubicBezTo>
                    <a:pt x="1661398" y="2257110"/>
                    <a:pt x="1638602" y="2239816"/>
                    <a:pt x="1631087" y="2214811"/>
                  </a:cubicBezTo>
                  <a:lnTo>
                    <a:pt x="1553271" y="1930782"/>
                  </a:lnTo>
                  <a:lnTo>
                    <a:pt x="1553271" y="2065209"/>
                  </a:lnTo>
                  <a:lnTo>
                    <a:pt x="1664159" y="2479387"/>
                  </a:lnTo>
                  <a:lnTo>
                    <a:pt x="1553271" y="2479387"/>
                  </a:lnTo>
                  <a:lnTo>
                    <a:pt x="1553271" y="2919049"/>
                  </a:lnTo>
                  <a:lnTo>
                    <a:pt x="1436546" y="2919049"/>
                  </a:lnTo>
                  <a:lnTo>
                    <a:pt x="1436546" y="2479387"/>
                  </a:lnTo>
                  <a:lnTo>
                    <a:pt x="1358730" y="2479387"/>
                  </a:lnTo>
                  <a:lnTo>
                    <a:pt x="1358730" y="2920995"/>
                  </a:lnTo>
                  <a:lnTo>
                    <a:pt x="1242005" y="2920995"/>
                  </a:lnTo>
                  <a:lnTo>
                    <a:pt x="1242005" y="2479387"/>
                  </a:lnTo>
                  <a:lnTo>
                    <a:pt x="1130921" y="2479387"/>
                  </a:lnTo>
                  <a:lnTo>
                    <a:pt x="1242005" y="2065015"/>
                  </a:lnTo>
                  <a:lnTo>
                    <a:pt x="1242005" y="1930782"/>
                  </a:lnTo>
                  <a:lnTo>
                    <a:pt x="1164188" y="2214811"/>
                  </a:lnTo>
                  <a:cubicBezTo>
                    <a:pt x="1156597" y="2239847"/>
                    <a:pt x="1133732" y="2257132"/>
                    <a:pt x="1107576" y="2257610"/>
                  </a:cubicBezTo>
                  <a:cubicBezTo>
                    <a:pt x="1102312" y="2257925"/>
                    <a:pt x="1097036" y="2257266"/>
                    <a:pt x="1092013" y="2255665"/>
                  </a:cubicBezTo>
                  <a:cubicBezTo>
                    <a:pt x="1091762" y="2255595"/>
                    <a:pt x="1091511" y="2255523"/>
                    <a:pt x="1091262" y="2255449"/>
                  </a:cubicBezTo>
                  <a:cubicBezTo>
                    <a:pt x="1059834" y="2246169"/>
                    <a:pt x="1041880" y="2213167"/>
                    <a:pt x="1051159" y="2181739"/>
                  </a:cubicBezTo>
                  <a:lnTo>
                    <a:pt x="1138703" y="1858801"/>
                  </a:lnTo>
                  <a:cubicBezTo>
                    <a:pt x="1142590" y="1847403"/>
                    <a:pt x="1148595" y="1836842"/>
                    <a:pt x="1156406" y="1827675"/>
                  </a:cubicBezTo>
                  <a:cubicBezTo>
                    <a:pt x="1193359" y="1788451"/>
                    <a:pt x="1239490" y="1759035"/>
                    <a:pt x="1290640" y="1742077"/>
                  </a:cubicBezTo>
                  <a:cubicBezTo>
                    <a:pt x="1324685" y="1730404"/>
                    <a:pt x="1360188" y="1724568"/>
                    <a:pt x="1395692" y="1724568"/>
                  </a:cubicBezTo>
                  <a:close/>
                  <a:moveTo>
                    <a:pt x="420354" y="1724568"/>
                  </a:moveTo>
                  <a:cubicBezTo>
                    <a:pt x="455858" y="1724568"/>
                    <a:pt x="491362" y="1730404"/>
                    <a:pt x="525406" y="1742077"/>
                  </a:cubicBezTo>
                  <a:cubicBezTo>
                    <a:pt x="565805" y="1756160"/>
                    <a:pt x="603215" y="1777670"/>
                    <a:pt x="635711" y="1805497"/>
                  </a:cubicBezTo>
                  <a:cubicBezTo>
                    <a:pt x="625962" y="1817800"/>
                    <a:pt x="618395" y="1831684"/>
                    <a:pt x="613339" y="1846545"/>
                  </a:cubicBezTo>
                  <a:lnTo>
                    <a:pt x="613339" y="1847518"/>
                  </a:lnTo>
                  <a:lnTo>
                    <a:pt x="613339" y="1848685"/>
                  </a:lnTo>
                  <a:lnTo>
                    <a:pt x="525990" y="2171623"/>
                  </a:lnTo>
                  <a:cubicBezTo>
                    <a:pt x="519169" y="2198686"/>
                    <a:pt x="523293" y="2227344"/>
                    <a:pt x="537468" y="2251385"/>
                  </a:cubicBezTo>
                  <a:cubicBezTo>
                    <a:pt x="550068" y="2272179"/>
                    <a:pt x="570326" y="2287198"/>
                    <a:pt x="593885" y="2293211"/>
                  </a:cubicBezTo>
                  <a:cubicBezTo>
                    <a:pt x="602343" y="2295690"/>
                    <a:pt x="611142" y="2296806"/>
                    <a:pt x="619953" y="2296518"/>
                  </a:cubicBezTo>
                  <a:cubicBezTo>
                    <a:pt x="626499" y="2296384"/>
                    <a:pt x="633015" y="2295602"/>
                    <a:pt x="639407" y="2294184"/>
                  </a:cubicBezTo>
                  <a:lnTo>
                    <a:pt x="640742" y="2299188"/>
                  </a:lnTo>
                  <a:lnTo>
                    <a:pt x="641715" y="2298272"/>
                  </a:lnTo>
                  <a:lnTo>
                    <a:pt x="699496" y="2481152"/>
                  </a:lnTo>
                  <a:lnTo>
                    <a:pt x="578127" y="2481152"/>
                  </a:lnTo>
                  <a:lnTo>
                    <a:pt x="578127" y="2919049"/>
                  </a:lnTo>
                  <a:lnTo>
                    <a:pt x="461402" y="2919049"/>
                  </a:lnTo>
                  <a:lnTo>
                    <a:pt x="461402" y="2481152"/>
                  </a:lnTo>
                  <a:lnTo>
                    <a:pt x="447275" y="2481152"/>
                  </a:lnTo>
                  <a:lnTo>
                    <a:pt x="449152" y="2479387"/>
                  </a:lnTo>
                  <a:lnTo>
                    <a:pt x="383586" y="2479387"/>
                  </a:lnTo>
                  <a:lnTo>
                    <a:pt x="383586" y="2920995"/>
                  </a:lnTo>
                  <a:lnTo>
                    <a:pt x="266861" y="2920995"/>
                  </a:lnTo>
                  <a:lnTo>
                    <a:pt x="266861" y="2479387"/>
                  </a:lnTo>
                  <a:lnTo>
                    <a:pt x="155778" y="2479387"/>
                  </a:lnTo>
                  <a:lnTo>
                    <a:pt x="266861" y="2065015"/>
                  </a:lnTo>
                  <a:lnTo>
                    <a:pt x="266861" y="1930782"/>
                  </a:lnTo>
                  <a:lnTo>
                    <a:pt x="189045" y="2214811"/>
                  </a:lnTo>
                  <a:cubicBezTo>
                    <a:pt x="181454" y="2239847"/>
                    <a:pt x="158589" y="2257132"/>
                    <a:pt x="132433" y="2257610"/>
                  </a:cubicBezTo>
                  <a:cubicBezTo>
                    <a:pt x="127170" y="2257925"/>
                    <a:pt x="121894" y="2257266"/>
                    <a:pt x="116870" y="2255665"/>
                  </a:cubicBezTo>
                  <a:cubicBezTo>
                    <a:pt x="116619" y="2255595"/>
                    <a:pt x="116369" y="2255523"/>
                    <a:pt x="116119" y="2255449"/>
                  </a:cubicBezTo>
                  <a:cubicBezTo>
                    <a:pt x="84691" y="2246169"/>
                    <a:pt x="66736" y="2213167"/>
                    <a:pt x="76017" y="2181739"/>
                  </a:cubicBezTo>
                  <a:lnTo>
                    <a:pt x="163365" y="1858801"/>
                  </a:lnTo>
                  <a:cubicBezTo>
                    <a:pt x="167330" y="1847438"/>
                    <a:pt x="173328" y="1836890"/>
                    <a:pt x="181069" y="1827675"/>
                  </a:cubicBezTo>
                  <a:cubicBezTo>
                    <a:pt x="218022" y="1788451"/>
                    <a:pt x="264151" y="1759035"/>
                    <a:pt x="315302" y="1742077"/>
                  </a:cubicBezTo>
                  <a:cubicBezTo>
                    <a:pt x="349346" y="1730404"/>
                    <a:pt x="384850" y="1724568"/>
                    <a:pt x="420354" y="1724568"/>
                  </a:cubicBezTo>
                  <a:close/>
                  <a:moveTo>
                    <a:pt x="1878399" y="1722624"/>
                  </a:moveTo>
                  <a:cubicBezTo>
                    <a:pt x="1915362" y="1722624"/>
                    <a:pt x="1950379" y="1728460"/>
                    <a:pt x="1983451" y="1740132"/>
                  </a:cubicBezTo>
                  <a:cubicBezTo>
                    <a:pt x="2034032" y="1757641"/>
                    <a:pt x="2080722" y="1786822"/>
                    <a:pt x="2117684" y="1825730"/>
                  </a:cubicBezTo>
                  <a:cubicBezTo>
                    <a:pt x="2125466" y="1833512"/>
                    <a:pt x="2131302" y="1845184"/>
                    <a:pt x="2135193" y="1856857"/>
                  </a:cubicBezTo>
                  <a:lnTo>
                    <a:pt x="2224682" y="2179795"/>
                  </a:lnTo>
                  <a:cubicBezTo>
                    <a:pt x="2232463" y="2210921"/>
                    <a:pt x="2214955" y="2245939"/>
                    <a:pt x="2181883" y="2253720"/>
                  </a:cubicBezTo>
                  <a:cubicBezTo>
                    <a:pt x="2176047" y="2255666"/>
                    <a:pt x="2172156" y="2255666"/>
                    <a:pt x="2166320" y="2255666"/>
                  </a:cubicBezTo>
                  <a:cubicBezTo>
                    <a:pt x="2141029" y="2255666"/>
                    <a:pt x="2117684" y="2238157"/>
                    <a:pt x="2109903" y="2212867"/>
                  </a:cubicBezTo>
                  <a:lnTo>
                    <a:pt x="2032086" y="1928837"/>
                  </a:lnTo>
                  <a:lnTo>
                    <a:pt x="2032086" y="2917106"/>
                  </a:lnTo>
                  <a:lnTo>
                    <a:pt x="1915362" y="2917106"/>
                  </a:lnTo>
                  <a:lnTo>
                    <a:pt x="1915362" y="2362664"/>
                  </a:lnTo>
                  <a:lnTo>
                    <a:pt x="1837545" y="2362664"/>
                  </a:lnTo>
                  <a:lnTo>
                    <a:pt x="1837545" y="2919051"/>
                  </a:lnTo>
                  <a:lnTo>
                    <a:pt x="1720820" y="2919051"/>
                  </a:lnTo>
                  <a:lnTo>
                    <a:pt x="1720820" y="2286792"/>
                  </a:lnTo>
                  <a:cubicBezTo>
                    <a:pt x="1761673" y="2267338"/>
                    <a:pt x="1786964" y="2218703"/>
                    <a:pt x="1773346" y="2170068"/>
                  </a:cubicBezTo>
                  <a:lnTo>
                    <a:pt x="1685802" y="1847130"/>
                  </a:lnTo>
                  <a:cubicBezTo>
                    <a:pt x="1681912" y="1831567"/>
                    <a:pt x="1674130" y="1816003"/>
                    <a:pt x="1662458" y="1802385"/>
                  </a:cubicBezTo>
                  <a:cubicBezTo>
                    <a:pt x="1695529" y="1775150"/>
                    <a:pt x="1732492" y="1753750"/>
                    <a:pt x="1773346" y="1740132"/>
                  </a:cubicBezTo>
                  <a:cubicBezTo>
                    <a:pt x="1806419" y="1728460"/>
                    <a:pt x="1841436" y="1722624"/>
                    <a:pt x="1878399" y="1722624"/>
                  </a:cubicBezTo>
                  <a:close/>
                  <a:moveTo>
                    <a:pt x="906520" y="1719097"/>
                  </a:moveTo>
                  <a:cubicBezTo>
                    <a:pt x="943483" y="1719097"/>
                    <a:pt x="978501" y="1724933"/>
                    <a:pt x="1011572" y="1736605"/>
                  </a:cubicBezTo>
                  <a:cubicBezTo>
                    <a:pt x="1052426" y="1750223"/>
                    <a:pt x="1091334" y="1771623"/>
                    <a:pt x="1122461" y="1798858"/>
                  </a:cubicBezTo>
                  <a:cubicBezTo>
                    <a:pt x="1112734" y="1812476"/>
                    <a:pt x="1103007" y="1828039"/>
                    <a:pt x="1099116" y="1845548"/>
                  </a:cubicBezTo>
                  <a:lnTo>
                    <a:pt x="1011572" y="2168486"/>
                  </a:lnTo>
                  <a:cubicBezTo>
                    <a:pt x="999900" y="2217121"/>
                    <a:pt x="1023245" y="2265757"/>
                    <a:pt x="1064099" y="2285211"/>
                  </a:cubicBezTo>
                  <a:lnTo>
                    <a:pt x="1064099" y="2915524"/>
                  </a:lnTo>
                  <a:lnTo>
                    <a:pt x="947374" y="2915524"/>
                  </a:lnTo>
                  <a:lnTo>
                    <a:pt x="947374" y="2361083"/>
                  </a:lnTo>
                  <a:lnTo>
                    <a:pt x="869558" y="2361083"/>
                  </a:lnTo>
                  <a:lnTo>
                    <a:pt x="869558" y="2917470"/>
                  </a:lnTo>
                  <a:lnTo>
                    <a:pt x="752833" y="2917470"/>
                  </a:lnTo>
                  <a:lnTo>
                    <a:pt x="752833" y="1927255"/>
                  </a:lnTo>
                  <a:lnTo>
                    <a:pt x="675016" y="2211285"/>
                  </a:lnTo>
                  <a:cubicBezTo>
                    <a:pt x="667234" y="2236575"/>
                    <a:pt x="643889" y="2254084"/>
                    <a:pt x="618599" y="2254084"/>
                  </a:cubicBezTo>
                  <a:cubicBezTo>
                    <a:pt x="612763" y="2254084"/>
                    <a:pt x="608872" y="2254084"/>
                    <a:pt x="603035" y="2252139"/>
                  </a:cubicBezTo>
                  <a:cubicBezTo>
                    <a:pt x="569964" y="2244357"/>
                    <a:pt x="554400" y="2209340"/>
                    <a:pt x="562182" y="2178213"/>
                  </a:cubicBezTo>
                  <a:lnTo>
                    <a:pt x="649725" y="1853330"/>
                  </a:lnTo>
                  <a:cubicBezTo>
                    <a:pt x="653616" y="1841657"/>
                    <a:pt x="659452" y="1831930"/>
                    <a:pt x="667234" y="1822203"/>
                  </a:cubicBezTo>
                  <a:cubicBezTo>
                    <a:pt x="704198" y="1783295"/>
                    <a:pt x="748942" y="1754114"/>
                    <a:pt x="801468" y="1736605"/>
                  </a:cubicBezTo>
                  <a:cubicBezTo>
                    <a:pt x="834540" y="1724933"/>
                    <a:pt x="869558" y="1719097"/>
                    <a:pt x="906520" y="1719097"/>
                  </a:cubicBezTo>
                  <a:close/>
                  <a:moveTo>
                    <a:pt x="421249" y="1417559"/>
                  </a:moveTo>
                  <a:cubicBezTo>
                    <a:pt x="496459" y="1417559"/>
                    <a:pt x="557428" y="1478528"/>
                    <a:pt x="557428" y="1553737"/>
                  </a:cubicBezTo>
                  <a:cubicBezTo>
                    <a:pt x="557428" y="1628947"/>
                    <a:pt x="496459" y="1689916"/>
                    <a:pt x="421249" y="1689916"/>
                  </a:cubicBezTo>
                  <a:cubicBezTo>
                    <a:pt x="346040" y="1689916"/>
                    <a:pt x="285071" y="1628947"/>
                    <a:pt x="285071" y="1553737"/>
                  </a:cubicBezTo>
                  <a:cubicBezTo>
                    <a:pt x="285071" y="1478528"/>
                    <a:pt x="346040" y="1417559"/>
                    <a:pt x="421249" y="1417559"/>
                  </a:cubicBezTo>
                  <a:close/>
                  <a:moveTo>
                    <a:pt x="1879905" y="1411358"/>
                  </a:moveTo>
                  <a:cubicBezTo>
                    <a:pt x="1955114" y="1411358"/>
                    <a:pt x="2016083" y="1472327"/>
                    <a:pt x="2016083" y="1547537"/>
                  </a:cubicBezTo>
                  <a:cubicBezTo>
                    <a:pt x="2016083" y="1622747"/>
                    <a:pt x="1955114" y="1683716"/>
                    <a:pt x="1879905" y="1683716"/>
                  </a:cubicBezTo>
                  <a:cubicBezTo>
                    <a:pt x="1804695" y="1683716"/>
                    <a:pt x="1743725" y="1622747"/>
                    <a:pt x="1743725" y="1547537"/>
                  </a:cubicBezTo>
                  <a:cubicBezTo>
                    <a:pt x="1743725" y="1472327"/>
                    <a:pt x="1804695" y="1411358"/>
                    <a:pt x="1879905" y="1411358"/>
                  </a:cubicBezTo>
                  <a:close/>
                  <a:moveTo>
                    <a:pt x="1393553" y="1411358"/>
                  </a:moveTo>
                  <a:cubicBezTo>
                    <a:pt x="1468762" y="1411358"/>
                    <a:pt x="1529731" y="1472327"/>
                    <a:pt x="1529731" y="1547537"/>
                  </a:cubicBezTo>
                  <a:cubicBezTo>
                    <a:pt x="1529731" y="1622747"/>
                    <a:pt x="1468762" y="1683716"/>
                    <a:pt x="1393553" y="1683716"/>
                  </a:cubicBezTo>
                  <a:cubicBezTo>
                    <a:pt x="1318343" y="1683716"/>
                    <a:pt x="1257373" y="1622747"/>
                    <a:pt x="1257373" y="1547537"/>
                  </a:cubicBezTo>
                  <a:cubicBezTo>
                    <a:pt x="1257373" y="1472327"/>
                    <a:pt x="1318343" y="1411358"/>
                    <a:pt x="1393553" y="1411358"/>
                  </a:cubicBezTo>
                  <a:close/>
                  <a:moveTo>
                    <a:pt x="907200" y="1411358"/>
                  </a:moveTo>
                  <a:cubicBezTo>
                    <a:pt x="982409" y="1411358"/>
                    <a:pt x="1043378" y="1472327"/>
                    <a:pt x="1043378" y="1547537"/>
                  </a:cubicBezTo>
                  <a:cubicBezTo>
                    <a:pt x="1043378" y="1622747"/>
                    <a:pt x="982409" y="1683716"/>
                    <a:pt x="907200" y="1683716"/>
                  </a:cubicBezTo>
                  <a:cubicBezTo>
                    <a:pt x="831990" y="1683716"/>
                    <a:pt x="771020" y="1622747"/>
                    <a:pt x="771020" y="1547537"/>
                  </a:cubicBezTo>
                  <a:cubicBezTo>
                    <a:pt x="771020" y="1472327"/>
                    <a:pt x="831990" y="1411358"/>
                    <a:pt x="907200" y="1411358"/>
                  </a:cubicBezTo>
                  <a:close/>
                  <a:moveTo>
                    <a:pt x="1150044" y="0"/>
                  </a:moveTo>
                  <a:cubicBezTo>
                    <a:pt x="1181670" y="0"/>
                    <a:pt x="1207545" y="28072"/>
                    <a:pt x="1207545" y="62381"/>
                  </a:cubicBezTo>
                  <a:lnTo>
                    <a:pt x="1207545" y="140356"/>
                  </a:lnTo>
                  <a:cubicBezTo>
                    <a:pt x="1817068" y="171547"/>
                    <a:pt x="2300085" y="661234"/>
                    <a:pt x="2300085" y="1263205"/>
                  </a:cubicBezTo>
                  <a:cubicBezTo>
                    <a:pt x="2300085" y="1281919"/>
                    <a:pt x="2288585" y="1294395"/>
                    <a:pt x="2271334" y="1294395"/>
                  </a:cubicBezTo>
                  <a:cubicBezTo>
                    <a:pt x="2254084" y="1294395"/>
                    <a:pt x="2242584" y="1281919"/>
                    <a:pt x="2242584" y="1263205"/>
                  </a:cubicBezTo>
                  <a:cubicBezTo>
                    <a:pt x="2242584" y="1076064"/>
                    <a:pt x="2087328" y="926351"/>
                    <a:pt x="1897570" y="926351"/>
                  </a:cubicBezTo>
                  <a:cubicBezTo>
                    <a:pt x="1707814" y="926351"/>
                    <a:pt x="1552559" y="1076064"/>
                    <a:pt x="1552559" y="1263205"/>
                  </a:cubicBezTo>
                  <a:cubicBezTo>
                    <a:pt x="1552559" y="1281919"/>
                    <a:pt x="1541058" y="1294395"/>
                    <a:pt x="1523808" y="1294395"/>
                  </a:cubicBezTo>
                  <a:cubicBezTo>
                    <a:pt x="1506556" y="1294395"/>
                    <a:pt x="1495056" y="1281919"/>
                    <a:pt x="1495056" y="1263205"/>
                  </a:cubicBezTo>
                  <a:cubicBezTo>
                    <a:pt x="1495056" y="1097897"/>
                    <a:pt x="1371426" y="960660"/>
                    <a:pt x="1207545" y="932589"/>
                  </a:cubicBezTo>
                  <a:lnTo>
                    <a:pt x="1207545" y="935639"/>
                  </a:lnTo>
                  <a:lnTo>
                    <a:pt x="1195887" y="931751"/>
                  </a:lnTo>
                  <a:cubicBezTo>
                    <a:pt x="1180962" y="928439"/>
                    <a:pt x="1165819" y="926742"/>
                    <a:pt x="1150494" y="926742"/>
                  </a:cubicBezTo>
                  <a:cubicBezTo>
                    <a:pt x="1135170" y="926742"/>
                    <a:pt x="1120026" y="928439"/>
                    <a:pt x="1105101" y="931751"/>
                  </a:cubicBezTo>
                  <a:lnTo>
                    <a:pt x="1092541" y="935940"/>
                  </a:lnTo>
                  <a:lnTo>
                    <a:pt x="1092541" y="932589"/>
                  </a:lnTo>
                  <a:cubicBezTo>
                    <a:pt x="928660" y="957541"/>
                    <a:pt x="805031" y="1097897"/>
                    <a:pt x="805031" y="1263205"/>
                  </a:cubicBezTo>
                  <a:cubicBezTo>
                    <a:pt x="805031" y="1281919"/>
                    <a:pt x="793530" y="1294395"/>
                    <a:pt x="776280" y="1294395"/>
                  </a:cubicBezTo>
                  <a:cubicBezTo>
                    <a:pt x="759029" y="1294395"/>
                    <a:pt x="747529" y="1281919"/>
                    <a:pt x="747529" y="1263205"/>
                  </a:cubicBezTo>
                  <a:cubicBezTo>
                    <a:pt x="747529" y="1076064"/>
                    <a:pt x="592273" y="926351"/>
                    <a:pt x="402515" y="926351"/>
                  </a:cubicBezTo>
                  <a:cubicBezTo>
                    <a:pt x="212758" y="926351"/>
                    <a:pt x="57503" y="1076064"/>
                    <a:pt x="57503" y="1263205"/>
                  </a:cubicBezTo>
                  <a:cubicBezTo>
                    <a:pt x="57503" y="1281919"/>
                    <a:pt x="46003" y="1294395"/>
                    <a:pt x="28752" y="1294395"/>
                  </a:cubicBezTo>
                  <a:cubicBezTo>
                    <a:pt x="11501" y="1294395"/>
                    <a:pt x="0" y="1281919"/>
                    <a:pt x="0" y="1263205"/>
                  </a:cubicBezTo>
                  <a:cubicBezTo>
                    <a:pt x="0" y="661234"/>
                    <a:pt x="483018" y="171547"/>
                    <a:pt x="1092541" y="140356"/>
                  </a:cubicBezTo>
                  <a:lnTo>
                    <a:pt x="1092541" y="62381"/>
                  </a:lnTo>
                  <a:cubicBezTo>
                    <a:pt x="1092541" y="28072"/>
                    <a:pt x="1118418" y="0"/>
                    <a:pt x="115004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9" name="Slide Number Placeholder 8">
            <a:extLst>
              <a:ext uri="{FF2B5EF4-FFF2-40B4-BE49-F238E27FC236}">
                <a16:creationId xmlns:a16="http://schemas.microsoft.com/office/drawing/2014/main" id="{912CB081-AACE-4EDD-AB2B-A94B2F734EA1}"/>
              </a:ext>
            </a:extLst>
          </p:cNvPr>
          <p:cNvSpPr>
            <a:spLocks noGrp="1"/>
          </p:cNvSpPr>
          <p:nvPr>
            <p:ph type="sldNum" sz="quarter" idx="12"/>
          </p:nvPr>
        </p:nvSpPr>
        <p:spPr/>
        <p:txBody>
          <a:bodyPr/>
          <a:lstStyle/>
          <a:p>
            <a:fld id="{0B2D781D-8844-5940-92D1-06EF0A7F581E}" type="slidenum">
              <a:rPr lang="en-US" smtClean="0"/>
              <a:t>14</a:t>
            </a:fld>
            <a:endParaRPr lang="en-US"/>
          </a:p>
        </p:txBody>
      </p:sp>
      <p:sp>
        <p:nvSpPr>
          <p:cNvPr id="7" name="Footer Placeholder 6">
            <a:extLst>
              <a:ext uri="{FF2B5EF4-FFF2-40B4-BE49-F238E27FC236}">
                <a16:creationId xmlns:a16="http://schemas.microsoft.com/office/drawing/2014/main" id="{5A20AE4D-0D94-194C-9E1C-072CFE5BB361}"/>
              </a:ext>
            </a:extLst>
          </p:cNvPr>
          <p:cNvSpPr>
            <a:spLocks noGrp="1"/>
          </p:cNvSpPr>
          <p:nvPr>
            <p:ph type="ftr" sz="quarter" idx="11"/>
          </p:nvPr>
        </p:nvSpPr>
        <p:spPr/>
        <p:txBody>
          <a:bodyPr/>
          <a:lstStyle/>
          <a:p>
            <a:r>
              <a:rPr lang="en-US"/>
              <a:t>Marketplace to Medicare: What You Can Expect</a:t>
            </a:r>
            <a:endParaRPr lang="en-US" dirty="0"/>
          </a:p>
        </p:txBody>
      </p:sp>
      <p:sp>
        <p:nvSpPr>
          <p:cNvPr id="6" name="Date Placeholder 5">
            <a:extLst>
              <a:ext uri="{FF2B5EF4-FFF2-40B4-BE49-F238E27FC236}">
                <a16:creationId xmlns:a16="http://schemas.microsoft.com/office/drawing/2014/main" id="{24DFEBB1-81D0-C34F-ADEC-D0F887B655C6}"/>
              </a:ext>
            </a:extLst>
          </p:cNvPr>
          <p:cNvSpPr>
            <a:spLocks noGrp="1"/>
          </p:cNvSpPr>
          <p:nvPr>
            <p:ph type="dt" sz="half" idx="10"/>
          </p:nvPr>
        </p:nvSpPr>
        <p:spPr/>
        <p:txBody>
          <a:bodyPr/>
          <a:lstStyle/>
          <a:p>
            <a:r>
              <a:rPr lang="en-US"/>
              <a:t>November 2023</a:t>
            </a:r>
            <a:endParaRPr lang="en-US" dirty="0"/>
          </a:p>
        </p:txBody>
      </p:sp>
    </p:spTree>
    <p:custDataLst>
      <p:tags r:id="rId1"/>
    </p:custDataLst>
    <p:extLst>
      <p:ext uri="{BB962C8B-B14F-4D97-AF65-F5344CB8AC3E}">
        <p14:creationId xmlns:p14="http://schemas.microsoft.com/office/powerpoint/2010/main" val="11473420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p:txBody>
          <a:bodyPr>
            <a:noAutofit/>
          </a:bodyPr>
          <a:lstStyle/>
          <a:p>
            <a:pPr>
              <a:lnSpc>
                <a:spcPct val="100000"/>
              </a:lnSpc>
            </a:pPr>
            <a:r>
              <a:rPr lang="en-US" dirty="0"/>
              <a:t>What If You Miss Your Initial Enrollment Period (IEP)?</a:t>
            </a:r>
          </a:p>
        </p:txBody>
      </p:sp>
      <p:sp>
        <p:nvSpPr>
          <p:cNvPr id="5" name="Content Placeholder 4">
            <a:extLst>
              <a:ext uri="{FF2B5EF4-FFF2-40B4-BE49-F238E27FC236}">
                <a16:creationId xmlns:a16="http://schemas.microsoft.com/office/drawing/2014/main" id="{710F3EA5-7453-3044-8A3D-84393179DEE8}"/>
              </a:ext>
            </a:extLst>
          </p:cNvPr>
          <p:cNvSpPr>
            <a:spLocks noGrp="1"/>
          </p:cNvSpPr>
          <p:nvPr>
            <p:ph idx="1"/>
          </p:nvPr>
        </p:nvSpPr>
        <p:spPr/>
        <p:txBody>
          <a:bodyPr>
            <a:normAutofit/>
          </a:bodyPr>
          <a:lstStyle/>
          <a:p>
            <a:r>
              <a:rPr lang="en-US" sz="2800" dirty="0"/>
              <a:t>You’ll have to wait until Medicare’s General Enrollment Period (GEP)</a:t>
            </a:r>
          </a:p>
          <a:p>
            <a:pPr lvl="1"/>
            <a:r>
              <a:rPr lang="en-US" sz="2400" dirty="0"/>
              <a:t>January 1–March 31 every year</a:t>
            </a:r>
          </a:p>
          <a:p>
            <a:pPr lvl="1"/>
            <a:r>
              <a:rPr lang="en-US" sz="2400" dirty="0"/>
              <a:t>Coverage begins starting the month after enrollment</a:t>
            </a:r>
          </a:p>
          <a:p>
            <a:pPr lvl="1"/>
            <a:r>
              <a:rPr lang="en-US" sz="2400" dirty="0"/>
              <a:t>If more than 12 months have passed since turning 65, you could have a lifetime late enrollment penalty</a:t>
            </a:r>
          </a:p>
          <a:p>
            <a:r>
              <a:rPr lang="en-US" sz="2800" dirty="0"/>
              <a:t>You may be eligible for a Medicare Special Enrollment Period (SEP)</a:t>
            </a:r>
          </a:p>
        </p:txBody>
      </p:sp>
      <p:sp>
        <p:nvSpPr>
          <p:cNvPr id="2" name="Slide Number Placeholder 1">
            <a:extLst>
              <a:ext uri="{FF2B5EF4-FFF2-40B4-BE49-F238E27FC236}">
                <a16:creationId xmlns:a16="http://schemas.microsoft.com/office/drawing/2014/main" id="{9C5B79FD-3318-41DE-A0FC-632B083F9807}"/>
              </a:ext>
            </a:extLst>
          </p:cNvPr>
          <p:cNvSpPr>
            <a:spLocks noGrp="1"/>
          </p:cNvSpPr>
          <p:nvPr>
            <p:ph type="sldNum" sz="quarter" idx="12"/>
          </p:nvPr>
        </p:nvSpPr>
        <p:spPr/>
        <p:txBody>
          <a:bodyPr/>
          <a:lstStyle/>
          <a:p>
            <a:fld id="{0B2D781D-8844-5940-92D1-06EF0A7F581E}" type="slidenum">
              <a:rPr lang="en-US" smtClean="0"/>
              <a:t>15</a:t>
            </a:fld>
            <a:endParaRPr lang="en-US"/>
          </a:p>
        </p:txBody>
      </p:sp>
      <p:sp>
        <p:nvSpPr>
          <p:cNvPr id="7" name="Footer Placeholder 6">
            <a:extLst>
              <a:ext uri="{FF2B5EF4-FFF2-40B4-BE49-F238E27FC236}">
                <a16:creationId xmlns:a16="http://schemas.microsoft.com/office/drawing/2014/main" id="{5A20AE4D-0D94-194C-9E1C-072CFE5BB361}"/>
              </a:ext>
            </a:extLst>
          </p:cNvPr>
          <p:cNvSpPr>
            <a:spLocks noGrp="1"/>
          </p:cNvSpPr>
          <p:nvPr>
            <p:ph type="ftr" sz="quarter" idx="11"/>
          </p:nvPr>
        </p:nvSpPr>
        <p:spPr/>
        <p:txBody>
          <a:bodyPr/>
          <a:lstStyle/>
          <a:p>
            <a:r>
              <a:rPr lang="en-US"/>
              <a:t>Marketplace to Medicare: What You Can Expect</a:t>
            </a:r>
            <a:endParaRPr lang="en-US" dirty="0"/>
          </a:p>
        </p:txBody>
      </p:sp>
      <p:sp>
        <p:nvSpPr>
          <p:cNvPr id="6" name="Date Placeholder 5">
            <a:extLst>
              <a:ext uri="{FF2B5EF4-FFF2-40B4-BE49-F238E27FC236}">
                <a16:creationId xmlns:a16="http://schemas.microsoft.com/office/drawing/2014/main" id="{24DFEBB1-81D0-C34F-ADEC-D0F887B655C6}"/>
              </a:ext>
            </a:extLst>
          </p:cNvPr>
          <p:cNvSpPr>
            <a:spLocks noGrp="1"/>
          </p:cNvSpPr>
          <p:nvPr>
            <p:ph type="dt" sz="half" idx="10"/>
          </p:nvPr>
        </p:nvSpPr>
        <p:spPr/>
        <p:txBody>
          <a:bodyPr/>
          <a:lstStyle/>
          <a:p>
            <a:r>
              <a:rPr lang="en-US"/>
              <a:t>November 2023</a:t>
            </a:r>
            <a:endParaRPr lang="en-US" dirty="0"/>
          </a:p>
        </p:txBody>
      </p:sp>
    </p:spTree>
    <p:custDataLst>
      <p:tags r:id="rId1"/>
    </p:custDataLst>
    <p:extLst>
      <p:ext uri="{BB962C8B-B14F-4D97-AF65-F5344CB8AC3E}">
        <p14:creationId xmlns:p14="http://schemas.microsoft.com/office/powerpoint/2010/main" val="20715714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Marketplace &amp; Becoming Eligible for Medicare</a:t>
            </a:r>
          </a:p>
        </p:txBody>
      </p:sp>
      <p:sp>
        <p:nvSpPr>
          <p:cNvPr id="8" name="Content Placeholder 7">
            <a:extLst>
              <a:ext uri="{FF2B5EF4-FFF2-40B4-BE49-F238E27FC236}">
                <a16:creationId xmlns:a16="http://schemas.microsoft.com/office/drawing/2014/main" id="{B7C891A1-4860-49A8-B457-18F9E51D5F79}"/>
              </a:ext>
            </a:extLst>
          </p:cNvPr>
          <p:cNvSpPr>
            <a:spLocks noGrp="1"/>
          </p:cNvSpPr>
          <p:nvPr>
            <p:ph sz="quarter" idx="13"/>
          </p:nvPr>
        </p:nvSpPr>
        <p:spPr>
          <a:xfrm>
            <a:off x="1004340" y="3892335"/>
            <a:ext cx="3260993" cy="2293041"/>
          </a:xfrm>
        </p:spPr>
        <p:txBody>
          <a:bodyPr>
            <a:normAutofit lnSpcReduction="10000"/>
          </a:bodyPr>
          <a:lstStyle/>
          <a:p>
            <a:pPr marL="0" lvl="0" indent="0" algn="ctr" defTabSz="685800">
              <a:spcAft>
                <a:spcPts val="600"/>
              </a:spcAft>
              <a:buClrTx/>
              <a:buNone/>
              <a:defRPr/>
            </a:pPr>
            <a:r>
              <a:rPr lang="en-US" sz="1800" b="1" dirty="0"/>
              <a:t>Once you’re eligible </a:t>
            </a:r>
            <a:br>
              <a:rPr lang="en-US" sz="1800" b="1" dirty="0"/>
            </a:br>
            <a:r>
              <a:rPr lang="en-US" sz="1800" b="1" dirty="0"/>
              <a:t>for Medicare Part A (Hospital Insurance)</a:t>
            </a:r>
          </a:p>
          <a:p>
            <a:pPr marL="0" lvl="0" indent="0" algn="ctr" defTabSz="685800">
              <a:buClrTx/>
              <a:buNone/>
              <a:defRPr/>
            </a:pPr>
            <a:r>
              <a:rPr lang="en-US" sz="1800" dirty="0"/>
              <a:t>You won’t be eligible for premium tax credits or other cost savings you may be getting for your Marketplace plan</a:t>
            </a:r>
            <a:endParaRPr lang="en-US" dirty="0"/>
          </a:p>
        </p:txBody>
      </p:sp>
      <p:grpSp>
        <p:nvGrpSpPr>
          <p:cNvPr id="6" name="Group 5" descr="Box 1: Once you’re eligible &#10;for Medicare Part A (Hospital Insurance)&#10;You won’t be eligible for premium tax credits or other cost savings you may be getting for your Marketplace plan&#10;&#10;">
            <a:extLst>
              <a:ext uri="{FF2B5EF4-FFF2-40B4-BE49-F238E27FC236}">
                <a16:creationId xmlns:a16="http://schemas.microsoft.com/office/drawing/2014/main" id="{929F05EE-23B6-41F1-9FBC-248F776DE060}"/>
              </a:ext>
            </a:extLst>
          </p:cNvPr>
          <p:cNvGrpSpPr/>
          <p:nvPr/>
        </p:nvGrpSpPr>
        <p:grpSpPr>
          <a:xfrm>
            <a:off x="967442" y="2194477"/>
            <a:ext cx="3317674" cy="3840480"/>
            <a:chOff x="967442" y="2194477"/>
            <a:chExt cx="3317674" cy="3735681"/>
          </a:xfrm>
        </p:grpSpPr>
        <p:sp>
          <p:nvSpPr>
            <p:cNvPr id="20" name="Rectangle: Rounded Corners 19">
              <a:extLst>
                <a:ext uri="{FF2B5EF4-FFF2-40B4-BE49-F238E27FC236}">
                  <a16:creationId xmlns:a16="http://schemas.microsoft.com/office/drawing/2014/main" id="{A5AD6BEA-7DC8-4ABB-839E-FC765208CBC5}"/>
                </a:ext>
                <a:ext uri="{C183D7F6-B498-43B3-948B-1728B52AA6E4}">
                  <adec:decorative xmlns:adec="http://schemas.microsoft.com/office/drawing/2017/decorative" val="1"/>
                </a:ext>
              </a:extLst>
            </p:cNvPr>
            <p:cNvSpPr/>
            <p:nvPr/>
          </p:nvSpPr>
          <p:spPr>
            <a:xfrm>
              <a:off x="967442" y="2194477"/>
              <a:ext cx="3317674" cy="3735681"/>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8" name="Picture 27">
              <a:extLst>
                <a:ext uri="{FF2B5EF4-FFF2-40B4-BE49-F238E27FC236}">
                  <a16:creationId xmlns:a16="http://schemas.microsoft.com/office/drawing/2014/main" id="{95C3446F-FAFE-4C07-973A-A796410B2D6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005047" y="2373171"/>
              <a:ext cx="1242463" cy="1242463"/>
            </a:xfrm>
            <a:prstGeom prst="rect">
              <a:avLst/>
            </a:prstGeom>
          </p:spPr>
        </p:pic>
      </p:grpSp>
      <p:sp>
        <p:nvSpPr>
          <p:cNvPr id="12" name="Content Placeholder 11">
            <a:extLst>
              <a:ext uri="{FF2B5EF4-FFF2-40B4-BE49-F238E27FC236}">
                <a16:creationId xmlns:a16="http://schemas.microsoft.com/office/drawing/2014/main" id="{51F59927-B0E9-4727-A637-38E2987F2E72}"/>
              </a:ext>
            </a:extLst>
          </p:cNvPr>
          <p:cNvSpPr>
            <a:spLocks noGrp="1"/>
          </p:cNvSpPr>
          <p:nvPr>
            <p:ph sz="quarter" idx="14"/>
          </p:nvPr>
        </p:nvSpPr>
        <p:spPr>
          <a:xfrm>
            <a:off x="4462109" y="3892335"/>
            <a:ext cx="3368752" cy="2262878"/>
          </a:xfrm>
        </p:spPr>
        <p:txBody>
          <a:bodyPr>
            <a:normAutofit/>
          </a:bodyPr>
          <a:lstStyle/>
          <a:p>
            <a:pPr marL="0" lvl="0" indent="0" algn="ctr" defTabSz="685800">
              <a:lnSpc>
                <a:spcPct val="110000"/>
              </a:lnSpc>
              <a:spcBef>
                <a:spcPts val="600"/>
              </a:spcBef>
              <a:spcAft>
                <a:spcPts val="0"/>
              </a:spcAft>
              <a:buClrTx/>
              <a:buNone/>
              <a:defRPr/>
            </a:pPr>
            <a:r>
              <a:rPr lang="en-US" sz="1800" b="1" dirty="0"/>
              <a:t>Sign up for Medicare</a:t>
            </a:r>
            <a:br>
              <a:rPr lang="en-US" sz="1800" b="1" dirty="0"/>
            </a:br>
            <a:r>
              <a:rPr lang="en-US" sz="1800" b="1" dirty="0"/>
              <a:t> </a:t>
            </a:r>
          </a:p>
          <a:p>
            <a:pPr marL="0" lvl="0" indent="0" algn="ctr" defTabSz="685800">
              <a:lnSpc>
                <a:spcPct val="110000"/>
              </a:lnSpc>
              <a:buClrTx/>
              <a:buNone/>
              <a:defRPr/>
            </a:pPr>
            <a:r>
              <a:rPr lang="en-US" sz="1800" dirty="0"/>
              <a:t>During your Initial Enrollment Period (IEP) to avoid a possible lifetime late enrollment penalty </a:t>
            </a:r>
            <a:endParaRPr lang="en-US" dirty="0"/>
          </a:p>
        </p:txBody>
      </p:sp>
      <p:grpSp>
        <p:nvGrpSpPr>
          <p:cNvPr id="9" name="Group 8" descr="Box 2: Sign up for Medicare&#10; During your Initial Enrollment Period (IEP) to avoid a possible lifetime late enrollment penalty &#10;&#10;&#10;">
            <a:extLst>
              <a:ext uri="{FF2B5EF4-FFF2-40B4-BE49-F238E27FC236}">
                <a16:creationId xmlns:a16="http://schemas.microsoft.com/office/drawing/2014/main" id="{58720F00-01A7-45B4-BEFC-C1D773261DA4}"/>
              </a:ext>
            </a:extLst>
          </p:cNvPr>
          <p:cNvGrpSpPr/>
          <p:nvPr/>
        </p:nvGrpSpPr>
        <p:grpSpPr>
          <a:xfrm>
            <a:off x="4437163" y="2214209"/>
            <a:ext cx="3317674" cy="3840480"/>
            <a:chOff x="4437163" y="2214209"/>
            <a:chExt cx="3317674" cy="3703884"/>
          </a:xfrm>
        </p:grpSpPr>
        <p:sp>
          <p:nvSpPr>
            <p:cNvPr id="21" name="Rectangle: Rounded Corners 20">
              <a:extLst>
                <a:ext uri="{FF2B5EF4-FFF2-40B4-BE49-F238E27FC236}">
                  <a16:creationId xmlns:a16="http://schemas.microsoft.com/office/drawing/2014/main" id="{0E78436D-5994-4A0F-8AF0-18F915084C92}"/>
                </a:ext>
                <a:ext uri="{C183D7F6-B498-43B3-948B-1728B52AA6E4}">
                  <adec:decorative xmlns:adec="http://schemas.microsoft.com/office/drawing/2017/decorative" val="1"/>
                </a:ext>
              </a:extLst>
            </p:cNvPr>
            <p:cNvSpPr/>
            <p:nvPr/>
          </p:nvSpPr>
          <p:spPr>
            <a:xfrm>
              <a:off x="4437163" y="2214209"/>
              <a:ext cx="3317674" cy="3703884"/>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7" name="Graphic 26">
              <a:extLst>
                <a:ext uri="{FF2B5EF4-FFF2-40B4-BE49-F238E27FC236}">
                  <a16:creationId xmlns:a16="http://schemas.microsoft.com/office/drawing/2014/main" id="{F58B16B1-9511-4C94-8504-BF5C01191EE5}"/>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72112" y="2367859"/>
              <a:ext cx="1247775" cy="1247775"/>
            </a:xfrm>
            <a:prstGeom prst="rect">
              <a:avLst/>
            </a:prstGeom>
          </p:spPr>
        </p:pic>
      </p:grpSp>
      <p:sp>
        <p:nvSpPr>
          <p:cNvPr id="13" name="Content Placeholder 12">
            <a:extLst>
              <a:ext uri="{FF2B5EF4-FFF2-40B4-BE49-F238E27FC236}">
                <a16:creationId xmlns:a16="http://schemas.microsoft.com/office/drawing/2014/main" id="{30B3786E-2AA0-4021-ADC2-0289B56751A9}"/>
              </a:ext>
            </a:extLst>
          </p:cNvPr>
          <p:cNvSpPr>
            <a:spLocks noGrp="1"/>
          </p:cNvSpPr>
          <p:nvPr>
            <p:ph sz="quarter" idx="15"/>
          </p:nvPr>
        </p:nvSpPr>
        <p:spPr>
          <a:xfrm>
            <a:off x="7915295" y="3892335"/>
            <a:ext cx="3309263" cy="2293041"/>
          </a:xfrm>
        </p:spPr>
        <p:txBody>
          <a:bodyPr>
            <a:normAutofit/>
          </a:bodyPr>
          <a:lstStyle/>
          <a:p>
            <a:pPr marL="0" lvl="0" indent="0" algn="ctr" defTabSz="685800">
              <a:lnSpc>
                <a:spcPct val="110000"/>
              </a:lnSpc>
              <a:spcBef>
                <a:spcPts val="600"/>
              </a:spcBef>
              <a:spcAft>
                <a:spcPts val="0"/>
              </a:spcAft>
              <a:buClrTx/>
              <a:buNone/>
              <a:defRPr/>
            </a:pPr>
            <a:r>
              <a:rPr lang="en-US" sz="1800" b="1" dirty="0"/>
              <a:t>Connect with the </a:t>
            </a:r>
            <a:br>
              <a:rPr lang="en-US" sz="1800" b="1" dirty="0"/>
            </a:br>
            <a:r>
              <a:rPr lang="en-US" sz="1800" b="1" dirty="0"/>
              <a:t>Marketplace in your state</a:t>
            </a:r>
          </a:p>
          <a:p>
            <a:pPr marL="0" lvl="0" indent="0" algn="ctr" defTabSz="685800">
              <a:lnSpc>
                <a:spcPct val="110000"/>
              </a:lnSpc>
              <a:buClrTx/>
              <a:buNone/>
              <a:defRPr/>
            </a:pPr>
            <a:r>
              <a:rPr lang="en-US" sz="1800" b="1" dirty="0"/>
              <a:t> </a:t>
            </a:r>
            <a:r>
              <a:rPr lang="en-US" sz="1800" dirty="0"/>
              <a:t>Before your Medicare </a:t>
            </a:r>
            <a:br>
              <a:rPr lang="en-US" sz="1800" dirty="0"/>
            </a:br>
            <a:r>
              <a:rPr lang="en-US" sz="1800" dirty="0"/>
              <a:t>enrollment begins to learn </a:t>
            </a:r>
            <a:br>
              <a:rPr lang="en-US" sz="1800" dirty="0"/>
            </a:br>
            <a:r>
              <a:rPr lang="en-US" sz="1800" dirty="0"/>
              <a:t>more</a:t>
            </a:r>
            <a:endParaRPr lang="en-US" dirty="0"/>
          </a:p>
        </p:txBody>
      </p:sp>
      <p:grpSp>
        <p:nvGrpSpPr>
          <p:cNvPr id="10" name="Group 9" descr="Box 3: Connect with the Marketplace in your state Before your Medicare enrollment begins to learn more&#10;&#10;">
            <a:extLst>
              <a:ext uri="{FF2B5EF4-FFF2-40B4-BE49-F238E27FC236}">
                <a16:creationId xmlns:a16="http://schemas.microsoft.com/office/drawing/2014/main" id="{55726D74-9134-4A7F-AE87-FACF797830C3}"/>
              </a:ext>
            </a:extLst>
          </p:cNvPr>
          <p:cNvGrpSpPr/>
          <p:nvPr/>
        </p:nvGrpSpPr>
        <p:grpSpPr>
          <a:xfrm>
            <a:off x="7906884" y="2194478"/>
            <a:ext cx="3317674" cy="3840480"/>
            <a:chOff x="7906884" y="2194478"/>
            <a:chExt cx="3317674" cy="3703884"/>
          </a:xfrm>
        </p:grpSpPr>
        <p:sp>
          <p:nvSpPr>
            <p:cNvPr id="22" name="Rectangle: Rounded Corners 21">
              <a:extLst>
                <a:ext uri="{FF2B5EF4-FFF2-40B4-BE49-F238E27FC236}">
                  <a16:creationId xmlns:a16="http://schemas.microsoft.com/office/drawing/2014/main" id="{EC3AA4B2-786D-4219-AFD5-BE8F1D3EA0EB}"/>
                </a:ext>
                <a:ext uri="{C183D7F6-B498-43B3-948B-1728B52AA6E4}">
                  <adec:decorative xmlns:adec="http://schemas.microsoft.com/office/drawing/2017/decorative" val="1"/>
                </a:ext>
              </a:extLst>
            </p:cNvPr>
            <p:cNvSpPr/>
            <p:nvPr/>
          </p:nvSpPr>
          <p:spPr>
            <a:xfrm>
              <a:off x="7906884" y="2194478"/>
              <a:ext cx="3317674" cy="3703884"/>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6" name="Graphic 25">
              <a:extLst>
                <a:ext uri="{FF2B5EF4-FFF2-40B4-BE49-F238E27FC236}">
                  <a16:creationId xmlns:a16="http://schemas.microsoft.com/office/drawing/2014/main" id="{37BEF6C7-F67B-4AB5-838B-252FA6506E52}"/>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940881" y="2341104"/>
              <a:ext cx="1249680" cy="1249680"/>
            </a:xfrm>
            <a:prstGeom prst="rect">
              <a:avLst/>
            </a:prstGeom>
          </p:spPr>
        </p:pic>
      </p:grpSp>
      <p:grpSp>
        <p:nvGrpSpPr>
          <p:cNvPr id="5" name="Group 4" descr="a yellow information banner reading: HealthCare.gov to connect to &#10;the Marketplace in your state.&#10;">
            <a:extLst>
              <a:ext uri="{FF2B5EF4-FFF2-40B4-BE49-F238E27FC236}">
                <a16:creationId xmlns:a16="http://schemas.microsoft.com/office/drawing/2014/main" id="{37830E6D-0117-470B-975A-87FC5137C14A}"/>
              </a:ext>
            </a:extLst>
          </p:cNvPr>
          <p:cNvGrpSpPr/>
          <p:nvPr/>
        </p:nvGrpSpPr>
        <p:grpSpPr>
          <a:xfrm>
            <a:off x="7327726" y="937099"/>
            <a:ext cx="4879512" cy="1089439"/>
            <a:chOff x="7327726" y="937099"/>
            <a:chExt cx="4879512" cy="1089439"/>
          </a:xfrm>
        </p:grpSpPr>
        <p:sp>
          <p:nvSpPr>
            <p:cNvPr id="29" name="Arrow: Pentagon 28">
              <a:extLst>
                <a:ext uri="{FF2B5EF4-FFF2-40B4-BE49-F238E27FC236}">
                  <a16:creationId xmlns:a16="http://schemas.microsoft.com/office/drawing/2014/main" id="{15BBDAD3-100D-41D3-9F38-EFC24FE8EAEB}"/>
                </a:ext>
                <a:ext uri="{C183D7F6-B498-43B3-948B-1728B52AA6E4}">
                  <adec:decorative xmlns:adec="http://schemas.microsoft.com/office/drawing/2017/decorative" val="1"/>
                </a:ext>
              </a:extLst>
            </p:cNvPr>
            <p:cNvSpPr/>
            <p:nvPr/>
          </p:nvSpPr>
          <p:spPr>
            <a:xfrm rot="10800000">
              <a:off x="7327726" y="1219435"/>
              <a:ext cx="4879512" cy="707887"/>
            </a:xfrm>
            <a:prstGeom prst="homePlate">
              <a:avLst/>
            </a:prstGeom>
            <a:solidFill>
              <a:srgbClr val="FEC736">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Graphic 6">
              <a:extLst>
                <a:ext uri="{FF2B5EF4-FFF2-40B4-BE49-F238E27FC236}">
                  <a16:creationId xmlns:a16="http://schemas.microsoft.com/office/drawing/2014/main" id="{9B281C61-0EFA-4540-AC24-5F76000A2BC1}"/>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915295" y="937099"/>
              <a:ext cx="1089439" cy="1089439"/>
            </a:xfrm>
            <a:prstGeom prst="rect">
              <a:avLst/>
            </a:prstGeom>
          </p:spPr>
        </p:pic>
      </p:grpSp>
      <p:sp>
        <p:nvSpPr>
          <p:cNvPr id="14" name="Content Placeholder 13">
            <a:extLst>
              <a:ext uri="{FF2B5EF4-FFF2-40B4-BE49-F238E27FC236}">
                <a16:creationId xmlns:a16="http://schemas.microsoft.com/office/drawing/2014/main" id="{2EAF66A7-CB00-0A4F-0332-657B7DF052FB}"/>
              </a:ext>
            </a:extLst>
          </p:cNvPr>
          <p:cNvSpPr>
            <a:spLocks noGrp="1"/>
          </p:cNvSpPr>
          <p:nvPr>
            <p:ph sz="quarter" idx="16"/>
          </p:nvPr>
        </p:nvSpPr>
        <p:spPr>
          <a:xfrm>
            <a:off x="9044489" y="1236520"/>
            <a:ext cx="3147511" cy="679228"/>
          </a:xfrm>
        </p:spPr>
        <p:txBody>
          <a:bodyPr/>
          <a:lstStyle/>
          <a:p>
            <a:pPr marL="0" lvl="0" indent="0">
              <a:spcAft>
                <a:spcPts val="0"/>
              </a:spcAft>
              <a:buClrTx/>
              <a:buNone/>
            </a:pPr>
            <a:r>
              <a:rPr lang="en-US" sz="1800" dirty="0">
                <a:latin typeface="Calibri" panose="020F0502020204030204"/>
                <a:cs typeface="+mn-cs"/>
                <a:hlinkClick r:id="rId11"/>
              </a:rPr>
              <a:t>HealthCare.gov</a:t>
            </a:r>
            <a:r>
              <a:rPr lang="en-US" sz="1800" dirty="0">
                <a:latin typeface="Calibri" panose="020F0502020204030204"/>
                <a:cs typeface="+mn-cs"/>
              </a:rPr>
              <a:t> to connect to </a:t>
            </a:r>
            <a:br>
              <a:rPr lang="en-US" sz="1800" dirty="0">
                <a:latin typeface="Calibri" panose="020F0502020204030204"/>
                <a:cs typeface="+mn-cs"/>
              </a:rPr>
            </a:br>
            <a:r>
              <a:rPr lang="en-US" sz="1800" dirty="0">
                <a:latin typeface="Calibri" panose="020F0502020204030204"/>
                <a:cs typeface="+mn-cs"/>
              </a:rPr>
              <a:t>the Marketplace in your state.</a:t>
            </a:r>
            <a:endParaRPr lang="en-US" sz="1800" dirty="0">
              <a:solidFill>
                <a:prstClr val="black"/>
              </a:solidFill>
              <a:latin typeface="Calibri" panose="020F0502020204030204"/>
              <a:cs typeface="+mn-cs"/>
            </a:endParaRPr>
          </a:p>
        </p:txBody>
      </p:sp>
      <p:sp>
        <p:nvSpPr>
          <p:cNvPr id="11" name="Slide Number Placeholder 10">
            <a:extLst>
              <a:ext uri="{FF2B5EF4-FFF2-40B4-BE49-F238E27FC236}">
                <a16:creationId xmlns:a16="http://schemas.microsoft.com/office/drawing/2014/main" id="{3DE2BA1C-2A86-41F0-BFAD-0BD3B06D7A26}"/>
              </a:ext>
            </a:extLst>
          </p:cNvPr>
          <p:cNvSpPr>
            <a:spLocks noGrp="1"/>
          </p:cNvSpPr>
          <p:nvPr>
            <p:ph type="sldNum" sz="quarter" idx="12"/>
          </p:nvPr>
        </p:nvSpPr>
        <p:spPr/>
        <p:txBody>
          <a:bodyPr/>
          <a:lstStyle/>
          <a:p>
            <a:fld id="{48F63A3B-78C7-47BE-AE5E-E10140E04643}" type="slidenum">
              <a:rPr lang="en-US" smtClean="0"/>
              <a:pPr/>
              <a:t>16</a:t>
            </a:fld>
            <a:endParaRPr lang="en-US" dirty="0"/>
          </a:p>
        </p:txBody>
      </p:sp>
      <p:sp>
        <p:nvSpPr>
          <p:cNvPr id="3" name="Footer Placeholder 2"/>
          <p:cNvSpPr>
            <a:spLocks noGrp="1"/>
          </p:cNvSpPr>
          <p:nvPr>
            <p:ph type="ftr" sz="quarter" idx="11"/>
          </p:nvPr>
        </p:nvSpPr>
        <p:spPr/>
        <p:txBody>
          <a:bodyPr/>
          <a:lstStyle/>
          <a:p>
            <a:r>
              <a:rPr lang="en-US"/>
              <a:t>Marketplace to Medicare: What You Can Expect</a:t>
            </a:r>
            <a:endParaRPr lang="en-US" dirty="0"/>
          </a:p>
        </p:txBody>
      </p:sp>
      <p:sp>
        <p:nvSpPr>
          <p:cNvPr id="2" name="Date Placeholder 1"/>
          <p:cNvSpPr>
            <a:spLocks noGrp="1"/>
          </p:cNvSpPr>
          <p:nvPr>
            <p:ph type="dt" sz="half" idx="10"/>
          </p:nvPr>
        </p:nvSpPr>
        <p:spPr/>
        <p:txBody>
          <a:bodyPr/>
          <a:lstStyle/>
          <a:p>
            <a:r>
              <a:rPr lang="en-US"/>
              <a:t>November 2023</a:t>
            </a:r>
            <a:endParaRPr lang="en-US" dirty="0"/>
          </a:p>
        </p:txBody>
      </p:sp>
    </p:spTree>
    <p:custDataLst>
      <p:tags r:id="rId1"/>
    </p:custDataLst>
    <p:extLst>
      <p:ext uri="{BB962C8B-B14F-4D97-AF65-F5344CB8AC3E}">
        <p14:creationId xmlns:p14="http://schemas.microsoft.com/office/powerpoint/2010/main" val="3670700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xEl>
                                              <p:pRg st="0" end="0"/>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xEl>
                                              <p:pRg st="1" end="1"/>
                                            </p:txEl>
                                          </p:spTgt>
                                        </p:tgtEl>
                                        <p:attrNameLst>
                                          <p:attrName>style.visibility</p:attrName>
                                        </p:attrNameLst>
                                      </p:cBhvr>
                                      <p:to>
                                        <p:strVal val="visible"/>
                                      </p:to>
                                    </p:set>
                                  </p:childTnLst>
                                </p:cTn>
                              </p:par>
                            </p:childTnLst>
                          </p:cTn>
                        </p:par>
                        <p:par>
                          <p:cTn id="27" fill="hold">
                            <p:stCondLst>
                              <p:cond delay="0"/>
                            </p:stCondLst>
                            <p:childTnLst>
                              <p:par>
                                <p:cTn id="28" presetID="2" presetClass="entr" presetSubtype="2" fill="hold" grpId="0" nodeType="afterEffect">
                                  <p:stCondLst>
                                    <p:cond delay="0"/>
                                  </p:stCondLst>
                                  <p:childTnLst>
                                    <p:set>
                                      <p:cBhvr>
                                        <p:cTn id="29" dur="1" fill="hold">
                                          <p:stCondLst>
                                            <p:cond delay="0"/>
                                          </p:stCondLst>
                                        </p:cTn>
                                        <p:tgtEl>
                                          <p:spTgt spid="14">
                                            <p:txEl>
                                              <p:pRg st="0" end="0"/>
                                            </p:txEl>
                                          </p:spTgt>
                                        </p:tgtEl>
                                        <p:attrNameLst>
                                          <p:attrName>style.visibility</p:attrName>
                                        </p:attrNameLst>
                                      </p:cBhvr>
                                      <p:to>
                                        <p:strVal val="visible"/>
                                      </p:to>
                                    </p:set>
                                    <p:anim calcmode="lin" valueType="num">
                                      <p:cBhvr additive="base">
                                        <p:cTn id="30" dur="500" fill="hold"/>
                                        <p:tgtEl>
                                          <p:spTgt spid="14">
                                            <p:txEl>
                                              <p:pRg st="0" end="0"/>
                                            </p:txEl>
                                          </p:spTgt>
                                        </p:tgtEl>
                                        <p:attrNameLst>
                                          <p:attrName>ppt_x</p:attrName>
                                        </p:attrNameLst>
                                      </p:cBhvr>
                                      <p:tavLst>
                                        <p:tav tm="0">
                                          <p:val>
                                            <p:strVal val="1+#ppt_w/2"/>
                                          </p:val>
                                        </p:tav>
                                        <p:tav tm="100000">
                                          <p:val>
                                            <p:strVal val="#ppt_x"/>
                                          </p:val>
                                        </p:tav>
                                      </p:tavLst>
                                    </p:anim>
                                    <p:anim calcmode="lin" valueType="num">
                                      <p:cBhvr additive="base">
                                        <p:cTn id="31" dur="500" fill="hold"/>
                                        <p:tgtEl>
                                          <p:spTgt spid="14">
                                            <p:txEl>
                                              <p:pRg st="0" end="0"/>
                                            </p:txEl>
                                          </p:spTgt>
                                        </p:tgtEl>
                                        <p:attrNameLst>
                                          <p:attrName>ppt_y</p:attrName>
                                        </p:attrNameLst>
                                      </p:cBhvr>
                                      <p:tavLst>
                                        <p:tav tm="0">
                                          <p:val>
                                            <p:strVal val="#ppt_y"/>
                                          </p:val>
                                        </p:tav>
                                        <p:tav tm="100000">
                                          <p:val>
                                            <p:strVal val="#ppt_y"/>
                                          </p:val>
                                        </p:tav>
                                      </p:tavLst>
                                    </p:anim>
                                  </p:childTnLst>
                                </p:cTn>
                              </p:par>
                              <p:par>
                                <p:cTn id="32" presetID="2" presetClass="entr" presetSubtype="2"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 calcmode="lin" valueType="num">
                                      <p:cBhvr additive="base">
                                        <p:cTn id="34" dur="500" fill="hold"/>
                                        <p:tgtEl>
                                          <p:spTgt spid="5"/>
                                        </p:tgtEl>
                                        <p:attrNameLst>
                                          <p:attrName>ppt_x</p:attrName>
                                        </p:attrNameLst>
                                      </p:cBhvr>
                                      <p:tavLst>
                                        <p:tav tm="0">
                                          <p:val>
                                            <p:strVal val="1+#ppt_w/2"/>
                                          </p:val>
                                        </p:tav>
                                        <p:tav tm="100000">
                                          <p:val>
                                            <p:strVal val="#ppt_x"/>
                                          </p:val>
                                        </p:tav>
                                      </p:tavLst>
                                    </p:anim>
                                    <p:anim calcmode="lin" valueType="num">
                                      <p:cBhvr additive="base">
                                        <p:cTn id="35"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12" grpId="0" build="p"/>
      <p:bldP spid="13" grpId="0" uiExpand="1" build="p"/>
      <p:bldP spid="14"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p:txBody>
          <a:bodyPr>
            <a:noAutofit/>
          </a:bodyPr>
          <a:lstStyle/>
          <a:p>
            <a:pPr>
              <a:lnSpc>
                <a:spcPct val="100000"/>
              </a:lnSpc>
            </a:pPr>
            <a:r>
              <a:rPr lang="en-US" sz="2800" dirty="0"/>
              <a:t>Canceling Marketplace Coverage Due to </a:t>
            </a:r>
            <a:br>
              <a:rPr lang="en-US" sz="2800" dirty="0"/>
            </a:br>
            <a:r>
              <a:rPr lang="en-US" sz="2800" dirty="0"/>
              <a:t>Medicare Eligibility</a:t>
            </a:r>
          </a:p>
        </p:txBody>
      </p:sp>
      <p:sp>
        <p:nvSpPr>
          <p:cNvPr id="10" name="Content Placeholder 9">
            <a:extLst>
              <a:ext uri="{FF2B5EF4-FFF2-40B4-BE49-F238E27FC236}">
                <a16:creationId xmlns:a16="http://schemas.microsoft.com/office/drawing/2014/main" id="{7657DA8A-63D0-12C7-E891-7D8368EAE0FF}"/>
              </a:ext>
            </a:extLst>
          </p:cNvPr>
          <p:cNvSpPr>
            <a:spLocks noGrp="1"/>
          </p:cNvSpPr>
          <p:nvPr>
            <p:ph sz="quarter" idx="14"/>
          </p:nvPr>
        </p:nvSpPr>
        <p:spPr>
          <a:xfrm>
            <a:off x="1147072" y="1266857"/>
            <a:ext cx="9542393" cy="1002551"/>
          </a:xfrm>
        </p:spPr>
        <p:txBody>
          <a:bodyPr>
            <a:normAutofit/>
          </a:bodyPr>
          <a:lstStyle/>
          <a:p>
            <a:pPr marL="0" marR="0" lvl="0" indent="0" algn="ctr" defTabSz="914400" rtl="0" eaLnBrk="1" fontAlgn="auto" latinLnBrk="0" hangingPunct="1">
              <a:lnSpc>
                <a:spcPct val="100000"/>
              </a:lnSpc>
              <a:spcBef>
                <a:spcPts val="600"/>
              </a:spcBef>
              <a:spcAft>
                <a:spcPts val="1200"/>
              </a:spcAft>
              <a:buClr>
                <a:srgbClr val="00539A"/>
              </a:buClr>
              <a:buSzTx/>
              <a:buFont typeface="Wingdings" pitchFamily="2" charset="2"/>
              <a:buNone/>
              <a:tabLst/>
              <a:defRPr/>
            </a:pPr>
            <a:r>
              <a:rPr kumimoji="0" lang="en-US" sz="24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Ending Marketplace coverage due to Medicare eligibility is different depending on who’s ending coverage</a:t>
            </a:r>
            <a:endParaRPr lang="en-US" sz="2800" dirty="0"/>
          </a:p>
        </p:txBody>
      </p:sp>
      <p:sp>
        <p:nvSpPr>
          <p:cNvPr id="11" name="Content Placeholder 10">
            <a:extLst>
              <a:ext uri="{FF2B5EF4-FFF2-40B4-BE49-F238E27FC236}">
                <a16:creationId xmlns:a16="http://schemas.microsoft.com/office/drawing/2014/main" id="{F2D7061F-CC0A-854E-1800-7F8407478869}"/>
              </a:ext>
            </a:extLst>
          </p:cNvPr>
          <p:cNvSpPr>
            <a:spLocks noGrp="1"/>
          </p:cNvSpPr>
          <p:nvPr>
            <p:ph sz="quarter" idx="15"/>
          </p:nvPr>
        </p:nvSpPr>
        <p:spPr>
          <a:xfrm>
            <a:off x="3196744" y="4623845"/>
            <a:ext cx="1683712" cy="723900"/>
          </a:xfrm>
        </p:spPr>
        <p:txBody>
          <a:bodyPr>
            <a:normAutofit/>
          </a:bodyPr>
          <a:lstStyle/>
          <a:p>
            <a:pPr marL="0" indent="0">
              <a:buNone/>
            </a:pPr>
            <a:r>
              <a:rPr lang="en-US" sz="2400" dirty="0"/>
              <a:t>Self-only</a:t>
            </a:r>
          </a:p>
        </p:txBody>
      </p:sp>
      <p:grpSp>
        <p:nvGrpSpPr>
          <p:cNvPr id="8" name="Group 7" descr="Single individual icon, &quot;Self-only&quot;">
            <a:extLst>
              <a:ext uri="{FF2B5EF4-FFF2-40B4-BE49-F238E27FC236}">
                <a16:creationId xmlns:a16="http://schemas.microsoft.com/office/drawing/2014/main" id="{45A5FA7B-7FDF-41E7-8D4C-273493588F35}"/>
              </a:ext>
            </a:extLst>
          </p:cNvPr>
          <p:cNvGrpSpPr/>
          <p:nvPr/>
        </p:nvGrpSpPr>
        <p:grpSpPr>
          <a:xfrm>
            <a:off x="2588740" y="2493064"/>
            <a:ext cx="2618885" cy="2845223"/>
            <a:chOff x="2588740" y="2493064"/>
            <a:chExt cx="2618885" cy="2845223"/>
          </a:xfrm>
        </p:grpSpPr>
        <p:pic>
          <p:nvPicPr>
            <p:cNvPr id="33" name="Graphic 32">
              <a:extLst>
                <a:ext uri="{FF2B5EF4-FFF2-40B4-BE49-F238E27FC236}">
                  <a16:creationId xmlns:a16="http://schemas.microsoft.com/office/drawing/2014/main" id="{7341CB66-B9D7-4E76-82BC-D528D6A19DC0}"/>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112772" y="3005186"/>
              <a:ext cx="1570824" cy="1570824"/>
            </a:xfrm>
            <a:prstGeom prst="rect">
              <a:avLst/>
            </a:prstGeom>
          </p:spPr>
        </p:pic>
        <p:sp>
          <p:nvSpPr>
            <p:cNvPr id="34" name="Rectangle: Rounded Corners 33">
              <a:extLst>
                <a:ext uri="{FF2B5EF4-FFF2-40B4-BE49-F238E27FC236}">
                  <a16:creationId xmlns:a16="http://schemas.microsoft.com/office/drawing/2014/main" id="{9A45FDCE-7FB9-4D3B-A9FB-FDD96896C6EF}"/>
                </a:ext>
                <a:ext uri="{C183D7F6-B498-43B3-948B-1728B52AA6E4}">
                  <adec:decorative xmlns:adec="http://schemas.microsoft.com/office/drawing/2017/decorative" val="1"/>
                </a:ext>
              </a:extLst>
            </p:cNvPr>
            <p:cNvSpPr/>
            <p:nvPr/>
          </p:nvSpPr>
          <p:spPr>
            <a:xfrm>
              <a:off x="2588740" y="2493064"/>
              <a:ext cx="2618885" cy="2845223"/>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Content Placeholder 11">
            <a:extLst>
              <a:ext uri="{FF2B5EF4-FFF2-40B4-BE49-F238E27FC236}">
                <a16:creationId xmlns:a16="http://schemas.microsoft.com/office/drawing/2014/main" id="{697E664D-6A8A-79EC-7877-5A7C22DC7AFA}"/>
              </a:ext>
            </a:extLst>
          </p:cNvPr>
          <p:cNvSpPr>
            <a:spLocks noGrp="1"/>
          </p:cNvSpPr>
          <p:nvPr>
            <p:ph sz="quarter" idx="16"/>
          </p:nvPr>
        </p:nvSpPr>
        <p:spPr>
          <a:xfrm>
            <a:off x="7147114" y="4636857"/>
            <a:ext cx="2012571" cy="723900"/>
          </a:xfrm>
        </p:spPr>
        <p:txBody>
          <a:bodyPr/>
          <a:lstStyle/>
          <a:p>
            <a:pPr marL="0" indent="0">
              <a:buNone/>
            </a:pPr>
            <a:r>
              <a:rPr lang="en-US" sz="2400" dirty="0"/>
              <a:t>Household</a:t>
            </a:r>
            <a:endParaRPr lang="en-US" dirty="0"/>
          </a:p>
        </p:txBody>
      </p:sp>
      <p:grpSp>
        <p:nvGrpSpPr>
          <p:cNvPr id="9" name="Group 8" descr="Grouping of individuals icon, indicating &quot;household.&quot;">
            <a:extLst>
              <a:ext uri="{FF2B5EF4-FFF2-40B4-BE49-F238E27FC236}">
                <a16:creationId xmlns:a16="http://schemas.microsoft.com/office/drawing/2014/main" id="{0F15ECBD-4E7F-4BD5-8181-D15A6DE05E5E}"/>
              </a:ext>
            </a:extLst>
          </p:cNvPr>
          <p:cNvGrpSpPr/>
          <p:nvPr/>
        </p:nvGrpSpPr>
        <p:grpSpPr>
          <a:xfrm>
            <a:off x="6653575" y="2466236"/>
            <a:ext cx="2618885" cy="2845223"/>
            <a:chOff x="6653575" y="2466236"/>
            <a:chExt cx="2618885" cy="2845223"/>
          </a:xfrm>
        </p:grpSpPr>
        <p:pic>
          <p:nvPicPr>
            <p:cNvPr id="31" name="Picture 30">
              <a:extLst>
                <a:ext uri="{FF2B5EF4-FFF2-40B4-BE49-F238E27FC236}">
                  <a16:creationId xmlns:a16="http://schemas.microsoft.com/office/drawing/2014/main" id="{89542AAC-64EE-4150-8A94-E5D486766018}"/>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6848743" y="2658617"/>
              <a:ext cx="2228548" cy="1905721"/>
            </a:xfrm>
            <a:prstGeom prst="rect">
              <a:avLst/>
            </a:prstGeom>
          </p:spPr>
        </p:pic>
        <p:pic>
          <p:nvPicPr>
            <p:cNvPr id="25" name="Graphic 24">
              <a:extLst>
                <a:ext uri="{FF2B5EF4-FFF2-40B4-BE49-F238E27FC236}">
                  <a16:creationId xmlns:a16="http://schemas.microsoft.com/office/drawing/2014/main" id="{E46EDF0B-2B79-4FC5-B9F2-B137B3B69BBA}"/>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383684" y="3391715"/>
              <a:ext cx="1271218" cy="1271218"/>
            </a:xfrm>
            <a:prstGeom prst="rect">
              <a:avLst/>
            </a:prstGeom>
          </p:spPr>
        </p:pic>
        <p:sp>
          <p:nvSpPr>
            <p:cNvPr id="36" name="Rectangle: Rounded Corners 35">
              <a:extLst>
                <a:ext uri="{FF2B5EF4-FFF2-40B4-BE49-F238E27FC236}">
                  <a16:creationId xmlns:a16="http://schemas.microsoft.com/office/drawing/2014/main" id="{5B7BC607-DD3A-443B-8583-E5889EE6578B}"/>
                </a:ext>
                <a:ext uri="{C183D7F6-B498-43B3-948B-1728B52AA6E4}">
                  <adec:decorative xmlns:adec="http://schemas.microsoft.com/office/drawing/2017/decorative" val="1"/>
                </a:ext>
              </a:extLst>
            </p:cNvPr>
            <p:cNvSpPr/>
            <p:nvPr/>
          </p:nvSpPr>
          <p:spPr>
            <a:xfrm>
              <a:off x="6653575" y="2466236"/>
              <a:ext cx="2618885" cy="2845223"/>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Content Placeholder 12">
            <a:extLst>
              <a:ext uri="{FF2B5EF4-FFF2-40B4-BE49-F238E27FC236}">
                <a16:creationId xmlns:a16="http://schemas.microsoft.com/office/drawing/2014/main" id="{9C42F34E-0262-AEB7-8BC7-6D47A8BF667A}"/>
              </a:ext>
            </a:extLst>
          </p:cNvPr>
          <p:cNvSpPr>
            <a:spLocks noGrp="1"/>
          </p:cNvSpPr>
          <p:nvPr>
            <p:ph sz="quarter" idx="17"/>
          </p:nvPr>
        </p:nvSpPr>
        <p:spPr>
          <a:xfrm>
            <a:off x="992442" y="5645040"/>
            <a:ext cx="11322265" cy="7239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539A"/>
                </a:solidFill>
                <a:effectLst/>
                <a:uLnTx/>
                <a:uFillTx/>
                <a:latin typeface="Arial" panose="020B0604020202020204" pitchFamily="34" charset="0"/>
                <a:ea typeface="+mn-ea"/>
                <a:cs typeface="Arial" panose="020B0604020202020204" pitchFamily="34" charset="0"/>
              </a:rPr>
              <a:t>NOTE</a:t>
            </a:r>
            <a:r>
              <a:rPr kumimoji="0" lang="en-US" sz="2000" b="0" i="0" u="none" strike="noStrike" kern="1200" cap="none" spc="0" normalizeH="0" baseline="0" noProof="0" dirty="0">
                <a:ln>
                  <a:noFill/>
                </a:ln>
                <a:solidFill>
                  <a:srgbClr val="00539A"/>
                </a:solidFill>
                <a:effectLst/>
                <a:uLnTx/>
                <a:uFillTx/>
                <a:latin typeface="Arial" panose="020B0604020202020204" pitchFamily="34" charset="0"/>
                <a:ea typeface="+mn-ea"/>
                <a:cs typeface="Arial" panose="020B0604020202020204" pitchFamily="34" charset="0"/>
              </a:rPr>
              <a:t>: This is for the Federally-facilitated Marketplace states who are using </a:t>
            </a:r>
            <a:r>
              <a:rPr kumimoji="0" lang="en-US" sz="2000" b="0" i="0" u="sng" strike="noStrike" kern="1200" cap="none" spc="0" normalizeH="0" baseline="0" noProof="0" dirty="0">
                <a:ln>
                  <a:noFill/>
                </a:ln>
                <a:solidFill>
                  <a:srgbClr val="00539A"/>
                </a:solidFill>
                <a:effectLst/>
                <a:uLnTx/>
                <a:uFillTx/>
                <a:latin typeface="Arial" panose="020B0604020202020204" pitchFamily="34" charset="0"/>
                <a:ea typeface="+mn-ea"/>
                <a:cs typeface="Arial" panose="020B0604020202020204" pitchFamily="34" charset="0"/>
                <a:hlinkClick r:id="rId9">
                  <a:extLst>
                    <a:ext uri="{A12FA001-AC4F-418D-AE19-62706E023703}">
                      <ahyp:hlinkClr xmlns:ahyp="http://schemas.microsoft.com/office/drawing/2018/hyperlinkcolor" val="tx"/>
                    </a:ext>
                  </a:extLst>
                </a:hlinkClick>
              </a:rPr>
              <a:t>HealthCare.gov</a:t>
            </a:r>
            <a:r>
              <a:rPr kumimoji="0" lang="en-US" sz="2000" b="0" i="0" u="none" strike="noStrike" kern="1200" cap="none" spc="0" normalizeH="0" baseline="0" noProof="0" dirty="0">
                <a:ln>
                  <a:noFill/>
                </a:ln>
                <a:solidFill>
                  <a:srgbClr val="00539A"/>
                </a:solidFill>
                <a:effectLst/>
                <a:uLnTx/>
                <a:uFillTx/>
                <a:latin typeface="Arial" panose="020B0604020202020204" pitchFamily="34" charset="0"/>
                <a:ea typeface="+mn-ea"/>
                <a:cs typeface="Arial" panose="020B0604020202020204" pitchFamily="34" charset="0"/>
              </a:rPr>
              <a:t>.</a:t>
            </a:r>
          </a:p>
        </p:txBody>
      </p:sp>
      <p:sp>
        <p:nvSpPr>
          <p:cNvPr id="19" name="Freeform: Shape 18">
            <a:extLst>
              <a:ext uri="{FF2B5EF4-FFF2-40B4-BE49-F238E27FC236}">
                <a16:creationId xmlns:a16="http://schemas.microsoft.com/office/drawing/2014/main" id="{6FA8213D-223C-417B-AD53-A6BEF2B24951}"/>
              </a:ext>
              <a:ext uri="{C183D7F6-B498-43B3-948B-1728B52AA6E4}">
                <adec:decorative xmlns:adec="http://schemas.microsoft.com/office/drawing/2017/decorative" val="1"/>
              </a:ext>
            </a:extLst>
          </p:cNvPr>
          <p:cNvSpPr>
            <a:spLocks noChangeAspect="1"/>
          </p:cNvSpPr>
          <p:nvPr/>
        </p:nvSpPr>
        <p:spPr>
          <a:xfrm>
            <a:off x="705297" y="5681322"/>
            <a:ext cx="274320" cy="27432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7070BCB5-7946-4F94-A302-1C4BC18F032B}"/>
              </a:ext>
            </a:extLst>
          </p:cNvPr>
          <p:cNvSpPr>
            <a:spLocks noGrp="1"/>
          </p:cNvSpPr>
          <p:nvPr>
            <p:ph type="sldNum" sz="quarter" idx="12"/>
          </p:nvPr>
        </p:nvSpPr>
        <p:spPr/>
        <p:txBody>
          <a:bodyPr/>
          <a:lstStyle/>
          <a:p>
            <a:fld id="{0B2D781D-8844-5940-92D1-06EF0A7F581E}" type="slidenum">
              <a:rPr lang="en-US" smtClean="0"/>
              <a:t>17</a:t>
            </a:fld>
            <a:endParaRPr lang="en-US"/>
          </a:p>
        </p:txBody>
      </p:sp>
      <p:sp>
        <p:nvSpPr>
          <p:cNvPr id="7" name="Footer Placeholder 6">
            <a:extLst>
              <a:ext uri="{FF2B5EF4-FFF2-40B4-BE49-F238E27FC236}">
                <a16:creationId xmlns:a16="http://schemas.microsoft.com/office/drawing/2014/main" id="{5A20AE4D-0D94-194C-9E1C-072CFE5BB361}"/>
              </a:ext>
            </a:extLst>
          </p:cNvPr>
          <p:cNvSpPr>
            <a:spLocks noGrp="1"/>
          </p:cNvSpPr>
          <p:nvPr>
            <p:ph type="ftr" sz="quarter" idx="11"/>
          </p:nvPr>
        </p:nvSpPr>
        <p:spPr/>
        <p:txBody>
          <a:bodyPr/>
          <a:lstStyle/>
          <a:p>
            <a:r>
              <a:rPr lang="en-US"/>
              <a:t>Marketplace to Medicare: What You Can Expect</a:t>
            </a:r>
            <a:endParaRPr lang="en-US" dirty="0"/>
          </a:p>
        </p:txBody>
      </p:sp>
      <p:sp>
        <p:nvSpPr>
          <p:cNvPr id="6" name="Date Placeholder 5">
            <a:extLst>
              <a:ext uri="{FF2B5EF4-FFF2-40B4-BE49-F238E27FC236}">
                <a16:creationId xmlns:a16="http://schemas.microsoft.com/office/drawing/2014/main" id="{24DFEBB1-81D0-C34F-ADEC-D0F887B655C6}"/>
              </a:ext>
            </a:extLst>
          </p:cNvPr>
          <p:cNvSpPr>
            <a:spLocks noGrp="1"/>
          </p:cNvSpPr>
          <p:nvPr>
            <p:ph type="dt" sz="half" idx="10"/>
          </p:nvPr>
        </p:nvSpPr>
        <p:spPr/>
        <p:txBody>
          <a:bodyPr/>
          <a:lstStyle/>
          <a:p>
            <a:r>
              <a:rPr lang="en-US"/>
              <a:t>November 2023</a:t>
            </a:r>
            <a:endParaRPr lang="en-US" dirty="0"/>
          </a:p>
        </p:txBody>
      </p:sp>
    </p:spTree>
    <p:custDataLst>
      <p:tags r:id="rId1"/>
    </p:custDataLst>
    <p:extLst>
      <p:ext uri="{BB962C8B-B14F-4D97-AF65-F5344CB8AC3E}">
        <p14:creationId xmlns:p14="http://schemas.microsoft.com/office/powerpoint/2010/main" val="35214026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p:txBody>
          <a:bodyPr>
            <a:normAutofit/>
          </a:bodyPr>
          <a:lstStyle/>
          <a:p>
            <a:r>
              <a:rPr lang="en-US" dirty="0"/>
              <a:t>Canceling Your Marketplace Coverage: Self</a:t>
            </a:r>
          </a:p>
        </p:txBody>
      </p:sp>
      <p:sp>
        <p:nvSpPr>
          <p:cNvPr id="5" name="Content Placeholder 4">
            <a:extLst>
              <a:ext uri="{FF2B5EF4-FFF2-40B4-BE49-F238E27FC236}">
                <a16:creationId xmlns:a16="http://schemas.microsoft.com/office/drawing/2014/main" id="{710F3EA5-7453-3044-8A3D-84393179DEE8}"/>
              </a:ext>
            </a:extLst>
          </p:cNvPr>
          <p:cNvSpPr>
            <a:spLocks noGrp="1"/>
          </p:cNvSpPr>
          <p:nvPr>
            <p:ph idx="1"/>
          </p:nvPr>
        </p:nvSpPr>
        <p:spPr>
          <a:xfrm>
            <a:off x="914400" y="1371600"/>
            <a:ext cx="7689669" cy="4351338"/>
          </a:xfrm>
        </p:spPr>
        <p:txBody>
          <a:bodyPr>
            <a:normAutofit fontScale="85000" lnSpcReduction="10000"/>
          </a:bodyPr>
          <a:lstStyle/>
          <a:p>
            <a:pPr marL="231775" lvl="2" indent="-231775">
              <a:lnSpc>
                <a:spcPct val="120000"/>
              </a:lnSpc>
              <a:buSzPct val="100000"/>
              <a:buFont typeface="Wingdings" panose="05000000000000000000" pitchFamily="2" charset="2"/>
              <a:buChar char="§"/>
            </a:pPr>
            <a:r>
              <a:rPr lang="en-US" sz="2600" dirty="0">
                <a:latin typeface="Arial" panose="020B0604020202020204" pitchFamily="34" charset="0"/>
                <a:cs typeface="Arial" panose="020B0604020202020204" pitchFamily="34" charset="0"/>
              </a:rPr>
              <a:t>You can request that your coverage ends immediately, or you can request a date in the future</a:t>
            </a:r>
          </a:p>
          <a:p>
            <a:pPr>
              <a:lnSpc>
                <a:spcPct val="120000"/>
              </a:lnSpc>
            </a:pPr>
            <a:r>
              <a:rPr lang="en-US" sz="2600" dirty="0"/>
              <a:t>In </a:t>
            </a:r>
            <a:r>
              <a:rPr lang="en-US" sz="2600" b="1" dirty="0"/>
              <a:t>some</a:t>
            </a:r>
            <a:r>
              <a:rPr lang="en-US" sz="2600" dirty="0"/>
              <a:t> cases, your coverage </a:t>
            </a:r>
            <a:r>
              <a:rPr lang="en-US" sz="2600" b="1" dirty="0"/>
              <a:t>won</a:t>
            </a:r>
            <a:r>
              <a:rPr lang="en-US" sz="2600" dirty="0"/>
              <a:t>’</a:t>
            </a:r>
            <a:r>
              <a:rPr lang="en-US" sz="2600" b="1" dirty="0"/>
              <a:t>t</a:t>
            </a:r>
            <a:r>
              <a:rPr lang="en-US" sz="2600" dirty="0"/>
              <a:t> end immediately</a:t>
            </a:r>
          </a:p>
          <a:p>
            <a:pPr marL="231775" lvl="2" indent="-231775">
              <a:lnSpc>
                <a:spcPct val="120000"/>
              </a:lnSpc>
              <a:buSzPct val="100000"/>
              <a:buFont typeface="Wingdings" panose="05000000000000000000" pitchFamily="2" charset="2"/>
              <a:buChar char="§"/>
            </a:pPr>
            <a:r>
              <a:rPr lang="en-US" sz="2600" dirty="0">
                <a:latin typeface="Arial" panose="020B0604020202020204" pitchFamily="34" charset="0"/>
                <a:cs typeface="Arial" panose="020B0604020202020204" pitchFamily="34" charset="0"/>
              </a:rPr>
              <a:t>You can end Marketplace coverage by:</a:t>
            </a:r>
          </a:p>
          <a:p>
            <a:pPr marL="822960" lvl="3">
              <a:lnSpc>
                <a:spcPct val="110000"/>
              </a:lnSpc>
              <a:buFont typeface="Arial" panose="020B0604020202020204" pitchFamily="34" charset="0"/>
              <a:buChar char="•"/>
            </a:pPr>
            <a:r>
              <a:rPr lang="en-US" sz="2100" dirty="0">
                <a:latin typeface="Arial" panose="020B0604020202020204" pitchFamily="34" charset="0"/>
                <a:cs typeface="Arial" panose="020B0604020202020204" pitchFamily="34" charset="0"/>
              </a:rPr>
              <a:t>Logging into your HealthCare.gov account if you’re the only one covered</a:t>
            </a:r>
          </a:p>
          <a:p>
            <a:pPr marL="822960" lvl="3">
              <a:lnSpc>
                <a:spcPct val="110000"/>
              </a:lnSpc>
              <a:buFont typeface="Arial" panose="020B0604020202020204" pitchFamily="34" charset="0"/>
              <a:buChar char="•"/>
            </a:pPr>
            <a:r>
              <a:rPr lang="en-US" sz="2100" dirty="0">
                <a:latin typeface="Arial" panose="020B0604020202020204" pitchFamily="34" charset="0"/>
                <a:cs typeface="Arial" panose="020B0604020202020204" pitchFamily="34" charset="0"/>
              </a:rPr>
              <a:t>Calling the Marketplace Call Center (1-800-318-2596; </a:t>
            </a:r>
            <a:br>
              <a:rPr lang="en-US" sz="2100" dirty="0">
                <a:latin typeface="Arial" panose="020B0604020202020204" pitchFamily="34" charset="0"/>
                <a:cs typeface="Arial" panose="020B0604020202020204" pitchFamily="34" charset="0"/>
              </a:rPr>
            </a:br>
            <a:r>
              <a:rPr lang="en-US" sz="2100" dirty="0">
                <a:latin typeface="Arial" panose="020B0604020202020204" pitchFamily="34" charset="0"/>
                <a:cs typeface="Arial" panose="020B0604020202020204" pitchFamily="34" charset="0"/>
              </a:rPr>
              <a:t>TTY: 1-855-889-4325)</a:t>
            </a:r>
          </a:p>
          <a:p>
            <a:pPr>
              <a:lnSpc>
                <a:spcPct val="120000"/>
              </a:lnSpc>
            </a:pPr>
            <a:r>
              <a:rPr lang="en-US" sz="2600" dirty="0"/>
              <a:t>For more information, go to </a:t>
            </a:r>
            <a:br>
              <a:rPr lang="en-US" sz="2600" dirty="0"/>
            </a:br>
            <a:r>
              <a:rPr lang="en-US" sz="2600" dirty="0">
                <a:hlinkClick r:id="rId4"/>
              </a:rPr>
              <a:t>HealthCare.gov/how-to-cancel-a-marketplace-plan</a:t>
            </a:r>
            <a:endParaRPr lang="en-US" sz="2600" dirty="0"/>
          </a:p>
        </p:txBody>
      </p:sp>
      <p:grpSp>
        <p:nvGrpSpPr>
          <p:cNvPr id="3" name="Group 2" descr="Single individual icon, &quot;Self-only&quot;">
            <a:extLst>
              <a:ext uri="{FF2B5EF4-FFF2-40B4-BE49-F238E27FC236}">
                <a16:creationId xmlns:a16="http://schemas.microsoft.com/office/drawing/2014/main" id="{D38A2799-1236-486A-8F83-CB65A1C9B7FB}"/>
              </a:ext>
            </a:extLst>
          </p:cNvPr>
          <p:cNvGrpSpPr/>
          <p:nvPr/>
        </p:nvGrpSpPr>
        <p:grpSpPr>
          <a:xfrm>
            <a:off x="9021438" y="2006388"/>
            <a:ext cx="2618885" cy="2845223"/>
            <a:chOff x="9021438" y="2006388"/>
            <a:chExt cx="2618885" cy="2845223"/>
          </a:xfrm>
        </p:grpSpPr>
        <p:pic>
          <p:nvPicPr>
            <p:cNvPr id="13" name="Graphic 12">
              <a:extLst>
                <a:ext uri="{FF2B5EF4-FFF2-40B4-BE49-F238E27FC236}">
                  <a16:creationId xmlns:a16="http://schemas.microsoft.com/office/drawing/2014/main" id="{30405D9E-9050-4C42-B6A6-CD51F739F680}"/>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545470" y="2518510"/>
              <a:ext cx="1570824" cy="1570824"/>
            </a:xfrm>
            <a:prstGeom prst="rect">
              <a:avLst/>
            </a:prstGeom>
          </p:spPr>
        </p:pic>
        <p:sp>
          <p:nvSpPr>
            <p:cNvPr id="14" name="Rectangle: Rounded Corners 13">
              <a:extLst>
                <a:ext uri="{FF2B5EF4-FFF2-40B4-BE49-F238E27FC236}">
                  <a16:creationId xmlns:a16="http://schemas.microsoft.com/office/drawing/2014/main" id="{A825883F-0C79-4183-88B2-D320BD6CD7FB}"/>
                </a:ext>
                <a:ext uri="{C183D7F6-B498-43B3-948B-1728B52AA6E4}">
                  <adec:decorative xmlns:adec="http://schemas.microsoft.com/office/drawing/2017/decorative" val="1"/>
                </a:ext>
              </a:extLst>
            </p:cNvPr>
            <p:cNvSpPr/>
            <p:nvPr/>
          </p:nvSpPr>
          <p:spPr>
            <a:xfrm>
              <a:off x="9021438" y="2006388"/>
              <a:ext cx="2618885" cy="2845223"/>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descr="Text box under an icon of a person reading: Self-only">
              <a:extLst>
                <a:ext uri="{FF2B5EF4-FFF2-40B4-BE49-F238E27FC236}">
                  <a16:creationId xmlns:a16="http://schemas.microsoft.com/office/drawing/2014/main" id="{F137E14B-FCB2-4602-949E-A8027EB70AA8}"/>
                </a:ext>
              </a:extLst>
            </p:cNvPr>
            <p:cNvSpPr txBox="1"/>
            <p:nvPr/>
          </p:nvSpPr>
          <p:spPr>
            <a:xfrm>
              <a:off x="9241044" y="4134257"/>
              <a:ext cx="2179675" cy="461665"/>
            </a:xfrm>
            <a:prstGeom prst="rect">
              <a:avLst/>
            </a:prstGeom>
            <a:noFill/>
          </p:spPr>
          <p:txBody>
            <a:bodyPr wrap="square" rtlCol="0">
              <a:spAutoFit/>
            </a:bodyPr>
            <a:lstStyle/>
            <a:p>
              <a:pPr algn="ctr"/>
              <a:r>
                <a:rPr lang="en-US" sz="2400" dirty="0">
                  <a:solidFill>
                    <a:srgbClr val="00529B"/>
                  </a:solidFill>
                </a:rPr>
                <a:t>Self-only</a:t>
              </a:r>
            </a:p>
          </p:txBody>
        </p:sp>
      </p:grpSp>
      <p:sp>
        <p:nvSpPr>
          <p:cNvPr id="2" name="Slide Number Placeholder 1">
            <a:extLst>
              <a:ext uri="{FF2B5EF4-FFF2-40B4-BE49-F238E27FC236}">
                <a16:creationId xmlns:a16="http://schemas.microsoft.com/office/drawing/2014/main" id="{78AB5610-7305-4A4A-9766-A0F251747863}"/>
              </a:ext>
            </a:extLst>
          </p:cNvPr>
          <p:cNvSpPr>
            <a:spLocks noGrp="1"/>
          </p:cNvSpPr>
          <p:nvPr>
            <p:ph type="sldNum" sz="quarter" idx="12"/>
          </p:nvPr>
        </p:nvSpPr>
        <p:spPr/>
        <p:txBody>
          <a:bodyPr/>
          <a:lstStyle/>
          <a:p>
            <a:fld id="{0B2D781D-8844-5940-92D1-06EF0A7F581E}" type="slidenum">
              <a:rPr lang="en-US" smtClean="0"/>
              <a:t>18</a:t>
            </a:fld>
            <a:endParaRPr lang="en-US"/>
          </a:p>
        </p:txBody>
      </p:sp>
      <p:sp>
        <p:nvSpPr>
          <p:cNvPr id="7" name="Footer Placeholder 6">
            <a:extLst>
              <a:ext uri="{FF2B5EF4-FFF2-40B4-BE49-F238E27FC236}">
                <a16:creationId xmlns:a16="http://schemas.microsoft.com/office/drawing/2014/main" id="{5A20AE4D-0D94-194C-9E1C-072CFE5BB361}"/>
              </a:ext>
            </a:extLst>
          </p:cNvPr>
          <p:cNvSpPr>
            <a:spLocks noGrp="1"/>
          </p:cNvSpPr>
          <p:nvPr>
            <p:ph type="ftr" sz="quarter" idx="11"/>
          </p:nvPr>
        </p:nvSpPr>
        <p:spPr/>
        <p:txBody>
          <a:bodyPr/>
          <a:lstStyle/>
          <a:p>
            <a:r>
              <a:rPr lang="en-US"/>
              <a:t>Marketplace to Medicare: What You Can Expect</a:t>
            </a:r>
            <a:endParaRPr lang="en-US" dirty="0"/>
          </a:p>
        </p:txBody>
      </p:sp>
      <p:sp>
        <p:nvSpPr>
          <p:cNvPr id="6" name="Date Placeholder 5">
            <a:extLst>
              <a:ext uri="{FF2B5EF4-FFF2-40B4-BE49-F238E27FC236}">
                <a16:creationId xmlns:a16="http://schemas.microsoft.com/office/drawing/2014/main" id="{24DFEBB1-81D0-C34F-ADEC-D0F887B655C6}"/>
              </a:ext>
            </a:extLst>
          </p:cNvPr>
          <p:cNvSpPr>
            <a:spLocks noGrp="1"/>
          </p:cNvSpPr>
          <p:nvPr>
            <p:ph type="dt" sz="half" idx="10"/>
          </p:nvPr>
        </p:nvSpPr>
        <p:spPr/>
        <p:txBody>
          <a:bodyPr/>
          <a:lstStyle/>
          <a:p>
            <a:r>
              <a:rPr lang="en-US"/>
              <a:t>November 2023</a:t>
            </a:r>
            <a:endParaRPr lang="en-US" dirty="0"/>
          </a:p>
        </p:txBody>
      </p:sp>
    </p:spTree>
    <p:custDataLst>
      <p:tags r:id="rId1"/>
    </p:custDataLst>
    <p:extLst>
      <p:ext uri="{BB962C8B-B14F-4D97-AF65-F5344CB8AC3E}">
        <p14:creationId xmlns:p14="http://schemas.microsoft.com/office/powerpoint/2010/main" val="30551304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p:txBody>
          <a:bodyPr>
            <a:normAutofit/>
          </a:bodyPr>
          <a:lstStyle/>
          <a:p>
            <a:r>
              <a:rPr lang="en-US" dirty="0"/>
              <a:t>Canceling Your Marketplace Coverage: Household Plan</a:t>
            </a:r>
          </a:p>
        </p:txBody>
      </p:sp>
      <p:sp>
        <p:nvSpPr>
          <p:cNvPr id="5" name="Content Placeholder 4">
            <a:extLst>
              <a:ext uri="{FF2B5EF4-FFF2-40B4-BE49-F238E27FC236}">
                <a16:creationId xmlns:a16="http://schemas.microsoft.com/office/drawing/2014/main" id="{710F3EA5-7453-3044-8A3D-84393179DEE8}"/>
              </a:ext>
            </a:extLst>
          </p:cNvPr>
          <p:cNvSpPr>
            <a:spLocks noGrp="1"/>
          </p:cNvSpPr>
          <p:nvPr>
            <p:ph idx="1"/>
          </p:nvPr>
        </p:nvSpPr>
        <p:spPr>
          <a:xfrm>
            <a:off x="914401" y="1556298"/>
            <a:ext cx="6885022" cy="4351338"/>
          </a:xfrm>
        </p:spPr>
        <p:txBody>
          <a:bodyPr>
            <a:normAutofit/>
          </a:bodyPr>
          <a:lstStyle/>
          <a:p>
            <a:pPr>
              <a:lnSpc>
                <a:spcPct val="100000"/>
              </a:lnSpc>
            </a:pPr>
            <a:r>
              <a:rPr lang="en-US" sz="2400" dirty="0"/>
              <a:t>Call the Marketplace Call Center (1-800-318-2596) on the day </a:t>
            </a:r>
            <a:r>
              <a:rPr lang="en-US" sz="2400" dirty="0">
                <a:solidFill>
                  <a:srgbClr val="00539A"/>
                </a:solidFill>
              </a:rPr>
              <a:t>Medicare begins</a:t>
            </a:r>
            <a:endParaRPr lang="en-US" sz="2400" strike="sngStrike" dirty="0">
              <a:solidFill>
                <a:srgbClr val="00539A"/>
              </a:solidFill>
            </a:endParaRPr>
          </a:p>
          <a:p>
            <a:pPr>
              <a:lnSpc>
                <a:spcPct val="100000"/>
              </a:lnSpc>
            </a:pPr>
            <a:r>
              <a:rPr lang="en-US" sz="2400" dirty="0">
                <a:solidFill>
                  <a:srgbClr val="00539A"/>
                </a:solidFill>
              </a:rPr>
              <a:t>Coverage will end effective the previous day</a:t>
            </a:r>
          </a:p>
          <a:p>
            <a:pPr>
              <a:lnSpc>
                <a:spcPct val="100000"/>
              </a:lnSpc>
            </a:pPr>
            <a:r>
              <a:rPr lang="en-US" sz="2400" dirty="0"/>
              <a:t>Don’t change or end Marketplace coverage online unless you’re ending coverage for </a:t>
            </a:r>
            <a:r>
              <a:rPr lang="en-US" sz="2400" i="1" dirty="0"/>
              <a:t>everyone</a:t>
            </a:r>
            <a:r>
              <a:rPr lang="en-US" sz="2400" dirty="0"/>
              <a:t> on the plan</a:t>
            </a:r>
          </a:p>
        </p:txBody>
      </p:sp>
      <p:grpSp>
        <p:nvGrpSpPr>
          <p:cNvPr id="3" name="Group 2" descr="Grouping of individuals icon, indicating &quot;household.&quot;">
            <a:extLst>
              <a:ext uri="{FF2B5EF4-FFF2-40B4-BE49-F238E27FC236}">
                <a16:creationId xmlns:a16="http://schemas.microsoft.com/office/drawing/2014/main" id="{147A2ADD-0EDB-4E7B-8F5C-ADE8A6479F5D}"/>
              </a:ext>
            </a:extLst>
          </p:cNvPr>
          <p:cNvGrpSpPr/>
          <p:nvPr/>
        </p:nvGrpSpPr>
        <p:grpSpPr>
          <a:xfrm>
            <a:off x="8838835" y="2006388"/>
            <a:ext cx="2618885" cy="2845223"/>
            <a:chOff x="8838835" y="2006388"/>
            <a:chExt cx="2618885" cy="2845223"/>
          </a:xfrm>
        </p:grpSpPr>
        <p:pic>
          <p:nvPicPr>
            <p:cNvPr id="14" name="Picture 13">
              <a:extLst>
                <a:ext uri="{FF2B5EF4-FFF2-40B4-BE49-F238E27FC236}">
                  <a16:creationId xmlns:a16="http://schemas.microsoft.com/office/drawing/2014/main" id="{2F442873-6450-49DE-B0FA-89355FE7B7A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097357" y="2198769"/>
              <a:ext cx="2228548" cy="1905721"/>
            </a:xfrm>
            <a:prstGeom prst="rect">
              <a:avLst/>
            </a:prstGeom>
          </p:spPr>
        </p:pic>
        <p:pic>
          <p:nvPicPr>
            <p:cNvPr id="15" name="Graphic 14">
              <a:extLst>
                <a:ext uri="{FF2B5EF4-FFF2-40B4-BE49-F238E27FC236}">
                  <a16:creationId xmlns:a16="http://schemas.microsoft.com/office/drawing/2014/main" id="{57FA3526-6481-454B-BCA3-669DAFB3810E}"/>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632298" y="2931867"/>
              <a:ext cx="1271218" cy="1271218"/>
            </a:xfrm>
            <a:prstGeom prst="rect">
              <a:avLst/>
            </a:prstGeom>
          </p:spPr>
        </p:pic>
        <p:sp>
          <p:nvSpPr>
            <p:cNvPr id="16" name="Rectangle: Rounded Corners 15">
              <a:extLst>
                <a:ext uri="{FF2B5EF4-FFF2-40B4-BE49-F238E27FC236}">
                  <a16:creationId xmlns:a16="http://schemas.microsoft.com/office/drawing/2014/main" id="{91E886EC-DBA3-4C95-8256-7BB9694E1A24}"/>
                </a:ext>
                <a:ext uri="{C183D7F6-B498-43B3-948B-1728B52AA6E4}">
                  <adec:decorative xmlns:adec="http://schemas.microsoft.com/office/drawing/2017/decorative" val="1"/>
                </a:ext>
              </a:extLst>
            </p:cNvPr>
            <p:cNvSpPr/>
            <p:nvPr/>
          </p:nvSpPr>
          <p:spPr>
            <a:xfrm>
              <a:off x="8838835" y="2006388"/>
              <a:ext cx="2618885" cy="2845223"/>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descr="Text box under an icon of a Family in a house reading: Household">
              <a:extLst>
                <a:ext uri="{FF2B5EF4-FFF2-40B4-BE49-F238E27FC236}">
                  <a16:creationId xmlns:a16="http://schemas.microsoft.com/office/drawing/2014/main" id="{5ABBFD01-689C-4F4B-B3AF-1276C47666D2}"/>
                </a:ext>
              </a:extLst>
            </p:cNvPr>
            <p:cNvSpPr txBox="1"/>
            <p:nvPr/>
          </p:nvSpPr>
          <p:spPr>
            <a:xfrm>
              <a:off x="9121793" y="4258308"/>
              <a:ext cx="2179675" cy="461665"/>
            </a:xfrm>
            <a:prstGeom prst="rect">
              <a:avLst/>
            </a:prstGeom>
            <a:noFill/>
          </p:spPr>
          <p:txBody>
            <a:bodyPr wrap="square" rtlCol="0">
              <a:spAutoFit/>
            </a:bodyPr>
            <a:lstStyle/>
            <a:p>
              <a:pPr algn="ctr"/>
              <a:r>
                <a:rPr lang="en-US" sz="2400" dirty="0">
                  <a:solidFill>
                    <a:srgbClr val="00529B"/>
                  </a:solidFill>
                </a:rPr>
                <a:t>Household</a:t>
              </a:r>
            </a:p>
          </p:txBody>
        </p:sp>
      </p:grpSp>
      <p:sp>
        <p:nvSpPr>
          <p:cNvPr id="2" name="Slide Number Placeholder 1">
            <a:extLst>
              <a:ext uri="{FF2B5EF4-FFF2-40B4-BE49-F238E27FC236}">
                <a16:creationId xmlns:a16="http://schemas.microsoft.com/office/drawing/2014/main" id="{9BA2C683-8B4E-40F1-820A-E6C57C6900E9}"/>
              </a:ext>
            </a:extLst>
          </p:cNvPr>
          <p:cNvSpPr>
            <a:spLocks noGrp="1"/>
          </p:cNvSpPr>
          <p:nvPr>
            <p:ph type="sldNum" sz="quarter" idx="12"/>
          </p:nvPr>
        </p:nvSpPr>
        <p:spPr/>
        <p:txBody>
          <a:bodyPr/>
          <a:lstStyle/>
          <a:p>
            <a:fld id="{0B2D781D-8844-5940-92D1-06EF0A7F581E}" type="slidenum">
              <a:rPr lang="en-US" smtClean="0"/>
              <a:t>19</a:t>
            </a:fld>
            <a:endParaRPr lang="en-US"/>
          </a:p>
        </p:txBody>
      </p:sp>
      <p:sp>
        <p:nvSpPr>
          <p:cNvPr id="7" name="Footer Placeholder 6">
            <a:extLst>
              <a:ext uri="{FF2B5EF4-FFF2-40B4-BE49-F238E27FC236}">
                <a16:creationId xmlns:a16="http://schemas.microsoft.com/office/drawing/2014/main" id="{5A20AE4D-0D94-194C-9E1C-072CFE5BB361}"/>
              </a:ext>
            </a:extLst>
          </p:cNvPr>
          <p:cNvSpPr>
            <a:spLocks noGrp="1"/>
          </p:cNvSpPr>
          <p:nvPr>
            <p:ph type="ftr" sz="quarter" idx="11"/>
          </p:nvPr>
        </p:nvSpPr>
        <p:spPr/>
        <p:txBody>
          <a:bodyPr/>
          <a:lstStyle/>
          <a:p>
            <a:r>
              <a:rPr lang="en-US"/>
              <a:t>Marketplace to Medicare: What You Can Expect</a:t>
            </a:r>
            <a:endParaRPr lang="en-US" dirty="0"/>
          </a:p>
        </p:txBody>
      </p:sp>
      <p:sp>
        <p:nvSpPr>
          <p:cNvPr id="6" name="Date Placeholder 5">
            <a:extLst>
              <a:ext uri="{FF2B5EF4-FFF2-40B4-BE49-F238E27FC236}">
                <a16:creationId xmlns:a16="http://schemas.microsoft.com/office/drawing/2014/main" id="{24DFEBB1-81D0-C34F-ADEC-D0F887B655C6}"/>
              </a:ext>
            </a:extLst>
          </p:cNvPr>
          <p:cNvSpPr>
            <a:spLocks noGrp="1"/>
          </p:cNvSpPr>
          <p:nvPr>
            <p:ph type="dt" sz="half" idx="10"/>
          </p:nvPr>
        </p:nvSpPr>
        <p:spPr/>
        <p:txBody>
          <a:bodyPr/>
          <a:lstStyle/>
          <a:p>
            <a:r>
              <a:rPr lang="en-US"/>
              <a:t>November 2023</a:t>
            </a:r>
            <a:endParaRPr lang="en-US" dirty="0"/>
          </a:p>
        </p:txBody>
      </p:sp>
    </p:spTree>
    <p:custDataLst>
      <p:tags r:id="rId1"/>
    </p:custDataLst>
    <p:extLst>
      <p:ext uri="{BB962C8B-B14F-4D97-AF65-F5344CB8AC3E}">
        <p14:creationId xmlns:p14="http://schemas.microsoft.com/office/powerpoint/2010/main" val="37782215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Table of Contents</a:t>
            </a:r>
          </a:p>
        </p:txBody>
      </p:sp>
      <p:sp>
        <p:nvSpPr>
          <p:cNvPr id="8" name="Content Placeholder 7"/>
          <p:cNvSpPr>
            <a:spLocks noGrp="1"/>
          </p:cNvSpPr>
          <p:nvPr>
            <p:ph type="body" sz="quarter" idx="13"/>
          </p:nvPr>
        </p:nvSpPr>
        <p:spPr>
          <a:xfrm>
            <a:off x="1249680" y="1557624"/>
            <a:ext cx="9692640" cy="4638224"/>
          </a:xfrm>
        </p:spPr>
        <p:txBody>
          <a:bodyPr>
            <a:noAutofit/>
          </a:bodyPr>
          <a:lstStyle/>
          <a:p>
            <a:pPr marL="1489075" indent="-1489075">
              <a:lnSpc>
                <a:spcPct val="100000"/>
              </a:lnSpc>
              <a:spcBef>
                <a:spcPts val="0"/>
              </a:spcBef>
              <a:buNone/>
            </a:pPr>
            <a:r>
              <a:rPr lang="en-US" sz="1700" b="1" dirty="0"/>
              <a:t>Lesson 1: </a:t>
            </a:r>
            <a:r>
              <a:rPr lang="en-US" sz="1700" dirty="0"/>
              <a:t>Medicare &amp; Turning 65……………………………………………………. ……………4–22</a:t>
            </a:r>
          </a:p>
          <a:p>
            <a:pPr>
              <a:spcBef>
                <a:spcPts val="0"/>
              </a:spcBef>
            </a:pPr>
            <a:r>
              <a:rPr lang="en-US" sz="1700" b="1" dirty="0"/>
              <a:t>Lesson 2: </a:t>
            </a:r>
            <a:r>
              <a:rPr lang="en-US" sz="1700" dirty="0"/>
              <a:t>Enrolled in the Small Business Health Options Program (SHOP) &amp; </a:t>
            </a:r>
            <a:br>
              <a:rPr lang="en-US" sz="1700" dirty="0"/>
            </a:br>
            <a:r>
              <a:rPr lang="en-US" sz="1700" dirty="0"/>
              <a:t>Qualify for Medicare...................................................................................................................23–26</a:t>
            </a:r>
          </a:p>
          <a:p>
            <a:pPr>
              <a:spcBef>
                <a:spcPts val="0"/>
              </a:spcBef>
            </a:pPr>
            <a:r>
              <a:rPr lang="en-US" sz="1700" b="1" dirty="0"/>
              <a:t>Lesson 3: </a:t>
            </a:r>
            <a:r>
              <a:rPr lang="en-US" sz="1700" dirty="0"/>
              <a:t>Programs to Help You Pay for Medicare…………………………….......................... 27–32</a:t>
            </a:r>
          </a:p>
          <a:p>
            <a:pPr>
              <a:spcBef>
                <a:spcPts val="0"/>
              </a:spcBef>
            </a:pPr>
            <a:r>
              <a:rPr lang="en-US" sz="1700" b="1" dirty="0"/>
              <a:t>Lesson 4: </a:t>
            </a:r>
            <a:r>
              <a:rPr lang="en-US" sz="1700" dirty="0"/>
              <a:t>Medicare Periodic Data Matching (PDM)….........................................................….33–37</a:t>
            </a:r>
          </a:p>
          <a:p>
            <a:pPr>
              <a:spcBef>
                <a:spcPts val="0"/>
              </a:spcBef>
            </a:pPr>
            <a:r>
              <a:rPr lang="en-US" sz="1700" b="1" dirty="0"/>
              <a:t>Appendices:</a:t>
            </a:r>
            <a:r>
              <a:rPr lang="en-US" sz="1700" dirty="0"/>
              <a:t>..............................................................................................................................38–58</a:t>
            </a:r>
            <a:endParaRPr lang="en-US" sz="1700" b="1" dirty="0"/>
          </a:p>
          <a:p>
            <a:pPr marL="548640">
              <a:spcBef>
                <a:spcPts val="0"/>
              </a:spcBef>
            </a:pPr>
            <a:r>
              <a:rPr lang="en-US" sz="1700" dirty="0"/>
              <a:t>Ways to Connect with the Marketplace………………………………………………….........39</a:t>
            </a:r>
          </a:p>
          <a:p>
            <a:pPr marL="548640">
              <a:spcBef>
                <a:spcPts val="0"/>
              </a:spcBef>
            </a:pPr>
            <a:r>
              <a:rPr lang="en-US" sz="1700" dirty="0"/>
              <a:t>Marketplace Assisters &amp; Navigators…………………………………………….....................40</a:t>
            </a:r>
          </a:p>
          <a:p>
            <a:pPr marL="568325" indent="-49213">
              <a:spcBef>
                <a:spcPts val="0"/>
              </a:spcBef>
            </a:pPr>
            <a:r>
              <a:rPr lang="en-US" sz="1700" dirty="0"/>
              <a:t>Marketplace to Medicare Scenario……………………………………………………………..41–53</a:t>
            </a:r>
          </a:p>
          <a:p>
            <a:pPr marL="548640">
              <a:spcBef>
                <a:spcPts val="0"/>
              </a:spcBef>
            </a:pPr>
            <a:r>
              <a:rPr lang="en-US" sz="1700" dirty="0"/>
              <a:t>Key Points to Remember .................................................................................................54–55</a:t>
            </a:r>
            <a:endParaRPr lang="en-US" sz="1700" b="1" dirty="0"/>
          </a:p>
          <a:p>
            <a:pPr marL="548640">
              <a:spcBef>
                <a:spcPts val="0"/>
              </a:spcBef>
            </a:pPr>
            <a:r>
              <a:rPr lang="en-US" sz="1700" dirty="0"/>
              <a:t>Medicare &amp; Marketplace Resources &amp; Products...............................................................56–57</a:t>
            </a:r>
          </a:p>
          <a:p>
            <a:pPr marL="548640" indent="0">
              <a:lnSpc>
                <a:spcPct val="100000"/>
              </a:lnSpc>
              <a:spcBef>
                <a:spcPts val="0"/>
              </a:spcBef>
              <a:buNone/>
            </a:pPr>
            <a:r>
              <a:rPr lang="en-US" sz="1700" dirty="0"/>
              <a:t>Acronyms..........................................................................................................................58</a:t>
            </a:r>
            <a:endParaRPr lang="en-US" sz="1700" b="1" dirty="0"/>
          </a:p>
        </p:txBody>
      </p:sp>
      <p:sp>
        <p:nvSpPr>
          <p:cNvPr id="4" name="Slide Number Placeholder 3">
            <a:extLst>
              <a:ext uri="{FF2B5EF4-FFF2-40B4-BE49-F238E27FC236}">
                <a16:creationId xmlns:a16="http://schemas.microsoft.com/office/drawing/2014/main" id="{A031505B-EFB7-4985-9A70-DD0F51001E4B}"/>
              </a:ext>
            </a:extLst>
          </p:cNvPr>
          <p:cNvSpPr>
            <a:spLocks noGrp="1"/>
          </p:cNvSpPr>
          <p:nvPr>
            <p:ph type="sldNum" sz="quarter" idx="12"/>
          </p:nvPr>
        </p:nvSpPr>
        <p:spPr/>
        <p:txBody>
          <a:bodyPr/>
          <a:lstStyle/>
          <a:p>
            <a:fld id="{0B2D781D-8844-5940-92D1-06EF0A7F581E}" type="slidenum">
              <a:rPr lang="en-US" smtClean="0"/>
              <a:pPr/>
              <a:t>2</a:t>
            </a:fld>
            <a:endParaRPr lang="en-US" dirty="0"/>
          </a:p>
        </p:txBody>
      </p:sp>
      <p:sp>
        <p:nvSpPr>
          <p:cNvPr id="3" name="Footer Placeholder 2">
            <a:extLst>
              <a:ext uri="{FF2B5EF4-FFF2-40B4-BE49-F238E27FC236}">
                <a16:creationId xmlns:a16="http://schemas.microsoft.com/office/drawing/2014/main" id="{87A1909C-8072-B843-A186-999E32FE69CC}"/>
              </a:ext>
            </a:extLst>
          </p:cNvPr>
          <p:cNvSpPr>
            <a:spLocks noGrp="1"/>
          </p:cNvSpPr>
          <p:nvPr>
            <p:ph type="ftr" sz="quarter" idx="11"/>
          </p:nvPr>
        </p:nvSpPr>
        <p:spPr/>
        <p:txBody>
          <a:bodyPr/>
          <a:lstStyle/>
          <a:p>
            <a:r>
              <a:rPr lang="en-US"/>
              <a:t>Marketplace to Medicare: What You Can Expect</a:t>
            </a:r>
            <a:endParaRPr lang="en-US" dirty="0"/>
          </a:p>
        </p:txBody>
      </p:sp>
      <p:sp>
        <p:nvSpPr>
          <p:cNvPr id="2" name="Date Placeholder 1">
            <a:extLst>
              <a:ext uri="{FF2B5EF4-FFF2-40B4-BE49-F238E27FC236}">
                <a16:creationId xmlns:a16="http://schemas.microsoft.com/office/drawing/2014/main" id="{B04D0148-BAB7-A547-9D22-39BCBAEDAD6D}"/>
              </a:ext>
            </a:extLst>
          </p:cNvPr>
          <p:cNvSpPr>
            <a:spLocks noGrp="1"/>
          </p:cNvSpPr>
          <p:nvPr>
            <p:ph type="dt" sz="half" idx="10"/>
          </p:nvPr>
        </p:nvSpPr>
        <p:spPr/>
        <p:txBody>
          <a:bodyPr/>
          <a:lstStyle/>
          <a:p>
            <a:r>
              <a:rPr lang="en-US"/>
              <a:t>November 2023</a:t>
            </a:r>
            <a:endParaRPr lang="en-US" dirty="0"/>
          </a:p>
        </p:txBody>
      </p:sp>
    </p:spTree>
    <p:custDataLst>
      <p:tags r:id="rId1"/>
    </p:custDataLst>
    <p:extLst>
      <p:ext uri="{BB962C8B-B14F-4D97-AF65-F5344CB8AC3E}">
        <p14:creationId xmlns:p14="http://schemas.microsoft.com/office/powerpoint/2010/main" val="21632126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Choosing Marketplace Coverage Instead of Medicare</a:t>
            </a:r>
          </a:p>
        </p:txBody>
      </p:sp>
      <p:grpSp>
        <p:nvGrpSpPr>
          <p:cNvPr id="14" name="Question 1 Graphic" descr="Question 1: What if I have Medicare Part A and Part B, but I’m paying a premium for Part A?&#10;&#10;">
            <a:extLst>
              <a:ext uri="{FF2B5EF4-FFF2-40B4-BE49-F238E27FC236}">
                <a16:creationId xmlns:a16="http://schemas.microsoft.com/office/drawing/2014/main" id="{6FE07336-FDCD-45E9-81BF-F228FDE9DF95}"/>
              </a:ext>
            </a:extLst>
          </p:cNvPr>
          <p:cNvGrpSpPr/>
          <p:nvPr/>
        </p:nvGrpSpPr>
        <p:grpSpPr>
          <a:xfrm>
            <a:off x="839311" y="1174112"/>
            <a:ext cx="5206855" cy="1371600"/>
            <a:chOff x="1030705" y="1174112"/>
            <a:chExt cx="5206855" cy="1371600"/>
          </a:xfrm>
        </p:grpSpPr>
        <p:sp>
          <p:nvSpPr>
            <p:cNvPr id="20" name="Rectangle: Rounded Corners 19">
              <a:extLst>
                <a:ext uri="{FF2B5EF4-FFF2-40B4-BE49-F238E27FC236}">
                  <a16:creationId xmlns:a16="http://schemas.microsoft.com/office/drawing/2014/main" id="{930D18E1-A545-4D83-90DD-33E913684525}"/>
                </a:ext>
                <a:ext uri="{C183D7F6-B498-43B3-948B-1728B52AA6E4}">
                  <adec:decorative xmlns:adec="http://schemas.microsoft.com/office/drawing/2017/decorative" val="1"/>
                </a:ext>
              </a:extLst>
            </p:cNvPr>
            <p:cNvSpPr/>
            <p:nvPr/>
          </p:nvSpPr>
          <p:spPr>
            <a:xfrm>
              <a:off x="1030705" y="1174112"/>
              <a:ext cx="4846320" cy="13716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l" defTabSz="914400" rtl="0" eaLnBrk="1" fontAlgn="auto" latinLnBrk="0" hangingPunct="1">
                <a:lnSpc>
                  <a:spcPct val="100000"/>
                </a:lnSpc>
                <a:spcBef>
                  <a:spcPts val="600"/>
                </a:spcBef>
                <a:spcAft>
                  <a:spcPts val="0"/>
                </a:spcAft>
                <a:buClrTx/>
                <a:buSzTx/>
                <a:buFontTx/>
                <a:buNone/>
                <a:tabLst/>
                <a:defRPr/>
              </a:pPr>
              <a:endParaRPr lang="en-US" b="1" dirty="0">
                <a:ln>
                  <a:noFill/>
                </a:ln>
                <a:solidFill>
                  <a:srgbClr val="2F5597"/>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9324D8A6-E20F-4BF0-978E-8900F5C6722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926637" y="1353533"/>
              <a:ext cx="310923" cy="1012024"/>
            </a:xfrm>
            <a:prstGeom prst="rect">
              <a:avLst/>
            </a:prstGeom>
          </p:spPr>
        </p:pic>
      </p:grpSp>
      <p:sp>
        <p:nvSpPr>
          <p:cNvPr id="11" name="Q1">
            <a:extLst>
              <a:ext uri="{FF2B5EF4-FFF2-40B4-BE49-F238E27FC236}">
                <a16:creationId xmlns:a16="http://schemas.microsoft.com/office/drawing/2014/main" id="{483A9CDC-488B-E78A-EBB7-CC96EF5CC51C}"/>
              </a:ext>
            </a:extLst>
          </p:cNvPr>
          <p:cNvSpPr>
            <a:spLocks noGrp="1"/>
          </p:cNvSpPr>
          <p:nvPr>
            <p:ph sz="quarter" idx="13"/>
          </p:nvPr>
        </p:nvSpPr>
        <p:spPr>
          <a:xfrm>
            <a:off x="885682" y="1509351"/>
            <a:ext cx="4781080" cy="723900"/>
          </a:xfrm>
        </p:spPr>
        <p:txBody>
          <a:bodyPr/>
          <a:lstStyle/>
          <a:p>
            <a:pPr marL="0" lvl="0" indent="0">
              <a:spcAft>
                <a:spcPts val="0"/>
              </a:spcAft>
              <a:buClrTx/>
              <a:buNone/>
            </a:pPr>
            <a:r>
              <a:rPr lang="en-US" sz="1800" b="1" dirty="0">
                <a:latin typeface="Arial"/>
                <a:cs typeface="Arial"/>
              </a:rPr>
              <a:t>What if I have Medicare Part A and Part B, but I’m paying a premium for Part A?</a:t>
            </a:r>
          </a:p>
        </p:txBody>
      </p:sp>
      <p:sp>
        <p:nvSpPr>
          <p:cNvPr id="24" name="Answer 1 Graphic">
            <a:extLst>
              <a:ext uri="{FF2B5EF4-FFF2-40B4-BE49-F238E27FC236}">
                <a16:creationId xmlns:a16="http://schemas.microsoft.com/office/drawing/2014/main" id="{F322D5EA-E056-48F0-A4B1-7E54608F62F9}"/>
              </a:ext>
            </a:extLst>
          </p:cNvPr>
          <p:cNvSpPr/>
          <p:nvPr/>
        </p:nvSpPr>
        <p:spPr>
          <a:xfrm>
            <a:off x="6158161" y="1173745"/>
            <a:ext cx="5282812" cy="137160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F5597"/>
              </a:solidFill>
            </a:endParaRPr>
          </a:p>
        </p:txBody>
      </p:sp>
      <p:sp>
        <p:nvSpPr>
          <p:cNvPr id="16" name="A1">
            <a:extLst>
              <a:ext uri="{FF2B5EF4-FFF2-40B4-BE49-F238E27FC236}">
                <a16:creationId xmlns:a16="http://schemas.microsoft.com/office/drawing/2014/main" id="{AECD5933-295D-97CC-4F9D-70C89F269B22}"/>
              </a:ext>
            </a:extLst>
          </p:cNvPr>
          <p:cNvSpPr>
            <a:spLocks noGrp="1"/>
          </p:cNvSpPr>
          <p:nvPr>
            <p:ph sz="quarter" idx="14"/>
          </p:nvPr>
        </p:nvSpPr>
        <p:spPr>
          <a:xfrm>
            <a:off x="6335333" y="1522559"/>
            <a:ext cx="5105639" cy="842998"/>
          </a:xfrm>
        </p:spPr>
        <p:txBody>
          <a:bodyPr>
            <a:normAutofit/>
          </a:bodyPr>
          <a:lstStyle/>
          <a:p>
            <a:pPr marL="0" lvl="0" indent="0">
              <a:spcAft>
                <a:spcPts val="0"/>
              </a:spcAft>
              <a:buClrTx/>
              <a:buNone/>
            </a:pPr>
            <a:r>
              <a:rPr lang="en-US" sz="1800" dirty="0">
                <a:latin typeface="Arial"/>
                <a:cs typeface="Arial"/>
              </a:rPr>
              <a:t>You can drop your Part A and Part B coverage and get a Marketplace plan instead.</a:t>
            </a:r>
          </a:p>
        </p:txBody>
      </p:sp>
      <p:grpSp>
        <p:nvGrpSpPr>
          <p:cNvPr id="15" name="Question 2 Graphic" descr="Question 2: What if I only have Part B, and would have to pay a premium for Part A? &#10;&#10;">
            <a:extLst>
              <a:ext uri="{FF2B5EF4-FFF2-40B4-BE49-F238E27FC236}">
                <a16:creationId xmlns:a16="http://schemas.microsoft.com/office/drawing/2014/main" id="{3F5D3846-0BA6-4FD2-A8F8-211288A1F7E6}"/>
              </a:ext>
            </a:extLst>
          </p:cNvPr>
          <p:cNvGrpSpPr/>
          <p:nvPr/>
        </p:nvGrpSpPr>
        <p:grpSpPr>
          <a:xfrm>
            <a:off x="839312" y="2706250"/>
            <a:ext cx="5198983" cy="1371600"/>
            <a:chOff x="1030706" y="2706250"/>
            <a:chExt cx="5198983" cy="1371600"/>
          </a:xfrm>
        </p:grpSpPr>
        <p:sp>
          <p:nvSpPr>
            <p:cNvPr id="26" name="Rectangle: Rounded Corners 25">
              <a:extLst>
                <a:ext uri="{FF2B5EF4-FFF2-40B4-BE49-F238E27FC236}">
                  <a16:creationId xmlns:a16="http://schemas.microsoft.com/office/drawing/2014/main" id="{7D964492-0E07-465A-AC02-F3302AC7460A}"/>
                </a:ext>
                <a:ext uri="{C183D7F6-B498-43B3-948B-1728B52AA6E4}">
                  <adec:decorative xmlns:adec="http://schemas.microsoft.com/office/drawing/2017/decorative" val="1"/>
                </a:ext>
              </a:extLst>
            </p:cNvPr>
            <p:cNvSpPr/>
            <p:nvPr/>
          </p:nvSpPr>
          <p:spPr>
            <a:xfrm>
              <a:off x="1030706" y="2706250"/>
              <a:ext cx="4846320" cy="13716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l" defTabSz="914400" rtl="0" eaLnBrk="1" fontAlgn="auto" latinLnBrk="0" hangingPunct="1">
                <a:lnSpc>
                  <a:spcPct val="100000"/>
                </a:lnSpc>
                <a:spcBef>
                  <a:spcPts val="600"/>
                </a:spcBef>
                <a:spcAft>
                  <a:spcPts val="0"/>
                </a:spcAft>
                <a:buClrTx/>
                <a:buSzTx/>
                <a:buFontTx/>
                <a:buNone/>
                <a:tabLst/>
                <a:defRPr/>
              </a:pPr>
              <a:endParaRPr lang="en-US" sz="1800" b="1" kern="1200" baseline="0" dirty="0">
                <a:ln>
                  <a:noFill/>
                </a:ln>
                <a:solidFill>
                  <a:srgbClr val="2F5597"/>
                </a:solidFill>
                <a:latin typeface="Arial" panose="020B0604020202020204" pitchFamily="34" charset="0"/>
                <a:cs typeface="Arial" panose="020B0604020202020204" pitchFamily="34" charset="0"/>
              </a:endParaRPr>
            </a:p>
          </p:txBody>
        </p:sp>
        <p:pic>
          <p:nvPicPr>
            <p:cNvPr id="43" name="Picture 42">
              <a:extLst>
                <a:ext uri="{FF2B5EF4-FFF2-40B4-BE49-F238E27FC236}">
                  <a16:creationId xmlns:a16="http://schemas.microsoft.com/office/drawing/2014/main" id="{8853A7DA-8DF7-46A9-B703-56D43F418C0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918766" y="2922988"/>
              <a:ext cx="310923" cy="1012024"/>
            </a:xfrm>
            <a:prstGeom prst="rect">
              <a:avLst/>
            </a:prstGeom>
          </p:spPr>
        </p:pic>
      </p:grpSp>
      <p:sp>
        <p:nvSpPr>
          <p:cNvPr id="19" name="Q2">
            <a:extLst>
              <a:ext uri="{FF2B5EF4-FFF2-40B4-BE49-F238E27FC236}">
                <a16:creationId xmlns:a16="http://schemas.microsoft.com/office/drawing/2014/main" id="{37BD320D-6CAB-D7B0-3EC5-81574630101D}"/>
              </a:ext>
            </a:extLst>
          </p:cNvPr>
          <p:cNvSpPr>
            <a:spLocks noGrp="1"/>
          </p:cNvSpPr>
          <p:nvPr>
            <p:ph sz="quarter" idx="15"/>
          </p:nvPr>
        </p:nvSpPr>
        <p:spPr>
          <a:xfrm>
            <a:off x="868723" y="3000210"/>
            <a:ext cx="4798039" cy="723900"/>
          </a:xfrm>
        </p:spPr>
        <p:txBody>
          <a:bodyPr/>
          <a:lstStyle/>
          <a:p>
            <a:pPr marL="0" lvl="0" indent="0">
              <a:spcAft>
                <a:spcPts val="0"/>
              </a:spcAft>
              <a:buClrTx/>
              <a:buNone/>
            </a:pPr>
            <a:r>
              <a:rPr lang="en-US" sz="1800" b="1" dirty="0">
                <a:latin typeface="Arial"/>
                <a:cs typeface="Arial"/>
              </a:rPr>
              <a:t>What if I only have Part B, and would have to pay a premium for Part A? </a:t>
            </a:r>
            <a:endParaRPr lang="en-US" sz="1800" dirty="0">
              <a:solidFill>
                <a:prstClr val="black"/>
              </a:solidFill>
              <a:latin typeface="Calibri" panose="020F0502020204030204"/>
              <a:cs typeface="+mn-cs"/>
            </a:endParaRPr>
          </a:p>
        </p:txBody>
      </p:sp>
      <p:sp>
        <p:nvSpPr>
          <p:cNvPr id="30" name="Answer 2 Graphic">
            <a:extLst>
              <a:ext uri="{FF2B5EF4-FFF2-40B4-BE49-F238E27FC236}">
                <a16:creationId xmlns:a16="http://schemas.microsoft.com/office/drawing/2014/main" id="{A3942841-4150-4B8E-9AB0-AA01EFE703D5}"/>
              </a:ext>
            </a:extLst>
          </p:cNvPr>
          <p:cNvSpPr/>
          <p:nvPr/>
        </p:nvSpPr>
        <p:spPr>
          <a:xfrm>
            <a:off x="6158160" y="2706181"/>
            <a:ext cx="5282811" cy="137160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2F5597"/>
              </a:solidFill>
              <a:latin typeface="Arial" panose="020B0604020202020204" pitchFamily="34" charset="0"/>
              <a:cs typeface="Arial" panose="020B0604020202020204" pitchFamily="34" charset="0"/>
            </a:endParaRPr>
          </a:p>
        </p:txBody>
      </p:sp>
      <p:sp>
        <p:nvSpPr>
          <p:cNvPr id="21" name="A2">
            <a:extLst>
              <a:ext uri="{FF2B5EF4-FFF2-40B4-BE49-F238E27FC236}">
                <a16:creationId xmlns:a16="http://schemas.microsoft.com/office/drawing/2014/main" id="{B9BFA3B8-1027-12CD-E42B-4E2B750C8640}"/>
              </a:ext>
            </a:extLst>
          </p:cNvPr>
          <p:cNvSpPr>
            <a:spLocks noGrp="1"/>
          </p:cNvSpPr>
          <p:nvPr>
            <p:ph sz="quarter" idx="16"/>
          </p:nvPr>
        </p:nvSpPr>
        <p:spPr>
          <a:xfrm>
            <a:off x="6391443" y="3056983"/>
            <a:ext cx="4816247" cy="723900"/>
          </a:xfrm>
        </p:spPr>
        <p:txBody>
          <a:bodyPr/>
          <a:lstStyle/>
          <a:p>
            <a:pPr marL="0" lvl="0" indent="0">
              <a:spcAft>
                <a:spcPts val="0"/>
              </a:spcAft>
              <a:buClrTx/>
              <a:buNone/>
            </a:pPr>
            <a:r>
              <a:rPr lang="en-US" sz="1800" dirty="0">
                <a:latin typeface="Arial"/>
                <a:cs typeface="Arial"/>
              </a:rPr>
              <a:t>You can drop Part B and get a Marketplace plan instead.</a:t>
            </a:r>
          </a:p>
        </p:txBody>
      </p:sp>
      <p:grpSp>
        <p:nvGrpSpPr>
          <p:cNvPr id="18" name="Question 3 Graphic" descr="Question 3: What if I’m eligible for Medicare but haven’t enrolled? &#10;&#10;">
            <a:extLst>
              <a:ext uri="{FF2B5EF4-FFF2-40B4-BE49-F238E27FC236}">
                <a16:creationId xmlns:a16="http://schemas.microsoft.com/office/drawing/2014/main" id="{A2FCA764-F427-43CC-84CA-EB23CA855556}"/>
              </a:ext>
            </a:extLst>
          </p:cNvPr>
          <p:cNvGrpSpPr/>
          <p:nvPr/>
        </p:nvGrpSpPr>
        <p:grpSpPr>
          <a:xfrm>
            <a:off x="839312" y="4253628"/>
            <a:ext cx="5200194" cy="1645920"/>
            <a:chOff x="1030706" y="4253628"/>
            <a:chExt cx="5200194" cy="1645920"/>
          </a:xfrm>
        </p:grpSpPr>
        <p:sp>
          <p:nvSpPr>
            <p:cNvPr id="32" name="Rectangle: Rounded Corners 31">
              <a:extLst>
                <a:ext uri="{FF2B5EF4-FFF2-40B4-BE49-F238E27FC236}">
                  <a16:creationId xmlns:a16="http://schemas.microsoft.com/office/drawing/2014/main" id="{B9683332-7D61-4DF3-8710-C0FAC04FF797}"/>
                </a:ext>
                <a:ext uri="{C183D7F6-B498-43B3-948B-1728B52AA6E4}">
                  <adec:decorative xmlns:adec="http://schemas.microsoft.com/office/drawing/2017/decorative" val="1"/>
                </a:ext>
              </a:extLst>
            </p:cNvPr>
            <p:cNvSpPr/>
            <p:nvPr/>
          </p:nvSpPr>
          <p:spPr>
            <a:xfrm>
              <a:off x="1030706" y="4253628"/>
              <a:ext cx="4846320" cy="164592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l" defTabSz="914400" rtl="0" eaLnBrk="1" fontAlgn="auto" latinLnBrk="0" hangingPunct="1">
                <a:lnSpc>
                  <a:spcPct val="100000"/>
                </a:lnSpc>
                <a:spcBef>
                  <a:spcPts val="600"/>
                </a:spcBef>
                <a:spcAft>
                  <a:spcPts val="0"/>
                </a:spcAft>
                <a:buClrTx/>
                <a:buSzTx/>
                <a:buFontTx/>
                <a:buNone/>
                <a:tabLst/>
                <a:defRPr/>
              </a:pPr>
              <a:endParaRPr lang="en-US" sz="1800" b="1" kern="1200" baseline="0" dirty="0">
                <a:ln>
                  <a:noFill/>
                </a:ln>
                <a:solidFill>
                  <a:srgbClr val="2F5597"/>
                </a:solidFill>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6FD9B961-9776-43A7-B997-6F9F3ECCA06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919977" y="4492443"/>
              <a:ext cx="310923" cy="1213209"/>
            </a:xfrm>
            <a:prstGeom prst="rect">
              <a:avLst/>
            </a:prstGeom>
          </p:spPr>
        </p:pic>
      </p:grpSp>
      <p:sp>
        <p:nvSpPr>
          <p:cNvPr id="22" name="Q3">
            <a:extLst>
              <a:ext uri="{FF2B5EF4-FFF2-40B4-BE49-F238E27FC236}">
                <a16:creationId xmlns:a16="http://schemas.microsoft.com/office/drawing/2014/main" id="{314A95AF-45ED-9415-E8D7-8425D69F3C7C}"/>
              </a:ext>
            </a:extLst>
          </p:cNvPr>
          <p:cNvSpPr>
            <a:spLocks noGrp="1"/>
          </p:cNvSpPr>
          <p:nvPr>
            <p:ph sz="quarter" idx="17"/>
          </p:nvPr>
        </p:nvSpPr>
        <p:spPr>
          <a:xfrm>
            <a:off x="849026" y="4668647"/>
            <a:ext cx="4760902" cy="723900"/>
          </a:xfrm>
        </p:spPr>
        <p:txBody>
          <a:bodyPr/>
          <a:lstStyle/>
          <a:p>
            <a:pPr marL="0" lvl="0" indent="0">
              <a:spcAft>
                <a:spcPts val="0"/>
              </a:spcAft>
              <a:buClrTx/>
              <a:buNone/>
            </a:pPr>
            <a:r>
              <a:rPr lang="en-US" sz="1800" b="1" dirty="0">
                <a:latin typeface="Arial"/>
                <a:cs typeface="Arial"/>
              </a:rPr>
              <a:t>What if I’m eligible for Medicare but haven’t enrolled? </a:t>
            </a:r>
          </a:p>
        </p:txBody>
      </p:sp>
      <p:sp>
        <p:nvSpPr>
          <p:cNvPr id="36" name="Answer 3 Graphic">
            <a:extLst>
              <a:ext uri="{FF2B5EF4-FFF2-40B4-BE49-F238E27FC236}">
                <a16:creationId xmlns:a16="http://schemas.microsoft.com/office/drawing/2014/main" id="{14699FCF-32CA-45D1-878A-379F1C85FCF5}"/>
              </a:ext>
            </a:extLst>
          </p:cNvPr>
          <p:cNvSpPr/>
          <p:nvPr/>
        </p:nvSpPr>
        <p:spPr>
          <a:xfrm>
            <a:off x="6158161" y="4241370"/>
            <a:ext cx="5282812" cy="164592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2F5597"/>
              </a:solidFill>
              <a:latin typeface="Arial" panose="020B0604020202020204" pitchFamily="34" charset="0"/>
              <a:cs typeface="Arial" panose="020B0604020202020204" pitchFamily="34" charset="0"/>
            </a:endParaRPr>
          </a:p>
        </p:txBody>
      </p:sp>
      <p:sp>
        <p:nvSpPr>
          <p:cNvPr id="23" name="A3">
            <a:extLst>
              <a:ext uri="{FF2B5EF4-FFF2-40B4-BE49-F238E27FC236}">
                <a16:creationId xmlns:a16="http://schemas.microsoft.com/office/drawing/2014/main" id="{8D53E919-72B2-657D-CE84-B3D00E00A7A1}"/>
              </a:ext>
            </a:extLst>
          </p:cNvPr>
          <p:cNvSpPr>
            <a:spLocks noGrp="1"/>
          </p:cNvSpPr>
          <p:nvPr>
            <p:ph sz="quarter" idx="18"/>
          </p:nvPr>
        </p:nvSpPr>
        <p:spPr>
          <a:xfrm>
            <a:off x="6323145" y="4324115"/>
            <a:ext cx="5117828" cy="1633662"/>
          </a:xfrm>
        </p:spPr>
        <p:txBody>
          <a:bodyPr>
            <a:normAutofit/>
          </a:bodyPr>
          <a:lstStyle/>
          <a:p>
            <a:pPr marL="0" lvl="0" indent="0">
              <a:buClrTx/>
              <a:buNone/>
            </a:pPr>
            <a:r>
              <a:rPr lang="en-US" sz="1800" dirty="0">
                <a:latin typeface="Arial"/>
                <a:cs typeface="Arial"/>
              </a:rPr>
              <a:t>You can get a Marketplace plan if you haven’t enrolled because you’d have to pay for Part A, have a medical condition that qualifies you for Medicare, or are in your </a:t>
            </a:r>
            <a:br>
              <a:rPr lang="en-US" sz="1800" dirty="0">
                <a:latin typeface="Arial"/>
                <a:cs typeface="Arial"/>
              </a:rPr>
            </a:br>
            <a:r>
              <a:rPr lang="en-US" sz="1800" dirty="0">
                <a:latin typeface="Arial"/>
                <a:cs typeface="Arial"/>
              </a:rPr>
              <a:t>24-month disability waiting period.</a:t>
            </a:r>
            <a:endParaRPr lang="en-US" sz="1800" dirty="0">
              <a:solidFill>
                <a:prstClr val="black"/>
              </a:solidFill>
              <a:latin typeface="Calibri" panose="020F0502020204030204"/>
              <a:cs typeface="+mn-cs"/>
            </a:endParaRPr>
          </a:p>
        </p:txBody>
      </p:sp>
      <p:sp>
        <p:nvSpPr>
          <p:cNvPr id="13" name="Slide Number Placeholder 12">
            <a:extLst>
              <a:ext uri="{FF2B5EF4-FFF2-40B4-BE49-F238E27FC236}">
                <a16:creationId xmlns:a16="http://schemas.microsoft.com/office/drawing/2014/main" id="{7AB8A016-9C42-458F-9FF9-D71E901F0D34}"/>
              </a:ext>
            </a:extLst>
          </p:cNvPr>
          <p:cNvSpPr>
            <a:spLocks noGrp="1"/>
          </p:cNvSpPr>
          <p:nvPr>
            <p:ph type="sldNum" sz="quarter" idx="12"/>
          </p:nvPr>
        </p:nvSpPr>
        <p:spPr/>
        <p:txBody>
          <a:bodyPr/>
          <a:lstStyle/>
          <a:p>
            <a:fld id="{0B2D781D-8844-5940-92D1-06EF0A7F581E}" type="slidenum">
              <a:rPr lang="en-US" smtClean="0"/>
              <a:pPr/>
              <a:t>20</a:t>
            </a:fld>
            <a:endParaRPr lang="en-US" dirty="0"/>
          </a:p>
        </p:txBody>
      </p:sp>
      <p:sp>
        <p:nvSpPr>
          <p:cNvPr id="3" name="Footer Placeholder 2"/>
          <p:cNvSpPr>
            <a:spLocks noGrp="1"/>
          </p:cNvSpPr>
          <p:nvPr>
            <p:ph type="ftr" sz="quarter" idx="11"/>
          </p:nvPr>
        </p:nvSpPr>
        <p:spPr/>
        <p:txBody>
          <a:bodyPr/>
          <a:lstStyle/>
          <a:p>
            <a:r>
              <a:rPr lang="en-US"/>
              <a:t>Marketplace to Medicare: What You Can Expect</a:t>
            </a:r>
            <a:endParaRPr lang="en-US" dirty="0"/>
          </a:p>
        </p:txBody>
      </p:sp>
      <p:sp>
        <p:nvSpPr>
          <p:cNvPr id="2" name="Date Placeholder 1"/>
          <p:cNvSpPr>
            <a:spLocks noGrp="1"/>
          </p:cNvSpPr>
          <p:nvPr>
            <p:ph type="dt" sz="half" idx="10"/>
          </p:nvPr>
        </p:nvSpPr>
        <p:spPr/>
        <p:txBody>
          <a:bodyPr/>
          <a:lstStyle/>
          <a:p>
            <a:r>
              <a:rPr lang="en-US"/>
              <a:t>November 2023</a:t>
            </a:r>
            <a:endParaRPr lang="en-US" dirty="0"/>
          </a:p>
        </p:txBody>
      </p:sp>
    </p:spTree>
    <p:custDataLst>
      <p:tags r:id="rId1"/>
    </p:custDataLst>
    <p:extLst>
      <p:ext uri="{BB962C8B-B14F-4D97-AF65-F5344CB8AC3E}">
        <p14:creationId xmlns:p14="http://schemas.microsoft.com/office/powerpoint/2010/main" val="1921188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left)">
                                      <p:cBhvr>
                                        <p:cTn id="13" dur="500"/>
                                        <p:tgtEl>
                                          <p:spTgt spid="24"/>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6">
                                            <p:txEl>
                                              <p:pRg st="0" end="0"/>
                                            </p:txEl>
                                          </p:spTgt>
                                        </p:tgtEl>
                                        <p:attrNameLst>
                                          <p:attrName>style.visibility</p:attrName>
                                        </p:attrNameLst>
                                      </p:cBhvr>
                                      <p:to>
                                        <p:strVal val="visible"/>
                                      </p:to>
                                    </p:set>
                                    <p:animEffect transition="in" filter="wipe(left)">
                                      <p:cBhvr>
                                        <p:cTn id="16" dur="500"/>
                                        <p:tgtEl>
                                          <p:spTgt spid="1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wipe(left)">
                                      <p:cBhvr>
                                        <p:cTn id="27" dur="500"/>
                                        <p:tgtEl>
                                          <p:spTgt spid="30"/>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21">
                                            <p:txEl>
                                              <p:pRg st="0" end="0"/>
                                            </p:txEl>
                                          </p:spTgt>
                                        </p:tgtEl>
                                        <p:attrNameLst>
                                          <p:attrName>style.visibility</p:attrName>
                                        </p:attrNameLst>
                                      </p:cBhvr>
                                      <p:to>
                                        <p:strVal val="visible"/>
                                      </p:to>
                                    </p:set>
                                    <p:animEffect transition="in" filter="wipe(left)">
                                      <p:cBhvr>
                                        <p:cTn id="30" dur="500"/>
                                        <p:tgtEl>
                                          <p:spTgt spid="21">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wipe(left)">
                                      <p:cBhvr>
                                        <p:cTn id="41" dur="500"/>
                                        <p:tgtEl>
                                          <p:spTgt spid="36"/>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23">
                                            <p:txEl>
                                              <p:pRg st="0" end="0"/>
                                            </p:txEl>
                                          </p:spTgt>
                                        </p:tgtEl>
                                        <p:attrNameLst>
                                          <p:attrName>style.visibility</p:attrName>
                                        </p:attrNameLst>
                                      </p:cBhvr>
                                      <p:to>
                                        <p:strVal val="visible"/>
                                      </p:to>
                                    </p:set>
                                    <p:animEffect transition="in" filter="wipe(left)">
                                      <p:cBhvr>
                                        <p:cTn id="44"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24" grpId="0" animBg="1"/>
      <p:bldP spid="16" grpId="0" build="p"/>
      <p:bldP spid="19" grpId="0" build="p"/>
      <p:bldP spid="30" grpId="0" animBg="1"/>
      <p:bldP spid="21" grpId="0" build="p"/>
      <p:bldP spid="22" grpId="0" build="p"/>
      <p:bldP spid="36" grpId="0" animBg="1"/>
      <p:bldP spid="2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Considerations</a:t>
            </a:r>
          </a:p>
        </p:txBody>
      </p:sp>
      <p:sp>
        <p:nvSpPr>
          <p:cNvPr id="5" name="Content Placeholder 4"/>
          <p:cNvSpPr>
            <a:spLocks noGrp="1"/>
          </p:cNvSpPr>
          <p:nvPr>
            <p:ph idx="1"/>
          </p:nvPr>
        </p:nvSpPr>
        <p:spPr>
          <a:xfrm>
            <a:off x="914400" y="1158240"/>
            <a:ext cx="10197296" cy="5105400"/>
          </a:xfrm>
        </p:spPr>
        <p:txBody>
          <a:bodyPr>
            <a:normAutofit fontScale="92500"/>
          </a:bodyPr>
          <a:lstStyle/>
          <a:p>
            <a:pPr lvl="0">
              <a:lnSpc>
                <a:spcPct val="110000"/>
              </a:lnSpc>
            </a:pPr>
            <a:r>
              <a:rPr lang="en-US" sz="2400" dirty="0"/>
              <a:t>Marketplace plans may not pay claims that would be covered by Part B, if you’re eligible for Part B but didn’t sign up  </a:t>
            </a:r>
          </a:p>
          <a:p>
            <a:pPr lvl="0">
              <a:lnSpc>
                <a:spcPct val="110000"/>
              </a:lnSpc>
            </a:pPr>
            <a:r>
              <a:rPr lang="en-US" sz="2400" dirty="0"/>
              <a:t>If you delay signing up for Medicare and decide to sign up later, you’ll:</a:t>
            </a:r>
          </a:p>
          <a:p>
            <a:pPr lvl="1">
              <a:lnSpc>
                <a:spcPct val="110000"/>
              </a:lnSpc>
            </a:pPr>
            <a:r>
              <a:rPr lang="en-US" sz="2000" dirty="0"/>
              <a:t>Need to sign up during the GEP or SEP, if you qualify</a:t>
            </a:r>
          </a:p>
          <a:p>
            <a:pPr lvl="1">
              <a:lnSpc>
                <a:spcPct val="110000"/>
              </a:lnSpc>
            </a:pPr>
            <a:r>
              <a:rPr lang="en-US" sz="2000" dirty="0"/>
              <a:t>Be responsible for a lifetime Part B late enrollment penalty </a:t>
            </a:r>
            <a:r>
              <a:rPr lang="en-US" sz="2000" dirty="0">
                <a:solidFill>
                  <a:srgbClr val="00539A"/>
                </a:solidFill>
              </a:rPr>
              <a:t>that goes up the longer you wait to sign up</a:t>
            </a:r>
          </a:p>
          <a:p>
            <a:pPr lvl="0">
              <a:lnSpc>
                <a:spcPct val="110000"/>
              </a:lnSpc>
            </a:pPr>
            <a:r>
              <a:rPr lang="en-US" sz="2400" dirty="0"/>
              <a:t>If your Medicare is ended retroactively, you’ll have to pay back any claims that Medicare paid during that time</a:t>
            </a:r>
          </a:p>
          <a:p>
            <a:pPr lvl="0">
              <a:lnSpc>
                <a:spcPct val="110000"/>
              </a:lnSpc>
            </a:pPr>
            <a:r>
              <a:rPr lang="en-US" sz="2400" dirty="0"/>
              <a:t>There’s likely not much benefit to choosing Marketplace coverage instead of Medicare</a:t>
            </a:r>
          </a:p>
          <a:p>
            <a:pPr>
              <a:lnSpc>
                <a:spcPct val="110000"/>
              </a:lnSpc>
            </a:pPr>
            <a:r>
              <a:rPr lang="en-US" sz="2400" dirty="0"/>
              <a:t>If you already have Medicare, you probably can’t enroll in the Marketplace.</a:t>
            </a:r>
          </a:p>
        </p:txBody>
      </p:sp>
      <p:sp>
        <p:nvSpPr>
          <p:cNvPr id="6" name="Slide Number Placeholder 5">
            <a:extLst>
              <a:ext uri="{FF2B5EF4-FFF2-40B4-BE49-F238E27FC236}">
                <a16:creationId xmlns:a16="http://schemas.microsoft.com/office/drawing/2014/main" id="{53DEAF43-9B39-44DF-8701-12E06BBD47D1}"/>
              </a:ext>
            </a:extLst>
          </p:cNvPr>
          <p:cNvSpPr>
            <a:spLocks noGrp="1"/>
          </p:cNvSpPr>
          <p:nvPr>
            <p:ph type="sldNum" sz="quarter" idx="12"/>
          </p:nvPr>
        </p:nvSpPr>
        <p:spPr/>
        <p:txBody>
          <a:bodyPr/>
          <a:lstStyle/>
          <a:p>
            <a:fld id="{0B2D781D-8844-5940-92D1-06EF0A7F581E}" type="slidenum">
              <a:rPr lang="en-US" smtClean="0"/>
              <a:t>21</a:t>
            </a:fld>
            <a:endParaRPr lang="en-US"/>
          </a:p>
        </p:txBody>
      </p:sp>
      <p:sp>
        <p:nvSpPr>
          <p:cNvPr id="3" name="Footer Placeholder 2"/>
          <p:cNvSpPr>
            <a:spLocks noGrp="1"/>
          </p:cNvSpPr>
          <p:nvPr>
            <p:ph type="ftr" sz="quarter" idx="11"/>
          </p:nvPr>
        </p:nvSpPr>
        <p:spPr>
          <a:xfrm>
            <a:off x="4038600" y="6461759"/>
            <a:ext cx="4114800" cy="365125"/>
          </a:xfrm>
        </p:spPr>
        <p:txBody>
          <a:bodyPr/>
          <a:lstStyle/>
          <a:p>
            <a:r>
              <a:rPr lang="en-US"/>
              <a:t>Marketplace to Medicare: What You Can Expect</a:t>
            </a:r>
            <a:endParaRPr lang="en-US" dirty="0"/>
          </a:p>
        </p:txBody>
      </p:sp>
      <p:sp>
        <p:nvSpPr>
          <p:cNvPr id="2" name="Date Placeholder 1"/>
          <p:cNvSpPr>
            <a:spLocks noGrp="1"/>
          </p:cNvSpPr>
          <p:nvPr>
            <p:ph type="dt" sz="half" idx="10"/>
          </p:nvPr>
        </p:nvSpPr>
        <p:spPr/>
        <p:txBody>
          <a:bodyPr/>
          <a:lstStyle/>
          <a:p>
            <a:r>
              <a:rPr lang="en-US"/>
              <a:t>November 2023</a:t>
            </a:r>
            <a:endParaRPr lang="en-US" dirty="0"/>
          </a:p>
        </p:txBody>
      </p:sp>
    </p:spTree>
    <p:custDataLst>
      <p:tags r:id="rId1"/>
    </p:custDataLst>
    <p:extLst>
      <p:ext uri="{BB962C8B-B14F-4D97-AF65-F5344CB8AC3E}">
        <p14:creationId xmlns:p14="http://schemas.microsoft.com/office/powerpoint/2010/main" val="41786107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5EA4E-340D-4940-93E9-4442A9DF6B0C}"/>
              </a:ext>
            </a:extLst>
          </p:cNvPr>
          <p:cNvSpPr>
            <a:spLocks noGrp="1"/>
          </p:cNvSpPr>
          <p:nvPr>
            <p:ph type="title"/>
          </p:nvPr>
        </p:nvSpPr>
        <p:spPr/>
        <p:txBody>
          <a:bodyPr>
            <a:normAutofit/>
          </a:bodyPr>
          <a:lstStyle/>
          <a:p>
            <a:r>
              <a:rPr lang="en-US" dirty="0"/>
              <a:t>Check Your Knowledge: Lesson 1</a:t>
            </a:r>
          </a:p>
        </p:txBody>
      </p:sp>
      <p:sp>
        <p:nvSpPr>
          <p:cNvPr id="3" name="Text Placeholder 2">
            <a:extLst>
              <a:ext uri="{FF2B5EF4-FFF2-40B4-BE49-F238E27FC236}">
                <a16:creationId xmlns:a16="http://schemas.microsoft.com/office/drawing/2014/main" id="{597EBF18-7E98-4DD9-8B19-0E8BD3F6BDC8}"/>
              </a:ext>
            </a:extLst>
          </p:cNvPr>
          <p:cNvSpPr>
            <a:spLocks noGrp="1"/>
          </p:cNvSpPr>
          <p:nvPr>
            <p:ph sz="quarter" idx="13"/>
          </p:nvPr>
        </p:nvSpPr>
        <p:spPr>
          <a:xfrm>
            <a:off x="1432560" y="1760220"/>
            <a:ext cx="9691052" cy="3124200"/>
          </a:xfrm>
        </p:spPr>
        <p:txBody>
          <a:bodyPr>
            <a:normAutofit fontScale="92500"/>
          </a:bodyPr>
          <a:lstStyle/>
          <a:p>
            <a:pPr marL="0" indent="0">
              <a:spcBef>
                <a:spcPts val="60"/>
              </a:spcBef>
              <a:buNone/>
            </a:pPr>
            <a:r>
              <a:rPr lang="en-US" sz="2400" b="1" dirty="0">
                <a:solidFill>
                  <a:srgbClr val="00529B"/>
                </a:solidFill>
              </a:rPr>
              <a:t>If you delay signing up for Medicare and decide to sign up later, you can sign up __________.</a:t>
            </a:r>
          </a:p>
          <a:p>
            <a:pPr marL="0" indent="0">
              <a:spcBef>
                <a:spcPts val="60"/>
              </a:spcBef>
              <a:buNone/>
            </a:pPr>
            <a:r>
              <a:rPr lang="en-US" sz="2400" dirty="0">
                <a:solidFill>
                  <a:srgbClr val="00529B"/>
                </a:solidFill>
              </a:rPr>
              <a:t>a. At anytime with no penalty</a:t>
            </a:r>
          </a:p>
          <a:p>
            <a:pPr marL="0" indent="0">
              <a:spcBef>
                <a:spcPts val="60"/>
              </a:spcBef>
              <a:buNone/>
            </a:pPr>
            <a:r>
              <a:rPr lang="en-US" sz="2400" dirty="0">
                <a:solidFill>
                  <a:srgbClr val="00529B"/>
                </a:solidFill>
              </a:rPr>
              <a:t>b. During certain times with no penalty</a:t>
            </a:r>
          </a:p>
          <a:p>
            <a:pPr marL="0" indent="0">
              <a:spcBef>
                <a:spcPts val="60"/>
              </a:spcBef>
              <a:buNone/>
            </a:pPr>
            <a:r>
              <a:rPr lang="en-US" sz="2400" dirty="0">
                <a:solidFill>
                  <a:srgbClr val="00529B"/>
                </a:solidFill>
              </a:rPr>
              <a:t>c. During certain times, if you qualify, but may have a late enrollment penalty</a:t>
            </a:r>
          </a:p>
          <a:p>
            <a:pPr marL="0" indent="0">
              <a:spcBef>
                <a:spcPts val="60"/>
              </a:spcBef>
              <a:buNone/>
            </a:pPr>
            <a:r>
              <a:rPr lang="en-US" sz="2400" dirty="0">
                <a:solidFill>
                  <a:srgbClr val="00529B"/>
                </a:solidFill>
              </a:rPr>
              <a:t>d. None of the above</a:t>
            </a:r>
            <a:endParaRPr lang="en-US" dirty="0"/>
          </a:p>
          <a:p>
            <a:endParaRPr lang="en-US" dirty="0"/>
          </a:p>
        </p:txBody>
      </p:sp>
      <p:sp>
        <p:nvSpPr>
          <p:cNvPr id="7" name="Rounded Rectangle 5" descr="Green box highlighting the correct answer: C">
            <a:extLst>
              <a:ext uri="{FF2B5EF4-FFF2-40B4-BE49-F238E27FC236}">
                <a16:creationId xmlns:a16="http://schemas.microsoft.com/office/drawing/2014/main" id="{8566BFA4-CCCE-47AD-84C7-93803554B476}"/>
              </a:ext>
            </a:extLst>
          </p:cNvPr>
          <p:cNvSpPr/>
          <p:nvPr/>
        </p:nvSpPr>
        <p:spPr>
          <a:xfrm>
            <a:off x="1432560" y="3512820"/>
            <a:ext cx="9691052" cy="548640"/>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0832E261-3D02-4DC5-B61A-E35FF214B46B}"/>
              </a:ext>
            </a:extLst>
          </p:cNvPr>
          <p:cNvSpPr>
            <a:spLocks noGrp="1"/>
          </p:cNvSpPr>
          <p:nvPr>
            <p:ph type="sldNum" sz="quarter" idx="12"/>
          </p:nvPr>
        </p:nvSpPr>
        <p:spPr/>
        <p:txBody>
          <a:bodyPr/>
          <a:lstStyle/>
          <a:p>
            <a:fld id="{0B2D781D-8844-5940-92D1-06EF0A7F581E}" type="slidenum">
              <a:rPr lang="en-US" smtClean="0"/>
              <a:pPr/>
              <a:t>22</a:t>
            </a:fld>
            <a:endParaRPr lang="en-US" dirty="0"/>
          </a:p>
        </p:txBody>
      </p:sp>
      <p:sp>
        <p:nvSpPr>
          <p:cNvPr id="5" name="Footer Placeholder 4">
            <a:extLst>
              <a:ext uri="{FF2B5EF4-FFF2-40B4-BE49-F238E27FC236}">
                <a16:creationId xmlns:a16="http://schemas.microsoft.com/office/drawing/2014/main" id="{AB92902F-B81D-4DE0-951C-7A1C353466A2}"/>
              </a:ext>
            </a:extLst>
          </p:cNvPr>
          <p:cNvSpPr>
            <a:spLocks noGrp="1"/>
          </p:cNvSpPr>
          <p:nvPr>
            <p:ph type="ftr" sz="quarter" idx="11"/>
          </p:nvPr>
        </p:nvSpPr>
        <p:spPr/>
        <p:txBody>
          <a:bodyPr/>
          <a:lstStyle/>
          <a:p>
            <a:r>
              <a:rPr lang="en-US"/>
              <a:t>Marketplace to Medicare: What You Can Expect</a:t>
            </a:r>
            <a:endParaRPr lang="en-US" dirty="0"/>
          </a:p>
        </p:txBody>
      </p:sp>
      <p:sp>
        <p:nvSpPr>
          <p:cNvPr id="4" name="Date Placeholder 3">
            <a:extLst>
              <a:ext uri="{FF2B5EF4-FFF2-40B4-BE49-F238E27FC236}">
                <a16:creationId xmlns:a16="http://schemas.microsoft.com/office/drawing/2014/main" id="{40805990-8F95-47DD-B769-F5FBFEAB9CEC}"/>
              </a:ext>
            </a:extLst>
          </p:cNvPr>
          <p:cNvSpPr>
            <a:spLocks noGrp="1"/>
          </p:cNvSpPr>
          <p:nvPr>
            <p:ph type="dt" sz="half" idx="10"/>
          </p:nvPr>
        </p:nvSpPr>
        <p:spPr/>
        <p:txBody>
          <a:bodyPr/>
          <a:lstStyle/>
          <a:p>
            <a:r>
              <a:rPr lang="en-US"/>
              <a:t>November 2023</a:t>
            </a:r>
            <a:endParaRPr lang="en-US" dirty="0"/>
          </a:p>
        </p:txBody>
      </p:sp>
    </p:spTree>
    <p:custDataLst>
      <p:tags r:id="rId1"/>
    </p:custDataLst>
    <p:extLst>
      <p:ext uri="{BB962C8B-B14F-4D97-AF65-F5344CB8AC3E}">
        <p14:creationId xmlns:p14="http://schemas.microsoft.com/office/powerpoint/2010/main" val="2542607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Lesson 2</a:t>
            </a:r>
          </a:p>
        </p:txBody>
      </p:sp>
      <p:sp>
        <p:nvSpPr>
          <p:cNvPr id="5" name="Text Placeholder 4"/>
          <p:cNvSpPr>
            <a:spLocks noGrp="1"/>
          </p:cNvSpPr>
          <p:nvPr>
            <p:ph type="body" idx="1"/>
          </p:nvPr>
        </p:nvSpPr>
        <p:spPr/>
        <p:txBody>
          <a:bodyPr>
            <a:normAutofit/>
          </a:bodyPr>
          <a:lstStyle/>
          <a:p>
            <a:pPr>
              <a:lnSpc>
                <a:spcPct val="100000"/>
              </a:lnSpc>
            </a:pPr>
            <a:r>
              <a:rPr lang="en-US" sz="3600" cap="none" dirty="0"/>
              <a:t>Small Business Health Options Program (SHOP) &amp; Medicare</a:t>
            </a:r>
          </a:p>
        </p:txBody>
      </p:sp>
    </p:spTree>
    <p:custDataLst>
      <p:tags r:id="rId1"/>
    </p:custDataLst>
    <p:extLst>
      <p:ext uri="{BB962C8B-B14F-4D97-AF65-F5344CB8AC3E}">
        <p14:creationId xmlns:p14="http://schemas.microsoft.com/office/powerpoint/2010/main" val="36574896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p:txBody>
          <a:bodyPr>
            <a:noAutofit/>
          </a:bodyPr>
          <a:lstStyle/>
          <a:p>
            <a:r>
              <a:rPr lang="en-US" sz="2800" dirty="0"/>
              <a:t>Medicare &amp; </a:t>
            </a:r>
            <a:br>
              <a:rPr lang="en-US" sz="2800" dirty="0"/>
            </a:br>
            <a:r>
              <a:rPr lang="en-US" sz="2800" dirty="0"/>
              <a:t>Small Business Health Options Program (SHOP) Coverage</a:t>
            </a:r>
          </a:p>
        </p:txBody>
      </p:sp>
      <p:sp>
        <p:nvSpPr>
          <p:cNvPr id="2" name="Content Placeholder 1"/>
          <p:cNvSpPr>
            <a:spLocks noGrp="1"/>
          </p:cNvSpPr>
          <p:nvPr>
            <p:ph idx="1"/>
          </p:nvPr>
        </p:nvSpPr>
        <p:spPr>
          <a:xfrm>
            <a:off x="914400" y="1371600"/>
            <a:ext cx="6284422" cy="4351338"/>
          </a:xfrm>
        </p:spPr>
        <p:txBody>
          <a:bodyPr>
            <a:normAutofit/>
          </a:bodyPr>
          <a:lstStyle/>
          <a:p>
            <a:pPr>
              <a:lnSpc>
                <a:spcPct val="100000"/>
              </a:lnSpc>
            </a:pPr>
            <a:r>
              <a:rPr lang="en-US" sz="2400" dirty="0"/>
              <a:t>SHOP coverage is for small employers who want to provide health and/or dental insurance to their employees</a:t>
            </a:r>
          </a:p>
          <a:p>
            <a:pPr>
              <a:lnSpc>
                <a:spcPct val="100000"/>
              </a:lnSpc>
            </a:pPr>
            <a:r>
              <a:rPr lang="en-US" sz="2400" dirty="0"/>
              <a:t>SHOP plans are available through issuers, agents, and brokers</a:t>
            </a:r>
          </a:p>
          <a:p>
            <a:pPr>
              <a:lnSpc>
                <a:spcPct val="100000"/>
              </a:lnSpc>
            </a:pPr>
            <a:r>
              <a:rPr lang="en-US" sz="2400" dirty="0"/>
              <a:t>You may delay your Medicare Part B (Medical Insurance) enrollment if you have SHOP coverage</a:t>
            </a:r>
          </a:p>
        </p:txBody>
      </p:sp>
      <p:pic>
        <p:nvPicPr>
          <p:cNvPr id="3" name="Picture 2" descr="Screenshot from HealthCare.gov with text, &quot;Health coverage for small businesses, their owners, and employees.&quot;">
            <a:extLst>
              <a:ext uri="{FF2B5EF4-FFF2-40B4-BE49-F238E27FC236}">
                <a16:creationId xmlns:a16="http://schemas.microsoft.com/office/drawing/2014/main" id="{B2D29E85-A7D2-45C0-9AF7-81E7291A4F45}"/>
              </a:ext>
            </a:extLst>
          </p:cNvPr>
          <p:cNvPicPr>
            <a:picLocks noChangeAspect="1"/>
          </p:cNvPicPr>
          <p:nvPr/>
        </p:nvPicPr>
        <p:blipFill>
          <a:blip r:embed="rId4"/>
          <a:stretch>
            <a:fillRect/>
          </a:stretch>
        </p:blipFill>
        <p:spPr>
          <a:xfrm>
            <a:off x="7521255" y="1444149"/>
            <a:ext cx="4219694" cy="4206240"/>
          </a:xfrm>
          <a:prstGeom prst="rect">
            <a:avLst/>
          </a:prstGeom>
          <a:ln>
            <a:noFill/>
          </a:ln>
          <a:effectLst>
            <a:outerShdw blurRad="292100" dist="139700" dir="2700000" algn="tl" rotWithShape="0">
              <a:srgbClr val="333333">
                <a:alpha val="65000"/>
              </a:srgbClr>
            </a:outerShdw>
          </a:effectLst>
        </p:spPr>
      </p:pic>
      <p:sp>
        <p:nvSpPr>
          <p:cNvPr id="5" name="Slide Number Placeholder 4">
            <a:extLst>
              <a:ext uri="{FF2B5EF4-FFF2-40B4-BE49-F238E27FC236}">
                <a16:creationId xmlns:a16="http://schemas.microsoft.com/office/drawing/2014/main" id="{9660E293-579E-4EAD-88DE-D4C3CDE3C3E1}"/>
              </a:ext>
            </a:extLst>
          </p:cNvPr>
          <p:cNvSpPr>
            <a:spLocks noGrp="1"/>
          </p:cNvSpPr>
          <p:nvPr>
            <p:ph type="sldNum" sz="quarter" idx="12"/>
          </p:nvPr>
        </p:nvSpPr>
        <p:spPr/>
        <p:txBody>
          <a:bodyPr/>
          <a:lstStyle/>
          <a:p>
            <a:fld id="{0B2D781D-8844-5940-92D1-06EF0A7F581E}" type="slidenum">
              <a:rPr lang="en-US" smtClean="0"/>
              <a:t>24</a:t>
            </a:fld>
            <a:endParaRPr lang="en-US"/>
          </a:p>
        </p:txBody>
      </p:sp>
      <p:sp>
        <p:nvSpPr>
          <p:cNvPr id="7" name="Footer Placeholder 6">
            <a:extLst>
              <a:ext uri="{FF2B5EF4-FFF2-40B4-BE49-F238E27FC236}">
                <a16:creationId xmlns:a16="http://schemas.microsoft.com/office/drawing/2014/main" id="{5A20AE4D-0D94-194C-9E1C-072CFE5BB361}"/>
              </a:ext>
            </a:extLst>
          </p:cNvPr>
          <p:cNvSpPr>
            <a:spLocks noGrp="1"/>
          </p:cNvSpPr>
          <p:nvPr>
            <p:ph type="ftr" sz="quarter" idx="11"/>
          </p:nvPr>
        </p:nvSpPr>
        <p:spPr/>
        <p:txBody>
          <a:bodyPr/>
          <a:lstStyle/>
          <a:p>
            <a:r>
              <a:rPr lang="en-US" dirty="0"/>
              <a:t>Marketplace to Medicare: What You Can Expect</a:t>
            </a:r>
          </a:p>
        </p:txBody>
      </p:sp>
      <p:sp>
        <p:nvSpPr>
          <p:cNvPr id="6" name="Date Placeholder 5">
            <a:extLst>
              <a:ext uri="{FF2B5EF4-FFF2-40B4-BE49-F238E27FC236}">
                <a16:creationId xmlns:a16="http://schemas.microsoft.com/office/drawing/2014/main" id="{24DFEBB1-81D0-C34F-ADEC-D0F887B655C6}"/>
              </a:ext>
            </a:extLst>
          </p:cNvPr>
          <p:cNvSpPr>
            <a:spLocks noGrp="1"/>
          </p:cNvSpPr>
          <p:nvPr>
            <p:ph type="dt" sz="half" idx="10"/>
          </p:nvPr>
        </p:nvSpPr>
        <p:spPr/>
        <p:txBody>
          <a:bodyPr/>
          <a:lstStyle/>
          <a:p>
            <a:r>
              <a:rPr lang="en-US"/>
              <a:t>November 2023</a:t>
            </a:r>
            <a:endParaRPr lang="en-US" dirty="0"/>
          </a:p>
        </p:txBody>
      </p:sp>
    </p:spTree>
    <p:custDataLst>
      <p:tags r:id="rId1"/>
    </p:custDataLst>
    <p:extLst>
      <p:ext uri="{BB962C8B-B14F-4D97-AF65-F5344CB8AC3E}">
        <p14:creationId xmlns:p14="http://schemas.microsoft.com/office/powerpoint/2010/main" val="31573342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C682B-3E8F-7F46-ACD1-9633BB0884BE}"/>
              </a:ext>
            </a:extLst>
          </p:cNvPr>
          <p:cNvSpPr>
            <a:spLocks noGrp="1"/>
          </p:cNvSpPr>
          <p:nvPr>
            <p:ph type="title"/>
          </p:nvPr>
        </p:nvSpPr>
        <p:spPr/>
        <p:txBody>
          <a:bodyPr>
            <a:normAutofit/>
          </a:bodyPr>
          <a:lstStyle/>
          <a:p>
            <a:r>
              <a:rPr lang="en-US" sz="2800" dirty="0"/>
              <a:t>Medicare &amp; Small Business Health Options Program (SHOP) Coverage (continued)</a:t>
            </a:r>
          </a:p>
        </p:txBody>
      </p:sp>
      <p:sp>
        <p:nvSpPr>
          <p:cNvPr id="5" name="Content Placeholder 4">
            <a:extLst>
              <a:ext uri="{FF2B5EF4-FFF2-40B4-BE49-F238E27FC236}">
                <a16:creationId xmlns:a16="http://schemas.microsoft.com/office/drawing/2014/main" id="{E5C65317-351A-4B4B-B39D-DEE3CF8DF0A4}"/>
              </a:ext>
            </a:extLst>
          </p:cNvPr>
          <p:cNvSpPr>
            <a:spLocks noGrp="1"/>
          </p:cNvSpPr>
          <p:nvPr>
            <p:ph idx="1"/>
          </p:nvPr>
        </p:nvSpPr>
        <p:spPr>
          <a:xfrm>
            <a:off x="914399" y="1371600"/>
            <a:ext cx="9858895" cy="4572000"/>
          </a:xfrm>
        </p:spPr>
        <p:txBody>
          <a:bodyPr>
            <a:normAutofit/>
          </a:bodyPr>
          <a:lstStyle/>
          <a:p>
            <a:r>
              <a:rPr lang="en-US" sz="2200" dirty="0"/>
              <a:t>When SHOP coverage ends, you’ll have a Special Enrollment Period (SEP) to sign up for Part B without penalty:</a:t>
            </a:r>
          </a:p>
          <a:p>
            <a:pPr lvl="1"/>
            <a:r>
              <a:rPr lang="en-US" sz="1800" dirty="0"/>
              <a:t>Any time you’re still covered by a group health plan (GHP) through your/your spouse’s current employment</a:t>
            </a:r>
          </a:p>
          <a:p>
            <a:pPr lvl="1"/>
            <a:r>
              <a:rPr lang="en-US" sz="1800" dirty="0"/>
              <a:t>Continues for 8-month period after the current employment ends or the SHOP coverage ends, whichever happens first </a:t>
            </a:r>
          </a:p>
          <a:p>
            <a:r>
              <a:rPr lang="en-US" sz="2200" dirty="0"/>
              <a:t>If you don’t sign up during this SEP:</a:t>
            </a:r>
          </a:p>
          <a:p>
            <a:pPr lvl="1"/>
            <a:r>
              <a:rPr lang="en-US" sz="1800" dirty="0"/>
              <a:t>You may have to pay a Part B late enrollment penalty for as long as </a:t>
            </a:r>
            <a:br>
              <a:rPr lang="en-US" sz="1800" dirty="0"/>
            </a:br>
            <a:r>
              <a:rPr lang="en-US" sz="1800" dirty="0"/>
              <a:t>you have Part B</a:t>
            </a:r>
          </a:p>
          <a:p>
            <a:pPr lvl="1"/>
            <a:r>
              <a:rPr lang="en-US" sz="1800" dirty="0"/>
              <a:t>You can only sign up during Medicare’s General Enrollment Period (GEP)</a:t>
            </a:r>
          </a:p>
          <a:p>
            <a:pPr marL="0" indent="0">
              <a:buNone/>
            </a:pPr>
            <a:endParaRPr lang="en-US" sz="900" dirty="0"/>
          </a:p>
        </p:txBody>
      </p:sp>
      <p:sp>
        <p:nvSpPr>
          <p:cNvPr id="7" name="Slide Number Placeholder 6">
            <a:extLst>
              <a:ext uri="{FF2B5EF4-FFF2-40B4-BE49-F238E27FC236}">
                <a16:creationId xmlns:a16="http://schemas.microsoft.com/office/drawing/2014/main" id="{4B6117D9-BC7E-4AA5-B2AE-4CD205544C4B}"/>
              </a:ext>
            </a:extLst>
          </p:cNvPr>
          <p:cNvSpPr>
            <a:spLocks noGrp="1"/>
          </p:cNvSpPr>
          <p:nvPr>
            <p:ph type="sldNum" sz="quarter" idx="12"/>
          </p:nvPr>
        </p:nvSpPr>
        <p:spPr/>
        <p:txBody>
          <a:bodyPr/>
          <a:lstStyle/>
          <a:p>
            <a:fld id="{0B2D781D-8844-5940-92D1-06EF0A7F581E}" type="slidenum">
              <a:rPr lang="en-US" smtClean="0"/>
              <a:t>25</a:t>
            </a:fld>
            <a:endParaRPr lang="en-US"/>
          </a:p>
        </p:txBody>
      </p:sp>
      <p:sp>
        <p:nvSpPr>
          <p:cNvPr id="4" name="Footer Placeholder 3">
            <a:extLst>
              <a:ext uri="{FF2B5EF4-FFF2-40B4-BE49-F238E27FC236}">
                <a16:creationId xmlns:a16="http://schemas.microsoft.com/office/drawing/2014/main" id="{2D7F6FC0-AD57-384B-94B4-E6D99D6D8CB1}"/>
              </a:ext>
            </a:extLst>
          </p:cNvPr>
          <p:cNvSpPr>
            <a:spLocks noGrp="1"/>
          </p:cNvSpPr>
          <p:nvPr>
            <p:ph type="ftr" sz="quarter" idx="11"/>
          </p:nvPr>
        </p:nvSpPr>
        <p:spPr/>
        <p:txBody>
          <a:bodyPr/>
          <a:lstStyle/>
          <a:p>
            <a:r>
              <a:rPr lang="en-US" dirty="0"/>
              <a:t>Marketplace to Medicare: What You Can Expect</a:t>
            </a:r>
          </a:p>
        </p:txBody>
      </p:sp>
      <p:sp>
        <p:nvSpPr>
          <p:cNvPr id="3" name="Date Placeholder 2">
            <a:extLst>
              <a:ext uri="{FF2B5EF4-FFF2-40B4-BE49-F238E27FC236}">
                <a16:creationId xmlns:a16="http://schemas.microsoft.com/office/drawing/2014/main" id="{FB56857D-FC6E-5D4B-B42E-6C8087DDC92E}"/>
              </a:ext>
            </a:extLst>
          </p:cNvPr>
          <p:cNvSpPr>
            <a:spLocks noGrp="1"/>
          </p:cNvSpPr>
          <p:nvPr>
            <p:ph type="dt" sz="half" idx="10"/>
          </p:nvPr>
        </p:nvSpPr>
        <p:spPr/>
        <p:txBody>
          <a:bodyPr/>
          <a:lstStyle/>
          <a:p>
            <a:r>
              <a:rPr lang="en-US"/>
              <a:t>November 2023</a:t>
            </a:r>
            <a:endParaRPr lang="en-US" dirty="0"/>
          </a:p>
        </p:txBody>
      </p:sp>
    </p:spTree>
    <p:custDataLst>
      <p:tags r:id="rId1"/>
    </p:custDataLst>
    <p:extLst>
      <p:ext uri="{BB962C8B-B14F-4D97-AF65-F5344CB8AC3E}">
        <p14:creationId xmlns:p14="http://schemas.microsoft.com/office/powerpoint/2010/main" val="3052839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1E373-01F3-4364-BFE1-7303D37E340A}"/>
              </a:ext>
            </a:extLst>
          </p:cNvPr>
          <p:cNvSpPr>
            <a:spLocks noGrp="1"/>
          </p:cNvSpPr>
          <p:nvPr>
            <p:ph type="title"/>
          </p:nvPr>
        </p:nvSpPr>
        <p:spPr/>
        <p:txBody>
          <a:bodyPr>
            <a:normAutofit/>
          </a:bodyPr>
          <a:lstStyle/>
          <a:p>
            <a:r>
              <a:rPr lang="en-US" dirty="0"/>
              <a:t>Check Your Knowledge: Lesson 2</a:t>
            </a:r>
          </a:p>
        </p:txBody>
      </p:sp>
      <p:sp>
        <p:nvSpPr>
          <p:cNvPr id="3" name="Text Placeholder 2">
            <a:extLst>
              <a:ext uri="{FF2B5EF4-FFF2-40B4-BE49-F238E27FC236}">
                <a16:creationId xmlns:a16="http://schemas.microsoft.com/office/drawing/2014/main" id="{FB94CE9E-B4C0-4384-BE36-CC8AFC0E17A7}"/>
              </a:ext>
            </a:extLst>
          </p:cNvPr>
          <p:cNvSpPr>
            <a:spLocks noGrp="1"/>
          </p:cNvSpPr>
          <p:nvPr>
            <p:ph sz="quarter" idx="13"/>
          </p:nvPr>
        </p:nvSpPr>
        <p:spPr>
          <a:xfrm>
            <a:off x="1982788" y="1661161"/>
            <a:ext cx="9264332" cy="2955290"/>
          </a:xfrm>
        </p:spPr>
        <p:txBody>
          <a:bodyPr/>
          <a:lstStyle/>
          <a:p>
            <a:pPr marL="0" indent="0">
              <a:buNone/>
            </a:pPr>
            <a:r>
              <a:rPr lang="en-US" sz="2400" b="1" dirty="0">
                <a:solidFill>
                  <a:srgbClr val="00529B"/>
                </a:solidFill>
              </a:rPr>
              <a:t>You must also enroll in Medicare Part B (Medical Insurance) if you have Small Business Health Options Program (SHOP) coverage.</a:t>
            </a:r>
          </a:p>
          <a:p>
            <a:pPr marL="514350" indent="-514350">
              <a:buFontTx/>
              <a:buAutoNum type="alphaLcPeriod"/>
            </a:pPr>
            <a:r>
              <a:rPr lang="en-US" sz="2400" dirty="0">
                <a:solidFill>
                  <a:srgbClr val="00529B"/>
                </a:solidFill>
              </a:rPr>
              <a:t>True</a:t>
            </a:r>
          </a:p>
          <a:p>
            <a:pPr marL="514350" indent="-514350">
              <a:buFontTx/>
              <a:buAutoNum type="alphaLcPeriod"/>
            </a:pPr>
            <a:r>
              <a:rPr lang="en-US" sz="2400" dirty="0">
                <a:solidFill>
                  <a:srgbClr val="00529B"/>
                </a:solidFill>
              </a:rPr>
              <a:t>False</a:t>
            </a:r>
          </a:p>
          <a:p>
            <a:endParaRPr lang="en-US" dirty="0"/>
          </a:p>
        </p:txBody>
      </p:sp>
      <p:sp>
        <p:nvSpPr>
          <p:cNvPr id="7" name="Rounded Rectangle 5" descr="Green box highlighting the correct answer: B">
            <a:extLst>
              <a:ext uri="{FF2B5EF4-FFF2-40B4-BE49-F238E27FC236}">
                <a16:creationId xmlns:a16="http://schemas.microsoft.com/office/drawing/2014/main" id="{37B17D5D-9AC9-47D2-A1CE-5C33B65A5433}"/>
              </a:ext>
            </a:extLst>
          </p:cNvPr>
          <p:cNvSpPr/>
          <p:nvPr/>
        </p:nvSpPr>
        <p:spPr>
          <a:xfrm>
            <a:off x="2000655" y="3448539"/>
            <a:ext cx="1580745" cy="456292"/>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1D640554-DFC8-43EE-845C-37BC8318735F}"/>
              </a:ext>
            </a:extLst>
          </p:cNvPr>
          <p:cNvSpPr>
            <a:spLocks noGrp="1"/>
          </p:cNvSpPr>
          <p:nvPr>
            <p:ph type="sldNum" sz="quarter" idx="12"/>
          </p:nvPr>
        </p:nvSpPr>
        <p:spPr/>
        <p:txBody>
          <a:bodyPr/>
          <a:lstStyle/>
          <a:p>
            <a:fld id="{0B2D781D-8844-5940-92D1-06EF0A7F581E}" type="slidenum">
              <a:rPr lang="en-US" smtClean="0"/>
              <a:pPr/>
              <a:t>26</a:t>
            </a:fld>
            <a:endParaRPr lang="en-US" dirty="0"/>
          </a:p>
        </p:txBody>
      </p:sp>
      <p:sp>
        <p:nvSpPr>
          <p:cNvPr id="5" name="Footer Placeholder 4">
            <a:extLst>
              <a:ext uri="{FF2B5EF4-FFF2-40B4-BE49-F238E27FC236}">
                <a16:creationId xmlns:a16="http://schemas.microsoft.com/office/drawing/2014/main" id="{53F1B267-6DBC-4158-88DD-8F5D923DEFF5}"/>
              </a:ext>
            </a:extLst>
          </p:cNvPr>
          <p:cNvSpPr>
            <a:spLocks noGrp="1"/>
          </p:cNvSpPr>
          <p:nvPr>
            <p:ph type="ftr" sz="quarter" idx="11"/>
          </p:nvPr>
        </p:nvSpPr>
        <p:spPr/>
        <p:txBody>
          <a:bodyPr/>
          <a:lstStyle/>
          <a:p>
            <a:r>
              <a:rPr lang="en-US" dirty="0"/>
              <a:t>Marketplace to Medicare: What You Can Expect</a:t>
            </a:r>
          </a:p>
        </p:txBody>
      </p:sp>
      <p:sp>
        <p:nvSpPr>
          <p:cNvPr id="4" name="Date Placeholder 3">
            <a:extLst>
              <a:ext uri="{FF2B5EF4-FFF2-40B4-BE49-F238E27FC236}">
                <a16:creationId xmlns:a16="http://schemas.microsoft.com/office/drawing/2014/main" id="{73DCC96D-7754-400A-9CBF-BF7FD94F4D25}"/>
              </a:ext>
            </a:extLst>
          </p:cNvPr>
          <p:cNvSpPr>
            <a:spLocks noGrp="1"/>
          </p:cNvSpPr>
          <p:nvPr>
            <p:ph type="dt" sz="half" idx="10"/>
          </p:nvPr>
        </p:nvSpPr>
        <p:spPr/>
        <p:txBody>
          <a:bodyPr/>
          <a:lstStyle/>
          <a:p>
            <a:r>
              <a:rPr lang="en-US"/>
              <a:t>November 2023</a:t>
            </a:r>
            <a:endParaRPr lang="en-US" dirty="0"/>
          </a:p>
        </p:txBody>
      </p:sp>
    </p:spTree>
    <p:custDataLst>
      <p:tags r:id="rId1"/>
    </p:custDataLst>
    <p:extLst>
      <p:ext uri="{BB962C8B-B14F-4D97-AF65-F5344CB8AC3E}">
        <p14:creationId xmlns:p14="http://schemas.microsoft.com/office/powerpoint/2010/main" val="887175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Lesson 3</a:t>
            </a:r>
          </a:p>
        </p:txBody>
      </p:sp>
      <p:sp>
        <p:nvSpPr>
          <p:cNvPr id="5" name="Text Placeholder 4"/>
          <p:cNvSpPr>
            <a:spLocks noGrp="1"/>
          </p:cNvSpPr>
          <p:nvPr>
            <p:ph type="body" idx="1"/>
          </p:nvPr>
        </p:nvSpPr>
        <p:spPr/>
        <p:txBody>
          <a:bodyPr>
            <a:normAutofit/>
          </a:bodyPr>
          <a:lstStyle/>
          <a:p>
            <a:pPr>
              <a:lnSpc>
                <a:spcPct val="100000"/>
              </a:lnSpc>
              <a:spcBef>
                <a:spcPts val="60"/>
              </a:spcBef>
            </a:pPr>
            <a:r>
              <a:rPr lang="en-US" sz="3600" cap="none" dirty="0"/>
              <a:t>Programs to Help </a:t>
            </a:r>
            <a:br>
              <a:rPr lang="en-US" sz="3600" cap="none" dirty="0"/>
            </a:br>
            <a:r>
              <a:rPr lang="en-US" sz="3600" cap="none" dirty="0"/>
              <a:t>You Pay for Medicare</a:t>
            </a:r>
          </a:p>
        </p:txBody>
      </p:sp>
    </p:spTree>
    <p:custDataLst>
      <p:tags r:id="rId1"/>
    </p:custDataLst>
    <p:extLst>
      <p:ext uri="{BB962C8B-B14F-4D97-AF65-F5344CB8AC3E}">
        <p14:creationId xmlns:p14="http://schemas.microsoft.com/office/powerpoint/2010/main" val="13189355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p:txBody>
          <a:bodyPr>
            <a:noAutofit/>
          </a:bodyPr>
          <a:lstStyle/>
          <a:p>
            <a:r>
              <a:rPr lang="en-US" dirty="0"/>
              <a:t>Medicare Savings Programs (MSP)</a:t>
            </a:r>
          </a:p>
        </p:txBody>
      </p:sp>
      <p:sp>
        <p:nvSpPr>
          <p:cNvPr id="2" name="Content Placeholder 1"/>
          <p:cNvSpPr>
            <a:spLocks noGrp="1"/>
          </p:cNvSpPr>
          <p:nvPr>
            <p:ph sz="quarter" idx="13"/>
          </p:nvPr>
        </p:nvSpPr>
        <p:spPr>
          <a:xfrm>
            <a:off x="1468684" y="1065349"/>
            <a:ext cx="10448996" cy="2588802"/>
          </a:xfrm>
        </p:spPr>
        <p:txBody>
          <a:bodyPr>
            <a:normAutofit fontScale="92500" lnSpcReduction="10000"/>
          </a:bodyPr>
          <a:lstStyle/>
          <a:p>
            <a:pPr marL="0" indent="0">
              <a:lnSpc>
                <a:spcPct val="120000"/>
              </a:lnSpc>
              <a:buNone/>
            </a:pPr>
            <a:r>
              <a:rPr lang="en-US" sz="2200" dirty="0"/>
              <a:t>If you’re transitioning from Health Insurance Marketplace</a:t>
            </a:r>
            <a:r>
              <a:rPr lang="en-US" sz="2200" baseline="30000" dirty="0"/>
              <a:t>®</a:t>
            </a:r>
            <a:r>
              <a:rPr lang="en-US" sz="2200" dirty="0"/>
              <a:t> to Medicare coverage, </a:t>
            </a:r>
            <a:br>
              <a:rPr lang="en-US" sz="2200" dirty="0"/>
            </a:br>
            <a:r>
              <a:rPr lang="en-US" sz="2200" dirty="0"/>
              <a:t>you may be concerned about costs especially if you got premium tax credits don’t apply to your Medicare coverage.</a:t>
            </a:r>
          </a:p>
          <a:p>
            <a:pPr marL="0" indent="0">
              <a:lnSpc>
                <a:spcPct val="110000"/>
              </a:lnSpc>
              <a:buNone/>
            </a:pPr>
            <a:r>
              <a:rPr lang="en-US" sz="2200" b="1" dirty="0"/>
              <a:t>Get help from your state paying Medicare costs:</a:t>
            </a:r>
          </a:p>
          <a:p>
            <a:pPr marL="548640">
              <a:lnSpc>
                <a:spcPct val="110000"/>
              </a:lnSpc>
            </a:pPr>
            <a:r>
              <a:rPr lang="en-US" sz="1800" dirty="0"/>
              <a:t>If you have limited income and resources</a:t>
            </a:r>
          </a:p>
          <a:p>
            <a:pPr marL="548640">
              <a:lnSpc>
                <a:spcPct val="110000"/>
              </a:lnSpc>
            </a:pPr>
            <a:r>
              <a:rPr lang="en-US" sz="1800" dirty="0"/>
              <a:t>Often have higher income and resources than full Medicaid</a:t>
            </a:r>
          </a:p>
          <a:p>
            <a:pPr marL="0" indent="0">
              <a:lnSpc>
                <a:spcPct val="110000"/>
              </a:lnSpc>
              <a:buNone/>
            </a:pPr>
            <a:endParaRPr lang="en-US" sz="1800" dirty="0"/>
          </a:p>
        </p:txBody>
      </p:sp>
      <p:sp>
        <p:nvSpPr>
          <p:cNvPr id="8" name="Types">
            <a:extLst>
              <a:ext uri="{FF2B5EF4-FFF2-40B4-BE49-F238E27FC236}">
                <a16:creationId xmlns:a16="http://schemas.microsoft.com/office/drawing/2014/main" id="{9E72C8C6-F91F-4CA0-BAB9-2ECE0077D4F8}"/>
              </a:ext>
              <a:ext uri="{C183D7F6-B498-43B3-948B-1728B52AA6E4}">
                <adec:decorative xmlns:adec="http://schemas.microsoft.com/office/drawing/2017/decorative" val="1"/>
              </a:ext>
            </a:extLst>
          </p:cNvPr>
          <p:cNvSpPr/>
          <p:nvPr/>
        </p:nvSpPr>
        <p:spPr>
          <a:xfrm>
            <a:off x="4596389" y="4355026"/>
            <a:ext cx="2794167" cy="1323769"/>
          </a:xfrm>
          <a:prstGeom prst="ellipse">
            <a:avLst/>
          </a:prstGeom>
          <a:solidFill>
            <a:srgbClr val="00A9CC"/>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2300" b="1" dirty="0">
              <a:solidFill>
                <a:schemeClr val="accent1">
                  <a:lumMod val="50000"/>
                </a:schemeClr>
              </a:solidFill>
            </a:endParaRPr>
          </a:p>
        </p:txBody>
      </p:sp>
      <p:sp>
        <p:nvSpPr>
          <p:cNvPr id="5" name="Content Placeholder 4">
            <a:extLst>
              <a:ext uri="{FF2B5EF4-FFF2-40B4-BE49-F238E27FC236}">
                <a16:creationId xmlns:a16="http://schemas.microsoft.com/office/drawing/2014/main" id="{AFD725D8-9843-C55C-A056-B347EE6EC12D}"/>
              </a:ext>
            </a:extLst>
          </p:cNvPr>
          <p:cNvSpPr>
            <a:spLocks noGrp="1"/>
          </p:cNvSpPr>
          <p:nvPr>
            <p:ph sz="quarter" idx="14"/>
          </p:nvPr>
        </p:nvSpPr>
        <p:spPr>
          <a:xfrm>
            <a:off x="5092558" y="4494774"/>
            <a:ext cx="1815446" cy="1018910"/>
          </a:xfrm>
        </p:spPr>
        <p:txBody>
          <a:bodyPr>
            <a:normAutofit fontScale="92500"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Medicare Savings Programs</a:t>
            </a:r>
          </a:p>
        </p:txBody>
      </p:sp>
      <p:sp>
        <p:nvSpPr>
          <p:cNvPr id="9" name="QMB">
            <a:extLst>
              <a:ext uri="{FF2B5EF4-FFF2-40B4-BE49-F238E27FC236}">
                <a16:creationId xmlns:a16="http://schemas.microsoft.com/office/drawing/2014/main" id="{7BBC0809-D1F2-41F5-97C4-8DA3B1B66D08}"/>
              </a:ext>
              <a:ext uri="{C183D7F6-B498-43B3-948B-1728B52AA6E4}">
                <adec:decorative xmlns:adec="http://schemas.microsoft.com/office/drawing/2017/decorative" val="1"/>
              </a:ext>
            </a:extLst>
          </p:cNvPr>
          <p:cNvSpPr/>
          <p:nvPr/>
        </p:nvSpPr>
        <p:spPr>
          <a:xfrm>
            <a:off x="1643801" y="3561867"/>
            <a:ext cx="3755474" cy="1155667"/>
          </a:xfrm>
          <a:custGeom>
            <a:avLst/>
            <a:gdLst>
              <a:gd name="connsiteX0" fmla="*/ 348593 w 3755474"/>
              <a:gd name="connsiteY0" fmla="*/ 0 h 2091514"/>
              <a:gd name="connsiteX1" fmla="*/ 3406881 w 3755474"/>
              <a:gd name="connsiteY1" fmla="*/ 0 h 2091514"/>
              <a:gd name="connsiteX2" fmla="*/ 3755474 w 3755474"/>
              <a:gd name="connsiteY2" fmla="*/ 348593 h 2091514"/>
              <a:gd name="connsiteX3" fmla="*/ 3755474 w 3755474"/>
              <a:gd name="connsiteY3" fmla="*/ 1314542 h 2091514"/>
              <a:gd name="connsiteX4" fmla="*/ 3741204 w 3755474"/>
              <a:gd name="connsiteY4" fmla="*/ 1319288 h 2091514"/>
              <a:gd name="connsiteX5" fmla="*/ 2918672 w 3755474"/>
              <a:gd name="connsiteY5" fmla="*/ 2084502 h 2091514"/>
              <a:gd name="connsiteX6" fmla="*/ 2917122 w 3755474"/>
              <a:gd name="connsiteY6" fmla="*/ 2091514 h 2091514"/>
              <a:gd name="connsiteX7" fmla="*/ 348593 w 3755474"/>
              <a:gd name="connsiteY7" fmla="*/ 2091514 h 2091514"/>
              <a:gd name="connsiteX8" fmla="*/ 0 w 3755474"/>
              <a:gd name="connsiteY8" fmla="*/ 1742921 h 2091514"/>
              <a:gd name="connsiteX9" fmla="*/ 0 w 3755474"/>
              <a:gd name="connsiteY9" fmla="*/ 348593 h 2091514"/>
              <a:gd name="connsiteX10" fmla="*/ 348593 w 3755474"/>
              <a:gd name="connsiteY10" fmla="*/ 0 h 2091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55474" h="2091514">
                <a:moveTo>
                  <a:pt x="348593" y="0"/>
                </a:moveTo>
                <a:lnTo>
                  <a:pt x="3406881" y="0"/>
                </a:lnTo>
                <a:cubicBezTo>
                  <a:pt x="3599404" y="0"/>
                  <a:pt x="3755474" y="156070"/>
                  <a:pt x="3755474" y="348593"/>
                </a:cubicBezTo>
                <a:lnTo>
                  <a:pt x="3755474" y="1314542"/>
                </a:lnTo>
                <a:lnTo>
                  <a:pt x="3741204" y="1319288"/>
                </a:lnTo>
                <a:cubicBezTo>
                  <a:pt x="3324156" y="1475714"/>
                  <a:pt x="3016691" y="1753769"/>
                  <a:pt x="2918672" y="2084502"/>
                </a:cubicBezTo>
                <a:lnTo>
                  <a:pt x="2917122" y="2091514"/>
                </a:lnTo>
                <a:lnTo>
                  <a:pt x="348593" y="2091514"/>
                </a:lnTo>
                <a:cubicBezTo>
                  <a:pt x="156070" y="2091514"/>
                  <a:pt x="0" y="1935444"/>
                  <a:pt x="0" y="1742921"/>
                </a:cubicBezTo>
                <a:lnTo>
                  <a:pt x="0" y="348593"/>
                </a:lnTo>
                <a:cubicBezTo>
                  <a:pt x="0" y="156070"/>
                  <a:pt x="156070" y="0"/>
                  <a:pt x="348593" y="0"/>
                </a:cubicBezTo>
                <a:close/>
              </a:path>
            </a:pathLst>
          </a:custGeom>
          <a:noFill/>
          <a:ln w="38100">
            <a:solidFill>
              <a:srgbClr val="00A9CC"/>
            </a:solidFill>
          </a:ln>
        </p:spPr>
        <p:style>
          <a:lnRef idx="2">
            <a:schemeClr val="accent1">
              <a:shade val="50000"/>
            </a:schemeClr>
          </a:lnRef>
          <a:fillRef idx="1">
            <a:schemeClr val="accent1"/>
          </a:fillRef>
          <a:effectRef idx="0">
            <a:schemeClr val="accent1"/>
          </a:effectRef>
          <a:fontRef idx="minor">
            <a:schemeClr val="lt1"/>
          </a:fontRef>
        </p:style>
        <p:txBody>
          <a:bodyPr tIns="0" rIns="365760" bIns="182880" rtlCol="0" anchor="ctr"/>
          <a:lstStyle/>
          <a:p>
            <a:pPr algn="ctr" defTabSz="685800">
              <a:spcBef>
                <a:spcPts val="600"/>
              </a:spcBef>
              <a:buNone/>
            </a:pPr>
            <a:endParaRPr lang="en-US" sz="2000" dirty="0">
              <a:solidFill>
                <a:srgbClr val="00529B"/>
              </a:solidFill>
              <a:latin typeface="Arial" panose="020B0604020202020204" pitchFamily="34" charset="0"/>
              <a:cs typeface="Arial" panose="020B0604020202020204" pitchFamily="34" charset="0"/>
            </a:endParaRPr>
          </a:p>
        </p:txBody>
      </p:sp>
      <p:sp>
        <p:nvSpPr>
          <p:cNvPr id="13" name="Content Placeholder 12">
            <a:extLst>
              <a:ext uri="{FF2B5EF4-FFF2-40B4-BE49-F238E27FC236}">
                <a16:creationId xmlns:a16="http://schemas.microsoft.com/office/drawing/2014/main" id="{AE212051-AD86-95FC-4346-C401DC79AEDC}"/>
              </a:ext>
            </a:extLst>
          </p:cNvPr>
          <p:cNvSpPr>
            <a:spLocks noGrp="1"/>
          </p:cNvSpPr>
          <p:nvPr>
            <p:ph sz="quarter" idx="15"/>
          </p:nvPr>
        </p:nvSpPr>
        <p:spPr>
          <a:xfrm>
            <a:off x="1826631" y="3644613"/>
            <a:ext cx="3244983" cy="1020817"/>
          </a:xfrm>
        </p:spPr>
        <p:txBody>
          <a:bodyPr>
            <a:normAutofit/>
          </a:bodyPr>
          <a:lstStyle/>
          <a:p>
            <a:pPr marL="0" marR="0" lvl="0" indent="0" algn="ctr" defTabSz="685800" rtl="0" eaLnBrk="1" fontAlgn="auto" latinLnBrk="0" hangingPunct="1">
              <a:lnSpc>
                <a:spcPct val="100000"/>
              </a:lnSpc>
              <a:spcBef>
                <a:spcPts val="600"/>
              </a:spcBef>
              <a:spcAft>
                <a:spcPts val="0"/>
              </a:spcAft>
              <a:buClrTx/>
              <a:buSzTx/>
              <a:buFontTx/>
              <a:buNone/>
              <a:tabLst/>
              <a:defRPr/>
            </a:pPr>
            <a:r>
              <a:rPr kumimoji="0" lang="en-US" sz="2000" b="1"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QMB</a:t>
            </a:r>
            <a:br>
              <a:rPr kumimoji="0" lang="en-US" sz="2000" b="1"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br>
            <a:r>
              <a:rPr kumimoji="0" lang="en-US" sz="20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Qualified Medicare Beneficiary</a:t>
            </a:r>
          </a:p>
        </p:txBody>
      </p:sp>
      <p:sp>
        <p:nvSpPr>
          <p:cNvPr id="10" name="SLMB">
            <a:extLst>
              <a:ext uri="{FF2B5EF4-FFF2-40B4-BE49-F238E27FC236}">
                <a16:creationId xmlns:a16="http://schemas.microsoft.com/office/drawing/2014/main" id="{29740E25-F3E4-48BD-992A-299527D96D71}"/>
              </a:ext>
              <a:ext uri="{C183D7F6-B498-43B3-948B-1728B52AA6E4}">
                <adec:decorative xmlns:adec="http://schemas.microsoft.com/office/drawing/2017/decorative" val="1"/>
              </a:ext>
            </a:extLst>
          </p:cNvPr>
          <p:cNvSpPr/>
          <p:nvPr/>
        </p:nvSpPr>
        <p:spPr>
          <a:xfrm>
            <a:off x="6587669" y="3561868"/>
            <a:ext cx="3755474" cy="1155666"/>
          </a:xfrm>
          <a:custGeom>
            <a:avLst/>
            <a:gdLst>
              <a:gd name="connsiteX0" fmla="*/ 348593 w 3755474"/>
              <a:gd name="connsiteY0" fmla="*/ 0 h 2091514"/>
              <a:gd name="connsiteX1" fmla="*/ 3406881 w 3755474"/>
              <a:gd name="connsiteY1" fmla="*/ 0 h 2091514"/>
              <a:gd name="connsiteX2" fmla="*/ 3755474 w 3755474"/>
              <a:gd name="connsiteY2" fmla="*/ 348593 h 2091514"/>
              <a:gd name="connsiteX3" fmla="*/ 3755474 w 3755474"/>
              <a:gd name="connsiteY3" fmla="*/ 1742921 h 2091514"/>
              <a:gd name="connsiteX4" fmla="*/ 3406881 w 3755474"/>
              <a:gd name="connsiteY4" fmla="*/ 2091514 h 2091514"/>
              <a:gd name="connsiteX5" fmla="*/ 838352 w 3755474"/>
              <a:gd name="connsiteY5" fmla="*/ 2091514 h 2091514"/>
              <a:gd name="connsiteX6" fmla="*/ 836802 w 3755474"/>
              <a:gd name="connsiteY6" fmla="*/ 2084502 h 2091514"/>
              <a:gd name="connsiteX7" fmla="*/ 14270 w 3755474"/>
              <a:gd name="connsiteY7" fmla="*/ 1319288 h 2091514"/>
              <a:gd name="connsiteX8" fmla="*/ 0 w 3755474"/>
              <a:gd name="connsiteY8" fmla="*/ 1314542 h 2091514"/>
              <a:gd name="connsiteX9" fmla="*/ 0 w 3755474"/>
              <a:gd name="connsiteY9" fmla="*/ 348593 h 2091514"/>
              <a:gd name="connsiteX10" fmla="*/ 348593 w 3755474"/>
              <a:gd name="connsiteY10" fmla="*/ 0 h 2091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55474" h="2091514">
                <a:moveTo>
                  <a:pt x="348593" y="0"/>
                </a:moveTo>
                <a:lnTo>
                  <a:pt x="3406881" y="0"/>
                </a:lnTo>
                <a:cubicBezTo>
                  <a:pt x="3599404" y="0"/>
                  <a:pt x="3755474" y="156070"/>
                  <a:pt x="3755474" y="348593"/>
                </a:cubicBezTo>
                <a:lnTo>
                  <a:pt x="3755474" y="1742921"/>
                </a:lnTo>
                <a:cubicBezTo>
                  <a:pt x="3755474" y="1935444"/>
                  <a:pt x="3599404" y="2091514"/>
                  <a:pt x="3406881" y="2091514"/>
                </a:cubicBezTo>
                <a:lnTo>
                  <a:pt x="838352" y="2091514"/>
                </a:lnTo>
                <a:lnTo>
                  <a:pt x="836802" y="2084502"/>
                </a:lnTo>
                <a:cubicBezTo>
                  <a:pt x="738783" y="1753769"/>
                  <a:pt x="431318" y="1475714"/>
                  <a:pt x="14270" y="1319288"/>
                </a:cubicBezTo>
                <a:lnTo>
                  <a:pt x="0" y="1314542"/>
                </a:lnTo>
                <a:lnTo>
                  <a:pt x="0" y="348593"/>
                </a:lnTo>
                <a:cubicBezTo>
                  <a:pt x="0" y="156070"/>
                  <a:pt x="156070" y="0"/>
                  <a:pt x="348593" y="0"/>
                </a:cubicBezTo>
                <a:close/>
              </a:path>
            </a:pathLst>
          </a:custGeom>
          <a:noFill/>
          <a:ln w="38100">
            <a:solidFill>
              <a:srgbClr val="00A9CC"/>
            </a:solidFill>
          </a:ln>
        </p:spPr>
        <p:style>
          <a:lnRef idx="2">
            <a:schemeClr val="accent1">
              <a:shade val="50000"/>
            </a:schemeClr>
          </a:lnRef>
          <a:fillRef idx="1">
            <a:schemeClr val="accent1"/>
          </a:fillRef>
          <a:effectRef idx="0">
            <a:schemeClr val="accent1"/>
          </a:effectRef>
          <a:fontRef idx="minor">
            <a:schemeClr val="lt1"/>
          </a:fontRef>
        </p:style>
        <p:txBody>
          <a:bodyPr lIns="182880" bIns="182880" rtlCol="0" anchor="ctr"/>
          <a:lstStyle/>
          <a:p>
            <a:pPr lvl="0" algn="ctr" defTabSz="685800">
              <a:spcBef>
                <a:spcPts val="600"/>
              </a:spcBef>
            </a:pPr>
            <a:endParaRPr lang="en-US" sz="2000" dirty="0">
              <a:solidFill>
                <a:srgbClr val="00529B"/>
              </a:solidFill>
              <a:latin typeface="Arial" panose="020B0604020202020204" pitchFamily="34" charset="0"/>
              <a:cs typeface="Arial" panose="020B0604020202020204" pitchFamily="34" charset="0"/>
            </a:endParaRPr>
          </a:p>
        </p:txBody>
      </p:sp>
      <p:sp>
        <p:nvSpPr>
          <p:cNvPr id="14" name="Content Placeholder 13">
            <a:extLst>
              <a:ext uri="{FF2B5EF4-FFF2-40B4-BE49-F238E27FC236}">
                <a16:creationId xmlns:a16="http://schemas.microsoft.com/office/drawing/2014/main" id="{BB5B134D-A251-2DB1-0060-1DB77CC2AB83}"/>
              </a:ext>
            </a:extLst>
          </p:cNvPr>
          <p:cNvSpPr>
            <a:spLocks noGrp="1"/>
          </p:cNvSpPr>
          <p:nvPr>
            <p:ph sz="quarter" idx="16"/>
          </p:nvPr>
        </p:nvSpPr>
        <p:spPr>
          <a:xfrm>
            <a:off x="6928948" y="3663646"/>
            <a:ext cx="3414819" cy="952107"/>
          </a:xfrm>
        </p:spPr>
        <p:txBody>
          <a:bodyPr>
            <a:normAutofit lnSpcReduction="10000"/>
          </a:bodyPr>
          <a:lstStyle/>
          <a:p>
            <a:pPr marL="0" marR="0" lvl="0" indent="0" algn="ctr" defTabSz="685800" rtl="0" eaLnBrk="1" fontAlgn="auto" latinLnBrk="0" hangingPunct="1">
              <a:lnSpc>
                <a:spcPct val="100000"/>
              </a:lnSpc>
              <a:spcBef>
                <a:spcPts val="600"/>
              </a:spcBef>
              <a:spcAft>
                <a:spcPts val="0"/>
              </a:spcAft>
              <a:buClrTx/>
              <a:buSzTx/>
              <a:buFontTx/>
              <a:buNone/>
              <a:tabLst/>
              <a:defRPr/>
            </a:pPr>
            <a:r>
              <a:rPr kumimoji="0" lang="en-US" sz="2000" b="1"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SLMB</a:t>
            </a:r>
            <a:br>
              <a:rPr kumimoji="0" lang="en-US" sz="2000" b="1"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br>
            <a:r>
              <a:rPr kumimoji="0" lang="en-US" sz="20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Specified Low-Income Medicare Beneficiary </a:t>
            </a:r>
          </a:p>
        </p:txBody>
      </p:sp>
      <p:sp>
        <p:nvSpPr>
          <p:cNvPr id="11" name="QI">
            <a:extLst>
              <a:ext uri="{FF2B5EF4-FFF2-40B4-BE49-F238E27FC236}">
                <a16:creationId xmlns:a16="http://schemas.microsoft.com/office/drawing/2014/main" id="{9F272412-4B6D-4D8C-9D88-D05D93A29D0E}"/>
              </a:ext>
              <a:ext uri="{C183D7F6-B498-43B3-948B-1728B52AA6E4}">
                <adec:decorative xmlns:adec="http://schemas.microsoft.com/office/drawing/2017/decorative" val="1"/>
              </a:ext>
            </a:extLst>
          </p:cNvPr>
          <p:cNvSpPr/>
          <p:nvPr/>
        </p:nvSpPr>
        <p:spPr>
          <a:xfrm>
            <a:off x="1643801" y="5317584"/>
            <a:ext cx="3755474" cy="1155666"/>
          </a:xfrm>
          <a:custGeom>
            <a:avLst/>
            <a:gdLst>
              <a:gd name="connsiteX0" fmla="*/ 348593 w 3755474"/>
              <a:gd name="connsiteY0" fmla="*/ 0 h 2091514"/>
              <a:gd name="connsiteX1" fmla="*/ 2929246 w 3755474"/>
              <a:gd name="connsiteY1" fmla="*/ 0 h 2091514"/>
              <a:gd name="connsiteX2" fmla="*/ 2930796 w 3755474"/>
              <a:gd name="connsiteY2" fmla="*/ 7013 h 2091514"/>
              <a:gd name="connsiteX3" fmla="*/ 3753328 w 3755474"/>
              <a:gd name="connsiteY3" fmla="*/ 772227 h 2091514"/>
              <a:gd name="connsiteX4" fmla="*/ 3755474 w 3755474"/>
              <a:gd name="connsiteY4" fmla="*/ 772941 h 2091514"/>
              <a:gd name="connsiteX5" fmla="*/ 3755474 w 3755474"/>
              <a:gd name="connsiteY5" fmla="*/ 1742921 h 2091514"/>
              <a:gd name="connsiteX6" fmla="*/ 3406881 w 3755474"/>
              <a:gd name="connsiteY6" fmla="*/ 2091514 h 2091514"/>
              <a:gd name="connsiteX7" fmla="*/ 348593 w 3755474"/>
              <a:gd name="connsiteY7" fmla="*/ 2091514 h 2091514"/>
              <a:gd name="connsiteX8" fmla="*/ 0 w 3755474"/>
              <a:gd name="connsiteY8" fmla="*/ 1742921 h 2091514"/>
              <a:gd name="connsiteX9" fmla="*/ 0 w 3755474"/>
              <a:gd name="connsiteY9" fmla="*/ 348593 h 2091514"/>
              <a:gd name="connsiteX10" fmla="*/ 348593 w 3755474"/>
              <a:gd name="connsiteY10" fmla="*/ 0 h 2091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55474" h="2091514">
                <a:moveTo>
                  <a:pt x="348593" y="0"/>
                </a:moveTo>
                <a:lnTo>
                  <a:pt x="2929246" y="0"/>
                </a:lnTo>
                <a:lnTo>
                  <a:pt x="2930796" y="7013"/>
                </a:lnTo>
                <a:cubicBezTo>
                  <a:pt x="3028815" y="337746"/>
                  <a:pt x="3336280" y="615801"/>
                  <a:pt x="3753328" y="772227"/>
                </a:cubicBezTo>
                <a:lnTo>
                  <a:pt x="3755474" y="772941"/>
                </a:lnTo>
                <a:lnTo>
                  <a:pt x="3755474" y="1742921"/>
                </a:lnTo>
                <a:cubicBezTo>
                  <a:pt x="3755474" y="1935444"/>
                  <a:pt x="3599404" y="2091514"/>
                  <a:pt x="3406881" y="2091514"/>
                </a:cubicBezTo>
                <a:lnTo>
                  <a:pt x="348593" y="2091514"/>
                </a:lnTo>
                <a:cubicBezTo>
                  <a:pt x="156070" y="2091514"/>
                  <a:pt x="0" y="1935444"/>
                  <a:pt x="0" y="1742921"/>
                </a:cubicBezTo>
                <a:lnTo>
                  <a:pt x="0" y="348593"/>
                </a:lnTo>
                <a:cubicBezTo>
                  <a:pt x="0" y="156070"/>
                  <a:pt x="156070" y="0"/>
                  <a:pt x="348593" y="0"/>
                </a:cubicBezTo>
                <a:close/>
              </a:path>
            </a:pathLst>
          </a:custGeom>
          <a:noFill/>
          <a:ln w="38100">
            <a:solidFill>
              <a:srgbClr val="00A9CC"/>
            </a:solidFill>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algn="ctr" defTabSz="685800">
              <a:spcBef>
                <a:spcPts val="600"/>
              </a:spcBef>
            </a:pPr>
            <a:endParaRPr lang="en-US" sz="2000" dirty="0">
              <a:solidFill>
                <a:srgbClr val="00529B"/>
              </a:solidFill>
              <a:latin typeface="Arial" panose="020B0604020202020204" pitchFamily="34" charset="0"/>
              <a:cs typeface="Arial" panose="020B0604020202020204" pitchFamily="34" charset="0"/>
            </a:endParaRPr>
          </a:p>
        </p:txBody>
      </p:sp>
      <p:sp>
        <p:nvSpPr>
          <p:cNvPr id="15" name="Content Placeholder 14">
            <a:extLst>
              <a:ext uri="{FF2B5EF4-FFF2-40B4-BE49-F238E27FC236}">
                <a16:creationId xmlns:a16="http://schemas.microsoft.com/office/drawing/2014/main" id="{35E87F82-EF9D-E59B-415D-4D92EEC181A8}"/>
              </a:ext>
            </a:extLst>
          </p:cNvPr>
          <p:cNvSpPr>
            <a:spLocks noGrp="1"/>
          </p:cNvSpPr>
          <p:nvPr>
            <p:ph sz="quarter" idx="17"/>
          </p:nvPr>
        </p:nvSpPr>
        <p:spPr>
          <a:xfrm>
            <a:off x="2149938" y="5578130"/>
            <a:ext cx="2743200" cy="683139"/>
          </a:xfrm>
        </p:spPr>
        <p:txBody>
          <a:bodyPr>
            <a:normAutofit lnSpcReduction="10000"/>
          </a:bodyPr>
          <a:lstStyle/>
          <a:p>
            <a:pPr marL="0" marR="0" lvl="0" indent="0" algn="ctr" defTabSz="685800" rtl="0" eaLnBrk="1" fontAlgn="auto" latinLnBrk="0" hangingPunct="1">
              <a:lnSpc>
                <a:spcPct val="100000"/>
              </a:lnSpc>
              <a:spcBef>
                <a:spcPts val="600"/>
              </a:spcBef>
              <a:spcAft>
                <a:spcPts val="0"/>
              </a:spcAft>
              <a:buClrTx/>
              <a:buSzTx/>
              <a:buFontTx/>
              <a:buNone/>
              <a:tabLst/>
              <a:defRPr/>
            </a:pPr>
            <a:r>
              <a:rPr kumimoji="0" lang="en-US" sz="2000" b="1"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QI</a:t>
            </a:r>
            <a:br>
              <a:rPr kumimoji="0" lang="en-US" sz="2000" b="1"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br>
            <a:r>
              <a:rPr kumimoji="0" lang="en-US" sz="20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Qualified Individuals</a:t>
            </a:r>
          </a:p>
        </p:txBody>
      </p:sp>
      <p:sp>
        <p:nvSpPr>
          <p:cNvPr id="12" name="QDWI">
            <a:extLst>
              <a:ext uri="{FF2B5EF4-FFF2-40B4-BE49-F238E27FC236}">
                <a16:creationId xmlns:a16="http://schemas.microsoft.com/office/drawing/2014/main" id="{D5C5673B-DB8A-4F5E-A59E-DAB15B00C173}"/>
              </a:ext>
              <a:ext uri="{C183D7F6-B498-43B3-948B-1728B52AA6E4}">
                <adec:decorative xmlns:adec="http://schemas.microsoft.com/office/drawing/2017/decorative" val="1"/>
              </a:ext>
            </a:extLst>
          </p:cNvPr>
          <p:cNvSpPr/>
          <p:nvPr/>
        </p:nvSpPr>
        <p:spPr>
          <a:xfrm>
            <a:off x="6587669" y="5299166"/>
            <a:ext cx="3755474" cy="1155666"/>
          </a:xfrm>
          <a:custGeom>
            <a:avLst/>
            <a:gdLst>
              <a:gd name="connsiteX0" fmla="*/ 838352 w 3755474"/>
              <a:gd name="connsiteY0" fmla="*/ 0 h 2091514"/>
              <a:gd name="connsiteX1" fmla="*/ 3406881 w 3755474"/>
              <a:gd name="connsiteY1" fmla="*/ 0 h 2091514"/>
              <a:gd name="connsiteX2" fmla="*/ 3755474 w 3755474"/>
              <a:gd name="connsiteY2" fmla="*/ 348593 h 2091514"/>
              <a:gd name="connsiteX3" fmla="*/ 3755474 w 3755474"/>
              <a:gd name="connsiteY3" fmla="*/ 1742921 h 2091514"/>
              <a:gd name="connsiteX4" fmla="*/ 3406881 w 3755474"/>
              <a:gd name="connsiteY4" fmla="*/ 2091514 h 2091514"/>
              <a:gd name="connsiteX5" fmla="*/ 348593 w 3755474"/>
              <a:gd name="connsiteY5" fmla="*/ 2091514 h 2091514"/>
              <a:gd name="connsiteX6" fmla="*/ 0 w 3755474"/>
              <a:gd name="connsiteY6" fmla="*/ 1742921 h 2091514"/>
              <a:gd name="connsiteX7" fmla="*/ 0 w 3755474"/>
              <a:gd name="connsiteY7" fmla="*/ 776974 h 2091514"/>
              <a:gd name="connsiteX8" fmla="*/ 14270 w 3755474"/>
              <a:gd name="connsiteY8" fmla="*/ 772227 h 2091514"/>
              <a:gd name="connsiteX9" fmla="*/ 836802 w 3755474"/>
              <a:gd name="connsiteY9" fmla="*/ 7013 h 2091514"/>
              <a:gd name="connsiteX10" fmla="*/ 838352 w 3755474"/>
              <a:gd name="connsiteY10" fmla="*/ 0 h 2091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55474" h="2091514">
                <a:moveTo>
                  <a:pt x="838352" y="0"/>
                </a:moveTo>
                <a:lnTo>
                  <a:pt x="3406881" y="0"/>
                </a:lnTo>
                <a:cubicBezTo>
                  <a:pt x="3599404" y="0"/>
                  <a:pt x="3755474" y="156070"/>
                  <a:pt x="3755474" y="348593"/>
                </a:cubicBezTo>
                <a:lnTo>
                  <a:pt x="3755474" y="1742921"/>
                </a:lnTo>
                <a:cubicBezTo>
                  <a:pt x="3755474" y="1935444"/>
                  <a:pt x="3599404" y="2091514"/>
                  <a:pt x="3406881" y="2091514"/>
                </a:cubicBezTo>
                <a:lnTo>
                  <a:pt x="348593" y="2091514"/>
                </a:lnTo>
                <a:cubicBezTo>
                  <a:pt x="156070" y="2091514"/>
                  <a:pt x="0" y="1935444"/>
                  <a:pt x="0" y="1742921"/>
                </a:cubicBezTo>
                <a:lnTo>
                  <a:pt x="0" y="776974"/>
                </a:lnTo>
                <a:lnTo>
                  <a:pt x="14270" y="772227"/>
                </a:lnTo>
                <a:cubicBezTo>
                  <a:pt x="431318" y="615801"/>
                  <a:pt x="738783" y="337746"/>
                  <a:pt x="836802" y="7013"/>
                </a:cubicBezTo>
                <a:lnTo>
                  <a:pt x="838352" y="0"/>
                </a:lnTo>
                <a:close/>
              </a:path>
            </a:pathLst>
          </a:custGeom>
          <a:noFill/>
          <a:ln w="38100">
            <a:solidFill>
              <a:srgbClr val="00A9CC"/>
            </a:solidFill>
          </a:ln>
        </p:spPr>
        <p:style>
          <a:lnRef idx="2">
            <a:schemeClr val="accent1">
              <a:shade val="50000"/>
            </a:schemeClr>
          </a:lnRef>
          <a:fillRef idx="1">
            <a:schemeClr val="accent1"/>
          </a:fillRef>
          <a:effectRef idx="0">
            <a:schemeClr val="accent1"/>
          </a:effectRef>
          <a:fontRef idx="minor">
            <a:schemeClr val="lt1"/>
          </a:fontRef>
        </p:style>
        <p:txBody>
          <a:bodyPr lIns="274320" rIns="91440" bIns="182880" rtlCol="0" anchor="ctr"/>
          <a:lstStyle/>
          <a:p>
            <a:pPr lvl="0" algn="ctr" defTabSz="685800"/>
            <a:endParaRPr lang="en-US" sz="2000" dirty="0">
              <a:solidFill>
                <a:srgbClr val="00529B"/>
              </a:solidFill>
              <a:latin typeface="Arial" panose="020B0604020202020204" pitchFamily="34" charset="0"/>
              <a:cs typeface="Arial" panose="020B0604020202020204" pitchFamily="34" charset="0"/>
            </a:endParaRPr>
          </a:p>
        </p:txBody>
      </p:sp>
      <p:sp>
        <p:nvSpPr>
          <p:cNvPr id="16" name="Content Placeholder 15">
            <a:extLst>
              <a:ext uri="{FF2B5EF4-FFF2-40B4-BE49-F238E27FC236}">
                <a16:creationId xmlns:a16="http://schemas.microsoft.com/office/drawing/2014/main" id="{5656D48F-0B9D-D701-657E-25E6DE424FEE}"/>
              </a:ext>
            </a:extLst>
          </p:cNvPr>
          <p:cNvSpPr>
            <a:spLocks noGrp="1"/>
          </p:cNvSpPr>
          <p:nvPr>
            <p:ph sz="quarter" idx="18"/>
          </p:nvPr>
        </p:nvSpPr>
        <p:spPr>
          <a:xfrm>
            <a:off x="6696954" y="5437101"/>
            <a:ext cx="3536904" cy="952107"/>
          </a:xfrm>
        </p:spPr>
        <p:txBody>
          <a:bodyPr>
            <a:normAutofit fontScale="92500" lnSpcReduction="10000"/>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QDWI</a:t>
            </a:r>
            <a:br>
              <a:rPr kumimoji="0" lang="en-US" sz="2000" b="1"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br>
            <a:r>
              <a:rPr kumimoji="0" lang="en-US" sz="20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Qualified Disabled and Working Individuals </a:t>
            </a:r>
          </a:p>
        </p:txBody>
      </p:sp>
      <p:sp>
        <p:nvSpPr>
          <p:cNvPr id="3" name="Slide Number Placeholder 2">
            <a:extLst>
              <a:ext uri="{FF2B5EF4-FFF2-40B4-BE49-F238E27FC236}">
                <a16:creationId xmlns:a16="http://schemas.microsoft.com/office/drawing/2014/main" id="{492D5756-F427-4BCC-9D71-E8FC0E3A2C0F}"/>
              </a:ext>
            </a:extLst>
          </p:cNvPr>
          <p:cNvSpPr>
            <a:spLocks noGrp="1"/>
          </p:cNvSpPr>
          <p:nvPr>
            <p:ph type="sldNum" sz="quarter" idx="12"/>
          </p:nvPr>
        </p:nvSpPr>
        <p:spPr/>
        <p:txBody>
          <a:bodyPr/>
          <a:lstStyle/>
          <a:p>
            <a:fld id="{48F63A3B-78C7-47BE-AE5E-E10140E04643}" type="slidenum">
              <a:rPr lang="en-US" smtClean="0"/>
              <a:pPr/>
              <a:t>28</a:t>
            </a:fld>
            <a:endParaRPr lang="en-US"/>
          </a:p>
        </p:txBody>
      </p:sp>
      <p:sp>
        <p:nvSpPr>
          <p:cNvPr id="7" name="Footer Placeholder 6">
            <a:extLst>
              <a:ext uri="{FF2B5EF4-FFF2-40B4-BE49-F238E27FC236}">
                <a16:creationId xmlns:a16="http://schemas.microsoft.com/office/drawing/2014/main" id="{5A20AE4D-0D94-194C-9E1C-072CFE5BB361}"/>
              </a:ext>
            </a:extLst>
          </p:cNvPr>
          <p:cNvSpPr>
            <a:spLocks noGrp="1"/>
          </p:cNvSpPr>
          <p:nvPr>
            <p:ph type="ftr" sz="quarter" idx="11"/>
          </p:nvPr>
        </p:nvSpPr>
        <p:spPr/>
        <p:txBody>
          <a:bodyPr/>
          <a:lstStyle/>
          <a:p>
            <a:r>
              <a:rPr lang="en-US" dirty="0"/>
              <a:t>Marketplace to Medicare: What You Can Expect</a:t>
            </a:r>
          </a:p>
        </p:txBody>
      </p:sp>
      <p:sp>
        <p:nvSpPr>
          <p:cNvPr id="6" name="Date Placeholder 5">
            <a:extLst>
              <a:ext uri="{FF2B5EF4-FFF2-40B4-BE49-F238E27FC236}">
                <a16:creationId xmlns:a16="http://schemas.microsoft.com/office/drawing/2014/main" id="{24DFEBB1-81D0-C34F-ADEC-D0F887B655C6}"/>
              </a:ext>
            </a:extLst>
          </p:cNvPr>
          <p:cNvSpPr>
            <a:spLocks noGrp="1"/>
          </p:cNvSpPr>
          <p:nvPr>
            <p:ph type="dt" sz="half" idx="10"/>
          </p:nvPr>
        </p:nvSpPr>
        <p:spPr/>
        <p:txBody>
          <a:bodyPr/>
          <a:lstStyle/>
          <a:p>
            <a:r>
              <a:rPr lang="en-US"/>
              <a:t>November 2023</a:t>
            </a:r>
            <a:endParaRPr lang="en-US" dirty="0"/>
          </a:p>
        </p:txBody>
      </p:sp>
    </p:spTree>
    <p:custDataLst>
      <p:tags r:id="rId1"/>
    </p:custDataLst>
    <p:extLst>
      <p:ext uri="{BB962C8B-B14F-4D97-AF65-F5344CB8AC3E}">
        <p14:creationId xmlns:p14="http://schemas.microsoft.com/office/powerpoint/2010/main" val="24334001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p:txBody>
          <a:bodyPr>
            <a:noAutofit/>
          </a:bodyPr>
          <a:lstStyle/>
          <a:p>
            <a:r>
              <a:rPr lang="en-US" dirty="0"/>
              <a:t>Extra Help for Drug Costs</a:t>
            </a:r>
          </a:p>
        </p:txBody>
      </p:sp>
      <p:sp>
        <p:nvSpPr>
          <p:cNvPr id="2" name="Content Placeholder 1"/>
          <p:cNvSpPr>
            <a:spLocks noGrp="1"/>
          </p:cNvSpPr>
          <p:nvPr>
            <p:ph sz="half" idx="1"/>
          </p:nvPr>
        </p:nvSpPr>
        <p:spPr>
          <a:xfrm>
            <a:off x="1124040" y="1371600"/>
            <a:ext cx="9800796" cy="4351338"/>
          </a:xfrm>
        </p:spPr>
        <p:txBody>
          <a:bodyPr>
            <a:normAutofit/>
          </a:bodyPr>
          <a:lstStyle/>
          <a:p>
            <a:pPr lvl="0" defTabSz="685800">
              <a:buClrTx/>
              <a:defRPr/>
            </a:pPr>
            <a:r>
              <a:rPr lang="en-US" sz="2400" dirty="0"/>
              <a:t>Program to help people pay for Medicare drug costs (Part D) (also called the low-income subsidy (LIS))</a:t>
            </a:r>
          </a:p>
          <a:p>
            <a:pPr lvl="0" defTabSz="685800">
              <a:buClrTx/>
              <a:defRPr/>
            </a:pPr>
            <a:r>
              <a:rPr lang="en-US" sz="2400" dirty="0"/>
              <a:t>If you have the lowest level income and resources, you pay no premiums or deductible, and small or no copayments</a:t>
            </a:r>
          </a:p>
          <a:p>
            <a:pPr lvl="0" defTabSz="685800">
              <a:buClrTx/>
              <a:defRPr/>
            </a:pPr>
            <a:r>
              <a:rPr lang="en-US" sz="2400" dirty="0"/>
              <a:t>If you have slightly higher income and resources, you pay reduced deductible and a little more out of pocket</a:t>
            </a:r>
          </a:p>
          <a:p>
            <a:pPr defTabSz="685800">
              <a:defRPr/>
            </a:pPr>
            <a:r>
              <a:rPr lang="en-US" sz="2400" dirty="0"/>
              <a:t>No coverage gap or late enrollment penalty if you qualify for Extra Help</a:t>
            </a:r>
          </a:p>
        </p:txBody>
      </p:sp>
      <p:sp>
        <p:nvSpPr>
          <p:cNvPr id="9" name="Content Placeholder 8">
            <a:extLst>
              <a:ext uri="{FF2B5EF4-FFF2-40B4-BE49-F238E27FC236}">
                <a16:creationId xmlns:a16="http://schemas.microsoft.com/office/drawing/2014/main" id="{0638F3B7-B13B-A4D5-D7B5-CF4C33A60AF4}"/>
              </a:ext>
            </a:extLst>
          </p:cNvPr>
          <p:cNvSpPr>
            <a:spLocks noGrp="1"/>
          </p:cNvSpPr>
          <p:nvPr>
            <p:ph sz="half" idx="2"/>
          </p:nvPr>
        </p:nvSpPr>
        <p:spPr>
          <a:xfrm>
            <a:off x="1124040" y="5405049"/>
            <a:ext cx="9545616" cy="729368"/>
          </a:xfrm>
        </p:spPr>
        <p:txBody>
          <a:bodyPr>
            <a:normAutofit/>
          </a:bodyPr>
          <a:lstStyle/>
          <a:p>
            <a:pPr marL="463550" lvl="0" indent="0" defTabSz="685800">
              <a:lnSpc>
                <a:spcPct val="110000"/>
              </a:lnSpc>
              <a:spcBef>
                <a:spcPts val="600"/>
              </a:spcBef>
              <a:spcAft>
                <a:spcPts val="0"/>
              </a:spcAft>
              <a:buClrTx/>
              <a:buNone/>
              <a:defRPr/>
            </a:pPr>
            <a:r>
              <a:rPr lang="en-US" sz="1800" b="1" dirty="0"/>
              <a:t>NOTE</a:t>
            </a:r>
            <a:r>
              <a:rPr lang="en-US" sz="1800" dirty="0"/>
              <a:t>: A Special Enrollment Period (SEP) allows you to change your Medicare drug plan (also known as a PDP) once per quarter in the first 3 quarters of the year</a:t>
            </a:r>
          </a:p>
        </p:txBody>
      </p:sp>
      <p:sp>
        <p:nvSpPr>
          <p:cNvPr id="8" name="Freeform: Shape 7" descr="A white star in a blue circle indicating a note on the slide">
            <a:extLst>
              <a:ext uri="{FF2B5EF4-FFF2-40B4-BE49-F238E27FC236}">
                <a16:creationId xmlns:a16="http://schemas.microsoft.com/office/drawing/2014/main" id="{C58E8416-994F-DF44-3FB2-6EF1D8692A56}"/>
              </a:ext>
            </a:extLst>
          </p:cNvPr>
          <p:cNvSpPr>
            <a:spLocks noChangeAspect="1"/>
          </p:cNvSpPr>
          <p:nvPr/>
        </p:nvSpPr>
        <p:spPr>
          <a:xfrm>
            <a:off x="1267164" y="5469323"/>
            <a:ext cx="274320" cy="27432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8A93DABD-C2B1-450C-83B4-E7E6B170881F}"/>
              </a:ext>
            </a:extLst>
          </p:cNvPr>
          <p:cNvSpPr>
            <a:spLocks noGrp="1"/>
          </p:cNvSpPr>
          <p:nvPr>
            <p:ph type="sldNum" sz="quarter" idx="12"/>
          </p:nvPr>
        </p:nvSpPr>
        <p:spPr/>
        <p:txBody>
          <a:bodyPr/>
          <a:lstStyle/>
          <a:p>
            <a:fld id="{0B2D781D-8844-5940-92D1-06EF0A7F581E}" type="slidenum">
              <a:rPr lang="en-US" smtClean="0"/>
              <a:t>29</a:t>
            </a:fld>
            <a:endParaRPr lang="en-US" dirty="0"/>
          </a:p>
        </p:txBody>
      </p:sp>
      <p:sp>
        <p:nvSpPr>
          <p:cNvPr id="7" name="Footer Placeholder 6">
            <a:extLst>
              <a:ext uri="{FF2B5EF4-FFF2-40B4-BE49-F238E27FC236}">
                <a16:creationId xmlns:a16="http://schemas.microsoft.com/office/drawing/2014/main" id="{5A20AE4D-0D94-194C-9E1C-072CFE5BB361}"/>
              </a:ext>
            </a:extLst>
          </p:cNvPr>
          <p:cNvSpPr>
            <a:spLocks noGrp="1"/>
          </p:cNvSpPr>
          <p:nvPr>
            <p:ph type="ftr" sz="quarter" idx="11"/>
          </p:nvPr>
        </p:nvSpPr>
        <p:spPr/>
        <p:txBody>
          <a:bodyPr/>
          <a:lstStyle/>
          <a:p>
            <a:r>
              <a:rPr lang="en-US"/>
              <a:t>Marketplace to Medicare: What You Can Expect</a:t>
            </a:r>
            <a:endParaRPr lang="en-US" dirty="0"/>
          </a:p>
        </p:txBody>
      </p:sp>
      <p:sp>
        <p:nvSpPr>
          <p:cNvPr id="6" name="Date Placeholder 5">
            <a:extLst>
              <a:ext uri="{FF2B5EF4-FFF2-40B4-BE49-F238E27FC236}">
                <a16:creationId xmlns:a16="http://schemas.microsoft.com/office/drawing/2014/main" id="{24DFEBB1-81D0-C34F-ADEC-D0F887B655C6}"/>
              </a:ext>
            </a:extLst>
          </p:cNvPr>
          <p:cNvSpPr>
            <a:spLocks noGrp="1"/>
          </p:cNvSpPr>
          <p:nvPr>
            <p:ph type="dt" sz="half" idx="10"/>
          </p:nvPr>
        </p:nvSpPr>
        <p:spPr/>
        <p:txBody>
          <a:bodyPr/>
          <a:lstStyle/>
          <a:p>
            <a:r>
              <a:rPr lang="en-US"/>
              <a:t>November 2023</a:t>
            </a:r>
            <a:endParaRPr lang="en-US" dirty="0"/>
          </a:p>
        </p:txBody>
      </p:sp>
    </p:spTree>
    <p:custDataLst>
      <p:tags r:id="rId1"/>
    </p:custDataLst>
    <p:extLst>
      <p:ext uri="{BB962C8B-B14F-4D97-AF65-F5344CB8AC3E}">
        <p14:creationId xmlns:p14="http://schemas.microsoft.com/office/powerpoint/2010/main" val="20358285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p:txBody>
          <a:bodyPr/>
          <a:lstStyle/>
          <a:p>
            <a:r>
              <a:rPr lang="en-US" dirty="0"/>
              <a:t>Session Objectives</a:t>
            </a:r>
          </a:p>
        </p:txBody>
      </p:sp>
      <p:sp>
        <p:nvSpPr>
          <p:cNvPr id="13" name="Content Placeholder 12"/>
          <p:cNvSpPr>
            <a:spLocks noGrp="1"/>
          </p:cNvSpPr>
          <p:nvPr>
            <p:ph idx="1"/>
          </p:nvPr>
        </p:nvSpPr>
        <p:spPr>
          <a:xfrm>
            <a:off x="914400" y="1371600"/>
            <a:ext cx="10515600" cy="4617720"/>
          </a:xfrm>
        </p:spPr>
        <p:txBody>
          <a:bodyPr>
            <a:normAutofit/>
          </a:bodyPr>
          <a:lstStyle/>
          <a:p>
            <a:pPr marL="0" indent="0">
              <a:buNone/>
            </a:pPr>
            <a:r>
              <a:rPr lang="en-US" sz="2800" b="1" dirty="0"/>
              <a:t>This session should help you:</a:t>
            </a:r>
          </a:p>
          <a:p>
            <a:pPr marL="548640" lvl="1" indent="-227013">
              <a:buFont typeface="Wingdings" panose="05000000000000000000" pitchFamily="2" charset="2"/>
              <a:buChar char="§"/>
            </a:pPr>
            <a:r>
              <a:rPr lang="en-US" sz="2400" dirty="0"/>
              <a:t>Review the parts of Medicare, Coverage Options and Enrollment </a:t>
            </a:r>
          </a:p>
          <a:p>
            <a:pPr marL="548640" lvl="1" indent="-227013">
              <a:buFont typeface="Wingdings" panose="05000000000000000000" pitchFamily="2" charset="2"/>
              <a:buChar char="§"/>
            </a:pPr>
            <a:r>
              <a:rPr lang="en-US" sz="2400" dirty="0"/>
              <a:t>Identify considerations if you’re enrolled in Marketplace coverage and become eligible for Medicare</a:t>
            </a:r>
            <a:endParaRPr lang="en-US" sz="2400" strike="sngStrike" dirty="0"/>
          </a:p>
          <a:p>
            <a:pPr marL="548640" lvl="3" indent="-223838">
              <a:buFont typeface="Wingdings" panose="05000000000000000000" pitchFamily="2" charset="2"/>
              <a:buChar char="§"/>
            </a:pPr>
            <a:r>
              <a:rPr lang="en-US" sz="2400" dirty="0">
                <a:latin typeface="Arial" panose="020B0604020202020204" pitchFamily="34" charset="0"/>
                <a:cs typeface="Arial" panose="020B0604020202020204" pitchFamily="34" charset="0"/>
              </a:rPr>
              <a:t>Explain the programs that can help you pay for Medicare</a:t>
            </a:r>
          </a:p>
          <a:p>
            <a:pPr marL="548640" lvl="3" indent="-223838">
              <a:buFont typeface="Wingdings" panose="05000000000000000000" pitchFamily="2" charset="2"/>
              <a:buChar char="§"/>
            </a:pPr>
            <a:r>
              <a:rPr lang="en-US" sz="2400" dirty="0">
                <a:latin typeface="Arial" panose="020B0604020202020204" pitchFamily="34" charset="0"/>
                <a:cs typeface="Arial" panose="020B0604020202020204" pitchFamily="34" charset="0"/>
              </a:rPr>
              <a:t>Know your options if you’re enrolled in a Small Business Health Options Program (SHOP) and qualify for Medicare</a:t>
            </a:r>
          </a:p>
          <a:p>
            <a:pPr marL="548640" lvl="3" indent="-223838">
              <a:buFont typeface="Wingdings" panose="05000000000000000000" pitchFamily="2" charset="2"/>
              <a:buChar char="§"/>
            </a:pPr>
            <a:r>
              <a:rPr lang="en-US" sz="2400" dirty="0">
                <a:latin typeface="Arial" panose="020B0604020202020204" pitchFamily="34" charset="0"/>
                <a:cs typeface="Arial" panose="020B0604020202020204" pitchFamily="34" charset="0"/>
              </a:rPr>
              <a:t>Explain Periodic Data Matching (PDM)</a:t>
            </a:r>
          </a:p>
          <a:p>
            <a:pPr marL="548640" lvl="3" indent="-223838">
              <a:buFont typeface="Wingdings" panose="05000000000000000000" pitchFamily="2" charset="2"/>
              <a:buChar char="§"/>
            </a:pPr>
            <a:r>
              <a:rPr lang="en-US" sz="2400" dirty="0">
                <a:latin typeface="Arial" panose="020B0604020202020204" pitchFamily="34" charset="0"/>
                <a:cs typeface="Arial" panose="020B0604020202020204" pitchFamily="34" charset="0"/>
              </a:rPr>
              <a:t>Locate Medicare and the Marketplace resources</a:t>
            </a:r>
          </a:p>
          <a:p>
            <a:pPr marL="457200" indent="-223838"/>
            <a:endParaRPr lang="en-US" dirty="0"/>
          </a:p>
        </p:txBody>
      </p:sp>
      <p:sp>
        <p:nvSpPr>
          <p:cNvPr id="3" name="Slide Number Placeholder 2">
            <a:extLst>
              <a:ext uri="{FF2B5EF4-FFF2-40B4-BE49-F238E27FC236}">
                <a16:creationId xmlns:a16="http://schemas.microsoft.com/office/drawing/2014/main" id="{BC65960D-C69F-4D6A-B0B4-BA4F97B993E2}"/>
              </a:ext>
            </a:extLst>
          </p:cNvPr>
          <p:cNvSpPr>
            <a:spLocks noGrp="1"/>
          </p:cNvSpPr>
          <p:nvPr>
            <p:ph type="sldNum" sz="quarter" idx="12"/>
          </p:nvPr>
        </p:nvSpPr>
        <p:spPr/>
        <p:txBody>
          <a:bodyPr/>
          <a:lstStyle/>
          <a:p>
            <a:fld id="{0B2D781D-8844-5940-92D1-06EF0A7F581E}" type="slidenum">
              <a:rPr lang="en-US" smtClean="0"/>
              <a:t>3</a:t>
            </a:fld>
            <a:endParaRPr lang="en-US"/>
          </a:p>
        </p:txBody>
      </p:sp>
      <p:sp>
        <p:nvSpPr>
          <p:cNvPr id="5" name="Footer Placeholder 4">
            <a:extLst>
              <a:ext uri="{FF2B5EF4-FFF2-40B4-BE49-F238E27FC236}">
                <a16:creationId xmlns:a16="http://schemas.microsoft.com/office/drawing/2014/main" id="{C56967E0-47FC-794B-AD9C-C3A296618241}"/>
              </a:ext>
            </a:extLst>
          </p:cNvPr>
          <p:cNvSpPr>
            <a:spLocks noGrp="1"/>
          </p:cNvSpPr>
          <p:nvPr>
            <p:ph type="ftr" sz="quarter" idx="11"/>
          </p:nvPr>
        </p:nvSpPr>
        <p:spPr/>
        <p:txBody>
          <a:bodyPr/>
          <a:lstStyle/>
          <a:p>
            <a:r>
              <a:rPr lang="en-US"/>
              <a:t>Marketplace to Medicare: What You Can Expect</a:t>
            </a:r>
            <a:endParaRPr lang="en-US" dirty="0"/>
          </a:p>
        </p:txBody>
      </p:sp>
      <p:sp>
        <p:nvSpPr>
          <p:cNvPr id="4" name="Date Placeholder 3">
            <a:extLst>
              <a:ext uri="{FF2B5EF4-FFF2-40B4-BE49-F238E27FC236}">
                <a16:creationId xmlns:a16="http://schemas.microsoft.com/office/drawing/2014/main" id="{30BEAB62-196E-E14C-A6ED-C01E478BF8F9}"/>
              </a:ext>
            </a:extLst>
          </p:cNvPr>
          <p:cNvSpPr>
            <a:spLocks noGrp="1"/>
          </p:cNvSpPr>
          <p:nvPr>
            <p:ph type="dt" sz="half" idx="10"/>
          </p:nvPr>
        </p:nvSpPr>
        <p:spPr/>
        <p:txBody>
          <a:bodyPr/>
          <a:lstStyle/>
          <a:p>
            <a:r>
              <a:rPr lang="en-US"/>
              <a:t>November 2023</a:t>
            </a:r>
            <a:endParaRPr lang="en-US" dirty="0"/>
          </a:p>
        </p:txBody>
      </p:sp>
    </p:spTree>
    <p:custDataLst>
      <p:tags r:id="rId1"/>
    </p:custDataLst>
    <p:extLst>
      <p:ext uri="{BB962C8B-B14F-4D97-AF65-F5344CB8AC3E}">
        <p14:creationId xmlns:p14="http://schemas.microsoft.com/office/powerpoint/2010/main" val="33405219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p:txBody>
          <a:bodyPr>
            <a:noAutofit/>
          </a:bodyPr>
          <a:lstStyle/>
          <a:p>
            <a:r>
              <a:rPr lang="en-US" dirty="0"/>
              <a:t>Qualifying for Extra Help</a:t>
            </a:r>
          </a:p>
        </p:txBody>
      </p:sp>
      <p:sp>
        <p:nvSpPr>
          <p:cNvPr id="2" name="Content Placeholder 1"/>
          <p:cNvSpPr>
            <a:spLocks noGrp="1"/>
          </p:cNvSpPr>
          <p:nvPr>
            <p:ph idx="1"/>
          </p:nvPr>
        </p:nvSpPr>
        <p:spPr>
          <a:xfrm>
            <a:off x="914400" y="1371600"/>
            <a:ext cx="10515600" cy="4831080"/>
          </a:xfrm>
        </p:spPr>
        <p:txBody>
          <a:bodyPr>
            <a:normAutofit fontScale="62500" lnSpcReduction="20000"/>
          </a:bodyPr>
          <a:lstStyle/>
          <a:p>
            <a:pPr marL="236538" indent="-236538">
              <a:lnSpc>
                <a:spcPct val="120000"/>
              </a:lnSpc>
            </a:pPr>
            <a:r>
              <a:rPr lang="en-US" sz="3500" dirty="0"/>
              <a:t>You automatically qualify for Extra Help if you get:</a:t>
            </a:r>
          </a:p>
          <a:p>
            <a:pPr lvl="1" indent="-220663">
              <a:lnSpc>
                <a:spcPct val="120000"/>
              </a:lnSpc>
            </a:pPr>
            <a:r>
              <a:rPr lang="en-US" sz="2900" dirty="0"/>
              <a:t>Full Medicaid coverage</a:t>
            </a:r>
          </a:p>
          <a:p>
            <a:pPr lvl="1" indent="-220663">
              <a:lnSpc>
                <a:spcPct val="120000"/>
              </a:lnSpc>
            </a:pPr>
            <a:r>
              <a:rPr lang="en-US" sz="2900" dirty="0"/>
              <a:t>Supplemental Security Income (SSI)</a:t>
            </a:r>
          </a:p>
          <a:p>
            <a:pPr lvl="1" indent="-220663">
              <a:lnSpc>
                <a:spcPct val="120000"/>
              </a:lnSpc>
            </a:pPr>
            <a:r>
              <a:rPr lang="en-US" sz="2900" dirty="0"/>
              <a:t>Help from Medicaid paying your Medicare Part B (Medical Insurance) premium (MSP)</a:t>
            </a:r>
          </a:p>
          <a:p>
            <a:pPr marL="236538" indent="-236538">
              <a:lnSpc>
                <a:spcPct val="120000"/>
              </a:lnSpc>
            </a:pPr>
            <a:r>
              <a:rPr lang="en-US" sz="3500" dirty="0"/>
              <a:t>If you must apply, you can:</a:t>
            </a:r>
          </a:p>
          <a:p>
            <a:pPr lvl="1" indent="-220663">
              <a:lnSpc>
                <a:spcPct val="120000"/>
              </a:lnSpc>
            </a:pPr>
            <a:r>
              <a:rPr lang="en-US" sz="2900" dirty="0"/>
              <a:t>Visit </a:t>
            </a:r>
            <a:r>
              <a:rPr lang="en-US" sz="2900" dirty="0">
                <a:hlinkClick r:id="rId4"/>
              </a:rPr>
              <a:t>SSA.gov/medicare/part-d-extra-help</a:t>
            </a:r>
            <a:r>
              <a:rPr lang="en-US" sz="2900" dirty="0"/>
              <a:t> </a:t>
            </a:r>
          </a:p>
          <a:p>
            <a:pPr lvl="1" indent="-220663">
              <a:lnSpc>
                <a:spcPct val="120000"/>
              </a:lnSpc>
            </a:pPr>
            <a:r>
              <a:rPr lang="en-US" sz="2900" dirty="0"/>
              <a:t>Call Social Security at 1-800-772-1213; TTY: 1-800-325-0778 and ask for the</a:t>
            </a:r>
            <a:r>
              <a:rPr lang="en-US" sz="2900" dirty="0">
                <a:latin typeface="Arial" panose="020B0604020202020204" pitchFamily="34" charset="0"/>
                <a:cs typeface="Arial" panose="020B0604020202020204" pitchFamily="34" charset="0"/>
              </a:rPr>
              <a:t> “Application for Help With Medicare Prescription Drug Plan Costs” (SSA-1020)</a:t>
            </a:r>
          </a:p>
          <a:p>
            <a:pPr lvl="1" indent="-220663">
              <a:lnSpc>
                <a:spcPct val="120000"/>
              </a:lnSpc>
            </a:pPr>
            <a:r>
              <a:rPr lang="en-US" sz="2900" dirty="0"/>
              <a:t>Contact your State Medical Assistance (Medicaid) office</a:t>
            </a:r>
          </a:p>
          <a:p>
            <a:pPr lvl="1" indent="-220663">
              <a:lnSpc>
                <a:spcPct val="120000"/>
              </a:lnSpc>
            </a:pPr>
            <a:r>
              <a:rPr lang="en-US" sz="2900" dirty="0"/>
              <a:t>Work with a local organization, like a State Health Insurance Assistance Program (SHIP) </a:t>
            </a:r>
          </a:p>
        </p:txBody>
      </p:sp>
      <p:sp>
        <p:nvSpPr>
          <p:cNvPr id="3" name="Slide Number Placeholder 2">
            <a:extLst>
              <a:ext uri="{FF2B5EF4-FFF2-40B4-BE49-F238E27FC236}">
                <a16:creationId xmlns:a16="http://schemas.microsoft.com/office/drawing/2014/main" id="{373983AB-9D80-4AB5-8E21-10BB0927746A}"/>
              </a:ext>
            </a:extLst>
          </p:cNvPr>
          <p:cNvSpPr>
            <a:spLocks noGrp="1"/>
          </p:cNvSpPr>
          <p:nvPr>
            <p:ph type="sldNum" sz="quarter" idx="12"/>
          </p:nvPr>
        </p:nvSpPr>
        <p:spPr/>
        <p:txBody>
          <a:bodyPr/>
          <a:lstStyle/>
          <a:p>
            <a:fld id="{0B2D781D-8844-5940-92D1-06EF0A7F581E}" type="slidenum">
              <a:rPr lang="en-US" smtClean="0"/>
              <a:t>30</a:t>
            </a:fld>
            <a:endParaRPr lang="en-US"/>
          </a:p>
        </p:txBody>
      </p:sp>
      <p:sp>
        <p:nvSpPr>
          <p:cNvPr id="7" name="Footer Placeholder 6">
            <a:extLst>
              <a:ext uri="{FF2B5EF4-FFF2-40B4-BE49-F238E27FC236}">
                <a16:creationId xmlns:a16="http://schemas.microsoft.com/office/drawing/2014/main" id="{5A20AE4D-0D94-194C-9E1C-072CFE5BB361}"/>
              </a:ext>
            </a:extLst>
          </p:cNvPr>
          <p:cNvSpPr>
            <a:spLocks noGrp="1"/>
          </p:cNvSpPr>
          <p:nvPr>
            <p:ph type="ftr" sz="quarter" idx="11"/>
          </p:nvPr>
        </p:nvSpPr>
        <p:spPr/>
        <p:txBody>
          <a:bodyPr/>
          <a:lstStyle/>
          <a:p>
            <a:r>
              <a:rPr lang="en-US"/>
              <a:t>Marketplace to Medicare: What You Can Expect</a:t>
            </a:r>
            <a:endParaRPr lang="en-US" dirty="0"/>
          </a:p>
        </p:txBody>
      </p:sp>
      <p:sp>
        <p:nvSpPr>
          <p:cNvPr id="6" name="Date Placeholder 5">
            <a:extLst>
              <a:ext uri="{FF2B5EF4-FFF2-40B4-BE49-F238E27FC236}">
                <a16:creationId xmlns:a16="http://schemas.microsoft.com/office/drawing/2014/main" id="{24DFEBB1-81D0-C34F-ADEC-D0F887B655C6}"/>
              </a:ext>
            </a:extLst>
          </p:cNvPr>
          <p:cNvSpPr>
            <a:spLocks noGrp="1"/>
          </p:cNvSpPr>
          <p:nvPr>
            <p:ph type="dt" sz="half" idx="10"/>
          </p:nvPr>
        </p:nvSpPr>
        <p:spPr/>
        <p:txBody>
          <a:bodyPr/>
          <a:lstStyle/>
          <a:p>
            <a:r>
              <a:rPr lang="en-US"/>
              <a:t>November 2023</a:t>
            </a:r>
            <a:endParaRPr lang="en-US" dirty="0"/>
          </a:p>
        </p:txBody>
      </p:sp>
    </p:spTree>
    <p:custDataLst>
      <p:tags r:id="rId1"/>
    </p:custDataLst>
    <p:extLst>
      <p:ext uri="{BB962C8B-B14F-4D97-AF65-F5344CB8AC3E}">
        <p14:creationId xmlns:p14="http://schemas.microsoft.com/office/powerpoint/2010/main" val="30608877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p:txBody>
          <a:bodyPr>
            <a:noAutofit/>
          </a:bodyPr>
          <a:lstStyle/>
          <a:p>
            <a:pPr>
              <a:lnSpc>
                <a:spcPct val="100000"/>
              </a:lnSpc>
            </a:pPr>
            <a:r>
              <a:rPr lang="en-US" sz="2800" dirty="0"/>
              <a:t>Apply to Find Out if You Qualify</a:t>
            </a:r>
          </a:p>
        </p:txBody>
      </p:sp>
      <p:sp>
        <p:nvSpPr>
          <p:cNvPr id="2" name="Content Placeholder 1"/>
          <p:cNvSpPr>
            <a:spLocks noGrp="1"/>
          </p:cNvSpPr>
          <p:nvPr>
            <p:ph sz="half" idx="1"/>
          </p:nvPr>
        </p:nvSpPr>
        <p:spPr>
          <a:xfrm>
            <a:off x="1261637" y="1431270"/>
            <a:ext cx="10099675" cy="4351338"/>
          </a:xfrm>
        </p:spPr>
        <p:txBody>
          <a:bodyPr>
            <a:normAutofit/>
          </a:bodyPr>
          <a:lstStyle/>
          <a:p>
            <a:pPr marL="0" indent="0">
              <a:lnSpc>
                <a:spcPct val="100000"/>
              </a:lnSpc>
              <a:buNone/>
            </a:pPr>
            <a:r>
              <a:rPr lang="en-US" b="1" dirty="0"/>
              <a:t>If you think you may qualify for help with your Medicare costs:</a:t>
            </a:r>
          </a:p>
          <a:p>
            <a:pPr marL="548640" lvl="1">
              <a:lnSpc>
                <a:spcPct val="100000"/>
              </a:lnSpc>
              <a:spcAft>
                <a:spcPts val="1200"/>
              </a:spcAft>
              <a:buFont typeface="Wingdings" panose="05000000000000000000" pitchFamily="2" charset="2"/>
              <a:buChar char="§"/>
            </a:pPr>
            <a:r>
              <a:rPr lang="en-US" dirty="0"/>
              <a:t>Review the income and resource guidelines</a:t>
            </a:r>
          </a:p>
          <a:p>
            <a:pPr marL="548640" lvl="1">
              <a:lnSpc>
                <a:spcPct val="100000"/>
              </a:lnSpc>
              <a:spcAft>
                <a:spcPts val="1200"/>
              </a:spcAft>
              <a:buFont typeface="Wingdings" panose="05000000000000000000" pitchFamily="2" charset="2"/>
              <a:buChar char="§"/>
            </a:pPr>
            <a:r>
              <a:rPr lang="en-US" dirty="0"/>
              <a:t>Collect your personal documents like your Medicare card, verification of identity, residence, and income</a:t>
            </a:r>
          </a:p>
        </p:txBody>
      </p:sp>
      <p:sp>
        <p:nvSpPr>
          <p:cNvPr id="3" name="Rectangle: Rounded Corners 2">
            <a:extLst>
              <a:ext uri="{FF2B5EF4-FFF2-40B4-BE49-F238E27FC236}">
                <a16:creationId xmlns:a16="http://schemas.microsoft.com/office/drawing/2014/main" id="{0FD7E769-C87A-45DA-AC60-19C55FEB7B2D}"/>
              </a:ext>
              <a:ext uri="{C183D7F6-B498-43B3-948B-1728B52AA6E4}">
                <adec:decorative xmlns:adec="http://schemas.microsoft.com/office/drawing/2017/decorative" val="1"/>
              </a:ext>
            </a:extLst>
          </p:cNvPr>
          <p:cNvSpPr/>
          <p:nvPr/>
        </p:nvSpPr>
        <p:spPr>
          <a:xfrm>
            <a:off x="3113620" y="3557787"/>
            <a:ext cx="6117164" cy="2246769"/>
          </a:xfrm>
          <a:prstGeom prst="roundRect">
            <a:avLst/>
          </a:prstGeom>
          <a:solidFill>
            <a:srgbClr val="0052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284C7CAA-FBDA-4ED5-FFB1-23AC9666D43B}"/>
              </a:ext>
            </a:extLst>
          </p:cNvPr>
          <p:cNvSpPr>
            <a:spLocks noGrp="1"/>
          </p:cNvSpPr>
          <p:nvPr>
            <p:ph sz="half" idx="2"/>
          </p:nvPr>
        </p:nvSpPr>
        <p:spPr>
          <a:xfrm>
            <a:off x="3580564" y="3718959"/>
            <a:ext cx="5181600" cy="2085597"/>
          </a:xfrm>
        </p:spPr>
        <p: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To get more information, contact your:</a:t>
            </a:r>
          </a:p>
          <a:p>
            <a:pPr marL="514350" marR="0" lvl="1" indent="-285750" algn="l" defTabSz="91440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State Medical Assistance (Medicaid) office </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hlinkClick r:id="rId4">
                  <a:extLst>
                    <a:ext uri="{A12FA001-AC4F-418D-AE19-62706E023703}">
                      <ahyp:hlinkClr xmlns:ahyp="http://schemas.microsoft.com/office/drawing/2018/hyperlinkcolor" val="tx"/>
                    </a:ext>
                  </a:extLst>
                </a:hlinkClick>
              </a:rPr>
              <a:t>Medicaid.gov/</a:t>
            </a: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hlinkClick r:id="rId4">
                  <a:extLst>
                    <a:ext uri="{A12FA001-AC4F-418D-AE19-62706E023703}">
                      <ahyp:hlinkClr xmlns:ahyp="http://schemas.microsoft.com/office/drawing/2018/hyperlinkcolor" val="tx"/>
                    </a:ext>
                  </a:extLst>
                </a:hlinkClick>
              </a:rPr>
              <a:t>medicaid</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hlinkClick r:id="rId4">
                  <a:extLst>
                    <a:ext uri="{A12FA001-AC4F-418D-AE19-62706E023703}">
                      <ahyp:hlinkClr xmlns:ahyp="http://schemas.microsoft.com/office/drawing/2018/hyperlinkcolor" val="tx"/>
                    </a:ext>
                  </a:extLst>
                </a:hlinkClick>
              </a:rPr>
              <a:t>/by-state/by-state</a:t>
            </a: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514350" marR="0" lvl="1" indent="-285750" algn="l" defTabSz="91440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Local SHIP</a:t>
            </a:r>
            <a:b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hlinkClick r:id="rId5">
                  <a:extLst>
                    <a:ext uri="{A12FA001-AC4F-418D-AE19-62706E023703}">
                      <ahyp:hlinkClr xmlns:ahyp="http://schemas.microsoft.com/office/drawing/2018/hyperlinkcolor" val="tx"/>
                    </a:ext>
                  </a:extLst>
                </a:hlinkClick>
              </a:rPr>
              <a:t>shiphelp.org</a:t>
            </a:r>
            <a:endParaRPr kumimoji="0" lang="en-US" sz="1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a:p>
            <a:pPr marL="514350" marR="0" lvl="1" indent="-285750" algn="l" defTabSz="914400" rtl="0" eaLnBrk="1" fontAlgn="auto" latinLnBrk="0" hangingPunct="1">
              <a:lnSpc>
                <a:spcPct val="100000"/>
              </a:lnSpc>
              <a:spcBef>
                <a:spcPts val="0"/>
              </a:spcBef>
              <a:spcAft>
                <a:spcPts val="1200"/>
              </a:spcAft>
              <a:buClrTx/>
              <a:buSzTx/>
              <a:buFont typeface="Wingdings" panose="05000000000000000000" pitchFamily="2" charset="2"/>
              <a:buChar char="Ø"/>
              <a:tabLst/>
              <a:defRPr/>
            </a:pPr>
            <a:endParaRPr lang="en-US" dirty="0"/>
          </a:p>
        </p:txBody>
      </p:sp>
      <p:sp>
        <p:nvSpPr>
          <p:cNvPr id="8" name="Slide Number Placeholder 7">
            <a:extLst>
              <a:ext uri="{FF2B5EF4-FFF2-40B4-BE49-F238E27FC236}">
                <a16:creationId xmlns:a16="http://schemas.microsoft.com/office/drawing/2014/main" id="{EA2BC2D9-672E-4EAD-9D86-E8A538E0E2C1}"/>
              </a:ext>
            </a:extLst>
          </p:cNvPr>
          <p:cNvSpPr>
            <a:spLocks noGrp="1"/>
          </p:cNvSpPr>
          <p:nvPr>
            <p:ph type="sldNum" sz="quarter" idx="12"/>
          </p:nvPr>
        </p:nvSpPr>
        <p:spPr/>
        <p:txBody>
          <a:bodyPr/>
          <a:lstStyle/>
          <a:p>
            <a:fld id="{0B2D781D-8844-5940-92D1-06EF0A7F581E}" type="slidenum">
              <a:rPr lang="en-US" smtClean="0"/>
              <a:t>31</a:t>
            </a:fld>
            <a:endParaRPr lang="en-US"/>
          </a:p>
        </p:txBody>
      </p:sp>
      <p:sp>
        <p:nvSpPr>
          <p:cNvPr id="7" name="Footer Placeholder 6">
            <a:extLst>
              <a:ext uri="{FF2B5EF4-FFF2-40B4-BE49-F238E27FC236}">
                <a16:creationId xmlns:a16="http://schemas.microsoft.com/office/drawing/2014/main" id="{5A20AE4D-0D94-194C-9E1C-072CFE5BB361}"/>
              </a:ext>
            </a:extLst>
          </p:cNvPr>
          <p:cNvSpPr>
            <a:spLocks noGrp="1"/>
          </p:cNvSpPr>
          <p:nvPr>
            <p:ph type="ftr" sz="quarter" idx="11"/>
          </p:nvPr>
        </p:nvSpPr>
        <p:spPr/>
        <p:txBody>
          <a:bodyPr/>
          <a:lstStyle/>
          <a:p>
            <a:r>
              <a:rPr lang="en-US"/>
              <a:t>Marketplace to Medicare: What You Can Expect</a:t>
            </a:r>
            <a:endParaRPr lang="en-US" dirty="0"/>
          </a:p>
        </p:txBody>
      </p:sp>
      <p:sp>
        <p:nvSpPr>
          <p:cNvPr id="6" name="Date Placeholder 5">
            <a:extLst>
              <a:ext uri="{FF2B5EF4-FFF2-40B4-BE49-F238E27FC236}">
                <a16:creationId xmlns:a16="http://schemas.microsoft.com/office/drawing/2014/main" id="{24DFEBB1-81D0-C34F-ADEC-D0F887B655C6}"/>
              </a:ext>
            </a:extLst>
          </p:cNvPr>
          <p:cNvSpPr>
            <a:spLocks noGrp="1"/>
          </p:cNvSpPr>
          <p:nvPr>
            <p:ph type="dt" sz="half" idx="10"/>
          </p:nvPr>
        </p:nvSpPr>
        <p:spPr/>
        <p:txBody>
          <a:bodyPr/>
          <a:lstStyle/>
          <a:p>
            <a:r>
              <a:rPr lang="en-US"/>
              <a:t>November 2023</a:t>
            </a:r>
            <a:endParaRPr lang="en-US" dirty="0"/>
          </a:p>
        </p:txBody>
      </p:sp>
    </p:spTree>
    <p:custDataLst>
      <p:tags r:id="rId1"/>
    </p:custDataLst>
    <p:extLst>
      <p:ext uri="{BB962C8B-B14F-4D97-AF65-F5344CB8AC3E}">
        <p14:creationId xmlns:p14="http://schemas.microsoft.com/office/powerpoint/2010/main" val="38734070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0CC30-4523-41B6-B266-43595CD3BEDB}"/>
              </a:ext>
            </a:extLst>
          </p:cNvPr>
          <p:cNvSpPr>
            <a:spLocks noGrp="1"/>
          </p:cNvSpPr>
          <p:nvPr>
            <p:ph type="title"/>
          </p:nvPr>
        </p:nvSpPr>
        <p:spPr/>
        <p:txBody>
          <a:bodyPr>
            <a:normAutofit/>
          </a:bodyPr>
          <a:lstStyle/>
          <a:p>
            <a:r>
              <a:rPr lang="en-US" dirty="0"/>
              <a:t>Check Your Knowledge: Lesson 3</a:t>
            </a:r>
          </a:p>
        </p:txBody>
      </p:sp>
      <p:sp>
        <p:nvSpPr>
          <p:cNvPr id="3" name="Text Placeholder 2">
            <a:extLst>
              <a:ext uri="{FF2B5EF4-FFF2-40B4-BE49-F238E27FC236}">
                <a16:creationId xmlns:a16="http://schemas.microsoft.com/office/drawing/2014/main" id="{4428B195-AE8C-482B-9D02-19C37684EF4B}"/>
              </a:ext>
            </a:extLst>
          </p:cNvPr>
          <p:cNvSpPr>
            <a:spLocks noGrp="1"/>
          </p:cNvSpPr>
          <p:nvPr>
            <p:ph sz="quarter" idx="13"/>
          </p:nvPr>
        </p:nvSpPr>
        <p:spPr>
          <a:xfrm>
            <a:off x="1982788" y="1630681"/>
            <a:ext cx="9142412" cy="2985770"/>
          </a:xfrm>
        </p:spPr>
        <p:txBody>
          <a:bodyPr>
            <a:normAutofit/>
          </a:bodyPr>
          <a:lstStyle/>
          <a:p>
            <a:pPr marL="0" indent="0">
              <a:buNone/>
            </a:pPr>
            <a:r>
              <a:rPr lang="en-US" sz="2400" b="1" dirty="0">
                <a:solidFill>
                  <a:srgbClr val="00529B"/>
                </a:solidFill>
              </a:rPr>
              <a:t>You automatically qualify for Extra Help for Medicare drug costs if you get help from Medicaid paying your Medicare Part B (Medical Insurance) premium.</a:t>
            </a:r>
          </a:p>
          <a:p>
            <a:pPr marL="514350" indent="-514350">
              <a:buAutoNum type="alphaLcPeriod"/>
            </a:pPr>
            <a:r>
              <a:rPr lang="en-US" sz="2400" dirty="0">
                <a:solidFill>
                  <a:srgbClr val="00529B"/>
                </a:solidFill>
              </a:rPr>
              <a:t>True </a:t>
            </a:r>
          </a:p>
          <a:p>
            <a:pPr marL="514350" indent="-514350">
              <a:buAutoNum type="alphaLcPeriod"/>
            </a:pPr>
            <a:r>
              <a:rPr lang="en-US" sz="2400" dirty="0">
                <a:solidFill>
                  <a:srgbClr val="00529B"/>
                </a:solidFill>
              </a:rPr>
              <a:t>False</a:t>
            </a:r>
          </a:p>
          <a:p>
            <a:endParaRPr lang="en-US" sz="2000" dirty="0"/>
          </a:p>
        </p:txBody>
      </p:sp>
      <p:sp>
        <p:nvSpPr>
          <p:cNvPr id="7" name="Rounded Rectangle 5" descr="Green box highlighting the correct answer: A">
            <a:extLst>
              <a:ext uri="{FF2B5EF4-FFF2-40B4-BE49-F238E27FC236}">
                <a16:creationId xmlns:a16="http://schemas.microsoft.com/office/drawing/2014/main" id="{5362209E-9350-43B6-AAFD-79D53C3BDA6E}"/>
              </a:ext>
            </a:extLst>
          </p:cNvPr>
          <p:cNvSpPr/>
          <p:nvPr/>
        </p:nvSpPr>
        <p:spPr>
          <a:xfrm>
            <a:off x="1982788" y="2929125"/>
            <a:ext cx="1428178" cy="388882"/>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3A48FDAF-4FDB-4FB6-889A-4222A2DF73E7}"/>
              </a:ext>
            </a:extLst>
          </p:cNvPr>
          <p:cNvSpPr>
            <a:spLocks noGrp="1"/>
          </p:cNvSpPr>
          <p:nvPr>
            <p:ph type="sldNum" sz="quarter" idx="12"/>
          </p:nvPr>
        </p:nvSpPr>
        <p:spPr/>
        <p:txBody>
          <a:bodyPr/>
          <a:lstStyle/>
          <a:p>
            <a:fld id="{0B2D781D-8844-5940-92D1-06EF0A7F581E}" type="slidenum">
              <a:rPr lang="en-US" smtClean="0"/>
              <a:pPr/>
              <a:t>32</a:t>
            </a:fld>
            <a:endParaRPr lang="en-US" dirty="0"/>
          </a:p>
        </p:txBody>
      </p:sp>
      <p:sp>
        <p:nvSpPr>
          <p:cNvPr id="5" name="Footer Placeholder 4">
            <a:extLst>
              <a:ext uri="{FF2B5EF4-FFF2-40B4-BE49-F238E27FC236}">
                <a16:creationId xmlns:a16="http://schemas.microsoft.com/office/drawing/2014/main" id="{431056C0-36B8-4744-A84D-3CDB5DEB709D}"/>
              </a:ext>
            </a:extLst>
          </p:cNvPr>
          <p:cNvSpPr>
            <a:spLocks noGrp="1"/>
          </p:cNvSpPr>
          <p:nvPr>
            <p:ph type="ftr" sz="quarter" idx="11"/>
          </p:nvPr>
        </p:nvSpPr>
        <p:spPr/>
        <p:txBody>
          <a:bodyPr/>
          <a:lstStyle/>
          <a:p>
            <a:r>
              <a:rPr lang="en-US"/>
              <a:t>Marketplace to Medicare: What You Can Expect</a:t>
            </a:r>
            <a:endParaRPr lang="en-US" dirty="0"/>
          </a:p>
        </p:txBody>
      </p:sp>
      <p:sp>
        <p:nvSpPr>
          <p:cNvPr id="4" name="Date Placeholder 3">
            <a:extLst>
              <a:ext uri="{FF2B5EF4-FFF2-40B4-BE49-F238E27FC236}">
                <a16:creationId xmlns:a16="http://schemas.microsoft.com/office/drawing/2014/main" id="{F74ADEFE-E3A4-403B-B00A-AD28335BE3B1}"/>
              </a:ext>
            </a:extLst>
          </p:cNvPr>
          <p:cNvSpPr>
            <a:spLocks noGrp="1"/>
          </p:cNvSpPr>
          <p:nvPr>
            <p:ph type="dt" sz="half" idx="10"/>
          </p:nvPr>
        </p:nvSpPr>
        <p:spPr/>
        <p:txBody>
          <a:bodyPr/>
          <a:lstStyle/>
          <a:p>
            <a:r>
              <a:rPr lang="en-US"/>
              <a:t>November 2023</a:t>
            </a:r>
            <a:endParaRPr lang="en-US" dirty="0"/>
          </a:p>
        </p:txBody>
      </p:sp>
    </p:spTree>
    <p:custDataLst>
      <p:tags r:id="rId1"/>
    </p:custDataLst>
    <p:extLst>
      <p:ext uri="{BB962C8B-B14F-4D97-AF65-F5344CB8AC3E}">
        <p14:creationId xmlns:p14="http://schemas.microsoft.com/office/powerpoint/2010/main" val="3245243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Lesson 4</a:t>
            </a:r>
          </a:p>
        </p:txBody>
      </p:sp>
      <p:sp>
        <p:nvSpPr>
          <p:cNvPr id="5" name="Text Placeholder 4"/>
          <p:cNvSpPr>
            <a:spLocks noGrp="1"/>
          </p:cNvSpPr>
          <p:nvPr>
            <p:ph type="body" idx="1"/>
          </p:nvPr>
        </p:nvSpPr>
        <p:spPr/>
        <p:txBody>
          <a:bodyPr>
            <a:normAutofit/>
          </a:bodyPr>
          <a:lstStyle/>
          <a:p>
            <a:pPr>
              <a:lnSpc>
                <a:spcPct val="100000"/>
              </a:lnSpc>
              <a:spcBef>
                <a:spcPts val="60"/>
              </a:spcBef>
            </a:pPr>
            <a:r>
              <a:rPr lang="en-US" sz="3600" cap="none" dirty="0"/>
              <a:t>Medicare Periodic Data Matching (PDM)</a:t>
            </a:r>
          </a:p>
        </p:txBody>
      </p:sp>
    </p:spTree>
    <p:custDataLst>
      <p:tags r:id="rId1"/>
    </p:custDataLst>
    <p:extLst>
      <p:ext uri="{BB962C8B-B14F-4D97-AF65-F5344CB8AC3E}">
        <p14:creationId xmlns:p14="http://schemas.microsoft.com/office/powerpoint/2010/main" val="13196679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8B67B506-8DA9-BC46-A697-EBD5EB432098}"/>
              </a:ext>
            </a:extLst>
          </p:cNvPr>
          <p:cNvSpPr>
            <a:spLocks noGrp="1"/>
          </p:cNvSpPr>
          <p:nvPr>
            <p:ph type="title"/>
          </p:nvPr>
        </p:nvSpPr>
        <p:spPr/>
        <p:txBody>
          <a:bodyPr/>
          <a:lstStyle/>
          <a:p>
            <a:r>
              <a:rPr lang="en-US" dirty="0"/>
              <a:t>What’s Medicare Periodic Data Matching (PDM)?</a:t>
            </a:r>
          </a:p>
        </p:txBody>
      </p:sp>
      <p:sp>
        <p:nvSpPr>
          <p:cNvPr id="16" name="Content Placeholder 15">
            <a:extLst>
              <a:ext uri="{FF2B5EF4-FFF2-40B4-BE49-F238E27FC236}">
                <a16:creationId xmlns:a16="http://schemas.microsoft.com/office/drawing/2014/main" id="{BC623038-9FB4-1148-A647-AED453F8AA94}"/>
              </a:ext>
            </a:extLst>
          </p:cNvPr>
          <p:cNvSpPr>
            <a:spLocks noGrp="1"/>
          </p:cNvSpPr>
          <p:nvPr>
            <p:ph idx="1"/>
          </p:nvPr>
        </p:nvSpPr>
        <p:spPr>
          <a:xfrm>
            <a:off x="1020417" y="1371599"/>
            <a:ext cx="10151165" cy="4658139"/>
          </a:xfrm>
        </p:spPr>
        <p:txBody>
          <a:bodyPr>
            <a:normAutofit fontScale="85000" lnSpcReduction="20000"/>
          </a:bodyPr>
          <a:lstStyle/>
          <a:p>
            <a:pPr marL="0" indent="0">
              <a:lnSpc>
                <a:spcPct val="120000"/>
              </a:lnSpc>
              <a:buNone/>
            </a:pPr>
            <a:r>
              <a:rPr lang="en-US" sz="2200" b="1" dirty="0"/>
              <a:t>Occasionally, we re-check eligibility for people who get tax credits to help pay for their Marketplace plan</a:t>
            </a:r>
          </a:p>
          <a:p>
            <a:pPr marL="457200">
              <a:lnSpc>
                <a:spcPct val="120000"/>
              </a:lnSpc>
            </a:pPr>
            <a:r>
              <a:rPr lang="en-US" sz="2200" dirty="0"/>
              <a:t>If someone is enrolled in both a Marketplace plan and another program (like Medicare), they no longer qualify for financial help through the Marketplace</a:t>
            </a:r>
          </a:p>
          <a:p>
            <a:pPr marL="457200">
              <a:lnSpc>
                <a:spcPct val="120000"/>
              </a:lnSpc>
            </a:pPr>
            <a:r>
              <a:rPr lang="en-US" sz="2200" dirty="0"/>
              <a:t>These consumers may have to pay back some or all the Advance Premium  tax credits (APTC) and/or Cost Sharing Reductions (CSR) they used after their Medicare Part A or Medicare Advantage coverage </a:t>
            </a:r>
          </a:p>
          <a:p>
            <a:pPr marL="0" indent="0">
              <a:lnSpc>
                <a:spcPct val="120000"/>
              </a:lnSpc>
              <a:buNone/>
            </a:pPr>
            <a:r>
              <a:rPr lang="en-US" sz="2200" b="1" dirty="0"/>
              <a:t>Marketplaces must: </a:t>
            </a:r>
          </a:p>
          <a:p>
            <a:pPr marL="457200">
              <a:lnSpc>
                <a:spcPct val="120000"/>
              </a:lnSpc>
            </a:pPr>
            <a:r>
              <a:rPr lang="en-US" sz="2200" dirty="0"/>
              <a:t>Periodically examine available data sources to determine whether consumers who are enrolled in Marketplace coverage with APTC or CSRs have been determined eligible for Medicare</a:t>
            </a:r>
          </a:p>
          <a:p>
            <a:pPr marL="457200">
              <a:lnSpc>
                <a:spcPct val="120000"/>
              </a:lnSpc>
            </a:pPr>
            <a:r>
              <a:rPr lang="en-US" sz="2200" dirty="0"/>
              <a:t>Notify these consumers, and if the consumer doesn’t respond to the notice, end APTC/CSRs</a:t>
            </a:r>
          </a:p>
        </p:txBody>
      </p:sp>
      <p:sp>
        <p:nvSpPr>
          <p:cNvPr id="4" name="Slide Number Placeholder 3">
            <a:extLst>
              <a:ext uri="{FF2B5EF4-FFF2-40B4-BE49-F238E27FC236}">
                <a16:creationId xmlns:a16="http://schemas.microsoft.com/office/drawing/2014/main" id="{F400F732-B5FE-4674-A699-B980E302E35C}"/>
              </a:ext>
            </a:extLst>
          </p:cNvPr>
          <p:cNvSpPr>
            <a:spLocks noGrp="1"/>
          </p:cNvSpPr>
          <p:nvPr>
            <p:ph type="sldNum" sz="quarter" idx="12"/>
          </p:nvPr>
        </p:nvSpPr>
        <p:spPr/>
        <p:txBody>
          <a:bodyPr/>
          <a:lstStyle/>
          <a:p>
            <a:fld id="{0B2D781D-8844-5940-92D1-06EF0A7F581E}" type="slidenum">
              <a:rPr lang="en-US" smtClean="0"/>
              <a:t>34</a:t>
            </a:fld>
            <a:endParaRPr lang="en-US"/>
          </a:p>
        </p:txBody>
      </p:sp>
      <p:sp>
        <p:nvSpPr>
          <p:cNvPr id="3" name="Footer Placeholder 2">
            <a:extLst>
              <a:ext uri="{FF2B5EF4-FFF2-40B4-BE49-F238E27FC236}">
                <a16:creationId xmlns:a16="http://schemas.microsoft.com/office/drawing/2014/main" id="{555F0308-7417-554E-B824-12D76BE3CB94}"/>
              </a:ext>
            </a:extLst>
          </p:cNvPr>
          <p:cNvSpPr>
            <a:spLocks noGrp="1"/>
          </p:cNvSpPr>
          <p:nvPr>
            <p:ph type="ftr" sz="quarter" idx="11"/>
          </p:nvPr>
        </p:nvSpPr>
        <p:spPr/>
        <p:txBody>
          <a:bodyPr/>
          <a:lstStyle/>
          <a:p>
            <a:r>
              <a:rPr lang="en-US"/>
              <a:t>Marketplace to Medicare: What You Can Expect</a:t>
            </a:r>
            <a:endParaRPr lang="en-US" dirty="0"/>
          </a:p>
        </p:txBody>
      </p:sp>
      <p:sp>
        <p:nvSpPr>
          <p:cNvPr id="2" name="Date Placeholder 1">
            <a:extLst>
              <a:ext uri="{FF2B5EF4-FFF2-40B4-BE49-F238E27FC236}">
                <a16:creationId xmlns:a16="http://schemas.microsoft.com/office/drawing/2014/main" id="{AF5DDDB5-2251-D94E-99EC-DD7FE1A954D6}"/>
              </a:ext>
            </a:extLst>
          </p:cNvPr>
          <p:cNvSpPr>
            <a:spLocks noGrp="1"/>
          </p:cNvSpPr>
          <p:nvPr>
            <p:ph type="dt" sz="half" idx="10"/>
          </p:nvPr>
        </p:nvSpPr>
        <p:spPr/>
        <p:txBody>
          <a:bodyPr/>
          <a:lstStyle/>
          <a:p>
            <a:r>
              <a:rPr lang="en-US"/>
              <a:t>November 2023</a:t>
            </a:r>
            <a:endParaRPr lang="en-US" dirty="0"/>
          </a:p>
        </p:txBody>
      </p:sp>
    </p:spTree>
    <p:custDataLst>
      <p:tags r:id="rId1"/>
    </p:custDataLst>
    <p:extLst>
      <p:ext uri="{BB962C8B-B14F-4D97-AF65-F5344CB8AC3E}">
        <p14:creationId xmlns:p14="http://schemas.microsoft.com/office/powerpoint/2010/main" val="7912137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73D26-1374-C6A0-43E4-6B5E5A7D15CF}"/>
              </a:ext>
            </a:extLst>
          </p:cNvPr>
          <p:cNvSpPr>
            <a:spLocks noGrp="1"/>
          </p:cNvSpPr>
          <p:nvPr>
            <p:ph type="title"/>
          </p:nvPr>
        </p:nvSpPr>
        <p:spPr/>
        <p:txBody>
          <a:bodyPr/>
          <a:lstStyle/>
          <a:p>
            <a:r>
              <a:rPr lang="en-US" dirty="0"/>
              <a:t>Medicare </a:t>
            </a:r>
            <a:r>
              <a:rPr lang="en-US" dirty="0">
                <a:latin typeface="Arial Black" panose="020B0A04020102020204" pitchFamily="34" charset="0"/>
              </a:rPr>
              <a:t>PDM </a:t>
            </a:r>
            <a:r>
              <a:rPr lang="en-US" dirty="0">
                <a:latin typeface="Arial Black" panose="020B0A04020102020204" pitchFamily="34" charset="0"/>
                <a:cs typeface="Times New Roman" panose="02020603050405020304" pitchFamily="18" charset="0"/>
              </a:rPr>
              <a:t>–</a:t>
            </a:r>
            <a:r>
              <a:rPr lang="en-US" dirty="0"/>
              <a:t> Initial Notice</a:t>
            </a:r>
          </a:p>
        </p:txBody>
      </p:sp>
      <p:sp>
        <p:nvSpPr>
          <p:cNvPr id="6" name="Content Placeholder 5">
            <a:extLst>
              <a:ext uri="{FF2B5EF4-FFF2-40B4-BE49-F238E27FC236}">
                <a16:creationId xmlns:a16="http://schemas.microsoft.com/office/drawing/2014/main" id="{FFBA512A-8399-801C-EE6C-E337BDE82674}"/>
              </a:ext>
            </a:extLst>
          </p:cNvPr>
          <p:cNvSpPr>
            <a:spLocks noGrp="1"/>
          </p:cNvSpPr>
          <p:nvPr>
            <p:ph idx="1"/>
          </p:nvPr>
        </p:nvSpPr>
        <p:spPr/>
        <p:txBody>
          <a:bodyPr>
            <a:normAutofit fontScale="92500" lnSpcReduction="10000"/>
          </a:bodyPr>
          <a:lstStyle/>
          <a:p>
            <a:pPr marL="0" indent="0">
              <a:buNone/>
            </a:pPr>
            <a:r>
              <a:rPr lang="en-US" sz="2200" dirty="0"/>
              <a:t>You’ll be notified by the Health Insurance Marketplace</a:t>
            </a:r>
            <a:r>
              <a:rPr lang="en-US" sz="2200" baseline="30000" dirty="0"/>
              <a:t>®</a:t>
            </a:r>
            <a:r>
              <a:rPr lang="en-US" sz="2200" dirty="0"/>
              <a:t> if you have Medicare and a Marketplace plan and are getting premium tax credits and/or cost-sharing reductions</a:t>
            </a:r>
          </a:p>
          <a:p>
            <a:pPr marL="0" indent="0">
              <a:buNone/>
            </a:pPr>
            <a:r>
              <a:rPr lang="en-US" sz="2200" b="1" dirty="0"/>
              <a:t>The Initial Medicare PDM warning notice tells you:</a:t>
            </a:r>
          </a:p>
          <a:p>
            <a:r>
              <a:rPr lang="en-US" sz="2200" dirty="0"/>
              <a:t>Your dual enrollment in Medicare and the Marketplace</a:t>
            </a:r>
          </a:p>
          <a:p>
            <a:r>
              <a:rPr lang="en-US" sz="2200" dirty="0">
                <a:solidFill>
                  <a:srgbClr val="00539A"/>
                </a:solidFill>
              </a:rPr>
              <a:t>How Marketplace duplicates Medicare coverage and to consider ending your Marketplace coverage</a:t>
            </a:r>
          </a:p>
          <a:p>
            <a:r>
              <a:rPr lang="en-US" sz="2200" dirty="0">
                <a:solidFill>
                  <a:srgbClr val="00539A"/>
                </a:solidFill>
              </a:rPr>
              <a:t>The consequences of dual enrollment (future tax liability)</a:t>
            </a:r>
          </a:p>
          <a:p>
            <a:r>
              <a:rPr lang="en-US" sz="2200" dirty="0">
                <a:solidFill>
                  <a:srgbClr val="00539A"/>
                </a:solidFill>
              </a:rPr>
              <a:t>The date that you must reply to the notice before the Marketplace takes action on your behalf</a:t>
            </a:r>
          </a:p>
          <a:p>
            <a:r>
              <a:rPr lang="en-US" sz="2200" dirty="0">
                <a:solidFill>
                  <a:srgbClr val="00539A"/>
                </a:solidFill>
              </a:rPr>
              <a:t>Where to find contact information to confirm if you’re enrolled or if you have any questions about Medicare</a:t>
            </a:r>
            <a:endParaRPr lang="en-US" dirty="0">
              <a:solidFill>
                <a:srgbClr val="00539A"/>
              </a:solidFill>
            </a:endParaRPr>
          </a:p>
          <a:p>
            <a:endParaRPr lang="en-US" dirty="0"/>
          </a:p>
        </p:txBody>
      </p:sp>
      <p:sp>
        <p:nvSpPr>
          <p:cNvPr id="5" name="Slide Number Placeholder 4">
            <a:extLst>
              <a:ext uri="{FF2B5EF4-FFF2-40B4-BE49-F238E27FC236}">
                <a16:creationId xmlns:a16="http://schemas.microsoft.com/office/drawing/2014/main" id="{C62A5CAC-FEA0-54BD-D775-6DEE123B70AD}"/>
              </a:ext>
            </a:extLst>
          </p:cNvPr>
          <p:cNvSpPr>
            <a:spLocks noGrp="1"/>
          </p:cNvSpPr>
          <p:nvPr>
            <p:ph type="sldNum" sz="quarter" idx="12"/>
          </p:nvPr>
        </p:nvSpPr>
        <p:spPr/>
        <p:txBody>
          <a:bodyPr/>
          <a:lstStyle/>
          <a:p>
            <a:fld id="{0B2D781D-8844-5940-92D1-06EF0A7F581E}" type="slidenum">
              <a:rPr lang="en-US" smtClean="0"/>
              <a:t>35</a:t>
            </a:fld>
            <a:endParaRPr lang="en-US"/>
          </a:p>
        </p:txBody>
      </p:sp>
      <p:sp>
        <p:nvSpPr>
          <p:cNvPr id="4" name="Footer Placeholder 3">
            <a:extLst>
              <a:ext uri="{FF2B5EF4-FFF2-40B4-BE49-F238E27FC236}">
                <a16:creationId xmlns:a16="http://schemas.microsoft.com/office/drawing/2014/main" id="{AFFE565C-DCF0-C621-DF88-BC94996CAB18}"/>
              </a:ext>
            </a:extLst>
          </p:cNvPr>
          <p:cNvSpPr>
            <a:spLocks noGrp="1"/>
          </p:cNvSpPr>
          <p:nvPr>
            <p:ph type="ftr" sz="quarter" idx="11"/>
          </p:nvPr>
        </p:nvSpPr>
        <p:spPr/>
        <p:txBody>
          <a:bodyPr/>
          <a:lstStyle/>
          <a:p>
            <a:r>
              <a:rPr lang="en-US"/>
              <a:t>Marketplace to Medicare: What You Can Expect</a:t>
            </a:r>
          </a:p>
        </p:txBody>
      </p:sp>
      <p:sp>
        <p:nvSpPr>
          <p:cNvPr id="3" name="Date Placeholder 2">
            <a:extLst>
              <a:ext uri="{FF2B5EF4-FFF2-40B4-BE49-F238E27FC236}">
                <a16:creationId xmlns:a16="http://schemas.microsoft.com/office/drawing/2014/main" id="{A105F8F9-D55E-F241-BC8C-212B1AE29B73}"/>
              </a:ext>
            </a:extLst>
          </p:cNvPr>
          <p:cNvSpPr>
            <a:spLocks noGrp="1"/>
          </p:cNvSpPr>
          <p:nvPr>
            <p:ph type="dt" sz="half" idx="10"/>
          </p:nvPr>
        </p:nvSpPr>
        <p:spPr/>
        <p:txBody>
          <a:bodyPr/>
          <a:lstStyle/>
          <a:p>
            <a:r>
              <a:rPr lang="en-US"/>
              <a:t>November 2023</a:t>
            </a:r>
          </a:p>
        </p:txBody>
      </p:sp>
    </p:spTree>
    <p:custDataLst>
      <p:tags r:id="rId1"/>
    </p:custDataLst>
    <p:extLst>
      <p:ext uri="{BB962C8B-B14F-4D97-AF65-F5344CB8AC3E}">
        <p14:creationId xmlns:p14="http://schemas.microsoft.com/office/powerpoint/2010/main" val="7762439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5FF754E-58CC-3C43-8533-D23C41013130}"/>
              </a:ext>
            </a:extLst>
          </p:cNvPr>
          <p:cNvSpPr>
            <a:spLocks noGrp="1"/>
          </p:cNvSpPr>
          <p:nvPr>
            <p:ph type="title"/>
          </p:nvPr>
        </p:nvSpPr>
        <p:spPr/>
        <p:txBody>
          <a:bodyPr>
            <a:normAutofit/>
          </a:bodyPr>
          <a:lstStyle/>
          <a:p>
            <a:pPr>
              <a:lnSpc>
                <a:spcPct val="100000"/>
              </a:lnSpc>
            </a:pPr>
            <a:r>
              <a:rPr lang="en-US" dirty="0"/>
              <a:t>Medicare PDM</a:t>
            </a:r>
            <a:r>
              <a:rPr lang="en-US" dirty="0">
                <a:latin typeface="Arial Black" panose="020B0A04020102020204" pitchFamily="34" charset="0"/>
                <a:cs typeface="Times New Roman" panose="02020603050405020304" pitchFamily="18" charset="0"/>
              </a:rPr>
              <a:t> –</a:t>
            </a:r>
            <a:r>
              <a:rPr lang="en-US" dirty="0">
                <a:latin typeface="Arial Black" panose="020B0A04020102020204" pitchFamily="34" charset="0"/>
              </a:rPr>
              <a:t> </a:t>
            </a:r>
            <a:r>
              <a:rPr lang="en-US" dirty="0"/>
              <a:t>Final Notice</a:t>
            </a:r>
          </a:p>
        </p:txBody>
      </p:sp>
      <p:sp>
        <p:nvSpPr>
          <p:cNvPr id="9" name="Content Placeholder 8">
            <a:extLst>
              <a:ext uri="{FF2B5EF4-FFF2-40B4-BE49-F238E27FC236}">
                <a16:creationId xmlns:a16="http://schemas.microsoft.com/office/drawing/2014/main" id="{92CA19A9-A12E-7742-90E7-DF27ED48EB5B}"/>
              </a:ext>
            </a:extLst>
          </p:cNvPr>
          <p:cNvSpPr>
            <a:spLocks noGrp="1"/>
          </p:cNvSpPr>
          <p:nvPr>
            <p:ph idx="1"/>
          </p:nvPr>
        </p:nvSpPr>
        <p:spPr/>
        <p:txBody>
          <a:bodyPr>
            <a:normAutofit/>
          </a:bodyPr>
          <a:lstStyle/>
          <a:p>
            <a:r>
              <a:rPr lang="en-US" sz="2800" dirty="0"/>
              <a:t>Consumers who don’t act by the date listed on their initial notice (a 30-day period) get a </a:t>
            </a:r>
            <a:r>
              <a:rPr lang="en-US" sz="2800" b="1" dirty="0"/>
              <a:t>final</a:t>
            </a:r>
            <a:r>
              <a:rPr lang="en-US" sz="2800" dirty="0"/>
              <a:t> notice</a:t>
            </a:r>
          </a:p>
          <a:p>
            <a:pPr>
              <a:lnSpc>
                <a:spcPct val="120000"/>
              </a:lnSpc>
            </a:pPr>
            <a:r>
              <a:rPr lang="en-US" sz="2800" dirty="0"/>
              <a:t>The Marketplace will either</a:t>
            </a:r>
          </a:p>
          <a:p>
            <a:pPr lvl="1">
              <a:lnSpc>
                <a:spcPct val="120000"/>
              </a:lnSpc>
            </a:pPr>
            <a:r>
              <a:rPr lang="en-US" sz="2400" dirty="0"/>
              <a:t>End Marketplace coverage for dual enrollees who provided written consent and permitted the Marketplace to act on their behalf, or</a:t>
            </a:r>
          </a:p>
          <a:p>
            <a:pPr lvl="1">
              <a:lnSpc>
                <a:spcPct val="120000"/>
              </a:lnSpc>
            </a:pPr>
            <a:r>
              <a:rPr lang="en-US" sz="2400" dirty="0"/>
              <a:t>End any APTC/CSRs paid on their behalf; coverage will continue without any financial help</a:t>
            </a:r>
          </a:p>
        </p:txBody>
      </p:sp>
      <p:sp>
        <p:nvSpPr>
          <p:cNvPr id="4" name="Slide Number Placeholder 3">
            <a:extLst>
              <a:ext uri="{FF2B5EF4-FFF2-40B4-BE49-F238E27FC236}">
                <a16:creationId xmlns:a16="http://schemas.microsoft.com/office/drawing/2014/main" id="{140A3D15-A5C6-49D8-AB8B-0C4113768B11}"/>
              </a:ext>
            </a:extLst>
          </p:cNvPr>
          <p:cNvSpPr>
            <a:spLocks noGrp="1"/>
          </p:cNvSpPr>
          <p:nvPr>
            <p:ph type="sldNum" sz="quarter" idx="12"/>
          </p:nvPr>
        </p:nvSpPr>
        <p:spPr/>
        <p:txBody>
          <a:bodyPr/>
          <a:lstStyle/>
          <a:p>
            <a:fld id="{0B2D781D-8844-5940-92D1-06EF0A7F581E}" type="slidenum">
              <a:rPr lang="en-US" smtClean="0"/>
              <a:t>36</a:t>
            </a:fld>
            <a:endParaRPr lang="en-US"/>
          </a:p>
        </p:txBody>
      </p:sp>
      <p:sp>
        <p:nvSpPr>
          <p:cNvPr id="3" name="Footer Placeholder 2">
            <a:extLst>
              <a:ext uri="{FF2B5EF4-FFF2-40B4-BE49-F238E27FC236}">
                <a16:creationId xmlns:a16="http://schemas.microsoft.com/office/drawing/2014/main" id="{06DE2F4C-04DF-364C-AEF2-DC82794718C5}"/>
              </a:ext>
            </a:extLst>
          </p:cNvPr>
          <p:cNvSpPr>
            <a:spLocks noGrp="1"/>
          </p:cNvSpPr>
          <p:nvPr>
            <p:ph type="ftr" sz="quarter" idx="11"/>
          </p:nvPr>
        </p:nvSpPr>
        <p:spPr/>
        <p:txBody>
          <a:bodyPr/>
          <a:lstStyle/>
          <a:p>
            <a:r>
              <a:rPr lang="en-US"/>
              <a:t>Marketplace to Medicare: What You Can Expect</a:t>
            </a:r>
            <a:endParaRPr lang="en-US" dirty="0"/>
          </a:p>
        </p:txBody>
      </p:sp>
      <p:sp>
        <p:nvSpPr>
          <p:cNvPr id="2" name="Date Placeholder 1">
            <a:extLst>
              <a:ext uri="{FF2B5EF4-FFF2-40B4-BE49-F238E27FC236}">
                <a16:creationId xmlns:a16="http://schemas.microsoft.com/office/drawing/2014/main" id="{C6E7F8D9-CED2-CD4D-A286-87F1F7D1E672}"/>
              </a:ext>
            </a:extLst>
          </p:cNvPr>
          <p:cNvSpPr>
            <a:spLocks noGrp="1"/>
          </p:cNvSpPr>
          <p:nvPr>
            <p:ph type="dt" sz="half" idx="10"/>
          </p:nvPr>
        </p:nvSpPr>
        <p:spPr/>
        <p:txBody>
          <a:bodyPr/>
          <a:lstStyle/>
          <a:p>
            <a:r>
              <a:rPr lang="en-US"/>
              <a:t>November 2023</a:t>
            </a:r>
            <a:endParaRPr lang="en-US" dirty="0"/>
          </a:p>
        </p:txBody>
      </p:sp>
    </p:spTree>
    <p:custDataLst>
      <p:tags r:id="rId1"/>
    </p:custDataLst>
    <p:extLst>
      <p:ext uri="{BB962C8B-B14F-4D97-AF65-F5344CB8AC3E}">
        <p14:creationId xmlns:p14="http://schemas.microsoft.com/office/powerpoint/2010/main" val="38363830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B723C-FE58-4E28-9B44-322338D83AF0}"/>
              </a:ext>
            </a:extLst>
          </p:cNvPr>
          <p:cNvSpPr>
            <a:spLocks noGrp="1"/>
          </p:cNvSpPr>
          <p:nvPr>
            <p:ph type="title"/>
          </p:nvPr>
        </p:nvSpPr>
        <p:spPr/>
        <p:txBody>
          <a:bodyPr>
            <a:normAutofit/>
          </a:bodyPr>
          <a:lstStyle/>
          <a:p>
            <a:r>
              <a:rPr lang="en-US" dirty="0"/>
              <a:t>Check Your Knowledge: Lesson 4</a:t>
            </a:r>
          </a:p>
        </p:txBody>
      </p:sp>
      <p:sp>
        <p:nvSpPr>
          <p:cNvPr id="3" name="Text Placeholder 2">
            <a:extLst>
              <a:ext uri="{FF2B5EF4-FFF2-40B4-BE49-F238E27FC236}">
                <a16:creationId xmlns:a16="http://schemas.microsoft.com/office/drawing/2014/main" id="{8AC445AC-FF42-4717-BEBB-D1AB2FB5BDD0}"/>
              </a:ext>
            </a:extLst>
          </p:cNvPr>
          <p:cNvSpPr>
            <a:spLocks noGrp="1"/>
          </p:cNvSpPr>
          <p:nvPr>
            <p:ph sz="quarter" idx="13"/>
          </p:nvPr>
        </p:nvSpPr>
        <p:spPr>
          <a:xfrm>
            <a:off x="1982788" y="1600201"/>
            <a:ext cx="8791892" cy="3016250"/>
          </a:xfrm>
        </p:spPr>
        <p:txBody>
          <a:bodyPr/>
          <a:lstStyle/>
          <a:p>
            <a:pPr marL="0" lvl="0" indent="0">
              <a:spcBef>
                <a:spcPts val="600"/>
              </a:spcBef>
              <a:buNone/>
            </a:pPr>
            <a:r>
              <a:rPr lang="en-US" sz="2400" b="1" dirty="0">
                <a:solidFill>
                  <a:srgbClr val="00529B"/>
                </a:solidFill>
              </a:rPr>
              <a:t>If you have a Marketplace plan, you’re eligible for premium tax credits/cost-sharing reductions, even if you also have Medicare.</a:t>
            </a:r>
          </a:p>
          <a:p>
            <a:pPr marL="514350" lvl="0" indent="-514350">
              <a:spcBef>
                <a:spcPts val="600"/>
              </a:spcBef>
              <a:buFont typeface="Wingdings" pitchFamily="2" charset="2"/>
              <a:buAutoNum type="alphaLcPeriod"/>
            </a:pPr>
            <a:r>
              <a:rPr lang="en-US" sz="2400" dirty="0">
                <a:solidFill>
                  <a:srgbClr val="00529B"/>
                </a:solidFill>
              </a:rPr>
              <a:t>True </a:t>
            </a:r>
          </a:p>
          <a:p>
            <a:pPr marL="514350" lvl="0" indent="-514350">
              <a:spcBef>
                <a:spcPts val="600"/>
              </a:spcBef>
              <a:buFont typeface="Wingdings" pitchFamily="2" charset="2"/>
              <a:buAutoNum type="alphaLcPeriod"/>
            </a:pPr>
            <a:r>
              <a:rPr lang="en-US" sz="2400" dirty="0">
                <a:solidFill>
                  <a:srgbClr val="00529B"/>
                </a:solidFill>
              </a:rPr>
              <a:t>False</a:t>
            </a:r>
          </a:p>
          <a:p>
            <a:pPr lvl="0">
              <a:spcBef>
                <a:spcPts val="0"/>
              </a:spcBef>
            </a:pPr>
            <a:endParaRPr lang="en-US" sz="2400" dirty="0">
              <a:solidFill>
                <a:srgbClr val="00529B"/>
              </a:solidFill>
            </a:endParaRPr>
          </a:p>
          <a:p>
            <a:endParaRPr lang="en-US" dirty="0"/>
          </a:p>
        </p:txBody>
      </p:sp>
      <p:sp>
        <p:nvSpPr>
          <p:cNvPr id="7" name="Rounded Rectangle 6" descr="Green box highlighting the correct answer: B">
            <a:extLst>
              <a:ext uri="{FF2B5EF4-FFF2-40B4-BE49-F238E27FC236}">
                <a16:creationId xmlns:a16="http://schemas.microsoft.com/office/drawing/2014/main" id="{EFC3C84C-219F-486B-8591-82C20F946DB8}"/>
              </a:ext>
            </a:extLst>
          </p:cNvPr>
          <p:cNvSpPr/>
          <p:nvPr/>
        </p:nvSpPr>
        <p:spPr>
          <a:xfrm>
            <a:off x="1903412" y="3521294"/>
            <a:ext cx="1656779" cy="476992"/>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667E7919-01B0-445C-9E0F-A333B35212CB}"/>
              </a:ext>
            </a:extLst>
          </p:cNvPr>
          <p:cNvSpPr>
            <a:spLocks noGrp="1"/>
          </p:cNvSpPr>
          <p:nvPr>
            <p:ph type="sldNum" sz="quarter" idx="12"/>
          </p:nvPr>
        </p:nvSpPr>
        <p:spPr/>
        <p:txBody>
          <a:bodyPr/>
          <a:lstStyle/>
          <a:p>
            <a:fld id="{0B2D781D-8844-5940-92D1-06EF0A7F581E}" type="slidenum">
              <a:rPr lang="en-US" smtClean="0"/>
              <a:pPr/>
              <a:t>37</a:t>
            </a:fld>
            <a:endParaRPr lang="en-US" dirty="0"/>
          </a:p>
        </p:txBody>
      </p:sp>
      <p:sp>
        <p:nvSpPr>
          <p:cNvPr id="5" name="Footer Placeholder 4">
            <a:extLst>
              <a:ext uri="{FF2B5EF4-FFF2-40B4-BE49-F238E27FC236}">
                <a16:creationId xmlns:a16="http://schemas.microsoft.com/office/drawing/2014/main" id="{B6070083-B42B-42A2-AFF7-375D15893ADA}"/>
              </a:ext>
            </a:extLst>
          </p:cNvPr>
          <p:cNvSpPr>
            <a:spLocks noGrp="1"/>
          </p:cNvSpPr>
          <p:nvPr>
            <p:ph type="ftr" sz="quarter" idx="11"/>
          </p:nvPr>
        </p:nvSpPr>
        <p:spPr/>
        <p:txBody>
          <a:bodyPr/>
          <a:lstStyle/>
          <a:p>
            <a:r>
              <a:rPr lang="en-US"/>
              <a:t>Marketplace to Medicare: What You Can Expect</a:t>
            </a:r>
            <a:endParaRPr lang="en-US" dirty="0"/>
          </a:p>
        </p:txBody>
      </p:sp>
      <p:sp>
        <p:nvSpPr>
          <p:cNvPr id="4" name="Date Placeholder 3">
            <a:extLst>
              <a:ext uri="{FF2B5EF4-FFF2-40B4-BE49-F238E27FC236}">
                <a16:creationId xmlns:a16="http://schemas.microsoft.com/office/drawing/2014/main" id="{CC4D282B-00FF-40FE-86A8-42BBDF25E065}"/>
              </a:ext>
            </a:extLst>
          </p:cNvPr>
          <p:cNvSpPr>
            <a:spLocks noGrp="1"/>
          </p:cNvSpPr>
          <p:nvPr>
            <p:ph type="dt" sz="half" idx="10"/>
          </p:nvPr>
        </p:nvSpPr>
        <p:spPr/>
        <p:txBody>
          <a:bodyPr/>
          <a:lstStyle/>
          <a:p>
            <a:r>
              <a:rPr lang="en-US"/>
              <a:t>November 2023</a:t>
            </a:r>
            <a:endParaRPr lang="en-US" dirty="0"/>
          </a:p>
        </p:txBody>
      </p:sp>
    </p:spTree>
    <p:custDataLst>
      <p:tags r:id="rId1"/>
    </p:custDataLst>
    <p:extLst>
      <p:ext uri="{BB962C8B-B14F-4D97-AF65-F5344CB8AC3E}">
        <p14:creationId xmlns:p14="http://schemas.microsoft.com/office/powerpoint/2010/main" val="3825151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24361-8D4B-F530-0777-09287663EA1B}"/>
              </a:ext>
            </a:extLst>
          </p:cNvPr>
          <p:cNvSpPr>
            <a:spLocks noGrp="1"/>
          </p:cNvSpPr>
          <p:nvPr>
            <p:ph type="title"/>
          </p:nvPr>
        </p:nvSpPr>
        <p:spPr>
          <a:xfrm>
            <a:off x="3993063" y="2263086"/>
            <a:ext cx="5647326" cy="688930"/>
          </a:xfrm>
        </p:spPr>
        <p:txBody>
          <a:bodyPr/>
          <a:lstStyle/>
          <a:p>
            <a:r>
              <a:rPr lang="en-US" dirty="0"/>
              <a:t>Appendices</a:t>
            </a:r>
          </a:p>
        </p:txBody>
      </p:sp>
    </p:spTree>
    <p:custDataLst>
      <p:tags r:id="rId1"/>
    </p:custDataLst>
    <p:extLst>
      <p:ext uri="{BB962C8B-B14F-4D97-AF65-F5344CB8AC3E}">
        <p14:creationId xmlns:p14="http://schemas.microsoft.com/office/powerpoint/2010/main" val="5717781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Ways to Connect with the Marketplace</a:t>
            </a:r>
          </a:p>
        </p:txBody>
      </p:sp>
      <p:sp>
        <p:nvSpPr>
          <p:cNvPr id="5" name="Content Placeholder 4">
            <a:extLst>
              <a:ext uri="{FF2B5EF4-FFF2-40B4-BE49-F238E27FC236}">
                <a16:creationId xmlns:a16="http://schemas.microsoft.com/office/drawing/2014/main" id="{05A02A25-C8B2-4500-9AF7-1DD33074CADC}"/>
              </a:ext>
            </a:extLst>
          </p:cNvPr>
          <p:cNvSpPr>
            <a:spLocks noGrp="1"/>
          </p:cNvSpPr>
          <p:nvPr>
            <p:ph idx="1"/>
          </p:nvPr>
        </p:nvSpPr>
        <p:spPr/>
        <p:txBody>
          <a:bodyPr>
            <a:normAutofit fontScale="62500" lnSpcReduction="20000"/>
          </a:bodyPr>
          <a:lstStyle/>
          <a:p>
            <a:pPr lvl="0">
              <a:lnSpc>
                <a:spcPct val="120000"/>
              </a:lnSpc>
              <a:spcBef>
                <a:spcPts val="600"/>
              </a:spcBef>
              <a:buClrTx/>
              <a:defRPr/>
            </a:pPr>
            <a:r>
              <a:rPr lang="en-US" sz="3200" dirty="0">
                <a:solidFill>
                  <a:srgbClr val="00539A"/>
                </a:solidFill>
              </a:rPr>
              <a:t>Get updates by email or text by signing up at </a:t>
            </a:r>
            <a:r>
              <a:rPr lang="en-US" sz="3200" u="sng" dirty="0">
                <a:solidFill>
                  <a:srgbClr val="00539A"/>
                </a:solidFill>
                <a:hlinkClick r:id="rId4">
                  <a:extLst>
                    <a:ext uri="{A12FA001-AC4F-418D-AE19-62706E023703}">
                      <ahyp:hlinkClr xmlns:ahyp="http://schemas.microsoft.com/office/drawing/2018/hyperlinkcolor" val="tx"/>
                    </a:ext>
                  </a:extLst>
                </a:hlinkClick>
              </a:rPr>
              <a:t>HealthCare.gov/subscribe</a:t>
            </a:r>
            <a:r>
              <a:rPr lang="en-US" sz="3200" dirty="0">
                <a:solidFill>
                  <a:srgbClr val="00539A"/>
                </a:solidFill>
                <a:cs typeface="Calibri" pitchFamily="34" charset="0"/>
              </a:rPr>
              <a:t> or </a:t>
            </a:r>
            <a:r>
              <a:rPr lang="en-US" sz="3200" u="sng" dirty="0">
                <a:solidFill>
                  <a:srgbClr val="00539A"/>
                </a:solidFill>
                <a:hlinkClick r:id="rId5">
                  <a:extLst>
                    <a:ext uri="{A12FA001-AC4F-418D-AE19-62706E023703}">
                      <ahyp:hlinkClr xmlns:ahyp="http://schemas.microsoft.com/office/drawing/2018/hyperlinkcolor" val="tx"/>
                    </a:ext>
                  </a:extLst>
                </a:hlinkClick>
              </a:rPr>
              <a:t>CuidadoDeSalud.gov/es/subscribe</a:t>
            </a:r>
            <a:endParaRPr lang="en-US" sz="3200" u="sng" dirty="0">
              <a:solidFill>
                <a:srgbClr val="00539A"/>
              </a:solidFill>
            </a:endParaRPr>
          </a:p>
          <a:p>
            <a:pPr lvl="0">
              <a:lnSpc>
                <a:spcPct val="120000"/>
              </a:lnSpc>
              <a:spcBef>
                <a:spcPts val="600"/>
              </a:spcBef>
              <a:buClrTx/>
              <a:defRPr/>
            </a:pPr>
            <a:r>
              <a:rPr lang="en-US" sz="3200" dirty="0">
                <a:solidFill>
                  <a:srgbClr val="00539A"/>
                </a:solidFill>
              </a:rPr>
              <a:t>Twitter: </a:t>
            </a:r>
            <a:r>
              <a:rPr lang="en-US" sz="3200" dirty="0">
                <a:solidFill>
                  <a:srgbClr val="00539A"/>
                </a:solidFill>
                <a:hlinkClick r:id="rId6"/>
              </a:rPr>
              <a:t>Twitter.com/</a:t>
            </a:r>
            <a:r>
              <a:rPr lang="en-US" sz="3200" dirty="0" err="1">
                <a:solidFill>
                  <a:srgbClr val="00539A"/>
                </a:solidFill>
                <a:hlinkClick r:id="rId6"/>
              </a:rPr>
              <a:t>HealthCareGov</a:t>
            </a:r>
            <a:r>
              <a:rPr lang="en-US" sz="3200" dirty="0">
                <a:solidFill>
                  <a:srgbClr val="00539A"/>
                </a:solidFill>
                <a:hlinkClick r:id="rId6"/>
              </a:rPr>
              <a:t> </a:t>
            </a:r>
            <a:r>
              <a:rPr lang="en-US" sz="3200" dirty="0">
                <a:solidFill>
                  <a:srgbClr val="00539A"/>
                </a:solidFill>
              </a:rPr>
              <a:t>and follow @</a:t>
            </a:r>
            <a:r>
              <a:rPr lang="en-US" sz="3200" dirty="0" err="1">
                <a:solidFill>
                  <a:srgbClr val="00539A"/>
                </a:solidFill>
              </a:rPr>
              <a:t>HealthCareGov</a:t>
            </a:r>
            <a:endParaRPr lang="en-US" sz="3200" dirty="0">
              <a:solidFill>
                <a:srgbClr val="00539A"/>
              </a:solidFill>
            </a:endParaRPr>
          </a:p>
          <a:p>
            <a:pPr>
              <a:lnSpc>
                <a:spcPct val="120000"/>
              </a:lnSpc>
              <a:spcBef>
                <a:spcPts val="600"/>
              </a:spcBef>
            </a:pPr>
            <a:r>
              <a:rPr lang="en-US" sz="3200" dirty="0">
                <a:solidFill>
                  <a:srgbClr val="00539A"/>
                </a:solidFill>
              </a:rPr>
              <a:t>Facebook: </a:t>
            </a:r>
            <a:r>
              <a:rPr lang="en-US" sz="3200" dirty="0">
                <a:solidFill>
                  <a:srgbClr val="00539A"/>
                </a:solidFill>
                <a:hlinkClick r:id="rId7">
                  <a:extLst>
                    <a:ext uri="{A12FA001-AC4F-418D-AE19-62706E023703}">
                      <ahyp:hlinkClr xmlns:ahyp="http://schemas.microsoft.com/office/drawing/2018/hyperlinkcolor" val="tx"/>
                    </a:ext>
                  </a:extLst>
                </a:hlinkClick>
              </a:rPr>
              <a:t>Facebook.com/HealthCare.gov</a:t>
            </a:r>
            <a:endParaRPr lang="en-US" sz="3200" dirty="0">
              <a:solidFill>
                <a:srgbClr val="00539A"/>
              </a:solidFill>
            </a:endParaRPr>
          </a:p>
          <a:p>
            <a:pPr>
              <a:lnSpc>
                <a:spcPct val="120000"/>
              </a:lnSpc>
              <a:spcBef>
                <a:spcPts val="600"/>
              </a:spcBef>
            </a:pPr>
            <a:r>
              <a:rPr lang="en-US" sz="3200" dirty="0">
                <a:solidFill>
                  <a:srgbClr val="00539A"/>
                </a:solidFill>
              </a:rPr>
              <a:t>YouTube: </a:t>
            </a:r>
            <a:r>
              <a:rPr lang="en-US" sz="3200" dirty="0">
                <a:solidFill>
                  <a:srgbClr val="00539A"/>
                </a:solidFill>
                <a:hlinkClick r:id="rId8">
                  <a:extLst>
                    <a:ext uri="{A12FA001-AC4F-418D-AE19-62706E023703}">
                      <ahyp:hlinkClr xmlns:ahyp="http://schemas.microsoft.com/office/drawing/2018/hyperlinkcolor" val="tx"/>
                    </a:ext>
                  </a:extLst>
                </a:hlinkClick>
              </a:rPr>
              <a:t>Youtube.com/</a:t>
            </a:r>
            <a:r>
              <a:rPr lang="en-US" sz="3200" dirty="0" err="1">
                <a:solidFill>
                  <a:srgbClr val="00539A"/>
                </a:solidFill>
                <a:hlinkClick r:id="rId8">
                  <a:extLst>
                    <a:ext uri="{A12FA001-AC4F-418D-AE19-62706E023703}">
                      <ahyp:hlinkClr xmlns:ahyp="http://schemas.microsoft.com/office/drawing/2018/hyperlinkcolor" val="tx"/>
                    </a:ext>
                  </a:extLst>
                </a:hlinkClick>
              </a:rPr>
              <a:t>HealthCareGov</a:t>
            </a:r>
            <a:endParaRPr lang="en-US" sz="3200" dirty="0">
              <a:solidFill>
                <a:srgbClr val="00539A"/>
              </a:solidFill>
            </a:endParaRPr>
          </a:p>
          <a:p>
            <a:pPr>
              <a:lnSpc>
                <a:spcPct val="120000"/>
              </a:lnSpc>
              <a:spcBef>
                <a:spcPts val="600"/>
              </a:spcBef>
            </a:pPr>
            <a:r>
              <a:rPr lang="en-US" sz="3200" dirty="0">
                <a:solidFill>
                  <a:srgbClr val="00539A"/>
                </a:solidFill>
              </a:rPr>
              <a:t>The Health Insurance Marketplace</a:t>
            </a:r>
            <a:r>
              <a:rPr lang="en-US" sz="3200" baseline="30000" dirty="0">
                <a:solidFill>
                  <a:srgbClr val="00539A"/>
                </a:solidFill>
              </a:rPr>
              <a:t>®</a:t>
            </a:r>
            <a:r>
              <a:rPr lang="en-US" sz="3200" dirty="0">
                <a:solidFill>
                  <a:srgbClr val="00539A"/>
                </a:solidFill>
              </a:rPr>
              <a:t> Blog on </a:t>
            </a:r>
            <a:r>
              <a:rPr lang="en-US" sz="3200" dirty="0">
                <a:solidFill>
                  <a:srgbClr val="00539A"/>
                </a:solidFill>
                <a:cs typeface="Calibri" pitchFamily="34" charset="0"/>
                <a:hlinkClick r:id="rId9">
                  <a:extLst>
                    <a:ext uri="{A12FA001-AC4F-418D-AE19-62706E023703}">
                      <ahyp:hlinkClr xmlns:ahyp="http://schemas.microsoft.com/office/drawing/2018/hyperlinkcolor" val="tx"/>
                    </a:ext>
                  </a:extLst>
                </a:hlinkClick>
              </a:rPr>
              <a:t>HealthCare.gov/blog</a:t>
            </a:r>
            <a:endParaRPr lang="en-US" sz="3200" dirty="0">
              <a:solidFill>
                <a:srgbClr val="00539A"/>
              </a:solidFill>
            </a:endParaRPr>
          </a:p>
          <a:p>
            <a:pPr marL="273050" marR="0" indent="-273050">
              <a:lnSpc>
                <a:spcPct val="120000"/>
              </a:lnSpc>
              <a:spcBef>
                <a:spcPts val="600"/>
              </a:spcBef>
            </a:pPr>
            <a:r>
              <a:rPr lang="en-US" sz="3200" dirty="0">
                <a:solidFill>
                  <a:srgbClr val="00539A"/>
                </a:solidFill>
              </a:rPr>
              <a:t>Training for agents, brokers, navigators, in-person assisters, or Certified Application Counselors in a Federally-facilitated or State Partnership Marketplace: </a:t>
            </a:r>
            <a:r>
              <a:rPr lang="en-US" sz="3100" u="sng" kern="100" dirty="0">
                <a:effectLst/>
                <a:ea typeface="Calibri" panose="020F0502020204030204" pitchFamily="34" charset="0"/>
                <a:hlinkClick r:id="rId10">
                  <a:extLst>
                    <a:ext uri="{A12FA001-AC4F-418D-AE19-62706E023703}">
                      <ahyp:hlinkClr xmlns:ahyp="http://schemas.microsoft.com/office/drawing/2018/hyperlinkcolor" val="tx"/>
                    </a:ext>
                  </a:extLst>
                </a:hlinkClick>
              </a:rPr>
              <a:t>CMS.gov/marketplace/in-person-assisters/training-webinars/training</a:t>
            </a:r>
            <a:endParaRPr lang="en-US" sz="3100" kern="100" dirty="0">
              <a:effectLst/>
              <a:ea typeface="Calibri" panose="020F0502020204030204" pitchFamily="34" charset="0"/>
            </a:endParaRPr>
          </a:p>
          <a:p>
            <a:pPr marL="0" indent="0">
              <a:buNone/>
            </a:pPr>
            <a:endParaRPr lang="en-US" dirty="0">
              <a:solidFill>
                <a:srgbClr val="00539A"/>
              </a:solidFill>
            </a:endParaRPr>
          </a:p>
        </p:txBody>
      </p:sp>
      <p:sp>
        <p:nvSpPr>
          <p:cNvPr id="7" name="Slide Number Placeholder 6">
            <a:extLst>
              <a:ext uri="{FF2B5EF4-FFF2-40B4-BE49-F238E27FC236}">
                <a16:creationId xmlns:a16="http://schemas.microsoft.com/office/drawing/2014/main" id="{9A728AA9-F2C9-400E-80A5-FE98C6A933DB}"/>
              </a:ext>
            </a:extLst>
          </p:cNvPr>
          <p:cNvSpPr>
            <a:spLocks noGrp="1"/>
          </p:cNvSpPr>
          <p:nvPr>
            <p:ph type="sldNum" sz="quarter" idx="12"/>
          </p:nvPr>
        </p:nvSpPr>
        <p:spPr/>
        <p:txBody>
          <a:bodyPr/>
          <a:lstStyle/>
          <a:p>
            <a:fld id="{0B2D781D-8844-5940-92D1-06EF0A7F581E}" type="slidenum">
              <a:rPr lang="en-US" smtClean="0"/>
              <a:t>39</a:t>
            </a:fld>
            <a:endParaRPr lang="en-US"/>
          </a:p>
        </p:txBody>
      </p:sp>
      <p:sp>
        <p:nvSpPr>
          <p:cNvPr id="4" name="Footer Placeholder 3">
            <a:extLst>
              <a:ext uri="{FF2B5EF4-FFF2-40B4-BE49-F238E27FC236}">
                <a16:creationId xmlns:a16="http://schemas.microsoft.com/office/drawing/2014/main" id="{9D69BEAE-FC18-A042-B6FE-BDFB25BD5EAA}"/>
              </a:ext>
            </a:extLst>
          </p:cNvPr>
          <p:cNvSpPr>
            <a:spLocks noGrp="1"/>
          </p:cNvSpPr>
          <p:nvPr>
            <p:ph type="ftr" sz="quarter" idx="11"/>
          </p:nvPr>
        </p:nvSpPr>
        <p:spPr/>
        <p:txBody>
          <a:bodyPr/>
          <a:lstStyle/>
          <a:p>
            <a:r>
              <a:rPr lang="en-US"/>
              <a:t>Marketplace to Medicare: What You Can Expect</a:t>
            </a:r>
            <a:endParaRPr lang="en-US" dirty="0"/>
          </a:p>
        </p:txBody>
      </p:sp>
      <p:sp>
        <p:nvSpPr>
          <p:cNvPr id="3" name="Date Placeholder 2">
            <a:extLst>
              <a:ext uri="{FF2B5EF4-FFF2-40B4-BE49-F238E27FC236}">
                <a16:creationId xmlns:a16="http://schemas.microsoft.com/office/drawing/2014/main" id="{EE65AD23-8922-D94D-800B-4E71406353B4}"/>
              </a:ext>
            </a:extLst>
          </p:cNvPr>
          <p:cNvSpPr>
            <a:spLocks noGrp="1"/>
          </p:cNvSpPr>
          <p:nvPr>
            <p:ph type="dt" sz="half" idx="10"/>
          </p:nvPr>
        </p:nvSpPr>
        <p:spPr/>
        <p:txBody>
          <a:bodyPr/>
          <a:lstStyle/>
          <a:p>
            <a:r>
              <a:rPr lang="en-US"/>
              <a:t>November 2023</a:t>
            </a:r>
            <a:endParaRPr lang="en-US" dirty="0"/>
          </a:p>
        </p:txBody>
      </p:sp>
    </p:spTree>
    <p:custDataLst>
      <p:tags r:id="rId1"/>
    </p:custDataLst>
    <p:extLst>
      <p:ext uri="{BB962C8B-B14F-4D97-AF65-F5344CB8AC3E}">
        <p14:creationId xmlns:p14="http://schemas.microsoft.com/office/powerpoint/2010/main" val="31933284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Lesson 1</a:t>
            </a:r>
          </a:p>
        </p:txBody>
      </p:sp>
      <p:sp>
        <p:nvSpPr>
          <p:cNvPr id="5" name="Text Placeholder 4"/>
          <p:cNvSpPr>
            <a:spLocks noGrp="1"/>
          </p:cNvSpPr>
          <p:nvPr>
            <p:ph type="body" idx="1"/>
          </p:nvPr>
        </p:nvSpPr>
        <p:spPr/>
        <p:txBody>
          <a:bodyPr>
            <a:noAutofit/>
          </a:bodyPr>
          <a:lstStyle/>
          <a:p>
            <a:pPr>
              <a:lnSpc>
                <a:spcPct val="100000"/>
              </a:lnSpc>
              <a:spcBef>
                <a:spcPts val="600"/>
              </a:spcBef>
            </a:pPr>
            <a:r>
              <a:rPr lang="en-US" sz="3600" cap="none" dirty="0"/>
              <a:t>Medicare &amp; Turning 65 </a:t>
            </a:r>
          </a:p>
        </p:txBody>
      </p:sp>
    </p:spTree>
    <p:custDataLst>
      <p:tags r:id="rId1"/>
    </p:custDataLst>
    <p:extLst>
      <p:ext uri="{BB962C8B-B14F-4D97-AF65-F5344CB8AC3E}">
        <p14:creationId xmlns:p14="http://schemas.microsoft.com/office/powerpoint/2010/main" val="19536987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Marketplace Assisters &amp; Navigators</a:t>
            </a:r>
          </a:p>
        </p:txBody>
      </p:sp>
      <p:sp>
        <p:nvSpPr>
          <p:cNvPr id="6" name="Content Placeholder 5">
            <a:extLst>
              <a:ext uri="{FF2B5EF4-FFF2-40B4-BE49-F238E27FC236}">
                <a16:creationId xmlns:a16="http://schemas.microsoft.com/office/drawing/2014/main" id="{739AB06C-8F0B-4425-80D9-0A4297319B8B}"/>
              </a:ext>
            </a:extLst>
          </p:cNvPr>
          <p:cNvSpPr>
            <a:spLocks noGrp="1"/>
          </p:cNvSpPr>
          <p:nvPr>
            <p:ph idx="1"/>
          </p:nvPr>
        </p:nvSpPr>
        <p:spPr>
          <a:xfrm>
            <a:off x="914400" y="1203961"/>
            <a:ext cx="10515600" cy="4771170"/>
          </a:xfrm>
        </p:spPr>
        <p:txBody>
          <a:bodyPr>
            <a:normAutofit/>
          </a:bodyPr>
          <a:lstStyle/>
          <a:p>
            <a:pPr>
              <a:lnSpc>
                <a:spcPct val="120000"/>
              </a:lnSpc>
            </a:pPr>
            <a:r>
              <a:rPr lang="en-US" sz="2200" dirty="0"/>
              <a:t>Can help you at no cost if you:</a:t>
            </a:r>
          </a:p>
          <a:p>
            <a:pPr marL="548640" lvl="1">
              <a:lnSpc>
                <a:spcPct val="120000"/>
              </a:lnSpc>
            </a:pPr>
            <a:r>
              <a:rPr lang="en-US" sz="1700" dirty="0"/>
              <a:t>Need help understanding your options on when to transition from the Marketplace to Medicare</a:t>
            </a:r>
          </a:p>
          <a:p>
            <a:pPr marL="548640" lvl="1">
              <a:lnSpc>
                <a:spcPct val="120000"/>
              </a:lnSpc>
            </a:pPr>
            <a:r>
              <a:rPr lang="en-US" sz="1700" dirty="0"/>
              <a:t>Need help managing your Marketplace plan</a:t>
            </a:r>
          </a:p>
          <a:p>
            <a:pPr>
              <a:lnSpc>
                <a:spcPct val="120000"/>
              </a:lnSpc>
            </a:pPr>
            <a:r>
              <a:rPr lang="en-US" sz="2200" dirty="0"/>
              <a:t>Help you understand options for:</a:t>
            </a:r>
          </a:p>
          <a:p>
            <a:pPr marL="548640" lvl="1">
              <a:lnSpc>
                <a:spcPct val="120000"/>
              </a:lnSpc>
            </a:pPr>
            <a:r>
              <a:rPr lang="en-US" sz="1700" dirty="0"/>
              <a:t>Understanding factors to consider when ending coverage</a:t>
            </a:r>
          </a:p>
          <a:p>
            <a:pPr marL="548640" lvl="1">
              <a:lnSpc>
                <a:spcPct val="120000"/>
              </a:lnSpc>
            </a:pPr>
            <a:r>
              <a:rPr lang="en-US" sz="1700" dirty="0"/>
              <a:t>Rules for ending a Marketplace plan if becoming eligible for Medicare</a:t>
            </a:r>
          </a:p>
          <a:p>
            <a:pPr marL="548640" lvl="1">
              <a:lnSpc>
                <a:spcPct val="120000"/>
              </a:lnSpc>
            </a:pPr>
            <a:r>
              <a:rPr lang="en-US" sz="1700" dirty="0"/>
              <a:t>Advance premium tax credits (APTC) if enrolled in the Marketplace and Medicare</a:t>
            </a:r>
          </a:p>
          <a:p>
            <a:pPr>
              <a:lnSpc>
                <a:spcPct val="120000"/>
              </a:lnSpc>
            </a:pPr>
            <a:r>
              <a:rPr lang="en-US" sz="2200" dirty="0"/>
              <a:t>Refer you to State Health Insurance Assistance Program (SHIP) counselors for Medicare counseling</a:t>
            </a:r>
          </a:p>
        </p:txBody>
      </p:sp>
      <p:sp>
        <p:nvSpPr>
          <p:cNvPr id="5" name="Slide Number Placeholder 4">
            <a:extLst>
              <a:ext uri="{FF2B5EF4-FFF2-40B4-BE49-F238E27FC236}">
                <a16:creationId xmlns:a16="http://schemas.microsoft.com/office/drawing/2014/main" id="{9CA90D56-FF98-4A66-8C2A-E055B5EEF79B}"/>
              </a:ext>
            </a:extLst>
          </p:cNvPr>
          <p:cNvSpPr>
            <a:spLocks noGrp="1"/>
          </p:cNvSpPr>
          <p:nvPr>
            <p:ph type="sldNum" sz="quarter" idx="12"/>
          </p:nvPr>
        </p:nvSpPr>
        <p:spPr/>
        <p:txBody>
          <a:bodyPr/>
          <a:lstStyle/>
          <a:p>
            <a:fld id="{0B2D781D-8844-5940-92D1-06EF0A7F581E}" type="slidenum">
              <a:rPr lang="en-US" smtClean="0"/>
              <a:t>40</a:t>
            </a:fld>
            <a:endParaRPr lang="en-US"/>
          </a:p>
        </p:txBody>
      </p:sp>
      <p:sp>
        <p:nvSpPr>
          <p:cNvPr id="3" name="Footer Placeholder 2"/>
          <p:cNvSpPr>
            <a:spLocks noGrp="1"/>
          </p:cNvSpPr>
          <p:nvPr>
            <p:ph type="ftr" sz="quarter" idx="11"/>
          </p:nvPr>
        </p:nvSpPr>
        <p:spPr/>
        <p:txBody>
          <a:bodyPr/>
          <a:lstStyle/>
          <a:p>
            <a:r>
              <a:rPr lang="en-US"/>
              <a:t>Marketplace to Medicare: What You Can Expect</a:t>
            </a:r>
            <a:endParaRPr lang="en-US" dirty="0"/>
          </a:p>
        </p:txBody>
      </p:sp>
      <p:sp>
        <p:nvSpPr>
          <p:cNvPr id="4" name="Date Placeholder 3"/>
          <p:cNvSpPr>
            <a:spLocks noGrp="1"/>
          </p:cNvSpPr>
          <p:nvPr>
            <p:ph type="dt" sz="half" idx="10"/>
          </p:nvPr>
        </p:nvSpPr>
        <p:spPr/>
        <p:txBody>
          <a:bodyPr/>
          <a:lstStyle/>
          <a:p>
            <a:r>
              <a:rPr lang="en-US"/>
              <a:t>November 2023</a:t>
            </a:r>
            <a:endParaRPr lang="en-US" dirty="0"/>
          </a:p>
        </p:txBody>
      </p:sp>
    </p:spTree>
    <p:custDataLst>
      <p:tags r:id="rId1"/>
    </p:custDataLst>
    <p:extLst>
      <p:ext uri="{BB962C8B-B14F-4D97-AF65-F5344CB8AC3E}">
        <p14:creationId xmlns:p14="http://schemas.microsoft.com/office/powerpoint/2010/main" val="20149394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5E9E6-640B-67EA-4FAC-33B4DF809A56}"/>
              </a:ext>
            </a:extLst>
          </p:cNvPr>
          <p:cNvSpPr>
            <a:spLocks noGrp="1"/>
          </p:cNvSpPr>
          <p:nvPr>
            <p:ph type="title"/>
          </p:nvPr>
        </p:nvSpPr>
        <p:spPr>
          <a:xfrm>
            <a:off x="4293100" y="2072911"/>
            <a:ext cx="5647326" cy="688930"/>
          </a:xfrm>
        </p:spPr>
        <p:txBody>
          <a:bodyPr>
            <a:noAutofit/>
          </a:bodyPr>
          <a:lstStyle/>
          <a:p>
            <a:pPr>
              <a:lnSpc>
                <a:spcPct val="100000"/>
              </a:lnSpc>
              <a:spcAft>
                <a:spcPts val="1200"/>
              </a:spcAft>
            </a:pPr>
            <a:r>
              <a:rPr lang="en-US" sz="4000" dirty="0"/>
              <a:t>Marketplace to Medicare Scenario</a:t>
            </a:r>
          </a:p>
        </p:txBody>
      </p:sp>
    </p:spTree>
    <p:custDataLst>
      <p:tags r:id="rId1"/>
    </p:custDataLst>
    <p:extLst>
      <p:ext uri="{BB962C8B-B14F-4D97-AF65-F5344CB8AC3E}">
        <p14:creationId xmlns:p14="http://schemas.microsoft.com/office/powerpoint/2010/main" val="24566016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0ECF0-6EED-4E9B-8B15-3265F8D1CFDB}"/>
              </a:ext>
            </a:extLst>
          </p:cNvPr>
          <p:cNvSpPr>
            <a:spLocks noGrp="1"/>
          </p:cNvSpPr>
          <p:nvPr>
            <p:ph type="title"/>
          </p:nvPr>
        </p:nvSpPr>
        <p:spPr/>
        <p:txBody>
          <a:bodyPr/>
          <a:lstStyle/>
          <a:p>
            <a:r>
              <a:rPr lang="en-US" dirty="0"/>
              <a:t>Scenario: Ms. Stone </a:t>
            </a:r>
          </a:p>
        </p:txBody>
      </p:sp>
      <p:pic>
        <p:nvPicPr>
          <p:cNvPr id="8" name="Content Placeholder 7" descr="Image of woman holding a letter that's from Social Security and it says, &quot;Welcome to Medicare&quot;.&#10;She's thinking, &quot;Do I need to drop my Marketplace plan now that I'm eligible for Medicare?&quot;">
            <a:extLst>
              <a:ext uri="{FF2B5EF4-FFF2-40B4-BE49-F238E27FC236}">
                <a16:creationId xmlns:a16="http://schemas.microsoft.com/office/drawing/2014/main" id="{7929E19C-2F50-FB06-2517-2BBADCAF273D}"/>
              </a:ext>
            </a:extLst>
          </p:cNvPr>
          <p:cNvPicPr>
            <a:picLocks noGrp="1" noChangeAspect="1"/>
          </p:cNvPicPr>
          <p:nvPr>
            <p:ph sz="quarter" idx="13"/>
          </p:nvPr>
        </p:nvPicPr>
        <p:blipFill rotWithShape="1">
          <a:blip r:embed="rId4"/>
          <a:srcRect t="21603"/>
          <a:stretch/>
        </p:blipFill>
        <p:spPr>
          <a:xfrm>
            <a:off x="1504847" y="1171574"/>
            <a:ext cx="9488982" cy="5320665"/>
          </a:xfrm>
          <a:prstGeom prst="rect">
            <a:avLst/>
          </a:prstGeom>
        </p:spPr>
      </p:pic>
      <p:sp>
        <p:nvSpPr>
          <p:cNvPr id="5" name="Slide Number Placeholder 4">
            <a:extLst>
              <a:ext uri="{FF2B5EF4-FFF2-40B4-BE49-F238E27FC236}">
                <a16:creationId xmlns:a16="http://schemas.microsoft.com/office/drawing/2014/main" id="{B4F62B07-6D88-428C-86CB-2BCA39541F3D}"/>
              </a:ext>
            </a:extLst>
          </p:cNvPr>
          <p:cNvSpPr>
            <a:spLocks noGrp="1"/>
          </p:cNvSpPr>
          <p:nvPr>
            <p:ph type="sldNum" sz="quarter" idx="12"/>
          </p:nvPr>
        </p:nvSpPr>
        <p:spPr/>
        <p:txBody>
          <a:bodyPr/>
          <a:lstStyle/>
          <a:p>
            <a:fld id="{0B2D781D-8844-5940-92D1-06EF0A7F581E}" type="slidenum">
              <a:rPr lang="en-US" smtClean="0"/>
              <a:t>42</a:t>
            </a:fld>
            <a:endParaRPr lang="en-US"/>
          </a:p>
        </p:txBody>
      </p:sp>
      <p:sp>
        <p:nvSpPr>
          <p:cNvPr id="4" name="Footer Placeholder 3">
            <a:extLst>
              <a:ext uri="{FF2B5EF4-FFF2-40B4-BE49-F238E27FC236}">
                <a16:creationId xmlns:a16="http://schemas.microsoft.com/office/drawing/2014/main" id="{BABEDEAE-8C31-488D-B512-CC35163F84A0}"/>
              </a:ext>
            </a:extLst>
          </p:cNvPr>
          <p:cNvSpPr>
            <a:spLocks noGrp="1"/>
          </p:cNvSpPr>
          <p:nvPr>
            <p:ph type="ftr" sz="quarter" idx="11"/>
          </p:nvPr>
        </p:nvSpPr>
        <p:spPr/>
        <p:txBody>
          <a:bodyPr/>
          <a:lstStyle/>
          <a:p>
            <a:r>
              <a:rPr lang="en-US"/>
              <a:t>Marketplace to Medicare: What You Can Expect</a:t>
            </a:r>
          </a:p>
        </p:txBody>
      </p:sp>
      <p:sp>
        <p:nvSpPr>
          <p:cNvPr id="3" name="Date Placeholder 2">
            <a:extLst>
              <a:ext uri="{FF2B5EF4-FFF2-40B4-BE49-F238E27FC236}">
                <a16:creationId xmlns:a16="http://schemas.microsoft.com/office/drawing/2014/main" id="{2EC49513-0304-4984-92AC-A3C7DEA3E657}"/>
              </a:ext>
            </a:extLst>
          </p:cNvPr>
          <p:cNvSpPr>
            <a:spLocks noGrp="1"/>
          </p:cNvSpPr>
          <p:nvPr>
            <p:ph type="dt" sz="half" idx="10"/>
          </p:nvPr>
        </p:nvSpPr>
        <p:spPr/>
        <p:txBody>
          <a:bodyPr/>
          <a:lstStyle/>
          <a:p>
            <a:r>
              <a:rPr lang="en-US"/>
              <a:t>November 2023</a:t>
            </a:r>
          </a:p>
        </p:txBody>
      </p:sp>
    </p:spTree>
    <p:custDataLst>
      <p:tags r:id="rId1"/>
    </p:custDataLst>
    <p:extLst>
      <p:ext uri="{BB962C8B-B14F-4D97-AF65-F5344CB8AC3E}">
        <p14:creationId xmlns:p14="http://schemas.microsoft.com/office/powerpoint/2010/main" val="39366675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92341-7FAE-48F9-86B5-CB69BF7E857F}"/>
              </a:ext>
            </a:extLst>
          </p:cNvPr>
          <p:cNvSpPr>
            <a:spLocks noGrp="1"/>
          </p:cNvSpPr>
          <p:nvPr>
            <p:ph type="title"/>
          </p:nvPr>
        </p:nvSpPr>
        <p:spPr/>
        <p:txBody>
          <a:bodyPr/>
          <a:lstStyle/>
          <a:p>
            <a:r>
              <a:rPr lang="en-US" dirty="0"/>
              <a:t>Information about Ms. Stone</a:t>
            </a:r>
          </a:p>
        </p:txBody>
      </p:sp>
      <p:sp>
        <p:nvSpPr>
          <p:cNvPr id="6" name="Content Placeholder 5">
            <a:extLst>
              <a:ext uri="{FF2B5EF4-FFF2-40B4-BE49-F238E27FC236}">
                <a16:creationId xmlns:a16="http://schemas.microsoft.com/office/drawing/2014/main" id="{70E2C56A-A293-4A1F-A522-DB5F31F69BA7}"/>
              </a:ext>
            </a:extLst>
          </p:cNvPr>
          <p:cNvSpPr>
            <a:spLocks noGrp="1"/>
          </p:cNvSpPr>
          <p:nvPr>
            <p:ph idx="1"/>
          </p:nvPr>
        </p:nvSpPr>
        <p:spPr/>
        <p:txBody>
          <a:bodyPr/>
          <a:lstStyle/>
          <a:p>
            <a:r>
              <a:rPr lang="en-US" dirty="0"/>
              <a:t>She’s turning 65 next month</a:t>
            </a:r>
          </a:p>
          <a:p>
            <a:r>
              <a:rPr lang="en-US" dirty="0"/>
              <a:t>Her full retirement age for Social Security is 66 and 6 months</a:t>
            </a:r>
          </a:p>
          <a:p>
            <a:r>
              <a:rPr lang="en-US" dirty="0"/>
              <a:t>She was married for 15 years</a:t>
            </a:r>
          </a:p>
          <a:p>
            <a:r>
              <a:rPr lang="en-US" dirty="0"/>
              <a:t>Her former spouse worked for over 40 years</a:t>
            </a:r>
          </a:p>
          <a:p>
            <a:r>
              <a:rPr lang="en-US" dirty="0"/>
              <a:t>She has a Marketplace plan</a:t>
            </a:r>
          </a:p>
          <a:p>
            <a:r>
              <a:rPr lang="en-US" dirty="0"/>
              <a:t>She qualified for a premium tax credit and cost sharing reductions (CSR)</a:t>
            </a:r>
          </a:p>
          <a:p>
            <a:endParaRPr lang="en-US" dirty="0"/>
          </a:p>
        </p:txBody>
      </p:sp>
      <p:sp>
        <p:nvSpPr>
          <p:cNvPr id="5" name="Slide Number Placeholder 4">
            <a:extLst>
              <a:ext uri="{FF2B5EF4-FFF2-40B4-BE49-F238E27FC236}">
                <a16:creationId xmlns:a16="http://schemas.microsoft.com/office/drawing/2014/main" id="{92C1E8A1-D9E9-4519-9EA6-87BBE1CC4981}"/>
              </a:ext>
            </a:extLst>
          </p:cNvPr>
          <p:cNvSpPr>
            <a:spLocks noGrp="1"/>
          </p:cNvSpPr>
          <p:nvPr>
            <p:ph type="sldNum" sz="quarter" idx="12"/>
          </p:nvPr>
        </p:nvSpPr>
        <p:spPr/>
        <p:txBody>
          <a:bodyPr/>
          <a:lstStyle/>
          <a:p>
            <a:fld id="{0B2D781D-8844-5940-92D1-06EF0A7F581E}" type="slidenum">
              <a:rPr lang="en-US" smtClean="0"/>
              <a:t>43</a:t>
            </a:fld>
            <a:endParaRPr lang="en-US"/>
          </a:p>
        </p:txBody>
      </p:sp>
      <p:sp>
        <p:nvSpPr>
          <p:cNvPr id="4" name="Footer Placeholder 3">
            <a:extLst>
              <a:ext uri="{FF2B5EF4-FFF2-40B4-BE49-F238E27FC236}">
                <a16:creationId xmlns:a16="http://schemas.microsoft.com/office/drawing/2014/main" id="{34AD7EA2-4B09-4BD3-A54B-CCD53F061F55}"/>
              </a:ext>
            </a:extLst>
          </p:cNvPr>
          <p:cNvSpPr>
            <a:spLocks noGrp="1"/>
          </p:cNvSpPr>
          <p:nvPr>
            <p:ph type="ftr" sz="quarter" idx="11"/>
          </p:nvPr>
        </p:nvSpPr>
        <p:spPr/>
        <p:txBody>
          <a:bodyPr/>
          <a:lstStyle/>
          <a:p>
            <a:r>
              <a:rPr lang="en-US"/>
              <a:t>Marketplace to Medicare: What You Can Expect</a:t>
            </a:r>
          </a:p>
        </p:txBody>
      </p:sp>
      <p:sp>
        <p:nvSpPr>
          <p:cNvPr id="3" name="Date Placeholder 2">
            <a:extLst>
              <a:ext uri="{FF2B5EF4-FFF2-40B4-BE49-F238E27FC236}">
                <a16:creationId xmlns:a16="http://schemas.microsoft.com/office/drawing/2014/main" id="{690E5CDC-4A33-43D9-9C5B-1D5EBD2D402C}"/>
              </a:ext>
            </a:extLst>
          </p:cNvPr>
          <p:cNvSpPr>
            <a:spLocks noGrp="1"/>
          </p:cNvSpPr>
          <p:nvPr>
            <p:ph type="dt" sz="half" idx="10"/>
          </p:nvPr>
        </p:nvSpPr>
        <p:spPr/>
        <p:txBody>
          <a:bodyPr/>
          <a:lstStyle/>
          <a:p>
            <a:r>
              <a:rPr lang="en-US"/>
              <a:t>November 2023</a:t>
            </a:r>
          </a:p>
        </p:txBody>
      </p:sp>
    </p:spTree>
    <p:custDataLst>
      <p:tags r:id="rId1"/>
    </p:custDataLst>
    <p:extLst>
      <p:ext uri="{BB962C8B-B14F-4D97-AF65-F5344CB8AC3E}">
        <p14:creationId xmlns:p14="http://schemas.microsoft.com/office/powerpoint/2010/main" val="40678145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7267D-77BB-4FDD-8CA2-93C182004345}"/>
              </a:ext>
            </a:extLst>
          </p:cNvPr>
          <p:cNvSpPr>
            <a:spLocks noGrp="1"/>
          </p:cNvSpPr>
          <p:nvPr>
            <p:ph type="title"/>
          </p:nvPr>
        </p:nvSpPr>
        <p:spPr/>
        <p:txBody>
          <a:bodyPr>
            <a:normAutofit/>
          </a:bodyPr>
          <a:lstStyle/>
          <a:p>
            <a:r>
              <a:rPr lang="en-US" dirty="0">
                <a:latin typeface="Arial Black"/>
              </a:rPr>
              <a:t>Scenario: Question 1 – Poll </a:t>
            </a:r>
            <a:endParaRPr lang="en-US" dirty="0"/>
          </a:p>
        </p:txBody>
      </p:sp>
      <p:sp>
        <p:nvSpPr>
          <p:cNvPr id="3" name="Content Placeholder 2">
            <a:extLst>
              <a:ext uri="{FF2B5EF4-FFF2-40B4-BE49-F238E27FC236}">
                <a16:creationId xmlns:a16="http://schemas.microsoft.com/office/drawing/2014/main" id="{039F1426-A0D0-C25F-51EB-39E1E4ABCDC0}"/>
              </a:ext>
            </a:extLst>
          </p:cNvPr>
          <p:cNvSpPr>
            <a:spLocks noGrp="1"/>
          </p:cNvSpPr>
          <p:nvPr>
            <p:ph sz="quarter" idx="13"/>
          </p:nvPr>
        </p:nvSpPr>
        <p:spPr>
          <a:xfrm>
            <a:off x="1828800" y="1828800"/>
            <a:ext cx="9430380" cy="2744787"/>
          </a:xfrm>
        </p:spPr>
        <p:txBody>
          <a:bodyPr>
            <a:normAutofit/>
          </a:bodyPr>
          <a:lstStyle/>
          <a:p>
            <a:pPr marL="0" marR="0" lvl="0" indent="0" algn="l" defTabSz="914400" rtl="0" eaLnBrk="1" fontAlgn="auto" latinLnBrk="0" hangingPunct="1">
              <a:lnSpc>
                <a:spcPct val="100000"/>
              </a:lnSpc>
              <a:spcAft>
                <a:spcPts val="1800"/>
              </a:spcAft>
              <a:buClrTx/>
              <a:buSzTx/>
              <a:buFontTx/>
              <a:buNone/>
              <a:tabLst/>
              <a:defRPr/>
            </a:pPr>
            <a:r>
              <a:rPr kumimoji="0" lang="en-US" sz="2400" b="1" i="0" u="none" strike="noStrike" kern="1200" cap="none" spc="0" normalizeH="0" baseline="0" noProof="0" dirty="0">
                <a:ln>
                  <a:noFill/>
                </a:ln>
                <a:solidFill>
                  <a:srgbClr val="00529B"/>
                </a:solidFill>
                <a:effectLst/>
                <a:uLnTx/>
                <a:uFillTx/>
              </a:rPr>
              <a:t>Must Ms. Stone drop her Marketplace plan since she’s eligible for Medicare? </a:t>
            </a:r>
          </a:p>
          <a:p>
            <a:pPr marL="457200" marR="0" lvl="0" indent="-457200" algn="l" defTabSz="914400" rtl="0" eaLnBrk="1" fontAlgn="auto" latinLnBrk="0" hangingPunct="1">
              <a:lnSpc>
                <a:spcPct val="100000"/>
              </a:lnSpc>
              <a:spcBef>
                <a:spcPts val="0"/>
              </a:spcBef>
              <a:spcAft>
                <a:spcPts val="1200"/>
              </a:spcAft>
              <a:buClrTx/>
              <a:buSzTx/>
              <a:buFontTx/>
              <a:buAutoNum type="alphaLcPeriod"/>
              <a:tabLst/>
              <a:defRPr/>
            </a:pPr>
            <a:r>
              <a:rPr kumimoji="0" lang="en-US" sz="2400" b="0" i="0" u="none" strike="noStrike" kern="1200" cap="none" spc="0" normalizeH="0" baseline="0" noProof="0" dirty="0">
                <a:ln>
                  <a:noFill/>
                </a:ln>
                <a:solidFill>
                  <a:srgbClr val="00529B"/>
                </a:solidFill>
                <a:effectLst/>
                <a:uLnTx/>
                <a:uFillTx/>
              </a:rPr>
              <a:t>Yes, she must drop her Marketplace plan.</a:t>
            </a:r>
            <a:endParaRPr kumimoji="0" lang="en-US" sz="2400" b="0" i="0" u="none" strike="noStrike" kern="1200" cap="none" spc="0" normalizeH="0" baseline="0" noProof="0" dirty="0">
              <a:ln>
                <a:noFill/>
              </a:ln>
              <a:solidFill>
                <a:srgbClr val="000000"/>
              </a:solidFill>
              <a:effectLst/>
              <a:uLnTx/>
              <a:uFillTx/>
            </a:endParaRPr>
          </a:p>
          <a:p>
            <a:pPr marL="457200" marR="0" lvl="0" indent="-457200" algn="l" defTabSz="914400" rtl="0" eaLnBrk="1" fontAlgn="auto" latinLnBrk="0" hangingPunct="1">
              <a:lnSpc>
                <a:spcPct val="100000"/>
              </a:lnSpc>
              <a:spcBef>
                <a:spcPts val="0"/>
              </a:spcBef>
              <a:spcAft>
                <a:spcPts val="1200"/>
              </a:spcAft>
              <a:buClrTx/>
              <a:buSzTx/>
              <a:buFontTx/>
              <a:buAutoNum type="alphaLcPeriod"/>
              <a:tabLst/>
              <a:defRPr/>
            </a:pPr>
            <a:r>
              <a:rPr kumimoji="0" lang="en-US" sz="2400" b="0" i="0" u="none" strike="noStrike" kern="1200" cap="none" spc="0" normalizeH="0" baseline="0" noProof="0" dirty="0">
                <a:ln>
                  <a:noFill/>
                </a:ln>
                <a:solidFill>
                  <a:srgbClr val="00529B"/>
                </a:solidFill>
                <a:effectLst/>
                <a:uLnTx/>
                <a:uFillTx/>
              </a:rPr>
              <a:t>No, she can keep her Marketplace plan.</a:t>
            </a:r>
          </a:p>
        </p:txBody>
      </p:sp>
      <p:sp>
        <p:nvSpPr>
          <p:cNvPr id="8" name="Rounded Rectangle 5" descr="Green box highlighting the correct answer: B">
            <a:extLst>
              <a:ext uri="{FF2B5EF4-FFF2-40B4-BE49-F238E27FC236}">
                <a16:creationId xmlns:a16="http://schemas.microsoft.com/office/drawing/2014/main" id="{5628A90E-0475-442C-91B3-81FB353589DC}"/>
              </a:ext>
            </a:extLst>
          </p:cNvPr>
          <p:cNvSpPr/>
          <p:nvPr/>
        </p:nvSpPr>
        <p:spPr>
          <a:xfrm>
            <a:off x="1812876" y="3321159"/>
            <a:ext cx="6482985" cy="495467"/>
          </a:xfrm>
          <a:prstGeom prst="roundRect">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Slide Number Placeholder 5">
            <a:extLst>
              <a:ext uri="{FF2B5EF4-FFF2-40B4-BE49-F238E27FC236}">
                <a16:creationId xmlns:a16="http://schemas.microsoft.com/office/drawing/2014/main" id="{FD223782-1408-4FCD-BB45-5C63957CD98A}"/>
              </a:ext>
            </a:extLst>
          </p:cNvPr>
          <p:cNvSpPr>
            <a:spLocks noGrp="1"/>
          </p:cNvSpPr>
          <p:nvPr>
            <p:ph type="sldNum" sz="quarter" idx="12"/>
          </p:nvPr>
        </p:nvSpPr>
        <p:spPr/>
        <p:txBody>
          <a:bodyPr/>
          <a:lstStyle/>
          <a:p>
            <a:fld id="{0B2D781D-8844-5940-92D1-06EF0A7F581E}" type="slidenum">
              <a:rPr lang="en-US" smtClean="0"/>
              <a:pPr/>
              <a:t>44</a:t>
            </a:fld>
            <a:endParaRPr lang="en-US" dirty="0"/>
          </a:p>
        </p:txBody>
      </p:sp>
      <p:sp>
        <p:nvSpPr>
          <p:cNvPr id="5" name="Footer Placeholder 4">
            <a:extLst>
              <a:ext uri="{FF2B5EF4-FFF2-40B4-BE49-F238E27FC236}">
                <a16:creationId xmlns:a16="http://schemas.microsoft.com/office/drawing/2014/main" id="{3FD18D28-9C9B-4BA1-8A0A-1E86CC1E64F7}"/>
              </a:ext>
            </a:extLst>
          </p:cNvPr>
          <p:cNvSpPr>
            <a:spLocks noGrp="1"/>
          </p:cNvSpPr>
          <p:nvPr>
            <p:ph type="ftr" sz="quarter" idx="11"/>
          </p:nvPr>
        </p:nvSpPr>
        <p:spPr/>
        <p:txBody>
          <a:bodyPr/>
          <a:lstStyle/>
          <a:p>
            <a:r>
              <a:rPr lang="en-US"/>
              <a:t>Marketplace to Medicare: What You Can Expect</a:t>
            </a:r>
            <a:endParaRPr lang="en-US" dirty="0"/>
          </a:p>
        </p:txBody>
      </p:sp>
      <p:sp>
        <p:nvSpPr>
          <p:cNvPr id="4" name="Date Placeholder 3">
            <a:extLst>
              <a:ext uri="{FF2B5EF4-FFF2-40B4-BE49-F238E27FC236}">
                <a16:creationId xmlns:a16="http://schemas.microsoft.com/office/drawing/2014/main" id="{79D0EE54-F695-4BEA-9AC3-B583FF38FF40}"/>
              </a:ext>
            </a:extLst>
          </p:cNvPr>
          <p:cNvSpPr>
            <a:spLocks noGrp="1"/>
          </p:cNvSpPr>
          <p:nvPr>
            <p:ph type="dt" sz="half" idx="10"/>
          </p:nvPr>
        </p:nvSpPr>
        <p:spPr/>
        <p:txBody>
          <a:bodyPr/>
          <a:lstStyle/>
          <a:p>
            <a:r>
              <a:rPr lang="en-US"/>
              <a:t>November 2023</a:t>
            </a:r>
            <a:endParaRPr lang="en-US" dirty="0"/>
          </a:p>
        </p:txBody>
      </p:sp>
    </p:spTree>
    <p:custDataLst>
      <p:tags r:id="rId1"/>
    </p:custDataLst>
    <p:extLst>
      <p:ext uri="{BB962C8B-B14F-4D97-AF65-F5344CB8AC3E}">
        <p14:creationId xmlns:p14="http://schemas.microsoft.com/office/powerpoint/2010/main" val="2173974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7267D-77BB-4FDD-8CA2-93C182004345}"/>
              </a:ext>
            </a:extLst>
          </p:cNvPr>
          <p:cNvSpPr>
            <a:spLocks noGrp="1"/>
          </p:cNvSpPr>
          <p:nvPr>
            <p:ph type="title"/>
          </p:nvPr>
        </p:nvSpPr>
        <p:spPr>
          <a:xfrm>
            <a:off x="0" y="0"/>
            <a:ext cx="12192000" cy="1123405"/>
          </a:xfrm>
        </p:spPr>
        <p:txBody>
          <a:bodyPr>
            <a:normAutofit/>
          </a:bodyPr>
          <a:lstStyle/>
          <a:p>
            <a:pPr algn="ctr"/>
            <a:r>
              <a:rPr lang="en-US" dirty="0">
                <a:latin typeface="Arial Black"/>
              </a:rPr>
              <a:t>Scenario: Answer to Question 1</a:t>
            </a:r>
            <a:endParaRPr lang="en-US" dirty="0"/>
          </a:p>
        </p:txBody>
      </p:sp>
      <p:sp>
        <p:nvSpPr>
          <p:cNvPr id="3" name="Text Placeholder 2">
            <a:extLst>
              <a:ext uri="{FF2B5EF4-FFF2-40B4-BE49-F238E27FC236}">
                <a16:creationId xmlns:a16="http://schemas.microsoft.com/office/drawing/2014/main" id="{E1C30543-AFA6-C906-523F-DE50FFF51CE8}"/>
              </a:ext>
            </a:extLst>
          </p:cNvPr>
          <p:cNvSpPr>
            <a:spLocks noGrp="1"/>
          </p:cNvSpPr>
          <p:nvPr>
            <p:ph type="body" sz="quarter" idx="13"/>
          </p:nvPr>
        </p:nvSpPr>
        <p:spPr>
          <a:xfrm>
            <a:off x="1828800" y="1828800"/>
            <a:ext cx="10278938" cy="3810569"/>
          </a:xfrm>
        </p:spPr>
        <p:txBody>
          <a:bodyPr>
            <a:normAutofit fontScale="92500"/>
          </a:bodyPr>
          <a:lstStyle/>
          <a:p>
            <a:pPr marL="0" marR="0" lvl="0" indent="0" algn="l" defTabSz="914400" rtl="0" eaLnBrk="1" fontAlgn="auto" latinLnBrk="0" hangingPunct="1">
              <a:spcBef>
                <a:spcPts val="0"/>
              </a:spcBef>
              <a:spcAft>
                <a:spcPts val="1800"/>
              </a:spcAft>
              <a:buClrTx/>
              <a:buSzTx/>
              <a:buFontTx/>
              <a:buNone/>
              <a:tabLst/>
              <a:defRPr/>
            </a:pPr>
            <a:r>
              <a:rPr kumimoji="0" lang="en-US" sz="2600" b="1" i="0" u="none" strike="noStrike" kern="1200" cap="none" spc="0" normalizeH="0" baseline="0" noProof="0" dirty="0">
                <a:ln>
                  <a:noFill/>
                </a:ln>
                <a:solidFill>
                  <a:srgbClr val="00529B"/>
                </a:solidFill>
                <a:effectLst/>
                <a:uLnTx/>
                <a:uFillTx/>
              </a:rPr>
              <a:t>Must Ms. Stone drop her Marketplace plan since she’s eligible </a:t>
            </a:r>
            <a:br>
              <a:rPr kumimoji="0" lang="en-US" sz="2600" b="1" i="0" u="none" strike="noStrike" kern="1200" cap="none" spc="0" normalizeH="0" baseline="0" noProof="0" dirty="0">
                <a:ln>
                  <a:noFill/>
                </a:ln>
                <a:solidFill>
                  <a:srgbClr val="00529B"/>
                </a:solidFill>
                <a:effectLst/>
                <a:uLnTx/>
                <a:uFillTx/>
              </a:rPr>
            </a:br>
            <a:r>
              <a:rPr kumimoji="0" lang="en-US" sz="2600" b="1" i="0" u="none" strike="noStrike" kern="1200" cap="none" spc="0" normalizeH="0" baseline="0" noProof="0" dirty="0">
                <a:ln>
                  <a:noFill/>
                </a:ln>
                <a:solidFill>
                  <a:srgbClr val="00529B"/>
                </a:solidFill>
                <a:effectLst/>
                <a:uLnTx/>
                <a:uFillTx/>
              </a:rPr>
              <a:t>for Medicare? </a:t>
            </a:r>
            <a:endParaRPr kumimoji="0" lang="en-US" sz="2600" b="0" i="0" u="none" strike="noStrike" kern="1200" cap="none" spc="0" normalizeH="0" baseline="0" noProof="0" dirty="0">
              <a:ln>
                <a:noFill/>
              </a:ln>
              <a:solidFill>
                <a:srgbClr val="00529B"/>
              </a:solidFill>
              <a:effectLst/>
              <a:uLnTx/>
              <a:uFillTx/>
            </a:endParaRPr>
          </a:p>
          <a:p>
            <a:pPr marL="0" marR="0" lvl="0" indent="0" algn="l" defTabSz="914400" rtl="0" eaLnBrk="1" fontAlgn="auto" latinLnBrk="0" hangingPunct="1">
              <a:lnSpc>
                <a:spcPct val="110000"/>
              </a:lnSpc>
              <a:spcBef>
                <a:spcPts val="0"/>
              </a:spcBef>
              <a:spcAft>
                <a:spcPts val="1200"/>
              </a:spcAft>
              <a:buClrTx/>
              <a:buSzTx/>
              <a:buFontTx/>
              <a:buNone/>
              <a:tabLst/>
              <a:defRPr/>
            </a:pPr>
            <a:r>
              <a:rPr kumimoji="0" lang="en-US" sz="2200" b="0" i="0" u="none" strike="noStrike" kern="1200" cap="none" spc="0" normalizeH="0" baseline="0" noProof="0" dirty="0">
                <a:ln>
                  <a:noFill/>
                </a:ln>
                <a:solidFill>
                  <a:srgbClr val="00529B"/>
                </a:solidFill>
                <a:effectLst/>
                <a:uLnTx/>
                <a:uFillTx/>
              </a:rPr>
              <a:t>No, but she should consider signing up for Medicare and ending her Marketplace </a:t>
            </a:r>
            <a:br>
              <a:rPr kumimoji="0" lang="en-US" sz="2200" b="0" i="0" u="none" strike="noStrike" kern="1200" cap="none" spc="0" normalizeH="0" baseline="0" noProof="0" dirty="0">
                <a:ln>
                  <a:noFill/>
                </a:ln>
                <a:solidFill>
                  <a:srgbClr val="00529B"/>
                </a:solidFill>
                <a:effectLst/>
                <a:uLnTx/>
                <a:uFillTx/>
              </a:rPr>
            </a:br>
            <a:r>
              <a:rPr kumimoji="0" lang="en-US" sz="2200" b="0" i="0" u="none" strike="noStrike" kern="1200" cap="none" spc="0" normalizeH="0" baseline="0" noProof="0" dirty="0">
                <a:ln>
                  <a:noFill/>
                </a:ln>
                <a:solidFill>
                  <a:srgbClr val="00529B"/>
                </a:solidFill>
                <a:effectLst/>
                <a:uLnTx/>
                <a:uFillTx/>
              </a:rPr>
              <a:t>plan when Medicare is effective. </a:t>
            </a:r>
          </a:p>
          <a:p>
            <a:pPr marL="548640" marR="0" lvl="0" indent="-274320" algn="l" defTabSz="914400" rtl="0" eaLnBrk="1" fontAlgn="auto" latinLnBrk="0" hangingPunct="1">
              <a:lnSpc>
                <a:spcPct val="110000"/>
              </a:lnSpc>
              <a:spcBef>
                <a:spcPts val="0"/>
              </a:spcBef>
              <a:spcAft>
                <a:spcPts val="1200"/>
              </a:spcAft>
              <a:buClrTx/>
              <a:buSzTx/>
              <a:buFont typeface="Wingdings" panose="05000000000000000000" pitchFamily="2" charset="2"/>
              <a:buChar char="§"/>
              <a:tabLst/>
              <a:defRPr/>
            </a:pPr>
            <a:r>
              <a:rPr kumimoji="0" lang="en-US" sz="2200" b="0" i="0" u="none" strike="noStrike" kern="1200" cap="none" spc="0" normalizeH="0" baseline="0" noProof="0" dirty="0">
                <a:ln>
                  <a:noFill/>
                </a:ln>
                <a:solidFill>
                  <a:srgbClr val="00529B"/>
                </a:solidFill>
                <a:effectLst/>
                <a:uLnTx/>
                <a:uFillTx/>
              </a:rPr>
              <a:t>There’s no coordination of benefits between Marketplace plans and Medicare. </a:t>
            </a:r>
          </a:p>
          <a:p>
            <a:pPr marL="548640" marR="0" lvl="0" indent="-274320" algn="l" defTabSz="914400" rtl="0" eaLnBrk="1" fontAlgn="auto" latinLnBrk="0" hangingPunct="1">
              <a:lnSpc>
                <a:spcPct val="110000"/>
              </a:lnSpc>
              <a:spcBef>
                <a:spcPts val="0"/>
              </a:spcBef>
              <a:spcAft>
                <a:spcPts val="1200"/>
              </a:spcAft>
              <a:buClrTx/>
              <a:buSzTx/>
              <a:buFont typeface="Wingdings" panose="05000000000000000000" pitchFamily="2" charset="2"/>
              <a:buChar char="§"/>
              <a:tabLst/>
              <a:defRPr/>
            </a:pPr>
            <a:r>
              <a:rPr kumimoji="0" lang="en-US" sz="2200" b="0" i="0" u="none" strike="noStrike" kern="1200" cap="none" spc="0" normalizeH="0" baseline="0" noProof="0" dirty="0">
                <a:ln>
                  <a:noFill/>
                </a:ln>
                <a:solidFill>
                  <a:srgbClr val="00529B"/>
                </a:solidFill>
                <a:effectLst/>
                <a:uLnTx/>
                <a:uFillTx/>
              </a:rPr>
              <a:t>Medicare will be her primary payer. </a:t>
            </a:r>
          </a:p>
          <a:p>
            <a:pPr marL="548640" marR="0" lvl="0" indent="-274320" algn="l" defTabSz="914400" rtl="0" eaLnBrk="1" fontAlgn="auto" latinLnBrk="0" hangingPunct="1">
              <a:lnSpc>
                <a:spcPct val="110000"/>
              </a:lnSpc>
              <a:spcBef>
                <a:spcPts val="0"/>
              </a:spcBef>
              <a:spcAft>
                <a:spcPts val="1200"/>
              </a:spcAft>
              <a:buClrTx/>
              <a:buSzTx/>
              <a:buFont typeface="Wingdings" panose="05000000000000000000" pitchFamily="2" charset="2"/>
              <a:buChar char="§"/>
              <a:tabLst/>
              <a:defRPr/>
            </a:pPr>
            <a:r>
              <a:rPr kumimoji="0" lang="en-US" sz="2200" b="0" i="0" u="none" strike="noStrike" kern="1200" cap="none" spc="0" normalizeH="0" baseline="0" noProof="0" dirty="0">
                <a:ln>
                  <a:noFill/>
                </a:ln>
                <a:solidFill>
                  <a:srgbClr val="00529B"/>
                </a:solidFill>
                <a:effectLst/>
                <a:uLnTx/>
                <a:uFillTx/>
              </a:rPr>
              <a:t>The Marketplace will end her tax credit and CSR. </a:t>
            </a:r>
          </a:p>
          <a:p>
            <a:pPr marL="548640" marR="0" lvl="0" indent="-274320" algn="l" defTabSz="914400" rtl="0" eaLnBrk="1" fontAlgn="auto" latinLnBrk="0" hangingPunct="1">
              <a:lnSpc>
                <a:spcPct val="110000"/>
              </a:lnSpc>
              <a:spcBef>
                <a:spcPts val="0"/>
              </a:spcBef>
              <a:spcAft>
                <a:spcPts val="1200"/>
              </a:spcAft>
              <a:buClrTx/>
              <a:buSzTx/>
              <a:buFont typeface="Wingdings" panose="05000000000000000000" pitchFamily="2" charset="2"/>
              <a:buChar char="§"/>
              <a:tabLst/>
              <a:defRPr/>
            </a:pPr>
            <a:r>
              <a:rPr kumimoji="0" lang="en-US" sz="2200" b="0" i="0" u="none" strike="noStrike" kern="1200" cap="none" spc="0" normalizeH="0" baseline="0" noProof="0" dirty="0">
                <a:ln>
                  <a:noFill/>
                </a:ln>
                <a:solidFill>
                  <a:srgbClr val="00529B"/>
                </a:solidFill>
                <a:effectLst/>
                <a:uLnTx/>
                <a:uFillTx/>
              </a:rPr>
              <a:t>She may get a notice that her plan will be terminated</a:t>
            </a:r>
          </a:p>
        </p:txBody>
      </p:sp>
      <p:sp>
        <p:nvSpPr>
          <p:cNvPr id="6" name="Slide Number Placeholder 5">
            <a:extLst>
              <a:ext uri="{FF2B5EF4-FFF2-40B4-BE49-F238E27FC236}">
                <a16:creationId xmlns:a16="http://schemas.microsoft.com/office/drawing/2014/main" id="{FD223782-1408-4FCD-BB45-5C63957CD98A}"/>
              </a:ext>
            </a:extLst>
          </p:cNvPr>
          <p:cNvSpPr>
            <a:spLocks noGrp="1"/>
          </p:cNvSpPr>
          <p:nvPr>
            <p:ph type="sldNum" sz="quarter" idx="12"/>
          </p:nvPr>
        </p:nvSpPr>
        <p:spPr/>
        <p:txBody>
          <a:bodyPr/>
          <a:lstStyle/>
          <a:p>
            <a:fld id="{0B2D781D-8844-5940-92D1-06EF0A7F581E}" type="slidenum">
              <a:rPr lang="en-US" smtClean="0"/>
              <a:pPr/>
              <a:t>45</a:t>
            </a:fld>
            <a:endParaRPr lang="en-US" dirty="0"/>
          </a:p>
        </p:txBody>
      </p:sp>
      <p:sp>
        <p:nvSpPr>
          <p:cNvPr id="5" name="Footer Placeholder 4">
            <a:extLst>
              <a:ext uri="{FF2B5EF4-FFF2-40B4-BE49-F238E27FC236}">
                <a16:creationId xmlns:a16="http://schemas.microsoft.com/office/drawing/2014/main" id="{3FD18D28-9C9B-4BA1-8A0A-1E86CC1E64F7}"/>
              </a:ext>
            </a:extLst>
          </p:cNvPr>
          <p:cNvSpPr>
            <a:spLocks noGrp="1"/>
          </p:cNvSpPr>
          <p:nvPr>
            <p:ph type="ftr" sz="quarter" idx="11"/>
          </p:nvPr>
        </p:nvSpPr>
        <p:spPr/>
        <p:txBody>
          <a:bodyPr/>
          <a:lstStyle/>
          <a:p>
            <a:r>
              <a:rPr lang="en-US"/>
              <a:t>Marketplace to Medicare: What You Can Expect</a:t>
            </a:r>
            <a:endParaRPr lang="en-US" dirty="0"/>
          </a:p>
        </p:txBody>
      </p:sp>
      <p:sp>
        <p:nvSpPr>
          <p:cNvPr id="4" name="Date Placeholder 3">
            <a:extLst>
              <a:ext uri="{FF2B5EF4-FFF2-40B4-BE49-F238E27FC236}">
                <a16:creationId xmlns:a16="http://schemas.microsoft.com/office/drawing/2014/main" id="{79D0EE54-F695-4BEA-9AC3-B583FF38FF40}"/>
              </a:ext>
            </a:extLst>
          </p:cNvPr>
          <p:cNvSpPr>
            <a:spLocks noGrp="1"/>
          </p:cNvSpPr>
          <p:nvPr>
            <p:ph type="dt" sz="half" idx="10"/>
          </p:nvPr>
        </p:nvSpPr>
        <p:spPr/>
        <p:txBody>
          <a:bodyPr/>
          <a:lstStyle/>
          <a:p>
            <a:r>
              <a:rPr lang="en-US"/>
              <a:t>November 2023</a:t>
            </a:r>
            <a:endParaRPr lang="en-US" dirty="0"/>
          </a:p>
        </p:txBody>
      </p:sp>
    </p:spTree>
    <p:custDataLst>
      <p:tags r:id="rId1"/>
    </p:custDataLst>
    <p:extLst>
      <p:ext uri="{BB962C8B-B14F-4D97-AF65-F5344CB8AC3E}">
        <p14:creationId xmlns:p14="http://schemas.microsoft.com/office/powerpoint/2010/main" val="2236130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7267D-77BB-4FDD-8CA2-93C182004345}"/>
              </a:ext>
            </a:extLst>
          </p:cNvPr>
          <p:cNvSpPr>
            <a:spLocks noGrp="1"/>
          </p:cNvSpPr>
          <p:nvPr>
            <p:ph type="title"/>
          </p:nvPr>
        </p:nvSpPr>
        <p:spPr/>
        <p:txBody>
          <a:bodyPr>
            <a:normAutofit/>
          </a:bodyPr>
          <a:lstStyle/>
          <a:p>
            <a:r>
              <a:rPr lang="en-US" dirty="0">
                <a:latin typeface="Arial Black"/>
              </a:rPr>
              <a:t>Scenario: Question 2 – Poll </a:t>
            </a:r>
            <a:endParaRPr lang="en-US" dirty="0"/>
          </a:p>
        </p:txBody>
      </p:sp>
      <p:sp>
        <p:nvSpPr>
          <p:cNvPr id="3" name="Content Placeholder 2">
            <a:extLst>
              <a:ext uri="{FF2B5EF4-FFF2-40B4-BE49-F238E27FC236}">
                <a16:creationId xmlns:a16="http://schemas.microsoft.com/office/drawing/2014/main" id="{756E5443-CA0B-DD9B-E51E-E74C00C76F77}"/>
              </a:ext>
            </a:extLst>
          </p:cNvPr>
          <p:cNvSpPr>
            <a:spLocks noGrp="1"/>
          </p:cNvSpPr>
          <p:nvPr>
            <p:ph sz="quarter" idx="13"/>
          </p:nvPr>
        </p:nvSpPr>
        <p:spPr>
          <a:xfrm>
            <a:off x="1828800" y="1828800"/>
            <a:ext cx="8305800" cy="2744787"/>
          </a:xfrm>
        </p:spPr>
        <p:txBody>
          <a:bodyPr>
            <a:normAutofit fontScale="92500" lnSpcReduction="10000"/>
          </a:bodyPr>
          <a:lstStyle/>
          <a:p>
            <a:pPr marL="0" marR="0" lvl="0" indent="0" algn="l" defTabSz="914400" rtl="0" eaLnBrk="1" fontAlgn="auto" latinLnBrk="0" hangingPunct="1">
              <a:lnSpc>
                <a:spcPct val="110000"/>
              </a:lnSpc>
              <a:spcAft>
                <a:spcPts val="1800"/>
              </a:spcAft>
              <a:buClrTx/>
              <a:buSzTx/>
              <a:buFontTx/>
              <a:buNone/>
              <a:tabLst/>
              <a:defRPr/>
            </a:pPr>
            <a:r>
              <a:rPr kumimoji="0" lang="en-US" b="1" i="0" u="none" strike="noStrike" kern="1200" cap="none" spc="0" normalizeH="0" baseline="0" noProof="0" dirty="0">
                <a:ln>
                  <a:noFill/>
                </a:ln>
                <a:solidFill>
                  <a:srgbClr val="00529B"/>
                </a:solidFill>
                <a:effectLst/>
                <a:uLnTx/>
                <a:uFillTx/>
              </a:rPr>
              <a:t>When should Ms. Stone sign up for Medicare?</a:t>
            </a:r>
          </a:p>
          <a:p>
            <a:pPr marL="457200" marR="0" lvl="0" indent="-457200" algn="l" defTabSz="914400" rtl="0" eaLnBrk="1" fontAlgn="auto" latinLnBrk="0" hangingPunct="1">
              <a:lnSpc>
                <a:spcPct val="110000"/>
              </a:lnSpc>
              <a:spcAft>
                <a:spcPts val="1200"/>
              </a:spcAft>
              <a:buClrTx/>
              <a:buSzTx/>
              <a:buFontTx/>
              <a:buAutoNum type="alphaLcPeriod"/>
              <a:tabLst/>
              <a:defRPr/>
            </a:pPr>
            <a:r>
              <a:rPr kumimoji="0" lang="en-US" sz="2800" b="0" i="0" u="none" strike="noStrike" kern="1200" cap="none" spc="0" normalizeH="0" baseline="0" noProof="0" dirty="0">
                <a:ln>
                  <a:noFill/>
                </a:ln>
                <a:solidFill>
                  <a:srgbClr val="00529B"/>
                </a:solidFill>
                <a:effectLst/>
                <a:uLnTx/>
                <a:uFillTx/>
              </a:rPr>
              <a:t>Now</a:t>
            </a:r>
            <a:endParaRPr kumimoji="0" lang="en-US" sz="2800" b="0" i="0" u="none" strike="noStrike" kern="1200" cap="none" spc="0" normalizeH="0" baseline="0" noProof="0" dirty="0">
              <a:ln>
                <a:noFill/>
              </a:ln>
              <a:solidFill>
                <a:srgbClr val="000000"/>
              </a:solidFill>
              <a:effectLst/>
              <a:uLnTx/>
              <a:uFillTx/>
            </a:endParaRPr>
          </a:p>
          <a:p>
            <a:pPr marL="457200" marR="0" lvl="0" indent="-457200" algn="l" defTabSz="914400" rtl="0" eaLnBrk="1" fontAlgn="auto" latinLnBrk="0" hangingPunct="1">
              <a:lnSpc>
                <a:spcPct val="110000"/>
              </a:lnSpc>
              <a:spcAft>
                <a:spcPts val="1200"/>
              </a:spcAft>
              <a:buClrTx/>
              <a:buSzTx/>
              <a:buFontTx/>
              <a:buAutoNum type="alphaLcPeriod"/>
              <a:tabLst/>
              <a:defRPr/>
            </a:pPr>
            <a:r>
              <a:rPr kumimoji="0" lang="en-US" sz="2800" b="0" i="0" u="none" strike="noStrike" kern="1200" cap="none" spc="0" normalizeH="0" baseline="0" noProof="0" dirty="0">
                <a:ln>
                  <a:noFill/>
                </a:ln>
                <a:solidFill>
                  <a:srgbClr val="00529B"/>
                </a:solidFill>
                <a:effectLst/>
                <a:uLnTx/>
                <a:uFillTx/>
              </a:rPr>
              <a:t>When she turns 65 next month</a:t>
            </a:r>
          </a:p>
          <a:p>
            <a:pPr marL="457200" marR="0" lvl="0" indent="-457200" algn="l" defTabSz="914400" rtl="0" eaLnBrk="1" fontAlgn="auto" latinLnBrk="0" hangingPunct="1">
              <a:lnSpc>
                <a:spcPct val="110000"/>
              </a:lnSpc>
              <a:spcAft>
                <a:spcPts val="1200"/>
              </a:spcAft>
              <a:buClrTx/>
              <a:buSzTx/>
              <a:buFontTx/>
              <a:buAutoNum type="alphaLcPeriod"/>
              <a:tabLst/>
              <a:defRPr/>
            </a:pPr>
            <a:r>
              <a:rPr kumimoji="0" lang="en-US" sz="2800" b="0" i="0" u="none" strike="noStrike" kern="1200" cap="none" spc="0" normalizeH="0" baseline="0" noProof="0" dirty="0">
                <a:ln>
                  <a:noFill/>
                </a:ln>
                <a:solidFill>
                  <a:srgbClr val="00529B"/>
                </a:solidFill>
                <a:effectLst/>
                <a:uLnTx/>
                <a:uFillTx/>
              </a:rPr>
              <a:t>She shouldn’t sign up at all</a:t>
            </a:r>
          </a:p>
          <a:p>
            <a:pPr marL="457200" marR="0" lvl="0" indent="-457200" algn="l" defTabSz="914400" rtl="0" eaLnBrk="1" fontAlgn="auto" latinLnBrk="0" hangingPunct="1">
              <a:lnSpc>
                <a:spcPct val="110000"/>
              </a:lnSpc>
              <a:spcAft>
                <a:spcPts val="1200"/>
              </a:spcAft>
              <a:buClrTx/>
              <a:buSzTx/>
              <a:buFontTx/>
              <a:buAutoNum type="alphaLcPeriod"/>
              <a:tabLst/>
              <a:defRPr/>
            </a:pPr>
            <a:r>
              <a:rPr kumimoji="0" lang="en-US" sz="2800" b="0" i="0" u="none" strike="noStrike" kern="1200" cap="none" spc="0" normalizeH="0" baseline="0" noProof="0" dirty="0">
                <a:ln>
                  <a:noFill/>
                </a:ln>
                <a:solidFill>
                  <a:srgbClr val="00529B"/>
                </a:solidFill>
                <a:effectLst/>
                <a:uLnTx/>
                <a:uFillTx/>
              </a:rPr>
              <a:t>None of the above</a:t>
            </a:r>
          </a:p>
        </p:txBody>
      </p:sp>
      <p:sp>
        <p:nvSpPr>
          <p:cNvPr id="8" name="Rounded Rectangle 5" descr="Green box highlighting the correct answer: A">
            <a:extLst>
              <a:ext uri="{FF2B5EF4-FFF2-40B4-BE49-F238E27FC236}">
                <a16:creationId xmlns:a16="http://schemas.microsoft.com/office/drawing/2014/main" id="{5628A90E-0475-442C-91B3-81FB353589DC}"/>
              </a:ext>
            </a:extLst>
          </p:cNvPr>
          <p:cNvSpPr/>
          <p:nvPr/>
        </p:nvSpPr>
        <p:spPr>
          <a:xfrm>
            <a:off x="1846448" y="2395959"/>
            <a:ext cx="1533362" cy="466096"/>
          </a:xfrm>
          <a:prstGeom prst="roundRect">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Slide Number Placeholder 5">
            <a:extLst>
              <a:ext uri="{FF2B5EF4-FFF2-40B4-BE49-F238E27FC236}">
                <a16:creationId xmlns:a16="http://schemas.microsoft.com/office/drawing/2014/main" id="{FD223782-1408-4FCD-BB45-5C63957CD98A}"/>
              </a:ext>
            </a:extLst>
          </p:cNvPr>
          <p:cNvSpPr>
            <a:spLocks noGrp="1"/>
          </p:cNvSpPr>
          <p:nvPr>
            <p:ph type="sldNum" sz="quarter" idx="12"/>
          </p:nvPr>
        </p:nvSpPr>
        <p:spPr/>
        <p:txBody>
          <a:bodyPr/>
          <a:lstStyle/>
          <a:p>
            <a:fld id="{0B2D781D-8844-5940-92D1-06EF0A7F581E}" type="slidenum">
              <a:rPr lang="en-US" smtClean="0"/>
              <a:pPr/>
              <a:t>46</a:t>
            </a:fld>
            <a:endParaRPr lang="en-US" dirty="0"/>
          </a:p>
        </p:txBody>
      </p:sp>
      <p:sp>
        <p:nvSpPr>
          <p:cNvPr id="5" name="Footer Placeholder 4">
            <a:extLst>
              <a:ext uri="{FF2B5EF4-FFF2-40B4-BE49-F238E27FC236}">
                <a16:creationId xmlns:a16="http://schemas.microsoft.com/office/drawing/2014/main" id="{3FD18D28-9C9B-4BA1-8A0A-1E86CC1E64F7}"/>
              </a:ext>
            </a:extLst>
          </p:cNvPr>
          <p:cNvSpPr>
            <a:spLocks noGrp="1"/>
          </p:cNvSpPr>
          <p:nvPr>
            <p:ph type="ftr" sz="quarter" idx="11"/>
          </p:nvPr>
        </p:nvSpPr>
        <p:spPr/>
        <p:txBody>
          <a:bodyPr/>
          <a:lstStyle/>
          <a:p>
            <a:r>
              <a:rPr lang="en-US"/>
              <a:t>Marketplace to Medicare: What You Can Expect</a:t>
            </a:r>
            <a:endParaRPr lang="en-US" dirty="0"/>
          </a:p>
        </p:txBody>
      </p:sp>
      <p:sp>
        <p:nvSpPr>
          <p:cNvPr id="4" name="Date Placeholder 3">
            <a:extLst>
              <a:ext uri="{FF2B5EF4-FFF2-40B4-BE49-F238E27FC236}">
                <a16:creationId xmlns:a16="http://schemas.microsoft.com/office/drawing/2014/main" id="{79D0EE54-F695-4BEA-9AC3-B583FF38FF40}"/>
              </a:ext>
            </a:extLst>
          </p:cNvPr>
          <p:cNvSpPr>
            <a:spLocks noGrp="1"/>
          </p:cNvSpPr>
          <p:nvPr>
            <p:ph type="dt" sz="half" idx="10"/>
          </p:nvPr>
        </p:nvSpPr>
        <p:spPr/>
        <p:txBody>
          <a:bodyPr/>
          <a:lstStyle/>
          <a:p>
            <a:r>
              <a:rPr lang="en-US"/>
              <a:t>November 2023</a:t>
            </a:r>
            <a:endParaRPr lang="en-US" dirty="0"/>
          </a:p>
        </p:txBody>
      </p:sp>
    </p:spTree>
    <p:custDataLst>
      <p:tags r:id="rId1"/>
    </p:custDataLst>
    <p:extLst>
      <p:ext uri="{BB962C8B-B14F-4D97-AF65-F5344CB8AC3E}">
        <p14:creationId xmlns:p14="http://schemas.microsoft.com/office/powerpoint/2010/main" val="3919507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7267D-77BB-4FDD-8CA2-93C182004345}"/>
              </a:ext>
            </a:extLst>
          </p:cNvPr>
          <p:cNvSpPr>
            <a:spLocks noGrp="1"/>
          </p:cNvSpPr>
          <p:nvPr>
            <p:ph type="title"/>
          </p:nvPr>
        </p:nvSpPr>
        <p:spPr>
          <a:xfrm>
            <a:off x="0" y="0"/>
            <a:ext cx="12192000" cy="1123405"/>
          </a:xfrm>
        </p:spPr>
        <p:txBody>
          <a:bodyPr>
            <a:normAutofit/>
          </a:bodyPr>
          <a:lstStyle/>
          <a:p>
            <a:pPr algn="ctr"/>
            <a:r>
              <a:rPr lang="en-US" dirty="0">
                <a:latin typeface="Arial Black"/>
              </a:rPr>
              <a:t>Scenario: Answer to Question 2</a:t>
            </a:r>
            <a:endParaRPr lang="en-US" dirty="0"/>
          </a:p>
        </p:txBody>
      </p:sp>
      <p:sp>
        <p:nvSpPr>
          <p:cNvPr id="3" name="Text Placeholder 2">
            <a:extLst>
              <a:ext uri="{FF2B5EF4-FFF2-40B4-BE49-F238E27FC236}">
                <a16:creationId xmlns:a16="http://schemas.microsoft.com/office/drawing/2014/main" id="{83CF653A-B37A-CE4C-A224-DFCBC6E688F9}"/>
              </a:ext>
            </a:extLst>
          </p:cNvPr>
          <p:cNvSpPr>
            <a:spLocks noGrp="1"/>
          </p:cNvSpPr>
          <p:nvPr>
            <p:ph type="body" sz="quarter" idx="13"/>
          </p:nvPr>
        </p:nvSpPr>
        <p:spPr>
          <a:xfrm>
            <a:off x="1828800" y="1828800"/>
            <a:ext cx="9729654" cy="3810569"/>
          </a:xfrm>
        </p:spPr>
        <p:txBody>
          <a:bodyPr>
            <a:normAutofit/>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2400" b="1" i="0" u="none" strike="noStrike" kern="1200" cap="none" spc="0" normalizeH="0" baseline="0" noProof="0" dirty="0">
                <a:ln>
                  <a:noFill/>
                </a:ln>
                <a:solidFill>
                  <a:srgbClr val="00529B"/>
                </a:solidFill>
                <a:effectLst/>
                <a:uLnTx/>
                <a:uFillTx/>
              </a:rPr>
              <a:t>When should Ms. Stone enroll in Medicare? </a:t>
            </a:r>
          </a:p>
          <a:p>
            <a:pPr marL="274320" marR="0" lvl="0" indent="-274320" algn="l"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rgbClr val="00529B"/>
                </a:solidFill>
                <a:effectLst/>
                <a:uLnTx/>
                <a:uFillTx/>
              </a:rPr>
              <a:t>She should consider enrolling now. </a:t>
            </a:r>
          </a:p>
          <a:p>
            <a:pPr marL="274320" marR="0" lvl="0" indent="-274320" algn="l"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rgbClr val="00529B"/>
                </a:solidFill>
                <a:effectLst/>
                <a:uLnTx/>
                <a:uFillTx/>
              </a:rPr>
              <a:t>She’s in her Initial Enrollment Period (IEP), which is her first opportunity to sign up for Medicare. </a:t>
            </a:r>
          </a:p>
          <a:p>
            <a:pPr marL="274320" marR="0" lvl="0" indent="-274320" algn="l"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rgbClr val="00529B"/>
                </a:solidFill>
                <a:effectLst/>
                <a:uLnTx/>
                <a:uFillTx/>
              </a:rPr>
              <a:t>If she enrolls during her IEP, she won’t have to worry about late enrollment penalties.</a:t>
            </a:r>
          </a:p>
          <a:p>
            <a:pPr marL="274320" marR="0" lvl="0" indent="-274320" algn="l"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lang="en-US" sz="2400" dirty="0">
                <a:solidFill>
                  <a:srgbClr val="00529B"/>
                </a:solidFill>
              </a:rPr>
              <a:t>There’s no cost in getting Part A coverage because it’s premium-free for her based on her husband’s record</a:t>
            </a:r>
            <a:endParaRPr kumimoji="0" lang="en-US" sz="2400" b="0" i="0" u="none" strike="noStrike" kern="1200" cap="none" spc="0" normalizeH="0" baseline="0" noProof="0" dirty="0">
              <a:ln>
                <a:noFill/>
              </a:ln>
              <a:solidFill>
                <a:srgbClr val="00529B"/>
              </a:solidFill>
              <a:effectLst/>
              <a:uLnTx/>
              <a:uFillTx/>
            </a:endParaRPr>
          </a:p>
        </p:txBody>
      </p:sp>
      <p:sp>
        <p:nvSpPr>
          <p:cNvPr id="6" name="Slide Number Placeholder 5">
            <a:extLst>
              <a:ext uri="{FF2B5EF4-FFF2-40B4-BE49-F238E27FC236}">
                <a16:creationId xmlns:a16="http://schemas.microsoft.com/office/drawing/2014/main" id="{FD223782-1408-4FCD-BB45-5C63957CD98A}"/>
              </a:ext>
            </a:extLst>
          </p:cNvPr>
          <p:cNvSpPr>
            <a:spLocks noGrp="1"/>
          </p:cNvSpPr>
          <p:nvPr>
            <p:ph type="sldNum" sz="quarter" idx="12"/>
          </p:nvPr>
        </p:nvSpPr>
        <p:spPr/>
        <p:txBody>
          <a:bodyPr/>
          <a:lstStyle/>
          <a:p>
            <a:fld id="{0B2D781D-8844-5940-92D1-06EF0A7F581E}" type="slidenum">
              <a:rPr lang="en-US" smtClean="0"/>
              <a:pPr/>
              <a:t>47</a:t>
            </a:fld>
            <a:endParaRPr lang="en-US" dirty="0"/>
          </a:p>
        </p:txBody>
      </p:sp>
      <p:sp>
        <p:nvSpPr>
          <p:cNvPr id="5" name="Footer Placeholder 4">
            <a:extLst>
              <a:ext uri="{FF2B5EF4-FFF2-40B4-BE49-F238E27FC236}">
                <a16:creationId xmlns:a16="http://schemas.microsoft.com/office/drawing/2014/main" id="{3FD18D28-9C9B-4BA1-8A0A-1E86CC1E64F7}"/>
              </a:ext>
            </a:extLst>
          </p:cNvPr>
          <p:cNvSpPr>
            <a:spLocks noGrp="1"/>
          </p:cNvSpPr>
          <p:nvPr>
            <p:ph type="ftr" sz="quarter" idx="11"/>
          </p:nvPr>
        </p:nvSpPr>
        <p:spPr/>
        <p:txBody>
          <a:bodyPr/>
          <a:lstStyle/>
          <a:p>
            <a:r>
              <a:rPr lang="en-US"/>
              <a:t>Marketplace to Medicare: What You Can Expect</a:t>
            </a:r>
            <a:endParaRPr lang="en-US" dirty="0"/>
          </a:p>
        </p:txBody>
      </p:sp>
      <p:sp>
        <p:nvSpPr>
          <p:cNvPr id="4" name="Date Placeholder 3">
            <a:extLst>
              <a:ext uri="{FF2B5EF4-FFF2-40B4-BE49-F238E27FC236}">
                <a16:creationId xmlns:a16="http://schemas.microsoft.com/office/drawing/2014/main" id="{79D0EE54-F695-4BEA-9AC3-B583FF38FF40}"/>
              </a:ext>
            </a:extLst>
          </p:cNvPr>
          <p:cNvSpPr>
            <a:spLocks noGrp="1"/>
          </p:cNvSpPr>
          <p:nvPr>
            <p:ph type="dt" sz="half" idx="10"/>
          </p:nvPr>
        </p:nvSpPr>
        <p:spPr/>
        <p:txBody>
          <a:bodyPr/>
          <a:lstStyle/>
          <a:p>
            <a:r>
              <a:rPr lang="en-US"/>
              <a:t>November 2023</a:t>
            </a:r>
            <a:endParaRPr lang="en-US" dirty="0"/>
          </a:p>
        </p:txBody>
      </p:sp>
    </p:spTree>
    <p:custDataLst>
      <p:tags r:id="rId1"/>
    </p:custDataLst>
    <p:extLst>
      <p:ext uri="{BB962C8B-B14F-4D97-AF65-F5344CB8AC3E}">
        <p14:creationId xmlns:p14="http://schemas.microsoft.com/office/powerpoint/2010/main" val="4183094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7267D-77BB-4FDD-8CA2-93C182004345}"/>
              </a:ext>
            </a:extLst>
          </p:cNvPr>
          <p:cNvSpPr>
            <a:spLocks noGrp="1"/>
          </p:cNvSpPr>
          <p:nvPr>
            <p:ph type="title"/>
          </p:nvPr>
        </p:nvSpPr>
        <p:spPr/>
        <p:txBody>
          <a:bodyPr>
            <a:normAutofit/>
          </a:bodyPr>
          <a:lstStyle/>
          <a:p>
            <a:r>
              <a:rPr lang="en-US" dirty="0">
                <a:latin typeface="Arial Black"/>
              </a:rPr>
              <a:t>Scenario: Question 3 – Open Chat </a:t>
            </a:r>
            <a:endParaRPr lang="en-US" dirty="0"/>
          </a:p>
        </p:txBody>
      </p:sp>
      <p:sp>
        <p:nvSpPr>
          <p:cNvPr id="3" name="Content Placeholder 2">
            <a:extLst>
              <a:ext uri="{FF2B5EF4-FFF2-40B4-BE49-F238E27FC236}">
                <a16:creationId xmlns:a16="http://schemas.microsoft.com/office/drawing/2014/main" id="{6BD4509D-3420-ABE1-0A4A-1C9BCC606FD9}"/>
              </a:ext>
            </a:extLst>
          </p:cNvPr>
          <p:cNvSpPr>
            <a:spLocks noGrp="1"/>
          </p:cNvSpPr>
          <p:nvPr>
            <p:ph sz="quarter" idx="13"/>
          </p:nvPr>
        </p:nvSpPr>
        <p:spPr>
          <a:xfrm>
            <a:off x="1828799" y="1828800"/>
            <a:ext cx="8993529" cy="2744787"/>
          </a:xfrm>
        </p:spPr>
        <p:txBody>
          <a:bodyPr>
            <a:norm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1" i="0" u="none" strike="noStrike" kern="1200" cap="none" spc="0" normalizeH="0" baseline="0" noProof="0" dirty="0">
                <a:ln>
                  <a:noFill/>
                </a:ln>
                <a:solidFill>
                  <a:srgbClr val="00529B"/>
                </a:solidFill>
                <a:effectLst/>
                <a:uLnTx/>
                <a:uFillTx/>
              </a:rPr>
              <a:t>What should Ms. Stone consider if she enrolls in Medicare? </a:t>
            </a:r>
            <a:endParaRPr kumimoji="0" lang="en-US" sz="2400" b="0" i="0" u="none" strike="noStrike" kern="1200" cap="none" spc="0" normalizeH="0" baseline="0" noProof="0" dirty="0">
              <a:ln>
                <a:noFill/>
              </a:ln>
              <a:solidFill>
                <a:srgbClr val="00529B"/>
              </a:solidFill>
              <a:effectLst/>
              <a:uLnTx/>
              <a:uFillTx/>
            </a:endParaRPr>
          </a:p>
        </p:txBody>
      </p:sp>
      <p:sp>
        <p:nvSpPr>
          <p:cNvPr id="6" name="Slide Number Placeholder 5">
            <a:extLst>
              <a:ext uri="{FF2B5EF4-FFF2-40B4-BE49-F238E27FC236}">
                <a16:creationId xmlns:a16="http://schemas.microsoft.com/office/drawing/2014/main" id="{FD223782-1408-4FCD-BB45-5C63957CD98A}"/>
              </a:ext>
            </a:extLst>
          </p:cNvPr>
          <p:cNvSpPr>
            <a:spLocks noGrp="1"/>
          </p:cNvSpPr>
          <p:nvPr>
            <p:ph type="sldNum" sz="quarter" idx="12"/>
          </p:nvPr>
        </p:nvSpPr>
        <p:spPr/>
        <p:txBody>
          <a:bodyPr/>
          <a:lstStyle/>
          <a:p>
            <a:fld id="{0B2D781D-8844-5940-92D1-06EF0A7F581E}" type="slidenum">
              <a:rPr lang="en-US" smtClean="0"/>
              <a:pPr/>
              <a:t>48</a:t>
            </a:fld>
            <a:endParaRPr lang="en-US" dirty="0"/>
          </a:p>
        </p:txBody>
      </p:sp>
      <p:sp>
        <p:nvSpPr>
          <p:cNvPr id="5" name="Footer Placeholder 4">
            <a:extLst>
              <a:ext uri="{FF2B5EF4-FFF2-40B4-BE49-F238E27FC236}">
                <a16:creationId xmlns:a16="http://schemas.microsoft.com/office/drawing/2014/main" id="{3FD18D28-9C9B-4BA1-8A0A-1E86CC1E64F7}"/>
              </a:ext>
            </a:extLst>
          </p:cNvPr>
          <p:cNvSpPr>
            <a:spLocks noGrp="1"/>
          </p:cNvSpPr>
          <p:nvPr>
            <p:ph type="ftr" sz="quarter" idx="11"/>
          </p:nvPr>
        </p:nvSpPr>
        <p:spPr/>
        <p:txBody>
          <a:bodyPr/>
          <a:lstStyle/>
          <a:p>
            <a:r>
              <a:rPr lang="en-US"/>
              <a:t>Marketplace to Medicare: What You Can Expect</a:t>
            </a:r>
            <a:endParaRPr lang="en-US" dirty="0"/>
          </a:p>
        </p:txBody>
      </p:sp>
      <p:sp>
        <p:nvSpPr>
          <p:cNvPr id="4" name="Date Placeholder 3">
            <a:extLst>
              <a:ext uri="{FF2B5EF4-FFF2-40B4-BE49-F238E27FC236}">
                <a16:creationId xmlns:a16="http://schemas.microsoft.com/office/drawing/2014/main" id="{79D0EE54-F695-4BEA-9AC3-B583FF38FF40}"/>
              </a:ext>
            </a:extLst>
          </p:cNvPr>
          <p:cNvSpPr>
            <a:spLocks noGrp="1"/>
          </p:cNvSpPr>
          <p:nvPr>
            <p:ph type="dt" sz="half" idx="10"/>
          </p:nvPr>
        </p:nvSpPr>
        <p:spPr/>
        <p:txBody>
          <a:bodyPr/>
          <a:lstStyle/>
          <a:p>
            <a:r>
              <a:rPr lang="en-US"/>
              <a:t>November 2023</a:t>
            </a:r>
            <a:endParaRPr lang="en-US" dirty="0"/>
          </a:p>
        </p:txBody>
      </p:sp>
    </p:spTree>
    <p:custDataLst>
      <p:tags r:id="rId1"/>
    </p:custDataLst>
    <p:extLst>
      <p:ext uri="{BB962C8B-B14F-4D97-AF65-F5344CB8AC3E}">
        <p14:creationId xmlns:p14="http://schemas.microsoft.com/office/powerpoint/2010/main" val="1994169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7267D-77BB-4FDD-8CA2-93C182004345}"/>
              </a:ext>
            </a:extLst>
          </p:cNvPr>
          <p:cNvSpPr>
            <a:spLocks noGrp="1"/>
          </p:cNvSpPr>
          <p:nvPr>
            <p:ph type="title"/>
          </p:nvPr>
        </p:nvSpPr>
        <p:spPr>
          <a:xfrm>
            <a:off x="0" y="0"/>
            <a:ext cx="12192000" cy="1123405"/>
          </a:xfrm>
        </p:spPr>
        <p:txBody>
          <a:bodyPr>
            <a:normAutofit/>
          </a:bodyPr>
          <a:lstStyle/>
          <a:p>
            <a:pPr algn="ctr"/>
            <a:r>
              <a:rPr lang="en-US" dirty="0">
                <a:latin typeface="Arial Black"/>
              </a:rPr>
              <a:t>Scenario: Answer to Question 3</a:t>
            </a:r>
            <a:endParaRPr lang="en-US" dirty="0"/>
          </a:p>
        </p:txBody>
      </p:sp>
      <p:sp>
        <p:nvSpPr>
          <p:cNvPr id="3" name="Text Placeholder 2">
            <a:extLst>
              <a:ext uri="{FF2B5EF4-FFF2-40B4-BE49-F238E27FC236}">
                <a16:creationId xmlns:a16="http://schemas.microsoft.com/office/drawing/2014/main" id="{BE33BC11-FD68-237C-3036-CFEFBE387F7F}"/>
              </a:ext>
            </a:extLst>
          </p:cNvPr>
          <p:cNvSpPr>
            <a:spLocks noGrp="1"/>
          </p:cNvSpPr>
          <p:nvPr>
            <p:ph type="body" sz="quarter" idx="13"/>
          </p:nvPr>
        </p:nvSpPr>
        <p:spPr>
          <a:xfrm>
            <a:off x="1828800" y="1828800"/>
            <a:ext cx="9729654" cy="3810569"/>
          </a:xfrm>
        </p:spPr>
        <p:txBody>
          <a:bodyPr>
            <a:normAutofit/>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2400" b="1" i="0" u="none" strike="noStrike" kern="1200" cap="none" spc="0" normalizeH="0" baseline="0" noProof="0" dirty="0">
                <a:ln>
                  <a:noFill/>
                </a:ln>
                <a:solidFill>
                  <a:srgbClr val="00529B"/>
                </a:solidFill>
                <a:effectLst/>
                <a:uLnTx/>
                <a:uFillTx/>
              </a:rPr>
              <a:t>What might Ms. Stone consider if she signs up for Medicare?</a:t>
            </a:r>
          </a:p>
          <a:p>
            <a:pPr marL="548640" marR="0" lvl="0" indent="-274320" algn="l"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rgbClr val="00529B"/>
                </a:solidFill>
                <a:effectLst/>
                <a:uLnTx/>
                <a:uFillTx/>
              </a:rPr>
              <a:t>Medicare Supplement Insurance (Medigap) </a:t>
            </a:r>
          </a:p>
          <a:p>
            <a:pPr marL="548640" marR="0" lvl="0" indent="-274320" algn="l"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rgbClr val="00529B"/>
                </a:solidFill>
                <a:effectLst/>
                <a:uLnTx/>
                <a:uFillTx/>
              </a:rPr>
              <a:t>Medicare Savings Programs </a:t>
            </a:r>
            <a:r>
              <a:rPr kumimoji="0" lang="en-US" sz="2400" b="1" i="0" u="none" strike="noStrike" kern="1200" cap="none" spc="0" normalizeH="0" baseline="0" noProof="0" dirty="0">
                <a:ln>
                  <a:noFill/>
                </a:ln>
                <a:solidFill>
                  <a:srgbClr val="00529B"/>
                </a:solidFill>
                <a:effectLst/>
                <a:uLnTx/>
                <a:uFillTx/>
              </a:rPr>
              <a:t> </a:t>
            </a:r>
            <a:endParaRPr kumimoji="0" lang="en-US" sz="2400" b="0" i="0" u="none" strike="noStrike" kern="1200" cap="none" spc="0" normalizeH="0" baseline="0" noProof="0" dirty="0">
              <a:ln>
                <a:noFill/>
              </a:ln>
              <a:solidFill>
                <a:srgbClr val="00529B"/>
              </a:solidFill>
              <a:effectLst/>
              <a:uLnTx/>
              <a:uFillTx/>
            </a:endParaRPr>
          </a:p>
        </p:txBody>
      </p:sp>
      <p:sp>
        <p:nvSpPr>
          <p:cNvPr id="6" name="Slide Number Placeholder 5">
            <a:extLst>
              <a:ext uri="{FF2B5EF4-FFF2-40B4-BE49-F238E27FC236}">
                <a16:creationId xmlns:a16="http://schemas.microsoft.com/office/drawing/2014/main" id="{FD223782-1408-4FCD-BB45-5C63957CD98A}"/>
              </a:ext>
            </a:extLst>
          </p:cNvPr>
          <p:cNvSpPr>
            <a:spLocks noGrp="1"/>
          </p:cNvSpPr>
          <p:nvPr>
            <p:ph type="sldNum" sz="quarter" idx="12"/>
          </p:nvPr>
        </p:nvSpPr>
        <p:spPr/>
        <p:txBody>
          <a:bodyPr/>
          <a:lstStyle/>
          <a:p>
            <a:fld id="{0B2D781D-8844-5940-92D1-06EF0A7F581E}" type="slidenum">
              <a:rPr lang="en-US" smtClean="0"/>
              <a:pPr/>
              <a:t>49</a:t>
            </a:fld>
            <a:endParaRPr lang="en-US" dirty="0"/>
          </a:p>
        </p:txBody>
      </p:sp>
      <p:sp>
        <p:nvSpPr>
          <p:cNvPr id="5" name="Footer Placeholder 4">
            <a:extLst>
              <a:ext uri="{FF2B5EF4-FFF2-40B4-BE49-F238E27FC236}">
                <a16:creationId xmlns:a16="http://schemas.microsoft.com/office/drawing/2014/main" id="{3FD18D28-9C9B-4BA1-8A0A-1E86CC1E64F7}"/>
              </a:ext>
            </a:extLst>
          </p:cNvPr>
          <p:cNvSpPr>
            <a:spLocks noGrp="1"/>
          </p:cNvSpPr>
          <p:nvPr>
            <p:ph type="ftr" sz="quarter" idx="11"/>
          </p:nvPr>
        </p:nvSpPr>
        <p:spPr/>
        <p:txBody>
          <a:bodyPr/>
          <a:lstStyle/>
          <a:p>
            <a:r>
              <a:rPr lang="en-US"/>
              <a:t>Marketplace to Medicare: What You Can Expect</a:t>
            </a:r>
            <a:endParaRPr lang="en-US" dirty="0"/>
          </a:p>
        </p:txBody>
      </p:sp>
      <p:sp>
        <p:nvSpPr>
          <p:cNvPr id="4" name="Date Placeholder 3">
            <a:extLst>
              <a:ext uri="{FF2B5EF4-FFF2-40B4-BE49-F238E27FC236}">
                <a16:creationId xmlns:a16="http://schemas.microsoft.com/office/drawing/2014/main" id="{79D0EE54-F695-4BEA-9AC3-B583FF38FF40}"/>
              </a:ext>
            </a:extLst>
          </p:cNvPr>
          <p:cNvSpPr>
            <a:spLocks noGrp="1"/>
          </p:cNvSpPr>
          <p:nvPr>
            <p:ph type="dt" sz="half" idx="10"/>
          </p:nvPr>
        </p:nvSpPr>
        <p:spPr/>
        <p:txBody>
          <a:bodyPr/>
          <a:lstStyle/>
          <a:p>
            <a:r>
              <a:rPr lang="en-US"/>
              <a:t>November 2023</a:t>
            </a:r>
            <a:endParaRPr lang="en-US" dirty="0"/>
          </a:p>
        </p:txBody>
      </p:sp>
    </p:spTree>
    <p:custDataLst>
      <p:tags r:id="rId1"/>
    </p:custDataLst>
    <p:extLst>
      <p:ext uri="{BB962C8B-B14F-4D97-AF65-F5344CB8AC3E}">
        <p14:creationId xmlns:p14="http://schemas.microsoft.com/office/powerpoint/2010/main" val="1976107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494AF-5FB6-214B-3700-CFBCAA1CABC1}"/>
              </a:ext>
            </a:extLst>
          </p:cNvPr>
          <p:cNvSpPr>
            <a:spLocks noGrp="1"/>
          </p:cNvSpPr>
          <p:nvPr>
            <p:ph type="title"/>
          </p:nvPr>
        </p:nvSpPr>
        <p:spPr/>
        <p:txBody>
          <a:bodyPr/>
          <a:lstStyle/>
          <a:p>
            <a:r>
              <a:rPr lang="en-US" sz="3000" dirty="0"/>
              <a:t>What Are the Parts of Medicare?</a:t>
            </a:r>
            <a:endParaRPr lang="en-US" dirty="0"/>
          </a:p>
        </p:txBody>
      </p:sp>
      <p:sp>
        <p:nvSpPr>
          <p:cNvPr id="6" name="Content Placeholder 5">
            <a:extLst>
              <a:ext uri="{FF2B5EF4-FFF2-40B4-BE49-F238E27FC236}">
                <a16:creationId xmlns:a16="http://schemas.microsoft.com/office/drawing/2014/main" id="{E3126DEF-3517-BFEF-F8E3-B03D68F82314}"/>
              </a:ext>
            </a:extLst>
          </p:cNvPr>
          <p:cNvSpPr>
            <a:spLocks noGrp="1"/>
          </p:cNvSpPr>
          <p:nvPr>
            <p:ph sz="quarter" idx="13"/>
          </p:nvPr>
        </p:nvSpPr>
        <p:spPr>
          <a:xfrm>
            <a:off x="1587882" y="4017246"/>
            <a:ext cx="2943940" cy="960120"/>
          </a:xfrm>
        </p:spPr>
        <p:txBody>
          <a:bodyPr/>
          <a:lstStyle/>
          <a:p>
            <a:pPr marL="0" lvl="0" indent="0" algn="ctr">
              <a:spcAft>
                <a:spcPts val="0"/>
              </a:spcAft>
              <a:buClrTx/>
              <a:buNone/>
            </a:pPr>
            <a:r>
              <a:rPr lang="en-US" sz="2400" b="1" dirty="0">
                <a:latin typeface="Calibri" panose="020F0502020204030204"/>
                <a:cs typeface="+mn-cs"/>
              </a:rPr>
              <a:t>Part A </a:t>
            </a:r>
            <a:br>
              <a:rPr lang="en-US" sz="2400" b="1" dirty="0">
                <a:latin typeface="Calibri" panose="020F0502020204030204"/>
                <a:cs typeface="+mn-cs"/>
              </a:rPr>
            </a:br>
            <a:r>
              <a:rPr lang="en-US" sz="2400" dirty="0">
                <a:latin typeface="Calibri" panose="020F0502020204030204"/>
                <a:cs typeface="+mn-cs"/>
              </a:rPr>
              <a:t>(Hospital Insurance)</a:t>
            </a:r>
            <a:endParaRPr lang="en-US" dirty="0"/>
          </a:p>
        </p:txBody>
      </p:sp>
      <p:grpSp>
        <p:nvGrpSpPr>
          <p:cNvPr id="7" name="Group 6" descr="Medicare Part A (hospital Insurance) Icon ">
            <a:extLst>
              <a:ext uri="{FF2B5EF4-FFF2-40B4-BE49-F238E27FC236}">
                <a16:creationId xmlns:a16="http://schemas.microsoft.com/office/drawing/2014/main" id="{17FDD1D3-E707-DA6E-1C66-E87DD303F086}"/>
              </a:ext>
            </a:extLst>
          </p:cNvPr>
          <p:cNvGrpSpPr/>
          <p:nvPr/>
        </p:nvGrpSpPr>
        <p:grpSpPr>
          <a:xfrm>
            <a:off x="1587881" y="1701761"/>
            <a:ext cx="2926080" cy="3756252"/>
            <a:chOff x="1587881" y="1701761"/>
            <a:chExt cx="2926080" cy="3756252"/>
          </a:xfrm>
        </p:grpSpPr>
        <p:sp>
          <p:nvSpPr>
            <p:cNvPr id="8" name="Rectangle: Rounded Corners 7">
              <a:extLst>
                <a:ext uri="{FF2B5EF4-FFF2-40B4-BE49-F238E27FC236}">
                  <a16:creationId xmlns:a16="http://schemas.microsoft.com/office/drawing/2014/main" id="{80BF9389-C5B2-DAD2-0964-EB1EB994BED4}"/>
                </a:ext>
              </a:extLst>
            </p:cNvPr>
            <p:cNvSpPr/>
            <p:nvPr/>
          </p:nvSpPr>
          <p:spPr>
            <a:xfrm>
              <a:off x="1587881" y="1701761"/>
              <a:ext cx="2926080" cy="3756252"/>
            </a:xfrm>
            <a:prstGeom prst="roundRect">
              <a:avLst/>
            </a:prstGeom>
            <a:noFill/>
            <a:ln w="3810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dirty="0">
                <a:solidFill>
                  <a:srgbClr val="00529B"/>
                </a:solidFill>
              </a:endParaRPr>
            </a:p>
            <a:p>
              <a:pPr algn="ctr"/>
              <a:endParaRPr lang="en-US" dirty="0">
                <a:solidFill>
                  <a:srgbClr val="00529B"/>
                </a:solidFill>
              </a:endParaRPr>
            </a:p>
            <a:p>
              <a:pPr algn="ctr"/>
              <a:endParaRPr lang="en-US" dirty="0">
                <a:solidFill>
                  <a:srgbClr val="00529B"/>
                </a:solidFill>
              </a:endParaRPr>
            </a:p>
            <a:p>
              <a:pPr algn="ctr"/>
              <a:endParaRPr lang="en-US" dirty="0">
                <a:solidFill>
                  <a:srgbClr val="00529B"/>
                </a:solidFill>
              </a:endParaRPr>
            </a:p>
            <a:p>
              <a:pPr algn="ctr"/>
              <a:endParaRPr lang="en-US" dirty="0">
                <a:solidFill>
                  <a:srgbClr val="00529B"/>
                </a:solidFill>
              </a:endParaRPr>
            </a:p>
            <a:p>
              <a:pPr algn="ctr"/>
              <a:endParaRPr lang="en-US" sz="2400" b="1" dirty="0">
                <a:solidFill>
                  <a:srgbClr val="00529B"/>
                </a:solidFill>
              </a:endParaRPr>
            </a:p>
          </p:txBody>
        </p:sp>
        <p:pic>
          <p:nvPicPr>
            <p:cNvPr id="9" name="Picture 8" descr="Part A icon">
              <a:extLst>
                <a:ext uri="{FF2B5EF4-FFF2-40B4-BE49-F238E27FC236}">
                  <a16:creationId xmlns:a16="http://schemas.microsoft.com/office/drawing/2014/main" id="{32FF858A-844E-A2AE-BCC0-D62649F98C71}"/>
                </a:ext>
              </a:extLst>
            </p:cNvPr>
            <p:cNvPicPr>
              <a:picLocks noChangeAspect="1"/>
            </p:cNvPicPr>
            <p:nvPr/>
          </p:nvPicPr>
          <p:blipFill>
            <a:blip r:embed="rId4"/>
            <a:srcRect/>
            <a:stretch/>
          </p:blipFill>
          <p:spPr>
            <a:xfrm>
              <a:off x="1981535" y="2329474"/>
              <a:ext cx="2133141" cy="1207125"/>
            </a:xfrm>
            <a:prstGeom prst="rect">
              <a:avLst/>
            </a:prstGeom>
          </p:spPr>
        </p:pic>
      </p:grpSp>
      <p:sp>
        <p:nvSpPr>
          <p:cNvPr id="16" name="Content Placeholder 15">
            <a:extLst>
              <a:ext uri="{FF2B5EF4-FFF2-40B4-BE49-F238E27FC236}">
                <a16:creationId xmlns:a16="http://schemas.microsoft.com/office/drawing/2014/main" id="{50969B36-2FD1-5452-7407-A56F8D7AA360}"/>
              </a:ext>
            </a:extLst>
          </p:cNvPr>
          <p:cNvSpPr>
            <a:spLocks noGrp="1"/>
          </p:cNvSpPr>
          <p:nvPr>
            <p:ph sz="quarter" idx="14"/>
          </p:nvPr>
        </p:nvSpPr>
        <p:spPr>
          <a:xfrm>
            <a:off x="4768320" y="4017246"/>
            <a:ext cx="2926080" cy="960120"/>
          </a:xfrm>
        </p:spPr>
        <p:txBody>
          <a:bodyPr>
            <a:normAutofit/>
          </a:bodyPr>
          <a:lstStyle/>
          <a:p>
            <a:pPr marL="0" lvl="0" indent="0" algn="ctr">
              <a:spcAft>
                <a:spcPts val="0"/>
              </a:spcAft>
              <a:buClrTx/>
              <a:buNone/>
            </a:pPr>
            <a:r>
              <a:rPr lang="en-US" sz="2400" b="1" dirty="0">
                <a:latin typeface="Calibri" panose="020F0502020204030204"/>
                <a:cs typeface="+mn-cs"/>
              </a:rPr>
              <a:t>Part B </a:t>
            </a:r>
            <a:br>
              <a:rPr lang="en-US" sz="2400" b="1" dirty="0">
                <a:latin typeface="Calibri" panose="020F0502020204030204"/>
                <a:cs typeface="+mn-cs"/>
              </a:rPr>
            </a:br>
            <a:r>
              <a:rPr lang="en-US" sz="2400" dirty="0">
                <a:latin typeface="Calibri" panose="020F0502020204030204"/>
                <a:cs typeface="+mn-cs"/>
              </a:rPr>
              <a:t>(Medical Insurance)</a:t>
            </a:r>
            <a:endParaRPr lang="en-US" dirty="0"/>
          </a:p>
        </p:txBody>
      </p:sp>
      <p:grpSp>
        <p:nvGrpSpPr>
          <p:cNvPr id="10" name="Group 9" descr="Medicare Part B (medical Insurance) Icon">
            <a:extLst>
              <a:ext uri="{FF2B5EF4-FFF2-40B4-BE49-F238E27FC236}">
                <a16:creationId xmlns:a16="http://schemas.microsoft.com/office/drawing/2014/main" id="{BED4EED3-B5DE-EE6D-D0B2-C821124BD343}"/>
              </a:ext>
            </a:extLst>
          </p:cNvPr>
          <p:cNvGrpSpPr/>
          <p:nvPr/>
        </p:nvGrpSpPr>
        <p:grpSpPr>
          <a:xfrm>
            <a:off x="4768320" y="1705349"/>
            <a:ext cx="2926080" cy="3803651"/>
            <a:chOff x="4768320" y="1705349"/>
            <a:chExt cx="2926080" cy="3803651"/>
          </a:xfrm>
        </p:grpSpPr>
        <p:sp>
          <p:nvSpPr>
            <p:cNvPr id="11" name="Rectangle: Rounded Corners 10">
              <a:extLst>
                <a:ext uri="{FF2B5EF4-FFF2-40B4-BE49-F238E27FC236}">
                  <a16:creationId xmlns:a16="http://schemas.microsoft.com/office/drawing/2014/main" id="{5E417199-A465-2BDC-21EF-967C051F85BE}"/>
                </a:ext>
              </a:extLst>
            </p:cNvPr>
            <p:cNvSpPr/>
            <p:nvPr/>
          </p:nvSpPr>
          <p:spPr>
            <a:xfrm>
              <a:off x="4768320" y="1705349"/>
              <a:ext cx="2926080" cy="3803651"/>
            </a:xfrm>
            <a:prstGeom prst="roundRect">
              <a:avLst/>
            </a:prstGeom>
            <a:noFill/>
            <a:ln w="3810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00529B"/>
                </a:solidFill>
              </a:endParaRPr>
            </a:p>
          </p:txBody>
        </p:sp>
        <p:pic>
          <p:nvPicPr>
            <p:cNvPr id="12" name="Picture 11" descr="Part B Icon">
              <a:extLst>
                <a:ext uri="{FF2B5EF4-FFF2-40B4-BE49-F238E27FC236}">
                  <a16:creationId xmlns:a16="http://schemas.microsoft.com/office/drawing/2014/main" id="{D6BD4BEA-9A79-D437-0A5C-A1D864753143}"/>
                </a:ext>
              </a:extLst>
            </p:cNvPr>
            <p:cNvPicPr>
              <a:picLocks noChangeAspect="1"/>
            </p:cNvPicPr>
            <p:nvPr/>
          </p:nvPicPr>
          <p:blipFill>
            <a:blip r:embed="rId5"/>
            <a:srcRect/>
            <a:stretch/>
          </p:blipFill>
          <p:spPr>
            <a:xfrm>
              <a:off x="5394193" y="2234444"/>
              <a:ext cx="1674334" cy="1508324"/>
            </a:xfrm>
            <a:prstGeom prst="rect">
              <a:avLst/>
            </a:prstGeom>
          </p:spPr>
        </p:pic>
      </p:grpSp>
      <p:sp>
        <p:nvSpPr>
          <p:cNvPr id="17" name="Content Placeholder 16">
            <a:extLst>
              <a:ext uri="{FF2B5EF4-FFF2-40B4-BE49-F238E27FC236}">
                <a16:creationId xmlns:a16="http://schemas.microsoft.com/office/drawing/2014/main" id="{17EB0BC7-5493-38AA-B6DA-0111FCBC7688}"/>
              </a:ext>
            </a:extLst>
          </p:cNvPr>
          <p:cNvSpPr>
            <a:spLocks noGrp="1"/>
          </p:cNvSpPr>
          <p:nvPr>
            <p:ph sz="quarter" idx="15"/>
          </p:nvPr>
        </p:nvSpPr>
        <p:spPr>
          <a:xfrm>
            <a:off x="7979188" y="4011610"/>
            <a:ext cx="2895651" cy="965756"/>
          </a:xfrm>
        </p:spPr>
        <p:txBody>
          <a:bodyPr>
            <a:normAutofit/>
          </a:bodyPr>
          <a:lstStyle/>
          <a:p>
            <a:pPr marL="0" lvl="0" indent="0" algn="ctr">
              <a:spcAft>
                <a:spcPts val="0"/>
              </a:spcAft>
              <a:buClrTx/>
              <a:buNone/>
            </a:pPr>
            <a:r>
              <a:rPr lang="en-US" sz="2400" b="1" dirty="0">
                <a:latin typeface="Calibri" panose="020F0502020204030204"/>
                <a:cs typeface="+mn-cs"/>
              </a:rPr>
              <a:t>Part D </a:t>
            </a:r>
            <a:br>
              <a:rPr lang="en-US" sz="2400" b="1" dirty="0">
                <a:latin typeface="Calibri" panose="020F0502020204030204"/>
                <a:cs typeface="+mn-cs"/>
              </a:rPr>
            </a:br>
            <a:r>
              <a:rPr lang="en-US" sz="2400" dirty="0">
                <a:latin typeface="Calibri" panose="020F0502020204030204"/>
                <a:cs typeface="+mn-cs"/>
              </a:rPr>
              <a:t>(Drug coverage)</a:t>
            </a:r>
          </a:p>
        </p:txBody>
      </p:sp>
      <p:grpSp>
        <p:nvGrpSpPr>
          <p:cNvPr id="13" name="Group 12" descr="Medicare Part D (drug Coverage0 Icon">
            <a:extLst>
              <a:ext uri="{FF2B5EF4-FFF2-40B4-BE49-F238E27FC236}">
                <a16:creationId xmlns:a16="http://schemas.microsoft.com/office/drawing/2014/main" id="{13B1DF13-B95D-D0D5-B7FB-20698E0E3505}"/>
              </a:ext>
            </a:extLst>
          </p:cNvPr>
          <p:cNvGrpSpPr/>
          <p:nvPr/>
        </p:nvGrpSpPr>
        <p:grpSpPr>
          <a:xfrm>
            <a:off x="7948759" y="1705349"/>
            <a:ext cx="2926080" cy="3803651"/>
            <a:chOff x="7948759" y="1705349"/>
            <a:chExt cx="2926080" cy="3803651"/>
          </a:xfrm>
        </p:grpSpPr>
        <p:sp>
          <p:nvSpPr>
            <p:cNvPr id="14" name="Rectangle: Rounded Corners 13">
              <a:extLst>
                <a:ext uri="{FF2B5EF4-FFF2-40B4-BE49-F238E27FC236}">
                  <a16:creationId xmlns:a16="http://schemas.microsoft.com/office/drawing/2014/main" id="{AEF57BCC-038F-3BD4-7DE1-4A40E5DBA938}"/>
                </a:ext>
              </a:extLst>
            </p:cNvPr>
            <p:cNvSpPr/>
            <p:nvPr/>
          </p:nvSpPr>
          <p:spPr>
            <a:xfrm>
              <a:off x="7948759" y="1705349"/>
              <a:ext cx="2926080" cy="3803651"/>
            </a:xfrm>
            <a:prstGeom prst="roundRect">
              <a:avLst/>
            </a:prstGeom>
            <a:noFill/>
            <a:ln w="3810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00529B"/>
                </a:solidFill>
              </a:endParaRPr>
            </a:p>
          </p:txBody>
        </p:sp>
        <p:pic>
          <p:nvPicPr>
            <p:cNvPr id="15" name="Picture 14" descr="Part D Icon">
              <a:extLst>
                <a:ext uri="{FF2B5EF4-FFF2-40B4-BE49-F238E27FC236}">
                  <a16:creationId xmlns:a16="http://schemas.microsoft.com/office/drawing/2014/main" id="{C46FEBD4-05E6-D461-05AA-4F61A9FFD474}"/>
                </a:ext>
              </a:extLst>
            </p:cNvPr>
            <p:cNvPicPr>
              <a:picLocks noChangeAspect="1"/>
            </p:cNvPicPr>
            <p:nvPr/>
          </p:nvPicPr>
          <p:blipFill>
            <a:blip r:embed="rId6"/>
            <a:srcRect/>
            <a:stretch/>
          </p:blipFill>
          <p:spPr>
            <a:xfrm>
              <a:off x="8442161" y="2234444"/>
              <a:ext cx="1939276" cy="1379870"/>
            </a:xfrm>
            <a:prstGeom prst="rect">
              <a:avLst/>
            </a:prstGeom>
          </p:spPr>
        </p:pic>
      </p:grpSp>
      <p:sp>
        <p:nvSpPr>
          <p:cNvPr id="5" name="Slide Number Placeholder 4">
            <a:extLst>
              <a:ext uri="{FF2B5EF4-FFF2-40B4-BE49-F238E27FC236}">
                <a16:creationId xmlns:a16="http://schemas.microsoft.com/office/drawing/2014/main" id="{959E2E78-1E4E-9965-400F-80D2B5E8CD34}"/>
              </a:ext>
            </a:extLst>
          </p:cNvPr>
          <p:cNvSpPr>
            <a:spLocks noGrp="1"/>
          </p:cNvSpPr>
          <p:nvPr>
            <p:ph type="sldNum" sz="quarter" idx="12"/>
          </p:nvPr>
        </p:nvSpPr>
        <p:spPr/>
        <p:txBody>
          <a:bodyPr/>
          <a:lstStyle/>
          <a:p>
            <a:fld id="{0B2D781D-8844-5940-92D1-06EF0A7F581E}" type="slidenum">
              <a:rPr lang="en-US" smtClean="0"/>
              <a:t>5</a:t>
            </a:fld>
            <a:endParaRPr lang="en-US"/>
          </a:p>
        </p:txBody>
      </p:sp>
      <p:sp>
        <p:nvSpPr>
          <p:cNvPr id="4" name="Footer Placeholder 3">
            <a:extLst>
              <a:ext uri="{FF2B5EF4-FFF2-40B4-BE49-F238E27FC236}">
                <a16:creationId xmlns:a16="http://schemas.microsoft.com/office/drawing/2014/main" id="{1432160A-40CF-D369-30D1-07132740EEF7}"/>
              </a:ext>
            </a:extLst>
          </p:cNvPr>
          <p:cNvSpPr>
            <a:spLocks noGrp="1"/>
          </p:cNvSpPr>
          <p:nvPr>
            <p:ph type="ftr" sz="quarter" idx="11"/>
          </p:nvPr>
        </p:nvSpPr>
        <p:spPr/>
        <p:txBody>
          <a:bodyPr/>
          <a:lstStyle/>
          <a:p>
            <a:r>
              <a:rPr lang="en-US"/>
              <a:t>Marketplace to Medicare: What You Can Expect</a:t>
            </a:r>
          </a:p>
        </p:txBody>
      </p:sp>
      <p:sp>
        <p:nvSpPr>
          <p:cNvPr id="3" name="Date Placeholder 2">
            <a:extLst>
              <a:ext uri="{FF2B5EF4-FFF2-40B4-BE49-F238E27FC236}">
                <a16:creationId xmlns:a16="http://schemas.microsoft.com/office/drawing/2014/main" id="{4BA31F22-96AD-9A7A-AB78-DC884FB25839}"/>
              </a:ext>
            </a:extLst>
          </p:cNvPr>
          <p:cNvSpPr>
            <a:spLocks noGrp="1"/>
          </p:cNvSpPr>
          <p:nvPr>
            <p:ph type="dt" sz="half" idx="10"/>
          </p:nvPr>
        </p:nvSpPr>
        <p:spPr/>
        <p:txBody>
          <a:bodyPr/>
          <a:lstStyle/>
          <a:p>
            <a:r>
              <a:rPr lang="en-US"/>
              <a:t>November 2023</a:t>
            </a:r>
          </a:p>
        </p:txBody>
      </p:sp>
    </p:spTree>
    <p:custDataLst>
      <p:tags r:id="rId1"/>
    </p:custDataLst>
    <p:extLst>
      <p:ext uri="{BB962C8B-B14F-4D97-AF65-F5344CB8AC3E}">
        <p14:creationId xmlns:p14="http://schemas.microsoft.com/office/powerpoint/2010/main" val="38866594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7267D-77BB-4FDD-8CA2-93C182004345}"/>
              </a:ext>
            </a:extLst>
          </p:cNvPr>
          <p:cNvSpPr>
            <a:spLocks noGrp="1"/>
          </p:cNvSpPr>
          <p:nvPr>
            <p:ph type="title"/>
          </p:nvPr>
        </p:nvSpPr>
        <p:spPr/>
        <p:txBody>
          <a:bodyPr>
            <a:normAutofit/>
          </a:bodyPr>
          <a:lstStyle/>
          <a:p>
            <a:r>
              <a:rPr lang="en-US" dirty="0">
                <a:latin typeface="Arial Black"/>
              </a:rPr>
              <a:t>Scenario: Question 4 – Poll </a:t>
            </a:r>
            <a:endParaRPr lang="en-US" dirty="0"/>
          </a:p>
        </p:txBody>
      </p:sp>
      <p:sp>
        <p:nvSpPr>
          <p:cNvPr id="3" name="Content Placeholder 2">
            <a:extLst>
              <a:ext uri="{FF2B5EF4-FFF2-40B4-BE49-F238E27FC236}">
                <a16:creationId xmlns:a16="http://schemas.microsoft.com/office/drawing/2014/main" id="{F61D4B84-B5B7-FF42-9BA7-5B6F46BCDE4F}"/>
              </a:ext>
            </a:extLst>
          </p:cNvPr>
          <p:cNvSpPr>
            <a:spLocks noGrp="1"/>
          </p:cNvSpPr>
          <p:nvPr>
            <p:ph sz="quarter" idx="13"/>
          </p:nvPr>
        </p:nvSpPr>
        <p:spPr>
          <a:xfrm>
            <a:off x="1828800" y="1828800"/>
            <a:ext cx="10363200" cy="2744787"/>
          </a:xfrm>
        </p:spPr>
        <p:txBody>
          <a:bodyPr>
            <a:noAutofit/>
          </a:bodyPr>
          <a:lstStyle/>
          <a:p>
            <a:pPr marL="0" marR="0" lvl="0" indent="0" algn="l" defTabSz="914400" rtl="0" eaLnBrk="1" fontAlgn="auto" latinLnBrk="0" hangingPunct="1">
              <a:lnSpc>
                <a:spcPct val="100000"/>
              </a:lnSpc>
              <a:spcBef>
                <a:spcPts val="1200"/>
              </a:spcBef>
              <a:spcAft>
                <a:spcPts val="1200"/>
              </a:spcAft>
              <a:buClrTx/>
              <a:buSzTx/>
              <a:buFontTx/>
              <a:buNone/>
              <a:tabLst/>
              <a:defRPr/>
            </a:pPr>
            <a:r>
              <a:rPr kumimoji="0" lang="en-US" sz="2400" b="1" i="0" u="none" strike="noStrike" kern="1200" cap="none" spc="0" normalizeH="0" baseline="0" noProof="0" dirty="0">
                <a:ln>
                  <a:noFill/>
                </a:ln>
                <a:solidFill>
                  <a:srgbClr val="00529B"/>
                </a:solidFill>
                <a:effectLst/>
                <a:uLnTx/>
                <a:uFillTx/>
              </a:rPr>
              <a:t>What does Ms. Stone need to know about her Marketplace plan once her Medicare begins? </a:t>
            </a:r>
          </a:p>
          <a:p>
            <a:pPr marL="457200" marR="0" lvl="0" indent="-457200" algn="l" defTabSz="914400" rtl="0" eaLnBrk="1" fontAlgn="auto" latinLnBrk="0" hangingPunct="1">
              <a:lnSpc>
                <a:spcPct val="100000"/>
              </a:lnSpc>
              <a:spcBef>
                <a:spcPts val="0"/>
              </a:spcBef>
              <a:spcAft>
                <a:spcPts val="1200"/>
              </a:spcAft>
              <a:buClrTx/>
              <a:buSzTx/>
              <a:buFontTx/>
              <a:buAutoNum type="alphaLcPeriod"/>
              <a:tabLst/>
              <a:defRPr/>
            </a:pPr>
            <a:r>
              <a:rPr kumimoji="0" lang="en-US" sz="2400" b="0" i="0" u="none" strike="noStrike" kern="1200" cap="none" spc="0" normalizeH="0" baseline="0" noProof="0" dirty="0">
                <a:ln>
                  <a:noFill/>
                </a:ln>
                <a:solidFill>
                  <a:srgbClr val="00529B"/>
                </a:solidFill>
                <a:effectLst/>
                <a:uLnTx/>
                <a:uFillTx/>
              </a:rPr>
              <a:t>That they will coordinate if she keeps both.</a:t>
            </a:r>
            <a:endParaRPr kumimoji="0" lang="en-US" sz="2400" b="0" i="0" u="none" strike="noStrike" kern="1200" cap="none" spc="0" normalizeH="0" baseline="0" noProof="0" dirty="0">
              <a:ln>
                <a:noFill/>
              </a:ln>
              <a:solidFill>
                <a:srgbClr val="000000"/>
              </a:solidFill>
              <a:effectLst/>
              <a:uLnTx/>
              <a:uFillTx/>
            </a:endParaRPr>
          </a:p>
          <a:p>
            <a:pPr marL="457200" marR="0" lvl="0" indent="-457200" algn="l" defTabSz="914400" rtl="0" eaLnBrk="1" fontAlgn="auto" latinLnBrk="0" hangingPunct="1">
              <a:lnSpc>
                <a:spcPct val="100000"/>
              </a:lnSpc>
              <a:spcBef>
                <a:spcPts val="0"/>
              </a:spcBef>
              <a:spcAft>
                <a:spcPts val="1200"/>
              </a:spcAft>
              <a:buClrTx/>
              <a:buSzTx/>
              <a:buFontTx/>
              <a:buAutoNum type="alphaLcPeriod"/>
              <a:tabLst/>
              <a:defRPr/>
            </a:pPr>
            <a:r>
              <a:rPr kumimoji="0" lang="en-US" sz="2400" b="0" i="0" u="none" strike="noStrike" kern="1200" cap="none" spc="0" normalizeH="0" baseline="0" noProof="0" dirty="0">
                <a:ln>
                  <a:noFill/>
                </a:ln>
                <a:solidFill>
                  <a:srgbClr val="00529B"/>
                </a:solidFill>
                <a:effectLst/>
                <a:uLnTx/>
                <a:uFillTx/>
              </a:rPr>
              <a:t>It will automatically terminate once her Medicare starts.</a:t>
            </a:r>
          </a:p>
          <a:p>
            <a:pPr marL="457200" marR="0" lvl="0" indent="-457200" algn="l" defTabSz="914400" rtl="0" eaLnBrk="1" fontAlgn="auto" latinLnBrk="0" hangingPunct="1">
              <a:lnSpc>
                <a:spcPct val="100000"/>
              </a:lnSpc>
              <a:spcBef>
                <a:spcPts val="0"/>
              </a:spcBef>
              <a:spcAft>
                <a:spcPts val="1200"/>
              </a:spcAft>
              <a:buClrTx/>
              <a:buSzTx/>
              <a:buFontTx/>
              <a:buAutoNum type="alphaLcPeriod"/>
              <a:tabLst/>
              <a:defRPr/>
            </a:pPr>
            <a:r>
              <a:rPr kumimoji="0" lang="en-US" sz="2400" b="0" i="0" u="none" strike="noStrike" kern="1200" cap="none" spc="0" normalizeH="0" baseline="0" noProof="0" dirty="0">
                <a:ln>
                  <a:noFill/>
                </a:ln>
                <a:solidFill>
                  <a:srgbClr val="00529B"/>
                </a:solidFill>
                <a:effectLst/>
                <a:uLnTx/>
                <a:uFillTx/>
              </a:rPr>
              <a:t>The cost of her Marketplace plan will increase once Medicare starts.</a:t>
            </a:r>
          </a:p>
          <a:p>
            <a:pPr marL="457200" marR="0" lvl="0" indent="-457200" algn="l" defTabSz="914400" rtl="0" eaLnBrk="1" fontAlgn="auto" latinLnBrk="0" hangingPunct="1">
              <a:lnSpc>
                <a:spcPct val="100000"/>
              </a:lnSpc>
              <a:spcBef>
                <a:spcPts val="0"/>
              </a:spcBef>
              <a:spcAft>
                <a:spcPts val="1200"/>
              </a:spcAft>
              <a:buClrTx/>
              <a:buSzTx/>
              <a:buFontTx/>
              <a:buAutoNum type="alphaLcPeriod"/>
              <a:tabLst/>
              <a:defRPr/>
            </a:pPr>
            <a:r>
              <a:rPr kumimoji="0" lang="en-US" sz="2400" b="0" i="0" u="none" strike="noStrike" kern="1200" cap="none" spc="0" normalizeH="0" baseline="0" noProof="0" dirty="0">
                <a:ln>
                  <a:noFill/>
                </a:ln>
                <a:solidFill>
                  <a:srgbClr val="00529B"/>
                </a:solidFill>
                <a:effectLst/>
                <a:uLnTx/>
                <a:uFillTx/>
              </a:rPr>
              <a:t>All of the above.</a:t>
            </a:r>
            <a:endParaRPr lang="en-US" sz="2400" dirty="0"/>
          </a:p>
        </p:txBody>
      </p:sp>
      <p:sp>
        <p:nvSpPr>
          <p:cNvPr id="8" name="Rounded Rectangle 5" descr="Green box highlighting the correct answer: C">
            <a:extLst>
              <a:ext uri="{FF2B5EF4-FFF2-40B4-BE49-F238E27FC236}">
                <a16:creationId xmlns:a16="http://schemas.microsoft.com/office/drawing/2014/main" id="{5628A90E-0475-442C-91B3-81FB353589DC}"/>
              </a:ext>
            </a:extLst>
          </p:cNvPr>
          <p:cNvSpPr/>
          <p:nvPr/>
        </p:nvSpPr>
        <p:spPr>
          <a:xfrm>
            <a:off x="1839079" y="3787817"/>
            <a:ext cx="9851351" cy="471667"/>
          </a:xfrm>
          <a:prstGeom prst="roundRect">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Slide Number Placeholder 5">
            <a:extLst>
              <a:ext uri="{FF2B5EF4-FFF2-40B4-BE49-F238E27FC236}">
                <a16:creationId xmlns:a16="http://schemas.microsoft.com/office/drawing/2014/main" id="{FD223782-1408-4FCD-BB45-5C63957CD98A}"/>
              </a:ext>
            </a:extLst>
          </p:cNvPr>
          <p:cNvSpPr>
            <a:spLocks noGrp="1"/>
          </p:cNvSpPr>
          <p:nvPr>
            <p:ph type="sldNum" sz="quarter" idx="12"/>
          </p:nvPr>
        </p:nvSpPr>
        <p:spPr/>
        <p:txBody>
          <a:bodyPr/>
          <a:lstStyle/>
          <a:p>
            <a:fld id="{0B2D781D-8844-5940-92D1-06EF0A7F581E}" type="slidenum">
              <a:rPr lang="en-US" smtClean="0"/>
              <a:pPr/>
              <a:t>50</a:t>
            </a:fld>
            <a:endParaRPr lang="en-US" dirty="0"/>
          </a:p>
        </p:txBody>
      </p:sp>
      <p:sp>
        <p:nvSpPr>
          <p:cNvPr id="5" name="Footer Placeholder 4">
            <a:extLst>
              <a:ext uri="{FF2B5EF4-FFF2-40B4-BE49-F238E27FC236}">
                <a16:creationId xmlns:a16="http://schemas.microsoft.com/office/drawing/2014/main" id="{3FD18D28-9C9B-4BA1-8A0A-1E86CC1E64F7}"/>
              </a:ext>
            </a:extLst>
          </p:cNvPr>
          <p:cNvSpPr>
            <a:spLocks noGrp="1"/>
          </p:cNvSpPr>
          <p:nvPr>
            <p:ph type="ftr" sz="quarter" idx="11"/>
          </p:nvPr>
        </p:nvSpPr>
        <p:spPr/>
        <p:txBody>
          <a:bodyPr/>
          <a:lstStyle/>
          <a:p>
            <a:r>
              <a:rPr lang="en-US"/>
              <a:t>Marketplace to Medicare: What You Can Expect</a:t>
            </a:r>
            <a:endParaRPr lang="en-US" dirty="0"/>
          </a:p>
        </p:txBody>
      </p:sp>
      <p:sp>
        <p:nvSpPr>
          <p:cNvPr id="4" name="Date Placeholder 3">
            <a:extLst>
              <a:ext uri="{FF2B5EF4-FFF2-40B4-BE49-F238E27FC236}">
                <a16:creationId xmlns:a16="http://schemas.microsoft.com/office/drawing/2014/main" id="{79D0EE54-F695-4BEA-9AC3-B583FF38FF40}"/>
              </a:ext>
            </a:extLst>
          </p:cNvPr>
          <p:cNvSpPr>
            <a:spLocks noGrp="1"/>
          </p:cNvSpPr>
          <p:nvPr>
            <p:ph type="dt" sz="half" idx="10"/>
          </p:nvPr>
        </p:nvSpPr>
        <p:spPr/>
        <p:txBody>
          <a:bodyPr/>
          <a:lstStyle/>
          <a:p>
            <a:r>
              <a:rPr lang="en-US"/>
              <a:t>November 2023</a:t>
            </a:r>
            <a:endParaRPr lang="en-US" dirty="0"/>
          </a:p>
        </p:txBody>
      </p:sp>
    </p:spTree>
    <p:custDataLst>
      <p:tags r:id="rId1"/>
    </p:custDataLst>
    <p:extLst>
      <p:ext uri="{BB962C8B-B14F-4D97-AF65-F5344CB8AC3E}">
        <p14:creationId xmlns:p14="http://schemas.microsoft.com/office/powerpoint/2010/main" val="761216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7267D-77BB-4FDD-8CA2-93C182004345}"/>
              </a:ext>
            </a:extLst>
          </p:cNvPr>
          <p:cNvSpPr>
            <a:spLocks noGrp="1"/>
          </p:cNvSpPr>
          <p:nvPr>
            <p:ph type="title"/>
          </p:nvPr>
        </p:nvSpPr>
        <p:spPr>
          <a:xfrm>
            <a:off x="0" y="0"/>
            <a:ext cx="12192000" cy="1123405"/>
          </a:xfrm>
        </p:spPr>
        <p:txBody>
          <a:bodyPr>
            <a:normAutofit/>
          </a:bodyPr>
          <a:lstStyle/>
          <a:p>
            <a:pPr algn="ctr"/>
            <a:r>
              <a:rPr lang="en-US" dirty="0">
                <a:latin typeface="Arial Black"/>
              </a:rPr>
              <a:t>Scenario: Answer to Question 4</a:t>
            </a:r>
            <a:endParaRPr lang="en-US" dirty="0"/>
          </a:p>
        </p:txBody>
      </p:sp>
      <p:sp>
        <p:nvSpPr>
          <p:cNvPr id="3" name="Text Placeholder 2">
            <a:extLst>
              <a:ext uri="{FF2B5EF4-FFF2-40B4-BE49-F238E27FC236}">
                <a16:creationId xmlns:a16="http://schemas.microsoft.com/office/drawing/2014/main" id="{0C9E3781-ECA3-D815-F447-55C8688DCB6B}"/>
              </a:ext>
            </a:extLst>
          </p:cNvPr>
          <p:cNvSpPr>
            <a:spLocks noGrp="1"/>
          </p:cNvSpPr>
          <p:nvPr>
            <p:ph type="body" sz="quarter" idx="13"/>
          </p:nvPr>
        </p:nvSpPr>
        <p:spPr>
          <a:xfrm>
            <a:off x="1828800" y="1828800"/>
            <a:ext cx="9729654" cy="3810569"/>
          </a:xfrm>
        </p:spPr>
        <p:txBody>
          <a:bodyPr>
            <a:noAutofit/>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2400" b="1" i="0" u="none" strike="noStrike" kern="1200" cap="none" spc="0" normalizeH="0" baseline="0" noProof="0" dirty="0">
                <a:ln>
                  <a:noFill/>
                </a:ln>
                <a:solidFill>
                  <a:srgbClr val="00529B"/>
                </a:solidFill>
                <a:effectLst/>
                <a:uLnTx/>
                <a:uFillTx/>
              </a:rPr>
              <a:t>What does Ms. Stone need to know about her Marketplace plan once her Medicare begins? </a:t>
            </a:r>
          </a:p>
          <a:p>
            <a:pPr marL="548640" marR="0" lvl="0" indent="-274320" algn="l" defTabSz="914400" rtl="0" eaLnBrk="1" fontAlgn="auto" latinLnBrk="0" hangingPunct="1">
              <a:lnSpc>
                <a:spcPct val="100000"/>
              </a:lnSpc>
              <a:spcBef>
                <a:spcPts val="0"/>
              </a:spcBef>
              <a:buClrTx/>
              <a:buSzTx/>
              <a:buFont typeface="Wingdings" panose="05000000000000000000" pitchFamily="2" charset="2"/>
              <a:buChar char="§"/>
              <a:tabLst/>
              <a:defRPr/>
            </a:pPr>
            <a:r>
              <a:rPr kumimoji="0" lang="en-US" sz="2400" b="0" i="0" u="none" strike="noStrike" kern="1200" cap="none" spc="0" normalizeH="0" baseline="0" noProof="0" dirty="0">
                <a:ln>
                  <a:noFill/>
                </a:ln>
                <a:solidFill>
                  <a:srgbClr val="00529B"/>
                </a:solidFill>
                <a:effectLst/>
                <a:uLnTx/>
                <a:uFillTx/>
              </a:rPr>
              <a:t>Ms. Stone will need to return to the Marketplace to notify them </a:t>
            </a:r>
            <a:br>
              <a:rPr kumimoji="0" lang="en-US" sz="2400" b="0" i="0" u="none" strike="noStrike" kern="1200" cap="none" spc="0" normalizeH="0" baseline="0" noProof="0" dirty="0">
                <a:ln>
                  <a:noFill/>
                </a:ln>
                <a:solidFill>
                  <a:srgbClr val="00529B"/>
                </a:solidFill>
                <a:effectLst/>
                <a:uLnTx/>
                <a:uFillTx/>
              </a:rPr>
            </a:br>
            <a:r>
              <a:rPr kumimoji="0" lang="en-US" sz="2400" b="0" i="0" u="none" strike="noStrike" kern="1200" cap="none" spc="0" normalizeH="0" baseline="0" noProof="0" dirty="0">
                <a:ln>
                  <a:noFill/>
                </a:ln>
                <a:solidFill>
                  <a:srgbClr val="00529B"/>
                </a:solidFill>
                <a:effectLst/>
                <a:uLnTx/>
                <a:uFillTx/>
              </a:rPr>
              <a:t>and ensure that her tax credit and CSR have been terminated. </a:t>
            </a:r>
          </a:p>
          <a:p>
            <a:pPr marL="548640" marR="0" lvl="0" indent="-274320" algn="l" defTabSz="914400" rtl="0" eaLnBrk="1" fontAlgn="auto" latinLnBrk="0" hangingPunct="1">
              <a:lnSpc>
                <a:spcPct val="100000"/>
              </a:lnSpc>
              <a:spcBef>
                <a:spcPts val="0"/>
              </a:spcBef>
              <a:buClrTx/>
              <a:buSzTx/>
              <a:buFont typeface="Wingdings" panose="05000000000000000000" pitchFamily="2" charset="2"/>
              <a:buChar char="§"/>
              <a:tabLst/>
              <a:defRPr/>
            </a:pPr>
            <a:r>
              <a:rPr kumimoji="0" lang="en-US" sz="2400" b="0" i="0" u="none" strike="noStrike" kern="1200" cap="none" spc="0" normalizeH="0" baseline="0" noProof="0" dirty="0">
                <a:ln>
                  <a:noFill/>
                </a:ln>
                <a:solidFill>
                  <a:srgbClr val="00529B"/>
                </a:solidFill>
                <a:effectLst/>
                <a:uLnTx/>
                <a:uFillTx/>
              </a:rPr>
              <a:t>The cost of her Marketplace plan will increase once she gets Medicare. </a:t>
            </a:r>
          </a:p>
          <a:p>
            <a:pPr marL="548640" marR="0" lvl="0" indent="-274320" algn="l" defTabSz="914400" rtl="0" eaLnBrk="1" fontAlgn="auto" latinLnBrk="0" hangingPunct="1">
              <a:lnSpc>
                <a:spcPct val="100000"/>
              </a:lnSpc>
              <a:spcBef>
                <a:spcPts val="0"/>
              </a:spcBef>
              <a:buClrTx/>
              <a:buSzTx/>
              <a:buFont typeface="Wingdings" panose="05000000000000000000" pitchFamily="2" charset="2"/>
              <a:buChar char="§"/>
              <a:tabLst/>
              <a:defRPr/>
            </a:pPr>
            <a:r>
              <a:rPr kumimoji="0" lang="en-US" sz="2400" b="0" i="0" u="none" strike="noStrike" kern="1200" cap="none" spc="0" normalizeH="0" baseline="0" noProof="0" dirty="0">
                <a:ln>
                  <a:noFill/>
                </a:ln>
                <a:solidFill>
                  <a:srgbClr val="00529B"/>
                </a:solidFill>
                <a:effectLst/>
                <a:uLnTx/>
                <a:uFillTx/>
              </a:rPr>
              <a:t>She’ll have to pay the full monthly premium for her Marketplace plan and the full out-of-pocket costs when she gets services. This may not be an affordable option for her. </a:t>
            </a:r>
          </a:p>
        </p:txBody>
      </p:sp>
      <p:sp>
        <p:nvSpPr>
          <p:cNvPr id="6" name="Slide Number Placeholder 5">
            <a:extLst>
              <a:ext uri="{FF2B5EF4-FFF2-40B4-BE49-F238E27FC236}">
                <a16:creationId xmlns:a16="http://schemas.microsoft.com/office/drawing/2014/main" id="{FD223782-1408-4FCD-BB45-5C63957CD98A}"/>
              </a:ext>
            </a:extLst>
          </p:cNvPr>
          <p:cNvSpPr>
            <a:spLocks noGrp="1"/>
          </p:cNvSpPr>
          <p:nvPr>
            <p:ph type="sldNum" sz="quarter" idx="12"/>
          </p:nvPr>
        </p:nvSpPr>
        <p:spPr/>
        <p:txBody>
          <a:bodyPr/>
          <a:lstStyle/>
          <a:p>
            <a:fld id="{0B2D781D-8844-5940-92D1-06EF0A7F581E}" type="slidenum">
              <a:rPr lang="en-US" smtClean="0"/>
              <a:pPr/>
              <a:t>51</a:t>
            </a:fld>
            <a:endParaRPr lang="en-US" dirty="0"/>
          </a:p>
        </p:txBody>
      </p:sp>
      <p:sp>
        <p:nvSpPr>
          <p:cNvPr id="5" name="Footer Placeholder 4">
            <a:extLst>
              <a:ext uri="{FF2B5EF4-FFF2-40B4-BE49-F238E27FC236}">
                <a16:creationId xmlns:a16="http://schemas.microsoft.com/office/drawing/2014/main" id="{3FD18D28-9C9B-4BA1-8A0A-1E86CC1E64F7}"/>
              </a:ext>
            </a:extLst>
          </p:cNvPr>
          <p:cNvSpPr>
            <a:spLocks noGrp="1"/>
          </p:cNvSpPr>
          <p:nvPr>
            <p:ph type="ftr" sz="quarter" idx="11"/>
          </p:nvPr>
        </p:nvSpPr>
        <p:spPr/>
        <p:txBody>
          <a:bodyPr/>
          <a:lstStyle/>
          <a:p>
            <a:r>
              <a:rPr lang="en-US"/>
              <a:t>Marketplace to Medicare: What You Can Expect</a:t>
            </a:r>
            <a:endParaRPr lang="en-US" dirty="0"/>
          </a:p>
        </p:txBody>
      </p:sp>
      <p:sp>
        <p:nvSpPr>
          <p:cNvPr id="4" name="Date Placeholder 3">
            <a:extLst>
              <a:ext uri="{FF2B5EF4-FFF2-40B4-BE49-F238E27FC236}">
                <a16:creationId xmlns:a16="http://schemas.microsoft.com/office/drawing/2014/main" id="{79D0EE54-F695-4BEA-9AC3-B583FF38FF40}"/>
              </a:ext>
            </a:extLst>
          </p:cNvPr>
          <p:cNvSpPr>
            <a:spLocks noGrp="1"/>
          </p:cNvSpPr>
          <p:nvPr>
            <p:ph type="dt" sz="half" idx="10"/>
          </p:nvPr>
        </p:nvSpPr>
        <p:spPr/>
        <p:txBody>
          <a:bodyPr/>
          <a:lstStyle/>
          <a:p>
            <a:r>
              <a:rPr lang="en-US"/>
              <a:t>November 2023</a:t>
            </a:r>
            <a:endParaRPr lang="en-US" dirty="0"/>
          </a:p>
        </p:txBody>
      </p:sp>
    </p:spTree>
    <p:custDataLst>
      <p:tags r:id="rId1"/>
    </p:custDataLst>
    <p:extLst>
      <p:ext uri="{BB962C8B-B14F-4D97-AF65-F5344CB8AC3E}">
        <p14:creationId xmlns:p14="http://schemas.microsoft.com/office/powerpoint/2010/main" val="18939178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7267D-77BB-4FDD-8CA2-93C182004345}"/>
              </a:ext>
            </a:extLst>
          </p:cNvPr>
          <p:cNvSpPr>
            <a:spLocks noGrp="1"/>
          </p:cNvSpPr>
          <p:nvPr>
            <p:ph type="title"/>
          </p:nvPr>
        </p:nvSpPr>
        <p:spPr/>
        <p:txBody>
          <a:bodyPr>
            <a:normAutofit/>
          </a:bodyPr>
          <a:lstStyle/>
          <a:p>
            <a:r>
              <a:rPr lang="en-US" dirty="0">
                <a:latin typeface="Arial Black"/>
              </a:rPr>
              <a:t>Scenario: Question 5 – Poll </a:t>
            </a:r>
            <a:endParaRPr lang="en-US" dirty="0"/>
          </a:p>
        </p:txBody>
      </p:sp>
      <p:sp>
        <p:nvSpPr>
          <p:cNvPr id="3" name="Content Placeholder 2">
            <a:extLst>
              <a:ext uri="{FF2B5EF4-FFF2-40B4-BE49-F238E27FC236}">
                <a16:creationId xmlns:a16="http://schemas.microsoft.com/office/drawing/2014/main" id="{2735B2F4-94A8-CC06-0D9A-E9F2DB38A151}"/>
              </a:ext>
            </a:extLst>
          </p:cNvPr>
          <p:cNvSpPr>
            <a:spLocks noGrp="1"/>
          </p:cNvSpPr>
          <p:nvPr>
            <p:ph sz="quarter" idx="13"/>
          </p:nvPr>
        </p:nvSpPr>
        <p:spPr>
          <a:xfrm>
            <a:off x="1828800" y="1645920"/>
            <a:ext cx="9677882" cy="3139678"/>
          </a:xfrm>
        </p:spPr>
        <p:txBody>
          <a:bodyPr>
            <a:noAutofit/>
          </a:bodyPr>
          <a:lstStyle/>
          <a:p>
            <a:pPr marL="0" marR="0" lvl="0" indent="0" algn="l" defTabSz="914400" rtl="0" eaLnBrk="1" fontAlgn="auto" latinLnBrk="0" hangingPunct="1">
              <a:lnSpc>
                <a:spcPct val="100000"/>
              </a:lnSpc>
              <a:spcBef>
                <a:spcPts val="1200"/>
              </a:spcBef>
              <a:spcAft>
                <a:spcPts val="1200"/>
              </a:spcAft>
              <a:buClrTx/>
              <a:buSzTx/>
              <a:buFontTx/>
              <a:buNone/>
              <a:tabLst/>
              <a:defRPr/>
            </a:pPr>
            <a:r>
              <a:rPr kumimoji="0" lang="en-US" sz="2200" b="1" i="0" u="none" strike="noStrike" kern="1200" cap="none" spc="0" normalizeH="0" baseline="0" noProof="0" dirty="0">
                <a:ln>
                  <a:noFill/>
                </a:ln>
                <a:solidFill>
                  <a:srgbClr val="00529B"/>
                </a:solidFill>
                <a:effectLst/>
                <a:uLnTx/>
                <a:uFillTx/>
              </a:rPr>
              <a:t>How would Ms. Stone’s situation be affected if she were never married? </a:t>
            </a:r>
          </a:p>
          <a:p>
            <a:pPr marL="457200" marR="0" lvl="0" indent="-457200" algn="l" defTabSz="914400" rtl="0" eaLnBrk="1" fontAlgn="auto" latinLnBrk="0" hangingPunct="1">
              <a:lnSpc>
                <a:spcPct val="100000"/>
              </a:lnSpc>
              <a:spcBef>
                <a:spcPts val="0"/>
              </a:spcBef>
              <a:spcAft>
                <a:spcPts val="1200"/>
              </a:spcAft>
              <a:buClrTx/>
              <a:buSzTx/>
              <a:buFontTx/>
              <a:buAutoNum type="alphaLcPeriod"/>
              <a:tabLst/>
              <a:defRPr/>
            </a:pPr>
            <a:r>
              <a:rPr kumimoji="0" lang="en-US" sz="2200" b="0" i="0" u="none" strike="noStrike" kern="1200" cap="none" spc="0" normalizeH="0" baseline="0" noProof="0" dirty="0">
                <a:ln>
                  <a:noFill/>
                </a:ln>
                <a:solidFill>
                  <a:srgbClr val="00529B"/>
                </a:solidFill>
                <a:effectLst/>
                <a:uLnTx/>
                <a:uFillTx/>
              </a:rPr>
              <a:t>It would affect the number of work credits she has.</a:t>
            </a:r>
            <a:endParaRPr kumimoji="0" lang="en-US" sz="2200" b="0" i="0" u="none" strike="noStrike" kern="1200" cap="none" spc="0" normalizeH="0" baseline="0" noProof="0" dirty="0">
              <a:ln>
                <a:noFill/>
              </a:ln>
              <a:solidFill>
                <a:srgbClr val="000000"/>
              </a:solidFill>
              <a:effectLst/>
              <a:uLnTx/>
              <a:uFillTx/>
            </a:endParaRPr>
          </a:p>
          <a:p>
            <a:pPr marL="457200" marR="0" lvl="0" indent="-457200" algn="l" defTabSz="914400" rtl="0" eaLnBrk="1" fontAlgn="auto" latinLnBrk="0" hangingPunct="1">
              <a:lnSpc>
                <a:spcPct val="100000"/>
              </a:lnSpc>
              <a:spcBef>
                <a:spcPts val="0"/>
              </a:spcBef>
              <a:spcAft>
                <a:spcPts val="1200"/>
              </a:spcAft>
              <a:buClrTx/>
              <a:buSzTx/>
              <a:buFontTx/>
              <a:buAutoNum type="alphaLcPeriod"/>
              <a:tabLst/>
              <a:defRPr/>
            </a:pPr>
            <a:r>
              <a:rPr kumimoji="0" lang="en-US" sz="2200" b="0" i="0" u="none" strike="noStrike" kern="1200" cap="none" spc="0" normalizeH="0" baseline="0" noProof="0" dirty="0">
                <a:ln>
                  <a:noFill/>
                </a:ln>
                <a:solidFill>
                  <a:srgbClr val="00529B"/>
                </a:solidFill>
                <a:effectLst/>
                <a:uLnTx/>
                <a:uFillTx/>
              </a:rPr>
              <a:t>Social Security would determine she’d have to pay a premium for Part A.</a:t>
            </a:r>
          </a:p>
          <a:p>
            <a:pPr marL="457200" marR="0" lvl="0" indent="-457200" algn="l" defTabSz="914400" rtl="0" eaLnBrk="1" fontAlgn="auto" latinLnBrk="0" hangingPunct="1">
              <a:lnSpc>
                <a:spcPct val="100000"/>
              </a:lnSpc>
              <a:spcBef>
                <a:spcPts val="0"/>
              </a:spcBef>
              <a:spcAft>
                <a:spcPts val="1200"/>
              </a:spcAft>
              <a:buClrTx/>
              <a:buSzTx/>
              <a:buFontTx/>
              <a:buAutoNum type="alphaLcPeriod"/>
              <a:tabLst/>
              <a:defRPr/>
            </a:pPr>
            <a:r>
              <a:rPr kumimoji="0" lang="en-US" sz="2200" b="0" i="0" u="none" strike="noStrike" kern="1200" cap="none" spc="0" normalizeH="0" baseline="0" noProof="0" dirty="0">
                <a:ln>
                  <a:noFill/>
                </a:ln>
                <a:solidFill>
                  <a:srgbClr val="00529B"/>
                </a:solidFill>
                <a:effectLst/>
                <a:uLnTx/>
                <a:uFillTx/>
              </a:rPr>
              <a:t>She might find it more affordable to keep her Marketplace plan and not sign up for Medicare.</a:t>
            </a:r>
          </a:p>
          <a:p>
            <a:pPr marL="457200" marR="0" lvl="0" indent="-457200" algn="l" defTabSz="914400" rtl="0" eaLnBrk="1" fontAlgn="auto" latinLnBrk="0" hangingPunct="1">
              <a:lnSpc>
                <a:spcPct val="100000"/>
              </a:lnSpc>
              <a:spcBef>
                <a:spcPts val="0"/>
              </a:spcBef>
              <a:spcAft>
                <a:spcPts val="1200"/>
              </a:spcAft>
              <a:buClrTx/>
              <a:buSzTx/>
              <a:buFontTx/>
              <a:buAutoNum type="alphaLcPeriod"/>
              <a:tabLst/>
              <a:defRPr/>
            </a:pPr>
            <a:r>
              <a:rPr kumimoji="0" lang="en-US" sz="2200" b="0" i="0" u="none" strike="noStrike" kern="1200" cap="none" spc="0" normalizeH="0" baseline="0" noProof="0" dirty="0">
                <a:ln>
                  <a:noFill/>
                </a:ln>
                <a:solidFill>
                  <a:srgbClr val="00529B"/>
                </a:solidFill>
                <a:effectLst/>
                <a:uLnTx/>
                <a:uFillTx/>
              </a:rPr>
              <a:t>All of the above.</a:t>
            </a:r>
          </a:p>
          <a:p>
            <a:pPr marL="0" indent="0">
              <a:buNone/>
            </a:pPr>
            <a:endParaRPr lang="en-US" sz="2200" dirty="0"/>
          </a:p>
        </p:txBody>
      </p:sp>
      <p:sp>
        <p:nvSpPr>
          <p:cNvPr id="8" name="Rounded Rectangle 5" descr="Green box highlighting the correct answer: D">
            <a:extLst>
              <a:ext uri="{FF2B5EF4-FFF2-40B4-BE49-F238E27FC236}">
                <a16:creationId xmlns:a16="http://schemas.microsoft.com/office/drawing/2014/main" id="{5628A90E-0475-442C-91B3-81FB353589DC}"/>
              </a:ext>
            </a:extLst>
          </p:cNvPr>
          <p:cNvSpPr/>
          <p:nvPr/>
        </p:nvSpPr>
        <p:spPr>
          <a:xfrm>
            <a:off x="1828800" y="4282632"/>
            <a:ext cx="2743200" cy="397637"/>
          </a:xfrm>
          <a:prstGeom prst="roundRect">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Slide Number Placeholder 5">
            <a:extLst>
              <a:ext uri="{FF2B5EF4-FFF2-40B4-BE49-F238E27FC236}">
                <a16:creationId xmlns:a16="http://schemas.microsoft.com/office/drawing/2014/main" id="{FD223782-1408-4FCD-BB45-5C63957CD98A}"/>
              </a:ext>
            </a:extLst>
          </p:cNvPr>
          <p:cNvSpPr>
            <a:spLocks noGrp="1"/>
          </p:cNvSpPr>
          <p:nvPr>
            <p:ph type="sldNum" sz="quarter" idx="12"/>
          </p:nvPr>
        </p:nvSpPr>
        <p:spPr/>
        <p:txBody>
          <a:bodyPr/>
          <a:lstStyle/>
          <a:p>
            <a:fld id="{0B2D781D-8844-5940-92D1-06EF0A7F581E}" type="slidenum">
              <a:rPr lang="en-US" smtClean="0"/>
              <a:pPr/>
              <a:t>52</a:t>
            </a:fld>
            <a:endParaRPr lang="en-US" dirty="0"/>
          </a:p>
        </p:txBody>
      </p:sp>
      <p:sp>
        <p:nvSpPr>
          <p:cNvPr id="5" name="Footer Placeholder 4">
            <a:extLst>
              <a:ext uri="{FF2B5EF4-FFF2-40B4-BE49-F238E27FC236}">
                <a16:creationId xmlns:a16="http://schemas.microsoft.com/office/drawing/2014/main" id="{3FD18D28-9C9B-4BA1-8A0A-1E86CC1E64F7}"/>
              </a:ext>
            </a:extLst>
          </p:cNvPr>
          <p:cNvSpPr>
            <a:spLocks noGrp="1"/>
          </p:cNvSpPr>
          <p:nvPr>
            <p:ph type="ftr" sz="quarter" idx="11"/>
          </p:nvPr>
        </p:nvSpPr>
        <p:spPr/>
        <p:txBody>
          <a:bodyPr/>
          <a:lstStyle/>
          <a:p>
            <a:r>
              <a:rPr lang="en-US"/>
              <a:t>Marketplace to Medicare: What You Can Expect</a:t>
            </a:r>
            <a:endParaRPr lang="en-US" dirty="0"/>
          </a:p>
        </p:txBody>
      </p:sp>
      <p:sp>
        <p:nvSpPr>
          <p:cNvPr id="4" name="Date Placeholder 3">
            <a:extLst>
              <a:ext uri="{FF2B5EF4-FFF2-40B4-BE49-F238E27FC236}">
                <a16:creationId xmlns:a16="http://schemas.microsoft.com/office/drawing/2014/main" id="{79D0EE54-F695-4BEA-9AC3-B583FF38FF40}"/>
              </a:ext>
            </a:extLst>
          </p:cNvPr>
          <p:cNvSpPr>
            <a:spLocks noGrp="1"/>
          </p:cNvSpPr>
          <p:nvPr>
            <p:ph type="dt" sz="half" idx="10"/>
          </p:nvPr>
        </p:nvSpPr>
        <p:spPr/>
        <p:txBody>
          <a:bodyPr/>
          <a:lstStyle/>
          <a:p>
            <a:r>
              <a:rPr lang="en-US"/>
              <a:t>November 2023</a:t>
            </a:r>
            <a:endParaRPr lang="en-US" dirty="0"/>
          </a:p>
        </p:txBody>
      </p:sp>
    </p:spTree>
    <p:custDataLst>
      <p:tags r:id="rId1"/>
    </p:custDataLst>
    <p:extLst>
      <p:ext uri="{BB962C8B-B14F-4D97-AF65-F5344CB8AC3E}">
        <p14:creationId xmlns:p14="http://schemas.microsoft.com/office/powerpoint/2010/main" val="2620621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7267D-77BB-4FDD-8CA2-93C182004345}"/>
              </a:ext>
            </a:extLst>
          </p:cNvPr>
          <p:cNvSpPr>
            <a:spLocks noGrp="1"/>
          </p:cNvSpPr>
          <p:nvPr>
            <p:ph type="title"/>
          </p:nvPr>
        </p:nvSpPr>
        <p:spPr>
          <a:xfrm>
            <a:off x="0" y="0"/>
            <a:ext cx="12192000" cy="1123405"/>
          </a:xfrm>
        </p:spPr>
        <p:txBody>
          <a:bodyPr>
            <a:normAutofit/>
          </a:bodyPr>
          <a:lstStyle/>
          <a:p>
            <a:pPr algn="ctr"/>
            <a:r>
              <a:rPr lang="en-US" dirty="0">
                <a:latin typeface="Arial Black"/>
              </a:rPr>
              <a:t>Scenario: Answer to Question 5</a:t>
            </a:r>
            <a:endParaRPr lang="en-US" dirty="0"/>
          </a:p>
        </p:txBody>
      </p:sp>
      <p:sp>
        <p:nvSpPr>
          <p:cNvPr id="3" name="Text Placeholder 2">
            <a:extLst>
              <a:ext uri="{FF2B5EF4-FFF2-40B4-BE49-F238E27FC236}">
                <a16:creationId xmlns:a16="http://schemas.microsoft.com/office/drawing/2014/main" id="{FBDA5E41-195F-C5A0-D399-F5E3FD1DE152}"/>
              </a:ext>
            </a:extLst>
          </p:cNvPr>
          <p:cNvSpPr>
            <a:spLocks noGrp="1"/>
          </p:cNvSpPr>
          <p:nvPr>
            <p:ph type="body" sz="quarter" idx="13"/>
          </p:nvPr>
        </p:nvSpPr>
        <p:spPr>
          <a:xfrm>
            <a:off x="1828800" y="1645920"/>
            <a:ext cx="9155575" cy="3810569"/>
          </a:xfrm>
        </p:spPr>
        <p:txBody>
          <a:bodyPr>
            <a:normAutofit/>
          </a:bodyPr>
          <a:lstStyle/>
          <a:p>
            <a:pPr marL="0" marR="0" lvl="0" indent="0" algn="l" defTabSz="914400" rtl="0" eaLnBrk="1" fontAlgn="auto" latinLnBrk="0" hangingPunct="1">
              <a:lnSpc>
                <a:spcPct val="100000"/>
              </a:lnSpc>
              <a:spcBef>
                <a:spcPts val="0"/>
              </a:spcBef>
              <a:buClrTx/>
              <a:buSzTx/>
              <a:buFontTx/>
              <a:buNone/>
              <a:tabLst/>
              <a:defRPr/>
            </a:pPr>
            <a:r>
              <a:rPr kumimoji="0" lang="en-US" sz="2200" b="1" i="0" u="none" strike="noStrike" kern="1200" cap="none" spc="0" normalizeH="0" baseline="0" noProof="0" dirty="0">
                <a:ln>
                  <a:noFill/>
                </a:ln>
                <a:solidFill>
                  <a:srgbClr val="00529B"/>
                </a:solidFill>
                <a:effectLst/>
                <a:uLnTx/>
                <a:uFillTx/>
              </a:rPr>
              <a:t>How would Ms. Stone’s situation be affected if she were never married?</a:t>
            </a:r>
          </a:p>
          <a:p>
            <a:pPr marL="548640" marR="0" lvl="0" indent="-274320" algn="l" defTabSz="914400" rtl="0" eaLnBrk="1" fontAlgn="auto" latinLnBrk="0" hangingPunct="1">
              <a:lnSpc>
                <a:spcPct val="100000"/>
              </a:lnSpc>
              <a:spcBef>
                <a:spcPts val="0"/>
              </a:spcBef>
              <a:buClrTx/>
              <a:buSzTx/>
              <a:buFont typeface="Wingdings" panose="05000000000000000000" pitchFamily="2" charset="2"/>
              <a:buChar char="§"/>
              <a:tabLst/>
              <a:defRPr/>
            </a:pPr>
            <a:r>
              <a:rPr kumimoji="0" lang="en-US" sz="2200" b="0" i="0" u="none" strike="noStrike" kern="1200" cap="none" spc="0" normalizeH="0" baseline="0" noProof="0" dirty="0">
                <a:ln>
                  <a:noFill/>
                </a:ln>
                <a:solidFill>
                  <a:srgbClr val="00529B"/>
                </a:solidFill>
                <a:effectLst/>
                <a:uLnTx/>
                <a:uFillTx/>
              </a:rPr>
              <a:t>Since Ms. Stone didn’t work enough in her lifetime to get Social Security benefits if she’d never married, she might have to pay a premium for Part A. </a:t>
            </a:r>
          </a:p>
          <a:p>
            <a:pPr marL="548640" marR="0" lvl="0" indent="-274320" algn="l" defTabSz="914400" rtl="0" eaLnBrk="1" fontAlgn="auto" latinLnBrk="0" hangingPunct="1">
              <a:lnSpc>
                <a:spcPct val="100000"/>
              </a:lnSpc>
              <a:spcBef>
                <a:spcPts val="0"/>
              </a:spcBef>
              <a:buClrTx/>
              <a:buSzTx/>
              <a:buFont typeface="Wingdings" panose="05000000000000000000" pitchFamily="2" charset="2"/>
              <a:buChar char="§"/>
              <a:tabLst/>
              <a:defRPr/>
            </a:pPr>
            <a:r>
              <a:rPr kumimoji="0" lang="en-US" sz="2200" b="0" i="0" u="none" strike="noStrike" kern="1200" cap="none" spc="0" normalizeH="0" baseline="0" noProof="0" dirty="0">
                <a:ln>
                  <a:noFill/>
                </a:ln>
                <a:solidFill>
                  <a:srgbClr val="00529B"/>
                </a:solidFill>
                <a:effectLst/>
                <a:uLnTx/>
                <a:uFillTx/>
              </a:rPr>
              <a:t>In this limited circumstance, she might find it more affordable to continue with her Marketplace coverage and choose not to sign up for Medicare. If she was getting a tax credit and CSR, she can keep it as long as she doesn’t sign up for Medicare. </a:t>
            </a:r>
            <a:r>
              <a:rPr kumimoji="0" lang="en-US" sz="2200" b="1" i="0" u="none" strike="noStrike" kern="1200" cap="none" spc="0" normalizeH="0" baseline="0" noProof="0" dirty="0">
                <a:ln>
                  <a:noFill/>
                </a:ln>
                <a:solidFill>
                  <a:srgbClr val="00529B"/>
                </a:solidFill>
                <a:effectLst/>
                <a:uLnTx/>
                <a:uFillTx/>
              </a:rPr>
              <a:t> </a:t>
            </a:r>
            <a:endParaRPr kumimoji="0" lang="en-US" sz="2200" b="0" i="0" u="none" strike="noStrike" kern="1200" cap="none" spc="0" normalizeH="0" baseline="0" noProof="0" dirty="0">
              <a:ln>
                <a:noFill/>
              </a:ln>
              <a:solidFill>
                <a:srgbClr val="00529B"/>
              </a:solidFill>
              <a:effectLst/>
              <a:uLnTx/>
              <a:uFillTx/>
            </a:endParaRPr>
          </a:p>
        </p:txBody>
      </p:sp>
      <p:sp>
        <p:nvSpPr>
          <p:cNvPr id="6" name="Slide Number Placeholder 5">
            <a:extLst>
              <a:ext uri="{FF2B5EF4-FFF2-40B4-BE49-F238E27FC236}">
                <a16:creationId xmlns:a16="http://schemas.microsoft.com/office/drawing/2014/main" id="{FD223782-1408-4FCD-BB45-5C63957CD98A}"/>
              </a:ext>
            </a:extLst>
          </p:cNvPr>
          <p:cNvSpPr>
            <a:spLocks noGrp="1"/>
          </p:cNvSpPr>
          <p:nvPr>
            <p:ph type="sldNum" sz="quarter" idx="12"/>
          </p:nvPr>
        </p:nvSpPr>
        <p:spPr/>
        <p:txBody>
          <a:bodyPr/>
          <a:lstStyle/>
          <a:p>
            <a:fld id="{0B2D781D-8844-5940-92D1-06EF0A7F581E}" type="slidenum">
              <a:rPr lang="en-US" smtClean="0"/>
              <a:pPr/>
              <a:t>53</a:t>
            </a:fld>
            <a:endParaRPr lang="en-US" dirty="0"/>
          </a:p>
        </p:txBody>
      </p:sp>
      <p:sp>
        <p:nvSpPr>
          <p:cNvPr id="5" name="Footer Placeholder 4">
            <a:extLst>
              <a:ext uri="{FF2B5EF4-FFF2-40B4-BE49-F238E27FC236}">
                <a16:creationId xmlns:a16="http://schemas.microsoft.com/office/drawing/2014/main" id="{3FD18D28-9C9B-4BA1-8A0A-1E86CC1E64F7}"/>
              </a:ext>
            </a:extLst>
          </p:cNvPr>
          <p:cNvSpPr>
            <a:spLocks noGrp="1"/>
          </p:cNvSpPr>
          <p:nvPr>
            <p:ph type="ftr" sz="quarter" idx="11"/>
          </p:nvPr>
        </p:nvSpPr>
        <p:spPr/>
        <p:txBody>
          <a:bodyPr/>
          <a:lstStyle/>
          <a:p>
            <a:r>
              <a:rPr lang="en-US"/>
              <a:t>Marketplace to Medicare: What You Can Expect</a:t>
            </a:r>
            <a:endParaRPr lang="en-US" dirty="0"/>
          </a:p>
        </p:txBody>
      </p:sp>
      <p:sp>
        <p:nvSpPr>
          <p:cNvPr id="4" name="Date Placeholder 3">
            <a:extLst>
              <a:ext uri="{FF2B5EF4-FFF2-40B4-BE49-F238E27FC236}">
                <a16:creationId xmlns:a16="http://schemas.microsoft.com/office/drawing/2014/main" id="{79D0EE54-F695-4BEA-9AC3-B583FF38FF40}"/>
              </a:ext>
            </a:extLst>
          </p:cNvPr>
          <p:cNvSpPr>
            <a:spLocks noGrp="1"/>
          </p:cNvSpPr>
          <p:nvPr>
            <p:ph type="dt" sz="half" idx="10"/>
          </p:nvPr>
        </p:nvSpPr>
        <p:spPr/>
        <p:txBody>
          <a:bodyPr/>
          <a:lstStyle/>
          <a:p>
            <a:r>
              <a:rPr lang="en-US"/>
              <a:t>November 2023</a:t>
            </a:r>
            <a:endParaRPr lang="en-US" dirty="0"/>
          </a:p>
        </p:txBody>
      </p:sp>
    </p:spTree>
    <p:custDataLst>
      <p:tags r:id="rId1"/>
    </p:custDataLst>
    <p:extLst>
      <p:ext uri="{BB962C8B-B14F-4D97-AF65-F5344CB8AC3E}">
        <p14:creationId xmlns:p14="http://schemas.microsoft.com/office/powerpoint/2010/main" val="34595337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5FF754E-58CC-3C43-8533-D23C41013130}"/>
              </a:ext>
            </a:extLst>
          </p:cNvPr>
          <p:cNvSpPr>
            <a:spLocks noGrp="1"/>
          </p:cNvSpPr>
          <p:nvPr>
            <p:ph type="title"/>
          </p:nvPr>
        </p:nvSpPr>
        <p:spPr/>
        <p:txBody>
          <a:bodyPr>
            <a:normAutofit/>
          </a:bodyPr>
          <a:lstStyle/>
          <a:p>
            <a:r>
              <a:rPr lang="en-US" dirty="0"/>
              <a:t>Key Points to Remember</a:t>
            </a:r>
          </a:p>
        </p:txBody>
      </p:sp>
      <p:sp>
        <p:nvSpPr>
          <p:cNvPr id="11" name="Content Placeholder 10"/>
          <p:cNvSpPr>
            <a:spLocks noGrp="1"/>
          </p:cNvSpPr>
          <p:nvPr>
            <p:ph idx="1"/>
          </p:nvPr>
        </p:nvSpPr>
        <p:spPr>
          <a:xfrm>
            <a:off x="838200" y="1371600"/>
            <a:ext cx="10515600" cy="4663440"/>
          </a:xfrm>
        </p:spPr>
        <p:txBody>
          <a:bodyPr>
            <a:normAutofit/>
          </a:bodyPr>
          <a:lstStyle/>
          <a:p>
            <a:r>
              <a:rPr lang="en-US" sz="2400" dirty="0"/>
              <a:t>Medicare isn’t part of the Marketplace</a:t>
            </a:r>
          </a:p>
          <a:p>
            <a:r>
              <a:rPr lang="en-US" sz="2400" dirty="0"/>
              <a:t>Most of the time, it’s best to have Medicare </a:t>
            </a:r>
          </a:p>
          <a:p>
            <a:r>
              <a:rPr lang="en-US" sz="2400" dirty="0">
                <a:solidFill>
                  <a:srgbClr val="00539A"/>
                </a:solidFill>
              </a:rPr>
              <a:t>If you have premium-free Medicare Part A (Hospital Insurance) and keep your Marketplace plan, you:</a:t>
            </a:r>
          </a:p>
          <a:p>
            <a:pPr lvl="1">
              <a:buSzPct val="100000"/>
              <a:tabLst>
                <a:tab pos="462732" algn="l"/>
              </a:tabLst>
            </a:pPr>
            <a:r>
              <a:rPr lang="en-US" dirty="0">
                <a:solidFill>
                  <a:srgbClr val="00539A"/>
                </a:solidFill>
              </a:rPr>
              <a:t>Must pay the full price for your Marketplace plan premiums </a:t>
            </a:r>
          </a:p>
          <a:p>
            <a:pPr lvl="1">
              <a:buSzPct val="100000"/>
              <a:tabLst>
                <a:tab pos="462732" algn="l"/>
              </a:tabLst>
            </a:pPr>
            <a:r>
              <a:rPr lang="en-US" dirty="0">
                <a:solidFill>
                  <a:srgbClr val="00539A"/>
                </a:solidFill>
              </a:rPr>
              <a:t>May need to return to the Marketplace to end your premium tax credits</a:t>
            </a:r>
          </a:p>
          <a:p>
            <a:pPr lvl="1">
              <a:buSzPct val="100000"/>
              <a:tabLst>
                <a:tab pos="462732" algn="l"/>
              </a:tabLst>
            </a:pPr>
            <a:r>
              <a:rPr lang="en-US" dirty="0">
                <a:solidFill>
                  <a:srgbClr val="00539A"/>
                </a:solidFill>
              </a:rPr>
              <a:t>May have to pay back all or some of the premium tax credits paid on your behalf for months of overlapping coverage</a:t>
            </a:r>
          </a:p>
        </p:txBody>
      </p:sp>
      <p:sp>
        <p:nvSpPr>
          <p:cNvPr id="4" name="Slide Number Placeholder 3">
            <a:extLst>
              <a:ext uri="{FF2B5EF4-FFF2-40B4-BE49-F238E27FC236}">
                <a16:creationId xmlns:a16="http://schemas.microsoft.com/office/drawing/2014/main" id="{A71C5302-3568-410B-9BA9-B5318F4C6AFD}"/>
              </a:ext>
            </a:extLst>
          </p:cNvPr>
          <p:cNvSpPr>
            <a:spLocks noGrp="1"/>
          </p:cNvSpPr>
          <p:nvPr>
            <p:ph type="sldNum" sz="quarter" idx="12"/>
          </p:nvPr>
        </p:nvSpPr>
        <p:spPr/>
        <p:txBody>
          <a:bodyPr/>
          <a:lstStyle/>
          <a:p>
            <a:fld id="{0B2D781D-8844-5940-92D1-06EF0A7F581E}" type="slidenum">
              <a:rPr lang="en-US" smtClean="0"/>
              <a:t>54</a:t>
            </a:fld>
            <a:endParaRPr lang="en-US"/>
          </a:p>
        </p:txBody>
      </p:sp>
      <p:sp>
        <p:nvSpPr>
          <p:cNvPr id="3" name="Footer Placeholder 2">
            <a:extLst>
              <a:ext uri="{FF2B5EF4-FFF2-40B4-BE49-F238E27FC236}">
                <a16:creationId xmlns:a16="http://schemas.microsoft.com/office/drawing/2014/main" id="{06DE2F4C-04DF-364C-AEF2-DC82794718C5}"/>
              </a:ext>
            </a:extLst>
          </p:cNvPr>
          <p:cNvSpPr>
            <a:spLocks noGrp="1"/>
          </p:cNvSpPr>
          <p:nvPr>
            <p:ph type="ftr" sz="quarter" idx="11"/>
          </p:nvPr>
        </p:nvSpPr>
        <p:spPr/>
        <p:txBody>
          <a:bodyPr/>
          <a:lstStyle/>
          <a:p>
            <a:r>
              <a:rPr lang="en-US"/>
              <a:t>Marketplace to Medicare: What You Can Expect</a:t>
            </a:r>
            <a:endParaRPr lang="en-US" dirty="0"/>
          </a:p>
        </p:txBody>
      </p:sp>
      <p:sp>
        <p:nvSpPr>
          <p:cNvPr id="2" name="Date Placeholder 1">
            <a:extLst>
              <a:ext uri="{FF2B5EF4-FFF2-40B4-BE49-F238E27FC236}">
                <a16:creationId xmlns:a16="http://schemas.microsoft.com/office/drawing/2014/main" id="{C6E7F8D9-CED2-CD4D-A286-87F1F7D1E672}"/>
              </a:ext>
            </a:extLst>
          </p:cNvPr>
          <p:cNvSpPr>
            <a:spLocks noGrp="1"/>
          </p:cNvSpPr>
          <p:nvPr>
            <p:ph type="dt" sz="half" idx="10"/>
          </p:nvPr>
        </p:nvSpPr>
        <p:spPr/>
        <p:txBody>
          <a:bodyPr/>
          <a:lstStyle/>
          <a:p>
            <a:r>
              <a:rPr lang="en-US"/>
              <a:t>November 2023</a:t>
            </a:r>
            <a:endParaRPr lang="en-US" dirty="0"/>
          </a:p>
        </p:txBody>
      </p:sp>
    </p:spTree>
    <p:custDataLst>
      <p:tags r:id="rId1"/>
    </p:custDataLst>
    <p:extLst>
      <p:ext uri="{BB962C8B-B14F-4D97-AF65-F5344CB8AC3E}">
        <p14:creationId xmlns:p14="http://schemas.microsoft.com/office/powerpoint/2010/main" val="33136620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5FF754E-58CC-3C43-8533-D23C41013130}"/>
              </a:ext>
            </a:extLst>
          </p:cNvPr>
          <p:cNvSpPr>
            <a:spLocks noGrp="1"/>
          </p:cNvSpPr>
          <p:nvPr>
            <p:ph type="title"/>
          </p:nvPr>
        </p:nvSpPr>
        <p:spPr/>
        <p:txBody>
          <a:bodyPr>
            <a:noAutofit/>
          </a:bodyPr>
          <a:lstStyle/>
          <a:p>
            <a:pPr>
              <a:lnSpc>
                <a:spcPct val="100000"/>
              </a:lnSpc>
            </a:pPr>
            <a:r>
              <a:rPr lang="en-US" dirty="0"/>
              <a:t>Key Points to Remember (continued)</a:t>
            </a:r>
          </a:p>
        </p:txBody>
      </p:sp>
      <p:sp>
        <p:nvSpPr>
          <p:cNvPr id="7" name="Content Placeholder 7"/>
          <p:cNvSpPr>
            <a:spLocks noGrp="1"/>
          </p:cNvSpPr>
          <p:nvPr>
            <p:ph idx="1"/>
          </p:nvPr>
        </p:nvSpPr>
        <p:spPr>
          <a:xfrm>
            <a:off x="627017" y="1371600"/>
            <a:ext cx="10802983" cy="4770120"/>
          </a:xfrm>
        </p:spPr>
        <p:txBody>
          <a:bodyPr>
            <a:normAutofit fontScale="77500" lnSpcReduction="20000"/>
          </a:bodyPr>
          <a:lstStyle/>
          <a:p>
            <a:pPr lvl="0">
              <a:lnSpc>
                <a:spcPct val="120000"/>
              </a:lnSpc>
              <a:buSzPct val="100000"/>
              <a:tabLst>
                <a:tab pos="462732" algn="l"/>
              </a:tabLst>
            </a:pPr>
            <a:r>
              <a:rPr lang="en-US" sz="3400" dirty="0"/>
              <a:t>If you don’t sign up for Part A (if you had to buy it) and Medicare Part B (Medical Insurance) during your Initial Enrollment Period (IEP) you may have:</a:t>
            </a:r>
          </a:p>
          <a:p>
            <a:pPr lvl="1">
              <a:lnSpc>
                <a:spcPct val="120000"/>
              </a:lnSpc>
              <a:buSzPct val="100000"/>
              <a:tabLst>
                <a:tab pos="462732" algn="l"/>
              </a:tabLst>
            </a:pPr>
            <a:r>
              <a:rPr lang="en-US" sz="3400" dirty="0"/>
              <a:t>Late enrollment penalties when you decide to sign up</a:t>
            </a:r>
          </a:p>
          <a:p>
            <a:pPr lvl="1">
              <a:lnSpc>
                <a:spcPct val="120000"/>
              </a:lnSpc>
              <a:buSzPct val="100000"/>
              <a:tabLst>
                <a:tab pos="462732" algn="l"/>
              </a:tabLst>
            </a:pPr>
            <a:r>
              <a:rPr lang="en-US" sz="3400" dirty="0"/>
              <a:t>A gap in coverage if you have to wait until Medicare’s General Enrollment Period (GEP) to sign up</a:t>
            </a:r>
          </a:p>
          <a:p>
            <a:pPr>
              <a:lnSpc>
                <a:spcPct val="120000"/>
              </a:lnSpc>
            </a:pPr>
            <a:r>
              <a:rPr lang="en-US" sz="3400" dirty="0"/>
              <a:t>Timing is important when canceling your Marketplace plan</a:t>
            </a:r>
          </a:p>
          <a:p>
            <a:pPr>
              <a:lnSpc>
                <a:spcPct val="120000"/>
              </a:lnSpc>
            </a:pPr>
            <a:r>
              <a:rPr lang="en-US" sz="3400" dirty="0"/>
              <a:t>If you already have Medicare, you probably can’t enroll in the Marketplace</a:t>
            </a:r>
          </a:p>
          <a:p>
            <a:pPr marL="0" indent="0">
              <a:lnSpc>
                <a:spcPct val="120000"/>
              </a:lnSpc>
              <a:buNone/>
            </a:pPr>
            <a:endParaRPr lang="en-US" sz="3000" dirty="0"/>
          </a:p>
        </p:txBody>
      </p:sp>
      <p:sp>
        <p:nvSpPr>
          <p:cNvPr id="4" name="Slide Number Placeholder 3">
            <a:extLst>
              <a:ext uri="{FF2B5EF4-FFF2-40B4-BE49-F238E27FC236}">
                <a16:creationId xmlns:a16="http://schemas.microsoft.com/office/drawing/2014/main" id="{37260538-04AE-4F71-BFF3-E82C960370CE}"/>
              </a:ext>
            </a:extLst>
          </p:cNvPr>
          <p:cNvSpPr>
            <a:spLocks noGrp="1"/>
          </p:cNvSpPr>
          <p:nvPr>
            <p:ph type="sldNum" sz="quarter" idx="12"/>
          </p:nvPr>
        </p:nvSpPr>
        <p:spPr/>
        <p:txBody>
          <a:bodyPr/>
          <a:lstStyle/>
          <a:p>
            <a:fld id="{0B2D781D-8844-5940-92D1-06EF0A7F581E}" type="slidenum">
              <a:rPr lang="en-US" smtClean="0"/>
              <a:t>55</a:t>
            </a:fld>
            <a:endParaRPr lang="en-US"/>
          </a:p>
        </p:txBody>
      </p:sp>
      <p:sp>
        <p:nvSpPr>
          <p:cNvPr id="3" name="Footer Placeholder 2">
            <a:extLst>
              <a:ext uri="{FF2B5EF4-FFF2-40B4-BE49-F238E27FC236}">
                <a16:creationId xmlns:a16="http://schemas.microsoft.com/office/drawing/2014/main" id="{06DE2F4C-04DF-364C-AEF2-DC82794718C5}"/>
              </a:ext>
            </a:extLst>
          </p:cNvPr>
          <p:cNvSpPr>
            <a:spLocks noGrp="1"/>
          </p:cNvSpPr>
          <p:nvPr>
            <p:ph type="ftr" sz="quarter" idx="11"/>
          </p:nvPr>
        </p:nvSpPr>
        <p:spPr/>
        <p:txBody>
          <a:bodyPr/>
          <a:lstStyle/>
          <a:p>
            <a:r>
              <a:rPr lang="en-US"/>
              <a:t>Marketplace to Medicare: What You Can Expect</a:t>
            </a:r>
            <a:endParaRPr lang="en-US" dirty="0"/>
          </a:p>
        </p:txBody>
      </p:sp>
      <p:sp>
        <p:nvSpPr>
          <p:cNvPr id="2" name="Date Placeholder 1">
            <a:extLst>
              <a:ext uri="{FF2B5EF4-FFF2-40B4-BE49-F238E27FC236}">
                <a16:creationId xmlns:a16="http://schemas.microsoft.com/office/drawing/2014/main" id="{C6E7F8D9-CED2-CD4D-A286-87F1F7D1E672}"/>
              </a:ext>
            </a:extLst>
          </p:cNvPr>
          <p:cNvSpPr>
            <a:spLocks noGrp="1"/>
          </p:cNvSpPr>
          <p:nvPr>
            <p:ph type="dt" sz="half" idx="10"/>
          </p:nvPr>
        </p:nvSpPr>
        <p:spPr/>
        <p:txBody>
          <a:bodyPr/>
          <a:lstStyle/>
          <a:p>
            <a:r>
              <a:rPr lang="en-US"/>
              <a:t>November 2023</a:t>
            </a:r>
            <a:endParaRPr lang="en-US" dirty="0"/>
          </a:p>
        </p:txBody>
      </p:sp>
    </p:spTree>
    <p:custDataLst>
      <p:tags r:id="rId1"/>
    </p:custDataLst>
    <p:extLst>
      <p:ext uri="{BB962C8B-B14F-4D97-AF65-F5344CB8AC3E}">
        <p14:creationId xmlns:p14="http://schemas.microsoft.com/office/powerpoint/2010/main" val="359215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Medicare &amp; Marketplace Resources</a:t>
            </a:r>
          </a:p>
        </p:txBody>
      </p:sp>
      <p:graphicFrame>
        <p:nvGraphicFramePr>
          <p:cNvPr id="10" name="Table 9">
            <a:extLst>
              <a:ext uri="{FF2B5EF4-FFF2-40B4-BE49-F238E27FC236}">
                <a16:creationId xmlns:a16="http://schemas.microsoft.com/office/drawing/2014/main" id="{EAF349A2-BF2E-4A96-8989-66D3745999A3}"/>
              </a:ext>
            </a:extLst>
          </p:cNvPr>
          <p:cNvGraphicFramePr>
            <a:graphicFrameLocks noGrp="1"/>
          </p:cNvGraphicFramePr>
          <p:nvPr>
            <p:extLst>
              <p:ext uri="{D42A27DB-BD31-4B8C-83A1-F6EECF244321}">
                <p14:modId xmlns:p14="http://schemas.microsoft.com/office/powerpoint/2010/main" val="581208423"/>
              </p:ext>
            </p:extLst>
          </p:nvPr>
        </p:nvGraphicFramePr>
        <p:xfrm>
          <a:off x="838200" y="1236363"/>
          <a:ext cx="10515600" cy="4741873"/>
        </p:xfrm>
        <a:graphic>
          <a:graphicData uri="http://schemas.openxmlformats.org/drawingml/2006/table">
            <a:tbl>
              <a:tblPr firstRow="1" bandRow="1">
                <a:tableStyleId>{BDBED569-4797-4DF1-A0F4-6AAB3CD982D8}</a:tableStyleId>
              </a:tblPr>
              <a:tblGrid>
                <a:gridCol w="5257800">
                  <a:extLst>
                    <a:ext uri="{9D8B030D-6E8A-4147-A177-3AD203B41FA5}">
                      <a16:colId xmlns:a16="http://schemas.microsoft.com/office/drawing/2014/main" val="3021421731"/>
                    </a:ext>
                  </a:extLst>
                </a:gridCol>
                <a:gridCol w="5257800">
                  <a:extLst>
                    <a:ext uri="{9D8B030D-6E8A-4147-A177-3AD203B41FA5}">
                      <a16:colId xmlns:a16="http://schemas.microsoft.com/office/drawing/2014/main" val="514845215"/>
                    </a:ext>
                  </a:extLst>
                </a:gridCol>
              </a:tblGrid>
              <a:tr h="591051">
                <a:tc>
                  <a:txBody>
                    <a:bodyPr/>
                    <a:lstStyle/>
                    <a:p>
                      <a:r>
                        <a:rPr lang="en-US" b="0" dirty="0">
                          <a:solidFill>
                            <a:srgbClr val="00539A"/>
                          </a:solidFill>
                        </a:rPr>
                        <a:t>The Centers for Medicare &amp; Medicaid Services (CMS)</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b="0" dirty="0">
                          <a:solidFill>
                            <a:srgbClr val="00539A"/>
                          </a:solidFill>
                          <a:hlinkClick r:id="rId4">
                            <a:extLst>
                              <a:ext uri="{A12FA001-AC4F-418D-AE19-62706E023703}">
                                <ahyp:hlinkClr xmlns:ahyp="http://schemas.microsoft.com/office/drawing/2018/hyperlinkcolor" val="tx"/>
                              </a:ext>
                            </a:extLst>
                          </a:hlinkClick>
                        </a:rPr>
                        <a:t>CMS.gov</a:t>
                      </a:r>
                      <a:r>
                        <a:rPr lang="en-US" b="0" dirty="0">
                          <a:solidFill>
                            <a:srgbClr val="00539A"/>
                          </a:solidFill>
                        </a:rPr>
                        <a:t>  </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b="0" dirty="0">
                        <a:solidFill>
                          <a:srgbClr val="00539A"/>
                        </a:solidFill>
                      </a:endParaRPr>
                    </a:p>
                  </a:txBody>
                  <a:tcPr/>
                </a:tc>
                <a:extLst>
                  <a:ext uri="{0D108BD9-81ED-4DB2-BD59-A6C34878D82A}">
                    <a16:rowId xmlns:a16="http://schemas.microsoft.com/office/drawing/2014/main" val="3713700844"/>
                  </a:ext>
                </a:extLst>
              </a:tr>
              <a:tr h="1052567">
                <a:tc>
                  <a:txBody>
                    <a:bodyPr/>
                    <a:lstStyle/>
                    <a:p>
                      <a:r>
                        <a:rPr lang="en-US" b="0" dirty="0">
                          <a:solidFill>
                            <a:srgbClr val="00539A"/>
                          </a:solidFill>
                        </a:rPr>
                        <a:t>Medicare</a:t>
                      </a:r>
                    </a:p>
                  </a:txBody>
                  <a:tcPr/>
                </a:tc>
                <a:tc>
                  <a:txBody>
                    <a:bodyPr/>
                    <a:lstStyle/>
                    <a:p>
                      <a:pPr marL="285750" indent="-285750">
                        <a:buFont typeface="Wingdings" panose="05000000000000000000" pitchFamily="2" charset="2"/>
                        <a:buChar char="§"/>
                      </a:pPr>
                      <a:r>
                        <a:rPr lang="en-US" b="0" dirty="0">
                          <a:solidFill>
                            <a:srgbClr val="00539A"/>
                          </a:solidFill>
                        </a:rPr>
                        <a:t>Call 1-800-MEDICARE (1-800-633-4227); TTY 1-877-486-2048</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b="0" dirty="0">
                          <a:solidFill>
                            <a:srgbClr val="00539A"/>
                          </a:solidFill>
                          <a:hlinkClick r:id="rId5">
                            <a:extLst>
                              <a:ext uri="{A12FA001-AC4F-418D-AE19-62706E023703}">
                                <ahyp:hlinkClr xmlns:ahyp="http://schemas.microsoft.com/office/drawing/2018/hyperlinkcolor" val="tx"/>
                              </a:ext>
                            </a:extLst>
                          </a:hlinkClick>
                        </a:rPr>
                        <a:t>Medicare.gov</a:t>
                      </a:r>
                      <a:r>
                        <a:rPr lang="en-US" b="0" dirty="0">
                          <a:solidFill>
                            <a:srgbClr val="00539A"/>
                          </a:solidFill>
                        </a:rPr>
                        <a:t>; </a:t>
                      </a:r>
                      <a:r>
                        <a:rPr lang="en-US" sz="1800" b="0" dirty="0">
                          <a:solidFill>
                            <a:srgbClr val="00539A"/>
                          </a:solidFill>
                          <a:hlinkClick r:id="rId6">
                            <a:extLst>
                              <a:ext uri="{A12FA001-AC4F-418D-AE19-62706E023703}">
                                <ahyp:hlinkClr xmlns:ahyp="http://schemas.microsoft.com/office/drawing/2018/hyperlinkcolor" val="tx"/>
                              </a:ext>
                            </a:extLst>
                          </a:hlinkClick>
                        </a:rPr>
                        <a:t>facebook.com/Medicare.gov</a:t>
                      </a:r>
                      <a:endParaRPr lang="en-US" b="0" dirty="0">
                        <a:solidFill>
                          <a:srgbClr val="00539A"/>
                        </a:solidFill>
                      </a:endParaRPr>
                    </a:p>
                  </a:txBody>
                  <a:tcPr/>
                </a:tc>
                <a:extLst>
                  <a:ext uri="{0D108BD9-81ED-4DB2-BD59-A6C34878D82A}">
                    <a16:rowId xmlns:a16="http://schemas.microsoft.com/office/drawing/2014/main" val="474680409"/>
                  </a:ext>
                </a:extLst>
              </a:tr>
              <a:tr h="709273">
                <a:tc>
                  <a:txBody>
                    <a:bodyPr/>
                    <a:lstStyle/>
                    <a:p>
                      <a:r>
                        <a:rPr lang="en-US" dirty="0">
                          <a:solidFill>
                            <a:srgbClr val="00539A"/>
                          </a:solidFill>
                        </a:rPr>
                        <a:t>State Health Insurance Assistance Program (SHIP)</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800" dirty="0">
                          <a:solidFill>
                            <a:srgbClr val="00539A"/>
                          </a:solidFill>
                          <a:hlinkClick r:id="rId7">
                            <a:extLst>
                              <a:ext uri="{A12FA001-AC4F-418D-AE19-62706E023703}">
                                <ahyp:hlinkClr xmlns:ahyp="http://schemas.microsoft.com/office/drawing/2018/hyperlinkcolor" val="tx"/>
                              </a:ext>
                            </a:extLst>
                          </a:hlinkClick>
                        </a:rPr>
                        <a:t>shiphelp.org</a:t>
                      </a:r>
                      <a:r>
                        <a:rPr lang="en-US" sz="1800" dirty="0">
                          <a:solidFill>
                            <a:srgbClr val="00539A"/>
                          </a:solidFill>
                        </a:rPr>
                        <a:t> </a:t>
                      </a:r>
                      <a:endParaRPr lang="en-US" dirty="0">
                        <a:solidFill>
                          <a:srgbClr val="00539A"/>
                        </a:solidFill>
                      </a:endParaRPr>
                    </a:p>
                  </a:txBody>
                  <a:tcPr/>
                </a:tc>
                <a:extLst>
                  <a:ext uri="{0D108BD9-81ED-4DB2-BD59-A6C34878D82A}">
                    <a16:rowId xmlns:a16="http://schemas.microsoft.com/office/drawing/2014/main" val="2084482527"/>
                  </a:ext>
                </a:extLst>
              </a:tr>
              <a:tr h="844359">
                <a:tc>
                  <a:txBody>
                    <a:bodyPr/>
                    <a:lstStyle/>
                    <a:p>
                      <a:r>
                        <a:rPr lang="en-US" dirty="0">
                          <a:solidFill>
                            <a:srgbClr val="00539A"/>
                          </a:solidFill>
                        </a:rPr>
                        <a:t>Health Insurance Marketplace®</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dirty="0">
                          <a:solidFill>
                            <a:srgbClr val="00529B"/>
                          </a:solidFill>
                          <a:hlinkClick r:id="rId8">
                            <a:extLst>
                              <a:ext uri="{A12FA001-AC4F-418D-AE19-62706E023703}">
                                <ahyp:hlinkClr xmlns:ahyp="http://schemas.microsoft.com/office/drawing/2018/hyperlinkcolor" val="tx"/>
                              </a:ext>
                            </a:extLst>
                          </a:hlinkClick>
                        </a:rPr>
                        <a:t>HealthCare.gov</a:t>
                      </a:r>
                      <a:endParaRPr lang="en-US" sz="1800" u="sng" kern="1200" dirty="0">
                        <a:solidFill>
                          <a:srgbClr val="00529B"/>
                        </a:solidFill>
                        <a:effectLst/>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800" u="sng" kern="1200" dirty="0">
                          <a:solidFill>
                            <a:srgbClr val="00529B"/>
                          </a:solidFill>
                          <a:effectLst/>
                          <a:latin typeface="+mn-lt"/>
                          <a:ea typeface="+mn-ea"/>
                          <a:cs typeface="+mn-cs"/>
                          <a:hlinkClick r:id="rId9">
                            <a:extLst>
                              <a:ext uri="{A12FA001-AC4F-418D-AE19-62706E023703}">
                                <ahyp:hlinkClr xmlns:ahyp="http://schemas.microsoft.com/office/drawing/2018/hyperlinkcolor" val="tx"/>
                              </a:ext>
                            </a:extLst>
                          </a:hlinkClick>
                        </a:rPr>
                        <a:t>CMS</a:t>
                      </a:r>
                      <a:r>
                        <a:rPr lang="en-US" sz="1800" u="sng" kern="1200" dirty="0">
                          <a:solidFill>
                            <a:srgbClr val="0563C1"/>
                          </a:solidFill>
                          <a:effectLst/>
                          <a:latin typeface="+mn-lt"/>
                          <a:ea typeface="+mn-ea"/>
                          <a:cs typeface="+mn-cs"/>
                          <a:hlinkClick r:id="rId9">
                            <a:extLst>
                              <a:ext uri="{A12FA001-AC4F-418D-AE19-62706E023703}">
                                <ahyp:hlinkClr xmlns:ahyp="http://schemas.microsoft.com/office/drawing/2018/hyperlinkcolor" val="tx"/>
                              </a:ext>
                            </a:extLst>
                          </a:hlinkClick>
                        </a:rPr>
                        <a:t>.gov/marketplace/in-person-assisters/training-webinars/training</a:t>
                      </a:r>
                      <a:endParaRPr lang="en-US" sz="1800" kern="1200" dirty="0">
                        <a:solidFill>
                          <a:schemeClr val="tx1"/>
                        </a:solidFill>
                        <a:effectLst/>
                        <a:latin typeface="+mn-lt"/>
                        <a:ea typeface="+mn-ea"/>
                        <a:cs typeface="+mn-cs"/>
                      </a:endParaRPr>
                    </a:p>
                  </a:txBody>
                  <a:tcPr/>
                </a:tc>
                <a:extLst>
                  <a:ext uri="{0D108BD9-81ED-4DB2-BD59-A6C34878D82A}">
                    <a16:rowId xmlns:a16="http://schemas.microsoft.com/office/drawing/2014/main" val="3068678843"/>
                  </a:ext>
                </a:extLst>
              </a:tr>
              <a:tr h="709273">
                <a:tc>
                  <a:txBody>
                    <a:bodyPr/>
                    <a:lstStyle/>
                    <a:p>
                      <a:r>
                        <a:rPr lang="en-US" dirty="0">
                          <a:solidFill>
                            <a:srgbClr val="00539A"/>
                          </a:solidFill>
                        </a:rPr>
                        <a:t>Medicaid</a:t>
                      </a:r>
                    </a:p>
                  </a:txBody>
                  <a:tcPr/>
                </a:tc>
                <a:tc>
                  <a:txBody>
                    <a:bodyPr/>
                    <a:lstStyle/>
                    <a:p>
                      <a:pPr marL="285750" indent="-285750">
                        <a:lnSpc>
                          <a:spcPct val="100000"/>
                        </a:lnSpc>
                        <a:spcBef>
                          <a:spcPts val="600"/>
                        </a:spcBef>
                        <a:buFont typeface="Wingdings" panose="05000000000000000000" pitchFamily="2" charset="2"/>
                        <a:buChar char="§"/>
                      </a:pPr>
                      <a:r>
                        <a:rPr lang="en-US" dirty="0">
                          <a:solidFill>
                            <a:srgbClr val="00539A"/>
                          </a:solidFill>
                          <a:hlinkClick r:id="rId10">
                            <a:extLst>
                              <a:ext uri="{A12FA001-AC4F-418D-AE19-62706E023703}">
                                <ahyp:hlinkClr xmlns:ahyp="http://schemas.microsoft.com/office/drawing/2018/hyperlinkcolor" val="tx"/>
                              </a:ext>
                            </a:extLst>
                          </a:hlinkClick>
                        </a:rPr>
                        <a:t>Medicaid.gov</a:t>
                      </a:r>
                      <a:endParaRPr lang="en-US" dirty="0">
                        <a:solidFill>
                          <a:srgbClr val="00539A"/>
                        </a:solidFill>
                      </a:endParaRPr>
                    </a:p>
                    <a:p>
                      <a:pPr marL="285750" indent="-285750">
                        <a:lnSpc>
                          <a:spcPct val="100000"/>
                        </a:lnSpc>
                        <a:spcBef>
                          <a:spcPts val="600"/>
                        </a:spcBef>
                        <a:buFont typeface="Wingdings" panose="05000000000000000000" pitchFamily="2" charset="2"/>
                        <a:buChar char="§"/>
                      </a:pPr>
                      <a:r>
                        <a:rPr lang="en-US" dirty="0">
                          <a:solidFill>
                            <a:srgbClr val="00539A"/>
                          </a:solidFill>
                          <a:hlinkClick r:id="rId11">
                            <a:extLst>
                              <a:ext uri="{A12FA001-AC4F-418D-AE19-62706E023703}">
                                <ahyp:hlinkClr xmlns:ahyp="http://schemas.microsoft.com/office/drawing/2018/hyperlinkcolor" val="tx"/>
                              </a:ext>
                            </a:extLst>
                          </a:hlinkClick>
                        </a:rPr>
                        <a:t>InsureKidsNow.gov</a:t>
                      </a:r>
                      <a:endParaRPr lang="en-US" dirty="0">
                        <a:solidFill>
                          <a:srgbClr val="00539A"/>
                        </a:solidFill>
                      </a:endParaRPr>
                    </a:p>
                  </a:txBody>
                  <a:tcPr/>
                </a:tc>
                <a:extLst>
                  <a:ext uri="{0D108BD9-81ED-4DB2-BD59-A6C34878D82A}">
                    <a16:rowId xmlns:a16="http://schemas.microsoft.com/office/drawing/2014/main" val="4220187822"/>
                  </a:ext>
                </a:extLst>
              </a:tr>
              <a:tr h="709273">
                <a:tc>
                  <a:txBody>
                    <a:bodyPr/>
                    <a:lstStyle/>
                    <a:p>
                      <a:r>
                        <a:rPr lang="en-US" dirty="0">
                          <a:solidFill>
                            <a:srgbClr val="00539A"/>
                          </a:solidFill>
                        </a:rPr>
                        <a:t>Social Security</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u="sng" dirty="0">
                          <a:solidFill>
                            <a:srgbClr val="00539A"/>
                          </a:solidFill>
                          <a:hlinkClick r:id="rId12">
                            <a:extLst>
                              <a:ext uri="{A12FA001-AC4F-418D-AE19-62706E023703}">
                                <ahyp:hlinkClr xmlns:ahyp="http://schemas.microsoft.com/office/drawing/2018/hyperlinkcolor" val="tx"/>
                              </a:ext>
                            </a:extLst>
                          </a:hlinkClick>
                        </a:rPr>
                        <a:t>SSA.gov</a:t>
                      </a:r>
                      <a:r>
                        <a:rPr lang="en-US" u="sng" dirty="0">
                          <a:solidFill>
                            <a:srgbClr val="00539A"/>
                          </a:solidFill>
                        </a:rPr>
                        <a:t> </a:t>
                      </a:r>
                    </a:p>
                  </a:txBody>
                  <a:tcPr/>
                </a:tc>
                <a:extLst>
                  <a:ext uri="{0D108BD9-81ED-4DB2-BD59-A6C34878D82A}">
                    <a16:rowId xmlns:a16="http://schemas.microsoft.com/office/drawing/2014/main" val="4058586172"/>
                  </a:ext>
                </a:extLst>
              </a:tr>
            </a:tbl>
          </a:graphicData>
        </a:graphic>
      </p:graphicFrame>
      <p:sp>
        <p:nvSpPr>
          <p:cNvPr id="7" name="Slide Number Placeholder 6">
            <a:extLst>
              <a:ext uri="{FF2B5EF4-FFF2-40B4-BE49-F238E27FC236}">
                <a16:creationId xmlns:a16="http://schemas.microsoft.com/office/drawing/2014/main" id="{726C0EC4-674F-496A-875E-ECF69B1FC37E}"/>
              </a:ext>
            </a:extLst>
          </p:cNvPr>
          <p:cNvSpPr>
            <a:spLocks noGrp="1"/>
          </p:cNvSpPr>
          <p:nvPr>
            <p:ph type="sldNum" sz="quarter" idx="12"/>
          </p:nvPr>
        </p:nvSpPr>
        <p:spPr/>
        <p:txBody>
          <a:bodyPr/>
          <a:lstStyle/>
          <a:p>
            <a:fld id="{0B2D781D-8844-5940-92D1-06EF0A7F581E}" type="slidenum">
              <a:rPr lang="en-US" smtClean="0"/>
              <a:t>56</a:t>
            </a:fld>
            <a:endParaRPr lang="en-US"/>
          </a:p>
        </p:txBody>
      </p:sp>
      <p:sp>
        <p:nvSpPr>
          <p:cNvPr id="4" name="Footer Placeholder 3">
            <a:extLst>
              <a:ext uri="{FF2B5EF4-FFF2-40B4-BE49-F238E27FC236}">
                <a16:creationId xmlns:a16="http://schemas.microsoft.com/office/drawing/2014/main" id="{9D69BEAE-FC18-A042-B6FE-BDFB25BD5EAA}"/>
              </a:ext>
            </a:extLst>
          </p:cNvPr>
          <p:cNvSpPr>
            <a:spLocks noGrp="1"/>
          </p:cNvSpPr>
          <p:nvPr>
            <p:ph type="ftr" sz="quarter" idx="11"/>
          </p:nvPr>
        </p:nvSpPr>
        <p:spPr/>
        <p:txBody>
          <a:bodyPr/>
          <a:lstStyle/>
          <a:p>
            <a:r>
              <a:rPr lang="en-US"/>
              <a:t>Marketplace to Medicare: What You Can Expect</a:t>
            </a:r>
            <a:endParaRPr lang="en-US" dirty="0"/>
          </a:p>
        </p:txBody>
      </p:sp>
      <p:sp>
        <p:nvSpPr>
          <p:cNvPr id="3" name="Date Placeholder 2">
            <a:extLst>
              <a:ext uri="{FF2B5EF4-FFF2-40B4-BE49-F238E27FC236}">
                <a16:creationId xmlns:a16="http://schemas.microsoft.com/office/drawing/2014/main" id="{EE65AD23-8922-D94D-800B-4E71406353B4}"/>
              </a:ext>
            </a:extLst>
          </p:cNvPr>
          <p:cNvSpPr>
            <a:spLocks noGrp="1"/>
          </p:cNvSpPr>
          <p:nvPr>
            <p:ph type="dt" sz="half" idx="10"/>
          </p:nvPr>
        </p:nvSpPr>
        <p:spPr/>
        <p:txBody>
          <a:bodyPr/>
          <a:lstStyle/>
          <a:p>
            <a:r>
              <a:rPr lang="en-US"/>
              <a:t>November 2023</a:t>
            </a:r>
            <a:endParaRPr lang="en-US" dirty="0"/>
          </a:p>
        </p:txBody>
      </p:sp>
    </p:spTree>
    <p:custDataLst>
      <p:tags r:id="rId1"/>
    </p:custDataLst>
    <p:extLst>
      <p:ext uri="{BB962C8B-B14F-4D97-AF65-F5344CB8AC3E}">
        <p14:creationId xmlns:p14="http://schemas.microsoft.com/office/powerpoint/2010/main" val="267076604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38306-F8FF-4DF5-B927-B209639BDB9A}"/>
              </a:ext>
            </a:extLst>
          </p:cNvPr>
          <p:cNvSpPr>
            <a:spLocks noGrp="1"/>
          </p:cNvSpPr>
          <p:nvPr>
            <p:ph type="title"/>
          </p:nvPr>
        </p:nvSpPr>
        <p:spPr/>
        <p:txBody>
          <a:bodyPr/>
          <a:lstStyle/>
          <a:p>
            <a:r>
              <a:rPr lang="en-US" dirty="0"/>
              <a:t>Medicare &amp; Marketplace Products</a:t>
            </a:r>
          </a:p>
        </p:txBody>
      </p:sp>
      <p:graphicFrame>
        <p:nvGraphicFramePr>
          <p:cNvPr id="7" name="Content Placeholder 6">
            <a:extLst>
              <a:ext uri="{FF2B5EF4-FFF2-40B4-BE49-F238E27FC236}">
                <a16:creationId xmlns:a16="http://schemas.microsoft.com/office/drawing/2014/main" id="{096E4021-D593-462E-ACA7-A3242810D301}"/>
              </a:ext>
            </a:extLst>
          </p:cNvPr>
          <p:cNvGraphicFramePr>
            <a:graphicFrameLocks noGrp="1"/>
          </p:cNvGraphicFramePr>
          <p:nvPr>
            <p:ph sz="half" idx="1"/>
            <p:extLst>
              <p:ext uri="{D42A27DB-BD31-4B8C-83A1-F6EECF244321}">
                <p14:modId xmlns:p14="http://schemas.microsoft.com/office/powerpoint/2010/main" val="2332355370"/>
              </p:ext>
            </p:extLst>
          </p:nvPr>
        </p:nvGraphicFramePr>
        <p:xfrm>
          <a:off x="838200" y="1371600"/>
          <a:ext cx="10515600" cy="1184746"/>
        </p:xfrm>
        <a:graphic>
          <a:graphicData uri="http://schemas.openxmlformats.org/drawingml/2006/table">
            <a:tbl>
              <a:tblPr firstRow="1" bandRow="1">
                <a:tableStyleId>{BDBED569-4797-4DF1-A0F4-6AAB3CD982D8}</a:tableStyleId>
              </a:tblPr>
              <a:tblGrid>
                <a:gridCol w="4555603">
                  <a:extLst>
                    <a:ext uri="{9D8B030D-6E8A-4147-A177-3AD203B41FA5}">
                      <a16:colId xmlns:a16="http://schemas.microsoft.com/office/drawing/2014/main" val="1331335756"/>
                    </a:ext>
                  </a:extLst>
                </a:gridCol>
                <a:gridCol w="5959997">
                  <a:extLst>
                    <a:ext uri="{9D8B030D-6E8A-4147-A177-3AD203B41FA5}">
                      <a16:colId xmlns:a16="http://schemas.microsoft.com/office/drawing/2014/main" val="1814263144"/>
                    </a:ext>
                  </a:extLst>
                </a:gridCol>
              </a:tblGrid>
              <a:tr h="370840">
                <a:tc>
                  <a:txBody>
                    <a:bodyPr/>
                    <a:lstStyle/>
                    <a:p>
                      <a:r>
                        <a:rPr lang="en-US" b="0" dirty="0">
                          <a:solidFill>
                            <a:srgbClr val="00529B"/>
                          </a:solidFill>
                        </a:rPr>
                        <a:t>Medicare &amp; the Health Insurance Marketplace® (Fact Sheet)</a:t>
                      </a:r>
                    </a:p>
                  </a:txBody>
                  <a:tcPr/>
                </a:tc>
                <a:tc>
                  <a:txBody>
                    <a:bodyPr/>
                    <a:lstStyle/>
                    <a:p>
                      <a:pPr marL="0" indent="0">
                        <a:buFont typeface="Wingdings" panose="05000000000000000000" pitchFamily="2" charset="2"/>
                        <a:buNone/>
                      </a:pPr>
                      <a:r>
                        <a:rPr lang="en-US" b="0" dirty="0">
                          <a:hlinkClick r:id="rId4"/>
                        </a:rPr>
                        <a:t>CMS Product No. </a:t>
                      </a:r>
                      <a:r>
                        <a:rPr lang="en-US" sz="1800" b="0" i="0" kern="1200" dirty="0">
                          <a:solidFill>
                            <a:schemeClr val="tx1"/>
                          </a:solidFill>
                          <a:effectLst/>
                          <a:latin typeface="+mn-lt"/>
                          <a:ea typeface="+mn-ea"/>
                          <a:cs typeface="+mn-cs"/>
                          <a:hlinkClick r:id="rId4"/>
                        </a:rPr>
                        <a:t>11694</a:t>
                      </a:r>
                      <a:endParaRPr lang="en-US" b="0" dirty="0"/>
                    </a:p>
                  </a:txBody>
                  <a:tcPr/>
                </a:tc>
                <a:extLst>
                  <a:ext uri="{0D108BD9-81ED-4DB2-BD59-A6C34878D82A}">
                    <a16:rowId xmlns:a16="http://schemas.microsoft.com/office/drawing/2014/main" val="4100524891"/>
                  </a:ext>
                </a:extLst>
              </a:tr>
              <a:tr h="544666">
                <a:tc>
                  <a:txBody>
                    <a:bodyPr/>
                    <a:lstStyle/>
                    <a:p>
                      <a:r>
                        <a:rPr lang="en-US" dirty="0">
                          <a:solidFill>
                            <a:srgbClr val="00529B"/>
                          </a:solidFill>
                        </a:rPr>
                        <a:t>National Training Program Training Materials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5"/>
                        </a:rPr>
                        <a:t>CMSnationaltrainingprogram.cms.gov</a:t>
                      </a:r>
                      <a:endParaRPr lang="en-US" dirty="0"/>
                    </a:p>
                  </a:txBody>
                  <a:tcPr/>
                </a:tc>
                <a:extLst>
                  <a:ext uri="{0D108BD9-81ED-4DB2-BD59-A6C34878D82A}">
                    <a16:rowId xmlns:a16="http://schemas.microsoft.com/office/drawing/2014/main" val="516364092"/>
                  </a:ext>
                </a:extLst>
              </a:tr>
            </a:tbl>
          </a:graphicData>
        </a:graphic>
      </p:graphicFrame>
      <p:sp>
        <p:nvSpPr>
          <p:cNvPr id="6" name="Content Placeholder 5">
            <a:extLst>
              <a:ext uri="{FF2B5EF4-FFF2-40B4-BE49-F238E27FC236}">
                <a16:creationId xmlns:a16="http://schemas.microsoft.com/office/drawing/2014/main" id="{8B6D9273-FAD6-E3F2-BEAD-F21929F03BB8}"/>
              </a:ext>
            </a:extLst>
          </p:cNvPr>
          <p:cNvSpPr>
            <a:spLocks noGrp="1"/>
          </p:cNvSpPr>
          <p:nvPr>
            <p:ph sz="half" idx="2"/>
          </p:nvPr>
        </p:nvSpPr>
        <p:spPr>
          <a:xfrm>
            <a:off x="743197" y="3198015"/>
            <a:ext cx="10515600" cy="2207279"/>
          </a:xfrm>
        </p:spPr>
        <p:txBody>
          <a:bodyPr/>
          <a:lstStyle/>
          <a:p>
            <a:pPr marL="0" marR="0" lvl="0" indent="0" algn="l" defTabSz="685800" rtl="0" eaLnBrk="1" fontAlgn="auto" latinLnBrk="0" hangingPunct="1">
              <a:lnSpc>
                <a:spcPct val="100000"/>
              </a:lnSpc>
              <a:spcBef>
                <a:spcPts val="0"/>
              </a:spcBef>
              <a:spcAft>
                <a:spcPts val="1200"/>
              </a:spcAft>
              <a:buClrTx/>
              <a:buSzTx/>
              <a:buFont typeface="Wingdings" panose="05000000000000000000" pitchFamily="2" charset="2"/>
              <a:buNone/>
              <a:tabLst/>
              <a:defRPr/>
            </a:pPr>
            <a:r>
              <a:rPr kumimoji="0" lang="en-US" sz="2000" b="1" i="0" u="none" strike="noStrike" kern="1200" cap="none" spc="0" normalizeH="0" baseline="0" noProof="0" dirty="0">
                <a:ln>
                  <a:noFill/>
                </a:ln>
                <a:solidFill>
                  <a:srgbClr val="00529B"/>
                </a:solidFill>
                <a:effectLst/>
                <a:uLnTx/>
                <a:uFillTx/>
                <a:latin typeface="Arial" panose="020B0604020202020204" pitchFamily="34" charset="0"/>
                <a:ea typeface="Calibri"/>
                <a:cs typeface="Arial" panose="020B0604020202020204" pitchFamily="34" charset="0"/>
              </a:rPr>
              <a:t>To access other helpful Medicare products:</a:t>
            </a:r>
          </a:p>
          <a:p>
            <a:pPr marL="548640" marR="0" lvl="0" indent="-274320" algn="l" defTabSz="6858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529B"/>
                </a:solidFill>
                <a:effectLst/>
                <a:uLnTx/>
                <a:uFillTx/>
                <a:latin typeface="Arial" panose="020B0604020202020204" pitchFamily="34" charset="0"/>
                <a:ea typeface="Calibri"/>
                <a:cs typeface="Arial" panose="020B0604020202020204" pitchFamily="34" charset="0"/>
              </a:rPr>
              <a:t>View or download at </a:t>
            </a:r>
            <a:r>
              <a:rPr kumimoji="0" lang="en-US" sz="2000" b="0" i="0" u="none" strike="noStrike" kern="1200" cap="none" spc="0" normalizeH="0" baseline="0" noProof="0" dirty="0">
                <a:ln>
                  <a:noFill/>
                </a:ln>
                <a:solidFill>
                  <a:srgbClr val="00529B"/>
                </a:solidFill>
                <a:effectLst/>
                <a:uLnTx/>
                <a:uFillTx/>
                <a:latin typeface="Arial" panose="020B0604020202020204" pitchFamily="34" charset="0"/>
                <a:ea typeface="Calibri"/>
                <a:cs typeface="Arial" panose="020B0604020202020204" pitchFamily="34" charset="0"/>
                <a:hlinkClick r:id="rId6">
                  <a:extLst>
                    <a:ext uri="{A12FA001-AC4F-418D-AE19-62706E023703}">
                      <ahyp:hlinkClr xmlns:ahyp="http://schemas.microsoft.com/office/drawing/2018/hyperlinkcolor" val="tx"/>
                    </a:ext>
                  </a:extLst>
                </a:hlinkClick>
              </a:rPr>
              <a:t>Medicare.gov/publications</a:t>
            </a:r>
            <a:r>
              <a:rPr kumimoji="0" lang="en-US" sz="2000" b="0" i="0" u="none" strike="noStrike" kern="1200" cap="none" spc="0" normalizeH="0" baseline="0" noProof="0" dirty="0">
                <a:ln>
                  <a:noFill/>
                </a:ln>
                <a:solidFill>
                  <a:srgbClr val="00529B"/>
                </a:solidFill>
                <a:effectLst/>
                <a:uLnTx/>
                <a:uFillTx/>
                <a:latin typeface="Arial" panose="020B0604020202020204" pitchFamily="34" charset="0"/>
                <a:ea typeface="Calibri"/>
                <a:cs typeface="Arial" panose="020B0604020202020204" pitchFamily="34" charset="0"/>
              </a:rPr>
              <a:t> and search by keyword or product number.</a:t>
            </a:r>
          </a:p>
          <a:p>
            <a:pPr marL="548640" marR="0" lvl="0" indent="-274320" algn="l" defTabSz="6858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529B"/>
                </a:solidFill>
                <a:effectLst/>
                <a:uLnTx/>
                <a:uFillTx/>
                <a:latin typeface="Arial" panose="020B0604020202020204" pitchFamily="34" charset="0"/>
                <a:ea typeface="Calibri"/>
                <a:cs typeface="Arial" panose="020B0604020202020204" pitchFamily="34" charset="0"/>
              </a:rPr>
              <a:t>Order multiple copies (partners only) at </a:t>
            </a:r>
            <a:r>
              <a:rPr kumimoji="0" lang="en-US" sz="2000" b="0" i="0" u="none" strike="noStrike" kern="1200" cap="none" spc="0" normalizeH="0" baseline="0" noProof="0" dirty="0">
                <a:ln>
                  <a:noFill/>
                </a:ln>
                <a:solidFill>
                  <a:srgbClr val="00529B"/>
                </a:solidFill>
                <a:effectLst/>
                <a:uLnTx/>
                <a:uFillTx/>
                <a:latin typeface="Arial" panose="020B0604020202020204" pitchFamily="34" charset="0"/>
                <a:ea typeface="Calibri"/>
                <a:cs typeface="Arial" panose="020B0604020202020204" pitchFamily="34" charset="0"/>
                <a:hlinkClick r:id="rId7">
                  <a:extLst>
                    <a:ext uri="{A12FA001-AC4F-418D-AE19-62706E023703}">
                      <ahyp:hlinkClr xmlns:ahyp="http://schemas.microsoft.com/office/drawing/2018/hyperlinkcolor" val="tx"/>
                    </a:ext>
                  </a:extLst>
                </a:hlinkClick>
              </a:rPr>
              <a:t>Productordering.cms.hhs.gov</a:t>
            </a:r>
            <a:r>
              <a:rPr kumimoji="0" lang="en-US" sz="2000" b="0" i="0" u="none" strike="noStrike" kern="1200" cap="none" spc="0" normalizeH="0" baseline="0" noProof="0" dirty="0">
                <a:ln>
                  <a:noFill/>
                </a:ln>
                <a:solidFill>
                  <a:srgbClr val="00529B"/>
                </a:solidFill>
                <a:effectLst/>
                <a:uLnTx/>
                <a:uFillTx/>
                <a:latin typeface="Arial" panose="020B0604020202020204" pitchFamily="34" charset="0"/>
                <a:ea typeface="Calibri"/>
                <a:cs typeface="Arial" panose="020B0604020202020204" pitchFamily="34" charset="0"/>
              </a:rPr>
              <a:t>. You must register your organization.</a:t>
            </a:r>
            <a:endParaRPr lang="en-US" dirty="0"/>
          </a:p>
        </p:txBody>
      </p:sp>
      <p:sp>
        <p:nvSpPr>
          <p:cNvPr id="5" name="Slide Number Placeholder 4">
            <a:extLst>
              <a:ext uri="{FF2B5EF4-FFF2-40B4-BE49-F238E27FC236}">
                <a16:creationId xmlns:a16="http://schemas.microsoft.com/office/drawing/2014/main" id="{00EBC241-597F-46E7-8303-B64AC496A394}"/>
              </a:ext>
            </a:extLst>
          </p:cNvPr>
          <p:cNvSpPr>
            <a:spLocks noGrp="1"/>
          </p:cNvSpPr>
          <p:nvPr>
            <p:ph type="sldNum" sz="quarter" idx="12"/>
          </p:nvPr>
        </p:nvSpPr>
        <p:spPr/>
        <p:txBody>
          <a:bodyPr/>
          <a:lstStyle/>
          <a:p>
            <a:fld id="{0B2D781D-8844-5940-92D1-06EF0A7F581E}" type="slidenum">
              <a:rPr lang="en-US" smtClean="0"/>
              <a:t>57</a:t>
            </a:fld>
            <a:endParaRPr lang="en-US"/>
          </a:p>
        </p:txBody>
      </p:sp>
      <p:sp>
        <p:nvSpPr>
          <p:cNvPr id="4" name="Footer Placeholder 3">
            <a:extLst>
              <a:ext uri="{FF2B5EF4-FFF2-40B4-BE49-F238E27FC236}">
                <a16:creationId xmlns:a16="http://schemas.microsoft.com/office/drawing/2014/main" id="{06B7BA29-EC3D-4705-B394-ACBBEADE7830}"/>
              </a:ext>
            </a:extLst>
          </p:cNvPr>
          <p:cNvSpPr>
            <a:spLocks noGrp="1"/>
          </p:cNvSpPr>
          <p:nvPr>
            <p:ph type="ftr" sz="quarter" idx="11"/>
          </p:nvPr>
        </p:nvSpPr>
        <p:spPr/>
        <p:txBody>
          <a:bodyPr/>
          <a:lstStyle/>
          <a:p>
            <a:r>
              <a:rPr lang="en-US"/>
              <a:t>Marketplace to Medicare: What You Can Expect</a:t>
            </a:r>
          </a:p>
        </p:txBody>
      </p:sp>
      <p:sp>
        <p:nvSpPr>
          <p:cNvPr id="3" name="Date Placeholder 2">
            <a:extLst>
              <a:ext uri="{FF2B5EF4-FFF2-40B4-BE49-F238E27FC236}">
                <a16:creationId xmlns:a16="http://schemas.microsoft.com/office/drawing/2014/main" id="{6BEE3A87-434A-48A3-91C8-0479BE2FA4FE}"/>
              </a:ext>
            </a:extLst>
          </p:cNvPr>
          <p:cNvSpPr>
            <a:spLocks noGrp="1"/>
          </p:cNvSpPr>
          <p:nvPr>
            <p:ph type="dt" sz="half" idx="10"/>
          </p:nvPr>
        </p:nvSpPr>
        <p:spPr/>
        <p:txBody>
          <a:bodyPr/>
          <a:lstStyle/>
          <a:p>
            <a:r>
              <a:rPr lang="en-US"/>
              <a:t>November 2023</a:t>
            </a:r>
          </a:p>
        </p:txBody>
      </p:sp>
    </p:spTree>
    <p:custDataLst>
      <p:tags r:id="rId1"/>
    </p:custDataLst>
    <p:extLst>
      <p:ext uri="{BB962C8B-B14F-4D97-AF65-F5344CB8AC3E}">
        <p14:creationId xmlns:p14="http://schemas.microsoft.com/office/powerpoint/2010/main" val="31252719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Acronyms</a:t>
            </a:r>
          </a:p>
        </p:txBody>
      </p:sp>
      <p:sp>
        <p:nvSpPr>
          <p:cNvPr id="5" name="Content Placeholder 4">
            <a:extLst>
              <a:ext uri="{FF2B5EF4-FFF2-40B4-BE49-F238E27FC236}">
                <a16:creationId xmlns:a16="http://schemas.microsoft.com/office/drawing/2014/main" id="{93DE290D-16E1-4F91-93B2-2C90757BE764}"/>
              </a:ext>
            </a:extLst>
          </p:cNvPr>
          <p:cNvSpPr>
            <a:spLocks noGrp="1"/>
          </p:cNvSpPr>
          <p:nvPr>
            <p:ph idx="1"/>
          </p:nvPr>
        </p:nvSpPr>
        <p:spPr>
          <a:xfrm>
            <a:off x="646387" y="1112521"/>
            <a:ext cx="11193516" cy="4862610"/>
          </a:xfrm>
        </p:spPr>
        <p:txBody>
          <a:bodyPr numCol="2">
            <a:noAutofit/>
          </a:bodyPr>
          <a:lstStyle/>
          <a:p>
            <a:pPr marL="0" indent="0">
              <a:buNone/>
            </a:pPr>
            <a:r>
              <a:rPr lang="en-US" sz="1800" b="1" dirty="0"/>
              <a:t>ALS </a:t>
            </a:r>
            <a:r>
              <a:rPr lang="en-US" sz="1800" dirty="0"/>
              <a:t>Amyotrophic Lateral Sclerosis</a:t>
            </a:r>
            <a:endParaRPr lang="en-US" sz="1800" b="1" dirty="0"/>
          </a:p>
          <a:p>
            <a:pPr marL="0" indent="0">
              <a:buNone/>
            </a:pPr>
            <a:r>
              <a:rPr lang="en-US" sz="1800" b="1" dirty="0"/>
              <a:t>CMS</a:t>
            </a:r>
            <a:r>
              <a:rPr lang="en-US" sz="1800" dirty="0"/>
              <a:t> Centers for Medicare &amp; Medicaid Services </a:t>
            </a:r>
          </a:p>
          <a:p>
            <a:pPr marL="0" indent="0">
              <a:buNone/>
            </a:pPr>
            <a:r>
              <a:rPr lang="en-US" sz="1800" b="1" dirty="0"/>
              <a:t>CSR</a:t>
            </a:r>
            <a:r>
              <a:rPr lang="en-US" sz="1800" dirty="0"/>
              <a:t> Cost-sharing Reductions</a:t>
            </a:r>
          </a:p>
          <a:p>
            <a:pPr marL="0" indent="0">
              <a:buNone/>
            </a:pPr>
            <a:r>
              <a:rPr lang="en-US" sz="1800" b="1" dirty="0"/>
              <a:t>ESRD</a:t>
            </a:r>
            <a:r>
              <a:rPr lang="en-US" sz="1800" dirty="0"/>
              <a:t> End-Stage Renal Disease </a:t>
            </a:r>
          </a:p>
          <a:p>
            <a:pPr marL="0" indent="0">
              <a:buNone/>
            </a:pPr>
            <a:r>
              <a:rPr lang="en-US" sz="1800" b="1" dirty="0"/>
              <a:t>FPL</a:t>
            </a:r>
            <a:r>
              <a:rPr lang="en-US" sz="1800" dirty="0"/>
              <a:t> Federal Poverty Level </a:t>
            </a:r>
          </a:p>
          <a:p>
            <a:pPr marL="0" indent="0">
              <a:buNone/>
            </a:pPr>
            <a:r>
              <a:rPr lang="en-US" sz="1800" b="1" dirty="0"/>
              <a:t>GEP</a:t>
            </a:r>
            <a:r>
              <a:rPr lang="en-US" sz="1800" dirty="0"/>
              <a:t> General Enrollment Period </a:t>
            </a:r>
          </a:p>
          <a:p>
            <a:pPr marL="0" indent="0">
              <a:buNone/>
            </a:pPr>
            <a:r>
              <a:rPr lang="en-US" sz="1800" b="1" dirty="0"/>
              <a:t>HSA </a:t>
            </a:r>
            <a:r>
              <a:rPr lang="en-US" sz="1800" dirty="0"/>
              <a:t>Health Savings Account</a:t>
            </a:r>
          </a:p>
          <a:p>
            <a:pPr marL="0" indent="0">
              <a:buNone/>
            </a:pPr>
            <a:r>
              <a:rPr lang="en-US" sz="1800" b="1" dirty="0"/>
              <a:t>IEP</a:t>
            </a:r>
            <a:r>
              <a:rPr lang="en-US" sz="1800" dirty="0"/>
              <a:t> Initial Enrollment Period </a:t>
            </a:r>
          </a:p>
          <a:p>
            <a:pPr marL="0" indent="0">
              <a:buNone/>
            </a:pPr>
            <a:r>
              <a:rPr lang="en-US" sz="1800" b="1" dirty="0"/>
              <a:t>MSP</a:t>
            </a:r>
            <a:r>
              <a:rPr lang="en-US" sz="1800" dirty="0"/>
              <a:t> Medicare Savings Programs</a:t>
            </a:r>
          </a:p>
          <a:p>
            <a:pPr marL="0" indent="0">
              <a:buNone/>
            </a:pPr>
            <a:r>
              <a:rPr lang="en-US" sz="1800" b="1" dirty="0"/>
              <a:t>NTP</a:t>
            </a:r>
            <a:r>
              <a:rPr lang="en-US" sz="1800" dirty="0"/>
              <a:t> National Training Program </a:t>
            </a:r>
          </a:p>
          <a:p>
            <a:pPr marL="0" indent="0">
              <a:buNone/>
            </a:pPr>
            <a:r>
              <a:rPr lang="en-US" sz="1800" b="1" dirty="0"/>
              <a:t>PDM</a:t>
            </a:r>
            <a:r>
              <a:rPr lang="en-US" sz="1800" dirty="0"/>
              <a:t> Periodic Data Matching</a:t>
            </a:r>
          </a:p>
          <a:p>
            <a:pPr marL="0" indent="0">
              <a:buNone/>
            </a:pPr>
            <a:r>
              <a:rPr lang="en-US" sz="1800" b="1" dirty="0"/>
              <a:t>QDWI </a:t>
            </a:r>
            <a:r>
              <a:rPr lang="en-US" sz="1800" dirty="0"/>
              <a:t>Qualified Disabled and Working Individuals </a:t>
            </a:r>
            <a:endParaRPr lang="en-US" sz="1800" b="1" dirty="0"/>
          </a:p>
          <a:p>
            <a:pPr marL="0" indent="0">
              <a:buNone/>
            </a:pPr>
            <a:r>
              <a:rPr lang="en-US" sz="1800" b="1" dirty="0"/>
              <a:t>QI</a:t>
            </a:r>
            <a:r>
              <a:rPr lang="en-US" sz="1800" dirty="0"/>
              <a:t> Qualified Individual </a:t>
            </a:r>
          </a:p>
          <a:p>
            <a:pPr marL="0" indent="0">
              <a:buNone/>
            </a:pPr>
            <a:r>
              <a:rPr lang="en-US" sz="1800" b="1" dirty="0"/>
              <a:t>QMB</a:t>
            </a:r>
            <a:r>
              <a:rPr lang="en-US" sz="1800" dirty="0"/>
              <a:t> Qualified Medicare Beneficiary </a:t>
            </a:r>
          </a:p>
          <a:p>
            <a:pPr marL="0" indent="0">
              <a:buNone/>
            </a:pPr>
            <a:r>
              <a:rPr lang="en-US" sz="1800" b="1" dirty="0"/>
              <a:t>RRB</a:t>
            </a:r>
            <a:r>
              <a:rPr lang="en-US" sz="1800" dirty="0"/>
              <a:t> Railroad Retirement Board </a:t>
            </a:r>
          </a:p>
          <a:p>
            <a:pPr marL="0" indent="0">
              <a:buNone/>
            </a:pPr>
            <a:r>
              <a:rPr lang="en-US" sz="1800" b="1" dirty="0"/>
              <a:t>SEP</a:t>
            </a:r>
            <a:r>
              <a:rPr lang="en-US" sz="1800" dirty="0"/>
              <a:t> Special Enrollment Period </a:t>
            </a:r>
          </a:p>
          <a:p>
            <a:pPr marL="0" indent="0">
              <a:buNone/>
            </a:pPr>
            <a:r>
              <a:rPr lang="en-US" sz="1800" b="1" dirty="0"/>
              <a:t>SHIP</a:t>
            </a:r>
            <a:r>
              <a:rPr lang="en-US" sz="1800" dirty="0"/>
              <a:t> State Health Insurance Assistance Program</a:t>
            </a:r>
          </a:p>
          <a:p>
            <a:pPr marL="0" indent="0">
              <a:buNone/>
            </a:pPr>
            <a:r>
              <a:rPr lang="en-US" sz="1800" b="1" dirty="0"/>
              <a:t>SHOP</a:t>
            </a:r>
            <a:r>
              <a:rPr lang="en-US" sz="1800" dirty="0"/>
              <a:t> Small Business Health Options Program </a:t>
            </a:r>
          </a:p>
          <a:p>
            <a:pPr marL="0" indent="0">
              <a:buNone/>
            </a:pPr>
            <a:r>
              <a:rPr lang="en-US" sz="1800" b="1" dirty="0"/>
              <a:t>SLMB</a:t>
            </a:r>
            <a:r>
              <a:rPr lang="en-US" sz="1800" dirty="0"/>
              <a:t> Specified Low-income Medicare Beneficiary </a:t>
            </a:r>
          </a:p>
          <a:p>
            <a:pPr marL="0" indent="0">
              <a:buNone/>
            </a:pPr>
            <a:r>
              <a:rPr lang="en-US" sz="1800" b="1" dirty="0"/>
              <a:t>SSA</a:t>
            </a:r>
            <a:r>
              <a:rPr lang="en-US" sz="1800" dirty="0"/>
              <a:t> Social Security Administration </a:t>
            </a:r>
          </a:p>
          <a:p>
            <a:pPr marL="0" indent="0">
              <a:buNone/>
            </a:pPr>
            <a:r>
              <a:rPr lang="en-US" sz="1800" b="1" dirty="0"/>
              <a:t>SSDI</a:t>
            </a:r>
            <a:r>
              <a:rPr lang="en-US" sz="1800" dirty="0"/>
              <a:t> Social Security Disability Insurance </a:t>
            </a:r>
          </a:p>
        </p:txBody>
      </p:sp>
      <p:cxnSp>
        <p:nvCxnSpPr>
          <p:cNvPr id="8" name="Straight Connector 7">
            <a:extLst>
              <a:ext uri="{FF2B5EF4-FFF2-40B4-BE49-F238E27FC236}">
                <a16:creationId xmlns:a16="http://schemas.microsoft.com/office/drawing/2014/main" id="{4B21B4DF-9B0A-7049-DD70-58AD2FF358AF}"/>
              </a:ext>
              <a:ext uri="{C183D7F6-B498-43B3-948B-1728B52AA6E4}">
                <adec:decorative xmlns:adec="http://schemas.microsoft.com/office/drawing/2017/decorative" val="1"/>
              </a:ext>
            </a:extLst>
          </p:cNvPr>
          <p:cNvCxnSpPr/>
          <p:nvPr/>
        </p:nvCxnSpPr>
        <p:spPr>
          <a:xfrm>
            <a:off x="5890437" y="1190847"/>
            <a:ext cx="0" cy="4497572"/>
          </a:xfrm>
          <a:prstGeom prst="line">
            <a:avLst/>
          </a:prstGeom>
          <a:ln>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F0BA7394-9D85-4624-A2BA-E477B623343D}"/>
              </a:ext>
            </a:extLst>
          </p:cNvPr>
          <p:cNvSpPr>
            <a:spLocks noGrp="1"/>
          </p:cNvSpPr>
          <p:nvPr>
            <p:ph type="sldNum" sz="quarter" idx="12"/>
          </p:nvPr>
        </p:nvSpPr>
        <p:spPr/>
        <p:txBody>
          <a:bodyPr/>
          <a:lstStyle/>
          <a:p>
            <a:fld id="{0B2D781D-8844-5940-92D1-06EF0A7F581E}" type="slidenum">
              <a:rPr lang="en-US" smtClean="0"/>
              <a:t>58</a:t>
            </a:fld>
            <a:endParaRPr lang="en-US"/>
          </a:p>
        </p:txBody>
      </p:sp>
      <p:sp>
        <p:nvSpPr>
          <p:cNvPr id="4" name="Footer Placeholder 3">
            <a:extLst>
              <a:ext uri="{FF2B5EF4-FFF2-40B4-BE49-F238E27FC236}">
                <a16:creationId xmlns:a16="http://schemas.microsoft.com/office/drawing/2014/main" id="{5D75ACC5-1B60-E24A-8618-13EFFFDEEDAB}"/>
              </a:ext>
            </a:extLst>
          </p:cNvPr>
          <p:cNvSpPr>
            <a:spLocks noGrp="1"/>
          </p:cNvSpPr>
          <p:nvPr>
            <p:ph type="ftr" sz="quarter" idx="11"/>
          </p:nvPr>
        </p:nvSpPr>
        <p:spPr/>
        <p:txBody>
          <a:bodyPr/>
          <a:lstStyle/>
          <a:p>
            <a:r>
              <a:rPr lang="en-US"/>
              <a:t>Marketplace to Medicare: What You Can Expect</a:t>
            </a:r>
            <a:endParaRPr lang="en-US" dirty="0"/>
          </a:p>
        </p:txBody>
      </p:sp>
      <p:sp>
        <p:nvSpPr>
          <p:cNvPr id="3" name="Date Placeholder 2">
            <a:extLst>
              <a:ext uri="{FF2B5EF4-FFF2-40B4-BE49-F238E27FC236}">
                <a16:creationId xmlns:a16="http://schemas.microsoft.com/office/drawing/2014/main" id="{C1D15B42-6C8F-3747-9887-1FBF678C9301}"/>
              </a:ext>
            </a:extLst>
          </p:cNvPr>
          <p:cNvSpPr>
            <a:spLocks noGrp="1"/>
          </p:cNvSpPr>
          <p:nvPr>
            <p:ph type="dt" sz="half" idx="10"/>
          </p:nvPr>
        </p:nvSpPr>
        <p:spPr/>
        <p:txBody>
          <a:bodyPr/>
          <a:lstStyle/>
          <a:p>
            <a:r>
              <a:rPr lang="en-US"/>
              <a:t>November 2023</a:t>
            </a:r>
            <a:endParaRPr lang="en-US" dirty="0"/>
          </a:p>
        </p:txBody>
      </p:sp>
    </p:spTree>
    <p:custDataLst>
      <p:tags r:id="rId1"/>
    </p:custDataLst>
    <p:extLst>
      <p:ext uri="{BB962C8B-B14F-4D97-AF65-F5344CB8AC3E}">
        <p14:creationId xmlns:p14="http://schemas.microsoft.com/office/powerpoint/2010/main" val="151234615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2191217-1413-4F06-B544-7FE0973939AD}"/>
              </a:ext>
            </a:extLst>
          </p:cNvPr>
          <p:cNvSpPr>
            <a:spLocks noGrp="1"/>
          </p:cNvSpPr>
          <p:nvPr>
            <p:ph type="title"/>
          </p:nvPr>
        </p:nvSpPr>
        <p:spPr/>
        <p:txBody>
          <a:bodyPr/>
          <a:lstStyle/>
          <a:p>
            <a:r>
              <a:rPr lang="en-US" dirty="0"/>
              <a:t>Stay Connected</a:t>
            </a:r>
          </a:p>
        </p:txBody>
      </p:sp>
      <p:sp>
        <p:nvSpPr>
          <p:cNvPr id="5" name="Slide Number Placeholder 4">
            <a:extLst>
              <a:ext uri="{FF2B5EF4-FFF2-40B4-BE49-F238E27FC236}">
                <a16:creationId xmlns:a16="http://schemas.microsoft.com/office/drawing/2014/main" id="{D6EF2267-D068-4D23-99E2-5BF2BD742419}"/>
              </a:ext>
            </a:extLst>
          </p:cNvPr>
          <p:cNvSpPr>
            <a:spLocks noGrp="1"/>
          </p:cNvSpPr>
          <p:nvPr>
            <p:ph type="sldNum" sz="quarter" idx="12"/>
          </p:nvPr>
        </p:nvSpPr>
        <p:spPr/>
        <p:txBody>
          <a:bodyPr/>
          <a:lstStyle/>
          <a:p>
            <a:fld id="{0B2D781D-8844-5940-92D1-06EF0A7F581E}" type="slidenum">
              <a:rPr lang="en-US" smtClean="0"/>
              <a:t>59</a:t>
            </a:fld>
            <a:endParaRPr lang="en-US"/>
          </a:p>
        </p:txBody>
      </p:sp>
      <p:sp>
        <p:nvSpPr>
          <p:cNvPr id="4" name="Footer Placeholder 3">
            <a:extLst>
              <a:ext uri="{FF2B5EF4-FFF2-40B4-BE49-F238E27FC236}">
                <a16:creationId xmlns:a16="http://schemas.microsoft.com/office/drawing/2014/main" id="{91CCDE0F-2A29-4F13-852F-4BE220948959}"/>
              </a:ext>
            </a:extLst>
          </p:cNvPr>
          <p:cNvSpPr>
            <a:spLocks noGrp="1"/>
          </p:cNvSpPr>
          <p:nvPr>
            <p:ph type="ftr" sz="quarter" idx="11"/>
          </p:nvPr>
        </p:nvSpPr>
        <p:spPr/>
        <p:txBody>
          <a:bodyPr/>
          <a:lstStyle/>
          <a:p>
            <a:r>
              <a:rPr lang="en-US"/>
              <a:t>Marketplace to Medicare: What You Can Expect</a:t>
            </a:r>
          </a:p>
        </p:txBody>
      </p:sp>
      <p:sp>
        <p:nvSpPr>
          <p:cNvPr id="3" name="Date Placeholder 2">
            <a:extLst>
              <a:ext uri="{FF2B5EF4-FFF2-40B4-BE49-F238E27FC236}">
                <a16:creationId xmlns:a16="http://schemas.microsoft.com/office/drawing/2014/main" id="{F4DD7ABD-2213-475D-BA11-10308B2ADE8A}"/>
              </a:ext>
            </a:extLst>
          </p:cNvPr>
          <p:cNvSpPr>
            <a:spLocks noGrp="1"/>
          </p:cNvSpPr>
          <p:nvPr>
            <p:ph type="dt" sz="half" idx="10"/>
          </p:nvPr>
        </p:nvSpPr>
        <p:spPr/>
        <p:txBody>
          <a:bodyPr/>
          <a:lstStyle/>
          <a:p>
            <a:r>
              <a:rPr lang="en-US"/>
              <a:t>November 2023</a:t>
            </a:r>
          </a:p>
        </p:txBody>
      </p:sp>
    </p:spTree>
    <p:custDataLst>
      <p:tags r:id="rId1"/>
    </p:custDataLst>
    <p:extLst>
      <p:ext uri="{BB962C8B-B14F-4D97-AF65-F5344CB8AC3E}">
        <p14:creationId xmlns:p14="http://schemas.microsoft.com/office/powerpoint/2010/main" val="26090161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5DA85-58DC-4463-9251-3C2BC9289C9C}"/>
              </a:ext>
            </a:extLst>
          </p:cNvPr>
          <p:cNvSpPr>
            <a:spLocks noGrp="1"/>
          </p:cNvSpPr>
          <p:nvPr>
            <p:ph type="title"/>
          </p:nvPr>
        </p:nvSpPr>
        <p:spPr/>
        <p:txBody>
          <a:bodyPr/>
          <a:lstStyle/>
          <a:p>
            <a:r>
              <a:rPr lang="en-US" sz="3000" dirty="0"/>
              <a:t>Your Medicare Options</a:t>
            </a:r>
            <a:endParaRPr lang="en-US" dirty="0"/>
          </a:p>
        </p:txBody>
      </p:sp>
      <p:sp>
        <p:nvSpPr>
          <p:cNvPr id="6" name="Text Placeholder 5">
            <a:extLst>
              <a:ext uri="{FF2B5EF4-FFF2-40B4-BE49-F238E27FC236}">
                <a16:creationId xmlns:a16="http://schemas.microsoft.com/office/drawing/2014/main" id="{124486DB-6F4B-E64E-4B48-B17332DFFAB1}"/>
              </a:ext>
            </a:extLst>
          </p:cNvPr>
          <p:cNvSpPr>
            <a:spLocks noGrp="1"/>
          </p:cNvSpPr>
          <p:nvPr>
            <p:ph type="body" idx="1"/>
          </p:nvPr>
        </p:nvSpPr>
        <p:spPr>
          <a:xfrm>
            <a:off x="1162799" y="1067248"/>
            <a:ext cx="4474208" cy="365760"/>
          </a:xfrm>
          <a:solidFill>
            <a:srgbClr val="DEEBF7"/>
          </a:solidFill>
        </p:spPr>
        <p:txBody>
          <a:bodyPr>
            <a:normAutofit fontScale="92500" lnSpcReduction="10000"/>
          </a:bodyPr>
          <a:lstStyle/>
          <a:p>
            <a:pPr lvl="0" algn="ctr">
              <a:spcAft>
                <a:spcPts val="0"/>
              </a:spcAft>
              <a:buClrTx/>
              <a:defRPr/>
            </a:pPr>
            <a:r>
              <a:rPr lang="en-US" sz="2000" kern="0" dirty="0">
                <a:latin typeface="Calibri" panose="020F0502020204030204"/>
                <a:cs typeface="+mn-cs"/>
              </a:rPr>
              <a:t>Original Medicare</a:t>
            </a:r>
          </a:p>
        </p:txBody>
      </p:sp>
      <p:pic>
        <p:nvPicPr>
          <p:cNvPr id="14" name="Content Placeholder 13" descr="Original Medicare includes Part A, Part B. You can add Part D. You can also add Supplemental coverage">
            <a:extLst>
              <a:ext uri="{FF2B5EF4-FFF2-40B4-BE49-F238E27FC236}">
                <a16:creationId xmlns:a16="http://schemas.microsoft.com/office/drawing/2014/main" id="{7DA7F289-B4D6-5E7A-001A-036A4DF18E51}"/>
              </a:ext>
            </a:extLst>
          </p:cNvPr>
          <p:cNvPicPr>
            <a:picLocks noGrp="1" noChangeAspect="1"/>
          </p:cNvPicPr>
          <p:nvPr>
            <p:ph sz="half" idx="2"/>
          </p:nvPr>
        </p:nvPicPr>
        <p:blipFill>
          <a:blip r:embed="rId4"/>
          <a:stretch>
            <a:fillRect/>
          </a:stretch>
        </p:blipFill>
        <p:spPr>
          <a:xfrm>
            <a:off x="1730346" y="1542832"/>
            <a:ext cx="3089080" cy="4545018"/>
          </a:xfrm>
          <a:prstGeom prst="rect">
            <a:avLst/>
          </a:prstGeom>
        </p:spPr>
      </p:pic>
      <p:sp>
        <p:nvSpPr>
          <p:cNvPr id="12" name="Text Placeholder 11">
            <a:extLst>
              <a:ext uri="{FF2B5EF4-FFF2-40B4-BE49-F238E27FC236}">
                <a16:creationId xmlns:a16="http://schemas.microsoft.com/office/drawing/2014/main" id="{06C9FF42-8208-FC2C-52A9-2A1A6610133C}"/>
              </a:ext>
            </a:extLst>
          </p:cNvPr>
          <p:cNvSpPr>
            <a:spLocks noGrp="1"/>
          </p:cNvSpPr>
          <p:nvPr>
            <p:ph type="body" sz="quarter" idx="3"/>
          </p:nvPr>
        </p:nvSpPr>
        <p:spPr>
          <a:xfrm>
            <a:off x="6019006" y="1059590"/>
            <a:ext cx="5183188" cy="365760"/>
          </a:xfrm>
          <a:solidFill>
            <a:srgbClr val="DEEBF7"/>
          </a:solidFill>
        </p:spPr>
        <p:txBody>
          <a:bodyPr>
            <a:normAutofit fontScale="92500" lnSpcReduction="10000"/>
          </a:bodyPr>
          <a:lstStyle/>
          <a:p>
            <a:pPr lvl="0" algn="ctr">
              <a:spcAft>
                <a:spcPts val="0"/>
              </a:spcAft>
              <a:buClrTx/>
              <a:defRPr/>
            </a:pPr>
            <a:r>
              <a:rPr lang="en-US" sz="2000" kern="0" dirty="0">
                <a:latin typeface="Calibri" panose="020F0502020204030204"/>
                <a:cs typeface="+mn-cs"/>
              </a:rPr>
              <a:t>Medicare Advantage (also known as Part C)</a:t>
            </a:r>
          </a:p>
        </p:txBody>
      </p:sp>
      <p:pic>
        <p:nvPicPr>
          <p:cNvPr id="15" name="Content Placeholder 14" descr="Medicare Advantage includes Part A, Part B. Most plans include Part D and some extra benefits. Some plans also include lower out-of-pocket costs">
            <a:extLst>
              <a:ext uri="{FF2B5EF4-FFF2-40B4-BE49-F238E27FC236}">
                <a16:creationId xmlns:a16="http://schemas.microsoft.com/office/drawing/2014/main" id="{34F8EF1B-4C1E-5042-3A32-79634690061A}"/>
              </a:ext>
            </a:extLst>
          </p:cNvPr>
          <p:cNvPicPr>
            <a:picLocks noGrp="1" noChangeAspect="1"/>
          </p:cNvPicPr>
          <p:nvPr>
            <p:ph sz="quarter" idx="4"/>
          </p:nvPr>
        </p:nvPicPr>
        <p:blipFill>
          <a:blip r:embed="rId5"/>
          <a:stretch>
            <a:fillRect/>
          </a:stretch>
        </p:blipFill>
        <p:spPr>
          <a:xfrm>
            <a:off x="7129893" y="1542832"/>
            <a:ext cx="3208923" cy="4494550"/>
          </a:xfrm>
          <a:prstGeom prst="rect">
            <a:avLst/>
          </a:prstGeom>
        </p:spPr>
      </p:pic>
      <p:sp>
        <p:nvSpPr>
          <p:cNvPr id="5" name="Slide Number Placeholder 4">
            <a:extLst>
              <a:ext uri="{FF2B5EF4-FFF2-40B4-BE49-F238E27FC236}">
                <a16:creationId xmlns:a16="http://schemas.microsoft.com/office/drawing/2014/main" id="{F776D301-236A-3495-AFFC-32623DD52117}"/>
              </a:ext>
            </a:extLst>
          </p:cNvPr>
          <p:cNvSpPr>
            <a:spLocks noGrp="1"/>
          </p:cNvSpPr>
          <p:nvPr>
            <p:ph type="sldNum" sz="quarter" idx="12"/>
          </p:nvPr>
        </p:nvSpPr>
        <p:spPr/>
        <p:txBody>
          <a:bodyPr/>
          <a:lstStyle/>
          <a:p>
            <a:fld id="{0B2D781D-8844-5940-92D1-06EF0A7F581E}" type="slidenum">
              <a:rPr lang="en-US" smtClean="0"/>
              <a:t>6</a:t>
            </a:fld>
            <a:endParaRPr lang="en-US"/>
          </a:p>
        </p:txBody>
      </p:sp>
      <p:sp>
        <p:nvSpPr>
          <p:cNvPr id="4" name="Footer Placeholder 3">
            <a:extLst>
              <a:ext uri="{FF2B5EF4-FFF2-40B4-BE49-F238E27FC236}">
                <a16:creationId xmlns:a16="http://schemas.microsoft.com/office/drawing/2014/main" id="{FE487556-7A83-5396-BB58-74E38FCE25D4}"/>
              </a:ext>
            </a:extLst>
          </p:cNvPr>
          <p:cNvSpPr>
            <a:spLocks noGrp="1"/>
          </p:cNvSpPr>
          <p:nvPr>
            <p:ph type="ftr" sz="quarter" idx="11"/>
          </p:nvPr>
        </p:nvSpPr>
        <p:spPr/>
        <p:txBody>
          <a:bodyPr/>
          <a:lstStyle/>
          <a:p>
            <a:r>
              <a:rPr lang="en-US"/>
              <a:t>Marketplace to Medicare: What You Can Expect</a:t>
            </a:r>
          </a:p>
        </p:txBody>
      </p:sp>
      <p:sp>
        <p:nvSpPr>
          <p:cNvPr id="3" name="Date Placeholder 2">
            <a:extLst>
              <a:ext uri="{FF2B5EF4-FFF2-40B4-BE49-F238E27FC236}">
                <a16:creationId xmlns:a16="http://schemas.microsoft.com/office/drawing/2014/main" id="{67672D89-A3D1-257C-D7F0-C4E03D27CF07}"/>
              </a:ext>
            </a:extLst>
          </p:cNvPr>
          <p:cNvSpPr>
            <a:spLocks noGrp="1"/>
          </p:cNvSpPr>
          <p:nvPr>
            <p:ph type="dt" sz="half" idx="10"/>
          </p:nvPr>
        </p:nvSpPr>
        <p:spPr/>
        <p:txBody>
          <a:bodyPr/>
          <a:lstStyle/>
          <a:p>
            <a:r>
              <a:rPr lang="en-US"/>
              <a:t>November 2023</a:t>
            </a:r>
          </a:p>
        </p:txBody>
      </p:sp>
    </p:spTree>
    <p:custDataLst>
      <p:tags r:id="rId1"/>
    </p:custDataLst>
    <p:extLst>
      <p:ext uri="{BB962C8B-B14F-4D97-AF65-F5344CB8AC3E}">
        <p14:creationId xmlns:p14="http://schemas.microsoft.com/office/powerpoint/2010/main" val="20882155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p:txBody>
          <a:bodyPr>
            <a:normAutofit/>
          </a:bodyPr>
          <a:lstStyle/>
          <a:p>
            <a:pPr>
              <a:lnSpc>
                <a:spcPct val="100000"/>
              </a:lnSpc>
            </a:pPr>
            <a:r>
              <a:rPr lang="en-US" sz="2800" dirty="0"/>
              <a:t>What to Consider: </a:t>
            </a:r>
            <a:br>
              <a:rPr lang="en-US" sz="2800" dirty="0"/>
            </a:br>
            <a:r>
              <a:rPr lang="en-US" sz="2800" dirty="0"/>
              <a:t>Enrolling in Medicare Part A (Hospital Insurance)</a:t>
            </a:r>
          </a:p>
        </p:txBody>
      </p:sp>
      <p:sp>
        <p:nvSpPr>
          <p:cNvPr id="5" name="Content Placeholder 4">
            <a:extLst>
              <a:ext uri="{FF2B5EF4-FFF2-40B4-BE49-F238E27FC236}">
                <a16:creationId xmlns:a16="http://schemas.microsoft.com/office/drawing/2014/main" id="{710F3EA5-7453-3044-8A3D-84393179DEE8}"/>
              </a:ext>
            </a:extLst>
          </p:cNvPr>
          <p:cNvSpPr>
            <a:spLocks noGrp="1"/>
          </p:cNvSpPr>
          <p:nvPr>
            <p:ph idx="1"/>
          </p:nvPr>
        </p:nvSpPr>
        <p:spPr>
          <a:xfrm>
            <a:off x="914400" y="1371600"/>
            <a:ext cx="7634177" cy="4351338"/>
          </a:xfrm>
        </p:spPr>
        <p:txBody>
          <a:bodyPr>
            <a:noAutofit/>
          </a:bodyPr>
          <a:lstStyle/>
          <a:p>
            <a:r>
              <a:rPr lang="en-US" sz="2400" dirty="0"/>
              <a:t>Most people don’t pay a premium for Part A</a:t>
            </a:r>
          </a:p>
          <a:p>
            <a:pPr>
              <a:spcBef>
                <a:spcPts val="600"/>
              </a:spcBef>
            </a:pPr>
            <a:r>
              <a:rPr lang="en-US" sz="2400" dirty="0"/>
              <a:t>Your monthly premium may go up 10% if you don’t buy it when you’re first eligible</a:t>
            </a:r>
          </a:p>
          <a:p>
            <a:pPr>
              <a:spcBef>
                <a:spcPts val="600"/>
              </a:spcBef>
            </a:pPr>
            <a:r>
              <a:rPr lang="en-US" sz="2400" dirty="0"/>
              <a:t>You can’t contribute to a Health Savings Account (HSA) if you have Medicare</a:t>
            </a:r>
          </a:p>
          <a:p>
            <a:pPr>
              <a:spcBef>
                <a:spcPts val="600"/>
              </a:spcBef>
            </a:pPr>
            <a:r>
              <a:rPr lang="en-US" sz="2400" dirty="0"/>
              <a:t>You’re not eligible for Marketplace premium tax credits and cost-sharing reductions (CSR) </a:t>
            </a:r>
            <a:endParaRPr lang="en-US" sz="2400" strike="sngStrike" dirty="0"/>
          </a:p>
          <a:p>
            <a:r>
              <a:rPr lang="en-US" sz="2400" dirty="0"/>
              <a:t>Part A is considered qualifying health coverage</a:t>
            </a:r>
          </a:p>
        </p:txBody>
      </p:sp>
      <p:pic>
        <p:nvPicPr>
          <p:cNvPr id="3" name="Picture 2">
            <a:extLst>
              <a:ext uri="{FF2B5EF4-FFF2-40B4-BE49-F238E27FC236}">
                <a16:creationId xmlns:a16="http://schemas.microsoft.com/office/drawing/2014/main" id="{BD0C1597-1B80-4C3A-AC26-D4C79664C41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121280" y="2211203"/>
            <a:ext cx="2415045" cy="1366653"/>
          </a:xfrm>
          <a:prstGeom prst="rect">
            <a:avLst/>
          </a:prstGeom>
        </p:spPr>
      </p:pic>
      <p:sp>
        <p:nvSpPr>
          <p:cNvPr id="8" name="TextBox 7">
            <a:extLst>
              <a:ext uri="{FF2B5EF4-FFF2-40B4-BE49-F238E27FC236}">
                <a16:creationId xmlns:a16="http://schemas.microsoft.com/office/drawing/2014/main" id="{826E5430-62ED-412B-908D-DCBD2FDD27E4}"/>
              </a:ext>
            </a:extLst>
          </p:cNvPr>
          <p:cNvSpPr txBox="1"/>
          <p:nvPr/>
        </p:nvSpPr>
        <p:spPr>
          <a:xfrm>
            <a:off x="9239693" y="3700130"/>
            <a:ext cx="2211572" cy="646331"/>
          </a:xfrm>
          <a:prstGeom prst="rect">
            <a:avLst/>
          </a:prstGeom>
          <a:noFill/>
        </p:spPr>
        <p:txBody>
          <a:bodyPr wrap="square" rtlCol="0">
            <a:spAutoFit/>
          </a:bodyPr>
          <a:lstStyle/>
          <a:p>
            <a:pPr algn="ctr"/>
            <a:r>
              <a:rPr lang="en-US" b="1" dirty="0">
                <a:solidFill>
                  <a:srgbClr val="016DB7"/>
                </a:solidFill>
              </a:rPr>
              <a:t>Part A</a:t>
            </a:r>
            <a:br>
              <a:rPr lang="en-US" b="1" dirty="0">
                <a:solidFill>
                  <a:srgbClr val="016DB7"/>
                </a:solidFill>
              </a:rPr>
            </a:br>
            <a:r>
              <a:rPr lang="en-US" b="1" dirty="0">
                <a:solidFill>
                  <a:srgbClr val="016DB7"/>
                </a:solidFill>
              </a:rPr>
              <a:t>(Hospital Insurance)</a:t>
            </a:r>
          </a:p>
        </p:txBody>
      </p:sp>
      <p:sp>
        <p:nvSpPr>
          <p:cNvPr id="2" name="Slide Number Placeholder 1">
            <a:extLst>
              <a:ext uri="{FF2B5EF4-FFF2-40B4-BE49-F238E27FC236}">
                <a16:creationId xmlns:a16="http://schemas.microsoft.com/office/drawing/2014/main" id="{09B6ED7C-2158-472E-928D-A974AD9273B0}"/>
              </a:ext>
            </a:extLst>
          </p:cNvPr>
          <p:cNvSpPr>
            <a:spLocks noGrp="1"/>
          </p:cNvSpPr>
          <p:nvPr>
            <p:ph type="sldNum" sz="quarter" idx="12"/>
          </p:nvPr>
        </p:nvSpPr>
        <p:spPr/>
        <p:txBody>
          <a:bodyPr/>
          <a:lstStyle/>
          <a:p>
            <a:fld id="{0B2D781D-8844-5940-92D1-06EF0A7F581E}" type="slidenum">
              <a:rPr lang="en-US" smtClean="0"/>
              <a:t>7</a:t>
            </a:fld>
            <a:endParaRPr lang="en-US"/>
          </a:p>
        </p:txBody>
      </p:sp>
      <p:sp>
        <p:nvSpPr>
          <p:cNvPr id="7" name="Footer Placeholder 6">
            <a:extLst>
              <a:ext uri="{FF2B5EF4-FFF2-40B4-BE49-F238E27FC236}">
                <a16:creationId xmlns:a16="http://schemas.microsoft.com/office/drawing/2014/main" id="{5A20AE4D-0D94-194C-9E1C-072CFE5BB361}"/>
              </a:ext>
            </a:extLst>
          </p:cNvPr>
          <p:cNvSpPr>
            <a:spLocks noGrp="1"/>
          </p:cNvSpPr>
          <p:nvPr>
            <p:ph type="ftr" sz="quarter" idx="11"/>
          </p:nvPr>
        </p:nvSpPr>
        <p:spPr/>
        <p:txBody>
          <a:bodyPr/>
          <a:lstStyle/>
          <a:p>
            <a:r>
              <a:rPr lang="en-US"/>
              <a:t>Marketplace to Medicare: What You Can Expect</a:t>
            </a:r>
            <a:endParaRPr lang="en-US" dirty="0"/>
          </a:p>
        </p:txBody>
      </p:sp>
      <p:sp>
        <p:nvSpPr>
          <p:cNvPr id="6" name="Date Placeholder 5">
            <a:extLst>
              <a:ext uri="{FF2B5EF4-FFF2-40B4-BE49-F238E27FC236}">
                <a16:creationId xmlns:a16="http://schemas.microsoft.com/office/drawing/2014/main" id="{24DFEBB1-81D0-C34F-ADEC-D0F887B655C6}"/>
              </a:ext>
            </a:extLst>
          </p:cNvPr>
          <p:cNvSpPr>
            <a:spLocks noGrp="1"/>
          </p:cNvSpPr>
          <p:nvPr>
            <p:ph type="dt" sz="half" idx="10"/>
          </p:nvPr>
        </p:nvSpPr>
        <p:spPr/>
        <p:txBody>
          <a:bodyPr/>
          <a:lstStyle/>
          <a:p>
            <a:r>
              <a:rPr lang="en-US"/>
              <a:t>November 2023</a:t>
            </a:r>
            <a:endParaRPr lang="en-US" dirty="0"/>
          </a:p>
        </p:txBody>
      </p:sp>
    </p:spTree>
    <p:custDataLst>
      <p:tags r:id="rId1"/>
    </p:custDataLst>
    <p:extLst>
      <p:ext uri="{BB962C8B-B14F-4D97-AF65-F5344CB8AC3E}">
        <p14:creationId xmlns:p14="http://schemas.microsoft.com/office/powerpoint/2010/main" val="3619478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p:txBody>
          <a:bodyPr>
            <a:normAutofit/>
          </a:bodyPr>
          <a:lstStyle/>
          <a:p>
            <a:pPr>
              <a:lnSpc>
                <a:spcPct val="100000"/>
              </a:lnSpc>
            </a:pPr>
            <a:r>
              <a:rPr lang="en-US" sz="2800" dirty="0"/>
              <a:t>What to Consider: </a:t>
            </a:r>
            <a:br>
              <a:rPr lang="en-US" sz="2800" dirty="0"/>
            </a:br>
            <a:r>
              <a:rPr lang="en-US" sz="2800" dirty="0"/>
              <a:t>Enrolling in Medicare Part B (Medical Insurance)</a:t>
            </a:r>
          </a:p>
        </p:txBody>
      </p:sp>
      <p:sp>
        <p:nvSpPr>
          <p:cNvPr id="5" name="Content Placeholder 4">
            <a:extLst>
              <a:ext uri="{FF2B5EF4-FFF2-40B4-BE49-F238E27FC236}">
                <a16:creationId xmlns:a16="http://schemas.microsoft.com/office/drawing/2014/main" id="{710F3EA5-7453-3044-8A3D-84393179DEE8}"/>
              </a:ext>
            </a:extLst>
          </p:cNvPr>
          <p:cNvSpPr>
            <a:spLocks noGrp="1"/>
          </p:cNvSpPr>
          <p:nvPr>
            <p:ph idx="1"/>
          </p:nvPr>
        </p:nvSpPr>
        <p:spPr>
          <a:xfrm>
            <a:off x="914400" y="1219200"/>
            <a:ext cx="8357191" cy="4785360"/>
          </a:xfrm>
        </p:spPr>
        <p:txBody>
          <a:bodyPr>
            <a:normAutofit fontScale="92500" lnSpcReduction="20000"/>
          </a:bodyPr>
          <a:lstStyle/>
          <a:p>
            <a:pPr>
              <a:lnSpc>
                <a:spcPct val="120000"/>
              </a:lnSpc>
            </a:pPr>
            <a:r>
              <a:rPr lang="en-US" sz="2400" dirty="0"/>
              <a:t>Most people pay a Part B monthly premium, deducted automatically from Social Security or Railroad Retirement Board (RRB) benefits</a:t>
            </a:r>
          </a:p>
          <a:p>
            <a:pPr>
              <a:lnSpc>
                <a:spcPct val="120000"/>
              </a:lnSpc>
            </a:pPr>
            <a:r>
              <a:rPr lang="en-US" sz="2400" dirty="0"/>
              <a:t>If you don’t get Social Security or RRB benefits, you can:</a:t>
            </a:r>
          </a:p>
          <a:p>
            <a:pPr marL="822960" lvl="2">
              <a:lnSpc>
                <a:spcPct val="120000"/>
              </a:lnSpc>
              <a:buSzPct val="100000"/>
              <a:buFont typeface="Arial" panose="020B0604020202020204" pitchFamily="34" charset="0"/>
              <a:buChar char="•"/>
            </a:pPr>
            <a:r>
              <a:rPr lang="en-US" sz="1900" dirty="0">
                <a:latin typeface="Arial" panose="020B0604020202020204" pitchFamily="34" charset="0"/>
                <a:cs typeface="Arial" panose="020B0604020202020204" pitchFamily="34" charset="0"/>
              </a:rPr>
              <a:t>Pay online through your secure Medicare account by using your credit card or debit card</a:t>
            </a:r>
          </a:p>
          <a:p>
            <a:pPr marL="822960" lvl="2">
              <a:lnSpc>
                <a:spcPct val="120000"/>
              </a:lnSpc>
              <a:buSzPct val="100000"/>
              <a:buFont typeface="Arial" panose="020B0604020202020204" pitchFamily="34" charset="0"/>
              <a:buChar char="•"/>
            </a:pPr>
            <a:r>
              <a:rPr lang="en-US" sz="1900" dirty="0">
                <a:latin typeface="Arial" panose="020B0604020202020204" pitchFamily="34" charset="0"/>
                <a:cs typeface="Arial" panose="020B0604020202020204" pitchFamily="34" charset="0"/>
              </a:rPr>
              <a:t>Pay directly from your savings or checking account through your bank's online bill payment service</a:t>
            </a:r>
          </a:p>
          <a:p>
            <a:pPr marL="822960" lvl="2">
              <a:lnSpc>
                <a:spcPct val="120000"/>
              </a:lnSpc>
              <a:buSzPct val="100000"/>
              <a:buFont typeface="Arial" panose="020B0604020202020204" pitchFamily="34" charset="0"/>
              <a:buChar char="•"/>
            </a:pPr>
            <a:r>
              <a:rPr lang="en-US" sz="1900" dirty="0">
                <a:latin typeface="Arial" panose="020B0604020202020204" pitchFamily="34" charset="0"/>
                <a:cs typeface="Arial" panose="020B0604020202020204" pitchFamily="34" charset="0"/>
              </a:rPr>
              <a:t>Sign up for Medicare Easy Pay</a:t>
            </a:r>
          </a:p>
          <a:p>
            <a:pPr marL="822960" lvl="2">
              <a:lnSpc>
                <a:spcPct val="120000"/>
              </a:lnSpc>
              <a:buSzPct val="100000"/>
              <a:buFont typeface="Arial" panose="020B0604020202020204" pitchFamily="34" charset="0"/>
              <a:buChar char="•"/>
            </a:pPr>
            <a:r>
              <a:rPr lang="en-US" sz="1900" dirty="0">
                <a:latin typeface="Arial" panose="020B0604020202020204" pitchFamily="34" charset="0"/>
                <a:cs typeface="Arial" panose="020B0604020202020204" pitchFamily="34" charset="0"/>
              </a:rPr>
              <a:t>Mail your payment to Medicare</a:t>
            </a:r>
          </a:p>
          <a:p>
            <a:pPr marL="228600" lvl="1" indent="-228600">
              <a:lnSpc>
                <a:spcPct val="120000"/>
              </a:lnSpc>
              <a:buFont typeface="Wingdings" panose="05000000000000000000" pitchFamily="2" charset="2"/>
              <a:buChar char="§"/>
            </a:pPr>
            <a:r>
              <a:rPr lang="en-US" sz="2400" dirty="0"/>
              <a:t>You don’t have to sign up for Part B, but if you get it later, you may have to pay a lifetime late enrollment penalty</a:t>
            </a:r>
          </a:p>
        </p:txBody>
      </p:sp>
      <p:pic>
        <p:nvPicPr>
          <p:cNvPr id="3" name="Picture 2">
            <a:extLst>
              <a:ext uri="{FF2B5EF4-FFF2-40B4-BE49-F238E27FC236}">
                <a16:creationId xmlns:a16="http://schemas.microsoft.com/office/drawing/2014/main" id="{D2D93479-5A22-4506-B23F-81C149728E7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683276" y="2623689"/>
            <a:ext cx="1594324" cy="1436247"/>
          </a:xfrm>
          <a:prstGeom prst="rect">
            <a:avLst/>
          </a:prstGeom>
        </p:spPr>
      </p:pic>
      <p:sp>
        <p:nvSpPr>
          <p:cNvPr id="8" name="TextBox 7">
            <a:extLst>
              <a:ext uri="{FF2B5EF4-FFF2-40B4-BE49-F238E27FC236}">
                <a16:creationId xmlns:a16="http://schemas.microsoft.com/office/drawing/2014/main" id="{06352DBF-C775-42C7-A467-44EF24F170B2}"/>
              </a:ext>
            </a:extLst>
          </p:cNvPr>
          <p:cNvSpPr txBox="1"/>
          <p:nvPr/>
        </p:nvSpPr>
        <p:spPr>
          <a:xfrm>
            <a:off x="9537405" y="4167963"/>
            <a:ext cx="2211572" cy="646331"/>
          </a:xfrm>
          <a:prstGeom prst="rect">
            <a:avLst/>
          </a:prstGeom>
          <a:noFill/>
        </p:spPr>
        <p:txBody>
          <a:bodyPr wrap="square" rtlCol="0">
            <a:spAutoFit/>
          </a:bodyPr>
          <a:lstStyle/>
          <a:p>
            <a:pPr algn="ctr"/>
            <a:r>
              <a:rPr lang="en-US" b="1" dirty="0">
                <a:solidFill>
                  <a:srgbClr val="016DB7"/>
                </a:solidFill>
              </a:rPr>
              <a:t>Part B</a:t>
            </a:r>
            <a:br>
              <a:rPr lang="en-US" b="1" dirty="0">
                <a:solidFill>
                  <a:srgbClr val="016DB7"/>
                </a:solidFill>
              </a:rPr>
            </a:br>
            <a:r>
              <a:rPr lang="en-US" b="1" dirty="0">
                <a:solidFill>
                  <a:srgbClr val="016DB7"/>
                </a:solidFill>
              </a:rPr>
              <a:t>(Medical Insurance)</a:t>
            </a:r>
          </a:p>
        </p:txBody>
      </p:sp>
      <p:sp>
        <p:nvSpPr>
          <p:cNvPr id="2" name="Slide Number Placeholder 1">
            <a:extLst>
              <a:ext uri="{FF2B5EF4-FFF2-40B4-BE49-F238E27FC236}">
                <a16:creationId xmlns:a16="http://schemas.microsoft.com/office/drawing/2014/main" id="{4CAF7BA9-B0A3-4560-B7AB-D87714E47D2E}"/>
              </a:ext>
            </a:extLst>
          </p:cNvPr>
          <p:cNvSpPr>
            <a:spLocks noGrp="1"/>
          </p:cNvSpPr>
          <p:nvPr>
            <p:ph type="sldNum" sz="quarter" idx="12"/>
          </p:nvPr>
        </p:nvSpPr>
        <p:spPr/>
        <p:txBody>
          <a:bodyPr/>
          <a:lstStyle/>
          <a:p>
            <a:fld id="{0B2D781D-8844-5940-92D1-06EF0A7F581E}" type="slidenum">
              <a:rPr lang="en-US" smtClean="0"/>
              <a:t>8</a:t>
            </a:fld>
            <a:endParaRPr lang="en-US" dirty="0"/>
          </a:p>
        </p:txBody>
      </p:sp>
      <p:sp>
        <p:nvSpPr>
          <p:cNvPr id="7" name="Footer Placeholder 6">
            <a:extLst>
              <a:ext uri="{FF2B5EF4-FFF2-40B4-BE49-F238E27FC236}">
                <a16:creationId xmlns:a16="http://schemas.microsoft.com/office/drawing/2014/main" id="{5A20AE4D-0D94-194C-9E1C-072CFE5BB361}"/>
              </a:ext>
            </a:extLst>
          </p:cNvPr>
          <p:cNvSpPr>
            <a:spLocks noGrp="1"/>
          </p:cNvSpPr>
          <p:nvPr>
            <p:ph type="ftr" sz="quarter" idx="11"/>
          </p:nvPr>
        </p:nvSpPr>
        <p:spPr/>
        <p:txBody>
          <a:bodyPr/>
          <a:lstStyle/>
          <a:p>
            <a:r>
              <a:rPr lang="en-US" dirty="0"/>
              <a:t>Marketplace to Medicare: What You Can Expect</a:t>
            </a:r>
          </a:p>
        </p:txBody>
      </p:sp>
      <p:sp>
        <p:nvSpPr>
          <p:cNvPr id="6" name="Date Placeholder 5">
            <a:extLst>
              <a:ext uri="{FF2B5EF4-FFF2-40B4-BE49-F238E27FC236}">
                <a16:creationId xmlns:a16="http://schemas.microsoft.com/office/drawing/2014/main" id="{24DFEBB1-81D0-C34F-ADEC-D0F887B655C6}"/>
              </a:ext>
            </a:extLst>
          </p:cNvPr>
          <p:cNvSpPr>
            <a:spLocks noGrp="1"/>
          </p:cNvSpPr>
          <p:nvPr>
            <p:ph type="dt" sz="half" idx="10"/>
          </p:nvPr>
        </p:nvSpPr>
        <p:spPr/>
        <p:txBody>
          <a:bodyPr/>
          <a:lstStyle/>
          <a:p>
            <a:r>
              <a:rPr lang="en-US"/>
              <a:t>November 2023</a:t>
            </a:r>
            <a:endParaRPr lang="en-US" dirty="0"/>
          </a:p>
        </p:txBody>
      </p:sp>
    </p:spTree>
    <p:custDataLst>
      <p:tags r:id="rId1"/>
    </p:custDataLst>
    <p:extLst>
      <p:ext uri="{BB962C8B-B14F-4D97-AF65-F5344CB8AC3E}">
        <p14:creationId xmlns:p14="http://schemas.microsoft.com/office/powerpoint/2010/main" val="9578603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Decision: Should I Join a Part D Plan?</a:t>
            </a:r>
          </a:p>
        </p:txBody>
      </p:sp>
      <p:grpSp>
        <p:nvGrpSpPr>
          <p:cNvPr id="5" name="Group 4">
            <a:extLst>
              <a:ext uri="{FF2B5EF4-FFF2-40B4-BE49-F238E27FC236}">
                <a16:creationId xmlns:a16="http://schemas.microsoft.com/office/drawing/2014/main" id="{4F3B846C-1993-479B-969E-1B8EB0BA58F1}"/>
              </a:ext>
              <a:ext uri="{C183D7F6-B498-43B3-948B-1728B52AA6E4}">
                <adec:decorative xmlns:adec="http://schemas.microsoft.com/office/drawing/2017/decorative" val="1"/>
              </a:ext>
            </a:extLst>
          </p:cNvPr>
          <p:cNvGrpSpPr/>
          <p:nvPr/>
        </p:nvGrpSpPr>
        <p:grpSpPr>
          <a:xfrm>
            <a:off x="432123" y="1100869"/>
            <a:ext cx="5480056" cy="5078313"/>
            <a:chOff x="497169" y="1453209"/>
            <a:chExt cx="5480056" cy="4711069"/>
          </a:xfrm>
        </p:grpSpPr>
        <p:sp>
          <p:nvSpPr>
            <p:cNvPr id="15" name="Freeform: Shape 14">
              <a:extLst>
                <a:ext uri="{FF2B5EF4-FFF2-40B4-BE49-F238E27FC236}">
                  <a16:creationId xmlns:a16="http://schemas.microsoft.com/office/drawing/2014/main" id="{7B58F28A-67AC-4A45-B571-9B3312FE5D37}"/>
                </a:ext>
              </a:extLst>
            </p:cNvPr>
            <p:cNvSpPr/>
            <p:nvPr/>
          </p:nvSpPr>
          <p:spPr>
            <a:xfrm>
              <a:off x="497169" y="1453210"/>
              <a:ext cx="5480056" cy="1030910"/>
            </a:xfrm>
            <a:custGeom>
              <a:avLst/>
              <a:gdLst>
                <a:gd name="connsiteX0" fmla="*/ 752788 w 5480056"/>
                <a:gd name="connsiteY0" fmla="*/ 0 h 1030910"/>
                <a:gd name="connsiteX1" fmla="*/ 4727268 w 5480056"/>
                <a:gd name="connsiteY1" fmla="*/ 0 h 1030910"/>
                <a:gd name="connsiteX2" fmla="*/ 5480056 w 5480056"/>
                <a:gd name="connsiteY2" fmla="*/ 752788 h 1030910"/>
                <a:gd name="connsiteX3" fmla="*/ 5480056 w 5480056"/>
                <a:gd name="connsiteY3" fmla="*/ 1030910 h 1030910"/>
                <a:gd name="connsiteX4" fmla="*/ 0 w 5480056"/>
                <a:gd name="connsiteY4" fmla="*/ 1030910 h 1030910"/>
                <a:gd name="connsiteX5" fmla="*/ 0 w 5480056"/>
                <a:gd name="connsiteY5" fmla="*/ 752788 h 1030910"/>
                <a:gd name="connsiteX6" fmla="*/ 752788 w 5480056"/>
                <a:gd name="connsiteY6" fmla="*/ 0 h 1030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0056" h="1030910">
                  <a:moveTo>
                    <a:pt x="752788" y="0"/>
                  </a:moveTo>
                  <a:lnTo>
                    <a:pt x="4727268" y="0"/>
                  </a:lnTo>
                  <a:cubicBezTo>
                    <a:pt x="5143021" y="0"/>
                    <a:pt x="5480056" y="337035"/>
                    <a:pt x="5480056" y="752788"/>
                  </a:cubicBezTo>
                  <a:lnTo>
                    <a:pt x="5480056" y="1030910"/>
                  </a:lnTo>
                  <a:lnTo>
                    <a:pt x="0" y="1030910"/>
                  </a:lnTo>
                  <a:lnTo>
                    <a:pt x="0" y="752788"/>
                  </a:lnTo>
                  <a:cubicBezTo>
                    <a:pt x="0" y="337035"/>
                    <a:pt x="337035" y="0"/>
                    <a:pt x="752788" y="0"/>
                  </a:cubicBezTo>
                  <a:close/>
                </a:path>
              </a:pathLst>
            </a:custGeom>
            <a:solidFill>
              <a:srgbClr val="0052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Rounded Corners 22">
              <a:extLst>
                <a:ext uri="{FF2B5EF4-FFF2-40B4-BE49-F238E27FC236}">
                  <a16:creationId xmlns:a16="http://schemas.microsoft.com/office/drawing/2014/main" id="{9B0BEE07-4554-491E-846B-46BA0E26926C}"/>
                </a:ext>
              </a:extLst>
            </p:cNvPr>
            <p:cNvSpPr/>
            <p:nvPr/>
          </p:nvSpPr>
          <p:spPr>
            <a:xfrm>
              <a:off x="497169" y="1453209"/>
              <a:ext cx="5480056" cy="4711069"/>
            </a:xfrm>
            <a:prstGeom prst="roundRect">
              <a:avLst/>
            </a:prstGeom>
            <a:noFill/>
            <a:ln w="38100" cap="flat">
              <a:solidFill>
                <a:srgbClr val="FFC000"/>
              </a:solidFill>
              <a:prstDash val="solid"/>
              <a:miter/>
            </a:ln>
            <a:effectLst/>
          </p:spPr>
          <p:txBody>
            <a:bodyPr rtlCol="0" anchor="ct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sp>
        <p:nvSpPr>
          <p:cNvPr id="7" name="Text Placeholder 6">
            <a:extLst>
              <a:ext uri="{FF2B5EF4-FFF2-40B4-BE49-F238E27FC236}">
                <a16:creationId xmlns:a16="http://schemas.microsoft.com/office/drawing/2014/main" id="{61031029-4FDF-47C4-B7B2-71948DFF8CCB}"/>
              </a:ext>
            </a:extLst>
          </p:cNvPr>
          <p:cNvSpPr>
            <a:spLocks noGrp="1"/>
          </p:cNvSpPr>
          <p:nvPr>
            <p:ph type="body" sz="quarter" idx="13"/>
          </p:nvPr>
        </p:nvSpPr>
        <p:spPr>
          <a:xfrm>
            <a:off x="567307" y="1481328"/>
            <a:ext cx="5292725" cy="4592637"/>
          </a:xfrm>
        </p:spPr>
        <p:txBody>
          <a:bodyPr/>
          <a:lstStyle/>
          <a:p>
            <a:pPr marL="0" lvl="0" indent="0" algn="ctr">
              <a:buClrTx/>
              <a:buNone/>
            </a:pPr>
            <a:r>
              <a:rPr lang="en-US" sz="1900" b="1" dirty="0">
                <a:solidFill>
                  <a:prstClr val="white"/>
                </a:solidFill>
                <a:latin typeface="Calibri" panose="020F0502020204030204"/>
              </a:rPr>
              <a:t>If you </a:t>
            </a:r>
            <a:r>
              <a:rPr lang="en-US" sz="1900" b="1" u="sng" dirty="0">
                <a:solidFill>
                  <a:prstClr val="white"/>
                </a:solidFill>
                <a:latin typeface="Calibri" panose="020F0502020204030204"/>
              </a:rPr>
              <a:t>have</a:t>
            </a:r>
            <a:r>
              <a:rPr lang="en-US" sz="1900" b="1" dirty="0">
                <a:solidFill>
                  <a:prstClr val="white"/>
                </a:solidFill>
                <a:latin typeface="Calibri" panose="020F0502020204030204"/>
              </a:rPr>
              <a:t> creditable drug coverage, </a:t>
            </a:r>
            <a:br>
              <a:rPr lang="en-US" sz="1900" b="1" dirty="0">
                <a:solidFill>
                  <a:prstClr val="white"/>
                </a:solidFill>
                <a:latin typeface="Calibri" panose="020F0502020204030204"/>
              </a:rPr>
            </a:br>
            <a:r>
              <a:rPr lang="en-US" sz="1900" b="1" dirty="0">
                <a:solidFill>
                  <a:prstClr val="white"/>
                </a:solidFill>
                <a:latin typeface="Calibri" panose="020F0502020204030204"/>
              </a:rPr>
              <a:t>consider costs and coverage: </a:t>
            </a:r>
          </a:p>
          <a:p>
            <a:pPr lvl="0">
              <a:buClrTx/>
            </a:pPr>
            <a:r>
              <a:rPr lang="en-US" sz="1900" dirty="0">
                <a:latin typeface="Calibri" panose="020F0502020204030204"/>
              </a:rPr>
              <a:t>Will it pay at least as much as standard Medicare drug coverage?</a:t>
            </a:r>
          </a:p>
          <a:p>
            <a:pPr lvl="0">
              <a:buClrTx/>
            </a:pPr>
            <a:r>
              <a:rPr lang="en-US" sz="1900" dirty="0">
                <a:latin typeface="Calibri" panose="020F0502020204030204"/>
              </a:rPr>
              <a:t>Will you or your spouse or dependents lose your health coverage if you join a Medicare drug plan?</a:t>
            </a:r>
          </a:p>
          <a:p>
            <a:pPr lvl="0">
              <a:buClrTx/>
            </a:pPr>
            <a:r>
              <a:rPr lang="en-US" sz="1900" dirty="0">
                <a:latin typeface="Calibri" panose="020F0502020204030204"/>
              </a:rPr>
              <a:t>How do your out-of-pocket drug costs compare to out-of-pocket drug costs with a Medicare drug plan?</a:t>
            </a:r>
          </a:p>
          <a:p>
            <a:pPr lvl="0">
              <a:buClrTx/>
            </a:pPr>
            <a:r>
              <a:rPr lang="en-US" sz="1900" dirty="0">
                <a:latin typeface="Calibri" panose="020F0502020204030204"/>
              </a:rPr>
              <a:t>How will your costs change if you get Extra Help with your Medicare drug plan costs?</a:t>
            </a:r>
          </a:p>
          <a:p>
            <a:pPr lvl="0">
              <a:buClrTx/>
            </a:pPr>
            <a:r>
              <a:rPr lang="en-US" sz="1900" dirty="0">
                <a:latin typeface="Calibri" panose="020F0502020204030204"/>
              </a:rPr>
              <a:t>Is your current drug coverage comprehensive?</a:t>
            </a:r>
            <a:endParaRPr lang="en-US" dirty="0"/>
          </a:p>
        </p:txBody>
      </p:sp>
      <p:grpSp>
        <p:nvGrpSpPr>
          <p:cNvPr id="18" name="Group 17">
            <a:extLst>
              <a:ext uri="{FF2B5EF4-FFF2-40B4-BE49-F238E27FC236}">
                <a16:creationId xmlns:a16="http://schemas.microsoft.com/office/drawing/2014/main" id="{FEB6BFE8-07F3-4E30-B20E-DF77896FCD81}"/>
              </a:ext>
              <a:ext uri="{C183D7F6-B498-43B3-948B-1728B52AA6E4}">
                <adec:decorative xmlns:adec="http://schemas.microsoft.com/office/drawing/2017/decorative" val="1"/>
              </a:ext>
            </a:extLst>
          </p:cNvPr>
          <p:cNvGrpSpPr/>
          <p:nvPr/>
        </p:nvGrpSpPr>
        <p:grpSpPr>
          <a:xfrm>
            <a:off x="6144637" y="1100869"/>
            <a:ext cx="5480056" cy="5078313"/>
            <a:chOff x="497169" y="1453209"/>
            <a:chExt cx="5480056" cy="4711069"/>
          </a:xfrm>
        </p:grpSpPr>
        <p:sp>
          <p:nvSpPr>
            <p:cNvPr id="19" name="Freeform: Shape 18">
              <a:extLst>
                <a:ext uri="{FF2B5EF4-FFF2-40B4-BE49-F238E27FC236}">
                  <a16:creationId xmlns:a16="http://schemas.microsoft.com/office/drawing/2014/main" id="{AB0CF89B-8216-4242-8F3B-A066DD5A1113}"/>
                </a:ext>
              </a:extLst>
            </p:cNvPr>
            <p:cNvSpPr/>
            <p:nvPr/>
          </p:nvSpPr>
          <p:spPr>
            <a:xfrm>
              <a:off x="497169" y="1453210"/>
              <a:ext cx="5480056" cy="1030910"/>
            </a:xfrm>
            <a:custGeom>
              <a:avLst/>
              <a:gdLst>
                <a:gd name="connsiteX0" fmla="*/ 752788 w 5480056"/>
                <a:gd name="connsiteY0" fmla="*/ 0 h 1030910"/>
                <a:gd name="connsiteX1" fmla="*/ 4727268 w 5480056"/>
                <a:gd name="connsiteY1" fmla="*/ 0 h 1030910"/>
                <a:gd name="connsiteX2" fmla="*/ 5480056 w 5480056"/>
                <a:gd name="connsiteY2" fmla="*/ 752788 h 1030910"/>
                <a:gd name="connsiteX3" fmla="*/ 5480056 w 5480056"/>
                <a:gd name="connsiteY3" fmla="*/ 1030910 h 1030910"/>
                <a:gd name="connsiteX4" fmla="*/ 0 w 5480056"/>
                <a:gd name="connsiteY4" fmla="*/ 1030910 h 1030910"/>
                <a:gd name="connsiteX5" fmla="*/ 0 w 5480056"/>
                <a:gd name="connsiteY5" fmla="*/ 752788 h 1030910"/>
                <a:gd name="connsiteX6" fmla="*/ 752788 w 5480056"/>
                <a:gd name="connsiteY6" fmla="*/ 0 h 1030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0056" h="1030910">
                  <a:moveTo>
                    <a:pt x="752788" y="0"/>
                  </a:moveTo>
                  <a:lnTo>
                    <a:pt x="4727268" y="0"/>
                  </a:lnTo>
                  <a:cubicBezTo>
                    <a:pt x="5143021" y="0"/>
                    <a:pt x="5480056" y="337035"/>
                    <a:pt x="5480056" y="752788"/>
                  </a:cubicBezTo>
                  <a:lnTo>
                    <a:pt x="5480056" y="1030910"/>
                  </a:lnTo>
                  <a:lnTo>
                    <a:pt x="0" y="1030910"/>
                  </a:lnTo>
                  <a:lnTo>
                    <a:pt x="0" y="752788"/>
                  </a:lnTo>
                  <a:cubicBezTo>
                    <a:pt x="0" y="337035"/>
                    <a:pt x="337035" y="0"/>
                    <a:pt x="752788" y="0"/>
                  </a:cubicBezTo>
                  <a:close/>
                </a:path>
              </a:pathLst>
            </a:custGeom>
            <a:solidFill>
              <a:srgbClr val="0052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Rounded Corners 19">
              <a:extLst>
                <a:ext uri="{FF2B5EF4-FFF2-40B4-BE49-F238E27FC236}">
                  <a16:creationId xmlns:a16="http://schemas.microsoft.com/office/drawing/2014/main" id="{4CC9870E-6668-4490-98A5-6E19A65A3416}"/>
                </a:ext>
              </a:extLst>
            </p:cNvPr>
            <p:cNvSpPr/>
            <p:nvPr/>
          </p:nvSpPr>
          <p:spPr>
            <a:xfrm>
              <a:off x="497169" y="1453209"/>
              <a:ext cx="5480056" cy="4711069"/>
            </a:xfrm>
            <a:prstGeom prst="roundRect">
              <a:avLst/>
            </a:prstGeom>
            <a:noFill/>
            <a:ln w="38100" cap="flat">
              <a:solidFill>
                <a:srgbClr val="FFC000"/>
              </a:solidFill>
              <a:prstDash val="solid"/>
              <a:miter/>
            </a:ln>
            <a:effectLst/>
          </p:spPr>
          <p:txBody>
            <a:bodyPr rtlCol="0" anchor="ct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sp>
        <p:nvSpPr>
          <p:cNvPr id="8" name="Text Placeholder 7">
            <a:extLst>
              <a:ext uri="{FF2B5EF4-FFF2-40B4-BE49-F238E27FC236}">
                <a16:creationId xmlns:a16="http://schemas.microsoft.com/office/drawing/2014/main" id="{B20A3A36-F770-4421-9CB4-7167314C6A16}"/>
              </a:ext>
            </a:extLst>
          </p:cNvPr>
          <p:cNvSpPr>
            <a:spLocks noGrp="1"/>
          </p:cNvSpPr>
          <p:nvPr>
            <p:ph type="body" sz="quarter" idx="14"/>
          </p:nvPr>
        </p:nvSpPr>
        <p:spPr>
          <a:xfrm>
            <a:off x="6238302" y="1481327"/>
            <a:ext cx="5292725" cy="4592637"/>
          </a:xfrm>
        </p:spPr>
        <p:txBody>
          <a:bodyPr/>
          <a:lstStyle/>
          <a:p>
            <a:pPr marL="0" lvl="0" indent="0" algn="ctr">
              <a:buClrTx/>
              <a:buNone/>
            </a:pPr>
            <a:r>
              <a:rPr lang="en-US" sz="2000" b="1" dirty="0">
                <a:solidFill>
                  <a:prstClr val="white"/>
                </a:solidFill>
                <a:latin typeface="Calibri" panose="020F0502020204030204"/>
              </a:rPr>
              <a:t>If you </a:t>
            </a:r>
            <a:r>
              <a:rPr lang="en-US" sz="2000" b="1" u="sng" dirty="0">
                <a:solidFill>
                  <a:prstClr val="white"/>
                </a:solidFill>
                <a:latin typeface="Calibri" panose="020F0502020204030204"/>
              </a:rPr>
              <a:t>don’t have</a:t>
            </a:r>
            <a:r>
              <a:rPr lang="en-US" sz="2000" b="1" dirty="0">
                <a:solidFill>
                  <a:prstClr val="white"/>
                </a:solidFill>
                <a:latin typeface="Calibri" panose="020F0502020204030204"/>
              </a:rPr>
              <a:t> creditable drug coverage, consider possible penalties:</a:t>
            </a:r>
          </a:p>
          <a:p>
            <a:pPr lvl="0">
              <a:buClrTx/>
            </a:pPr>
            <a:r>
              <a:rPr lang="en-US" sz="2000" dirty="0">
                <a:latin typeface="Calibri" panose="020F0502020204030204"/>
              </a:rPr>
              <a:t>Will joining when you’re first eligible help you avoid a likely lifetime late enrollment penalty </a:t>
            </a:r>
            <a:br>
              <a:rPr lang="en-US" sz="2000" dirty="0">
                <a:latin typeface="Calibri" panose="020F0502020204030204"/>
              </a:rPr>
            </a:br>
            <a:r>
              <a:rPr lang="en-US" sz="2000" dirty="0">
                <a:latin typeface="Calibri" panose="020F0502020204030204"/>
              </a:rPr>
              <a:t>if you join a plan later?</a:t>
            </a:r>
          </a:p>
          <a:p>
            <a:pPr lvl="0">
              <a:buClrTx/>
            </a:pPr>
            <a:r>
              <a:rPr lang="en-US" sz="2000" dirty="0">
                <a:latin typeface="Calibri" panose="020F0502020204030204"/>
              </a:rPr>
              <a:t>Do you qualify for Extra Help? If so, you may join a plan without penalty.</a:t>
            </a:r>
            <a:endParaRPr lang="en-US" dirty="0"/>
          </a:p>
        </p:txBody>
      </p:sp>
      <p:sp>
        <p:nvSpPr>
          <p:cNvPr id="3" name="Footer Placeholder 2"/>
          <p:cNvSpPr>
            <a:spLocks noGrp="1"/>
          </p:cNvSpPr>
          <p:nvPr>
            <p:ph type="ftr" sz="quarter" idx="11"/>
          </p:nvPr>
        </p:nvSpPr>
        <p:spPr/>
        <p:txBody>
          <a:bodyPr/>
          <a:lstStyle/>
          <a:p>
            <a:r>
              <a:rPr lang="en-US"/>
              <a:t>Marketplace to Medicare: What You Can Expect</a:t>
            </a:r>
            <a:endParaRPr lang="en-US" dirty="0"/>
          </a:p>
        </p:txBody>
      </p:sp>
      <p:sp>
        <p:nvSpPr>
          <p:cNvPr id="6" name="Slide Number Placeholder 5">
            <a:extLst>
              <a:ext uri="{FF2B5EF4-FFF2-40B4-BE49-F238E27FC236}">
                <a16:creationId xmlns:a16="http://schemas.microsoft.com/office/drawing/2014/main" id="{FF6CF010-8535-4971-93AC-DE04CC118FCD}"/>
              </a:ext>
            </a:extLst>
          </p:cNvPr>
          <p:cNvSpPr>
            <a:spLocks noGrp="1"/>
          </p:cNvSpPr>
          <p:nvPr>
            <p:ph type="sldNum" sz="quarter" idx="12"/>
          </p:nvPr>
        </p:nvSpPr>
        <p:spPr/>
        <p:txBody>
          <a:bodyPr/>
          <a:lstStyle/>
          <a:p>
            <a:fld id="{48F63A3B-78C7-47BE-AE5E-E10140E04643}" type="slidenum">
              <a:rPr lang="en-US" smtClean="0"/>
              <a:pPr/>
              <a:t>9</a:t>
            </a:fld>
            <a:endParaRPr lang="en-US" dirty="0"/>
          </a:p>
        </p:txBody>
      </p:sp>
      <p:sp>
        <p:nvSpPr>
          <p:cNvPr id="2" name="Date Placeholder 1"/>
          <p:cNvSpPr>
            <a:spLocks noGrp="1"/>
          </p:cNvSpPr>
          <p:nvPr>
            <p:ph type="dt" sz="half" idx="10"/>
          </p:nvPr>
        </p:nvSpPr>
        <p:spPr/>
        <p:txBody>
          <a:bodyPr/>
          <a:lstStyle/>
          <a:p>
            <a:r>
              <a:rPr lang="en-US"/>
              <a:t>November 2023</a:t>
            </a:r>
            <a:endParaRPr lang="en-US" dirty="0"/>
          </a:p>
        </p:txBody>
      </p:sp>
    </p:spTree>
    <p:custDataLst>
      <p:tags r:id="rId1"/>
    </p:custDataLst>
    <p:extLst>
      <p:ext uri="{BB962C8B-B14F-4D97-AF65-F5344CB8AC3E}">
        <p14:creationId xmlns:p14="http://schemas.microsoft.com/office/powerpoint/2010/main" val="2884544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xEl>
                                              <p:pRg st="0" end="0"/>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uiExpand="1" build="p"/>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Zpb6kJHr"/>
  <p:tag name="MMPROD_NEXTUNIQUEID" val="10009"/>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 - &amp;quot;Marketplace to Medicare: What You Can Expect&amp;quot;&quot;/&gt;&lt;property id=&quot;20307&quot; value=&quot;418&quot;/&gt;&lt;/object&gt;&lt;object type=&quot;3&quot; unique_id=&quot;10004&quot;&gt;&lt;property id=&quot;20148&quot; value=&quot;5&quot;/&gt;&lt;property id=&quot;20300&quot; value=&quot;Slide 2 - &amp;quot;Table of Contents&amp;quot;&quot;/&gt;&lt;property id=&quot;20307&quot; value=&quot;360&quot;/&gt;&lt;/object&gt;&lt;object type=&quot;3&quot; unique_id=&quot;10005&quot;&gt;&lt;property id=&quot;20148&quot; value=&quot;5&quot;/&gt;&lt;property id=&quot;20300&quot; value=&quot;Slide 3 - &amp;quot;Session Objectives&amp;quot;&quot;/&gt;&lt;property id=&quot;20307&quot; value=&quot;378&quot;/&gt;&lt;/object&gt;&lt;object type=&quot;3&quot; unique_id=&quot;10006&quot;&gt;&lt;property id=&quot;20148&quot; value=&quot;5&quot;/&gt;&lt;property id=&quot;20300&quot; value=&quot;Slide 4 - &amp;quot;Lesson 1&amp;quot;&quot;/&gt;&lt;property id=&quot;20307&quot; value=&quot;363&quot;/&gt;&lt;/object&gt;&lt;object type=&quot;3&quot; unique_id=&quot;10007&quot;&gt;&lt;property id=&quot;20148&quot; value=&quot;5&quot;/&gt;&lt;property id=&quot;20300&quot; value=&quot;Slide 5 - &amp;quot;Marketplace Open Enrollment Notice&amp;quot;&quot;/&gt;&lt;property id=&quot;20307&quot; value=&quot;396&quot;/&gt;&lt;/object&gt;&lt;object type=&quot;3&quot; unique_id=&quot;10008&quot;&gt;&lt;property id=&quot;20148&quot; value=&quot;5&quot;/&gt;&lt;property id=&quot;20300&quot; value=&quot;Slide 6 - &amp;quot;What to Consider: Enrolling in  Medicare Part A (Hospital Insurance)&amp;quot;&quot;/&gt;&lt;property id=&quot;20307&quot; value=&quot;391&quot;/&gt;&lt;/object&gt;&lt;object type=&quot;3&quot; unique_id=&quot;10009&quot;&gt;&lt;property id=&quot;20148&quot; value=&quot;5&quot;/&gt;&lt;property id=&quot;20300&quot; value=&quot;Slide 7 - &amp;quot;What to Consider: Enrolling in  Medicare Part B (Medical Insurance)&amp;quot;&quot;/&gt;&lt;property id=&quot;20307&quot; value=&quot;392&quot;/&gt;&lt;/object&gt;&lt;object type=&quot;3&quot; unique_id=&quot;10010&quot;&gt;&lt;property id=&quot;20148&quot; value=&quot;5&quot;/&gt;&lt;property id=&quot;20300&quot; value=&quot;Slide 8 - &amp;quot;Enrolling in Medicare: Automatic Enrollment&amp;quot;&quot;/&gt;&lt;property id=&quot;20307&quot; value=&quot;424&quot;/&gt;&lt;/object&gt;&lt;object type=&quot;3&quot; unique_id=&quot;10011&quot;&gt;&lt;property id=&quot;20148&quot; value=&quot;5&quot;/&gt;&lt;property id=&quot;20300&quot; value=&quot;Slide 9 - &amp;quot;Enrolling in Medicare: Your Initial Enrollment Period (IEP)&amp;quot;&quot;/&gt;&lt;property id=&quot;20307&quot; value=&quot;420&quot;/&gt;&lt;/object&gt;&lt;object type=&quot;3&quot; unique_id=&quot;10012&quot;&gt;&lt;property id=&quot;20148&quot; value=&quot;5&quot;/&gt;&lt;property id=&quot;20300&quot; value=&quot;Slide 10 - &amp;quot; What If You Miss Your Initial Enrollment Period (IEP)? &amp;quot;&quot;/&gt;&lt;property id=&quot;20307&quot; value=&quot;397&quot;/&gt;&lt;/object&gt;&lt;object type=&quot;3&quot; unique_id=&quot;10013&quot;&gt;&lt;property id=&quot;20148&quot; value=&quot;5&quot;/&gt;&lt;property id=&quot;20300&quot; value=&quot;Slide 11 - &amp;quot;Canceling Marketplace Coverage Due to  Medicare Eligibility&amp;quot;&quot;/&gt;&lt;property id=&quot;20307&quot; value=&quot;398&quot;/&gt;&lt;/object&gt;&lt;object type=&quot;3&quot; unique_id=&quot;10014&quot;&gt;&lt;property id=&quot;20148&quot; value=&quot;5&quot;/&gt;&lt;property id=&quot;20300&quot; value=&quot;Slide 12 - &amp;quot;Canceling Your Marketplace Coverage: Self&amp;quot;&quot;/&gt;&lt;property id=&quot;20307&quot; value=&quot;399&quot;/&gt;&lt;/object&gt;&lt;object type=&quot;3&quot; unique_id=&quot;10015&quot;&gt;&lt;property id=&quot;20148&quot; value=&quot;5&quot;/&gt;&lt;property id=&quot;20300&quot; value=&quot;Slide 13 - &amp;quot;Canceling Your Marketplace Coverage: Household Plan&amp;quot;&quot;/&gt;&lt;property id=&quot;20307&quot; value=&quot;400&quot;/&gt;&lt;/object&gt;&lt;object type=&quot;3&quot; unique_id=&quot;10016&quot;&gt;&lt;property id=&quot;20148&quot; value=&quot;5&quot;/&gt;&lt;property id=&quot;20300&quot; value=&quot;Slide 14 - &amp;quot;Keeping a Marketplace Plan &amp;amp; Medicare&amp;quot;&quot;/&gt;&lt;property id=&quot;20307&quot; value=&quot;402&quot;/&gt;&lt;/object&gt;&lt;object type=&quot;3&quot; unique_id=&quot;10017&quot;&gt;&lt;property id=&quot;20148&quot; value=&quot;5&quot;/&gt;&lt;property id=&quot;20300&quot; value=&quot;Slide 15 - &amp;quot;Keeping Your Marketplace Plan Instead of Medicare&amp;quot;&quot;/&gt;&lt;property id=&quot;20307&quot; value=&quot;403&quot;/&gt;&lt;/object&gt;&lt;object type=&quot;3&quot; unique_id=&quot;10018&quot;&gt;&lt;property id=&quot;20148&quot; value=&quot;5&quot;/&gt;&lt;property id=&quot;20300&quot; value=&quot;Slide 16 - &amp;quot;Considerations&amp;quot;&quot;/&gt;&lt;property id=&quot;20307&quot; value=&quot;417&quot;/&gt;&lt;/object&gt;&lt;object type=&quot;3&quot; unique_id=&quot;10020&quot;&gt;&lt;property id=&quot;20148&quot; value=&quot;5&quot;/&gt;&lt;property id=&quot;20300&quot; value=&quot;Slide 18 - &amp;quot;Lesson 2&amp;quot;&quot;/&gt;&lt;property id=&quot;20307&quot; value=&quot;365&quot;/&gt;&lt;/object&gt;&lt;object type=&quot;3&quot; unique_id=&quot;10021&quot;&gt;&lt;property id=&quot;20148&quot; value=&quot;5&quot;/&gt;&lt;property id=&quot;20300&quot; value=&quot;Slide 19 - &amp;quot;Medicare &amp;amp;  Small Business Health Options Program (SHOP) Coverage&amp;quot;&quot;/&gt;&lt;property id=&quot;20307&quot; value=&quot;409&quot;/&gt;&lt;/object&gt;&lt;object type=&quot;3&quot; unique_id=&quot;10022&quot;&gt;&lt;property id=&quot;20148&quot; value=&quot;5&quot;/&gt;&lt;property id=&quot;20300&quot; value=&quot;Slide 20 - &amp;quot;Medicare &amp;amp; Small Business Health Options Program (SHOP) Coverage (continued)&amp;quot;&quot;/&gt;&lt;property id=&quot;20307&quot; value=&quot;387&quot;/&gt;&lt;/object&gt;&lt;object type=&quot;3&quot; unique_id=&quot;10024&quot;&gt;&lt;property id=&quot;20148&quot; value=&quot;5&quot;/&gt;&lt;property id=&quot;20300&quot; value=&quot;Slide 22 - &amp;quot;Lesson 3&amp;quot;&quot;/&gt;&lt;property id=&quot;20307&quot; value=&quot;367&quot;/&gt;&lt;/object&gt;&lt;object type=&quot;3&quot; unique_id=&quot;10025&quot;&gt;&lt;property id=&quot;20148&quot; value=&quot;5&quot;/&gt;&lt;property id=&quot;20300&quot; value=&quot;Slide 23 - &amp;quot;Medicare Savings Programs&amp;quot;&quot;/&gt;&lt;property id=&quot;20307&quot; value=&quot;408&quot;/&gt;&lt;/object&gt;&lt;object type=&quot;3&quot; unique_id=&quot;10026&quot;&gt;&lt;property id=&quot;20148&quot; value=&quot;5&quot;/&gt;&lt;property id=&quot;20300&quot; value=&quot;Slide 24 - &amp;quot;Extra Help for Drug Costs&amp;quot;&quot;/&gt;&lt;property id=&quot;20307&quot; value=&quot;405&quot;/&gt;&lt;/object&gt;&lt;object type=&quot;3&quot; unique_id=&quot;10027&quot;&gt;&lt;property id=&quot;20148&quot; value=&quot;5&quot;/&gt;&lt;property id=&quot;20300&quot; value=&quot;Slide 25 - &amp;quot;Qualifying for Extra Help&amp;quot;&quot;/&gt;&lt;property id=&quot;20307&quot; value=&quot;406&quot;/&gt;&lt;/object&gt;&lt;object type=&quot;3&quot; unique_id=&quot;10028&quot;&gt;&lt;property id=&quot;20148&quot; value=&quot;5&quot;/&gt;&lt;property id=&quot;20300&quot; value=&quot;Slide 26 - &amp;quot;Apply to Find Out if You Qualify&amp;quot;&quot;/&gt;&lt;property id=&quot;20307&quot; value=&quot;407&quot;/&gt;&lt;/object&gt;&lt;object type=&quot;3&quot; unique_id=&quot;10030&quot;&gt;&lt;property id=&quot;20148&quot; value=&quot;5&quot;/&gt;&lt;property id=&quot;20300&quot; value=&quot;Slide 29 - &amp;quot;Lesson 4&amp;quot;&quot;/&gt;&lt;property id=&quot;20307&quot; value=&quot;369&quot;/&gt;&lt;/object&gt;&lt;object type=&quot;3&quot; unique_id=&quot;10031&quot;&gt;&lt;property id=&quot;20148&quot; value=&quot;5&quot;/&gt;&lt;property id=&quot;20300&quot; value=&quot;Slide 30 - &amp;quot;What’s Medicare Periodic Data Matching (PDM)?&amp;quot;&quot;/&gt;&lt;property id=&quot;20307&quot; value=&quot;389&quot;/&gt;&lt;/object&gt;&lt;object type=&quot;3&quot; unique_id=&quot;10032&quot;&gt;&lt;property id=&quot;20148&quot; value=&quot;5&quot;/&gt;&lt;property id=&quot;20300&quot; value=&quot;Slide 31 - &amp;quot;Medicare Periodic Data Matching (PDM)&amp;quot;&quot;/&gt;&lt;property id=&quot;20307&quot; value=&quot;390&quot;/&gt;&lt;/object&gt;&lt;object type=&quot;3&quot; unique_id=&quot;10033&quot;&gt;&lt;property id=&quot;20148&quot; value=&quot;5&quot;/&gt;&lt;property id=&quot;20300&quot; value=&quot;Slide 32 - &amp;quot;Medicare Periodic Data Matching (PDM): Process&amp;quot;&quot;/&gt;&lt;property id=&quot;20307&quot; value=&quot;410&quot;/&gt;&lt;/object&gt;&lt;object type=&quot;3&quot; unique_id=&quot;10037&quot;&gt;&lt;property id=&quot;20148&quot; value=&quot;5&quot;/&gt;&lt;property id=&quot;20300&quot; value=&quot;Slide 34 - &amp;quot;Ways to Connect with the Marketplace&amp;quot;&quot;/&gt;&lt;property id=&quot;20307&quot; value=&quot;377&quot;/&gt;&lt;/object&gt;&lt;object type=&quot;3&quot; unique_id=&quot;10038&quot;&gt;&lt;property id=&quot;20148&quot; value=&quot;5&quot;/&gt;&lt;property id=&quot;20300&quot; value=&quot;Slide 39 - &amp;quot;Marketplace Assisters &amp;amp; Navigators&amp;quot;&quot;/&gt;&lt;property id=&quot;20307&quot; value=&quot;416&quot;/&gt;&lt;/object&gt;&lt;object type=&quot;3&quot; unique_id=&quot;10039&quot;&gt;&lt;property id=&quot;20148&quot; value=&quot;5&quot;/&gt;&lt;property id=&quot;20300&quot; value=&quot;Slide 55 - &amp;quot;Medicare &amp;amp; Marketplace Resources&amp;quot;&quot;/&gt;&lt;property id=&quot;20307&quot; value=&quot;422&quot;/&gt;&lt;/object&gt;&lt;object type=&quot;3&quot; unique_id=&quot;10040&quot;&gt;&lt;property id=&quot;20148&quot; value=&quot;5&quot;/&gt;&lt;property id=&quot;20300&quot; value=&quot;Slide 56 - &amp;quot;Medicare &amp;amp; Marketplace Products&amp;quot;&quot;/&gt;&lt;property id=&quot;20307&quot; value=&quot;423&quot;/&gt;&lt;/object&gt;&lt;object type=&quot;3&quot; unique_id=&quot;10041&quot;&gt;&lt;property id=&quot;20148&quot; value=&quot;5&quot;/&gt;&lt;property id=&quot;20300&quot; value=&quot;Slide 57 - &amp;quot;Acronyms&amp;quot;&quot;/&gt;&lt;property id=&quot;20307&quot; value=&quot;376&quot;/&gt;&lt;/object&gt;&lt;object type=&quot;3&quot; unique_id=&quot;10042&quot;&gt;&lt;property id=&quot;20148&quot; value=&quot;5&quot;/&gt;&lt;property id=&quot;20300&quot; value=&quot;Slide 60 - &amp;quot;Stay Connected&amp;quot;&quot;/&gt;&lt;property id=&quot;20307&quot; value=&quot;419&quot;/&gt;&lt;/object&gt;&lt;object type=&quot;3&quot; unique_id=&quot;434764&quot;&gt;&lt;property id=&quot;20148&quot; value=&quot;5&quot;/&gt;&lt;property id=&quot;20300&quot; value=&quot;Slide 35 - &amp;quot;HealthCare.gov&amp;quot;&quot;/&gt;&lt;property id=&quot;20307&quot; value=&quot;429&quot;/&gt;&lt;/object&gt;&lt;object type=&quot;3&quot; unique_id=&quot;434765&quot;&gt;&lt;property id=&quot;20148&quot; value=&quot;5&quot;/&gt;&lt;property id=&quot;20300&quot; value=&quot;Slide 36 - &amp;quot;Helpful Website Information&amp;quot;&quot;/&gt;&lt;property id=&quot;20307&quot; value=&quot;624&quot;/&gt;&lt;/object&gt;&lt;object type=&quot;3&quot; unique_id=&quot;434766&quot;&gt;&lt;property id=&quot;20148&quot; value=&quot;5&quot;/&gt;&lt;property id=&quot;20300&quot; value=&quot;Slide 37 - &amp;quot;Find Local Help&amp;quot;&quot;/&gt;&lt;property id=&quot;20307&quot; value=&quot;625&quot;/&gt;&lt;/object&gt;&lt;object type=&quot;3&quot; unique_id=&quot;434767&quot;&gt;&lt;property id=&quot;20148&quot; value=&quot;5&quot;/&gt;&lt;property id=&quot;20300&quot; value=&quot;Slide 38 - &amp;quot;Marketplace.cms.gov&amp;quot;&quot;/&gt;&lt;property id=&quot;20307&quot; value=&quot;430&quot;/&gt;&lt;/object&gt;&lt;object type=&quot;3&quot; unique_id=&quot;434768&quot;&gt;&lt;property id=&quot;20148&quot; value=&quot;5&quot;/&gt;&lt;property id=&quot;20300&quot; value=&quot;Slide 58 - &amp;quot;Checking In&amp;quot;&quot;/&gt;&lt;property id=&quot;20307&quot; value=&quot;623&quot;/&gt;&lt;/object&gt;&lt;object type=&quot;3&quot; unique_id=&quot;434769&quot;&gt;&lt;property id=&quot;20148&quot; value=&quot;5&quot;/&gt;&lt;property id=&quot;20300&quot; value=&quot;Slide 59 - &amp;quot;Question&amp;quot;&quot;/&gt;&lt;property id=&quot;20307&quot; value=&quot;257&quot;/&gt;&lt;/object&gt;&lt;object type=&quot;3&quot; unique_id=&quot;435301&quot;&gt;&lt;property id=&quot;20148&quot; value=&quot;5&quot;/&gt;&lt;property id=&quot;20300&quot; value=&quot;Slide 28 - &amp;quot;Break&amp;quot;&quot;/&gt;&lt;property id=&quot;20307&quot; value=&quot;258&quot;/&gt;&lt;/object&gt;&lt;object type=&quot;3&quot; unique_id=&quot;435302&quot;&gt;&lt;property id=&quot;20148&quot; value=&quot;5&quot;/&gt;&lt;property id=&quot;20300&quot; value=&quot;Slide 53 - &amp;quot;Key Points to Remember&amp;quot;&quot;/&gt;&lt;property id=&quot;20307&quot; value=&quot;415&quot;/&gt;&lt;/object&gt;&lt;object type=&quot;3&quot; unique_id=&quot;435303&quot;&gt;&lt;property id=&quot;20148&quot; value=&quot;5&quot;/&gt;&lt;property id=&quot;20300&quot; value=&quot;Slide 54 - &amp;quot;Key Points to Remember (continued)&amp;quot;&quot;/&gt;&lt;property id=&quot;20307&quot; value=&quot;414&quot;/&gt;&lt;/object&gt;&lt;object type=&quot;3&quot; unique_id=&quot;435304&quot;&gt;&lt;property id=&quot;20148&quot; value=&quot;5&quot;/&gt;&lt;property id=&quot;20300&quot; value=&quot;Slide 41 - &amp;quot;Scenario: Ms. Stone &amp;quot;&quot;/&gt;&lt;property id=&quot;20307&quot; value=&quot;626&quot;/&gt;&lt;/object&gt;&lt;object type=&quot;3&quot; unique_id=&quot;435305&quot;&gt;&lt;property id=&quot;20148&quot; value=&quot;5&quot;/&gt;&lt;property id=&quot;20300&quot; value=&quot;Slide 42 - &amp;quot;Information about Ms. Stone&amp;quot;&quot;/&gt;&lt;property id=&quot;20307&quot; value=&quot;627&quot;/&gt;&lt;/object&gt;&lt;object type=&quot;3&quot; unique_id=&quot;435766&quot;&gt;&lt;property id=&quot;20148&quot; value=&quot;5&quot;/&gt;&lt;property id=&quot;20300&quot; value=&quot;Slide 17 - &amp;quot;Check Your Knowledge: Lesson 1&amp;quot;&quot;/&gt;&lt;property id=&quot;20307&quot; value=&quot;628&quot;/&gt;&lt;/object&gt;&lt;object type=&quot;3&quot; unique_id=&quot;435767&quot;&gt;&lt;property id=&quot;20148&quot; value=&quot;5&quot;/&gt;&lt;property id=&quot;20300&quot; value=&quot;Slide 21 - &amp;quot;Check Your Knowledge: Lesson 2&amp;quot;&quot;/&gt;&lt;property id=&quot;20307&quot; value=&quot;629&quot;/&gt;&lt;/object&gt;&lt;object type=&quot;3&quot; unique_id=&quot;435768&quot;&gt;&lt;property id=&quot;20148&quot; value=&quot;5&quot;/&gt;&lt;property id=&quot;20300&quot; value=&quot;Slide 27 - &amp;quot;Check Your Knowledge: Lesson 3&amp;quot;&quot;/&gt;&lt;property id=&quot;20307&quot; value=&quot;630&quot;/&gt;&lt;/object&gt;&lt;object type=&quot;3&quot; unique_id=&quot;435769&quot;&gt;&lt;property id=&quot;20148&quot; value=&quot;5&quot;/&gt;&lt;property id=&quot;20300&quot; value=&quot;Slide 33 - &amp;quot;Check Your Knowledge: Lesson 4&amp;quot;&quot;/&gt;&lt;property id=&quot;20307&quot; value=&quot;631&quot;/&gt;&lt;/object&gt;&lt;object type=&quot;3&quot; unique_id=&quot;436880&quot;&gt;&lt;property id=&quot;20148&quot; value=&quot;5&quot;/&gt;&lt;property id=&quot;20300&quot; value=&quot;Slide 43 - &amp;quot;Scenario: Question 1- Poll &amp;quot;&quot;/&gt;&lt;property id=&quot;20307&quot; value=&quot;633&quot;/&gt;&lt;/object&gt;&lt;object type=&quot;3&quot; unique_id=&quot;436881&quot;&gt;&lt;property id=&quot;20148&quot; value=&quot;5&quot;/&gt;&lt;property id=&quot;20300&quot; value=&quot;Slide 44 - &amp;quot;Scenario: Answer to Question 1&amp;quot;&quot;/&gt;&lt;property id=&quot;20307&quot; value=&quot;634&quot;/&gt;&lt;/object&gt;&lt;object type=&quot;3&quot; unique_id=&quot;436882&quot;&gt;&lt;property id=&quot;20148&quot; value=&quot;5&quot;/&gt;&lt;property id=&quot;20300&quot; value=&quot;Slide 45 - &amp;quot;Scenario: Question 2- Poll &amp;quot;&quot;/&gt;&lt;property id=&quot;20307&quot; value=&quot;635&quot;/&gt;&lt;/object&gt;&lt;object type=&quot;3&quot; unique_id=&quot;436883&quot;&gt;&lt;property id=&quot;20148&quot; value=&quot;5&quot;/&gt;&lt;property id=&quot;20300&quot; value=&quot;Slide 46 - &amp;quot;Scenario: Answer to Question 2&amp;quot;&quot;/&gt;&lt;property id=&quot;20307&quot; value=&quot;639&quot;/&gt;&lt;/object&gt;&lt;object type=&quot;3&quot; unique_id=&quot;436884&quot;&gt;&lt;property id=&quot;20148&quot; value=&quot;5&quot;/&gt;&lt;property id=&quot;20300&quot; value=&quot;Slide 47 - &amp;quot;Scenario: Question 3- Open Chat &amp;quot;&quot;/&gt;&lt;property id=&quot;20307&quot; value=&quot;636&quot;/&gt;&lt;/object&gt;&lt;object type=&quot;3&quot; unique_id=&quot;436885&quot;&gt;&lt;property id=&quot;20148&quot; value=&quot;5&quot;/&gt;&lt;property id=&quot;20300&quot; value=&quot;Slide 48 - &amp;quot;Scenario: Answer to Question 3&amp;quot;&quot;/&gt;&lt;property id=&quot;20307&quot; value=&quot;640&quot;/&gt;&lt;/object&gt;&lt;object type=&quot;3&quot; unique_id=&quot;436886&quot;&gt;&lt;property id=&quot;20148&quot; value=&quot;5&quot;/&gt;&lt;property id=&quot;20300&quot; value=&quot;Slide 49 - &amp;quot;Scenario: Question 4- Poll &amp;quot;&quot;/&gt;&lt;property id=&quot;20307&quot; value=&quot;637&quot;/&gt;&lt;/object&gt;&lt;object type=&quot;3&quot; unique_id=&quot;436887&quot;&gt;&lt;property id=&quot;20148&quot; value=&quot;5&quot;/&gt;&lt;property id=&quot;20300&quot; value=&quot;Slide 51 - &amp;quot;Scenario: Question 5- Poll &amp;quot;&quot;/&gt;&lt;property id=&quot;20307&quot; value=&quot;638&quot;/&gt;&lt;/object&gt;&lt;object type=&quot;3&quot; unique_id=&quot;437731&quot;&gt;&lt;property id=&quot;20148&quot; value=&quot;5&quot;/&gt;&lt;property id=&quot;20300&quot; value=&quot;Slide 50 - &amp;quot;Scenario: Answer to Question 4&amp;quot;&quot;/&gt;&lt;property id=&quot;20307&quot; value=&quot;641&quot;/&gt;&lt;/object&gt;&lt;object type=&quot;3&quot; unique_id=&quot;437732&quot;&gt;&lt;property id=&quot;20148&quot; value=&quot;5&quot;/&gt;&lt;property id=&quot;20300&quot; value=&quot;Slide 52 - &amp;quot;Scenario: Answer to Question 5&amp;quot;&quot;/&gt;&lt;property id=&quot;20307&quot; value=&quot;642&quot;/&gt;&lt;/object&gt;&lt;object type=&quot;3&quot; unique_id=&quot;438130&quot;&gt;&lt;property id=&quot;20148&quot; value=&quot;5&quot;/&gt;&lt;property id=&quot;20300&quot; value=&quot;Slide 40 - &amp;quot;Marketplace Scenario&amp;quot;&quot;/&gt;&lt;property id=&quot;20307&quot; value=&quot;644&quot;/&gt;&lt;/object&gt;&lt;/object&gt;&lt;object type=&quot;8&quot; unique_id=&quot;10084&quot;&gt;&lt;/object&gt;&lt;/object&gt;&lt;/database&gt;"/>
  <p:tag name="SECTOMILLISECCONVERTED" val="1"/>
  <p:tag name="ARTICULATE_PROJECT_OPEN" val="0"/>
  <p:tag name="ARTICULATE_SLIDE_COUNT" val="59"/>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5680200B789FC4AA0B94FBC2B087245" ma:contentTypeVersion="3" ma:contentTypeDescription="Create a new document." ma:contentTypeScope="" ma:versionID="3d919d24b1a2176d083a60fe70af2d29">
  <xsd:schema xmlns:xsd="http://www.w3.org/2001/XMLSchema" xmlns:xs="http://www.w3.org/2001/XMLSchema" xmlns:p="http://schemas.microsoft.com/office/2006/metadata/properties" xmlns:ns3="d02b7574-298d-4180-bdb3-baf93262dc8f" targetNamespace="http://schemas.microsoft.com/office/2006/metadata/properties" ma:root="true" ma:fieldsID="dc035ccf38fa03c5c35af1a7a8084605" ns3:_="">
    <xsd:import namespace="d02b7574-298d-4180-bdb3-baf93262dc8f"/>
    <xsd:element name="properties">
      <xsd:complexType>
        <xsd:sequence>
          <xsd:element name="documentManagement">
            <xsd:complexType>
              <xsd:all>
                <xsd:element ref="ns3:MediaServiceMetadata" minOccurs="0"/>
                <xsd:element ref="ns3:MediaServiceFastMetadata"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02b7574-298d-4180-bdb3-baf93262dc8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638BFAA-9EE3-4BCE-8809-DBE618BF28FD}">
  <ds:schemaRefs>
    <ds:schemaRef ds:uri="http://purl.org/dc/dcmitype/"/>
    <ds:schemaRef ds:uri="d02b7574-298d-4180-bdb3-baf93262dc8f"/>
    <ds:schemaRef ds:uri="http://www.w3.org/XML/1998/namespace"/>
    <ds:schemaRef ds:uri="http://purl.org/dc/terms/"/>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s>
</ds:datastoreItem>
</file>

<file path=customXml/itemProps2.xml><?xml version="1.0" encoding="utf-8"?>
<ds:datastoreItem xmlns:ds="http://schemas.openxmlformats.org/officeDocument/2006/customXml" ds:itemID="{59C273D8-BBA4-4B8C-998E-5046808294F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02b7574-298d-4180-bdb3-baf93262dc8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736C043-D555-4BE2-BA83-6611E8ABD2E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21551</TotalTime>
  <Words>14102</Words>
  <Application>Microsoft Office PowerPoint</Application>
  <PresentationFormat>Widescreen</PresentationFormat>
  <Paragraphs>933</Paragraphs>
  <Slides>59</Slides>
  <Notes>59</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59</vt:i4>
      </vt:variant>
    </vt:vector>
  </HeadingPairs>
  <TitlesOfParts>
    <vt:vector size="70" baseType="lpstr">
      <vt:lpstr>Arial</vt:lpstr>
      <vt:lpstr>Arial Black</vt:lpstr>
      <vt:lpstr>Calibri</vt:lpstr>
      <vt:lpstr>Courier New</vt:lpstr>
      <vt:lpstr>Open Sans</vt:lpstr>
      <vt:lpstr>Rubik</vt:lpstr>
      <vt:lpstr>Segoe UI</vt:lpstr>
      <vt:lpstr>Times New Roman</vt:lpstr>
      <vt:lpstr>Wingdings</vt:lpstr>
      <vt:lpstr>Wingdings,Sans-Serif</vt:lpstr>
      <vt:lpstr>Office Theme</vt:lpstr>
      <vt:lpstr>Marketplace to Medicare:  What You Can Expect</vt:lpstr>
      <vt:lpstr>Table of Contents</vt:lpstr>
      <vt:lpstr>Session Objectives</vt:lpstr>
      <vt:lpstr>Lesson 1</vt:lpstr>
      <vt:lpstr>What Are the Parts of Medicare?</vt:lpstr>
      <vt:lpstr>Your Medicare Options</vt:lpstr>
      <vt:lpstr>What to Consider:  Enrolling in Medicare Part A (Hospital Insurance)</vt:lpstr>
      <vt:lpstr>What to Consider:  Enrolling in Medicare Part B (Medical Insurance)</vt:lpstr>
      <vt:lpstr>Decision: Should I Join a Part D Plan?</vt:lpstr>
      <vt:lpstr>Medicare Supplement Insurance (Medigap)</vt:lpstr>
      <vt:lpstr>Decision: Do I Need a Medigap Policy?</vt:lpstr>
      <vt:lpstr>Special Medicare Notice for Consumers Turning 65</vt:lpstr>
      <vt:lpstr>Enrolling in Medicare: Automatic Enrollment</vt:lpstr>
      <vt:lpstr>Enrolling in Medicare: Your Initial Enrollment Period (IEP)</vt:lpstr>
      <vt:lpstr>What If You Miss Your Initial Enrollment Period (IEP)?</vt:lpstr>
      <vt:lpstr>Marketplace &amp; Becoming Eligible for Medicare</vt:lpstr>
      <vt:lpstr>Canceling Marketplace Coverage Due to  Medicare Eligibility</vt:lpstr>
      <vt:lpstr>Canceling Your Marketplace Coverage: Self</vt:lpstr>
      <vt:lpstr>Canceling Your Marketplace Coverage: Household Plan</vt:lpstr>
      <vt:lpstr>Choosing Marketplace Coverage Instead of Medicare</vt:lpstr>
      <vt:lpstr>Considerations</vt:lpstr>
      <vt:lpstr>Check Your Knowledge: Lesson 1</vt:lpstr>
      <vt:lpstr>Lesson 2</vt:lpstr>
      <vt:lpstr>Medicare &amp;  Small Business Health Options Program (SHOP) Coverage</vt:lpstr>
      <vt:lpstr>Medicare &amp; Small Business Health Options Program (SHOP) Coverage (continued)</vt:lpstr>
      <vt:lpstr>Check Your Knowledge: Lesson 2</vt:lpstr>
      <vt:lpstr>Lesson 3</vt:lpstr>
      <vt:lpstr>Medicare Savings Programs (MSP)</vt:lpstr>
      <vt:lpstr>Extra Help for Drug Costs</vt:lpstr>
      <vt:lpstr>Qualifying for Extra Help</vt:lpstr>
      <vt:lpstr>Apply to Find Out if You Qualify</vt:lpstr>
      <vt:lpstr>Check Your Knowledge: Lesson 3</vt:lpstr>
      <vt:lpstr>Lesson 4</vt:lpstr>
      <vt:lpstr>What’s Medicare Periodic Data Matching (PDM)?</vt:lpstr>
      <vt:lpstr>Medicare PDM – Initial Notice</vt:lpstr>
      <vt:lpstr>Medicare PDM – Final Notice</vt:lpstr>
      <vt:lpstr>Check Your Knowledge: Lesson 4</vt:lpstr>
      <vt:lpstr>Appendices</vt:lpstr>
      <vt:lpstr>Ways to Connect with the Marketplace</vt:lpstr>
      <vt:lpstr>Marketplace Assisters &amp; Navigators</vt:lpstr>
      <vt:lpstr>Marketplace to Medicare Scenario</vt:lpstr>
      <vt:lpstr>Scenario: Ms. Stone </vt:lpstr>
      <vt:lpstr>Information about Ms. Stone</vt:lpstr>
      <vt:lpstr>Scenario: Question 1 – Poll </vt:lpstr>
      <vt:lpstr>Scenario: Answer to Question 1</vt:lpstr>
      <vt:lpstr>Scenario: Question 2 – Poll </vt:lpstr>
      <vt:lpstr>Scenario: Answer to Question 2</vt:lpstr>
      <vt:lpstr>Scenario: Question 3 – Open Chat </vt:lpstr>
      <vt:lpstr>Scenario: Answer to Question 3</vt:lpstr>
      <vt:lpstr>Scenario: Question 4 – Poll </vt:lpstr>
      <vt:lpstr>Scenario: Answer to Question 4</vt:lpstr>
      <vt:lpstr>Scenario: Question 5 – Poll </vt:lpstr>
      <vt:lpstr>Scenario: Answer to Question 5</vt:lpstr>
      <vt:lpstr>Key Points to Remember</vt:lpstr>
      <vt:lpstr>Key Points to Remember (continued)</vt:lpstr>
      <vt:lpstr>Medicare &amp; Marketplace Resources</vt:lpstr>
      <vt:lpstr>Medicare &amp; Marketplace Products</vt:lpstr>
      <vt:lpstr>Acronyms</vt:lpstr>
      <vt:lpstr>Stay Connected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Shea, Diane P. (CMS/OC)</dc:creator>
  <cp:lastModifiedBy>Karie Watson</cp:lastModifiedBy>
  <cp:revision>302</cp:revision>
  <dcterms:created xsi:type="dcterms:W3CDTF">2021-07-29T18:28:43Z</dcterms:created>
  <dcterms:modified xsi:type="dcterms:W3CDTF">2023-11-15T16:54:13Z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BB9C9ECE-8080-4B0D-808C-990A7FB803FF</vt:lpwstr>
  </property>
  <property fmtid="{D5CDD505-2E9C-101B-9397-08002B2CF9AE}" pid="3" name="ArticulatePath">
    <vt:lpwstr>NTPSwooshthemeREVISE-02-16-2022</vt:lpwstr>
  </property>
  <property fmtid="{D5CDD505-2E9C-101B-9397-08002B2CF9AE}" pid="4" name="ContentTypeId">
    <vt:lpwstr>0x01010095680200B789FC4AA0B94FBC2B087245</vt:lpwstr>
  </property>
</Properties>
</file>