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5.xml" ContentType="application/vnd.openxmlformats-officedocument.presentationml.tags+xml"/>
  <Override PartName="/ppt/notesSlides/notesSlide1.xml" ContentType="application/vnd.openxmlformats-officedocument.presentationml.notesSlide+xml"/>
  <Override PartName="/ppt/tags/tag46.xml" ContentType="application/vnd.openxmlformats-officedocument.presentationml.tags+xml"/>
  <Override PartName="/ppt/notesSlides/notesSlide2.xml" ContentType="application/vnd.openxmlformats-officedocument.presentationml.notesSlide+xml"/>
  <Override PartName="/ppt/tags/tag47.xml" ContentType="application/vnd.openxmlformats-officedocument.presentationml.tags+xml"/>
  <Override PartName="/ppt/notesSlides/notesSlide3.xml" ContentType="application/vnd.openxmlformats-officedocument.presentationml.notesSlide+xml"/>
  <Override PartName="/ppt/tags/tag48.xml" ContentType="application/vnd.openxmlformats-officedocument.presentationml.tags+xml"/>
  <Override PartName="/ppt/notesSlides/notesSlide4.xml" ContentType="application/vnd.openxmlformats-officedocument.presentationml.notesSlide+xml"/>
  <Override PartName="/ppt/tags/tag49.xml" ContentType="application/vnd.openxmlformats-officedocument.presentationml.tags+xml"/>
  <Override PartName="/ppt/notesSlides/notesSlide5.xml" ContentType="application/vnd.openxmlformats-officedocument.presentationml.notesSlide+xml"/>
  <Override PartName="/ppt/tags/tag50.xml" ContentType="application/vnd.openxmlformats-officedocument.presentationml.tags+xml"/>
  <Override PartName="/ppt/notesSlides/notesSlide6.xml" ContentType="application/vnd.openxmlformats-officedocument.presentationml.notesSlide+xml"/>
  <Override PartName="/ppt/tags/tag51.xml" ContentType="application/vnd.openxmlformats-officedocument.presentationml.tags+xml"/>
  <Override PartName="/ppt/notesSlides/notesSlide7.xml" ContentType="application/vnd.openxmlformats-officedocument.presentationml.notesSlide+xml"/>
  <Override PartName="/ppt/tags/tag52.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notesSlides/notesSlide9.xml" ContentType="application/vnd.openxmlformats-officedocument.presentationml.notesSlide+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notesSlides/notesSlide11.xml" ContentType="application/vnd.openxmlformats-officedocument.presentationml.notesSlide+xml"/>
  <Override PartName="/ppt/tags/tag56.xml" ContentType="application/vnd.openxmlformats-officedocument.presentationml.tags+xml"/>
  <Override PartName="/ppt/notesSlides/notesSlide12.xml" ContentType="application/vnd.openxmlformats-officedocument.presentationml.notesSlide+xml"/>
  <Override PartName="/ppt/tags/tag57.xml" ContentType="application/vnd.openxmlformats-officedocument.presentationml.tags+xml"/>
  <Override PartName="/ppt/notesSlides/notesSlide13.xml" ContentType="application/vnd.openxmlformats-officedocument.presentationml.notesSlide+xml"/>
  <Override PartName="/ppt/tags/tag58.xml" ContentType="application/vnd.openxmlformats-officedocument.presentationml.tags+xml"/>
  <Override PartName="/ppt/notesSlides/notesSlide14.xml" ContentType="application/vnd.openxmlformats-officedocument.presentationml.notesSlide+xml"/>
  <Override PartName="/ppt/tags/tag59.xml" ContentType="application/vnd.openxmlformats-officedocument.presentationml.tags+xml"/>
  <Override PartName="/ppt/notesSlides/notesSlide15.xml" ContentType="application/vnd.openxmlformats-officedocument.presentationml.notesSlide+xml"/>
  <Override PartName="/ppt/tags/tag60.xml" ContentType="application/vnd.openxmlformats-officedocument.presentationml.tags+xml"/>
  <Override PartName="/ppt/notesSlides/notesSlide16.xml" ContentType="application/vnd.openxmlformats-officedocument.presentationml.notesSlide+xml"/>
  <Override PartName="/ppt/tags/tag61.xml" ContentType="application/vnd.openxmlformats-officedocument.presentationml.tags+xml"/>
  <Override PartName="/ppt/notesSlides/notesSlide17.xml" ContentType="application/vnd.openxmlformats-officedocument.presentationml.notesSlide+xml"/>
  <Override PartName="/ppt/tags/tag62.xml" ContentType="application/vnd.openxmlformats-officedocument.presentationml.tags+xml"/>
  <Override PartName="/ppt/notesSlides/notesSlide18.xml" ContentType="application/vnd.openxmlformats-officedocument.presentationml.notesSlide+xml"/>
  <Override PartName="/ppt/tags/tag63.xml" ContentType="application/vnd.openxmlformats-officedocument.presentationml.tags+xml"/>
  <Override PartName="/ppt/notesSlides/notesSlide19.xml" ContentType="application/vnd.openxmlformats-officedocument.presentationml.notesSlide+xml"/>
  <Override PartName="/ppt/tags/tag64.xml" ContentType="application/vnd.openxmlformats-officedocument.presentationml.tags+xml"/>
  <Override PartName="/ppt/notesSlides/notesSlide20.xml" ContentType="application/vnd.openxmlformats-officedocument.presentationml.notesSlide+xml"/>
  <Override PartName="/ppt/tags/tag65.xml" ContentType="application/vnd.openxmlformats-officedocument.presentationml.tags+xml"/>
  <Override PartName="/ppt/notesSlides/notesSlide21.xml" ContentType="application/vnd.openxmlformats-officedocument.presentationml.notesSlide+xml"/>
  <Override PartName="/ppt/tags/tag66.xml" ContentType="application/vnd.openxmlformats-officedocument.presentationml.tags+xml"/>
  <Override PartName="/ppt/notesSlides/notesSlide22.xml" ContentType="application/vnd.openxmlformats-officedocument.presentationml.notesSlide+xml"/>
  <Override PartName="/ppt/tags/tag67.xml" ContentType="application/vnd.openxmlformats-officedocument.presentationml.tags+xml"/>
  <Override PartName="/ppt/notesSlides/notesSlide23.xml" ContentType="application/vnd.openxmlformats-officedocument.presentationml.notesSlide+xml"/>
  <Override PartName="/ppt/tags/tag68.xml" ContentType="application/vnd.openxmlformats-officedocument.presentationml.tags+xml"/>
  <Override PartName="/ppt/notesSlides/notesSlide24.xml" ContentType="application/vnd.openxmlformats-officedocument.presentationml.notesSlide+xml"/>
  <Override PartName="/ppt/tags/tag69.xml" ContentType="application/vnd.openxmlformats-officedocument.presentationml.tags+xml"/>
  <Override PartName="/ppt/notesSlides/notesSlide25.xml" ContentType="application/vnd.openxmlformats-officedocument.presentationml.notesSlide+xml"/>
  <Override PartName="/ppt/tags/tag70.xml" ContentType="application/vnd.openxmlformats-officedocument.presentationml.tags+xml"/>
  <Override PartName="/ppt/notesSlides/notesSlide26.xml" ContentType="application/vnd.openxmlformats-officedocument.presentationml.notesSlide+xml"/>
  <Override PartName="/ppt/tags/tag71.xml" ContentType="application/vnd.openxmlformats-officedocument.presentationml.tags+xml"/>
  <Override PartName="/ppt/notesSlides/notesSlide27.xml" ContentType="application/vnd.openxmlformats-officedocument.presentationml.notesSlide+xml"/>
  <Override PartName="/ppt/tags/tag72.xml" ContentType="application/vnd.openxmlformats-officedocument.presentationml.tags+xml"/>
  <Override PartName="/ppt/notesSlides/notesSlide28.xml" ContentType="application/vnd.openxmlformats-officedocument.presentationml.notesSlide+xml"/>
  <Override PartName="/ppt/tags/tag73.xml" ContentType="application/vnd.openxmlformats-officedocument.presentationml.tags+xml"/>
  <Override PartName="/ppt/notesSlides/notesSlide29.xml" ContentType="application/vnd.openxmlformats-officedocument.presentationml.notesSlide+xml"/>
  <Override PartName="/ppt/tags/tag74.xml" ContentType="application/vnd.openxmlformats-officedocument.presentationml.tags+xml"/>
  <Override PartName="/ppt/notesSlides/notesSlide30.xml" ContentType="application/vnd.openxmlformats-officedocument.presentationml.notesSlide+xml"/>
  <Override PartName="/ppt/tags/tag75.xml" ContentType="application/vnd.openxmlformats-officedocument.presentationml.tags+xml"/>
  <Override PartName="/ppt/notesSlides/notesSlide31.xml" ContentType="application/vnd.openxmlformats-officedocument.presentationml.notesSlide+xml"/>
  <Override PartName="/ppt/tags/tag76.xml" ContentType="application/vnd.openxmlformats-officedocument.presentationml.tags+xml"/>
  <Override PartName="/ppt/notesSlides/notesSlide32.xml" ContentType="application/vnd.openxmlformats-officedocument.presentationml.notesSlide+xml"/>
  <Override PartName="/ppt/tags/tag77.xml" ContentType="application/vnd.openxmlformats-officedocument.presentationml.tags+xml"/>
  <Override PartName="/ppt/notesSlides/notesSlide33.xml" ContentType="application/vnd.openxmlformats-officedocument.presentationml.notesSlide+xml"/>
  <Override PartName="/ppt/tags/tag78.xml" ContentType="application/vnd.openxmlformats-officedocument.presentationml.tags+xml"/>
  <Override PartName="/ppt/notesSlides/notesSlide34.xml" ContentType="application/vnd.openxmlformats-officedocument.presentationml.notesSlide+xml"/>
  <Override PartName="/ppt/tags/tag79.xml" ContentType="application/vnd.openxmlformats-officedocument.presentationml.tags+xml"/>
  <Override PartName="/ppt/notesSlides/notesSlide35.xml" ContentType="application/vnd.openxmlformats-officedocument.presentationml.notesSlide+xml"/>
  <Override PartName="/ppt/tags/tag80.xml" ContentType="application/vnd.openxmlformats-officedocument.presentationml.tags+xml"/>
  <Override PartName="/ppt/notesSlides/notesSlide36.xml" ContentType="application/vnd.openxmlformats-officedocument.presentationml.notesSlide+xml"/>
  <Override PartName="/ppt/tags/tag81.xml" ContentType="application/vnd.openxmlformats-officedocument.presentationml.tags+xml"/>
  <Override PartName="/ppt/notesSlides/notesSlide37.xml" ContentType="application/vnd.openxmlformats-officedocument.presentationml.notesSlide+xml"/>
  <Override PartName="/ppt/tags/tag82.xml" ContentType="application/vnd.openxmlformats-officedocument.presentationml.tags+xml"/>
  <Override PartName="/ppt/notesSlides/notesSlide38.xml" ContentType="application/vnd.openxmlformats-officedocument.presentationml.notesSlide+xml"/>
  <Override PartName="/ppt/tags/tag83.xml" ContentType="application/vnd.openxmlformats-officedocument.presentationml.tags+xml"/>
  <Override PartName="/ppt/notesSlides/notesSlide39.xml" ContentType="application/vnd.openxmlformats-officedocument.presentationml.notesSlide+xml"/>
  <Override PartName="/ppt/tags/tag84.xml" ContentType="application/vnd.openxmlformats-officedocument.presentationml.tags+xml"/>
  <Override PartName="/ppt/notesSlides/notesSlide40.xml" ContentType="application/vnd.openxmlformats-officedocument.presentationml.notesSlide+xml"/>
  <Override PartName="/ppt/tags/tag85.xml" ContentType="application/vnd.openxmlformats-officedocument.presentationml.tags+xml"/>
  <Override PartName="/ppt/notesSlides/notesSlide41.xml" ContentType="application/vnd.openxmlformats-officedocument.presentationml.notesSlide+xml"/>
  <Override PartName="/ppt/tags/tag86.xml" ContentType="application/vnd.openxmlformats-officedocument.presentationml.tags+xml"/>
  <Override PartName="/ppt/notesSlides/notesSlide42.xml" ContentType="application/vnd.openxmlformats-officedocument.presentationml.notesSlide+xml"/>
  <Override PartName="/ppt/tags/tag87.xml" ContentType="application/vnd.openxmlformats-officedocument.presentationml.tags+xml"/>
  <Override PartName="/ppt/notesSlides/notesSlide43.xml" ContentType="application/vnd.openxmlformats-officedocument.presentationml.notesSlide+xml"/>
  <Override PartName="/ppt/tags/tag88.xml" ContentType="application/vnd.openxmlformats-officedocument.presentationml.tags+xml"/>
  <Override PartName="/ppt/notesSlides/notesSlide44.xml" ContentType="application/vnd.openxmlformats-officedocument.presentationml.notesSlide+xml"/>
  <Override PartName="/ppt/tags/tag89.xml" ContentType="application/vnd.openxmlformats-officedocument.presentationml.tags+xml"/>
  <Override PartName="/ppt/notesSlides/notesSlide45.xml" ContentType="application/vnd.openxmlformats-officedocument.presentationml.notesSlide+xml"/>
  <Override PartName="/ppt/tags/tag90.xml" ContentType="application/vnd.openxmlformats-officedocument.presentationml.tags+xml"/>
  <Override PartName="/ppt/notesSlides/notesSlide46.xml" ContentType="application/vnd.openxmlformats-officedocument.presentationml.notesSlide+xml"/>
  <Override PartName="/ppt/tags/tag91.xml" ContentType="application/vnd.openxmlformats-officedocument.presentationml.tags+xml"/>
  <Override PartName="/ppt/notesSlides/notesSlide47.xml" ContentType="application/vnd.openxmlformats-officedocument.presentationml.notesSlide+xml"/>
  <Override PartName="/ppt/tags/tag92.xml" ContentType="application/vnd.openxmlformats-officedocument.presentationml.tags+xml"/>
  <Override PartName="/ppt/notesSlides/notesSlide48.xml" ContentType="application/vnd.openxmlformats-officedocument.presentationml.notesSlide+xml"/>
  <Override PartName="/ppt/tags/tag93.xml" ContentType="application/vnd.openxmlformats-officedocument.presentationml.tags+xml"/>
  <Override PartName="/ppt/notesSlides/notesSlide49.xml" ContentType="application/vnd.openxmlformats-officedocument.presentationml.notesSlide+xml"/>
  <Override PartName="/ppt/tags/tag94.xml" ContentType="application/vnd.openxmlformats-officedocument.presentationml.tags+xml"/>
  <Override PartName="/ppt/notesSlides/notesSlide50.xml" ContentType="application/vnd.openxmlformats-officedocument.presentationml.notesSlide+xml"/>
  <Override PartName="/ppt/tags/tag95.xml" ContentType="application/vnd.openxmlformats-officedocument.presentationml.tags+xml"/>
  <Override PartName="/ppt/notesSlides/notesSlide51.xml" ContentType="application/vnd.openxmlformats-officedocument.presentationml.notesSlide+xml"/>
  <Override PartName="/ppt/tags/tag96.xml" ContentType="application/vnd.openxmlformats-officedocument.presentationml.tags+xml"/>
  <Override PartName="/ppt/notesSlides/notesSlide52.xml" ContentType="application/vnd.openxmlformats-officedocument.presentationml.notesSlide+xml"/>
  <Override PartName="/ppt/tags/tag97.xml" ContentType="application/vnd.openxmlformats-officedocument.presentationml.tags+xml"/>
  <Override PartName="/ppt/notesSlides/notesSlide53.xml" ContentType="application/vnd.openxmlformats-officedocument.presentationml.notesSlide+xml"/>
  <Override PartName="/ppt/tags/tag98.xml" ContentType="application/vnd.openxmlformats-officedocument.presentationml.tags+xml"/>
  <Override PartName="/ppt/notesSlides/notesSlide54.xml" ContentType="application/vnd.openxmlformats-officedocument.presentationml.notesSlide+xml"/>
  <Override PartName="/ppt/tags/tag99.xml" ContentType="application/vnd.openxmlformats-officedocument.presentationml.tags+xml"/>
  <Override PartName="/ppt/notesSlides/notesSlide55.xml" ContentType="application/vnd.openxmlformats-officedocument.presentationml.notesSlide+xml"/>
  <Override PartName="/ppt/tags/tag100.xml" ContentType="application/vnd.openxmlformats-officedocument.presentationml.tags+xml"/>
  <Override PartName="/ppt/notesSlides/notesSlide56.xml" ContentType="application/vnd.openxmlformats-officedocument.presentationml.notesSlide+xml"/>
  <Override PartName="/ppt/tags/tag101.xml" ContentType="application/vnd.openxmlformats-officedocument.presentationml.tags+xml"/>
  <Override PartName="/ppt/notesSlides/notesSlide57.xml" ContentType="application/vnd.openxmlformats-officedocument.presentationml.notesSlide+xml"/>
  <Override PartName="/ppt/tags/tag102.xml" ContentType="application/vnd.openxmlformats-officedocument.presentationml.tags+xml"/>
  <Override PartName="/ppt/notesSlides/notesSlide58.xml" ContentType="application/vnd.openxmlformats-officedocument.presentationml.notesSlide+xml"/>
  <Override PartName="/ppt/tags/tag103.xml" ContentType="application/vnd.openxmlformats-officedocument.presentationml.tags+xml"/>
  <Override PartName="/ppt/notesSlides/notesSlide59.xml" ContentType="application/vnd.openxmlformats-officedocument.presentationml.notesSlide+xml"/>
  <Override PartName="/ppt/tags/tag104.xml" ContentType="application/vnd.openxmlformats-officedocument.presentationml.tags+xml"/>
  <Override PartName="/ppt/notesSlides/notesSlide60.xml" ContentType="application/vnd.openxmlformats-officedocument.presentationml.notesSlide+xml"/>
  <Override PartName="/ppt/tags/tag105.xml" ContentType="application/vnd.openxmlformats-officedocument.presentationml.tags+xml"/>
  <Override PartName="/ppt/notesSlides/notesSlide61.xml" ContentType="application/vnd.openxmlformats-officedocument.presentationml.notesSlide+xml"/>
  <Override PartName="/ppt/tags/tag106.xml" ContentType="application/vnd.openxmlformats-officedocument.presentationml.tags+xml"/>
  <Override PartName="/ppt/notesSlides/notesSlide62.xml" ContentType="application/vnd.openxmlformats-officedocument.presentationml.notesSlide+xml"/>
  <Override PartName="/ppt/tags/tag107.xml" ContentType="application/vnd.openxmlformats-officedocument.presentationml.tags+xml"/>
  <Override PartName="/ppt/notesSlides/notesSlide63.xml" ContentType="application/vnd.openxmlformats-officedocument.presentationml.notesSlide+xml"/>
  <Override PartName="/ppt/tags/tag108.xml" ContentType="application/vnd.openxmlformats-officedocument.presentationml.tags+xml"/>
  <Override PartName="/ppt/notesSlides/notesSlide64.xml" ContentType="application/vnd.openxmlformats-officedocument.presentationml.notesSlide+xml"/>
  <Override PartName="/ppt/tags/tag109.xml" ContentType="application/vnd.openxmlformats-officedocument.presentationml.tags+xml"/>
  <Override PartName="/ppt/notesSlides/notesSlide65.xml" ContentType="application/vnd.openxmlformats-officedocument.presentationml.notesSlide+xml"/>
  <Override PartName="/ppt/tags/tag110.xml" ContentType="application/vnd.openxmlformats-officedocument.presentationml.tags+xml"/>
  <Override PartName="/ppt/notesSlides/notesSlide66.xml" ContentType="application/vnd.openxmlformats-officedocument.presentationml.notesSlide+xml"/>
  <Override PartName="/ppt/tags/tag111.xml" ContentType="application/vnd.openxmlformats-officedocument.presentationml.tags+xml"/>
  <Override PartName="/ppt/notesSlides/notesSlide67.xml" ContentType="application/vnd.openxmlformats-officedocument.presentationml.notesSlide+xml"/>
  <Override PartName="/ppt/tags/tag112.xml" ContentType="application/vnd.openxmlformats-officedocument.presentationml.tags+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51" r:id="rId5"/>
  </p:sldMasterIdLst>
  <p:notesMasterIdLst>
    <p:notesMasterId r:id="rId74"/>
  </p:notesMasterIdLst>
  <p:handoutMasterIdLst>
    <p:handoutMasterId r:id="rId75"/>
  </p:handoutMasterIdLst>
  <p:sldIdLst>
    <p:sldId id="359" r:id="rId6"/>
    <p:sldId id="360" r:id="rId7"/>
    <p:sldId id="378" r:id="rId8"/>
    <p:sldId id="363" r:id="rId9"/>
    <p:sldId id="468" r:id="rId10"/>
    <p:sldId id="379" r:id="rId11"/>
    <p:sldId id="495" r:id="rId12"/>
    <p:sldId id="474" r:id="rId13"/>
    <p:sldId id="475" r:id="rId14"/>
    <p:sldId id="476" r:id="rId15"/>
    <p:sldId id="477" r:id="rId16"/>
    <p:sldId id="478" r:id="rId17"/>
    <p:sldId id="496" r:id="rId18"/>
    <p:sldId id="479" r:id="rId19"/>
    <p:sldId id="409" r:id="rId20"/>
    <p:sldId id="399" r:id="rId21"/>
    <p:sldId id="485" r:id="rId22"/>
    <p:sldId id="402" r:id="rId23"/>
    <p:sldId id="464" r:id="rId24"/>
    <p:sldId id="489" r:id="rId25"/>
    <p:sldId id="465" r:id="rId26"/>
    <p:sldId id="406" r:id="rId27"/>
    <p:sldId id="497" r:id="rId28"/>
    <p:sldId id="498" r:id="rId29"/>
    <p:sldId id="381" r:id="rId30"/>
    <p:sldId id="417" r:id="rId31"/>
    <p:sldId id="416" r:id="rId32"/>
    <p:sldId id="501" r:id="rId33"/>
    <p:sldId id="502" r:id="rId34"/>
    <p:sldId id="503" r:id="rId35"/>
    <p:sldId id="420" r:id="rId36"/>
    <p:sldId id="421" r:id="rId37"/>
    <p:sldId id="422" r:id="rId38"/>
    <p:sldId id="367" r:id="rId39"/>
    <p:sldId id="470" r:id="rId40"/>
    <p:sldId id="382" r:id="rId41"/>
    <p:sldId id="423" r:id="rId42"/>
    <p:sldId id="410" r:id="rId43"/>
    <p:sldId id="424" r:id="rId44"/>
    <p:sldId id="492" r:id="rId45"/>
    <p:sldId id="491" r:id="rId46"/>
    <p:sldId id="369" r:id="rId47"/>
    <p:sldId id="504" r:id="rId48"/>
    <p:sldId id="383" r:id="rId49"/>
    <p:sldId id="427" r:id="rId50"/>
    <p:sldId id="428" r:id="rId51"/>
    <p:sldId id="442" r:id="rId52"/>
    <p:sldId id="505" r:id="rId53"/>
    <p:sldId id="431" r:id="rId54"/>
    <p:sldId id="500" r:id="rId55"/>
    <p:sldId id="494" r:id="rId56"/>
    <p:sldId id="506" r:id="rId57"/>
    <p:sldId id="480" r:id="rId58"/>
    <p:sldId id="507" r:id="rId59"/>
    <p:sldId id="508" r:id="rId60"/>
    <p:sldId id="499" r:id="rId61"/>
    <p:sldId id="509" r:id="rId62"/>
    <p:sldId id="374" r:id="rId63"/>
    <p:sldId id="443" r:id="rId64"/>
    <p:sldId id="375" r:id="rId65"/>
    <p:sldId id="384" r:id="rId66"/>
    <p:sldId id="444" r:id="rId67"/>
    <p:sldId id="445" r:id="rId68"/>
    <p:sldId id="446" r:id="rId69"/>
    <p:sldId id="447" r:id="rId70"/>
    <p:sldId id="376" r:id="rId71"/>
    <p:sldId id="452" r:id="rId72"/>
    <p:sldId id="362" r:id="rId73"/>
  </p:sldIdLst>
  <p:sldSz cx="12192000" cy="6858000"/>
  <p:notesSz cx="7315200" cy="9601200"/>
  <p:custDataLst>
    <p:tags r:id="rId7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DB2F7B3B-F56C-725E-D849-8A37479818E8}" name="Erin Gordon" initials="EG" userId="acKKNh9FXdJwacMGmBgqKOEsYzKaaAa59248F7tmCqs=" providerId="None"/>
  <p188:author id="{A7B8FF8C-52C6-05FF-4F4C-D556AF981C1C}" name="Long, Leslie (CMS/OC)" initials="LL(" userId="S::leslie.long@cms.hhs.gov::59e72955-8665-433f-9419-e19f3be41420" providerId="AD"/>
  <p188:author id="{F7FB03AC-89A1-6971-B7F0-A2448F632C07}" name="Amy Miner" initials="AM" userId="kR8YKXNL7w5d4CwNo2l6c4XXESMczl0Ndi9C1pFHWbU="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Miner" initials="AM" lastIdx="42" clrIdx="0">
    <p:extLst>
      <p:ext uri="{19B8F6BF-5375-455C-9EA6-DF929625EA0E}">
        <p15:presenceInfo xmlns:p15="http://schemas.microsoft.com/office/powerpoint/2012/main" userId="S-1-5-21-4095628063-3556742122-3606576086-8437" providerId="AD"/>
      </p:ext>
    </p:extLst>
  </p:cmAuthor>
  <p:cmAuthor id="2" name="Erin Gordon" initials="EG" lastIdx="93" clrIdx="1">
    <p:extLst>
      <p:ext uri="{19B8F6BF-5375-455C-9EA6-DF929625EA0E}">
        <p15:presenceInfo xmlns:p15="http://schemas.microsoft.com/office/powerpoint/2012/main" userId="S-1-5-21-4095628063-3556742122-3606576086-10842" providerId="AD"/>
      </p:ext>
    </p:extLst>
  </p:cmAuthor>
  <p:cmAuthor id="3" name="Leslie Long" initials="LL" lastIdx="224" clrIdx="2">
    <p:extLst>
      <p:ext uri="{19B8F6BF-5375-455C-9EA6-DF929625EA0E}">
        <p15:presenceInfo xmlns:p15="http://schemas.microsoft.com/office/powerpoint/2012/main" userId="S-1-5-21-4095628063-3556742122-3606576086-120535" providerId="AD"/>
      </p:ext>
    </p:extLst>
  </p:cmAuthor>
  <p:cmAuthor id="4" name="Doria Diacogiannis" initials="DD" lastIdx="223" clrIdx="3">
    <p:extLst>
      <p:ext uri="{19B8F6BF-5375-455C-9EA6-DF929625EA0E}">
        <p15:presenceInfo xmlns:p15="http://schemas.microsoft.com/office/powerpoint/2012/main" userId="S-1-5-21-4095628063-3556742122-3606576086-197501" providerId="AD"/>
      </p:ext>
    </p:extLst>
  </p:cmAuthor>
  <p:cmAuthor id="5" name="David Santana" initials="DS" lastIdx="6" clrIdx="4">
    <p:extLst>
      <p:ext uri="{19B8F6BF-5375-455C-9EA6-DF929625EA0E}">
        <p15:presenceInfo xmlns:p15="http://schemas.microsoft.com/office/powerpoint/2012/main" userId="S-1-5-21-4095628063-3556742122-3606576086-6751" providerId="AD"/>
      </p:ext>
    </p:extLst>
  </p:cmAuthor>
  <p:cmAuthor id="6" name="Carla McClure" initials="CM" lastIdx="72" clrIdx="5">
    <p:extLst>
      <p:ext uri="{19B8F6BF-5375-455C-9EA6-DF929625EA0E}">
        <p15:presenceInfo xmlns:p15="http://schemas.microsoft.com/office/powerpoint/2012/main" userId="Carla McClure" providerId="None"/>
      </p:ext>
    </p:extLst>
  </p:cmAuthor>
  <p:cmAuthor id="7" name="Yliana Barrera" initials="YB" lastIdx="15" clrIdx="6">
    <p:extLst>
      <p:ext uri="{19B8F6BF-5375-455C-9EA6-DF929625EA0E}">
        <p15:presenceInfo xmlns:p15="http://schemas.microsoft.com/office/powerpoint/2012/main" userId="Yliana Barrera" providerId="None"/>
      </p:ext>
    </p:extLst>
  </p:cmAuthor>
  <p:cmAuthor id="8" name="Carla McClure" initials="CM [2]" lastIdx="15" clrIdx="7">
    <p:extLst>
      <p:ext uri="{19B8F6BF-5375-455C-9EA6-DF929625EA0E}">
        <p15:presenceInfo xmlns:p15="http://schemas.microsoft.com/office/powerpoint/2012/main" userId="S::cmcclure@seiservices.com::fde6e194-4821-4e48-b273-ef3313c9dc98" providerId="AD"/>
      </p:ext>
    </p:extLst>
  </p:cmAuthor>
  <p:cmAuthor id="9" name="Chelsea Heffernan" initials="CH" lastIdx="14" clrIdx="8">
    <p:extLst>
      <p:ext uri="{19B8F6BF-5375-455C-9EA6-DF929625EA0E}">
        <p15:presenceInfo xmlns:p15="http://schemas.microsoft.com/office/powerpoint/2012/main" userId="S::CHeffernan@seiservices.com::7050c5c2-1bd2-4717-9519-2d7b917433fa" providerId="AD"/>
      </p:ext>
    </p:extLst>
  </p:cmAuthor>
  <p:cmAuthor id="10" name="Kathleen Bethke" initials="KB" lastIdx="8" clrIdx="9">
    <p:extLst>
      <p:ext uri="{19B8F6BF-5375-455C-9EA6-DF929625EA0E}">
        <p15:presenceInfo xmlns:p15="http://schemas.microsoft.com/office/powerpoint/2012/main" userId="Kathleen Bethke" providerId="None"/>
      </p:ext>
    </p:extLst>
  </p:cmAuthor>
  <p:cmAuthor id="11" name="Kathleen Bethke" initials="KB [2]" lastIdx="2" clrIdx="10">
    <p:extLst>
      <p:ext uri="{19B8F6BF-5375-455C-9EA6-DF929625EA0E}">
        <p15:presenceInfo xmlns:p15="http://schemas.microsoft.com/office/powerpoint/2012/main" userId="S::kbethke@seiservices.com::597e6176-bd2f-46eb-aaca-c344fe83e283" providerId="AD"/>
      </p:ext>
    </p:extLst>
  </p:cmAuthor>
  <p:cmAuthor id="12" name="Mohamad Al-Issa" initials="MA" lastIdx="92" clrIdx="11">
    <p:extLst>
      <p:ext uri="{19B8F6BF-5375-455C-9EA6-DF929625EA0E}">
        <p15:presenceInfo xmlns:p15="http://schemas.microsoft.com/office/powerpoint/2012/main" userId="S-1-5-21-4095628063-3556742122-3606576086-234970" providerId="AD"/>
      </p:ext>
    </p:extLst>
  </p:cmAuthor>
  <p:cmAuthor id="13" name="Alicia Lew" initials="AL" lastIdx="6" clrIdx="12">
    <p:extLst>
      <p:ext uri="{19B8F6BF-5375-455C-9EA6-DF929625EA0E}">
        <p15:presenceInfo xmlns:p15="http://schemas.microsoft.com/office/powerpoint/2012/main" userId="S-1-5-21-4095628063-3556742122-3606576086-2247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2F5597"/>
    <a:srgbClr val="4472C4"/>
    <a:srgbClr val="FEBF22"/>
    <a:srgbClr val="203864"/>
    <a:srgbClr val="FFFFFF"/>
    <a:srgbClr val="006BB4"/>
    <a:srgbClr val="D6E6F4"/>
    <a:srgbClr val="8FAADC"/>
    <a:srgbClr val="FFE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69613" autoAdjust="0"/>
  </p:normalViewPr>
  <p:slideViewPr>
    <p:cSldViewPr snapToGrid="0">
      <p:cViewPr varScale="1">
        <p:scale>
          <a:sx n="77" d="100"/>
          <a:sy n="77" d="100"/>
        </p:scale>
        <p:origin x="1242" y="84"/>
      </p:cViewPr>
      <p:guideLst>
        <p:guide orient="horz" pos="2160"/>
        <p:guide pos="3840"/>
      </p:guideLst>
    </p:cSldViewPr>
  </p:slideViewPr>
  <p:outlineViewPr>
    <p:cViewPr>
      <p:scale>
        <a:sx n="33" d="100"/>
        <a:sy n="33" d="100"/>
      </p:scale>
      <p:origin x="0" y="-35850"/>
    </p:cViewPr>
  </p:outlineViewPr>
  <p:notesTextViewPr>
    <p:cViewPr>
      <p:scale>
        <a:sx n="1" d="1"/>
        <a:sy n="1" d="1"/>
      </p:scale>
      <p:origin x="0" y="0"/>
    </p:cViewPr>
  </p:notesTextViewPr>
  <p:notesViewPr>
    <p:cSldViewPr snapToGrid="0">
      <p:cViewPr>
        <p:scale>
          <a:sx n="120" d="100"/>
          <a:sy n="120" d="100"/>
        </p:scale>
        <p:origin x="2868" y="-198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notesMaster" Target="notesMasters/notesMaster1.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gs" Target="tags/tag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03/25/2025</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4300" indent="-114300" algn="l" defTabSz="914400" rtl="0" eaLnBrk="1" latinLnBrk="0" hangingPunct="1">
      <a:buFont typeface="Wingdings" panose="05000000000000000000" pitchFamily="2" charset="2"/>
      <a:buChar char="§"/>
      <a:defRPr sz="1200" kern="1200">
        <a:solidFill>
          <a:schemeClr val="tx1"/>
        </a:solidFill>
        <a:latin typeface="+mn-lt"/>
        <a:ea typeface="+mn-ea"/>
        <a:cs typeface="Arial" panose="020B0604020202020204" pitchFamily="34" charset="0"/>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msnationaltrainingprogram.cms.gov/sites/default/files/shared/2025%20SEPs%20for%20dual%20and%20LIS%20individuals%20job%20aid_Final.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medicare.gov/health-drug-plans/health-plans/your-coverage-options/SNP"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dicare.gov/health-drug-plans/health-plans/your-coverage-options/PFF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dicare.gov/health-drug-plans/health-plans/your-coverage-options/MS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medicare/enrollment-renewal/part-d-enrollment-eligibility"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medicare.gov/basics/get-started-with-medicare/get-more-coverage/joining-a-plan"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basics/get-started-with-medicare/get-more-coverage/joining-a-pl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medicare/enrollment-renewal/managed-care-eligibility-enrollment"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cms.gov/files/document/cy2025cdenrollmentanddisenrollmentguidancepdf.pdf"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files/document/cy2025cdenrollmentanddisenrollmentguidancepdf.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ms.gov/Regulations-and-Guidance/Guidance/Manuals/Downloads/mc86c04.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re.gov/health-drug-plans/health-plans/your-health-plan-options/other-medicare-health-plan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ms.gov/priorities/innovation/models#views=model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cms.gov/priorities/innovation-center/innovation-models/model-categories-and-stages" TargetMode="External"/><Relationship Id="rId4" Type="http://schemas.openxmlformats.org/officeDocument/2006/relationships/hyperlink" Target="https://www.cms.gov/priorities/innovation/about"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edicare.gov/plan-compare/#/pace?lang=en&amp;year=202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basics/your-medicare-rights/your-right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dicare.gov/providers-services/claims-appeals-complaints/complaint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ms.gov/medicare/appeals-grievances/managed-care"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cms.gov/medicare/appeals-and-grievances/mmcag/downloads/managed-care-appeals-flow-chart-.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ecfr.gov/current/title-42/chapter-IV/subchapter-B/part-422?toc=1"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cms.gov/medicare/health-drug-plans/managed-care-marketing/medicare-guidelines" TargetMode="External"/><Relationship Id="rId4" Type="http://schemas.openxmlformats.org/officeDocument/2006/relationships/hyperlink" Target="https://www.ecfr.gov/current/title-42/chapter-IV/subchapter-B/part-423"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ms.gov/medicare/health-drug-plans/managed-care-marketing/models-standard-documents-educational-materials"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cms.gov/medicare/health-drug-plans/managed-care-marketing"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medicare.gov/plan-compare/#/?lang=en&amp;year=2021"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ecfr.gov/current/title-42/chapter-IV/subchapter-B/part-422/subpart-V" TargetMode="External"/><Relationship Id="rId4" Type="http://schemas.openxmlformats.org/officeDocument/2006/relationships/hyperlink" Target="https://www.cms.gov/files/document/medicare-communications-and-marketing-guidelines-3-16-2022.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oig.hhs.gov/compliance/advisory-opinions/index.asp"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cms.gov/newsroom/fact-sheets/contract-year-2025-medicare-advantage-and-part-d-final-rule-cms-4205-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ecfr.gov/current/title-42/chapter-IV/subchapter-B/part-422?toc=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ecfr.gov/current/title-42/chapter-IV/subchapter-B/part-422/subpart-V?toc=1"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cms.gov/regulations-and-guidance/guidance/manuals/downloads/mc86c04.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edicare.gov/publications/10050-Medicare-and-You.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medicare.gov/publications/12026-Understanding-Medicare-Advantage-Plans.pdf"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medicare.gov/publications/12026-Understanding-Medicare-Advantage-Plans.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medicare.gov/plan-compar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health-drug-plans/health-plans/your-coverage-options/HMO"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cms.gov/Regulations-and-Guidance/Guidance/Manuals/Downloads/mc86c04.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re.gov/health-drug-plans/health-plans/your-coverage-options/PP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793808"/>
            <a:ext cx="5835904" cy="5165946"/>
          </a:xfrm>
        </p:spPr>
        <p:txBody>
          <a:bodyPr/>
          <a:lstStyle/>
          <a:p>
            <a:pPr marL="0" indent="0" fontAlgn="base">
              <a:spcAft>
                <a:spcPts val="600"/>
              </a:spcAft>
              <a:buNone/>
            </a:pPr>
            <a:r>
              <a:rPr lang="en-US" b="1" dirty="0">
                <a:solidFill>
                  <a:srgbClr val="000000"/>
                </a:solidFill>
              </a:rPr>
              <a:t>Introduction to Module Content</a:t>
            </a:r>
            <a:r>
              <a:rPr lang="en-US" dirty="0">
                <a:solidFill>
                  <a:srgbClr val="444444"/>
                </a:solidFill>
              </a:rPr>
              <a:t>​</a:t>
            </a:r>
          </a:p>
          <a:p>
            <a:pPr marL="0" indent="0" fontAlgn="base">
              <a:spcAft>
                <a:spcPts val="600"/>
              </a:spcAft>
              <a:buNone/>
            </a:pPr>
            <a:r>
              <a:rPr lang="en-US" dirty="0">
                <a:solidFill>
                  <a:srgbClr val="000000"/>
                </a:solidFill>
              </a:rPr>
              <a:t>This module, “Medicare Advantage &amp; Other Medicare Health Plans,” </a:t>
            </a:r>
            <a:r>
              <a:rPr lang="en-US" dirty="0">
                <a:solidFill>
                  <a:prstClr val="black"/>
                </a:solidFill>
              </a:rPr>
              <a:t>explains Medicare health plan options other than Original Medicare.</a:t>
            </a:r>
            <a:r>
              <a:rPr lang="en-US" dirty="0">
                <a:solidFill>
                  <a:srgbClr val="000000"/>
                </a:solidFill>
              </a:rPr>
              <a:t> </a:t>
            </a:r>
            <a:endParaRPr lang="en-US" dirty="0">
              <a:solidFill>
                <a:srgbClr val="444444"/>
              </a:solidFill>
            </a:endParaRPr>
          </a:p>
          <a:p>
            <a:pPr marL="0" indent="0" fontAlgn="base">
              <a:spcAft>
                <a:spcPts val="600"/>
              </a:spcAft>
              <a:buNone/>
            </a:pPr>
            <a:r>
              <a:rPr lang="en-US" b="1" dirty="0">
                <a:solidFill>
                  <a:srgbClr val="000000"/>
                </a:solidFill>
              </a:rPr>
              <a:t>Disclaimer</a:t>
            </a:r>
            <a:r>
              <a:rPr lang="en-US" dirty="0">
                <a:solidFill>
                  <a:srgbClr val="444444"/>
                </a:solidFill>
              </a:rPr>
              <a:t>​</a:t>
            </a:r>
          </a:p>
          <a:p>
            <a:pPr algn="l" rtl="0" fontAlgn="base">
              <a:spcAft>
                <a:spcPts val="600"/>
              </a:spcAft>
            </a:pPr>
            <a:r>
              <a:rPr lang="en-US" dirty="0">
                <a:solidFill>
                  <a:srgbClr val="000000"/>
                </a:solidFill>
              </a:rPr>
              <a:t>This training module was developed and approved by the Centers for Medicare &amp; Medicaid Services (CMS), the federal agency that administers Medicare, Medicaid, the Children’s Health Insurance Program (CHIP), and the Health Insurance Marketplace®. </a:t>
            </a:r>
            <a:r>
              <a:rPr lang="en-US" dirty="0">
                <a:solidFill>
                  <a:srgbClr val="444444"/>
                </a:solidFill>
              </a:rPr>
              <a:t>​</a:t>
            </a:r>
          </a:p>
          <a:p>
            <a:pPr algn="l" rtl="0" fontAlgn="base">
              <a:spcAft>
                <a:spcPts val="600"/>
              </a:spcAft>
            </a:pPr>
            <a:r>
              <a:rPr lang="en-US" dirty="0">
                <a:solidFill>
                  <a:srgbClr val="000000"/>
                </a:solidFill>
              </a:rPr>
              <a:t>The information in this module was correct as of </a:t>
            </a:r>
            <a:r>
              <a:rPr lang="en-US" b="1" dirty="0">
                <a:solidFill>
                  <a:srgbClr val="000000"/>
                </a:solidFill>
              </a:rPr>
              <a:t>March 2025</a:t>
            </a:r>
            <a:r>
              <a:rPr lang="en-US" dirty="0">
                <a:solidFill>
                  <a:srgbClr val="000000"/>
                </a:solidFill>
              </a:rPr>
              <a:t>. To check for an updated version, visit </a:t>
            </a:r>
            <a:r>
              <a:rPr lang="en-US" u="sng" dirty="0">
                <a:solidFill>
                  <a:srgbClr val="0563C1"/>
                </a:solidFill>
                <a:hlinkClick r:id="rId3"/>
              </a:rPr>
              <a:t>CMSnationaltrainingprogram.cms.gov</a:t>
            </a:r>
            <a:r>
              <a:rPr lang="en-US" dirty="0">
                <a:solidFill>
                  <a:srgbClr val="000000"/>
                </a:solidFill>
              </a:rPr>
              <a:t>. The CMS National Training Program provides this information as a resource for our partners. It’s not a legal document or intended for press purposes. The press can contact the CMS Press Office at </a:t>
            </a:r>
            <a:r>
              <a:rPr lang="en-US" dirty="0">
                <a:solidFill>
                  <a:srgbClr val="000000"/>
                </a:solidFill>
                <a:hlinkClick r:id="rId4"/>
              </a:rPr>
              <a:t>CMS.gov/newsroom/media-inquiries</a:t>
            </a:r>
            <a:r>
              <a:rPr lang="en-US" dirty="0">
                <a:solidFill>
                  <a:srgbClr val="000000"/>
                </a:solidFill>
              </a:rPr>
              <a:t>. Official Medicare Program legal guidance is contained in the relevant statutes, regulations, and rulings.</a:t>
            </a:r>
            <a:r>
              <a:rPr lang="en-US" dirty="0">
                <a:solidFill>
                  <a:srgbClr val="444444"/>
                </a:solidFill>
              </a:rPr>
              <a:t>​</a:t>
            </a:r>
          </a:p>
          <a:p>
            <a:pPr algn="l" rtl="0" fontAlgn="base">
              <a:spcAft>
                <a:spcPts val="600"/>
              </a:spcAft>
            </a:pPr>
            <a:r>
              <a:rPr lang="en-US" dirty="0">
                <a:solidFill>
                  <a:srgbClr val="000000"/>
                </a:solidFill>
              </a:rPr>
              <a:t>This communication was printed, published, or produced and disseminated at U.S. taxpayer expense.</a:t>
            </a:r>
            <a:r>
              <a:rPr lang="en-US" dirty="0">
                <a:solidFill>
                  <a:srgbClr val="444444"/>
                </a:solidFill>
              </a:rPr>
              <a:t>​</a:t>
            </a:r>
          </a:p>
          <a:p>
            <a:pPr algn="l" rtl="0" fontAlgn="base">
              <a:spcAft>
                <a:spcPts val="600"/>
              </a:spcAft>
            </a:pPr>
            <a:r>
              <a:rPr lang="en-US" dirty="0">
                <a:solidFill>
                  <a:srgbClr val="000000"/>
                </a:solidFill>
              </a:rPr>
              <a:t>Health Insurance Marketplace® is a registered service mark of the U.S. Department of Health and Human Services (HHS).</a:t>
            </a:r>
            <a:r>
              <a:rPr lang="en-US" dirty="0">
                <a:solidFill>
                  <a:srgbClr val="444444"/>
                </a:solidFill>
              </a:rPr>
              <a:t>​</a:t>
            </a:r>
            <a:endParaRPr lang="en-US" dirty="0">
              <a:solidFill>
                <a:prstClr val="black"/>
              </a:solidFill>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9375"/>
            <a:ext cx="5759450" cy="3240088"/>
          </a:xfrm>
        </p:spPr>
      </p:sp>
      <p:sp>
        <p:nvSpPr>
          <p:cNvPr id="3" name="Notes Placeholder 2"/>
          <p:cNvSpPr>
            <a:spLocks noGrp="1"/>
          </p:cNvSpPr>
          <p:nvPr>
            <p:ph type="body" idx="1"/>
          </p:nvPr>
        </p:nvSpPr>
        <p:spPr>
          <a:xfrm>
            <a:off x="66674" y="3387635"/>
            <a:ext cx="7153275" cy="6034662"/>
          </a:xfrm>
        </p:spPr>
        <p:txBody>
          <a:bodyPr/>
          <a:lstStyle/>
          <a:p>
            <a:pPr marL="0" indent="0" defTabSz="966612">
              <a:spcAft>
                <a:spcPts val="400"/>
              </a:spcAft>
              <a:buNone/>
              <a:defRPr/>
            </a:pPr>
            <a:r>
              <a:rPr lang="en-US" sz="1050" b="1" dirty="0">
                <a:solidFill>
                  <a:prstClr val="black"/>
                </a:solidFill>
                <a:ea typeface="ＭＳ Ｐゴシック" pitchFamily="84" charset="-128"/>
              </a:rPr>
              <a:t>This slide has animation.</a:t>
            </a:r>
          </a:p>
          <a:p>
            <a:pPr marL="0" indent="0" defTabSz="966612">
              <a:spcAft>
                <a:spcPts val="400"/>
              </a:spcAft>
              <a:buNone/>
              <a:defRPr/>
            </a:pPr>
            <a:r>
              <a:rPr lang="en-US" sz="1050" b="1" dirty="0">
                <a:solidFill>
                  <a:prstClr val="black"/>
                </a:solidFill>
                <a:ea typeface="ＭＳ Ｐゴシック" pitchFamily="84" charset="-128"/>
              </a:rPr>
              <a:t>Presenter Notes</a:t>
            </a:r>
          </a:p>
          <a:p>
            <a:pPr marL="0" indent="0" defTabSz="966612">
              <a:spcAft>
                <a:spcPts val="400"/>
              </a:spcAft>
              <a:buNone/>
              <a:defRPr/>
            </a:pPr>
            <a:r>
              <a:rPr lang="en-US" sz="1050" dirty="0">
                <a:solidFill>
                  <a:prstClr val="black"/>
                </a:solidFill>
              </a:rPr>
              <a:t>A SNP provides benefits and services to people with specific diseases, certain health care needs, or who also have Medicaid coverage. SNPs include care coordination services and tailor their benefits, provider choices, and list of drugs (formularies) to best meet the specific needs of the groups they serve.</a:t>
            </a:r>
          </a:p>
          <a:p>
            <a:pPr>
              <a:spcAft>
                <a:spcPts val="400"/>
              </a:spcAft>
            </a:pPr>
            <a:r>
              <a:rPr lang="en-US" sz="1050" b="1" dirty="0">
                <a:cs typeface="Arial" panose="020B0604020202020204" pitchFamily="34" charset="0"/>
              </a:rPr>
              <a:t>Can I get my health care from any doctor, other health care provider, or hospital? </a:t>
            </a:r>
            <a:r>
              <a:rPr lang="en-US" sz="1050" dirty="0">
                <a:cs typeface="Arial" panose="020B0604020202020204" pitchFamily="34" charset="0"/>
              </a:rPr>
              <a:t>Some SNPs cover services out of network and some don’t. Check with the plan to find out if they cover services out of network, and if so, how it affects your costs.</a:t>
            </a:r>
          </a:p>
          <a:p>
            <a:pPr>
              <a:spcAft>
                <a:spcPts val="400"/>
              </a:spcAft>
            </a:pPr>
            <a:r>
              <a:rPr lang="en-US" sz="1050" b="1" dirty="0">
                <a:cs typeface="Arial" panose="020B0604020202020204" pitchFamily="34" charset="0"/>
              </a:rPr>
              <a:t>Do these plans cover prescription drugs? </a:t>
            </a:r>
            <a:r>
              <a:rPr lang="en-US" sz="1050" dirty="0">
                <a:cs typeface="Arial" panose="020B0604020202020204" pitchFamily="34" charset="0"/>
              </a:rPr>
              <a:t>Yes. All SNPs must provide Medicare drug coverage (Part D).</a:t>
            </a:r>
          </a:p>
          <a:p>
            <a:pPr>
              <a:spcAft>
                <a:spcPts val="400"/>
              </a:spcAft>
            </a:pPr>
            <a:r>
              <a:rPr lang="en-US" sz="1050" b="1" dirty="0">
                <a:cs typeface="Arial" panose="020B0604020202020204" pitchFamily="34" charset="0"/>
              </a:rPr>
              <a:t>Do I need to choose a primary care doctor? </a:t>
            </a:r>
            <a:r>
              <a:rPr lang="en-US" sz="1050" dirty="0">
                <a:cs typeface="Arial" panose="020B0604020202020204" pitchFamily="34" charset="0"/>
              </a:rPr>
              <a:t>Some SNPs require primary care doctors, and some don’t. Check with the plan to find out if you need to choose a primary care doctor.</a:t>
            </a:r>
          </a:p>
          <a:p>
            <a:pPr>
              <a:spcAft>
                <a:spcPts val="400"/>
              </a:spcAft>
            </a:pPr>
            <a:r>
              <a:rPr lang="en-US" sz="1050" b="1" dirty="0">
                <a:cs typeface="Arial" panose="020B0604020202020204" pitchFamily="34" charset="0"/>
              </a:rPr>
              <a:t>Do I have to get a referral to use a specialist? </a:t>
            </a:r>
            <a:r>
              <a:rPr lang="en-US" sz="1050" dirty="0">
                <a:cs typeface="Arial" panose="020B0604020202020204" pitchFamily="34" charset="0"/>
              </a:rPr>
              <a:t>Some SNPs require referrals, and some don’t. Certain services, like yearly screening mammograms, don’t require a referral. Check with the plan to find out if you need a referral.</a:t>
            </a:r>
          </a:p>
          <a:p>
            <a:pPr>
              <a:spcAft>
                <a:spcPts val="400"/>
              </a:spcAft>
            </a:pPr>
            <a:r>
              <a:rPr lang="en-US" sz="1050" b="1" dirty="0">
                <a:cs typeface="Arial" panose="020B0604020202020204" pitchFamily="34" charset="0"/>
              </a:rPr>
              <a:t>What else do I need to know about this type of plan? </a:t>
            </a:r>
          </a:p>
          <a:p>
            <a:pPr lvl="1" indent="-115888">
              <a:spcBef>
                <a:spcPts val="0"/>
              </a:spcBef>
              <a:spcAft>
                <a:spcPts val="400"/>
              </a:spcAft>
              <a:buFont typeface="Arial" panose="020B0604020202020204" pitchFamily="34" charset="0"/>
              <a:buChar char="•"/>
            </a:pPr>
            <a:r>
              <a:rPr lang="en-US" sz="1050" dirty="0">
                <a:cs typeface="Arial" panose="020B0604020202020204" pitchFamily="34" charset="0"/>
              </a:rPr>
              <a:t>These groups are eligible to enroll in a SNP:</a:t>
            </a:r>
          </a:p>
          <a:p>
            <a:pPr marL="400050" lvl="2" indent="-171450">
              <a:spcBef>
                <a:spcPts val="0"/>
              </a:spcBef>
              <a:spcAft>
                <a:spcPts val="400"/>
              </a:spcAft>
            </a:pPr>
            <a:r>
              <a:rPr lang="en-US" sz="1050" dirty="0">
                <a:cs typeface="Arial" panose="020B0604020202020204" pitchFamily="34" charset="0"/>
              </a:rPr>
              <a:t>People who live in certain institutions (like nursing homes) or who live in the community but require nursing care at home (also called an “Institutional SNP” or I-SNP).</a:t>
            </a:r>
          </a:p>
          <a:p>
            <a:pPr marL="400050" lvl="2" indent="-171450">
              <a:spcBef>
                <a:spcPts val="0"/>
              </a:spcBef>
              <a:spcAft>
                <a:spcPts val="400"/>
              </a:spcAft>
            </a:pPr>
            <a:r>
              <a:rPr lang="en-US" sz="1050" dirty="0">
                <a:cs typeface="Arial" panose="020B0604020202020204" pitchFamily="34" charset="0"/>
              </a:rPr>
              <a:t>People who are eligible for both Medicare and Medicaid (also called a “Dual Eligible SNP” or D-SNP). D-SNPs contract with your state Medicaid program to help coordinate your Medicare and Medicaid benefits. Some D-SNPs may provide Medicaid services in addition to Medicare services. Call your State Medical Assistance (Medicaid) office to verify your Medicaid eligibility.</a:t>
            </a:r>
          </a:p>
          <a:p>
            <a:pPr marL="400050" lvl="2" indent="-171450">
              <a:spcBef>
                <a:spcPts val="0"/>
              </a:spcBef>
              <a:spcAft>
                <a:spcPts val="400"/>
              </a:spcAft>
            </a:pPr>
            <a:r>
              <a:rPr lang="en-US" sz="1050" dirty="0">
                <a:cs typeface="Arial" panose="020B0604020202020204" pitchFamily="34" charset="0"/>
              </a:rPr>
              <a:t>People who have specific severe or disabling chronic conditions (like diabetes, End-Stage Renal Disease (ESRD), HIV/AIDS, chronic heart failure, or dementia) (also called a “Chronic condition SNP” or C-SNP). Plans may further limit membership to a single chronic condition or a group of related chronic conditions.</a:t>
            </a:r>
          </a:p>
          <a:p>
            <a:pPr marL="228600" lvl="1" indent="-114300">
              <a:spcBef>
                <a:spcPts val="0"/>
              </a:spcBef>
              <a:spcAft>
                <a:spcPts val="400"/>
              </a:spcAft>
              <a:buFont typeface="Arial" panose="020B0604020202020204" pitchFamily="34" charset="0"/>
              <a:buChar char="•"/>
            </a:pPr>
            <a:r>
              <a:rPr lang="en-US" sz="1050" dirty="0">
                <a:cs typeface="Arial" panose="020B0604020202020204" pitchFamily="34" charset="0"/>
              </a:rPr>
              <a:t>Beginning January 1, 2025, the new integrated care SEP allows full-benefit dually eligible individuals to enroll in any month into an integrated </a:t>
            </a:r>
            <a:br>
              <a:rPr lang="en-US" sz="1050" dirty="0">
                <a:cs typeface="Arial" panose="020B0604020202020204" pitchFamily="34" charset="0"/>
              </a:rPr>
            </a:br>
            <a:r>
              <a:rPr lang="en-US" sz="1050" dirty="0">
                <a:cs typeface="Arial" panose="020B0604020202020204" pitchFamily="34" charset="0"/>
              </a:rPr>
              <a:t>D-SNP to facilitate aligned enrollment into a fully integrated D-SNP, highly integrated D-SNP</a:t>
            </a:r>
            <a:r>
              <a:rPr lang="en-US" sz="1050" dirty="0"/>
              <a:t> or applicable integrated plan and affiliated Medicaid managed care plan. For more information and to find out how it works, contact the D-SNP plan you're interested in. You can also contact 1-800-MEDICARE (1‐800‐633‐4227) (TTY: 1‑877-486-2048) for a list of integrated D-SNPs. For more information about this SEP, visit </a:t>
            </a:r>
            <a:r>
              <a:rPr lang="en-US" sz="1050" dirty="0">
                <a:hlinkClick r:id="rId3"/>
              </a:rPr>
              <a:t>CMSnationaltrainingprogram.CMS.gov/sites/default/files/shared/2025%20SEPs%20for%20dual%20and%20LIS%20individuals%20job%20aid_Final.pdf</a:t>
            </a:r>
            <a:r>
              <a:rPr lang="en-US" sz="1050" dirty="0"/>
              <a:t>. </a:t>
            </a:r>
            <a:endParaRPr lang="en-US" sz="1050" dirty="0">
              <a:cs typeface="Arial" panose="020B0604020202020204" pitchFamily="34" charset="0"/>
            </a:endParaRPr>
          </a:p>
          <a:p>
            <a:pPr marL="0" indent="0">
              <a:spcAft>
                <a:spcPts val="400"/>
              </a:spcAft>
              <a:buNone/>
            </a:pPr>
            <a:r>
              <a:rPr lang="en-US" sz="1050" dirty="0">
                <a:cs typeface="Arial" panose="020B0604020202020204" pitchFamily="34" charset="0"/>
              </a:rPr>
              <a:t>For more SNP information, visit </a:t>
            </a:r>
            <a:r>
              <a:rPr lang="en-US" sz="1050" dirty="0">
                <a:cs typeface="Arial" panose="020B0604020202020204" pitchFamily="34" charset="0"/>
                <a:hlinkClick r:id="rId4"/>
              </a:rPr>
              <a:t>Medicare.gov/health-drug-plans/health-plans/your-coverage-options/SNP</a:t>
            </a:r>
            <a:r>
              <a:rPr lang="en-US" sz="1050" dirty="0">
                <a:cs typeface="Arial" panose="020B0604020202020204" pitchFamily="34" charset="0"/>
              </a:rPr>
              <a:t>.</a:t>
            </a:r>
            <a:r>
              <a:rPr lang="en-US" sz="1050" dirty="0"/>
              <a:t> </a:t>
            </a:r>
          </a:p>
          <a:p>
            <a:pPr marL="0" indent="0">
              <a:spcAft>
                <a:spcPts val="400"/>
              </a:spcAft>
              <a:buNone/>
            </a:pPr>
            <a:endParaRPr lang="en-US" sz="1050"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2875" y="3757507"/>
            <a:ext cx="7038975" cy="5729393"/>
          </a:xfrm>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0" indent="0">
              <a:spcAft>
                <a:spcPts val="600"/>
              </a:spcAft>
              <a:buNone/>
            </a:pPr>
            <a:r>
              <a:rPr lang="en-US" b="1">
                <a:cs typeface="Arial" panose="020B0604020202020204" pitchFamily="34" charset="0"/>
              </a:rPr>
              <a:t>Can I get my health care from any doctor, other health care provider, or hospital? </a:t>
            </a:r>
            <a:r>
              <a:rPr lang="en-US">
                <a:cs typeface="Arial" panose="020B0604020202020204" pitchFamily="34" charset="0"/>
              </a:rPr>
              <a:t>Yes. You can go to any Medicare-approved doctor, other health care provider, or hospital that accepts the plan’s payment terms, agrees to treat you, and hasn’t opted out of Medicare (for Medicare Part A and Part B items and services). If you join a PFFS Plan that has a network, you can also use any of the network providers who have agreed to treat plan members. You can choose an out-of-network doctor, hospital, or other provider who accepts the plan’s terms, but you may pay more. Typically, your plan ID card tells your provider that you belong to a PFFS Plan.</a:t>
            </a:r>
          </a:p>
          <a:p>
            <a:pPr marL="0" indent="0">
              <a:spcAft>
                <a:spcPts val="600"/>
              </a:spcAft>
              <a:buNone/>
            </a:pPr>
            <a:r>
              <a:rPr lang="en-US" b="1">
                <a:cs typeface="Arial" panose="020B0604020202020204" pitchFamily="34" charset="0"/>
              </a:rPr>
              <a:t>Do these plans cover prescription drugs? </a:t>
            </a:r>
            <a:r>
              <a:rPr lang="en-US">
                <a:cs typeface="Arial" panose="020B0604020202020204" pitchFamily="34" charset="0"/>
              </a:rPr>
              <a:t>Sometimes. If your PFFS Plan doesn’t offer Medicare drug coverage, you can join a separate Medicare drug plan to get Medicare drug coverage (Part D). </a:t>
            </a:r>
          </a:p>
          <a:p>
            <a:pPr marL="0" indent="0">
              <a:spcAft>
                <a:spcPts val="600"/>
              </a:spcAft>
              <a:buNone/>
            </a:pPr>
            <a:r>
              <a:rPr lang="en-US" b="1">
                <a:cs typeface="Arial" panose="020B0604020202020204" pitchFamily="34" charset="0"/>
              </a:rPr>
              <a:t>Do I need to choose a primary care doctor? </a:t>
            </a:r>
            <a:r>
              <a:rPr lang="en-US">
                <a:cs typeface="Arial" panose="020B0604020202020204" pitchFamily="34" charset="0"/>
              </a:rPr>
              <a:t>No.</a:t>
            </a:r>
          </a:p>
          <a:p>
            <a:pPr marL="0" indent="0">
              <a:spcAft>
                <a:spcPts val="600"/>
              </a:spcAft>
              <a:buNone/>
            </a:pPr>
            <a:r>
              <a:rPr lang="en-US" b="1">
                <a:cs typeface="Arial" panose="020B0604020202020204" pitchFamily="34" charset="0"/>
              </a:rPr>
              <a:t>Do I have to get a referral to use a specialist? </a:t>
            </a:r>
            <a:r>
              <a:rPr lang="en-US">
                <a:cs typeface="Arial" panose="020B0604020202020204" pitchFamily="34" charset="0"/>
              </a:rPr>
              <a:t>No.</a:t>
            </a:r>
          </a:p>
          <a:p>
            <a:pPr marL="0" indent="0">
              <a:spcAft>
                <a:spcPts val="600"/>
              </a:spcAft>
              <a:buNone/>
            </a:pPr>
            <a:r>
              <a:rPr lang="en-US" b="1">
                <a:cs typeface="Arial" panose="020B0604020202020204" pitchFamily="34" charset="0"/>
              </a:rPr>
              <a:t>What else do I need to know about this type of plan?</a:t>
            </a:r>
          </a:p>
          <a:p>
            <a:pPr>
              <a:spcAft>
                <a:spcPts val="600"/>
              </a:spcAft>
            </a:pPr>
            <a:r>
              <a:rPr lang="en-US">
                <a:cs typeface="Arial" panose="020B0604020202020204" pitchFamily="34" charset="0"/>
              </a:rPr>
              <a:t>The plan will tell you about your cost sharing in the “Annual Notice of Change” and “Evidence of Coverage” documents that it sends each year.</a:t>
            </a:r>
          </a:p>
          <a:p>
            <a:pPr>
              <a:spcAft>
                <a:spcPts val="600"/>
              </a:spcAft>
            </a:pPr>
            <a:r>
              <a:rPr lang="en-US">
                <a:cs typeface="Arial" panose="020B0604020202020204" pitchFamily="34" charset="0"/>
              </a:rPr>
              <a:t>Some PFFS Plans contract with a network of providers who agree to always treat you, even if you’ve never used them before. </a:t>
            </a:r>
          </a:p>
          <a:p>
            <a:pPr>
              <a:spcAft>
                <a:spcPts val="600"/>
              </a:spcAft>
            </a:pPr>
            <a:r>
              <a:rPr lang="en-US">
                <a:cs typeface="Arial" panose="020B0604020202020204" pitchFamily="34" charset="0"/>
              </a:rPr>
              <a:t>Out-of-network doctors, hospitals, and other providers may decide not to treat you, even if you’ve used them before. </a:t>
            </a:r>
          </a:p>
          <a:p>
            <a:pPr>
              <a:spcAft>
                <a:spcPts val="600"/>
              </a:spcAft>
            </a:pPr>
            <a:r>
              <a:rPr lang="en-US">
                <a:cs typeface="Arial" panose="020B0604020202020204" pitchFamily="34" charset="0"/>
              </a:rPr>
              <a:t>In a medical emergency, doctors, hospitals, and other providers must treat you. </a:t>
            </a:r>
          </a:p>
          <a:p>
            <a:pPr>
              <a:spcAft>
                <a:spcPts val="600"/>
              </a:spcAft>
            </a:pPr>
            <a:r>
              <a:rPr lang="en-US">
                <a:cs typeface="Arial" panose="020B0604020202020204" pitchFamily="34" charset="0"/>
              </a:rPr>
              <a:t>For each service you get, make sure to show your plan member card before you get treated.</a:t>
            </a:r>
          </a:p>
          <a:p>
            <a:pPr marL="0" indent="0">
              <a:spcAft>
                <a:spcPts val="600"/>
              </a:spcAft>
              <a:buNone/>
            </a:pPr>
            <a:r>
              <a:rPr lang="en-US">
                <a:cs typeface="Arial" panose="020B0604020202020204" pitchFamily="34" charset="0"/>
              </a:rPr>
              <a:t>Visit </a:t>
            </a:r>
            <a:r>
              <a:rPr lang="en-US">
                <a:hlinkClick r:id="rId3"/>
              </a:rPr>
              <a:t>Medicare.gov/health-drug-plans/health-plans/your-coverage-options/PFFS</a:t>
            </a:r>
            <a:r>
              <a:rPr lang="en-US"/>
              <a:t> </a:t>
            </a:r>
            <a:r>
              <a:rPr lang="en-US">
                <a:cs typeface="Arial" panose="020B0604020202020204" pitchFamily="34" charset="0"/>
              </a:rPr>
              <a:t>or check with the plan for more information.</a:t>
            </a:r>
          </a:p>
        </p:txBody>
      </p:sp>
    </p:spTree>
    <p:extLst>
      <p:ext uri="{BB962C8B-B14F-4D97-AF65-F5344CB8AC3E}">
        <p14:creationId xmlns:p14="http://schemas.microsoft.com/office/powerpoint/2010/main" val="57567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5725" y="3757507"/>
            <a:ext cx="7124700" cy="5757968"/>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a:spcAft>
                <a:spcPts val="600"/>
              </a:spcAft>
              <a:buNone/>
            </a:pPr>
            <a:r>
              <a:rPr lang="en-US" b="1" dirty="0"/>
              <a:t>Can I get my health care from any doctor, other health care provider, or hospital? </a:t>
            </a:r>
            <a:r>
              <a:rPr lang="en-US" dirty="0"/>
              <a:t>Yes. MSA plans usually don’t have a network of doctors, other health care providers, or hospitals.</a:t>
            </a:r>
          </a:p>
          <a:p>
            <a:pPr marL="0" indent="0">
              <a:spcAft>
                <a:spcPts val="600"/>
              </a:spcAft>
              <a:buNone/>
            </a:pPr>
            <a:r>
              <a:rPr lang="en-US" b="1" dirty="0"/>
              <a:t>Do these plans cover prescription drugs? </a:t>
            </a:r>
            <a:r>
              <a:rPr lang="en-US" dirty="0"/>
              <a:t>No. If you join a Medicare MSA Plan and want Medicare drug coverage (Part D), you’ll have to join a separate Medicare drug plan. </a:t>
            </a:r>
          </a:p>
          <a:p>
            <a:pPr marL="0" indent="0">
              <a:spcAft>
                <a:spcPts val="600"/>
              </a:spcAft>
              <a:buNone/>
            </a:pPr>
            <a:r>
              <a:rPr lang="en-US" b="1" dirty="0"/>
              <a:t>Do I have to get a referral to use a specialist? </a:t>
            </a:r>
            <a:r>
              <a:rPr lang="en-US" dirty="0"/>
              <a:t>No.</a:t>
            </a:r>
          </a:p>
          <a:p>
            <a:pPr marL="0" indent="0">
              <a:spcAft>
                <a:spcPts val="600"/>
              </a:spcAft>
              <a:buNone/>
            </a:pPr>
            <a:r>
              <a:rPr lang="en-US" b="1" dirty="0"/>
              <a:t>What else do I need to know about this type of plan? </a:t>
            </a:r>
            <a:r>
              <a:rPr lang="en-US" dirty="0"/>
              <a:t>MSA plans combine a high-deductible insurance plan with a medical savings account:</a:t>
            </a:r>
          </a:p>
          <a:p>
            <a:pPr marL="228600" indent="-228600">
              <a:spcAft>
                <a:spcPts val="600"/>
              </a:spcAft>
              <a:buAutoNum type="arabicPeriod"/>
            </a:pPr>
            <a:r>
              <a:rPr lang="en-US" b="1" dirty="0"/>
              <a:t>High-deductible health plan: </a:t>
            </a:r>
            <a:r>
              <a:rPr lang="en-US" dirty="0"/>
              <a:t>The first part of an MSA Plan is a special type of high-deductible Medicare Advantage Plan. The plan will only begin to cover your costs once you meet a high yearly deductible, which varies by plan. </a:t>
            </a:r>
          </a:p>
          <a:p>
            <a:pPr marL="228600" indent="-228600">
              <a:spcAft>
                <a:spcPts val="600"/>
              </a:spcAft>
              <a:buAutoNum type="arabicPeriod"/>
            </a:pPr>
            <a:r>
              <a:rPr lang="en-US" b="1" dirty="0"/>
              <a:t>Medical savings account: </a:t>
            </a:r>
            <a:r>
              <a:rPr lang="en-US" dirty="0"/>
              <a:t>The second part of an MSA is a special type of savings account. The plan deposits money into a special savings account for you to use to pay health care expenses. The amount of the deposit varies by plan. You can use this money to pay your Medicare-covered costs before you meet the deductible. Money left in your account at the end of the year stays there. If you keep your plan the following year, your plan will add any new deposits to the amount left over.</a:t>
            </a:r>
          </a:p>
          <a:p>
            <a:pPr>
              <a:spcAft>
                <a:spcPts val="600"/>
              </a:spcAft>
            </a:pPr>
            <a:r>
              <a:rPr lang="en-US" dirty="0"/>
              <a:t>MSA plans don’t charge a premium, but you must continue to pay your Part B premium. </a:t>
            </a:r>
          </a:p>
          <a:p>
            <a:pPr>
              <a:spcAft>
                <a:spcPts val="600"/>
              </a:spcAft>
            </a:pPr>
            <a:r>
              <a:rPr lang="en-US" dirty="0"/>
              <a:t>Some plans may cover some extra benefits, like vision, hearing, and dental services. You may pay a premium for this extra coverage.</a:t>
            </a:r>
          </a:p>
          <a:p>
            <a:pPr marL="0" indent="0">
              <a:spcAft>
                <a:spcPts val="600"/>
              </a:spcAft>
              <a:buNone/>
            </a:pPr>
            <a:r>
              <a:rPr lang="en-US" dirty="0"/>
              <a:t>Visit </a:t>
            </a:r>
            <a:r>
              <a:rPr lang="en-US" dirty="0">
                <a:hlinkClick r:id="rId3"/>
              </a:rPr>
              <a:t>Medicare.gov/health-drug-plans/health-plans/your-coverage-options/MSA</a:t>
            </a:r>
            <a:r>
              <a:rPr lang="en-US" dirty="0"/>
              <a:t> or check with the plan for more information.</a:t>
            </a:r>
          </a:p>
          <a:p>
            <a:pPr marL="0" indent="0">
              <a:spcAft>
                <a:spcPts val="600"/>
              </a:spcAft>
              <a:buNone/>
            </a:pPr>
            <a:endParaRPr lang="en-US" dirty="0"/>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61938"/>
            <a:ext cx="5759450" cy="3240087"/>
          </a:xfrm>
        </p:spPr>
      </p:sp>
      <p:sp>
        <p:nvSpPr>
          <p:cNvPr id="3" name="Notes Placeholder 2"/>
          <p:cNvSpPr>
            <a:spLocks noGrp="1"/>
          </p:cNvSpPr>
          <p:nvPr>
            <p:ph type="body" idx="1"/>
          </p:nvPr>
        </p:nvSpPr>
        <p:spPr>
          <a:xfrm>
            <a:off x="148857" y="3533825"/>
            <a:ext cx="7028121" cy="6067375"/>
          </a:xfrm>
        </p:spPr>
        <p:txBody>
          <a:bodyPr/>
          <a:lstStyle/>
          <a:p>
            <a:pPr marL="0" marR="0" lvl="0" indent="0" algn="l" defTabSz="966612" rtl="0" eaLnBrk="1" fontAlgn="auto" latinLnBrk="0" hangingPunct="1">
              <a:spcAft>
                <a:spcPts val="600"/>
              </a:spcAft>
              <a:buClrTx/>
              <a:buSzTx/>
              <a:buFont typeface="Wingdings" panose="05000000000000000000" pitchFamily="2" charset="2"/>
              <a:buNone/>
              <a:tabLst/>
              <a:defRPr/>
            </a:pPr>
            <a:r>
              <a:rPr lang="en-US" sz="1100" b="1">
                <a:solidFill>
                  <a:prstClr val="black"/>
                </a:solidFill>
                <a:ea typeface="ＭＳ Ｐゴシック" pitchFamily="84" charset="-128"/>
              </a:rPr>
              <a:t>This slide has animation.</a:t>
            </a:r>
          </a:p>
          <a:p>
            <a:pPr marL="0" indent="0" defTabSz="966612">
              <a:spcAft>
                <a:spcPts val="600"/>
              </a:spcAft>
              <a:buNone/>
              <a:defRPr/>
            </a:pPr>
            <a:r>
              <a:rPr lang="en-US" sz="1100" b="1">
                <a:solidFill>
                  <a:prstClr val="black"/>
                </a:solidFill>
                <a:ea typeface="ＭＳ Ｐゴシック" pitchFamily="84" charset="-128"/>
              </a:rPr>
              <a:t>Presenter Notes</a:t>
            </a:r>
          </a:p>
          <a:p>
            <a:pPr marL="0" indent="0" defTabSz="966612">
              <a:spcAft>
                <a:spcPts val="600"/>
              </a:spcAft>
              <a:buNone/>
              <a:defRPr/>
            </a:pPr>
            <a:r>
              <a:rPr lang="en-US" sz="1100">
                <a:solidFill>
                  <a:prstClr val="black"/>
                </a:solidFill>
                <a:ea typeface="Arial" pitchFamily="84" charset="0"/>
              </a:rPr>
              <a:t>Your out-of-pocket costs in a Medicare Advantage Plan vary depending on:</a:t>
            </a:r>
          </a:p>
          <a:p>
            <a:pPr defTabSz="966612">
              <a:spcAft>
                <a:spcPts val="600"/>
              </a:spcAft>
              <a:defRPr/>
            </a:pPr>
            <a:r>
              <a:rPr lang="en-US" sz="1100" b="1">
                <a:solidFill>
                  <a:prstClr val="black"/>
                </a:solidFill>
                <a:ea typeface="Arial" pitchFamily="84" charset="0"/>
              </a:rPr>
              <a:t>Premiums:</a:t>
            </a:r>
          </a:p>
          <a:p>
            <a:pPr marL="396875" lvl="1" indent="-171450" defTabSz="966612">
              <a:spcBef>
                <a:spcPts val="0"/>
              </a:spcBef>
              <a:spcAft>
                <a:spcPts val="600"/>
              </a:spcAft>
              <a:buFont typeface="Arial" panose="020B0604020202020204" pitchFamily="34" charset="0"/>
              <a:buChar char="•"/>
              <a:defRPr/>
            </a:pPr>
            <a:r>
              <a:rPr lang="en-US" sz="1100">
                <a:solidFill>
                  <a:prstClr val="black"/>
                </a:solidFill>
              </a:rPr>
              <a:t>If the plan charges a monthly premium. You pay this in addition to the Part B premium. </a:t>
            </a:r>
            <a:r>
              <a:rPr lang="en-US" sz="1100">
                <a:solidFill>
                  <a:prstClr val="black"/>
                </a:solidFill>
                <a:ea typeface="Arial" pitchFamily="84" charset="0"/>
              </a:rPr>
              <a:t>The standard monthly Part B premium in 2025 is $185. You may pay more for Part B depending on your income from 2 years ago.</a:t>
            </a:r>
          </a:p>
          <a:p>
            <a:pPr marL="396875" lvl="1" indent="-171450" defTabSz="966612">
              <a:spcBef>
                <a:spcPts val="0"/>
              </a:spcBef>
              <a:spcAft>
                <a:spcPts val="600"/>
              </a:spcAft>
              <a:buFont typeface="Arial" panose="020B0604020202020204" pitchFamily="34" charset="0"/>
              <a:buChar char="•"/>
              <a:defRPr/>
            </a:pPr>
            <a:r>
              <a:rPr lang="en-US" sz="1100">
                <a:solidFill>
                  <a:prstClr val="black"/>
                </a:solidFill>
              </a:rPr>
              <a:t>If the plan pays any of your monthly Medicare premiums. Some Medicare Advantage Plans will help pay all or part of your Part B premium. This is sometimes called a “Medicare Part B premium reduction.” </a:t>
            </a:r>
          </a:p>
          <a:p>
            <a:pPr marL="396875" lvl="1" indent="-171450" defTabSz="966612">
              <a:spcBef>
                <a:spcPts val="0"/>
              </a:spcBef>
              <a:spcAft>
                <a:spcPts val="600"/>
              </a:spcAft>
              <a:buFont typeface="Arial" panose="020B0604020202020204" pitchFamily="34" charset="0"/>
              <a:buChar char="•"/>
              <a:defRPr/>
            </a:pPr>
            <a:r>
              <a:rPr lang="en-US" sz="1100">
                <a:ea typeface="ＭＳ Ｐゴシック" pitchFamily="84" charset="-128"/>
              </a:rPr>
              <a:t>Most plans include Medicare drug coverage (Part D), and most drug plans charge a monthly fee that varies by plan. You pay this in addition to the Part B premium. If you're in a Medicare Advantage Plan (Part C) or Medicare Cost Plan with drug coverage, the monthly premium may include an amount for drug coverage. </a:t>
            </a:r>
            <a:r>
              <a:rPr lang="en-US" sz="1100" b="0" i="0">
                <a:effectLst/>
              </a:rPr>
              <a:t>Most people only pay their Part D premium. If you don't sign up for Part D when you're first eligible, you may have to pay a Part D late enrollment penalty.</a:t>
            </a:r>
          </a:p>
          <a:p>
            <a:pPr defTabSz="966612">
              <a:spcAft>
                <a:spcPts val="600"/>
              </a:spcAft>
              <a:defRPr/>
            </a:pPr>
            <a:r>
              <a:rPr lang="en-US" sz="1100" b="1">
                <a:solidFill>
                  <a:prstClr val="black"/>
                </a:solidFill>
              </a:rPr>
              <a:t>Deductibles: </a:t>
            </a:r>
            <a:r>
              <a:rPr lang="en-US" sz="1100">
                <a:solidFill>
                  <a:prstClr val="black"/>
                </a:solidFill>
              </a:rPr>
              <a:t>If the plan has a yearly deductible or any additional deductibles for certain services. </a:t>
            </a:r>
          </a:p>
          <a:p>
            <a:pPr defTabSz="966612">
              <a:spcAft>
                <a:spcPts val="600"/>
              </a:spcAft>
              <a:defRPr/>
            </a:pPr>
            <a:r>
              <a:rPr lang="en-US" sz="1100" b="1">
                <a:solidFill>
                  <a:prstClr val="black"/>
                </a:solidFill>
              </a:rPr>
              <a:t>Copayments or Coinsurance: </a:t>
            </a:r>
            <a:r>
              <a:rPr lang="en-US" sz="1100">
                <a:solidFill>
                  <a:prstClr val="black"/>
                </a:solidFill>
              </a:rPr>
              <a:t>How much you pay for each visit or service (copayments or coinsurance). Medicare Advantage Plans can’t charge more than Original Medicare for certain services, like chemotherapy, dialysis, and skilled nursing facility care. For example, the plan may charge a copayment, like $10 or $20 every time you see a doctor. </a:t>
            </a:r>
          </a:p>
          <a:p>
            <a:pPr defTabSz="966612">
              <a:spcAft>
                <a:spcPts val="600"/>
              </a:spcAft>
              <a:defRPr/>
            </a:pPr>
            <a:r>
              <a:rPr lang="en-US" sz="1100" b="1">
                <a:solidFill>
                  <a:prstClr val="black"/>
                </a:solidFill>
              </a:rPr>
              <a:t>Health Care Services:</a:t>
            </a:r>
          </a:p>
          <a:p>
            <a:pPr marL="396875" lvl="1" indent="-171450" defTabSz="966612">
              <a:spcBef>
                <a:spcPts val="0"/>
              </a:spcBef>
              <a:spcAft>
                <a:spcPts val="600"/>
              </a:spcAft>
              <a:buFont typeface="Arial" panose="020B0604020202020204" pitchFamily="34" charset="0"/>
              <a:buChar char="•"/>
              <a:defRPr/>
            </a:pPr>
            <a:r>
              <a:rPr lang="en-US" sz="1100">
                <a:solidFill>
                  <a:prstClr val="black"/>
                </a:solidFill>
              </a:rPr>
              <a:t>The type of health care services you need and how often you get them. </a:t>
            </a:r>
          </a:p>
          <a:p>
            <a:pPr marL="396875" lvl="1" indent="-171450" defTabSz="966612">
              <a:spcBef>
                <a:spcPts val="0"/>
              </a:spcBef>
              <a:spcAft>
                <a:spcPts val="600"/>
              </a:spcAft>
              <a:buFont typeface="Arial" panose="020B0604020202020204" pitchFamily="34" charset="0"/>
              <a:buChar char="•"/>
              <a:defRPr/>
            </a:pPr>
            <a:r>
              <a:rPr lang="en-US" sz="1100">
                <a:solidFill>
                  <a:prstClr val="black"/>
                </a:solidFill>
              </a:rPr>
              <a:t>If you get services from a provider in the plan’s network. </a:t>
            </a:r>
          </a:p>
          <a:p>
            <a:pPr defTabSz="966612">
              <a:spcAft>
                <a:spcPts val="600"/>
              </a:spcAft>
              <a:defRPr/>
            </a:pPr>
            <a:r>
              <a:rPr lang="en-US" sz="1100" b="1">
                <a:solidFill>
                  <a:prstClr val="black"/>
                </a:solidFill>
              </a:rPr>
              <a:t>Extra Benefits/Premium: </a:t>
            </a:r>
            <a:r>
              <a:rPr lang="en-US" sz="1100">
                <a:solidFill>
                  <a:prstClr val="black"/>
                </a:solidFill>
              </a:rPr>
              <a:t>If the plan offers extra benefits that require an extra premium. </a:t>
            </a:r>
          </a:p>
          <a:p>
            <a:pPr defTabSz="966612">
              <a:spcAft>
                <a:spcPts val="600"/>
              </a:spcAft>
              <a:defRPr/>
            </a:pPr>
            <a:r>
              <a:rPr lang="en-US" sz="1100" b="1">
                <a:solidFill>
                  <a:prstClr val="black"/>
                </a:solidFill>
              </a:rPr>
              <a:t>Yearly Out-of-pocket Costs: </a:t>
            </a:r>
            <a:r>
              <a:rPr lang="en-US" sz="1100">
                <a:solidFill>
                  <a:prstClr val="black"/>
                </a:solidFill>
              </a:rPr>
              <a:t>The plan’s yearly limit on your out-of-pocket costs for all medical services. Once you reach this limit, you’ll pay nothing for Part A and Part B-covered services. Some plans may also have a limit on out-of-pocket costs for supplemental benefits.</a:t>
            </a:r>
          </a:p>
          <a:p>
            <a:pPr defTabSz="966612">
              <a:spcAft>
                <a:spcPts val="600"/>
              </a:spcAft>
              <a:defRPr/>
            </a:pPr>
            <a:r>
              <a:rPr lang="en-US" sz="1100" b="1">
                <a:solidFill>
                  <a:prstClr val="black"/>
                </a:solidFill>
              </a:rPr>
              <a:t>Whether You Have Medicaid: </a:t>
            </a:r>
            <a:r>
              <a:rPr lang="en-US" sz="1100">
                <a:solidFill>
                  <a:prstClr val="black"/>
                </a:solidFill>
              </a:rPr>
              <a:t>If you have Medicaid or get help from your state with health care costs.</a:t>
            </a:r>
          </a:p>
          <a:p>
            <a:pPr marL="0" indent="0" defTabSz="966612">
              <a:spcAft>
                <a:spcPts val="600"/>
              </a:spcAft>
              <a:buNone/>
              <a:defRPr/>
            </a:pPr>
            <a:r>
              <a:rPr lang="en-US" sz="1100">
                <a:solidFill>
                  <a:prstClr val="black"/>
                </a:solidFill>
              </a:rPr>
              <a:t>Each year, plans set the amounts they charge for premiums, deductibles, and services. The plan (rather than Medicare) decides how much you pay for the covered services you get within established guidelines set by Medicare. What you pay for the plan may change only once a year, on January 1. </a:t>
            </a:r>
          </a:p>
        </p:txBody>
      </p:sp>
    </p:spTree>
    <p:extLst>
      <p:ext uri="{BB962C8B-B14F-4D97-AF65-F5344CB8AC3E}">
        <p14:creationId xmlns:p14="http://schemas.microsoft.com/office/powerpoint/2010/main" val="2702336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667125"/>
            <a:ext cx="7044267" cy="5800725"/>
          </a:xfrm>
        </p:spPr>
        <p:txBody>
          <a:bodyPr/>
          <a:lstStyle/>
          <a:p>
            <a:pPr marL="0" indent="0" defTabSz="966612">
              <a:spcAft>
                <a:spcPts val="600"/>
              </a:spcAft>
              <a:buNone/>
              <a:defRPr/>
            </a:pPr>
            <a:r>
              <a:rPr lang="en-US" sz="1100" b="1" dirty="0">
                <a:solidFill>
                  <a:prstClr val="black"/>
                </a:solidFill>
                <a:ea typeface="ＭＳ Ｐゴシック" pitchFamily="84" charset="-128"/>
              </a:rPr>
              <a:t>This slide has animation.</a:t>
            </a:r>
          </a:p>
          <a:p>
            <a:pPr marL="0" indent="0" defTabSz="966612">
              <a:spcAft>
                <a:spcPts val="600"/>
              </a:spcAft>
              <a:buNone/>
              <a:defRPr/>
            </a:pPr>
            <a:r>
              <a:rPr lang="en-US" sz="1100" b="1" dirty="0">
                <a:solidFill>
                  <a:prstClr val="black"/>
                </a:solidFill>
                <a:ea typeface="ＭＳ Ｐゴシック" pitchFamily="84" charset="-128"/>
              </a:rPr>
              <a:t>Presenter Notes</a:t>
            </a:r>
          </a:p>
          <a:p>
            <a:pPr marL="0" indent="0">
              <a:spcAft>
                <a:spcPts val="600"/>
              </a:spcAft>
              <a:buNone/>
              <a:defRPr/>
            </a:pPr>
            <a:r>
              <a:rPr lang="en-US" sz="1100" dirty="0"/>
              <a:t>Most </a:t>
            </a:r>
            <a:r>
              <a:rPr lang="en-US" sz="1100" dirty="0">
                <a:cs typeface="Arial" panose="020B0604020202020204" pitchFamily="34" charset="0"/>
              </a:rPr>
              <a:t>Medicare Advantage Plans include Medicare drug coverage (Part D). Your total costs for drug coverage will depend on which plan you choose. You may have to pay more depending on your income.</a:t>
            </a:r>
          </a:p>
          <a:p>
            <a:pPr>
              <a:spcAft>
                <a:spcPts val="600"/>
              </a:spcAft>
              <a:defRPr/>
            </a:pPr>
            <a:r>
              <a:rPr lang="en-US" sz="1100" dirty="0">
                <a:cs typeface="Arial" panose="020B0604020202020204" pitchFamily="34" charset="0"/>
              </a:rPr>
              <a:t>Most people will pay the standard premium amount for drug coverage. If your modified adjusted gross income (MAGI) is above a certain amount (as reported on your Internal Revenue Service (IRS) tax return from 2 years ago), you may also pay an </a:t>
            </a:r>
            <a:r>
              <a:rPr lang="en-US" sz="1100" dirty="0">
                <a:solidFill>
                  <a:prstClr val="black"/>
                </a:solidFill>
                <a:cs typeface="Arial"/>
              </a:rPr>
              <a:t>Income-Related Monthly Adjustment Amount (</a:t>
            </a:r>
            <a:r>
              <a:rPr lang="en-US" sz="1100" dirty="0">
                <a:cs typeface="Arial" panose="020B0604020202020204" pitchFamily="34" charset="0"/>
              </a:rPr>
              <a:t>IRMAA) in addition to your plan premium. Roughly 7% of people with Medicare pay an IRMAA. </a:t>
            </a:r>
            <a:r>
              <a:rPr lang="en-US" sz="1100" b="0" i="0" dirty="0">
                <a:effectLst/>
              </a:rPr>
              <a:t>This information will be covered on the next slide. </a:t>
            </a:r>
            <a:endParaRPr lang="en-US" sz="1100" dirty="0">
              <a:solidFill>
                <a:prstClr val="black"/>
              </a:solidFill>
              <a:ea typeface="ＭＳ Ｐゴシック" pitchFamily="84" charset="-128"/>
            </a:endParaRPr>
          </a:p>
          <a:p>
            <a:pPr marL="119149" indent="-119149">
              <a:spcAft>
                <a:spcPts val="600"/>
              </a:spcAft>
              <a:defRPr/>
            </a:pPr>
            <a:r>
              <a:rPr lang="en-US" sz="1100" dirty="0">
                <a:solidFill>
                  <a:prstClr val="black"/>
                </a:solidFill>
              </a:rPr>
              <a:t>Social Security uses income data from the IRS to figure out whether you have to pay a higher premium. </a:t>
            </a:r>
            <a:r>
              <a:rPr lang="en-US" sz="1100" b="1" dirty="0">
                <a:solidFill>
                  <a:prstClr val="black"/>
                </a:solidFill>
              </a:rPr>
              <a:t>Social Security will contact you if you have to pay Part D IRMAA, based on your income. The amount you pay can change each year. </a:t>
            </a:r>
            <a:r>
              <a:rPr lang="en-US" sz="1100" dirty="0">
                <a:solidFill>
                  <a:prstClr val="black"/>
                </a:solidFill>
              </a:rPr>
              <a:t>The income limits are the same as those for the Part B IRMAA. Usually, the extra amount will be taken out of your Social Security check. If you don’t have enough money in your Social Security check, or don’t get a Social Security check, you’ll be billed for the extra amount each month by either Medicare or (if applicable) the Railroad Retirement Board (RRB). This means you’ll pay your plan each month for your monthly premium and pay Medicare or the RRB each month for your IRMAA amount—in other words, you’d pay the Part D IRMAA amount directly to the government and not to your plan.</a:t>
            </a:r>
          </a:p>
          <a:p>
            <a:pPr marL="119149" indent="-119149">
              <a:spcAft>
                <a:spcPts val="600"/>
              </a:spcAft>
              <a:defRPr/>
            </a:pPr>
            <a:r>
              <a:rPr lang="en-US" sz="1100" dirty="0">
                <a:solidFill>
                  <a:prstClr val="black"/>
                </a:solidFill>
              </a:rPr>
              <a:t> If you don’t pay, you’ll be disenrolled from your Medicare drug plan or your Medicare Advantage Plan with drug coverage if you get Medicare drug coverage through a Medicare Advantage Plan. </a:t>
            </a:r>
          </a:p>
          <a:p>
            <a:pPr marL="119149" indent="-119149" defTabSz="966612">
              <a:spcAft>
                <a:spcPts val="600"/>
              </a:spcAft>
              <a:defRPr/>
            </a:pPr>
            <a:r>
              <a:rPr lang="en-US" sz="1100" dirty="0">
                <a:solidFill>
                  <a:prstClr val="black"/>
                </a:solidFill>
              </a:rPr>
              <a:t>You must pay both the extra amount (the Part D IRMAA) and your plan’s premium each month to keep drug coverage.</a:t>
            </a:r>
          </a:p>
          <a:p>
            <a:pPr marL="119149" indent="-119149" defTabSz="966612">
              <a:spcAft>
                <a:spcPts val="600"/>
              </a:spcAft>
              <a:defRPr/>
            </a:pPr>
            <a:r>
              <a:rPr lang="en-US" sz="1100" dirty="0">
                <a:solidFill>
                  <a:prstClr val="black"/>
                </a:solidFill>
              </a:rPr>
              <a:t>If you have to pay an extra amount and you disagree (for example, if you have a life event that lowers your income), call Social Security at 1-800-772-1213 (TTY: 1-800-325-0778). </a:t>
            </a:r>
          </a:p>
          <a:p>
            <a:pPr marL="0" indent="0" defTabSz="966612">
              <a:spcAft>
                <a:spcPts val="600"/>
              </a:spcAft>
              <a:buNone/>
              <a:defRPr/>
            </a:pPr>
            <a:r>
              <a:rPr lang="en-US" sz="1100" dirty="0">
                <a:solidFill>
                  <a:prstClr val="black"/>
                </a:solidFill>
              </a:rPr>
              <a:t>For more information about IRMAA, review the “Getting Started with Medicare” training module at </a:t>
            </a:r>
            <a:r>
              <a:rPr lang="en-US" sz="1100" dirty="0">
                <a:solidFill>
                  <a:prstClr val="black"/>
                </a:solidFill>
                <a:hlinkClick r:id="rId3"/>
              </a:rPr>
              <a:t>CMSnationaltrainingprogram.cms.gov</a:t>
            </a:r>
            <a:r>
              <a:rPr lang="en-US" sz="1100" dirty="0">
                <a:solidFill>
                  <a:prstClr val="black"/>
                </a:solidFill>
              </a:rPr>
              <a:t>. </a:t>
            </a:r>
          </a:p>
          <a:p>
            <a:pPr marL="0" indent="0">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17488"/>
            <a:ext cx="5759450" cy="3240087"/>
          </a:xfrm>
        </p:spPr>
      </p:sp>
      <p:sp>
        <p:nvSpPr>
          <p:cNvPr id="3" name="Notes Placeholder 2"/>
          <p:cNvSpPr>
            <a:spLocks noGrp="1"/>
          </p:cNvSpPr>
          <p:nvPr>
            <p:ph type="body" idx="1"/>
          </p:nvPr>
        </p:nvSpPr>
        <p:spPr>
          <a:xfrm>
            <a:off x="85724" y="3457575"/>
            <a:ext cx="7153275" cy="5926138"/>
          </a:xfrm>
        </p:spPr>
        <p:txBody>
          <a:bodyPr/>
          <a:lstStyle/>
          <a:p>
            <a:pPr marL="0" indent="0" defTabSz="966612">
              <a:spcAft>
                <a:spcPts val="600"/>
              </a:spcAft>
              <a:buNone/>
              <a:defRPr/>
            </a:pPr>
            <a:r>
              <a:rPr lang="en-US" sz="1100" b="1">
                <a:cs typeface="Arial"/>
              </a:rPr>
              <a:t>Presenter Notes</a:t>
            </a:r>
          </a:p>
          <a:p>
            <a:pPr marL="0" indent="0">
              <a:spcAft>
                <a:spcPts val="600"/>
              </a:spcAft>
              <a:buNone/>
              <a:defRPr/>
            </a:pPr>
            <a:r>
              <a:rPr lang="en-US" sz="1100">
                <a:solidFill>
                  <a:prstClr val="black"/>
                </a:solidFill>
                <a:cs typeface="Arial"/>
              </a:rPr>
              <a:t>The Bipartisan Budget Act of 2018 changed the income-related premium policy and adjusted the income thresholds for determining IRMAA.</a:t>
            </a:r>
            <a:r>
              <a:rPr lang="en-US" sz="1100">
                <a:solidFill>
                  <a:srgbClr val="FF0000"/>
                </a:solidFill>
                <a:cs typeface="Arial"/>
              </a:rPr>
              <a:t> </a:t>
            </a:r>
            <a:r>
              <a:rPr lang="en-US" sz="1100">
                <a:cs typeface="Arial"/>
              </a:rPr>
              <a:t>IRMAA is adjusted each year. It’s calculated on the national base beneficiary premium.</a:t>
            </a:r>
          </a:p>
          <a:p>
            <a:pPr marL="0" lvl="0" indent="0">
              <a:spcAft>
                <a:spcPts val="600"/>
              </a:spcAft>
              <a:buNone/>
              <a:defRPr/>
            </a:pPr>
            <a:r>
              <a:rPr lang="en-US" sz="1100">
                <a:solidFill>
                  <a:prstClr val="black"/>
                </a:solidFill>
                <a:cs typeface="Arial" panose="020B0604020202020204" pitchFamily="34" charset="0"/>
              </a:rPr>
              <a:t>The total 2025 Part D premiums for people with higher income are shown here.</a:t>
            </a:r>
          </a:p>
          <a:p>
            <a:pPr marL="0" indent="0" defTabSz="1021718">
              <a:spcAft>
                <a:spcPts val="600"/>
              </a:spcAft>
              <a:buNone/>
              <a:defRPr/>
            </a:pPr>
            <a:r>
              <a:rPr lang="en-US" sz="1100" b="1">
                <a:solidFill>
                  <a:prstClr val="black"/>
                </a:solidFill>
                <a:cs typeface="Arial" panose="020B0604020202020204" pitchFamily="34" charset="0"/>
              </a:rPr>
              <a:t>For 2025:</a:t>
            </a:r>
          </a:p>
          <a:p>
            <a:pPr marL="118813" marR="0" lvl="0" indent="-118813" algn="l" defTabSz="1021718" rtl="0" eaLnBrk="1" fontAlgn="auto" latinLnBrk="0" hangingPunct="1">
              <a:spcAft>
                <a:spcPts val="600"/>
              </a:spcAft>
              <a:buClrTx/>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ea typeface="+mn-ea"/>
                <a:cs typeface="Arial" panose="020B0604020202020204" pitchFamily="34" charset="0"/>
              </a:rPr>
              <a:t>You pay only your plan premium if your yearly income in 2023 was $106,000 or less for an individual, or $212,000 or less for a married couple.</a:t>
            </a:r>
          </a:p>
          <a:p>
            <a:pPr marL="118813" marR="0" lvl="0" indent="-118813" algn="l" defTabSz="1021718" rtl="0" eaLnBrk="1" fontAlgn="auto" latinLnBrk="0" hangingPunct="1">
              <a:spcAft>
                <a:spcPts val="600"/>
              </a:spcAft>
              <a:buClrTx/>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ea typeface="+mn-ea"/>
                <a:cs typeface="Arial" panose="020B0604020202020204" pitchFamily="34" charset="0"/>
              </a:rPr>
              <a:t>If you reported a MAGI above $106,000 and up to $133,000, and file an individual tax return, or file a joint tax return with an income above $212,000 and up to $266,000, you pay your plan premium and your IRMAA of $13.70. </a:t>
            </a:r>
          </a:p>
          <a:p>
            <a:pPr marL="118813" marR="0" lvl="0" indent="-118813" algn="l" defTabSz="1021718" rtl="0" eaLnBrk="1" fontAlgn="auto" latinLnBrk="0" hangingPunct="1">
              <a:spcAft>
                <a:spcPts val="600"/>
              </a:spcAft>
              <a:buClrTx/>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ea typeface="+mn-ea"/>
                <a:cs typeface="Arial" panose="020B0604020202020204" pitchFamily="34" charset="0"/>
              </a:rPr>
              <a:t>If you reported a MAGI above $133,000 and up to $167,000, and file an individual tax return, or file a joint tax return with an income above $266,000 and up to $334,000, you pay your plan premium and your IRMAA of $35.30.</a:t>
            </a:r>
          </a:p>
          <a:p>
            <a:pPr marL="118813" marR="0" lvl="0" indent="-118813" algn="l" defTabSz="1021718" rtl="0" eaLnBrk="1" fontAlgn="auto" latinLnBrk="0" hangingPunct="1">
              <a:spcAft>
                <a:spcPts val="600"/>
              </a:spcAft>
              <a:buClrTx/>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ea typeface="+mn-ea"/>
                <a:cs typeface="Arial" panose="020B0604020202020204" pitchFamily="34" charset="0"/>
              </a:rPr>
              <a:t>If you reported a MAGI above $167,000 and up to $200,000, and file an individual tax return, or file a joint tax return with an income above $334,000 and up to $400,000, you pay your plan premium and your IRMAA of $57.00.</a:t>
            </a:r>
          </a:p>
          <a:p>
            <a:pPr marL="118813" marR="0" lvl="0" indent="-118813" algn="l" defTabSz="1021718" rtl="0" eaLnBrk="1" fontAlgn="auto" latinLnBrk="0" hangingPunct="1">
              <a:spcAft>
                <a:spcPts val="600"/>
              </a:spcAft>
              <a:buClrTx/>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ea typeface="+mn-ea"/>
                <a:cs typeface="Arial" panose="020B0604020202020204" pitchFamily="34" charset="0"/>
              </a:rPr>
              <a:t>If you reported a MAGI above $200,000 and up to $500,000, and file an individual tax return, or file a joint tax return with an income above $400,000 and up to $750,000, you pay your plan premium and your IRMAA of $78.60 per month.</a:t>
            </a:r>
          </a:p>
          <a:p>
            <a:pPr marL="118813" marR="0" lvl="0" indent="-118813" algn="l" defTabSz="1021718" rtl="0" eaLnBrk="1" fontAlgn="auto" latinLnBrk="0" hangingPunct="1">
              <a:spcAft>
                <a:spcPts val="600"/>
              </a:spcAft>
              <a:buClrTx/>
              <a:buSzTx/>
              <a:buFont typeface="Wingdings" panose="05000000000000000000" pitchFamily="2" charset="2"/>
              <a:buChar char="§"/>
              <a:tabLst/>
              <a:defRPr/>
            </a:pPr>
            <a:r>
              <a:rPr kumimoji="0" lang="en-US" sz="1100" b="0" i="0" u="none" strike="noStrike" kern="1200" cap="none" spc="0" normalizeH="0" baseline="0" noProof="0">
                <a:ln>
                  <a:noFill/>
                </a:ln>
                <a:solidFill>
                  <a:prstClr val="black"/>
                </a:solidFill>
                <a:effectLst/>
                <a:uLnTx/>
                <a:uFillTx/>
                <a:ea typeface="+mn-ea"/>
                <a:cs typeface="Arial" panose="020B0604020202020204" pitchFamily="34" charset="0"/>
              </a:rPr>
              <a:t>If you reported a MAGI of $500,000 or above, and file an individual tax return, or file a joint tax return with an income above $750,000, you pay your plan premium and your IRMAA of $85.80 per month.</a:t>
            </a:r>
          </a:p>
          <a:p>
            <a:pPr marL="0" marR="0" lvl="0" indent="0" algn="l" defTabSz="966612" rtl="0" eaLnBrk="1" fontAlgn="auto" latinLnBrk="0" hangingPunct="1">
              <a:spcAft>
                <a:spcPts val="600"/>
              </a:spcAft>
              <a:buClrTx/>
              <a:buSzTx/>
              <a:buFont typeface="Wingdings" panose="05000000000000000000" pitchFamily="2" charset="2"/>
              <a:buNone/>
              <a:tabLst/>
              <a:defRPr/>
            </a:pPr>
            <a:r>
              <a:rPr kumimoji="0" lang="en-US" sz="1100" b="1" i="0" u="none" strike="noStrike" kern="1200" cap="none" spc="0" normalizeH="0" baseline="0" noProof="0">
                <a:ln>
                  <a:noFill/>
                </a:ln>
                <a:solidFill>
                  <a:prstClr val="black"/>
                </a:solidFill>
                <a:effectLst/>
                <a:uLnTx/>
                <a:uFillTx/>
                <a:ea typeface="+mn-ea"/>
                <a:cs typeface="Arial"/>
              </a:rPr>
              <a:t>NOTE: </a:t>
            </a:r>
            <a:r>
              <a:rPr kumimoji="0" lang="en-US" sz="1100" b="0" i="0" u="none" strike="noStrike" kern="1200" cap="none" spc="0" normalizeH="0" baseline="0" noProof="0">
                <a:ln>
                  <a:noFill/>
                </a:ln>
                <a:solidFill>
                  <a:prstClr val="black"/>
                </a:solidFill>
                <a:effectLst/>
                <a:uLnTx/>
                <a:uFillTx/>
                <a:ea typeface="+mn-ea"/>
                <a:cs typeface="Arial"/>
              </a:rPr>
              <a:t>If you’re married filing separately, but you lived with your spouse at any time during the taxable year, and your income is $106,000 or less, you pay your plan premium. If you’re married filing separately, but you lived with your spouse at any time during the taxable year, and your income is above $106,000 and below $394,000, you pay YPP and IRMAA of $78.60 each month. And, if you’re married filing separately, but you lived with your spouse at any time during the taxable year, and your income is $394,000 or above, you pay YPP and IRMAA of $85.80 each month.</a:t>
            </a:r>
          </a:p>
          <a:p>
            <a:pPr marL="0" marR="0" lvl="0" indent="0" algn="l" defTabSz="914400" rtl="0" eaLnBrk="1" fontAlgn="auto" latinLnBrk="0" hangingPunct="1">
              <a:spcAft>
                <a:spcPts val="600"/>
              </a:spcAft>
              <a:buClrTx/>
              <a:buSzTx/>
              <a:buFont typeface="Wingdings" panose="05000000000000000000" pitchFamily="2" charset="2"/>
              <a:buNone/>
              <a:tabLst/>
              <a:defRPr/>
            </a:pPr>
            <a:r>
              <a:rPr kumimoji="0" lang="en-US" sz="1100" b="0" i="0" u="none" strike="noStrike" kern="1200" cap="none" spc="0" normalizeH="0" baseline="0" noProof="0">
                <a:ln>
                  <a:noFill/>
                </a:ln>
                <a:solidFill>
                  <a:prstClr val="black"/>
                </a:solidFill>
                <a:effectLst/>
                <a:uLnTx/>
                <a:uFillTx/>
                <a:ea typeface="+mn-ea"/>
                <a:cs typeface="Arial"/>
              </a:rPr>
              <a:t>If your income changes for certain reasons, like divorce or retirement, you may be able to reduce your IRMAA. Visit </a:t>
            </a:r>
            <a:r>
              <a:rPr kumimoji="0" lang="en-US" sz="1100" b="0" i="0" u="none" strike="noStrike" kern="1200" cap="none" spc="0" normalizeH="0" baseline="0" noProof="0">
                <a:ln>
                  <a:noFill/>
                </a:ln>
                <a:solidFill>
                  <a:prstClr val="black"/>
                </a:solidFill>
                <a:effectLst/>
                <a:uLnTx/>
                <a:uFillTx/>
                <a:ea typeface="+mn-ea"/>
                <a:cs typeface="Arial"/>
                <a:hlinkClick r:id="rId3"/>
              </a:rPr>
              <a:t>SSA.gov/forms/ssa-44.pdf</a:t>
            </a:r>
            <a:r>
              <a:rPr kumimoji="0" lang="en-US" sz="1100" b="0" i="0" u="none" strike="noStrike" kern="1200" cap="none" spc="0" normalizeH="0" baseline="0" noProof="0">
                <a:ln>
                  <a:noFill/>
                </a:ln>
                <a:solidFill>
                  <a:prstClr val="black"/>
                </a:solidFill>
                <a:effectLst/>
                <a:uLnTx/>
                <a:uFillTx/>
                <a:ea typeface="+mn-ea"/>
                <a:cs typeface="Arial"/>
              </a:rPr>
              <a:t> to view and print a copy of the “Medicare Income-Related Monthly Adjustment Amount – Life-Changing Event” form.</a:t>
            </a:r>
          </a:p>
        </p:txBody>
      </p:sp>
    </p:spTree>
    <p:extLst>
      <p:ext uri="{BB962C8B-B14F-4D97-AF65-F5344CB8AC3E}">
        <p14:creationId xmlns:p14="http://schemas.microsoft.com/office/powerpoint/2010/main" val="154658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4788" y="3757507"/>
            <a:ext cx="6502400" cy="5502380"/>
          </a:xfrm>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120827" indent="-120827" defTabSz="966612">
              <a:spcAft>
                <a:spcPts val="600"/>
              </a:spcAft>
              <a:defRPr/>
            </a:pPr>
            <a:r>
              <a:rPr lang="en-US">
                <a:solidFill>
                  <a:prstClr val="black"/>
                </a:solidFill>
              </a:rPr>
              <a:t>Medicare Advantage Plans are available to most people with Medicare. </a:t>
            </a:r>
          </a:p>
          <a:p>
            <a:pPr marL="120827" indent="-120827" defTabSz="966612">
              <a:spcAft>
                <a:spcPts val="600"/>
              </a:spcAft>
              <a:defRPr/>
            </a:pPr>
            <a:r>
              <a:rPr lang="en-US">
                <a:solidFill>
                  <a:prstClr val="black"/>
                </a:solidFill>
              </a:rPr>
              <a:t>To be eligible to join a Medicare Advantage Plan, you must:</a:t>
            </a:r>
          </a:p>
          <a:p>
            <a:pPr marL="342900" lvl="1" indent="-114300" defTabSz="966612">
              <a:spcBef>
                <a:spcPts val="0"/>
              </a:spcBef>
              <a:spcAft>
                <a:spcPts val="600"/>
              </a:spcAft>
              <a:buFont typeface="Arial" panose="020B0604020202020204" pitchFamily="34" charset="0"/>
              <a:buChar char="•"/>
              <a:defRPr/>
            </a:pPr>
            <a:r>
              <a:rPr lang="en-US">
                <a:solidFill>
                  <a:prstClr val="black"/>
                </a:solidFill>
              </a:rPr>
              <a:t>Have Part A and Part B. </a:t>
            </a:r>
          </a:p>
          <a:p>
            <a:pPr marL="342900" lvl="1" indent="-114300" defTabSz="966612">
              <a:spcBef>
                <a:spcPts val="0"/>
              </a:spcBef>
              <a:spcAft>
                <a:spcPts val="600"/>
              </a:spcAft>
              <a:buFont typeface="Arial" panose="020B0604020202020204" pitchFamily="34" charset="0"/>
              <a:buChar char="•"/>
              <a:defRPr/>
            </a:pPr>
            <a:r>
              <a:rPr lang="en-US">
                <a:solidFill>
                  <a:prstClr val="black"/>
                </a:solidFill>
              </a:rPr>
              <a:t>Live in the plan’s geographic service area. </a:t>
            </a:r>
          </a:p>
          <a:p>
            <a:pPr marL="342900" lvl="1" indent="-114300" defTabSz="966612">
              <a:spcBef>
                <a:spcPts val="0"/>
              </a:spcBef>
              <a:spcAft>
                <a:spcPts val="600"/>
              </a:spcAft>
              <a:buFont typeface="Arial" panose="020B0604020202020204" pitchFamily="34" charset="0"/>
              <a:buChar char="•"/>
              <a:defRPr/>
            </a:pPr>
            <a:r>
              <a:rPr lang="en-US">
                <a:solidFill>
                  <a:prstClr val="black"/>
                </a:solidFill>
              </a:rPr>
              <a:t>Must be a U.S. citizen or lawfully present in the U.S. </a:t>
            </a:r>
          </a:p>
          <a:p>
            <a:pPr marL="120827" indent="-120827" defTabSz="966612">
              <a:spcAft>
                <a:spcPts val="600"/>
              </a:spcAft>
              <a:defRPr/>
            </a:pPr>
            <a:r>
              <a:rPr lang="en-US">
                <a:solidFill>
                  <a:prstClr val="black"/>
                </a:solidFill>
              </a:rPr>
              <a:t>To join, you must also agree to:</a:t>
            </a:r>
          </a:p>
          <a:p>
            <a:pPr marL="342900" lvl="1" indent="-114300" defTabSz="966612">
              <a:spcBef>
                <a:spcPts val="0"/>
              </a:spcBef>
              <a:spcAft>
                <a:spcPts val="600"/>
              </a:spcAft>
              <a:buFont typeface="Arial" panose="020B0604020202020204" pitchFamily="34" charset="0"/>
              <a:buChar char="•"/>
              <a:defRPr/>
            </a:pPr>
            <a:r>
              <a:rPr lang="en-US">
                <a:solidFill>
                  <a:prstClr val="black"/>
                </a:solidFill>
                <a:cs typeface="Arial" panose="020B0604020202020204" pitchFamily="34" charset="0"/>
              </a:rPr>
              <a:t>Provide the necessary information to the plan, like your Medicare Number, address, date of birth, and other important information.</a:t>
            </a:r>
          </a:p>
          <a:p>
            <a:pPr marL="342900" lvl="1" indent="-114300" defTabSz="966612">
              <a:spcBef>
                <a:spcPts val="0"/>
              </a:spcBef>
              <a:spcAft>
                <a:spcPts val="600"/>
              </a:spcAft>
              <a:buFont typeface="Arial" panose="020B0604020202020204" pitchFamily="34" charset="0"/>
              <a:buChar char="•"/>
              <a:defRPr/>
            </a:pPr>
            <a:r>
              <a:rPr lang="en-US">
                <a:solidFill>
                  <a:prstClr val="black"/>
                </a:solidFill>
                <a:cs typeface="Arial" panose="020B0604020202020204" pitchFamily="34" charset="0"/>
              </a:rPr>
              <a:t>Follow the plan’s rules.</a:t>
            </a:r>
          </a:p>
          <a:p>
            <a:pPr marL="342900" lvl="1" indent="-114300" defTabSz="966612">
              <a:spcBef>
                <a:spcPts val="0"/>
              </a:spcBef>
              <a:spcAft>
                <a:spcPts val="600"/>
              </a:spcAft>
              <a:buFont typeface="Arial" panose="020B0604020202020204" pitchFamily="34" charset="0"/>
              <a:buChar char="•"/>
              <a:defRPr/>
            </a:pPr>
            <a:r>
              <a:rPr lang="en-US">
                <a:cs typeface="Arial" panose="020B0604020202020204" pitchFamily="34" charset="0"/>
              </a:rPr>
              <a:t>Belong to one Medicare Advantage Plan at a time. However, you’re allowed to belong to both an MSA plan and a drug plan, or a PFFS Plan and a drug plan (if the PFFS Plan you belong to doesn’t offer drug coverage) at the same time.</a:t>
            </a:r>
          </a:p>
        </p:txBody>
      </p:sp>
    </p:spTree>
    <p:extLst>
      <p:ext uri="{BB962C8B-B14F-4D97-AF65-F5344CB8AC3E}">
        <p14:creationId xmlns:p14="http://schemas.microsoft.com/office/powerpoint/2010/main" val="3444772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2925" y="3757507"/>
            <a:ext cx="6498620" cy="550198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a:spcAft>
                <a:spcPts val="600"/>
              </a:spcAft>
              <a:buNone/>
              <a:defRPr/>
            </a:pPr>
            <a:r>
              <a:rPr lang="en-US" dirty="0">
                <a:solidFill>
                  <a:prstClr val="black"/>
                </a:solidFill>
              </a:rPr>
              <a:t>Not all Medicare Advantage Plans work the same way. Before you join, you can find and compare Medicare health plans in your area by visiting </a:t>
            </a:r>
            <a:r>
              <a:rPr lang="en-US" dirty="0">
                <a:cs typeface="Arial" panose="020B0604020202020204" pitchFamily="34" charset="0"/>
                <a:hlinkClick r:id="rId3"/>
              </a:rPr>
              <a:t>Medicare.gov/plan-compare</a:t>
            </a:r>
            <a:r>
              <a:rPr lang="en-US" dirty="0">
                <a:cs typeface="Arial" panose="020B0604020202020204" pitchFamily="34" charset="0"/>
              </a:rPr>
              <a:t>.</a:t>
            </a:r>
            <a:r>
              <a:rPr lang="en-US" dirty="0">
                <a:solidFill>
                  <a:prstClr val="black"/>
                </a:solidFill>
              </a:rPr>
              <a:t> Once you understand the plan’s rules and costs, use one of these ways to join: </a:t>
            </a:r>
          </a:p>
          <a:p>
            <a:pPr>
              <a:spcAft>
                <a:spcPts val="600"/>
              </a:spcAft>
              <a:defRPr/>
            </a:pPr>
            <a:r>
              <a:rPr lang="en-US" dirty="0">
                <a:cs typeface="Arial" panose="020B0604020202020204" pitchFamily="34" charset="0"/>
              </a:rPr>
              <a:t>Visit </a:t>
            </a:r>
            <a:r>
              <a:rPr lang="en-US" dirty="0">
                <a:cs typeface="Arial" panose="020B0604020202020204" pitchFamily="34" charset="0"/>
                <a:hlinkClick r:id="rId3"/>
              </a:rPr>
              <a:t>Medicare.gov/plan-compare</a:t>
            </a:r>
            <a:r>
              <a:rPr lang="en-US" dirty="0">
                <a:cs typeface="Arial" panose="020B0604020202020204" pitchFamily="34" charset="0"/>
              </a:rPr>
              <a:t>, search by ZIP code to find a plan, and select “Enroll” for the plan you want to join. You can also log in to your secure Medicare account for personalized results. If you have questions about a plan, select “Plan Details” on the search results page to get the plan’s contact information. </a:t>
            </a:r>
          </a:p>
          <a:p>
            <a:pPr>
              <a:spcAft>
                <a:spcPts val="600"/>
              </a:spcAft>
              <a:defRPr/>
            </a:pPr>
            <a:r>
              <a:rPr lang="en-US" dirty="0">
                <a:cs typeface="Arial" panose="020B0604020202020204" pitchFamily="34" charset="0"/>
              </a:rPr>
              <a:t>Visit the plan’s website to find out if you can join online. </a:t>
            </a:r>
          </a:p>
          <a:p>
            <a:pPr>
              <a:spcAft>
                <a:spcPts val="600"/>
              </a:spcAft>
              <a:defRPr/>
            </a:pPr>
            <a:r>
              <a:rPr lang="en-US" dirty="0"/>
              <a:t>Call the plan you want to join. </a:t>
            </a:r>
          </a:p>
          <a:p>
            <a:pPr>
              <a:spcAft>
                <a:spcPts val="600"/>
              </a:spcAft>
              <a:defRPr/>
            </a:pPr>
            <a:r>
              <a:rPr lang="en-US" dirty="0">
                <a:cs typeface="Arial" panose="020B0604020202020204" pitchFamily="34" charset="0"/>
              </a:rPr>
              <a:t>Fill out a paper enrollment form. Contact the plan to get an enrollment form, fill it out, and return it to the plan. All plans must offer this option. </a:t>
            </a:r>
          </a:p>
          <a:p>
            <a:pPr>
              <a:spcAft>
                <a:spcPts val="600"/>
              </a:spcAft>
              <a:defRPr/>
            </a:pPr>
            <a:r>
              <a:rPr lang="en-US" dirty="0">
                <a:cs typeface="Arial" panose="020B0604020202020204" pitchFamily="34" charset="0"/>
              </a:rPr>
              <a:t>Call 1-800-MEDICARE (1-800-633-4227). TTY users can call 1-877-486-2048. </a:t>
            </a:r>
          </a:p>
          <a:p>
            <a:pPr marL="0" indent="0">
              <a:spcAft>
                <a:spcPts val="600"/>
              </a:spcAft>
              <a:buNone/>
              <a:defRPr/>
            </a:pPr>
            <a:r>
              <a:rPr lang="en-US" dirty="0">
                <a:cs typeface="Arial" panose="020B0604020202020204" pitchFamily="34" charset="0"/>
              </a:rPr>
              <a:t>When you join a Medicare Advantage Plan, you’ll have to provide this information from your Medicare card: </a:t>
            </a:r>
          </a:p>
          <a:p>
            <a:pPr>
              <a:spcAft>
                <a:spcPts val="600"/>
              </a:spcAft>
              <a:defRPr/>
            </a:pPr>
            <a:r>
              <a:rPr lang="en-US" dirty="0">
                <a:cs typeface="Arial" panose="020B0604020202020204" pitchFamily="34" charset="0"/>
              </a:rPr>
              <a:t>Your Medicare Number </a:t>
            </a:r>
          </a:p>
          <a:p>
            <a:pPr>
              <a:spcAft>
                <a:spcPts val="600"/>
              </a:spcAft>
              <a:defRPr/>
            </a:pPr>
            <a:r>
              <a:rPr lang="en-US" dirty="0">
                <a:cs typeface="Arial" panose="020B0604020202020204" pitchFamily="34" charset="0"/>
              </a:rPr>
              <a:t>The date your Part A and Part B coverage started</a:t>
            </a:r>
          </a:p>
          <a:p>
            <a:pPr marL="0" indent="0">
              <a:spcAft>
                <a:spcPts val="600"/>
              </a:spcAft>
              <a:buNone/>
              <a:defRPr/>
            </a:pPr>
            <a:r>
              <a:rPr lang="en-US" dirty="0">
                <a:cs typeface="Arial" panose="020B0604020202020204" pitchFamily="34" charset="0"/>
              </a:rPr>
              <a:t>Remember, when you join a Medicare Advantage Plan, in most cases, you must use the card from your Medicare Advantage Plan to get your Medicare-covered services. For some services (like hospice care), you may need to show your red, white, and blue Medicare card.</a:t>
            </a:r>
          </a:p>
          <a:p>
            <a:pPr marL="0" indent="0">
              <a:spcAft>
                <a:spcPts val="600"/>
              </a:spcAft>
              <a:buNone/>
              <a:defRPr/>
            </a:pPr>
            <a:endParaRPr lang="en-US" dirty="0">
              <a:solidFill>
                <a:prstClr val="black"/>
              </a:solidFill>
            </a:endParaRPr>
          </a:p>
        </p:txBody>
      </p:sp>
    </p:spTree>
    <p:extLst>
      <p:ext uri="{BB962C8B-B14F-4D97-AF65-F5344CB8AC3E}">
        <p14:creationId xmlns:p14="http://schemas.microsoft.com/office/powerpoint/2010/main" val="3930999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3041" y="3757507"/>
            <a:ext cx="6939280" cy="5501984"/>
          </a:xfrm>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0" indent="0" defTabSz="966612">
              <a:spcAft>
                <a:spcPts val="600"/>
              </a:spcAft>
              <a:buNone/>
              <a:defRPr/>
            </a:pPr>
            <a:r>
              <a:rPr lang="en-US">
                <a:solidFill>
                  <a:prstClr val="black"/>
                </a:solidFill>
              </a:rPr>
              <a:t>You can join or switch Medicare Advantage Plans during 5 periods:</a:t>
            </a:r>
          </a:p>
          <a:p>
            <a:pPr marL="228600" lvl="0" indent="-228600">
              <a:spcAft>
                <a:spcPts val="600"/>
              </a:spcAft>
              <a:buClrTx/>
              <a:buFont typeface="+mj-lt"/>
              <a:buAutoNum type="arabicPeriod"/>
              <a:defRPr/>
            </a:pPr>
            <a:r>
              <a:rPr lang="en-US"/>
              <a:t>During your Initial Enrollment Period (IEP) (when you first become eligible for Medicare) which begins 3 months immediately before your first entitlement to both Medicare Part A and Part B and ends on either:</a:t>
            </a:r>
          </a:p>
          <a:p>
            <a:pPr marL="401638" lvl="1" indent="-171450">
              <a:spcBef>
                <a:spcPts val="0"/>
              </a:spcBef>
              <a:spcAft>
                <a:spcPts val="600"/>
              </a:spcAft>
              <a:buFont typeface="Wingdings" panose="05000000000000000000" pitchFamily="2" charset="2"/>
              <a:buChar char="§"/>
              <a:defRPr/>
            </a:pPr>
            <a:r>
              <a:rPr lang="en-US"/>
              <a:t>The last day of the second month after the month you’re first entitled to both Part A and Part B, or</a:t>
            </a:r>
          </a:p>
          <a:p>
            <a:pPr marL="401638" lvl="1" indent="-171450">
              <a:spcBef>
                <a:spcPts val="0"/>
              </a:spcBef>
              <a:spcAft>
                <a:spcPts val="600"/>
              </a:spcAft>
              <a:buFont typeface="Wingdings" panose="05000000000000000000" pitchFamily="2" charset="2"/>
              <a:buChar char="§"/>
              <a:defRPr/>
            </a:pPr>
            <a:r>
              <a:rPr lang="en-US"/>
              <a:t>The last day of your Part B IEP, whichever is later. </a:t>
            </a:r>
          </a:p>
          <a:p>
            <a:pPr marL="228600" lvl="1">
              <a:spcBef>
                <a:spcPts val="0"/>
              </a:spcBef>
              <a:spcAft>
                <a:spcPts val="600"/>
              </a:spcAft>
              <a:defRPr/>
            </a:pPr>
            <a:r>
              <a:rPr lang="en-US" b="1">
                <a:cs typeface="Arial" panose="020B0604020202020204" pitchFamily="34" charset="0"/>
              </a:rPr>
              <a:t>The effective date may not be earlier than the first day you’re entitled to both Medicare Part A and </a:t>
            </a:r>
            <a:br>
              <a:rPr lang="en-US" b="1">
                <a:cs typeface="Arial" panose="020B0604020202020204" pitchFamily="34" charset="0"/>
              </a:rPr>
            </a:br>
            <a:r>
              <a:rPr lang="en-US" b="1">
                <a:cs typeface="Arial" panose="020B0604020202020204" pitchFamily="34" charset="0"/>
              </a:rPr>
              <a:t>Part B.</a:t>
            </a:r>
          </a:p>
          <a:p>
            <a:pPr marL="400050" lvl="2" indent="-171450">
              <a:spcBef>
                <a:spcPts val="0"/>
              </a:spcBef>
              <a:spcAft>
                <a:spcPts val="600"/>
              </a:spcAft>
              <a:buSzPct val="100000"/>
              <a:buFont typeface="Wingdings" panose="05000000000000000000" pitchFamily="2" charset="2"/>
              <a:buChar char="§"/>
              <a:defRPr/>
            </a:pPr>
            <a:r>
              <a:rPr lang="en-US">
                <a:cs typeface="Arial" panose="020B0604020202020204" pitchFamily="34" charset="0"/>
              </a:rPr>
              <a:t>If you join during the first 3 months of your IEP, coverage begins the 1</a:t>
            </a:r>
            <a:r>
              <a:rPr lang="en-US" baseline="30000">
                <a:cs typeface="Arial" panose="020B0604020202020204" pitchFamily="34" charset="0"/>
              </a:rPr>
              <a:t>st</a:t>
            </a:r>
            <a:r>
              <a:rPr lang="en-US">
                <a:cs typeface="Arial" panose="020B0604020202020204" pitchFamily="34" charset="0"/>
              </a:rPr>
              <a:t> day of the month you’re entitled to both Part A and Part B.</a:t>
            </a:r>
          </a:p>
          <a:p>
            <a:pPr marL="400050" lvl="2" indent="-171450">
              <a:spcBef>
                <a:spcPts val="0"/>
              </a:spcBef>
              <a:spcAft>
                <a:spcPts val="600"/>
              </a:spcAft>
              <a:buSzPct val="100000"/>
              <a:buFont typeface="Wingdings" panose="05000000000000000000" pitchFamily="2" charset="2"/>
              <a:buChar char="§"/>
              <a:defRPr/>
            </a:pPr>
            <a:r>
              <a:rPr lang="en-US">
                <a:cs typeface="Arial" panose="020B0604020202020204" pitchFamily="34" charset="0"/>
              </a:rPr>
              <a:t>If you join after entitlement to both Part A and Part B, coverage begins the 1</a:t>
            </a:r>
            <a:r>
              <a:rPr lang="en-US" baseline="30000">
                <a:cs typeface="Arial" panose="020B0604020202020204" pitchFamily="34" charset="0"/>
              </a:rPr>
              <a:t>st</a:t>
            </a:r>
            <a:r>
              <a:rPr lang="en-US">
                <a:cs typeface="Arial" panose="020B0604020202020204" pitchFamily="34" charset="0"/>
              </a:rPr>
              <a:t> day of the month after the month you requested enrollment.</a:t>
            </a:r>
          </a:p>
          <a:p>
            <a:pPr marL="228600" indent="-228600">
              <a:spcAft>
                <a:spcPts val="600"/>
              </a:spcAft>
              <a:buSzPct val="100000"/>
              <a:buFont typeface="+mj-lt"/>
              <a:buAutoNum type="arabicPeriod"/>
              <a:defRPr/>
            </a:pPr>
            <a:r>
              <a:rPr lang="en-US">
                <a:solidFill>
                  <a:prstClr val="black"/>
                </a:solidFill>
              </a:rPr>
              <a:t>During the yearly Open </a:t>
            </a:r>
            <a:r>
              <a:rPr lang="en-US">
                <a:solidFill>
                  <a:prstClr val="black"/>
                </a:solidFill>
                <a:cs typeface="Arial" panose="020B0604020202020204" pitchFamily="34" charset="0"/>
              </a:rPr>
              <a:t>Enrollment Period (OEP), which is from October 15–December 7, a</a:t>
            </a:r>
            <a:r>
              <a:rPr lang="en-US">
                <a:solidFill>
                  <a:prstClr val="black"/>
                </a:solidFill>
              </a:rPr>
              <a:t>nyone with </a:t>
            </a:r>
            <a:r>
              <a:rPr lang="en-US">
                <a:solidFill>
                  <a:prstClr val="black"/>
                </a:solidFill>
                <a:cs typeface="Arial" panose="020B0604020202020204" pitchFamily="34" charset="0"/>
              </a:rPr>
              <a:t>Medicare can join, switch, or drop a Medicare Advantage Plan (with or without drug coverage). Your coverage will begin on January 1 (as long as the plan gets your request by December 7).</a:t>
            </a:r>
          </a:p>
          <a:p>
            <a:pPr marL="0" indent="0" defTabSz="948439">
              <a:spcAft>
                <a:spcPts val="600"/>
              </a:spcAft>
              <a:buNone/>
              <a:defRPr/>
            </a:pPr>
            <a:endParaRPr lang="en-US">
              <a:solidFill>
                <a:prstClr val="black"/>
              </a:solidFill>
            </a:endParaRPr>
          </a:p>
        </p:txBody>
      </p:sp>
    </p:spTree>
    <p:extLst>
      <p:ext uri="{BB962C8B-B14F-4D97-AF65-F5344CB8AC3E}">
        <p14:creationId xmlns:p14="http://schemas.microsoft.com/office/powerpoint/2010/main" val="705437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8"/>
            <a:ext cx="6961254" cy="5502380"/>
          </a:xfrm>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228600" indent="-228600">
              <a:spcAft>
                <a:spcPts val="600"/>
              </a:spcAft>
              <a:buFont typeface="+mj-lt"/>
              <a:buAutoNum type="arabicPeriod" startAt="3"/>
              <a:defRPr/>
            </a:pPr>
            <a:r>
              <a:rPr lang="en-US">
                <a:solidFill>
                  <a:prstClr val="black"/>
                </a:solidFill>
                <a:cs typeface="Arial" panose="020B0604020202020204" pitchFamily="34" charset="0"/>
              </a:rPr>
              <a:t>If you’re enrolled in a Medicare Advantage Plan, you may join another Medicare Advantage Plan or disenroll from a Medicare Advantage Plan and return to Original Medicare during the Medicare Advantage Open Enrollment Period, which is from January 1–March 31 each year. Your coverage begins the 1</a:t>
            </a:r>
            <a:r>
              <a:rPr lang="en-US" baseline="30000">
                <a:solidFill>
                  <a:prstClr val="black"/>
                </a:solidFill>
                <a:cs typeface="Arial" panose="020B0604020202020204" pitchFamily="34" charset="0"/>
              </a:rPr>
              <a:t>st</a:t>
            </a:r>
            <a:r>
              <a:rPr lang="en-US">
                <a:solidFill>
                  <a:prstClr val="black"/>
                </a:solidFill>
                <a:cs typeface="Arial" panose="020B0604020202020204" pitchFamily="34" charset="0"/>
              </a:rPr>
              <a:t> day of the month after you enroll in the new plan. </a:t>
            </a:r>
            <a:endParaRPr lang="en-US">
              <a:solidFill>
                <a:prstClr val="black"/>
              </a:solidFill>
            </a:endParaRPr>
          </a:p>
          <a:p>
            <a:pPr marL="228600" lvl="1">
              <a:spcBef>
                <a:spcPts val="0"/>
              </a:spcBef>
              <a:spcAft>
                <a:spcPts val="600"/>
              </a:spcAft>
              <a:defRPr/>
            </a:pPr>
            <a:r>
              <a:rPr lang="en-US"/>
              <a:t>You can also use the Medicare Advantage Open Enrollment Period if you become eligible for a Medicare Advantage Plan (you have Medicare Part A and Part B) for the first time and are enrolled in a Medicare Advantage Plan during the first 3 months of becoming eligible. The Medicare Advantage Open Enrollment Period starts when you first have both Medicare Part A and Part B and ends on the last day of the 3</a:t>
            </a:r>
            <a:r>
              <a:rPr lang="en-US" baseline="30000"/>
              <a:t>rd</a:t>
            </a:r>
            <a:r>
              <a:rPr lang="en-US"/>
              <a:t> month of entitlement. </a:t>
            </a:r>
          </a:p>
          <a:p>
            <a:pPr marL="228600" lvl="1">
              <a:spcBef>
                <a:spcPts val="0"/>
              </a:spcBef>
              <a:spcAft>
                <a:spcPts val="600"/>
              </a:spcAft>
              <a:defRPr/>
            </a:pPr>
            <a:r>
              <a:rPr lang="en-US" b="1">
                <a:cs typeface="Arial" panose="020B0604020202020204" pitchFamily="34" charset="0"/>
              </a:rPr>
              <a:t>NOTE</a:t>
            </a:r>
            <a:r>
              <a:rPr lang="en-US">
                <a:cs typeface="Arial" panose="020B0604020202020204" pitchFamily="34" charset="0"/>
              </a:rPr>
              <a:t>: You can only make one change during the Medicare Advantage Open Enrollment Period. A</a:t>
            </a:r>
            <a:r>
              <a:rPr lang="en-US">
                <a:solidFill>
                  <a:prstClr val="black"/>
                </a:solidFill>
                <a:cs typeface="Arial" panose="020B0604020202020204" pitchFamily="34" charset="0"/>
              </a:rPr>
              <a:t>ny changes you make will be effective the 1</a:t>
            </a:r>
            <a:r>
              <a:rPr lang="en-US" baseline="30000">
                <a:solidFill>
                  <a:prstClr val="black"/>
                </a:solidFill>
                <a:cs typeface="Arial" panose="020B0604020202020204" pitchFamily="34" charset="0"/>
              </a:rPr>
              <a:t>st</a:t>
            </a:r>
            <a:r>
              <a:rPr lang="en-US">
                <a:solidFill>
                  <a:prstClr val="black"/>
                </a:solidFill>
                <a:cs typeface="Arial" panose="020B0604020202020204" pitchFamily="34" charset="0"/>
              </a:rPr>
              <a:t> of the month after the plan gets your request. </a:t>
            </a:r>
            <a:r>
              <a:rPr lang="en-US"/>
              <a:t>MSAs aren’t included in the Medicare Advantage Open Enrollment Period.</a:t>
            </a:r>
            <a:endParaRPr lang="en-US">
              <a:cs typeface="Arial" panose="020B0604020202020204" pitchFamily="34" charset="0"/>
            </a:endParaRPr>
          </a:p>
          <a:p>
            <a:pPr marL="228600" indent="-228600">
              <a:spcAft>
                <a:spcPts val="600"/>
              </a:spcAft>
              <a:buFont typeface="+mj-lt"/>
              <a:buAutoNum type="arabicPeriod" startAt="4"/>
              <a:defRPr/>
            </a:pPr>
            <a:r>
              <a:rPr lang="en-US"/>
              <a:t>Open Enrollment Period for Institutionalized Individuals (for people who live in certain institutions, like nursing homes). An individual who’s eligible to elect a Medicare Advantage Plan and who’s institutionalized isn’t limited in the number of elections or changes he or she can make. A Medicare Advantage-eligible institutionalized individual may at any time elect a Medicare Advantage Plan or change his or her election from a Medicare Advantage Plan to Original Medicare, to a different Medicare Advantage Plan, or from Original Medicare to a Medicare Advantage Plan. The Open Enrollment Period for Institutionalized Individuals ends 2 months after the month the individual moves out of the institution. Generally, coverage begins the 1</a:t>
            </a:r>
            <a:r>
              <a:rPr lang="en-US" baseline="30000"/>
              <a:t>st</a:t>
            </a:r>
            <a:r>
              <a:rPr lang="en-US"/>
              <a:t> day of the month after the plan gets your enrollment request.  </a:t>
            </a:r>
          </a:p>
        </p:txBody>
      </p:sp>
    </p:spTree>
    <p:extLst>
      <p:ext uri="{BB962C8B-B14F-4D97-AF65-F5344CB8AC3E}">
        <p14:creationId xmlns:p14="http://schemas.microsoft.com/office/powerpoint/2010/main" val="3951642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a:solidFill>
                  <a:prstClr val="black"/>
                </a:solidFill>
              </a:rPr>
              <a:t>Presenter Notes</a:t>
            </a:r>
          </a:p>
          <a:p>
            <a:pPr marL="0" indent="0" defTabSz="966612">
              <a:spcAft>
                <a:spcPts val="600"/>
              </a:spcAft>
              <a:buNone/>
              <a:defRPr/>
            </a:pPr>
            <a:r>
              <a:rPr lang="en-US">
                <a:solidFill>
                  <a:prstClr val="black"/>
                </a:solidFill>
              </a:rPr>
              <a:t>These materials are for trainers who are familiar with Medicare and would like to have prepared information for their presentations.</a:t>
            </a:r>
          </a:p>
          <a:p>
            <a:pPr marL="0" indent="0" defTabSz="966612">
              <a:spcAft>
                <a:spcPts val="600"/>
              </a:spcAft>
              <a:buNone/>
              <a:defRPr/>
            </a:pPr>
            <a:r>
              <a:rPr lang="en-US">
                <a:solidFill>
                  <a:prstClr val="black"/>
                </a:solidFill>
              </a:rPr>
              <a:t>The module consists of 68 slides with speaker’s notes and includes resource links and check your knowledge questions. </a:t>
            </a:r>
          </a:p>
          <a:p>
            <a:pPr marL="0" indent="0" defTabSz="966612">
              <a:spcAft>
                <a:spcPts val="600"/>
              </a:spcAft>
              <a:buNone/>
              <a:defRPr/>
            </a:pPr>
            <a:r>
              <a:rPr lang="en-US">
                <a:solidFill>
                  <a:prstClr val="black"/>
                </a:solidFill>
              </a:rPr>
              <a:t>The lessons in this module explain Medicare health plan options other than Original Medicare. </a:t>
            </a:r>
          </a:p>
          <a:p>
            <a:pPr marL="0" indent="0" fontAlgn="base">
              <a:spcAft>
                <a:spcPts val="600"/>
              </a:spcAft>
              <a:buNone/>
            </a:pPr>
            <a:r>
              <a:rPr lang="en-US">
                <a:solidFill>
                  <a:prstClr val="black"/>
                </a:solidFill>
              </a:rPr>
              <a:t>It takes about 60 minutes to present. Allow approximately 15 more minutes for discussion, questions, and answers. You should </a:t>
            </a:r>
            <a:r>
              <a:rPr lang="en-US">
                <a:solidFill>
                  <a:srgbClr val="000000"/>
                </a:solidFill>
              </a:rPr>
              <a:t>consider adding more time for additional activities you want to include.</a:t>
            </a: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8"/>
            <a:ext cx="6990080" cy="5502380"/>
          </a:xfrm>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228600" indent="-228600">
              <a:spcAft>
                <a:spcPts val="600"/>
              </a:spcAft>
              <a:buFont typeface="+mj-lt"/>
              <a:buAutoNum type="arabicPeriod" startAt="5"/>
              <a:defRPr/>
            </a:pPr>
            <a:r>
              <a:rPr lang="en-US">
                <a:solidFill>
                  <a:prstClr val="black"/>
                </a:solidFill>
                <a:cs typeface="Arial" panose="020B0604020202020204" pitchFamily="34" charset="0"/>
              </a:rPr>
              <a:t>In most cases, you must stay enrolled in your plan for the calendar year starting the date your coverage begins. However, in certain situations, you may be able to join, switch, or drop a Medicare Advantage Plan during a Special Enrollment Period (SEP) when certain events happen in your life, like moving to a new address, losing or changing your current coverage, getting Medicaid, or getting Extra Help to pay drug costs. </a:t>
            </a:r>
          </a:p>
          <a:p>
            <a:pPr marL="228600" lvl="1">
              <a:spcBef>
                <a:spcPts val="0"/>
              </a:spcBef>
              <a:spcAft>
                <a:spcPts val="600"/>
              </a:spcAft>
              <a:defRPr/>
            </a:pPr>
            <a:r>
              <a:rPr lang="en-US">
                <a:cs typeface="Arial" panose="020B0604020202020204" pitchFamily="34" charset="0"/>
              </a:rPr>
              <a:t>There are various types of SEPs, like SEPs for people who are eligible for both Medicare and full Medicaid coverage, individuals whose current plan terminates, or who meet “exceptional conditions” (like, if you joined a plan based on misleading or incorrect information from a plan representative or State Health Insurance Program (SHIP), or if you’re notified that there’s a significant change in your plan’s provider network). </a:t>
            </a:r>
            <a:r>
              <a:rPr lang="en-US">
                <a:solidFill>
                  <a:prstClr val="black"/>
                </a:solidFill>
                <a:cs typeface="Arial" panose="020B0604020202020204" pitchFamily="34" charset="0"/>
              </a:rPr>
              <a:t>Check with your plan for more information. You may also qualify for an SEP to sign up for Medicare (and join a Medicare Advantage Plan) if you miss an enrollment period because of certain exceptional circumstances, like if you’re impacted by a natural disaster or an emergency.</a:t>
            </a:r>
          </a:p>
          <a:p>
            <a:pPr marL="228600" lvl="1">
              <a:spcBef>
                <a:spcPts val="0"/>
              </a:spcBef>
              <a:spcAft>
                <a:spcPts val="600"/>
              </a:spcAft>
              <a:defRPr/>
            </a:pPr>
            <a:r>
              <a:rPr lang="en-US">
                <a:solidFill>
                  <a:prstClr val="black"/>
                </a:solidFill>
                <a:cs typeface="Arial" panose="020B0604020202020204" pitchFamily="34" charset="0"/>
              </a:rPr>
              <a:t>Your coverage begins the 1</a:t>
            </a:r>
            <a:r>
              <a:rPr lang="en-US" baseline="30000">
                <a:solidFill>
                  <a:prstClr val="black"/>
                </a:solidFill>
                <a:cs typeface="Arial" panose="020B0604020202020204" pitchFamily="34" charset="0"/>
              </a:rPr>
              <a:t>st</a:t>
            </a:r>
            <a:r>
              <a:rPr lang="en-US">
                <a:solidFill>
                  <a:prstClr val="black"/>
                </a:solidFill>
                <a:cs typeface="Arial" panose="020B0604020202020204" pitchFamily="34" charset="0"/>
              </a:rPr>
              <a:t> day of the month after the month the plan gets your enrollment request, unless otherwise noted.</a:t>
            </a:r>
          </a:p>
          <a:p>
            <a:pPr marL="0" indent="0">
              <a:spcAft>
                <a:spcPts val="600"/>
              </a:spcAft>
              <a:buNone/>
              <a:defRPr/>
            </a:pPr>
            <a:r>
              <a:rPr lang="en-US">
                <a:solidFill>
                  <a:prstClr val="black"/>
                </a:solidFill>
                <a:cs typeface="Arial" panose="020B0604020202020204" pitchFamily="34" charset="0"/>
              </a:rPr>
              <a:t>For more information about SEPs, </a:t>
            </a:r>
            <a:r>
              <a:rPr lang="en-US">
                <a:solidFill>
                  <a:prstClr val="black"/>
                </a:solidFill>
              </a:rPr>
              <a:t>review the </a:t>
            </a:r>
            <a:r>
              <a:rPr lang="en-US">
                <a:solidFill>
                  <a:prstClr val="black"/>
                </a:solidFill>
                <a:cs typeface="Arial" panose="020B0604020202020204" pitchFamily="34" charset="0"/>
              </a:rPr>
              <a:t>“</a:t>
            </a:r>
            <a:r>
              <a:rPr lang="en-US">
                <a:solidFill>
                  <a:prstClr val="black"/>
                </a:solidFill>
              </a:rPr>
              <a:t>CY Medicare Advantage and Part D Enrollment and Disenrollment Guidance” at </a:t>
            </a:r>
            <a:r>
              <a:rPr lang="en-US">
                <a:solidFill>
                  <a:prstClr val="black"/>
                </a:solidFill>
                <a:hlinkClick r:id="rId3"/>
              </a:rPr>
              <a:t>CMS.gov/medicare/enrollment-renewal/part-d-enrollment-eligibility</a:t>
            </a:r>
            <a:r>
              <a:rPr lang="en-US">
                <a:solidFill>
                  <a:prstClr val="black"/>
                </a:solidFill>
              </a:rPr>
              <a:t>. </a:t>
            </a:r>
            <a:r>
              <a:rPr lang="en-US">
                <a:solidFill>
                  <a:prstClr val="black"/>
                </a:solidFill>
                <a:cs typeface="Arial" panose="020B0604020202020204" pitchFamily="34" charset="0"/>
              </a:rPr>
              <a:t>For updates, visit </a:t>
            </a:r>
            <a:r>
              <a:rPr lang="en-US">
                <a:solidFill>
                  <a:prstClr val="black"/>
                </a:solidFill>
                <a:hlinkClick r:id="rId4"/>
              </a:rPr>
              <a:t>Medicare.gov/basics/get-started-with-</a:t>
            </a:r>
            <a:r>
              <a:rPr lang="en-US" err="1">
                <a:solidFill>
                  <a:prstClr val="black"/>
                </a:solidFill>
                <a:hlinkClick r:id="rId4"/>
              </a:rPr>
              <a:t>medicare</a:t>
            </a:r>
            <a:r>
              <a:rPr lang="en-US">
                <a:solidFill>
                  <a:prstClr val="black"/>
                </a:solidFill>
                <a:hlinkClick r:id="rId4"/>
              </a:rPr>
              <a:t>/get-more-coverage/joining-a-plan</a:t>
            </a:r>
            <a:r>
              <a:rPr lang="en-US">
                <a:solidFill>
                  <a:prstClr val="black"/>
                </a:solidFill>
                <a:cs typeface="Arial" panose="020B0604020202020204" pitchFamily="34" charset="0"/>
              </a:rPr>
              <a:t>.   </a:t>
            </a:r>
          </a:p>
        </p:txBody>
      </p:sp>
    </p:spTree>
    <p:extLst>
      <p:ext uri="{BB962C8B-B14F-4D97-AF65-F5344CB8AC3E}">
        <p14:creationId xmlns:p14="http://schemas.microsoft.com/office/powerpoint/2010/main" val="3610936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a:spcAft>
                <a:spcPts val="600"/>
              </a:spcAft>
              <a:buNone/>
            </a:pPr>
            <a:r>
              <a:rPr lang="en-US" dirty="0">
                <a:cs typeface="Arial" panose="020B0604020202020204" pitchFamily="34" charset="0"/>
              </a:rPr>
              <a:t>If you’re already in a Medicare Advantage Plan and you want to disenroll or switch to another plan, you can:</a:t>
            </a:r>
          </a:p>
          <a:p>
            <a:pPr>
              <a:spcAft>
                <a:spcPts val="600"/>
              </a:spcAft>
            </a:pPr>
            <a:r>
              <a:rPr lang="en-US" dirty="0">
                <a:cs typeface="Arial" panose="020B0604020202020204" pitchFamily="34" charset="0"/>
              </a:rPr>
              <a:t>Elect a new Medicare Advantage Plan while still a member of a different plan. You’ll automatically be disenrolled from the old plan and enrolled in the new plan by CMS systems with no duplication or dela</a:t>
            </a:r>
            <a:r>
              <a:rPr lang="en-US" dirty="0"/>
              <a:t>y in coverage.</a:t>
            </a:r>
          </a:p>
          <a:p>
            <a:pPr>
              <a:spcAft>
                <a:spcPts val="600"/>
              </a:spcAft>
            </a:pPr>
            <a:r>
              <a:rPr lang="en-US" dirty="0">
                <a:cs typeface="Arial" panose="020B0604020202020204" pitchFamily="34" charset="0"/>
              </a:rPr>
              <a:t>Disenroll through the Medicare Advantage Plan or 1-800-MEDICARE (1-800-</a:t>
            </a:r>
            <a:r>
              <a:rPr lang="en-US" dirty="0">
                <a:solidFill>
                  <a:prstClr val="black"/>
                </a:solidFill>
              </a:rPr>
              <a:t>633‑4227) (TTY: 1‑877‑486‑2048), in which you’ll be automatically returned to Original Medicare.</a:t>
            </a:r>
            <a:endParaRPr lang="en-US" dirty="0">
              <a:cs typeface="Arial" panose="020B0604020202020204" pitchFamily="34" charset="0"/>
            </a:endParaRPr>
          </a:p>
          <a:p>
            <a:pPr indent="-109538">
              <a:spcAft>
                <a:spcPts val="600"/>
              </a:spcAft>
              <a:defRPr/>
            </a:pPr>
            <a:r>
              <a:rPr lang="en-US" dirty="0">
                <a:solidFill>
                  <a:prstClr val="black"/>
                </a:solidFill>
                <a:cs typeface="Arial" panose="020B0604020202020204" pitchFamily="34" charset="0"/>
              </a:rPr>
              <a:t>If you’re in a Medicare Advantage Plan and you join a separate drug plan, in most cases, you’ll be disenrolled from your Medicare Advantage Plan and returned to Original Medicare. </a:t>
            </a:r>
          </a:p>
          <a:p>
            <a:pPr indent="-109538">
              <a:spcAft>
                <a:spcPts val="600"/>
              </a:spcAft>
              <a:defRPr/>
            </a:pPr>
            <a:r>
              <a:rPr lang="en-US" dirty="0">
                <a:solidFill>
                  <a:prstClr val="black"/>
                </a:solidFill>
                <a:cs typeface="Arial" panose="020B0604020202020204" pitchFamily="34" charset="0"/>
              </a:rPr>
              <a:t>If you’re in a Medicare PFFS Plan or a Medicare MSA Plan that doesn’t offer drug coverage, you can join a separate drug plan to add drug coverage. </a:t>
            </a:r>
          </a:p>
          <a:p>
            <a:pPr marL="0" indent="0">
              <a:spcAft>
                <a:spcPts val="600"/>
              </a:spcAft>
              <a:buNone/>
              <a:defRPr/>
            </a:pPr>
            <a:r>
              <a:rPr lang="en-US" dirty="0">
                <a:solidFill>
                  <a:prstClr val="black"/>
                </a:solidFill>
                <a:cs typeface="Arial" panose="020B0604020202020204" pitchFamily="34" charset="0"/>
              </a:rPr>
              <a:t>For more details on joining, switching, or dropping a Medicare Advantage Plan, </a:t>
            </a:r>
            <a:r>
              <a:rPr lang="en-US" dirty="0">
                <a:solidFill>
                  <a:prstClr val="black"/>
                </a:solidFill>
              </a:rPr>
              <a:t>visit </a:t>
            </a:r>
            <a:r>
              <a:rPr lang="en-US" dirty="0">
                <a:solidFill>
                  <a:prstClr val="black"/>
                </a:solidFill>
                <a:hlinkClick r:id="rId3"/>
              </a:rPr>
              <a:t>Medicare.gov/basics/get-started-with-medicare/get-more-coverage/joining-a-plan</a:t>
            </a:r>
            <a:r>
              <a:rPr lang="en-US" dirty="0">
                <a:solidFill>
                  <a:prstClr val="black"/>
                </a:solidFill>
              </a:rPr>
              <a:t>, and also </a:t>
            </a:r>
            <a:r>
              <a:rPr lang="en-US" dirty="0">
                <a:solidFill>
                  <a:prstClr val="black"/>
                </a:solidFill>
                <a:hlinkClick r:id="rId4"/>
              </a:rPr>
              <a:t>Medicare.gov/publications</a:t>
            </a:r>
            <a:r>
              <a:rPr lang="en-US" dirty="0">
                <a:solidFill>
                  <a:prstClr val="black"/>
                </a:solidFill>
              </a:rPr>
              <a:t> to </a:t>
            </a:r>
            <a:r>
              <a:rPr lang="en-US" dirty="0">
                <a:solidFill>
                  <a:prstClr val="black"/>
                </a:solidFill>
                <a:cs typeface="Arial" panose="020B0604020202020204" pitchFamily="34" charset="0"/>
              </a:rPr>
              <a:t>review “Understanding Medicare Advantage Plans” (CMS Product No. 12026). </a:t>
            </a:r>
          </a:p>
          <a:p>
            <a:pPr marL="0" indent="0">
              <a:spcBef>
                <a:spcPts val="600"/>
              </a:spcBef>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2337730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0" y="3757506"/>
            <a:ext cx="7132320" cy="5710343"/>
          </a:xfrm>
        </p:spPr>
        <p:txBody>
          <a:bodyPr/>
          <a:lstStyle/>
          <a:p>
            <a:pPr marL="0" indent="0" defTabSz="966612">
              <a:spcAft>
                <a:spcPts val="600"/>
              </a:spcAft>
              <a:buNone/>
              <a:defRPr/>
            </a:pPr>
            <a:r>
              <a:rPr lang="en-US" sz="1100" b="1">
                <a:solidFill>
                  <a:prstClr val="black"/>
                </a:solidFill>
                <a:ea typeface="ＭＳ Ｐゴシック" pitchFamily="84" charset="-128"/>
              </a:rPr>
              <a:t>This slide has animation.</a:t>
            </a:r>
            <a:endParaRPr lang="en-US" sz="1100">
              <a:solidFill>
                <a:prstClr val="black"/>
              </a:solidFill>
              <a:ea typeface="ＭＳ Ｐゴシック" pitchFamily="84" charset="-128"/>
            </a:endParaRPr>
          </a:p>
          <a:p>
            <a:pPr marL="0" indent="0" defTabSz="966612">
              <a:spcAft>
                <a:spcPts val="600"/>
              </a:spcAft>
              <a:buNone/>
              <a:defRPr/>
            </a:pPr>
            <a:r>
              <a:rPr lang="en-US" sz="1100" b="1">
                <a:solidFill>
                  <a:prstClr val="black"/>
                </a:solidFill>
                <a:ea typeface="ＭＳ Ｐゴシック" pitchFamily="84" charset="-128"/>
              </a:rPr>
              <a:t>Presenter Notes</a:t>
            </a:r>
          </a:p>
          <a:p>
            <a:pPr marL="0" indent="0">
              <a:spcAft>
                <a:spcPts val="600"/>
              </a:spcAft>
              <a:buNone/>
              <a:defRPr/>
            </a:pPr>
            <a:r>
              <a:rPr lang="en-US" sz="1100">
                <a:solidFill>
                  <a:prstClr val="black"/>
                </a:solidFill>
              </a:rPr>
              <a:t>When people with Medicaid who are enrolled in a Medicaid Managed Care Plan become eligible for Medicare, sometimes default enrollment is used to facilitate enrollment into an integrated D-SNP while maintaining continuity of Medicaid managed care services. </a:t>
            </a:r>
          </a:p>
          <a:p>
            <a:pPr marL="0" indent="0">
              <a:spcAft>
                <a:spcPts val="600"/>
              </a:spcAft>
              <a:buNone/>
              <a:defRPr/>
            </a:pPr>
            <a:r>
              <a:rPr lang="en-US" sz="1100"/>
              <a:t>Default enrollment:</a:t>
            </a:r>
          </a:p>
          <a:p>
            <a:pPr marL="119149" indent="-119149">
              <a:spcAft>
                <a:spcPts val="600"/>
              </a:spcAft>
              <a:defRPr/>
            </a:pPr>
            <a:r>
              <a:rPr lang="en-US" sz="1100"/>
              <a:t>Is an enrollment mechanism that allows Medicare Advantage organizations to provide seamless continuation of coverage when you become Medicare eligible. Through default enrollment, people with Medicaid in capitated managed care—and who remain in Medicaid managed care upon newly gaining Medicare eligibility—may be automatically enrolled into a D-SNP affiliated with the individuals’ Medicaid managed care organization (MCO). </a:t>
            </a:r>
          </a:p>
          <a:p>
            <a:pPr marL="119149" indent="-119149">
              <a:spcAft>
                <a:spcPts val="600"/>
              </a:spcAft>
              <a:defRPr/>
            </a:pPr>
            <a:r>
              <a:rPr lang="en-US" sz="1100"/>
              <a:t>Into the D-SNP is always effective the date you have both Part A and Part B for the first time. You can choose to opt out of (“decline”) default enrollment before it takes effect and instead get your Medicare services through Original Medicare, Programs of All-inclusive Care for the Elderly (PACE) (if you qualify), or another Medicare Advantage Plan. </a:t>
            </a:r>
          </a:p>
          <a:p>
            <a:pPr marL="119149" indent="-119149" defTabSz="966612">
              <a:spcAft>
                <a:spcPts val="600"/>
              </a:spcAft>
              <a:defRPr/>
            </a:pPr>
            <a:r>
              <a:rPr lang="en-US" sz="1100"/>
              <a:t>Is only permitted from Medicaid Managed Care plans into D-SNPs under the same organization when an enrollee is first eligible for Medicare. This approval process must be redone every 5 years. Organizations can no longer conduct default enrollment (previously known as “seamless conversion enrollment”) from non-Medicaid Managed Care plans. </a:t>
            </a:r>
          </a:p>
          <a:p>
            <a:pPr marL="119149" indent="-119149">
              <a:spcAft>
                <a:spcPts val="600"/>
              </a:spcAft>
              <a:defRPr/>
            </a:pPr>
            <a:r>
              <a:rPr lang="en-US" sz="1100"/>
              <a:t>May be offered by a Medicare Advantage organization if all the following conditions are met:</a:t>
            </a:r>
          </a:p>
          <a:p>
            <a:pPr marL="246688" lvl="2" indent="-122505" defTabSz="966612">
              <a:spcBef>
                <a:spcPts val="0"/>
              </a:spcBef>
              <a:spcAft>
                <a:spcPts val="600"/>
              </a:spcAft>
              <a:buSzTx/>
              <a:buFont typeface="Arial" panose="020B0604020202020204" pitchFamily="34" charset="0"/>
              <a:buChar char="•"/>
              <a:defRPr/>
            </a:pPr>
            <a:r>
              <a:rPr lang="en-US" sz="1100">
                <a:solidFill>
                  <a:prstClr val="black"/>
                </a:solidFill>
                <a:cs typeface="Arial" panose="020B0604020202020204" pitchFamily="34" charset="0"/>
              </a:rPr>
              <a:t> Plan must request and get CMS approval before implementing default enrollment; approvals last for 5 years</a:t>
            </a:r>
          </a:p>
          <a:p>
            <a:pPr marL="246688" lvl="2" indent="-122505" defTabSz="966612">
              <a:spcBef>
                <a:spcPts val="0"/>
              </a:spcBef>
              <a:spcAft>
                <a:spcPts val="600"/>
              </a:spcAft>
              <a:buSzTx/>
              <a:buFont typeface="Arial" panose="020B0604020202020204" pitchFamily="34" charset="0"/>
              <a:buChar char="•"/>
              <a:defRPr/>
            </a:pPr>
            <a:r>
              <a:rPr lang="en-US" sz="1100">
                <a:solidFill>
                  <a:prstClr val="black"/>
                </a:solidFill>
                <a:cs typeface="Arial" panose="020B0604020202020204" pitchFamily="34" charset="0"/>
              </a:rPr>
              <a:t> State(s) and CMS both determine if Medicare Advantage Plan can use default enrollment</a:t>
            </a:r>
          </a:p>
          <a:p>
            <a:pPr marL="246688" lvl="2" indent="-122505" defTabSz="966612">
              <a:spcBef>
                <a:spcPts val="0"/>
              </a:spcBef>
              <a:spcAft>
                <a:spcPts val="600"/>
              </a:spcAft>
              <a:buSzTx/>
              <a:buFont typeface="Arial" panose="020B0604020202020204" pitchFamily="34" charset="0"/>
              <a:buChar char="•"/>
              <a:defRPr/>
            </a:pPr>
            <a:r>
              <a:rPr lang="en-US" sz="1100">
                <a:solidFill>
                  <a:prstClr val="black"/>
                </a:solidFill>
                <a:cs typeface="Arial" panose="020B0604020202020204" pitchFamily="34" charset="0"/>
              </a:rPr>
              <a:t>Send a 60-day advance notice to enrollees; can opt out of default enrollment into Medicare D-SNP up to and including day prior to enrollment effective date</a:t>
            </a:r>
          </a:p>
          <a:p>
            <a:pPr marL="246688" lvl="2" indent="-122505" defTabSz="966612">
              <a:spcBef>
                <a:spcPts val="0"/>
              </a:spcBef>
              <a:spcAft>
                <a:spcPts val="600"/>
              </a:spcAft>
              <a:buSzTx/>
              <a:buFont typeface="Arial" panose="020B0604020202020204" pitchFamily="34" charset="0"/>
              <a:buChar char="•"/>
              <a:defRPr/>
            </a:pPr>
            <a:r>
              <a:rPr lang="en-US" sz="1100">
                <a:solidFill>
                  <a:prstClr val="black"/>
                </a:solidFill>
                <a:cs typeface="Arial" panose="020B0604020202020204" pitchFamily="34" charset="0"/>
              </a:rPr>
              <a:t> Coverage in Medicare Advantage Plan starts the same day as Part A/Part B effective dates</a:t>
            </a:r>
          </a:p>
          <a:p>
            <a:pPr marL="246688" lvl="2" indent="-122505" defTabSz="966612">
              <a:spcBef>
                <a:spcPts val="0"/>
              </a:spcBef>
              <a:spcAft>
                <a:spcPts val="600"/>
              </a:spcAft>
              <a:buSzTx/>
              <a:buFont typeface="Arial" panose="020B0604020202020204" pitchFamily="34" charset="0"/>
              <a:buChar char="•"/>
              <a:defRPr/>
            </a:pPr>
            <a:r>
              <a:rPr lang="en-US" sz="1100">
                <a:solidFill>
                  <a:prstClr val="black"/>
                </a:solidFill>
                <a:cs typeface="Arial" panose="020B0604020202020204" pitchFamily="34" charset="0"/>
              </a:rPr>
              <a:t> Can use Medicare Advantage Open Enrollment Period or a SEP to change after enrollment starts</a:t>
            </a:r>
          </a:p>
          <a:p>
            <a:pPr marL="0" lvl="1" defTabSz="966612">
              <a:spcBef>
                <a:spcPts val="0"/>
              </a:spcBef>
              <a:spcAft>
                <a:spcPts val="600"/>
              </a:spcAft>
              <a:defRPr/>
            </a:pPr>
            <a:r>
              <a:rPr lang="en-US" sz="1100">
                <a:solidFill>
                  <a:prstClr val="black"/>
                </a:solidFill>
                <a:cs typeface="Arial" panose="020B0604020202020204" pitchFamily="34" charset="0"/>
              </a:rPr>
              <a:t>For a list of Medicare Advantage organizations approved for default enrollment, visit </a:t>
            </a:r>
            <a:r>
              <a:rPr lang="en-US" sz="1100">
                <a:solidFill>
                  <a:prstClr val="black"/>
                </a:solidFill>
                <a:cs typeface="Arial" panose="020B0604020202020204" pitchFamily="34" charset="0"/>
                <a:hlinkClick r:id="rId3"/>
              </a:rPr>
              <a:t>CMS.gov/medicare/enrollment-renewal/managed-care-eligibility-enrollment</a:t>
            </a:r>
            <a:r>
              <a:rPr lang="en-US" sz="1100">
                <a:solidFill>
                  <a:prstClr val="black"/>
                </a:solidFill>
                <a:cs typeface="Arial" panose="020B0604020202020204" pitchFamily="34" charset="0"/>
              </a:rPr>
              <a:t>.  </a:t>
            </a:r>
          </a:p>
          <a:p>
            <a:pPr marL="0" lvl="1" defTabSz="966612">
              <a:spcBef>
                <a:spcPts val="0"/>
              </a:spcBef>
              <a:spcAft>
                <a:spcPts val="600"/>
              </a:spcAft>
              <a:defRPr/>
            </a:pPr>
            <a:r>
              <a:rPr lang="en-US" sz="1100" b="1">
                <a:solidFill>
                  <a:prstClr val="black"/>
                </a:solidFill>
                <a:cs typeface="Arial" panose="020B0604020202020204" pitchFamily="34" charset="0"/>
              </a:rPr>
              <a:t>Resource</a:t>
            </a:r>
            <a:r>
              <a:rPr lang="en-US" sz="1100">
                <a:solidFill>
                  <a:prstClr val="black"/>
                </a:solidFill>
                <a:cs typeface="Arial" panose="020B0604020202020204" pitchFamily="34" charset="0"/>
              </a:rPr>
              <a:t>: </a:t>
            </a:r>
            <a:r>
              <a:rPr lang="en-US" sz="1100" u="sng" spc="-10">
                <a:solidFill>
                  <a:srgbClr val="008080"/>
                </a:solidFill>
                <a:effectLst/>
                <a:uFill>
                  <a:solidFill>
                    <a:srgbClr val="0462C0"/>
                  </a:solidFill>
                </a:uFill>
                <a:ea typeface="Calibri" panose="020F0502020204030204" pitchFamily="34" charset="0"/>
                <a:hlinkClick r:id="rId4"/>
              </a:rPr>
              <a:t>CMS.gov/files/document/cy2025cdenrollmentanddisenrollmentguidancepdf.pdf</a:t>
            </a:r>
            <a:endParaRPr lang="en-US" sz="1100">
              <a:solidFill>
                <a:prstClr val="black"/>
              </a:solidFill>
              <a:cs typeface="Arial" panose="020B0604020202020204" pitchFamily="34" charset="0"/>
            </a:endParaRPr>
          </a:p>
        </p:txBody>
      </p:sp>
    </p:spTree>
    <p:extLst>
      <p:ext uri="{BB962C8B-B14F-4D97-AF65-F5344CB8AC3E}">
        <p14:creationId xmlns:p14="http://schemas.microsoft.com/office/powerpoint/2010/main" val="3096645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3825" y="3757507"/>
            <a:ext cx="7077075" cy="5501983"/>
          </a:xfrm>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endParaRPr lang="en-US" b="1" dirty="0">
              <a:solidFill>
                <a:prstClr val="black"/>
              </a:solidFill>
            </a:endParaRPr>
          </a:p>
          <a:p>
            <a:pPr marL="0" indent="0" defTabSz="966612">
              <a:spcAft>
                <a:spcPts val="600"/>
              </a:spcAft>
              <a:buNone/>
              <a:defRPr/>
            </a:pPr>
            <a:r>
              <a:rPr lang="en-US" b="1" dirty="0">
                <a:solidFill>
                  <a:prstClr val="black"/>
                </a:solidFill>
              </a:rPr>
              <a:t>Presenter Notes</a:t>
            </a:r>
          </a:p>
          <a:p>
            <a:pPr marL="0" indent="0">
              <a:spcAft>
                <a:spcPts val="600"/>
              </a:spcAft>
              <a:buNone/>
              <a:defRPr/>
            </a:pPr>
            <a:r>
              <a:rPr lang="en-US" dirty="0"/>
              <a:t>This mechanism allows a Medicare Advantage organization to use data it has from its non-Medicare lines of business (commercial, Marketplace, Medicaid, etc.) to get some of the information it would normally need to get from individuals in the enrollment request. The organization is required to get any data necessary from the individual that it doesn’t have from its data sharing.</a:t>
            </a:r>
          </a:p>
          <a:p>
            <a:pPr marL="0" indent="0">
              <a:spcAft>
                <a:spcPts val="600"/>
              </a:spcAft>
              <a:buNone/>
              <a:defRPr/>
            </a:pPr>
            <a:r>
              <a:rPr lang="en-US" dirty="0"/>
              <a:t>Use of this mechanism isn’t required. It’s up to the Medicare Advantage organization whether it has the capability and wants to share data between its Medicare and non-Medicare lines of business.</a:t>
            </a:r>
          </a:p>
          <a:p>
            <a:pPr marL="0" indent="0">
              <a:spcAft>
                <a:spcPts val="600"/>
              </a:spcAft>
              <a:buNone/>
              <a:defRPr/>
            </a:pPr>
            <a:r>
              <a:rPr lang="en-US" dirty="0"/>
              <a:t>The Medicare Advantage organization identifies individuals who are enrolled in its non-Medicare coverage, nearing Medicare eligibility (or recently enrolled), and in their Initial Coverage Election Period (ICEP)/IEP (your first opportunity to enroll in a Medicare Advantage Plan). It may conduct outreach to these current members and offer them the opportunity to enroll in their plan. Outreach efforts are considered marketing, and should clearly articulate the various plan offerings, plan structure, premium, costs, network, etc.</a:t>
            </a:r>
          </a:p>
          <a:p>
            <a:pPr marL="120827" indent="-120827" defTabSz="966612">
              <a:spcAft>
                <a:spcPts val="600"/>
              </a:spcAft>
              <a:defRPr/>
            </a:pPr>
            <a:r>
              <a:rPr lang="en-US" dirty="0"/>
              <a:t>Medicare Advantage organizations may only offer simplified enrollment to you if: </a:t>
            </a:r>
          </a:p>
          <a:p>
            <a:pPr marL="236715" lvl="1" indent="-120827" defTabSz="966612">
              <a:spcBef>
                <a:spcPts val="0"/>
              </a:spcBef>
              <a:spcAft>
                <a:spcPts val="600"/>
              </a:spcAft>
              <a:defRPr/>
            </a:pPr>
            <a:r>
              <a:rPr lang="en-US" dirty="0"/>
              <a:t>• You’re in your ICEP based on your initial enrollment in Medicare Part A and Part B (After enrollment starts, an individual can use an election period, for which he/she qualifies, to disenroll from the plan if they choose to do so); </a:t>
            </a:r>
          </a:p>
          <a:p>
            <a:pPr marL="236715" lvl="1" indent="-120827" defTabSz="966612">
              <a:spcBef>
                <a:spcPts val="0"/>
              </a:spcBef>
              <a:spcAft>
                <a:spcPts val="600"/>
              </a:spcAft>
              <a:defRPr/>
            </a:pPr>
            <a:r>
              <a:rPr lang="en-US" dirty="0"/>
              <a:t>• You’re enrolled in any type of non-Medicare plan under the same organization (or an entity under the same parent organization as the Medicare Advantage organization); and </a:t>
            </a:r>
          </a:p>
          <a:p>
            <a:pPr marL="236715" lvl="1" indent="-120827" defTabSz="966612">
              <a:spcBef>
                <a:spcPts val="0"/>
              </a:spcBef>
              <a:spcAft>
                <a:spcPts val="600"/>
              </a:spcAft>
              <a:defRPr/>
            </a:pPr>
            <a:r>
              <a:rPr lang="en-US" dirty="0"/>
              <a:t>• You don’t have a break in coverage between the non-Medicare plan and the Medicare Advantage Plan</a:t>
            </a:r>
            <a:endParaRPr lang="en-US" dirty="0">
              <a:solidFill>
                <a:prstClr val="black"/>
              </a:solidFill>
            </a:endParaRPr>
          </a:p>
          <a:p>
            <a:pPr marL="0" indent="0">
              <a:spcAft>
                <a:spcPts val="600"/>
              </a:spcAft>
              <a:buNone/>
              <a:defRPr/>
            </a:pPr>
            <a:r>
              <a:rPr lang="en-US" b="1" dirty="0">
                <a:solidFill>
                  <a:prstClr val="black"/>
                </a:solidFill>
              </a:rPr>
              <a:t>Source</a:t>
            </a:r>
            <a:r>
              <a:rPr lang="en-US" dirty="0">
                <a:solidFill>
                  <a:prstClr val="black"/>
                </a:solidFill>
              </a:rPr>
              <a:t>: </a:t>
            </a:r>
            <a:r>
              <a:rPr lang="en-US" u="sng" spc="-10" dirty="0">
                <a:solidFill>
                  <a:srgbClr val="008080"/>
                </a:solidFill>
                <a:effectLst/>
                <a:uFill>
                  <a:solidFill>
                    <a:srgbClr val="0462C0"/>
                  </a:solidFill>
                </a:uFill>
                <a:ea typeface="Calibri" panose="020F0502020204030204" pitchFamily="34" charset="0"/>
                <a:hlinkClick r:id="rId3"/>
              </a:rPr>
              <a:t>CMS.gov/files/document/cy2025cdenrollmentanddisenrollmentguidancepdf.pdf</a:t>
            </a:r>
            <a:endParaRPr lang="en-US" dirty="0">
              <a:solidFill>
                <a:prstClr val="black"/>
              </a:solidFill>
            </a:endParaRPr>
          </a:p>
          <a:p>
            <a:pPr marL="0" indent="0" defTabSz="966612">
              <a:spcAft>
                <a:spcPts val="600"/>
              </a:spcAft>
              <a:buNone/>
              <a:defRPr/>
            </a:pPr>
            <a:endParaRPr lang="en-US" sz="1100" dirty="0">
              <a:solidFill>
                <a:prstClr val="black"/>
              </a:solidFill>
            </a:endParaRPr>
          </a:p>
          <a:p>
            <a:pPr marL="0" indent="0" defTabSz="966612">
              <a:spcAft>
                <a:spcPts val="600"/>
              </a:spcAft>
              <a:buNone/>
              <a:defRPr/>
            </a:pPr>
            <a:endParaRPr lang="en-US" sz="1100" dirty="0">
              <a:solidFill>
                <a:prstClr val="black"/>
              </a:solidFill>
              <a:cs typeface="+mn-cs"/>
            </a:endParaRPr>
          </a:p>
        </p:txBody>
      </p:sp>
    </p:spTree>
    <p:extLst>
      <p:ext uri="{BB962C8B-B14F-4D97-AF65-F5344CB8AC3E}">
        <p14:creationId xmlns:p14="http://schemas.microsoft.com/office/powerpoint/2010/main" val="249422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5488" y="3757507"/>
            <a:ext cx="6861543" cy="5501983"/>
          </a:xfrm>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119149" indent="-119149" defTabSz="966612">
              <a:spcAft>
                <a:spcPts val="600"/>
              </a:spcAft>
              <a:defRPr/>
            </a:pPr>
            <a:r>
              <a:rPr lang="en-US">
                <a:solidFill>
                  <a:prstClr val="black"/>
                </a:solidFill>
              </a:rPr>
              <a:t>Network-based Medicare Advantage Plans can make changes to their network of contracted providers at any time during the year. It’s important to note that CMS has safeguards in place to ensure that you’re protected from medical care interruptions. </a:t>
            </a:r>
          </a:p>
          <a:p>
            <a:pPr marL="119149" indent="-119149" defTabSz="966612">
              <a:spcAft>
                <a:spcPts val="600"/>
              </a:spcAft>
              <a:defRPr/>
            </a:pPr>
            <a:r>
              <a:rPr lang="en-US">
                <a:solidFill>
                  <a:prstClr val="black"/>
                </a:solidFill>
              </a:rPr>
              <a:t>When Medicare Advantage Plans make changes to their networks, CMS also requires that they maintain adequate access to all medically necessary Part A and Part B services through their remaining provider network. If the remaining network doesn’t meet Medicare access and availability standards, plans must add new providers to meet CMS’ access requirements.</a:t>
            </a:r>
          </a:p>
          <a:p>
            <a:pPr marL="119149" indent="-119149" defTabSz="966612">
              <a:spcAft>
                <a:spcPts val="600"/>
              </a:spcAft>
              <a:defRPr/>
            </a:pPr>
            <a:r>
              <a:rPr lang="en-US">
                <a:solidFill>
                  <a:prstClr val="black"/>
                </a:solidFill>
              </a:rPr>
              <a:t>Also, when a Medicare Advantage Plan makes a change in its provider network, it must make a good faith effort to </a:t>
            </a:r>
            <a:r>
              <a:rPr lang="en-US"/>
              <a:t>send you </a:t>
            </a:r>
            <a:r>
              <a:rPr lang="en-US">
                <a:solidFill>
                  <a:prstClr val="black"/>
                </a:solidFill>
              </a:rPr>
              <a:t>a written notice </a:t>
            </a:r>
            <a:r>
              <a:rPr lang="en-US"/>
              <a:t>if you’re an </a:t>
            </a:r>
            <a:r>
              <a:rPr lang="en-US">
                <a:solidFill>
                  <a:prstClr val="black"/>
                </a:solidFill>
              </a:rPr>
              <a:t>enrollee who regularly se</a:t>
            </a:r>
            <a:r>
              <a:rPr lang="en-US"/>
              <a:t>es</a:t>
            </a:r>
            <a:r>
              <a:rPr lang="en-US">
                <a:solidFill>
                  <a:prstClr val="black"/>
                </a:solidFill>
              </a:rPr>
              <a:t> the provider whose contract is ending at least 45 days before the termination date for primary care and behavioral health providers and 30 days before the termination date for other provider types. The Medicare Advantage Plan must </a:t>
            </a:r>
            <a:r>
              <a:rPr lang="en-US"/>
              <a:t>notify you if you’re a patient </a:t>
            </a:r>
            <a:r>
              <a:rPr lang="en-US">
                <a:solidFill>
                  <a:prstClr val="black"/>
                </a:solidFill>
              </a:rPr>
              <a:t>of a terminating primary care provider. For more information about the written notice to enrollees, visit </a:t>
            </a:r>
            <a:r>
              <a:rPr lang="en-US">
                <a:solidFill>
                  <a:prstClr val="black"/>
                </a:solidFill>
                <a:hlinkClick r:id="rId3"/>
              </a:rPr>
              <a:t>CMS.gov/Regulations-and-Guidance/Guidance/Manuals/Downloads/mc86c04.pdf</a:t>
            </a:r>
            <a:r>
              <a:rPr lang="en-US">
                <a:solidFill>
                  <a:prstClr val="black"/>
                </a:solidFill>
              </a:rPr>
              <a:t>. </a:t>
            </a:r>
          </a:p>
          <a:p>
            <a:pPr marL="119149" indent="-119149" defTabSz="966612">
              <a:spcAft>
                <a:spcPts val="600"/>
              </a:spcAft>
              <a:defRPr/>
            </a:pPr>
            <a:r>
              <a:rPr lang="en-US">
                <a:solidFill>
                  <a:prstClr val="black"/>
                </a:solidFill>
              </a:rPr>
              <a:t>In most cases, mid-year provider network changes aren’t a basis for an SEP. Medicare determines SEPs in these instances on a case-by-case basis. </a:t>
            </a:r>
          </a:p>
          <a:p>
            <a:pPr marL="119149" indent="-119149" defTabSz="966612">
              <a:spcAft>
                <a:spcPts val="600"/>
              </a:spcAft>
              <a:defRPr/>
            </a:pPr>
            <a:r>
              <a:rPr lang="en-US">
                <a:solidFill>
                  <a:prstClr val="black"/>
                </a:solidFill>
              </a:rPr>
              <a:t>CMS requires that a Medicare Advantage organization and a contracting provider must give at least 60-days written notice to each other before terminating a contract without cause. A contract between a Medicare Advantage organization and a contracting provider may require notification of termination without cause for a longer period of time. </a:t>
            </a:r>
          </a:p>
          <a:p>
            <a:pPr marL="0" indent="0">
              <a:spcAft>
                <a:spcPts val="600"/>
              </a:spcAft>
              <a:buNone/>
            </a:pPr>
            <a:endParaRPr lang="en-US"/>
          </a:p>
        </p:txBody>
      </p:sp>
    </p:spTree>
    <p:extLst>
      <p:ext uri="{BB962C8B-B14F-4D97-AF65-F5344CB8AC3E}">
        <p14:creationId xmlns:p14="http://schemas.microsoft.com/office/powerpoint/2010/main" val="1619530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a:solidFill>
                  <a:srgbClr val="000000"/>
                </a:solidFill>
              </a:rPr>
              <a:t>This slide has animation.</a:t>
            </a:r>
            <a:endParaRPr lang="en-US" b="0" i="0">
              <a:solidFill>
                <a:srgbClr val="444444"/>
              </a:solidFill>
              <a:effectLst/>
              <a:cs typeface="Arial" panose="020B0604020202020204" pitchFamily="34" charset="0"/>
            </a:endParaRPr>
          </a:p>
          <a:p>
            <a:pPr marL="0" indent="0" fontAlgn="base">
              <a:spcAft>
                <a:spcPts val="600"/>
              </a:spcAft>
              <a:buNone/>
            </a:pPr>
            <a:r>
              <a:rPr lang="en-US" b="1">
                <a:solidFill>
                  <a:srgbClr val="000000"/>
                </a:solidFill>
              </a:rPr>
              <a:t>Presenter Notes</a:t>
            </a:r>
            <a:endParaRPr lang="en-US" b="0" i="0">
              <a:solidFill>
                <a:srgbClr val="444444"/>
              </a:solidFill>
              <a:effectLst/>
              <a:cs typeface="Arial" panose="020B0604020202020204" pitchFamily="34" charset="0"/>
            </a:endParaRPr>
          </a:p>
          <a:p>
            <a:pPr marL="0" indent="0" defTabSz="966612">
              <a:spcAft>
                <a:spcPts val="600"/>
              </a:spcAft>
              <a:buNone/>
              <a:defRPr/>
            </a:pPr>
            <a:r>
              <a:rPr lang="en-US">
                <a:solidFill>
                  <a:prstClr val="black"/>
                </a:solidFill>
              </a:rPr>
              <a:t>Check Your Knowledge: Question 1</a:t>
            </a:r>
          </a:p>
          <a:p>
            <a:pPr marL="0" indent="0" defTabSz="966612">
              <a:spcAft>
                <a:spcPts val="600"/>
              </a:spcAft>
              <a:buNone/>
              <a:defRPr/>
            </a:pPr>
            <a:r>
              <a:rPr lang="en-US" b="1">
                <a:effectLst/>
                <a:ea typeface="Calibri" panose="020F0502020204030204" pitchFamily="34" charset="0"/>
                <a:cs typeface="Times New Roman" panose="02020603050405020304" pitchFamily="18" charset="0"/>
              </a:rPr>
              <a:t>Medicare Advantage Plans are offered by Medicare-approved private companies and follow the rules set by these companies. </a:t>
            </a:r>
            <a:endParaRPr lang="en-US" b="1">
              <a:solidFill>
                <a:prstClr val="black"/>
              </a:solidFill>
            </a:endParaRPr>
          </a:p>
          <a:p>
            <a:pPr marL="241170" indent="-241170" defTabSz="966612">
              <a:spcAft>
                <a:spcPts val="600"/>
              </a:spcAft>
              <a:buFont typeface="+mj-lt"/>
              <a:buAutoNum type="alphaLcPeriod"/>
              <a:defRPr/>
            </a:pPr>
            <a:r>
              <a:rPr lang="en-US">
                <a:solidFill>
                  <a:prstClr val="black"/>
                </a:solidFill>
              </a:rPr>
              <a:t>True</a:t>
            </a:r>
          </a:p>
          <a:p>
            <a:pPr marL="241170" indent="-241170" defTabSz="966612">
              <a:spcAft>
                <a:spcPts val="600"/>
              </a:spcAft>
              <a:buFont typeface="+mj-lt"/>
              <a:buAutoNum type="alphaLcPeriod"/>
              <a:defRPr/>
            </a:pPr>
            <a:r>
              <a:rPr lang="en-US">
                <a:solidFill>
                  <a:prstClr val="black"/>
                </a:solidFill>
              </a:rPr>
              <a:t>False</a:t>
            </a:r>
          </a:p>
          <a:p>
            <a:pPr marL="0" indent="0" defTabSz="966612">
              <a:spcAft>
                <a:spcPts val="600"/>
              </a:spcAft>
              <a:buNone/>
              <a:defRPr/>
            </a:pPr>
            <a:r>
              <a:rPr lang="en-US" b="1">
                <a:solidFill>
                  <a:prstClr val="black"/>
                </a:solidFill>
                <a:ea typeface="ＭＳ Ｐゴシック" pitchFamily="84" charset="-128"/>
              </a:rPr>
              <a:t>Answer</a:t>
            </a:r>
            <a:r>
              <a:rPr lang="en-US" b="1">
                <a:solidFill>
                  <a:prstClr val="black"/>
                </a:solidFill>
              </a:rPr>
              <a:t>: b. False </a:t>
            </a:r>
          </a:p>
          <a:p>
            <a:pPr marL="0" indent="0">
              <a:spcAft>
                <a:spcPts val="600"/>
              </a:spcAft>
              <a:buNone/>
            </a:pPr>
            <a:r>
              <a:rPr lang="en-US"/>
              <a:t>Medicare Advantage Plans are offered by Medicare-approved private companies that must follow rules set by Medicare.</a:t>
            </a:r>
          </a:p>
        </p:txBody>
      </p:sp>
    </p:spTree>
    <p:extLst>
      <p:ext uri="{BB962C8B-B14F-4D97-AF65-F5344CB8AC3E}">
        <p14:creationId xmlns:p14="http://schemas.microsoft.com/office/powerpoint/2010/main" val="949482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a:solidFill>
                  <a:srgbClr val="000000"/>
                </a:solidFill>
              </a:rPr>
              <a:t>This slide has animation.</a:t>
            </a:r>
            <a:endParaRPr lang="en-US" b="0" i="0">
              <a:solidFill>
                <a:srgbClr val="444444"/>
              </a:solidFill>
              <a:effectLst/>
              <a:cs typeface="Arial" panose="020B0604020202020204" pitchFamily="34" charset="0"/>
            </a:endParaRPr>
          </a:p>
          <a:p>
            <a:pPr marL="0" indent="0" fontAlgn="base">
              <a:spcAft>
                <a:spcPts val="600"/>
              </a:spcAft>
              <a:buNone/>
            </a:pPr>
            <a:r>
              <a:rPr lang="en-US" b="1">
                <a:solidFill>
                  <a:srgbClr val="000000"/>
                </a:solidFill>
              </a:rPr>
              <a:t>Presenter Notes</a:t>
            </a:r>
            <a:endParaRPr lang="en-US" b="0" i="0">
              <a:solidFill>
                <a:srgbClr val="444444"/>
              </a:solidFill>
              <a:effectLst/>
              <a:cs typeface="Arial" panose="020B0604020202020204" pitchFamily="34" charset="0"/>
            </a:endParaRPr>
          </a:p>
          <a:p>
            <a:pPr marL="196375" indent="-392745" defTabSz="983577">
              <a:spcAft>
                <a:spcPts val="600"/>
              </a:spcAft>
              <a:buNone/>
              <a:defRPr/>
            </a:pPr>
            <a:r>
              <a:rPr lang="en-US">
                <a:solidFill>
                  <a:prstClr val="black"/>
                </a:solidFill>
              </a:rPr>
              <a:t>Check Your Knowledge: Question 2</a:t>
            </a:r>
          </a:p>
          <a:p>
            <a:pPr marL="0" indent="-196716" defTabSz="983577">
              <a:spcAft>
                <a:spcPts val="600"/>
              </a:spcAft>
              <a:buNone/>
              <a:defRPr/>
            </a:pPr>
            <a:r>
              <a:rPr lang="en-US" b="1">
                <a:solidFill>
                  <a:prstClr val="black"/>
                </a:solidFill>
                <a:ea typeface="ＭＳ Ｐゴシック" pitchFamily="84" charset="-128"/>
              </a:rPr>
              <a:t>If you have Medicare Advantage, you can’t be charged more than Original Medicare for certain services, like:  </a:t>
            </a:r>
            <a:endParaRPr lang="en-US" b="1">
              <a:solidFill>
                <a:prstClr val="black"/>
              </a:solidFill>
            </a:endParaRPr>
          </a:p>
          <a:p>
            <a:pPr marL="181240" lvl="1" indent="-181240" defTabSz="983577">
              <a:spcBef>
                <a:spcPts val="0"/>
              </a:spcBef>
              <a:spcAft>
                <a:spcPts val="600"/>
              </a:spcAft>
              <a:buFont typeface="+mj-lt"/>
              <a:buAutoNum type="alphaLcPeriod"/>
              <a:defRPr/>
            </a:pPr>
            <a:r>
              <a:rPr lang="en-US">
                <a:solidFill>
                  <a:prstClr val="black"/>
                </a:solidFill>
                <a:ea typeface="ＭＳ Ｐゴシック" pitchFamily="84" charset="-128"/>
                <a:cs typeface="Arial" panose="020B0604020202020204" pitchFamily="34" charset="0"/>
              </a:rPr>
              <a:t>Chemotherapy </a:t>
            </a:r>
          </a:p>
          <a:p>
            <a:pPr marL="181240" lvl="1" indent="-181240" defTabSz="983577">
              <a:spcBef>
                <a:spcPts val="0"/>
              </a:spcBef>
              <a:spcAft>
                <a:spcPts val="600"/>
              </a:spcAft>
              <a:buFont typeface="+mj-lt"/>
              <a:buAutoNum type="alphaLcPeriod"/>
              <a:defRPr/>
            </a:pPr>
            <a:r>
              <a:rPr lang="en-US">
                <a:solidFill>
                  <a:prstClr val="black"/>
                </a:solidFill>
                <a:ea typeface="ＭＳ Ｐゴシック" pitchFamily="84" charset="-128"/>
                <a:cs typeface="Arial" panose="020B0604020202020204" pitchFamily="34" charset="0"/>
              </a:rPr>
              <a:t>Dialysis</a:t>
            </a:r>
          </a:p>
          <a:p>
            <a:pPr marL="181240" lvl="1" indent="-181240" defTabSz="983577">
              <a:spcBef>
                <a:spcPts val="0"/>
              </a:spcBef>
              <a:spcAft>
                <a:spcPts val="600"/>
              </a:spcAft>
              <a:buFont typeface="+mj-lt"/>
              <a:buAutoNum type="alphaLcPeriod"/>
              <a:defRPr/>
            </a:pPr>
            <a:r>
              <a:rPr lang="en-US">
                <a:solidFill>
                  <a:prstClr val="black"/>
                </a:solidFill>
                <a:ea typeface="ＭＳ Ｐゴシック" pitchFamily="84" charset="-128"/>
                <a:cs typeface="Arial" panose="020B0604020202020204" pitchFamily="34" charset="0"/>
              </a:rPr>
              <a:t>Skilled nursing facility care</a:t>
            </a:r>
          </a:p>
          <a:p>
            <a:pPr marL="181240" lvl="1" indent="-181240" defTabSz="983577">
              <a:spcBef>
                <a:spcPts val="0"/>
              </a:spcBef>
              <a:spcAft>
                <a:spcPts val="600"/>
              </a:spcAft>
              <a:buFont typeface="+mj-lt"/>
              <a:buAutoNum type="alphaLcPeriod"/>
              <a:defRPr/>
            </a:pPr>
            <a:r>
              <a:rPr lang="en-US">
                <a:solidFill>
                  <a:prstClr val="black"/>
                </a:solidFill>
                <a:ea typeface="ＭＳ Ｐゴシック" pitchFamily="84" charset="-128"/>
                <a:cs typeface="Arial" panose="020B0604020202020204" pitchFamily="34" charset="0"/>
              </a:rPr>
              <a:t>All the above</a:t>
            </a:r>
          </a:p>
          <a:p>
            <a:pPr marL="0" lvl="1" defTabSz="966612">
              <a:spcAft>
                <a:spcPts val="600"/>
              </a:spcAft>
              <a:defRPr/>
            </a:pPr>
            <a:r>
              <a:rPr lang="en-US" b="1">
                <a:solidFill>
                  <a:prstClr val="black"/>
                </a:solidFill>
                <a:ea typeface="Arial" pitchFamily="84" charset="0"/>
                <a:cs typeface="Arial" panose="020B0604020202020204" pitchFamily="34" charset="0"/>
              </a:rPr>
              <a:t>Answer: d. All the above</a:t>
            </a:r>
          </a:p>
          <a:p>
            <a:pPr marL="0" lvl="1" defTabSz="966612">
              <a:spcAft>
                <a:spcPts val="600"/>
              </a:spcAft>
              <a:defRPr/>
            </a:pPr>
            <a:r>
              <a:rPr lang="en-US">
                <a:solidFill>
                  <a:prstClr val="black"/>
                </a:solidFill>
                <a:ea typeface="Arial" pitchFamily="84" charset="0"/>
                <a:cs typeface="Arial" panose="020B0604020202020204" pitchFamily="34" charset="0"/>
              </a:rPr>
              <a:t>If you have Medicare Advantage, you can’t be charged more than Original Medicare for certain services, like chemotherapy, dialysis, and skilled nursing facility care.</a:t>
            </a:r>
          </a:p>
          <a:p>
            <a:pPr marL="0" lvl="1" defTabSz="966612">
              <a:spcAft>
                <a:spcPts val="600"/>
              </a:spcAft>
              <a:defRPr/>
            </a:pPr>
            <a:endParaRPr lang="en-US">
              <a:solidFill>
                <a:prstClr val="black"/>
              </a:solidFill>
              <a:ea typeface="Arial" pitchFamily="84" charset="0"/>
              <a:cs typeface="Arial" panose="020B0604020202020204" pitchFamily="34" charset="0"/>
            </a:endParaRPr>
          </a:p>
          <a:p>
            <a:pPr marL="0" lvl="1" defTabSz="966612">
              <a:spcAft>
                <a:spcPts val="600"/>
              </a:spcAft>
              <a:defRPr/>
            </a:pPr>
            <a:endParaRPr lang="en-US">
              <a:solidFill>
                <a:prstClr val="black"/>
              </a:solidFill>
              <a:ea typeface="Arial" pitchFamily="84" charset="0"/>
              <a:cs typeface="Arial" panose="020B0604020202020204" pitchFamily="34" charset="0"/>
            </a:endParaRPr>
          </a:p>
        </p:txBody>
      </p:sp>
    </p:spTree>
    <p:extLst>
      <p:ext uri="{BB962C8B-B14F-4D97-AF65-F5344CB8AC3E}">
        <p14:creationId xmlns:p14="http://schemas.microsoft.com/office/powerpoint/2010/main" val="883392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96716" indent="-196716" defTabSz="966612">
              <a:spcAft>
                <a:spcPts val="600"/>
              </a:spcAft>
              <a:buNone/>
              <a:defRPr/>
            </a:pPr>
            <a:r>
              <a:rPr lang="en-US" b="1">
                <a:solidFill>
                  <a:prstClr val="black"/>
                </a:solidFill>
                <a:ea typeface="ＭＳ Ｐゴシック" pitchFamily="84" charset="-128"/>
              </a:rPr>
              <a:t>Presenter Notes</a:t>
            </a:r>
          </a:p>
          <a:p>
            <a:pPr marL="196716" indent="-196716" defTabSz="966612">
              <a:spcAft>
                <a:spcPts val="600"/>
              </a:spcAft>
              <a:buNone/>
              <a:defRPr/>
            </a:pPr>
            <a:r>
              <a:rPr lang="en-US">
                <a:solidFill>
                  <a:prstClr val="black"/>
                </a:solidFill>
              </a:rPr>
              <a:t>Lesson 2, “Other Medicare Health Plans,” provides information on the following: </a:t>
            </a:r>
          </a:p>
          <a:p>
            <a:pPr marL="120827" indent="-120827" defTabSz="966612">
              <a:spcAft>
                <a:spcPts val="600"/>
              </a:spcAft>
              <a:defRPr/>
            </a:pPr>
            <a:r>
              <a:rPr lang="en-US">
                <a:solidFill>
                  <a:prstClr val="black"/>
                </a:solidFill>
              </a:rPr>
              <a:t>Medicare Cost Plans</a:t>
            </a:r>
          </a:p>
          <a:p>
            <a:pPr marL="120827" lvl="1" indent="-120827" defTabSz="966612">
              <a:spcBef>
                <a:spcPts val="0"/>
              </a:spcBef>
              <a:spcAft>
                <a:spcPts val="600"/>
              </a:spcAft>
              <a:buFont typeface="Wingdings" panose="05000000000000000000" pitchFamily="2" charset="2"/>
              <a:buChar char="§"/>
              <a:defRPr/>
            </a:pPr>
            <a:r>
              <a:rPr lang="en-US">
                <a:solidFill>
                  <a:prstClr val="black"/>
                </a:solidFill>
                <a:cs typeface="Arial" panose="020B0604020202020204" pitchFamily="34" charset="0"/>
              </a:rPr>
              <a:t>Medicare Innovation Projects (models, demonstrations, and pilot programs)</a:t>
            </a:r>
          </a:p>
          <a:p>
            <a:pPr marL="120827" lvl="1" indent="-120827" defTabSz="966612">
              <a:spcBef>
                <a:spcPts val="0"/>
              </a:spcBef>
              <a:spcAft>
                <a:spcPts val="600"/>
              </a:spcAft>
              <a:buFont typeface="Wingdings" panose="05000000000000000000" pitchFamily="2" charset="2"/>
              <a:buChar char="§"/>
              <a:defRPr/>
            </a:pPr>
            <a:r>
              <a:rPr lang="en-US">
                <a:solidFill>
                  <a:prstClr val="black"/>
                </a:solidFill>
                <a:cs typeface="Arial" panose="020B0604020202020204" pitchFamily="34" charset="0"/>
              </a:rPr>
              <a:t>Program of All-inclusive Care for the Elderly (PACE)</a:t>
            </a:r>
          </a:p>
        </p:txBody>
      </p:sp>
    </p:spTree>
    <p:extLst>
      <p:ext uri="{BB962C8B-B14F-4D97-AF65-F5344CB8AC3E}">
        <p14:creationId xmlns:p14="http://schemas.microsoft.com/office/powerpoint/2010/main" val="3418593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83577">
              <a:spcAft>
                <a:spcPts val="600"/>
              </a:spcAft>
              <a:buNone/>
              <a:defRPr/>
            </a:pPr>
            <a:r>
              <a:rPr lang="en-US" b="1" dirty="0">
                <a:ea typeface="ＭＳ Ｐゴシック" pitchFamily="84" charset="-128"/>
              </a:rPr>
              <a:t>Presenter Notes</a:t>
            </a:r>
          </a:p>
          <a:p>
            <a:pPr marL="0" indent="0" defTabSz="983577">
              <a:spcAft>
                <a:spcPts val="600"/>
              </a:spcAft>
              <a:buNone/>
              <a:defRPr/>
            </a:pPr>
            <a:r>
              <a:rPr lang="en-US" dirty="0"/>
              <a:t>At the end of this lesson, you’ll be able to:</a:t>
            </a:r>
          </a:p>
          <a:p>
            <a:pPr marL="125660" indent="-125660" defTabSz="724959">
              <a:spcAft>
                <a:spcPts val="600"/>
              </a:spcAft>
            </a:pPr>
            <a:r>
              <a:rPr lang="en-US" dirty="0"/>
              <a:t>Describe Medicare Health Plans that aren’t Medicare Advantage Plans</a:t>
            </a:r>
          </a:p>
          <a:p>
            <a:pPr marL="125660" indent="-125660" defTabSz="724959">
              <a:spcAft>
                <a:spcPts val="600"/>
              </a:spcAft>
            </a:pPr>
            <a:r>
              <a:rPr lang="en-US" dirty="0"/>
              <a:t>Explain Medicare Cost Plans and how they work</a:t>
            </a:r>
          </a:p>
          <a:p>
            <a:pPr marL="125660" indent="-125660" defTabSz="724959">
              <a:spcAft>
                <a:spcPts val="600"/>
              </a:spcAft>
            </a:pPr>
            <a:r>
              <a:rPr lang="en-US" dirty="0"/>
              <a:t>Describe Medicare Innovation Projects and current models</a:t>
            </a:r>
          </a:p>
          <a:p>
            <a:pPr marL="125660" indent="-125660" defTabSz="724959">
              <a:spcAft>
                <a:spcPts val="600"/>
              </a:spcAft>
            </a:pPr>
            <a:r>
              <a:rPr lang="en-US" dirty="0"/>
              <a:t>Explain PACE Plans and qualifications</a:t>
            </a:r>
          </a:p>
        </p:txBody>
      </p:sp>
    </p:spTree>
    <p:extLst>
      <p:ext uri="{BB962C8B-B14F-4D97-AF65-F5344CB8AC3E}">
        <p14:creationId xmlns:p14="http://schemas.microsoft.com/office/powerpoint/2010/main" val="4222041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875" y="3757507"/>
            <a:ext cx="5759450" cy="5144347"/>
          </a:xfrm>
        </p:spPr>
        <p:txBody>
          <a:bodyPr/>
          <a:lstStyle/>
          <a:p>
            <a:pPr marL="0" marR="0" lvl="0" indent="0" algn="l" defTabSz="981958" rtl="0" eaLnBrk="1" fontAlgn="auto" latinLnBrk="0" hangingPunct="1">
              <a:spcAft>
                <a:spcPts val="600"/>
              </a:spcAft>
              <a:buClrTx/>
              <a:buSzTx/>
              <a:buFont typeface="Wingdings" panose="05000000000000000000" pitchFamily="2" charset="2"/>
              <a:buNone/>
              <a:tabLst/>
              <a:defRPr/>
            </a:pPr>
            <a:r>
              <a:rPr lang="en-US" sz="1200" b="1" dirty="0">
                <a:solidFill>
                  <a:prstClr val="black"/>
                </a:solidFill>
                <a:ea typeface="ＭＳ Ｐゴシック" pitchFamily="84" charset="-128"/>
              </a:rPr>
              <a:t>This slide has animation.</a:t>
            </a:r>
          </a:p>
          <a:p>
            <a:pPr marL="0" indent="0" defTabSz="981958">
              <a:spcAft>
                <a:spcPts val="600"/>
              </a:spcAft>
              <a:buNone/>
              <a:defRPr/>
            </a:pPr>
            <a:r>
              <a:rPr lang="en-US" b="1" dirty="0">
                <a:solidFill>
                  <a:prstClr val="black"/>
                </a:solidFill>
                <a:ea typeface="ＭＳ Ｐゴシック" pitchFamily="84" charset="-128"/>
              </a:rPr>
              <a:t>Presenter Notes</a:t>
            </a:r>
          </a:p>
          <a:p>
            <a:pPr marL="0" indent="0" defTabSz="981958">
              <a:spcAft>
                <a:spcPts val="600"/>
              </a:spcAft>
              <a:buNone/>
              <a:defRPr/>
            </a:pPr>
            <a:r>
              <a:rPr lang="en-US" dirty="0">
                <a:solidFill>
                  <a:prstClr val="black"/>
                </a:solidFill>
              </a:rPr>
              <a:t>Some types of Medicare health plans aren’t Medicare Advantage Plans but are still part of Medicare. The coverage they offer varies depending on the specific type of plan. Some of these plans include Medicare Part A and Medicare Part B coverage, but most only offer Part B coverage. Some also include Medicare drug coverage (Part D). These other types of health plans include:</a:t>
            </a:r>
          </a:p>
          <a:p>
            <a:pPr algn="l">
              <a:spcAft>
                <a:spcPts val="600"/>
              </a:spcAft>
              <a:buFont typeface="Arial" panose="020B0604020202020204" pitchFamily="34" charset="0"/>
              <a:buChar char="•"/>
            </a:pPr>
            <a:r>
              <a:rPr lang="en-US" b="0" i="0" dirty="0">
                <a:solidFill>
                  <a:srgbClr val="404040"/>
                </a:solidFill>
                <a:effectLst/>
                <a:latin typeface="Rubik"/>
              </a:rPr>
              <a:t>Medicare Cost Plans</a:t>
            </a:r>
          </a:p>
          <a:p>
            <a:pPr algn="l">
              <a:spcAft>
                <a:spcPts val="600"/>
              </a:spcAft>
              <a:buFont typeface="Arial" panose="020B0604020202020204" pitchFamily="34" charset="0"/>
              <a:buChar char="•"/>
            </a:pPr>
            <a:r>
              <a:rPr lang="en-US" b="0" i="0" dirty="0">
                <a:solidFill>
                  <a:srgbClr val="404040"/>
                </a:solidFill>
                <a:effectLst/>
                <a:latin typeface="Rubik"/>
              </a:rPr>
              <a:t>Demonstration/pilot programs</a:t>
            </a:r>
          </a:p>
          <a:p>
            <a:pPr algn="l">
              <a:spcAft>
                <a:spcPts val="600"/>
              </a:spcAft>
              <a:buFont typeface="Arial" panose="020B0604020202020204" pitchFamily="34" charset="0"/>
              <a:buChar char="•"/>
            </a:pPr>
            <a:r>
              <a:rPr lang="en-US" b="0" i="0" dirty="0">
                <a:solidFill>
                  <a:srgbClr val="404040"/>
                </a:solidFill>
                <a:effectLst/>
                <a:latin typeface="Rubik"/>
              </a:rPr>
              <a:t>Program of All-inclusive Care for the Elderly (PACE)</a:t>
            </a:r>
          </a:p>
          <a:p>
            <a:pPr marL="0" indent="0" algn="l">
              <a:spcAft>
                <a:spcPts val="600"/>
              </a:spcAft>
              <a:buNone/>
            </a:pPr>
            <a:r>
              <a:rPr lang="en-US" dirty="0">
                <a:solidFill>
                  <a:prstClr val="black"/>
                </a:solidFill>
              </a:rPr>
              <a:t>These plans have some of the same rules as Medicare Advantage Plans. Some of these rules are explained briefly on the next few slides. However, each type of plan also has special rules and exceptions. Visit </a:t>
            </a:r>
            <a:r>
              <a:rPr lang="en-US" dirty="0">
                <a:hlinkClick r:id="rId3"/>
              </a:rPr>
              <a:t>Medicare.gov/plan-compare</a:t>
            </a:r>
            <a:r>
              <a:rPr lang="en-US" dirty="0">
                <a:solidFill>
                  <a:prstClr val="black"/>
                </a:solidFill>
              </a:rPr>
              <a:t> or call 1-800-MEDICARE (1-800-633-4227) (TTY: 1-877-486-2048) to contact any plans you’re interested in and to get more details.</a:t>
            </a:r>
            <a:endParaRPr lang="en-US" dirty="0"/>
          </a:p>
          <a:p>
            <a:pPr marL="0" indent="0">
              <a:spcBef>
                <a:spcPts val="600"/>
              </a:spcBef>
              <a:spcAft>
                <a:spcPts val="600"/>
              </a:spcAft>
              <a:buNone/>
            </a:pPr>
            <a:endParaRPr lang="en-US" b="0" dirty="0"/>
          </a:p>
          <a:p>
            <a:pPr marL="0" indent="0">
              <a:spcAft>
                <a:spcPts val="600"/>
              </a:spcAft>
              <a:buNone/>
            </a:pPr>
            <a:endParaRPr lang="en-US" dirty="0"/>
          </a:p>
        </p:txBody>
      </p:sp>
    </p:spTree>
    <p:extLst>
      <p:ext uri="{BB962C8B-B14F-4D97-AF65-F5344CB8AC3E}">
        <p14:creationId xmlns:p14="http://schemas.microsoft.com/office/powerpoint/2010/main" val="1118911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n-US" b="1">
                <a:ea typeface="ＭＳ Ｐゴシック" pitchFamily="84" charset="-128"/>
              </a:rPr>
              <a:t>Presenter Notes</a:t>
            </a:r>
          </a:p>
          <a:p>
            <a:pPr marL="0" indent="0" defTabSz="983577">
              <a:spcAft>
                <a:spcPts val="600"/>
              </a:spcAft>
              <a:buNone/>
              <a:defRPr/>
            </a:pPr>
            <a:r>
              <a:rPr lang="en-US">
                <a:ea typeface="ＭＳ Ｐゴシック" pitchFamily="84" charset="-128"/>
              </a:rPr>
              <a:t>At the end of this session, you’ll be able to:</a:t>
            </a:r>
          </a:p>
          <a:p>
            <a:pPr marL="125660" indent="-125660" defTabSz="724959">
              <a:spcAft>
                <a:spcPts val="600"/>
              </a:spcAft>
            </a:pPr>
            <a:r>
              <a:rPr lang="en-US"/>
              <a:t>Describe Medicare Advantage Plans and how they work</a:t>
            </a:r>
          </a:p>
          <a:p>
            <a:pPr marL="125660" indent="-125660" defTabSz="724959">
              <a:spcAft>
                <a:spcPts val="600"/>
              </a:spcAft>
            </a:pPr>
            <a:r>
              <a:rPr lang="en-US"/>
              <a:t>Explain Medicare Advantage eligibility and enrollment</a:t>
            </a:r>
          </a:p>
          <a:p>
            <a:pPr marL="125660" indent="-125660" defTabSz="724959">
              <a:spcAft>
                <a:spcPts val="600"/>
              </a:spcAft>
            </a:pPr>
            <a:r>
              <a:rPr lang="en-US"/>
              <a:t>Recognize types of Medicare Advantage Plans</a:t>
            </a:r>
          </a:p>
          <a:p>
            <a:pPr marL="125660" indent="-125660" defTabSz="724959">
              <a:spcAft>
                <a:spcPts val="600"/>
              </a:spcAft>
            </a:pPr>
            <a:r>
              <a:rPr lang="en-US"/>
              <a:t>Identify other Medicare health plans</a:t>
            </a:r>
          </a:p>
          <a:p>
            <a:pPr marL="125660" indent="-125660" defTabSz="724959">
              <a:spcAft>
                <a:spcPts val="600"/>
              </a:spcAft>
            </a:pPr>
            <a:r>
              <a:rPr lang="en-US"/>
              <a:t>Explain rights, protections, and appeals</a:t>
            </a:r>
          </a:p>
          <a:p>
            <a:pPr marL="125660" indent="-125660" defTabSz="983577">
              <a:spcAft>
                <a:spcPts val="600"/>
              </a:spcAft>
              <a:buFont typeface="Wingdings" pitchFamily="84" charset="2"/>
              <a:buChar char="§"/>
              <a:defRPr/>
            </a:pPr>
            <a:r>
              <a:rPr lang="en-US">
                <a:ea typeface="Arial" pitchFamily="84" charset="0"/>
              </a:rPr>
              <a:t>Summarize the Medicare Communications and Marketing Guidelines—know </a:t>
            </a:r>
            <a:r>
              <a:rPr lang="en-US"/>
              <a:t>the rules for gifts, rewards and incentives, educational and promotional activities, and agents and brokers</a:t>
            </a:r>
          </a:p>
          <a:p>
            <a:pPr marL="120827" indent="-120827" defTabSz="983577">
              <a:spcBef>
                <a:spcPts val="600"/>
              </a:spcBef>
              <a:buFont typeface="Wingdings" pitchFamily="84" charset="2"/>
              <a:buChar char="§"/>
              <a:defRPr/>
            </a:pPr>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2565" y="3757507"/>
            <a:ext cx="5970069" cy="5502380"/>
          </a:xfrm>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 </a:t>
            </a:r>
          </a:p>
          <a:p>
            <a:pPr marL="0" indent="0" defTabSz="966612">
              <a:spcAft>
                <a:spcPts val="600"/>
              </a:spcAft>
              <a:buNone/>
              <a:defRPr/>
            </a:pPr>
            <a:r>
              <a:rPr lang="en-US" b="1">
                <a:solidFill>
                  <a:prstClr val="black"/>
                </a:solidFill>
                <a:ea typeface="ＭＳ Ｐゴシック" pitchFamily="84" charset="-128"/>
              </a:rPr>
              <a:t>(Presenter can customize this information by including whether they are available in their state.)</a:t>
            </a:r>
          </a:p>
          <a:p>
            <a:pPr marL="0" indent="0" defTabSz="966612">
              <a:spcAft>
                <a:spcPts val="600"/>
              </a:spcAft>
              <a:buNone/>
              <a:defRPr/>
            </a:pPr>
            <a:r>
              <a:rPr lang="en-US"/>
              <a:t>Medicare Cost Plans or “Cost Plans” are a type of Medicare Health plan available in certain, limited areas of the country.</a:t>
            </a:r>
          </a:p>
          <a:p>
            <a:pPr marL="0" indent="0" defTabSz="966612">
              <a:spcAft>
                <a:spcPts val="600"/>
              </a:spcAft>
              <a:buNone/>
              <a:defRPr/>
            </a:pPr>
            <a:r>
              <a:rPr lang="en-US">
                <a:solidFill>
                  <a:prstClr val="black"/>
                </a:solidFill>
              </a:rPr>
              <a:t>“Cost Plans” are operated by a legal entity licensed as a Health Maintenance Organization (HMO) in accordance with a cost reimbursement contract under Section 1876 of the Social Security Act, and under Title 42, Part 417 of the Code of Federal Regulations. However, CMS no longer accepts applications for new Cost Plans though Cost Plans may apply to expand their existing service areas. </a:t>
            </a:r>
          </a:p>
          <a:p>
            <a:pPr marL="0" indent="0" defTabSz="966612">
              <a:spcAft>
                <a:spcPts val="600"/>
              </a:spcAft>
              <a:buNone/>
              <a:defRPr/>
            </a:pPr>
            <a:r>
              <a:rPr lang="en-US">
                <a:solidFill>
                  <a:prstClr val="black"/>
                </a:solidFill>
              </a:rPr>
              <a:t>These plans have unique differences from other Medicare health plans. People with Medicare who enroll in a Cost Plan:</a:t>
            </a:r>
          </a:p>
          <a:p>
            <a:pPr defTabSz="966612">
              <a:spcAft>
                <a:spcPts val="600"/>
              </a:spcAft>
              <a:defRPr/>
            </a:pPr>
            <a:r>
              <a:rPr lang="en-US">
                <a:solidFill>
                  <a:prstClr val="black"/>
                </a:solidFill>
              </a:rPr>
              <a:t>Aren’t restricted to using the plan’s HMO network to get covered Part A and Part B services (they can enroll people who have Part A and Part B, or those who only have Part B). They may choose to go outside the plan’s network and use non-HMO Plan providers who are reimbursed separately by Original Medicare.</a:t>
            </a:r>
          </a:p>
          <a:p>
            <a:pPr defTabSz="966612">
              <a:spcAft>
                <a:spcPts val="600"/>
              </a:spcAft>
              <a:defRPr/>
            </a:pPr>
            <a:r>
              <a:rPr lang="en-US"/>
              <a:t>Can join anytime the Cost Plan is accepting new members.</a:t>
            </a:r>
          </a:p>
          <a:p>
            <a:pPr defTabSz="966612">
              <a:spcAft>
                <a:spcPts val="600"/>
              </a:spcAft>
              <a:defRPr/>
            </a:pPr>
            <a:r>
              <a:rPr lang="en-US"/>
              <a:t>Can leave anytime and return to Original Medicare.</a:t>
            </a:r>
          </a:p>
          <a:p>
            <a:pPr defTabSz="966612">
              <a:spcAft>
                <a:spcPts val="600"/>
              </a:spcAft>
              <a:defRPr/>
            </a:pPr>
            <a:r>
              <a:rPr lang="en-US"/>
              <a:t>Can add or drop Medicare drug coverage only at certain times.</a:t>
            </a:r>
          </a:p>
          <a:p>
            <a:pPr defTabSz="966612">
              <a:spcAft>
                <a:spcPts val="600"/>
              </a:spcAft>
              <a:defRPr/>
            </a:pPr>
            <a:r>
              <a:rPr lang="en-US"/>
              <a:t>Don’t have to take the Cost Plan’s drug coverage and can choose to get drug coverage from a separate Medicare drug plan.</a:t>
            </a:r>
            <a:endParaRPr lang="en-US" sz="1600"/>
          </a:p>
          <a:p>
            <a:pPr marL="0" indent="0" defTabSz="966612">
              <a:spcAft>
                <a:spcPts val="600"/>
              </a:spcAft>
              <a:buNone/>
              <a:defRPr/>
            </a:pPr>
            <a:r>
              <a:rPr lang="en-US" b="1">
                <a:solidFill>
                  <a:prstClr val="black"/>
                </a:solidFill>
              </a:rPr>
              <a:t>Resource: </a:t>
            </a:r>
            <a:r>
              <a:rPr lang="en-US">
                <a:solidFill>
                  <a:prstClr val="black"/>
                </a:solidFill>
                <a:hlinkClick r:id="rId3"/>
              </a:rPr>
              <a:t>Medicare.gov/health-drug-plans/health-plans/your-health-plan-options/other-</a:t>
            </a:r>
            <a:r>
              <a:rPr lang="en-US" err="1">
                <a:solidFill>
                  <a:prstClr val="black"/>
                </a:solidFill>
                <a:hlinkClick r:id="rId3"/>
              </a:rPr>
              <a:t>medicare</a:t>
            </a:r>
            <a:r>
              <a:rPr lang="en-US">
                <a:solidFill>
                  <a:prstClr val="black"/>
                </a:solidFill>
                <a:hlinkClick r:id="rId3"/>
              </a:rPr>
              <a:t>-health-plans</a:t>
            </a:r>
            <a:r>
              <a:rPr lang="en-US">
                <a:solidFill>
                  <a:prstClr val="black"/>
                </a:solidFill>
              </a:rPr>
              <a:t> </a:t>
            </a:r>
          </a:p>
          <a:p>
            <a:pPr marL="0" indent="0">
              <a:spcAft>
                <a:spcPts val="600"/>
              </a:spcAft>
              <a:buNone/>
            </a:pPr>
            <a:endParaRPr lang="en-US" b="0"/>
          </a:p>
          <a:p>
            <a:pPr marL="0" indent="0">
              <a:buNone/>
            </a:pPr>
            <a:endParaRPr lang="en-US"/>
          </a:p>
        </p:txBody>
      </p:sp>
    </p:spTree>
    <p:extLst>
      <p:ext uri="{BB962C8B-B14F-4D97-AF65-F5344CB8AC3E}">
        <p14:creationId xmlns:p14="http://schemas.microsoft.com/office/powerpoint/2010/main" val="2664238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6254" y="3676650"/>
            <a:ext cx="7110662" cy="5848350"/>
          </a:xfrm>
        </p:spPr>
        <p:txBody>
          <a:bodyPr/>
          <a:lstStyle/>
          <a:p>
            <a:pPr marL="0" indent="0" defTabSz="966612">
              <a:spcAft>
                <a:spcPts val="600"/>
              </a:spcAft>
              <a:buNone/>
              <a:defRPr/>
            </a:pPr>
            <a:r>
              <a:rPr lang="en-US" sz="1100" b="1" dirty="0">
                <a:solidFill>
                  <a:prstClr val="black"/>
                </a:solidFill>
                <a:ea typeface="ＭＳ Ｐゴシック" pitchFamily="84" charset="-128"/>
              </a:rPr>
              <a:t>This slide has animation.</a:t>
            </a:r>
          </a:p>
          <a:p>
            <a:pPr marL="0" indent="0" defTabSz="966612">
              <a:spcAft>
                <a:spcPts val="600"/>
              </a:spcAft>
              <a:buNone/>
              <a:defRPr/>
            </a:pPr>
            <a:r>
              <a:rPr lang="en-US" sz="1100" b="1" dirty="0">
                <a:solidFill>
                  <a:prstClr val="black"/>
                </a:solidFill>
                <a:ea typeface="ＭＳ Ｐゴシック" pitchFamily="84" charset="-128"/>
              </a:rPr>
              <a:t>Presenter Notes</a:t>
            </a:r>
          </a:p>
          <a:p>
            <a:pPr marL="0" indent="0">
              <a:spcAft>
                <a:spcPts val="600"/>
              </a:spcAft>
              <a:buNone/>
              <a:defRPr/>
            </a:pPr>
            <a:r>
              <a:rPr lang="en-US" sz="1100" dirty="0"/>
              <a:t>Medicare develops innovative models, demonstrations, and pilot projects to test and measure the effect of potential changes in Medicare. These projects help to find new ways to improve health care quality and reduce costs. Usually, they operate only for a limited time and for a specific group of people and/or are offered only in specific areas. </a:t>
            </a:r>
          </a:p>
          <a:p>
            <a:pPr marL="0" indent="0">
              <a:spcAft>
                <a:spcPts val="600"/>
              </a:spcAft>
              <a:buNone/>
              <a:defRPr/>
            </a:pPr>
            <a:r>
              <a:rPr lang="en-US" sz="1100" dirty="0"/>
              <a:t>The Innovation Models are organized into these 6 categories:</a:t>
            </a:r>
          </a:p>
          <a:p>
            <a:pPr marL="228600" indent="-228600">
              <a:spcAft>
                <a:spcPts val="600"/>
              </a:spcAft>
              <a:buFont typeface="+mj-lt"/>
              <a:buAutoNum type="arabicPeriod"/>
              <a:defRPr/>
            </a:pPr>
            <a:r>
              <a:rPr lang="en-US" sz="1100" dirty="0"/>
              <a:t>Accountable Care – Models in which a doctor, group of health care providers or hospital takes financial responsibility for improving quality of care (including advanced primary care services, care coordination and health outcomes for a defined group of patients) thereby reducing care fragmentation and unnecessary costs for patients and the health system.</a:t>
            </a:r>
          </a:p>
          <a:p>
            <a:pPr marL="228600" indent="-228600">
              <a:spcAft>
                <a:spcPts val="600"/>
              </a:spcAft>
              <a:buFont typeface="+mj-lt"/>
              <a:buAutoNum type="arabicPeriod"/>
              <a:defRPr/>
            </a:pPr>
            <a:r>
              <a:rPr lang="en-US" sz="1100" dirty="0"/>
              <a:t>Disease-Specific &amp; Episode-Based – Models which aim to address deficits in care for a defined population with a specific shared disease or medical condition, procedure, or care episode.</a:t>
            </a:r>
          </a:p>
          <a:p>
            <a:pPr marL="228600" indent="-228600">
              <a:spcAft>
                <a:spcPts val="600"/>
              </a:spcAft>
              <a:buFont typeface="+mj-lt"/>
              <a:buAutoNum type="arabicPeriod"/>
              <a:defRPr/>
            </a:pPr>
            <a:r>
              <a:rPr lang="en-US" sz="1100" dirty="0"/>
              <a:t>Health Plan – Models including Medicare Advantage Plans.</a:t>
            </a:r>
          </a:p>
          <a:p>
            <a:pPr marL="228600" indent="-228600">
              <a:spcAft>
                <a:spcPts val="600"/>
              </a:spcAft>
              <a:buFont typeface="+mj-lt"/>
              <a:buAutoNum type="arabicPeriod"/>
              <a:defRPr/>
            </a:pPr>
            <a:r>
              <a:rPr lang="en-US" sz="1100" dirty="0"/>
              <a:t>Prescription Drug – Models that seek to improve access to and/or the affordability of prescription drugs covered under Medicare (Part B and Part D) or Medicaid.</a:t>
            </a:r>
          </a:p>
          <a:p>
            <a:pPr marL="228600" indent="-228600">
              <a:spcAft>
                <a:spcPts val="600"/>
              </a:spcAft>
              <a:buFont typeface="+mj-lt"/>
              <a:buAutoNum type="arabicPeriod"/>
              <a:defRPr/>
            </a:pPr>
            <a:r>
              <a:rPr lang="en-US" sz="1100" dirty="0"/>
              <a:t>State &amp; Community-Based – Models in which a state or community-based organization serves as the main contractual participant, including managed care organizations serving people with Medicaid.</a:t>
            </a:r>
          </a:p>
          <a:p>
            <a:pPr marL="228600" indent="-228600">
              <a:spcAft>
                <a:spcPts val="600"/>
              </a:spcAft>
              <a:buFont typeface="+mj-lt"/>
              <a:buAutoNum type="arabicPeriod"/>
              <a:defRPr/>
            </a:pPr>
            <a:r>
              <a:rPr lang="en-US" sz="1100" dirty="0"/>
              <a:t>Statutory – Models and demonstrations requiring testing as determined by Congress and/or the Secretary of the U.S. Department of Health &amp; Human Services.</a:t>
            </a:r>
          </a:p>
          <a:p>
            <a:pPr marL="0" indent="0">
              <a:spcAft>
                <a:spcPts val="600"/>
              </a:spcAft>
              <a:buNone/>
              <a:defRPr/>
            </a:pPr>
            <a:r>
              <a:rPr lang="en-US" sz="1100" dirty="0"/>
              <a:t>Ask your doctor if they participate in any Medicare models, and what it means for your care.</a:t>
            </a:r>
            <a:endParaRPr lang="en-US" sz="1100" dirty="0">
              <a:solidFill>
                <a:prstClr val="black"/>
              </a:solidFill>
            </a:endParaRPr>
          </a:p>
          <a:p>
            <a:pPr marL="0" indent="0">
              <a:spcAft>
                <a:spcPts val="600"/>
              </a:spcAft>
              <a:buNone/>
              <a:defRPr/>
            </a:pPr>
            <a:r>
              <a:rPr lang="en-US" sz="1100" dirty="0">
                <a:solidFill>
                  <a:prstClr val="black"/>
                </a:solidFill>
              </a:rPr>
              <a:t>For information about current Medicare models, demonstrations, and pilot projects, visit </a:t>
            </a:r>
            <a:r>
              <a:rPr lang="en-US" sz="1100" dirty="0">
                <a:solidFill>
                  <a:prstClr val="black"/>
                </a:solidFill>
                <a:hlinkClick r:id="rId3"/>
              </a:rPr>
              <a:t>CMS.gov/priorities/innovation/</a:t>
            </a:r>
            <a:r>
              <a:rPr lang="en-US" sz="1100" dirty="0" err="1">
                <a:solidFill>
                  <a:prstClr val="black"/>
                </a:solidFill>
                <a:hlinkClick r:id="rId3"/>
              </a:rPr>
              <a:t>models#views</a:t>
            </a:r>
            <a:r>
              <a:rPr lang="en-US" sz="1100" dirty="0">
                <a:solidFill>
                  <a:prstClr val="black"/>
                </a:solidFill>
                <a:hlinkClick r:id="rId3"/>
              </a:rPr>
              <a:t>=models</a:t>
            </a:r>
            <a:r>
              <a:rPr lang="en-US" sz="1100" dirty="0">
                <a:solidFill>
                  <a:prstClr val="black"/>
                </a:solidFill>
              </a:rPr>
              <a:t>, or call 1-800-MEDICARE (1-800-633-4227) (TTY: 1-877-486-2048).</a:t>
            </a:r>
            <a:endParaRPr lang="en-US" sz="1100" b="1" dirty="0">
              <a:solidFill>
                <a:prstClr val="black"/>
              </a:solidFill>
            </a:endParaRPr>
          </a:p>
          <a:p>
            <a:pPr marL="0" indent="0" defTabSz="966612">
              <a:spcAft>
                <a:spcPts val="600"/>
              </a:spcAft>
              <a:buNone/>
              <a:defRPr/>
            </a:pPr>
            <a:r>
              <a:rPr lang="en-US" sz="1100" b="1" dirty="0">
                <a:solidFill>
                  <a:prstClr val="black"/>
                </a:solidFill>
              </a:rPr>
              <a:t>NOTE:</a:t>
            </a:r>
            <a:r>
              <a:rPr lang="en-US" sz="1100" dirty="0">
                <a:solidFill>
                  <a:prstClr val="black"/>
                </a:solidFill>
              </a:rPr>
              <a:t> Instructor may add state-specific content or provide a local example.</a:t>
            </a:r>
          </a:p>
          <a:p>
            <a:pPr marL="0" indent="0" defTabSz="966612">
              <a:spcAft>
                <a:spcPts val="600"/>
              </a:spcAft>
              <a:buNone/>
              <a:defRPr/>
            </a:pPr>
            <a:r>
              <a:rPr lang="en-US" sz="1100" b="1" dirty="0">
                <a:solidFill>
                  <a:prstClr val="black"/>
                </a:solidFill>
              </a:rPr>
              <a:t>Sources:</a:t>
            </a:r>
            <a:endParaRPr lang="en-US" sz="1100" dirty="0">
              <a:solidFill>
                <a:prstClr val="black"/>
              </a:solidFill>
            </a:endParaRPr>
          </a:p>
          <a:p>
            <a:pPr defTabSz="966612">
              <a:spcAft>
                <a:spcPts val="600"/>
              </a:spcAft>
              <a:defRPr/>
            </a:pPr>
            <a:r>
              <a:rPr lang="en-US" sz="1100" dirty="0">
                <a:solidFill>
                  <a:prstClr val="black"/>
                </a:solidFill>
                <a:hlinkClick r:id="rId4"/>
              </a:rPr>
              <a:t>CMS.gov/priorities/innovation/about</a:t>
            </a:r>
            <a:r>
              <a:rPr lang="en-US" sz="1100" dirty="0">
                <a:solidFill>
                  <a:prstClr val="black"/>
                </a:solidFill>
              </a:rPr>
              <a:t> </a:t>
            </a:r>
          </a:p>
          <a:p>
            <a:pPr defTabSz="966612">
              <a:spcAft>
                <a:spcPts val="600"/>
              </a:spcAft>
              <a:defRPr/>
            </a:pPr>
            <a:r>
              <a:rPr lang="en-US" sz="1100" dirty="0">
                <a:solidFill>
                  <a:prstClr val="black"/>
                </a:solidFill>
                <a:hlinkClick r:id="rId5"/>
              </a:rPr>
              <a:t>CMS.gov/priorities/innovation-center/innovation-models/model-categories-and-stages</a:t>
            </a:r>
            <a:r>
              <a:rPr lang="en-US" sz="1100" dirty="0">
                <a:solidFill>
                  <a:prstClr val="black"/>
                </a:solidFill>
              </a:rPr>
              <a:t> </a:t>
            </a:r>
          </a:p>
          <a:p>
            <a:pPr marL="0" indent="0">
              <a:spcAft>
                <a:spcPts val="600"/>
              </a:spcAft>
              <a:buNone/>
            </a:pPr>
            <a:endParaRPr lang="en-US" sz="1100" dirty="0"/>
          </a:p>
        </p:txBody>
      </p:sp>
    </p:spTree>
    <p:extLst>
      <p:ext uri="{BB962C8B-B14F-4D97-AF65-F5344CB8AC3E}">
        <p14:creationId xmlns:p14="http://schemas.microsoft.com/office/powerpoint/2010/main" val="1024471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5487" y="3757507"/>
            <a:ext cx="6974958" cy="5501983"/>
          </a:xfrm>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0" indent="0" defTabSz="966612">
              <a:spcAft>
                <a:spcPts val="600"/>
              </a:spcAft>
              <a:buNone/>
              <a:defRPr/>
            </a:pPr>
            <a:r>
              <a:rPr lang="en-US">
                <a:solidFill>
                  <a:prstClr val="black"/>
                </a:solidFill>
              </a:rPr>
              <a:t>Program of All-inclusive Care for the Elderly (PACE) is a Medicare and Medicaid program offered in many states that helps people meet their health care needs in the community, instead of going to a nursing home or other care facility. </a:t>
            </a:r>
          </a:p>
          <a:p>
            <a:pPr marL="0" indent="0" defTabSz="966612">
              <a:spcAft>
                <a:spcPts val="600"/>
              </a:spcAft>
              <a:buNone/>
              <a:defRPr/>
            </a:pPr>
            <a:r>
              <a:rPr lang="en-US">
                <a:cs typeface="Arial" panose="020B0604020202020204" pitchFamily="34" charset="0"/>
              </a:rPr>
              <a:t>To qualify for PACE, you must meet these conditions: </a:t>
            </a:r>
          </a:p>
          <a:p>
            <a:pPr>
              <a:spcAft>
                <a:spcPts val="600"/>
              </a:spcAft>
              <a:defRPr/>
            </a:pPr>
            <a:r>
              <a:rPr lang="en-US">
                <a:cs typeface="Arial" panose="020B0604020202020204" pitchFamily="34" charset="0"/>
              </a:rPr>
              <a:t>You’re 55 or older</a:t>
            </a:r>
          </a:p>
          <a:p>
            <a:pPr>
              <a:spcAft>
                <a:spcPts val="600"/>
              </a:spcAft>
              <a:defRPr/>
            </a:pPr>
            <a:r>
              <a:rPr lang="en-US">
                <a:cs typeface="Arial" panose="020B0604020202020204" pitchFamily="34" charset="0"/>
              </a:rPr>
              <a:t>You live in the service area of a PACE organization</a:t>
            </a:r>
          </a:p>
          <a:p>
            <a:pPr>
              <a:spcAft>
                <a:spcPts val="600"/>
              </a:spcAft>
              <a:defRPr/>
            </a:pPr>
            <a:r>
              <a:rPr lang="en-US">
                <a:cs typeface="Arial" panose="020B0604020202020204" pitchFamily="34" charset="0"/>
              </a:rPr>
              <a:t>You’re certified by your state as needing a nursing home-level of care </a:t>
            </a:r>
          </a:p>
          <a:p>
            <a:pPr>
              <a:spcAft>
                <a:spcPts val="600"/>
              </a:spcAft>
              <a:defRPr/>
            </a:pPr>
            <a:r>
              <a:rPr lang="en-US">
                <a:cs typeface="Arial" panose="020B0604020202020204" pitchFamily="34" charset="0"/>
              </a:rPr>
              <a:t>At the time you join, you’re able to live safely in the community with the help of PACE services</a:t>
            </a:r>
            <a:endParaRPr lang="en-US">
              <a:solidFill>
                <a:prstClr val="black"/>
              </a:solidFill>
            </a:endParaRPr>
          </a:p>
          <a:p>
            <a:pPr marL="0" indent="0">
              <a:spcAft>
                <a:spcPts val="600"/>
              </a:spcAft>
              <a:buNone/>
              <a:defRPr/>
            </a:pPr>
            <a:r>
              <a:rPr lang="en-US">
                <a:cs typeface="Arial" panose="020B0604020202020204" pitchFamily="34" charset="0"/>
              </a:rPr>
              <a:t>PACE covers all Medicare- and Medicaid-covered care and services, and other services that the PACE team of health care professionals decides are necessary to improve and maintain your </a:t>
            </a:r>
            <a:r>
              <a:rPr lang="en-US"/>
              <a:t>medical, physical, social, and emotional needs</a:t>
            </a:r>
            <a:r>
              <a:rPr lang="en-US">
                <a:cs typeface="Arial" panose="020B0604020202020204" pitchFamily="34" charset="0"/>
              </a:rPr>
              <a:t>. This includes drugs, as well as any other medically necessary care, like doctor or health care provider visits, transportation, home care, hospital visits, and even nursing home stays when necessary.</a:t>
            </a:r>
            <a:endParaRPr lang="en-US">
              <a:solidFill>
                <a:prstClr val="black"/>
              </a:solidFill>
              <a:cs typeface="Arial" panose="020B0604020202020204" pitchFamily="34" charset="0"/>
            </a:endParaRPr>
          </a:p>
          <a:p>
            <a:pPr marL="0" indent="0">
              <a:spcAft>
                <a:spcPts val="600"/>
              </a:spcAft>
              <a:buNone/>
              <a:defRPr/>
            </a:pPr>
            <a:r>
              <a:rPr lang="en-US">
                <a:cs typeface="Arial" panose="020B0604020202020204" pitchFamily="34" charset="0"/>
              </a:rPr>
              <a:t>If you have Medicaid, you won’t have to pay a monthly premium for the long-term care portion of the PACE benefit. If you have Medicare but not Medicaid, you’ll be charged a monthly premium to cover the long-term care portion of the PACE benefit and a premium for Medicare drug coverage. However, in PACE, there’s never a deductible or copayment for any drug, service, or care that the PACE team of health care professionals</a:t>
            </a:r>
            <a:r>
              <a:rPr lang="en-US"/>
              <a:t> approves.</a:t>
            </a:r>
            <a:endParaRPr lang="en-US">
              <a:cs typeface="Arial" panose="020B0604020202020204" pitchFamily="34" charset="0"/>
            </a:endParaRPr>
          </a:p>
          <a:p>
            <a:pPr marL="0" indent="0">
              <a:spcAft>
                <a:spcPts val="600"/>
              </a:spcAft>
              <a:buNone/>
              <a:defRPr/>
            </a:pPr>
            <a:r>
              <a:rPr lang="en-US">
                <a:cs typeface="Arial" panose="020B0604020202020204" pitchFamily="34" charset="0"/>
              </a:rPr>
              <a:t>Visit </a:t>
            </a:r>
            <a:r>
              <a:rPr lang="en-US">
                <a:cs typeface="Arial" panose="020B0604020202020204" pitchFamily="34" charset="0"/>
                <a:hlinkClick r:id="rId3"/>
              </a:rPr>
              <a:t>Medicare.gov/plan-compare/#pace</a:t>
            </a:r>
            <a:r>
              <a:rPr lang="en-US">
                <a:cs typeface="Arial" panose="020B0604020202020204" pitchFamily="34" charset="0"/>
              </a:rPr>
              <a:t> to see if there’s a PACE organization that serves your community.</a:t>
            </a:r>
            <a:endParaRPr lang="en-US" b="1">
              <a:solidFill>
                <a:prstClr val="black"/>
              </a:solidFill>
            </a:endParaRPr>
          </a:p>
          <a:p>
            <a:pPr marL="0" indent="0" defTabSz="966612">
              <a:spcAft>
                <a:spcPts val="600"/>
              </a:spcAft>
              <a:buNone/>
              <a:defRPr/>
            </a:pPr>
            <a:r>
              <a:rPr lang="en-US" b="1">
                <a:solidFill>
                  <a:prstClr val="black"/>
                </a:solidFill>
              </a:rPr>
              <a:t>NOTE:</a:t>
            </a:r>
            <a:r>
              <a:rPr lang="en-US">
                <a:solidFill>
                  <a:prstClr val="black"/>
                </a:solidFill>
              </a:rPr>
              <a:t> Instructor may highlight local plans.</a:t>
            </a:r>
          </a:p>
          <a:p>
            <a:pPr marL="0" indent="0" defTabSz="966612">
              <a:spcAft>
                <a:spcPts val="600"/>
              </a:spcAft>
              <a:buNone/>
              <a:defRPr/>
            </a:pPr>
            <a:r>
              <a:rPr lang="en-US" u="sng">
                <a:solidFill>
                  <a:srgbClr val="0000FF"/>
                </a:solidFill>
                <a:ea typeface="Calibri"/>
              </a:rPr>
              <a:t> </a:t>
            </a:r>
            <a:endParaRPr lang="en-US" b="1">
              <a:solidFill>
                <a:prstClr val="black"/>
              </a:solidFill>
            </a:endParaRPr>
          </a:p>
        </p:txBody>
      </p:sp>
    </p:spTree>
    <p:extLst>
      <p:ext uri="{BB962C8B-B14F-4D97-AF65-F5344CB8AC3E}">
        <p14:creationId xmlns:p14="http://schemas.microsoft.com/office/powerpoint/2010/main" val="82992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a:solidFill>
                  <a:srgbClr val="000000"/>
                </a:solidFill>
              </a:rPr>
              <a:t>This slide has animation.</a:t>
            </a:r>
            <a:endParaRPr lang="en-US" b="0" i="0">
              <a:solidFill>
                <a:srgbClr val="444444"/>
              </a:solidFill>
              <a:effectLst/>
              <a:cs typeface="Arial" panose="020B0604020202020204" pitchFamily="34" charset="0"/>
            </a:endParaRPr>
          </a:p>
          <a:p>
            <a:pPr marL="0" indent="0" fontAlgn="base">
              <a:spcAft>
                <a:spcPts val="600"/>
              </a:spcAft>
              <a:buNone/>
            </a:pPr>
            <a:r>
              <a:rPr lang="en-US" b="1">
                <a:solidFill>
                  <a:srgbClr val="000000"/>
                </a:solidFill>
              </a:rPr>
              <a:t>Presenter Notes</a:t>
            </a:r>
            <a:endParaRPr lang="en-US" b="0" i="0">
              <a:solidFill>
                <a:srgbClr val="444444"/>
              </a:solidFill>
              <a:effectLst/>
              <a:cs typeface="Arial" panose="020B0604020202020204" pitchFamily="34" charset="0"/>
            </a:endParaRPr>
          </a:p>
          <a:p>
            <a:pPr marL="196716" indent="-196716" defTabSz="983577">
              <a:spcAft>
                <a:spcPts val="600"/>
              </a:spcAft>
              <a:buNone/>
              <a:defRPr/>
            </a:pPr>
            <a:r>
              <a:rPr lang="en-US">
                <a:solidFill>
                  <a:prstClr val="black"/>
                </a:solidFill>
              </a:rPr>
              <a:t>Check Your Knowledge: Question 3</a:t>
            </a:r>
          </a:p>
          <a:p>
            <a:pPr marL="0" indent="0" defTabSz="983577">
              <a:spcAft>
                <a:spcPts val="600"/>
              </a:spcAft>
              <a:buNone/>
              <a:defRPr/>
            </a:pPr>
            <a:r>
              <a:rPr lang="en-US" b="1">
                <a:solidFill>
                  <a:prstClr val="black"/>
                </a:solidFill>
                <a:ea typeface="ＭＳ Ｐゴシック" pitchFamily="84" charset="-128"/>
              </a:rPr>
              <a:t>Which of the following is NOT a condition you have to meet to qualify for Program of All-inclusive Care for the Elderly (PACE)? </a:t>
            </a:r>
            <a:endParaRPr lang="en-US" b="1">
              <a:solidFill>
                <a:prstClr val="black"/>
              </a:solidFill>
            </a:endParaRPr>
          </a:p>
          <a:p>
            <a:pPr marL="228600" indent="-228600" defTabSz="983577">
              <a:spcAft>
                <a:spcPts val="600"/>
              </a:spcAft>
              <a:buFont typeface="+mj-lt"/>
              <a:buAutoNum type="alphaLcPeriod"/>
              <a:defRPr/>
            </a:pPr>
            <a:r>
              <a:rPr lang="en-US">
                <a:solidFill>
                  <a:prstClr val="black"/>
                </a:solidFill>
                <a:ea typeface="ＭＳ Ｐゴシック" pitchFamily="84" charset="-128"/>
              </a:rPr>
              <a:t>You must be 65 or older</a:t>
            </a:r>
          </a:p>
          <a:p>
            <a:pPr marL="228600" indent="-228600" defTabSz="983577">
              <a:spcAft>
                <a:spcPts val="600"/>
              </a:spcAft>
              <a:buFont typeface="+mj-lt"/>
              <a:buAutoNum type="alphaLcPeriod"/>
              <a:defRPr/>
            </a:pPr>
            <a:r>
              <a:rPr lang="en-US">
                <a:solidFill>
                  <a:prstClr val="black"/>
                </a:solidFill>
                <a:ea typeface="ＭＳ Ｐゴシック" pitchFamily="84" charset="-128"/>
              </a:rPr>
              <a:t>You need a nursing home-level of care, as certified by your state</a:t>
            </a:r>
          </a:p>
          <a:p>
            <a:pPr marL="228600" indent="-228600" defTabSz="983577">
              <a:spcAft>
                <a:spcPts val="600"/>
              </a:spcAft>
              <a:buFont typeface="+mj-lt"/>
              <a:buAutoNum type="alphaLcPeriod"/>
              <a:defRPr/>
            </a:pPr>
            <a:r>
              <a:rPr lang="en-US">
                <a:solidFill>
                  <a:prstClr val="black"/>
                </a:solidFill>
                <a:ea typeface="ＭＳ Ｐゴシック" pitchFamily="84" charset="-128"/>
              </a:rPr>
              <a:t>You live in the service area of a PACE organization</a:t>
            </a:r>
          </a:p>
          <a:p>
            <a:pPr marL="228600" indent="-228600" defTabSz="983577">
              <a:spcAft>
                <a:spcPts val="600"/>
              </a:spcAft>
              <a:buFont typeface="+mj-lt"/>
              <a:buAutoNum type="alphaLcPeriod"/>
              <a:defRPr/>
            </a:pPr>
            <a:r>
              <a:rPr lang="en-US">
                <a:solidFill>
                  <a:prstClr val="black"/>
                </a:solidFill>
                <a:ea typeface="ＭＳ Ｐゴシック" pitchFamily="84" charset="-128"/>
              </a:rPr>
              <a:t>You’re able to live safely in the community with help from PACE</a:t>
            </a:r>
          </a:p>
          <a:p>
            <a:pPr marL="0" indent="0" defTabSz="983577">
              <a:spcAft>
                <a:spcPts val="600"/>
              </a:spcAft>
              <a:buNone/>
              <a:defRPr/>
            </a:pPr>
            <a:r>
              <a:rPr lang="en-US" b="1">
                <a:solidFill>
                  <a:prstClr val="black"/>
                </a:solidFill>
                <a:ea typeface="ＭＳ Ｐゴシック" pitchFamily="84" charset="-128"/>
              </a:rPr>
              <a:t>Answer: a. You must be 65 or older</a:t>
            </a:r>
          </a:p>
          <a:p>
            <a:pPr marL="0" indent="0" defTabSz="983577">
              <a:spcAft>
                <a:spcPts val="600"/>
              </a:spcAft>
              <a:buNone/>
              <a:defRPr/>
            </a:pPr>
            <a:r>
              <a:rPr lang="en-US">
                <a:solidFill>
                  <a:prstClr val="black"/>
                </a:solidFill>
                <a:ea typeface="ＭＳ Ｐゴシック" pitchFamily="84" charset="-128"/>
              </a:rPr>
              <a:t>Program of All-inclusive Care for the Elderly (PACE) is a Medicare and Medicaid Program offered in many states that allows people who otherwise need a nursing home-level of care to remain in the community. </a:t>
            </a:r>
          </a:p>
          <a:p>
            <a:pPr marL="0" indent="0" defTabSz="983577">
              <a:spcAft>
                <a:spcPts val="600"/>
              </a:spcAft>
              <a:buNone/>
              <a:defRPr/>
            </a:pPr>
            <a:r>
              <a:rPr lang="en-US">
                <a:solidFill>
                  <a:prstClr val="black"/>
                </a:solidFill>
                <a:ea typeface="ＭＳ Ｐゴシック" pitchFamily="84" charset="-128"/>
              </a:rPr>
              <a:t>To qualify for PACE, you must meet these conditions: </a:t>
            </a:r>
          </a:p>
          <a:p>
            <a:pPr defTabSz="983577">
              <a:spcAft>
                <a:spcPts val="600"/>
              </a:spcAft>
              <a:defRPr/>
            </a:pPr>
            <a:r>
              <a:rPr lang="en-US">
                <a:solidFill>
                  <a:prstClr val="black"/>
                </a:solidFill>
                <a:ea typeface="ＭＳ Ｐゴシック" pitchFamily="84" charset="-128"/>
              </a:rPr>
              <a:t>You’re 55 or older</a:t>
            </a:r>
          </a:p>
          <a:p>
            <a:pPr defTabSz="983577">
              <a:spcAft>
                <a:spcPts val="600"/>
              </a:spcAft>
              <a:defRPr/>
            </a:pPr>
            <a:r>
              <a:rPr lang="en-US">
                <a:solidFill>
                  <a:prstClr val="black"/>
                </a:solidFill>
                <a:ea typeface="ＭＳ Ｐゴシック" pitchFamily="84" charset="-128"/>
              </a:rPr>
              <a:t>You live in the service area of a PACE organization</a:t>
            </a:r>
          </a:p>
          <a:p>
            <a:pPr defTabSz="983577">
              <a:spcAft>
                <a:spcPts val="600"/>
              </a:spcAft>
              <a:defRPr/>
            </a:pPr>
            <a:r>
              <a:rPr lang="en-US">
                <a:solidFill>
                  <a:prstClr val="black"/>
                </a:solidFill>
                <a:ea typeface="ＭＳ Ｐゴシック" pitchFamily="84" charset="-128"/>
              </a:rPr>
              <a:t>You’re certified by your state as needing a nursing home-level of care </a:t>
            </a:r>
          </a:p>
          <a:p>
            <a:pPr defTabSz="983577">
              <a:spcAft>
                <a:spcPts val="600"/>
              </a:spcAft>
              <a:defRPr/>
            </a:pPr>
            <a:r>
              <a:rPr lang="en-US">
                <a:solidFill>
                  <a:prstClr val="black"/>
                </a:solidFill>
                <a:ea typeface="ＭＳ Ｐゴシック" pitchFamily="84" charset="-128"/>
              </a:rPr>
              <a:t>At the time you join, you’re able to live safely in the community with the help of PACE services</a:t>
            </a:r>
          </a:p>
          <a:p>
            <a:pPr marL="0" indent="0" defTabSz="983577">
              <a:spcAft>
                <a:spcPts val="600"/>
              </a:spcAft>
              <a:buNone/>
              <a:defRPr/>
            </a:pPr>
            <a:endParaRPr lang="en-US" b="1">
              <a:solidFill>
                <a:prstClr val="black"/>
              </a:solidFill>
              <a:ea typeface="ＭＳ Ｐゴシック" pitchFamily="84" charset="-128"/>
            </a:endParaRPr>
          </a:p>
        </p:txBody>
      </p:sp>
    </p:spTree>
    <p:extLst>
      <p:ext uri="{BB962C8B-B14F-4D97-AF65-F5344CB8AC3E}">
        <p14:creationId xmlns:p14="http://schemas.microsoft.com/office/powerpoint/2010/main" val="2626829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a:solidFill>
                  <a:prstClr val="black"/>
                </a:solidFill>
                <a:ea typeface="ＭＳ Ｐゴシック" pitchFamily="84" charset="-128"/>
              </a:rPr>
              <a:t>Presenter Notes</a:t>
            </a:r>
          </a:p>
          <a:p>
            <a:pPr marL="0" indent="0" defTabSz="966612">
              <a:spcAft>
                <a:spcPts val="600"/>
              </a:spcAft>
              <a:buNone/>
              <a:defRPr/>
            </a:pPr>
            <a:r>
              <a:rPr lang="en-US">
                <a:solidFill>
                  <a:prstClr val="black"/>
                </a:solidFill>
              </a:rPr>
              <a:t>Lesson 3, “Rights, Protections, &amp; Appeals</a:t>
            </a:r>
            <a:r>
              <a:rPr lang="en-US" i="1">
                <a:solidFill>
                  <a:prstClr val="black"/>
                </a:solidFill>
              </a:rPr>
              <a:t>,”</a:t>
            </a:r>
            <a:r>
              <a:rPr lang="en-US">
                <a:solidFill>
                  <a:prstClr val="black"/>
                </a:solidFill>
              </a:rPr>
              <a:t> provides information on the following:</a:t>
            </a:r>
          </a:p>
          <a:p>
            <a:pPr marL="120827" indent="-120827" defTabSz="966612">
              <a:spcAft>
                <a:spcPts val="600"/>
              </a:spcAft>
              <a:buFont typeface="Wingdings" pitchFamily="84" charset="2"/>
              <a:buChar char="§"/>
              <a:defRPr/>
            </a:pPr>
            <a:r>
              <a:rPr lang="en-US">
                <a:solidFill>
                  <a:prstClr val="black"/>
                </a:solidFill>
                <a:ea typeface="Arial" pitchFamily="84" charset="0"/>
              </a:rPr>
              <a:t>Guaranteed rights and protections for all people with Medicare</a:t>
            </a:r>
          </a:p>
          <a:p>
            <a:pPr marL="120827" indent="-120827" defTabSz="966612">
              <a:spcAft>
                <a:spcPts val="600"/>
              </a:spcAft>
              <a:buFont typeface="Wingdings" pitchFamily="84" charset="2"/>
              <a:buChar char="§"/>
              <a:defRPr/>
            </a:pPr>
            <a:r>
              <a:rPr lang="en-US">
                <a:solidFill>
                  <a:prstClr val="black"/>
                </a:solidFill>
                <a:ea typeface="Arial" pitchFamily="84" charset="0"/>
              </a:rPr>
              <a:t>Appeals and grievances</a:t>
            </a:r>
          </a:p>
          <a:p>
            <a:pPr marL="120827" indent="-120827" defTabSz="966612">
              <a:spcAft>
                <a:spcPts val="600"/>
              </a:spcAft>
              <a:buFont typeface="Wingdings" pitchFamily="84" charset="2"/>
              <a:buChar char="§"/>
              <a:defRPr/>
            </a:pPr>
            <a:r>
              <a:rPr lang="en-US">
                <a:solidFill>
                  <a:prstClr val="black"/>
                </a:solidFill>
                <a:ea typeface="Arial" pitchFamily="84" charset="0"/>
              </a:rPr>
              <a:t>Required notices</a:t>
            </a:r>
          </a:p>
          <a:p>
            <a:pPr marL="186879" indent="-186879" defTabSz="966612">
              <a:lnSpc>
                <a:spcPct val="90000"/>
              </a:lnSpc>
              <a:spcAft>
                <a:spcPts val="600"/>
              </a:spcAft>
              <a:buNone/>
              <a:defRPr/>
            </a:pPr>
            <a:endParaRPr lang="en-US">
              <a:solidFill>
                <a:prstClr val="black"/>
              </a:solidFill>
              <a:cs typeface="+mn-cs"/>
            </a:endParaRPr>
          </a:p>
        </p:txBody>
      </p:sp>
    </p:spTree>
    <p:extLst>
      <p:ext uri="{BB962C8B-B14F-4D97-AF65-F5344CB8AC3E}">
        <p14:creationId xmlns:p14="http://schemas.microsoft.com/office/powerpoint/2010/main" val="4084720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Bef>
                <a:spcPts val="600"/>
              </a:spcBef>
              <a:buNone/>
              <a:defRPr/>
            </a:pPr>
            <a:r>
              <a:rPr lang="en-US" b="1">
                <a:ea typeface="ＭＳ Ｐゴシック" pitchFamily="84" charset="-128"/>
              </a:rPr>
              <a:t>Presenter Notes</a:t>
            </a:r>
          </a:p>
          <a:p>
            <a:pPr marL="0" indent="0" defTabSz="983577">
              <a:spcBef>
                <a:spcPts val="600"/>
              </a:spcBef>
              <a:buNone/>
              <a:defRPr/>
            </a:pPr>
            <a:r>
              <a:rPr lang="en-US"/>
              <a:t>At the end of this lesson, you’ll be able to:</a:t>
            </a:r>
          </a:p>
          <a:p>
            <a:pPr marL="119149" marR="0" lvl="0" indent="-119149" algn="l" defTabSz="983577"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a:effectLst/>
              </a:rPr>
              <a:t>Describe guaranteed rights and protections for all people with Medicare</a:t>
            </a:r>
          </a:p>
          <a:p>
            <a:pPr marL="119149" indent="-119149" defTabSz="983577">
              <a:spcBef>
                <a:spcPts val="600"/>
              </a:spcBef>
              <a:defRPr/>
            </a:pPr>
            <a:r>
              <a:rPr lang="en-US"/>
              <a:t>Explain the Medicare Advantage and Medicare Supplement Insurance (Medigap) Trial Rights</a:t>
            </a:r>
            <a:endParaRPr lang="en-US" b="0" i="0">
              <a:effectLst/>
            </a:endParaRPr>
          </a:p>
          <a:p>
            <a:pPr marL="119149" indent="-119149" defTabSz="983577">
              <a:spcBef>
                <a:spcPts val="600"/>
              </a:spcBef>
              <a:defRPr/>
            </a:pPr>
            <a:r>
              <a:rPr lang="en-US" b="0" i="0">
                <a:effectLst/>
              </a:rPr>
              <a:t>Explain the Medicare Advantage appeals process and timeline</a:t>
            </a:r>
          </a:p>
          <a:p>
            <a:pPr marL="0" indent="0" defTabSz="983577">
              <a:spcBef>
                <a:spcPts val="600"/>
              </a:spcBef>
              <a:buNone/>
              <a:defRPr/>
            </a:pPr>
            <a:endParaRPr lang="en-US">
              <a:solidFill>
                <a:prstClr val="black"/>
              </a:solidFill>
            </a:endParaRPr>
          </a:p>
        </p:txBody>
      </p:sp>
    </p:spTree>
    <p:extLst>
      <p:ext uri="{BB962C8B-B14F-4D97-AF65-F5344CB8AC3E}">
        <p14:creationId xmlns:p14="http://schemas.microsoft.com/office/powerpoint/2010/main" val="3603367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0" indent="0" defTabSz="966612">
              <a:spcAft>
                <a:spcPts val="600"/>
              </a:spcAft>
              <a:buNone/>
              <a:defRPr/>
            </a:pPr>
            <a:r>
              <a:rPr lang="en-US">
                <a:solidFill>
                  <a:prstClr val="black"/>
                </a:solidFill>
              </a:rPr>
              <a:t>All people with Medicare have certain guaranteed rights and protections. You have these rights and protections whether you’re in Original Medicare, a Medicare Advantage Plan, another Medicare health plan, a Medicare drug plan (Part D), or have a Medigap policy. </a:t>
            </a:r>
          </a:p>
          <a:p>
            <a:pPr marL="0" indent="0" defTabSz="966612">
              <a:spcAft>
                <a:spcPts val="600"/>
              </a:spcAft>
              <a:buNone/>
              <a:defRPr/>
            </a:pPr>
            <a:r>
              <a:rPr lang="en-US">
                <a:solidFill>
                  <a:prstClr val="black"/>
                </a:solidFill>
              </a:rPr>
              <a:t>All people with Medicare have guaranteed rights to:</a:t>
            </a:r>
          </a:p>
          <a:p>
            <a:pPr marL="127539" indent="-130895">
              <a:spcAft>
                <a:spcPts val="600"/>
              </a:spcAft>
              <a:defRPr/>
            </a:pPr>
            <a:r>
              <a:rPr lang="en-US">
                <a:solidFill>
                  <a:prstClr val="black"/>
                </a:solidFill>
              </a:rPr>
              <a:t>Get the health care services they need</a:t>
            </a:r>
          </a:p>
          <a:p>
            <a:pPr marL="127539" indent="-130895">
              <a:spcAft>
                <a:spcPts val="600"/>
              </a:spcAft>
              <a:defRPr/>
            </a:pPr>
            <a:r>
              <a:rPr lang="en-US">
                <a:solidFill>
                  <a:prstClr val="black"/>
                </a:solidFill>
              </a:rPr>
              <a:t>Get easy-to-understand information</a:t>
            </a:r>
          </a:p>
          <a:p>
            <a:pPr marL="127539" indent="-130895">
              <a:spcAft>
                <a:spcPts val="600"/>
              </a:spcAft>
              <a:defRPr/>
            </a:pPr>
            <a:r>
              <a:rPr lang="en-US">
                <a:solidFill>
                  <a:prstClr val="black"/>
                </a:solidFill>
              </a:rPr>
              <a:t>Have personal medical information kept private</a:t>
            </a:r>
          </a:p>
          <a:p>
            <a:pPr marL="0" indent="-286945" defTabSz="966512">
              <a:spcAft>
                <a:spcPts val="600"/>
              </a:spcAft>
              <a:buNone/>
              <a:defRPr/>
            </a:pPr>
            <a:r>
              <a:rPr lang="en-US">
                <a:solidFill>
                  <a:prstClr val="black"/>
                </a:solidFill>
              </a:rPr>
              <a:t>To view the list of rights and protections for people with Medicare, visit </a:t>
            </a:r>
            <a:r>
              <a:rPr lang="en-US">
                <a:solidFill>
                  <a:prstClr val="black"/>
                </a:solidFill>
                <a:hlinkClick r:id="rId3"/>
              </a:rPr>
              <a:t>Medicare.gov/basics/your-medicare-rights/your-rights</a:t>
            </a:r>
            <a:r>
              <a:rPr lang="en-US">
                <a:solidFill>
                  <a:prstClr val="black"/>
                </a:solidFill>
              </a:rPr>
              <a:t>.  </a:t>
            </a:r>
          </a:p>
          <a:p>
            <a:pPr marL="0" indent="0">
              <a:spcAft>
                <a:spcPts val="600"/>
              </a:spcAft>
              <a:buNone/>
            </a:pPr>
            <a:endParaRPr lang="en-US"/>
          </a:p>
        </p:txBody>
      </p:sp>
    </p:spTree>
    <p:extLst>
      <p:ext uri="{BB962C8B-B14F-4D97-AF65-F5344CB8AC3E}">
        <p14:creationId xmlns:p14="http://schemas.microsoft.com/office/powerpoint/2010/main" val="1480313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10258" y="3675473"/>
            <a:ext cx="7115887" cy="5575705"/>
          </a:xfrm>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0" indent="0" defTabSz="966612">
              <a:spcAft>
                <a:spcPts val="600"/>
              </a:spcAft>
              <a:buNone/>
              <a:defRPr/>
            </a:pPr>
            <a:r>
              <a:rPr lang="en-US">
                <a:solidFill>
                  <a:prstClr val="black"/>
                </a:solidFill>
              </a:rPr>
              <a:t>If you’re in a Medicare Advantage or other Medicare health plan, in addition to the rights and protections previously described, you also have the right to:</a:t>
            </a:r>
          </a:p>
          <a:p>
            <a:pPr marL="120827" lvl="1" indent="-120827" defTabSz="966612">
              <a:spcBef>
                <a:spcPts val="0"/>
              </a:spcBef>
              <a:spcAft>
                <a:spcPts val="600"/>
              </a:spcAft>
              <a:buFont typeface="Wingdings" pitchFamily="2" charset="2"/>
              <a:buChar char="§"/>
              <a:defRPr/>
            </a:pPr>
            <a:r>
              <a:rPr lang="en-US">
                <a:solidFill>
                  <a:prstClr val="black"/>
                </a:solidFill>
                <a:cs typeface="Arial" panose="020B0604020202020204" pitchFamily="34" charset="0"/>
              </a:rPr>
              <a:t>Choose health care providers in the plan so you can get covered health care. </a:t>
            </a:r>
          </a:p>
          <a:p>
            <a:pPr marL="120827" lvl="1" indent="-120827" defTabSz="966612">
              <a:spcBef>
                <a:spcPts val="0"/>
              </a:spcBef>
              <a:spcAft>
                <a:spcPts val="600"/>
              </a:spcAft>
              <a:buFont typeface="Wingdings" pitchFamily="2" charset="2"/>
              <a:buChar char="§"/>
              <a:defRPr/>
            </a:pPr>
            <a:r>
              <a:rPr lang="en-US">
                <a:solidFill>
                  <a:prstClr val="black"/>
                </a:solidFill>
                <a:cs typeface="Arial" panose="020B0604020202020204" pitchFamily="34" charset="0"/>
              </a:rPr>
              <a:t>Get a treatment plan from your doctor. If you have a complex or serious medical condition, a treatment plan lets you directly see a specialist within the plan as many times as you and your doctor think you need. Women have the right to go directly to a women’s health care specialist without a referral within the plan for routine and preventive health care services. </a:t>
            </a:r>
          </a:p>
          <a:p>
            <a:pPr marL="120827" lvl="1" indent="-120827" defTabSz="966612">
              <a:spcBef>
                <a:spcPts val="0"/>
              </a:spcBef>
              <a:spcAft>
                <a:spcPts val="600"/>
              </a:spcAft>
              <a:buFont typeface="Wingdings" pitchFamily="2" charset="2"/>
              <a:buChar char="§"/>
              <a:defRPr/>
            </a:pPr>
            <a:r>
              <a:rPr lang="en-US">
                <a:solidFill>
                  <a:prstClr val="black"/>
                </a:solidFill>
                <a:cs typeface="Arial" panose="020B0604020202020204" pitchFamily="34" charset="0"/>
              </a:rPr>
              <a:t>Know how your doctors are paid. When you ask your plan how it pays its doctors, the plan must tell you. Medicare doesn’t allow a plan to pay doctors in a way that could interfere with you getting the care you need.</a:t>
            </a:r>
          </a:p>
          <a:p>
            <a:pPr marL="120827" lvl="1" indent="-120827" defTabSz="966612">
              <a:spcBef>
                <a:spcPts val="0"/>
              </a:spcBef>
              <a:spcAft>
                <a:spcPts val="600"/>
              </a:spcAft>
              <a:buFont typeface="Wingdings" pitchFamily="2" charset="2"/>
              <a:buChar char="§"/>
              <a:defRPr/>
            </a:pPr>
            <a:r>
              <a:rPr lang="en-US">
                <a:solidFill>
                  <a:prstClr val="black"/>
                </a:solidFill>
                <a:cs typeface="Arial" panose="020B0604020202020204" pitchFamily="34" charset="0"/>
              </a:rPr>
              <a:t>Request an appeal to resolve differences with your plan. You have the right to ask your plan to provide or pay for an item or service you think should be covered, provided, or continued. </a:t>
            </a:r>
          </a:p>
          <a:p>
            <a:pPr marL="120827" lvl="1" indent="-120827" defTabSz="966612">
              <a:spcBef>
                <a:spcPts val="0"/>
              </a:spcBef>
              <a:spcAft>
                <a:spcPts val="600"/>
              </a:spcAft>
              <a:buFont typeface="Wingdings" pitchFamily="2" charset="2"/>
              <a:buChar char="§"/>
              <a:defRPr/>
            </a:pPr>
            <a:r>
              <a:rPr lang="en-US">
                <a:solidFill>
                  <a:prstClr val="black"/>
                </a:solidFill>
                <a:cs typeface="Arial" panose="020B0604020202020204" pitchFamily="34" charset="0"/>
              </a:rPr>
              <a:t>File a complaint (called a grievance) about other concerns or problems with your plan (like if you believe your plan’s hours of operation should be different, or there aren’t enough specialists in the plan to meet your needs). Check your plan membership materials or call your plan to find out how to file a grievance. You can also contact your Beneficiary and Family Centered Care Quality Improvement Organization (BFCC-QIO) (</a:t>
            </a:r>
            <a:r>
              <a:rPr lang="en-US">
                <a:solidFill>
                  <a:prstClr val="black"/>
                </a:solidFill>
                <a:cs typeface="Arial" panose="020B0604020202020204" pitchFamily="34" charset="0"/>
                <a:hlinkClick r:id="rId3"/>
              </a:rPr>
              <a:t>Medicare.gov/providers-services/claims-appeals-complaints/complaints</a:t>
            </a:r>
            <a:r>
              <a:rPr lang="en-US">
                <a:solidFill>
                  <a:prstClr val="black"/>
                </a:solidFill>
                <a:cs typeface="Arial" panose="020B0604020202020204" pitchFamily="34" charset="0"/>
              </a:rPr>
              <a:t>) for complaints about the quality of care you got from a Medicare provider.</a:t>
            </a:r>
          </a:p>
          <a:p>
            <a:pPr marL="120827" lvl="1" indent="-120827" defTabSz="966612">
              <a:spcBef>
                <a:spcPts val="0"/>
              </a:spcBef>
              <a:spcAft>
                <a:spcPts val="600"/>
              </a:spcAft>
              <a:buFont typeface="Wingdings" pitchFamily="2" charset="2"/>
              <a:buChar char="§"/>
              <a:defRPr/>
            </a:pPr>
            <a:r>
              <a:rPr lang="en-US">
                <a:solidFill>
                  <a:prstClr val="black"/>
                </a:solidFill>
                <a:cs typeface="Arial" panose="020B0604020202020204" pitchFamily="34" charset="0"/>
              </a:rPr>
              <a:t>Get a coverage decision (sometimes called an organization determination) or coverage information in writing from your plan before getting a service to find out if the item or service will be covered, or to get information about the plan’s coverage rules. You can also call your plan if you have questions about home health care rights and protections. Your plan must tell you if you ask. </a:t>
            </a:r>
          </a:p>
          <a:p>
            <a:pPr marL="120827" lvl="1" indent="-120827" defTabSz="966612">
              <a:spcBef>
                <a:spcPts val="0"/>
              </a:spcBef>
              <a:spcAft>
                <a:spcPts val="600"/>
              </a:spcAft>
              <a:buFont typeface="Wingdings" pitchFamily="2" charset="2"/>
              <a:buChar char="§"/>
              <a:defRPr/>
            </a:pPr>
            <a:r>
              <a:rPr lang="en-US">
                <a:solidFill>
                  <a:prstClr val="black"/>
                </a:solidFill>
                <a:cs typeface="Arial" panose="020B0604020202020204" pitchFamily="34" charset="0"/>
              </a:rPr>
              <a:t>Maintain privacy of personal health information. </a:t>
            </a:r>
          </a:p>
          <a:p>
            <a:pPr marL="0" lvl="1" defTabSz="966612">
              <a:spcBef>
                <a:spcPts val="0"/>
              </a:spcBef>
              <a:spcAft>
                <a:spcPts val="600"/>
              </a:spcAft>
              <a:defRPr/>
            </a:pPr>
            <a:r>
              <a:rPr lang="en-US">
                <a:solidFill>
                  <a:prstClr val="black"/>
                </a:solidFill>
                <a:cs typeface="Arial" panose="020B0604020202020204" pitchFamily="34" charset="0"/>
              </a:rPr>
              <a:t>For more information, read your plan’s membership materials or call your plan. </a:t>
            </a:r>
          </a:p>
          <a:p>
            <a:pPr marL="0" lvl="1" defTabSz="966612">
              <a:spcBef>
                <a:spcPts val="0"/>
              </a:spcBef>
              <a:spcAft>
                <a:spcPts val="600"/>
              </a:spcAft>
              <a:defRPr/>
            </a:pPr>
            <a:endParaRPr lang="en-US">
              <a:solidFill>
                <a:prstClr val="black"/>
              </a:solidFill>
              <a:cs typeface="Arial" panose="020B0604020202020204" pitchFamily="34" charset="0"/>
            </a:endParaRPr>
          </a:p>
        </p:txBody>
      </p:sp>
    </p:spTree>
    <p:extLst>
      <p:ext uri="{BB962C8B-B14F-4D97-AF65-F5344CB8AC3E}">
        <p14:creationId xmlns:p14="http://schemas.microsoft.com/office/powerpoint/2010/main" val="3746824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550" y="3757506"/>
            <a:ext cx="6886575" cy="5620409"/>
          </a:xfrm>
        </p:spPr>
        <p:txBody>
          <a:bodyPr>
            <a:normAutofit fontScale="92500"/>
          </a:bodyPr>
          <a:lstStyle/>
          <a:p>
            <a:pPr marL="0" lvl="1" defTabSz="966612">
              <a:lnSpc>
                <a:spcPct val="110000"/>
              </a:lnSpc>
              <a:spcBef>
                <a:spcPts val="0"/>
              </a:spcBef>
              <a:spcAft>
                <a:spcPts val="600"/>
              </a:spcAft>
              <a:defRPr/>
            </a:pPr>
            <a:r>
              <a:rPr lang="en-US" b="1" dirty="0"/>
              <a:t>This slide has animation.</a:t>
            </a:r>
          </a:p>
          <a:p>
            <a:pPr marL="0" lvl="1" defTabSz="966612">
              <a:lnSpc>
                <a:spcPct val="110000"/>
              </a:lnSpc>
              <a:spcBef>
                <a:spcPts val="0"/>
              </a:spcBef>
              <a:spcAft>
                <a:spcPts val="600"/>
              </a:spcAft>
              <a:defRPr/>
            </a:pPr>
            <a:r>
              <a:rPr lang="en-US" b="1" dirty="0"/>
              <a:t>Presenter Notes</a:t>
            </a:r>
          </a:p>
          <a:p>
            <a:pPr marL="0" lvl="1" defTabSz="966612">
              <a:lnSpc>
                <a:spcPct val="110000"/>
              </a:lnSpc>
              <a:spcBef>
                <a:spcPts val="0"/>
              </a:spcBef>
              <a:spcAft>
                <a:spcPts val="600"/>
              </a:spcAft>
              <a:defRPr/>
            </a:pPr>
            <a:r>
              <a:rPr lang="en-US" dirty="0"/>
              <a:t>Medicare Supplement Insurance (Medigap) helps fill “gaps” in Original Medicare and is sold by private companies. Medigap policies can help pay for some of the costs that Original Medicare doesn’t, like copayments, coinsurance, and deductibles.</a:t>
            </a:r>
            <a:r>
              <a:rPr lang="en-US" dirty="0">
                <a:cs typeface="Arial" panose="020B0604020202020204" pitchFamily="34" charset="0"/>
              </a:rPr>
              <a:t> If you have Original Medicare, you may also want to consider buying a Medigap policy to help pay your remaining out-of-pocket costs (like your 20% coinsurance) if you’re eligible. </a:t>
            </a:r>
          </a:p>
          <a:p>
            <a:pPr marL="0" lvl="1" defTabSz="966612">
              <a:lnSpc>
                <a:spcPct val="110000"/>
              </a:lnSpc>
              <a:spcBef>
                <a:spcPts val="0"/>
              </a:spcBef>
              <a:spcAft>
                <a:spcPts val="600"/>
              </a:spcAft>
              <a:defRPr/>
            </a:pPr>
            <a:r>
              <a:rPr lang="en-US" dirty="0"/>
              <a:t>Medigap policies can’t work with Medicare Advantage Plans. If you have a Medigap policy and join a Medicare Advantage Plan, you may want to drop your Medigap policy. Your Medigap policy can’t be used to pay your Medicare Advantage Plan copayments, deductibles, and premiums.</a:t>
            </a:r>
          </a:p>
          <a:p>
            <a:pPr marL="0" lvl="1" defTabSz="966612">
              <a:lnSpc>
                <a:spcPct val="110000"/>
              </a:lnSpc>
              <a:spcBef>
                <a:spcPts val="0"/>
              </a:spcBef>
              <a:spcAft>
                <a:spcPts val="600"/>
              </a:spcAft>
              <a:defRPr/>
            </a:pPr>
            <a:r>
              <a:rPr lang="en-US" dirty="0"/>
              <a:t>In certain circumstances, you may have special rights under federal law known as Medigap Trial Rights to purchase a Medigap policy and a Medicare drug plan in conjunction with a Medicare Advantage Plan disenrollment. </a:t>
            </a:r>
          </a:p>
          <a:p>
            <a:pPr defTabSz="966512">
              <a:lnSpc>
                <a:spcPct val="110000"/>
              </a:lnSpc>
              <a:spcAft>
                <a:spcPts val="600"/>
              </a:spcAft>
              <a:defRPr/>
            </a:pPr>
            <a:r>
              <a:rPr lang="en-US" dirty="0"/>
              <a:t>If you joined a Medicare Advantage Plan or Program of All-inclusive Care for the Elderly (PACE) when you were first eligible for Medicare Part A (Hospital Insurance) at 65, and within the first 12 months of joining, you decide you want to switch to Original Medicare. You have the right to buy any Medigap policy that’s sold in your state by any insurance company.</a:t>
            </a:r>
          </a:p>
          <a:p>
            <a:pPr defTabSz="966512">
              <a:lnSpc>
                <a:spcPct val="110000"/>
              </a:lnSpc>
              <a:spcAft>
                <a:spcPts val="600"/>
              </a:spcAft>
              <a:defRPr/>
            </a:pPr>
            <a:r>
              <a:rPr lang="en-US" dirty="0"/>
              <a:t>If you dropped a Medigap policy to join a Medicare Advantage Plan for the first time, and within 12 months of joining, you decide you want to switch to Original Medicare. You have the right to buy the Medigap policy you had before you joined the Medicare Advantage Plan, if the same insurance company you had before still sells it. If your former Medigap policy isn’t available, you can buy certain Medigap plans that are sold in your state by any insurance company.</a:t>
            </a:r>
          </a:p>
          <a:p>
            <a:pPr marL="0" indent="0" defTabSz="966512">
              <a:lnSpc>
                <a:spcPct val="110000"/>
              </a:lnSpc>
              <a:spcAft>
                <a:spcPts val="600"/>
              </a:spcAft>
              <a:buNone/>
              <a:defRPr/>
            </a:pPr>
            <a:r>
              <a:rPr lang="en-US" b="1" dirty="0"/>
              <a:t>NOTE:</a:t>
            </a:r>
            <a:r>
              <a:rPr lang="en-US" dirty="0"/>
              <a:t> The Medigap policy can’t have drug coverage even if you had it before, but you may be able to join a Medicare drug plan. You can buy a Medigap policy anytime a plan will sell you one, but you may have to pay more for your new policy and answer some medical questions if you’re buying a Medigap policy outside of your Medigap Open Enrollment Period (OEP) or don’t have a guaranteed issue right. For more information about Medigap policies, review “Choosing a Medigap Policy: A Guide to Health Insurance for People with Medicare” (CMS Product No. 02110) by visiting </a:t>
            </a:r>
            <a:r>
              <a:rPr lang="en-US" dirty="0">
                <a:hlinkClick r:id="rId3"/>
              </a:rPr>
              <a:t>Medicare.gov/publications</a:t>
            </a:r>
            <a:r>
              <a:rPr lang="en-US" dirty="0"/>
              <a:t>.</a:t>
            </a:r>
          </a:p>
        </p:txBody>
      </p:sp>
    </p:spTree>
    <p:extLst>
      <p:ext uri="{BB962C8B-B14F-4D97-AF65-F5344CB8AC3E}">
        <p14:creationId xmlns:p14="http://schemas.microsoft.com/office/powerpoint/2010/main" val="1270803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290240"/>
          </a:xfrm>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endParaRPr lang="en-US">
              <a:solidFill>
                <a:prstClr val="black"/>
              </a:solidFill>
              <a:ea typeface="ＭＳ Ｐゴシック" pitchFamily="84" charset="-128"/>
            </a:endParaRPr>
          </a:p>
          <a:p>
            <a:pPr marL="0" indent="0" defTabSz="966612">
              <a:spcAft>
                <a:spcPts val="600"/>
              </a:spcAft>
              <a:buNone/>
              <a:defRPr/>
            </a:pPr>
            <a:r>
              <a:rPr lang="en-US" b="1">
                <a:solidFill>
                  <a:prstClr val="black"/>
                </a:solidFill>
                <a:ea typeface="ＭＳ Ｐゴシック" pitchFamily="84" charset="-128"/>
              </a:rPr>
              <a:t>Presenter Notes</a:t>
            </a:r>
          </a:p>
          <a:p>
            <a:pPr marL="0" indent="0">
              <a:spcAft>
                <a:spcPts val="600"/>
              </a:spcAft>
              <a:buNone/>
              <a:defRPr/>
            </a:pPr>
            <a:r>
              <a:rPr lang="en-US">
                <a:solidFill>
                  <a:prstClr val="black"/>
                </a:solidFill>
              </a:rPr>
              <a:t>An appeal is the action you can take if you disagree with a coverage or payment decision by Medicare or your Medicare plan.</a:t>
            </a:r>
          </a:p>
          <a:p>
            <a:pPr marL="119149" indent="-119149">
              <a:spcAft>
                <a:spcPts val="600"/>
              </a:spcAft>
              <a:defRPr/>
            </a:pPr>
            <a:r>
              <a:rPr lang="en-US">
                <a:solidFill>
                  <a:prstClr val="black"/>
                </a:solidFill>
              </a:rPr>
              <a:t>You’ll be notified in writing on how you can appeal if your plan won’t pay for, doesn’t allow, or stops or reduces a previously authorized course of treatment that you think should be covered or provided. You or your doctor can file an appeal. </a:t>
            </a:r>
          </a:p>
          <a:p>
            <a:pPr marL="119149" indent="-119149">
              <a:spcAft>
                <a:spcPts val="600"/>
              </a:spcAft>
              <a:defRPr/>
            </a:pPr>
            <a:r>
              <a:rPr lang="en-US">
                <a:cs typeface="Arial" panose="020B0604020202020204" pitchFamily="34" charset="0"/>
              </a:rPr>
              <a:t>If you appeal the plan’s decision, you may want to ask for a copy of your file containing medical and other information about your case. Your plan may charge you for this copy.</a:t>
            </a:r>
            <a:r>
              <a:rPr lang="en-US">
                <a:solidFill>
                  <a:prstClr val="black"/>
                </a:solidFill>
                <a:cs typeface="Arial" panose="020B0604020202020204" pitchFamily="34" charset="0"/>
              </a:rPr>
              <a:t> To get the phone number or address of your plan, look at your “Evidence of Coverage,” or the notice you got that explained why you couldn’t get the coverage you requested. </a:t>
            </a:r>
            <a:endParaRPr lang="en-US">
              <a:cs typeface="Arial" panose="020B0604020202020204" pitchFamily="34" charset="0"/>
            </a:endParaRPr>
          </a:p>
          <a:p>
            <a:pPr marL="119149" indent="-119149" defTabSz="966612">
              <a:spcAft>
                <a:spcPts val="600"/>
              </a:spcAft>
              <a:defRPr/>
            </a:pPr>
            <a:r>
              <a:rPr lang="en-US">
                <a:solidFill>
                  <a:prstClr val="black"/>
                </a:solidFill>
              </a:rPr>
              <a:t>If you think your health could be seriously harmed by waiting for a decision about a service, you should ask the plan for an expedited (fast) decision. If your doctor requests or supports an expedited decision, the plan will make a decision within 24 hours for a Medicare Part B (Medical Insurance) drug, or within 72 hours for an item or service. You or the plan may extend the timeframe up to 14 days to get more medical information (Part B drug timeframes can’t be extended). If the plan decides to extend the timeframe, they must notify you in writing and inform you of your right to file an expedited grievance if you disagree with the plan’s decision to extend the timeframe. After the appeal is filed, the plan will review its decision. Then, if the plan doesn’t decide in your favor, an independent organization that works for Medicare—not for the plan—automatically reviews the decision. </a:t>
            </a:r>
          </a:p>
          <a:p>
            <a:pPr marL="119149" indent="-119149" defTabSz="966612">
              <a:spcAft>
                <a:spcPts val="600"/>
              </a:spcAft>
              <a:defRPr/>
            </a:pPr>
            <a:r>
              <a:rPr lang="en-US">
                <a:solidFill>
                  <a:prstClr val="black"/>
                </a:solidFill>
              </a:rPr>
              <a:t>See the plan membership materials or contact the plan for details about your Medicare appeal rights.</a:t>
            </a:r>
          </a:p>
          <a:p>
            <a:pPr marL="0" indent="0" defTabSz="966612">
              <a:spcAft>
                <a:spcPts val="600"/>
              </a:spcAft>
              <a:buNone/>
              <a:defRPr/>
            </a:pPr>
            <a:endParaRPr lang="en-US">
              <a:solidFill>
                <a:prstClr val="black"/>
              </a:solidFill>
              <a:cs typeface="+mn-cs"/>
            </a:endParaRPr>
          </a:p>
        </p:txBody>
      </p:sp>
    </p:spTree>
    <p:extLst>
      <p:ext uri="{BB962C8B-B14F-4D97-AF65-F5344CB8AC3E}">
        <p14:creationId xmlns:p14="http://schemas.microsoft.com/office/powerpoint/2010/main" val="398947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n-US" b="1">
                <a:solidFill>
                  <a:prstClr val="black"/>
                </a:solidFill>
                <a:ea typeface="ＭＳ Ｐゴシック" pitchFamily="84" charset="-128"/>
              </a:rPr>
              <a:t>Presenter Notes</a:t>
            </a:r>
          </a:p>
          <a:p>
            <a:pPr marL="0" indent="0" defTabSz="983577">
              <a:spcAft>
                <a:spcPts val="600"/>
              </a:spcAft>
              <a:buNone/>
              <a:defRPr/>
            </a:pPr>
            <a:r>
              <a:rPr lang="en-US">
                <a:solidFill>
                  <a:prstClr val="black"/>
                </a:solidFill>
                <a:ea typeface="ＭＳ Ｐゴシック" pitchFamily="84" charset="-128"/>
              </a:rPr>
              <a:t>Lesson 1, “Medicare </a:t>
            </a:r>
            <a:r>
              <a:rPr lang="en-US">
                <a:solidFill>
                  <a:prstClr val="black"/>
                </a:solidFill>
                <a:ea typeface="Arial" pitchFamily="84" charset="0"/>
              </a:rPr>
              <a:t>Advantage Plan Overview,”</a:t>
            </a:r>
            <a:r>
              <a:rPr lang="en-US" i="1">
                <a:solidFill>
                  <a:prstClr val="black"/>
                </a:solidFill>
                <a:ea typeface="Arial" pitchFamily="84" charset="0"/>
              </a:rPr>
              <a:t> </a:t>
            </a:r>
            <a:r>
              <a:rPr lang="en-US">
                <a:solidFill>
                  <a:prstClr val="black"/>
                </a:solidFill>
                <a:ea typeface="Arial" pitchFamily="84" charset="0"/>
              </a:rPr>
              <a:t>explains the types </a:t>
            </a:r>
            <a:r>
              <a:rPr lang="en-US">
                <a:solidFill>
                  <a:prstClr val="black"/>
                </a:solidFill>
                <a:ea typeface="Arial" pitchFamily="84" charset="0"/>
                <a:cs typeface="Arial" panose="020B0604020202020204" pitchFamily="34" charset="0"/>
              </a:rPr>
              <a:t>of </a:t>
            </a:r>
            <a:r>
              <a:rPr lang="en-US">
                <a:solidFill>
                  <a:prstClr val="black"/>
                </a:solidFill>
                <a:ea typeface="Arial" pitchFamily="84" charset="0"/>
              </a:rPr>
              <a:t>Medicare Advantage Plans, how they work, associated costs, how to join or switch a plan, and more.</a:t>
            </a:r>
          </a:p>
          <a:p>
            <a:pPr marL="0" indent="0">
              <a:buNone/>
            </a:pPr>
            <a:endParaRPr lang="en-US">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08283" y="132347"/>
            <a:ext cx="7110663" cy="9192127"/>
          </a:xfrm>
        </p:spPr>
        <p:txBody>
          <a:bodyPr/>
          <a:lstStyle/>
          <a:p>
            <a:pPr marL="0" indent="0">
              <a:spcAft>
                <a:spcPts val="600"/>
              </a:spcAft>
              <a:buNone/>
            </a:pPr>
            <a:r>
              <a:rPr lang="en-US" sz="1100" b="1">
                <a:solidFill>
                  <a:srgbClr val="FF0000"/>
                </a:solidFill>
              </a:rPr>
              <a:t>Note for editors: There’s a table hidden behind this graphic, make sure to update the table if you update the pyramid graphic.</a:t>
            </a:r>
          </a:p>
          <a:p>
            <a:pPr marL="0" indent="0">
              <a:spcAft>
                <a:spcPts val="600"/>
              </a:spcAft>
              <a:buNone/>
            </a:pPr>
            <a:r>
              <a:rPr lang="en-US" sz="1100" b="1"/>
              <a:t>Presenter Notes</a:t>
            </a:r>
          </a:p>
          <a:p>
            <a:pPr marL="0" indent="0">
              <a:spcAft>
                <a:spcPts val="600"/>
              </a:spcAft>
              <a:buNone/>
            </a:pPr>
            <a:r>
              <a:rPr lang="en-US" sz="1100"/>
              <a:t>This chart shows the appeals process for people with a Medicare Advantage Plan or another Medicare health plan. The timeframes differ depending on whether you’re requesting a standard appeal, or if you qualify for an expedited appeal. </a:t>
            </a:r>
          </a:p>
          <a:p>
            <a:pPr marL="0" indent="0">
              <a:spcAft>
                <a:spcPts val="600"/>
              </a:spcAft>
              <a:buNone/>
            </a:pPr>
            <a:r>
              <a:rPr lang="en-US" sz="1100"/>
              <a:t>If you ask your plan to provide or pay for an item or service and your request is denied, you can appeal the plan’s initial decision (the “organization determination”). You’ll get a notice explaining why your plan denied your request and instructions on how to appeal your plan’s decision. </a:t>
            </a:r>
          </a:p>
          <a:p>
            <a:pPr marL="0" indent="0">
              <a:spcAft>
                <a:spcPts val="600"/>
              </a:spcAft>
              <a:buNone/>
            </a:pPr>
            <a:r>
              <a:rPr lang="en-US" sz="1100"/>
              <a:t>There are 5 levels of appeal. If you disagree with the decision made at any level of the process, you can go to the next level if you meet the requirements. </a:t>
            </a:r>
          </a:p>
          <a:p>
            <a:pPr marL="0" indent="0">
              <a:spcAft>
                <a:spcPts val="600"/>
              </a:spcAft>
              <a:buNone/>
            </a:pPr>
            <a:r>
              <a:rPr lang="en-US" sz="1100"/>
              <a:t>First, your plan will make an organization determination. Pre-service timeframes could possibly be extended 14 additional days. After each level, you’ll get instructions on how to proceed to the next level of appeal. </a:t>
            </a:r>
          </a:p>
          <a:p>
            <a:pPr marL="0" indent="0">
              <a:spcAft>
                <a:spcPts val="600"/>
              </a:spcAft>
              <a:buNone/>
            </a:pPr>
            <a:r>
              <a:rPr lang="en-US" sz="1100" b="1"/>
              <a:t>The 5 levels of appeal are:</a:t>
            </a:r>
          </a:p>
          <a:p>
            <a:pPr>
              <a:spcAft>
                <a:spcPts val="600"/>
              </a:spcAft>
            </a:pPr>
            <a:r>
              <a:rPr lang="en-US" sz="1100" b="1"/>
              <a:t>Level 1: </a:t>
            </a:r>
            <a:r>
              <a:rPr lang="en-US" sz="1100"/>
              <a:t>Reconsideration from your plan</a:t>
            </a:r>
          </a:p>
          <a:p>
            <a:pPr marL="227013">
              <a:spcAft>
                <a:spcPts val="600"/>
              </a:spcAft>
              <a:buFont typeface="Arial" panose="020B0604020202020204" pitchFamily="34" charset="0"/>
              <a:buChar char="•"/>
            </a:pPr>
            <a:r>
              <a:rPr lang="en-US" sz="1100"/>
              <a:t>You must request the reconsideration within 65 days of the date of the notice of the organization determination. </a:t>
            </a:r>
          </a:p>
          <a:p>
            <a:pPr marL="227013">
              <a:spcAft>
                <a:spcPts val="600"/>
              </a:spcAft>
              <a:buFont typeface="Arial" panose="020B0604020202020204" pitchFamily="34" charset="0"/>
              <a:buChar char="•"/>
            </a:pPr>
            <a:r>
              <a:rPr lang="en-US" sz="1100"/>
              <a:t>If your plan agrees with you and changes its original decision, you’ll get a notice about the change. If your plan decides against you (fully or partially) or doesn’t meet the response deadline, your appeal is automatically sent to an Independent Review Entity (IRE), which is level 2. </a:t>
            </a:r>
          </a:p>
          <a:p>
            <a:pPr>
              <a:spcAft>
                <a:spcPts val="600"/>
              </a:spcAft>
            </a:pPr>
            <a:r>
              <a:rPr lang="en-US" sz="1100" b="1"/>
              <a:t>Level 2:</a:t>
            </a:r>
            <a:r>
              <a:rPr lang="en-US" sz="1100"/>
              <a:t> Review by an IRE</a:t>
            </a:r>
          </a:p>
          <a:p>
            <a:pPr marL="227013">
              <a:spcAft>
                <a:spcPts val="600"/>
              </a:spcAft>
              <a:buFont typeface="Arial" panose="020B0604020202020204" pitchFamily="34" charset="0"/>
              <a:buChar char="•"/>
            </a:pPr>
            <a:r>
              <a:rPr lang="en-US" sz="1100"/>
              <a:t>The IRE will independently review your plan’s decision and decide if they made the correct decision. </a:t>
            </a:r>
          </a:p>
          <a:p>
            <a:pPr marL="227013">
              <a:spcAft>
                <a:spcPts val="600"/>
              </a:spcAft>
              <a:buFont typeface="Arial" panose="020B0604020202020204" pitchFamily="34" charset="0"/>
              <a:buChar char="•"/>
            </a:pPr>
            <a:r>
              <a:rPr lang="en-US" sz="1100"/>
              <a:t>If you disagree with the IRE’s decision in level 2, you have 60 days after you get the IRE’s decision to request a hearing decision by the Office of Medicare Hearings &amp; Appeals (OMHA), which is level 3. When filing appeals at levels 3, 4, and 5, the date of receipt is presumed to be 5 days after the date on the decision letter or notice. If there’s a delay in receipt, be sure to indicate the date you got the decision letter or notice in your appeal request.</a:t>
            </a:r>
          </a:p>
          <a:p>
            <a:pPr>
              <a:spcAft>
                <a:spcPts val="600"/>
              </a:spcAft>
            </a:pPr>
            <a:r>
              <a:rPr lang="en-US" sz="1100" b="1"/>
              <a:t>Level 3: </a:t>
            </a:r>
            <a:r>
              <a:rPr lang="en-US" sz="1100"/>
              <a:t>Decision by OMHA. </a:t>
            </a:r>
          </a:p>
          <a:p>
            <a:pPr marL="227013">
              <a:spcAft>
                <a:spcPts val="600"/>
              </a:spcAft>
              <a:buFont typeface="Arial" panose="020B0604020202020204" pitchFamily="34" charset="0"/>
              <a:buChar char="•"/>
            </a:pPr>
            <a:r>
              <a:rPr lang="en-US" sz="1100"/>
              <a:t>A hearing before an Administrative Law Judge (ALJ) allows you to present your appeal to a new person who will independently review the facts of your appeal and listen to your testimony before making a new and impartial decision. </a:t>
            </a:r>
          </a:p>
          <a:p>
            <a:pPr marL="227013">
              <a:spcAft>
                <a:spcPts val="600"/>
              </a:spcAft>
              <a:buFont typeface="Arial" panose="020B0604020202020204" pitchFamily="34" charset="0"/>
              <a:buChar char="•"/>
            </a:pPr>
            <a:r>
              <a:rPr lang="en-US" sz="1100"/>
              <a:t>To get a hearing or to ask for an on-the-record review by OMHA (no hearing is held—a judge looks only at the case file and any new evidence sent to OMHA), the amount of your case must meet a minimum dollar amount which is updated yearly. The required amount for 2025 is $190. </a:t>
            </a:r>
          </a:p>
          <a:p>
            <a:pPr marL="227013">
              <a:spcAft>
                <a:spcPts val="600"/>
              </a:spcAft>
              <a:buFont typeface="Arial" panose="020B0604020202020204" pitchFamily="34" charset="0"/>
              <a:buChar char="•"/>
            </a:pPr>
            <a:r>
              <a:rPr lang="en-US" sz="1100"/>
              <a:t>If you disagree with OMHA’s decision in level 3, you have 60 days after you get OMHA’s decision to request a review by the Medicare Appeals Council (Appeals Council), which is level 4. </a:t>
            </a:r>
          </a:p>
          <a:p>
            <a:pPr>
              <a:spcAft>
                <a:spcPts val="600"/>
              </a:spcAft>
            </a:pPr>
            <a:r>
              <a:rPr lang="en-US" sz="1100" b="1"/>
              <a:t>Level 4: </a:t>
            </a:r>
            <a:r>
              <a:rPr lang="en-US" sz="1100"/>
              <a:t>Review by the Appeals Council. </a:t>
            </a:r>
          </a:p>
          <a:p>
            <a:pPr marL="227013">
              <a:spcAft>
                <a:spcPts val="600"/>
              </a:spcAft>
              <a:buFont typeface="Arial" panose="020B0604020202020204" pitchFamily="34" charset="0"/>
              <a:buChar char="•"/>
            </a:pPr>
            <a:r>
              <a:rPr lang="en-US" sz="1100"/>
              <a:t>You can request that the Appeals Council review your case regardless of the dollar amount of your case. </a:t>
            </a:r>
          </a:p>
          <a:p>
            <a:pPr marL="227013">
              <a:spcAft>
                <a:spcPts val="600"/>
              </a:spcAft>
              <a:buFont typeface="Arial" panose="020B0604020202020204" pitchFamily="34" charset="0"/>
              <a:buChar char="•"/>
            </a:pPr>
            <a:r>
              <a:rPr lang="en-US" sz="1100"/>
              <a:t>If you disagree with the Appeals Council’s decision in level 4, you have 60 days after you get the Appeals Council’s decision to request Judicial Review by a Federal District Court, which is level 5.</a:t>
            </a:r>
          </a:p>
          <a:p>
            <a:pPr>
              <a:spcAft>
                <a:spcPts val="600"/>
              </a:spcAft>
            </a:pPr>
            <a:r>
              <a:rPr lang="en-US" sz="1100" b="1"/>
              <a:t>Level 5:</a:t>
            </a:r>
            <a:r>
              <a:rPr lang="en-US" sz="1100"/>
              <a:t> Judicial review by a Federal District Court. To get a review, the amount of your case must meet a minimum dollar amount, which is updated yearly. The minimum dollar amount for 2025 is $1,900.</a:t>
            </a:r>
          </a:p>
          <a:p>
            <a:pPr marL="0" indent="0">
              <a:spcAft>
                <a:spcPts val="600"/>
              </a:spcAft>
              <a:buNone/>
            </a:pPr>
            <a:r>
              <a:rPr lang="en-US" sz="1100"/>
              <a:t>For more information, visit </a:t>
            </a:r>
            <a:r>
              <a:rPr lang="en-US" sz="1100">
                <a:hlinkClick r:id="rId3"/>
              </a:rPr>
              <a:t>CMS.gov/medicare/appeals-grievances/managed-care</a:t>
            </a:r>
            <a:r>
              <a:rPr lang="en-US" sz="1100"/>
              <a:t>. For a full-size copy of the Medicare Advantage (Part C) appeals process flowchart, visit </a:t>
            </a:r>
            <a:r>
              <a:rPr lang="en-US" sz="1100">
                <a:hlinkClick r:id="rId4"/>
              </a:rPr>
              <a:t>CMS.gov/medicare/appeals-and-grievances/mmcag/downloads/managed-care-appeals-flow-chart-.pdf</a:t>
            </a:r>
            <a:r>
              <a:rPr lang="en-US" sz="1100"/>
              <a:t>.     </a:t>
            </a:r>
          </a:p>
          <a:p>
            <a:pPr>
              <a:spcAft>
                <a:spcPts val="600"/>
              </a:spcAft>
            </a:pPr>
            <a:endParaRPr lang="en-US" sz="1100"/>
          </a:p>
          <a:p>
            <a:pPr>
              <a:spcAft>
                <a:spcPts val="600"/>
              </a:spcAft>
            </a:pPr>
            <a:endParaRPr lang="en-US" sz="1100"/>
          </a:p>
        </p:txBody>
      </p:sp>
    </p:spTree>
    <p:extLst>
      <p:ext uri="{BB962C8B-B14F-4D97-AF65-F5344CB8AC3E}">
        <p14:creationId xmlns:p14="http://schemas.microsoft.com/office/powerpoint/2010/main" val="3822619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4221" y="3757507"/>
            <a:ext cx="7146757" cy="5687282"/>
          </a:xfrm>
        </p:spPr>
        <p:txBody>
          <a:bodyPr/>
          <a:lstStyle/>
          <a:p>
            <a:pPr marL="0" indent="0" fontAlgn="base">
              <a:spcAft>
                <a:spcPts val="600"/>
              </a:spcAft>
              <a:buNone/>
            </a:pPr>
            <a:r>
              <a:rPr lang="en-US" sz="1050" b="1">
                <a:solidFill>
                  <a:srgbClr val="000000"/>
                </a:solidFill>
              </a:rPr>
              <a:t>This slide has animation.</a:t>
            </a:r>
            <a:endParaRPr lang="en-US" sz="1050" b="0" i="0">
              <a:solidFill>
                <a:srgbClr val="444444"/>
              </a:solidFill>
              <a:effectLst/>
              <a:cs typeface="Arial" panose="020B0604020202020204" pitchFamily="34" charset="0"/>
            </a:endParaRPr>
          </a:p>
          <a:p>
            <a:pPr marL="0" indent="0" fontAlgn="base">
              <a:spcAft>
                <a:spcPts val="600"/>
              </a:spcAft>
              <a:buNone/>
            </a:pPr>
            <a:r>
              <a:rPr lang="en-US" sz="1050" b="1">
                <a:solidFill>
                  <a:srgbClr val="000000"/>
                </a:solidFill>
              </a:rPr>
              <a:t>Presenter Notes</a:t>
            </a:r>
            <a:endParaRPr lang="en-US" sz="1050" b="0" i="0">
              <a:solidFill>
                <a:srgbClr val="444444"/>
              </a:solidFill>
              <a:effectLst/>
              <a:cs typeface="Arial" panose="020B0604020202020204" pitchFamily="34" charset="0"/>
            </a:endParaRPr>
          </a:p>
          <a:p>
            <a:pPr marL="196716" indent="-196716" defTabSz="983577">
              <a:spcAft>
                <a:spcPts val="600"/>
              </a:spcAft>
              <a:buNone/>
              <a:defRPr/>
            </a:pPr>
            <a:r>
              <a:rPr lang="en-US" sz="1050">
                <a:solidFill>
                  <a:prstClr val="black"/>
                </a:solidFill>
              </a:rPr>
              <a:t>Check Your Knowledge: Question 4</a:t>
            </a:r>
          </a:p>
          <a:p>
            <a:pPr marL="0" indent="0" defTabSz="983577">
              <a:spcAft>
                <a:spcPts val="600"/>
              </a:spcAft>
              <a:buNone/>
              <a:defRPr/>
            </a:pPr>
            <a:r>
              <a:rPr lang="en-US" sz="1050" b="1">
                <a:solidFill>
                  <a:prstClr val="black"/>
                </a:solidFill>
                <a:ea typeface="ＭＳ Ｐゴシック" pitchFamily="84" charset="-128"/>
              </a:rPr>
              <a:t>Which of the following are your rights in Medicare Health Plans?  </a:t>
            </a:r>
            <a:endParaRPr lang="en-US" sz="1050" b="1">
              <a:solidFill>
                <a:prstClr val="black"/>
              </a:solidFill>
            </a:endParaRPr>
          </a:p>
          <a:p>
            <a:pPr marL="228600" indent="-228600" defTabSz="983577">
              <a:spcAft>
                <a:spcPts val="600"/>
              </a:spcAft>
              <a:buFont typeface="+mj-lt"/>
              <a:buAutoNum type="alphaLcPeriod"/>
              <a:defRPr/>
            </a:pPr>
            <a:r>
              <a:rPr lang="en-US" sz="1050">
                <a:solidFill>
                  <a:prstClr val="black"/>
                </a:solidFill>
                <a:ea typeface="ＭＳ Ｐゴシック" pitchFamily="84" charset="-128"/>
              </a:rPr>
              <a:t>You have the right to choose health care providers within the plan</a:t>
            </a:r>
          </a:p>
          <a:p>
            <a:pPr marL="228600" indent="-228600" defTabSz="983577">
              <a:spcAft>
                <a:spcPts val="600"/>
              </a:spcAft>
              <a:buFont typeface="+mj-lt"/>
              <a:buAutoNum type="alphaLcPeriod"/>
              <a:defRPr/>
            </a:pPr>
            <a:r>
              <a:rPr lang="en-US" sz="1050">
                <a:solidFill>
                  <a:prstClr val="black"/>
                </a:solidFill>
                <a:ea typeface="ＭＳ Ｐゴシック" pitchFamily="84" charset="-128"/>
              </a:rPr>
              <a:t>You have the right to file a complaint</a:t>
            </a:r>
          </a:p>
          <a:p>
            <a:pPr marL="228600" indent="-228600" defTabSz="983577">
              <a:spcAft>
                <a:spcPts val="600"/>
              </a:spcAft>
              <a:buFont typeface="+mj-lt"/>
              <a:buAutoNum type="alphaLcPeriod"/>
              <a:defRPr/>
            </a:pPr>
            <a:r>
              <a:rPr lang="en-US" sz="1050">
                <a:solidFill>
                  <a:prstClr val="black"/>
                </a:solidFill>
                <a:ea typeface="ＭＳ Ｐゴシック" pitchFamily="84" charset="-128"/>
              </a:rPr>
              <a:t>You have the right to have your personal medical information kept private</a:t>
            </a:r>
          </a:p>
          <a:p>
            <a:pPr marL="228600" indent="-228600" defTabSz="983577">
              <a:spcAft>
                <a:spcPts val="600"/>
              </a:spcAft>
              <a:buFont typeface="+mj-lt"/>
              <a:buAutoNum type="alphaLcPeriod"/>
              <a:defRPr/>
            </a:pPr>
            <a:r>
              <a:rPr lang="en-US" sz="1050">
                <a:solidFill>
                  <a:prstClr val="black"/>
                </a:solidFill>
                <a:ea typeface="ＭＳ Ｐゴシック" pitchFamily="84" charset="-128"/>
              </a:rPr>
              <a:t>You have the right to know how your doctors are paid</a:t>
            </a:r>
            <a:endParaRPr lang="en-US" sz="1050" b="1">
              <a:solidFill>
                <a:prstClr val="black"/>
              </a:solidFill>
              <a:ea typeface="ＭＳ Ｐゴシック" pitchFamily="84" charset="-128"/>
            </a:endParaRPr>
          </a:p>
          <a:p>
            <a:pPr marL="0" indent="0" defTabSz="983577">
              <a:spcAft>
                <a:spcPts val="600"/>
              </a:spcAft>
              <a:buNone/>
              <a:defRPr/>
            </a:pPr>
            <a:r>
              <a:rPr lang="en-US" sz="1050" b="1">
                <a:solidFill>
                  <a:prstClr val="black"/>
                </a:solidFill>
                <a:ea typeface="ＭＳ Ｐゴシック" pitchFamily="84" charset="-128"/>
              </a:rPr>
              <a:t>Answer: a, b, c, and d</a:t>
            </a:r>
          </a:p>
          <a:p>
            <a:pPr marL="0" indent="0" defTabSz="983577">
              <a:spcAft>
                <a:spcPts val="600"/>
              </a:spcAft>
              <a:buNone/>
              <a:defRPr/>
            </a:pPr>
            <a:r>
              <a:rPr lang="en-US" sz="1050">
                <a:solidFill>
                  <a:prstClr val="black"/>
                </a:solidFill>
                <a:ea typeface="ＭＳ Ｐゴシック" pitchFamily="84" charset="-128"/>
              </a:rPr>
              <a:t>In Medicare health plans, you also have the right to:</a:t>
            </a:r>
          </a:p>
          <a:p>
            <a:pPr defTabSz="983577">
              <a:spcAft>
                <a:spcPts val="600"/>
              </a:spcAft>
              <a:defRPr/>
            </a:pPr>
            <a:r>
              <a:rPr lang="en-US" sz="1050">
                <a:solidFill>
                  <a:prstClr val="black"/>
                </a:solidFill>
                <a:ea typeface="ＭＳ Ｐゴシック" pitchFamily="84" charset="-128"/>
              </a:rPr>
              <a:t>Choose health care providers in the plan so you can get covered health care. </a:t>
            </a:r>
          </a:p>
          <a:p>
            <a:pPr defTabSz="983577">
              <a:spcAft>
                <a:spcPts val="600"/>
              </a:spcAft>
              <a:defRPr/>
            </a:pPr>
            <a:r>
              <a:rPr lang="en-US" sz="1050">
                <a:solidFill>
                  <a:prstClr val="black"/>
                </a:solidFill>
                <a:ea typeface="ＭＳ Ｐゴシック" pitchFamily="84" charset="-128"/>
              </a:rPr>
              <a:t>Get a treatment plan from your doctor.</a:t>
            </a:r>
          </a:p>
          <a:p>
            <a:pPr defTabSz="983577">
              <a:spcAft>
                <a:spcPts val="600"/>
              </a:spcAft>
              <a:defRPr/>
            </a:pPr>
            <a:r>
              <a:rPr lang="en-US" sz="1050">
                <a:solidFill>
                  <a:prstClr val="black"/>
                </a:solidFill>
                <a:ea typeface="ＭＳ Ｐゴシック" pitchFamily="84" charset="-128"/>
              </a:rPr>
              <a:t>Know how your doctors are paid. </a:t>
            </a:r>
          </a:p>
          <a:p>
            <a:pPr defTabSz="983577">
              <a:spcAft>
                <a:spcPts val="600"/>
              </a:spcAft>
              <a:defRPr/>
            </a:pPr>
            <a:r>
              <a:rPr lang="en-US" sz="1050">
                <a:solidFill>
                  <a:prstClr val="black"/>
                </a:solidFill>
                <a:ea typeface="ＭＳ Ｐゴシック" pitchFamily="84" charset="-128"/>
              </a:rPr>
              <a:t>Request an appeal to resolve differences with your plan. </a:t>
            </a:r>
          </a:p>
          <a:p>
            <a:pPr defTabSz="983577">
              <a:spcAft>
                <a:spcPts val="600"/>
              </a:spcAft>
              <a:defRPr/>
            </a:pPr>
            <a:r>
              <a:rPr lang="en-US" sz="1050">
                <a:solidFill>
                  <a:prstClr val="black"/>
                </a:solidFill>
                <a:ea typeface="ＭＳ Ｐゴシック" pitchFamily="84" charset="-128"/>
              </a:rPr>
              <a:t>File a complaint (called a grievance) about other concerns or problems with your plan.</a:t>
            </a:r>
          </a:p>
          <a:p>
            <a:pPr defTabSz="983577">
              <a:spcAft>
                <a:spcPts val="600"/>
              </a:spcAft>
              <a:defRPr/>
            </a:pPr>
            <a:r>
              <a:rPr lang="en-US" sz="1050">
                <a:solidFill>
                  <a:prstClr val="black"/>
                </a:solidFill>
                <a:ea typeface="ＭＳ Ｐゴシック" pitchFamily="84" charset="-128"/>
              </a:rPr>
              <a:t>Get a coverage decision or coverage information in writing from your plan before getting a service to find out if the item or service will be covered, or to get information about the plan’s coverage rules.</a:t>
            </a:r>
          </a:p>
          <a:p>
            <a:pPr defTabSz="983577">
              <a:spcAft>
                <a:spcPts val="600"/>
              </a:spcAft>
              <a:defRPr/>
            </a:pPr>
            <a:r>
              <a:rPr lang="en-US" sz="1050">
                <a:solidFill>
                  <a:prstClr val="black"/>
                </a:solidFill>
                <a:ea typeface="ＭＳ Ｐゴシック" pitchFamily="84" charset="-128"/>
              </a:rPr>
              <a:t>Maintain privacy of personal health information. </a:t>
            </a:r>
          </a:p>
          <a:p>
            <a:pPr marL="0" indent="0" defTabSz="983577">
              <a:spcAft>
                <a:spcPts val="600"/>
              </a:spcAft>
              <a:buNone/>
              <a:defRPr/>
            </a:pPr>
            <a:r>
              <a:rPr lang="en-US" sz="1050">
                <a:solidFill>
                  <a:prstClr val="black"/>
                </a:solidFill>
                <a:ea typeface="ＭＳ Ｐゴシック" pitchFamily="84" charset="-128"/>
              </a:rPr>
              <a:t>All people with Medicare—regardless of whether you’re in Original Medicare, a Medicare Advantage Plan, another Medicare health plan, a Medicare drug coverage, or you have a Medigap policy—have the guaranteed rights to:</a:t>
            </a:r>
          </a:p>
          <a:p>
            <a:pPr defTabSz="983577">
              <a:spcAft>
                <a:spcPts val="600"/>
              </a:spcAft>
              <a:defRPr/>
            </a:pPr>
            <a:r>
              <a:rPr lang="en-US" sz="1050">
                <a:solidFill>
                  <a:prstClr val="black"/>
                </a:solidFill>
                <a:ea typeface="ＭＳ Ｐゴシック" pitchFamily="84" charset="-128"/>
              </a:rPr>
              <a:t>Get the health care services they need</a:t>
            </a:r>
          </a:p>
          <a:p>
            <a:pPr defTabSz="983577">
              <a:spcAft>
                <a:spcPts val="600"/>
              </a:spcAft>
              <a:defRPr/>
            </a:pPr>
            <a:r>
              <a:rPr lang="en-US" sz="1050">
                <a:solidFill>
                  <a:prstClr val="black"/>
                </a:solidFill>
                <a:ea typeface="ＭＳ Ｐゴシック" pitchFamily="84" charset="-128"/>
              </a:rPr>
              <a:t>Get easy-to-understand information</a:t>
            </a:r>
          </a:p>
          <a:p>
            <a:pPr defTabSz="983577">
              <a:spcAft>
                <a:spcPts val="600"/>
              </a:spcAft>
              <a:defRPr/>
            </a:pPr>
            <a:r>
              <a:rPr lang="en-US" sz="1050">
                <a:solidFill>
                  <a:prstClr val="black"/>
                </a:solidFill>
                <a:ea typeface="ＭＳ Ｐゴシック" pitchFamily="84" charset="-128"/>
              </a:rPr>
              <a:t>Have personal medical information kept private</a:t>
            </a:r>
          </a:p>
          <a:p>
            <a:pPr marL="0" indent="0" defTabSz="983577">
              <a:spcAft>
                <a:spcPts val="600"/>
              </a:spcAft>
              <a:buNone/>
              <a:defRPr/>
            </a:pPr>
            <a:endParaRPr lang="en-US" sz="1050" b="1">
              <a:solidFill>
                <a:prstClr val="black"/>
              </a:solidFill>
              <a:ea typeface="ＭＳ Ｐゴシック" pitchFamily="84" charset="-128"/>
            </a:endParaRPr>
          </a:p>
        </p:txBody>
      </p:sp>
    </p:spTree>
    <p:extLst>
      <p:ext uri="{BB962C8B-B14F-4D97-AF65-F5344CB8AC3E}">
        <p14:creationId xmlns:p14="http://schemas.microsoft.com/office/powerpoint/2010/main" val="2528506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9633" y="3757507"/>
            <a:ext cx="6592389" cy="5708710"/>
          </a:xfrm>
        </p:spPr>
        <p:txBody>
          <a:bodyPr/>
          <a:lstStyle/>
          <a:p>
            <a:pPr marL="0" indent="0" defTabSz="966512">
              <a:spcAft>
                <a:spcPts val="600"/>
              </a:spcAft>
              <a:buNone/>
              <a:defRPr/>
            </a:pPr>
            <a:r>
              <a:rPr lang="en-US" b="1" dirty="0">
                <a:solidFill>
                  <a:prstClr val="black"/>
                </a:solidFill>
                <a:ea typeface="ＭＳ Ｐゴシック" pitchFamily="84" charset="-128"/>
              </a:rPr>
              <a:t>Presenter Notes</a:t>
            </a:r>
          </a:p>
          <a:p>
            <a:pPr marL="0" indent="0" defTabSz="966512">
              <a:spcAft>
                <a:spcPts val="600"/>
              </a:spcAft>
              <a:buNone/>
              <a:defRPr/>
            </a:pPr>
            <a:r>
              <a:rPr lang="en-US" dirty="0">
                <a:solidFill>
                  <a:prstClr val="black"/>
                </a:solidFill>
              </a:rPr>
              <a:t>Lesson 4 provides information on the following:</a:t>
            </a:r>
          </a:p>
          <a:p>
            <a:pPr marL="125660" indent="-125660" defTabSz="966612">
              <a:spcAft>
                <a:spcPts val="600"/>
              </a:spcAft>
              <a:defRPr/>
            </a:pPr>
            <a:r>
              <a:rPr lang="en-US" dirty="0">
                <a:solidFill>
                  <a:prstClr val="black"/>
                </a:solidFill>
              </a:rPr>
              <a:t>Communication and marketing materials</a:t>
            </a:r>
          </a:p>
          <a:p>
            <a:pPr marL="125660" indent="-125660" defTabSz="966612">
              <a:spcAft>
                <a:spcPts val="600"/>
              </a:spcAft>
              <a:defRPr/>
            </a:pPr>
            <a:r>
              <a:rPr lang="en-US" dirty="0">
                <a:solidFill>
                  <a:prstClr val="black"/>
                </a:solidFill>
              </a:rPr>
              <a:t>Marketing reminders</a:t>
            </a:r>
          </a:p>
          <a:p>
            <a:pPr marL="125660" indent="-125660" defTabSz="966612">
              <a:spcAft>
                <a:spcPts val="600"/>
              </a:spcAft>
              <a:defRPr/>
            </a:pPr>
            <a:r>
              <a:rPr lang="en-US" dirty="0">
                <a:solidFill>
                  <a:prstClr val="black"/>
                </a:solidFill>
              </a:rPr>
              <a:t>Disclosure of plan information for new and renewing members</a:t>
            </a:r>
          </a:p>
          <a:p>
            <a:pPr marL="125660" indent="-125660" defTabSz="966612">
              <a:spcAft>
                <a:spcPts val="600"/>
              </a:spcAft>
              <a:defRPr/>
            </a:pPr>
            <a:r>
              <a:rPr lang="en-US" dirty="0">
                <a:solidFill>
                  <a:prstClr val="black"/>
                </a:solidFill>
              </a:rPr>
              <a:t>Nominal gift reminders</a:t>
            </a:r>
          </a:p>
          <a:p>
            <a:pPr marL="125660" indent="-125660" defTabSz="966612">
              <a:spcAft>
                <a:spcPts val="600"/>
              </a:spcAft>
              <a:defRPr/>
            </a:pPr>
            <a:r>
              <a:rPr lang="en-US" dirty="0">
                <a:solidFill>
                  <a:prstClr val="black"/>
                </a:solidFill>
              </a:rPr>
              <a:t>Unsolicited enrollee contact </a:t>
            </a:r>
          </a:p>
          <a:p>
            <a:pPr marL="125660" indent="-125660" defTabSz="966612">
              <a:spcAft>
                <a:spcPts val="600"/>
              </a:spcAft>
              <a:defRPr/>
            </a:pPr>
            <a:r>
              <a:rPr lang="en-US" dirty="0">
                <a:solidFill>
                  <a:prstClr val="black"/>
                </a:solidFill>
              </a:rPr>
              <a:t>Cross-selling prohibition</a:t>
            </a:r>
          </a:p>
          <a:p>
            <a:pPr marL="125660" indent="-125660" defTabSz="966612">
              <a:spcAft>
                <a:spcPts val="600"/>
              </a:spcAft>
              <a:defRPr/>
            </a:pPr>
            <a:r>
              <a:rPr lang="en-US" dirty="0">
                <a:solidFill>
                  <a:prstClr val="black"/>
                </a:solidFill>
              </a:rPr>
              <a:t>Scope of Appointment reminders</a:t>
            </a:r>
          </a:p>
          <a:p>
            <a:pPr marL="125660" indent="-125660" defTabSz="966612">
              <a:spcAft>
                <a:spcPts val="600"/>
              </a:spcAft>
              <a:defRPr/>
            </a:pPr>
            <a:r>
              <a:rPr lang="en-US" dirty="0">
                <a:solidFill>
                  <a:prstClr val="black"/>
                </a:solidFill>
              </a:rPr>
              <a:t>Promotional activity reminders</a:t>
            </a:r>
          </a:p>
          <a:p>
            <a:pPr marL="125660" indent="-125660" defTabSz="966612">
              <a:spcAft>
                <a:spcPts val="600"/>
              </a:spcAft>
              <a:defRPr/>
            </a:pPr>
            <a:r>
              <a:rPr lang="en-US" dirty="0">
                <a:solidFill>
                  <a:prstClr val="black"/>
                </a:solidFill>
              </a:rPr>
              <a:t>Educational events</a:t>
            </a:r>
          </a:p>
          <a:p>
            <a:pPr marL="125660" indent="-125660" defTabSz="966612">
              <a:spcAft>
                <a:spcPts val="600"/>
              </a:spcAft>
              <a:defRPr/>
            </a:pPr>
            <a:r>
              <a:rPr lang="en-US" dirty="0">
                <a:solidFill>
                  <a:prstClr val="black"/>
                </a:solidFill>
              </a:rPr>
              <a:t>Marketing/sales events</a:t>
            </a:r>
          </a:p>
          <a:p>
            <a:pPr marL="125660" indent="-125660" defTabSz="966612">
              <a:spcAft>
                <a:spcPts val="600"/>
              </a:spcAft>
              <a:defRPr/>
            </a:pPr>
            <a:r>
              <a:rPr lang="en-US" dirty="0">
                <a:solidFill>
                  <a:prstClr val="black"/>
                </a:solidFill>
              </a:rPr>
              <a:t>Licensure, appointment, and termination of agents and brokers</a:t>
            </a:r>
          </a:p>
          <a:p>
            <a:pPr marL="125660" indent="-125660" defTabSz="966612">
              <a:spcAft>
                <a:spcPts val="600"/>
              </a:spcAft>
              <a:defRPr/>
            </a:pPr>
            <a:r>
              <a:rPr lang="en-US" dirty="0">
                <a:solidFill>
                  <a:prstClr val="black"/>
                </a:solidFill>
              </a:rPr>
              <a:t>Agent/broker training and testing</a:t>
            </a:r>
          </a:p>
          <a:p>
            <a:pPr marL="125660" indent="-125660" defTabSz="966612">
              <a:spcAft>
                <a:spcPts val="600"/>
              </a:spcAft>
              <a:defRPr/>
            </a:pPr>
            <a:r>
              <a:rPr lang="en-US" dirty="0">
                <a:solidFill>
                  <a:prstClr val="black"/>
                </a:solidFill>
              </a:rPr>
              <a:t>Rewards and incentives</a:t>
            </a:r>
            <a:endParaRPr lang="en-US" dirty="0">
              <a:solidFill>
                <a:prstClr val="black"/>
              </a:solidFill>
              <a:cs typeface="Arial" panose="020B0604020202020204" pitchFamily="34" charset="0"/>
            </a:endParaRPr>
          </a:p>
          <a:p>
            <a:pPr marL="0" indent="0">
              <a:spcAft>
                <a:spcPts val="600"/>
              </a:spcAft>
              <a:buNone/>
              <a:defRPr/>
            </a:pPr>
            <a:r>
              <a:rPr lang="en-US" b="1" dirty="0">
                <a:solidFill>
                  <a:prstClr val="black"/>
                </a:solidFill>
                <a:cs typeface="Arial" panose="020B0604020202020204" pitchFamily="34" charset="0"/>
              </a:rPr>
              <a:t>SOURCE INFORMATION FOR PRESENTER: </a:t>
            </a:r>
            <a:r>
              <a:rPr lang="en-US" b="0" i="0" dirty="0">
                <a:solidFill>
                  <a:srgbClr val="262626"/>
                </a:solidFill>
                <a:effectLst/>
              </a:rPr>
              <a:t>The Marketing guidelines reflect CMS' interpretation of the marketing requirements and related provisions of the Medicare Advantage and Medicare Prescription Drug Benefit rules (Chapter 42 of the Code of Federal Regulations, Parts 422 and 423).</a:t>
            </a:r>
          </a:p>
          <a:p>
            <a:pPr>
              <a:spcAft>
                <a:spcPts val="600"/>
              </a:spcAft>
              <a:defRPr/>
            </a:pPr>
            <a:r>
              <a:rPr lang="en-US" b="0" i="0" dirty="0">
                <a:solidFill>
                  <a:srgbClr val="262626"/>
                </a:solidFill>
                <a:effectLst/>
                <a:hlinkClick r:id="rId3"/>
              </a:rPr>
              <a:t>eCFR.gov/current/title-42/chapter-IV/subchapter-B/part-422?toc=1</a:t>
            </a:r>
            <a:endParaRPr lang="en-US" b="0" i="0" dirty="0">
              <a:solidFill>
                <a:srgbClr val="262626"/>
              </a:solidFill>
              <a:effectLst/>
            </a:endParaRPr>
          </a:p>
          <a:p>
            <a:pPr>
              <a:spcAft>
                <a:spcPts val="600"/>
              </a:spcAft>
              <a:defRPr/>
            </a:pPr>
            <a:r>
              <a:rPr lang="en-US" b="0" i="0" dirty="0">
                <a:solidFill>
                  <a:srgbClr val="262626"/>
                </a:solidFill>
                <a:effectLst/>
                <a:hlinkClick r:id="rId4"/>
              </a:rPr>
              <a:t>eCFR.gov/current/title-42/chapter-IV/subchapter-B/part-423</a:t>
            </a:r>
            <a:r>
              <a:rPr lang="en-US" dirty="0">
                <a:solidFill>
                  <a:srgbClr val="262626"/>
                </a:solidFill>
              </a:rPr>
              <a:t> </a:t>
            </a:r>
            <a:endParaRPr lang="en-US" b="0" i="0" dirty="0">
              <a:solidFill>
                <a:srgbClr val="262626"/>
              </a:solidFill>
              <a:effectLst/>
            </a:endParaRPr>
          </a:p>
          <a:p>
            <a:pPr>
              <a:spcAft>
                <a:spcPts val="600"/>
              </a:spcAft>
              <a:defRPr/>
            </a:pPr>
            <a:r>
              <a:rPr lang="en-US" b="0" i="0" dirty="0">
                <a:solidFill>
                  <a:srgbClr val="262626"/>
                </a:solidFill>
                <a:effectLst/>
                <a:hlinkClick r:id="rId5"/>
              </a:rPr>
              <a:t>CMS.gov/</a:t>
            </a:r>
            <a:r>
              <a:rPr lang="en-US" b="0" i="0" dirty="0" err="1">
                <a:solidFill>
                  <a:srgbClr val="262626"/>
                </a:solidFill>
                <a:effectLst/>
                <a:hlinkClick r:id="rId5"/>
              </a:rPr>
              <a:t>medicare</a:t>
            </a:r>
            <a:r>
              <a:rPr lang="en-US" b="0" i="0" dirty="0">
                <a:solidFill>
                  <a:srgbClr val="262626"/>
                </a:solidFill>
                <a:effectLst/>
                <a:hlinkClick r:id="rId5"/>
              </a:rPr>
              <a:t>/health-drug-plans/managed-care-marketing/</a:t>
            </a:r>
            <a:r>
              <a:rPr lang="en-US" b="0" i="0" dirty="0" err="1">
                <a:solidFill>
                  <a:srgbClr val="262626"/>
                </a:solidFill>
                <a:effectLst/>
                <a:hlinkClick r:id="rId5"/>
              </a:rPr>
              <a:t>medicare</a:t>
            </a:r>
            <a:r>
              <a:rPr lang="en-US" b="0" i="0" dirty="0">
                <a:solidFill>
                  <a:srgbClr val="262626"/>
                </a:solidFill>
                <a:effectLst/>
                <a:hlinkClick r:id="rId5"/>
              </a:rPr>
              <a:t>-guidelines</a:t>
            </a:r>
            <a:r>
              <a:rPr lang="en-US" b="0" i="0" dirty="0">
                <a:solidFill>
                  <a:srgbClr val="262626"/>
                </a:solidFill>
                <a:effectLst/>
              </a:rPr>
              <a:t> </a:t>
            </a:r>
          </a:p>
          <a:p>
            <a:pPr marL="0" indent="0">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169459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83577">
              <a:spcAft>
                <a:spcPts val="600"/>
              </a:spcAft>
              <a:buNone/>
              <a:defRPr/>
            </a:pPr>
            <a:r>
              <a:rPr lang="en-US" b="1">
                <a:solidFill>
                  <a:prstClr val="black"/>
                </a:solidFill>
                <a:ea typeface="ＭＳ Ｐゴシック" pitchFamily="84" charset="-128"/>
              </a:rPr>
              <a:t>Presenter Notes</a:t>
            </a:r>
          </a:p>
          <a:p>
            <a:pPr marL="0" indent="0" defTabSz="983577">
              <a:spcAft>
                <a:spcPts val="600"/>
              </a:spcAft>
              <a:buNone/>
              <a:defRPr/>
            </a:pPr>
            <a:r>
              <a:rPr lang="en-US">
                <a:solidFill>
                  <a:prstClr val="black"/>
                </a:solidFill>
              </a:rPr>
              <a:t>At the end of this lesson, you’ll be able to:</a:t>
            </a:r>
          </a:p>
          <a:p>
            <a:pPr marL="125660" indent="-125660" defTabSz="983577">
              <a:spcAft>
                <a:spcPts val="600"/>
              </a:spcAft>
              <a:defRPr/>
            </a:pPr>
            <a:r>
              <a:rPr lang="en-US" b="0" i="0">
                <a:solidFill>
                  <a:srgbClr val="000000"/>
                </a:solidFill>
                <a:effectLst/>
              </a:rPr>
              <a:t>Describe how to access current Medicare Communications and Marketing Guidelines for Medicare Advantage Plans</a:t>
            </a:r>
          </a:p>
          <a:p>
            <a:pPr marL="125660" indent="-125660" defTabSz="983577">
              <a:spcAft>
                <a:spcPts val="600"/>
              </a:spcAft>
              <a:defRPr/>
            </a:pPr>
            <a:r>
              <a:rPr lang="en-US" b="0" i="0">
                <a:solidFill>
                  <a:srgbClr val="000000"/>
                </a:solidFill>
                <a:effectLst/>
              </a:rPr>
              <a:t>Explain the guidelines for using plan Star Ratings from the Centers for Medicare &amp; Medicaid Services (CMS) in plan marketing materials </a:t>
            </a:r>
          </a:p>
          <a:p>
            <a:pPr marL="125660" indent="-125660" defTabSz="983577">
              <a:spcAft>
                <a:spcPts val="600"/>
              </a:spcAft>
              <a:defRPr/>
            </a:pPr>
            <a:r>
              <a:rPr lang="en-US" b="0" i="0">
                <a:solidFill>
                  <a:srgbClr val="000000"/>
                </a:solidFill>
                <a:effectLst/>
              </a:rPr>
              <a:t>Explain other guidelines for marketing materials and events</a:t>
            </a:r>
          </a:p>
          <a:p>
            <a:pPr marL="125660" indent="-125660" defTabSz="983577">
              <a:spcAft>
                <a:spcPts val="600"/>
              </a:spcAft>
              <a:defRPr/>
            </a:pPr>
            <a:r>
              <a:rPr lang="en-US" b="0" i="0">
                <a:solidFill>
                  <a:srgbClr val="000000"/>
                </a:solidFill>
                <a:effectLst/>
              </a:rPr>
              <a:t>Explain the guidelines for licensure, appointment, and termination of agents and brokers</a:t>
            </a:r>
          </a:p>
          <a:p>
            <a:pPr marL="125660" indent="-125660" defTabSz="983577">
              <a:spcAft>
                <a:spcPts val="600"/>
              </a:spcAft>
              <a:defRPr/>
            </a:pPr>
            <a:r>
              <a:rPr lang="en-US" b="0" i="0">
                <a:solidFill>
                  <a:srgbClr val="000000"/>
                </a:solidFill>
                <a:effectLst/>
              </a:rPr>
              <a:t>Explain the guidelines for marketing rewards and incentives</a:t>
            </a:r>
          </a:p>
          <a:p>
            <a:pPr marL="0" indent="0">
              <a:buNone/>
            </a:pPr>
            <a:endParaRPr lang="en-US"/>
          </a:p>
        </p:txBody>
      </p:sp>
    </p:spTree>
    <p:extLst>
      <p:ext uri="{BB962C8B-B14F-4D97-AF65-F5344CB8AC3E}">
        <p14:creationId xmlns:p14="http://schemas.microsoft.com/office/powerpoint/2010/main" val="1734019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221" y="3647124"/>
            <a:ext cx="7081962" cy="5830251"/>
          </a:xfrm>
        </p:spPr>
        <p:txBody>
          <a:bodyPr/>
          <a:lstStyle/>
          <a:p>
            <a:pPr marL="0" lvl="1" defTabSz="966612">
              <a:spcBef>
                <a:spcPts val="0"/>
              </a:spcBef>
              <a:spcAft>
                <a:spcPts val="600"/>
              </a:spcAft>
              <a:defRPr/>
            </a:pPr>
            <a:r>
              <a:rPr lang="en-US" sz="1100" b="1">
                <a:solidFill>
                  <a:prstClr val="black"/>
                </a:solidFill>
                <a:ea typeface="ＭＳ Ｐゴシック" pitchFamily="84" charset="-128"/>
                <a:cs typeface="Arial" panose="020B0604020202020204" pitchFamily="34" charset="0"/>
              </a:rPr>
              <a:t>This slide has animation.</a:t>
            </a:r>
          </a:p>
          <a:p>
            <a:pPr marL="0" lvl="1" defTabSz="966612">
              <a:spcBef>
                <a:spcPts val="0"/>
              </a:spcBef>
              <a:spcAft>
                <a:spcPts val="600"/>
              </a:spcAft>
              <a:defRPr/>
            </a:pPr>
            <a:r>
              <a:rPr lang="en-US" sz="1100" b="1">
                <a:solidFill>
                  <a:prstClr val="black"/>
                </a:solidFill>
                <a:ea typeface="ＭＳ Ｐゴシック" pitchFamily="84" charset="-128"/>
                <a:cs typeface="Arial" panose="020B0604020202020204" pitchFamily="34" charset="0"/>
              </a:rPr>
              <a:t>Presenter Notes</a:t>
            </a:r>
          </a:p>
          <a:p>
            <a:pPr marL="114300" lvl="1" indent="-114300" defTabSz="966612">
              <a:spcBef>
                <a:spcPts val="0"/>
              </a:spcBef>
              <a:spcAft>
                <a:spcPts val="600"/>
              </a:spcAft>
              <a:buFont typeface="Wingdings" panose="05000000000000000000" pitchFamily="2" charset="2"/>
              <a:buChar char="§"/>
              <a:defRPr/>
            </a:pPr>
            <a:r>
              <a:rPr lang="en-US" sz="1100">
                <a:solidFill>
                  <a:prstClr val="black"/>
                </a:solidFill>
                <a:ea typeface="Times New Roman" pitchFamily="84" charset="0"/>
                <a:cs typeface="Arial" panose="020B0604020202020204" pitchFamily="34" charset="0"/>
              </a:rPr>
              <a:t>The regulation defines communications as activities and use of materials to provide information to current and prospective enrollees. Marketing, a subset of communications, includes materials and activities with the intent to:</a:t>
            </a:r>
          </a:p>
          <a:p>
            <a:pPr marL="342900" lvl="2" indent="-114300" defTabSz="966612">
              <a:spcBef>
                <a:spcPts val="0"/>
              </a:spcBef>
              <a:spcAft>
                <a:spcPts val="600"/>
              </a:spcAft>
              <a:buSzPct val="100000"/>
              <a:buFont typeface="Arial" panose="020B0604020202020204" pitchFamily="34" charset="0"/>
              <a:buChar char="•"/>
              <a:defRPr/>
            </a:pPr>
            <a:r>
              <a:rPr lang="en-US" sz="1100">
                <a:solidFill>
                  <a:prstClr val="black"/>
                </a:solidFill>
                <a:ea typeface="Times New Roman" pitchFamily="84" charset="0"/>
                <a:cs typeface="Arial" panose="020B0604020202020204" pitchFamily="34" charset="0"/>
              </a:rPr>
              <a:t>Draw the attention of a person with Medicare to a Medicare Advantage Plan or Plans</a:t>
            </a:r>
          </a:p>
          <a:p>
            <a:pPr marL="342900" lvl="2" indent="-114300" defTabSz="966612">
              <a:spcBef>
                <a:spcPts val="0"/>
              </a:spcBef>
              <a:spcAft>
                <a:spcPts val="600"/>
              </a:spcAft>
              <a:buSzPct val="100000"/>
              <a:buFont typeface="Arial" panose="020B0604020202020204" pitchFamily="34" charset="0"/>
              <a:buChar char="•"/>
              <a:defRPr/>
            </a:pPr>
            <a:r>
              <a:rPr lang="en-US" sz="1100">
                <a:solidFill>
                  <a:prstClr val="black"/>
                </a:solidFill>
                <a:ea typeface="Times New Roman" pitchFamily="84" charset="0"/>
                <a:cs typeface="Arial" panose="020B0604020202020204" pitchFamily="34" charset="0"/>
              </a:rPr>
              <a:t>Influence their decision-making process when selecting a plan for enrollment or deciding to stay enrolled in a plan (retention-based marketing). </a:t>
            </a:r>
          </a:p>
          <a:p>
            <a:pPr marL="114300" lvl="1" indent="-114300" defTabSz="966612">
              <a:spcBef>
                <a:spcPts val="0"/>
              </a:spcBef>
              <a:spcAft>
                <a:spcPts val="600"/>
              </a:spcAft>
              <a:buSzPct val="100000"/>
              <a:buFont typeface="Wingdings" panose="05000000000000000000" pitchFamily="2" charset="2"/>
              <a:buChar char="§"/>
              <a:defRPr/>
            </a:pPr>
            <a:r>
              <a:rPr lang="en-US" sz="1100">
                <a:solidFill>
                  <a:prstClr val="black"/>
                </a:solidFill>
                <a:ea typeface="Times New Roman" pitchFamily="84" charset="0"/>
                <a:cs typeface="Arial" panose="020B0604020202020204" pitchFamily="34" charset="0"/>
              </a:rPr>
              <a:t>Marketing also includes content about:</a:t>
            </a:r>
          </a:p>
          <a:p>
            <a:pPr marL="342900" lvl="2" indent="-114300" defTabSz="966612">
              <a:spcBef>
                <a:spcPts val="0"/>
              </a:spcBef>
              <a:spcAft>
                <a:spcPts val="600"/>
              </a:spcAft>
              <a:buSzPct val="100000"/>
              <a:buFont typeface="Arial" panose="020B0604020202020204" pitchFamily="34" charset="0"/>
              <a:buChar char="•"/>
              <a:defRPr/>
            </a:pPr>
            <a:r>
              <a:rPr lang="en-US" sz="1100">
                <a:solidFill>
                  <a:prstClr val="black"/>
                </a:solidFill>
                <a:ea typeface="Times New Roman" pitchFamily="84" charset="0"/>
                <a:cs typeface="Arial" panose="020B0604020202020204" pitchFamily="34" charset="0"/>
              </a:rPr>
              <a:t>The plan’s benefits, benefits structure, premiums, or cost sharing</a:t>
            </a:r>
          </a:p>
          <a:p>
            <a:pPr marL="342900" lvl="2" indent="-114300" defTabSz="966612">
              <a:spcBef>
                <a:spcPts val="0"/>
              </a:spcBef>
              <a:spcAft>
                <a:spcPts val="600"/>
              </a:spcAft>
              <a:buSzPct val="100000"/>
              <a:buFont typeface="Arial" panose="020B0604020202020204" pitchFamily="34" charset="0"/>
              <a:buChar char="•"/>
              <a:defRPr/>
            </a:pPr>
            <a:r>
              <a:rPr lang="en-US" sz="1100">
                <a:solidFill>
                  <a:prstClr val="black"/>
                </a:solidFill>
                <a:ea typeface="Times New Roman" pitchFamily="84" charset="0"/>
                <a:cs typeface="Arial" panose="020B0604020202020204" pitchFamily="34" charset="0"/>
              </a:rPr>
              <a:t>Measuring or ranking standards, like Star Ratings or plan comparisons</a:t>
            </a:r>
          </a:p>
          <a:p>
            <a:pPr marL="342900" lvl="2" indent="-114300" defTabSz="966612">
              <a:spcBef>
                <a:spcPts val="0"/>
              </a:spcBef>
              <a:spcAft>
                <a:spcPts val="600"/>
              </a:spcAft>
              <a:buSzPct val="100000"/>
              <a:buFont typeface="Arial" panose="020B0604020202020204" pitchFamily="34" charset="0"/>
              <a:buChar char="•"/>
              <a:defRPr/>
            </a:pPr>
            <a:r>
              <a:rPr lang="en-US" sz="1100">
                <a:solidFill>
                  <a:prstClr val="black"/>
                </a:solidFill>
                <a:ea typeface="Times New Roman" pitchFamily="84" charset="0"/>
                <a:cs typeface="Arial" panose="020B0604020202020204" pitchFamily="34" charset="0"/>
              </a:rPr>
              <a:t>Rewards and incentives</a:t>
            </a:r>
          </a:p>
          <a:p>
            <a:pPr marL="120827" lvl="1" indent="-120827" defTabSz="966612">
              <a:spcBef>
                <a:spcPts val="0"/>
              </a:spcBef>
              <a:spcAft>
                <a:spcPts val="600"/>
              </a:spcAft>
              <a:buFont typeface="Wingdings" pitchFamily="2" charset="2"/>
              <a:buChar char="§"/>
              <a:defRPr/>
            </a:pPr>
            <a:r>
              <a:rPr lang="en-US" sz="1100">
                <a:solidFill>
                  <a:prstClr val="black"/>
                </a:solidFill>
                <a:ea typeface="Times New Roman" pitchFamily="84" charset="0"/>
                <a:cs typeface="Arial" panose="020B0604020202020204" pitchFamily="34" charset="0"/>
              </a:rPr>
              <a:t>CMS requires all marketing materials, all election forms, and certain designated communication materials used by the plan, including those used by Third Party Marketing Organizations, be submitted to CMS for review (</a:t>
            </a:r>
            <a:r>
              <a:rPr lang="en-US" sz="1100"/>
              <a:t>42 CFR § 422.2261(a) and § 423.2261 (a)).</a:t>
            </a:r>
            <a:endParaRPr lang="en-US" sz="1100">
              <a:solidFill>
                <a:prstClr val="black"/>
              </a:solidFill>
              <a:ea typeface="Times New Roman" pitchFamily="84" charset="0"/>
              <a:cs typeface="Arial" panose="020B0604020202020204" pitchFamily="34" charset="0"/>
            </a:endParaRPr>
          </a:p>
          <a:p>
            <a:pPr marL="114300" lvl="1" indent="-114300" defTabSz="966612">
              <a:spcBef>
                <a:spcPts val="0"/>
              </a:spcBef>
              <a:spcAft>
                <a:spcPts val="600"/>
              </a:spcAft>
              <a:buFont typeface="Wingdings" pitchFamily="2" charset="2"/>
              <a:buChar char="§"/>
              <a:defRPr/>
            </a:pPr>
            <a:r>
              <a:rPr lang="en-US" sz="1100">
                <a:solidFill>
                  <a:prstClr val="black"/>
                </a:solidFill>
                <a:ea typeface="Times New Roman" pitchFamily="84" charset="0"/>
                <a:cs typeface="Arial" panose="020B0604020202020204" pitchFamily="34" charset="0"/>
              </a:rPr>
              <a:t>Although certain other communication materials aren’t typically subject to the review process, if CMS determines that additional oversight is needed based on feedback, like complaints or data gathered through reviews, then CMS may review these materials to ensure the information that people with Medicare get is correct. </a:t>
            </a:r>
          </a:p>
          <a:p>
            <a:pPr marL="114300" lvl="1" indent="-114300" defTabSz="966612">
              <a:spcBef>
                <a:spcPts val="0"/>
              </a:spcBef>
              <a:spcAft>
                <a:spcPts val="600"/>
              </a:spcAft>
              <a:buFont typeface="Wingdings" pitchFamily="2" charset="2"/>
              <a:buChar char="§"/>
              <a:defRPr/>
            </a:pPr>
            <a:r>
              <a:rPr lang="en-US" sz="1100">
                <a:solidFill>
                  <a:prstClr val="black"/>
                </a:solidFill>
                <a:ea typeface="Times New Roman" pitchFamily="84" charset="0"/>
                <a:cs typeface="Arial" panose="020B0604020202020204" pitchFamily="34" charset="0"/>
              </a:rPr>
              <a:t>Medicare health and drug plans must use standardized material language and format, without modification (except where specified by CMS). Examples of standardized documents include, but aren’t limited to:</a:t>
            </a:r>
          </a:p>
          <a:p>
            <a:pPr marL="342900" lvl="1" indent="-114300" defTabSz="966612">
              <a:spcBef>
                <a:spcPts val="0"/>
              </a:spcBef>
              <a:spcAft>
                <a:spcPts val="600"/>
              </a:spcAft>
              <a:buFont typeface="Arial" panose="020B0604020202020204" pitchFamily="34" charset="0"/>
              <a:buChar char="•"/>
              <a:defRPr/>
            </a:pPr>
            <a:r>
              <a:rPr lang="en-US" sz="1100">
                <a:solidFill>
                  <a:prstClr val="black"/>
                </a:solidFill>
                <a:cs typeface="Arial" panose="020B0604020202020204" pitchFamily="34" charset="0"/>
              </a:rPr>
              <a:t>Annual Notice of Change (ANOC) – Your plan sends you the ANOC each fall. It includes any changes in coverage, costs, and more that will be effective in January. </a:t>
            </a:r>
          </a:p>
          <a:p>
            <a:pPr marL="342900" lvl="1" indent="-114300" defTabSz="966612">
              <a:spcBef>
                <a:spcPts val="0"/>
              </a:spcBef>
              <a:spcAft>
                <a:spcPts val="600"/>
              </a:spcAft>
              <a:buFont typeface="Arial" panose="020B0604020202020204" pitchFamily="34" charset="0"/>
              <a:buChar char="•"/>
              <a:defRPr/>
            </a:pPr>
            <a:r>
              <a:rPr lang="en-US" sz="1100">
                <a:solidFill>
                  <a:prstClr val="black"/>
                </a:solidFill>
                <a:ea typeface="Times New Roman" pitchFamily="84" charset="0"/>
                <a:cs typeface="Arial" panose="020B0604020202020204" pitchFamily="34" charset="0"/>
              </a:rPr>
              <a:t>Evidence of Coverage (EOC) – Your plan sends you the EOC each fall. It gives you details about what the plan covers, how much you pay, and more.</a:t>
            </a:r>
          </a:p>
          <a:p>
            <a:pPr marL="114300" lvl="1" indent="-114300" defTabSz="966612">
              <a:spcBef>
                <a:spcPts val="0"/>
              </a:spcBef>
              <a:spcAft>
                <a:spcPts val="600"/>
              </a:spcAft>
              <a:buFont typeface="Wingdings" panose="05000000000000000000" pitchFamily="2" charset="2"/>
              <a:buChar char="§"/>
              <a:defRPr/>
            </a:pPr>
            <a:r>
              <a:rPr lang="en-US" sz="1100">
                <a:solidFill>
                  <a:prstClr val="black"/>
                </a:solidFill>
                <a:ea typeface="Times New Roman" pitchFamily="84" charset="0"/>
                <a:cs typeface="Arial" panose="020B0604020202020204" pitchFamily="34" charset="0"/>
              </a:rPr>
              <a:t>CMS also creates model communications materials, like provider and pharmacy directories (</a:t>
            </a:r>
            <a:r>
              <a:rPr lang="en-US" sz="1100">
                <a:solidFill>
                  <a:prstClr val="black"/>
                </a:solidFill>
                <a:ea typeface="Times New Roman" pitchFamily="84" charset="0"/>
                <a:cs typeface="Arial" panose="020B0604020202020204" pitchFamily="34" charset="0"/>
                <a:hlinkClick r:id="rId3"/>
              </a:rPr>
              <a:t>CMS.gov/medicare/health-drug-plans/managed-care-marketing/models-standard-documents-educational-materials</a:t>
            </a:r>
            <a:r>
              <a:rPr lang="en-US" sz="1100">
                <a:solidFill>
                  <a:prstClr val="black"/>
                </a:solidFill>
                <a:ea typeface="Times New Roman" pitchFamily="84" charset="0"/>
                <a:cs typeface="Arial" panose="020B0604020202020204" pitchFamily="34" charset="0"/>
              </a:rPr>
              <a:t>).   </a:t>
            </a:r>
          </a:p>
          <a:p>
            <a:pPr marL="0" lvl="1" defTabSz="966612">
              <a:spcBef>
                <a:spcPts val="0"/>
              </a:spcBef>
              <a:spcAft>
                <a:spcPts val="600"/>
              </a:spcAft>
              <a:defRPr/>
            </a:pPr>
            <a:r>
              <a:rPr lang="en-US" sz="1100">
                <a:solidFill>
                  <a:prstClr val="black"/>
                </a:solidFill>
                <a:ea typeface="Times New Roman" pitchFamily="84" charset="0"/>
                <a:cs typeface="Arial" panose="020B0604020202020204" pitchFamily="34" charset="0"/>
              </a:rPr>
              <a:t>For more information, visit </a:t>
            </a:r>
            <a:r>
              <a:rPr lang="en-US" sz="1100">
                <a:solidFill>
                  <a:prstClr val="black"/>
                </a:solidFill>
                <a:ea typeface="Times New Roman" pitchFamily="84" charset="0"/>
                <a:cs typeface="Arial" panose="020B0604020202020204" pitchFamily="34" charset="0"/>
                <a:hlinkClick r:id="rId4"/>
              </a:rPr>
              <a:t>CMS.gov/medicare/health-drug-plans/managed-care-marketing</a:t>
            </a:r>
            <a:r>
              <a:rPr lang="en-US" sz="1100">
                <a:solidFill>
                  <a:prstClr val="black"/>
                </a:solidFill>
                <a:ea typeface="Times New Roman" pitchFamily="84" charset="0"/>
                <a:cs typeface="Arial" panose="020B0604020202020204" pitchFamily="34" charset="0"/>
              </a:rPr>
              <a:t>. </a:t>
            </a:r>
            <a:r>
              <a:rPr lang="en-US" sz="1100">
                <a:solidFill>
                  <a:prstClr val="black"/>
                </a:solidFill>
                <a:cs typeface="Arial" panose="020B0604020202020204" pitchFamily="34" charset="0"/>
              </a:rPr>
              <a:t>Also, </a:t>
            </a:r>
            <a:r>
              <a:rPr lang="en-US" sz="1100">
                <a:solidFill>
                  <a:prstClr val="black"/>
                </a:solidFill>
                <a:ea typeface="Times New Roman" pitchFamily="84" charset="0"/>
                <a:cs typeface="Arial" panose="020B0604020202020204" pitchFamily="34" charset="0"/>
              </a:rPr>
              <a:t>see the resources slide at the end of this presentation for the link to the guidelines.</a:t>
            </a:r>
          </a:p>
        </p:txBody>
      </p:sp>
    </p:spTree>
    <p:extLst>
      <p:ext uri="{BB962C8B-B14F-4D97-AF65-F5344CB8AC3E}">
        <p14:creationId xmlns:p14="http://schemas.microsoft.com/office/powerpoint/2010/main" val="1294934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62375"/>
            <a:ext cx="7010400" cy="5497512"/>
          </a:xfrm>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30362">
              <a:spcAft>
                <a:spcPts val="600"/>
              </a:spcAft>
              <a:buNone/>
              <a:defRPr/>
            </a:pPr>
            <a:r>
              <a:rPr lang="en-US" b="1">
                <a:solidFill>
                  <a:prstClr val="black"/>
                </a:solidFill>
                <a:ea typeface="ＭＳ Ｐゴシック" pitchFamily="84" charset="-128"/>
              </a:rPr>
              <a:t>Presenter Notes</a:t>
            </a:r>
          </a:p>
          <a:p>
            <a:pPr marL="0" indent="0" defTabSz="930362">
              <a:spcAft>
                <a:spcPts val="600"/>
              </a:spcAft>
              <a:buNone/>
              <a:defRPr/>
            </a:pPr>
            <a:r>
              <a:rPr lang="en-US">
                <a:solidFill>
                  <a:prstClr val="black"/>
                </a:solidFill>
              </a:rPr>
              <a:t>Marketing for the upcoming plan year may not occur before October 1 of each year for the following contract year. </a:t>
            </a:r>
          </a:p>
          <a:p>
            <a:pPr marL="0" indent="0" defTabSz="930362">
              <a:spcAft>
                <a:spcPts val="600"/>
              </a:spcAft>
              <a:buNone/>
              <a:defRPr/>
            </a:pPr>
            <a:r>
              <a:rPr lang="en-US" b="1">
                <a:solidFill>
                  <a:prstClr val="black"/>
                </a:solidFill>
              </a:rPr>
              <a:t>NOTE:</a:t>
            </a:r>
            <a:r>
              <a:rPr lang="en-US">
                <a:solidFill>
                  <a:prstClr val="black"/>
                </a:solidFill>
              </a:rPr>
              <a:t> Plans may market to individuals eligible for a valid enrollment period, like those turning 65 or who qualify for Special Enrollment Periods (SEPs).</a:t>
            </a:r>
          </a:p>
          <a:p>
            <a:pPr marL="0" indent="0" defTabSz="930362">
              <a:spcAft>
                <a:spcPts val="600"/>
              </a:spcAft>
              <a:buNone/>
              <a:defRPr/>
            </a:pPr>
            <a:r>
              <a:rPr lang="en-US">
                <a:solidFill>
                  <a:prstClr val="black"/>
                </a:solidFill>
              </a:rPr>
              <a:t>Medicare Advantage Plans, Medicare Advantage Plans with drug coverage, and Medicare drug plans (Part D) are assigned plan Star Ratings from CMS each year. Many individual performance measurements are used to determine the CMS overall star rating for each plan. </a:t>
            </a:r>
          </a:p>
          <a:p>
            <a:pPr marL="0" indent="0" defTabSz="930362">
              <a:spcAft>
                <a:spcPts val="600"/>
              </a:spcAft>
              <a:buNone/>
              <a:defRPr/>
            </a:pPr>
            <a:r>
              <a:rPr lang="en-US">
                <a:solidFill>
                  <a:prstClr val="black"/>
                </a:solidFill>
              </a:rPr>
              <a:t>When referencing a plan’s Star Ratings in marketing materials:</a:t>
            </a:r>
          </a:p>
          <a:p>
            <a:pPr marL="120827" indent="-120827" defTabSz="930362">
              <a:spcAft>
                <a:spcPts val="600"/>
              </a:spcAft>
              <a:defRPr/>
            </a:pPr>
            <a:r>
              <a:rPr lang="en-US">
                <a:solidFill>
                  <a:prstClr val="black"/>
                </a:solidFill>
              </a:rPr>
              <a:t>Individual star rating measures must also include references to the overall star rating for Medicare Advantage Plans with drug coverage, its Part C summary rating (for Medicare Advantage Plan), or its Part D summary rating.</a:t>
            </a:r>
          </a:p>
          <a:p>
            <a:pPr marL="120827" indent="-120827" defTabSz="930362">
              <a:spcAft>
                <a:spcPts val="600"/>
              </a:spcAft>
              <a:defRPr/>
            </a:pPr>
            <a:r>
              <a:rPr lang="en-US">
                <a:solidFill>
                  <a:prstClr val="black"/>
                </a:solidFill>
              </a:rPr>
              <a:t>Plans that are assigned a Low Performance Icon (LPI) may not try to refute or minimize their low performing status by showcasing a higher overall star rating on another contract or specific measure Star Ratings. Any communications in reference to the LPI status must state what the status means, which is that the contract gets a summary rating of 2.5 stars or below in Part C or Part D or both for the last 3 years. </a:t>
            </a:r>
          </a:p>
          <a:p>
            <a:pPr marL="0" indent="0" defTabSz="930362">
              <a:spcAft>
                <a:spcPts val="600"/>
              </a:spcAft>
              <a:buNone/>
              <a:defRPr/>
            </a:pPr>
            <a:r>
              <a:rPr lang="en-US" b="1">
                <a:solidFill>
                  <a:prstClr val="black"/>
                </a:solidFill>
              </a:rPr>
              <a:t>NOTE</a:t>
            </a:r>
            <a:r>
              <a:rPr lang="en-US">
                <a:solidFill>
                  <a:prstClr val="black"/>
                </a:solidFill>
              </a:rPr>
              <a:t>: A contract that gets less than 3 stars for its Part C or Part D summary rating for at least the last 3 years will be marked with the LPI on </a:t>
            </a:r>
            <a:r>
              <a:rPr lang="en-US">
                <a:solidFill>
                  <a:prstClr val="black"/>
                </a:solidFill>
                <a:hlinkClick r:id="rId3"/>
              </a:rPr>
              <a:t>Medicare.gov/plan-compare</a:t>
            </a:r>
            <a:r>
              <a:rPr lang="en-US">
                <a:solidFill>
                  <a:prstClr val="black"/>
                </a:solidFill>
              </a:rPr>
              <a:t>.</a:t>
            </a:r>
            <a:endParaRPr lang="en-US" b="1">
              <a:solidFill>
                <a:prstClr val="black"/>
              </a:solidFill>
            </a:endParaRPr>
          </a:p>
          <a:p>
            <a:pPr marL="0" indent="0" defTabSz="930362">
              <a:spcAft>
                <a:spcPts val="600"/>
              </a:spcAft>
              <a:buNone/>
              <a:defRPr/>
            </a:pPr>
            <a:r>
              <a:rPr lang="en-US" b="1">
                <a:solidFill>
                  <a:prstClr val="black"/>
                </a:solidFill>
              </a:rPr>
              <a:t>Sources</a:t>
            </a:r>
            <a:r>
              <a:rPr lang="en-US">
                <a:solidFill>
                  <a:prstClr val="black"/>
                </a:solidFill>
              </a:rPr>
              <a:t>: </a:t>
            </a:r>
          </a:p>
          <a:p>
            <a:pPr defTabSz="930362">
              <a:spcAft>
                <a:spcPts val="600"/>
              </a:spcAft>
              <a:defRPr/>
            </a:pPr>
            <a:r>
              <a:rPr lang="en-US">
                <a:solidFill>
                  <a:prstClr val="black"/>
                </a:solidFill>
              </a:rPr>
              <a:t>Medicare Communications and Marketing Guidelines (</a:t>
            </a:r>
            <a:r>
              <a:rPr lang="en-US">
                <a:solidFill>
                  <a:prstClr val="black"/>
                </a:solidFill>
                <a:hlinkClick r:id="rId4"/>
              </a:rPr>
              <a:t>CMS.gov/files/document/medicare-communications-and-marketing-guidelines-3-16-2022.pdf</a:t>
            </a:r>
            <a:r>
              <a:rPr lang="en-US">
                <a:solidFill>
                  <a:prstClr val="black"/>
                </a:solidFill>
              </a:rPr>
              <a:t>)</a:t>
            </a:r>
          </a:p>
          <a:p>
            <a:pPr defTabSz="930362">
              <a:spcAft>
                <a:spcPts val="600"/>
              </a:spcAft>
              <a:defRPr/>
            </a:pPr>
            <a:r>
              <a:rPr lang="en-US">
                <a:solidFill>
                  <a:prstClr val="black"/>
                </a:solidFill>
                <a:hlinkClick r:id="rId5"/>
              </a:rPr>
              <a:t>eCFR.gov/current/title-42/chapter-IV/subchapter-B/part-422/subpart-V</a:t>
            </a:r>
            <a:r>
              <a:rPr lang="en-US">
                <a:solidFill>
                  <a:prstClr val="black"/>
                </a:solidFill>
              </a:rPr>
              <a:t> </a:t>
            </a:r>
          </a:p>
          <a:p>
            <a:pPr defTabSz="930362">
              <a:spcAft>
                <a:spcPts val="600"/>
              </a:spcAft>
              <a:defRPr/>
            </a:pPr>
            <a:endParaRPr lang="en-US">
              <a:solidFill>
                <a:prstClr val="black"/>
              </a:solidFill>
            </a:endParaRPr>
          </a:p>
        </p:txBody>
      </p:sp>
    </p:spTree>
    <p:extLst>
      <p:ext uri="{BB962C8B-B14F-4D97-AF65-F5344CB8AC3E}">
        <p14:creationId xmlns:p14="http://schemas.microsoft.com/office/powerpoint/2010/main" val="2057399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119149" indent="-119149" defTabSz="966612">
              <a:spcAft>
                <a:spcPts val="600"/>
              </a:spcAft>
              <a:defRPr/>
            </a:pPr>
            <a:r>
              <a:rPr lang="en-US">
                <a:solidFill>
                  <a:prstClr val="black"/>
                </a:solidFill>
              </a:rPr>
              <a:t>To ensure that enrollees get comprehensive plan information regarding their health care options, CMS requires Medicare Advantage Plans and drug plans to disclose certain plan information both at the time of enrollment and at least once annually. </a:t>
            </a:r>
          </a:p>
          <a:p>
            <a:pPr marL="120827" indent="-120827" defTabSz="966612">
              <a:spcAft>
                <a:spcPts val="600"/>
              </a:spcAft>
              <a:defRPr/>
            </a:pPr>
            <a:r>
              <a:rPr lang="en-US"/>
              <a:t>Regulations at 42 CFR § 422.2267(d)(2)(i) and § 423.2267(d)(2)(i) (Notification </a:t>
            </a:r>
            <a:r>
              <a:rPr lang="en-US">
                <a:solidFill>
                  <a:prstClr val="black"/>
                </a:solidFill>
              </a:rPr>
              <a:t>of Availability of Electronic Materials)—</a:t>
            </a:r>
            <a:r>
              <a:rPr lang="en-US" b="1">
                <a:solidFill>
                  <a:prstClr val="black"/>
                </a:solidFill>
              </a:rPr>
              <a:t>Without</a:t>
            </a:r>
            <a:r>
              <a:rPr lang="en-US">
                <a:solidFill>
                  <a:prstClr val="black"/>
                </a:solidFill>
              </a:rPr>
              <a:t> prior authorization from the enrollee, health and drug plans may mail new and current (i.e., not prospective) enrollees a notice(s) telling them how to electronically access the CMS required materials listed below instead of getting hard copies by mail. The notice must also tell them how to request a hard copy. These notices must be sent in time for an enrollee to get them by October 15 of each year. Materials include:</a:t>
            </a:r>
          </a:p>
          <a:p>
            <a:pPr marL="339725" indent="-112713" defTabSz="966612">
              <a:spcAft>
                <a:spcPts val="600"/>
              </a:spcAft>
              <a:buFont typeface="Arial" panose="020B0604020202020204" pitchFamily="34" charset="0"/>
              <a:buChar char="•"/>
              <a:defRPr/>
            </a:pPr>
            <a:r>
              <a:rPr lang="en-US">
                <a:solidFill>
                  <a:prstClr val="black"/>
                </a:solidFill>
              </a:rPr>
              <a:t>EOC</a:t>
            </a:r>
          </a:p>
          <a:p>
            <a:pPr marL="339725" indent="-112713" defTabSz="966612">
              <a:spcAft>
                <a:spcPts val="600"/>
              </a:spcAft>
              <a:buFont typeface="Arial" panose="020B0604020202020204" pitchFamily="34" charset="0"/>
              <a:buChar char="•"/>
              <a:defRPr/>
            </a:pPr>
            <a:r>
              <a:rPr lang="en-US">
                <a:solidFill>
                  <a:prstClr val="black"/>
                </a:solidFill>
              </a:rPr>
              <a:t>Pharmacy directory (for all plans offering a Part D benefit)</a:t>
            </a:r>
          </a:p>
          <a:p>
            <a:pPr marL="339725" indent="-112713" defTabSz="966612">
              <a:spcAft>
                <a:spcPts val="600"/>
              </a:spcAft>
              <a:buFont typeface="Arial" panose="020B0604020202020204" pitchFamily="34" charset="0"/>
              <a:buChar char="•"/>
              <a:defRPr/>
            </a:pPr>
            <a:r>
              <a:rPr lang="en-US">
                <a:solidFill>
                  <a:prstClr val="black"/>
                </a:solidFill>
              </a:rPr>
              <a:t>Provider directory (for all plan types except Part D plans)</a:t>
            </a:r>
          </a:p>
          <a:p>
            <a:pPr marL="339725" indent="-112713" defTabSz="966612">
              <a:spcAft>
                <a:spcPts val="600"/>
              </a:spcAft>
              <a:buFont typeface="Arial" panose="020B0604020202020204" pitchFamily="34" charset="0"/>
              <a:buChar char="•"/>
              <a:defRPr/>
            </a:pPr>
            <a:r>
              <a:rPr lang="en-US">
                <a:solidFill>
                  <a:prstClr val="black"/>
                </a:solidFill>
              </a:rPr>
              <a:t>Formulary (for all plans offering a Part D benefit) </a:t>
            </a:r>
          </a:p>
          <a:p>
            <a:pPr marL="241653" indent="-120827" defTabSz="966612">
              <a:spcAft>
                <a:spcPts val="600"/>
              </a:spcAft>
              <a:buFont typeface="Arial" panose="020B0604020202020204" pitchFamily="34" charset="0"/>
              <a:buChar char="•"/>
              <a:defRPr/>
            </a:pPr>
            <a:endParaRPr lang="en-US">
              <a:solidFill>
                <a:prstClr val="black"/>
              </a:solidFill>
            </a:endParaRPr>
          </a:p>
          <a:p>
            <a:pPr marL="120827" indent="0" defTabSz="966612">
              <a:spcAft>
                <a:spcPts val="600"/>
              </a:spcAft>
              <a:buNone/>
              <a:defRPr/>
            </a:pPr>
            <a:endParaRPr lang="en-US" b="1">
              <a:solidFill>
                <a:prstClr val="black"/>
              </a:solidFill>
              <a:cs typeface="+mn-cs"/>
            </a:endParaRPr>
          </a:p>
        </p:txBody>
      </p:sp>
    </p:spTree>
    <p:extLst>
      <p:ext uri="{BB962C8B-B14F-4D97-AF65-F5344CB8AC3E}">
        <p14:creationId xmlns:p14="http://schemas.microsoft.com/office/powerpoint/2010/main" val="2749816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41313"/>
            <a:ext cx="5759450" cy="3240087"/>
          </a:xfrm>
        </p:spPr>
      </p:sp>
      <p:sp>
        <p:nvSpPr>
          <p:cNvPr id="3" name="Notes Placeholder 2"/>
          <p:cNvSpPr>
            <a:spLocks noGrp="1"/>
          </p:cNvSpPr>
          <p:nvPr>
            <p:ph type="body" idx="1"/>
          </p:nvPr>
        </p:nvSpPr>
        <p:spPr>
          <a:xfrm>
            <a:off x="731520" y="3757507"/>
            <a:ext cx="5852160" cy="5604207"/>
          </a:xfrm>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124183" indent="-124183" defTabSz="966612">
              <a:spcAft>
                <a:spcPts val="600"/>
              </a:spcAft>
              <a:defRPr/>
            </a:pPr>
            <a:r>
              <a:rPr lang="en-US"/>
              <a:t>Regulations at 42 CFR § 422.2267(d)(2)(ii) and § 423.2267(d)(2)(ii) (Electronic </a:t>
            </a:r>
            <a:r>
              <a:rPr lang="en-US">
                <a:solidFill>
                  <a:prstClr val="black"/>
                </a:solidFill>
              </a:rPr>
              <a:t>Delivery of Required Materials) — With prior consent from the enrollee, health and drug plans can provide any required materials or content in different media types (like email or web portal). The consent from the enrollee must also:</a:t>
            </a:r>
          </a:p>
          <a:p>
            <a:pPr marL="227013" lvl="1" indent="-111125" defTabSz="966612">
              <a:spcBef>
                <a:spcPts val="0"/>
              </a:spcBef>
              <a:spcAft>
                <a:spcPts val="600"/>
              </a:spcAft>
              <a:buFont typeface="Arial" panose="020B0604020202020204" pitchFamily="34" charset="0"/>
              <a:buChar char="•"/>
              <a:defRPr/>
            </a:pPr>
            <a:r>
              <a:rPr lang="en-US">
                <a:solidFill>
                  <a:prstClr val="black"/>
                </a:solidFill>
              </a:rPr>
              <a:t>Specify both the media type and the specific materials being provided in that media type,</a:t>
            </a:r>
          </a:p>
          <a:p>
            <a:pPr marL="227013" lvl="1" indent="-111125" defTabSz="966612">
              <a:spcBef>
                <a:spcPts val="0"/>
              </a:spcBef>
              <a:spcAft>
                <a:spcPts val="600"/>
              </a:spcAft>
              <a:buFont typeface="Arial" panose="020B0604020202020204" pitchFamily="34" charset="0"/>
              <a:buChar char="•"/>
              <a:defRPr/>
            </a:pPr>
            <a:r>
              <a:rPr lang="en-US">
                <a:solidFill>
                  <a:prstClr val="black"/>
                </a:solidFill>
              </a:rPr>
              <a:t>Provide instructions on how and when enrollees can access the materials,</a:t>
            </a:r>
          </a:p>
          <a:p>
            <a:pPr marL="227013" lvl="1" indent="-111125" defTabSz="966612">
              <a:spcBef>
                <a:spcPts val="0"/>
              </a:spcBef>
              <a:spcAft>
                <a:spcPts val="600"/>
              </a:spcAft>
              <a:buFont typeface="Arial" panose="020B0604020202020204" pitchFamily="34" charset="0"/>
              <a:buChar char="•"/>
              <a:defRPr/>
            </a:pPr>
            <a:r>
              <a:rPr lang="en-US">
                <a:solidFill>
                  <a:prstClr val="black"/>
                </a:solidFill>
              </a:rPr>
              <a:t>Have a process for enrollees to request hard copies, providing the enrollee with the option of a one-time request or a permanent request for all or a subset of materials. Hard copies must be mailed within 3 business days of the request, and </a:t>
            </a:r>
          </a:p>
          <a:p>
            <a:pPr marL="227013" lvl="1" indent="-111125" defTabSz="966612">
              <a:spcBef>
                <a:spcPts val="0"/>
              </a:spcBef>
              <a:spcAft>
                <a:spcPts val="600"/>
              </a:spcAft>
              <a:buFont typeface="Arial" panose="020B0604020202020204" pitchFamily="34" charset="0"/>
              <a:buChar char="•"/>
              <a:defRPr/>
            </a:pPr>
            <a:r>
              <a:rPr lang="en-US">
                <a:solidFill>
                  <a:prstClr val="black"/>
                </a:solidFill>
              </a:rPr>
              <a:t>Have a process for automatic mailing hard copies when chosen media is undeliverable.</a:t>
            </a:r>
          </a:p>
          <a:p>
            <a:pPr defTabSz="966612">
              <a:spcAft>
                <a:spcPts val="600"/>
              </a:spcAft>
              <a:defRPr/>
            </a:pPr>
            <a:r>
              <a:rPr lang="en-US">
                <a:solidFill>
                  <a:prstClr val="black"/>
                </a:solidFill>
              </a:rPr>
              <a:t>Plans are expected to provide certain required documents for new enrollees no later than 10 calendar days after getting CMS’ confirmation of enrollment, or by the last day of the month before the effective date, whichever is later.</a:t>
            </a:r>
          </a:p>
          <a:p>
            <a:pPr defTabSz="966612">
              <a:spcAft>
                <a:spcPts val="600"/>
              </a:spcAft>
              <a:defRPr/>
            </a:pPr>
            <a:r>
              <a:rPr lang="en-US">
                <a:solidFill>
                  <a:prstClr val="black"/>
                </a:solidFill>
              </a:rPr>
              <a:t>Some examples of required materials include: </a:t>
            </a:r>
          </a:p>
          <a:p>
            <a:pPr marL="241653" indent="-120827" defTabSz="966612">
              <a:spcAft>
                <a:spcPts val="600"/>
              </a:spcAft>
              <a:buFont typeface="Arial" panose="020B0604020202020204" pitchFamily="34" charset="0"/>
              <a:buChar char="•"/>
              <a:defRPr/>
            </a:pPr>
            <a:r>
              <a:rPr lang="en-US">
                <a:solidFill>
                  <a:prstClr val="black"/>
                </a:solidFill>
              </a:rPr>
              <a:t>The standardized ANOC, which must be sent annually for enrollee receipt no later than September 30. It must also be posted to the plan’s website by October 15 prior to the beginning of the plan year (for renewing plans).</a:t>
            </a:r>
          </a:p>
          <a:p>
            <a:pPr marL="241653" indent="-120827" defTabSz="966612">
              <a:spcAft>
                <a:spcPts val="600"/>
              </a:spcAft>
              <a:buFont typeface="Arial" panose="020B0604020202020204" pitchFamily="34" charset="0"/>
              <a:buChar char="•"/>
              <a:defRPr/>
            </a:pPr>
            <a:r>
              <a:rPr lang="en-US">
                <a:solidFill>
                  <a:prstClr val="black"/>
                </a:solidFill>
              </a:rPr>
              <a:t>The ANOC and EOC Errata, which describes errors found in an earlier version of an ANOC or EOC.</a:t>
            </a:r>
          </a:p>
          <a:p>
            <a:pPr marL="241653" indent="-120827" defTabSz="966612">
              <a:spcAft>
                <a:spcPts val="600"/>
              </a:spcAft>
              <a:buFont typeface="Arial" panose="020B0604020202020204" pitchFamily="34" charset="0"/>
              <a:buChar char="•"/>
              <a:defRPr/>
            </a:pPr>
            <a:r>
              <a:rPr lang="en-US">
                <a:solidFill>
                  <a:prstClr val="black"/>
                </a:solidFill>
              </a:rPr>
              <a:t>Enrollment and Disenrollment notices.</a:t>
            </a:r>
          </a:p>
          <a:p>
            <a:pPr marL="0" indent="0" defTabSz="966612">
              <a:spcAft>
                <a:spcPts val="600"/>
              </a:spcAft>
              <a:buNone/>
              <a:defRPr/>
            </a:pPr>
            <a:endParaRPr lang="en-US">
              <a:solidFill>
                <a:prstClr val="black"/>
              </a:solidFill>
            </a:endParaRPr>
          </a:p>
        </p:txBody>
      </p:sp>
    </p:spTree>
    <p:extLst>
      <p:ext uri="{BB962C8B-B14F-4D97-AF65-F5344CB8AC3E}">
        <p14:creationId xmlns:p14="http://schemas.microsoft.com/office/powerpoint/2010/main" val="638027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612">
              <a:spcBef>
                <a:spcPts val="0"/>
              </a:spcBef>
              <a:spcAft>
                <a:spcPts val="600"/>
              </a:spcAft>
              <a:defRPr/>
            </a:pPr>
            <a:r>
              <a:rPr lang="en-US" b="1">
                <a:solidFill>
                  <a:prstClr val="black"/>
                </a:solidFill>
                <a:ea typeface="ＭＳ Ｐゴシック" pitchFamily="84" charset="-128"/>
                <a:cs typeface="Arial" panose="020B0604020202020204" pitchFamily="34" charset="0"/>
              </a:rPr>
              <a:t>This slide has animation.</a:t>
            </a:r>
          </a:p>
          <a:p>
            <a:pPr marL="0" lvl="1" defTabSz="966612">
              <a:spcBef>
                <a:spcPts val="0"/>
              </a:spcBef>
              <a:spcAft>
                <a:spcPts val="600"/>
              </a:spcAft>
              <a:defRPr/>
            </a:pPr>
            <a:r>
              <a:rPr lang="en-US" b="1">
                <a:solidFill>
                  <a:prstClr val="black"/>
                </a:solidFill>
                <a:ea typeface="ＭＳ Ｐゴシック" pitchFamily="84" charset="-128"/>
                <a:cs typeface="Arial" panose="020B0604020202020204" pitchFamily="34" charset="0"/>
              </a:rPr>
              <a:t>Presenter Notes</a:t>
            </a:r>
          </a:p>
          <a:p>
            <a:pPr marL="0" lvl="1" defTabSz="966612">
              <a:spcBef>
                <a:spcPts val="0"/>
              </a:spcBef>
              <a:spcAft>
                <a:spcPts val="600"/>
              </a:spcAft>
              <a:defRPr/>
            </a:pPr>
            <a:r>
              <a:rPr lang="en-US">
                <a:solidFill>
                  <a:prstClr val="black"/>
                </a:solidFill>
                <a:cs typeface="Arial" panose="020B0604020202020204" pitchFamily="34" charset="0"/>
              </a:rPr>
              <a:t>Health and drug plans may offer nominal gifts to potential enrollees for marketing purposes, as long as the gift is given without discrimination and regardless of whether they enroll. The U.S. Department of Health &amp; Human Services (HHS) Office of Inspector General (OIG) currently defines “nominal value” as an item worth $15. There’s an aggregate of $75 per person, per year. Nominal gifts may not be in the form of cash or other monetary rebates. </a:t>
            </a:r>
          </a:p>
          <a:p>
            <a:pPr marL="0" indent="0" defTabSz="966612">
              <a:spcAft>
                <a:spcPts val="600"/>
              </a:spcAft>
              <a:buNone/>
              <a:defRPr/>
            </a:pPr>
            <a:r>
              <a:rPr lang="en-US" b="1">
                <a:solidFill>
                  <a:prstClr val="black"/>
                </a:solidFill>
              </a:rPr>
              <a:t>NOTE: </a:t>
            </a:r>
            <a:r>
              <a:rPr lang="en-US">
                <a:solidFill>
                  <a:prstClr val="black"/>
                </a:solidFill>
              </a:rPr>
              <a:t>Refer</a:t>
            </a:r>
            <a:r>
              <a:rPr lang="en-US" b="1">
                <a:solidFill>
                  <a:prstClr val="black"/>
                </a:solidFill>
              </a:rPr>
              <a:t> </a:t>
            </a:r>
            <a:r>
              <a:rPr lang="en-US">
                <a:solidFill>
                  <a:prstClr val="black"/>
                </a:solidFill>
              </a:rPr>
              <a:t>to the OIG’s website regarding advisory opinions on “cash equivalents,” gifts, and gift cards (</a:t>
            </a:r>
            <a:r>
              <a:rPr lang="en-US">
                <a:solidFill>
                  <a:prstClr val="black"/>
                </a:solidFill>
                <a:hlinkClick r:id="rId3"/>
              </a:rPr>
              <a:t>OIG.HHS.gov/compliance/advisory-opinions/index.asp</a:t>
            </a:r>
            <a:r>
              <a:rPr lang="en-US">
                <a:solidFill>
                  <a:prstClr val="black"/>
                </a:solidFill>
              </a:rPr>
              <a:t>). </a:t>
            </a:r>
          </a:p>
          <a:p>
            <a:pPr marL="0" indent="0" defTabSz="966612">
              <a:spcAft>
                <a:spcPts val="600"/>
              </a:spcAft>
              <a:buNone/>
              <a:defRPr/>
            </a:pPr>
            <a:endParaRPr lang="en-US">
              <a:solidFill>
                <a:prstClr val="black"/>
              </a:solidFill>
            </a:endParaRPr>
          </a:p>
          <a:p>
            <a:pPr marL="0" indent="0" defTabSz="966612">
              <a:spcAft>
                <a:spcPts val="600"/>
              </a:spcAft>
              <a:buNone/>
              <a:defRPr/>
            </a:pPr>
            <a:r>
              <a:rPr lang="en-US">
                <a:solidFill>
                  <a:prstClr val="black"/>
                </a:solidFill>
              </a:rPr>
              <a:t> </a:t>
            </a:r>
          </a:p>
          <a:p>
            <a:pPr marL="0" indent="0">
              <a:buNone/>
            </a:pPr>
            <a:endParaRPr lang="en-US"/>
          </a:p>
        </p:txBody>
      </p:sp>
    </p:spTree>
    <p:extLst>
      <p:ext uri="{BB962C8B-B14F-4D97-AF65-F5344CB8AC3E}">
        <p14:creationId xmlns:p14="http://schemas.microsoft.com/office/powerpoint/2010/main" val="1765997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55575"/>
            <a:ext cx="5759450" cy="3240088"/>
          </a:xfrm>
        </p:spPr>
      </p:sp>
      <p:sp>
        <p:nvSpPr>
          <p:cNvPr id="3" name="Notes Placeholder 2"/>
          <p:cNvSpPr>
            <a:spLocks noGrp="1"/>
          </p:cNvSpPr>
          <p:nvPr>
            <p:ph type="body" idx="1"/>
          </p:nvPr>
        </p:nvSpPr>
        <p:spPr>
          <a:xfrm>
            <a:off x="135703" y="3466011"/>
            <a:ext cx="7048036" cy="5982789"/>
          </a:xfrm>
        </p:spPr>
        <p:txBody>
          <a:bodyPr/>
          <a:lstStyle/>
          <a:p>
            <a:pPr marL="0" indent="0" defTabSz="966612">
              <a:spcAft>
                <a:spcPts val="600"/>
              </a:spcAft>
              <a:buNone/>
              <a:defRPr/>
            </a:pPr>
            <a:r>
              <a:rPr lang="en-US" sz="1050" b="1">
                <a:solidFill>
                  <a:prstClr val="black"/>
                </a:solidFill>
                <a:ea typeface="ＭＳ Ｐゴシック" pitchFamily="84" charset="-128"/>
              </a:rPr>
              <a:t>This slide has animation.</a:t>
            </a:r>
          </a:p>
          <a:p>
            <a:pPr marL="0" indent="0" defTabSz="966612">
              <a:spcAft>
                <a:spcPts val="600"/>
              </a:spcAft>
              <a:buNone/>
              <a:defRPr/>
            </a:pPr>
            <a:r>
              <a:rPr lang="en-US" sz="1050" b="1">
                <a:solidFill>
                  <a:prstClr val="black"/>
                </a:solidFill>
                <a:ea typeface="ＭＳ Ｐゴシック" pitchFamily="84" charset="-128"/>
              </a:rPr>
              <a:t>Presenter Notes</a:t>
            </a:r>
          </a:p>
          <a:p>
            <a:pPr marL="0" indent="0" defTabSz="966612">
              <a:spcAft>
                <a:spcPts val="600"/>
              </a:spcAft>
              <a:buNone/>
              <a:defRPr/>
            </a:pPr>
            <a:r>
              <a:rPr lang="en-US" sz="1050">
                <a:solidFill>
                  <a:prstClr val="black"/>
                </a:solidFill>
              </a:rPr>
              <a:t>Medicare health and drug plans may make unsolicited direct contact with potential enrollees using the following methods: </a:t>
            </a:r>
          </a:p>
          <a:p>
            <a:pPr marL="125660" indent="-125660" defTabSz="966612">
              <a:spcAft>
                <a:spcPts val="600"/>
              </a:spcAft>
              <a:defRPr/>
            </a:pPr>
            <a:r>
              <a:rPr lang="en-US" sz="1050">
                <a:solidFill>
                  <a:prstClr val="black"/>
                </a:solidFill>
              </a:rPr>
              <a:t>Conventional mail and other print media (like advertisements, direct mail) </a:t>
            </a:r>
          </a:p>
          <a:p>
            <a:pPr marL="125660" indent="-125660" defTabSz="966612">
              <a:spcAft>
                <a:spcPts val="600"/>
              </a:spcAft>
              <a:defRPr/>
            </a:pPr>
            <a:r>
              <a:rPr lang="en-US" sz="1050">
                <a:solidFill>
                  <a:prstClr val="black"/>
                </a:solidFill>
              </a:rPr>
              <a:t>Email, provided all emails contain an opt-out option </a:t>
            </a:r>
          </a:p>
          <a:p>
            <a:pPr marL="0" indent="0" defTabSz="966612">
              <a:spcAft>
                <a:spcPts val="600"/>
              </a:spcAft>
              <a:buNone/>
              <a:defRPr/>
            </a:pPr>
            <a:r>
              <a:rPr lang="en-US" sz="1050" b="1">
                <a:solidFill>
                  <a:prstClr val="black"/>
                </a:solidFill>
              </a:rPr>
              <a:t>Plans may do the following:</a:t>
            </a:r>
          </a:p>
          <a:p>
            <a:pPr marL="125660" lvl="1" indent="-125660" defTabSz="966612">
              <a:spcBef>
                <a:spcPts val="0"/>
              </a:spcBef>
              <a:spcAft>
                <a:spcPts val="600"/>
              </a:spcAft>
              <a:buFont typeface="Wingdings" panose="05000000000000000000" pitchFamily="2" charset="2"/>
              <a:buChar char="§"/>
              <a:defRPr/>
            </a:pPr>
            <a:r>
              <a:rPr lang="en-US" sz="1050">
                <a:solidFill>
                  <a:prstClr val="black"/>
                </a:solidFill>
                <a:cs typeface="Arial" panose="020B0604020202020204" pitchFamily="34" charset="0"/>
              </a:rPr>
              <a:t>Make outbound calls to existing members to conduct normal business related to enrollment in the plan </a:t>
            </a:r>
          </a:p>
          <a:p>
            <a:pPr marL="125660" lvl="1" indent="-125660" defTabSz="966612">
              <a:spcBef>
                <a:spcPts val="0"/>
              </a:spcBef>
              <a:spcAft>
                <a:spcPts val="600"/>
              </a:spcAft>
              <a:buFont typeface="Wingdings" panose="05000000000000000000" pitchFamily="2" charset="2"/>
              <a:buChar char="§"/>
              <a:defRPr/>
            </a:pPr>
            <a:r>
              <a:rPr lang="en-US" sz="1050">
                <a:solidFill>
                  <a:prstClr val="black"/>
                </a:solidFill>
                <a:cs typeface="Arial" panose="020B0604020202020204" pitchFamily="34" charset="0"/>
              </a:rPr>
              <a:t>Call people with Medicare who submit enrollment applications to conduct business related to enrollment</a:t>
            </a:r>
          </a:p>
          <a:p>
            <a:pPr marL="125660" lvl="1" indent="-125660" defTabSz="966612">
              <a:spcBef>
                <a:spcPts val="0"/>
              </a:spcBef>
              <a:spcAft>
                <a:spcPts val="600"/>
              </a:spcAft>
              <a:buFont typeface="Wingdings" panose="05000000000000000000" pitchFamily="2" charset="2"/>
              <a:buChar char="§"/>
              <a:defRPr/>
            </a:pPr>
            <a:r>
              <a:rPr lang="en-US" sz="1050">
                <a:solidFill>
                  <a:prstClr val="black"/>
                </a:solidFill>
                <a:cs typeface="Arial" panose="020B0604020202020204" pitchFamily="34" charset="0"/>
              </a:rPr>
              <a:t>Call former members after the disenrollment effective date to conduct a disenrollment survey for quality improvement purposes </a:t>
            </a:r>
          </a:p>
          <a:p>
            <a:pPr marL="125660" lvl="1" indent="-125660" defTabSz="966612">
              <a:spcBef>
                <a:spcPts val="0"/>
              </a:spcBef>
              <a:spcAft>
                <a:spcPts val="600"/>
              </a:spcAft>
              <a:buFont typeface="Wingdings" panose="05000000000000000000" pitchFamily="2" charset="2"/>
              <a:buChar char="§"/>
              <a:tabLst>
                <a:tab pos="983577" algn="l"/>
              </a:tabLst>
              <a:defRPr/>
            </a:pPr>
            <a:r>
              <a:rPr lang="en-US" sz="1050">
                <a:solidFill>
                  <a:prstClr val="black"/>
                </a:solidFill>
                <a:cs typeface="Arial" panose="020B0604020202020204" pitchFamily="34" charset="0"/>
              </a:rPr>
              <a:t>Under limited circumstances and with prior CMS approval, call low-income subsidy (LIS) enrollees that the plan is prospectively losing due to reassignment </a:t>
            </a:r>
          </a:p>
          <a:p>
            <a:pPr marL="125660" lvl="1" indent="-125660" defTabSz="966612">
              <a:spcBef>
                <a:spcPts val="0"/>
              </a:spcBef>
              <a:spcAft>
                <a:spcPts val="600"/>
              </a:spcAft>
              <a:buFont typeface="Wingdings" panose="05000000000000000000" pitchFamily="2" charset="2"/>
              <a:buChar char="§"/>
              <a:tabLst>
                <a:tab pos="983577" algn="l"/>
              </a:tabLst>
              <a:defRPr/>
            </a:pPr>
            <a:r>
              <a:rPr lang="en-US" sz="1050">
                <a:solidFill>
                  <a:prstClr val="black"/>
                </a:solidFill>
                <a:cs typeface="Arial" panose="020B0604020202020204" pitchFamily="34" charset="0"/>
              </a:rPr>
              <a:t>Contact people with Medicare who have given permission for a plan or sales agent to contact them (like completing a business reply card)</a:t>
            </a:r>
          </a:p>
          <a:p>
            <a:pPr marL="125660" lvl="1" indent="-125660" defTabSz="966612">
              <a:spcBef>
                <a:spcPts val="0"/>
              </a:spcBef>
              <a:spcAft>
                <a:spcPts val="600"/>
              </a:spcAft>
              <a:buFont typeface="Wingdings" panose="05000000000000000000" pitchFamily="2" charset="2"/>
              <a:buChar char="§"/>
              <a:tabLst>
                <a:tab pos="983577" algn="l"/>
              </a:tabLst>
              <a:defRPr/>
            </a:pPr>
            <a:r>
              <a:rPr lang="en-US" sz="1050">
                <a:solidFill>
                  <a:prstClr val="black"/>
                </a:solidFill>
                <a:cs typeface="Arial" panose="020B0604020202020204" pitchFamily="34" charset="0"/>
              </a:rPr>
              <a:t>Return phone calls or messages from individual or enrollees, as these aren’t considered unsolicited contacts</a:t>
            </a:r>
          </a:p>
          <a:p>
            <a:pPr marL="0" indent="0" defTabSz="966612">
              <a:spcAft>
                <a:spcPts val="600"/>
              </a:spcAft>
              <a:buNone/>
              <a:defRPr/>
            </a:pPr>
            <a:r>
              <a:rPr lang="en-US" sz="1050" b="1">
                <a:solidFill>
                  <a:prstClr val="black"/>
                </a:solidFill>
              </a:rPr>
              <a:t>Health and drug plans may not: </a:t>
            </a:r>
          </a:p>
          <a:p>
            <a:pPr marL="125660" indent="-125660" defTabSz="966612">
              <a:spcAft>
                <a:spcPts val="600"/>
              </a:spcAft>
              <a:defRPr/>
            </a:pPr>
            <a:r>
              <a:rPr lang="en-US" sz="1050">
                <a:solidFill>
                  <a:prstClr val="black"/>
                </a:solidFill>
              </a:rPr>
              <a:t>Knowingly target or send unsolicited marketing materials to any Medicare Advantage enrollee during the Open Enrollment Period (OEP)</a:t>
            </a:r>
          </a:p>
          <a:p>
            <a:pPr marL="125660" indent="-125660" defTabSz="966612">
              <a:spcAft>
                <a:spcPts val="600"/>
              </a:spcAft>
              <a:defRPr/>
            </a:pPr>
            <a:r>
              <a:rPr lang="en-US" sz="1050">
                <a:solidFill>
                  <a:prstClr val="black"/>
                </a:solidFill>
              </a:rPr>
              <a:t>Use door-to-door solicitation, including leaving information of any kind (like a leaflet or flyer at a residence)</a:t>
            </a:r>
          </a:p>
          <a:p>
            <a:pPr marL="125660" indent="-125660" defTabSz="966612">
              <a:spcAft>
                <a:spcPts val="600"/>
              </a:spcAft>
              <a:defRPr/>
            </a:pPr>
            <a:r>
              <a:rPr lang="en-US" sz="1050">
                <a:solidFill>
                  <a:prstClr val="black"/>
                </a:solidFill>
              </a:rPr>
              <a:t>Approach enrollees in health care common areas (like parking lots, hallways, and lobbies) </a:t>
            </a:r>
          </a:p>
          <a:p>
            <a:pPr marL="125660" indent="-125660" defTabSz="966612">
              <a:spcAft>
                <a:spcPts val="600"/>
              </a:spcAft>
              <a:defRPr/>
            </a:pPr>
            <a:r>
              <a:rPr lang="en-US" sz="1050">
                <a:solidFill>
                  <a:prstClr val="black"/>
                </a:solidFill>
              </a:rPr>
              <a:t>Send direct messages from social media platforms</a:t>
            </a:r>
          </a:p>
          <a:p>
            <a:pPr marL="125660" indent="-125660" defTabSz="966612">
              <a:spcAft>
                <a:spcPts val="600"/>
              </a:spcAft>
              <a:defRPr/>
            </a:pPr>
            <a:r>
              <a:rPr lang="en-US" sz="1050">
                <a:solidFill>
                  <a:prstClr val="black"/>
                </a:solidFill>
              </a:rPr>
              <a:t>Use telephone solicitation (like cold calling), robocalls, text messages, or voicemail messages </a:t>
            </a:r>
          </a:p>
          <a:p>
            <a:pPr marL="125660" indent="-125660" defTabSz="966612">
              <a:spcAft>
                <a:spcPts val="600"/>
              </a:spcAft>
              <a:defRPr/>
            </a:pPr>
            <a:r>
              <a:rPr lang="en-US" sz="1050">
                <a:solidFill>
                  <a:prstClr val="black"/>
                </a:solidFill>
                <a:ea typeface="ＭＳ Ｐゴシック" charset="-128"/>
              </a:rPr>
              <a:t>Market non-health care-related products (like annuities, life insurance, etc.) to prospective enrollees during any Medicare Advantage Plan or Medicare drug coverage sales activity or presentation is considered cross-selling and is a prohibited activity. </a:t>
            </a:r>
            <a:endParaRPr lang="en-US" sz="1050">
              <a:solidFill>
                <a:prstClr val="black"/>
              </a:solidFill>
            </a:endParaRPr>
          </a:p>
          <a:p>
            <a:pPr marL="0" indent="0" defTabSz="966612">
              <a:spcAft>
                <a:spcPts val="600"/>
              </a:spcAft>
              <a:buNone/>
              <a:defRPr/>
            </a:pPr>
            <a:r>
              <a:rPr lang="en-US" sz="1050" b="1">
                <a:solidFill>
                  <a:prstClr val="black"/>
                </a:solidFill>
              </a:rPr>
              <a:t>NOTE: </a:t>
            </a:r>
            <a:r>
              <a:rPr lang="en-US" sz="1050">
                <a:solidFill>
                  <a:prstClr val="black"/>
                </a:solidFill>
              </a:rPr>
              <a:t>Plans or agents/brokers who have a pre-scheduled appointment with a potential enrollee who’s a “no-show” may leave information at that potential enrollee’s residence. </a:t>
            </a:r>
          </a:p>
          <a:p>
            <a:pPr marL="0" indent="0" defTabSz="966612">
              <a:spcAft>
                <a:spcPts val="600"/>
              </a:spcAft>
              <a:buNone/>
              <a:defRPr/>
            </a:pPr>
            <a:endParaRPr lang="en-US" sz="1050">
              <a:solidFill>
                <a:prstClr val="black"/>
              </a:solidFill>
            </a:endParaRPr>
          </a:p>
        </p:txBody>
      </p:sp>
    </p:spTree>
    <p:extLst>
      <p:ext uri="{BB962C8B-B14F-4D97-AF65-F5344CB8AC3E}">
        <p14:creationId xmlns:p14="http://schemas.microsoft.com/office/powerpoint/2010/main" val="2979312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n-US" b="1">
                <a:ea typeface="ＭＳ Ｐゴシック" pitchFamily="84" charset="-128"/>
              </a:rPr>
              <a:t>Presenter Notes</a:t>
            </a:r>
          </a:p>
          <a:p>
            <a:pPr marL="0" indent="0" defTabSz="983577">
              <a:spcAft>
                <a:spcPts val="600"/>
              </a:spcAft>
              <a:buNone/>
              <a:defRPr/>
            </a:pPr>
            <a:r>
              <a:rPr lang="en-US"/>
              <a:t>At the end of this lesson, you’ll be able to:</a:t>
            </a:r>
          </a:p>
          <a:p>
            <a:pPr marL="125660" indent="-125660" defTabSz="724959">
              <a:spcAft>
                <a:spcPts val="600"/>
              </a:spcAft>
            </a:pPr>
            <a:r>
              <a:rPr lang="en-US"/>
              <a:t>Describe Medicare Advantage Plans and how they work</a:t>
            </a:r>
          </a:p>
          <a:p>
            <a:pPr marL="125660" indent="-125660" defTabSz="724959">
              <a:spcAft>
                <a:spcPts val="600"/>
              </a:spcAft>
            </a:pPr>
            <a:r>
              <a:rPr lang="en-US"/>
              <a:t>Compare and contrast types of Medicare Advantage Plans</a:t>
            </a:r>
          </a:p>
          <a:p>
            <a:pPr marL="125660" indent="-125660" defTabSz="724959">
              <a:spcAft>
                <a:spcPts val="600"/>
              </a:spcAft>
            </a:pPr>
            <a:r>
              <a:rPr lang="en-US"/>
              <a:t>Explain costs associated with Medicare Advantage Plans</a:t>
            </a:r>
          </a:p>
          <a:p>
            <a:pPr marL="125660" indent="-125660" defTabSz="724959">
              <a:spcAft>
                <a:spcPts val="600"/>
              </a:spcAft>
            </a:pPr>
            <a:r>
              <a:rPr lang="en-US"/>
              <a:t>Describe Medicare Advantage Plan eligibility requirements</a:t>
            </a:r>
          </a:p>
          <a:p>
            <a:pPr marL="125660" indent="-125660" defTabSz="724959">
              <a:spcAft>
                <a:spcPts val="600"/>
              </a:spcAft>
            </a:pPr>
            <a:r>
              <a:rPr lang="en-US"/>
              <a:t>Explain how and when you can join or switch Medicare Advantage Plans</a:t>
            </a:r>
          </a:p>
          <a:p>
            <a:pPr marL="0" indent="0" defTabSz="724959">
              <a:spcBef>
                <a:spcPts val="600"/>
              </a:spcBef>
              <a:spcAft>
                <a:spcPts val="634"/>
              </a:spcAft>
              <a:buNone/>
            </a:pPr>
            <a:endParaRPr lang="en-US">
              <a:solidFill>
                <a:srgbClr val="00529B"/>
              </a:solidFill>
            </a:endParaRPr>
          </a:p>
        </p:txBody>
      </p:sp>
    </p:spTree>
    <p:extLst>
      <p:ext uri="{BB962C8B-B14F-4D97-AF65-F5344CB8AC3E}">
        <p14:creationId xmlns:p14="http://schemas.microsoft.com/office/powerpoint/2010/main" val="3854570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55575"/>
            <a:ext cx="5759450" cy="3240088"/>
          </a:xfrm>
        </p:spPr>
      </p:sp>
      <p:sp>
        <p:nvSpPr>
          <p:cNvPr id="3" name="Notes Placeholder 2"/>
          <p:cNvSpPr>
            <a:spLocks noGrp="1"/>
          </p:cNvSpPr>
          <p:nvPr>
            <p:ph type="body" idx="1"/>
          </p:nvPr>
        </p:nvSpPr>
        <p:spPr>
          <a:xfrm>
            <a:off x="135703" y="3466011"/>
            <a:ext cx="7048036" cy="5982789"/>
          </a:xfrm>
        </p:spPr>
        <p:txBody>
          <a:bodyPr/>
          <a:lstStyle/>
          <a:p>
            <a:pPr marL="0" indent="0" defTabSz="966612">
              <a:spcAft>
                <a:spcPts val="600"/>
              </a:spcAft>
              <a:buNone/>
              <a:defRPr/>
            </a:pPr>
            <a:r>
              <a:rPr lang="en-US" sz="1050" b="1">
                <a:ea typeface="ＭＳ Ｐゴシック" pitchFamily="84" charset="-128"/>
              </a:rPr>
              <a:t>This slide has animation.</a:t>
            </a:r>
          </a:p>
          <a:p>
            <a:pPr marL="0" indent="0" defTabSz="966612">
              <a:spcAft>
                <a:spcPts val="600"/>
              </a:spcAft>
              <a:buNone/>
              <a:defRPr/>
            </a:pPr>
            <a:r>
              <a:rPr lang="en-US" sz="1050" b="1">
                <a:ea typeface="ＭＳ Ｐゴシック" pitchFamily="84" charset="-128"/>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effectLst/>
                <a:highlight>
                  <a:srgbClr val="FAFAFA"/>
                </a:highlight>
                <a:uLnTx/>
                <a:uFillTx/>
                <a:ea typeface="+mn-ea"/>
                <a:cs typeface="+mn-cs"/>
              </a:rPr>
              <a:t>Some Third-Party Marketing Organizations (TPMOs) have been selling and reselling personal data of people with Medicare, which can undermine existing rules that prohibit cold calling people with Medicare, and result in other aggressive marketing tactics for Medicare Advantage and Part D plans.</a:t>
            </a:r>
          </a:p>
          <a:p>
            <a:pPr marL="0" marR="0" lvl="0" indent="0" algn="l" defTabSz="914400" rtl="0" eaLnBrk="1" fontAlgn="auto" latinLnBrk="0" hangingPunct="1">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effectLst/>
                <a:highlight>
                  <a:srgbClr val="FAFAFA"/>
                </a:highlight>
                <a:uLnTx/>
                <a:uFillTx/>
                <a:ea typeface="+mn-ea"/>
                <a:cs typeface="+mn-cs"/>
              </a:rPr>
              <a:t>Individuals may be unaware that by placing a call or clicking on a generic-looking web link, they’re unknowingly agreeing and providing consent for their personal data to be collected and sold to other entities for future marketing activities. </a:t>
            </a:r>
          </a:p>
          <a:p>
            <a:pPr marL="0" marR="0" lvl="0" indent="0" algn="l" defTabSz="914400" rtl="0" eaLnBrk="1" fontAlgn="auto" latinLnBrk="0" hangingPunct="1">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effectLst/>
                <a:highlight>
                  <a:srgbClr val="FAFAFA"/>
                </a:highlight>
                <a:uLnTx/>
                <a:uFillTx/>
                <a:ea typeface="+mn-ea"/>
                <a:cs typeface="+mn-cs"/>
              </a:rPr>
              <a:t>To curtail this practice, CMS codified the requirement that the personal data of people with Medicare collected by a TPMO for marketing or enrolling the individual into a Medicare Advantage or Part D plan may only be shared with another TPMO when prior express written consent is given by the individual. </a:t>
            </a:r>
          </a:p>
          <a:p>
            <a:pPr marL="0" marR="0" lvl="0" indent="0" algn="l" defTabSz="914400" rtl="0" eaLnBrk="1" fontAlgn="auto" latinLnBrk="0" hangingPunct="1">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effectLst/>
                <a:highlight>
                  <a:srgbClr val="FAFAFA"/>
                </a:highlight>
                <a:uLnTx/>
                <a:uFillTx/>
                <a:ea typeface="+mn-ea"/>
                <a:cs typeface="+mn-cs"/>
              </a:rPr>
              <a:t>Further, the TPMO must obtain this written expressed consent through a transparent, and prominently placed, disclosure from the individual to share the information and be contacted for marketing or enrollment purposes, separately for each TPMO that receives the data (i.e., one-to-one consent), which is generally consistent with Federal Trade Commission (FTC) and Federal Communications Commission (FCC) regulations.</a:t>
            </a:r>
            <a:endParaRPr kumimoji="0" lang="en-US" sz="1200" b="0" i="0" u="none" strike="noStrike" kern="1200" cap="none" spc="0" normalizeH="0" baseline="0" noProof="0">
              <a:ln>
                <a:noFill/>
              </a:ln>
              <a:effectLst/>
              <a:uLnTx/>
              <a:uFillTx/>
              <a:ea typeface="+mn-ea"/>
              <a:cs typeface="+mn-cs"/>
            </a:endParaRPr>
          </a:p>
          <a:p>
            <a:pPr marL="0" marR="0" lvl="0" indent="0" algn="l" defTabSz="914400" rtl="0" eaLnBrk="1" fontAlgn="auto" latinLnBrk="0" hangingPunct="1">
              <a:spcAft>
                <a:spcPts val="600"/>
              </a:spcAft>
              <a:buClrTx/>
              <a:buSzTx/>
              <a:buFont typeface="Wingdings" panose="05000000000000000000" pitchFamily="2" charset="2"/>
              <a:buNone/>
              <a:tabLst/>
              <a:defRPr/>
            </a:pPr>
            <a:r>
              <a:rPr kumimoji="0" lang="en-US" sz="1200" b="1" i="0" u="none" strike="noStrike" kern="1200" cap="none" spc="0" normalizeH="0" baseline="0" noProof="0">
                <a:ln>
                  <a:noFill/>
                </a:ln>
                <a:effectLst/>
                <a:uLnTx/>
                <a:uFillTx/>
                <a:ea typeface="+mn-ea"/>
                <a:cs typeface="+mn-cs"/>
              </a:rPr>
              <a:t>Source</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3"/>
              </a:rPr>
              <a:t>CMS.gov/newsroom/fact-sheets/contract-year-2025-medicare-advantage-and-part-d-final-rule-cms-4205-f</a:t>
            </a:r>
            <a:r>
              <a:rPr lang="en-US">
                <a:solidFill>
                  <a:srgbClr val="323A45"/>
                </a:solidFill>
                <a:latin typeface="Calibri" panose="020F0502020204030204"/>
                <a:cs typeface="+mn-cs"/>
              </a:rPr>
              <a:t> </a:t>
            </a:r>
            <a:endParaRPr kumimoji="0" lang="en-US" sz="1200" b="0" i="0" u="none" strike="noStrike" kern="1200" cap="none" spc="0" normalizeH="0" baseline="0" noProof="0">
              <a:ln>
                <a:noFill/>
              </a:ln>
              <a:solidFill>
                <a:srgbClr val="323A45"/>
              </a:solidFill>
              <a:effectLst/>
              <a:uLnTx/>
              <a:uFillTx/>
              <a:latin typeface="Calibri" panose="020F0502020204030204"/>
              <a:ea typeface="+mn-ea"/>
              <a:cs typeface="+mn-cs"/>
            </a:endParaRPr>
          </a:p>
          <a:p>
            <a:pPr marL="0" marR="0" lvl="0" indent="0" algn="l" defTabSz="914400" rtl="0" eaLnBrk="1" fontAlgn="auto" latinLnBrk="0" hangingPunct="1">
              <a:spcBef>
                <a:spcPts val="600"/>
              </a:spcBef>
              <a:buClrTx/>
              <a:buSzTx/>
              <a:buFont typeface="Wingdings" panose="05000000000000000000" pitchFamily="2" charset="2"/>
              <a:buNone/>
              <a:tabLst/>
              <a:defRPr/>
            </a:pPr>
            <a:endParaRPr kumimoji="0" lang="en-US" sz="1050" b="0" i="0" u="none" strike="noStrike" kern="1200" cap="none" spc="0" normalizeH="0" baseline="0" noProof="0">
              <a:ln>
                <a:noFill/>
              </a:ln>
              <a:solidFill>
                <a:prstClr val="black"/>
              </a:solidFill>
              <a:effectLst/>
              <a:uLnTx/>
              <a:uFillTx/>
              <a:latin typeface="Calibri" panose="020F0502020204030204"/>
              <a:ea typeface="+mn-ea"/>
              <a:cs typeface="+mn-cs"/>
            </a:endParaRPr>
          </a:p>
          <a:p>
            <a:pPr marL="0" indent="0" defTabSz="966612">
              <a:spcBef>
                <a:spcPts val="600"/>
              </a:spcBef>
              <a:buNone/>
              <a:defRPr/>
            </a:pPr>
            <a:endParaRPr lang="en-US" sz="1050">
              <a:solidFill>
                <a:prstClr val="black"/>
              </a:solidFill>
            </a:endParaRPr>
          </a:p>
        </p:txBody>
      </p:sp>
    </p:spTree>
    <p:extLst>
      <p:ext uri="{BB962C8B-B14F-4D97-AF65-F5344CB8AC3E}">
        <p14:creationId xmlns:p14="http://schemas.microsoft.com/office/powerpoint/2010/main" val="1623546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BD2E6-47A2-8342-51FD-4FA82F400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CA931-9471-A9A4-2B13-485D0A6D9FB5}"/>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C24A5FD0-7073-E474-CCD7-B2A74494C468}"/>
              </a:ext>
            </a:extLst>
          </p:cNvPr>
          <p:cNvSpPr>
            <a:spLocks noGrp="1"/>
          </p:cNvSpPr>
          <p:nvPr>
            <p:ph type="body" idx="1"/>
          </p:nvPr>
        </p:nvSpPr>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239" indent="0" defTabSz="966612">
              <a:spcAft>
                <a:spcPts val="600"/>
              </a:spcAft>
              <a:buNone/>
              <a:defRPr/>
            </a:pPr>
            <a:r>
              <a:rPr lang="en-US" b="1">
                <a:solidFill>
                  <a:prstClr val="black"/>
                </a:solidFill>
                <a:ea typeface="ＭＳ Ｐゴシック" pitchFamily="84" charset="-128"/>
              </a:rPr>
              <a:t>Presenter Notes</a:t>
            </a:r>
          </a:p>
          <a:p>
            <a:pPr marL="125660" indent="-125660" defTabSz="966612">
              <a:spcAft>
                <a:spcPts val="600"/>
              </a:spcAft>
              <a:defRPr/>
            </a:pPr>
            <a:r>
              <a:rPr lang="en-US">
                <a:solidFill>
                  <a:prstClr val="black"/>
                </a:solidFill>
              </a:rPr>
              <a:t>CMS requires Medicare Advantage Plans or agents/brokers to clearly identify the scope of the appointment, that is, the types of products they will discuss before marketing to a potential enrollee. At least 48 hours before the scheduled personal marketing appointment, Medicare Advantage Plans or agents/brokers must agree upon and record the Scope of Appointment with the person with Medicare.  </a:t>
            </a:r>
          </a:p>
          <a:p>
            <a:pPr marL="119149" indent="-119149" defTabSz="966612">
              <a:spcAft>
                <a:spcPts val="600"/>
              </a:spcAft>
              <a:defRPr/>
            </a:pPr>
            <a:r>
              <a:rPr lang="en-US">
                <a:solidFill>
                  <a:prstClr val="black"/>
                </a:solidFill>
              </a:rPr>
              <a:t>Scope of Appointments are NOT required 48 hours in advance for:</a:t>
            </a:r>
          </a:p>
          <a:p>
            <a:pPr marL="287338" lvl="1" indent="-171450" defTabSz="966612">
              <a:spcBef>
                <a:spcPts val="0"/>
              </a:spcBef>
              <a:spcAft>
                <a:spcPts val="600"/>
              </a:spcAft>
              <a:buFont typeface="Arial" panose="020B0604020202020204" pitchFamily="34" charset="0"/>
              <a:buChar char="•"/>
              <a:defRPr/>
            </a:pPr>
            <a:r>
              <a:rPr lang="en-US">
                <a:solidFill>
                  <a:prstClr val="black"/>
                </a:solidFill>
              </a:rPr>
              <a:t>Scope of Appointment that are completed during the last 4 days of a valid election period for a person with Medicare</a:t>
            </a:r>
          </a:p>
          <a:p>
            <a:pPr marL="287338" lvl="1" indent="-171450" defTabSz="966612">
              <a:spcBef>
                <a:spcPts val="0"/>
              </a:spcBef>
              <a:spcAft>
                <a:spcPts val="600"/>
              </a:spcAft>
              <a:buFont typeface="Arial" panose="020B0604020202020204" pitchFamily="34" charset="0"/>
              <a:buChar char="•"/>
              <a:defRPr/>
            </a:pPr>
            <a:r>
              <a:rPr lang="en-US">
                <a:solidFill>
                  <a:prstClr val="black"/>
                </a:solidFill>
              </a:rPr>
              <a:t>Unscheduled in-person meetings (walk-ins) initiated by the person with Medicare</a:t>
            </a:r>
          </a:p>
          <a:p>
            <a:pPr marL="119149" indent="-119149" defTabSz="966612">
              <a:spcAft>
                <a:spcPts val="600"/>
              </a:spcAft>
              <a:defRPr/>
            </a:pPr>
            <a:r>
              <a:rPr lang="en-US">
                <a:solidFill>
                  <a:prstClr val="black"/>
                </a:solidFill>
              </a:rPr>
              <a:t>Scope of Appointments are required for most personal marketing appointments regardless of location, like in the home or over the telephone. The plan can document the Scope of the Appointment via a signed hard copy, telephone recording (telephone appointments only), or signed electronic copy. When the personal marketing appointment is in person, the Scope of Appointment must be in writing.</a:t>
            </a:r>
          </a:p>
          <a:p>
            <a:pPr marL="119149" indent="-119149" defTabSz="966612">
              <a:spcAft>
                <a:spcPts val="600"/>
              </a:spcAft>
              <a:defRPr/>
            </a:pPr>
            <a:r>
              <a:rPr lang="en-US">
                <a:solidFill>
                  <a:prstClr val="black"/>
                </a:solidFill>
              </a:rPr>
              <a:t>Medicare Advantage Plans or agents/brokers may not market any health care related product during a personal marketing appointment beyond the scope agreed upon by the person with Medicare and documented in the Scope of Appointment. </a:t>
            </a:r>
          </a:p>
          <a:p>
            <a:pPr marL="119149" indent="-119149" defTabSz="966612">
              <a:spcAft>
                <a:spcPts val="600"/>
              </a:spcAft>
              <a:defRPr/>
            </a:pPr>
            <a:r>
              <a:rPr lang="en-US">
                <a:solidFill>
                  <a:prstClr val="black"/>
                </a:solidFill>
              </a:rPr>
              <a:t>Also, Medicare Advantage Plans or agents/brokers may not market any additional health-related lines of plan business not identified before the appointment. These will require a separate Scope of Appointment identifying the additional lines of business to be discussed.</a:t>
            </a:r>
          </a:p>
          <a:p>
            <a:pPr marL="0" indent="0">
              <a:spcAft>
                <a:spcPts val="600"/>
              </a:spcAft>
              <a:buNone/>
            </a:pPr>
            <a:endParaRPr lang="en-US"/>
          </a:p>
        </p:txBody>
      </p:sp>
    </p:spTree>
    <p:extLst>
      <p:ext uri="{BB962C8B-B14F-4D97-AF65-F5344CB8AC3E}">
        <p14:creationId xmlns:p14="http://schemas.microsoft.com/office/powerpoint/2010/main" val="23382651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119149" indent="-119149" defTabSz="966612">
              <a:spcAft>
                <a:spcPts val="600"/>
              </a:spcAft>
              <a:defRPr/>
            </a:pPr>
            <a:r>
              <a:rPr lang="en-US">
                <a:solidFill>
                  <a:prstClr val="black"/>
                </a:solidFill>
              </a:rPr>
              <a:t>Medicare health and drug plans may not give prospective enrollees meals, or subsidize meals, at marketing/sales events. </a:t>
            </a:r>
            <a:endParaRPr lang="en-US" b="1" i="1">
              <a:solidFill>
                <a:prstClr val="black"/>
              </a:solidFill>
            </a:endParaRPr>
          </a:p>
          <a:p>
            <a:pPr marL="119149" indent="-119149" defTabSz="966612">
              <a:spcAft>
                <a:spcPts val="600"/>
              </a:spcAft>
              <a:defRPr/>
            </a:pPr>
            <a:r>
              <a:rPr lang="en-US">
                <a:solidFill>
                  <a:prstClr val="black"/>
                </a:solidFill>
              </a:rPr>
              <a:t>Plans are allowed to provide refreshments and light snacks to prospective enrollees. Plans must use their best judgment on the appropriateness of food products they provide and must ensure that items they provide couldn’t be reasonably considered a meal, and/or that they aren’t “bundling” and providing multiple items as if they are a meal. </a:t>
            </a:r>
            <a:endParaRPr lang="en-US" b="1" i="1">
              <a:solidFill>
                <a:prstClr val="black"/>
              </a:solidFill>
            </a:endParaRPr>
          </a:p>
          <a:p>
            <a:pPr marL="119149" indent="-119149" defTabSz="966612">
              <a:spcAft>
                <a:spcPts val="600"/>
              </a:spcAft>
              <a:defRPr/>
            </a:pPr>
            <a:r>
              <a:rPr lang="en-US">
                <a:solidFill>
                  <a:prstClr val="black"/>
                </a:solidFill>
              </a:rPr>
              <a:t>As with all marketing regulations and guidelines, it’s the responsibility of the plan to monitor the actions of all agents/brokers selling their plan(s) and take proactive steps to enforce this prohibition. </a:t>
            </a:r>
          </a:p>
        </p:txBody>
      </p:sp>
    </p:spTree>
    <p:extLst>
      <p:ext uri="{BB962C8B-B14F-4D97-AF65-F5344CB8AC3E}">
        <p14:creationId xmlns:p14="http://schemas.microsoft.com/office/powerpoint/2010/main" val="8361505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200"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defTabSz="966612">
              <a:spcAft>
                <a:spcPts val="600"/>
              </a:spcAft>
              <a:buNone/>
              <a:defRPr/>
            </a:pPr>
            <a:r>
              <a:rPr lang="en-US" dirty="0">
                <a:solidFill>
                  <a:prstClr val="black"/>
                </a:solidFill>
              </a:rPr>
              <a:t>Educational events are designed to generally inform people with Medicare about Medicare Advantage Plans, Medicare drug coverage, or other Medicare Programs. </a:t>
            </a:r>
          </a:p>
          <a:p>
            <a:pPr marL="0" indent="0" defTabSz="966612">
              <a:spcAft>
                <a:spcPts val="600"/>
              </a:spcAft>
              <a:buNone/>
              <a:defRPr/>
            </a:pPr>
            <a:r>
              <a:rPr lang="en-US" dirty="0">
                <a:solidFill>
                  <a:prstClr val="black"/>
                </a:solidFill>
              </a:rPr>
              <a:t>Educational events:</a:t>
            </a:r>
          </a:p>
          <a:p>
            <a:pPr marL="120827" indent="-120827" defTabSz="966612">
              <a:spcAft>
                <a:spcPts val="600"/>
              </a:spcAft>
              <a:defRPr/>
            </a:pPr>
            <a:r>
              <a:rPr lang="en-US" dirty="0">
                <a:solidFill>
                  <a:prstClr val="black"/>
                </a:solidFill>
              </a:rPr>
              <a:t>Must be explicitly advertised as educational.</a:t>
            </a:r>
          </a:p>
          <a:p>
            <a:pPr marL="120827" indent="-120827" defTabSz="966612">
              <a:spcAft>
                <a:spcPts val="600"/>
              </a:spcAft>
              <a:defRPr/>
            </a:pPr>
            <a:r>
              <a:rPr lang="en-US" dirty="0">
                <a:solidFill>
                  <a:prstClr val="black"/>
                </a:solidFill>
              </a:rPr>
              <a:t>May distribute communication materials and business cards, answer Medicare Advantage Plan related questions asked by people with Medicare and make available and get contact information including Business Reply Cards but not including Scope of Appointment forms. </a:t>
            </a:r>
          </a:p>
          <a:p>
            <a:pPr marL="120827" indent="-120827" defTabSz="966612">
              <a:spcAft>
                <a:spcPts val="600"/>
              </a:spcAft>
              <a:defRPr/>
            </a:pPr>
            <a:r>
              <a:rPr lang="en-US" dirty="0">
                <a:solidFill>
                  <a:prstClr val="black"/>
                </a:solidFill>
              </a:rPr>
              <a:t>Medicare Advantage organizations may schedule appointments with residents of long-term care facilities (for example, nursing homes, assisted living facilities, board and care homes) upon a resident’s request. If a resident didn’t request an appointment, any visit by an agent or broker is considered unsolicited door-to-door marketing, which is prohibited.</a:t>
            </a:r>
          </a:p>
          <a:p>
            <a:pPr marL="124183" indent="-124183" defTabSz="966612">
              <a:spcAft>
                <a:spcPts val="600"/>
              </a:spcAft>
              <a:defRPr/>
            </a:pPr>
            <a:r>
              <a:rPr lang="en-US" dirty="0">
                <a:solidFill>
                  <a:prstClr val="black"/>
                </a:solidFill>
              </a:rPr>
              <a:t>Must not conduct marketing or sales activities or distribute marketing materials or enrollment forms during the educational event.</a:t>
            </a:r>
          </a:p>
          <a:p>
            <a:pPr marL="124183" indent="-124183" defTabSz="966612">
              <a:spcAft>
                <a:spcPts val="600"/>
              </a:spcAft>
              <a:defRPr/>
            </a:pPr>
            <a:r>
              <a:rPr lang="en-US" dirty="0">
                <a:solidFill>
                  <a:prstClr val="black"/>
                </a:solidFill>
              </a:rPr>
              <a:t>Plans and agents/brokers may not market specific Medicare Advantage Plans or benefits.</a:t>
            </a:r>
          </a:p>
          <a:p>
            <a:pPr marL="124183" indent="-124183" defTabSz="966612">
              <a:spcAft>
                <a:spcPts val="600"/>
              </a:spcAft>
              <a:defRPr/>
            </a:pPr>
            <a:r>
              <a:rPr lang="en-US" dirty="0">
                <a:solidFill>
                  <a:prstClr val="black"/>
                </a:solidFill>
              </a:rPr>
              <a:t>Plans may not conduct marketing/sales events within 12 hours of an educational event, in the same general location (like in the same building or adjacent buildings).</a:t>
            </a:r>
          </a:p>
          <a:p>
            <a:pPr marL="0" indent="0">
              <a:spcAft>
                <a:spcPts val="600"/>
              </a:spcAft>
              <a:buNone/>
              <a:defRPr/>
            </a:pPr>
            <a:r>
              <a:rPr lang="en-US" dirty="0">
                <a:solidFill>
                  <a:prstClr val="black"/>
                </a:solidFill>
              </a:rPr>
              <a:t>For more information on educational events, visit </a:t>
            </a:r>
            <a:r>
              <a:rPr lang="en-US" dirty="0">
                <a:solidFill>
                  <a:prstClr val="black"/>
                </a:solidFill>
                <a:hlinkClick r:id="rId3"/>
              </a:rPr>
              <a:t>eCFR.gov/current/title-42/chapter-IV/subchapter-B/part-422?toc=1</a:t>
            </a:r>
            <a:r>
              <a:rPr lang="en-US" dirty="0">
                <a:solidFill>
                  <a:prstClr val="black"/>
                </a:solidFill>
              </a:rPr>
              <a:t> (42 CFR Subpart V).  </a:t>
            </a:r>
          </a:p>
          <a:p>
            <a:pPr marL="0" indent="0">
              <a:spcAft>
                <a:spcPts val="600"/>
              </a:spcAft>
              <a:buNone/>
            </a:pPr>
            <a:endParaRPr lang="en-US" b="1" dirty="0">
              <a:cs typeface="Arial" panose="020B0604020202020204" pitchFamily="34" charset="0"/>
            </a:endParaRPr>
          </a:p>
          <a:p>
            <a:pPr marL="0" indent="0">
              <a:spcAft>
                <a:spcPts val="600"/>
              </a:spcAft>
              <a:buNone/>
            </a:pPr>
            <a:endParaRPr lang="en-US" b="0" dirty="0"/>
          </a:p>
        </p:txBody>
      </p:sp>
    </p:spTree>
    <p:extLst>
      <p:ext uri="{BB962C8B-B14F-4D97-AF65-F5344CB8AC3E}">
        <p14:creationId xmlns:p14="http://schemas.microsoft.com/office/powerpoint/2010/main" val="737709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a:cs typeface="Calibri"/>
              </a:rPr>
              <a:t>This slide has animation.</a:t>
            </a:r>
          </a:p>
          <a:p>
            <a:pPr marL="0" indent="0" defTabSz="966612">
              <a:spcAft>
                <a:spcPts val="600"/>
              </a:spcAft>
              <a:buNone/>
              <a:defRPr/>
            </a:pPr>
            <a:r>
              <a:rPr lang="en-US" b="1" dirty="0">
                <a:solidFill>
                  <a:prstClr val="black"/>
                </a:solidFill>
                <a:ea typeface="ＭＳ Ｐゴシック"/>
                <a:cs typeface="Calibri"/>
              </a:rPr>
              <a:t>Presenter Notes</a:t>
            </a:r>
          </a:p>
          <a:p>
            <a:pPr marL="0" indent="0" defTabSz="966612">
              <a:spcAft>
                <a:spcPts val="600"/>
              </a:spcAft>
              <a:buNone/>
              <a:defRPr/>
            </a:pPr>
            <a:r>
              <a:rPr lang="en-US" dirty="0">
                <a:solidFill>
                  <a:prstClr val="black"/>
                </a:solidFill>
                <a:cs typeface="Calibri"/>
              </a:rPr>
              <a:t>Marketing/Sales Events are designed to steer or attempt to steer potential enrollees, or the retention of current enrollees, toward a plan or limited set of plans. The following requirements apply to all marketing/sales events:</a:t>
            </a:r>
            <a:endParaRPr lang="en-US" dirty="0">
              <a:solidFill>
                <a:prstClr val="black"/>
              </a:solidFill>
              <a:ea typeface="Calibri"/>
              <a:cs typeface="Calibri"/>
            </a:endParaRPr>
          </a:p>
          <a:p>
            <a:pPr marL="123825" indent="-123825" defTabSz="966612">
              <a:spcAft>
                <a:spcPts val="600"/>
              </a:spcAft>
              <a:defRPr/>
            </a:pPr>
            <a:r>
              <a:rPr lang="en-US" dirty="0">
                <a:solidFill>
                  <a:prstClr val="black"/>
                </a:solidFill>
                <a:cs typeface="Calibri"/>
              </a:rPr>
              <a:t>Health and drug plans can’t require attendees to provide contact information as a prerequisite for attending an event </a:t>
            </a:r>
            <a:endParaRPr lang="en-US" dirty="0">
              <a:solidFill>
                <a:prstClr val="black"/>
              </a:solidFill>
              <a:ea typeface="Calibri"/>
              <a:cs typeface="Calibri"/>
            </a:endParaRPr>
          </a:p>
          <a:p>
            <a:pPr marL="226695" lvl="1" indent="-111125" defTabSz="966612">
              <a:spcBef>
                <a:spcPts val="0"/>
              </a:spcBef>
              <a:spcAft>
                <a:spcPts val="600"/>
              </a:spcAft>
              <a:buFont typeface="Arial" panose="020B0604020202020204" pitchFamily="34" charset="0"/>
              <a:buChar char="•"/>
              <a:defRPr/>
            </a:pPr>
            <a:r>
              <a:rPr lang="en-US" dirty="0">
                <a:solidFill>
                  <a:prstClr val="black"/>
                </a:solidFill>
                <a:cs typeface="Calibri"/>
              </a:rPr>
              <a:t>M</a:t>
            </a:r>
            <a:r>
              <a:rPr lang="en-US" dirty="0">
                <a:solidFill>
                  <a:prstClr val="black"/>
                </a:solidFill>
              </a:rPr>
              <a:t>ust clearly label sign-in sheets as optional</a:t>
            </a:r>
            <a:endParaRPr lang="en-US" dirty="0">
              <a:solidFill>
                <a:prstClr val="black"/>
              </a:solidFill>
              <a:ea typeface="Calibri"/>
              <a:cs typeface="Calibri"/>
            </a:endParaRPr>
          </a:p>
          <a:p>
            <a:pPr marL="226695" lvl="1" indent="-111125" defTabSz="966612">
              <a:spcBef>
                <a:spcPts val="0"/>
              </a:spcBef>
              <a:spcAft>
                <a:spcPts val="600"/>
              </a:spcAft>
              <a:buFont typeface="Arial" panose="020B0604020202020204" pitchFamily="34" charset="0"/>
              <a:buChar char="•"/>
              <a:defRPr/>
            </a:pPr>
            <a:r>
              <a:rPr lang="en-US" dirty="0">
                <a:solidFill>
                  <a:prstClr val="black"/>
                </a:solidFill>
              </a:rPr>
              <a:t>May not conduct health screenings, health surveys or other activities that may be perceived as, or used for “cherry picking” (targeting a subset of members)</a:t>
            </a:r>
            <a:endParaRPr lang="en-US" strike="sngStrike" dirty="0">
              <a:solidFill>
                <a:srgbClr val="FF0000"/>
              </a:solidFill>
              <a:ea typeface="Calibri" panose="020F0502020204030204"/>
              <a:cs typeface="Calibri" panose="020F0502020204030204"/>
            </a:endParaRPr>
          </a:p>
          <a:p>
            <a:pPr marL="226695" lvl="1" indent="-111125" defTabSz="966612">
              <a:spcBef>
                <a:spcPts val="0"/>
              </a:spcBef>
              <a:spcAft>
                <a:spcPts val="600"/>
              </a:spcAft>
              <a:buFont typeface="Arial" panose="020B0604020202020204" pitchFamily="34" charset="0"/>
              <a:buChar char="•"/>
              <a:defRPr/>
            </a:pPr>
            <a:r>
              <a:rPr lang="en-US" dirty="0">
                <a:solidFill>
                  <a:prstClr val="black"/>
                </a:solidFill>
              </a:rPr>
              <a:t>May use contact information provided for raffles or drawings for that purpose only</a:t>
            </a:r>
            <a:endParaRPr lang="en-US" dirty="0">
              <a:solidFill>
                <a:prstClr val="black"/>
              </a:solidFill>
              <a:ea typeface="Calibri"/>
              <a:cs typeface="Calibri"/>
            </a:endParaRPr>
          </a:p>
          <a:p>
            <a:pPr marL="0" indent="0" defTabSz="966612">
              <a:spcAft>
                <a:spcPts val="600"/>
              </a:spcAft>
              <a:buNone/>
              <a:defRPr/>
            </a:pPr>
            <a:r>
              <a:rPr lang="en-US" dirty="0">
                <a:solidFill>
                  <a:prstClr val="black"/>
                </a:solidFill>
                <a:cs typeface="Calibri"/>
              </a:rPr>
              <a:t>For more information on marketing and sales events, visit the regulation at </a:t>
            </a:r>
            <a:r>
              <a:rPr lang="en-US" dirty="0">
                <a:solidFill>
                  <a:prstClr val="black"/>
                </a:solidFill>
                <a:cs typeface="Calibri"/>
                <a:hlinkClick r:id="rId3"/>
              </a:rPr>
              <a:t>eCFR.gov/current/title-42/chapter-IV/subchapter-B/part-422/subpart-V?toc=1</a:t>
            </a:r>
            <a:r>
              <a:rPr lang="en-US" dirty="0">
                <a:solidFill>
                  <a:prstClr val="black"/>
                </a:solidFill>
                <a:cs typeface="Calibri"/>
              </a:rPr>
              <a:t>.   </a:t>
            </a:r>
            <a:endParaRPr lang="en-US" dirty="0">
              <a:solidFill>
                <a:prstClr val="black"/>
              </a:solidFill>
              <a:ea typeface="Calibri"/>
              <a:cs typeface="Calibri"/>
            </a:endParaRPr>
          </a:p>
          <a:p>
            <a:pPr marL="0" indent="0">
              <a:spcAft>
                <a:spcPts val="600"/>
              </a:spcAft>
              <a:buNone/>
            </a:pPr>
            <a:endParaRPr lang="en-US"/>
          </a:p>
          <a:p>
            <a:pPr marL="0" indent="0">
              <a:spcAft>
                <a:spcPts val="600"/>
              </a:spcAft>
              <a:buNone/>
            </a:pPr>
            <a:endParaRPr lang="en-US" b="1"/>
          </a:p>
          <a:p>
            <a:pPr marL="0" indent="0">
              <a:buNone/>
            </a:pPr>
            <a:endParaRPr lang="en-US"/>
          </a:p>
        </p:txBody>
      </p:sp>
    </p:spTree>
    <p:extLst>
      <p:ext uri="{BB962C8B-B14F-4D97-AF65-F5344CB8AC3E}">
        <p14:creationId xmlns:p14="http://schemas.microsoft.com/office/powerpoint/2010/main" val="3984553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0" indent="0" defTabSz="966612">
              <a:spcAft>
                <a:spcPts val="600"/>
              </a:spcAft>
              <a:buNone/>
              <a:defRPr/>
            </a:pPr>
            <a:r>
              <a:rPr lang="en-US">
                <a:solidFill>
                  <a:prstClr val="black"/>
                </a:solidFill>
              </a:rPr>
              <a:t>Medicare Advantage Plans may include information about rewards and incentive programs in marketing materials for potential enrollees. These rewards and incentive programs must:</a:t>
            </a:r>
          </a:p>
          <a:p>
            <a:pPr marL="125660" indent="-125660" defTabSz="966612">
              <a:spcAft>
                <a:spcPts val="600"/>
              </a:spcAft>
              <a:defRPr/>
            </a:pPr>
            <a:r>
              <a:rPr lang="en-US">
                <a:solidFill>
                  <a:prstClr val="black"/>
                </a:solidFill>
              </a:rPr>
              <a:t>Not be used in exchange for enrollment </a:t>
            </a:r>
          </a:p>
          <a:p>
            <a:pPr marL="125660" indent="-125660" defTabSz="966612">
              <a:spcAft>
                <a:spcPts val="600"/>
              </a:spcAft>
              <a:defRPr/>
            </a:pPr>
            <a:r>
              <a:rPr lang="en-US">
                <a:solidFill>
                  <a:prstClr val="black"/>
                </a:solidFill>
              </a:rPr>
              <a:t>Be provided to all qualified enrollees without discrimination </a:t>
            </a:r>
          </a:p>
          <a:p>
            <a:pPr marL="125660" indent="-125660" defTabSz="966612">
              <a:spcAft>
                <a:spcPts val="600"/>
              </a:spcAft>
              <a:defRPr/>
            </a:pPr>
            <a:r>
              <a:rPr lang="en-US">
                <a:solidFill>
                  <a:prstClr val="black"/>
                </a:solidFill>
              </a:rPr>
              <a:t>Comply with all marketing and communications requirements in 42 CFR Subpart V</a:t>
            </a:r>
          </a:p>
          <a:p>
            <a:pPr marL="0" indent="0" defTabSz="966612">
              <a:spcAft>
                <a:spcPts val="600"/>
              </a:spcAft>
              <a:buNone/>
              <a:defRPr/>
            </a:pPr>
            <a:r>
              <a:rPr lang="en-US">
                <a:solidFill>
                  <a:prstClr val="black"/>
                </a:solidFill>
              </a:rPr>
              <a:t>Nominal gifts that are part of marketing activity are different from rewards and incentives.</a:t>
            </a:r>
          </a:p>
          <a:p>
            <a:pPr marL="0" indent="0" defTabSz="966612">
              <a:spcAft>
                <a:spcPts val="600"/>
              </a:spcAft>
              <a:buNone/>
              <a:defRPr/>
            </a:pPr>
            <a:r>
              <a:rPr lang="en-US" b="1">
                <a:solidFill>
                  <a:prstClr val="black"/>
                </a:solidFill>
              </a:rPr>
              <a:t>NOTE:</a:t>
            </a:r>
            <a:r>
              <a:rPr lang="en-US">
                <a:solidFill>
                  <a:prstClr val="black"/>
                </a:solidFill>
              </a:rPr>
              <a:t> Medicare drug plans aren’t permitted by 42 CFR § 422.134 to develop or use rewards and incentive programs. Therefore, drug plans may not market reward and incentive programs. </a:t>
            </a:r>
            <a:endParaRPr lang="en-US" b="1">
              <a:solidFill>
                <a:prstClr val="black"/>
              </a:solidFill>
            </a:endParaRPr>
          </a:p>
          <a:p>
            <a:pPr marL="0" indent="0">
              <a:spcAft>
                <a:spcPts val="600"/>
              </a:spcAft>
              <a:buNone/>
              <a:defRPr/>
            </a:pPr>
            <a:r>
              <a:rPr lang="en-US">
                <a:solidFill>
                  <a:prstClr val="black"/>
                </a:solidFill>
              </a:rPr>
              <a:t>For more information, see Chapter 4 of the “Medicare Managed Care Manual,”</a:t>
            </a:r>
            <a:r>
              <a:rPr lang="en-US">
                <a:cs typeface="Arial" panose="020B0604020202020204" pitchFamily="34" charset="0"/>
                <a:hlinkClick r:id="rId3"/>
              </a:rPr>
              <a:t> CMS.gov/regulations-and-guidance/guidance/manuals/downloads/mc86c04.pdf</a:t>
            </a:r>
            <a:r>
              <a:rPr lang="en-US">
                <a:solidFill>
                  <a:prstClr val="black"/>
                </a:solidFill>
              </a:rPr>
              <a:t>.</a:t>
            </a:r>
            <a:endParaRPr lang="en-US" u="sng">
              <a:solidFill>
                <a:prstClr val="black"/>
              </a:solidFill>
            </a:endParaRPr>
          </a:p>
          <a:p>
            <a:pPr marL="0" indent="0">
              <a:spcAft>
                <a:spcPts val="600"/>
              </a:spcAft>
              <a:buNone/>
            </a:pPr>
            <a:endParaRPr lang="en-US">
              <a:cs typeface="Arial" panose="020B0604020202020204" pitchFamily="34" charset="0"/>
            </a:endParaRPr>
          </a:p>
          <a:p>
            <a:pPr marL="0" indent="0">
              <a:spcAft>
                <a:spcPts val="600"/>
              </a:spcAft>
              <a:buNone/>
            </a:pPr>
            <a:endParaRPr lang="en-US"/>
          </a:p>
          <a:p>
            <a:pPr marL="0" indent="0">
              <a:buNone/>
            </a:pPr>
            <a:endParaRPr lang="en-US"/>
          </a:p>
        </p:txBody>
      </p:sp>
    </p:spTree>
    <p:extLst>
      <p:ext uri="{BB962C8B-B14F-4D97-AF65-F5344CB8AC3E}">
        <p14:creationId xmlns:p14="http://schemas.microsoft.com/office/powerpoint/2010/main" val="10286088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30362">
              <a:spcAft>
                <a:spcPts val="600"/>
              </a:spcAft>
              <a:buNone/>
              <a:defRPr/>
            </a:pPr>
            <a:r>
              <a:rPr lang="en-US" b="1">
                <a:solidFill>
                  <a:prstClr val="black"/>
                </a:solidFill>
                <a:ea typeface="ＭＳ Ｐゴシック" pitchFamily="84" charset="-128"/>
              </a:rPr>
              <a:t>Presenter Notes</a:t>
            </a:r>
          </a:p>
          <a:p>
            <a:pPr marL="0" indent="0" defTabSz="930362">
              <a:spcAft>
                <a:spcPts val="600"/>
              </a:spcAft>
              <a:buNone/>
              <a:defRPr/>
            </a:pPr>
            <a:r>
              <a:rPr lang="en-US">
                <a:solidFill>
                  <a:prstClr val="black"/>
                </a:solidFill>
              </a:rPr>
              <a:t>Health and drug plans that conduct marketing through agents, brokers, and other third-party marketing representatives must comply with state licensure and appointment laws to give the state information about which agents are marketing Medicare Advantage Plans and drug plans.</a:t>
            </a:r>
          </a:p>
          <a:p>
            <a:pPr marL="0" indent="0" defTabSz="966612">
              <a:spcAft>
                <a:spcPts val="600"/>
              </a:spcAft>
              <a:buNone/>
              <a:defRPr/>
            </a:pPr>
            <a:r>
              <a:rPr lang="en-US">
                <a:solidFill>
                  <a:prstClr val="black"/>
                </a:solidFill>
              </a:rPr>
              <a:t>Health and drug plans must report the termination of any agents or brokers, and the reasons for the termination, to the state(s) if required. In addition, enrollments made by agents/brokers that were terminated as “for-cause terminations” (specific legal or organizational policy violations that made it necessary to terminate employment) or enrolled by unlicensed agents/brokers must be reported to the CMS Account Manager, by email or letter.</a:t>
            </a:r>
            <a:endParaRPr lang="en-US" b="1" i="1">
              <a:solidFill>
                <a:prstClr val="black"/>
              </a:solidFill>
            </a:endParaRPr>
          </a:p>
        </p:txBody>
      </p:sp>
    </p:spTree>
    <p:extLst>
      <p:ext uri="{BB962C8B-B14F-4D97-AF65-F5344CB8AC3E}">
        <p14:creationId xmlns:p14="http://schemas.microsoft.com/office/powerpoint/2010/main" val="845021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p>
          <a:p>
            <a:pPr marL="0" indent="0" defTabSz="966612">
              <a:spcAft>
                <a:spcPts val="600"/>
              </a:spcAft>
              <a:buNone/>
              <a:defRPr/>
            </a:pPr>
            <a:r>
              <a:rPr lang="en-US" b="1">
                <a:solidFill>
                  <a:prstClr val="black"/>
                </a:solidFill>
                <a:ea typeface="ＭＳ Ｐゴシック" pitchFamily="84" charset="-128"/>
              </a:rPr>
              <a:t>Presenter Notes</a:t>
            </a:r>
          </a:p>
          <a:p>
            <a:pPr marL="0" indent="0" defTabSz="966612">
              <a:spcAft>
                <a:spcPts val="600"/>
              </a:spcAft>
              <a:buNone/>
              <a:defRPr/>
            </a:pPr>
            <a:r>
              <a:rPr lang="en-US">
                <a:solidFill>
                  <a:prstClr val="black"/>
                </a:solidFill>
                <a:ea typeface="ＭＳ Ｐゴシック" pitchFamily="84" charset="-128"/>
              </a:rPr>
              <a:t>Health and drug plans must ensure that agents and brokers selling Medicare products are trained and tested annually on Medicare rules and regulations, on plan details specific to the plan products they’re selling, and relevant state and federal requirements. This requirement applies to all agents and brokers. </a:t>
            </a:r>
          </a:p>
          <a:p>
            <a:pPr marL="0" indent="0" defTabSz="966612">
              <a:spcAft>
                <a:spcPts val="600"/>
              </a:spcAft>
              <a:buNone/>
              <a:defRPr/>
            </a:pPr>
            <a:r>
              <a:rPr lang="en-US">
                <a:solidFill>
                  <a:prstClr val="black"/>
                </a:solidFill>
                <a:ea typeface="ＭＳ Ｐゴシック" pitchFamily="84" charset="-128"/>
              </a:rPr>
              <a:t>Agents and brokers must pass a test with a score of 85% or more on all forms of testing before marketing products. Additionally, agents and brokers must secure and document a Scope of Appointment prior to meeting with potential enrollees.</a:t>
            </a:r>
          </a:p>
          <a:p>
            <a:pPr marL="0" indent="0">
              <a:spcAft>
                <a:spcPts val="600"/>
              </a:spcAft>
              <a:buNone/>
            </a:pPr>
            <a:endParaRPr lang="en-US"/>
          </a:p>
          <a:p>
            <a:pPr marL="0" indent="0">
              <a:spcAft>
                <a:spcPts val="600"/>
              </a:spcAft>
              <a:buNone/>
            </a:pPr>
            <a:endParaRPr lang="en-US" b="0"/>
          </a:p>
          <a:p>
            <a:pPr marL="0" indent="0">
              <a:buNone/>
            </a:pPr>
            <a:endParaRPr lang="en-US"/>
          </a:p>
        </p:txBody>
      </p:sp>
    </p:spTree>
    <p:extLst>
      <p:ext uri="{BB962C8B-B14F-4D97-AF65-F5344CB8AC3E}">
        <p14:creationId xmlns:p14="http://schemas.microsoft.com/office/powerpoint/2010/main" val="3714818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a:solidFill>
                  <a:srgbClr val="000000"/>
                </a:solidFill>
              </a:rPr>
              <a:t>This slide has animation.</a:t>
            </a:r>
            <a:endParaRPr lang="en-US">
              <a:solidFill>
                <a:srgbClr val="444444"/>
              </a:solidFill>
            </a:endParaRPr>
          </a:p>
          <a:p>
            <a:pPr marL="0" indent="0" fontAlgn="base">
              <a:spcAft>
                <a:spcPts val="600"/>
              </a:spcAft>
              <a:buNone/>
            </a:pPr>
            <a:r>
              <a:rPr lang="en-US" b="1">
                <a:solidFill>
                  <a:srgbClr val="000000"/>
                </a:solidFill>
              </a:rPr>
              <a:t>Presenter Notes</a:t>
            </a:r>
            <a:endParaRPr lang="en-US">
              <a:solidFill>
                <a:srgbClr val="444444"/>
              </a:solidFill>
            </a:endParaRPr>
          </a:p>
          <a:p>
            <a:pPr marL="196716" indent="-196716" defTabSz="983577">
              <a:spcAft>
                <a:spcPts val="600"/>
              </a:spcAft>
              <a:buNone/>
              <a:defRPr/>
            </a:pPr>
            <a:r>
              <a:rPr lang="en-US">
                <a:solidFill>
                  <a:prstClr val="black"/>
                </a:solidFill>
                <a:ea typeface="ＭＳ Ｐゴシック" pitchFamily="84" charset="-128"/>
              </a:rPr>
              <a:t>Check Your Knowledge: Question 5</a:t>
            </a:r>
          </a:p>
          <a:p>
            <a:pPr marL="0" indent="0" defTabSz="983577">
              <a:spcAft>
                <a:spcPts val="600"/>
              </a:spcAft>
              <a:buNone/>
              <a:defRPr/>
            </a:pPr>
            <a:r>
              <a:rPr lang="en-US" b="1">
                <a:solidFill>
                  <a:prstClr val="black"/>
                </a:solidFill>
                <a:ea typeface="ＭＳ Ｐゴシック" pitchFamily="84" charset="-128"/>
              </a:rPr>
              <a:t> All marketing materials used by the plan must be submitted to CMS. </a:t>
            </a:r>
            <a:endParaRPr lang="en-US" b="1">
              <a:solidFill>
                <a:prstClr val="black"/>
              </a:solidFill>
            </a:endParaRPr>
          </a:p>
          <a:p>
            <a:pPr marL="196313" indent="-196313" defTabSz="983577">
              <a:spcAft>
                <a:spcPts val="600"/>
              </a:spcAft>
              <a:buFont typeface="+mj-lt"/>
              <a:buAutoNum type="alphaLcPeriod"/>
              <a:defRPr/>
            </a:pPr>
            <a:r>
              <a:rPr lang="en-US">
                <a:solidFill>
                  <a:prstClr val="black"/>
                </a:solidFill>
                <a:ea typeface="ＭＳ Ｐゴシック" pitchFamily="84" charset="-128"/>
              </a:rPr>
              <a:t>True</a:t>
            </a:r>
          </a:p>
          <a:p>
            <a:pPr marL="196313" indent="-196313" defTabSz="983577">
              <a:spcAft>
                <a:spcPts val="600"/>
              </a:spcAft>
              <a:buFont typeface="+mj-lt"/>
              <a:buAutoNum type="alphaLcPeriod"/>
              <a:defRPr/>
            </a:pPr>
            <a:r>
              <a:rPr lang="en-US">
                <a:solidFill>
                  <a:prstClr val="black"/>
                </a:solidFill>
                <a:ea typeface="ＭＳ Ｐゴシック" pitchFamily="84" charset="-128"/>
              </a:rPr>
              <a:t>False</a:t>
            </a:r>
          </a:p>
          <a:p>
            <a:pPr marL="0" indent="0" defTabSz="983577">
              <a:spcAft>
                <a:spcPts val="600"/>
              </a:spcAft>
              <a:buNone/>
              <a:defRPr/>
            </a:pPr>
            <a:r>
              <a:rPr lang="en-US" b="1">
                <a:solidFill>
                  <a:prstClr val="black"/>
                </a:solidFill>
                <a:ea typeface="ＭＳ Ｐゴシック" pitchFamily="84" charset="-128"/>
              </a:rPr>
              <a:t>Answer: a. True</a:t>
            </a:r>
          </a:p>
          <a:p>
            <a:pPr marL="0" indent="0" defTabSz="983577">
              <a:spcAft>
                <a:spcPts val="600"/>
              </a:spcAft>
              <a:buNone/>
              <a:defRPr/>
            </a:pPr>
            <a:r>
              <a:rPr lang="en-US">
                <a:solidFill>
                  <a:prstClr val="black"/>
                </a:solidFill>
                <a:ea typeface="ＭＳ Ｐゴシック" pitchFamily="84" charset="-128"/>
              </a:rPr>
              <a:t>CMS requires all marketing materials, election forms, and certain designated communication materials used by the plan, including those used by third-party and downstream entities, be submitted to CMS.</a:t>
            </a:r>
            <a:endParaRPr lang="en-US"/>
          </a:p>
        </p:txBody>
      </p:sp>
    </p:spTree>
    <p:extLst>
      <p:ext uri="{BB962C8B-B14F-4D97-AF65-F5344CB8AC3E}">
        <p14:creationId xmlns:p14="http://schemas.microsoft.com/office/powerpoint/2010/main" val="5225819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6828" y="3757507"/>
            <a:ext cx="6816178" cy="5642738"/>
          </a:xfrm>
        </p:spPr>
        <p:txBody>
          <a:bodyPr/>
          <a:lstStyle/>
          <a:p>
            <a:pPr marL="0" indent="0" fontAlgn="base">
              <a:spcAft>
                <a:spcPts val="600"/>
              </a:spcAft>
              <a:buNone/>
            </a:pPr>
            <a:r>
              <a:rPr lang="en-US" b="1">
                <a:solidFill>
                  <a:srgbClr val="000000"/>
                </a:solidFill>
              </a:rPr>
              <a:t>This slide has animation.</a:t>
            </a:r>
            <a:endParaRPr lang="en-US" b="0" i="0">
              <a:solidFill>
                <a:srgbClr val="444444"/>
              </a:solidFill>
              <a:effectLst/>
              <a:cs typeface="Arial" panose="020B0604020202020204" pitchFamily="34" charset="0"/>
            </a:endParaRPr>
          </a:p>
          <a:p>
            <a:pPr marL="0" indent="0" fontAlgn="base">
              <a:spcAft>
                <a:spcPts val="600"/>
              </a:spcAft>
              <a:buNone/>
            </a:pPr>
            <a:r>
              <a:rPr lang="en-US" b="1">
                <a:solidFill>
                  <a:srgbClr val="000000"/>
                </a:solidFill>
              </a:rPr>
              <a:t>Presenter Notes</a:t>
            </a:r>
            <a:endParaRPr lang="en-US" b="0" i="0">
              <a:solidFill>
                <a:srgbClr val="444444"/>
              </a:solidFill>
              <a:effectLst/>
              <a:cs typeface="Arial" panose="020B0604020202020204" pitchFamily="34" charset="0"/>
            </a:endParaRPr>
          </a:p>
          <a:p>
            <a:pPr marL="196716" indent="-196716" defTabSz="983577">
              <a:spcAft>
                <a:spcPts val="600"/>
              </a:spcAft>
              <a:buNone/>
              <a:defRPr/>
            </a:pPr>
            <a:r>
              <a:rPr lang="en-US">
                <a:solidFill>
                  <a:prstClr val="black"/>
                </a:solidFill>
                <a:ea typeface="ＭＳ Ｐゴシック" pitchFamily="84" charset="-128"/>
              </a:rPr>
              <a:t>Check Your Knowledge: Question 6</a:t>
            </a:r>
          </a:p>
          <a:p>
            <a:pPr marL="0" indent="0" defTabSz="983577">
              <a:spcAft>
                <a:spcPts val="600"/>
              </a:spcAft>
              <a:buNone/>
              <a:defRPr/>
            </a:pPr>
            <a:r>
              <a:rPr lang="en-US" b="1">
                <a:solidFill>
                  <a:prstClr val="black"/>
                </a:solidFill>
                <a:ea typeface="ＭＳ Ｐゴシック" pitchFamily="84" charset="-128"/>
              </a:rPr>
              <a:t>CMS requires Medicare Advantage Plans and agents/brokers to clearly identify, through a Scope of Appointment form or recorded call, the types of products they will discuss before marketing to a potential enrollee. </a:t>
            </a:r>
            <a:endParaRPr lang="en-US" b="1">
              <a:solidFill>
                <a:prstClr val="black"/>
              </a:solidFill>
            </a:endParaRPr>
          </a:p>
          <a:p>
            <a:pPr marL="179562" lvl="1" indent="-179562" defTabSz="966612">
              <a:spcBef>
                <a:spcPts val="0"/>
              </a:spcBef>
              <a:spcAft>
                <a:spcPts val="600"/>
              </a:spcAft>
              <a:buFont typeface="+mj-lt"/>
              <a:buAutoNum type="alphaLcPeriod"/>
              <a:defRPr/>
            </a:pPr>
            <a:r>
              <a:rPr lang="en-US">
                <a:solidFill>
                  <a:prstClr val="black"/>
                </a:solidFill>
                <a:ea typeface="ＭＳ Ｐゴシック" pitchFamily="84" charset="-128"/>
                <a:cs typeface="Arial" panose="020B0604020202020204" pitchFamily="34" charset="0"/>
              </a:rPr>
              <a:t>True</a:t>
            </a:r>
          </a:p>
          <a:p>
            <a:pPr marL="179562" lvl="1" indent="-179562" defTabSz="983577">
              <a:spcBef>
                <a:spcPts val="0"/>
              </a:spcBef>
              <a:spcAft>
                <a:spcPts val="600"/>
              </a:spcAft>
              <a:buFont typeface="+mj-lt"/>
              <a:buAutoNum type="alphaLcPeriod"/>
              <a:defRPr/>
            </a:pPr>
            <a:r>
              <a:rPr lang="en-US">
                <a:solidFill>
                  <a:prstClr val="black"/>
                </a:solidFill>
                <a:ea typeface="ＭＳ Ｐゴシック" pitchFamily="84" charset="-128"/>
                <a:cs typeface="Arial" panose="020B0604020202020204" pitchFamily="34" charset="0"/>
              </a:rPr>
              <a:t>False</a:t>
            </a:r>
          </a:p>
          <a:p>
            <a:pPr marL="0" indent="0" defTabSz="966612">
              <a:spcAft>
                <a:spcPts val="600"/>
              </a:spcAft>
              <a:buNone/>
              <a:defRPr/>
            </a:pPr>
            <a:r>
              <a:rPr lang="en-US" b="1">
                <a:solidFill>
                  <a:prstClr val="black"/>
                </a:solidFill>
                <a:ea typeface="ＭＳ Ｐゴシック" pitchFamily="84" charset="-128"/>
              </a:rPr>
              <a:t>Answer: a. True</a:t>
            </a:r>
            <a:br>
              <a:rPr lang="en-US" b="1">
                <a:solidFill>
                  <a:prstClr val="black"/>
                </a:solidFill>
                <a:ea typeface="ＭＳ Ｐゴシック" pitchFamily="84" charset="-128"/>
              </a:rPr>
            </a:br>
            <a:r>
              <a:rPr lang="pt-BR">
                <a:solidFill>
                  <a:prstClr val="black"/>
                </a:solidFill>
                <a:ea typeface="ＭＳ Ｐゴシック" pitchFamily="84" charset="-128"/>
              </a:rPr>
              <a:t>42 CFR </a:t>
            </a:r>
            <a:r>
              <a:rPr lang="en-US"/>
              <a:t>§ </a:t>
            </a:r>
            <a:r>
              <a:rPr lang="pt-BR">
                <a:solidFill>
                  <a:prstClr val="black"/>
                </a:solidFill>
                <a:ea typeface="ＭＳ Ｐゴシック" pitchFamily="84" charset="-128"/>
              </a:rPr>
              <a:t>422.2264(c)(3)(iii)(A) </a:t>
            </a:r>
            <a:r>
              <a:rPr lang="en-US">
                <a:solidFill>
                  <a:prstClr val="black"/>
                </a:solidFill>
                <a:ea typeface="ＭＳ Ｐゴシック" pitchFamily="84" charset="-128"/>
              </a:rPr>
              <a:t>requires Medicare Advantage organizations holding a personal marketing appointment may not market any health care related product during a marketing appointment beyond the scope agreed upon by the person with Medicare, and documented by the plan in a Scope of Appointment, business reply card, or request to get additional information, which is valid for 12 months following the date signed by the person with Medicare or the date the person with Medicare made their initial request for information.</a:t>
            </a:r>
            <a:endParaRPr lang="en-US"/>
          </a:p>
        </p:txBody>
      </p:sp>
    </p:spTree>
    <p:extLst>
      <p:ext uri="{BB962C8B-B14F-4D97-AF65-F5344CB8AC3E}">
        <p14:creationId xmlns:p14="http://schemas.microsoft.com/office/powerpoint/2010/main" val="4278970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2875" y="3689685"/>
            <a:ext cx="7029450" cy="5810250"/>
          </a:xfrm>
        </p:spPr>
        <p:txBody>
          <a:bodyPr/>
          <a:lstStyle/>
          <a:p>
            <a:pPr marL="0" indent="0" defTabSz="966612">
              <a:spcAft>
                <a:spcPts val="600"/>
              </a:spcAft>
              <a:buNone/>
              <a:defRPr/>
            </a:pPr>
            <a:r>
              <a:rPr lang="en-US" sz="1100" b="1">
                <a:solidFill>
                  <a:prstClr val="black"/>
                </a:solidFill>
                <a:ea typeface="ＭＳ Ｐゴシック" pitchFamily="84" charset="-128"/>
              </a:rPr>
              <a:t>This slide has animation.</a:t>
            </a:r>
          </a:p>
          <a:p>
            <a:pPr marL="0" indent="0" defTabSz="966612">
              <a:spcAft>
                <a:spcPts val="600"/>
              </a:spcAft>
              <a:buNone/>
              <a:defRPr/>
            </a:pPr>
            <a:r>
              <a:rPr lang="en-US" sz="1100" b="1">
                <a:solidFill>
                  <a:prstClr val="black"/>
                </a:solidFill>
                <a:ea typeface="ＭＳ Ｐゴシック" pitchFamily="84" charset="-128"/>
              </a:rPr>
              <a:t>Presenter Notes</a:t>
            </a:r>
          </a:p>
          <a:p>
            <a:pPr>
              <a:spcAft>
                <a:spcPts val="600"/>
              </a:spcAft>
            </a:pPr>
            <a:r>
              <a:rPr lang="en-US" sz="1100">
                <a:cs typeface="Arial" panose="020B0604020202020204" pitchFamily="34" charset="0"/>
              </a:rPr>
              <a:t>There are 2 main ways to get your Medicare Part A (Hospital Insurance) and Medicare Part B (Medical Insurance)—Original Medicare and Medicare Advantage (also known as “Part C” or “MA”). </a:t>
            </a:r>
            <a:r>
              <a:rPr lang="en-US" sz="1100"/>
              <a:t>If you join a Medicare Advantage Plan, you’ll still have Medicare, but you’ll get most of your Part A and Part B coverage from your Medicare Advantage Plan, not Original Medicare. You’ll still have the same rights and protections you would have under Original Medicare.</a:t>
            </a:r>
          </a:p>
          <a:p>
            <a:pPr>
              <a:spcAft>
                <a:spcPts val="600"/>
              </a:spcAft>
            </a:pPr>
            <a:r>
              <a:rPr lang="en-US" sz="1100"/>
              <a:t>There are several types of Medicare Advantage Plans and each of these plan types have special rules about how you get your Medicare-covered Part A and Part B services and any supplemental benefits your plan covers (this information will be covered in the next few slides). </a:t>
            </a:r>
          </a:p>
          <a:p>
            <a:pPr>
              <a:spcAft>
                <a:spcPts val="600"/>
              </a:spcAft>
            </a:pPr>
            <a:r>
              <a:rPr lang="en-US" sz="1100">
                <a:cs typeface="Arial" panose="020B0604020202020204" pitchFamily="34" charset="0"/>
              </a:rPr>
              <a:t>Medicare Advantage Plans are offered by Medicare-approved private companies that must follow rules set by Medicare. Most Medicare Advantage Plans include drug coverage (Part D). </a:t>
            </a:r>
          </a:p>
          <a:p>
            <a:pPr marL="342900" lvl="1" indent="-112713">
              <a:spcBef>
                <a:spcPts val="0"/>
              </a:spcBef>
              <a:spcAft>
                <a:spcPts val="600"/>
              </a:spcAft>
              <a:buFont typeface="Arial" panose="020B0604020202020204" pitchFamily="34" charset="0"/>
              <a:buChar char="•"/>
            </a:pPr>
            <a:r>
              <a:rPr lang="en-US" sz="1100">
                <a:cs typeface="Arial" panose="020B0604020202020204" pitchFamily="34" charset="0"/>
              </a:rPr>
              <a:t>In many cases, you’ll need to use health care providers who participate in the plan’s network (a list of doctors, other health care providers, and hospitals that a plan contracts with to provide medical care to its members). These plans set a limit on what you’ll have to pay out-of-pocket each year for services covered under Part A and Part B. Some plans offer non-emergency coverage out of network, but typically at a higher cost. </a:t>
            </a:r>
          </a:p>
          <a:p>
            <a:pPr marL="342900" lvl="1" indent="-112713">
              <a:spcBef>
                <a:spcPts val="0"/>
              </a:spcBef>
              <a:spcAft>
                <a:spcPts val="600"/>
              </a:spcAft>
              <a:buFont typeface="Arial" panose="020B0604020202020204" pitchFamily="34" charset="0"/>
              <a:buChar char="•"/>
            </a:pPr>
            <a:r>
              <a:rPr lang="en-US" sz="1100">
                <a:cs typeface="Arial" panose="020B0604020202020204" pitchFamily="34" charset="0"/>
              </a:rPr>
              <a:t>For certain services or drugs, you may need to get approval, also called prior authorization, from your plan before it covers them. In some cases, you may also need to get a referral to use a specialist.</a:t>
            </a:r>
          </a:p>
          <a:p>
            <a:pPr marL="342900" lvl="1" indent="-112713">
              <a:spcBef>
                <a:spcPts val="0"/>
              </a:spcBef>
              <a:spcAft>
                <a:spcPts val="600"/>
              </a:spcAft>
              <a:buFont typeface="Arial" panose="020B0604020202020204" pitchFamily="34" charset="0"/>
              <a:buChar char="•"/>
            </a:pPr>
            <a:r>
              <a:rPr lang="en-US" sz="1100">
                <a:cs typeface="Arial" panose="020B0604020202020204" pitchFamily="34" charset="0"/>
              </a:rPr>
              <a:t>Plans may offer some extra benefits that Original Medicare doesn’t cover—like fitness programs (gym memberships or discounts) and some vision, hearing, and dental services (like routine check ups or cleanings). Some plans can also choose to cover other benefits, like transportation to doctor visits, over-the-counter drugs that Part D doesn’t cover, and other health care services. Check with the plan before you join to find out what benefits it offers, how much they cost, and if there are any limitations.</a:t>
            </a:r>
          </a:p>
          <a:p>
            <a:pPr>
              <a:spcAft>
                <a:spcPts val="600"/>
              </a:spcAft>
            </a:pPr>
            <a:r>
              <a:rPr lang="en-US" sz="1100">
                <a:cs typeface="Arial" panose="020B0604020202020204" pitchFamily="34" charset="0"/>
              </a:rPr>
              <a:t>Remember, you must use the card from your Medicare Advantage Plan to get your Medicare-covered services. Keep your red, white, and blue Medicare card in a safe place because you might need it later. </a:t>
            </a:r>
          </a:p>
          <a:p>
            <a:pPr marL="0" indent="0">
              <a:spcAft>
                <a:spcPts val="600"/>
              </a:spcAft>
              <a:buNone/>
            </a:pPr>
            <a:r>
              <a:rPr lang="en-US" sz="1100" b="1">
                <a:cs typeface="Arial" panose="020B0604020202020204" pitchFamily="34" charset="0"/>
              </a:rPr>
              <a:t>Source: </a:t>
            </a:r>
          </a:p>
          <a:p>
            <a:pPr>
              <a:spcAft>
                <a:spcPts val="600"/>
              </a:spcAft>
            </a:pPr>
            <a:r>
              <a:rPr lang="en-US" sz="1100" b="0">
                <a:cs typeface="Arial" panose="020B0604020202020204" pitchFamily="34" charset="0"/>
                <a:hlinkClick r:id="rId3"/>
              </a:rPr>
              <a:t>Medicare.gov/publications/10050-Medicare-and-You.pdf</a:t>
            </a:r>
            <a:endParaRPr lang="en-US" sz="1100" b="0">
              <a:cs typeface="Arial" panose="020B0604020202020204" pitchFamily="34" charset="0"/>
            </a:endParaRPr>
          </a:p>
          <a:p>
            <a:pPr>
              <a:spcAft>
                <a:spcPts val="600"/>
              </a:spcAft>
            </a:pPr>
            <a:r>
              <a:rPr lang="en-US" sz="1100" b="0">
                <a:cs typeface="Arial" panose="020B0604020202020204" pitchFamily="34" charset="0"/>
                <a:hlinkClick r:id="rId4"/>
              </a:rPr>
              <a:t>Medicare.gov/publications/12026-Understanding-Medicare-Advantage-Plans.pdf</a:t>
            </a:r>
            <a:endParaRPr lang="en-US" sz="1100" b="0">
              <a:cs typeface="Arial" panose="020B0604020202020204" pitchFamily="34" charset="0"/>
            </a:endParaRPr>
          </a:p>
          <a:p>
            <a:pPr>
              <a:spcAft>
                <a:spcPts val="600"/>
              </a:spcAft>
            </a:pPr>
            <a:endParaRPr lang="en-US" sz="1100" b="0">
              <a:cs typeface="Arial" panose="020B0604020202020204" pitchFamily="34" charset="0"/>
            </a:endParaRPr>
          </a:p>
        </p:txBody>
      </p:sp>
    </p:spTree>
    <p:extLst>
      <p:ext uri="{BB962C8B-B14F-4D97-AF65-F5344CB8AC3E}">
        <p14:creationId xmlns:p14="http://schemas.microsoft.com/office/powerpoint/2010/main" val="35882420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n-US" b="1">
                <a:solidFill>
                  <a:srgbClr val="000000"/>
                </a:solidFill>
              </a:rPr>
              <a:t>Presenter Notes</a:t>
            </a:r>
            <a:r>
              <a:rPr lang="en-US">
                <a:solidFill>
                  <a:srgbClr val="444444"/>
                </a:solidFill>
              </a:rPr>
              <a:t>​</a:t>
            </a:r>
          </a:p>
          <a:p>
            <a:pPr marL="0" indent="0" fontAlgn="base">
              <a:spcAft>
                <a:spcPts val="600"/>
              </a:spcAft>
              <a:buNone/>
            </a:pPr>
            <a:r>
              <a:rPr lang="en-US">
                <a:solidFill>
                  <a:srgbClr val="000000"/>
                </a:solidFill>
              </a:rPr>
              <a:t>This slide (and the one that follows) provides information about additional resources and products. You may want to highlight those that are most relevant to your audience.</a:t>
            </a:r>
            <a:r>
              <a:rPr lang="en-US">
                <a:solidFill>
                  <a:srgbClr val="444444"/>
                </a:solidFill>
              </a:rPr>
              <a:t>​</a:t>
            </a:r>
          </a:p>
          <a:p>
            <a:pPr marL="0" indent="0">
              <a:spcAft>
                <a:spcPts val="600"/>
              </a:spcAft>
              <a:buNone/>
            </a:pPr>
            <a:r>
              <a:rPr lang="en-US" i="1"/>
              <a:t>See next slide for selected Medicare products.</a:t>
            </a:r>
          </a:p>
        </p:txBody>
      </p:sp>
    </p:spTree>
    <p:extLst>
      <p:ext uri="{BB962C8B-B14F-4D97-AF65-F5344CB8AC3E}">
        <p14:creationId xmlns:p14="http://schemas.microsoft.com/office/powerpoint/2010/main" val="40521379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endParaRPr lang="en-US" b="1"/>
          </a:p>
        </p:txBody>
      </p:sp>
    </p:spTree>
    <p:extLst>
      <p:ext uri="{BB962C8B-B14F-4D97-AF65-F5344CB8AC3E}">
        <p14:creationId xmlns:p14="http://schemas.microsoft.com/office/powerpoint/2010/main" val="20832160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a:solidFill>
                  <a:prstClr val="black"/>
                </a:solidFill>
              </a:rPr>
              <a:t>Presenter Notes</a:t>
            </a:r>
          </a:p>
          <a:p>
            <a:pPr marL="0" indent="0" defTabSz="966612">
              <a:spcAft>
                <a:spcPts val="600"/>
              </a:spcAft>
              <a:buNone/>
              <a:defRPr/>
            </a:pPr>
            <a:r>
              <a:rPr lang="en-US">
                <a:solidFill>
                  <a:prstClr val="black"/>
                </a:solidFill>
              </a:rPr>
              <a:t>This chart shows basic information about each type of Medicare Advantage Plan.</a:t>
            </a:r>
          </a:p>
          <a:p>
            <a:pPr marL="0" indent="0" defTabSz="966612">
              <a:spcAft>
                <a:spcPts val="600"/>
              </a:spcAft>
              <a:buNone/>
              <a:defRPr/>
            </a:pPr>
            <a:r>
              <a:rPr lang="en-US" b="1">
                <a:solidFill>
                  <a:prstClr val="black"/>
                </a:solidFill>
              </a:rPr>
              <a:t>Source:</a:t>
            </a:r>
            <a:r>
              <a:rPr lang="en-US">
                <a:solidFill>
                  <a:prstClr val="black"/>
                </a:solidFill>
              </a:rPr>
              <a:t> </a:t>
            </a:r>
            <a:r>
              <a:rPr lang="en-US">
                <a:solidFill>
                  <a:prstClr val="black"/>
                </a:solidFill>
                <a:hlinkClick r:id="rId3"/>
              </a:rPr>
              <a:t>Medicare.gov/publications/12026-Understanding-Medicare-Advantage-Plans.pdf</a:t>
            </a:r>
            <a:r>
              <a:rPr lang="en-US">
                <a:solidFill>
                  <a:prstClr val="black"/>
                </a:solidFill>
              </a:rPr>
              <a:t> </a:t>
            </a:r>
          </a:p>
          <a:p>
            <a:pPr marL="0" indent="0">
              <a:spcAft>
                <a:spcPts val="600"/>
              </a:spcAft>
              <a:buNone/>
            </a:pPr>
            <a:endParaRPr lang="en-US"/>
          </a:p>
        </p:txBody>
      </p:sp>
    </p:spTree>
    <p:extLst>
      <p:ext uri="{BB962C8B-B14F-4D97-AF65-F5344CB8AC3E}">
        <p14:creationId xmlns:p14="http://schemas.microsoft.com/office/powerpoint/2010/main" val="20768621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a:solidFill>
                  <a:prstClr val="black"/>
                </a:solidFill>
              </a:rPr>
              <a:t>Presenter Notes</a:t>
            </a:r>
          </a:p>
          <a:p>
            <a:pPr marL="0" indent="0" defTabSz="966612">
              <a:spcAft>
                <a:spcPts val="600"/>
              </a:spcAft>
              <a:buNone/>
              <a:defRPr/>
            </a:pPr>
            <a:r>
              <a:rPr lang="en-US">
                <a:solidFill>
                  <a:prstClr val="black"/>
                </a:solidFill>
              </a:rPr>
              <a:t>This chart shows basic information about each type of Medicare Advantage Plan.</a:t>
            </a:r>
          </a:p>
          <a:p>
            <a:pPr marL="0" indent="0">
              <a:spcAft>
                <a:spcPts val="600"/>
              </a:spcAft>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3787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a:solidFill>
                  <a:prstClr val="black"/>
                </a:solidFill>
              </a:rPr>
              <a:t>Presenter Notes</a:t>
            </a:r>
          </a:p>
          <a:p>
            <a:pPr marL="0" indent="0" defTabSz="966612">
              <a:spcAft>
                <a:spcPts val="600"/>
              </a:spcAft>
              <a:buNone/>
              <a:defRPr/>
            </a:pPr>
            <a:r>
              <a:rPr lang="en-US">
                <a:solidFill>
                  <a:prstClr val="black"/>
                </a:solidFill>
              </a:rPr>
              <a:t>This chart shows basic information about each type of Medicare Advantage Plan.</a:t>
            </a:r>
          </a:p>
          <a:p>
            <a:pPr marL="0" indent="0" defTabSz="966612">
              <a:spcAft>
                <a:spcPts val="600"/>
              </a:spcAft>
              <a:buNone/>
              <a:defRPr/>
            </a:pPr>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33703548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a:solidFill>
                  <a:prstClr val="black"/>
                </a:solidFill>
              </a:rPr>
              <a:t>Presenter Notes</a:t>
            </a:r>
          </a:p>
          <a:p>
            <a:pPr marL="0" indent="0" defTabSz="966612">
              <a:spcAft>
                <a:spcPts val="600"/>
              </a:spcAft>
              <a:buNone/>
              <a:defRPr/>
            </a:pPr>
            <a:r>
              <a:rPr lang="en-US">
                <a:solidFill>
                  <a:prstClr val="black"/>
                </a:solidFill>
              </a:rPr>
              <a:t>This chart shows basic information about each type of Medicare Advantage Plan.</a:t>
            </a:r>
          </a:p>
          <a:p>
            <a:pPr marL="0" indent="0">
              <a:spcAft>
                <a:spcPts val="600"/>
              </a:spcAft>
              <a:buNone/>
            </a:pPr>
            <a:endParaRPr lang="en-US"/>
          </a:p>
        </p:txBody>
      </p:sp>
    </p:spTree>
    <p:extLst>
      <p:ext uri="{BB962C8B-B14F-4D97-AF65-F5344CB8AC3E}">
        <p14:creationId xmlns:p14="http://schemas.microsoft.com/office/powerpoint/2010/main" val="21156112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69165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29400947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a:t>Presenter Notes</a:t>
            </a:r>
          </a:p>
          <a:p>
            <a:pPr marL="0" indent="0">
              <a:spcAft>
                <a:spcPts val="600"/>
              </a:spcAft>
              <a:buNone/>
            </a:pPr>
            <a:r>
              <a:rPr lang="en-US"/>
              <a:t>Stay connected. Visit </a:t>
            </a:r>
            <a:r>
              <a:rPr lang="en-US">
                <a:hlinkClick r:id="rId3"/>
              </a:rPr>
              <a:t>CMSnationaltrainingprogram.cms.gov</a:t>
            </a:r>
            <a:r>
              <a:rPr lang="en-US" baseline="0"/>
              <a:t> to access NTP training materials and to subscribe to our email list. </a:t>
            </a:r>
            <a:r>
              <a:rPr lang="en-US"/>
              <a:t>Contact us at </a:t>
            </a:r>
            <a:r>
              <a:rPr lang="en-US">
                <a:hlinkClick r:id="rId4"/>
              </a:rPr>
              <a:t>training@cms.hhs.gov</a:t>
            </a:r>
            <a:r>
              <a:rPr lang="en-US"/>
              <a:t>. </a:t>
            </a:r>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n-US" b="1" dirty="0">
                <a:solidFill>
                  <a:prstClr val="black"/>
                </a:solidFill>
                <a:ea typeface="ＭＳ Ｐゴシック" pitchFamily="84" charset="-128"/>
              </a:rPr>
              <a:t>This slide has animation.</a:t>
            </a:r>
          </a:p>
          <a:p>
            <a:pPr marL="0" indent="0" defTabSz="966612">
              <a:spcAft>
                <a:spcPts val="600"/>
              </a:spcAft>
              <a:buNone/>
              <a:defRPr/>
            </a:pPr>
            <a:r>
              <a:rPr lang="en-US" b="1" dirty="0">
                <a:solidFill>
                  <a:prstClr val="black"/>
                </a:solidFill>
                <a:ea typeface="ＭＳ Ｐゴシック" pitchFamily="84" charset="-128"/>
              </a:rPr>
              <a:t>Presenter Notes</a:t>
            </a:r>
          </a:p>
          <a:p>
            <a:pPr marL="0" indent="0">
              <a:spcAft>
                <a:spcPts val="600"/>
              </a:spcAft>
              <a:buNone/>
            </a:pPr>
            <a:r>
              <a:rPr lang="en-US" dirty="0">
                <a:cs typeface="Arial" panose="020B0604020202020204" pitchFamily="34" charset="0"/>
              </a:rPr>
              <a:t>The different types of Medicare Advantage Plans will be reviewed on the next several slides.</a:t>
            </a:r>
          </a:p>
          <a:p>
            <a:pPr marL="114300" marR="0" lvl="0" indent="-114300" algn="l" defTabSz="914400" rtl="0" eaLnBrk="1" fontAlgn="auto" latinLnBrk="0" hangingPunct="1">
              <a:spcAft>
                <a:spcPts val="600"/>
              </a:spcAft>
              <a:buClrTx/>
              <a:buSzTx/>
              <a:buFont typeface="Wingdings" panose="05000000000000000000" pitchFamily="2" charset="2"/>
              <a:buChar char="§"/>
              <a:tabLst/>
              <a:defRPr/>
            </a:pPr>
            <a:r>
              <a:rPr lang="en-US" dirty="0">
                <a:cs typeface="Arial" panose="020B0604020202020204" pitchFamily="34" charset="0"/>
              </a:rPr>
              <a:t>Health Maintenance Organization (HMO) Plan </a:t>
            </a:r>
          </a:p>
          <a:p>
            <a:pPr marL="114300" marR="0" lvl="0" indent="-114300" algn="l" defTabSz="914400" rtl="0" eaLnBrk="1" fontAlgn="auto" latinLnBrk="0" hangingPunct="1">
              <a:spcAft>
                <a:spcPts val="600"/>
              </a:spcAft>
              <a:buClrTx/>
              <a:buSzTx/>
              <a:buFont typeface="Wingdings" panose="05000000000000000000" pitchFamily="2" charset="2"/>
              <a:buChar char="§"/>
              <a:tabLst/>
              <a:defRPr/>
            </a:pPr>
            <a:r>
              <a:rPr lang="en-US" dirty="0">
                <a:cs typeface="Arial" panose="020B0604020202020204" pitchFamily="34" charset="0"/>
              </a:rPr>
              <a:t>Preferred Provider Organization (PPO) Plan</a:t>
            </a:r>
          </a:p>
          <a:p>
            <a:pPr marL="114300" marR="0" lvl="0" indent="-114300" algn="l" defTabSz="914400" rtl="0" eaLnBrk="1" fontAlgn="auto" latinLnBrk="0" hangingPunct="1">
              <a:spcAft>
                <a:spcPts val="600"/>
              </a:spcAft>
              <a:buClrTx/>
              <a:buSzTx/>
              <a:buFont typeface="Wingdings" panose="05000000000000000000" pitchFamily="2" charset="2"/>
              <a:buChar char="§"/>
              <a:tabLst/>
              <a:defRPr/>
            </a:pPr>
            <a:r>
              <a:rPr lang="en-US" dirty="0">
                <a:cs typeface="Arial" panose="020B0604020202020204" pitchFamily="34" charset="0"/>
              </a:rPr>
              <a:t>Special Needs Plan (SNP)</a:t>
            </a:r>
          </a:p>
          <a:p>
            <a:pPr marL="114300" marR="0" lvl="0" indent="-114300" algn="l" defTabSz="914400" rtl="0" eaLnBrk="1" fontAlgn="auto" latinLnBrk="0" hangingPunct="1">
              <a:spcAft>
                <a:spcPts val="600"/>
              </a:spcAft>
              <a:buClrTx/>
              <a:buSzTx/>
              <a:buFont typeface="Wingdings" panose="05000000000000000000" pitchFamily="2" charset="2"/>
              <a:buChar char="§"/>
              <a:tabLst/>
              <a:defRPr/>
            </a:pPr>
            <a:r>
              <a:rPr lang="en-US" dirty="0">
                <a:cs typeface="Arial" panose="020B0604020202020204" pitchFamily="34" charset="0"/>
              </a:rPr>
              <a:t>Private Fee-for-Service (PFFS) Plan</a:t>
            </a:r>
          </a:p>
          <a:p>
            <a:pPr marL="114300" marR="0" lvl="0" indent="-114300" algn="l" defTabSz="914400" rtl="0" eaLnBrk="1" fontAlgn="auto" latinLnBrk="0" hangingPunct="1">
              <a:spcAft>
                <a:spcPts val="600"/>
              </a:spcAft>
              <a:buClrTx/>
              <a:buSzTx/>
              <a:buFont typeface="Wingdings" panose="05000000000000000000" pitchFamily="2" charset="2"/>
              <a:buChar char="§"/>
              <a:tabLst/>
              <a:defRPr/>
            </a:pPr>
            <a:r>
              <a:rPr lang="en-US" dirty="0">
                <a:cs typeface="Arial" panose="020B0604020202020204" pitchFamily="34" charset="0"/>
              </a:rPr>
              <a:t>Medical Savings Account (MSA) Plan</a:t>
            </a:r>
          </a:p>
          <a:p>
            <a:pPr marL="0" indent="0">
              <a:spcBef>
                <a:spcPts val="600"/>
              </a:spcBef>
              <a:spcAft>
                <a:spcPts val="600"/>
              </a:spcAft>
              <a:buNone/>
            </a:pPr>
            <a:r>
              <a:rPr lang="en-US" sz="1200" dirty="0"/>
              <a:t>Visit </a:t>
            </a:r>
            <a:r>
              <a:rPr lang="en-US" sz="1200" dirty="0">
                <a:hlinkClick r:id="rId3"/>
              </a:rPr>
              <a:t>Medicare.gov/publications</a:t>
            </a:r>
            <a:r>
              <a:rPr lang="en-US" sz="1200" dirty="0"/>
              <a:t> and view “Understanding Medicare Advantage Plans” (CMS Product No. 12026) to get more information on the types of Medicare Advantage Plans. </a:t>
            </a:r>
            <a:r>
              <a:rPr lang="en-US" dirty="0"/>
              <a:t>To find and compare Medicare Advantage Plans in your area, visit </a:t>
            </a:r>
            <a:r>
              <a:rPr lang="en-US" dirty="0">
                <a:hlinkClick r:id="rId4"/>
              </a:rPr>
              <a:t>Medicare.gov/plan-compare</a:t>
            </a:r>
            <a:r>
              <a:rPr lang="en-US" dirty="0"/>
              <a:t>. </a:t>
            </a:r>
            <a:endParaRPr lang="en-US" sz="1200" dirty="0">
              <a:cs typeface="Arial" panose="020B0604020202020204" pitchFamily="34" charset="0"/>
            </a:endParaRPr>
          </a:p>
          <a:p>
            <a:pPr marL="0" indent="0">
              <a:spcBef>
                <a:spcPts val="600"/>
              </a:spcBef>
              <a:spcAft>
                <a:spcPts val="600"/>
              </a:spcAft>
              <a:buNone/>
            </a:pPr>
            <a:endParaRPr lang="en-US" sz="1200" dirty="0"/>
          </a:p>
          <a:p>
            <a:pPr marL="0" indent="0">
              <a:spcBef>
                <a:spcPts val="600"/>
              </a:spcBef>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2269001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03213"/>
            <a:ext cx="5759450" cy="3240087"/>
          </a:xfrm>
        </p:spPr>
      </p:sp>
      <p:sp>
        <p:nvSpPr>
          <p:cNvPr id="3" name="Notes Placeholder 2"/>
          <p:cNvSpPr>
            <a:spLocks noGrp="1"/>
          </p:cNvSpPr>
          <p:nvPr>
            <p:ph type="body" idx="1"/>
          </p:nvPr>
        </p:nvSpPr>
        <p:spPr>
          <a:xfrm>
            <a:off x="63610" y="3581400"/>
            <a:ext cx="7187980" cy="5936311"/>
          </a:xfrm>
        </p:spPr>
        <p:txBody>
          <a:bodyPr/>
          <a:lstStyle/>
          <a:p>
            <a:pPr marL="0" indent="0" defTabSz="966612">
              <a:spcAft>
                <a:spcPts val="600"/>
              </a:spcAft>
              <a:buNone/>
              <a:defRPr/>
            </a:pPr>
            <a:r>
              <a:rPr lang="en-US" sz="1100" b="1" dirty="0">
                <a:solidFill>
                  <a:prstClr val="black"/>
                </a:solidFill>
                <a:ea typeface="ＭＳ Ｐゴシック" pitchFamily="84" charset="-128"/>
              </a:rPr>
              <a:t>This slide has animation.</a:t>
            </a:r>
            <a:endParaRPr lang="en-US" sz="1100" dirty="0">
              <a:solidFill>
                <a:prstClr val="black"/>
              </a:solidFill>
              <a:ea typeface="ＭＳ Ｐゴシック" pitchFamily="84" charset="-128"/>
            </a:endParaRPr>
          </a:p>
          <a:p>
            <a:pPr marL="0" indent="0" defTabSz="966612">
              <a:spcAft>
                <a:spcPts val="600"/>
              </a:spcAft>
              <a:buNone/>
              <a:defRPr/>
            </a:pPr>
            <a:r>
              <a:rPr lang="en-US" sz="1100" b="1" dirty="0">
                <a:solidFill>
                  <a:prstClr val="black"/>
                </a:solidFill>
                <a:ea typeface="ＭＳ Ｐゴシック" pitchFamily="84" charset="-128"/>
              </a:rPr>
              <a:t>Presenter Notes</a:t>
            </a:r>
          </a:p>
          <a:p>
            <a:pPr marL="120827" indent="-120827" defTabSz="966612">
              <a:spcAft>
                <a:spcPts val="600"/>
              </a:spcAft>
              <a:defRPr/>
            </a:pPr>
            <a:r>
              <a:rPr lang="en-US" sz="1100" b="1" dirty="0">
                <a:solidFill>
                  <a:prstClr val="black"/>
                </a:solidFill>
              </a:rPr>
              <a:t>Can I get my health care from any doctor, other health care provider, or hospital? </a:t>
            </a:r>
            <a:r>
              <a:rPr lang="en-US" sz="1100" dirty="0">
                <a:solidFill>
                  <a:prstClr val="black"/>
                </a:solidFill>
              </a:rPr>
              <a:t>No. In an HMO Plan, you generally must get your care and services from doctors, other health care providers, or hospitals in the plan’s network (except emergency care, out-of-area urgent care, or temporary out-of-area dialysis, which is covered whether it’s provided in the plan’s network or outside the plan’s network). However, some HMO Plans, known as </a:t>
            </a:r>
            <a:r>
              <a:rPr lang="en-US" sz="1100" dirty="0">
                <a:solidFill>
                  <a:prstClr val="black"/>
                </a:solidFill>
                <a:cs typeface="Arial" panose="020B0604020202020204" pitchFamily="34" charset="0"/>
              </a:rPr>
              <a:t>HMO Point-of-Service (HMOPOS) plans, offer an out-of-network benefit for some or all covered benefits, for a higher copayment or coinsurance.</a:t>
            </a:r>
          </a:p>
          <a:p>
            <a:pPr defTabSz="966612">
              <a:spcAft>
                <a:spcPts val="600"/>
              </a:spcAft>
              <a:defRPr/>
            </a:pPr>
            <a:r>
              <a:rPr lang="en-US" sz="1100" b="1" dirty="0">
                <a:solidFill>
                  <a:srgbClr val="000000"/>
                </a:solidFill>
                <a:cs typeface="Arial" panose="020B0604020202020204" pitchFamily="34" charset="0"/>
              </a:rPr>
              <a:t>Do these plans cover prescription drugs? </a:t>
            </a:r>
            <a:r>
              <a:rPr lang="en-US" sz="1100" dirty="0">
                <a:solidFill>
                  <a:srgbClr val="000000"/>
                </a:solidFill>
                <a:cs typeface="Arial" panose="020B0604020202020204" pitchFamily="34" charset="0"/>
              </a:rPr>
              <a:t>In most cases, yes, prescription drugs are covered. </a:t>
            </a:r>
            <a:r>
              <a:rPr lang="en-US" sz="1100" dirty="0"/>
              <a:t>If you’re planning to enroll in an HMO and you want Medicare drug coverage (Part D), you must join an HMO plan that offers Medicare drug coverage. If you join an HMO plan without drug coverage, you can’t join a separate Medicare drug plan.</a:t>
            </a:r>
            <a:endParaRPr lang="en-US" sz="1100" dirty="0">
              <a:solidFill>
                <a:prstClr val="black"/>
              </a:solidFill>
              <a:cs typeface="Arial" panose="020B0604020202020204" pitchFamily="34" charset="0"/>
            </a:endParaRPr>
          </a:p>
          <a:p>
            <a:pPr marL="120827" lvl="1" indent="-120827" defTabSz="966612">
              <a:spcBef>
                <a:spcPts val="0"/>
              </a:spcBef>
              <a:spcAft>
                <a:spcPts val="600"/>
              </a:spcAft>
              <a:buFont typeface="Wingdings" panose="05000000000000000000" pitchFamily="2" charset="2"/>
              <a:buChar char="§"/>
              <a:defRPr/>
            </a:pPr>
            <a:r>
              <a:rPr lang="en-US" sz="1100" b="1" dirty="0">
                <a:solidFill>
                  <a:srgbClr val="000000"/>
                </a:solidFill>
                <a:cs typeface="Arial" panose="020B0604020202020204" pitchFamily="34" charset="0"/>
              </a:rPr>
              <a:t>Do I need to choose a primary care doctor? </a:t>
            </a:r>
            <a:r>
              <a:rPr lang="en-US" sz="1100" dirty="0">
                <a:solidFill>
                  <a:srgbClr val="000000"/>
                </a:solidFill>
                <a:cs typeface="Arial" panose="020B0604020202020204" pitchFamily="34" charset="0"/>
              </a:rPr>
              <a:t>In most cases, yes, you need to choose a primary care doctor. </a:t>
            </a:r>
          </a:p>
          <a:p>
            <a:pPr marL="120827" lvl="1" indent="-120827" defTabSz="966612">
              <a:spcBef>
                <a:spcPts val="0"/>
              </a:spcBef>
              <a:spcAft>
                <a:spcPts val="600"/>
              </a:spcAft>
              <a:buFont typeface="Wingdings" panose="05000000000000000000" pitchFamily="2" charset="2"/>
              <a:buChar char="§"/>
              <a:defRPr/>
            </a:pPr>
            <a:r>
              <a:rPr lang="en-US" sz="1100" b="1" dirty="0">
                <a:solidFill>
                  <a:srgbClr val="000000"/>
                </a:solidFill>
                <a:cs typeface="Arial" panose="020B0604020202020204" pitchFamily="34" charset="0"/>
              </a:rPr>
              <a:t>Do I have to get a referral to use a specialist? </a:t>
            </a:r>
            <a:r>
              <a:rPr lang="en-US" sz="1100" dirty="0">
                <a:solidFill>
                  <a:srgbClr val="000000"/>
                </a:solidFill>
                <a:cs typeface="Arial" panose="020B0604020202020204" pitchFamily="34" charset="0"/>
              </a:rPr>
              <a:t>In most cases, yes. Certain services, like yearly screening mammograms, don’t require a referral. However, if a </a:t>
            </a:r>
            <a:r>
              <a:rPr lang="en-US" sz="1100" dirty="0">
                <a:cs typeface="Arial" panose="020B0604020202020204" pitchFamily="34" charset="0"/>
              </a:rPr>
              <a:t>plan network provider believes that your best treatment for a condition should be obtained out-of-network, this provider may refer you outside the network. The provider should request a written pre-service organization determination from the plan and then you’ll only pay plan cost sharing.</a:t>
            </a:r>
            <a:endParaRPr lang="en-US" sz="1100" dirty="0">
              <a:solidFill>
                <a:prstClr val="black"/>
              </a:solidFill>
              <a:cs typeface="Arial" panose="020B0604020202020204" pitchFamily="34" charset="0"/>
            </a:endParaRPr>
          </a:p>
          <a:p>
            <a:pPr marL="120827" lvl="1" indent="-120827" defTabSz="966612">
              <a:spcBef>
                <a:spcPts val="0"/>
              </a:spcBef>
              <a:spcAft>
                <a:spcPts val="600"/>
              </a:spcAft>
              <a:buFont typeface="Wingdings" panose="05000000000000000000" pitchFamily="2" charset="2"/>
              <a:buChar char="§"/>
              <a:defRPr/>
            </a:pPr>
            <a:r>
              <a:rPr lang="en-US" sz="1100" b="1" dirty="0">
                <a:solidFill>
                  <a:srgbClr val="000000"/>
                </a:solidFill>
                <a:cs typeface="Arial" panose="020B0604020202020204" pitchFamily="34" charset="0"/>
              </a:rPr>
              <a:t>What else do I need to know about this type of plan?</a:t>
            </a:r>
          </a:p>
          <a:p>
            <a:pPr marL="241653" lvl="1" indent="-120827" defTabSz="966612">
              <a:spcBef>
                <a:spcPts val="0"/>
              </a:spcBef>
              <a:spcAft>
                <a:spcPts val="600"/>
              </a:spcAft>
              <a:buFont typeface="Arial" panose="020B0604020202020204" pitchFamily="34" charset="0"/>
              <a:buChar char="•"/>
              <a:defRPr/>
            </a:pPr>
            <a:r>
              <a:rPr lang="en-US" sz="1100" dirty="0">
                <a:solidFill>
                  <a:srgbClr val="000000"/>
                </a:solidFill>
                <a:cs typeface="Arial" panose="020B0604020202020204" pitchFamily="34" charset="0"/>
              </a:rPr>
              <a:t>If you get non-emergency health care outside the plan’s network without authorization, you may have to pay the full cost. </a:t>
            </a:r>
          </a:p>
          <a:p>
            <a:pPr marL="241653" lvl="1" indent="-120827" defTabSz="966612">
              <a:spcBef>
                <a:spcPts val="0"/>
              </a:spcBef>
              <a:spcAft>
                <a:spcPts val="600"/>
              </a:spcAft>
              <a:buFont typeface="Arial" panose="020B0604020202020204" pitchFamily="34" charset="0"/>
              <a:buChar char="•"/>
              <a:defRPr/>
            </a:pPr>
            <a:r>
              <a:rPr lang="en-US" sz="1100" dirty="0">
                <a:solidFill>
                  <a:srgbClr val="000000"/>
                </a:solidFill>
                <a:cs typeface="Arial" panose="020B0604020202020204" pitchFamily="34" charset="0"/>
              </a:rPr>
              <a:t>It’s important that you follow the plan’s rules, like getting prior approval for a certain service when needed. </a:t>
            </a:r>
          </a:p>
          <a:p>
            <a:pPr marL="241653" lvl="1" indent="-120827" defTabSz="966612">
              <a:spcBef>
                <a:spcPts val="0"/>
              </a:spcBef>
              <a:spcAft>
                <a:spcPts val="600"/>
              </a:spcAft>
              <a:buFont typeface="Arial" panose="020B0604020202020204" pitchFamily="34" charset="0"/>
              <a:buChar char="•"/>
              <a:defRPr/>
            </a:pPr>
            <a:r>
              <a:rPr lang="en-US" sz="1100" dirty="0">
                <a:solidFill>
                  <a:srgbClr val="000000"/>
                </a:solidFill>
                <a:cs typeface="Arial" panose="020B0604020202020204" pitchFamily="34" charset="0"/>
              </a:rPr>
              <a:t>If your doctor or other health care provider leaves the plan, your plan will notify you. You can choose another provider in the plan.</a:t>
            </a:r>
          </a:p>
          <a:p>
            <a:pPr marL="241653" lvl="1" indent="-120827" defTabSz="966612">
              <a:spcBef>
                <a:spcPts val="0"/>
              </a:spcBef>
              <a:spcAft>
                <a:spcPts val="600"/>
              </a:spcAft>
              <a:buFont typeface="Arial" panose="020B0604020202020204" pitchFamily="34" charset="0"/>
              <a:buChar char="•"/>
              <a:defRPr/>
            </a:pPr>
            <a:r>
              <a:rPr lang="en-US" sz="1100" dirty="0">
                <a:solidFill>
                  <a:srgbClr val="000000"/>
                </a:solidFill>
                <a:cs typeface="Arial" panose="020B0604020202020204" pitchFamily="34" charset="0"/>
              </a:rPr>
              <a:t>Your plan can’t charge more than Original Medicare for certain services like chemotherapy, dialysis, and skilled nursing facility care.</a:t>
            </a:r>
          </a:p>
          <a:p>
            <a:pPr marL="241653" lvl="1" indent="-120827" defTabSz="966612">
              <a:spcBef>
                <a:spcPts val="0"/>
              </a:spcBef>
              <a:spcAft>
                <a:spcPts val="600"/>
              </a:spcAft>
              <a:buFont typeface="Arial" panose="020B0604020202020204" pitchFamily="34" charset="0"/>
              <a:buChar char="•"/>
              <a:defRPr/>
            </a:pPr>
            <a:r>
              <a:rPr lang="en-US" sz="1100" dirty="0">
                <a:solidFill>
                  <a:srgbClr val="000000"/>
                </a:solidFill>
                <a:cs typeface="Arial" panose="020B0604020202020204" pitchFamily="34" charset="0"/>
              </a:rPr>
              <a:t>Check with the plan you’re interested in for specific information.</a:t>
            </a:r>
          </a:p>
          <a:p>
            <a:pPr marL="0" indent="0" defTabSz="966612">
              <a:spcAft>
                <a:spcPts val="600"/>
              </a:spcAft>
              <a:buNone/>
              <a:defRPr/>
            </a:pPr>
            <a:r>
              <a:rPr lang="en-US" sz="1100" dirty="0">
                <a:solidFill>
                  <a:srgbClr val="000000"/>
                </a:solidFill>
                <a:cs typeface="Arial" panose="020B0604020202020204" pitchFamily="34" charset="0"/>
              </a:rPr>
              <a:t>Visit </a:t>
            </a:r>
            <a:r>
              <a:rPr lang="en-US" sz="1100" dirty="0">
                <a:solidFill>
                  <a:prstClr val="black"/>
                </a:solidFill>
                <a:cs typeface="Arial" panose="020B0604020202020204" pitchFamily="34" charset="0"/>
                <a:hlinkClick r:id="rId3"/>
              </a:rPr>
              <a:t>Medicare.gov/health-drug-plans/health-plans/your-coverage-options/HMO</a:t>
            </a:r>
            <a:r>
              <a:rPr lang="en-US" sz="1100" dirty="0">
                <a:solidFill>
                  <a:srgbClr val="000000"/>
                </a:solidFill>
                <a:cs typeface="Arial" panose="020B0604020202020204" pitchFamily="34" charset="0"/>
              </a:rPr>
              <a:t> or check </a:t>
            </a:r>
            <a:r>
              <a:rPr lang="en-US" sz="1100" dirty="0">
                <a:solidFill>
                  <a:prstClr val="black"/>
                </a:solidFill>
                <a:cs typeface="Arial" panose="020B0604020202020204" pitchFamily="34" charset="0"/>
              </a:rPr>
              <a:t>with the plan for more information.</a:t>
            </a:r>
          </a:p>
          <a:p>
            <a:pPr marL="0" lvl="1" defTabSz="966612">
              <a:spcBef>
                <a:spcPts val="0"/>
              </a:spcBef>
              <a:spcAft>
                <a:spcPts val="600"/>
              </a:spcAft>
              <a:defRPr/>
            </a:pPr>
            <a:r>
              <a:rPr lang="en-US" sz="1100" b="1" baseline="0" dirty="0">
                <a:solidFill>
                  <a:prstClr val="black"/>
                </a:solidFill>
                <a:cs typeface="Arial" panose="020B0604020202020204" pitchFamily="34" charset="0"/>
              </a:rPr>
              <a:t>Resource</a:t>
            </a:r>
            <a:r>
              <a:rPr lang="en-US" sz="1100" baseline="0" dirty="0">
                <a:solidFill>
                  <a:prstClr val="black"/>
                </a:solidFill>
                <a:cs typeface="Arial" panose="020B0604020202020204" pitchFamily="34" charset="0"/>
              </a:rPr>
              <a:t>:</a:t>
            </a:r>
            <a:r>
              <a:rPr lang="en-US" sz="1100" dirty="0">
                <a:solidFill>
                  <a:prstClr val="black"/>
                </a:solidFill>
                <a:cs typeface="Arial" panose="020B0604020202020204" pitchFamily="34" charset="0"/>
              </a:rPr>
              <a:t> Medicare Managed Care Manual, Chapter 4—Benefits and Beneficiary Protections, section 160, Plan Directed Care (</a:t>
            </a:r>
            <a:r>
              <a:rPr lang="en-US" sz="1100" dirty="0">
                <a:solidFill>
                  <a:prstClr val="black"/>
                </a:solidFill>
                <a:cs typeface="Arial" panose="020B0604020202020204" pitchFamily="34" charset="0"/>
                <a:hlinkClick r:id="rId4"/>
              </a:rPr>
              <a:t>CMS.gov/Regulations-and-Guidance/Guidance/Manuals/Downloads/mc86c04.pdf</a:t>
            </a:r>
            <a:r>
              <a:rPr lang="en-US" sz="1100" dirty="0">
                <a:solidFill>
                  <a:prstClr val="black"/>
                </a:solidFill>
                <a:cs typeface="Arial" panose="020B0604020202020204" pitchFamily="34" charset="0"/>
              </a:rPr>
              <a:t>).</a:t>
            </a:r>
          </a:p>
        </p:txBody>
      </p:sp>
    </p:spTree>
    <p:extLst>
      <p:ext uri="{BB962C8B-B14F-4D97-AF65-F5344CB8AC3E}">
        <p14:creationId xmlns:p14="http://schemas.microsoft.com/office/powerpoint/2010/main" val="34725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7"/>
            <a:ext cx="7044267" cy="5336963"/>
          </a:xfrm>
        </p:spPr>
        <p:txBody>
          <a:bodyPr/>
          <a:lstStyle/>
          <a:p>
            <a:pPr marL="0" indent="0" defTabSz="966612">
              <a:spcAft>
                <a:spcPts val="600"/>
              </a:spcAft>
              <a:buNone/>
              <a:defRPr/>
            </a:pPr>
            <a:r>
              <a:rPr lang="en-US" b="1">
                <a:solidFill>
                  <a:prstClr val="black"/>
                </a:solidFill>
                <a:ea typeface="ＭＳ Ｐゴシック" pitchFamily="84" charset="-128"/>
              </a:rPr>
              <a:t>This slide has animation.</a:t>
            </a:r>
            <a:endParaRPr lang="en-US">
              <a:solidFill>
                <a:prstClr val="black"/>
              </a:solidFill>
              <a:ea typeface="ＭＳ Ｐゴシック" pitchFamily="84" charset="-128"/>
            </a:endParaRPr>
          </a:p>
          <a:p>
            <a:pPr marL="0" indent="0" defTabSz="966612">
              <a:spcAft>
                <a:spcPts val="600"/>
              </a:spcAft>
              <a:buNone/>
              <a:defRPr/>
            </a:pPr>
            <a:r>
              <a:rPr lang="en-US" b="1">
                <a:solidFill>
                  <a:prstClr val="black"/>
                </a:solidFill>
                <a:ea typeface="ＭＳ Ｐゴシック" pitchFamily="84" charset="-128"/>
              </a:rPr>
              <a:t>Presenter Notes</a:t>
            </a:r>
          </a:p>
          <a:p>
            <a:pPr marL="120827" indent="-120827" defTabSz="966612">
              <a:spcAft>
                <a:spcPts val="600"/>
              </a:spcAft>
              <a:defRPr/>
            </a:pPr>
            <a:r>
              <a:rPr lang="en-US" b="1">
                <a:solidFill>
                  <a:prstClr val="black"/>
                </a:solidFill>
              </a:rPr>
              <a:t>Can I get my health care from any doctor, other health care provider, or hospital? </a:t>
            </a:r>
            <a:r>
              <a:rPr lang="en-US">
                <a:solidFill>
                  <a:prstClr val="black"/>
                </a:solidFill>
              </a:rPr>
              <a:t>Yes.</a:t>
            </a:r>
            <a:r>
              <a:rPr lang="en-US" b="1">
                <a:solidFill>
                  <a:prstClr val="black"/>
                </a:solidFill>
              </a:rPr>
              <a:t> </a:t>
            </a:r>
            <a:r>
              <a:rPr lang="en-US">
                <a:solidFill>
                  <a:prstClr val="black"/>
                </a:solidFill>
              </a:rPr>
              <a:t>PPO plans have</a:t>
            </a:r>
            <a:r>
              <a:rPr lang="en-US">
                <a:solidFill>
                  <a:srgbClr val="000000"/>
                </a:solidFill>
              </a:rPr>
              <a:t> network doctors, specialists, hospitals, and other health care providers you can use. You can also use out‑of‑network providers for covered services, usually for a higher cost, if the provider agrees to treat you and hasn’t opted out of Medicare (for Medicare Part A and Part B items and services). You’re always covered for emergency and urgent care.</a:t>
            </a:r>
          </a:p>
          <a:p>
            <a:pPr marL="120827" indent="-120827" defTabSz="966612">
              <a:spcAft>
                <a:spcPts val="600"/>
              </a:spcAft>
              <a:defRPr/>
            </a:pPr>
            <a:r>
              <a:rPr lang="en-US" b="1">
                <a:solidFill>
                  <a:srgbClr val="000000"/>
                </a:solidFill>
              </a:rPr>
              <a:t>Do these plans cover prescription drugs? </a:t>
            </a:r>
            <a:r>
              <a:rPr lang="en-US">
                <a:solidFill>
                  <a:srgbClr val="000000"/>
                </a:solidFill>
              </a:rPr>
              <a:t>In most cases, yes. If you’re planning to enroll in a PPO and you want Medicare drug coverage (Part D), you must join a PPO Plan that offers Medicare drug coverage. If you join a PPO Plan without drug coverage, you can’t join a separate Medicare drug plan.</a:t>
            </a:r>
            <a:endParaRPr lang="en-US">
              <a:solidFill>
                <a:prstClr val="black"/>
              </a:solidFill>
            </a:endParaRPr>
          </a:p>
          <a:p>
            <a:pPr marL="120827" indent="-120827" defTabSz="966612">
              <a:spcAft>
                <a:spcPts val="600"/>
              </a:spcAft>
              <a:defRPr/>
            </a:pPr>
            <a:r>
              <a:rPr lang="en-US" b="1">
                <a:solidFill>
                  <a:prstClr val="black"/>
                </a:solidFill>
              </a:rPr>
              <a:t>Do I need to choose a primary care doctor? </a:t>
            </a:r>
            <a:r>
              <a:rPr lang="en-US">
                <a:solidFill>
                  <a:prstClr val="black"/>
                </a:solidFill>
              </a:rPr>
              <a:t>No.</a:t>
            </a:r>
            <a:r>
              <a:rPr lang="en-US" b="1">
                <a:solidFill>
                  <a:prstClr val="black"/>
                </a:solidFill>
              </a:rPr>
              <a:t> </a:t>
            </a:r>
            <a:r>
              <a:rPr lang="en-US">
                <a:solidFill>
                  <a:prstClr val="black"/>
                </a:solidFill>
              </a:rPr>
              <a:t>You don’t need to choose a primary care doctor. </a:t>
            </a:r>
          </a:p>
          <a:p>
            <a:pPr marL="120827" indent="-120827" defTabSz="966612">
              <a:spcAft>
                <a:spcPts val="600"/>
              </a:spcAft>
              <a:defRPr/>
            </a:pPr>
            <a:r>
              <a:rPr lang="en-US" b="1">
                <a:solidFill>
                  <a:prstClr val="black"/>
                </a:solidFill>
              </a:rPr>
              <a:t>Do I have to get a referral to use a specialist?</a:t>
            </a:r>
            <a:r>
              <a:rPr lang="en-US">
                <a:solidFill>
                  <a:prstClr val="black"/>
                </a:solidFill>
              </a:rPr>
              <a:t> In most cases, no. But if you use plan specialists (in-network), your costs for covered services will usually be lower than if you use non-plan specialists (out of network).</a:t>
            </a:r>
            <a:endParaRPr lang="en-US" b="1">
              <a:solidFill>
                <a:prstClr val="black"/>
              </a:solidFill>
            </a:endParaRPr>
          </a:p>
          <a:p>
            <a:pPr marL="120827" lvl="1" indent="-120827" defTabSz="966612">
              <a:spcBef>
                <a:spcPts val="0"/>
              </a:spcBef>
              <a:spcAft>
                <a:spcPts val="600"/>
              </a:spcAft>
              <a:buFont typeface="Wingdings" panose="05000000000000000000" pitchFamily="2" charset="2"/>
              <a:buChar char="§"/>
              <a:defRPr/>
            </a:pPr>
            <a:r>
              <a:rPr lang="en-US" b="1">
                <a:solidFill>
                  <a:srgbClr val="000000"/>
                </a:solidFill>
                <a:cs typeface="Arial" panose="020B0604020202020204" pitchFamily="34" charset="0"/>
              </a:rPr>
              <a:t>What else do I need to know about this type of plan? </a:t>
            </a:r>
            <a:endParaRPr lang="en-US">
              <a:solidFill>
                <a:srgbClr val="000000"/>
              </a:solidFill>
              <a:cs typeface="Arial" panose="020B0604020202020204" pitchFamily="34" charset="0"/>
            </a:endParaRPr>
          </a:p>
          <a:p>
            <a:pPr marL="241653" lvl="1" indent="-120827" defTabSz="966612">
              <a:spcBef>
                <a:spcPts val="0"/>
              </a:spcBef>
              <a:spcAft>
                <a:spcPts val="600"/>
              </a:spcAft>
              <a:buFont typeface="Arial" panose="020B0604020202020204" pitchFamily="34" charset="0"/>
              <a:buChar char="•"/>
              <a:defRPr/>
            </a:pPr>
            <a:r>
              <a:rPr lang="en-US">
                <a:solidFill>
                  <a:prstClr val="black"/>
                </a:solidFill>
                <a:cs typeface="Arial" panose="020B0604020202020204" pitchFamily="34" charset="0"/>
              </a:rPr>
              <a:t>Because certain providers are “preferred,” you can save money by using them.</a:t>
            </a:r>
          </a:p>
          <a:p>
            <a:pPr marL="241653" lvl="1" indent="-120827" defTabSz="966612">
              <a:spcBef>
                <a:spcPts val="0"/>
              </a:spcBef>
              <a:spcAft>
                <a:spcPts val="600"/>
              </a:spcAft>
              <a:buFont typeface="Arial" panose="020B0604020202020204" pitchFamily="34" charset="0"/>
              <a:buChar char="•"/>
              <a:defRPr/>
            </a:pPr>
            <a:r>
              <a:rPr lang="en-US">
                <a:solidFill>
                  <a:prstClr val="black"/>
                </a:solidFill>
                <a:cs typeface="Arial" panose="020B0604020202020204" pitchFamily="34" charset="0"/>
              </a:rPr>
              <a:t>Your plan can’t charge more than Original Medicare for certain services like chemotherapy, dialysis, and skilled nursing facility care.</a:t>
            </a:r>
          </a:p>
          <a:p>
            <a:pPr marL="241653" lvl="1" indent="-120827" defTabSz="966612">
              <a:spcBef>
                <a:spcPts val="0"/>
              </a:spcBef>
              <a:spcAft>
                <a:spcPts val="600"/>
              </a:spcAft>
              <a:buFont typeface="Arial" panose="020B0604020202020204" pitchFamily="34" charset="0"/>
              <a:buChar char="•"/>
              <a:defRPr/>
            </a:pPr>
            <a:r>
              <a:rPr lang="en-US">
                <a:solidFill>
                  <a:prstClr val="black"/>
                </a:solidFill>
                <a:cs typeface="Arial" panose="020B0604020202020204" pitchFamily="34" charset="0"/>
              </a:rPr>
              <a:t>If your plan gives you prior approval for a treatment, the approval must be valid for as long as the treatment’s medically necessary. </a:t>
            </a:r>
          </a:p>
          <a:p>
            <a:pPr marL="4938" indent="0" defTabSz="966612">
              <a:spcAft>
                <a:spcPts val="600"/>
              </a:spcAft>
              <a:buNone/>
              <a:defRPr/>
            </a:pPr>
            <a:r>
              <a:rPr lang="en-US">
                <a:solidFill>
                  <a:prstClr val="black"/>
                </a:solidFill>
                <a:cs typeface="Arial" panose="020B0604020202020204" pitchFamily="34" charset="0"/>
              </a:rPr>
              <a:t>Visit </a:t>
            </a:r>
            <a:r>
              <a:rPr lang="en-US">
                <a:solidFill>
                  <a:prstClr val="black"/>
                </a:solidFill>
                <a:cs typeface="Arial" panose="020B0604020202020204" pitchFamily="34" charset="0"/>
                <a:hlinkClick r:id="rId3"/>
              </a:rPr>
              <a:t>Medicare.gov/health-drug-plans/health-plans/your-coverage-options/PPO</a:t>
            </a:r>
            <a:r>
              <a:rPr lang="en-US">
                <a:solidFill>
                  <a:prstClr val="black"/>
                </a:solidFill>
                <a:cs typeface="Arial" panose="020B0604020202020204" pitchFamily="34" charset="0"/>
              </a:rPr>
              <a:t> or check with the plan for more information.</a:t>
            </a:r>
          </a:p>
          <a:p>
            <a:pPr marL="0" indent="0">
              <a:spcAft>
                <a:spcPts val="600"/>
              </a:spcAft>
              <a:buNone/>
            </a:pPr>
            <a:endParaRPr lang="en-US">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240"/>
            <a:ext cx="41148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Medicare Advantage &amp; Other Medicare Health Plans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March 2025</a:t>
            </a:r>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943"/>
          </a:xfrm>
          <a:prstGeom prst="rect">
            <a:avLst/>
          </a:prstGeom>
        </p:spPr>
        <p:txBody>
          <a:bodyPr/>
          <a:lstStyle/>
          <a:p>
            <a:r>
              <a:rPr lang="en-US"/>
              <a:t>Click to edit Master title style</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Advantage &amp; Other Medicare Health Plans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p>
        </p:txBody>
      </p:sp>
    </p:spTree>
    <p:custDataLst>
      <p:tags r:id="rId1"/>
    </p:custDataLst>
    <p:extLst>
      <p:ext uri="{BB962C8B-B14F-4D97-AF65-F5344CB8AC3E}">
        <p14:creationId xmlns:p14="http://schemas.microsoft.com/office/powerpoint/2010/main" val="142757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943"/>
          </a:xfrm>
          <a:prstGeom prst="rect">
            <a:avLst/>
          </a:prstGeom>
        </p:spPr>
        <p:txBody>
          <a:bodyPr/>
          <a:lstStyle/>
          <a:p>
            <a:r>
              <a:rPr lang="en-US"/>
              <a:t>Click to edit Master title style</a:t>
            </a:r>
          </a:p>
        </p:txBody>
      </p:sp>
      <p:sp>
        <p:nvSpPr>
          <p:cNvPr id="7" name="Content Placeholder 6">
            <a:extLst>
              <a:ext uri="{FF2B5EF4-FFF2-40B4-BE49-F238E27FC236}">
                <a16:creationId xmlns:a16="http://schemas.microsoft.com/office/drawing/2014/main" id="{9D66B4BD-8399-69DB-9B6E-DEEC2BF9FD75}"/>
              </a:ext>
            </a:extLst>
          </p:cNvPr>
          <p:cNvSpPr>
            <a:spLocks noGrp="1"/>
          </p:cNvSpPr>
          <p:nvPr>
            <p:ph sz="quarter" idx="13" hasCustomPrompt="1"/>
          </p:nvPr>
        </p:nvSpPr>
        <p:spPr>
          <a:xfrm>
            <a:off x="-615950" y="1141413"/>
            <a:ext cx="2354263" cy="741362"/>
          </a:xfrm>
        </p:spPr>
        <p:txBody>
          <a:bodyPr>
            <a:normAutofit/>
          </a:bodyPr>
          <a:lstStyle>
            <a:lvl1pPr>
              <a:defRPr sz="2400">
                <a:solidFill>
                  <a:srgbClr val="00529B"/>
                </a:solidFill>
              </a:defRPr>
            </a:lvl1pPr>
          </a:lstStyle>
          <a:p>
            <a:pPr lvl="0"/>
            <a:r>
              <a:rPr lang="en-US"/>
              <a:t>1 Click to edit</a:t>
            </a:r>
          </a:p>
        </p:txBody>
      </p:sp>
      <p:sp>
        <p:nvSpPr>
          <p:cNvPr id="8" name="Content Placeholder 6">
            <a:extLst>
              <a:ext uri="{FF2B5EF4-FFF2-40B4-BE49-F238E27FC236}">
                <a16:creationId xmlns:a16="http://schemas.microsoft.com/office/drawing/2014/main" id="{856CEFF7-D147-A47A-206D-E69492415326}"/>
              </a:ext>
            </a:extLst>
          </p:cNvPr>
          <p:cNvSpPr>
            <a:spLocks noGrp="1"/>
          </p:cNvSpPr>
          <p:nvPr>
            <p:ph sz="quarter" idx="14" hasCustomPrompt="1"/>
          </p:nvPr>
        </p:nvSpPr>
        <p:spPr>
          <a:xfrm>
            <a:off x="-615951" y="2081631"/>
            <a:ext cx="2354263" cy="741362"/>
          </a:xfrm>
        </p:spPr>
        <p:txBody>
          <a:bodyPr>
            <a:normAutofit/>
          </a:bodyPr>
          <a:lstStyle>
            <a:lvl1pPr>
              <a:defRPr sz="2400">
                <a:solidFill>
                  <a:srgbClr val="00529B"/>
                </a:solidFill>
              </a:defRPr>
            </a:lvl1pPr>
          </a:lstStyle>
          <a:p>
            <a:pPr lvl="0"/>
            <a:r>
              <a:rPr lang="en-US"/>
              <a:t>2 Click to edit</a:t>
            </a:r>
          </a:p>
        </p:txBody>
      </p:sp>
      <p:sp>
        <p:nvSpPr>
          <p:cNvPr id="9" name="Content Placeholder 6">
            <a:extLst>
              <a:ext uri="{FF2B5EF4-FFF2-40B4-BE49-F238E27FC236}">
                <a16:creationId xmlns:a16="http://schemas.microsoft.com/office/drawing/2014/main" id="{3082E0DB-9302-7DF2-8E3F-DAA3E4B2C22F}"/>
              </a:ext>
            </a:extLst>
          </p:cNvPr>
          <p:cNvSpPr>
            <a:spLocks noGrp="1"/>
          </p:cNvSpPr>
          <p:nvPr>
            <p:ph sz="quarter" idx="15" hasCustomPrompt="1"/>
          </p:nvPr>
        </p:nvSpPr>
        <p:spPr>
          <a:xfrm>
            <a:off x="-615952" y="3058319"/>
            <a:ext cx="2354263" cy="741362"/>
          </a:xfrm>
        </p:spPr>
        <p:txBody>
          <a:bodyPr>
            <a:normAutofit/>
          </a:bodyPr>
          <a:lstStyle>
            <a:lvl1pPr>
              <a:defRPr sz="2400">
                <a:solidFill>
                  <a:srgbClr val="00529B"/>
                </a:solidFill>
              </a:defRPr>
            </a:lvl1pPr>
          </a:lstStyle>
          <a:p>
            <a:pPr lvl="0"/>
            <a:r>
              <a:rPr lang="en-US"/>
              <a:t>3 Click to edit</a:t>
            </a:r>
          </a:p>
        </p:txBody>
      </p:sp>
      <p:sp>
        <p:nvSpPr>
          <p:cNvPr id="10" name="Content Placeholder 6">
            <a:extLst>
              <a:ext uri="{FF2B5EF4-FFF2-40B4-BE49-F238E27FC236}">
                <a16:creationId xmlns:a16="http://schemas.microsoft.com/office/drawing/2014/main" id="{B881E1BC-1798-06D2-133C-9355E7BAECB8}"/>
              </a:ext>
            </a:extLst>
          </p:cNvPr>
          <p:cNvSpPr>
            <a:spLocks noGrp="1"/>
          </p:cNvSpPr>
          <p:nvPr>
            <p:ph sz="quarter" idx="16" hasCustomPrompt="1"/>
          </p:nvPr>
        </p:nvSpPr>
        <p:spPr>
          <a:xfrm>
            <a:off x="-615953" y="3921440"/>
            <a:ext cx="2354263" cy="741362"/>
          </a:xfrm>
        </p:spPr>
        <p:txBody>
          <a:bodyPr>
            <a:normAutofit/>
          </a:bodyPr>
          <a:lstStyle>
            <a:lvl1pPr>
              <a:defRPr sz="2400">
                <a:solidFill>
                  <a:srgbClr val="00529B"/>
                </a:solidFill>
              </a:defRPr>
            </a:lvl1pPr>
          </a:lstStyle>
          <a:p>
            <a:pPr lvl="0"/>
            <a:r>
              <a:rPr lang="en-US"/>
              <a:t>4 Click to edit</a:t>
            </a:r>
          </a:p>
        </p:txBody>
      </p:sp>
      <p:sp>
        <p:nvSpPr>
          <p:cNvPr id="11" name="Content Placeholder 6">
            <a:extLst>
              <a:ext uri="{FF2B5EF4-FFF2-40B4-BE49-F238E27FC236}">
                <a16:creationId xmlns:a16="http://schemas.microsoft.com/office/drawing/2014/main" id="{C6448FD4-BBEA-785A-6972-10E623BED4BE}"/>
              </a:ext>
            </a:extLst>
          </p:cNvPr>
          <p:cNvSpPr>
            <a:spLocks noGrp="1"/>
          </p:cNvSpPr>
          <p:nvPr>
            <p:ph sz="quarter" idx="17" hasCustomPrompt="1"/>
          </p:nvPr>
        </p:nvSpPr>
        <p:spPr>
          <a:xfrm>
            <a:off x="-615953" y="4826046"/>
            <a:ext cx="2354263" cy="741362"/>
          </a:xfrm>
        </p:spPr>
        <p:txBody>
          <a:bodyPr>
            <a:normAutofit/>
          </a:bodyPr>
          <a:lstStyle>
            <a:lvl1pPr>
              <a:defRPr sz="2400">
                <a:solidFill>
                  <a:srgbClr val="00529B"/>
                </a:solidFill>
              </a:defRPr>
            </a:lvl1pPr>
          </a:lstStyle>
          <a:p>
            <a:pPr lvl="0"/>
            <a:r>
              <a:rPr lang="en-US"/>
              <a:t>5 Click to edit</a:t>
            </a:r>
          </a:p>
        </p:txBody>
      </p:sp>
      <p:sp>
        <p:nvSpPr>
          <p:cNvPr id="12" name="Content Placeholder 6">
            <a:extLst>
              <a:ext uri="{FF2B5EF4-FFF2-40B4-BE49-F238E27FC236}">
                <a16:creationId xmlns:a16="http://schemas.microsoft.com/office/drawing/2014/main" id="{3BC141C8-CCC6-6BA5-93C1-8628317465E3}"/>
              </a:ext>
            </a:extLst>
          </p:cNvPr>
          <p:cNvSpPr>
            <a:spLocks noGrp="1"/>
          </p:cNvSpPr>
          <p:nvPr>
            <p:ph sz="quarter" idx="18" hasCustomPrompt="1"/>
          </p:nvPr>
        </p:nvSpPr>
        <p:spPr>
          <a:xfrm>
            <a:off x="10500197" y="1450166"/>
            <a:ext cx="2354263" cy="741362"/>
          </a:xfrm>
        </p:spPr>
        <p:txBody>
          <a:bodyPr>
            <a:normAutofit/>
          </a:bodyPr>
          <a:lstStyle>
            <a:lvl1pPr>
              <a:defRPr sz="2400">
                <a:solidFill>
                  <a:srgbClr val="00529B"/>
                </a:solidFill>
              </a:defRPr>
            </a:lvl1pPr>
          </a:lstStyle>
          <a:p>
            <a:pPr lvl="0"/>
            <a:r>
              <a:rPr lang="en-US"/>
              <a:t>6 Click to edit</a:t>
            </a:r>
          </a:p>
        </p:txBody>
      </p:sp>
      <p:sp>
        <p:nvSpPr>
          <p:cNvPr id="13" name="Content Placeholder 6">
            <a:extLst>
              <a:ext uri="{FF2B5EF4-FFF2-40B4-BE49-F238E27FC236}">
                <a16:creationId xmlns:a16="http://schemas.microsoft.com/office/drawing/2014/main" id="{D365AD8D-F0C3-1136-B326-95CCB80D3290}"/>
              </a:ext>
            </a:extLst>
          </p:cNvPr>
          <p:cNvSpPr>
            <a:spLocks noGrp="1"/>
          </p:cNvSpPr>
          <p:nvPr>
            <p:ph sz="quarter" idx="19" hasCustomPrompt="1"/>
          </p:nvPr>
        </p:nvSpPr>
        <p:spPr>
          <a:xfrm>
            <a:off x="10500197" y="2366937"/>
            <a:ext cx="2354263" cy="741362"/>
          </a:xfrm>
        </p:spPr>
        <p:txBody>
          <a:bodyPr>
            <a:normAutofit/>
          </a:bodyPr>
          <a:lstStyle>
            <a:lvl1pPr>
              <a:defRPr sz="2400">
                <a:solidFill>
                  <a:srgbClr val="00529B"/>
                </a:solidFill>
              </a:defRPr>
            </a:lvl1pPr>
          </a:lstStyle>
          <a:p>
            <a:pPr lvl="0"/>
            <a:r>
              <a:rPr lang="en-US"/>
              <a:t>7 Click to edit</a:t>
            </a:r>
          </a:p>
        </p:txBody>
      </p:sp>
      <p:sp>
        <p:nvSpPr>
          <p:cNvPr id="14" name="Content Placeholder 6">
            <a:extLst>
              <a:ext uri="{FF2B5EF4-FFF2-40B4-BE49-F238E27FC236}">
                <a16:creationId xmlns:a16="http://schemas.microsoft.com/office/drawing/2014/main" id="{A5311F33-A5D8-1BB9-2E94-82276D772489}"/>
              </a:ext>
            </a:extLst>
          </p:cNvPr>
          <p:cNvSpPr>
            <a:spLocks noGrp="1"/>
          </p:cNvSpPr>
          <p:nvPr>
            <p:ph sz="quarter" idx="20" hasCustomPrompt="1"/>
          </p:nvPr>
        </p:nvSpPr>
        <p:spPr>
          <a:xfrm>
            <a:off x="10500197" y="3316293"/>
            <a:ext cx="2354263" cy="741362"/>
          </a:xfrm>
        </p:spPr>
        <p:txBody>
          <a:bodyPr>
            <a:normAutofit/>
          </a:bodyPr>
          <a:lstStyle>
            <a:lvl1pPr>
              <a:defRPr sz="2400">
                <a:solidFill>
                  <a:srgbClr val="00529B"/>
                </a:solidFill>
              </a:defRPr>
            </a:lvl1pPr>
          </a:lstStyle>
          <a:p>
            <a:pPr lvl="0"/>
            <a:r>
              <a:rPr lang="en-US"/>
              <a:t>8 Click to edit</a:t>
            </a:r>
          </a:p>
        </p:txBody>
      </p:sp>
      <p:sp>
        <p:nvSpPr>
          <p:cNvPr id="15" name="Content Placeholder 6">
            <a:extLst>
              <a:ext uri="{FF2B5EF4-FFF2-40B4-BE49-F238E27FC236}">
                <a16:creationId xmlns:a16="http://schemas.microsoft.com/office/drawing/2014/main" id="{A8DA75BF-5488-1456-F453-E60A71B190CF}"/>
              </a:ext>
            </a:extLst>
          </p:cNvPr>
          <p:cNvSpPr>
            <a:spLocks noGrp="1"/>
          </p:cNvSpPr>
          <p:nvPr>
            <p:ph sz="quarter" idx="21" hasCustomPrompt="1"/>
          </p:nvPr>
        </p:nvSpPr>
        <p:spPr>
          <a:xfrm>
            <a:off x="10500197" y="4255432"/>
            <a:ext cx="2354263" cy="741362"/>
          </a:xfrm>
        </p:spPr>
        <p:txBody>
          <a:bodyPr>
            <a:normAutofit/>
          </a:bodyPr>
          <a:lstStyle>
            <a:lvl1pPr>
              <a:defRPr sz="2400">
                <a:solidFill>
                  <a:srgbClr val="00529B"/>
                </a:solidFill>
              </a:defRPr>
            </a:lvl1pPr>
          </a:lstStyle>
          <a:p>
            <a:pPr lvl="0"/>
            <a:r>
              <a:rPr lang="en-US"/>
              <a:t>9 Click to edit</a:t>
            </a:r>
          </a:p>
        </p:txBody>
      </p:sp>
      <p:sp>
        <p:nvSpPr>
          <p:cNvPr id="16" name="Content Placeholder 6">
            <a:extLst>
              <a:ext uri="{FF2B5EF4-FFF2-40B4-BE49-F238E27FC236}">
                <a16:creationId xmlns:a16="http://schemas.microsoft.com/office/drawing/2014/main" id="{FBC5561D-0908-5176-D867-706DBC52D6D7}"/>
              </a:ext>
            </a:extLst>
          </p:cNvPr>
          <p:cNvSpPr>
            <a:spLocks noGrp="1"/>
          </p:cNvSpPr>
          <p:nvPr>
            <p:ph sz="quarter" idx="22" hasCustomPrompt="1"/>
          </p:nvPr>
        </p:nvSpPr>
        <p:spPr>
          <a:xfrm>
            <a:off x="10500197" y="5217825"/>
            <a:ext cx="2354263" cy="741362"/>
          </a:xfrm>
        </p:spPr>
        <p:txBody>
          <a:bodyPr>
            <a:normAutofit/>
          </a:bodyPr>
          <a:lstStyle>
            <a:lvl1pPr>
              <a:defRPr sz="2400">
                <a:solidFill>
                  <a:srgbClr val="00529B"/>
                </a:solidFill>
              </a:defRPr>
            </a:lvl1pPr>
          </a:lstStyle>
          <a:p>
            <a:pPr lvl="0"/>
            <a:r>
              <a:rPr lang="en-US"/>
              <a:t>10 Click to edit</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Advantage &amp; Other Medicare Health Plans</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2025</a:t>
            </a:r>
          </a:p>
        </p:txBody>
      </p:sp>
    </p:spTree>
    <p:custDataLst>
      <p:tags r:id="rId1"/>
    </p:custDataLst>
    <p:extLst>
      <p:ext uri="{BB962C8B-B14F-4D97-AF65-F5344CB8AC3E}">
        <p14:creationId xmlns:p14="http://schemas.microsoft.com/office/powerpoint/2010/main" val="3198188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B4AEBB-F1DF-0B4A-BA61-3820F58A398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Advantage &amp; Other Medicare Health Plans</a:t>
            </a:r>
          </a:p>
        </p:txBody>
      </p:sp>
      <p:sp>
        <p:nvSpPr>
          <p:cNvPr id="4" name="Slide Number Placeholder 3">
            <a:extLst>
              <a:ext uri="{FF2B5EF4-FFF2-40B4-BE49-F238E27FC236}">
                <a16:creationId xmlns:a16="http://schemas.microsoft.com/office/drawing/2014/main" id="{BFF0D676-573B-EC4D-A8AB-772B49B5A94E}"/>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a:p>
        </p:txBody>
      </p:sp>
      <p:sp>
        <p:nvSpPr>
          <p:cNvPr id="2" name="Date Placeholder 1">
            <a:extLst>
              <a:ext uri="{FF2B5EF4-FFF2-40B4-BE49-F238E27FC236}">
                <a16:creationId xmlns:a16="http://schemas.microsoft.com/office/drawing/2014/main" id="{53FE958B-4F02-5F43-B10F-C444D76299B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2025</a:t>
            </a:r>
          </a:p>
        </p:txBody>
      </p:sp>
    </p:spTree>
    <p:custDataLst>
      <p:tags r:id="rId1"/>
    </p:custDataLst>
    <p:extLst>
      <p:ext uri="{BB962C8B-B14F-4D97-AF65-F5344CB8AC3E}">
        <p14:creationId xmlns:p14="http://schemas.microsoft.com/office/powerpoint/2010/main" val="3642172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122222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17206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2844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7953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35882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336548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2210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784"/>
            <a:ext cx="4114800" cy="365125"/>
          </a:xfrm>
        </p:spPr>
        <p:txBody>
          <a:bodyPr/>
          <a:lstStyle>
            <a:lvl1pPr>
              <a:defRPr>
                <a:solidFill>
                  <a:schemeClr val="bg1"/>
                </a:solidFill>
              </a:defRPr>
            </a:lvl1pPr>
          </a:lstStyle>
          <a:p>
            <a:r>
              <a:rPr lang="en-US"/>
              <a:t>Medicare Advantage &amp; Other Medicare Health Plans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784"/>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784"/>
            <a:ext cx="2743200" cy="365125"/>
          </a:xfrm>
        </p:spPr>
        <p:txBody>
          <a:bodyPr/>
          <a:lstStyle>
            <a:lvl1pPr>
              <a:defRPr>
                <a:solidFill>
                  <a:schemeClr val="bg1"/>
                </a:solidFill>
              </a:defRPr>
            </a:lvl1pPr>
          </a:lstStyle>
          <a:p>
            <a:r>
              <a:rPr lang="en-US"/>
              <a:t>March 2025</a:t>
            </a:r>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580430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75913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39165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6195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96430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52411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1455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47208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42810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60833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0526"/>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Advantage &amp; Other Medicare Health Plans</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2025</a:t>
            </a:r>
          </a:p>
        </p:txBody>
      </p:sp>
      <p:sp>
        <p:nvSpPr>
          <p:cNvPr id="4" name="Content Placeholder 3">
            <a:extLst>
              <a:ext uri="{FF2B5EF4-FFF2-40B4-BE49-F238E27FC236}">
                <a16:creationId xmlns:a16="http://schemas.microsoft.com/office/drawing/2014/main" id="{FBDA6C43-011E-E1D6-B7A8-CC11B3339FB6}"/>
              </a:ext>
            </a:extLst>
          </p:cNvPr>
          <p:cNvSpPr>
            <a:spLocks noGrp="1"/>
          </p:cNvSpPr>
          <p:nvPr>
            <p:ph sz="quarter" idx="13"/>
          </p:nvPr>
        </p:nvSpPr>
        <p:spPr>
          <a:xfrm>
            <a:off x="1647825" y="2036763"/>
            <a:ext cx="2109788" cy="2906712"/>
          </a:xfrm>
        </p:spPr>
        <p:txBody>
          <a:bodyPr>
            <a:normAutofit/>
          </a:bodyPr>
          <a:lstStyle>
            <a:lvl1pPr>
              <a:defRPr sz="2000">
                <a:solidFill>
                  <a:srgbClr val="00529B"/>
                </a:solidFill>
              </a:defRPr>
            </a:lvl1pPr>
          </a:lstStyle>
          <a:p>
            <a:pPr lvl="0"/>
            <a:r>
              <a:rPr lang="en-US"/>
              <a:t>Click to edit</a:t>
            </a:r>
          </a:p>
        </p:txBody>
      </p:sp>
      <p:sp>
        <p:nvSpPr>
          <p:cNvPr id="5" name="Content Placeholder 3">
            <a:extLst>
              <a:ext uri="{FF2B5EF4-FFF2-40B4-BE49-F238E27FC236}">
                <a16:creationId xmlns:a16="http://schemas.microsoft.com/office/drawing/2014/main" id="{F3633C4F-35C5-6E4F-69AD-56DB6CC9DE9D}"/>
              </a:ext>
            </a:extLst>
          </p:cNvPr>
          <p:cNvSpPr>
            <a:spLocks noGrp="1"/>
          </p:cNvSpPr>
          <p:nvPr>
            <p:ph sz="quarter" idx="14"/>
          </p:nvPr>
        </p:nvSpPr>
        <p:spPr>
          <a:xfrm>
            <a:off x="4489105" y="2036763"/>
            <a:ext cx="2109788" cy="2906712"/>
          </a:xfrm>
        </p:spPr>
        <p:txBody>
          <a:bodyPr>
            <a:normAutofit/>
          </a:bodyPr>
          <a:lstStyle>
            <a:lvl1pPr>
              <a:defRPr sz="2000">
                <a:solidFill>
                  <a:srgbClr val="00529B"/>
                </a:solidFill>
              </a:defRPr>
            </a:lvl1pPr>
          </a:lstStyle>
          <a:p>
            <a:pPr lvl="0"/>
            <a:r>
              <a:rPr lang="en-US"/>
              <a:t>Click to edit</a:t>
            </a:r>
          </a:p>
        </p:txBody>
      </p:sp>
      <p:sp>
        <p:nvSpPr>
          <p:cNvPr id="6" name="Content Placeholder 3">
            <a:extLst>
              <a:ext uri="{FF2B5EF4-FFF2-40B4-BE49-F238E27FC236}">
                <a16:creationId xmlns:a16="http://schemas.microsoft.com/office/drawing/2014/main" id="{E42B59E0-AC27-5427-5D39-AA1A6772FD75}"/>
              </a:ext>
            </a:extLst>
          </p:cNvPr>
          <p:cNvSpPr>
            <a:spLocks noGrp="1"/>
          </p:cNvSpPr>
          <p:nvPr>
            <p:ph sz="quarter" idx="15"/>
          </p:nvPr>
        </p:nvSpPr>
        <p:spPr>
          <a:xfrm>
            <a:off x="7485801" y="2036763"/>
            <a:ext cx="2109788" cy="2906712"/>
          </a:xfrm>
        </p:spPr>
        <p:txBody>
          <a:bodyPr>
            <a:normAutofit/>
          </a:bodyPr>
          <a:lstStyle>
            <a:lvl1pPr>
              <a:defRPr sz="2000">
                <a:solidFill>
                  <a:srgbClr val="00529B"/>
                </a:solidFill>
              </a:defRPr>
            </a:lvl1pPr>
          </a:lstStyle>
          <a:p>
            <a:pPr lvl="0"/>
            <a:r>
              <a:rPr lang="en-US"/>
              <a:t>Click to edit</a:t>
            </a:r>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31804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71739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60909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53736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00805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03773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71534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38787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48063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4683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a:t>Medicare Advantage &amp; Other Medicare Health Plans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March 2025</a:t>
            </a:r>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237824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97169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a:t>Medicare Advantage &amp; Other Medicare Health Plans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March 2025</a:t>
            </a:r>
          </a:p>
        </p:txBody>
      </p:sp>
      <p:sp>
        <p:nvSpPr>
          <p:cNvPr id="4" name="Text Placeholder 3">
            <a:extLst>
              <a:ext uri="{FF2B5EF4-FFF2-40B4-BE49-F238E27FC236}">
                <a16:creationId xmlns:a16="http://schemas.microsoft.com/office/drawing/2014/main" id="{E69EB9F0-C9C3-A490-A6AD-37B7A6B08678}"/>
              </a:ext>
            </a:extLst>
          </p:cNvPr>
          <p:cNvSpPr>
            <a:spLocks noGrp="1"/>
          </p:cNvSpPr>
          <p:nvPr>
            <p:ph type="body" sz="quarter" idx="13"/>
          </p:nvPr>
        </p:nvSpPr>
        <p:spPr>
          <a:xfrm>
            <a:off x="0" y="1158875"/>
            <a:ext cx="12192000" cy="525463"/>
          </a:xfrm>
        </p:spPr>
        <p:txBody>
          <a:bodyPr/>
          <a:lstStyle/>
          <a:p>
            <a:pPr lvl="0"/>
            <a:r>
              <a:rPr lang="en-US"/>
              <a:t>Click to edit Master text styles</a:t>
            </a:r>
          </a:p>
        </p:txBody>
      </p:sp>
      <p:sp>
        <p:nvSpPr>
          <p:cNvPr id="6" name="Table Placeholder 5">
            <a:extLst>
              <a:ext uri="{FF2B5EF4-FFF2-40B4-BE49-F238E27FC236}">
                <a16:creationId xmlns:a16="http://schemas.microsoft.com/office/drawing/2014/main" id="{32E5EE85-11B2-4DB7-F355-504AC69D2A8C}"/>
              </a:ext>
            </a:extLst>
          </p:cNvPr>
          <p:cNvSpPr>
            <a:spLocks noGrp="1"/>
          </p:cNvSpPr>
          <p:nvPr>
            <p:ph type="tbl" sz="quarter" idx="14"/>
          </p:nvPr>
        </p:nvSpPr>
        <p:spPr>
          <a:xfrm>
            <a:off x="127000" y="2108200"/>
            <a:ext cx="11723688" cy="4003675"/>
          </a:xfrm>
        </p:spPr>
        <p:txBody>
          <a:bodyPr/>
          <a:lstStyle/>
          <a:p>
            <a:endParaRPr lang="en-US"/>
          </a:p>
        </p:txBody>
      </p:sp>
    </p:spTree>
    <p:custDataLst>
      <p:tags r:id="rId1"/>
    </p:custDataLst>
    <p:extLst>
      <p:ext uri="{BB962C8B-B14F-4D97-AF65-F5344CB8AC3E}">
        <p14:creationId xmlns:p14="http://schemas.microsoft.com/office/powerpoint/2010/main" val="3357785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4" name="Text Placeholder 3">
            <a:extLst>
              <a:ext uri="{FF2B5EF4-FFF2-40B4-BE49-F238E27FC236}">
                <a16:creationId xmlns:a16="http://schemas.microsoft.com/office/drawing/2014/main" id="{9178B7EA-ABEC-C597-FBB5-D7BD5ACA884D}"/>
              </a:ext>
            </a:extLst>
          </p:cNvPr>
          <p:cNvSpPr>
            <a:spLocks noGrp="1"/>
          </p:cNvSpPr>
          <p:nvPr>
            <p:ph type="body" sz="quarter" idx="13" hasCustomPrompt="1"/>
          </p:nvPr>
        </p:nvSpPr>
        <p:spPr>
          <a:xfrm>
            <a:off x="-123825" y="1438275"/>
            <a:ext cx="2438400" cy="561975"/>
          </a:xfrm>
        </p:spPr>
        <p:txBody>
          <a:bodyPr>
            <a:normAutofit/>
          </a:bodyPr>
          <a:lstStyle>
            <a:lvl1pPr>
              <a:defRPr sz="2000">
                <a:solidFill>
                  <a:srgbClr val="00529B"/>
                </a:solidFill>
              </a:defRPr>
            </a:lvl1pPr>
          </a:lstStyle>
          <a:p>
            <a:pPr lvl="0"/>
            <a:r>
              <a:rPr lang="en-US"/>
              <a:t>1 Click to edit</a:t>
            </a:r>
          </a:p>
        </p:txBody>
      </p:sp>
      <p:sp>
        <p:nvSpPr>
          <p:cNvPr id="5" name="Text Placeholder 3">
            <a:extLst>
              <a:ext uri="{FF2B5EF4-FFF2-40B4-BE49-F238E27FC236}">
                <a16:creationId xmlns:a16="http://schemas.microsoft.com/office/drawing/2014/main" id="{F045514E-AC05-95F5-3433-43E18F8728D7}"/>
              </a:ext>
            </a:extLst>
          </p:cNvPr>
          <p:cNvSpPr>
            <a:spLocks noGrp="1"/>
          </p:cNvSpPr>
          <p:nvPr>
            <p:ph type="body" sz="quarter" idx="14" hasCustomPrompt="1"/>
          </p:nvPr>
        </p:nvSpPr>
        <p:spPr>
          <a:xfrm>
            <a:off x="9982200" y="1304925"/>
            <a:ext cx="2438400" cy="561975"/>
          </a:xfrm>
        </p:spPr>
        <p:txBody>
          <a:bodyPr>
            <a:normAutofit/>
          </a:bodyPr>
          <a:lstStyle>
            <a:lvl1pPr>
              <a:defRPr sz="2000">
                <a:solidFill>
                  <a:srgbClr val="00529B"/>
                </a:solidFill>
              </a:defRPr>
            </a:lvl1pPr>
          </a:lstStyle>
          <a:p>
            <a:pPr lvl="0"/>
            <a:r>
              <a:rPr lang="en-US"/>
              <a:t>2 Click to edit</a:t>
            </a:r>
          </a:p>
        </p:txBody>
      </p:sp>
      <p:sp>
        <p:nvSpPr>
          <p:cNvPr id="6" name="Text Placeholder 3">
            <a:extLst>
              <a:ext uri="{FF2B5EF4-FFF2-40B4-BE49-F238E27FC236}">
                <a16:creationId xmlns:a16="http://schemas.microsoft.com/office/drawing/2014/main" id="{4A92E86C-A244-7EC5-93D4-4A6E6B9BB64F}"/>
              </a:ext>
            </a:extLst>
          </p:cNvPr>
          <p:cNvSpPr>
            <a:spLocks noGrp="1"/>
          </p:cNvSpPr>
          <p:nvPr>
            <p:ph type="body" sz="quarter" idx="15" hasCustomPrompt="1"/>
          </p:nvPr>
        </p:nvSpPr>
        <p:spPr>
          <a:xfrm>
            <a:off x="-123825" y="2352539"/>
            <a:ext cx="2438400" cy="561975"/>
          </a:xfrm>
        </p:spPr>
        <p:txBody>
          <a:bodyPr>
            <a:normAutofit/>
          </a:bodyPr>
          <a:lstStyle>
            <a:lvl1pPr>
              <a:defRPr sz="2000">
                <a:solidFill>
                  <a:srgbClr val="00529B"/>
                </a:solidFill>
              </a:defRPr>
            </a:lvl1pPr>
          </a:lstStyle>
          <a:p>
            <a:pPr lvl="0"/>
            <a:r>
              <a:rPr lang="en-US"/>
              <a:t>3 Click to edit</a:t>
            </a:r>
          </a:p>
        </p:txBody>
      </p:sp>
      <p:sp>
        <p:nvSpPr>
          <p:cNvPr id="7" name="Text Placeholder 3">
            <a:extLst>
              <a:ext uri="{FF2B5EF4-FFF2-40B4-BE49-F238E27FC236}">
                <a16:creationId xmlns:a16="http://schemas.microsoft.com/office/drawing/2014/main" id="{36A194BA-09DC-668F-F7C2-0816F4A04E3C}"/>
              </a:ext>
            </a:extLst>
          </p:cNvPr>
          <p:cNvSpPr>
            <a:spLocks noGrp="1"/>
          </p:cNvSpPr>
          <p:nvPr>
            <p:ph type="body" sz="quarter" idx="16" hasCustomPrompt="1"/>
          </p:nvPr>
        </p:nvSpPr>
        <p:spPr>
          <a:xfrm>
            <a:off x="9982200" y="2071551"/>
            <a:ext cx="2438400" cy="561975"/>
          </a:xfrm>
        </p:spPr>
        <p:txBody>
          <a:bodyPr>
            <a:normAutofit/>
          </a:bodyPr>
          <a:lstStyle>
            <a:lvl1pPr>
              <a:defRPr sz="2000">
                <a:solidFill>
                  <a:srgbClr val="00529B"/>
                </a:solidFill>
              </a:defRPr>
            </a:lvl1pPr>
          </a:lstStyle>
          <a:p>
            <a:pPr lvl="0"/>
            <a:r>
              <a:rPr lang="en-US"/>
              <a:t>4 Click to edit</a:t>
            </a:r>
          </a:p>
        </p:txBody>
      </p:sp>
      <p:sp>
        <p:nvSpPr>
          <p:cNvPr id="8" name="Text Placeholder 3">
            <a:extLst>
              <a:ext uri="{FF2B5EF4-FFF2-40B4-BE49-F238E27FC236}">
                <a16:creationId xmlns:a16="http://schemas.microsoft.com/office/drawing/2014/main" id="{AB37B93D-BA76-C9F7-3D0D-38B07B59CBB4}"/>
              </a:ext>
            </a:extLst>
          </p:cNvPr>
          <p:cNvSpPr>
            <a:spLocks noGrp="1"/>
          </p:cNvSpPr>
          <p:nvPr>
            <p:ph type="body" sz="quarter" idx="17" hasCustomPrompt="1"/>
          </p:nvPr>
        </p:nvSpPr>
        <p:spPr>
          <a:xfrm>
            <a:off x="-123825" y="3266803"/>
            <a:ext cx="2438400" cy="561975"/>
          </a:xfrm>
        </p:spPr>
        <p:txBody>
          <a:bodyPr>
            <a:normAutofit/>
          </a:bodyPr>
          <a:lstStyle>
            <a:lvl1pPr>
              <a:defRPr sz="2000">
                <a:solidFill>
                  <a:srgbClr val="00529B"/>
                </a:solidFill>
              </a:defRPr>
            </a:lvl1pPr>
          </a:lstStyle>
          <a:p>
            <a:pPr lvl="0"/>
            <a:r>
              <a:rPr lang="en-US"/>
              <a:t>5 Click to edit</a:t>
            </a:r>
          </a:p>
        </p:txBody>
      </p:sp>
      <p:sp>
        <p:nvSpPr>
          <p:cNvPr id="9" name="Text Placeholder 3">
            <a:extLst>
              <a:ext uri="{FF2B5EF4-FFF2-40B4-BE49-F238E27FC236}">
                <a16:creationId xmlns:a16="http://schemas.microsoft.com/office/drawing/2014/main" id="{66584401-2D07-8DD1-D361-9207D94FE76C}"/>
              </a:ext>
            </a:extLst>
          </p:cNvPr>
          <p:cNvSpPr>
            <a:spLocks noGrp="1"/>
          </p:cNvSpPr>
          <p:nvPr>
            <p:ph type="body" sz="quarter" idx="18" hasCustomPrompt="1"/>
          </p:nvPr>
        </p:nvSpPr>
        <p:spPr>
          <a:xfrm>
            <a:off x="9982200" y="2923766"/>
            <a:ext cx="2438400" cy="561975"/>
          </a:xfrm>
        </p:spPr>
        <p:txBody>
          <a:bodyPr>
            <a:normAutofit/>
          </a:bodyPr>
          <a:lstStyle>
            <a:lvl1pPr>
              <a:defRPr sz="2000">
                <a:solidFill>
                  <a:srgbClr val="00529B"/>
                </a:solidFill>
              </a:defRPr>
            </a:lvl1pPr>
          </a:lstStyle>
          <a:p>
            <a:pPr lvl="0"/>
            <a:r>
              <a:rPr lang="en-US"/>
              <a:t>6 Click to edit</a:t>
            </a:r>
          </a:p>
        </p:txBody>
      </p:sp>
      <p:sp>
        <p:nvSpPr>
          <p:cNvPr id="13" name="Text Placeholder 3">
            <a:extLst>
              <a:ext uri="{FF2B5EF4-FFF2-40B4-BE49-F238E27FC236}">
                <a16:creationId xmlns:a16="http://schemas.microsoft.com/office/drawing/2014/main" id="{AD320E06-6A83-5FB3-5406-95F70A66B560}"/>
              </a:ext>
            </a:extLst>
          </p:cNvPr>
          <p:cNvSpPr>
            <a:spLocks noGrp="1"/>
          </p:cNvSpPr>
          <p:nvPr>
            <p:ph type="body" sz="quarter" idx="19" hasCustomPrompt="1"/>
          </p:nvPr>
        </p:nvSpPr>
        <p:spPr>
          <a:xfrm>
            <a:off x="-123825" y="4102281"/>
            <a:ext cx="2438400" cy="561975"/>
          </a:xfrm>
        </p:spPr>
        <p:txBody>
          <a:bodyPr>
            <a:normAutofit/>
          </a:bodyPr>
          <a:lstStyle>
            <a:lvl1pPr>
              <a:defRPr sz="2000">
                <a:solidFill>
                  <a:srgbClr val="00529B"/>
                </a:solidFill>
              </a:defRPr>
            </a:lvl1pPr>
          </a:lstStyle>
          <a:p>
            <a:pPr lvl="0"/>
            <a:r>
              <a:rPr lang="en-US"/>
              <a:t>7 Click to edit</a:t>
            </a:r>
          </a:p>
        </p:txBody>
      </p:sp>
      <p:sp>
        <p:nvSpPr>
          <p:cNvPr id="14" name="Text Placeholder 3">
            <a:extLst>
              <a:ext uri="{FF2B5EF4-FFF2-40B4-BE49-F238E27FC236}">
                <a16:creationId xmlns:a16="http://schemas.microsoft.com/office/drawing/2014/main" id="{2C419891-8895-161D-FABA-3DCD29060268}"/>
              </a:ext>
            </a:extLst>
          </p:cNvPr>
          <p:cNvSpPr>
            <a:spLocks noGrp="1"/>
          </p:cNvSpPr>
          <p:nvPr>
            <p:ph type="body" sz="quarter" idx="20" hasCustomPrompt="1"/>
          </p:nvPr>
        </p:nvSpPr>
        <p:spPr>
          <a:xfrm>
            <a:off x="9982200" y="3740467"/>
            <a:ext cx="2438400" cy="561975"/>
          </a:xfrm>
        </p:spPr>
        <p:txBody>
          <a:bodyPr>
            <a:normAutofit/>
          </a:bodyPr>
          <a:lstStyle>
            <a:lvl1pPr>
              <a:defRPr sz="2000">
                <a:solidFill>
                  <a:srgbClr val="00529B"/>
                </a:solidFill>
              </a:defRPr>
            </a:lvl1pPr>
          </a:lstStyle>
          <a:p>
            <a:pPr lvl="0"/>
            <a:r>
              <a:rPr lang="en-US"/>
              <a:t>8 Click to edit</a:t>
            </a:r>
          </a:p>
        </p:txBody>
      </p:sp>
      <p:sp>
        <p:nvSpPr>
          <p:cNvPr id="15" name="Text Placeholder 3">
            <a:extLst>
              <a:ext uri="{FF2B5EF4-FFF2-40B4-BE49-F238E27FC236}">
                <a16:creationId xmlns:a16="http://schemas.microsoft.com/office/drawing/2014/main" id="{E1CBD100-7315-4A0F-DBA9-FF54D00424BD}"/>
              </a:ext>
            </a:extLst>
          </p:cNvPr>
          <p:cNvSpPr>
            <a:spLocks noGrp="1"/>
          </p:cNvSpPr>
          <p:nvPr>
            <p:ph type="body" sz="quarter" idx="21" hasCustomPrompt="1"/>
          </p:nvPr>
        </p:nvSpPr>
        <p:spPr>
          <a:xfrm>
            <a:off x="-123825" y="4971506"/>
            <a:ext cx="2438400" cy="561975"/>
          </a:xfrm>
        </p:spPr>
        <p:txBody>
          <a:bodyPr>
            <a:normAutofit/>
          </a:bodyPr>
          <a:lstStyle>
            <a:lvl1pPr>
              <a:defRPr sz="2000">
                <a:solidFill>
                  <a:srgbClr val="00529B"/>
                </a:solidFill>
              </a:defRPr>
            </a:lvl1pPr>
          </a:lstStyle>
          <a:p>
            <a:pPr lvl="0"/>
            <a:r>
              <a:rPr lang="en-US"/>
              <a:t>9 Click to edit</a:t>
            </a:r>
          </a:p>
        </p:txBody>
      </p:sp>
      <p:sp>
        <p:nvSpPr>
          <p:cNvPr id="16" name="Text Placeholder 3">
            <a:extLst>
              <a:ext uri="{FF2B5EF4-FFF2-40B4-BE49-F238E27FC236}">
                <a16:creationId xmlns:a16="http://schemas.microsoft.com/office/drawing/2014/main" id="{973CBA52-F78A-9034-637B-DE649AB2D227}"/>
              </a:ext>
            </a:extLst>
          </p:cNvPr>
          <p:cNvSpPr>
            <a:spLocks noGrp="1"/>
          </p:cNvSpPr>
          <p:nvPr>
            <p:ph type="body" sz="quarter" idx="22" hasCustomPrompt="1"/>
          </p:nvPr>
        </p:nvSpPr>
        <p:spPr>
          <a:xfrm>
            <a:off x="9982200" y="4600914"/>
            <a:ext cx="2438400" cy="561975"/>
          </a:xfrm>
        </p:spPr>
        <p:txBody>
          <a:bodyPr>
            <a:normAutofit/>
          </a:bodyPr>
          <a:lstStyle>
            <a:lvl1pPr>
              <a:defRPr sz="2000">
                <a:solidFill>
                  <a:srgbClr val="00529B"/>
                </a:solidFill>
              </a:defRPr>
            </a:lvl1pPr>
          </a:lstStyle>
          <a:p>
            <a:pPr lvl="0"/>
            <a:r>
              <a:rPr lang="en-US"/>
              <a:t>10 Click to edit</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a:t>Medicare Advantage &amp; Other Medicare Health Plans</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March 2025</a:t>
            </a:r>
          </a:p>
        </p:txBody>
      </p:sp>
    </p:spTree>
    <p:custDataLst>
      <p:tags r:id="rId1"/>
    </p:custDataLst>
    <p:extLst>
      <p:ext uri="{BB962C8B-B14F-4D97-AF65-F5344CB8AC3E}">
        <p14:creationId xmlns:p14="http://schemas.microsoft.com/office/powerpoint/2010/main" val="354797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273292"/>
          </a:xfrm>
        </p:spPr>
        <p:txBody>
          <a:bodyPr anchor="ctr">
            <a:normAutofit/>
          </a:bodyPr>
          <a:lstStyle>
            <a:lvl1pPr algn="ctr">
              <a:defRPr sz="3400">
                <a:solidFill>
                  <a:srgbClr val="00539A"/>
                </a:solidFill>
              </a:defRPr>
            </a:lvl1pPr>
          </a:lstStyle>
          <a:p>
            <a:r>
              <a:rPr lang="en-US"/>
              <a:t>Title</a:t>
            </a:r>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784"/>
            <a:ext cx="4114800" cy="365125"/>
          </a:xfrm>
        </p:spPr>
        <p:txBody>
          <a:bodyPr/>
          <a:lstStyle>
            <a:lvl1pPr>
              <a:defRPr>
                <a:solidFill>
                  <a:schemeClr val="bg1"/>
                </a:solidFill>
              </a:defRPr>
            </a:lvl1pPr>
          </a:lstStyle>
          <a:p>
            <a:r>
              <a:rPr lang="en-US"/>
              <a:t>Medicare Advantage &amp; Other Medicare Health Plans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784"/>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784"/>
            <a:ext cx="2743200" cy="365125"/>
          </a:xfrm>
        </p:spPr>
        <p:txBody>
          <a:bodyPr/>
          <a:lstStyle>
            <a:lvl1pPr>
              <a:defRPr>
                <a:solidFill>
                  <a:schemeClr val="bg1"/>
                </a:solidFill>
              </a:defRPr>
            </a:lvl1pPr>
          </a:lstStyle>
          <a:p>
            <a:r>
              <a:rPr lang="en-US"/>
              <a:t>March 2025</a:t>
            </a:r>
          </a:p>
        </p:txBody>
      </p:sp>
      <p:sp>
        <p:nvSpPr>
          <p:cNvPr id="6" name="Text Placeholder 5">
            <a:extLst>
              <a:ext uri="{FF2B5EF4-FFF2-40B4-BE49-F238E27FC236}">
                <a16:creationId xmlns:a16="http://schemas.microsoft.com/office/drawing/2014/main" id="{63020270-E8E6-8FF9-F26C-DAEB80BE4AD4}"/>
              </a:ext>
            </a:extLst>
          </p:cNvPr>
          <p:cNvSpPr>
            <a:spLocks noGrp="1"/>
          </p:cNvSpPr>
          <p:nvPr>
            <p:ph type="body" sz="quarter" idx="13"/>
          </p:nvPr>
        </p:nvSpPr>
        <p:spPr>
          <a:xfrm>
            <a:off x="1866142" y="1817365"/>
            <a:ext cx="8656638" cy="2732087"/>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21682"/>
            <a:ext cx="12192000" cy="914400"/>
          </a:xfrm>
          <a:prstGeom prst="rect">
            <a:avLst/>
          </a:prstGeom>
        </p:spPr>
        <p:txBody>
          <a:bodyPr/>
          <a:lstStyle/>
          <a:p>
            <a:r>
              <a:rPr lang="en-US"/>
              <a:t>Click to add Head</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a:t>Medicare Advantage &amp; Other Medicare Health Plans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March 2025</a:t>
            </a:r>
          </a:p>
        </p:txBody>
      </p:sp>
      <p:sp>
        <p:nvSpPr>
          <p:cNvPr id="10" name="Content Placeholder 9">
            <a:extLst>
              <a:ext uri="{FF2B5EF4-FFF2-40B4-BE49-F238E27FC236}">
                <a16:creationId xmlns:a16="http://schemas.microsoft.com/office/drawing/2014/main" id="{7698B6D7-266C-41E4-B81B-43CE4CD69107}"/>
              </a:ext>
            </a:extLst>
          </p:cNvPr>
          <p:cNvSpPr>
            <a:spLocks noGrp="1"/>
          </p:cNvSpPr>
          <p:nvPr>
            <p:ph sz="quarter" idx="13"/>
          </p:nvPr>
        </p:nvSpPr>
        <p:spPr>
          <a:xfrm>
            <a:off x="838200" y="1181100"/>
            <a:ext cx="10515600" cy="45529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15629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Medicare Advantage &amp; Other Medicare Health Plans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a:t>
            </a:fld>
            <a:endParaRPr lang="en-US"/>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March 2025</a:t>
            </a:r>
          </a:p>
        </p:txBody>
      </p:sp>
    </p:spTree>
    <p:custDataLst>
      <p:tags r:id="rId1"/>
    </p:custDataLst>
    <p:extLst>
      <p:ext uri="{BB962C8B-B14F-4D97-AF65-F5344CB8AC3E}">
        <p14:creationId xmlns:p14="http://schemas.microsoft.com/office/powerpoint/2010/main" val="3980007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4.jpe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tags" Target="../tags/tag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1">
                    <a:lumMod val="40000"/>
                    <a:lumOff val="60000"/>
                  </a:schemeClr>
                </a:solidFill>
                <a:latin typeface="Arial" panose="020B0604020202020204" pitchFamily="34" charset="0"/>
                <a:cs typeface="Arial" panose="020B0604020202020204" pitchFamily="34" charset="0"/>
              </a:defRPr>
            </a:lvl1pPr>
          </a:lstStyle>
          <a:p>
            <a:r>
              <a:rPr lang="en-US"/>
              <a:t>Medicare Advantage &amp; Other Medicare Health Plans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1">
                    <a:lumMod val="40000"/>
                    <a:lumOff val="6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1">
                    <a:lumMod val="40000"/>
                    <a:lumOff val="60000"/>
                  </a:schemeClr>
                </a:solidFill>
                <a:latin typeface="Arial" panose="020B0604020202020204" pitchFamily="34" charset="0"/>
                <a:cs typeface="Arial" panose="020B0604020202020204" pitchFamily="34" charset="0"/>
              </a:defRPr>
            </a:lvl1pPr>
          </a:lstStyle>
          <a:p>
            <a:r>
              <a:rPr lang="en-US"/>
              <a:t>March 2025</a:t>
            </a:r>
          </a:p>
        </p:txBody>
      </p:sp>
    </p:spTree>
    <p:custDataLst>
      <p:tags r:id="rId14"/>
    </p:custDataLst>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83" r:id="rId5"/>
    <p:sldLayoutId id="2147483782" r:id="rId6"/>
    <p:sldLayoutId id="2147483750" r:id="rId7"/>
    <p:sldLayoutId id="2147483690" r:id="rId8"/>
    <p:sldLayoutId id="2147483711" r:id="rId9"/>
    <p:sldLayoutId id="2147483714" r:id="rId10"/>
    <p:sldLayoutId id="2147483781" r:id="rId11"/>
    <p:sldLayoutId id="2147483715" r:id="rId12"/>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2025</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Advantage &amp; Other Medicare Health Plans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a:t>Click to edit title</a:t>
            </a:r>
          </a:p>
        </p:txBody>
      </p:sp>
    </p:spTree>
    <p:custDataLst>
      <p:tags r:id="rId31"/>
    </p:custDataLst>
    <p:extLst>
      <p:ext uri="{BB962C8B-B14F-4D97-AF65-F5344CB8AC3E}">
        <p14:creationId xmlns:p14="http://schemas.microsoft.com/office/powerpoint/2010/main" val="345269284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4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5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5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60.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7.xml"/><Relationship Id="rId7" Type="http://schemas.openxmlformats.org/officeDocument/2006/relationships/image" Target="../media/image38.jpeg"/><Relationship Id="rId2" Type="http://schemas.openxmlformats.org/officeDocument/2006/relationships/slideLayout" Target="../slideLayouts/slideLayout11.xml"/><Relationship Id="rId1" Type="http://schemas.openxmlformats.org/officeDocument/2006/relationships/tags" Target="../tags/tag6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hyperlink" Target="https://www.medicare.gov/plan-compare/#/?year=2022&amp;lang=en" TargetMode="External"/><Relationship Id="rId9"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6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6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4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2.xml"/><Relationship Id="rId7" Type="http://schemas.openxmlformats.org/officeDocument/2006/relationships/image" Target="../media/image44.svg"/><Relationship Id="rId2" Type="http://schemas.openxmlformats.org/officeDocument/2006/relationships/slideLayout" Target="../slideLayouts/slideLayout11.xml"/><Relationship Id="rId1" Type="http://schemas.openxmlformats.org/officeDocument/2006/relationships/tags" Target="../tags/tag66.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3.xml"/><Relationship Id="rId7" Type="http://schemas.openxmlformats.org/officeDocument/2006/relationships/image" Target="../media/image50.svg"/><Relationship Id="rId2" Type="http://schemas.openxmlformats.org/officeDocument/2006/relationships/slideLayout" Target="../slideLayouts/slideLayout11.xml"/><Relationship Id="rId1" Type="http://schemas.openxmlformats.org/officeDocument/2006/relationships/tags" Target="../tags/tag6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24.xml"/><Relationship Id="rId7" Type="http://schemas.openxmlformats.org/officeDocument/2006/relationships/image" Target="../media/image55.svg"/><Relationship Id="rId2" Type="http://schemas.openxmlformats.org/officeDocument/2006/relationships/slideLayout" Target="../slideLayouts/slideLayout11.xml"/><Relationship Id="rId1" Type="http://schemas.openxmlformats.org/officeDocument/2006/relationships/tags" Target="../tags/tag68.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0.xml"/><Relationship Id="rId1" Type="http://schemas.openxmlformats.org/officeDocument/2006/relationships/tags" Target="../tags/tag7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7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7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7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75.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2.xml"/><Relationship Id="rId7" Type="http://schemas.openxmlformats.org/officeDocument/2006/relationships/image" Target="../media/image63.png"/><Relationship Id="rId2" Type="http://schemas.openxmlformats.org/officeDocument/2006/relationships/slideLayout" Target="../slideLayouts/slideLayout11.xml"/><Relationship Id="rId1" Type="http://schemas.openxmlformats.org/officeDocument/2006/relationships/tags" Target="../tags/tag76.xml"/><Relationship Id="rId6" Type="http://schemas.openxmlformats.org/officeDocument/2006/relationships/image" Target="../media/image62.png"/><Relationship Id="rId5" Type="http://schemas.openxmlformats.org/officeDocument/2006/relationships/image" Target="../media/image61.svg"/><Relationship Id="rId10"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image" Target="../media/image65.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6.xml"/><Relationship Id="rId1" Type="http://schemas.openxmlformats.org/officeDocument/2006/relationships/tags" Target="../tags/tag7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7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tags" Target="../tags/tag80.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xml"/><Relationship Id="rId1" Type="http://schemas.openxmlformats.org/officeDocument/2006/relationships/tags" Target="../tags/tag8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8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4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84.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8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5.xml"/><Relationship Id="rId1" Type="http://schemas.openxmlformats.org/officeDocument/2006/relationships/tags" Target="../tags/tag8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tags" Target="../tags/tag8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88.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tags" Target="../tags/tag89.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xml"/><Relationship Id="rId1" Type="http://schemas.openxmlformats.org/officeDocument/2006/relationships/tags" Target="../tags/tag9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tags" Target="../tags/tag9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tags" Target="../tags/tag92.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93.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4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95.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8.xml"/><Relationship Id="rId1" Type="http://schemas.openxmlformats.org/officeDocument/2006/relationships/tags" Target="../tags/tag9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8.xml"/><Relationship Id="rId1" Type="http://schemas.openxmlformats.org/officeDocument/2006/relationships/tags" Target="../tags/tag9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xml"/><Relationship Id="rId1" Type="http://schemas.openxmlformats.org/officeDocument/2006/relationships/tags" Target="../tags/tag99.xml"/><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81.svg"/><Relationship Id="rId2" Type="http://schemas.openxmlformats.org/officeDocument/2006/relationships/slideLayout" Target="../slideLayouts/slideLayout3.xml"/><Relationship Id="rId1" Type="http://schemas.openxmlformats.org/officeDocument/2006/relationships/tags" Target="../tags/tag100.xml"/><Relationship Id="rId6" Type="http://schemas.openxmlformats.org/officeDocument/2006/relationships/image" Target="../media/image80.png"/><Relationship Id="rId5" Type="http://schemas.openxmlformats.org/officeDocument/2006/relationships/image" Target="../media/image44.sv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8.xml"/><Relationship Id="rId1" Type="http://schemas.openxmlformats.org/officeDocument/2006/relationships/tags" Target="../tags/tag101.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10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10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50.xml"/><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8" Type="http://schemas.openxmlformats.org/officeDocument/2006/relationships/hyperlink" Target="http://www.cms.gov/Regulations-and-Guidance/Guidance/Manuals/Internet-Only-Manuals-IOMs-Items/CMS019326.html" TargetMode="External"/><Relationship Id="rId13" Type="http://schemas.openxmlformats.org/officeDocument/2006/relationships/image" Target="../media/image85.png"/><Relationship Id="rId3" Type="http://schemas.openxmlformats.org/officeDocument/2006/relationships/notesSlide" Target="../notesSlides/notesSlide60.xml"/><Relationship Id="rId7" Type="http://schemas.openxmlformats.org/officeDocument/2006/relationships/hyperlink" Target="https://www.cms.gov/files/document/medicare-communications-and-marketing-guidelines-3-16-2022.pdf" TargetMode="External"/><Relationship Id="rId12" Type="http://schemas.openxmlformats.org/officeDocument/2006/relationships/hyperlink" Target="mailto:info@shiphelp.org" TargetMode="External"/><Relationship Id="rId2" Type="http://schemas.openxmlformats.org/officeDocument/2006/relationships/slideLayout" Target="../slideLayouts/slideLayout4.xml"/><Relationship Id="rId1" Type="http://schemas.openxmlformats.org/officeDocument/2006/relationships/tags" Target="../tags/tag104.xml"/><Relationship Id="rId6" Type="http://schemas.openxmlformats.org/officeDocument/2006/relationships/hyperlink" Target="https://www.cms.gov/medicare/health-drug-plans/managed-care-marketing/models-standard-documents-educational-materials" TargetMode="External"/><Relationship Id="rId11" Type="http://schemas.openxmlformats.org/officeDocument/2006/relationships/hyperlink" Target="https://www.shiphelp.org/" TargetMode="External"/><Relationship Id="rId5" Type="http://schemas.openxmlformats.org/officeDocument/2006/relationships/hyperlink" Target="http://www.cms.gov/" TargetMode="External"/><Relationship Id="rId10" Type="http://schemas.openxmlformats.org/officeDocument/2006/relationships/hyperlink" Target="https://www.ssa.gov/" TargetMode="External"/><Relationship Id="rId4" Type="http://schemas.openxmlformats.org/officeDocument/2006/relationships/hyperlink" Target="http://www.medicare.gov/" TargetMode="External"/><Relationship Id="rId9" Type="http://schemas.openxmlformats.org/officeDocument/2006/relationships/hyperlink" Target="https://www.rrb.gov/" TargetMode="Externa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105.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10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10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xml"/><Relationship Id="rId1" Type="http://schemas.openxmlformats.org/officeDocument/2006/relationships/tags" Target="../tags/tag10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xml"/><Relationship Id="rId1" Type="http://schemas.openxmlformats.org/officeDocument/2006/relationships/tags" Target="../tags/tag10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tags" Target="../tags/tag11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tags" Target="../tags/tag111.xml"/></Relationships>
</file>

<file path=ppt/slides/_rels/slide6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8.xml"/><Relationship Id="rId7" Type="http://schemas.openxmlformats.org/officeDocument/2006/relationships/image" Target="../media/image87.png"/><Relationship Id="rId2" Type="http://schemas.openxmlformats.org/officeDocument/2006/relationships/slideLayout" Target="../slideLayouts/slideLayout3.xml"/><Relationship Id="rId1" Type="http://schemas.openxmlformats.org/officeDocument/2006/relationships/tags" Target="../tags/tag112.xml"/><Relationship Id="rId6" Type="http://schemas.openxmlformats.org/officeDocument/2006/relationships/hyperlink" Target="mailto:training@cms.hhs.gov" TargetMode="External"/><Relationship Id="rId5" Type="http://schemas.openxmlformats.org/officeDocument/2006/relationships/image" Target="../media/image86.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51.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spcAft>
                <a:spcPts val="600"/>
              </a:spcAft>
            </a:pPr>
            <a:r>
              <a:rPr lang="en-US" sz="4000" dirty="0">
                <a:latin typeface="Arial Black" panose="020B0A04020102020204" pitchFamily="34" charset="0"/>
              </a:rPr>
              <a:t>Medicare Advantage &amp; </a:t>
            </a:r>
            <a:br>
              <a:rPr lang="en-US" sz="4000" dirty="0">
                <a:latin typeface="Arial Black" panose="020B0A04020102020204" pitchFamily="34" charset="0"/>
              </a:rPr>
            </a:br>
            <a:r>
              <a:rPr lang="en-US" sz="4000" dirty="0">
                <a:latin typeface="Arial Black" panose="020B0A04020102020204" pitchFamily="34" charset="0"/>
              </a:rPr>
              <a:t>Other Medicare Health Plans</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3000"/>
              <a:t>Medicare Special Needs Plans (SNPs)</a:t>
            </a:r>
          </a:p>
        </p:txBody>
      </p:sp>
      <p:sp>
        <p:nvSpPr>
          <p:cNvPr id="16" name="Text Placeholder 15">
            <a:extLst>
              <a:ext uri="{FF2B5EF4-FFF2-40B4-BE49-F238E27FC236}">
                <a16:creationId xmlns:a16="http://schemas.microsoft.com/office/drawing/2014/main" id="{E04CCC9B-EFD9-B86C-28F9-0869560B9AE8}"/>
              </a:ext>
            </a:extLst>
          </p:cNvPr>
          <p:cNvSpPr>
            <a:spLocks noGrp="1"/>
          </p:cNvSpPr>
          <p:nvPr>
            <p:ph type="body" sz="quarter" idx="13"/>
          </p:nvPr>
        </p:nvSpPr>
        <p:spPr>
          <a:xfrm>
            <a:off x="1030706" y="1151008"/>
            <a:ext cx="4846320" cy="914400"/>
          </a:xfrm>
          <a:prstGeom prst="roundRect">
            <a:avLst/>
          </a:prstGeom>
          <a:ln w="38100">
            <a:solidFill>
              <a:srgbClr val="2F5597"/>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Can I get my health care from any doctor, other health care provider, or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282875"/>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Placeholder 16">
            <a:extLst>
              <a:ext uri="{FF2B5EF4-FFF2-40B4-BE49-F238E27FC236}">
                <a16:creationId xmlns:a16="http://schemas.microsoft.com/office/drawing/2014/main" id="{491C584F-89AF-AFB4-7283-5BD14C41FE11}"/>
              </a:ext>
            </a:extLst>
          </p:cNvPr>
          <p:cNvSpPr>
            <a:spLocks noGrp="1"/>
          </p:cNvSpPr>
          <p:nvPr>
            <p:ph type="body" sz="quarter" idx="14"/>
          </p:nvPr>
        </p:nvSpPr>
        <p:spPr>
          <a:xfrm>
            <a:off x="6349555" y="1150641"/>
            <a:ext cx="4846320" cy="914400"/>
          </a:xfrm>
          <a:prstGeom prst="roundRect">
            <a:avLst/>
          </a:prstGeom>
          <a:ln w="38100">
            <a:solidFill>
              <a:srgbClr val="FEBF22"/>
            </a:solidFill>
          </a:ln>
        </p:spPr>
        <p:txBody>
          <a:bodyPr anchor="ctr">
            <a:normAutofit/>
          </a:bodyPr>
          <a:lstStyle/>
          <a:p>
            <a:pPr marL="0" indent="0" algn="ctr">
              <a:buNone/>
            </a:pPr>
            <a:r>
              <a:rPr lang="en-US" sz="1800">
                <a:solidFill>
                  <a:srgbClr val="2F5597"/>
                </a:solidFill>
                <a:latin typeface="Arial" panose="020B0604020202020204" pitchFamily="34" charset="0"/>
                <a:cs typeface="Arial" panose="020B0604020202020204" pitchFamily="34" charset="0"/>
              </a:rPr>
              <a:t>Some SNPs cover services out-of-network and some don’t.</a:t>
            </a:r>
          </a:p>
        </p:txBody>
      </p:sp>
      <p:sp>
        <p:nvSpPr>
          <p:cNvPr id="18" name="Text Placeholder 17">
            <a:extLst>
              <a:ext uri="{FF2B5EF4-FFF2-40B4-BE49-F238E27FC236}">
                <a16:creationId xmlns:a16="http://schemas.microsoft.com/office/drawing/2014/main" id="{BEAE1503-0D14-FC56-593C-31246C925738}"/>
              </a:ext>
            </a:extLst>
          </p:cNvPr>
          <p:cNvSpPr>
            <a:spLocks noGrp="1"/>
          </p:cNvSpPr>
          <p:nvPr>
            <p:ph type="body" sz="quarter" idx="15"/>
          </p:nvPr>
        </p:nvSpPr>
        <p:spPr>
          <a:xfrm>
            <a:off x="1030706" y="2225946"/>
            <a:ext cx="4846320" cy="914400"/>
          </a:xfrm>
          <a:prstGeom prst="roundRect">
            <a:avLst/>
          </a:prstGeom>
          <a:ln w="38100">
            <a:solidFill>
              <a:srgbClr val="2F5597"/>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Do these plans cover prescription drugs?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348061"/>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a:extLst>
              <a:ext uri="{FF2B5EF4-FFF2-40B4-BE49-F238E27FC236}">
                <a16:creationId xmlns:a16="http://schemas.microsoft.com/office/drawing/2014/main" id="{B7E39A97-D0DD-80A7-5896-F5DDD42857A7}"/>
              </a:ext>
            </a:extLst>
          </p:cNvPr>
          <p:cNvSpPr>
            <a:spLocks noGrp="1"/>
          </p:cNvSpPr>
          <p:nvPr>
            <p:ph type="body" sz="quarter" idx="16"/>
          </p:nvPr>
        </p:nvSpPr>
        <p:spPr>
          <a:xfrm>
            <a:off x="6349555" y="2225877"/>
            <a:ext cx="4846320" cy="914400"/>
          </a:xfrm>
          <a:prstGeom prst="roundRect">
            <a:avLst/>
          </a:prstGeom>
          <a:ln w="38100">
            <a:solidFill>
              <a:srgbClr val="FEBF22"/>
            </a:solidFill>
          </a:ln>
        </p:spPr>
        <p:txBody>
          <a:bodyPr anchor="ctr">
            <a:normAutofit/>
          </a:bodyPr>
          <a:lstStyle/>
          <a:p>
            <a:pPr marL="0" indent="0" algn="ctr">
              <a:buNone/>
            </a:pPr>
            <a:r>
              <a:rPr lang="en-US" sz="1800"/>
              <a:t>Yes.</a:t>
            </a:r>
          </a:p>
        </p:txBody>
      </p:sp>
      <p:sp>
        <p:nvSpPr>
          <p:cNvPr id="20" name="Text Placeholder 19">
            <a:extLst>
              <a:ext uri="{FF2B5EF4-FFF2-40B4-BE49-F238E27FC236}">
                <a16:creationId xmlns:a16="http://schemas.microsoft.com/office/drawing/2014/main" id="{B7CC7179-67A5-BB3A-F3F4-7EEAA305C184}"/>
              </a:ext>
            </a:extLst>
          </p:cNvPr>
          <p:cNvSpPr>
            <a:spLocks noGrp="1"/>
          </p:cNvSpPr>
          <p:nvPr>
            <p:ph type="body" sz="quarter" idx="17"/>
          </p:nvPr>
        </p:nvSpPr>
        <p:spPr>
          <a:xfrm>
            <a:off x="1030706" y="3300884"/>
            <a:ext cx="4846320" cy="914400"/>
          </a:xfrm>
          <a:prstGeom prst="roundRect">
            <a:avLst/>
          </a:prstGeom>
          <a:ln w="38100">
            <a:solidFill>
              <a:srgbClr val="2F5597"/>
            </a:solidFill>
          </a:ln>
        </p:spPr>
        <p:txBody>
          <a:bodyPr anchor="ctr">
            <a:normAutofit/>
          </a:bodyPr>
          <a:lstStyle/>
          <a:p>
            <a:pPr marL="0" indent="0">
              <a:buNone/>
            </a:pPr>
            <a:r>
              <a:rPr lang="en-US" sz="1800" b="1">
                <a:solidFill>
                  <a:srgbClr val="2F5597"/>
                </a:solidFill>
                <a:latin typeface="Arial" panose="020B0604020202020204" pitchFamily="34" charset="0"/>
                <a:cs typeface="Arial" panose="020B0604020202020204" pitchFamily="34" charset="0"/>
              </a:rPr>
              <a:t>Do I need to choose a primary care doctor?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437975"/>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0">
            <a:extLst>
              <a:ext uri="{FF2B5EF4-FFF2-40B4-BE49-F238E27FC236}">
                <a16:creationId xmlns:a16="http://schemas.microsoft.com/office/drawing/2014/main" id="{F4D7ABE5-B520-683C-9235-7A12242FA60E}"/>
              </a:ext>
            </a:extLst>
          </p:cNvPr>
          <p:cNvSpPr>
            <a:spLocks noGrp="1"/>
          </p:cNvSpPr>
          <p:nvPr>
            <p:ph type="body" sz="quarter" idx="18"/>
          </p:nvPr>
        </p:nvSpPr>
        <p:spPr>
          <a:xfrm>
            <a:off x="6349555" y="3288626"/>
            <a:ext cx="4846320" cy="914400"/>
          </a:xfrm>
          <a:prstGeom prst="roundRect">
            <a:avLst/>
          </a:prstGeom>
          <a:ln w="38100">
            <a:solidFill>
              <a:srgbClr val="FEBF22"/>
            </a:solid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Some SNPs require primary care doctors, and some don’t.</a:t>
            </a:r>
          </a:p>
        </p:txBody>
      </p:sp>
      <p:sp>
        <p:nvSpPr>
          <p:cNvPr id="22" name="Text Placeholder 21">
            <a:extLst>
              <a:ext uri="{FF2B5EF4-FFF2-40B4-BE49-F238E27FC236}">
                <a16:creationId xmlns:a16="http://schemas.microsoft.com/office/drawing/2014/main" id="{9D1680FF-2247-C104-4967-6C01A9CDD367}"/>
              </a:ext>
            </a:extLst>
          </p:cNvPr>
          <p:cNvSpPr>
            <a:spLocks noGrp="1"/>
          </p:cNvSpPr>
          <p:nvPr>
            <p:ph type="body" sz="quarter" idx="19"/>
          </p:nvPr>
        </p:nvSpPr>
        <p:spPr>
          <a:xfrm>
            <a:off x="1030706" y="4383048"/>
            <a:ext cx="4846320" cy="914400"/>
          </a:xfrm>
          <a:prstGeom prst="roundRect">
            <a:avLst/>
          </a:prstGeom>
          <a:ln w="38100">
            <a:solidFill>
              <a:srgbClr val="2F5597"/>
            </a:solidFill>
          </a:ln>
        </p:spPr>
        <p:txBody>
          <a:bodyPr anchor="ctr">
            <a:normAutofit/>
          </a:bodyPr>
          <a:lstStyle/>
          <a:p>
            <a:pPr marL="0" indent="0">
              <a:spcBef>
                <a:spcPts val="600"/>
              </a:spcBef>
              <a:buNone/>
              <a:defRPr/>
            </a:pPr>
            <a:r>
              <a:rPr lang="en-US" sz="1800" b="1">
                <a:solidFill>
                  <a:srgbClr val="2F5597"/>
                </a:solidFill>
                <a:latin typeface="Arial" panose="020B0604020202020204" pitchFamily="34" charset="0"/>
                <a:cs typeface="Arial" panose="020B0604020202020204" pitchFamily="34" charset="0"/>
              </a:rPr>
              <a:t>Do I have to get a referral to use a specialist?</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512912"/>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22">
            <a:extLst>
              <a:ext uri="{FF2B5EF4-FFF2-40B4-BE49-F238E27FC236}">
                <a16:creationId xmlns:a16="http://schemas.microsoft.com/office/drawing/2014/main" id="{6748A4EA-3C16-6E06-BA93-675359C1BAEB}"/>
              </a:ext>
            </a:extLst>
          </p:cNvPr>
          <p:cNvSpPr>
            <a:spLocks noGrp="1"/>
          </p:cNvSpPr>
          <p:nvPr>
            <p:ph type="body" sz="quarter" idx="20"/>
          </p:nvPr>
        </p:nvSpPr>
        <p:spPr>
          <a:xfrm>
            <a:off x="6349555" y="4386181"/>
            <a:ext cx="4846320" cy="914400"/>
          </a:xfrm>
          <a:prstGeom prst="roundRect">
            <a:avLst/>
          </a:prstGeom>
          <a:ln w="38100">
            <a:solidFill>
              <a:srgbClr val="FEBF22"/>
            </a:solidFill>
          </a:ln>
        </p:spPr>
        <p:txBody>
          <a:bodyPr anchor="ctr">
            <a:normAutofit/>
          </a:bodyPr>
          <a:lstStyle/>
          <a:p>
            <a:pPr marL="0" indent="0" algn="ctr">
              <a:buNone/>
            </a:pPr>
            <a:r>
              <a:rPr lang="en-US" sz="1800">
                <a:solidFill>
                  <a:srgbClr val="2F5597"/>
                </a:solidFill>
                <a:latin typeface="Arial" panose="020B0604020202020204" pitchFamily="34" charset="0"/>
                <a:cs typeface="Arial" panose="020B0604020202020204" pitchFamily="34" charset="0"/>
              </a:rPr>
              <a:t>Some SNPs require referrals, and some don’t.</a:t>
            </a:r>
          </a:p>
        </p:txBody>
      </p:sp>
      <p:sp>
        <p:nvSpPr>
          <p:cNvPr id="24" name="Text Placeholder 23">
            <a:extLst>
              <a:ext uri="{FF2B5EF4-FFF2-40B4-BE49-F238E27FC236}">
                <a16:creationId xmlns:a16="http://schemas.microsoft.com/office/drawing/2014/main" id="{AB6C8085-755A-B2D5-E68D-9B0EB712CA1C}"/>
              </a:ext>
            </a:extLst>
          </p:cNvPr>
          <p:cNvSpPr>
            <a:spLocks noGrp="1"/>
          </p:cNvSpPr>
          <p:nvPr>
            <p:ph type="body" sz="quarter" idx="21"/>
          </p:nvPr>
        </p:nvSpPr>
        <p:spPr>
          <a:xfrm>
            <a:off x="1030706" y="5373845"/>
            <a:ext cx="4846320" cy="1115805"/>
          </a:xfrm>
          <a:prstGeom prst="roundRect">
            <a:avLst/>
          </a:prstGeom>
          <a:ln w="38100">
            <a:solidFill>
              <a:srgbClr val="2F5597"/>
            </a:solidFill>
          </a:ln>
        </p:spPr>
        <p:txBody>
          <a:bodyPr anchor="ctr">
            <a:normAutofit/>
          </a:bodyPr>
          <a:lstStyle/>
          <a:p>
            <a:pPr marL="0" indent="0">
              <a:buNone/>
            </a:pPr>
            <a:r>
              <a:rPr lang="en-US" sz="1800" b="1">
                <a:ln>
                  <a:noFill/>
                </a:ln>
                <a:solidFill>
                  <a:srgbClr val="2F5597"/>
                </a:solidFill>
                <a:latin typeface="Arial" panose="020B0604020202020204" pitchFamily="34" charset="0"/>
                <a:cs typeface="Arial" panose="020B0604020202020204" pitchFamily="34" charset="0"/>
              </a:rPr>
              <a:t>What else do I need to know about this type of plan?</a:t>
            </a:r>
          </a:p>
        </p:txBody>
      </p:sp>
      <p:grpSp>
        <p:nvGrpSpPr>
          <p:cNvPr id="12" name="Group 11">
            <a:extLst>
              <a:ext uri="{FF2B5EF4-FFF2-40B4-BE49-F238E27FC236}">
                <a16:creationId xmlns:a16="http://schemas.microsoft.com/office/drawing/2014/main" id="{151FC64F-36AA-3BED-034D-25CE8B9B805D}"/>
              </a:ext>
              <a:ext uri="{C183D7F6-B498-43B3-948B-1728B52AA6E4}">
                <adec:decorative xmlns:adec="http://schemas.microsoft.com/office/drawing/2017/decorative" val="1"/>
              </a:ext>
            </a:extLst>
          </p:cNvPr>
          <p:cNvGrpSpPr/>
          <p:nvPr/>
        </p:nvGrpSpPr>
        <p:grpSpPr>
          <a:xfrm>
            <a:off x="5935479" y="5598763"/>
            <a:ext cx="291978" cy="640080"/>
            <a:chOff x="5732904" y="1273307"/>
            <a:chExt cx="291978" cy="701186"/>
          </a:xfrm>
        </p:grpSpPr>
        <p:sp>
          <p:nvSpPr>
            <p:cNvPr id="13" name="Isosceles Triangle 12">
              <a:extLst>
                <a:ext uri="{FF2B5EF4-FFF2-40B4-BE49-F238E27FC236}">
                  <a16:creationId xmlns:a16="http://schemas.microsoft.com/office/drawing/2014/main" id="{2C3AFE0E-0000-804B-7E2A-30905481691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0279A1B-BD60-8CB3-47FF-13DD62EDF2FA}"/>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24">
            <a:extLst>
              <a:ext uri="{FF2B5EF4-FFF2-40B4-BE49-F238E27FC236}">
                <a16:creationId xmlns:a16="http://schemas.microsoft.com/office/drawing/2014/main" id="{375EDDB3-4A63-C90C-6147-79A4C6D76B4A}"/>
              </a:ext>
            </a:extLst>
          </p:cNvPr>
          <p:cNvSpPr>
            <a:spLocks noGrp="1"/>
          </p:cNvSpPr>
          <p:nvPr>
            <p:ph type="body" sz="quarter" idx="22"/>
          </p:nvPr>
        </p:nvSpPr>
        <p:spPr>
          <a:xfrm>
            <a:off x="6349555" y="5376612"/>
            <a:ext cx="4846320" cy="1115806"/>
          </a:xfrm>
          <a:prstGeom prst="roundRect">
            <a:avLst/>
          </a:prstGeom>
          <a:ln w="38100">
            <a:solidFill>
              <a:srgbClr val="FEBF22"/>
            </a:solidFill>
          </a:ln>
        </p:spPr>
        <p:txBody>
          <a:bodyPr anchor="ctr">
            <a:normAutofit fontScale="70000" lnSpcReduction="20000"/>
          </a:bodyPr>
          <a:lstStyle/>
          <a:p>
            <a:pPr marL="0" indent="0">
              <a:lnSpc>
                <a:spcPct val="120000"/>
              </a:lnSpc>
              <a:spcBef>
                <a:spcPts val="0"/>
              </a:spcBef>
              <a:buNone/>
            </a:pPr>
            <a:r>
              <a:rPr lang="en-US" sz="2000">
                <a:solidFill>
                  <a:srgbClr val="2F5597"/>
                </a:solidFill>
                <a:latin typeface="Arial" panose="020B0604020202020204" pitchFamily="34" charset="0"/>
                <a:cs typeface="Arial" panose="020B0604020202020204" pitchFamily="34" charset="0"/>
              </a:rPr>
              <a:t>Each SNP limits its membership to people who live in certain institutions, people with Medicare and Medicaid, and people who have severe or disabling chronic conditions.</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10</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237804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bg/>
                                          </p:spTgt>
                                        </p:tgtEl>
                                        <p:attrNameLst>
                                          <p:attrName>style.visibility</p:attrName>
                                        </p:attrNameLst>
                                      </p:cBhvr>
                                      <p:to>
                                        <p:strVal val="visible"/>
                                      </p:to>
                                    </p:set>
                                    <p:animEffect transition="in" filter="wipe(left)">
                                      <p:cBhvr>
                                        <p:cTn id="13" dur="500"/>
                                        <p:tgtEl>
                                          <p:spTgt spid="1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bg/>
                                          </p:spTgt>
                                        </p:tgtEl>
                                        <p:attrNameLst>
                                          <p:attrName>style.visibility</p:attrName>
                                        </p:attrNameLst>
                                      </p:cBhvr>
                                      <p:to>
                                        <p:strVal val="visible"/>
                                      </p:to>
                                    </p:set>
                                    <p:animEffect transition="in" filter="wipe(left)">
                                      <p:cBhvr>
                                        <p:cTn id="27" dur="500"/>
                                        <p:tgtEl>
                                          <p:spTgt spid="1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left)">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bg/>
                                          </p:spTgt>
                                        </p:tgtEl>
                                        <p:attrNameLst>
                                          <p:attrName>style.visibility</p:attrName>
                                        </p:attrNameLst>
                                      </p:cBhvr>
                                      <p:to>
                                        <p:strVal val="visible"/>
                                      </p:to>
                                    </p:set>
                                    <p:animEffect transition="in" filter="wipe(left)">
                                      <p:cBhvr>
                                        <p:cTn id="41" dur="500"/>
                                        <p:tgtEl>
                                          <p:spTgt spid="2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left)">
                                      <p:cBhvr>
                                        <p:cTn id="44" dur="500"/>
                                        <p:tgtEl>
                                          <p:spTgt spid="2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3">
                                            <p:bg/>
                                          </p:spTgt>
                                        </p:tgtEl>
                                        <p:attrNameLst>
                                          <p:attrName>style.visibility</p:attrName>
                                        </p:attrNameLst>
                                      </p:cBhvr>
                                      <p:to>
                                        <p:strVal val="visible"/>
                                      </p:to>
                                    </p:set>
                                    <p:animEffect transition="in" filter="wipe(left)">
                                      <p:cBhvr>
                                        <p:cTn id="55" dur="500"/>
                                        <p:tgtEl>
                                          <p:spTgt spid="2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xEl>
                                              <p:pRg st="0" end="0"/>
                                            </p:txEl>
                                          </p:spTgt>
                                        </p:tgtEl>
                                        <p:attrNameLst>
                                          <p:attrName>style.visibility</p:attrName>
                                        </p:attrNameLst>
                                      </p:cBhvr>
                                      <p:to>
                                        <p:strVal val="visible"/>
                                      </p:to>
                                    </p:set>
                                    <p:animEffect transition="in" filter="wipe(left)">
                                      <p:cBhvr>
                                        <p:cTn id="58" dur="500"/>
                                        <p:tgtEl>
                                          <p:spTgt spid="2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5">
                                            <p:bg/>
                                          </p:spTgt>
                                        </p:tgtEl>
                                        <p:attrNameLst>
                                          <p:attrName>style.visibility</p:attrName>
                                        </p:attrNameLst>
                                      </p:cBhvr>
                                      <p:to>
                                        <p:strVal val="visible"/>
                                      </p:to>
                                    </p:set>
                                    <p:animEffect transition="in" filter="wipe(left)">
                                      <p:cBhvr>
                                        <p:cTn id="69" dur="500"/>
                                        <p:tgtEl>
                                          <p:spTgt spid="25">
                                            <p:bg/>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5">
                                            <p:txEl>
                                              <p:pRg st="0" end="0"/>
                                            </p:txEl>
                                          </p:spTgt>
                                        </p:tgtEl>
                                        <p:attrNameLst>
                                          <p:attrName>style.visibility</p:attrName>
                                        </p:attrNameLst>
                                      </p:cBhvr>
                                      <p:to>
                                        <p:strVal val="visible"/>
                                      </p:to>
                                    </p:set>
                                    <p:animEffect transition="in" filter="wipe(left)">
                                      <p:cBhvr>
                                        <p:cTn id="7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17" grpId="0" uiExpand="1" build="p" animBg="1"/>
      <p:bldP spid="18" grpId="0" animBg="1"/>
      <p:bldP spid="19" grpId="0" uiExpand="1" build="p" animBg="1"/>
      <p:bldP spid="20" grpId="0" uiExpand="1" animBg="1"/>
      <p:bldP spid="21" grpId="0" uiExpand="1" build="p" animBg="1"/>
      <p:bldP spid="22" grpId="0" uiExpand="1" animBg="1"/>
      <p:bldP spid="23" grpId="0" build="p" animBg="1"/>
      <p:bldP spid="24" grpId="0" uiExpand="1" animBg="1"/>
      <p:bldP spid="25"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3000"/>
              <a:t>Medicare Private Fee-for-Service (PFFS) Plans</a:t>
            </a:r>
          </a:p>
        </p:txBody>
      </p:sp>
      <p:sp>
        <p:nvSpPr>
          <p:cNvPr id="10" name="Text Placeholder 9">
            <a:extLst>
              <a:ext uri="{FF2B5EF4-FFF2-40B4-BE49-F238E27FC236}">
                <a16:creationId xmlns:a16="http://schemas.microsoft.com/office/drawing/2014/main" id="{321E778B-7728-3E64-89C2-4FF0555F7616}"/>
              </a:ext>
            </a:extLst>
          </p:cNvPr>
          <p:cNvSpPr>
            <a:spLocks noGrp="1"/>
          </p:cNvSpPr>
          <p:nvPr>
            <p:ph type="body" sz="quarter" idx="13"/>
          </p:nvPr>
        </p:nvSpPr>
        <p:spPr>
          <a:xfrm>
            <a:off x="993923" y="1188545"/>
            <a:ext cx="4846320" cy="1097280"/>
          </a:xfrm>
          <a:prstGeom prst="roundRect">
            <a:avLst/>
          </a:prstGeom>
          <a:ln w="38100">
            <a:solidFill>
              <a:srgbClr val="00529B"/>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Can I get my health care from any doctor, other health care provider, or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00561" y="1344868"/>
            <a:ext cx="330935" cy="741884"/>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Placeholder 16">
            <a:extLst>
              <a:ext uri="{FF2B5EF4-FFF2-40B4-BE49-F238E27FC236}">
                <a16:creationId xmlns:a16="http://schemas.microsoft.com/office/drawing/2014/main" id="{8F6E8E73-ACDF-F739-0C21-780699614D23}"/>
              </a:ext>
            </a:extLst>
          </p:cNvPr>
          <p:cNvSpPr>
            <a:spLocks noGrp="1"/>
          </p:cNvSpPr>
          <p:nvPr>
            <p:ph type="body" sz="quarter" idx="14"/>
          </p:nvPr>
        </p:nvSpPr>
        <p:spPr>
          <a:xfrm>
            <a:off x="6291815" y="1188545"/>
            <a:ext cx="5486400" cy="109728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You can go to any Medicare-approved doctor, other health care provider, or hospital that accepts the plan’s payment terms and agrees to treat you.</a:t>
            </a:r>
            <a:endParaRPr kumimoji="0" lang="en-US" sz="1800" b="0" i="0" u="none" strike="noStrike" kern="1200" cap="none" spc="0" normalizeH="0" baseline="0" noProof="0">
              <a:ln>
                <a:noFill/>
              </a:ln>
              <a:solidFill>
                <a:srgbClr val="2F5597"/>
              </a:solidFill>
              <a:effectLst/>
              <a:uLnTx/>
              <a:uFillTx/>
              <a:latin typeface="Calibri" panose="020F0502020204030204"/>
              <a:ea typeface="+mn-ea"/>
              <a:cs typeface="+mn-cs"/>
            </a:endParaRPr>
          </a:p>
        </p:txBody>
      </p:sp>
      <p:sp>
        <p:nvSpPr>
          <p:cNvPr id="18" name="Text Placeholder 17">
            <a:extLst>
              <a:ext uri="{FF2B5EF4-FFF2-40B4-BE49-F238E27FC236}">
                <a16:creationId xmlns:a16="http://schemas.microsoft.com/office/drawing/2014/main" id="{6735A500-671E-D086-A321-EEDB9BE0F02D}"/>
              </a:ext>
            </a:extLst>
          </p:cNvPr>
          <p:cNvSpPr>
            <a:spLocks noGrp="1"/>
          </p:cNvSpPr>
          <p:nvPr>
            <p:ph type="body" sz="quarter" idx="15"/>
          </p:nvPr>
        </p:nvSpPr>
        <p:spPr>
          <a:xfrm>
            <a:off x="993923" y="2384693"/>
            <a:ext cx="4846320" cy="914400"/>
          </a:xfrm>
          <a:prstGeom prst="roundRect">
            <a:avLst/>
          </a:prstGeom>
          <a:ln w="38100">
            <a:solidFill>
              <a:srgbClr val="00529B"/>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Do these plans cover prescription drugs?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00560" y="2487641"/>
            <a:ext cx="330935"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a:extLst>
              <a:ext uri="{FF2B5EF4-FFF2-40B4-BE49-F238E27FC236}">
                <a16:creationId xmlns:a16="http://schemas.microsoft.com/office/drawing/2014/main" id="{2CBD35A6-087B-0A35-E92C-07BD70DC4E16}"/>
              </a:ext>
            </a:extLst>
          </p:cNvPr>
          <p:cNvSpPr>
            <a:spLocks noGrp="1"/>
          </p:cNvSpPr>
          <p:nvPr>
            <p:ph type="body" sz="quarter" idx="16"/>
          </p:nvPr>
        </p:nvSpPr>
        <p:spPr>
          <a:xfrm>
            <a:off x="6291815" y="2384693"/>
            <a:ext cx="548640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Sometimes.</a:t>
            </a:r>
          </a:p>
        </p:txBody>
      </p:sp>
      <p:sp>
        <p:nvSpPr>
          <p:cNvPr id="20" name="Text Placeholder 19">
            <a:extLst>
              <a:ext uri="{FF2B5EF4-FFF2-40B4-BE49-F238E27FC236}">
                <a16:creationId xmlns:a16="http://schemas.microsoft.com/office/drawing/2014/main" id="{A9BD24A5-F3D5-70A5-143E-001B582C46CE}"/>
              </a:ext>
            </a:extLst>
          </p:cNvPr>
          <p:cNvSpPr>
            <a:spLocks noGrp="1"/>
          </p:cNvSpPr>
          <p:nvPr>
            <p:ph type="body" sz="quarter" idx="17"/>
          </p:nvPr>
        </p:nvSpPr>
        <p:spPr>
          <a:xfrm>
            <a:off x="993923" y="3430382"/>
            <a:ext cx="4846320" cy="914400"/>
          </a:xfrm>
          <a:prstGeom prst="roundRect">
            <a:avLst/>
          </a:prstGeom>
          <a:ln w="38100">
            <a:solidFill>
              <a:srgbClr val="00529B"/>
            </a:solidFill>
          </a:ln>
        </p:spPr>
        <p:txBody>
          <a:bodyPr anchor="ctr">
            <a:normAutofit/>
          </a:bodyPr>
          <a:lstStyle/>
          <a:p>
            <a:pPr marL="0" indent="0">
              <a:spcBef>
                <a:spcPts val="600"/>
              </a:spcBef>
              <a:buNone/>
              <a:defRPr/>
            </a:pPr>
            <a:r>
              <a:rPr lang="en-US" sz="1800" b="1">
                <a:solidFill>
                  <a:srgbClr val="2F5597"/>
                </a:solidFill>
                <a:latin typeface="Arial" panose="020B0604020202020204" pitchFamily="34" charset="0"/>
                <a:cs typeface="Arial" panose="020B0604020202020204" pitchFamily="34" charset="0"/>
              </a:rPr>
              <a:t>Do I need to choose a primary care doctor?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00560" y="3558585"/>
            <a:ext cx="330935"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0">
            <a:extLst>
              <a:ext uri="{FF2B5EF4-FFF2-40B4-BE49-F238E27FC236}">
                <a16:creationId xmlns:a16="http://schemas.microsoft.com/office/drawing/2014/main" id="{FB72751D-5A87-3D48-D6A0-B466E232A321}"/>
              </a:ext>
            </a:extLst>
          </p:cNvPr>
          <p:cNvSpPr>
            <a:spLocks noGrp="1"/>
          </p:cNvSpPr>
          <p:nvPr>
            <p:ph type="body" sz="quarter" idx="18"/>
          </p:nvPr>
        </p:nvSpPr>
        <p:spPr>
          <a:xfrm>
            <a:off x="6291815" y="3430382"/>
            <a:ext cx="548640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No.</a:t>
            </a:r>
          </a:p>
        </p:txBody>
      </p:sp>
      <p:sp>
        <p:nvSpPr>
          <p:cNvPr id="22" name="Text Placeholder 21">
            <a:extLst>
              <a:ext uri="{FF2B5EF4-FFF2-40B4-BE49-F238E27FC236}">
                <a16:creationId xmlns:a16="http://schemas.microsoft.com/office/drawing/2014/main" id="{7EFFF0D1-7397-1194-7FCD-B62324A7E800}"/>
              </a:ext>
            </a:extLst>
          </p:cNvPr>
          <p:cNvSpPr>
            <a:spLocks noGrp="1"/>
          </p:cNvSpPr>
          <p:nvPr>
            <p:ph type="body" sz="quarter" idx="19"/>
          </p:nvPr>
        </p:nvSpPr>
        <p:spPr>
          <a:xfrm>
            <a:off x="993923" y="4468355"/>
            <a:ext cx="4846320" cy="914400"/>
          </a:xfrm>
          <a:prstGeom prst="roundRect">
            <a:avLst/>
          </a:prstGeom>
          <a:ln w="38100">
            <a:solidFill>
              <a:srgbClr val="00529B"/>
            </a:solidFill>
          </a:ln>
        </p:spPr>
        <p:txBody>
          <a:bodyPr anchor="ctr">
            <a:normAutofit/>
          </a:bodyPr>
          <a:lstStyle/>
          <a:p>
            <a:pPr marL="0" indent="0">
              <a:buNone/>
            </a:pPr>
            <a:r>
              <a:rPr lang="en-US" sz="1800" b="1">
                <a:solidFill>
                  <a:srgbClr val="2F5597"/>
                </a:solidFill>
                <a:latin typeface="Arial" panose="020B0604020202020204" pitchFamily="34" charset="0"/>
                <a:cs typeface="Arial" panose="020B0604020202020204" pitchFamily="34" charset="0"/>
              </a:rPr>
              <a:t>Do I have to get a referral to use a specialist?</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896690" y="4610951"/>
            <a:ext cx="330935"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22">
            <a:extLst>
              <a:ext uri="{FF2B5EF4-FFF2-40B4-BE49-F238E27FC236}">
                <a16:creationId xmlns:a16="http://schemas.microsoft.com/office/drawing/2014/main" id="{25A3D511-A7CC-3D1B-B8B4-C0DE36F1873D}"/>
              </a:ext>
            </a:extLst>
          </p:cNvPr>
          <p:cNvSpPr>
            <a:spLocks noGrp="1"/>
          </p:cNvSpPr>
          <p:nvPr>
            <p:ph type="body" sz="quarter" idx="20"/>
          </p:nvPr>
        </p:nvSpPr>
        <p:spPr>
          <a:xfrm>
            <a:off x="6291815" y="4468355"/>
            <a:ext cx="548640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No.</a:t>
            </a:r>
          </a:p>
        </p:txBody>
      </p:sp>
      <p:sp>
        <p:nvSpPr>
          <p:cNvPr id="24" name="Text Placeholder 23">
            <a:extLst>
              <a:ext uri="{FF2B5EF4-FFF2-40B4-BE49-F238E27FC236}">
                <a16:creationId xmlns:a16="http://schemas.microsoft.com/office/drawing/2014/main" id="{CBE43B7C-0BD8-958A-A4B7-4D8E91C5A52A}"/>
              </a:ext>
            </a:extLst>
          </p:cNvPr>
          <p:cNvSpPr>
            <a:spLocks noGrp="1"/>
          </p:cNvSpPr>
          <p:nvPr>
            <p:ph type="body" sz="quarter" idx="21"/>
          </p:nvPr>
        </p:nvSpPr>
        <p:spPr>
          <a:xfrm>
            <a:off x="993923" y="5525249"/>
            <a:ext cx="4846320" cy="914400"/>
          </a:xfrm>
          <a:prstGeom prst="roundRect">
            <a:avLst/>
          </a:prstGeom>
          <a:ln w="38100">
            <a:solidFill>
              <a:srgbClr val="00529B"/>
            </a:solidFill>
          </a:ln>
        </p:spPr>
        <p:txBody>
          <a:bodyPr anchor="ctr">
            <a:normAutofit/>
          </a:bodyPr>
          <a:lstStyle/>
          <a:p>
            <a:pPr marL="0" indent="0">
              <a:buNone/>
            </a:pPr>
            <a:r>
              <a:rPr lang="en-US" sz="1800" b="1">
                <a:ln>
                  <a:noFill/>
                </a:ln>
                <a:solidFill>
                  <a:srgbClr val="2F5597"/>
                </a:solidFill>
                <a:latin typeface="Arial" panose="020B0604020202020204" pitchFamily="34" charset="0"/>
                <a:cs typeface="Arial" panose="020B0604020202020204" pitchFamily="34" charset="0"/>
              </a:rPr>
              <a:t>What else do I need to know about this type of plan?</a:t>
            </a:r>
          </a:p>
        </p:txBody>
      </p:sp>
      <p:grpSp>
        <p:nvGrpSpPr>
          <p:cNvPr id="13" name="Group 12">
            <a:extLst>
              <a:ext uri="{FF2B5EF4-FFF2-40B4-BE49-F238E27FC236}">
                <a16:creationId xmlns:a16="http://schemas.microsoft.com/office/drawing/2014/main" id="{CF6D07CB-7A46-2CA6-152B-EFD51A7F0638}"/>
              </a:ext>
              <a:ext uri="{C183D7F6-B498-43B3-948B-1728B52AA6E4}">
                <adec:decorative xmlns:adec="http://schemas.microsoft.com/office/drawing/2017/decorative" val="1"/>
              </a:ext>
            </a:extLst>
          </p:cNvPr>
          <p:cNvGrpSpPr/>
          <p:nvPr/>
        </p:nvGrpSpPr>
        <p:grpSpPr>
          <a:xfrm>
            <a:off x="5900561" y="5677561"/>
            <a:ext cx="330935" cy="640080"/>
            <a:chOff x="5732904" y="1273307"/>
            <a:chExt cx="291978" cy="701186"/>
          </a:xfrm>
        </p:grpSpPr>
        <p:sp>
          <p:nvSpPr>
            <p:cNvPr id="14" name="Isosceles Triangle 13">
              <a:extLst>
                <a:ext uri="{FF2B5EF4-FFF2-40B4-BE49-F238E27FC236}">
                  <a16:creationId xmlns:a16="http://schemas.microsoft.com/office/drawing/2014/main" id="{B679C000-2BCE-9D39-4112-39F560B7DE9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C0358FC-C02D-F7F3-3CB6-C9B0724282D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24">
            <a:extLst>
              <a:ext uri="{FF2B5EF4-FFF2-40B4-BE49-F238E27FC236}">
                <a16:creationId xmlns:a16="http://schemas.microsoft.com/office/drawing/2014/main" id="{67CED2DA-68A3-F9EA-57A5-0F8FD5D4816D}"/>
              </a:ext>
            </a:extLst>
          </p:cNvPr>
          <p:cNvSpPr>
            <a:spLocks noGrp="1"/>
          </p:cNvSpPr>
          <p:nvPr>
            <p:ph type="body" sz="quarter" idx="22"/>
          </p:nvPr>
        </p:nvSpPr>
        <p:spPr>
          <a:xfrm>
            <a:off x="6291815" y="5525249"/>
            <a:ext cx="548640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The plan decides how much you pay for services.</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11</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123003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bg/>
                                          </p:spTgt>
                                        </p:tgtEl>
                                        <p:attrNameLst>
                                          <p:attrName>style.visibility</p:attrName>
                                        </p:attrNameLst>
                                      </p:cBhvr>
                                      <p:to>
                                        <p:strVal val="visible"/>
                                      </p:to>
                                    </p:set>
                                    <p:animEffect transition="in" filter="wipe(left)">
                                      <p:cBhvr>
                                        <p:cTn id="13" dur="500"/>
                                        <p:tgtEl>
                                          <p:spTgt spid="1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bg/>
                                          </p:spTgt>
                                        </p:tgtEl>
                                        <p:attrNameLst>
                                          <p:attrName>style.visibility</p:attrName>
                                        </p:attrNameLst>
                                      </p:cBhvr>
                                      <p:to>
                                        <p:strVal val="visible"/>
                                      </p:to>
                                    </p:set>
                                    <p:animEffect transition="in" filter="wipe(left)">
                                      <p:cBhvr>
                                        <p:cTn id="27" dur="500"/>
                                        <p:tgtEl>
                                          <p:spTgt spid="1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left)">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bg/>
                                          </p:spTgt>
                                        </p:tgtEl>
                                        <p:attrNameLst>
                                          <p:attrName>style.visibility</p:attrName>
                                        </p:attrNameLst>
                                      </p:cBhvr>
                                      <p:to>
                                        <p:strVal val="visible"/>
                                      </p:to>
                                    </p:set>
                                    <p:animEffect transition="in" filter="wipe(left)">
                                      <p:cBhvr>
                                        <p:cTn id="41" dur="500"/>
                                        <p:tgtEl>
                                          <p:spTgt spid="2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left)">
                                      <p:cBhvr>
                                        <p:cTn id="44" dur="500"/>
                                        <p:tgtEl>
                                          <p:spTgt spid="2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3">
                                            <p:bg/>
                                          </p:spTgt>
                                        </p:tgtEl>
                                        <p:attrNameLst>
                                          <p:attrName>style.visibility</p:attrName>
                                        </p:attrNameLst>
                                      </p:cBhvr>
                                      <p:to>
                                        <p:strVal val="visible"/>
                                      </p:to>
                                    </p:set>
                                    <p:animEffect transition="in" filter="wipe(left)">
                                      <p:cBhvr>
                                        <p:cTn id="55" dur="500"/>
                                        <p:tgtEl>
                                          <p:spTgt spid="2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xEl>
                                              <p:pRg st="0" end="0"/>
                                            </p:txEl>
                                          </p:spTgt>
                                        </p:tgtEl>
                                        <p:attrNameLst>
                                          <p:attrName>style.visibility</p:attrName>
                                        </p:attrNameLst>
                                      </p:cBhvr>
                                      <p:to>
                                        <p:strVal val="visible"/>
                                      </p:to>
                                    </p:set>
                                    <p:animEffect transition="in" filter="wipe(left)">
                                      <p:cBhvr>
                                        <p:cTn id="58" dur="500"/>
                                        <p:tgtEl>
                                          <p:spTgt spid="2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5">
                                            <p:bg/>
                                          </p:spTgt>
                                        </p:tgtEl>
                                        <p:attrNameLst>
                                          <p:attrName>style.visibility</p:attrName>
                                        </p:attrNameLst>
                                      </p:cBhvr>
                                      <p:to>
                                        <p:strVal val="visible"/>
                                      </p:to>
                                    </p:set>
                                    <p:animEffect transition="in" filter="wipe(left)">
                                      <p:cBhvr>
                                        <p:cTn id="69" dur="500"/>
                                        <p:tgtEl>
                                          <p:spTgt spid="25">
                                            <p:bg/>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5">
                                            <p:txEl>
                                              <p:pRg st="0" end="0"/>
                                            </p:txEl>
                                          </p:spTgt>
                                        </p:tgtEl>
                                        <p:attrNameLst>
                                          <p:attrName>style.visibility</p:attrName>
                                        </p:attrNameLst>
                                      </p:cBhvr>
                                      <p:to>
                                        <p:strVal val="visible"/>
                                      </p:to>
                                    </p:set>
                                    <p:animEffect transition="in" filter="wipe(left)">
                                      <p:cBhvr>
                                        <p:cTn id="7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7" grpId="0" uiExpand="1" build="p" animBg="1"/>
      <p:bldP spid="18" grpId="0" uiExpand="1" animBg="1"/>
      <p:bldP spid="19" grpId="0" uiExpand="1" build="p" animBg="1"/>
      <p:bldP spid="20" grpId="0" uiExpand="1" animBg="1"/>
      <p:bldP spid="21" grpId="0" uiExpand="1" build="p" animBg="1"/>
      <p:bldP spid="22" grpId="0" uiExpand="1" animBg="1"/>
      <p:bldP spid="23" grpId="0" uiExpand="1" build="p" animBg="1"/>
      <p:bldP spid="24" grpId="0" uiExpand="1" animBg="1"/>
      <p:bldP spid="25"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3000"/>
              <a:t>Medical Savings Account (MSA) Plans</a:t>
            </a:r>
          </a:p>
        </p:txBody>
      </p:sp>
      <p:sp>
        <p:nvSpPr>
          <p:cNvPr id="8" name="Text Placeholder 7">
            <a:extLst>
              <a:ext uri="{FF2B5EF4-FFF2-40B4-BE49-F238E27FC236}">
                <a16:creationId xmlns:a16="http://schemas.microsoft.com/office/drawing/2014/main" id="{699BA866-6FE2-89D4-9171-D16DAB4ABE9D}"/>
              </a:ext>
            </a:extLst>
          </p:cNvPr>
          <p:cNvSpPr>
            <a:spLocks noGrp="1"/>
          </p:cNvSpPr>
          <p:nvPr>
            <p:ph type="body" sz="quarter" idx="13"/>
          </p:nvPr>
        </p:nvSpPr>
        <p:spPr>
          <a:xfrm>
            <a:off x="1028792" y="1682283"/>
            <a:ext cx="4846320" cy="914400"/>
          </a:xfrm>
          <a:prstGeom prst="roundRect">
            <a:avLst/>
          </a:prstGeom>
          <a:ln w="38100">
            <a:solidFill>
              <a:srgbClr val="2F5597"/>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Can I get my health care from any doctor, other health care provider, or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16429" y="1798205"/>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D221FA53-417E-2F9E-4C6D-13EB6DC97FE9}"/>
              </a:ext>
            </a:extLst>
          </p:cNvPr>
          <p:cNvSpPr>
            <a:spLocks noGrp="1"/>
          </p:cNvSpPr>
          <p:nvPr>
            <p:ph type="body" sz="quarter" idx="14"/>
          </p:nvPr>
        </p:nvSpPr>
        <p:spPr>
          <a:xfrm>
            <a:off x="6316888" y="1671098"/>
            <a:ext cx="4846320" cy="914400"/>
          </a:xfrm>
          <a:prstGeom prst="roundRect">
            <a:avLst/>
          </a:prstGeom>
          <a:ln w="38100">
            <a:solidFill>
              <a:srgbClr val="FEBF22"/>
            </a:solidFill>
          </a:ln>
        </p:spPr>
        <p:txBody>
          <a:bodyPr anchor="ctr">
            <a:normAutofit/>
          </a:bodyPr>
          <a:lstStyle/>
          <a:p>
            <a:pPr marL="0" indent="0" algn="ctr">
              <a:buNone/>
            </a:pPr>
            <a:r>
              <a:rPr lang="en-US" sz="1800"/>
              <a:t>Yes.</a:t>
            </a:r>
          </a:p>
        </p:txBody>
      </p:sp>
      <p:sp>
        <p:nvSpPr>
          <p:cNvPr id="17" name="Text Placeholder 16">
            <a:extLst>
              <a:ext uri="{FF2B5EF4-FFF2-40B4-BE49-F238E27FC236}">
                <a16:creationId xmlns:a16="http://schemas.microsoft.com/office/drawing/2014/main" id="{A449955E-7B5A-1F64-43C7-5C5EFCB5A82B}"/>
              </a:ext>
            </a:extLst>
          </p:cNvPr>
          <p:cNvSpPr>
            <a:spLocks noGrp="1"/>
          </p:cNvSpPr>
          <p:nvPr>
            <p:ph type="body" sz="quarter" idx="15"/>
          </p:nvPr>
        </p:nvSpPr>
        <p:spPr>
          <a:xfrm>
            <a:off x="1028792" y="2757221"/>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Do these plans cover prescription drugs?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16429" y="2882441"/>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 Placeholder 17">
            <a:extLst>
              <a:ext uri="{FF2B5EF4-FFF2-40B4-BE49-F238E27FC236}">
                <a16:creationId xmlns:a16="http://schemas.microsoft.com/office/drawing/2014/main" id="{F9D00F0D-CCE4-D09D-0C46-FCA9D147646E}"/>
              </a:ext>
            </a:extLst>
          </p:cNvPr>
          <p:cNvSpPr>
            <a:spLocks noGrp="1"/>
          </p:cNvSpPr>
          <p:nvPr>
            <p:ph type="body" sz="quarter" idx="16"/>
          </p:nvPr>
        </p:nvSpPr>
        <p:spPr>
          <a:xfrm>
            <a:off x="6316888" y="2758903"/>
            <a:ext cx="4846320" cy="914400"/>
          </a:xfrm>
          <a:prstGeom prst="roundRect">
            <a:avLst/>
          </a:prstGeom>
          <a:ln w="38100">
            <a:solidFill>
              <a:srgbClr val="FEBF22"/>
            </a:solidFill>
          </a:ln>
        </p:spPr>
        <p:txBody>
          <a:bodyPr anchor="ctr">
            <a:normAutofit/>
          </a:bodyPr>
          <a:lstStyle/>
          <a:p>
            <a:pPr marL="0" indent="0" algn="ctr">
              <a:buNone/>
            </a:pPr>
            <a:r>
              <a:rPr lang="en-US" sz="1800"/>
              <a:t>No.</a:t>
            </a:r>
          </a:p>
        </p:txBody>
      </p:sp>
      <p:sp>
        <p:nvSpPr>
          <p:cNvPr id="19" name="Text Placeholder 18">
            <a:extLst>
              <a:ext uri="{FF2B5EF4-FFF2-40B4-BE49-F238E27FC236}">
                <a16:creationId xmlns:a16="http://schemas.microsoft.com/office/drawing/2014/main" id="{C8DBC730-CB54-A5CC-5F92-2663332D12E8}"/>
              </a:ext>
            </a:extLst>
          </p:cNvPr>
          <p:cNvSpPr>
            <a:spLocks noGrp="1"/>
          </p:cNvSpPr>
          <p:nvPr>
            <p:ph type="body" sz="quarter" idx="17"/>
          </p:nvPr>
        </p:nvSpPr>
        <p:spPr>
          <a:xfrm>
            <a:off x="1028792" y="3798222"/>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Do I have to get a referral to use a specialist?</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3893091"/>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 Placeholder 19">
            <a:extLst>
              <a:ext uri="{FF2B5EF4-FFF2-40B4-BE49-F238E27FC236}">
                <a16:creationId xmlns:a16="http://schemas.microsoft.com/office/drawing/2014/main" id="{8254DAB9-8421-98B8-186E-735703836124}"/>
              </a:ext>
            </a:extLst>
          </p:cNvPr>
          <p:cNvSpPr>
            <a:spLocks noGrp="1"/>
          </p:cNvSpPr>
          <p:nvPr>
            <p:ph type="body" sz="quarter" idx="18"/>
          </p:nvPr>
        </p:nvSpPr>
        <p:spPr>
          <a:xfrm>
            <a:off x="6316888" y="3803106"/>
            <a:ext cx="4846320" cy="914400"/>
          </a:xfrm>
          <a:prstGeom prst="roundRect">
            <a:avLst/>
          </a:prstGeom>
          <a:ln w="38100">
            <a:solidFill>
              <a:srgbClr val="FEBF22"/>
            </a:solidFill>
          </a:ln>
        </p:spPr>
        <p:txBody>
          <a:bodyPr anchor="ctr">
            <a:normAutofit/>
          </a:bodyPr>
          <a:lstStyle/>
          <a:p>
            <a:pPr marL="0" indent="0" algn="ctr">
              <a:buNone/>
            </a:pPr>
            <a:r>
              <a:rPr lang="en-US" sz="1800"/>
              <a:t>No.</a:t>
            </a:r>
          </a:p>
        </p:txBody>
      </p:sp>
      <p:sp>
        <p:nvSpPr>
          <p:cNvPr id="21" name="Text Placeholder 20">
            <a:extLst>
              <a:ext uri="{FF2B5EF4-FFF2-40B4-BE49-F238E27FC236}">
                <a16:creationId xmlns:a16="http://schemas.microsoft.com/office/drawing/2014/main" id="{62051EE6-2484-F598-074A-753F151AF095}"/>
              </a:ext>
            </a:extLst>
          </p:cNvPr>
          <p:cNvSpPr>
            <a:spLocks noGrp="1"/>
          </p:cNvSpPr>
          <p:nvPr>
            <p:ph type="body" sz="quarter" idx="19"/>
          </p:nvPr>
        </p:nvSpPr>
        <p:spPr>
          <a:xfrm>
            <a:off x="1028792" y="4864656"/>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What else do I need to know about this type of plan?</a:t>
            </a:r>
          </a:p>
        </p:txBody>
      </p:sp>
      <p:grpSp>
        <p:nvGrpSpPr>
          <p:cNvPr id="12" name="Group 11">
            <a:extLst>
              <a:ext uri="{FF2B5EF4-FFF2-40B4-BE49-F238E27FC236}">
                <a16:creationId xmlns:a16="http://schemas.microsoft.com/office/drawing/2014/main" id="{0A2C0780-943C-D4E0-6FD5-A33A5D88987C}"/>
              </a:ext>
              <a:ext uri="{C183D7F6-B498-43B3-948B-1728B52AA6E4}">
                <adec:decorative xmlns:adec="http://schemas.microsoft.com/office/drawing/2017/decorative" val="1"/>
              </a:ext>
            </a:extLst>
          </p:cNvPr>
          <p:cNvGrpSpPr/>
          <p:nvPr/>
        </p:nvGrpSpPr>
        <p:grpSpPr>
          <a:xfrm>
            <a:off x="5916429" y="4985804"/>
            <a:ext cx="291978" cy="640080"/>
            <a:chOff x="5732904" y="1273307"/>
            <a:chExt cx="291978" cy="701186"/>
          </a:xfrm>
        </p:grpSpPr>
        <p:sp>
          <p:nvSpPr>
            <p:cNvPr id="13" name="Isosceles Triangle 12">
              <a:extLst>
                <a:ext uri="{FF2B5EF4-FFF2-40B4-BE49-F238E27FC236}">
                  <a16:creationId xmlns:a16="http://schemas.microsoft.com/office/drawing/2014/main" id="{D74E357D-9B6B-27AF-7B69-B2620747459B}"/>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5597"/>
                </a:solidFill>
              </a:endParaRPr>
            </a:p>
          </p:txBody>
        </p:sp>
        <p:cxnSp>
          <p:nvCxnSpPr>
            <p:cNvPr id="14" name="Straight Connector 13">
              <a:extLst>
                <a:ext uri="{FF2B5EF4-FFF2-40B4-BE49-F238E27FC236}">
                  <a16:creationId xmlns:a16="http://schemas.microsoft.com/office/drawing/2014/main" id="{69B84483-D490-EA47-1134-D67E8BC0C036}"/>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 Placeholder 21">
            <a:extLst>
              <a:ext uri="{FF2B5EF4-FFF2-40B4-BE49-F238E27FC236}">
                <a16:creationId xmlns:a16="http://schemas.microsoft.com/office/drawing/2014/main" id="{311AB8B3-6EE3-09AC-5824-54C1961BDCAD}"/>
              </a:ext>
            </a:extLst>
          </p:cNvPr>
          <p:cNvSpPr>
            <a:spLocks noGrp="1"/>
          </p:cNvSpPr>
          <p:nvPr>
            <p:ph type="body" sz="quarter" idx="20"/>
          </p:nvPr>
        </p:nvSpPr>
        <p:spPr>
          <a:xfrm>
            <a:off x="6316888" y="4864656"/>
            <a:ext cx="4846320" cy="914400"/>
          </a:xfrm>
          <a:prstGeom prst="roundRect">
            <a:avLst/>
          </a:prstGeom>
          <a:ln w="38100">
            <a:solidFill>
              <a:srgbClr val="FEBF22"/>
            </a:solid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MSA plans combine a high-deductible insurance plan with a medical savings account.</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12</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396091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bg/>
                                          </p:spTgt>
                                        </p:tgtEl>
                                        <p:attrNameLst>
                                          <p:attrName>style.visibility</p:attrName>
                                        </p:attrNameLst>
                                      </p:cBhvr>
                                      <p:to>
                                        <p:strVal val="visible"/>
                                      </p:to>
                                    </p:set>
                                    <p:animEffect transition="in" filter="wipe(left)">
                                      <p:cBhvr>
                                        <p:cTn id="27" dur="500"/>
                                        <p:tgtEl>
                                          <p:spTgt spid="18">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wipe(left)">
                                      <p:cBhvr>
                                        <p:cTn id="30" dur="500"/>
                                        <p:tgtEl>
                                          <p:spTgt spid="1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bg/>
                                          </p:spTgt>
                                        </p:tgtEl>
                                        <p:attrNameLst>
                                          <p:attrName>style.visibility</p:attrName>
                                        </p:attrNameLst>
                                      </p:cBhvr>
                                      <p:to>
                                        <p:strVal val="visible"/>
                                      </p:to>
                                    </p:set>
                                    <p:animEffect transition="in" filter="wipe(left)">
                                      <p:cBhvr>
                                        <p:cTn id="41" dur="500"/>
                                        <p:tgtEl>
                                          <p:spTgt spid="20">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0">
                                            <p:txEl>
                                              <p:pRg st="0" end="0"/>
                                            </p:txEl>
                                          </p:spTgt>
                                        </p:tgtEl>
                                        <p:attrNameLst>
                                          <p:attrName>style.visibility</p:attrName>
                                        </p:attrNameLst>
                                      </p:cBhvr>
                                      <p:to>
                                        <p:strVal val="visible"/>
                                      </p:to>
                                    </p:set>
                                    <p:animEffect transition="in" filter="wipe(left)">
                                      <p:cBhvr>
                                        <p:cTn id="44" dur="500"/>
                                        <p:tgtEl>
                                          <p:spTgt spid="2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2">
                                            <p:bg/>
                                          </p:spTgt>
                                        </p:tgtEl>
                                        <p:attrNameLst>
                                          <p:attrName>style.visibility</p:attrName>
                                        </p:attrNameLst>
                                      </p:cBhvr>
                                      <p:to>
                                        <p:strVal val="visible"/>
                                      </p:to>
                                    </p:set>
                                    <p:animEffect transition="in" filter="wipe(left)">
                                      <p:cBhvr>
                                        <p:cTn id="55" dur="500"/>
                                        <p:tgtEl>
                                          <p:spTgt spid="22">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wipe(left)">
                                      <p:cBhvr>
                                        <p:cTn id="5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P spid="16" grpId="0" uiExpand="1" build="p" animBg="1"/>
      <p:bldP spid="17" grpId="0" uiExpand="1" animBg="1"/>
      <p:bldP spid="18" grpId="0" uiExpand="1" build="p" animBg="1"/>
      <p:bldP spid="19" grpId="0" uiExpand="1" animBg="1"/>
      <p:bldP spid="20" grpId="0" uiExpand="1" build="p" animBg="1"/>
      <p:bldP spid="21" grpId="0" uiExpand="1" animBg="1"/>
      <p:bldP spid="22"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b="0"/>
              <a:t>What Are Medicare Advantage Plan Costs?</a:t>
            </a:r>
          </a:p>
        </p:txBody>
      </p:sp>
      <p:sp>
        <p:nvSpPr>
          <p:cNvPr id="5" name="Content Placeholder 4">
            <a:extLst>
              <a:ext uri="{FF2B5EF4-FFF2-40B4-BE49-F238E27FC236}">
                <a16:creationId xmlns:a16="http://schemas.microsoft.com/office/drawing/2014/main" id="{B70C21A9-16A9-036A-4615-856FA786E071}"/>
              </a:ext>
            </a:extLst>
          </p:cNvPr>
          <p:cNvSpPr>
            <a:spLocks noGrp="1"/>
          </p:cNvSpPr>
          <p:nvPr>
            <p:ph sz="quarter" idx="13"/>
          </p:nvPr>
        </p:nvSpPr>
        <p:spPr>
          <a:xfrm>
            <a:off x="4511692" y="1032550"/>
            <a:ext cx="3200400" cy="3200400"/>
          </a:xfrm>
          <a:prstGeom prst="ellipse">
            <a:avLst/>
          </a:prstGeom>
          <a:solidFill>
            <a:srgbClr val="203864"/>
          </a:solidFill>
          <a:ln>
            <a:noFill/>
          </a:ln>
        </p:spPr>
        <p:txBody>
          <a:bodyPr wrap="square" lIns="0" rIns="0" anchor="ctr">
            <a:noAutofit/>
          </a:bodyPr>
          <a:lstStyle/>
          <a:p>
            <a:pPr marL="0" marR="0" lvl="0" indent="0" algn="ctr" defTabSz="889000" rtl="0" eaLnBrk="1" fontAlgn="auto" latinLnBrk="0" hangingPunct="1">
              <a:lnSpc>
                <a:spcPct val="100000"/>
              </a:lnSpc>
              <a:spcBef>
                <a:spcPct val="0"/>
              </a:spcBef>
              <a:spcAft>
                <a:spcPts val="6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Your </a:t>
            </a:r>
            <a:b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out-of-pocket costs </a:t>
            </a:r>
            <a:b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 a Medicare Advantage Plan vary depending on:</a:t>
            </a: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Arrow: Left 28">
            <a:extLst>
              <a:ext uri="{FF2B5EF4-FFF2-40B4-BE49-F238E27FC236}">
                <a16:creationId xmlns:a16="http://schemas.microsoft.com/office/drawing/2014/main" id="{891F748F-9365-49FF-8D83-1737399DF805}"/>
              </a:ext>
              <a:ext uri="{C183D7F6-B498-43B3-948B-1728B52AA6E4}">
                <adec:decorative xmlns:adec="http://schemas.microsoft.com/office/drawing/2017/decorative" val="1"/>
              </a:ext>
            </a:extLst>
          </p:cNvPr>
          <p:cNvSpPr/>
          <p:nvPr/>
        </p:nvSpPr>
        <p:spPr>
          <a:xfrm rot="916823">
            <a:off x="3133002" y="1676456"/>
            <a:ext cx="1625872"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6" name="Content Placeholder 5">
            <a:extLst>
              <a:ext uri="{FF2B5EF4-FFF2-40B4-BE49-F238E27FC236}">
                <a16:creationId xmlns:a16="http://schemas.microsoft.com/office/drawing/2014/main" id="{BC92A850-8C51-43A3-5647-2E1FFB4D6FB7}"/>
              </a:ext>
            </a:extLst>
          </p:cNvPr>
          <p:cNvSpPr>
            <a:spLocks noGrp="1"/>
          </p:cNvSpPr>
          <p:nvPr>
            <p:ph sz="quarter" idx="14"/>
          </p:nvPr>
        </p:nvSpPr>
        <p:spPr>
          <a:xfrm>
            <a:off x="883014" y="1192505"/>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Premiums</a:t>
            </a:r>
            <a:endParaRPr kumimoji="0" lang="en-US" sz="2000" b="0" i="0" u="none" strike="sng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Arrow: Left 29">
            <a:extLst>
              <a:ext uri="{FF2B5EF4-FFF2-40B4-BE49-F238E27FC236}">
                <a16:creationId xmlns:a16="http://schemas.microsoft.com/office/drawing/2014/main" id="{9089E1A2-CB24-4700-B755-5153D1AB62D7}"/>
              </a:ext>
              <a:ext uri="{C183D7F6-B498-43B3-948B-1728B52AA6E4}">
                <adec:decorative xmlns:adec="http://schemas.microsoft.com/office/drawing/2017/decorative" val="1"/>
              </a:ext>
            </a:extLst>
          </p:cNvPr>
          <p:cNvSpPr/>
          <p:nvPr/>
        </p:nvSpPr>
        <p:spPr>
          <a:xfrm rot="20857726">
            <a:off x="3583837" y="2915005"/>
            <a:ext cx="1067419"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7" name="Content Placeholder 6">
            <a:extLst>
              <a:ext uri="{FF2B5EF4-FFF2-40B4-BE49-F238E27FC236}">
                <a16:creationId xmlns:a16="http://schemas.microsoft.com/office/drawing/2014/main" id="{2FFA7175-D821-7A92-C465-2FA06E528870}"/>
              </a:ext>
            </a:extLst>
          </p:cNvPr>
          <p:cNvSpPr>
            <a:spLocks noGrp="1"/>
          </p:cNvSpPr>
          <p:nvPr>
            <p:ph sz="quarter" idx="15"/>
          </p:nvPr>
        </p:nvSpPr>
        <p:spPr>
          <a:xfrm>
            <a:off x="1295400" y="2810747"/>
            <a:ext cx="2286000" cy="1097280"/>
          </a:xfrm>
          <a:prstGeom prst="roundRect">
            <a:avLst/>
          </a:prstGeom>
          <a:solidFill>
            <a:srgbClr val="4472C4"/>
          </a:solidFill>
        </p:spPr>
        <p:txBody>
          <a:bodyPr anchor="ctr">
            <a:normAutofit/>
          </a:bodyPr>
          <a:lstStyle/>
          <a:p>
            <a:pPr marL="0" indent="0" algn="ctr">
              <a:buNone/>
            </a:pPr>
            <a:r>
              <a:rPr lang="en-US" sz="2000" kern="1200">
                <a:solidFill>
                  <a:schemeClr val="bg1"/>
                </a:solidFill>
                <a:latin typeface="Arial" panose="020B0604020202020204" pitchFamily="34" charset="0"/>
                <a:cs typeface="Arial" panose="020B0604020202020204" pitchFamily="34" charset="0"/>
              </a:rPr>
              <a:t>Deductibles</a:t>
            </a:r>
          </a:p>
        </p:txBody>
      </p:sp>
      <p:sp>
        <p:nvSpPr>
          <p:cNvPr id="31" name="Arrow: Left 30">
            <a:extLst>
              <a:ext uri="{FF2B5EF4-FFF2-40B4-BE49-F238E27FC236}">
                <a16:creationId xmlns:a16="http://schemas.microsoft.com/office/drawing/2014/main" id="{2B03084A-3A0C-451C-BCD2-5D20F8E43C92}"/>
              </a:ext>
              <a:ext uri="{C183D7F6-B498-43B3-948B-1728B52AA6E4}">
                <adec:decorative xmlns:adec="http://schemas.microsoft.com/office/drawing/2017/decorative" val="1"/>
              </a:ext>
            </a:extLst>
          </p:cNvPr>
          <p:cNvSpPr/>
          <p:nvPr/>
        </p:nvSpPr>
        <p:spPr>
          <a:xfrm rot="19020036">
            <a:off x="4230817" y="3747207"/>
            <a:ext cx="879724"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8" name="Content Placeholder 7">
            <a:extLst>
              <a:ext uri="{FF2B5EF4-FFF2-40B4-BE49-F238E27FC236}">
                <a16:creationId xmlns:a16="http://schemas.microsoft.com/office/drawing/2014/main" id="{CACB804B-B1B0-3BFA-37B5-03F22A0045D4}"/>
              </a:ext>
            </a:extLst>
          </p:cNvPr>
          <p:cNvSpPr>
            <a:spLocks noGrp="1"/>
          </p:cNvSpPr>
          <p:nvPr>
            <p:ph sz="quarter" idx="16"/>
          </p:nvPr>
        </p:nvSpPr>
        <p:spPr>
          <a:xfrm>
            <a:off x="2110385" y="4331382"/>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Copayments or coinsurance</a:t>
            </a:r>
          </a:p>
        </p:txBody>
      </p:sp>
      <p:sp>
        <p:nvSpPr>
          <p:cNvPr id="32" name="Arrow: Left 31">
            <a:extLst>
              <a:ext uri="{FF2B5EF4-FFF2-40B4-BE49-F238E27FC236}">
                <a16:creationId xmlns:a16="http://schemas.microsoft.com/office/drawing/2014/main" id="{3B43A8BE-DDD8-4998-A4F7-B2FB3CE94D08}"/>
              </a:ext>
              <a:ext uri="{C183D7F6-B498-43B3-948B-1728B52AA6E4}">
                <adec:decorative xmlns:adec="http://schemas.microsoft.com/office/drawing/2017/decorative" val="1"/>
              </a:ext>
            </a:extLst>
          </p:cNvPr>
          <p:cNvSpPr/>
          <p:nvPr/>
        </p:nvSpPr>
        <p:spPr>
          <a:xfrm rot="16200000">
            <a:off x="5747524" y="4271930"/>
            <a:ext cx="660808"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9" name="Content Placeholder 8">
            <a:extLst>
              <a:ext uri="{FF2B5EF4-FFF2-40B4-BE49-F238E27FC236}">
                <a16:creationId xmlns:a16="http://schemas.microsoft.com/office/drawing/2014/main" id="{79428FC9-4118-F923-FC84-D27F4E57C2E8}"/>
              </a:ext>
            </a:extLst>
          </p:cNvPr>
          <p:cNvSpPr>
            <a:spLocks noGrp="1"/>
          </p:cNvSpPr>
          <p:nvPr>
            <p:ph sz="quarter" idx="17"/>
          </p:nvPr>
        </p:nvSpPr>
        <p:spPr>
          <a:xfrm>
            <a:off x="4934928" y="4929572"/>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health care services you get</a:t>
            </a:r>
          </a:p>
        </p:txBody>
      </p:sp>
      <p:sp>
        <p:nvSpPr>
          <p:cNvPr id="33" name="Arrow: Left 32">
            <a:extLst>
              <a:ext uri="{FF2B5EF4-FFF2-40B4-BE49-F238E27FC236}">
                <a16:creationId xmlns:a16="http://schemas.microsoft.com/office/drawing/2014/main" id="{73CEE4A6-6001-43CA-97BC-1C489D9AE1FC}"/>
              </a:ext>
              <a:ext uri="{C183D7F6-B498-43B3-948B-1728B52AA6E4}">
                <adec:decorative xmlns:adec="http://schemas.microsoft.com/office/drawing/2017/decorative" val="1"/>
              </a:ext>
            </a:extLst>
          </p:cNvPr>
          <p:cNvSpPr/>
          <p:nvPr/>
        </p:nvSpPr>
        <p:spPr>
          <a:xfrm rot="13353134">
            <a:off x="7043880" y="3808698"/>
            <a:ext cx="890886"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0" name="Content Placeholder 9">
            <a:extLst>
              <a:ext uri="{FF2B5EF4-FFF2-40B4-BE49-F238E27FC236}">
                <a16:creationId xmlns:a16="http://schemas.microsoft.com/office/drawing/2014/main" id="{E84DDD85-571D-A2F0-E948-DE94B3A908A8}"/>
              </a:ext>
            </a:extLst>
          </p:cNvPr>
          <p:cNvSpPr>
            <a:spLocks noGrp="1"/>
          </p:cNvSpPr>
          <p:nvPr>
            <p:ph sz="quarter" idx="18"/>
          </p:nvPr>
        </p:nvSpPr>
        <p:spPr>
          <a:xfrm>
            <a:off x="7768334" y="4350968"/>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Extra benefits/premium</a:t>
            </a:r>
          </a:p>
        </p:txBody>
      </p:sp>
      <p:sp>
        <p:nvSpPr>
          <p:cNvPr id="53" name="Arrow: Left 52">
            <a:extLst>
              <a:ext uri="{FF2B5EF4-FFF2-40B4-BE49-F238E27FC236}">
                <a16:creationId xmlns:a16="http://schemas.microsoft.com/office/drawing/2014/main" id="{64AA6A07-6E95-4C26-8ADA-4DB5FF2EE4A2}"/>
              </a:ext>
              <a:ext uri="{C183D7F6-B498-43B3-948B-1728B52AA6E4}">
                <adec:decorative xmlns:adec="http://schemas.microsoft.com/office/drawing/2017/decorative" val="1"/>
              </a:ext>
            </a:extLst>
          </p:cNvPr>
          <p:cNvSpPr/>
          <p:nvPr/>
        </p:nvSpPr>
        <p:spPr>
          <a:xfrm rot="11731843">
            <a:off x="7550746" y="2913810"/>
            <a:ext cx="963684"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Content Placeholder 10">
            <a:extLst>
              <a:ext uri="{FF2B5EF4-FFF2-40B4-BE49-F238E27FC236}">
                <a16:creationId xmlns:a16="http://schemas.microsoft.com/office/drawing/2014/main" id="{BF65A7AF-C3FD-3483-97C2-C6CDCBE410A8}"/>
              </a:ext>
            </a:extLst>
          </p:cNvPr>
          <p:cNvSpPr>
            <a:spLocks noGrp="1"/>
          </p:cNvSpPr>
          <p:nvPr>
            <p:ph sz="quarter" idx="19"/>
          </p:nvPr>
        </p:nvSpPr>
        <p:spPr>
          <a:xfrm>
            <a:off x="8507371" y="2810747"/>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Yearly out-of-pocket costs</a:t>
            </a:r>
          </a:p>
        </p:txBody>
      </p:sp>
      <p:sp>
        <p:nvSpPr>
          <p:cNvPr id="54" name="Arrow: Left 53">
            <a:extLst>
              <a:ext uri="{FF2B5EF4-FFF2-40B4-BE49-F238E27FC236}">
                <a16:creationId xmlns:a16="http://schemas.microsoft.com/office/drawing/2014/main" id="{01CCAE0D-845E-4573-9204-0B561BE68539}"/>
              </a:ext>
              <a:ext uri="{C183D7F6-B498-43B3-948B-1728B52AA6E4}">
                <adec:decorative xmlns:adec="http://schemas.microsoft.com/office/drawing/2017/decorative" val="1"/>
              </a:ext>
            </a:extLst>
          </p:cNvPr>
          <p:cNvSpPr/>
          <p:nvPr/>
        </p:nvSpPr>
        <p:spPr>
          <a:xfrm rot="9821686">
            <a:off x="7451711" y="1639597"/>
            <a:ext cx="1636812"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 name="Content Placeholder 11">
            <a:extLst>
              <a:ext uri="{FF2B5EF4-FFF2-40B4-BE49-F238E27FC236}">
                <a16:creationId xmlns:a16="http://schemas.microsoft.com/office/drawing/2014/main" id="{4EC29A46-C02A-8636-755C-C194745C0EB4}"/>
              </a:ext>
            </a:extLst>
          </p:cNvPr>
          <p:cNvSpPr>
            <a:spLocks noGrp="1"/>
          </p:cNvSpPr>
          <p:nvPr>
            <p:ph sz="quarter" idx="20"/>
          </p:nvPr>
        </p:nvSpPr>
        <p:spPr>
          <a:xfrm>
            <a:off x="9067800" y="1192505"/>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Whether you have Medicaid</a:t>
            </a:r>
          </a:p>
        </p:txBody>
      </p:sp>
      <p:sp>
        <p:nvSpPr>
          <p:cNvPr id="34" name="Slide Number Placeholder 5">
            <a:extLst>
              <a:ext uri="{FF2B5EF4-FFF2-40B4-BE49-F238E27FC236}">
                <a16:creationId xmlns:a16="http://schemas.microsoft.com/office/drawing/2014/main" id="{45F3DE50-4207-4696-A95E-2C0408E67DC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13</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endParaRPr lang="en-US">
              <a:solidFill>
                <a:schemeClr val="accent1">
                  <a:lumMod val="40000"/>
                  <a:lumOff val="60000"/>
                </a:schemeClr>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77273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500"/>
                                        <p:tgtEl>
                                          <p:spTgt spid="3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1"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2800"/>
              <a:t>Income-Related Monthly Adjustment Amounts (IRMAA): </a:t>
            </a:r>
            <a:br>
              <a:rPr lang="en-US" sz="2800"/>
            </a:br>
            <a:r>
              <a:rPr lang="en-US" sz="2800"/>
              <a:t>Medicare Drug Coverage (Part D)</a:t>
            </a:r>
          </a:p>
        </p:txBody>
      </p:sp>
      <p:sp>
        <p:nvSpPr>
          <p:cNvPr id="10" name="Text Placeholder 9">
            <a:extLst>
              <a:ext uri="{FF2B5EF4-FFF2-40B4-BE49-F238E27FC236}">
                <a16:creationId xmlns:a16="http://schemas.microsoft.com/office/drawing/2014/main" id="{AE1888CB-114F-EDD6-4A7A-32FD3D0FB87A}"/>
              </a:ext>
            </a:extLst>
          </p:cNvPr>
          <p:cNvSpPr>
            <a:spLocks noGrp="1"/>
          </p:cNvSpPr>
          <p:nvPr>
            <p:ph type="body" sz="quarter" idx="13"/>
          </p:nvPr>
        </p:nvSpPr>
        <p:spPr>
          <a:xfrm>
            <a:off x="1030705" y="1558763"/>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What’s IRMAA?</a:t>
            </a:r>
            <a:endPar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701767"/>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75EFA960-2549-3D3C-36CD-8A3C3F1D941F}"/>
              </a:ext>
            </a:extLst>
          </p:cNvPr>
          <p:cNvSpPr>
            <a:spLocks noGrp="1"/>
          </p:cNvSpPr>
          <p:nvPr>
            <p:ph type="body" sz="quarter" idx="14"/>
          </p:nvPr>
        </p:nvSpPr>
        <p:spPr>
          <a:xfrm>
            <a:off x="6349555" y="1569533"/>
            <a:ext cx="4846320" cy="914400"/>
          </a:xfrm>
          <a:prstGeom prst="roundRect">
            <a:avLst/>
          </a:prstGeom>
          <a:ln w="38100">
            <a:solidFill>
              <a:srgbClr val="FEBF22"/>
            </a:solid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It’s an extra amount some people have to pay in addition to their plan premium.</a:t>
            </a:r>
          </a:p>
        </p:txBody>
      </p:sp>
      <p:sp>
        <p:nvSpPr>
          <p:cNvPr id="12" name="Text Placeholder 11">
            <a:extLst>
              <a:ext uri="{FF2B5EF4-FFF2-40B4-BE49-F238E27FC236}">
                <a16:creationId xmlns:a16="http://schemas.microsoft.com/office/drawing/2014/main" id="{D974B6FF-D6A7-8B65-207C-12A89454FCF8}"/>
              </a:ext>
            </a:extLst>
          </p:cNvPr>
          <p:cNvSpPr>
            <a:spLocks noGrp="1"/>
          </p:cNvSpPr>
          <p:nvPr>
            <p:ph type="body" sz="quarter" idx="15"/>
          </p:nvPr>
        </p:nvSpPr>
        <p:spPr>
          <a:xfrm>
            <a:off x="1030705" y="2644838"/>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Does everyone pay IRMAA?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766953"/>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 Placeholder 12">
            <a:extLst>
              <a:ext uri="{FF2B5EF4-FFF2-40B4-BE49-F238E27FC236}">
                <a16:creationId xmlns:a16="http://schemas.microsoft.com/office/drawing/2014/main" id="{249EE1A9-9851-B63B-2BC0-BD97F9FC6377}"/>
              </a:ext>
            </a:extLst>
          </p:cNvPr>
          <p:cNvSpPr>
            <a:spLocks noGrp="1"/>
          </p:cNvSpPr>
          <p:nvPr>
            <p:ph type="body" sz="quarter" idx="16"/>
          </p:nvPr>
        </p:nvSpPr>
        <p:spPr>
          <a:xfrm>
            <a:off x="6349555" y="2644769"/>
            <a:ext cx="4846320" cy="914400"/>
          </a:xfrm>
          <a:prstGeom prst="roundRect">
            <a:avLst/>
          </a:prstGeom>
          <a:ln w="38100">
            <a:solidFill>
              <a:srgbClr val="FEBF22"/>
            </a:solidFill>
          </a:ln>
        </p:spPr>
        <p:txBody>
          <a:bodyPr anchor="ctr">
            <a:normAutofit/>
          </a:bodyPr>
          <a:lstStyle/>
          <a:p>
            <a:pPr marL="0" indent="0" algn="ctr">
              <a:buNone/>
              <a:defRPr/>
            </a:pPr>
            <a:r>
              <a:rPr lang="en-US" sz="1800">
                <a:solidFill>
                  <a:srgbClr val="00529B"/>
                </a:solidFill>
                <a:latin typeface="Arial" panose="020B0604020202020204" pitchFamily="34" charset="0"/>
                <a:cs typeface="Arial" panose="020B0604020202020204" pitchFamily="34" charset="0"/>
              </a:rPr>
              <a:t>No. It’s based on income. </a:t>
            </a:r>
            <a:br>
              <a:rPr lang="en-US" sz="1800">
                <a:solidFill>
                  <a:srgbClr val="00529B"/>
                </a:solidFill>
                <a:latin typeface="Arial" panose="020B0604020202020204" pitchFamily="34" charset="0"/>
                <a:cs typeface="Arial" panose="020B0604020202020204" pitchFamily="34" charset="0"/>
              </a:rPr>
            </a:br>
            <a:r>
              <a:rPr lang="en-US" sz="1800">
                <a:solidFill>
                  <a:srgbClr val="00529B"/>
                </a:solidFill>
                <a:latin typeface="Arial" panose="020B0604020202020204" pitchFamily="34" charset="0"/>
                <a:cs typeface="Arial" panose="020B0604020202020204" pitchFamily="34" charset="0"/>
              </a:rPr>
              <a:t>About 7% have to pay it.</a:t>
            </a:r>
          </a:p>
        </p:txBody>
      </p:sp>
      <p:sp>
        <p:nvSpPr>
          <p:cNvPr id="14" name="Text Placeholder 13">
            <a:extLst>
              <a:ext uri="{FF2B5EF4-FFF2-40B4-BE49-F238E27FC236}">
                <a16:creationId xmlns:a16="http://schemas.microsoft.com/office/drawing/2014/main" id="{E24CCE27-AE3C-2C72-C48D-29A40C0DCD94}"/>
              </a:ext>
            </a:extLst>
          </p:cNvPr>
          <p:cNvSpPr>
            <a:spLocks noGrp="1"/>
          </p:cNvSpPr>
          <p:nvPr>
            <p:ph type="body" sz="quarter" idx="17"/>
          </p:nvPr>
        </p:nvSpPr>
        <p:spPr>
          <a:xfrm>
            <a:off x="1030705" y="3719776"/>
            <a:ext cx="4846320" cy="914400"/>
          </a:xfrm>
          <a:prstGeom prst="roundRect">
            <a:avLst/>
          </a:prstGeom>
          <a:ln w="38100">
            <a:solidFill>
              <a:srgbClr val="2F5597"/>
            </a:solidFill>
          </a:ln>
        </p:spPr>
        <p:txBody>
          <a:bodyPr anchor="ctr"/>
          <a:lstStyle/>
          <a:p>
            <a:pPr marL="0" indent="0">
              <a:buNone/>
            </a:pPr>
            <a:r>
              <a:rPr lang="en-US" b="1">
                <a:solidFill>
                  <a:srgbClr val="00529B"/>
                </a:solidFill>
                <a:latin typeface="Arial" panose="020B0604020202020204" pitchFamily="34" charset="0"/>
                <a:cs typeface="Arial" panose="020B0604020202020204" pitchFamily="34" charset="0"/>
              </a:rPr>
              <a:t>What if I owe Part D IRMAA but don’t pay it? </a:t>
            </a:r>
            <a:endParaRPr lang="en-US" sz="2000" b="1" kern="1200" baseline="0">
              <a:ln>
                <a:noFill/>
              </a:ln>
              <a:solidFill>
                <a:srgbClr val="2F5597"/>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856867"/>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14">
            <a:extLst>
              <a:ext uri="{FF2B5EF4-FFF2-40B4-BE49-F238E27FC236}">
                <a16:creationId xmlns:a16="http://schemas.microsoft.com/office/drawing/2014/main" id="{6E221839-BE51-DCBC-8C9D-225196A4DB96}"/>
              </a:ext>
            </a:extLst>
          </p:cNvPr>
          <p:cNvSpPr>
            <a:spLocks noGrp="1"/>
          </p:cNvSpPr>
          <p:nvPr>
            <p:ph type="body" sz="quarter" idx="18"/>
          </p:nvPr>
        </p:nvSpPr>
        <p:spPr>
          <a:xfrm>
            <a:off x="6349555" y="3707518"/>
            <a:ext cx="4846320" cy="914400"/>
          </a:xfrm>
          <a:prstGeom prst="roundRect">
            <a:avLst/>
          </a:prstGeom>
          <a:ln w="38100">
            <a:solidFill>
              <a:srgbClr val="FEBF22"/>
            </a:solidFill>
          </a:ln>
        </p:spPr>
        <p:txBody>
          <a:bodyPr anchor="ctr">
            <a:normAutofit/>
          </a:bodyPr>
          <a:lstStyle/>
          <a:p>
            <a:pPr marL="0" indent="0" algn="ctr">
              <a:buNone/>
            </a:pPr>
            <a:r>
              <a:rPr lang="en-US" sz="1800">
                <a:solidFill>
                  <a:srgbClr val="00529B"/>
                </a:solidFill>
                <a:latin typeface="Arial" panose="020B0604020202020204" pitchFamily="34" charset="0"/>
                <a:cs typeface="Arial" panose="020B0604020202020204" pitchFamily="34" charset="0"/>
              </a:rPr>
              <a:t>You’ll be disenrolled from Medicare drug coverage.</a:t>
            </a:r>
            <a:endParaRPr lang="en-US" sz="1800">
              <a:solidFill>
                <a:srgbClr val="2F5597"/>
              </a:solidFill>
              <a:latin typeface="Arial" panose="020B0604020202020204" pitchFamily="34" charset="0"/>
              <a:cs typeface="Arial" panose="020B0604020202020204" pitchFamily="34" charset="0"/>
            </a:endParaRPr>
          </a:p>
        </p:txBody>
      </p:sp>
      <p:sp>
        <p:nvSpPr>
          <p:cNvPr id="16" name="Text Placeholder 15">
            <a:extLst>
              <a:ext uri="{FF2B5EF4-FFF2-40B4-BE49-F238E27FC236}">
                <a16:creationId xmlns:a16="http://schemas.microsoft.com/office/drawing/2014/main" id="{7FE23F7B-4625-6E0D-92A5-44CEE563A721}"/>
              </a:ext>
            </a:extLst>
          </p:cNvPr>
          <p:cNvSpPr>
            <a:spLocks noGrp="1"/>
          </p:cNvSpPr>
          <p:nvPr>
            <p:ph type="body" sz="quarter" idx="19"/>
          </p:nvPr>
        </p:nvSpPr>
        <p:spPr>
          <a:xfrm>
            <a:off x="1030705" y="4801940"/>
            <a:ext cx="4846320" cy="914400"/>
          </a:xfrm>
          <a:prstGeom prst="roundRect">
            <a:avLst/>
          </a:prstGeom>
          <a:ln w="38100">
            <a:solidFill>
              <a:srgbClr val="2F5597"/>
            </a:solidFill>
          </a:ln>
        </p:spPr>
        <p:txBody>
          <a:bodyPr anchor="ctr"/>
          <a:lstStyle/>
          <a:p>
            <a:pPr marL="0" indent="0">
              <a:spcBef>
                <a:spcPts val="600"/>
              </a:spcBef>
              <a:buNone/>
              <a:defRPr/>
            </a:pPr>
            <a:r>
              <a:rPr lang="en-US" b="1">
                <a:solidFill>
                  <a:srgbClr val="00529B"/>
                </a:solidFill>
                <a:latin typeface="Arial" panose="020B0604020202020204" pitchFamily="34" charset="0"/>
                <a:cs typeface="Arial" panose="020B0604020202020204" pitchFamily="34" charset="0"/>
              </a:rPr>
              <a:t>Where does the money go? </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931804"/>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Placeholder 16">
            <a:extLst>
              <a:ext uri="{FF2B5EF4-FFF2-40B4-BE49-F238E27FC236}">
                <a16:creationId xmlns:a16="http://schemas.microsoft.com/office/drawing/2014/main" id="{06F7AE12-D9E6-AE98-C8FF-C6ECBDCE2431}"/>
              </a:ext>
            </a:extLst>
          </p:cNvPr>
          <p:cNvSpPr>
            <a:spLocks noGrp="1"/>
          </p:cNvSpPr>
          <p:nvPr>
            <p:ph type="body" sz="quarter" idx="20"/>
          </p:nvPr>
        </p:nvSpPr>
        <p:spPr>
          <a:xfrm>
            <a:off x="6349555" y="4805073"/>
            <a:ext cx="4846320" cy="914400"/>
          </a:xfrm>
          <a:prstGeom prst="roundRect">
            <a:avLst/>
          </a:prstGeom>
          <a:ln w="38100">
            <a:solidFill>
              <a:srgbClr val="FEBF22"/>
            </a:solidFill>
          </a:ln>
        </p:spPr>
        <p:txBody>
          <a:bodyPr anchor="ctr">
            <a:normAutofit/>
          </a:bodyPr>
          <a:lstStyle/>
          <a:p>
            <a:pPr marL="0" indent="0" algn="ctr">
              <a:buNone/>
              <a:defRPr/>
            </a:pPr>
            <a:r>
              <a:rPr lang="en-US" sz="1800">
                <a:solidFill>
                  <a:srgbClr val="00529B"/>
                </a:solidFill>
                <a:latin typeface="Arial" panose="020B0604020202020204" pitchFamily="34" charset="0"/>
                <a:cs typeface="Arial" panose="020B0604020202020204" pitchFamily="34" charset="0"/>
              </a:rPr>
              <a:t>The IRMAA amount goes to the government for the Medicare Trust Fund.</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14</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240347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animEffect transition="in" filter="wipe(left)">
                                      <p:cBhvr>
                                        <p:cTn id="13" dur="500"/>
                                        <p:tgtEl>
                                          <p:spTgt spid="11">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bg/>
                                          </p:spTgt>
                                        </p:tgtEl>
                                        <p:attrNameLst>
                                          <p:attrName>style.visibility</p:attrName>
                                        </p:attrNameLst>
                                      </p:cBhvr>
                                      <p:to>
                                        <p:strVal val="visible"/>
                                      </p:to>
                                    </p:set>
                                    <p:animEffect transition="in" filter="wipe(left)">
                                      <p:cBhvr>
                                        <p:cTn id="27" dur="500"/>
                                        <p:tgtEl>
                                          <p:spTgt spid="13">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left)">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bg/>
                                          </p:spTgt>
                                        </p:tgtEl>
                                        <p:attrNameLst>
                                          <p:attrName>style.visibility</p:attrName>
                                        </p:attrNameLst>
                                      </p:cBhvr>
                                      <p:to>
                                        <p:strVal val="visible"/>
                                      </p:to>
                                    </p:set>
                                    <p:animEffect transition="in" filter="wipe(left)">
                                      <p:cBhvr>
                                        <p:cTn id="41" dur="500"/>
                                        <p:tgtEl>
                                          <p:spTgt spid="15">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xEl>
                                              <p:pRg st="0" end="0"/>
                                            </p:txEl>
                                          </p:spTgt>
                                        </p:tgtEl>
                                        <p:attrNameLst>
                                          <p:attrName>style.visibility</p:attrName>
                                        </p:attrNameLst>
                                      </p:cBhvr>
                                      <p:to>
                                        <p:strVal val="visible"/>
                                      </p:to>
                                    </p:set>
                                    <p:animEffect transition="in" filter="wipe(left)">
                                      <p:cBhvr>
                                        <p:cTn id="44" dur="500"/>
                                        <p:tgtEl>
                                          <p:spTgt spid="1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
                                            <p:bg/>
                                          </p:spTgt>
                                        </p:tgtEl>
                                        <p:attrNameLst>
                                          <p:attrName>style.visibility</p:attrName>
                                        </p:attrNameLst>
                                      </p:cBhvr>
                                      <p:to>
                                        <p:strVal val="visible"/>
                                      </p:to>
                                    </p:set>
                                    <p:animEffect transition="in" filter="wipe(left)">
                                      <p:cBhvr>
                                        <p:cTn id="55" dur="500"/>
                                        <p:tgtEl>
                                          <p:spTgt spid="17">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wipe(left)">
                                      <p:cBhvr>
                                        <p:cTn id="5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1" grpId="0" uiExpand="1" build="p" animBg="1"/>
      <p:bldP spid="12" grpId="0" animBg="1"/>
      <p:bldP spid="13" grpId="0" uiExpand="1" build="p" animBg="1"/>
      <p:bldP spid="14" grpId="0" uiExpand="1" animBg="1"/>
      <p:bldP spid="15" grpId="0" uiExpand="1" build="p" animBg="1"/>
      <p:bldP spid="16" grpId="0" uiExpand="1" animBg="1"/>
      <p:bldP spid="17"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a:t>Income-Related Monthly Adjustment Amount (IRMAA): </a:t>
            </a:r>
            <a:br>
              <a:rPr lang="en-US" sz="2800"/>
            </a:br>
            <a:r>
              <a:rPr lang="en-US" sz="2800"/>
              <a:t>Part D Premium for 2025</a:t>
            </a:r>
          </a:p>
        </p:txBody>
      </p:sp>
      <p:sp>
        <p:nvSpPr>
          <p:cNvPr id="13" name="Rectangle 12">
            <a:extLst>
              <a:ext uri="{FF2B5EF4-FFF2-40B4-BE49-F238E27FC236}">
                <a16:creationId xmlns:a16="http://schemas.microsoft.com/office/drawing/2014/main" id="{C5A9662B-78BC-5833-E861-7A75FA88968E}"/>
              </a:ext>
            </a:extLst>
          </p:cNvPr>
          <p:cNvSpPr/>
          <p:nvPr/>
        </p:nvSpPr>
        <p:spPr>
          <a:xfrm>
            <a:off x="258793" y="1034416"/>
            <a:ext cx="10449312" cy="400110"/>
          </a:xfrm>
          <a:prstGeom prst="rect">
            <a:avLst/>
          </a:prstGeom>
        </p:spPr>
        <p:txBody>
          <a:bodyPr wrap="square">
            <a:spAutoFit/>
          </a:bodyPr>
          <a:lstStyle/>
          <a:p>
            <a:pPr marL="215265">
              <a:spcAft>
                <a:spcPts val="50"/>
              </a:spcAft>
            </a:pPr>
            <a:r>
              <a:rPr lang="en-US" sz="2000" b="1" kern="0">
                <a:solidFill>
                  <a:srgbClr val="00529B"/>
                </a:solidFill>
                <a:latin typeface="Arial" panose="020B0604020202020204" pitchFamily="34" charset="0"/>
                <a:ea typeface="Calibri" panose="020F0502020204030204" pitchFamily="34" charset="0"/>
                <a:cs typeface="Arial" panose="020B0604020202020204" pitchFamily="34" charset="0"/>
              </a:rPr>
              <a:t>If your filing status and yearly income in 2023 was:</a:t>
            </a:r>
          </a:p>
        </p:txBody>
      </p:sp>
      <p:graphicFrame>
        <p:nvGraphicFramePr>
          <p:cNvPr id="12" name="Content Placeholder 8" descr="Table showing IRMAA monthly Part D premium based upon individual and joint tax filing status and rates. Details are included in the speakers' notes.">
            <a:extLst>
              <a:ext uri="{FF2B5EF4-FFF2-40B4-BE49-F238E27FC236}">
                <a16:creationId xmlns:a16="http://schemas.microsoft.com/office/drawing/2014/main" id="{5D1C579B-F40B-78C3-38D4-A088BB9052BD}"/>
              </a:ext>
            </a:extLst>
          </p:cNvPr>
          <p:cNvGraphicFramePr>
            <a:graphicFrameLocks/>
          </p:cNvGraphicFramePr>
          <p:nvPr/>
        </p:nvGraphicFramePr>
        <p:xfrm>
          <a:off x="261809" y="1615801"/>
          <a:ext cx="11618224" cy="4524722"/>
        </p:xfrm>
        <a:graphic>
          <a:graphicData uri="http://schemas.openxmlformats.org/drawingml/2006/table">
            <a:tbl>
              <a:tblPr firstRow="1" bandRow="1">
                <a:tableStyleId>{3B4B98B0-60AC-42C2-AFA5-B58CD77FA1E5}</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1031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a:solidFill>
                            <a:srgbClr val="00529B"/>
                          </a:solidFill>
                        </a:rPr>
                        <a:t>File Individual </a:t>
                      </a:r>
                      <a:br>
                        <a:rPr lang="en-US" sz="2000">
                          <a:solidFill>
                            <a:srgbClr val="00529B"/>
                          </a:solidFill>
                        </a:rPr>
                      </a:br>
                      <a:r>
                        <a:rPr lang="en-US" sz="2000">
                          <a:solidFill>
                            <a:srgbClr val="00529B"/>
                          </a:solidFill>
                        </a:rPr>
                        <a:t>Tax Return</a:t>
                      </a:r>
                      <a:endParaRPr lang="en-US" sz="200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a:solidFill>
                            <a:srgbClr val="00529B"/>
                          </a:solidFill>
                        </a:rPr>
                        <a:t>File Joint </a:t>
                      </a:r>
                      <a:br>
                        <a:rPr lang="en-US" sz="2000">
                          <a:solidFill>
                            <a:srgbClr val="00529B"/>
                          </a:solidFill>
                        </a:rPr>
                      </a:br>
                      <a:r>
                        <a:rPr lang="en-US" sz="2000">
                          <a:solidFill>
                            <a:srgbClr val="00529B"/>
                          </a:solidFill>
                        </a:rPr>
                        <a:t>Tax</a:t>
                      </a:r>
                      <a:r>
                        <a:rPr lang="en-US" sz="2000" baseline="0">
                          <a:solidFill>
                            <a:srgbClr val="00529B"/>
                          </a:solidFill>
                        </a:rPr>
                        <a:t> Return</a:t>
                      </a:r>
                      <a:endParaRPr lang="en-US" sz="200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a:solidFill>
                            <a:srgbClr val="00529B"/>
                          </a:solidFill>
                        </a:rPr>
                        <a:t>File Married &amp; Separate Tax Return</a:t>
                      </a:r>
                      <a:endParaRPr lang="en-US" sz="200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a:solidFill>
                            <a:srgbClr val="00529B"/>
                          </a:solidFill>
                        </a:rPr>
                        <a:t>You pay </a:t>
                      </a:r>
                      <a:br>
                        <a:rPr lang="en-US" sz="2000">
                          <a:solidFill>
                            <a:srgbClr val="00529B"/>
                          </a:solidFill>
                        </a:rPr>
                      </a:br>
                      <a:r>
                        <a:rPr lang="en-US" sz="2000">
                          <a:solidFill>
                            <a:srgbClr val="00529B"/>
                          </a:solidFill>
                        </a:rPr>
                        <a:t>each month (in 2025)</a:t>
                      </a:r>
                      <a:endParaRPr lang="en-US" sz="2000">
                        <a:solidFill>
                          <a:srgbClr val="00529B"/>
                        </a:solidFill>
                        <a:latin typeface="+mn-lt"/>
                        <a:ea typeface="Calibri"/>
                        <a:cs typeface="Times New Roman"/>
                      </a:endParaRPr>
                    </a:p>
                  </a:txBody>
                  <a:tcPr marL="51435" marR="51435" marT="0" marB="0" anchor="ct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a:solidFill>
                            <a:srgbClr val="00529B"/>
                          </a:solidFill>
                        </a:rPr>
                        <a:t>$106,000 or less</a:t>
                      </a:r>
                      <a:endParaRPr lang="en-US" sz="180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a:solidFill>
                            <a:srgbClr val="00529B"/>
                          </a:solidFill>
                        </a:rPr>
                        <a:t>$212,000 or less</a:t>
                      </a:r>
                      <a:endParaRPr lang="en-US" sz="180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a:solidFill>
                            <a:srgbClr val="00529B"/>
                          </a:solidFill>
                        </a:rPr>
                        <a:t>$106,000 or less</a:t>
                      </a:r>
                      <a:endParaRPr lang="en-US" sz="180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a:solidFill>
                            <a:srgbClr val="00529B"/>
                          </a:solidFill>
                        </a:rPr>
                        <a:t>Your plan premium (YPP)</a:t>
                      </a:r>
                      <a:endParaRPr lang="en-US" sz="1800" spc="-7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a:solidFill>
                            <a:srgbClr val="00529B"/>
                          </a:solidFill>
                        </a:rPr>
                        <a:t>Above $106,000 up to $133,000 </a:t>
                      </a:r>
                      <a:endParaRPr lang="en-US" sz="180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a:solidFill>
                            <a:srgbClr val="00529B"/>
                          </a:solidFill>
                        </a:rPr>
                        <a:t>Above $212,000 up to $266,000</a:t>
                      </a:r>
                      <a:endParaRPr lang="en-US" sz="1800" spc="-50" baseline="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a:solidFill>
                            <a:srgbClr val="00529B"/>
                          </a:solidFill>
                        </a:rPr>
                        <a:t>Not applicable</a:t>
                      </a:r>
                      <a:endParaRPr lang="en-US" sz="1800" spc="-50" baseline="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a:solidFill>
                            <a:srgbClr val="00529B"/>
                          </a:solidFill>
                        </a:rPr>
                        <a:t>$13.70 + YPP </a:t>
                      </a:r>
                      <a:endParaRPr lang="en-US" sz="1800">
                        <a:solidFill>
                          <a:srgbClr val="00529B"/>
                        </a:solidFill>
                        <a:latin typeface="+mn-lt"/>
                        <a:ea typeface="Calibri"/>
                        <a:cs typeface="Times New Roman"/>
                      </a:endParaRPr>
                    </a:p>
                  </a:txBody>
                  <a:tcPr marL="51435" marR="51435" marT="0" marB="0"/>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a:solidFill>
                            <a:srgbClr val="00529B"/>
                          </a:solidFill>
                        </a:rPr>
                        <a:t>Above $133,000 up to $167,000 </a:t>
                      </a:r>
                      <a:endParaRPr lang="en-US" sz="1800" spc="-5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a:solidFill>
                            <a:srgbClr val="00529B"/>
                          </a:solidFill>
                        </a:rPr>
                        <a:t>Above $266,000 up to $334,000</a:t>
                      </a:r>
                      <a:endParaRPr lang="en-US" sz="1800" spc="-5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a:solidFill>
                            <a:srgbClr val="00529B"/>
                          </a:solidFill>
                        </a:rPr>
                        <a:t>Not applicable</a:t>
                      </a:r>
                      <a:endParaRPr lang="en-US" sz="1800" spc="-5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a:solidFill>
                            <a:srgbClr val="00529B"/>
                          </a:solidFill>
                        </a:rPr>
                        <a:t>$35.30 + YPP</a:t>
                      </a:r>
                      <a:endParaRPr lang="en-US" sz="180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a:solidFill>
                            <a:srgbClr val="00529B"/>
                          </a:solidFill>
                        </a:rPr>
                        <a:t>Above $167,000 up to $200,000 </a:t>
                      </a:r>
                      <a:endParaRPr lang="en-US" sz="1800" spc="-50" baseline="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a:solidFill>
                            <a:srgbClr val="00529B"/>
                          </a:solidFill>
                        </a:rPr>
                        <a:t>Above $334,000 up to $400,000</a:t>
                      </a:r>
                      <a:endParaRPr lang="en-US" sz="1800" spc="-5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a:solidFill>
                            <a:srgbClr val="00529B"/>
                          </a:solidFill>
                        </a:rPr>
                        <a:t>Not applicable</a:t>
                      </a:r>
                      <a:endParaRPr lang="en-US" sz="1800" spc="-5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a:solidFill>
                            <a:srgbClr val="00529B"/>
                          </a:solidFill>
                        </a:rPr>
                        <a:t>$57.00 + YPP</a:t>
                      </a:r>
                      <a:endParaRPr lang="en-US" sz="180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a:solidFill>
                            <a:srgbClr val="00529B"/>
                          </a:solidFill>
                        </a:rPr>
                        <a:t>Above $200,000 and less than $500,000</a:t>
                      </a:r>
                      <a:endParaRPr lang="en-US" sz="1800" spc="-50" baseline="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a:solidFill>
                            <a:srgbClr val="00529B"/>
                          </a:solidFill>
                        </a:rPr>
                        <a:t>Above $400,000 and less than $750,000</a:t>
                      </a:r>
                      <a:endParaRPr lang="en-US" sz="1800" spc="-5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a:solidFill>
                            <a:srgbClr val="00529B"/>
                          </a:solidFill>
                        </a:rPr>
                        <a:t>Above $106,000 and less than $394,000</a:t>
                      </a:r>
                      <a:endParaRPr lang="en-US" sz="1800" spc="-5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a:solidFill>
                            <a:srgbClr val="00529B"/>
                          </a:solidFill>
                        </a:rPr>
                        <a:t>$78.60 + YPP</a:t>
                      </a:r>
                    </a:p>
                    <a:p>
                      <a:pPr marL="0" marR="0" indent="0" algn="ctr" defTabSz="914400" rtl="0" eaLnBrk="1" fontAlgn="auto" latinLnBrk="0" hangingPunct="1">
                        <a:lnSpc>
                          <a:spcPct val="100000"/>
                        </a:lnSpc>
                        <a:spcBef>
                          <a:spcPts val="0"/>
                        </a:spcBef>
                        <a:spcAft>
                          <a:spcPts val="1200"/>
                        </a:spcAft>
                        <a:buClrTx/>
                        <a:buSzTx/>
                        <a:buFontTx/>
                        <a:buNone/>
                        <a:tabLst/>
                        <a:defRPr/>
                      </a:pPr>
                      <a:endParaRPr lang="en-US" sz="180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a:solidFill>
                            <a:srgbClr val="00529B"/>
                          </a:solidFill>
                        </a:rPr>
                        <a:t>$500,000</a:t>
                      </a:r>
                      <a:r>
                        <a:rPr lang="en-US" sz="1800" baseline="0">
                          <a:solidFill>
                            <a:srgbClr val="00529B"/>
                          </a:solidFill>
                        </a:rPr>
                        <a:t> or above</a:t>
                      </a:r>
                      <a:endParaRPr lang="en-US" sz="180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a:solidFill>
                            <a:srgbClr val="00529B"/>
                          </a:solidFill>
                        </a:rPr>
                        <a:t>$750,000 or above</a:t>
                      </a:r>
                      <a:endParaRPr lang="en-US" sz="180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a:solidFill>
                            <a:srgbClr val="00529B"/>
                          </a:solidFill>
                        </a:rPr>
                        <a:t>$394,000 or above</a:t>
                      </a:r>
                      <a:endParaRPr lang="en-US" sz="180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$85.80 + YPP </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5"/>
                  </a:ext>
                </a:extLst>
              </a:tr>
            </a:tbl>
          </a:graphicData>
        </a:graphic>
      </p:graphicFrame>
      <p:sp>
        <p:nvSpPr>
          <p:cNvPr id="9" name="Slide Number Placeholder 5">
            <a:extLst>
              <a:ext uri="{FF2B5EF4-FFF2-40B4-BE49-F238E27FC236}">
                <a16:creationId xmlns:a16="http://schemas.microsoft.com/office/drawing/2014/main" id="{BBBCA7AC-75AB-416A-96FB-ED918B17DA1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15</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endParaRPr lang="en-US">
              <a:solidFill>
                <a:schemeClr val="accent1">
                  <a:lumMod val="40000"/>
                  <a:lumOff val="60000"/>
                </a:schemeClr>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3107618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61901"/>
          </a:xfrm>
        </p:spPr>
        <p:txBody>
          <a:bodyPr anchor="ctr">
            <a:normAutofit/>
          </a:bodyPr>
          <a:lstStyle/>
          <a:p>
            <a:r>
              <a:rPr lang="en-US" sz="3000"/>
              <a:t>Who Can Join a Medicare Advantage Plan</a:t>
            </a:r>
          </a:p>
        </p:txBody>
      </p:sp>
      <p:sp>
        <p:nvSpPr>
          <p:cNvPr id="5" name="Content Placeholder 4"/>
          <p:cNvSpPr>
            <a:spLocks noGrp="1"/>
          </p:cNvSpPr>
          <p:nvPr>
            <p:ph type="body" sz="quarter" idx="4294967295"/>
          </p:nvPr>
        </p:nvSpPr>
        <p:spPr>
          <a:xfrm>
            <a:off x="838199" y="1777204"/>
            <a:ext cx="5360963" cy="4013995"/>
          </a:xfrm>
        </p:spPr>
        <p:txBody>
          <a:bodyPr vert="horz" lIns="91440" tIns="45720" rIns="91440" bIns="45720" rtlCol="0" anchor="t">
            <a:noAutofit/>
          </a:bodyPr>
          <a:lstStyle/>
          <a:p>
            <a:pPr marL="0" indent="0" defTabSz="685800">
              <a:lnSpc>
                <a:spcPct val="100000"/>
              </a:lnSpc>
              <a:spcBef>
                <a:spcPts val="0"/>
              </a:spcBef>
              <a:spcAft>
                <a:spcPts val="1200"/>
              </a:spcAft>
              <a:buNone/>
            </a:pPr>
            <a:r>
              <a:rPr lang="en-US" b="1">
                <a:solidFill>
                  <a:srgbClr val="00529B"/>
                </a:solidFill>
                <a:latin typeface="Arial"/>
                <a:cs typeface="Arial"/>
              </a:rPr>
              <a:t> </a:t>
            </a:r>
            <a:r>
              <a:rPr lang="en-US" sz="2800" b="1">
                <a:solidFill>
                  <a:srgbClr val="00529B"/>
                </a:solidFill>
                <a:latin typeface="Arial"/>
                <a:cs typeface="Arial"/>
              </a:rPr>
              <a:t>To be eligible, you must:</a:t>
            </a:r>
            <a:endParaRPr lang="en-US" sz="2800">
              <a:latin typeface="Arial"/>
              <a:cs typeface="Arial"/>
            </a:endParaRP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a:solidFill>
                  <a:srgbClr val="00529B"/>
                </a:solidFill>
              </a:rPr>
              <a:t>Have Medicare Part A and Part B</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a:solidFill>
                  <a:srgbClr val="00529B"/>
                </a:solidFill>
              </a:rPr>
              <a:t>Live in the plan’s service area</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a:solidFill>
                  <a:srgbClr val="00529B"/>
                </a:solidFill>
              </a:rPr>
              <a:t>Be a U.S. citizen or lawfully present in the U.S.</a:t>
            </a:r>
          </a:p>
        </p:txBody>
      </p:sp>
      <p:sp>
        <p:nvSpPr>
          <p:cNvPr id="8" name="Content Placeholder 4">
            <a:extLst>
              <a:ext uri="{FF2B5EF4-FFF2-40B4-BE49-F238E27FC236}">
                <a16:creationId xmlns:a16="http://schemas.microsoft.com/office/drawing/2014/main" id="{842AD38C-8ABF-48B0-AA1C-CCF3429225F8}"/>
              </a:ext>
            </a:extLst>
          </p:cNvPr>
          <p:cNvSpPr txBox="1">
            <a:spLocks/>
          </p:cNvSpPr>
          <p:nvPr/>
        </p:nvSpPr>
        <p:spPr>
          <a:xfrm>
            <a:off x="6250202" y="1777205"/>
            <a:ext cx="4949396" cy="35909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n-US" sz="2800" b="1">
                <a:solidFill>
                  <a:srgbClr val="00529B"/>
                </a:solidFill>
              </a:rPr>
              <a:t>To join, you must agree to:</a:t>
            </a:r>
            <a:endParaRPr lang="en-US" sz="2800"/>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a:solidFill>
                  <a:srgbClr val="00529B"/>
                </a:solidFill>
              </a:rPr>
              <a:t>Provide necessary information to the plan</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a:solidFill>
                  <a:srgbClr val="00529B"/>
                </a:solidFill>
              </a:rPr>
              <a:t>Follow the plan’s rules</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n-US" sz="2400">
                <a:solidFill>
                  <a:srgbClr val="00529B"/>
                </a:solidFill>
              </a:rPr>
              <a:t>Only belong to one plan at a time</a:t>
            </a:r>
          </a:p>
        </p:txBody>
      </p:sp>
      <p:cxnSp>
        <p:nvCxnSpPr>
          <p:cNvPr id="11" name="Straight Connector 10">
            <a:extLst>
              <a:ext uri="{FF2B5EF4-FFF2-40B4-BE49-F238E27FC236}">
                <a16:creationId xmlns:a16="http://schemas.microsoft.com/office/drawing/2014/main" id="{D50616EC-7D08-4D4B-9A1A-2F88BDFFCC4D}"/>
              </a:ext>
              <a:ext uri="{C183D7F6-B498-43B3-948B-1728B52AA6E4}">
                <adec:decorative xmlns:adec="http://schemas.microsoft.com/office/drawing/2017/decorative" val="1"/>
              </a:ext>
            </a:extLst>
          </p:cNvPr>
          <p:cNvCxnSpPr>
            <a:cxnSpLocks/>
          </p:cNvCxnSpPr>
          <p:nvPr/>
        </p:nvCxnSpPr>
        <p:spPr>
          <a:xfrm>
            <a:off x="6154198" y="1899136"/>
            <a:ext cx="0" cy="2959735"/>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73BA8C5-C870-44EC-94D9-872447AF452C}"/>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16</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a:xfrm>
            <a:off x="4038600" y="6492571"/>
            <a:ext cx="4114800" cy="365125"/>
          </a:xfrm>
        </p:spPr>
        <p:txBody>
          <a:bodyPr/>
          <a:lstStyle/>
          <a:p>
            <a:r>
              <a:rPr lang="en-US">
                <a:latin typeface="Arial"/>
                <a:cs typeface="Arial"/>
              </a:rPr>
              <a:t>Medicare Advantage &amp; Other Medicare Health Plans</a:t>
            </a:r>
            <a:endParaRPr lang="en-US"/>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a:xfrm>
            <a:off x="838200" y="6492571"/>
            <a:ext cx="2743200" cy="365125"/>
          </a:xfrm>
        </p:spPr>
        <p:txBody>
          <a:bodyPr/>
          <a:lstStyle/>
          <a:p>
            <a:r>
              <a:rPr lang="en-US"/>
              <a:t>March 2025</a:t>
            </a:r>
          </a:p>
        </p:txBody>
      </p:sp>
    </p:spTree>
    <p:custDataLst>
      <p:tags r:id="rId1"/>
    </p:custDataLst>
    <p:extLst>
      <p:ext uri="{BB962C8B-B14F-4D97-AF65-F5344CB8AC3E}">
        <p14:creationId xmlns:p14="http://schemas.microsoft.com/office/powerpoint/2010/main" val="863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a:t>How Can You Join</a:t>
            </a:r>
          </a:p>
        </p:txBody>
      </p:sp>
      <p:sp>
        <p:nvSpPr>
          <p:cNvPr id="17" name="Content Placeholder 16">
            <a:extLst>
              <a:ext uri="{FF2B5EF4-FFF2-40B4-BE49-F238E27FC236}">
                <a16:creationId xmlns:a16="http://schemas.microsoft.com/office/drawing/2014/main" id="{89E97E07-D89A-EFB3-4667-CE8E774B1055}"/>
              </a:ext>
            </a:extLst>
          </p:cNvPr>
          <p:cNvSpPr>
            <a:spLocks noGrp="1"/>
          </p:cNvSpPr>
          <p:nvPr>
            <p:ph sz="quarter" idx="13"/>
          </p:nvPr>
        </p:nvSpPr>
        <p:spPr>
          <a:xfrm>
            <a:off x="1178609" y="2119611"/>
            <a:ext cx="1397000" cy="526701"/>
          </a:xfrm>
        </p:spPr>
        <p:txBody>
          <a:bodyPr/>
          <a:lstStyle/>
          <a:p>
            <a:pPr marL="0" indent="0">
              <a:buNone/>
            </a:pPr>
            <a:r>
              <a:rPr lang="en-US" b="1">
                <a:solidFill>
                  <a:schemeClr val="tx1"/>
                </a:solidFill>
              </a:rPr>
              <a:t>Online</a:t>
            </a:r>
          </a:p>
        </p:txBody>
      </p:sp>
      <p:sp>
        <p:nvSpPr>
          <p:cNvPr id="19" name="Content Placeholder 18">
            <a:extLst>
              <a:ext uri="{FF2B5EF4-FFF2-40B4-BE49-F238E27FC236}">
                <a16:creationId xmlns:a16="http://schemas.microsoft.com/office/drawing/2014/main" id="{3F85D1D6-892C-F813-7DA0-AF6DAB66F290}"/>
              </a:ext>
            </a:extLst>
          </p:cNvPr>
          <p:cNvSpPr>
            <a:spLocks noGrp="1"/>
          </p:cNvSpPr>
          <p:nvPr>
            <p:ph sz="quarter" idx="14"/>
          </p:nvPr>
        </p:nvSpPr>
        <p:spPr>
          <a:xfrm>
            <a:off x="871648" y="1155840"/>
            <a:ext cx="10515600" cy="1490472"/>
          </a:xfrm>
          <a:prstGeom prst="roundRect">
            <a:avLst/>
          </a:prstGeom>
          <a:ln w="38100">
            <a:solidFill>
              <a:schemeClr val="accent1"/>
            </a:solidFill>
          </a:ln>
        </p:spPr>
        <p:txBody>
          <a:bodyPr anchor="ctr"/>
          <a:lstStyle/>
          <a:p>
            <a:pPr marL="1828800" marR="0" lvl="0"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Visit </a:t>
            </a:r>
            <a:r>
              <a:rPr kumimoji="0" lang="en-US" sz="2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endParaRPr kumimoji="0" lang="en-US" sz="2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endParaRPr>
          </a:p>
          <a:p>
            <a:pPr marL="1828800" marR="0" lvl="0"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Visit the plan’s website to see if you can join online</a:t>
            </a:r>
          </a:p>
        </p:txBody>
      </p:sp>
      <p:pic>
        <p:nvPicPr>
          <p:cNvPr id="21" name="Graphic 20">
            <a:extLst>
              <a:ext uri="{FF2B5EF4-FFF2-40B4-BE49-F238E27FC236}">
                <a16:creationId xmlns:a16="http://schemas.microsoft.com/office/drawing/2014/main" id="{60E44669-9767-4001-9DB4-2444F3AE684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9306" y="1075402"/>
            <a:ext cx="1256119" cy="1256119"/>
          </a:xfrm>
          <a:prstGeom prst="rect">
            <a:avLst/>
          </a:prstGeom>
        </p:spPr>
      </p:pic>
      <p:sp>
        <p:nvSpPr>
          <p:cNvPr id="23" name="Content Placeholder 22">
            <a:extLst>
              <a:ext uri="{FF2B5EF4-FFF2-40B4-BE49-F238E27FC236}">
                <a16:creationId xmlns:a16="http://schemas.microsoft.com/office/drawing/2014/main" id="{0D1DA7BF-E240-C2C0-92DF-E39AADC379A8}"/>
              </a:ext>
            </a:extLst>
          </p:cNvPr>
          <p:cNvSpPr>
            <a:spLocks noGrp="1"/>
          </p:cNvSpPr>
          <p:nvPr>
            <p:ph sz="quarter" idx="15"/>
          </p:nvPr>
        </p:nvSpPr>
        <p:spPr>
          <a:xfrm>
            <a:off x="1029592" y="3806063"/>
            <a:ext cx="1695033" cy="553341"/>
          </a:xfrm>
        </p:spPr>
        <p:txBody>
          <a:bodyPr/>
          <a:lstStyle/>
          <a:p>
            <a:pPr marL="0" indent="0">
              <a:buNone/>
            </a:pPr>
            <a:r>
              <a:rPr lang="en-US" b="1">
                <a:solidFill>
                  <a:schemeClr val="tx1"/>
                </a:solidFill>
              </a:rPr>
              <a:t>By Phone</a:t>
            </a:r>
          </a:p>
        </p:txBody>
      </p:sp>
      <p:sp>
        <p:nvSpPr>
          <p:cNvPr id="24" name="Content Placeholder 23">
            <a:extLst>
              <a:ext uri="{FF2B5EF4-FFF2-40B4-BE49-F238E27FC236}">
                <a16:creationId xmlns:a16="http://schemas.microsoft.com/office/drawing/2014/main" id="{783189D4-7310-0FAD-38B0-EB1A562862D6}"/>
              </a:ext>
            </a:extLst>
          </p:cNvPr>
          <p:cNvSpPr>
            <a:spLocks noGrp="1"/>
          </p:cNvSpPr>
          <p:nvPr>
            <p:ph sz="quarter" idx="16"/>
          </p:nvPr>
        </p:nvSpPr>
        <p:spPr>
          <a:xfrm>
            <a:off x="883289" y="2777655"/>
            <a:ext cx="10515600" cy="1490472"/>
          </a:xfrm>
          <a:prstGeom prst="roundRect">
            <a:avLst/>
          </a:prstGeom>
          <a:ln w="38100">
            <a:solidFill>
              <a:schemeClr val="accent1"/>
            </a:solidFill>
          </a:ln>
        </p:spPr>
        <p:txBody>
          <a:bodyPr anchor="ctr">
            <a:normAutofit fontScale="92500" lnSpcReduction="20000"/>
          </a:bodyPr>
          <a:lstStyle/>
          <a:p>
            <a:pPr marL="1828800" marR="0" lvl="0" indent="-274320" algn="l" defTabSz="685800" rtl="0" eaLnBrk="1" fontAlgn="auto" latinLnBrk="0" hangingPunct="1">
              <a:lnSpc>
                <a:spcPct val="110000"/>
              </a:lnSpc>
              <a:spcBef>
                <a:spcPts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Call the plan you want to join</a:t>
            </a:r>
          </a:p>
          <a:p>
            <a:pPr marL="1828800" marR="0" lvl="0" indent="-274320" algn="l" defTabSz="685800" rtl="0" eaLnBrk="1" fontAlgn="auto" latinLnBrk="0" hangingPunct="1">
              <a:lnSpc>
                <a:spcPct val="110000"/>
              </a:lnSpc>
              <a:spcBef>
                <a:spcPts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Call 1-800-MEDICARE (1-800-633-4227) </a:t>
            </a:r>
            <a:br>
              <a:rPr kumimoji="0" lang="en-US" sz="2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(TTY: 1-877-486-2048)</a:t>
            </a:r>
          </a:p>
        </p:txBody>
      </p:sp>
      <p:pic>
        <p:nvPicPr>
          <p:cNvPr id="22" name="Picture 21">
            <a:extLst>
              <a:ext uri="{FF2B5EF4-FFF2-40B4-BE49-F238E27FC236}">
                <a16:creationId xmlns:a16="http://schemas.microsoft.com/office/drawing/2014/main" id="{98763D53-5596-4C81-A306-53BBFC6EA7BB}"/>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544242" y="2832484"/>
            <a:ext cx="517428" cy="992629"/>
          </a:xfrm>
          <a:prstGeom prst="rect">
            <a:avLst/>
          </a:prstGeom>
        </p:spPr>
      </p:pic>
      <p:sp>
        <p:nvSpPr>
          <p:cNvPr id="25" name="Content Placeholder 24">
            <a:extLst>
              <a:ext uri="{FF2B5EF4-FFF2-40B4-BE49-F238E27FC236}">
                <a16:creationId xmlns:a16="http://schemas.microsoft.com/office/drawing/2014/main" id="{782E2190-F6DE-BC71-65CE-9CFDC32D2AE3}"/>
              </a:ext>
            </a:extLst>
          </p:cNvPr>
          <p:cNvSpPr>
            <a:spLocks noGrp="1"/>
          </p:cNvSpPr>
          <p:nvPr>
            <p:ph sz="quarter" idx="17"/>
          </p:nvPr>
        </p:nvSpPr>
        <p:spPr>
          <a:xfrm>
            <a:off x="1129436" y="5456720"/>
            <a:ext cx="1295858" cy="590745"/>
          </a:xfrm>
        </p:spPr>
        <p:txBody>
          <a:bodyPr/>
          <a:lstStyle/>
          <a:p>
            <a:pPr marL="0" indent="0">
              <a:buNone/>
            </a:pPr>
            <a:r>
              <a:rPr lang="en-US" b="1">
                <a:solidFill>
                  <a:schemeClr val="tx1"/>
                </a:solidFill>
              </a:rPr>
              <a:t>By mail</a:t>
            </a:r>
          </a:p>
        </p:txBody>
      </p:sp>
      <p:sp>
        <p:nvSpPr>
          <p:cNvPr id="26" name="Content Placeholder 25">
            <a:extLst>
              <a:ext uri="{FF2B5EF4-FFF2-40B4-BE49-F238E27FC236}">
                <a16:creationId xmlns:a16="http://schemas.microsoft.com/office/drawing/2014/main" id="{07EE5A57-AE94-612A-EE44-4FB731B8D01A}"/>
              </a:ext>
            </a:extLst>
          </p:cNvPr>
          <p:cNvSpPr>
            <a:spLocks noGrp="1"/>
          </p:cNvSpPr>
          <p:nvPr>
            <p:ph sz="quarter" idx="18"/>
          </p:nvPr>
        </p:nvSpPr>
        <p:spPr>
          <a:xfrm>
            <a:off x="897684" y="4425415"/>
            <a:ext cx="10515600" cy="1490472"/>
          </a:xfrm>
          <a:prstGeom prst="roundRect">
            <a:avLst/>
          </a:prstGeom>
          <a:ln w="38100">
            <a:solidFill>
              <a:schemeClr val="accent1"/>
            </a:solidFill>
          </a:ln>
        </p:spPr>
        <p:txBody>
          <a:bodyPr anchor="ctr"/>
          <a:lstStyle/>
          <a:p>
            <a:pPr marL="1828800" marR="0" lvl="0" indent="-274320" algn="l" defTabSz="6858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Fill out a paper enrollment form</a:t>
            </a:r>
          </a:p>
        </p:txBody>
      </p:sp>
      <p:pic>
        <p:nvPicPr>
          <p:cNvPr id="15" name="Graphic 14">
            <a:extLst>
              <a:ext uri="{FF2B5EF4-FFF2-40B4-BE49-F238E27FC236}">
                <a16:creationId xmlns:a16="http://schemas.microsoft.com/office/drawing/2014/main" id="{8F1DB912-17F5-48B4-91C4-50E83F667D1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8609" y="4455216"/>
            <a:ext cx="1197515" cy="1197515"/>
          </a:xfrm>
          <a:prstGeom prst="rect">
            <a:avLst/>
          </a:prstGeom>
        </p:spPr>
      </p:pic>
      <p:sp>
        <p:nvSpPr>
          <p:cNvPr id="14" name="Slide Number Placeholder 5">
            <a:extLst>
              <a:ext uri="{FF2B5EF4-FFF2-40B4-BE49-F238E27FC236}">
                <a16:creationId xmlns:a16="http://schemas.microsoft.com/office/drawing/2014/main" id="{6F25D6BA-7163-4710-A903-6BB075FFDAB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17</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316791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9" grpId="0" uiExpand="1" animBg="1"/>
      <p:bldP spid="23" grpId="0" build="p"/>
      <p:bldP spid="24" grpId="0" uiExpand="1" animBg="1"/>
      <p:bldP spid="25" grpId="0"/>
      <p:bldP spid="26"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2800" b="0"/>
              <a:t>When You Can Join or Switch a </a:t>
            </a:r>
            <a:br>
              <a:rPr lang="en-US" sz="2800" b="0"/>
            </a:br>
            <a:r>
              <a:rPr lang="en-US" sz="2800" b="0"/>
              <a:t>Medicare Advantage Plan </a:t>
            </a:r>
            <a:r>
              <a:rPr lang="en-US" sz="2000" b="0"/>
              <a:t>(1 of 3)</a:t>
            </a:r>
            <a:endParaRPr lang="en-US" sz="2800" b="0"/>
          </a:p>
        </p:txBody>
      </p:sp>
      <p:sp>
        <p:nvSpPr>
          <p:cNvPr id="5" name="Text Placeholder 4">
            <a:extLst>
              <a:ext uri="{FF2B5EF4-FFF2-40B4-BE49-F238E27FC236}">
                <a16:creationId xmlns:a16="http://schemas.microsoft.com/office/drawing/2014/main" id="{9D0E192F-563F-9A88-5026-85A1688F87F3}"/>
              </a:ext>
            </a:extLst>
          </p:cNvPr>
          <p:cNvSpPr>
            <a:spLocks noGrp="1"/>
          </p:cNvSpPr>
          <p:nvPr>
            <p:ph type="body" sz="quarter" idx="13"/>
          </p:nvPr>
        </p:nvSpPr>
        <p:spPr>
          <a:xfrm>
            <a:off x="0" y="1005840"/>
            <a:ext cx="12192000" cy="561975"/>
          </a:xfrm>
        </p:spPr>
        <p:txBody>
          <a:bodyPr/>
          <a:lstStyle/>
          <a:p>
            <a:pPr marL="548640" marR="0" lvl="0" indent="0" algn="l" defTabSz="685800" rtl="0" eaLnBrk="1" fontAlgn="auto" latinLnBrk="0" hangingPunct="1">
              <a:lnSpc>
                <a:spcPct val="100000"/>
              </a:lnSpc>
              <a:spcBef>
                <a:spcPts val="0"/>
              </a:spcBef>
              <a:spcAft>
                <a:spcPts val="0"/>
              </a:spcAft>
              <a:buClr>
                <a:srgbClr val="00539A"/>
              </a:buClr>
              <a:buSzTx/>
              <a:buFont typeface="Wingdings" pitchFamily="2" charset="2"/>
              <a:buNone/>
              <a:tabLst/>
              <a:defRPr/>
            </a:pPr>
            <a:r>
              <a:rPr kumimoji="0" lang="en-US" sz="24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You can join or switch Medicare Advantage Plans during 5 periods: </a:t>
            </a:r>
          </a:p>
        </p:txBody>
      </p:sp>
      <p:sp>
        <p:nvSpPr>
          <p:cNvPr id="6" name="Text Placeholder 5">
            <a:extLst>
              <a:ext uri="{FF2B5EF4-FFF2-40B4-BE49-F238E27FC236}">
                <a16:creationId xmlns:a16="http://schemas.microsoft.com/office/drawing/2014/main" id="{74ACFDE6-53EA-A707-83F6-D643D04806D9}"/>
              </a:ext>
            </a:extLst>
          </p:cNvPr>
          <p:cNvSpPr>
            <a:spLocks noGrp="1" noChangeAspect="1"/>
          </p:cNvSpPr>
          <p:nvPr>
            <p:ph type="body" sz="quarter" idx="14"/>
          </p:nvPr>
        </p:nvSpPr>
        <p:spPr>
          <a:xfrm>
            <a:off x="381000" y="1493794"/>
            <a:ext cx="914400" cy="914400"/>
          </a:xfrm>
          <a:prstGeom prst="ellipse">
            <a:avLst/>
          </a:prstGeom>
          <a:solidFill>
            <a:srgbClr val="FEBF22"/>
          </a:solidFill>
          <a:ln>
            <a:noFill/>
          </a:ln>
        </p:spPr>
        <p:txBody>
          <a:bodyPr wrap="none" anchor="ctr" anchorCtr="0">
            <a:noAutofit/>
          </a:bodyPr>
          <a:lstStyle/>
          <a:p>
            <a:pPr marL="0" indent="0" algn="ctr">
              <a:buNone/>
            </a:pPr>
            <a:r>
              <a:rPr lang="en-US" sz="3600" b="1"/>
              <a:t>1</a:t>
            </a:r>
          </a:p>
        </p:txBody>
      </p:sp>
      <p:sp>
        <p:nvSpPr>
          <p:cNvPr id="7" name="Text Placeholder 6">
            <a:extLst>
              <a:ext uri="{FF2B5EF4-FFF2-40B4-BE49-F238E27FC236}">
                <a16:creationId xmlns:a16="http://schemas.microsoft.com/office/drawing/2014/main" id="{C77B22B8-E326-40A5-417D-372F0F4E8FDA}"/>
              </a:ext>
            </a:extLst>
          </p:cNvPr>
          <p:cNvSpPr>
            <a:spLocks noGrp="1"/>
          </p:cNvSpPr>
          <p:nvPr>
            <p:ph type="body" sz="quarter" idx="15"/>
          </p:nvPr>
        </p:nvSpPr>
        <p:spPr>
          <a:xfrm>
            <a:off x="838200" y="1950994"/>
            <a:ext cx="10972800" cy="2372855"/>
          </a:xfrm>
          <a:prstGeom prst="roundRect">
            <a:avLst/>
          </a:prstGeom>
          <a:ln w="38100">
            <a:solidFill>
              <a:srgbClr val="FEBF22"/>
            </a:solidFill>
          </a:ln>
        </p:spPr>
        <p:txBody>
          <a:bodyPr>
            <a:norm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0" cap="none" spc="0" normalizeH="0" baseline="0" noProof="0">
                <a:ln>
                  <a:noFill/>
                </a:ln>
                <a:solidFill>
                  <a:srgbClr val="00529B"/>
                </a:solidFill>
                <a:effectLst/>
                <a:uLnTx/>
                <a:uFillTx/>
              </a:rPr>
              <a:t>Initial Enrollment Period (IEP)</a:t>
            </a:r>
          </a:p>
          <a:p>
            <a:pPr marR="0" lvl="0" algn="l" defTabSz="914400" rtl="0" eaLnBrk="1" fontAlgn="auto" latinLnBrk="0" hangingPunct="1">
              <a:lnSpc>
                <a:spcPct val="100000"/>
              </a:lnSpc>
              <a:spcBef>
                <a:spcPts val="0"/>
              </a:spcBef>
              <a:spcAft>
                <a:spcPts val="600"/>
              </a:spcAft>
              <a:buClrTx/>
              <a:buSzTx/>
              <a:tabLst/>
              <a:defRPr/>
            </a:pPr>
            <a:r>
              <a:rPr kumimoji="0" lang="en-US" sz="1800" b="0" i="0" u="none" strike="noStrike" kern="1200" cap="none" spc="0" normalizeH="0" baseline="0" noProof="0">
                <a:ln>
                  <a:noFill/>
                </a:ln>
                <a:solidFill>
                  <a:srgbClr val="00529B"/>
                </a:solidFill>
                <a:effectLst/>
                <a:uLnTx/>
                <a:uFillTx/>
              </a:rPr>
              <a:t>Begins 3 months immediately before your first entitlement to both Medicare Part A and Part B, and ends on either the last day of the second month after the month you're</a:t>
            </a:r>
            <a:r>
              <a:rPr lang="en-US" sz="1800"/>
              <a:t> first entitled to both Part A and Part B, or the last day of your </a:t>
            </a:r>
            <a:r>
              <a:rPr kumimoji="0" lang="en-US" sz="1800" b="0" i="0" u="none" strike="noStrike" kern="1200" cap="none" spc="0" normalizeH="0" baseline="0" noProof="0">
                <a:ln>
                  <a:noFill/>
                </a:ln>
                <a:solidFill>
                  <a:srgbClr val="00529B"/>
                </a:solidFill>
                <a:effectLst/>
                <a:uLnTx/>
                <a:uFillTx/>
              </a:rPr>
              <a:t>Part B IEP, whichever</a:t>
            </a:r>
            <a:r>
              <a:rPr kumimoji="0" lang="en-US" sz="1800" b="0" i="0" u="none" strike="noStrike" kern="1200" cap="none" spc="0" normalizeH="0" noProof="0">
                <a:ln>
                  <a:noFill/>
                </a:ln>
                <a:solidFill>
                  <a:srgbClr val="00529B"/>
                </a:solidFill>
                <a:effectLst/>
                <a:uLnTx/>
                <a:uFillTx/>
              </a:rPr>
              <a:t> is later</a:t>
            </a:r>
            <a:endParaRPr kumimoji="0" lang="en-US" sz="1800" b="0" i="0" u="none" strike="noStrike" kern="1200" cap="none" spc="0" normalizeH="0" baseline="0" noProof="0">
              <a:ln>
                <a:noFill/>
              </a:ln>
              <a:solidFill>
                <a:srgbClr val="00529B"/>
              </a:solidFill>
              <a:effectLst/>
              <a:uLnTx/>
              <a:uFillTx/>
            </a:endParaRPr>
          </a:p>
          <a:p>
            <a:pPr marR="0" lvl="0" algn="l" defTabSz="914400" rtl="0" eaLnBrk="1" fontAlgn="auto" latinLnBrk="0" hangingPunct="1">
              <a:lnSpc>
                <a:spcPct val="100000"/>
              </a:lnSpc>
              <a:spcBef>
                <a:spcPts val="0"/>
              </a:spcBef>
              <a:spcAft>
                <a:spcPts val="600"/>
              </a:spcAft>
              <a:buClrTx/>
              <a:buSzTx/>
              <a:tabLst/>
              <a:defRPr/>
            </a:pPr>
            <a:r>
              <a:rPr kumimoji="0" lang="en-US" sz="1800" b="1" i="0" u="none" strike="noStrike" kern="0" cap="none" spc="0" normalizeH="0" baseline="0" noProof="0">
                <a:ln>
                  <a:noFill/>
                </a:ln>
                <a:solidFill>
                  <a:srgbClr val="00529B"/>
                </a:solidFill>
                <a:effectLst/>
                <a:uLnTx/>
                <a:uFillTx/>
              </a:rPr>
              <a:t>Coverage begins</a:t>
            </a:r>
            <a:r>
              <a:rPr kumimoji="0" lang="en-US" sz="1800" b="0" i="0" u="none" strike="noStrike" kern="0" cap="none" spc="0" normalizeH="0" baseline="0" noProof="0">
                <a:ln>
                  <a:noFill/>
                </a:ln>
                <a:solidFill>
                  <a:srgbClr val="00529B"/>
                </a:solidFill>
                <a:effectLst/>
                <a:uLnTx/>
                <a:uFillTx/>
              </a:rPr>
              <a:t> the 1</a:t>
            </a:r>
            <a:r>
              <a:rPr kumimoji="0" lang="en-US" sz="1800" b="0" i="0" u="none" strike="noStrike" kern="0" cap="none" spc="0" normalizeH="0" baseline="30000" noProof="0">
                <a:ln>
                  <a:noFill/>
                </a:ln>
                <a:solidFill>
                  <a:srgbClr val="00529B"/>
                </a:solidFill>
                <a:effectLst/>
                <a:uLnTx/>
                <a:uFillTx/>
              </a:rPr>
              <a:t>st</a:t>
            </a:r>
            <a:r>
              <a:rPr kumimoji="0" lang="en-US" sz="1800" b="0" i="0" u="none" strike="noStrike" kern="0" cap="none" spc="0" normalizeH="0" baseline="0" noProof="0">
                <a:ln>
                  <a:noFill/>
                </a:ln>
                <a:solidFill>
                  <a:srgbClr val="00529B"/>
                </a:solidFill>
                <a:effectLst/>
                <a:uLnTx/>
                <a:uFillTx/>
              </a:rPr>
              <a:t> day of the month you’re entitled to both Part A and Part B, or the 1</a:t>
            </a:r>
            <a:r>
              <a:rPr kumimoji="0" lang="en-US" sz="1800" b="0" i="0" u="none" strike="noStrike" kern="0" cap="none" spc="0" normalizeH="0" baseline="30000" noProof="0">
                <a:ln>
                  <a:noFill/>
                </a:ln>
                <a:solidFill>
                  <a:srgbClr val="00529B"/>
                </a:solidFill>
                <a:effectLst/>
                <a:uLnTx/>
                <a:uFillTx/>
              </a:rPr>
              <a:t>st</a:t>
            </a:r>
            <a:r>
              <a:rPr kumimoji="0" lang="en-US" sz="1800" b="0" i="0" u="none" strike="noStrike" kern="0" cap="none" spc="0" normalizeH="0" baseline="0" noProof="0">
                <a:ln>
                  <a:noFill/>
                </a:ln>
                <a:solidFill>
                  <a:srgbClr val="00529B"/>
                </a:solidFill>
                <a:effectLst/>
                <a:uLnTx/>
                <a:uFillTx/>
              </a:rPr>
              <a:t> day of the month after the month you requested enrollment (if after entitlement)</a:t>
            </a:r>
            <a:endParaRPr kumimoji="0" lang="en-US" sz="1800" b="1" i="0" u="none" strike="noStrike" kern="0" cap="none" spc="0" normalizeH="0" baseline="0" noProof="0">
              <a:ln>
                <a:noFill/>
              </a:ln>
              <a:solidFill>
                <a:srgbClr val="00529B"/>
              </a:solidFill>
              <a:effectLst/>
              <a:uLnTx/>
              <a:uFillTx/>
            </a:endParaRPr>
          </a:p>
        </p:txBody>
      </p:sp>
      <p:sp>
        <p:nvSpPr>
          <p:cNvPr id="8" name="Text Placeholder 7">
            <a:extLst>
              <a:ext uri="{FF2B5EF4-FFF2-40B4-BE49-F238E27FC236}">
                <a16:creationId xmlns:a16="http://schemas.microsoft.com/office/drawing/2014/main" id="{A79BCC1E-BC7D-0D9D-5453-056AED77B05E}"/>
              </a:ext>
            </a:extLst>
          </p:cNvPr>
          <p:cNvSpPr>
            <a:spLocks noGrp="1" noChangeAspect="1"/>
          </p:cNvSpPr>
          <p:nvPr>
            <p:ph type="body" sz="quarter" idx="16"/>
          </p:nvPr>
        </p:nvSpPr>
        <p:spPr>
          <a:xfrm>
            <a:off x="314325" y="4288919"/>
            <a:ext cx="914400" cy="914400"/>
          </a:xfrm>
          <a:prstGeom prst="ellipse">
            <a:avLst/>
          </a:prstGeom>
          <a:solidFill>
            <a:srgbClr val="FEBF22"/>
          </a:solidFill>
          <a:ln>
            <a:noFill/>
          </a:ln>
        </p:spPr>
        <p:txBody>
          <a:bodyPr wrap="none" anchor="ctr" anchorCtr="0">
            <a:noAutofit/>
          </a:bodyPr>
          <a:lstStyle/>
          <a:p>
            <a:pPr marL="0" indent="0" algn="ctr">
              <a:buNone/>
            </a:pPr>
            <a:r>
              <a:rPr lang="en-US" sz="3600" b="1"/>
              <a:t>2</a:t>
            </a:r>
          </a:p>
        </p:txBody>
      </p:sp>
      <p:sp>
        <p:nvSpPr>
          <p:cNvPr id="17" name="Text Placeholder 16">
            <a:extLst>
              <a:ext uri="{FF2B5EF4-FFF2-40B4-BE49-F238E27FC236}">
                <a16:creationId xmlns:a16="http://schemas.microsoft.com/office/drawing/2014/main" id="{6451E1D7-AB0E-F5A6-347B-C2111850B0EF}"/>
              </a:ext>
            </a:extLst>
          </p:cNvPr>
          <p:cNvSpPr>
            <a:spLocks noGrp="1"/>
          </p:cNvSpPr>
          <p:nvPr>
            <p:ph type="body" sz="quarter" idx="17"/>
          </p:nvPr>
        </p:nvSpPr>
        <p:spPr>
          <a:xfrm>
            <a:off x="838200" y="4734526"/>
            <a:ext cx="10972800" cy="1692163"/>
          </a:xfrm>
          <a:prstGeom prst="roundRect">
            <a:avLst/>
          </a:prstGeom>
          <a:ln w="38100">
            <a:solidFill>
              <a:srgbClr val="FEBF22"/>
            </a:solidFill>
          </a:ln>
        </p:spPr>
        <p: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0" cap="none" spc="0" normalizeH="0" baseline="0" noProof="0">
                <a:ln>
                  <a:noFill/>
                </a:ln>
                <a:solidFill>
                  <a:srgbClr val="00529B"/>
                </a:solidFill>
                <a:effectLst/>
                <a:uLnTx/>
                <a:uFillTx/>
              </a:rPr>
              <a:t>Open Enrollment Period (OEP)</a:t>
            </a: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0" i="0" u="none" strike="noStrike" kern="0" cap="none" spc="0" normalizeH="0" baseline="0" noProof="0">
                <a:ln>
                  <a:noFill/>
                </a:ln>
                <a:solidFill>
                  <a:srgbClr val="00529B"/>
                </a:solidFill>
                <a:effectLst/>
                <a:uLnTx/>
                <a:uFillTx/>
              </a:rPr>
              <a:t>October 15–December 7 each year</a:t>
            </a: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1" i="0" u="none" strike="noStrike" kern="0" cap="none" spc="0" normalizeH="0" baseline="0" noProof="0">
                <a:ln>
                  <a:noFill/>
                </a:ln>
                <a:solidFill>
                  <a:srgbClr val="00529B"/>
                </a:solidFill>
                <a:effectLst/>
                <a:uLnTx/>
                <a:uFillTx/>
              </a:rPr>
              <a:t>Coverage begins </a:t>
            </a:r>
            <a:r>
              <a:rPr kumimoji="0" lang="en-US" sz="1800" b="0" i="0" u="none" strike="noStrike" kern="0" cap="none" spc="0" normalizeH="0" baseline="0" noProof="0">
                <a:ln>
                  <a:noFill/>
                </a:ln>
                <a:solidFill>
                  <a:srgbClr val="00529B"/>
                </a:solidFill>
                <a:effectLst/>
                <a:uLnTx/>
                <a:uFillTx/>
              </a:rPr>
              <a:t>on January 1</a:t>
            </a:r>
          </a:p>
        </p:txBody>
      </p:sp>
      <p:sp>
        <p:nvSpPr>
          <p:cNvPr id="15" name="Slide Number Placeholder 5">
            <a:extLst>
              <a:ext uri="{FF2B5EF4-FFF2-40B4-BE49-F238E27FC236}">
                <a16:creationId xmlns:a16="http://schemas.microsoft.com/office/drawing/2014/main" id="{B734FEAD-AC0D-4F7D-8B8D-E55F402D013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18</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223511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7" grpId="0" uiExpand="1" animBg="1"/>
      <p:bldP spid="8" grpId="0" uiExpand="1" animBg="1"/>
      <p:bldP spid="17" grpId="0" uiExpan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155A0-5779-4B17-81DD-8F185B4EB783}"/>
              </a:ext>
            </a:extLst>
          </p:cNvPr>
          <p:cNvSpPr>
            <a:spLocks noGrp="1"/>
          </p:cNvSpPr>
          <p:nvPr>
            <p:ph type="title"/>
          </p:nvPr>
        </p:nvSpPr>
        <p:spPr/>
        <p:txBody>
          <a:bodyPr anchor="ctr">
            <a:normAutofit/>
          </a:bodyPr>
          <a:lstStyle/>
          <a:p>
            <a:r>
              <a:rPr lang="en-US" sz="2800" b="0"/>
              <a:t>When You Can Join or Switch a </a:t>
            </a:r>
            <a:br>
              <a:rPr lang="en-US" sz="2800" b="0"/>
            </a:br>
            <a:r>
              <a:rPr lang="en-US" sz="2800" b="0"/>
              <a:t>Medicare Advantage Plan </a:t>
            </a:r>
            <a:r>
              <a:rPr lang="en-US" sz="2000" b="0"/>
              <a:t>(2 of 3)</a:t>
            </a:r>
          </a:p>
        </p:txBody>
      </p:sp>
      <p:sp>
        <p:nvSpPr>
          <p:cNvPr id="26" name="TextBox 25">
            <a:extLst>
              <a:ext uri="{FF2B5EF4-FFF2-40B4-BE49-F238E27FC236}">
                <a16:creationId xmlns:a16="http://schemas.microsoft.com/office/drawing/2014/main" id="{61D91FF7-2BD2-4820-A157-4363E44F7BF7}"/>
              </a:ext>
            </a:extLst>
          </p:cNvPr>
          <p:cNvSpPr txBox="1"/>
          <p:nvPr/>
        </p:nvSpPr>
        <p:spPr>
          <a:xfrm>
            <a:off x="0" y="1005840"/>
            <a:ext cx="12192000" cy="467051"/>
          </a:xfrm>
          <a:prstGeom prst="rect">
            <a:avLst/>
          </a:prstGeom>
          <a:noFill/>
        </p:spPr>
        <p:txBody>
          <a:bodyPr wrap="square" rtlCol="0">
            <a:spAutoFit/>
          </a:bodyPr>
          <a:lstStyle/>
          <a:p>
            <a:pPr marL="548640" defTabSz="685800">
              <a:buClr>
                <a:srgbClr val="00539A"/>
              </a:buClr>
              <a:buFont typeface="Wingdings" pitchFamily="2" charset="2"/>
            </a:pPr>
            <a:r>
              <a:rPr lang="en-US" sz="2400" b="1">
                <a:solidFill>
                  <a:srgbClr val="00529B"/>
                </a:solidFill>
                <a:latin typeface="Arial" panose="020B0604020202020204" pitchFamily="34" charset="0"/>
                <a:cs typeface="Arial" panose="020B0604020202020204" pitchFamily="34" charset="0"/>
              </a:rPr>
              <a:t>You can join or switch Medicare Advantage Plans during 5 periods: </a:t>
            </a:r>
          </a:p>
        </p:txBody>
      </p:sp>
      <p:sp>
        <p:nvSpPr>
          <p:cNvPr id="6" name="Content Placeholder 5">
            <a:extLst>
              <a:ext uri="{FF2B5EF4-FFF2-40B4-BE49-F238E27FC236}">
                <a16:creationId xmlns:a16="http://schemas.microsoft.com/office/drawing/2014/main" id="{6B1C8C3A-64C9-51BE-25ED-88511A188E9E}"/>
              </a:ext>
            </a:extLst>
          </p:cNvPr>
          <p:cNvSpPr>
            <a:spLocks noGrp="1"/>
          </p:cNvSpPr>
          <p:nvPr>
            <p:ph type="body" sz="quarter" idx="14"/>
          </p:nvPr>
        </p:nvSpPr>
        <p:spPr>
          <a:xfrm>
            <a:off x="304800" y="1604050"/>
            <a:ext cx="914400" cy="914400"/>
          </a:xfrm>
          <a:prstGeom prst="ellipse">
            <a:avLst/>
          </a:prstGeom>
          <a:solidFill>
            <a:srgbClr val="FEBF22"/>
          </a:solidFill>
        </p:spPr>
        <p:txBody>
          <a:bodyPr anchor="ctr">
            <a:normAutofit/>
          </a:bodyPr>
          <a:lstStyle/>
          <a:p>
            <a:pPr marL="0" indent="0" algn="ctr">
              <a:buNone/>
            </a:pPr>
            <a:r>
              <a:rPr lang="en-US" sz="3600" b="1"/>
              <a:t>3</a:t>
            </a:r>
          </a:p>
        </p:txBody>
      </p:sp>
      <p:sp>
        <p:nvSpPr>
          <p:cNvPr id="7" name="Content Placeholder 6">
            <a:extLst>
              <a:ext uri="{FF2B5EF4-FFF2-40B4-BE49-F238E27FC236}">
                <a16:creationId xmlns:a16="http://schemas.microsoft.com/office/drawing/2014/main" id="{0478C14F-6E08-E717-7F79-A0AF119EE662}"/>
              </a:ext>
            </a:extLst>
          </p:cNvPr>
          <p:cNvSpPr>
            <a:spLocks noGrp="1"/>
          </p:cNvSpPr>
          <p:nvPr>
            <p:ph type="body" sz="quarter" idx="15"/>
          </p:nvPr>
        </p:nvSpPr>
        <p:spPr>
          <a:xfrm>
            <a:off x="902368" y="1979935"/>
            <a:ext cx="10680032" cy="2608107"/>
          </a:xfrm>
          <a:prstGeom prst="roundRect">
            <a:avLst/>
          </a:prstGeom>
          <a:ln w="38100">
            <a:solidFill>
              <a:srgbClr val="FEBF22"/>
            </a:solidFill>
          </a:ln>
        </p:spPr>
        <p:txBody>
          <a:bodyPr>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b="1" i="0" u="none" strike="noStrike" kern="0" cap="none" spc="0" normalizeH="0" baseline="0" noProof="0">
                <a:ln>
                  <a:noFill/>
                </a:ln>
                <a:solidFill>
                  <a:srgbClr val="00529B"/>
                </a:solidFill>
                <a:effectLst/>
                <a:uLnTx/>
                <a:uFillTx/>
              </a:rPr>
              <a:t>Medicare Advantage Open Enrollment Period</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700" b="1" i="0" u="none" strike="noStrike" kern="0" cap="none" spc="0" normalizeH="0" baseline="0" noProof="0">
                <a:ln>
                  <a:noFill/>
                </a:ln>
                <a:solidFill>
                  <a:srgbClr val="00529B"/>
                </a:solidFill>
                <a:effectLst/>
                <a:uLnTx/>
                <a:uFillTx/>
              </a:rPr>
              <a:t>You can change </a:t>
            </a:r>
            <a:r>
              <a:rPr kumimoji="0" lang="en-US" sz="1700" b="1" i="0" u="none" strike="noStrike" kern="1200" cap="none" spc="0" normalizeH="0" baseline="0" noProof="0">
                <a:ln>
                  <a:noFill/>
                </a:ln>
                <a:solidFill>
                  <a:srgbClr val="00529B"/>
                </a:solidFill>
                <a:effectLst/>
                <a:uLnTx/>
                <a:uFillTx/>
              </a:rPr>
              <a:t>Medicare Advantage Plans or disenroll and return to Original Medicare during the:</a:t>
            </a:r>
            <a:endParaRPr kumimoji="0" lang="en-US" sz="1700" b="1" i="0" u="none" strike="noStrike" kern="0" cap="none" spc="0" normalizeH="0" baseline="0" noProof="0">
              <a:ln>
                <a:noFill/>
              </a:ln>
              <a:solidFill>
                <a:srgbClr val="00529B"/>
              </a:solidFill>
              <a:effectLst/>
              <a:uLnTx/>
              <a:uFillTx/>
            </a:endParaRPr>
          </a:p>
          <a:p>
            <a:pPr marR="0" lvl="0" algn="l" defTabSz="914400" rtl="0" eaLnBrk="1" fontAlgn="auto" latinLnBrk="0" hangingPunct="1">
              <a:lnSpc>
                <a:spcPct val="100000"/>
              </a:lnSpc>
              <a:spcBef>
                <a:spcPts val="0"/>
              </a:spcBef>
              <a:spcAft>
                <a:spcPts val="1200"/>
              </a:spcAft>
              <a:buClrTx/>
              <a:buSzTx/>
              <a:tabLst/>
              <a:defRPr/>
            </a:pPr>
            <a:r>
              <a:rPr kumimoji="0" lang="en-US" sz="1600" b="1" i="0" u="none" strike="noStrike" kern="0" cap="none" spc="0" normalizeH="0" baseline="0" noProof="0">
                <a:ln>
                  <a:noFill/>
                </a:ln>
                <a:solidFill>
                  <a:srgbClr val="00529B"/>
                </a:solidFill>
                <a:effectLst/>
                <a:uLnTx/>
                <a:uFillTx/>
              </a:rPr>
              <a:t>Annual Medicare Advantage Open Enrollment Period </a:t>
            </a:r>
            <a:r>
              <a:rPr kumimoji="0" lang="en-US" sz="1600" b="0" i="0" u="none" strike="noStrike" kern="0" cap="none" spc="0" normalizeH="0" baseline="0" noProof="0">
                <a:ln>
                  <a:noFill/>
                </a:ln>
                <a:solidFill>
                  <a:srgbClr val="00529B"/>
                </a:solidFill>
                <a:effectLst/>
                <a:uLnTx/>
                <a:uFillTx/>
              </a:rPr>
              <a:t>(January 1–March 31 each year)—if you already enrolled in a Medicare Advantage Plan, </a:t>
            </a:r>
            <a:r>
              <a:rPr kumimoji="0" lang="en-US" sz="1600" b="1" i="0" u="none" strike="noStrike" kern="0" cap="none" spc="0" normalizeH="0" baseline="0" noProof="0">
                <a:ln>
                  <a:noFill/>
                </a:ln>
                <a:solidFill>
                  <a:srgbClr val="00529B"/>
                </a:solidFill>
                <a:effectLst/>
                <a:uLnTx/>
                <a:uFillTx/>
              </a:rPr>
              <a:t>or</a:t>
            </a:r>
            <a:endParaRPr kumimoji="0" lang="en-US" sz="1600" b="0" i="0" u="none" strike="noStrike" kern="0" cap="none" spc="0" normalizeH="0" baseline="0" noProof="0">
              <a:ln>
                <a:noFill/>
              </a:ln>
              <a:solidFill>
                <a:srgbClr val="00529B"/>
              </a:solidFill>
              <a:effectLst/>
              <a:uLnTx/>
              <a:uFillTx/>
            </a:endParaRPr>
          </a:p>
          <a:p>
            <a:pPr marR="0" lvl="0" algn="l" defTabSz="914400" rtl="0" eaLnBrk="1" fontAlgn="auto" latinLnBrk="0" hangingPunct="1">
              <a:lnSpc>
                <a:spcPct val="100000"/>
              </a:lnSpc>
              <a:spcBef>
                <a:spcPts val="0"/>
              </a:spcBef>
              <a:spcAft>
                <a:spcPts val="1200"/>
              </a:spcAft>
              <a:buClrTx/>
              <a:buSzTx/>
              <a:tabLst/>
              <a:defRPr/>
            </a:pPr>
            <a:r>
              <a:rPr kumimoji="0" lang="en-US" sz="1600" b="1" i="0" u="none" strike="noStrike" kern="0" cap="none" spc="0" normalizeH="0" baseline="0" noProof="0">
                <a:ln>
                  <a:noFill/>
                </a:ln>
                <a:solidFill>
                  <a:srgbClr val="00529B"/>
                </a:solidFill>
                <a:effectLst/>
                <a:uLnTx/>
                <a:uFillTx/>
              </a:rPr>
              <a:t>Newly Eligible Medicare Advantage Open</a:t>
            </a:r>
            <a:r>
              <a:rPr kumimoji="0" lang="en-US" sz="1600" b="1" i="0" u="none" strike="noStrike" kern="0" cap="none" spc="0" normalizeH="0" noProof="0">
                <a:ln>
                  <a:noFill/>
                </a:ln>
                <a:solidFill>
                  <a:srgbClr val="00529B"/>
                </a:solidFill>
                <a:effectLst/>
                <a:uLnTx/>
                <a:uFillTx/>
              </a:rPr>
              <a:t> </a:t>
            </a:r>
            <a:r>
              <a:rPr kumimoji="0" lang="en-US" sz="1600" b="1" i="0" u="none" strike="noStrike" kern="0" cap="none" spc="0" normalizeH="0" baseline="0" noProof="0">
                <a:ln>
                  <a:noFill/>
                </a:ln>
                <a:solidFill>
                  <a:srgbClr val="00529B"/>
                </a:solidFill>
                <a:effectLst/>
                <a:uLnTx/>
                <a:uFillTx/>
              </a:rPr>
              <a:t>Enrollment Period </a:t>
            </a:r>
            <a:r>
              <a:rPr kumimoji="0" lang="en-US" sz="1600" b="0" i="0" u="none" strike="noStrike" kern="0" cap="none" spc="0" normalizeH="0" baseline="0" noProof="0">
                <a:ln>
                  <a:noFill/>
                </a:ln>
                <a:solidFill>
                  <a:srgbClr val="00529B"/>
                </a:solidFill>
                <a:effectLst/>
                <a:uLnTx/>
                <a:uFillTx/>
              </a:rPr>
              <a:t>(first 3 months of entitlement to Medicare </a:t>
            </a:r>
            <a:br>
              <a:rPr kumimoji="0" lang="en-US" sz="1600" b="0" i="0" u="none" strike="noStrike" kern="0" cap="none" spc="0" normalizeH="0" baseline="0" noProof="0">
                <a:ln>
                  <a:noFill/>
                </a:ln>
                <a:solidFill>
                  <a:srgbClr val="00529B"/>
                </a:solidFill>
                <a:effectLst/>
                <a:uLnTx/>
                <a:uFillTx/>
              </a:rPr>
            </a:br>
            <a:r>
              <a:rPr kumimoji="0" lang="en-US" sz="1600" b="0" i="0" u="none" strike="noStrike" kern="0" cap="none" spc="0" normalizeH="0" baseline="0" noProof="0">
                <a:ln>
                  <a:noFill/>
                </a:ln>
                <a:solidFill>
                  <a:srgbClr val="00529B"/>
                </a:solidFill>
                <a:effectLst/>
                <a:uLnTx/>
                <a:uFillTx/>
              </a:rPr>
              <a:t>Part A and Part B)—if enrolled during the first 3 months of becoming eligible</a:t>
            </a:r>
          </a:p>
          <a:p>
            <a:pPr marL="0" indent="0">
              <a:buNone/>
            </a:pPr>
            <a:endParaRPr lang="en-US" sz="1600"/>
          </a:p>
        </p:txBody>
      </p:sp>
      <p:sp>
        <p:nvSpPr>
          <p:cNvPr id="8" name="Content Placeholder 7">
            <a:extLst>
              <a:ext uri="{FF2B5EF4-FFF2-40B4-BE49-F238E27FC236}">
                <a16:creationId xmlns:a16="http://schemas.microsoft.com/office/drawing/2014/main" id="{8DA6C44A-59B2-1CF1-F4E8-87D76CC128D1}"/>
              </a:ext>
            </a:extLst>
          </p:cNvPr>
          <p:cNvSpPr>
            <a:spLocks noGrp="1"/>
          </p:cNvSpPr>
          <p:nvPr>
            <p:ph type="body" sz="quarter" idx="16"/>
          </p:nvPr>
        </p:nvSpPr>
        <p:spPr>
          <a:xfrm>
            <a:off x="304800" y="4506727"/>
            <a:ext cx="914400" cy="914400"/>
          </a:xfrm>
          <a:prstGeom prst="ellipse">
            <a:avLst/>
          </a:prstGeom>
          <a:solidFill>
            <a:srgbClr val="FEBF22"/>
          </a:solidFill>
        </p:spPr>
        <p:txBody>
          <a:bodyPr anchor="ctr">
            <a:normAutofit/>
          </a:bodyPr>
          <a:lstStyle/>
          <a:p>
            <a:pPr marL="0" indent="0" algn="ctr">
              <a:buNone/>
            </a:pPr>
            <a:r>
              <a:rPr lang="en-US" sz="3600" b="1"/>
              <a:t>4</a:t>
            </a:r>
          </a:p>
        </p:txBody>
      </p:sp>
      <p:sp>
        <p:nvSpPr>
          <p:cNvPr id="9" name="Content Placeholder 8">
            <a:extLst>
              <a:ext uri="{FF2B5EF4-FFF2-40B4-BE49-F238E27FC236}">
                <a16:creationId xmlns:a16="http://schemas.microsoft.com/office/drawing/2014/main" id="{23EF739A-3603-2FAF-0D53-03594E15A95D}"/>
              </a:ext>
            </a:extLst>
          </p:cNvPr>
          <p:cNvSpPr>
            <a:spLocks noGrp="1"/>
          </p:cNvSpPr>
          <p:nvPr>
            <p:ph type="body" sz="quarter" idx="17"/>
          </p:nvPr>
        </p:nvSpPr>
        <p:spPr>
          <a:xfrm>
            <a:off x="902368" y="4887019"/>
            <a:ext cx="10680032" cy="1433534"/>
          </a:xfrm>
          <a:prstGeom prst="roundRect">
            <a:avLst/>
          </a:prstGeom>
          <a:ln w="38100">
            <a:solidFill>
              <a:srgbClr val="FEBF22"/>
            </a:solidFill>
          </a:ln>
        </p:spPr>
        <p:txBody>
          <a:bodyPr>
            <a:norm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b="1" i="0" u="none" strike="noStrike" kern="0" cap="none" spc="0" normalizeH="0" baseline="0" noProof="0">
                <a:ln>
                  <a:noFill/>
                </a:ln>
                <a:solidFill>
                  <a:srgbClr val="00529B"/>
                </a:solidFill>
                <a:effectLst/>
                <a:uLnTx/>
                <a:uFillTx/>
              </a:rPr>
              <a:t>Open Enrollment Period for Institutionalized Individuals</a:t>
            </a:r>
          </a:p>
          <a:p>
            <a:pPr marR="0" lvl="0" algn="l" defTabSz="914400" rtl="0" eaLnBrk="1" fontAlgn="auto" latinLnBrk="0" hangingPunct="1">
              <a:lnSpc>
                <a:spcPct val="100000"/>
              </a:lnSpc>
              <a:spcBef>
                <a:spcPts val="0"/>
              </a:spcBef>
              <a:spcAft>
                <a:spcPts val="1200"/>
              </a:spcAft>
              <a:buClrTx/>
              <a:buSzTx/>
              <a:tabLst/>
              <a:defRPr/>
            </a:pPr>
            <a:r>
              <a:rPr kumimoji="0" lang="en-US" sz="1600" b="0" i="0" u="none" strike="noStrike" kern="0" cap="none" spc="0" normalizeH="0" baseline="0" noProof="0">
                <a:ln>
                  <a:noFill/>
                </a:ln>
                <a:solidFill>
                  <a:srgbClr val="00529B"/>
                </a:solidFill>
                <a:effectLst/>
                <a:uLnTx/>
                <a:uFillTx/>
              </a:rPr>
              <a:t>Not limited in the number of elections or changes</a:t>
            </a:r>
          </a:p>
          <a:p>
            <a:pPr marR="0" lvl="0" algn="l" defTabSz="914400" rtl="0" eaLnBrk="1" fontAlgn="auto" latinLnBrk="0" hangingPunct="1">
              <a:lnSpc>
                <a:spcPct val="100000"/>
              </a:lnSpc>
              <a:spcBef>
                <a:spcPts val="0"/>
              </a:spcBef>
              <a:spcAft>
                <a:spcPts val="1200"/>
              </a:spcAft>
              <a:buClrTx/>
              <a:buSzTx/>
              <a:tabLst/>
              <a:defRPr/>
            </a:pPr>
            <a:r>
              <a:rPr kumimoji="0" lang="en-US" sz="1600" b="1" i="0" u="none" strike="noStrike" kern="0" cap="none" spc="0" normalizeH="0" baseline="0" noProof="0">
                <a:ln>
                  <a:noFill/>
                </a:ln>
                <a:solidFill>
                  <a:srgbClr val="00529B"/>
                </a:solidFill>
                <a:effectLst/>
                <a:uLnTx/>
                <a:uFillTx/>
              </a:rPr>
              <a:t>Coverage begins </a:t>
            </a:r>
            <a:r>
              <a:rPr kumimoji="0" lang="en-US" sz="1600" b="0" i="0" u="none" strike="noStrike" kern="0" cap="none" spc="0" normalizeH="0" baseline="0" noProof="0">
                <a:ln>
                  <a:noFill/>
                </a:ln>
                <a:solidFill>
                  <a:srgbClr val="00529B"/>
                </a:solidFill>
                <a:effectLst/>
                <a:uLnTx/>
                <a:uFillTx/>
              </a:rPr>
              <a:t>the 1</a:t>
            </a:r>
            <a:r>
              <a:rPr kumimoji="0" lang="en-US" sz="1600" b="0" i="0" u="none" strike="noStrike" kern="0" cap="none" spc="0" normalizeH="0" baseline="30000" noProof="0">
                <a:ln>
                  <a:noFill/>
                </a:ln>
                <a:solidFill>
                  <a:srgbClr val="00529B"/>
                </a:solidFill>
                <a:effectLst/>
                <a:uLnTx/>
                <a:uFillTx/>
              </a:rPr>
              <a:t>st</a:t>
            </a:r>
            <a:r>
              <a:rPr kumimoji="0" lang="en-US" sz="1600" b="0" i="0" u="none" strike="noStrike" kern="0" cap="none" spc="0" normalizeH="0" baseline="0" noProof="0">
                <a:ln>
                  <a:noFill/>
                </a:ln>
                <a:solidFill>
                  <a:srgbClr val="00529B"/>
                </a:solidFill>
                <a:effectLst/>
                <a:uLnTx/>
                <a:uFillTx/>
              </a:rPr>
              <a:t> day of the month after the plan gets your enrollment request</a:t>
            </a:r>
          </a:p>
        </p:txBody>
      </p:sp>
      <p:sp>
        <p:nvSpPr>
          <p:cNvPr id="21" name="Slide Number Placeholder 5">
            <a:extLst>
              <a:ext uri="{FF2B5EF4-FFF2-40B4-BE49-F238E27FC236}">
                <a16:creationId xmlns:a16="http://schemas.microsoft.com/office/drawing/2014/main" id="{44A1F803-2902-475D-A451-009E88AD3A1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19</a:t>
            </a:fld>
            <a:endParaRPr lang="en-US"/>
          </a:p>
        </p:txBody>
      </p:sp>
      <p:sp>
        <p:nvSpPr>
          <p:cNvPr id="3" name="Footer Placeholder 2">
            <a:extLst>
              <a:ext uri="{FF2B5EF4-FFF2-40B4-BE49-F238E27FC236}">
                <a16:creationId xmlns:a16="http://schemas.microsoft.com/office/drawing/2014/main" id="{CC9651C1-7425-452C-BDB7-0C059BD4617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2" name="Date Placeholder 1">
            <a:extLst>
              <a:ext uri="{FF2B5EF4-FFF2-40B4-BE49-F238E27FC236}">
                <a16:creationId xmlns:a16="http://schemas.microsoft.com/office/drawing/2014/main" id="{46C93143-9B9C-4336-8A76-11649EF11B7F}"/>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123350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animBg="1"/>
      <p:bldP spid="8" grpId="0" uiExpand="1" animBg="1"/>
      <p:bldP spid="9" grpId="0" uiExpan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a:t>Table of Contents</a:t>
            </a:r>
          </a:p>
        </p:txBody>
      </p:sp>
      <p:sp>
        <p:nvSpPr>
          <p:cNvPr id="6" name="Content Placeholder 2"/>
          <p:cNvSpPr txBox="1">
            <a:spLocks/>
          </p:cNvSpPr>
          <p:nvPr/>
        </p:nvSpPr>
        <p:spPr>
          <a:xfrm>
            <a:off x="838200" y="1745693"/>
            <a:ext cx="10515600" cy="4470370"/>
          </a:xfrm>
          <a:prstGeom prst="rect">
            <a:avLst/>
          </a:prstGeom>
        </p:spPr>
        <p:txBody>
          <a:bodyPr vert="horz" lIns="91440" tIns="45720" rIns="91440" bIns="45720" rtlCol="0" anchor="t">
            <a:no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84213" indent="-222250" algn="l" defTabSz="685800" rtl="0" eaLnBrk="1" latinLnBrk="0" hangingPunct="1">
              <a:lnSpc>
                <a:spcPct val="100000"/>
              </a:lnSpc>
              <a:spcBef>
                <a:spcPts val="600"/>
              </a:spcBef>
              <a:buSzPct val="50000"/>
              <a:buFont typeface="Wingdings" panose="05000000000000000000" pitchFamily="2" charset="2"/>
              <a:buChar char="q"/>
              <a:defRPr sz="240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sz="2000" kern="120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spcBef>
                <a:spcPts val="0"/>
              </a:spcBef>
              <a:spcAft>
                <a:spcPts val="1200"/>
              </a:spcAft>
              <a:buClr>
                <a:srgbClr val="00539A"/>
              </a:buClr>
              <a:buNone/>
              <a:defRPr/>
            </a:pPr>
            <a:r>
              <a:rPr lang="en-US" sz="2200" b="1">
                <a:solidFill>
                  <a:srgbClr val="00529B"/>
                </a:solidFill>
                <a:latin typeface="Arial" panose="020B0604020202020204" pitchFamily="34" charset="0"/>
                <a:cs typeface="Arial" panose="020B0604020202020204" pitchFamily="34" charset="0"/>
              </a:rPr>
              <a:t>Lesson 1: </a:t>
            </a:r>
            <a:r>
              <a:rPr lang="en-US" sz="2200">
                <a:solidFill>
                  <a:srgbClr val="00529B"/>
                </a:solidFill>
                <a:latin typeface="Arial" panose="020B0604020202020204" pitchFamily="34" charset="0"/>
                <a:cs typeface="Arial" panose="020B0604020202020204" pitchFamily="34" charset="0"/>
              </a:rPr>
              <a:t>Medicare Advantage Plan Overview………………………………….4–26</a:t>
            </a:r>
          </a:p>
          <a:p>
            <a:pPr marL="0" indent="0" defTabSz="914400">
              <a:spcBef>
                <a:spcPts val="0"/>
              </a:spcBef>
              <a:spcAft>
                <a:spcPts val="1200"/>
              </a:spcAft>
              <a:buClr>
                <a:srgbClr val="00539A"/>
              </a:buClr>
              <a:buNone/>
              <a:defRPr/>
            </a:pPr>
            <a:r>
              <a:rPr lang="en-US" sz="2200" b="1">
                <a:solidFill>
                  <a:srgbClr val="00529B"/>
                </a:solidFill>
                <a:latin typeface="Arial" panose="020B0604020202020204" pitchFamily="34" charset="0"/>
                <a:cs typeface="Arial" panose="020B0604020202020204" pitchFamily="34" charset="0"/>
              </a:rPr>
              <a:t>Lesson 2: </a:t>
            </a:r>
            <a:r>
              <a:rPr lang="en-US" sz="2200">
                <a:solidFill>
                  <a:srgbClr val="00529B"/>
                </a:solidFill>
                <a:latin typeface="Arial" panose="020B0604020202020204" pitchFamily="34" charset="0"/>
                <a:cs typeface="Arial" panose="020B0604020202020204" pitchFamily="34" charset="0"/>
              </a:rPr>
              <a:t>Other Medicare Health Plans…………….......................................27–33</a:t>
            </a:r>
          </a:p>
          <a:p>
            <a:pPr marL="0" indent="0" defTabSz="914400">
              <a:spcBef>
                <a:spcPts val="0"/>
              </a:spcBef>
              <a:spcAft>
                <a:spcPts val="1200"/>
              </a:spcAft>
              <a:buClr>
                <a:srgbClr val="00539A"/>
              </a:buClr>
              <a:buNone/>
              <a:defRPr/>
            </a:pPr>
            <a:r>
              <a:rPr lang="en-US" sz="2200" b="1">
                <a:solidFill>
                  <a:srgbClr val="00529B"/>
                </a:solidFill>
                <a:latin typeface="Arial" panose="020B0604020202020204" pitchFamily="34" charset="0"/>
                <a:cs typeface="Arial" panose="020B0604020202020204" pitchFamily="34" charset="0"/>
              </a:rPr>
              <a:t>Lesson 3: </a:t>
            </a:r>
            <a:r>
              <a:rPr lang="en-US" sz="2200">
                <a:solidFill>
                  <a:srgbClr val="00529B"/>
                </a:solidFill>
                <a:latin typeface="Arial" panose="020B0604020202020204" pitchFamily="34" charset="0"/>
                <a:cs typeface="Arial" panose="020B0604020202020204" pitchFamily="34" charset="0"/>
              </a:rPr>
              <a:t>Rights, Protections, &amp; Appeals.………….......................................34–41</a:t>
            </a:r>
          </a:p>
          <a:p>
            <a:pPr marL="0" indent="0" defTabSz="914400">
              <a:spcBef>
                <a:spcPts val="0"/>
              </a:spcBef>
              <a:spcAft>
                <a:spcPts val="1200"/>
              </a:spcAft>
              <a:buClr>
                <a:srgbClr val="00539A"/>
              </a:buClr>
              <a:buNone/>
              <a:defRPr/>
            </a:pPr>
            <a:r>
              <a:rPr lang="en-US" sz="2200" b="1">
                <a:solidFill>
                  <a:srgbClr val="00529B"/>
                </a:solidFill>
                <a:latin typeface="Arial" panose="020B0604020202020204" pitchFamily="34" charset="0"/>
                <a:cs typeface="Arial" panose="020B0604020202020204" pitchFamily="34" charset="0"/>
              </a:rPr>
              <a:t>Lesson 4: </a:t>
            </a:r>
            <a:r>
              <a:rPr lang="en-US" sz="2200">
                <a:solidFill>
                  <a:srgbClr val="00529B"/>
                </a:solidFill>
                <a:latin typeface="Arial" panose="020B0604020202020204" pitchFamily="34" charset="0"/>
                <a:cs typeface="Arial" panose="020B0604020202020204" pitchFamily="34" charset="0"/>
              </a:rPr>
              <a:t>Medicare Communications &amp; Marketing Guidelines ………...........42–59</a:t>
            </a:r>
          </a:p>
          <a:p>
            <a:pPr marL="0" marR="0" lvl="0" indent="0" defTabSz="914400" fontAlgn="auto">
              <a:spcBef>
                <a:spcPts val="0"/>
              </a:spcBef>
              <a:spcAft>
                <a:spcPts val="1200"/>
              </a:spcAft>
              <a:buClr>
                <a:srgbClr val="00539A"/>
              </a:buClr>
              <a:buSzTx/>
              <a:buNone/>
              <a:tabLst/>
              <a:defRPr/>
            </a:pPr>
            <a:r>
              <a:rPr lang="en-US" sz="2200" b="1">
                <a:solidFill>
                  <a:srgbClr val="00529B"/>
                </a:solidFill>
                <a:latin typeface="Arial" panose="020B0604020202020204" pitchFamily="34" charset="0"/>
                <a:cs typeface="Arial" panose="020B0604020202020204" pitchFamily="34" charset="0"/>
              </a:rPr>
              <a:t>Appendices:</a:t>
            </a:r>
          </a:p>
          <a:p>
            <a:pPr marL="548640" indent="-274320" defTabSz="914400">
              <a:spcBef>
                <a:spcPts val="0"/>
              </a:spcBef>
              <a:spcAft>
                <a:spcPts val="1200"/>
              </a:spcAft>
              <a:buClr>
                <a:srgbClr val="00539A"/>
              </a:buClr>
              <a:buNone/>
              <a:defRPr/>
            </a:pPr>
            <a:r>
              <a:rPr lang="en-US" sz="2200">
                <a:solidFill>
                  <a:srgbClr val="00529B"/>
                </a:solidFill>
                <a:latin typeface="Arial" panose="020B0604020202020204" pitchFamily="34" charset="0"/>
                <a:cs typeface="Arial" panose="020B0604020202020204" pitchFamily="34" charset="0"/>
              </a:rPr>
              <a:t>Medicare Advantage &amp; Other Medicare Health Plans Resource Guide........60–61</a:t>
            </a:r>
          </a:p>
          <a:p>
            <a:pPr marL="548640" marR="0" lvl="0" indent="-274320" defTabSz="914400" fontAlgn="auto">
              <a:spcBef>
                <a:spcPts val="0"/>
              </a:spcBef>
              <a:spcAft>
                <a:spcPts val="1200"/>
              </a:spcAft>
              <a:buClr>
                <a:srgbClr val="00539A"/>
              </a:buClr>
              <a:buSzTx/>
              <a:buNone/>
              <a:tabLst/>
              <a:defRPr/>
            </a:pPr>
            <a:r>
              <a:rPr lang="en-US" sz="2200">
                <a:solidFill>
                  <a:srgbClr val="00529B"/>
                </a:solidFill>
                <a:latin typeface="Arial" panose="020B0604020202020204" pitchFamily="34" charset="0"/>
                <a:cs typeface="Arial" panose="020B0604020202020204" pitchFamily="34" charset="0"/>
              </a:rPr>
              <a:t>Compare Medicare Advantage Plans……...…………………………………...62–65</a:t>
            </a:r>
          </a:p>
          <a:p>
            <a:pPr marL="548640" marR="0" lvl="0" indent="-274320" defTabSz="914400" fontAlgn="auto">
              <a:spcBef>
                <a:spcPts val="0"/>
              </a:spcBef>
              <a:spcAft>
                <a:spcPts val="1200"/>
              </a:spcAft>
              <a:buClr>
                <a:srgbClr val="00539A"/>
              </a:buClr>
              <a:buSzTx/>
              <a:buNone/>
              <a:tabLst/>
              <a:defRPr/>
            </a:pPr>
            <a:r>
              <a:rPr lang="en-US" sz="2200">
                <a:solidFill>
                  <a:srgbClr val="00529B"/>
                </a:solidFill>
                <a:latin typeface="Arial" panose="020B0604020202020204" pitchFamily="34" charset="0"/>
                <a:cs typeface="Arial" panose="020B0604020202020204" pitchFamily="34" charset="0"/>
              </a:rPr>
              <a:t>Acronyms……………….………………………………….................................66–67</a:t>
            </a:r>
          </a:p>
        </p:txBody>
      </p:sp>
      <p:sp>
        <p:nvSpPr>
          <p:cNvPr id="9" name="Slide Number Placeholder 5">
            <a:extLst>
              <a:ext uri="{FF2B5EF4-FFF2-40B4-BE49-F238E27FC236}">
                <a16:creationId xmlns:a16="http://schemas.microsoft.com/office/drawing/2014/main" id="{14FB5EE8-F3C7-4353-B718-987B1E78AA53}"/>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a:p>
        </p:txBody>
      </p:sp>
      <p:sp>
        <p:nvSpPr>
          <p:cNvPr id="3" name="Footer Placeholder 2">
            <a:extLst>
              <a:ext uri="{FF2B5EF4-FFF2-40B4-BE49-F238E27FC236}">
                <a16:creationId xmlns:a16="http://schemas.microsoft.com/office/drawing/2014/main" id="{7915CF63-C2D5-8C4C-AABA-2A08D8A507C2}"/>
              </a:ext>
              <a:ext uri="{C183D7F6-B498-43B3-948B-1728B52AA6E4}">
                <adec:decorative xmlns:adec="http://schemas.microsoft.com/office/drawing/2017/decorative" val="0"/>
              </a:ext>
            </a:extLst>
          </p:cNvPr>
          <p:cNvSpPr>
            <a:spLocks noGrp="1"/>
          </p:cNvSpPr>
          <p:nvPr>
            <p:ph type="ftr" sz="quarter" idx="11"/>
          </p:nvPr>
        </p:nvSpPr>
        <p:spPr>
          <a:xfrm>
            <a:off x="4038600" y="6438363"/>
            <a:ext cx="4114800" cy="365125"/>
          </a:xfrm>
        </p:spPr>
        <p:txBody>
          <a:bodyPr/>
          <a:lstStyle/>
          <a:p>
            <a:r>
              <a:rPr lang="en-US">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0"/>
              </a:ext>
            </a:extLst>
          </p:cNvPr>
          <p:cNvSpPr>
            <a:spLocks noGrp="1"/>
          </p:cNvSpPr>
          <p:nvPr>
            <p:ph type="dt" sz="half" idx="10"/>
          </p:nvPr>
        </p:nvSpPr>
        <p:spPr>
          <a:xfrm>
            <a:off x="838200" y="6426200"/>
            <a:ext cx="2743200" cy="365125"/>
          </a:xfrm>
        </p:spPr>
        <p:txBody>
          <a:bodyPr/>
          <a:lstStyle/>
          <a:p>
            <a:r>
              <a:rPr lang="en-US"/>
              <a:t>March 2025</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155A0-5779-4B17-81DD-8F185B4EB783}"/>
              </a:ext>
            </a:extLst>
          </p:cNvPr>
          <p:cNvSpPr>
            <a:spLocks noGrp="1"/>
          </p:cNvSpPr>
          <p:nvPr>
            <p:ph type="title"/>
          </p:nvPr>
        </p:nvSpPr>
        <p:spPr/>
        <p:txBody>
          <a:bodyPr anchor="ctr">
            <a:normAutofit/>
          </a:bodyPr>
          <a:lstStyle/>
          <a:p>
            <a:r>
              <a:rPr lang="en-US" sz="2800" b="0"/>
              <a:t>When You Can Join or Switch a </a:t>
            </a:r>
            <a:br>
              <a:rPr lang="en-US" sz="2800" b="0"/>
            </a:br>
            <a:r>
              <a:rPr lang="en-US" sz="2800" b="0"/>
              <a:t>Medicare Advantage Plan </a:t>
            </a:r>
            <a:r>
              <a:rPr lang="en-US" sz="2000" b="0"/>
              <a:t>(3 of 3)</a:t>
            </a:r>
          </a:p>
        </p:txBody>
      </p:sp>
      <p:sp>
        <p:nvSpPr>
          <p:cNvPr id="5" name="Content Placeholder 4">
            <a:extLst>
              <a:ext uri="{FF2B5EF4-FFF2-40B4-BE49-F238E27FC236}">
                <a16:creationId xmlns:a16="http://schemas.microsoft.com/office/drawing/2014/main" id="{F98334A6-AD82-A5E3-8FE6-8AAF2CEC7882}"/>
              </a:ext>
            </a:extLst>
          </p:cNvPr>
          <p:cNvSpPr>
            <a:spLocks noGrp="1"/>
          </p:cNvSpPr>
          <p:nvPr>
            <p:ph sz="quarter" idx="13"/>
          </p:nvPr>
        </p:nvSpPr>
        <p:spPr>
          <a:xfrm>
            <a:off x="0" y="1005840"/>
            <a:ext cx="12192000" cy="787052"/>
          </a:xfrm>
        </p:spPr>
        <p:txBody>
          <a:bodyPr>
            <a:normAutofit/>
          </a:bodyPr>
          <a:lstStyle/>
          <a:p>
            <a:pPr marL="548640" marR="0" lvl="0" indent="0" algn="l" defTabSz="685800" rtl="0" eaLnBrk="1" fontAlgn="auto" latinLnBrk="0" hangingPunct="1">
              <a:lnSpc>
                <a:spcPct val="100000"/>
              </a:lnSpc>
              <a:spcBef>
                <a:spcPts val="0"/>
              </a:spcBef>
              <a:spcAft>
                <a:spcPts val="0"/>
              </a:spcAft>
              <a:buClr>
                <a:srgbClr val="00539A"/>
              </a:buClr>
              <a:buSzTx/>
              <a:buFont typeface="Wingdings" pitchFamily="2" charset="2"/>
              <a:buNone/>
              <a:tabLst/>
              <a:defRPr/>
            </a:pPr>
            <a:r>
              <a:rPr kumimoji="0" lang="en-US" sz="24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You can join or switch Medicare Advantage Plans during 5 periods: </a:t>
            </a:r>
          </a:p>
        </p:txBody>
      </p:sp>
      <p:sp>
        <p:nvSpPr>
          <p:cNvPr id="6" name="Content Placeholder 5">
            <a:extLst>
              <a:ext uri="{FF2B5EF4-FFF2-40B4-BE49-F238E27FC236}">
                <a16:creationId xmlns:a16="http://schemas.microsoft.com/office/drawing/2014/main" id="{BCB5AC8D-A6AD-1975-FADB-F320E0887F5B}"/>
              </a:ext>
            </a:extLst>
          </p:cNvPr>
          <p:cNvSpPr>
            <a:spLocks noGrp="1"/>
          </p:cNvSpPr>
          <p:nvPr>
            <p:ph sz="quarter" idx="14"/>
          </p:nvPr>
        </p:nvSpPr>
        <p:spPr>
          <a:xfrm>
            <a:off x="146614" y="1956354"/>
            <a:ext cx="914400" cy="914400"/>
          </a:xfrm>
          <a:prstGeom prst="ellipse">
            <a:avLst/>
          </a:prstGeom>
          <a:solidFill>
            <a:srgbClr val="FEBF22"/>
          </a:solidFill>
        </p:spPr>
        <p:txBody>
          <a:bodyPr anchor="ctr">
            <a:normAutofit/>
          </a:bodyPr>
          <a:lstStyle/>
          <a:p>
            <a:pPr marL="0" indent="0" algn="ctr">
              <a:buNone/>
            </a:pPr>
            <a:r>
              <a:rPr lang="en-US" sz="3600" b="1"/>
              <a:t>5</a:t>
            </a:r>
          </a:p>
        </p:txBody>
      </p:sp>
      <p:sp>
        <p:nvSpPr>
          <p:cNvPr id="7" name="Content Placeholder 6">
            <a:extLst>
              <a:ext uri="{FF2B5EF4-FFF2-40B4-BE49-F238E27FC236}">
                <a16:creationId xmlns:a16="http://schemas.microsoft.com/office/drawing/2014/main" id="{878B76D5-FEED-11F1-8D6F-580F1C0F906E}"/>
              </a:ext>
            </a:extLst>
          </p:cNvPr>
          <p:cNvSpPr>
            <a:spLocks noGrp="1"/>
          </p:cNvSpPr>
          <p:nvPr>
            <p:ph sz="quarter" idx="15"/>
          </p:nvPr>
        </p:nvSpPr>
        <p:spPr>
          <a:xfrm>
            <a:off x="640080" y="2365428"/>
            <a:ext cx="11053761" cy="2127144"/>
          </a:xfrm>
          <a:prstGeom prst="roundRect">
            <a:avLst/>
          </a:prstGeom>
          <a:ln w="38100">
            <a:solidFill>
              <a:srgbClr val="FEBF22"/>
            </a:solidFill>
          </a:ln>
        </p:spPr>
        <p: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0" cap="none" spc="0" normalizeH="0" baseline="0" noProof="0">
                <a:ln>
                  <a:noFill/>
                </a:ln>
                <a:solidFill>
                  <a:srgbClr val="00529B"/>
                </a:solidFill>
                <a:effectLst/>
                <a:uLnTx/>
                <a:uFillTx/>
              </a:rPr>
              <a:t>Special Enrollment Period (SEP)</a:t>
            </a:r>
          </a:p>
          <a:p>
            <a:pPr marL="347472" marR="0" lvl="0" indent="-347472"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i="0" u="none" strike="noStrike" kern="0" cap="none" spc="0" normalizeH="0" baseline="0" noProof="0">
                <a:ln>
                  <a:noFill/>
                </a:ln>
                <a:solidFill>
                  <a:srgbClr val="00529B"/>
                </a:solidFill>
                <a:effectLst/>
                <a:uLnTx/>
                <a:uFillTx/>
              </a:rPr>
              <a:t>In certain situations when certain events happen in your life</a:t>
            </a:r>
          </a:p>
          <a:p>
            <a:pPr marL="347472" marR="0" lvl="0" indent="-347472"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1" i="0" u="none" strike="noStrike" kern="0" cap="none" spc="0" normalizeH="0" baseline="0" noProof="0">
                <a:ln>
                  <a:noFill/>
                </a:ln>
                <a:solidFill>
                  <a:srgbClr val="00529B"/>
                </a:solidFill>
                <a:effectLst/>
                <a:uLnTx/>
                <a:uFillTx/>
              </a:rPr>
              <a:t>Coverage begins </a:t>
            </a:r>
            <a:r>
              <a:rPr kumimoji="0" lang="en-US" sz="2000" b="0" i="0" u="none" strike="noStrike" kern="0" cap="none" spc="0" normalizeH="0" baseline="0" noProof="0">
                <a:ln>
                  <a:noFill/>
                </a:ln>
                <a:solidFill>
                  <a:srgbClr val="00529B"/>
                </a:solidFill>
                <a:effectLst/>
                <a:uLnTx/>
                <a:uFillTx/>
              </a:rPr>
              <a:t>the 1</a:t>
            </a:r>
            <a:r>
              <a:rPr kumimoji="0" lang="en-US" sz="2000" b="0" i="0" u="none" strike="noStrike" kern="0" cap="none" spc="0" normalizeH="0" baseline="30000" noProof="0">
                <a:ln>
                  <a:noFill/>
                </a:ln>
                <a:solidFill>
                  <a:srgbClr val="00529B"/>
                </a:solidFill>
                <a:effectLst/>
                <a:uLnTx/>
                <a:uFillTx/>
              </a:rPr>
              <a:t>st</a:t>
            </a:r>
            <a:r>
              <a:rPr kumimoji="0" lang="en-US" sz="2000" b="0" i="0" u="none" strike="noStrike" kern="0" cap="none" spc="0" normalizeH="0" baseline="0" noProof="0">
                <a:ln>
                  <a:noFill/>
                </a:ln>
                <a:solidFill>
                  <a:srgbClr val="00529B"/>
                </a:solidFill>
                <a:effectLst/>
                <a:uLnTx/>
                <a:uFillTx/>
              </a:rPr>
              <a:t> day of the month after the month the plan gets your enrollment request</a:t>
            </a:r>
          </a:p>
        </p:txBody>
      </p:sp>
      <p:sp>
        <p:nvSpPr>
          <p:cNvPr id="21" name="Slide Number Placeholder 5">
            <a:extLst>
              <a:ext uri="{FF2B5EF4-FFF2-40B4-BE49-F238E27FC236}">
                <a16:creationId xmlns:a16="http://schemas.microsoft.com/office/drawing/2014/main" id="{44A1F803-2902-475D-A451-009E88AD3A1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20</a:t>
            </a:fld>
            <a:endParaRPr lang="en-US"/>
          </a:p>
        </p:txBody>
      </p:sp>
      <p:sp>
        <p:nvSpPr>
          <p:cNvPr id="3" name="Footer Placeholder 2">
            <a:extLst>
              <a:ext uri="{FF2B5EF4-FFF2-40B4-BE49-F238E27FC236}">
                <a16:creationId xmlns:a16="http://schemas.microsoft.com/office/drawing/2014/main" id="{CC9651C1-7425-452C-BDB7-0C059BD4617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2" name="Date Placeholder 1">
            <a:extLst>
              <a:ext uri="{FF2B5EF4-FFF2-40B4-BE49-F238E27FC236}">
                <a16:creationId xmlns:a16="http://schemas.microsoft.com/office/drawing/2014/main" id="{46C93143-9B9C-4336-8A76-11649EF11B7F}"/>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130532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7" grpId="0" uiExpan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09789-5A3B-40B1-BB95-67DA948D2883}"/>
              </a:ext>
            </a:extLst>
          </p:cNvPr>
          <p:cNvSpPr>
            <a:spLocks noGrp="1"/>
          </p:cNvSpPr>
          <p:nvPr>
            <p:ph type="title"/>
          </p:nvPr>
        </p:nvSpPr>
        <p:spPr/>
        <p:txBody>
          <a:bodyPr anchor="ctr">
            <a:noAutofit/>
          </a:bodyPr>
          <a:lstStyle/>
          <a:p>
            <a:r>
              <a:rPr lang="en-US"/>
              <a:t>How to Switch or Disenroll from a </a:t>
            </a:r>
            <a:br>
              <a:rPr lang="en-US"/>
            </a:br>
            <a:r>
              <a:rPr lang="en-US"/>
              <a:t>Medicare Advantage Plan</a:t>
            </a:r>
          </a:p>
        </p:txBody>
      </p:sp>
      <p:sp>
        <p:nvSpPr>
          <p:cNvPr id="10" name="Text Placeholder 9">
            <a:extLst>
              <a:ext uri="{FF2B5EF4-FFF2-40B4-BE49-F238E27FC236}">
                <a16:creationId xmlns:a16="http://schemas.microsoft.com/office/drawing/2014/main" id="{FB853F20-4BF4-49CB-B130-1503C307287E}"/>
              </a:ext>
            </a:extLst>
          </p:cNvPr>
          <p:cNvSpPr>
            <a:spLocks noGrp="1"/>
          </p:cNvSpPr>
          <p:nvPr>
            <p:ph sz="quarter" idx="13"/>
          </p:nvPr>
        </p:nvSpPr>
        <p:spPr>
          <a:xfrm>
            <a:off x="838201" y="1367297"/>
            <a:ext cx="7315199" cy="4776829"/>
          </a:xfrm>
        </p:spPr>
        <p:txBody>
          <a:bodyPr>
            <a:normAutofit/>
          </a:bodyPr>
          <a:lstStyle/>
          <a:p>
            <a:pPr marL="274320" indent="-274320">
              <a:lnSpc>
                <a:spcPct val="100000"/>
              </a:lnSpc>
              <a:spcBef>
                <a:spcPts val="0"/>
              </a:spcBef>
              <a:spcAft>
                <a:spcPts val="1200"/>
              </a:spcAft>
            </a:pPr>
            <a:r>
              <a:rPr lang="en-US" b="1" dirty="0">
                <a:solidFill>
                  <a:srgbClr val="00529B"/>
                </a:solidFill>
              </a:rPr>
              <a:t>If you elect a new Medicare Advantage Plan while still a member of a different plan, </a:t>
            </a:r>
            <a:r>
              <a:rPr lang="en-US" dirty="0">
                <a:solidFill>
                  <a:srgbClr val="00529B"/>
                </a:solidFill>
              </a:rPr>
              <a:t>you’ll be automatically disenrolled from the old plan and enrolled in the new plan with no duplication or delay in coverage.</a:t>
            </a:r>
          </a:p>
          <a:p>
            <a:pPr marL="274320" indent="-274320">
              <a:lnSpc>
                <a:spcPct val="100000"/>
              </a:lnSpc>
              <a:spcBef>
                <a:spcPts val="0"/>
              </a:spcBef>
              <a:spcAft>
                <a:spcPts val="1200"/>
              </a:spcAft>
            </a:pPr>
            <a:r>
              <a:rPr lang="en-US" b="1" dirty="0">
                <a:solidFill>
                  <a:srgbClr val="00529B"/>
                </a:solidFill>
              </a:rPr>
              <a:t>If you disenroll through the Medicare Advantage Plan or Medicare,</a:t>
            </a:r>
            <a:r>
              <a:rPr lang="en-US" dirty="0">
                <a:solidFill>
                  <a:srgbClr val="00529B"/>
                </a:solidFill>
              </a:rPr>
              <a:t> you’ll be automatically returned to Original Medicare.</a:t>
            </a:r>
            <a:endParaRPr lang="en-US" b="1" dirty="0">
              <a:solidFill>
                <a:srgbClr val="00529B"/>
              </a:solidFill>
            </a:endParaRPr>
          </a:p>
          <a:p>
            <a:pPr marL="274320" lvl="1" indent="-274320">
              <a:lnSpc>
                <a:spcPct val="100000"/>
              </a:lnSpc>
              <a:spcBef>
                <a:spcPts val="0"/>
              </a:spcBef>
              <a:spcAft>
                <a:spcPts val="1200"/>
              </a:spcAft>
              <a:buFont typeface="Wingdings" panose="05000000000000000000" pitchFamily="2" charset="2"/>
              <a:buChar char="§"/>
            </a:pPr>
            <a:r>
              <a:rPr lang="en-US" sz="2000" b="1" dirty="0">
                <a:solidFill>
                  <a:srgbClr val="00529B"/>
                </a:solidFill>
              </a:rPr>
              <a:t>If you’re in a Medicare Advantage Plan </a:t>
            </a:r>
            <a:r>
              <a:rPr lang="en-US" sz="2000" dirty="0">
                <a:solidFill>
                  <a:srgbClr val="00529B"/>
                </a:solidFill>
              </a:rPr>
              <a:t>and you join a separate drug plan, in most cases, you’ll be disenrolled from your Medicare Advantage Plan and returned to Original Medicare. However, i</a:t>
            </a:r>
            <a:r>
              <a:rPr lang="en-US" sz="2000" b="1" dirty="0">
                <a:solidFill>
                  <a:srgbClr val="00529B"/>
                </a:solidFill>
              </a:rPr>
              <a:t>f you’re in a Medicare PFFS Plan or a Medicare MSA Plan </a:t>
            </a:r>
            <a:r>
              <a:rPr lang="en-US" sz="2000" dirty="0">
                <a:solidFill>
                  <a:srgbClr val="00529B"/>
                </a:solidFill>
              </a:rPr>
              <a:t>that doesn’t offer drug coverage, you can join a separate drug plan to add drug coverage. </a:t>
            </a:r>
          </a:p>
        </p:txBody>
      </p:sp>
      <p:sp>
        <p:nvSpPr>
          <p:cNvPr id="9" name="Content Placeholder 8">
            <a:extLst>
              <a:ext uri="{FF2B5EF4-FFF2-40B4-BE49-F238E27FC236}">
                <a16:creationId xmlns:a16="http://schemas.microsoft.com/office/drawing/2014/main" id="{D74562E8-CB0B-7127-9843-82329227D507}"/>
              </a:ext>
            </a:extLst>
          </p:cNvPr>
          <p:cNvSpPr>
            <a:spLocks noGrp="1"/>
          </p:cNvSpPr>
          <p:nvPr>
            <p:ph sz="quarter" idx="15"/>
          </p:nvPr>
        </p:nvSpPr>
        <p:spPr>
          <a:xfrm>
            <a:off x="8434389" y="2377440"/>
            <a:ext cx="3474720" cy="2103120"/>
          </a:xfrm>
          <a:prstGeom prst="roundRect">
            <a:avLst/>
          </a:prstGeom>
          <a:solidFill>
            <a:srgbClr val="00529B"/>
          </a:solidFill>
        </p:spPr>
        <p:txBody>
          <a:bodyPr>
            <a:norm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To disenroll from a plan:</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Contact your current plan, or</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Call 1‑800‑MEDICARE (1‑800‑633‑4227) (TTY: 1‑877‑486‑2048)</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a:endParaRPr>
          </a:p>
        </p:txBody>
      </p:sp>
      <p:sp>
        <p:nvSpPr>
          <p:cNvPr id="8" name="Slide Number Placeholder 5">
            <a:extLst>
              <a:ext uri="{FF2B5EF4-FFF2-40B4-BE49-F238E27FC236}">
                <a16:creationId xmlns:a16="http://schemas.microsoft.com/office/drawing/2014/main" id="{7533B5FF-DB78-40ED-8DF4-F882BD67BBB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21</a:t>
            </a:fld>
            <a:endParaRPr lang="en-US"/>
          </a:p>
        </p:txBody>
      </p:sp>
      <p:sp>
        <p:nvSpPr>
          <p:cNvPr id="3" name="Footer Placeholder 2">
            <a:extLst>
              <a:ext uri="{FF2B5EF4-FFF2-40B4-BE49-F238E27FC236}">
                <a16:creationId xmlns:a16="http://schemas.microsoft.com/office/drawing/2014/main" id="{18A0331A-42A8-4B10-8641-B87F1828214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2" name="Date Placeholder 1">
            <a:extLst>
              <a:ext uri="{FF2B5EF4-FFF2-40B4-BE49-F238E27FC236}">
                <a16:creationId xmlns:a16="http://schemas.microsoft.com/office/drawing/2014/main" id="{2EACDA5B-2988-4195-882B-AD385C91BED5}"/>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59793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a:t>Default Enrollment</a:t>
            </a:r>
          </a:p>
        </p:txBody>
      </p:sp>
      <p:sp>
        <p:nvSpPr>
          <p:cNvPr id="2" name="Content Placeholder 1">
            <a:extLst>
              <a:ext uri="{FF2B5EF4-FFF2-40B4-BE49-F238E27FC236}">
                <a16:creationId xmlns:a16="http://schemas.microsoft.com/office/drawing/2014/main" id="{6334D4A0-21BA-CCCF-4DC6-2D3D81BEAEDE}"/>
              </a:ext>
            </a:extLst>
          </p:cNvPr>
          <p:cNvSpPr>
            <a:spLocks noGrp="1"/>
          </p:cNvSpPr>
          <p:nvPr>
            <p:ph sz="quarter" idx="13"/>
          </p:nvPr>
        </p:nvSpPr>
        <p:spPr>
          <a:xfrm>
            <a:off x="838200" y="1028722"/>
            <a:ext cx="10684041" cy="1203694"/>
          </a:xfrm>
        </p:spPr>
        <p:txBody>
          <a:bodyPr/>
          <a:lstStyle/>
          <a:p>
            <a:pPr marL="0" marR="0" lvl="0" indent="0" algn="l" defTabSz="685800" rtl="0" eaLnBrk="1" fontAlgn="auto" latinLnBrk="0" hangingPunct="1">
              <a:lnSpc>
                <a:spcPct val="110000"/>
              </a:lnSpc>
              <a:spcBef>
                <a:spcPts val="0"/>
              </a:spcBef>
              <a:spcAft>
                <a:spcPts val="0"/>
              </a:spcAft>
              <a:buClrTx/>
              <a:buSzTx/>
              <a:buFont typeface="Wingdings" pitchFamily="2" charset="2"/>
              <a:buNone/>
              <a:tabLst/>
              <a:defRPr/>
            </a:pPr>
            <a:r>
              <a:rPr kumimoji="0" lang="en-US" sz="2000" b="1" i="0" u="none" strike="noStrike" kern="1200" cap="none" spc="0" normalizeH="0" baseline="0" noProof="0">
                <a:ln>
                  <a:noFill/>
                </a:ln>
                <a:solidFill>
                  <a:srgbClr val="00529B"/>
                </a:solidFill>
                <a:effectLst/>
                <a:uLnTx/>
                <a:uFillTx/>
              </a:rPr>
              <a:t>Allows Medicare Advantage Plans to offer seamless continuation of coverage if you’re enrolled in a Medicaid Managed Care Plan and</a:t>
            </a:r>
            <a:r>
              <a:rPr kumimoji="0" lang="en-US" sz="2000" b="1" i="0" u="none" strike="noStrike" kern="1200" cap="none" spc="0" normalizeH="0" baseline="0" noProof="0">
                <a:ln>
                  <a:noFill/>
                </a:ln>
                <a:solidFill>
                  <a:srgbClr val="FF0000"/>
                </a:solidFill>
                <a:effectLst/>
                <a:uLnTx/>
                <a:uFillTx/>
              </a:rPr>
              <a:t> </a:t>
            </a:r>
            <a:r>
              <a:rPr kumimoji="0" lang="en-US" sz="2000" b="1" i="0" u="none" strike="noStrike" kern="1200" cap="none" spc="0" normalizeH="0" baseline="0" noProof="0">
                <a:ln>
                  <a:noFill/>
                </a:ln>
                <a:solidFill>
                  <a:srgbClr val="00529B"/>
                </a:solidFill>
                <a:effectLst/>
                <a:uLnTx/>
                <a:uFillTx/>
              </a:rPr>
              <a:t>become Medicare-eligible</a:t>
            </a:r>
          </a:p>
        </p:txBody>
      </p:sp>
      <p:sp>
        <p:nvSpPr>
          <p:cNvPr id="3" name="Content Placeholder 2">
            <a:extLst>
              <a:ext uri="{FF2B5EF4-FFF2-40B4-BE49-F238E27FC236}">
                <a16:creationId xmlns:a16="http://schemas.microsoft.com/office/drawing/2014/main" id="{67329243-4A57-19BD-0313-E06B5B32B59C}"/>
              </a:ext>
            </a:extLst>
          </p:cNvPr>
          <p:cNvSpPr>
            <a:spLocks noGrp="1"/>
          </p:cNvSpPr>
          <p:nvPr>
            <p:ph sz="quarter" idx="14"/>
          </p:nvPr>
        </p:nvSpPr>
        <p:spPr>
          <a:xfrm>
            <a:off x="718751" y="1909011"/>
            <a:ext cx="3474720" cy="4131560"/>
          </a:xfrm>
          <a:prstGeom prst="roundRect">
            <a:avLst/>
          </a:prstGeom>
          <a:ln w="38100">
            <a:solidFill>
              <a:srgbClr val="FEBF22"/>
            </a:solidFill>
          </a:ln>
        </p:spPr>
        <p:txBody>
          <a:bodyPr tIns="1188720"/>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Plan</a:t>
            </a:r>
            <a:endParaRPr kumimoji="0" lang="en-US" sz="18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Must request and get CMS approval before implementing default enrollment (approvals last for 5 years)</a:t>
            </a:r>
          </a:p>
        </p:txBody>
      </p:sp>
      <p:pic>
        <p:nvPicPr>
          <p:cNvPr id="18" name="Graphic 17">
            <a:extLst>
              <a:ext uri="{FF2B5EF4-FFF2-40B4-BE49-F238E27FC236}">
                <a16:creationId xmlns:a16="http://schemas.microsoft.com/office/drawing/2014/main" id="{6ABB283A-AB59-4A08-A59B-5571CB44D7F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3369" y="1979790"/>
            <a:ext cx="1308117" cy="1308117"/>
          </a:xfrm>
          <a:prstGeom prst="rect">
            <a:avLst/>
          </a:prstGeom>
        </p:spPr>
      </p:pic>
      <p:sp>
        <p:nvSpPr>
          <p:cNvPr id="5" name="Content Placeholder 4">
            <a:extLst>
              <a:ext uri="{FF2B5EF4-FFF2-40B4-BE49-F238E27FC236}">
                <a16:creationId xmlns:a16="http://schemas.microsoft.com/office/drawing/2014/main" id="{280481F5-4F39-3C86-44D4-C154ED0D24E5}"/>
              </a:ext>
            </a:extLst>
          </p:cNvPr>
          <p:cNvSpPr>
            <a:spLocks noGrp="1"/>
          </p:cNvSpPr>
          <p:nvPr>
            <p:ph sz="quarter" idx="15"/>
          </p:nvPr>
        </p:nvSpPr>
        <p:spPr>
          <a:xfrm>
            <a:off x="4421379" y="1909011"/>
            <a:ext cx="3474720" cy="4163119"/>
          </a:xfrm>
          <a:prstGeom prst="roundRect">
            <a:avLst/>
          </a:prstGeom>
          <a:ln w="38100">
            <a:solidFill>
              <a:srgbClr val="FEBF22"/>
            </a:solidFill>
          </a:ln>
        </p:spPr>
        <p:txBody>
          <a:bodyPr tIns="1188720"/>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State(s) and CMS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Determine if Medicare Advantage Plan can use default enrollment</a:t>
            </a:r>
          </a:p>
        </p:txBody>
      </p:sp>
      <p:pic>
        <p:nvPicPr>
          <p:cNvPr id="20" name="Graphic 19">
            <a:extLst>
              <a:ext uri="{FF2B5EF4-FFF2-40B4-BE49-F238E27FC236}">
                <a16:creationId xmlns:a16="http://schemas.microsoft.com/office/drawing/2014/main" id="{AF143861-FC8B-4ECA-A212-5DD2C1816D4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1090" y="1947833"/>
            <a:ext cx="1395298" cy="1395298"/>
          </a:xfrm>
          <a:prstGeom prst="rect">
            <a:avLst/>
          </a:prstGeom>
        </p:spPr>
      </p:pic>
      <p:sp>
        <p:nvSpPr>
          <p:cNvPr id="10" name="Content Placeholder 9">
            <a:extLst>
              <a:ext uri="{FF2B5EF4-FFF2-40B4-BE49-F238E27FC236}">
                <a16:creationId xmlns:a16="http://schemas.microsoft.com/office/drawing/2014/main" id="{7845BA09-4576-0208-880C-92BA7CD02487}"/>
              </a:ext>
            </a:extLst>
          </p:cNvPr>
          <p:cNvSpPr>
            <a:spLocks noGrp="1"/>
          </p:cNvSpPr>
          <p:nvPr>
            <p:ph sz="quarter" idx="16"/>
          </p:nvPr>
        </p:nvSpPr>
        <p:spPr>
          <a:xfrm>
            <a:off x="8168783" y="1909011"/>
            <a:ext cx="3474720" cy="4163119"/>
          </a:xfrm>
          <a:prstGeom prst="roundRect">
            <a:avLst/>
          </a:prstGeom>
          <a:ln w="38100">
            <a:solidFill>
              <a:srgbClr val="FEBF22"/>
            </a:solidFill>
          </a:ln>
        </p:spPr>
        <p:txBody>
          <a:bodyPr tIns="1188720" bIns="0">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If you become eligible for Medicare, you:</a:t>
            </a:r>
            <a:endParaRPr kumimoji="0" lang="en-US" sz="20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Get a 60-day advance notice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Can opt out of default enrollment into Medicare </a:t>
            </a:r>
            <a:br>
              <a:rPr kumimoji="0" lang="en-US" sz="1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D-SNP up to and including day prior to enrollment effective date</a:t>
            </a:r>
          </a:p>
        </p:txBody>
      </p:sp>
      <p:pic>
        <p:nvPicPr>
          <p:cNvPr id="22" name="Graphic 21">
            <a:extLst>
              <a:ext uri="{FF2B5EF4-FFF2-40B4-BE49-F238E27FC236}">
                <a16:creationId xmlns:a16="http://schemas.microsoft.com/office/drawing/2014/main" id="{8B201012-B17B-4125-80EC-17E6C8D5004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322" y="1927795"/>
            <a:ext cx="1469756" cy="1469756"/>
          </a:xfrm>
          <a:prstGeom prst="rect">
            <a:avLst/>
          </a:prstGeom>
        </p:spPr>
      </p:pic>
      <p:sp>
        <p:nvSpPr>
          <p:cNvPr id="25" name="Slide Number Placeholder 5">
            <a:extLst>
              <a:ext uri="{FF2B5EF4-FFF2-40B4-BE49-F238E27FC236}">
                <a16:creationId xmlns:a16="http://schemas.microsoft.com/office/drawing/2014/main" id="{C087691B-6ACF-4BCD-80DB-7EBB2E9C9E0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22</a:t>
            </a:fld>
            <a:endParaRPr lang="en-US"/>
          </a:p>
        </p:txBody>
      </p:sp>
      <p:sp>
        <p:nvSpPr>
          <p:cNvPr id="24" name="Footer Placeholder 2">
            <a:extLst>
              <a:ext uri="{FF2B5EF4-FFF2-40B4-BE49-F238E27FC236}">
                <a16:creationId xmlns:a16="http://schemas.microsoft.com/office/drawing/2014/main" id="{BCDAF4C5-AA99-481C-A616-E77BCB10C5F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23" name="Date Placeholder 1">
            <a:extLst>
              <a:ext uri="{FF2B5EF4-FFF2-40B4-BE49-F238E27FC236}">
                <a16:creationId xmlns:a16="http://schemas.microsoft.com/office/drawing/2014/main" id="{46A5CBCF-4875-4332-A688-96D45B48CFBB}"/>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319729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5" grpId="0" uiExpand="1" animBg="1"/>
      <p:bldP spid="10" grpId="0" uiExpan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a:t>Simplified Enrollment Mechanism</a:t>
            </a:r>
          </a:p>
        </p:txBody>
      </p:sp>
      <p:sp>
        <p:nvSpPr>
          <p:cNvPr id="5" name="Content Placeholder 4"/>
          <p:cNvSpPr>
            <a:spLocks noGrp="1"/>
          </p:cNvSpPr>
          <p:nvPr>
            <p:ph sz="quarter" idx="13"/>
          </p:nvPr>
        </p:nvSpPr>
        <p:spPr>
          <a:xfrm>
            <a:off x="1070006" y="1038845"/>
            <a:ext cx="10090039" cy="1540437"/>
          </a:xfrm>
        </p:spPr>
        <p:txBody>
          <a:bodyPr>
            <a:noAutofit/>
          </a:bodyPr>
          <a:lstStyle/>
          <a:p>
            <a:pPr marL="0" lvl="0" indent="0" defTabSz="685800">
              <a:lnSpc>
                <a:spcPct val="100000"/>
              </a:lnSpc>
              <a:spcBef>
                <a:spcPts val="0"/>
              </a:spcBef>
              <a:spcAft>
                <a:spcPts val="1200"/>
              </a:spcAft>
              <a:buClrTx/>
              <a:buNone/>
            </a:pPr>
            <a:r>
              <a:rPr lang="en-US" sz="2200" b="1"/>
              <a:t>An optional enrollment process for all Medicare Advantage organizations that offer Medicare Advantage Plans and non-Medicare coverage (can be used in place of default enrollment)</a:t>
            </a:r>
          </a:p>
        </p:txBody>
      </p:sp>
      <p:sp>
        <p:nvSpPr>
          <p:cNvPr id="3" name="Content Placeholder 2">
            <a:extLst>
              <a:ext uri="{FF2B5EF4-FFF2-40B4-BE49-F238E27FC236}">
                <a16:creationId xmlns:a16="http://schemas.microsoft.com/office/drawing/2014/main" id="{8FAA5057-5C42-EDFB-2AF5-BE41129E4277}"/>
              </a:ext>
            </a:extLst>
          </p:cNvPr>
          <p:cNvSpPr>
            <a:spLocks noGrp="1"/>
          </p:cNvSpPr>
          <p:nvPr>
            <p:ph sz="quarter" idx="14"/>
          </p:nvPr>
        </p:nvSpPr>
        <p:spPr>
          <a:xfrm>
            <a:off x="1070006" y="2224898"/>
            <a:ext cx="3200400" cy="3012509"/>
          </a:xfrm>
          <a:prstGeom prst="roundRect">
            <a:avLst/>
          </a:prstGeom>
          <a:ln w="38100">
            <a:solidFill>
              <a:srgbClr val="FEBF22"/>
            </a:solidFill>
          </a:ln>
        </p:spPr>
        <p:txBody>
          <a:bodyPr tIns="1097280" bIns="0">
            <a:normAutofit/>
          </a:bodyPr>
          <a:lstStyle/>
          <a:p>
            <a:pPr marL="0" indent="0" algn="ctr">
              <a:buNone/>
            </a:pPr>
            <a:r>
              <a:rPr lang="en-US" sz="1800">
                <a:solidFill>
                  <a:srgbClr val="00529B"/>
                </a:solidFill>
              </a:rPr>
              <a:t>Allows plans to collect </a:t>
            </a:r>
            <a:r>
              <a:rPr lang="en-US" sz="1800" b="1">
                <a:solidFill>
                  <a:srgbClr val="00529B"/>
                </a:solidFill>
              </a:rPr>
              <a:t>enrollment</a:t>
            </a:r>
            <a:r>
              <a:rPr lang="en-US" sz="1800">
                <a:solidFill>
                  <a:srgbClr val="00529B"/>
                </a:solidFill>
              </a:rPr>
              <a:t> information they don’t already have</a:t>
            </a:r>
            <a:endParaRPr lang="en-US" sz="1800"/>
          </a:p>
        </p:txBody>
      </p:sp>
      <p:pic>
        <p:nvPicPr>
          <p:cNvPr id="11" name="Graphic 10">
            <a:extLst>
              <a:ext uri="{FF2B5EF4-FFF2-40B4-BE49-F238E27FC236}">
                <a16:creationId xmlns:a16="http://schemas.microsoft.com/office/drawing/2014/main" id="{167AA397-49BC-4F79-83A0-6CD7451CABA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6129" y="2326104"/>
            <a:ext cx="1108154" cy="1108154"/>
          </a:xfrm>
          <a:prstGeom prst="rect">
            <a:avLst/>
          </a:prstGeom>
        </p:spPr>
      </p:pic>
      <p:sp>
        <p:nvSpPr>
          <p:cNvPr id="10" name="Content Placeholder 9">
            <a:extLst>
              <a:ext uri="{FF2B5EF4-FFF2-40B4-BE49-F238E27FC236}">
                <a16:creationId xmlns:a16="http://schemas.microsoft.com/office/drawing/2014/main" id="{95184183-6DA2-D997-6FF7-C2BDE2EF5AF3}"/>
              </a:ext>
            </a:extLst>
          </p:cNvPr>
          <p:cNvSpPr>
            <a:spLocks noGrp="1"/>
          </p:cNvSpPr>
          <p:nvPr>
            <p:ph sz="quarter" idx="15"/>
          </p:nvPr>
        </p:nvSpPr>
        <p:spPr>
          <a:xfrm>
            <a:off x="4514825" y="2237744"/>
            <a:ext cx="3200400" cy="2999663"/>
          </a:xfrm>
          <a:prstGeom prst="roundRect">
            <a:avLst/>
          </a:prstGeom>
          <a:ln w="38100">
            <a:solidFill>
              <a:srgbClr val="FEBF22"/>
            </a:solidFill>
          </a:ln>
        </p:spPr>
        <p:txBody>
          <a:bodyPr tIns="109728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Is </a:t>
            </a:r>
            <a:r>
              <a:rPr kumimoji="0" lang="en-US" sz="18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available</a:t>
            </a:r>
            <a:r>
              <a:rPr kumimoji="0" lang="en-US" sz="1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 to you if you’re in your Initial Coverage Election Period (ICEP)/IEP based on your initial enrollment in Medicare</a:t>
            </a:r>
          </a:p>
        </p:txBody>
      </p:sp>
      <p:pic>
        <p:nvPicPr>
          <p:cNvPr id="17" name="Graphic 16">
            <a:extLst>
              <a:ext uri="{FF2B5EF4-FFF2-40B4-BE49-F238E27FC236}">
                <a16:creationId xmlns:a16="http://schemas.microsoft.com/office/drawing/2014/main" id="{DD116EE5-92A1-4329-833C-8F59F0E3318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23057" y="2237744"/>
            <a:ext cx="1345883" cy="1345883"/>
          </a:xfrm>
          <a:prstGeom prst="rect">
            <a:avLst/>
          </a:prstGeom>
        </p:spPr>
      </p:pic>
      <p:sp>
        <p:nvSpPr>
          <p:cNvPr id="12" name="Content Placeholder 11">
            <a:extLst>
              <a:ext uri="{FF2B5EF4-FFF2-40B4-BE49-F238E27FC236}">
                <a16:creationId xmlns:a16="http://schemas.microsoft.com/office/drawing/2014/main" id="{F4310196-5716-33B5-4B66-9288A68792CD}"/>
              </a:ext>
            </a:extLst>
          </p:cNvPr>
          <p:cNvSpPr>
            <a:spLocks noGrp="1"/>
          </p:cNvSpPr>
          <p:nvPr>
            <p:ph sz="quarter" idx="16"/>
          </p:nvPr>
        </p:nvSpPr>
        <p:spPr>
          <a:xfrm>
            <a:off x="7959645" y="2237744"/>
            <a:ext cx="3200400" cy="2999663"/>
          </a:xfrm>
          <a:prstGeom prst="roundRect">
            <a:avLst/>
          </a:prstGeom>
          <a:ln w="38100">
            <a:solidFill>
              <a:srgbClr val="FEBF22"/>
            </a:solidFill>
          </a:ln>
        </p:spPr>
        <p:txBody>
          <a:bodyPr tIns="1097280" bIns="0">
            <a:normAutofit/>
          </a:bodyPr>
          <a:lstStyle/>
          <a:p>
            <a:pPr marL="0" indent="0" algn="ctr">
              <a:buNone/>
            </a:pPr>
            <a:r>
              <a:rPr kumimoji="0" lang="en-US" sz="1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Allows for </a:t>
            </a:r>
            <a:r>
              <a:rPr kumimoji="0" lang="en-US" sz="18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no break in coverage</a:t>
            </a:r>
            <a:r>
              <a:rPr kumimoji="0" lang="en-US" sz="18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 between non-Medicare plan and Medicare Advantage Plan</a:t>
            </a:r>
            <a:endParaRPr lang="en-US" sz="2000"/>
          </a:p>
        </p:txBody>
      </p:sp>
      <p:pic>
        <p:nvPicPr>
          <p:cNvPr id="2" name="Picture 1">
            <a:extLst>
              <a:ext uri="{FF2B5EF4-FFF2-40B4-BE49-F238E27FC236}">
                <a16:creationId xmlns:a16="http://schemas.microsoft.com/office/drawing/2014/main" id="{D79920E4-7722-4EA9-B17C-7CCF8E1F9A1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134821" y="2326104"/>
            <a:ext cx="847378" cy="1065698"/>
          </a:xfrm>
          <a:prstGeom prst="rect">
            <a:avLst/>
          </a:prstGeom>
        </p:spPr>
      </p:pic>
      <p:sp>
        <p:nvSpPr>
          <p:cNvPr id="13" name="Content Placeholder 12">
            <a:extLst>
              <a:ext uri="{FF2B5EF4-FFF2-40B4-BE49-F238E27FC236}">
                <a16:creationId xmlns:a16="http://schemas.microsoft.com/office/drawing/2014/main" id="{DC69EDFE-2385-C9B1-E1B5-0764CC5C0491}"/>
              </a:ext>
            </a:extLst>
          </p:cNvPr>
          <p:cNvSpPr>
            <a:spLocks noGrp="1"/>
          </p:cNvSpPr>
          <p:nvPr>
            <p:ph sz="quarter" idx="17"/>
          </p:nvPr>
        </p:nvSpPr>
        <p:spPr>
          <a:xfrm>
            <a:off x="1050981" y="5317370"/>
            <a:ext cx="10090038" cy="957943"/>
          </a:xfrm>
        </p:spPr>
        <p:txBody>
          <a:bodyPr>
            <a:noAutofit/>
          </a:bodyPr>
          <a:lstStyle/>
          <a:p>
            <a:pPr marL="0" marR="0" lvl="0" indent="0" algn="l" defTabSz="685800" rtl="0" eaLnBrk="1" fontAlgn="auto" latinLnBrk="0" hangingPunct="1">
              <a:lnSpc>
                <a:spcPct val="100000"/>
              </a:lnSpc>
              <a:spcBef>
                <a:spcPts val="0"/>
              </a:spcBef>
              <a:spcAft>
                <a:spcPts val="1200"/>
              </a:spcAft>
              <a:buClr>
                <a:srgbClr val="00539A"/>
              </a:buClr>
              <a:buSzTx/>
              <a:buFont typeface="Wingdings" pitchFamily="2" charset="2"/>
              <a:buNone/>
              <a:tabLst/>
              <a:defRPr/>
            </a:pPr>
            <a:r>
              <a:rPr kumimoji="0" lang="en-US" sz="22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You can use Medicare Advantage Open Enrollment Period or an SEP to change after enrollment starts.</a:t>
            </a:r>
          </a:p>
        </p:txBody>
      </p:sp>
      <p:sp>
        <p:nvSpPr>
          <p:cNvPr id="24" name="Slide Number Placeholder 5">
            <a:extLst>
              <a:ext uri="{FF2B5EF4-FFF2-40B4-BE49-F238E27FC236}">
                <a16:creationId xmlns:a16="http://schemas.microsoft.com/office/drawing/2014/main" id="{F237FC66-20AB-4534-831B-F894E272FFF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23</a:t>
            </a:fld>
            <a:endParaRPr lang="en-US"/>
          </a:p>
        </p:txBody>
      </p:sp>
      <p:sp>
        <p:nvSpPr>
          <p:cNvPr id="23" name="Footer Placeholder 2">
            <a:extLst>
              <a:ext uri="{FF2B5EF4-FFF2-40B4-BE49-F238E27FC236}">
                <a16:creationId xmlns:a16="http://schemas.microsoft.com/office/drawing/2014/main" id="{430F0AB0-DA7D-4C4B-9D50-21BC0B50906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22" name="Date Placeholder 1">
            <a:extLst>
              <a:ext uri="{FF2B5EF4-FFF2-40B4-BE49-F238E27FC236}">
                <a16:creationId xmlns:a16="http://schemas.microsoft.com/office/drawing/2014/main" id="{01818139-7B79-404F-BD9F-D4829459DDF1}"/>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205843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10" grpId="0" animBg="1"/>
      <p:bldP spid="12" grpId="0" uiExpand="1" animBg="1"/>
      <p:bldP spid="1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a:t>Medicare Advantage Plan Network Changes</a:t>
            </a:r>
          </a:p>
        </p:txBody>
      </p:sp>
      <p:sp>
        <p:nvSpPr>
          <p:cNvPr id="2" name="Content Placeholder 1">
            <a:extLst>
              <a:ext uri="{FF2B5EF4-FFF2-40B4-BE49-F238E27FC236}">
                <a16:creationId xmlns:a16="http://schemas.microsoft.com/office/drawing/2014/main" id="{598FB9E2-7DAB-DD7C-00F7-AE02FAB2EDA5}"/>
              </a:ext>
            </a:extLst>
          </p:cNvPr>
          <p:cNvSpPr>
            <a:spLocks noGrp="1"/>
          </p:cNvSpPr>
          <p:nvPr>
            <p:ph sz="quarter" idx="13"/>
          </p:nvPr>
        </p:nvSpPr>
        <p:spPr>
          <a:xfrm>
            <a:off x="1635052" y="1067169"/>
            <a:ext cx="9001026" cy="741362"/>
          </a:xfrm>
        </p:spPr>
        <p:txBody>
          <a:bodyPr anchor="ctr"/>
          <a:lstStyle/>
          <a:p>
            <a:pPr marL="0" marR="0" lvl="0" indent="0" algn="l" defTabSz="685800" rtl="0" eaLnBrk="1" fontAlgn="auto" latinLnBrk="0" hangingPunct="1">
              <a:lnSpc>
                <a:spcPct val="110000"/>
              </a:lnSpc>
              <a:spcBef>
                <a:spcPts val="0"/>
              </a:spcBef>
              <a:spcAft>
                <a:spcPts val="0"/>
              </a:spcAft>
              <a:buClrTx/>
              <a:buSzTx/>
              <a:buFont typeface="Wingdings" pitchFamily="2" charset="2"/>
              <a:buNone/>
              <a:tabLst/>
              <a:defRPr/>
            </a:pPr>
            <a:r>
              <a:rPr kumimoji="0" lang="en-US" sz="2400" b="1" i="0" u="none" strike="noStrike" kern="1200" cap="none" spc="0" normalizeH="0" baseline="0" noProof="0">
                <a:ln>
                  <a:noFill/>
                </a:ln>
                <a:solidFill>
                  <a:srgbClr val="00529B"/>
                </a:solidFill>
                <a:effectLst/>
                <a:uLnTx/>
                <a:uFillTx/>
              </a:rPr>
              <a:t>Plans may change networks at any time, but must:</a:t>
            </a:r>
          </a:p>
        </p:txBody>
      </p:sp>
      <p:sp>
        <p:nvSpPr>
          <p:cNvPr id="16" name="Content Placeholder 15">
            <a:extLst>
              <a:ext uri="{FF2B5EF4-FFF2-40B4-BE49-F238E27FC236}">
                <a16:creationId xmlns:a16="http://schemas.microsoft.com/office/drawing/2014/main" id="{785E1A0B-6984-9566-1896-01E0BB8AE44A}"/>
              </a:ext>
            </a:extLst>
          </p:cNvPr>
          <p:cNvSpPr>
            <a:spLocks noGrp="1"/>
          </p:cNvSpPr>
          <p:nvPr>
            <p:ph sz="quarter" idx="14"/>
          </p:nvPr>
        </p:nvSpPr>
        <p:spPr>
          <a:xfrm>
            <a:off x="1635051" y="1888105"/>
            <a:ext cx="2871216" cy="3657600"/>
          </a:xfrm>
          <a:prstGeom prst="roundRect">
            <a:avLst/>
          </a:prstGeom>
          <a:ln w="38100">
            <a:solidFill>
              <a:srgbClr val="2F5597"/>
            </a:solidFill>
          </a:ln>
        </p:spPr>
        <p:txBody>
          <a:bodyPr tIns="1554480" bIns="0"/>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Protect you from interruptions in medical care </a:t>
            </a:r>
          </a:p>
        </p:txBody>
      </p:sp>
      <p:pic>
        <p:nvPicPr>
          <p:cNvPr id="3" name="Graphic 2">
            <a:extLst>
              <a:ext uri="{FF2B5EF4-FFF2-40B4-BE49-F238E27FC236}">
                <a16:creationId xmlns:a16="http://schemas.microsoft.com/office/drawing/2014/main" id="{946C0989-399F-4B2A-91C0-D954966B9EF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95604" y="2012918"/>
            <a:ext cx="1416082" cy="1416082"/>
          </a:xfrm>
          <a:prstGeom prst="rect">
            <a:avLst/>
          </a:prstGeom>
        </p:spPr>
      </p:pic>
      <p:sp>
        <p:nvSpPr>
          <p:cNvPr id="17" name="Content Placeholder 16">
            <a:extLst>
              <a:ext uri="{FF2B5EF4-FFF2-40B4-BE49-F238E27FC236}">
                <a16:creationId xmlns:a16="http://schemas.microsoft.com/office/drawing/2014/main" id="{E752E8C2-2487-434A-41C3-B88AF7B61506}"/>
              </a:ext>
            </a:extLst>
          </p:cNvPr>
          <p:cNvSpPr>
            <a:spLocks noGrp="1"/>
          </p:cNvSpPr>
          <p:nvPr>
            <p:ph sz="quarter" idx="15"/>
          </p:nvPr>
        </p:nvSpPr>
        <p:spPr>
          <a:xfrm>
            <a:off x="4699956" y="1888105"/>
            <a:ext cx="2871216" cy="3657600"/>
          </a:xfrm>
          <a:prstGeom prst="roundRect">
            <a:avLst/>
          </a:prstGeom>
          <a:ln w="38100">
            <a:solidFill>
              <a:srgbClr val="2F5597"/>
            </a:solidFill>
          </a:ln>
        </p:spPr>
        <p:txBody>
          <a:bodyPr tIns="1554480" bIns="0"/>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Maintain adequate access to services</a:t>
            </a:r>
          </a:p>
        </p:txBody>
      </p:sp>
      <p:pic>
        <p:nvPicPr>
          <p:cNvPr id="7" name="Graphic 6">
            <a:extLst>
              <a:ext uri="{FF2B5EF4-FFF2-40B4-BE49-F238E27FC236}">
                <a16:creationId xmlns:a16="http://schemas.microsoft.com/office/drawing/2014/main" id="{82AE1137-A498-4A19-9AE1-45A4E0E5364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2484" y="2012918"/>
            <a:ext cx="1326160" cy="1326160"/>
          </a:xfrm>
          <a:prstGeom prst="rect">
            <a:avLst/>
          </a:prstGeom>
        </p:spPr>
      </p:pic>
      <p:sp>
        <p:nvSpPr>
          <p:cNvPr id="21" name="Content Placeholder 20">
            <a:extLst>
              <a:ext uri="{FF2B5EF4-FFF2-40B4-BE49-F238E27FC236}">
                <a16:creationId xmlns:a16="http://schemas.microsoft.com/office/drawing/2014/main" id="{9237A910-FCE5-9DE3-69B6-89D0EDBDDF04}"/>
              </a:ext>
            </a:extLst>
          </p:cNvPr>
          <p:cNvSpPr>
            <a:spLocks noGrp="1"/>
          </p:cNvSpPr>
          <p:nvPr>
            <p:ph sz="quarter" idx="16"/>
          </p:nvPr>
        </p:nvSpPr>
        <p:spPr>
          <a:xfrm>
            <a:off x="7764861" y="1896291"/>
            <a:ext cx="2871216" cy="3657600"/>
          </a:xfrm>
          <a:prstGeom prst="roundRect">
            <a:avLst/>
          </a:prstGeom>
          <a:ln w="38100">
            <a:solidFill>
              <a:srgbClr val="2F5597"/>
            </a:solidFill>
          </a:ln>
        </p:spPr>
        <p:txBody>
          <a:bodyPr tIns="1554480" bIns="0">
            <a:normAutofit lnSpcReduction="10000"/>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Notify you if you’re an enrollee who sees an affected provider at least 45 days prior to the provider’s contract termination</a:t>
            </a:r>
          </a:p>
        </p:txBody>
      </p:sp>
      <p:pic>
        <p:nvPicPr>
          <p:cNvPr id="5" name="Graphic 4">
            <a:extLst>
              <a:ext uri="{FF2B5EF4-FFF2-40B4-BE49-F238E27FC236}">
                <a16:creationId xmlns:a16="http://schemas.microsoft.com/office/drawing/2014/main" id="{158A82EA-3D64-4E59-BE4E-5224BB6E42C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9442" y="1888475"/>
            <a:ext cx="1482054" cy="1482054"/>
          </a:xfrm>
          <a:prstGeom prst="rect">
            <a:avLst/>
          </a:prstGeom>
        </p:spPr>
      </p:pic>
      <p:sp>
        <p:nvSpPr>
          <p:cNvPr id="22" name="Content Placeholder 21">
            <a:extLst>
              <a:ext uri="{FF2B5EF4-FFF2-40B4-BE49-F238E27FC236}">
                <a16:creationId xmlns:a16="http://schemas.microsoft.com/office/drawing/2014/main" id="{9FF71634-1D51-BD2B-21B4-A0A5AAFE6D3C}"/>
              </a:ext>
            </a:extLst>
          </p:cNvPr>
          <p:cNvSpPr>
            <a:spLocks noGrp="1"/>
          </p:cNvSpPr>
          <p:nvPr>
            <p:ph sz="quarter" idx="17"/>
          </p:nvPr>
        </p:nvSpPr>
        <p:spPr>
          <a:xfrm>
            <a:off x="2458713" y="5637196"/>
            <a:ext cx="8080390" cy="510437"/>
          </a:xfrm>
        </p:spPr>
        <p:txBody>
          <a:bodyPr>
            <a:normAutofit/>
          </a:bodyPr>
          <a:lstStyle/>
          <a:p>
            <a:pPr marL="466725" marR="0" lvl="0" indent="0" algn="l" defTabSz="685800" rtl="0" eaLnBrk="1" fontAlgn="auto" latinLnBrk="0" hangingPunct="1">
              <a:lnSpc>
                <a:spcPct val="110000"/>
              </a:lnSpc>
              <a:spcBef>
                <a:spcPts val="0"/>
              </a:spcBef>
              <a:spcAft>
                <a:spcPts val="0"/>
              </a:spcAft>
              <a:buClrTx/>
              <a:buSzTx/>
              <a:buFont typeface="Wingdings" pitchFamily="2" charset="2"/>
              <a:buNone/>
              <a:tabLst/>
              <a:defRPr/>
            </a:pPr>
            <a:r>
              <a:rPr kumimoji="0" lang="en-US" sz="1600" b="1" i="0" u="none" strike="noStrike" kern="1200" cap="none" spc="0" normalizeH="0" baseline="0" noProof="0">
                <a:ln>
                  <a:noFill/>
                </a:ln>
                <a:solidFill>
                  <a:srgbClr val="00529B"/>
                </a:solidFill>
                <a:effectLst/>
                <a:uLnTx/>
                <a:uFillTx/>
                <a:latin typeface="Arial"/>
                <a:ea typeface="+mn-ea"/>
                <a:cs typeface="Arial"/>
              </a:rPr>
              <a:t>NOTE:</a:t>
            </a:r>
            <a:r>
              <a:rPr kumimoji="0" lang="en-US" sz="1600" b="0" i="0" u="none" strike="noStrike" kern="1200" cap="none" spc="0" normalizeH="0" baseline="0" noProof="0">
                <a:ln>
                  <a:noFill/>
                </a:ln>
                <a:solidFill>
                  <a:srgbClr val="00529B"/>
                </a:solidFill>
                <a:effectLst/>
                <a:uLnTx/>
                <a:uFillTx/>
                <a:latin typeface="Arial"/>
                <a:ea typeface="+mn-ea"/>
                <a:cs typeface="Arial"/>
              </a:rPr>
              <a:t> In most cases, network changes aren’t a basis for an SEP.</a:t>
            </a:r>
            <a:endParaRPr kumimoji="0" lang="en-US" sz="1600" b="0" i="0" u="none" strike="noStrike" kern="1200" cap="none" spc="0" normalizeH="0" baseline="0" noProof="0">
              <a:ln>
                <a:noFill/>
              </a:ln>
              <a:solidFill>
                <a:srgbClr val="00529B"/>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98F20E55-5AA6-4A77-91F5-8B7E3F68BEA1}"/>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2718071" y="5678184"/>
            <a:ext cx="246350" cy="23591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5">
            <a:extLst>
              <a:ext uri="{FF2B5EF4-FFF2-40B4-BE49-F238E27FC236}">
                <a16:creationId xmlns:a16="http://schemas.microsoft.com/office/drawing/2014/main" id="{231FC8BF-B0A6-4837-BC24-2683579AE30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24</a:t>
            </a:fld>
            <a:endParaRPr lang="en-US"/>
          </a:p>
        </p:txBody>
      </p:sp>
      <p:sp>
        <p:nvSpPr>
          <p:cNvPr id="19" name="Footer Placeholder 2">
            <a:extLst>
              <a:ext uri="{FF2B5EF4-FFF2-40B4-BE49-F238E27FC236}">
                <a16:creationId xmlns:a16="http://schemas.microsoft.com/office/drawing/2014/main" id="{EA33DD07-EBDF-4B3B-95F1-2ACF3B1B8B6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18" name="Date Placeholder 1">
            <a:extLst>
              <a:ext uri="{FF2B5EF4-FFF2-40B4-BE49-F238E27FC236}">
                <a16:creationId xmlns:a16="http://schemas.microsoft.com/office/drawing/2014/main" id="{77DB5083-0C52-4F2D-9310-B4BE322E0DC6}"/>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17915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17" grpId="0" animBg="1"/>
      <p:bldP spid="21" grpId="0" animBg="1"/>
      <p:bldP spid="2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000">
                <a:latin typeface="Arial Black"/>
              </a:rPr>
              <a:t>Check Your Knowledge: Question 1 </a:t>
            </a:r>
            <a:endParaRPr lang="en-US" sz="3000"/>
          </a:p>
        </p:txBody>
      </p:sp>
      <p:sp>
        <p:nvSpPr>
          <p:cNvPr id="5" name="Text Placeholder 4">
            <a:extLst>
              <a:ext uri="{FF2B5EF4-FFF2-40B4-BE49-F238E27FC236}">
                <a16:creationId xmlns:a16="http://schemas.microsoft.com/office/drawing/2014/main" id="{6F2AA692-CCD8-E323-0555-D255B999D939}"/>
              </a:ext>
            </a:extLst>
          </p:cNvPr>
          <p:cNvSpPr>
            <a:spLocks noGrp="1"/>
          </p:cNvSpPr>
          <p:nvPr>
            <p:ph type="body" sz="quarter" idx="13"/>
          </p:nvPr>
        </p:nvSpPr>
        <p:spPr>
          <a:xfrm>
            <a:off x="1866141" y="1817365"/>
            <a:ext cx="9164731" cy="2732087"/>
          </a:xfrm>
        </p:spPr>
        <p:txBody>
          <a:bodyPr/>
          <a:lstStyle/>
          <a:p>
            <a:pPr marL="0" lvl="0" indent="0" defTabSz="685800">
              <a:lnSpc>
                <a:spcPct val="100000"/>
              </a:lnSpc>
              <a:spcBef>
                <a:spcPts val="0"/>
              </a:spcBef>
              <a:spcAft>
                <a:spcPts val="1200"/>
              </a:spcAft>
              <a:buClrTx/>
              <a:buNone/>
            </a:pPr>
            <a:r>
              <a:rPr lang="en-US" sz="2400" b="1"/>
              <a:t>Medicare Advantage Plans are offered by Medicare-approved private companies and follow the rules set by these companies. </a:t>
            </a:r>
          </a:p>
          <a:p>
            <a:pPr marL="347663" lvl="0" indent="-347663" defTabSz="685800">
              <a:lnSpc>
                <a:spcPct val="100000"/>
              </a:lnSpc>
              <a:spcBef>
                <a:spcPts val="0"/>
              </a:spcBef>
              <a:spcAft>
                <a:spcPts val="1200"/>
              </a:spcAft>
              <a:buClrTx/>
              <a:buFont typeface="Wingdings" pitchFamily="2" charset="2"/>
              <a:buAutoNum type="alphaLcPeriod"/>
            </a:pPr>
            <a:r>
              <a:rPr lang="en-US" sz="2400"/>
              <a:t> True</a:t>
            </a:r>
          </a:p>
          <a:p>
            <a:pPr marL="347663" lvl="0" indent="-347663" defTabSz="685800">
              <a:lnSpc>
                <a:spcPct val="100000"/>
              </a:lnSpc>
              <a:spcBef>
                <a:spcPts val="0"/>
              </a:spcBef>
              <a:spcAft>
                <a:spcPts val="1200"/>
              </a:spcAft>
              <a:buClrTx/>
              <a:buFont typeface="Wingdings" pitchFamily="2" charset="2"/>
              <a:buAutoNum type="alphaLcPeriod"/>
            </a:pPr>
            <a:r>
              <a:rPr lang="en-US" sz="2400"/>
              <a:t> False</a:t>
            </a:r>
          </a:p>
        </p:txBody>
      </p:sp>
      <p:sp>
        <p:nvSpPr>
          <p:cNvPr id="11" name="Rounded Rectangle 6" descr="Green box highlighting B as the correct answer">
            <a:extLst>
              <a:ext uri="{FF2B5EF4-FFF2-40B4-BE49-F238E27FC236}">
                <a16:creationId xmlns:a16="http://schemas.microsoft.com/office/drawing/2014/main" id="{0FD0B6AB-813C-4480-9F60-D9DD149F538A}"/>
              </a:ext>
            </a:extLst>
          </p:cNvPr>
          <p:cNvSpPr/>
          <p:nvPr/>
        </p:nvSpPr>
        <p:spPr>
          <a:xfrm>
            <a:off x="1849343" y="3585294"/>
            <a:ext cx="1403417" cy="4499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3D2AEA0F-D577-4DDC-8817-BA74C54411E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25</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29128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520" y="276514"/>
            <a:ext cx="8312960" cy="719643"/>
          </a:xfrm>
        </p:spPr>
        <p:txBody>
          <a:bodyPr>
            <a:normAutofit/>
          </a:bodyPr>
          <a:lstStyle/>
          <a:p>
            <a:pPr algn="ctr"/>
            <a:r>
              <a:rPr lang="en-US" sz="3000">
                <a:latin typeface="Arial Black"/>
              </a:rPr>
              <a:t>Check Your Knowledge: Question 2 </a:t>
            </a:r>
            <a:endParaRPr lang="en-US" sz="3000"/>
          </a:p>
        </p:txBody>
      </p:sp>
      <p:sp>
        <p:nvSpPr>
          <p:cNvPr id="9" name="Content Placeholder 8"/>
          <p:cNvSpPr>
            <a:spLocks noGrp="1"/>
          </p:cNvSpPr>
          <p:nvPr>
            <p:ph idx="4294967295"/>
          </p:nvPr>
        </p:nvSpPr>
        <p:spPr>
          <a:xfrm>
            <a:off x="1828799" y="1710369"/>
            <a:ext cx="9185275" cy="5021263"/>
          </a:xfrm>
        </p:spPr>
        <p:txBody>
          <a:bodyPr/>
          <a:lstStyle/>
          <a:p>
            <a:pPr marL="0" lvl="0" indent="0" defTabSz="685800">
              <a:lnSpc>
                <a:spcPct val="100000"/>
              </a:lnSpc>
              <a:spcBef>
                <a:spcPts val="0"/>
              </a:spcBef>
              <a:spcAft>
                <a:spcPts val="1200"/>
              </a:spcAft>
              <a:buNone/>
            </a:pPr>
            <a:r>
              <a:rPr lang="en-US" sz="2400" b="1">
                <a:solidFill>
                  <a:srgbClr val="00529B"/>
                </a:solidFill>
              </a:rPr>
              <a:t>If you have Medicare Advantage, you can’t be charged more than Original Medicare for certain services, like:  </a:t>
            </a:r>
          </a:p>
          <a:p>
            <a:pPr marL="514350" indent="-514350">
              <a:lnSpc>
                <a:spcPct val="100000"/>
              </a:lnSpc>
              <a:spcBef>
                <a:spcPts val="0"/>
              </a:spcBef>
              <a:spcAft>
                <a:spcPts val="1200"/>
              </a:spcAft>
              <a:buFont typeface="+mj-lt"/>
              <a:buAutoNum type="alphaLcPeriod"/>
            </a:pPr>
            <a:r>
              <a:rPr lang="en-US" sz="2400">
                <a:solidFill>
                  <a:srgbClr val="00529B"/>
                </a:solidFill>
              </a:rPr>
              <a:t>Chemotherapy </a:t>
            </a:r>
          </a:p>
          <a:p>
            <a:pPr marL="514350" indent="-514350">
              <a:lnSpc>
                <a:spcPct val="100000"/>
              </a:lnSpc>
              <a:spcBef>
                <a:spcPts val="0"/>
              </a:spcBef>
              <a:spcAft>
                <a:spcPts val="1200"/>
              </a:spcAft>
              <a:buFont typeface="+mj-lt"/>
              <a:buAutoNum type="alphaLcPeriod"/>
            </a:pPr>
            <a:r>
              <a:rPr lang="en-US" sz="2400">
                <a:solidFill>
                  <a:srgbClr val="00529B"/>
                </a:solidFill>
              </a:rPr>
              <a:t>Dialysis</a:t>
            </a:r>
          </a:p>
          <a:p>
            <a:pPr marL="514350" indent="-514350">
              <a:lnSpc>
                <a:spcPct val="100000"/>
              </a:lnSpc>
              <a:spcBef>
                <a:spcPts val="0"/>
              </a:spcBef>
              <a:spcAft>
                <a:spcPts val="1200"/>
              </a:spcAft>
              <a:buFont typeface="+mj-lt"/>
              <a:buAutoNum type="alphaLcPeriod"/>
            </a:pPr>
            <a:r>
              <a:rPr lang="en-US" sz="2400">
                <a:solidFill>
                  <a:srgbClr val="00529B"/>
                </a:solidFill>
              </a:rPr>
              <a:t>Skilled nursing facility care</a:t>
            </a:r>
          </a:p>
          <a:p>
            <a:pPr marL="514350" indent="-514350">
              <a:lnSpc>
                <a:spcPct val="100000"/>
              </a:lnSpc>
              <a:spcBef>
                <a:spcPts val="0"/>
              </a:spcBef>
              <a:spcAft>
                <a:spcPts val="1200"/>
              </a:spcAft>
              <a:buFont typeface="+mj-lt"/>
              <a:buAutoNum type="alphaLcPeriod"/>
            </a:pPr>
            <a:r>
              <a:rPr lang="en-US" sz="2400">
                <a:solidFill>
                  <a:srgbClr val="00529B"/>
                </a:solidFill>
              </a:rPr>
              <a:t>All the above</a:t>
            </a:r>
          </a:p>
        </p:txBody>
      </p:sp>
      <p:sp>
        <p:nvSpPr>
          <p:cNvPr id="7" name="Rounded Rectangle 6" descr="Green box highlighting D as the correct answer">
            <a:extLst>
              <a:ext uri="{FF2B5EF4-FFF2-40B4-BE49-F238E27FC236}">
                <a16:creationId xmlns:a16="http://schemas.microsoft.com/office/drawing/2014/main" id="{4C1DC541-F79E-4B08-8649-23C13C2E3CC0}"/>
              </a:ext>
            </a:extLst>
          </p:cNvPr>
          <p:cNvSpPr/>
          <p:nvPr/>
        </p:nvSpPr>
        <p:spPr>
          <a:xfrm>
            <a:off x="1767839" y="4080509"/>
            <a:ext cx="2743201" cy="53416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8058EF98-FD12-4B7B-A56F-337D06BDBE8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26</a:t>
            </a:fld>
            <a:endParaRPr lang="en-US"/>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3" name="Date Placeholder 2">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213925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Lesson 2</a:t>
            </a:r>
          </a:p>
        </p:txBody>
      </p:sp>
      <p:sp>
        <p:nvSpPr>
          <p:cNvPr id="5" name="Text Placeholder 4"/>
          <p:cNvSpPr>
            <a:spLocks noGrp="1"/>
          </p:cNvSpPr>
          <p:nvPr>
            <p:ph type="body" idx="1"/>
          </p:nvPr>
        </p:nvSpPr>
        <p:spPr/>
        <p:txBody>
          <a:bodyPr>
            <a:normAutofit/>
          </a:bodyPr>
          <a:lstStyle/>
          <a:p>
            <a:r>
              <a:rPr lang="en-US" sz="3600"/>
              <a:t>Other Medicare Health Plans</a:t>
            </a:r>
          </a:p>
        </p:txBody>
      </p:sp>
    </p:spTree>
    <p:custDataLst>
      <p:tags r:id="rId1"/>
    </p:custDataLst>
    <p:extLst>
      <p:ext uri="{BB962C8B-B14F-4D97-AF65-F5344CB8AC3E}">
        <p14:creationId xmlns:p14="http://schemas.microsoft.com/office/powerpoint/2010/main" val="3023996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18BA-A4E5-77B0-D029-B9ED8467BB6F}"/>
              </a:ext>
            </a:extLst>
          </p:cNvPr>
          <p:cNvSpPr>
            <a:spLocks noGrp="1"/>
          </p:cNvSpPr>
          <p:nvPr>
            <p:ph type="title"/>
          </p:nvPr>
        </p:nvSpPr>
        <p:spPr/>
        <p:txBody>
          <a:bodyPr anchor="ctr">
            <a:normAutofit/>
          </a:bodyPr>
          <a:lstStyle/>
          <a:p>
            <a:r>
              <a:rPr lang="en-US" sz="3000" dirty="0"/>
              <a:t>Lesson 2 Objectives</a:t>
            </a:r>
          </a:p>
        </p:txBody>
      </p:sp>
      <p:sp>
        <p:nvSpPr>
          <p:cNvPr id="6" name="Content Placeholder 5">
            <a:extLst>
              <a:ext uri="{FF2B5EF4-FFF2-40B4-BE49-F238E27FC236}">
                <a16:creationId xmlns:a16="http://schemas.microsoft.com/office/drawing/2014/main" id="{ACAF75AD-7A91-7E83-4C4E-8BF4E89F4580}"/>
              </a:ext>
            </a:extLst>
          </p:cNvPr>
          <p:cNvSpPr>
            <a:spLocks noGrp="1"/>
          </p:cNvSpPr>
          <p:nvPr>
            <p:ph sz="quarter" idx="13"/>
          </p:nvPr>
        </p:nvSpPr>
        <p:spPr>
          <a:xfrm>
            <a:off x="838200" y="1437686"/>
            <a:ext cx="10515600" cy="4552950"/>
          </a:xfrm>
        </p:spPr>
        <p:txBody>
          <a:bodyPr>
            <a:normAutofit/>
          </a:bodyPr>
          <a:lstStyle/>
          <a:p>
            <a:pPr marL="0" indent="0" defTabSz="685800">
              <a:lnSpc>
                <a:spcPct val="100000"/>
              </a:lnSpc>
              <a:spcBef>
                <a:spcPts val="0"/>
              </a:spcBef>
              <a:spcAft>
                <a:spcPts val="1200"/>
              </a:spcAft>
              <a:buNone/>
            </a:pPr>
            <a:r>
              <a:rPr lang="en-US" sz="2800" b="1" dirty="0">
                <a:solidFill>
                  <a:srgbClr val="00529B"/>
                </a:solidFill>
              </a:rPr>
              <a:t>At the end of this lesson, you’ll be able to:</a:t>
            </a:r>
          </a:p>
          <a:p>
            <a:pPr marL="548640" indent="-274320" defTabSz="685800">
              <a:lnSpc>
                <a:spcPct val="100000"/>
              </a:lnSpc>
              <a:spcBef>
                <a:spcPts val="0"/>
              </a:spcBef>
              <a:spcAft>
                <a:spcPts val="1200"/>
              </a:spcAft>
            </a:pPr>
            <a:r>
              <a:rPr lang="en-US" sz="2400" dirty="0">
                <a:solidFill>
                  <a:srgbClr val="00529B"/>
                </a:solidFill>
              </a:rPr>
              <a:t>Describe Medicare Health Plans that aren’t Medicare Advantage Plans</a:t>
            </a:r>
          </a:p>
          <a:p>
            <a:pPr marL="548640" indent="-274320" defTabSz="685800">
              <a:lnSpc>
                <a:spcPct val="100000"/>
              </a:lnSpc>
              <a:spcBef>
                <a:spcPts val="0"/>
              </a:spcBef>
              <a:spcAft>
                <a:spcPts val="1200"/>
              </a:spcAft>
            </a:pPr>
            <a:r>
              <a:rPr lang="en-US" sz="2400" dirty="0">
                <a:solidFill>
                  <a:srgbClr val="00529B"/>
                </a:solidFill>
              </a:rPr>
              <a:t>Explain Medicare Cost Plans and how they work</a:t>
            </a:r>
          </a:p>
          <a:p>
            <a:pPr marL="548640" indent="-274320" defTabSz="685800">
              <a:lnSpc>
                <a:spcPct val="100000"/>
              </a:lnSpc>
              <a:spcBef>
                <a:spcPts val="0"/>
              </a:spcBef>
              <a:spcAft>
                <a:spcPts val="1200"/>
              </a:spcAft>
            </a:pPr>
            <a:r>
              <a:rPr lang="en-US" sz="2400" dirty="0">
                <a:solidFill>
                  <a:srgbClr val="00529B"/>
                </a:solidFill>
              </a:rPr>
              <a:t>Describe Medicare Innovation Projects and current models</a:t>
            </a:r>
          </a:p>
          <a:p>
            <a:pPr marL="548640" indent="-274320" defTabSz="685800">
              <a:lnSpc>
                <a:spcPct val="100000"/>
              </a:lnSpc>
              <a:spcBef>
                <a:spcPts val="0"/>
              </a:spcBef>
              <a:spcAft>
                <a:spcPts val="1200"/>
              </a:spcAft>
            </a:pPr>
            <a:r>
              <a:rPr lang="en-US" sz="2400" dirty="0">
                <a:solidFill>
                  <a:srgbClr val="00529B"/>
                </a:solidFill>
              </a:rPr>
              <a:t>Explain Program of All-inclusive Care for the Elderly (PACE) Plans and qualifications</a:t>
            </a:r>
          </a:p>
        </p:txBody>
      </p:sp>
      <p:sp>
        <p:nvSpPr>
          <p:cNvPr id="4" name="Slide Number Placeholder 3">
            <a:extLst>
              <a:ext uri="{FF2B5EF4-FFF2-40B4-BE49-F238E27FC236}">
                <a16:creationId xmlns:a16="http://schemas.microsoft.com/office/drawing/2014/main" id="{6932D375-5D3B-A3F3-F562-CD03BA0D2092}"/>
              </a:ext>
              <a:ext uri="{C183D7F6-B498-43B3-948B-1728B52AA6E4}">
                <adec:decorative xmlns:adec="http://schemas.microsoft.com/office/drawing/2017/decorative" val="0"/>
              </a:ext>
            </a:extLst>
          </p:cNvPr>
          <p:cNvSpPr>
            <a:spLocks noGrp="1"/>
          </p:cNvSpPr>
          <p:nvPr>
            <p:ph type="sldNum" sz="quarter" idx="12"/>
          </p:nvPr>
        </p:nvSpPr>
        <p:spPr/>
        <p:txBody>
          <a:bodyPr/>
          <a:lstStyle/>
          <a:p>
            <a:fld id="{0B2D781D-8844-5940-92D1-06EF0A7F581E}" type="slidenum">
              <a:rPr lang="en-US" smtClean="0"/>
              <a:pPr/>
              <a:t>28</a:t>
            </a:fld>
            <a:endParaRPr lang="en-US"/>
          </a:p>
        </p:txBody>
      </p:sp>
      <p:sp>
        <p:nvSpPr>
          <p:cNvPr id="3" name="Footer Placeholder 2">
            <a:extLst>
              <a:ext uri="{FF2B5EF4-FFF2-40B4-BE49-F238E27FC236}">
                <a16:creationId xmlns:a16="http://schemas.microsoft.com/office/drawing/2014/main" id="{38E3CD32-0BB2-2D86-85FD-C9C576D616C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5" name="Date Placeholder 4">
            <a:extLst>
              <a:ext uri="{FF2B5EF4-FFF2-40B4-BE49-F238E27FC236}">
                <a16:creationId xmlns:a16="http://schemas.microsoft.com/office/drawing/2014/main" id="{8AE2879E-4277-6718-97B2-13A73ED0E727}"/>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3952650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9A0D-1D30-CD55-B84E-C77555A68F8E}"/>
              </a:ext>
            </a:extLst>
          </p:cNvPr>
          <p:cNvSpPr>
            <a:spLocks noGrp="1"/>
          </p:cNvSpPr>
          <p:nvPr>
            <p:ph type="title"/>
          </p:nvPr>
        </p:nvSpPr>
        <p:spPr/>
        <p:txBody>
          <a:bodyPr anchor="ctr"/>
          <a:lstStyle/>
          <a:p>
            <a:r>
              <a:rPr lang="en-US" sz="2800" dirty="0"/>
              <a:t>Other Medicare Health Plans</a:t>
            </a:r>
            <a:endParaRPr lang="en-US" dirty="0"/>
          </a:p>
        </p:txBody>
      </p:sp>
      <p:sp>
        <p:nvSpPr>
          <p:cNvPr id="6" name="Content Placeholder 5">
            <a:extLst>
              <a:ext uri="{FF2B5EF4-FFF2-40B4-BE49-F238E27FC236}">
                <a16:creationId xmlns:a16="http://schemas.microsoft.com/office/drawing/2014/main" id="{14CFE103-F3B2-180E-52DA-1B253B270ED5}"/>
              </a:ext>
            </a:extLst>
          </p:cNvPr>
          <p:cNvSpPr>
            <a:spLocks noGrp="1"/>
          </p:cNvSpPr>
          <p:nvPr>
            <p:ph sz="quarter" idx="13"/>
          </p:nvPr>
        </p:nvSpPr>
        <p:spPr/>
        <p:txBody>
          <a:bodyPr>
            <a:normAutofit/>
          </a:bodyPr>
          <a:lstStyle/>
          <a:p>
            <a:pPr marL="0" indent="0" defTabSz="685800">
              <a:lnSpc>
                <a:spcPct val="100000"/>
              </a:lnSpc>
              <a:spcBef>
                <a:spcPts val="0"/>
              </a:spcBef>
              <a:spcAft>
                <a:spcPts val="1200"/>
              </a:spcAft>
              <a:buNone/>
            </a:pPr>
            <a:r>
              <a:rPr lang="en-US" sz="2800" b="1" dirty="0">
                <a:solidFill>
                  <a:srgbClr val="00529B"/>
                </a:solidFill>
              </a:rPr>
              <a:t>Other Medicare health plans include Medicare Cost Plans, demonstration/pilot programs, and Program of All-inclusive Care for the Elderly (PACE). These plans:</a:t>
            </a:r>
            <a:endParaRPr lang="en-US" sz="2400" b="1" dirty="0">
              <a:solidFill>
                <a:srgbClr val="00529B"/>
              </a:solidFill>
            </a:endParaRPr>
          </a:p>
          <a:p>
            <a:pPr marL="548640" indent="-274320" defTabSz="685800">
              <a:lnSpc>
                <a:spcPct val="100000"/>
              </a:lnSpc>
              <a:spcBef>
                <a:spcPts val="0"/>
              </a:spcBef>
              <a:spcAft>
                <a:spcPts val="1200"/>
              </a:spcAft>
            </a:pPr>
            <a:r>
              <a:rPr lang="en-US" sz="2400" dirty="0">
                <a:solidFill>
                  <a:srgbClr val="00529B"/>
                </a:solidFill>
              </a:rPr>
              <a:t>Aren’t Medicare Advantage Plans, but are part of Medicare (coverage varies depending on the specific type of plan).</a:t>
            </a:r>
          </a:p>
          <a:p>
            <a:pPr marL="548640" indent="-274320" defTabSz="685800">
              <a:lnSpc>
                <a:spcPct val="100000"/>
              </a:lnSpc>
              <a:spcBef>
                <a:spcPts val="0"/>
              </a:spcBef>
              <a:spcAft>
                <a:spcPts val="1200"/>
              </a:spcAft>
              <a:buClrTx/>
            </a:pPr>
            <a:r>
              <a:rPr lang="en-US" sz="2400" dirty="0">
                <a:solidFill>
                  <a:srgbClr val="00529B"/>
                </a:solidFill>
              </a:rPr>
              <a:t>May include Medicare Part A and Medicare Part B coverage, but most only offer Part B coverage.</a:t>
            </a:r>
          </a:p>
          <a:p>
            <a:pPr marL="548640" indent="-274320" defTabSz="685800">
              <a:lnSpc>
                <a:spcPct val="100000"/>
              </a:lnSpc>
              <a:spcBef>
                <a:spcPts val="0"/>
              </a:spcBef>
              <a:spcAft>
                <a:spcPts val="1200"/>
              </a:spcAft>
              <a:buClrTx/>
            </a:pPr>
            <a:r>
              <a:rPr lang="en-US" sz="2400" dirty="0">
                <a:solidFill>
                  <a:srgbClr val="00529B"/>
                </a:solidFill>
              </a:rPr>
              <a:t>May include Medicare drug coverage (Part D).</a:t>
            </a:r>
          </a:p>
        </p:txBody>
      </p:sp>
      <p:sp>
        <p:nvSpPr>
          <p:cNvPr id="4" name="Slide Number Placeholder 3">
            <a:extLst>
              <a:ext uri="{FF2B5EF4-FFF2-40B4-BE49-F238E27FC236}">
                <a16:creationId xmlns:a16="http://schemas.microsoft.com/office/drawing/2014/main" id="{8B1CC980-0F19-CC50-8DF8-650E077BA69A}"/>
              </a:ext>
              <a:ext uri="{C183D7F6-B498-43B3-948B-1728B52AA6E4}">
                <adec:decorative xmlns:adec="http://schemas.microsoft.com/office/drawing/2017/decorative" val="0"/>
              </a:ext>
            </a:extLst>
          </p:cNvPr>
          <p:cNvSpPr>
            <a:spLocks noGrp="1"/>
          </p:cNvSpPr>
          <p:nvPr>
            <p:ph type="sldNum" sz="quarter" idx="12"/>
          </p:nvPr>
        </p:nvSpPr>
        <p:spPr/>
        <p:txBody>
          <a:bodyPr/>
          <a:lstStyle/>
          <a:p>
            <a:fld id="{0B2D781D-8844-5940-92D1-06EF0A7F581E}" type="slidenum">
              <a:rPr lang="en-US" smtClean="0"/>
              <a:pPr/>
              <a:t>29</a:t>
            </a:fld>
            <a:endParaRPr lang="en-US"/>
          </a:p>
        </p:txBody>
      </p:sp>
      <p:sp>
        <p:nvSpPr>
          <p:cNvPr id="3" name="Footer Placeholder 2">
            <a:extLst>
              <a:ext uri="{FF2B5EF4-FFF2-40B4-BE49-F238E27FC236}">
                <a16:creationId xmlns:a16="http://schemas.microsoft.com/office/drawing/2014/main" id="{ED5797C1-51C5-60A9-58AD-321415269D8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5" name="Date Placeholder 4">
            <a:extLst>
              <a:ext uri="{FF2B5EF4-FFF2-40B4-BE49-F238E27FC236}">
                <a16:creationId xmlns:a16="http://schemas.microsoft.com/office/drawing/2014/main" id="{987C49A7-EBBE-19AC-630C-42B91094909C}"/>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334890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8871"/>
            <a:ext cx="12192000" cy="953029"/>
          </a:xfrm>
        </p:spPr>
        <p:txBody>
          <a:bodyPr anchor="ctr">
            <a:normAutofit/>
          </a:bodyPr>
          <a:lstStyle/>
          <a:p>
            <a:r>
              <a:rPr lang="en-US" sz="3000"/>
              <a:t>Session Objectives</a:t>
            </a:r>
          </a:p>
        </p:txBody>
      </p:sp>
      <p:sp>
        <p:nvSpPr>
          <p:cNvPr id="13" name="Content Placeholder 12"/>
          <p:cNvSpPr>
            <a:spLocks noGrp="1"/>
          </p:cNvSpPr>
          <p:nvPr>
            <p:ph type="body" sz="quarter" idx="4294967295"/>
          </p:nvPr>
        </p:nvSpPr>
        <p:spPr>
          <a:xfrm>
            <a:off x="914400" y="1371600"/>
            <a:ext cx="10644188" cy="4167187"/>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a:solidFill>
                  <a:srgbClr val="00529B"/>
                </a:solidFill>
              </a:rPr>
              <a:t>At the end of this session, you’ll be able to:</a:t>
            </a:r>
          </a:p>
          <a:p>
            <a:pPr marL="548640" indent="-274320" defTabSz="685800">
              <a:lnSpc>
                <a:spcPct val="100000"/>
              </a:lnSpc>
              <a:spcBef>
                <a:spcPts val="0"/>
              </a:spcBef>
              <a:spcAft>
                <a:spcPts val="1200"/>
              </a:spcAft>
            </a:pPr>
            <a:r>
              <a:rPr lang="en-US" sz="2400">
                <a:solidFill>
                  <a:srgbClr val="00529B"/>
                </a:solidFill>
              </a:rPr>
              <a:t>Describe Medicare Advantage Plans and how they work</a:t>
            </a:r>
          </a:p>
          <a:p>
            <a:pPr marL="548640" indent="-274320" defTabSz="685800">
              <a:lnSpc>
                <a:spcPct val="100000"/>
              </a:lnSpc>
              <a:spcBef>
                <a:spcPts val="0"/>
              </a:spcBef>
              <a:spcAft>
                <a:spcPts val="1200"/>
              </a:spcAft>
            </a:pPr>
            <a:r>
              <a:rPr lang="en-US" sz="2400">
                <a:solidFill>
                  <a:srgbClr val="00529B"/>
                </a:solidFill>
              </a:rPr>
              <a:t>Explain Medicare Advantage eligibility and enrollment</a:t>
            </a:r>
          </a:p>
          <a:p>
            <a:pPr marL="548640" indent="-274320" defTabSz="685800">
              <a:lnSpc>
                <a:spcPct val="100000"/>
              </a:lnSpc>
              <a:spcBef>
                <a:spcPts val="0"/>
              </a:spcBef>
              <a:spcAft>
                <a:spcPts val="1200"/>
              </a:spcAft>
            </a:pPr>
            <a:r>
              <a:rPr lang="en-US" sz="2400">
                <a:solidFill>
                  <a:srgbClr val="00529B"/>
                </a:solidFill>
              </a:rPr>
              <a:t>Recognize types of Medicare Advantage Plans</a:t>
            </a:r>
          </a:p>
          <a:p>
            <a:pPr marL="548640" indent="-274320" defTabSz="685800">
              <a:lnSpc>
                <a:spcPct val="100000"/>
              </a:lnSpc>
              <a:spcBef>
                <a:spcPts val="0"/>
              </a:spcBef>
              <a:spcAft>
                <a:spcPts val="1200"/>
              </a:spcAft>
            </a:pPr>
            <a:r>
              <a:rPr lang="en-US" sz="2400">
                <a:solidFill>
                  <a:srgbClr val="00529B"/>
                </a:solidFill>
              </a:rPr>
              <a:t>Identify other Medicare health plans</a:t>
            </a:r>
          </a:p>
          <a:p>
            <a:pPr marL="548640" indent="-274320" defTabSz="685800">
              <a:lnSpc>
                <a:spcPct val="100000"/>
              </a:lnSpc>
              <a:spcBef>
                <a:spcPts val="0"/>
              </a:spcBef>
              <a:spcAft>
                <a:spcPts val="1200"/>
              </a:spcAft>
            </a:pPr>
            <a:r>
              <a:rPr lang="en-US" sz="2400">
                <a:solidFill>
                  <a:srgbClr val="00529B"/>
                </a:solidFill>
              </a:rPr>
              <a:t>Explain rights, protections, and appeals</a:t>
            </a:r>
          </a:p>
          <a:p>
            <a:pPr marL="548640" indent="-274320" defTabSz="685800">
              <a:lnSpc>
                <a:spcPct val="100000"/>
              </a:lnSpc>
              <a:spcBef>
                <a:spcPts val="0"/>
              </a:spcBef>
              <a:spcAft>
                <a:spcPts val="1200"/>
              </a:spcAft>
            </a:pPr>
            <a:r>
              <a:rPr lang="en-US" sz="2400">
                <a:solidFill>
                  <a:srgbClr val="00529B"/>
                </a:solidFill>
              </a:rPr>
              <a:t>Summarize the Medicare Communications and Marketing Guidelines </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a:t>
            </a:fld>
            <a:endParaRPr lang="en-US"/>
          </a:p>
        </p:txBody>
      </p:sp>
      <p:sp>
        <p:nvSpPr>
          <p:cNvPr id="5" name="Footer Placeholder 4">
            <a:extLst>
              <a:ext uri="{FF2B5EF4-FFF2-40B4-BE49-F238E27FC236}">
                <a16:creationId xmlns:a16="http://schemas.microsoft.com/office/drawing/2014/main" id="{59947857-69D2-7E49-B8BA-12BDADCFB697}"/>
              </a:ext>
              <a:ext uri="{C183D7F6-B498-43B3-948B-1728B52AA6E4}">
                <adec:decorative xmlns:adec="http://schemas.microsoft.com/office/drawing/2017/decorative" val="1"/>
              </a:ext>
            </a:extLst>
          </p:cNvPr>
          <p:cNvSpPr>
            <a:spLocks noGrp="1"/>
          </p:cNvSpPr>
          <p:nvPr>
            <p:ph type="ftr" sz="quarter" idx="11"/>
          </p:nvPr>
        </p:nvSpPr>
        <p:spPr>
          <a:xfrm>
            <a:off x="4038600" y="6492571"/>
            <a:ext cx="4114800" cy="365125"/>
          </a:xfrm>
        </p:spPr>
        <p:txBody>
          <a:bodyPr/>
          <a:lstStyle/>
          <a:p>
            <a:r>
              <a:rPr lang="en-US">
                <a:latin typeface="Arial"/>
                <a:cs typeface="Arial"/>
              </a:rPr>
              <a:t>Medicare Advantage &amp; Other Medicare Health Plans</a:t>
            </a:r>
          </a:p>
        </p:txBody>
      </p:sp>
      <p:sp>
        <p:nvSpPr>
          <p:cNvPr id="4" name="Date Placeholder 3">
            <a:extLst>
              <a:ext uri="{FF2B5EF4-FFF2-40B4-BE49-F238E27FC236}">
                <a16:creationId xmlns:a16="http://schemas.microsoft.com/office/drawing/2014/main" id="{FFE0F7BA-B7CB-CC44-A510-4BEEF236974B}"/>
              </a:ext>
              <a:ext uri="{C183D7F6-B498-43B3-948B-1728B52AA6E4}">
                <adec:decorative xmlns:adec="http://schemas.microsoft.com/office/drawing/2017/decorative" val="1"/>
              </a:ext>
            </a:extLst>
          </p:cNvPr>
          <p:cNvSpPr>
            <a:spLocks noGrp="1"/>
          </p:cNvSpPr>
          <p:nvPr>
            <p:ph type="dt" sz="half" idx="10"/>
          </p:nvPr>
        </p:nvSpPr>
        <p:spPr>
          <a:xfrm>
            <a:off x="838200" y="6492571"/>
            <a:ext cx="2743200" cy="365125"/>
          </a:xfrm>
        </p:spPr>
        <p:txBody>
          <a:bodyPr/>
          <a:lstStyle/>
          <a:p>
            <a:r>
              <a:rPr lang="en-US"/>
              <a:t>March 2025</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F046-9A4F-0CA9-D7EF-3D88B13F17A6}"/>
              </a:ext>
            </a:extLst>
          </p:cNvPr>
          <p:cNvSpPr>
            <a:spLocks noGrp="1"/>
          </p:cNvSpPr>
          <p:nvPr>
            <p:ph type="title"/>
          </p:nvPr>
        </p:nvSpPr>
        <p:spPr/>
        <p:txBody>
          <a:bodyPr anchor="ctr">
            <a:normAutofit/>
          </a:bodyPr>
          <a:lstStyle/>
          <a:p>
            <a:r>
              <a:rPr lang="en-US" sz="3000" dirty="0"/>
              <a:t>Medicare Cost Plans</a:t>
            </a:r>
          </a:p>
        </p:txBody>
      </p:sp>
      <p:sp>
        <p:nvSpPr>
          <p:cNvPr id="6" name="Content Placeholder 5">
            <a:extLst>
              <a:ext uri="{FF2B5EF4-FFF2-40B4-BE49-F238E27FC236}">
                <a16:creationId xmlns:a16="http://schemas.microsoft.com/office/drawing/2014/main" id="{04A7BE0A-40B7-65C2-D9F5-1BE1C2E36B1C}"/>
              </a:ext>
            </a:extLst>
          </p:cNvPr>
          <p:cNvSpPr>
            <a:spLocks noGrp="1"/>
          </p:cNvSpPr>
          <p:nvPr>
            <p:ph sz="quarter" idx="13"/>
          </p:nvPr>
        </p:nvSpPr>
        <p:spPr>
          <a:xfrm>
            <a:off x="838200" y="1181099"/>
            <a:ext cx="10515600" cy="4918249"/>
          </a:xfrm>
        </p:spPr>
        <p:txBody>
          <a:bodyPr>
            <a:normAutofit fontScale="92500" lnSpcReduction="10000"/>
          </a:bodyPr>
          <a:lstStyle/>
          <a:p>
            <a:pPr marL="274320" indent="-274320" defTabSz="685800">
              <a:lnSpc>
                <a:spcPct val="110000"/>
              </a:lnSpc>
              <a:spcBef>
                <a:spcPts val="0"/>
              </a:spcBef>
              <a:spcAft>
                <a:spcPts val="1200"/>
              </a:spcAft>
            </a:pPr>
            <a:r>
              <a:rPr lang="en-US" sz="2400" dirty="0">
                <a:solidFill>
                  <a:srgbClr val="00529B"/>
                </a:solidFill>
              </a:rPr>
              <a:t>Available in certain, limited areas of the country</a:t>
            </a:r>
          </a:p>
          <a:p>
            <a:pPr marL="91440" indent="-274320" defTabSz="685800">
              <a:lnSpc>
                <a:spcPct val="110000"/>
              </a:lnSpc>
              <a:spcBef>
                <a:spcPts val="0"/>
              </a:spcBef>
              <a:spcAft>
                <a:spcPts val="1200"/>
              </a:spcAft>
            </a:pPr>
            <a:r>
              <a:rPr lang="en-US" sz="2400" dirty="0">
                <a:solidFill>
                  <a:srgbClr val="00529B"/>
                </a:solidFill>
              </a:rPr>
              <a:t>Can enroll people with Part A and Part B, or Part B only </a:t>
            </a:r>
          </a:p>
          <a:p>
            <a:pPr marL="91440" indent="-274320" defTabSz="685800">
              <a:lnSpc>
                <a:spcPct val="110000"/>
              </a:lnSpc>
              <a:spcBef>
                <a:spcPts val="0"/>
              </a:spcBef>
              <a:spcAft>
                <a:spcPts val="1200"/>
              </a:spcAft>
            </a:pPr>
            <a:r>
              <a:rPr lang="en-US" sz="2400" dirty="0">
                <a:solidFill>
                  <a:srgbClr val="00529B"/>
                </a:solidFill>
              </a:rPr>
              <a:t>May offer Medicare drug coverage</a:t>
            </a:r>
            <a:endParaRPr lang="en-US" sz="2400" strike="sngStrike" dirty="0">
              <a:solidFill>
                <a:srgbClr val="00529B"/>
              </a:solidFill>
            </a:endParaRPr>
          </a:p>
          <a:p>
            <a:pPr marL="274320" indent="-274320" defTabSz="685800">
              <a:lnSpc>
                <a:spcPct val="110000"/>
              </a:lnSpc>
              <a:spcBef>
                <a:spcPts val="0"/>
              </a:spcBef>
              <a:spcAft>
                <a:spcPts val="1200"/>
              </a:spcAft>
            </a:pPr>
            <a:r>
              <a:rPr lang="en-US" sz="2400" dirty="0">
                <a:solidFill>
                  <a:srgbClr val="00529B"/>
                </a:solidFill>
              </a:rPr>
              <a:t>People with Medicare enrolled in a Cost Plan:</a:t>
            </a:r>
          </a:p>
          <a:p>
            <a:pPr marL="548640" lvl="1" indent="-274320" defTabSz="685800">
              <a:lnSpc>
                <a:spcPct val="110000"/>
              </a:lnSpc>
              <a:spcBef>
                <a:spcPts val="0"/>
              </a:spcBef>
              <a:spcAft>
                <a:spcPts val="1200"/>
              </a:spcAft>
            </a:pPr>
            <a:r>
              <a:rPr lang="en-US" sz="2000" dirty="0">
                <a:solidFill>
                  <a:srgbClr val="00529B"/>
                </a:solidFill>
              </a:rPr>
              <a:t>Aren’t restricted to the Health Maintenance Organization (HMO) network to get covered Part A and Part B services</a:t>
            </a:r>
          </a:p>
          <a:p>
            <a:pPr marL="548640" lvl="1" indent="-274320" defTabSz="685800">
              <a:lnSpc>
                <a:spcPct val="110000"/>
              </a:lnSpc>
              <a:spcBef>
                <a:spcPts val="0"/>
              </a:spcBef>
              <a:spcAft>
                <a:spcPts val="1200"/>
              </a:spcAft>
            </a:pPr>
            <a:r>
              <a:rPr lang="en-US" sz="2000" dirty="0">
                <a:solidFill>
                  <a:srgbClr val="00529B"/>
                </a:solidFill>
              </a:rPr>
              <a:t>Can join anytime the Cost Plan is accepting new members</a:t>
            </a:r>
          </a:p>
          <a:p>
            <a:pPr marL="548640" lvl="1" indent="-274320" defTabSz="685800">
              <a:lnSpc>
                <a:spcPct val="110000"/>
              </a:lnSpc>
              <a:spcBef>
                <a:spcPts val="0"/>
              </a:spcBef>
              <a:spcAft>
                <a:spcPts val="1200"/>
              </a:spcAft>
            </a:pPr>
            <a:r>
              <a:rPr lang="en-US" sz="2000" dirty="0">
                <a:solidFill>
                  <a:srgbClr val="00529B"/>
                </a:solidFill>
              </a:rPr>
              <a:t>Can leave anytime and return to Original Medicare</a:t>
            </a:r>
          </a:p>
          <a:p>
            <a:pPr marL="548640" lvl="1" indent="-274320" defTabSz="685800">
              <a:lnSpc>
                <a:spcPct val="110000"/>
              </a:lnSpc>
              <a:spcBef>
                <a:spcPts val="0"/>
              </a:spcBef>
              <a:spcAft>
                <a:spcPts val="1200"/>
              </a:spcAft>
            </a:pPr>
            <a:r>
              <a:rPr lang="en-US" sz="2000" dirty="0">
                <a:solidFill>
                  <a:srgbClr val="00529B"/>
                </a:solidFill>
              </a:rPr>
              <a:t>Can add or drop Medicare drug coverage only at certain times</a:t>
            </a:r>
          </a:p>
          <a:p>
            <a:pPr marL="548640" lvl="1" indent="-274320" defTabSz="685800">
              <a:lnSpc>
                <a:spcPct val="110000"/>
              </a:lnSpc>
              <a:spcBef>
                <a:spcPts val="0"/>
              </a:spcBef>
              <a:spcAft>
                <a:spcPts val="1200"/>
              </a:spcAft>
            </a:pPr>
            <a:r>
              <a:rPr lang="en-US" sz="2000" dirty="0">
                <a:solidFill>
                  <a:srgbClr val="00529B"/>
                </a:solidFill>
              </a:rPr>
              <a:t>Don’t have to take the Cost Plan’s drug coverage, and can choose to get drug coverage from a separate Medicare drug plan</a:t>
            </a:r>
            <a:endParaRPr lang="en-US" dirty="0"/>
          </a:p>
        </p:txBody>
      </p:sp>
      <p:sp>
        <p:nvSpPr>
          <p:cNvPr id="4" name="Slide Number Placeholder 3">
            <a:extLst>
              <a:ext uri="{FF2B5EF4-FFF2-40B4-BE49-F238E27FC236}">
                <a16:creationId xmlns:a16="http://schemas.microsoft.com/office/drawing/2014/main" id="{8A944511-1342-8FFD-5377-8B6286310D84}"/>
              </a:ext>
              <a:ext uri="{C183D7F6-B498-43B3-948B-1728B52AA6E4}">
                <adec:decorative xmlns:adec="http://schemas.microsoft.com/office/drawing/2017/decorative" val="0"/>
              </a:ext>
            </a:extLst>
          </p:cNvPr>
          <p:cNvSpPr>
            <a:spLocks noGrp="1"/>
          </p:cNvSpPr>
          <p:nvPr>
            <p:ph type="sldNum" sz="quarter" idx="12"/>
          </p:nvPr>
        </p:nvSpPr>
        <p:spPr/>
        <p:txBody>
          <a:bodyPr/>
          <a:lstStyle/>
          <a:p>
            <a:fld id="{0B2D781D-8844-5940-92D1-06EF0A7F581E}" type="slidenum">
              <a:rPr lang="en-US" smtClean="0"/>
              <a:pPr/>
              <a:t>30</a:t>
            </a:fld>
            <a:endParaRPr lang="en-US"/>
          </a:p>
        </p:txBody>
      </p:sp>
      <p:sp>
        <p:nvSpPr>
          <p:cNvPr id="3" name="Footer Placeholder 2">
            <a:extLst>
              <a:ext uri="{FF2B5EF4-FFF2-40B4-BE49-F238E27FC236}">
                <a16:creationId xmlns:a16="http://schemas.microsoft.com/office/drawing/2014/main" id="{36A0C0B1-B610-212E-30A5-5CE64A082D6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5" name="Date Placeholder 4">
            <a:extLst>
              <a:ext uri="{FF2B5EF4-FFF2-40B4-BE49-F238E27FC236}">
                <a16:creationId xmlns:a16="http://schemas.microsoft.com/office/drawing/2014/main" id="{04AF4785-0538-991A-30AB-FE3DE1CDA52A}"/>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149844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50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ctr">
            <a:normAutofit/>
          </a:bodyPr>
          <a:lstStyle/>
          <a:p>
            <a:r>
              <a:rPr lang="en-US" sz="3000" dirty="0"/>
              <a:t>Medicare Innovation Projects</a:t>
            </a:r>
          </a:p>
        </p:txBody>
      </p:sp>
      <p:sp>
        <p:nvSpPr>
          <p:cNvPr id="5" name="Content Placeholder 4"/>
          <p:cNvSpPr>
            <a:spLocks noGrp="1"/>
          </p:cNvSpPr>
          <p:nvPr>
            <p:ph sz="quarter" idx="13"/>
          </p:nvPr>
        </p:nvSpPr>
        <p:spPr>
          <a:xfrm>
            <a:off x="838200" y="1181100"/>
            <a:ext cx="10515600" cy="5311140"/>
          </a:xfrm>
          <a:ln>
            <a:noFill/>
          </a:ln>
        </p:spPr>
        <p:txBody>
          <a:bodyPr>
            <a:noAutofit/>
          </a:bodyPr>
          <a:lstStyle/>
          <a:p>
            <a:pPr marL="0" indent="0" defTabSz="685800">
              <a:lnSpc>
                <a:spcPct val="100000"/>
              </a:lnSpc>
              <a:spcBef>
                <a:spcPts val="0"/>
              </a:spcBef>
              <a:spcAft>
                <a:spcPts val="1200"/>
              </a:spcAft>
              <a:buFont typeface="Wingdings" pitchFamily="2" charset="2"/>
              <a:buNone/>
            </a:pPr>
            <a:r>
              <a:rPr lang="en-US" sz="2400" b="1">
                <a:solidFill>
                  <a:srgbClr val="00529B"/>
                </a:solidFill>
              </a:rPr>
              <a:t>What they do:</a:t>
            </a:r>
          </a:p>
          <a:p>
            <a:pPr marL="548640" indent="-274320" defTabSz="685800">
              <a:lnSpc>
                <a:spcPct val="100000"/>
              </a:lnSpc>
              <a:spcBef>
                <a:spcPts val="0"/>
              </a:spcBef>
              <a:spcAft>
                <a:spcPts val="1200"/>
              </a:spcAft>
            </a:pPr>
            <a:r>
              <a:rPr lang="en-US" sz="2000">
                <a:solidFill>
                  <a:srgbClr val="00529B"/>
                </a:solidFill>
              </a:rPr>
              <a:t>Help find new ways to improve health care quality and reduce costs</a:t>
            </a:r>
          </a:p>
          <a:p>
            <a:pPr marL="548640" indent="-274320" defTabSz="685800">
              <a:lnSpc>
                <a:spcPct val="100000"/>
              </a:lnSpc>
              <a:spcBef>
                <a:spcPts val="0"/>
              </a:spcBef>
              <a:spcAft>
                <a:spcPts val="1200"/>
              </a:spcAft>
            </a:pPr>
            <a:r>
              <a:rPr lang="en-US" sz="2000">
                <a:solidFill>
                  <a:srgbClr val="00529B"/>
                </a:solidFill>
              </a:rPr>
              <a:t>Operate for a limited time and for a specific group of people and/or </a:t>
            </a:r>
            <a:br>
              <a:rPr lang="en-US" sz="2000">
                <a:solidFill>
                  <a:srgbClr val="00529B"/>
                </a:solidFill>
              </a:rPr>
            </a:br>
            <a:r>
              <a:rPr lang="en-US" sz="2000">
                <a:solidFill>
                  <a:srgbClr val="00529B"/>
                </a:solidFill>
              </a:rPr>
              <a:t>are offered only in specific areas</a:t>
            </a:r>
          </a:p>
          <a:p>
            <a:pPr marL="0" indent="0" defTabSz="685800">
              <a:lnSpc>
                <a:spcPct val="100000"/>
              </a:lnSpc>
              <a:spcBef>
                <a:spcPts val="0"/>
              </a:spcBef>
              <a:spcAft>
                <a:spcPts val="1200"/>
              </a:spcAft>
              <a:buNone/>
            </a:pPr>
            <a:r>
              <a:rPr lang="en-US" sz="2400" b="1">
                <a:solidFill>
                  <a:srgbClr val="00529B"/>
                </a:solidFill>
              </a:rPr>
              <a:t>Innovation Models are organized into 6 categories:</a:t>
            </a:r>
          </a:p>
          <a:p>
            <a:pPr marL="548640" indent="-274320" defTabSz="685800">
              <a:lnSpc>
                <a:spcPct val="100000"/>
              </a:lnSpc>
              <a:spcBef>
                <a:spcPts val="0"/>
              </a:spcBef>
              <a:spcAft>
                <a:spcPts val="1200"/>
              </a:spcAft>
            </a:pPr>
            <a:r>
              <a:rPr lang="en-US" sz="2000">
                <a:solidFill>
                  <a:srgbClr val="00529B"/>
                </a:solidFill>
              </a:rPr>
              <a:t>Accountable Care </a:t>
            </a:r>
          </a:p>
          <a:p>
            <a:pPr marL="548640" indent="-274320" defTabSz="685800">
              <a:lnSpc>
                <a:spcPct val="100000"/>
              </a:lnSpc>
              <a:spcBef>
                <a:spcPts val="0"/>
              </a:spcBef>
              <a:spcAft>
                <a:spcPts val="1200"/>
              </a:spcAft>
            </a:pPr>
            <a:r>
              <a:rPr lang="en-US" sz="2000">
                <a:solidFill>
                  <a:srgbClr val="00529B"/>
                </a:solidFill>
              </a:rPr>
              <a:t>Disease-Specific &amp; Episode-Based </a:t>
            </a:r>
          </a:p>
          <a:p>
            <a:pPr marL="548640" indent="-274320" defTabSz="685800">
              <a:lnSpc>
                <a:spcPct val="100000"/>
              </a:lnSpc>
              <a:spcBef>
                <a:spcPts val="0"/>
              </a:spcBef>
              <a:spcAft>
                <a:spcPts val="1200"/>
              </a:spcAft>
            </a:pPr>
            <a:r>
              <a:rPr lang="en-US" sz="2000">
                <a:solidFill>
                  <a:srgbClr val="00529B"/>
                </a:solidFill>
              </a:rPr>
              <a:t>Health Plan </a:t>
            </a:r>
          </a:p>
          <a:p>
            <a:pPr marL="548640" indent="-274320" defTabSz="685800">
              <a:lnSpc>
                <a:spcPct val="100000"/>
              </a:lnSpc>
              <a:spcBef>
                <a:spcPts val="0"/>
              </a:spcBef>
              <a:spcAft>
                <a:spcPts val="1200"/>
              </a:spcAft>
            </a:pPr>
            <a:r>
              <a:rPr lang="en-US" sz="2000">
                <a:solidFill>
                  <a:srgbClr val="00529B"/>
                </a:solidFill>
              </a:rPr>
              <a:t>Prescription Drug</a:t>
            </a:r>
          </a:p>
          <a:p>
            <a:pPr marL="548640" indent="-274320" defTabSz="685800">
              <a:lnSpc>
                <a:spcPct val="100000"/>
              </a:lnSpc>
              <a:spcBef>
                <a:spcPts val="0"/>
              </a:spcBef>
              <a:spcAft>
                <a:spcPts val="1200"/>
              </a:spcAft>
            </a:pPr>
            <a:r>
              <a:rPr lang="en-US" sz="2000">
                <a:solidFill>
                  <a:srgbClr val="00529B"/>
                </a:solidFill>
              </a:rPr>
              <a:t>State &amp; Community-Based</a:t>
            </a:r>
          </a:p>
          <a:p>
            <a:pPr marL="548640" indent="-274320" defTabSz="685800">
              <a:lnSpc>
                <a:spcPct val="100000"/>
              </a:lnSpc>
              <a:spcBef>
                <a:spcPts val="0"/>
              </a:spcBef>
              <a:spcAft>
                <a:spcPts val="1200"/>
              </a:spcAft>
            </a:pPr>
            <a:r>
              <a:rPr lang="en-US" sz="2000">
                <a:solidFill>
                  <a:srgbClr val="00529B"/>
                </a:solidFill>
              </a:rPr>
              <a:t>Statutory</a:t>
            </a:r>
            <a:endParaRPr lang="en-US" sz="1600">
              <a:solidFill>
                <a:srgbClr val="00529B"/>
              </a:solidFill>
            </a:endParaRPr>
          </a:p>
        </p:txBody>
      </p:sp>
      <p:pic>
        <p:nvPicPr>
          <p:cNvPr id="8" name="Picture 7">
            <a:extLst>
              <a:ext uri="{FF2B5EF4-FFF2-40B4-BE49-F238E27FC236}">
                <a16:creationId xmlns:a16="http://schemas.microsoft.com/office/drawing/2014/main" id="{1BF5F759-F3D9-EFB5-8C59-BF2B48B1EB0B}"/>
              </a:ext>
              <a:ext uri="{C183D7F6-B498-43B3-948B-1728B52AA6E4}">
                <adec:decorative xmlns:adec="http://schemas.microsoft.com/office/drawing/2017/decorative" val="1"/>
              </a:ext>
            </a:extLst>
          </p:cNvPr>
          <p:cNvPicPr>
            <a:picLocks noChangeAspect="1"/>
          </p:cNvPicPr>
          <p:nvPr/>
        </p:nvPicPr>
        <p:blipFill rotWithShape="1">
          <a:blip r:embed="rId4"/>
          <a:srcRect t="14103"/>
          <a:stretch/>
        </p:blipFill>
        <p:spPr>
          <a:xfrm>
            <a:off x="8295810" y="2681952"/>
            <a:ext cx="3408527" cy="3383280"/>
          </a:xfrm>
          <a:prstGeom prst="rect">
            <a:avLst/>
          </a:prstGeom>
        </p:spPr>
      </p:pic>
      <p:sp>
        <p:nvSpPr>
          <p:cNvPr id="6" name="Slide Number Placeholder 5">
            <a:extLst>
              <a:ext uri="{FF2B5EF4-FFF2-40B4-BE49-F238E27FC236}">
                <a16:creationId xmlns:a16="http://schemas.microsoft.com/office/drawing/2014/main" id="{F384BC1B-44F1-42F0-9394-6A813680602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31</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120391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2800"/>
              <a:t>Program of All-inclusive Care for the Elderly (PACE) </a:t>
            </a:r>
            <a:br>
              <a:rPr lang="en-US" sz="2800"/>
            </a:br>
            <a:r>
              <a:rPr lang="en-US" sz="2800"/>
              <a:t>Plans</a:t>
            </a:r>
          </a:p>
        </p:txBody>
      </p:sp>
      <p:sp>
        <p:nvSpPr>
          <p:cNvPr id="5" name="Content Placeholder 4"/>
          <p:cNvSpPr>
            <a:spLocks noGrp="1"/>
          </p:cNvSpPr>
          <p:nvPr>
            <p:ph sz="quarter" idx="13"/>
          </p:nvPr>
        </p:nvSpPr>
        <p:spPr>
          <a:xfrm>
            <a:off x="0" y="1127576"/>
            <a:ext cx="12192000" cy="741362"/>
          </a:xfrm>
        </p:spPr>
        <p:txBody>
          <a:bodyPr>
            <a:normAutofit/>
          </a:bodyPr>
          <a:lstStyle/>
          <a:p>
            <a:pPr marL="0" indent="0" algn="ctr" defTabSz="685800">
              <a:lnSpc>
                <a:spcPct val="100000"/>
              </a:lnSpc>
              <a:spcBef>
                <a:spcPts val="0"/>
              </a:spcBef>
              <a:spcAft>
                <a:spcPts val="600"/>
              </a:spcAft>
              <a:buFont typeface="Wingdings" pitchFamily="2" charset="2"/>
              <a:buNone/>
            </a:pPr>
            <a:r>
              <a:rPr lang="en-US" sz="2400" b="1">
                <a:solidFill>
                  <a:srgbClr val="00529B"/>
                </a:solidFill>
              </a:rPr>
              <a:t>To qualify, you must:</a:t>
            </a:r>
            <a:endParaRPr lang="en-US" sz="2400">
              <a:solidFill>
                <a:srgbClr val="00529B"/>
              </a:solidFill>
            </a:endParaRPr>
          </a:p>
        </p:txBody>
      </p:sp>
      <p:sp>
        <p:nvSpPr>
          <p:cNvPr id="6" name="Content Placeholder 5">
            <a:extLst>
              <a:ext uri="{FF2B5EF4-FFF2-40B4-BE49-F238E27FC236}">
                <a16:creationId xmlns:a16="http://schemas.microsoft.com/office/drawing/2014/main" id="{B3CFC61B-FD29-4EFB-B3FD-C81E22F32762}"/>
              </a:ext>
            </a:extLst>
          </p:cNvPr>
          <p:cNvSpPr>
            <a:spLocks noGrp="1"/>
          </p:cNvSpPr>
          <p:nvPr>
            <p:ph sz="quarter" idx="14"/>
          </p:nvPr>
        </p:nvSpPr>
        <p:spPr>
          <a:xfrm>
            <a:off x="688723" y="2038571"/>
            <a:ext cx="2551176" cy="3227832"/>
          </a:xfrm>
          <a:prstGeom prst="roundRect">
            <a:avLst/>
          </a:prstGeom>
          <a:ln w="38100">
            <a:solidFill>
              <a:srgbClr val="FEBF22"/>
            </a:solidFill>
          </a:ln>
        </p:spPr>
        <p:txBody>
          <a:bodyPr tIns="1463040" bIns="0"/>
          <a:lstStyle/>
          <a:p>
            <a:pPr marL="0" lvl="0" indent="0" algn="ctr">
              <a:lnSpc>
                <a:spcPct val="100000"/>
              </a:lnSpc>
              <a:spcBef>
                <a:spcPts val="0"/>
              </a:spcBef>
              <a:buClrTx/>
              <a:buNone/>
            </a:pPr>
            <a:r>
              <a:rPr lang="en-US" sz="2000"/>
              <a:t>Be 55 or older</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6814" y="2166077"/>
            <a:ext cx="1354995" cy="1354995"/>
          </a:xfrm>
          <a:prstGeom prst="rect">
            <a:avLst/>
          </a:prstGeom>
        </p:spPr>
      </p:pic>
      <p:sp>
        <p:nvSpPr>
          <p:cNvPr id="12" name="Content Placeholder 11">
            <a:extLst>
              <a:ext uri="{FF2B5EF4-FFF2-40B4-BE49-F238E27FC236}">
                <a16:creationId xmlns:a16="http://schemas.microsoft.com/office/drawing/2014/main" id="{19774F5C-E227-C6F9-3EB4-34E6FE1144E2}"/>
              </a:ext>
            </a:extLst>
          </p:cNvPr>
          <p:cNvSpPr>
            <a:spLocks noGrp="1"/>
          </p:cNvSpPr>
          <p:nvPr>
            <p:ph sz="quarter" idx="15"/>
          </p:nvPr>
        </p:nvSpPr>
        <p:spPr>
          <a:xfrm>
            <a:off x="3463870" y="2038571"/>
            <a:ext cx="2551176" cy="3227832"/>
          </a:xfrm>
          <a:prstGeom prst="roundRect">
            <a:avLst/>
          </a:prstGeom>
          <a:ln w="38100">
            <a:solidFill>
              <a:srgbClr val="FEBF22"/>
            </a:solidFill>
          </a:ln>
        </p:spPr>
        <p:txBody>
          <a:bodyPr tIns="1463040" bIns="0"/>
          <a:lstStyle/>
          <a:p>
            <a:pPr marL="0" lvl="0" indent="0" algn="ctr">
              <a:lnSpc>
                <a:spcPct val="100000"/>
              </a:lnSpc>
              <a:spcBef>
                <a:spcPts val="0"/>
              </a:spcBef>
              <a:buClrTx/>
              <a:buNone/>
            </a:pPr>
            <a:r>
              <a:rPr lang="en-US" sz="2000"/>
              <a:t>Need a nursing home-level of care (as certified by your state)</a:t>
            </a:r>
          </a:p>
        </p:txBody>
      </p:sp>
      <p:pic>
        <p:nvPicPr>
          <p:cNvPr id="13" name="Picture 12">
            <a:extLst>
              <a:ext uri="{FF2B5EF4-FFF2-40B4-BE49-F238E27FC236}">
                <a16:creationId xmlns:a16="http://schemas.microsoft.com/office/drawing/2014/main" id="{1FD1F4C2-663E-435E-B5F4-C819E1C967A9}"/>
              </a:ext>
              <a:ext uri="{C183D7F6-B498-43B3-948B-1728B52AA6E4}">
                <adec:decorative xmlns:adec="http://schemas.microsoft.com/office/drawing/2017/decorative" val="1"/>
              </a:ext>
            </a:extLst>
          </p:cNvPr>
          <p:cNvPicPr>
            <a:picLocks noChangeAspect="1"/>
          </p:cNvPicPr>
          <p:nvPr/>
        </p:nvPicPr>
        <p:blipFill>
          <a:blip r:embed="rId6">
            <a:biLevel thresh="75000"/>
          </a:blip>
          <a:stretch>
            <a:fillRect/>
          </a:stretch>
        </p:blipFill>
        <p:spPr>
          <a:xfrm>
            <a:off x="4038600" y="2166077"/>
            <a:ext cx="1271422" cy="1303307"/>
          </a:xfrm>
          <a:prstGeom prst="rect">
            <a:avLst/>
          </a:prstGeom>
        </p:spPr>
      </p:pic>
      <p:sp>
        <p:nvSpPr>
          <p:cNvPr id="15" name="Content Placeholder 14">
            <a:extLst>
              <a:ext uri="{FF2B5EF4-FFF2-40B4-BE49-F238E27FC236}">
                <a16:creationId xmlns:a16="http://schemas.microsoft.com/office/drawing/2014/main" id="{ECF93CC4-3929-DB9B-7C4F-4084ADA21CAB}"/>
              </a:ext>
            </a:extLst>
          </p:cNvPr>
          <p:cNvSpPr>
            <a:spLocks noGrp="1"/>
          </p:cNvSpPr>
          <p:nvPr>
            <p:ph sz="quarter" idx="16"/>
          </p:nvPr>
        </p:nvSpPr>
        <p:spPr>
          <a:xfrm>
            <a:off x="6239017" y="2038571"/>
            <a:ext cx="2551176" cy="3227832"/>
          </a:xfrm>
          <a:prstGeom prst="roundRect">
            <a:avLst/>
          </a:prstGeom>
          <a:ln w="38100">
            <a:solidFill>
              <a:srgbClr val="FEBF22"/>
            </a:solidFill>
          </a:ln>
        </p:spPr>
        <p:txBody>
          <a:bodyPr tIns="1463040" bIns="0"/>
          <a:lstStyle/>
          <a:p>
            <a:pPr marL="0" lvl="0" indent="0" algn="ctr">
              <a:lnSpc>
                <a:spcPct val="100000"/>
              </a:lnSpc>
              <a:spcBef>
                <a:spcPts val="0"/>
              </a:spcBef>
              <a:buClrTx/>
              <a:buNone/>
            </a:pPr>
            <a:r>
              <a:rPr lang="en-US" sz="2000"/>
              <a:t>Live in the service area of a PACE organization</a:t>
            </a:r>
          </a:p>
        </p:txBody>
      </p:sp>
      <p:pic>
        <p:nvPicPr>
          <p:cNvPr id="14" name="Picture 13">
            <a:extLst>
              <a:ext uri="{FF2B5EF4-FFF2-40B4-BE49-F238E27FC236}">
                <a16:creationId xmlns:a16="http://schemas.microsoft.com/office/drawing/2014/main" id="{98F7167B-5989-4C01-87D8-69AA189E6DF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783609" y="2111459"/>
            <a:ext cx="1476105" cy="1409613"/>
          </a:xfrm>
          <a:prstGeom prst="rect">
            <a:avLst/>
          </a:prstGeom>
        </p:spPr>
      </p:pic>
      <p:sp>
        <p:nvSpPr>
          <p:cNvPr id="17" name="Content Placeholder 16">
            <a:extLst>
              <a:ext uri="{FF2B5EF4-FFF2-40B4-BE49-F238E27FC236}">
                <a16:creationId xmlns:a16="http://schemas.microsoft.com/office/drawing/2014/main" id="{B202CD9F-38D8-7528-1A08-A60929BC9395}"/>
              </a:ext>
            </a:extLst>
          </p:cNvPr>
          <p:cNvSpPr>
            <a:spLocks noGrp="1"/>
          </p:cNvSpPr>
          <p:nvPr>
            <p:ph sz="quarter" idx="17"/>
          </p:nvPr>
        </p:nvSpPr>
        <p:spPr>
          <a:xfrm>
            <a:off x="9014164" y="2038571"/>
            <a:ext cx="2551176" cy="3227832"/>
          </a:xfrm>
          <a:prstGeom prst="roundRect">
            <a:avLst/>
          </a:prstGeom>
          <a:ln w="38100">
            <a:solidFill>
              <a:srgbClr val="FEBF22"/>
            </a:solidFill>
          </a:ln>
        </p:spPr>
        <p:txBody>
          <a:bodyPr tIns="1463040" bIns="0">
            <a:normAutofit lnSpcReduction="10000"/>
          </a:bodyPr>
          <a:lstStyle/>
          <a:p>
            <a:pPr marL="0" lvl="0" indent="0" algn="ctr">
              <a:lnSpc>
                <a:spcPct val="100000"/>
              </a:lnSpc>
              <a:spcBef>
                <a:spcPts val="0"/>
              </a:spcBef>
              <a:spcAft>
                <a:spcPts val="600"/>
              </a:spcAft>
              <a:buClrTx/>
              <a:buNone/>
            </a:pPr>
            <a:r>
              <a:rPr lang="en-US" sz="2000"/>
              <a:t>Be able to live safely in the community with the help from PACE</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47707" y="2297351"/>
            <a:ext cx="1302543" cy="1302543"/>
          </a:xfrm>
          <a:prstGeom prst="rect">
            <a:avLst/>
          </a:prstGeom>
        </p:spPr>
      </p:pic>
      <p:sp>
        <p:nvSpPr>
          <p:cNvPr id="20" name="Content Placeholder 19">
            <a:extLst>
              <a:ext uri="{FF2B5EF4-FFF2-40B4-BE49-F238E27FC236}">
                <a16:creationId xmlns:a16="http://schemas.microsoft.com/office/drawing/2014/main" id="{D18FA929-5D30-70DC-D8DE-957FE83544E9}"/>
              </a:ext>
            </a:extLst>
          </p:cNvPr>
          <p:cNvSpPr>
            <a:spLocks noGrp="1"/>
          </p:cNvSpPr>
          <p:nvPr>
            <p:ph sz="quarter" idx="18"/>
          </p:nvPr>
        </p:nvSpPr>
        <p:spPr>
          <a:xfrm>
            <a:off x="1964311" y="5527777"/>
            <a:ext cx="8394902" cy="741362"/>
          </a:xfrm>
        </p:spPr>
        <p:txBody>
          <a:bodyPr/>
          <a:lstStyle/>
          <a:p>
            <a:pPr marL="522288" lvl="0" indent="0" algn="ctr" defTabSz="685800">
              <a:lnSpc>
                <a:spcPct val="100000"/>
              </a:lnSpc>
              <a:spcBef>
                <a:spcPts val="0"/>
              </a:spcBef>
              <a:spcAft>
                <a:spcPts val="600"/>
              </a:spcAft>
              <a:buClrTx/>
              <a:buNone/>
            </a:pPr>
            <a:r>
              <a:rPr lang="en-US" sz="1600" b="1"/>
              <a:t>NOTE: </a:t>
            </a:r>
            <a:r>
              <a:rPr lang="en-US" sz="1600"/>
              <a:t>Covers all Medicare- and Medicaid-covered care and services.</a:t>
            </a:r>
          </a:p>
        </p:txBody>
      </p:sp>
      <p:pic>
        <p:nvPicPr>
          <p:cNvPr id="16" name="Picture 2">
            <a:extLst>
              <a:ext uri="{FF2B5EF4-FFF2-40B4-BE49-F238E27FC236}">
                <a16:creationId xmlns:a16="http://schemas.microsoft.com/office/drawing/2014/main" id="{3D81DE28-0C17-4BC2-9AB1-5A6D16C17F2C}"/>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2939453" y="5549733"/>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5">
            <a:extLst>
              <a:ext uri="{FF2B5EF4-FFF2-40B4-BE49-F238E27FC236}">
                <a16:creationId xmlns:a16="http://schemas.microsoft.com/office/drawing/2014/main" id="{3F43DA84-0A2B-4283-8D0F-1775184A991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32</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endParaRPr lang="en-US">
              <a:solidFill>
                <a:schemeClr val="accent1">
                  <a:lumMod val="40000"/>
                  <a:lumOff val="60000"/>
                </a:schemeClr>
              </a:solidFill>
            </a:endParaRP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uiExpand="1" animBg="1"/>
      <p:bldP spid="15" grpId="0" animBg="1"/>
      <p:bldP spid="17" grpId="0" animBg="1"/>
      <p:bldP spid="2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2150" y="276514"/>
            <a:ext cx="8187700" cy="719643"/>
          </a:xfrm>
        </p:spPr>
        <p:txBody>
          <a:bodyPr>
            <a:normAutofit/>
          </a:bodyPr>
          <a:lstStyle/>
          <a:p>
            <a:pPr algn="ctr"/>
            <a:r>
              <a:rPr lang="en-US" sz="3000">
                <a:latin typeface="Arial Black"/>
              </a:rPr>
              <a:t>Check Your Knowledge: Question 3</a:t>
            </a:r>
          </a:p>
        </p:txBody>
      </p:sp>
      <p:sp>
        <p:nvSpPr>
          <p:cNvPr id="5" name="Content Placeholder 4"/>
          <p:cNvSpPr>
            <a:spLocks noGrp="1"/>
          </p:cNvSpPr>
          <p:nvPr>
            <p:ph idx="4294967295"/>
          </p:nvPr>
        </p:nvSpPr>
        <p:spPr>
          <a:xfrm>
            <a:off x="1828799" y="1685426"/>
            <a:ext cx="9379132" cy="4955084"/>
          </a:xfrm>
        </p:spPr>
        <p:txBody>
          <a:bodyPr>
            <a:normAutofit/>
          </a:bodyPr>
          <a:lstStyle/>
          <a:p>
            <a:pPr marL="0" lvl="0" indent="-347472" defTabSz="685800">
              <a:lnSpc>
                <a:spcPct val="100000"/>
              </a:lnSpc>
              <a:spcBef>
                <a:spcPts val="0"/>
              </a:spcBef>
              <a:spcAft>
                <a:spcPts val="1200"/>
              </a:spcAft>
              <a:buNone/>
            </a:pPr>
            <a:r>
              <a:rPr lang="en-US" sz="2200" b="1">
                <a:solidFill>
                  <a:srgbClr val="00529B"/>
                </a:solidFill>
              </a:rPr>
              <a:t>Which of the following is NOT a condition you have to meet to qualify for Program of All-inclusive Care for the Elderly (PACE)?</a:t>
            </a:r>
          </a:p>
          <a:p>
            <a:pPr marL="109728" lvl="0" indent="-457200" defTabSz="685800">
              <a:lnSpc>
                <a:spcPct val="100000"/>
              </a:lnSpc>
              <a:spcBef>
                <a:spcPts val="0"/>
              </a:spcBef>
              <a:spcAft>
                <a:spcPts val="1200"/>
              </a:spcAft>
              <a:buFont typeface="+mj-lt"/>
              <a:buAutoNum type="alphaLcPeriod"/>
            </a:pPr>
            <a:r>
              <a:rPr lang="en-US" sz="2200">
                <a:solidFill>
                  <a:srgbClr val="00529B"/>
                </a:solidFill>
              </a:rPr>
              <a:t>You must be 65 or older</a:t>
            </a:r>
          </a:p>
          <a:p>
            <a:pPr marL="457200" lvl="0" indent="-457200" defTabSz="685800">
              <a:lnSpc>
                <a:spcPct val="100000"/>
              </a:lnSpc>
              <a:spcBef>
                <a:spcPts val="0"/>
              </a:spcBef>
              <a:spcAft>
                <a:spcPts val="1200"/>
              </a:spcAft>
              <a:buFont typeface="+mj-lt"/>
              <a:buAutoNum type="alphaLcPeriod"/>
            </a:pPr>
            <a:r>
              <a:rPr lang="en-US" sz="2200">
                <a:solidFill>
                  <a:srgbClr val="00529B"/>
                </a:solidFill>
              </a:rPr>
              <a:t>You need a nursing home-level of care, as certified by your state</a:t>
            </a:r>
          </a:p>
          <a:p>
            <a:pPr marL="109728" lvl="0" indent="-457200" defTabSz="685800">
              <a:lnSpc>
                <a:spcPct val="100000"/>
              </a:lnSpc>
              <a:spcBef>
                <a:spcPts val="0"/>
              </a:spcBef>
              <a:spcAft>
                <a:spcPts val="1200"/>
              </a:spcAft>
              <a:buFont typeface="+mj-lt"/>
              <a:buAutoNum type="alphaLcPeriod"/>
            </a:pPr>
            <a:r>
              <a:rPr lang="en-US" sz="2200">
                <a:solidFill>
                  <a:srgbClr val="00529B"/>
                </a:solidFill>
              </a:rPr>
              <a:t>You live in the service area of a PACE organization</a:t>
            </a:r>
          </a:p>
          <a:p>
            <a:pPr marL="457200" lvl="0" indent="-457200" defTabSz="685800">
              <a:lnSpc>
                <a:spcPct val="100000"/>
              </a:lnSpc>
              <a:spcBef>
                <a:spcPts val="0"/>
              </a:spcBef>
              <a:spcAft>
                <a:spcPts val="1200"/>
              </a:spcAft>
              <a:buFont typeface="+mj-lt"/>
              <a:buAutoNum type="alphaLcPeriod"/>
            </a:pPr>
            <a:r>
              <a:rPr lang="en-US" sz="2200">
                <a:solidFill>
                  <a:srgbClr val="00529B"/>
                </a:solidFill>
              </a:rPr>
              <a:t>You’re able to live safely in the community with help from PACE</a:t>
            </a:r>
            <a:endParaRPr lang="en-US" sz="2200" b="1">
              <a:solidFill>
                <a:srgbClr val="00529B"/>
              </a:solidFill>
            </a:endParaRPr>
          </a:p>
        </p:txBody>
      </p:sp>
      <p:sp>
        <p:nvSpPr>
          <p:cNvPr id="7" name="Rounded Rectangle 6" descr="Green box highlighting A as the correct answer"/>
          <p:cNvSpPr/>
          <p:nvPr/>
        </p:nvSpPr>
        <p:spPr>
          <a:xfrm>
            <a:off x="1828799" y="2481217"/>
            <a:ext cx="3814355"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C876CBC8-6BE1-4ABA-AE2F-4AC0CA406A5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33</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55741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Lesson 3</a:t>
            </a:r>
          </a:p>
        </p:txBody>
      </p:sp>
      <p:sp>
        <p:nvSpPr>
          <p:cNvPr id="5" name="Text Placeholder 4"/>
          <p:cNvSpPr>
            <a:spLocks noGrp="1"/>
          </p:cNvSpPr>
          <p:nvPr>
            <p:ph type="body" idx="1"/>
          </p:nvPr>
        </p:nvSpPr>
        <p:spPr/>
        <p:txBody>
          <a:bodyPr vert="horz" lIns="91440" tIns="45720" rIns="91440" bIns="45720" rtlCol="0" anchor="t">
            <a:normAutofit/>
          </a:bodyPr>
          <a:lstStyle/>
          <a:p>
            <a:r>
              <a:rPr lang="en-US" sz="3600">
                <a:latin typeface="Arial Black"/>
              </a:rPr>
              <a:t>Rights, Protections, </a:t>
            </a:r>
            <a:r>
              <a:rPr lang="en-US">
                <a:latin typeface="Arial Black"/>
              </a:rPr>
              <a:t>&amp; </a:t>
            </a:r>
            <a:r>
              <a:rPr lang="en-US" sz="3600">
                <a:latin typeface="Arial Black"/>
              </a:rPr>
              <a:t>Appeals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61901"/>
          </a:xfrm>
        </p:spPr>
        <p:txBody>
          <a:bodyPr anchor="ctr">
            <a:normAutofit/>
          </a:bodyPr>
          <a:lstStyle/>
          <a:p>
            <a:r>
              <a:rPr lang="en-US" sz="3000"/>
              <a:t>Lesson 3 Objectives</a:t>
            </a:r>
          </a:p>
        </p:txBody>
      </p:sp>
      <p:sp>
        <p:nvSpPr>
          <p:cNvPr id="13" name="Content Placeholder 12"/>
          <p:cNvSpPr>
            <a:spLocks noGrp="1"/>
          </p:cNvSpPr>
          <p:nvPr>
            <p:ph type="body" sz="quarter" idx="4294967295"/>
          </p:nvPr>
        </p:nvSpPr>
        <p:spPr>
          <a:xfrm>
            <a:off x="914400" y="1371600"/>
            <a:ext cx="9768840" cy="4167187"/>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a:solidFill>
                  <a:srgbClr val="00529B"/>
                </a:solidFill>
              </a:rPr>
              <a:t>At the end of this lesson, you’ll be able to:</a:t>
            </a:r>
          </a:p>
          <a:p>
            <a:pPr marL="548640" indent="-274320" defTabSz="685800">
              <a:lnSpc>
                <a:spcPct val="100000"/>
              </a:lnSpc>
              <a:spcBef>
                <a:spcPts val="0"/>
              </a:spcBef>
              <a:spcAft>
                <a:spcPts val="1200"/>
              </a:spcAft>
            </a:pPr>
            <a:r>
              <a:rPr lang="en-US" sz="2400">
                <a:solidFill>
                  <a:srgbClr val="00529B"/>
                </a:solidFill>
              </a:rPr>
              <a:t>Describe guaranteed rights and protections for all people with Medicare</a:t>
            </a:r>
          </a:p>
          <a:p>
            <a:pPr marL="548640" indent="-274320" defTabSz="685800">
              <a:lnSpc>
                <a:spcPct val="100000"/>
              </a:lnSpc>
              <a:spcBef>
                <a:spcPts val="0"/>
              </a:spcBef>
              <a:spcAft>
                <a:spcPts val="1200"/>
              </a:spcAft>
            </a:pPr>
            <a:r>
              <a:rPr lang="en-US" sz="2400">
                <a:solidFill>
                  <a:srgbClr val="00529B"/>
                </a:solidFill>
              </a:rPr>
              <a:t>Explain the Medicare Advantage and Medicare Supplement Insurance (Medigap) Trial Rights</a:t>
            </a:r>
          </a:p>
          <a:p>
            <a:pPr marL="548640" indent="-274320" defTabSz="685800">
              <a:lnSpc>
                <a:spcPct val="100000"/>
              </a:lnSpc>
              <a:spcBef>
                <a:spcPts val="0"/>
              </a:spcBef>
              <a:spcAft>
                <a:spcPts val="1200"/>
              </a:spcAft>
            </a:pPr>
            <a:r>
              <a:rPr lang="en-US" sz="2400">
                <a:solidFill>
                  <a:srgbClr val="00529B"/>
                </a:solidFill>
              </a:rPr>
              <a:t>Explain the Medicare Advantage appeals process and timeline</a:t>
            </a:r>
            <a:endParaRPr lang="en-US" sz="2800">
              <a:solidFill>
                <a:srgbClr val="00529B"/>
              </a:solidFill>
            </a:endParaRP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93426"/>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35</a:t>
            </a:fld>
            <a:endParaRPr lang="en-US"/>
          </a:p>
        </p:txBody>
      </p:sp>
      <p:sp>
        <p:nvSpPr>
          <p:cNvPr id="5" name="Footer Placeholder 4">
            <a:extLst>
              <a:ext uri="{FF2B5EF4-FFF2-40B4-BE49-F238E27FC236}">
                <a16:creationId xmlns:a16="http://schemas.microsoft.com/office/drawing/2014/main" id="{59947857-69D2-7E49-B8BA-12BDADCFB697}"/>
              </a:ext>
              <a:ext uri="{C183D7F6-B498-43B3-948B-1728B52AA6E4}">
                <adec:decorative xmlns:adec="http://schemas.microsoft.com/office/drawing/2017/decorative" val="1"/>
              </a:ext>
            </a:extLst>
          </p:cNvPr>
          <p:cNvSpPr>
            <a:spLocks noGrp="1"/>
          </p:cNvSpPr>
          <p:nvPr>
            <p:ph type="ftr" sz="quarter" idx="11"/>
          </p:nvPr>
        </p:nvSpPr>
        <p:spPr>
          <a:xfrm>
            <a:off x="4038600" y="6492571"/>
            <a:ext cx="4114800" cy="365125"/>
          </a:xfrm>
        </p:spPr>
        <p:txBody>
          <a:bodyPr/>
          <a:lstStyle/>
          <a:p>
            <a:r>
              <a:rPr lang="en-US">
                <a:latin typeface="Arial"/>
                <a:cs typeface="Arial"/>
              </a:rPr>
              <a:t>Medicare Advantage &amp; Other Medicare Health Plans</a:t>
            </a:r>
          </a:p>
        </p:txBody>
      </p:sp>
      <p:sp>
        <p:nvSpPr>
          <p:cNvPr id="4" name="Date Placeholder 3">
            <a:extLst>
              <a:ext uri="{FF2B5EF4-FFF2-40B4-BE49-F238E27FC236}">
                <a16:creationId xmlns:a16="http://schemas.microsoft.com/office/drawing/2014/main" id="{FFE0F7BA-B7CB-CC44-A510-4BEEF236974B}"/>
              </a:ext>
              <a:ext uri="{C183D7F6-B498-43B3-948B-1728B52AA6E4}">
                <adec:decorative xmlns:adec="http://schemas.microsoft.com/office/drawing/2017/decorative" val="1"/>
              </a:ext>
            </a:extLst>
          </p:cNvPr>
          <p:cNvSpPr>
            <a:spLocks noGrp="1"/>
          </p:cNvSpPr>
          <p:nvPr>
            <p:ph type="dt" sz="half" idx="10"/>
          </p:nvPr>
        </p:nvSpPr>
        <p:spPr>
          <a:xfrm>
            <a:off x="838200" y="6492571"/>
            <a:ext cx="2743200" cy="365125"/>
          </a:xfrm>
        </p:spPr>
        <p:txBody>
          <a:bodyPr/>
          <a:lstStyle/>
          <a:p>
            <a:r>
              <a:rPr lang="en-US"/>
              <a:t>March 2025</a:t>
            </a:r>
          </a:p>
        </p:txBody>
      </p:sp>
    </p:spTree>
    <p:custDataLst>
      <p:tags r:id="rId1"/>
    </p:custDataLst>
    <p:extLst>
      <p:ext uri="{BB962C8B-B14F-4D97-AF65-F5344CB8AC3E}">
        <p14:creationId xmlns:p14="http://schemas.microsoft.com/office/powerpoint/2010/main" val="288778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a:t>Guaranteed Rights</a:t>
            </a:r>
          </a:p>
        </p:txBody>
      </p:sp>
      <p:sp>
        <p:nvSpPr>
          <p:cNvPr id="5" name="Content Placeholder 4"/>
          <p:cNvSpPr>
            <a:spLocks noGrp="1"/>
          </p:cNvSpPr>
          <p:nvPr>
            <p:ph sz="quarter" idx="13"/>
          </p:nvPr>
        </p:nvSpPr>
        <p:spPr>
          <a:xfrm>
            <a:off x="1565878" y="1377576"/>
            <a:ext cx="9791605" cy="741362"/>
          </a:xfrm>
        </p:spPr>
        <p:txBody>
          <a:bodyPr>
            <a:normAutofit/>
          </a:bodyPr>
          <a:lstStyle/>
          <a:p>
            <a:pPr marL="0" indent="0" defTabSz="685800">
              <a:lnSpc>
                <a:spcPct val="100000"/>
              </a:lnSpc>
              <a:spcBef>
                <a:spcPts val="0"/>
              </a:spcBef>
              <a:spcAft>
                <a:spcPts val="600"/>
              </a:spcAft>
              <a:buFont typeface="Wingdings" pitchFamily="2" charset="2"/>
              <a:buNone/>
            </a:pPr>
            <a:r>
              <a:rPr lang="en-US" sz="2400" b="1">
                <a:solidFill>
                  <a:srgbClr val="00529B"/>
                </a:solidFill>
              </a:rPr>
              <a:t>All people with Medicare have guaranteed rights to:</a:t>
            </a:r>
          </a:p>
        </p:txBody>
      </p:sp>
      <p:sp>
        <p:nvSpPr>
          <p:cNvPr id="13" name="Content Placeholder 12">
            <a:extLst>
              <a:ext uri="{FF2B5EF4-FFF2-40B4-BE49-F238E27FC236}">
                <a16:creationId xmlns:a16="http://schemas.microsoft.com/office/drawing/2014/main" id="{EB6CED82-279B-C4A4-EBAA-A7346544B7F5}"/>
              </a:ext>
            </a:extLst>
          </p:cNvPr>
          <p:cNvSpPr>
            <a:spLocks noGrp="1"/>
          </p:cNvSpPr>
          <p:nvPr>
            <p:ph sz="quarter" idx="14"/>
          </p:nvPr>
        </p:nvSpPr>
        <p:spPr>
          <a:xfrm>
            <a:off x="1565878" y="2228035"/>
            <a:ext cx="2926080" cy="3657600"/>
          </a:xfrm>
          <a:prstGeom prst="roundRect">
            <a:avLst/>
          </a:prstGeom>
          <a:ln w="38100">
            <a:solidFill>
              <a:srgbClr val="4472C4"/>
            </a:solidFill>
          </a:ln>
        </p:spPr>
        <p:txBody>
          <a:bodyPr tIns="2194560">
            <a:normAutofit/>
          </a:bodyPr>
          <a:lstStyle/>
          <a:p>
            <a:pPr marL="0" lvl="0" indent="0" algn="ctr" defTabSz="685800">
              <a:lnSpc>
                <a:spcPct val="100000"/>
              </a:lnSpc>
              <a:spcBef>
                <a:spcPts val="0"/>
              </a:spcBef>
              <a:spcAft>
                <a:spcPts val="600"/>
              </a:spcAft>
              <a:buClrTx/>
              <a:buNone/>
            </a:pPr>
            <a:r>
              <a:rPr lang="en-US" sz="2000"/>
              <a:t>Get needed health care services</a:t>
            </a:r>
          </a:p>
        </p:txBody>
      </p:sp>
      <p:pic>
        <p:nvPicPr>
          <p:cNvPr id="15" name="Picture 14">
            <a:extLst>
              <a:ext uri="{FF2B5EF4-FFF2-40B4-BE49-F238E27FC236}">
                <a16:creationId xmlns:a16="http://schemas.microsoft.com/office/drawing/2014/main" id="{D604C01E-E332-43E5-967F-81341E7F01DB}"/>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44845" y="2610246"/>
            <a:ext cx="2874900" cy="1916600"/>
          </a:xfrm>
          <a:prstGeom prst="rect">
            <a:avLst/>
          </a:prstGeom>
          <a:ln>
            <a:noFill/>
          </a:ln>
          <a:effectLst>
            <a:softEdge rad="112500"/>
          </a:effectLst>
        </p:spPr>
      </p:pic>
      <p:sp>
        <p:nvSpPr>
          <p:cNvPr id="14" name="Content Placeholder 13">
            <a:extLst>
              <a:ext uri="{FF2B5EF4-FFF2-40B4-BE49-F238E27FC236}">
                <a16:creationId xmlns:a16="http://schemas.microsoft.com/office/drawing/2014/main" id="{0C8C9B6E-7AAC-FC0B-2D8F-E9801D4E0058}"/>
              </a:ext>
            </a:extLst>
          </p:cNvPr>
          <p:cNvSpPr>
            <a:spLocks noGrp="1"/>
          </p:cNvSpPr>
          <p:nvPr>
            <p:ph sz="quarter" idx="15"/>
          </p:nvPr>
        </p:nvSpPr>
        <p:spPr>
          <a:xfrm>
            <a:off x="4637026" y="2228035"/>
            <a:ext cx="2926080" cy="3657600"/>
          </a:xfrm>
          <a:prstGeom prst="roundRect">
            <a:avLst/>
          </a:prstGeom>
          <a:ln w="38100">
            <a:solidFill>
              <a:srgbClr val="4472C4"/>
            </a:solidFill>
          </a:ln>
        </p:spPr>
        <p:txBody>
          <a:bodyPr wrap="square" lIns="0" tIns="2194560" rIns="0"/>
          <a:lstStyle/>
          <a:p>
            <a:pPr marL="0" lvl="0" indent="0" algn="ctr" defTabSz="685800">
              <a:lnSpc>
                <a:spcPct val="100000"/>
              </a:lnSpc>
              <a:spcBef>
                <a:spcPts val="0"/>
              </a:spcBef>
              <a:spcAft>
                <a:spcPts val="600"/>
              </a:spcAft>
              <a:buClrTx/>
              <a:buNone/>
            </a:pPr>
            <a:r>
              <a:rPr lang="en-US" sz="2000"/>
              <a:t>Get easy-to-understand information</a:t>
            </a:r>
          </a:p>
        </p:txBody>
      </p:sp>
      <p:pic>
        <p:nvPicPr>
          <p:cNvPr id="19" name="Picture 18">
            <a:extLst>
              <a:ext uri="{FF2B5EF4-FFF2-40B4-BE49-F238E27FC236}">
                <a16:creationId xmlns:a16="http://schemas.microsoft.com/office/drawing/2014/main" id="{7B8DD760-1D8D-43F8-8462-90CDC0A1EBC0}"/>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48144" y="2610246"/>
            <a:ext cx="2871216" cy="1920240"/>
          </a:xfrm>
          <a:prstGeom prst="rect">
            <a:avLst/>
          </a:prstGeom>
          <a:ln>
            <a:noFill/>
          </a:ln>
          <a:effectLst>
            <a:softEdge rad="112500"/>
          </a:effectLst>
        </p:spPr>
      </p:pic>
      <p:sp>
        <p:nvSpPr>
          <p:cNvPr id="16" name="Content Placeholder 15">
            <a:extLst>
              <a:ext uri="{FF2B5EF4-FFF2-40B4-BE49-F238E27FC236}">
                <a16:creationId xmlns:a16="http://schemas.microsoft.com/office/drawing/2014/main" id="{C77F93BF-7785-BF93-5BB1-3C8D25192349}"/>
              </a:ext>
            </a:extLst>
          </p:cNvPr>
          <p:cNvSpPr>
            <a:spLocks noGrp="1"/>
          </p:cNvSpPr>
          <p:nvPr>
            <p:ph sz="quarter" idx="16"/>
          </p:nvPr>
        </p:nvSpPr>
        <p:spPr>
          <a:xfrm>
            <a:off x="7668889" y="2228035"/>
            <a:ext cx="2926080" cy="3657600"/>
          </a:xfrm>
          <a:prstGeom prst="roundRect">
            <a:avLst/>
          </a:prstGeom>
          <a:ln w="38100">
            <a:solidFill>
              <a:srgbClr val="4472C4"/>
            </a:solidFill>
          </a:ln>
        </p:spPr>
        <p:txBody>
          <a:bodyPr tIns="2194560"/>
          <a:lstStyle/>
          <a:p>
            <a:pPr marL="0" lvl="0" indent="0" algn="ctr" defTabSz="685800">
              <a:lnSpc>
                <a:spcPct val="100000"/>
              </a:lnSpc>
              <a:spcBef>
                <a:spcPts val="0"/>
              </a:spcBef>
              <a:spcAft>
                <a:spcPts val="600"/>
              </a:spcAft>
              <a:buClrTx/>
              <a:buNone/>
            </a:pPr>
            <a:r>
              <a:rPr lang="en-US" sz="2000"/>
              <a:t>Have personal medical information kept private</a:t>
            </a:r>
          </a:p>
        </p:txBody>
      </p:sp>
      <p:pic>
        <p:nvPicPr>
          <p:cNvPr id="21" name="Picture 20">
            <a:extLst>
              <a:ext uri="{FF2B5EF4-FFF2-40B4-BE49-F238E27FC236}">
                <a16:creationId xmlns:a16="http://schemas.microsoft.com/office/drawing/2014/main" id="{5C1931F4-AE9E-4DEF-9DD0-BB46E56B6610}"/>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18434" y="2647668"/>
            <a:ext cx="2876535" cy="1920240"/>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9F3389B4-ECFB-C3CA-7776-5B558658E4F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36</a:t>
            </a:fld>
            <a:endParaRPr lang="en-US"/>
          </a:p>
        </p:txBody>
      </p:sp>
      <p:sp>
        <p:nvSpPr>
          <p:cNvPr id="3" name="Footer Placeholder 4">
            <a:extLst>
              <a:ext uri="{FF2B5EF4-FFF2-40B4-BE49-F238E27FC236}">
                <a16:creationId xmlns:a16="http://schemas.microsoft.com/office/drawing/2014/main" id="{D31AAA02-01E7-24EA-776A-055A7CA3467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12" name="Date Placeholder 3">
            <a:extLst>
              <a:ext uri="{FF2B5EF4-FFF2-40B4-BE49-F238E27FC236}">
                <a16:creationId xmlns:a16="http://schemas.microsoft.com/office/drawing/2014/main" id="{771AC581-C613-3EEF-BE6C-FB365B8F7E7D}"/>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36597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a:t>Rights in Medicare Health Plans</a:t>
            </a:r>
          </a:p>
        </p:txBody>
      </p:sp>
      <p:sp>
        <p:nvSpPr>
          <p:cNvPr id="5" name="Content Placeholder 4"/>
          <p:cNvSpPr>
            <a:spLocks noGrp="1"/>
          </p:cNvSpPr>
          <p:nvPr>
            <p:ph sz="quarter" idx="13"/>
          </p:nvPr>
        </p:nvSpPr>
        <p:spPr>
          <a:xfrm>
            <a:off x="0" y="1321187"/>
            <a:ext cx="12191999" cy="731339"/>
          </a:xfrm>
        </p:spPr>
        <p:txBody>
          <a:bodyPr>
            <a:noAutofit/>
          </a:bodyPr>
          <a:lstStyle/>
          <a:p>
            <a:pPr marL="0" indent="0" algn="ctr" defTabSz="685800">
              <a:lnSpc>
                <a:spcPct val="110000"/>
              </a:lnSpc>
              <a:spcBef>
                <a:spcPts val="0"/>
              </a:spcBef>
              <a:spcAft>
                <a:spcPts val="600"/>
              </a:spcAft>
              <a:buFont typeface="Wingdings" pitchFamily="2" charset="2"/>
              <a:buNone/>
            </a:pPr>
            <a:r>
              <a:rPr lang="en-US" sz="2800" b="1">
                <a:solidFill>
                  <a:srgbClr val="00529B"/>
                </a:solidFill>
              </a:rPr>
              <a:t>You have the right to:</a:t>
            </a:r>
          </a:p>
        </p:txBody>
      </p:sp>
      <p:sp>
        <p:nvSpPr>
          <p:cNvPr id="6" name="Content Placeholder 5">
            <a:extLst>
              <a:ext uri="{FF2B5EF4-FFF2-40B4-BE49-F238E27FC236}">
                <a16:creationId xmlns:a16="http://schemas.microsoft.com/office/drawing/2014/main" id="{918469FE-210D-F023-3970-A706B3C8EEBE}"/>
              </a:ext>
            </a:extLst>
          </p:cNvPr>
          <p:cNvSpPr>
            <a:spLocks noGrp="1"/>
          </p:cNvSpPr>
          <p:nvPr>
            <p:ph sz="quarter" idx="14"/>
          </p:nvPr>
        </p:nvSpPr>
        <p:spPr>
          <a:xfrm>
            <a:off x="786063" y="2315878"/>
            <a:ext cx="10722332" cy="3547341"/>
          </a:xfrm>
        </p:spPr>
        <p:txBody>
          <a:bodyPr numCol="2" spcCol="365760">
            <a:normAutofit/>
          </a:bodyPr>
          <a:lstStyle/>
          <a:p>
            <a:pPr marL="274320" lvl="0" indent="-274320">
              <a:lnSpc>
                <a:spcPct val="100000"/>
              </a:lnSpc>
              <a:spcBef>
                <a:spcPts val="0"/>
              </a:spcBef>
              <a:spcAft>
                <a:spcPts val="1200"/>
              </a:spcAft>
              <a:buClrTx/>
              <a:buFont typeface="Wingdings" panose="020B0604020202020204" pitchFamily="34" charset="0"/>
              <a:buChar char="§"/>
            </a:pPr>
            <a:r>
              <a:rPr lang="en-US" sz="2400">
                <a:solidFill>
                  <a:srgbClr val="2F5597"/>
                </a:solidFill>
              </a:rPr>
              <a:t>Choose health care </a:t>
            </a:r>
            <a:r>
              <a:rPr lang="en-US" sz="2400" b="1">
                <a:solidFill>
                  <a:srgbClr val="2F5597"/>
                </a:solidFill>
              </a:rPr>
              <a:t>providers</a:t>
            </a:r>
            <a:r>
              <a:rPr lang="en-US" sz="2400">
                <a:solidFill>
                  <a:srgbClr val="2F5597"/>
                </a:solidFill>
              </a:rPr>
              <a:t> within the plan</a:t>
            </a:r>
          </a:p>
          <a:p>
            <a:pPr marL="274320" lvl="0" indent="-274320">
              <a:lnSpc>
                <a:spcPct val="100000"/>
              </a:lnSpc>
              <a:spcBef>
                <a:spcPts val="0"/>
              </a:spcBef>
              <a:spcAft>
                <a:spcPts val="1200"/>
              </a:spcAft>
              <a:buClrTx/>
              <a:buFont typeface="Wingdings" panose="020B0604020202020204" pitchFamily="34" charset="0"/>
              <a:buChar char="§"/>
            </a:pPr>
            <a:r>
              <a:rPr lang="en-US" sz="2400">
                <a:solidFill>
                  <a:srgbClr val="2F5597"/>
                </a:solidFill>
              </a:rPr>
              <a:t>Get a </a:t>
            </a:r>
            <a:r>
              <a:rPr lang="en-US" sz="2400" b="1">
                <a:solidFill>
                  <a:srgbClr val="2F5597"/>
                </a:solidFill>
              </a:rPr>
              <a:t>treatment plan </a:t>
            </a:r>
            <a:r>
              <a:rPr lang="en-US" sz="2400">
                <a:solidFill>
                  <a:srgbClr val="2F5597"/>
                </a:solidFill>
              </a:rPr>
              <a:t>from your doctor</a:t>
            </a:r>
          </a:p>
          <a:p>
            <a:pPr marL="274320" lvl="0" indent="-274320">
              <a:lnSpc>
                <a:spcPct val="100000"/>
              </a:lnSpc>
              <a:spcBef>
                <a:spcPts val="0"/>
              </a:spcBef>
              <a:spcAft>
                <a:spcPts val="1200"/>
              </a:spcAft>
              <a:buClrTx/>
              <a:buFont typeface="Wingdings" panose="020B0604020202020204" pitchFamily="34" charset="0"/>
              <a:buChar char="§"/>
            </a:pPr>
            <a:r>
              <a:rPr lang="en-US" sz="2400">
                <a:solidFill>
                  <a:srgbClr val="2F5597"/>
                </a:solidFill>
              </a:rPr>
              <a:t>Know how your doctors are </a:t>
            </a:r>
            <a:r>
              <a:rPr lang="en-US" sz="2400" b="1">
                <a:solidFill>
                  <a:srgbClr val="2F5597"/>
                </a:solidFill>
              </a:rPr>
              <a:t>paid</a:t>
            </a:r>
          </a:p>
          <a:p>
            <a:pPr marL="274320" lvl="0" indent="-274320">
              <a:lnSpc>
                <a:spcPct val="100000"/>
              </a:lnSpc>
              <a:spcBef>
                <a:spcPts val="0"/>
              </a:spcBef>
              <a:spcAft>
                <a:spcPts val="1200"/>
              </a:spcAft>
              <a:buClrTx/>
              <a:buFont typeface="Wingdings" panose="020B0604020202020204" pitchFamily="34" charset="0"/>
              <a:buChar char="§"/>
            </a:pPr>
            <a:r>
              <a:rPr lang="en-US" sz="2400">
                <a:solidFill>
                  <a:srgbClr val="2F5597"/>
                </a:solidFill>
              </a:rPr>
              <a:t>Request an </a:t>
            </a:r>
            <a:r>
              <a:rPr lang="en-US" sz="2400" b="1">
                <a:solidFill>
                  <a:srgbClr val="2F5597"/>
                </a:solidFill>
              </a:rPr>
              <a:t>appeal</a:t>
            </a:r>
            <a:r>
              <a:rPr lang="en-US" sz="2400">
                <a:solidFill>
                  <a:srgbClr val="2F5597"/>
                </a:solidFill>
              </a:rPr>
              <a:t> to resolve differences with your plan</a:t>
            </a:r>
            <a:endParaRPr lang="en-US"/>
          </a:p>
          <a:p>
            <a:pPr marL="274320" lvl="0" indent="-274320">
              <a:lnSpc>
                <a:spcPct val="100000"/>
              </a:lnSpc>
              <a:spcBef>
                <a:spcPts val="0"/>
              </a:spcBef>
              <a:spcAft>
                <a:spcPts val="1200"/>
              </a:spcAft>
              <a:buClrTx/>
              <a:buFont typeface="Wingdings" panose="020B0604020202020204" pitchFamily="34" charset="0"/>
              <a:buChar char="§"/>
            </a:pPr>
            <a:r>
              <a:rPr lang="en-US" sz="2400">
                <a:solidFill>
                  <a:srgbClr val="2F5597"/>
                </a:solidFill>
              </a:rPr>
              <a:t>File a </a:t>
            </a:r>
            <a:r>
              <a:rPr lang="en-US" sz="2400" b="1">
                <a:solidFill>
                  <a:srgbClr val="2F5597"/>
                </a:solidFill>
              </a:rPr>
              <a:t>complaint</a:t>
            </a:r>
            <a:r>
              <a:rPr lang="en-US" sz="2400">
                <a:solidFill>
                  <a:srgbClr val="2F5597"/>
                </a:solidFill>
              </a:rPr>
              <a:t> (called a grievance)</a:t>
            </a:r>
          </a:p>
          <a:p>
            <a:pPr marL="274320" lvl="0" indent="-274320">
              <a:lnSpc>
                <a:spcPct val="100000"/>
              </a:lnSpc>
              <a:spcBef>
                <a:spcPts val="0"/>
              </a:spcBef>
              <a:spcAft>
                <a:spcPts val="1200"/>
              </a:spcAft>
              <a:buClrTx/>
              <a:buFont typeface="Wingdings" panose="020B0604020202020204" pitchFamily="34" charset="0"/>
              <a:buChar char="§"/>
            </a:pPr>
            <a:r>
              <a:rPr lang="en-US" sz="2400">
                <a:solidFill>
                  <a:srgbClr val="2F5597"/>
                </a:solidFill>
              </a:rPr>
              <a:t>Get a </a:t>
            </a:r>
            <a:r>
              <a:rPr lang="en-US" sz="2400" b="1">
                <a:solidFill>
                  <a:srgbClr val="2F5597"/>
                </a:solidFill>
              </a:rPr>
              <a:t>coverage decision </a:t>
            </a:r>
            <a:r>
              <a:rPr lang="en-US" sz="2400">
                <a:solidFill>
                  <a:srgbClr val="2F5597"/>
                </a:solidFill>
              </a:rPr>
              <a:t>(or organization determination) or coverage information in writing from your plan</a:t>
            </a:r>
          </a:p>
          <a:p>
            <a:pPr marL="274320" lvl="0" indent="-274320">
              <a:lnSpc>
                <a:spcPct val="100000"/>
              </a:lnSpc>
              <a:spcBef>
                <a:spcPts val="0"/>
              </a:spcBef>
              <a:spcAft>
                <a:spcPts val="1200"/>
              </a:spcAft>
              <a:buClrTx/>
              <a:buFont typeface="Wingdings" panose="020B0604020202020204" pitchFamily="34" charset="0"/>
              <a:buChar char="§"/>
            </a:pPr>
            <a:r>
              <a:rPr lang="en-US" sz="2400">
                <a:solidFill>
                  <a:srgbClr val="2F5597"/>
                </a:solidFill>
              </a:rPr>
              <a:t>Maintain </a:t>
            </a:r>
            <a:r>
              <a:rPr lang="en-US" sz="2400" b="1">
                <a:solidFill>
                  <a:srgbClr val="2F5597"/>
                </a:solidFill>
              </a:rPr>
              <a:t>privacy</a:t>
            </a:r>
            <a:r>
              <a:rPr lang="en-US" sz="2400">
                <a:solidFill>
                  <a:srgbClr val="2F5597"/>
                </a:solidFill>
              </a:rPr>
              <a:t> of personal health information</a:t>
            </a:r>
          </a:p>
        </p:txBody>
      </p:sp>
      <p:cxnSp>
        <p:nvCxnSpPr>
          <p:cNvPr id="15" name="Straight Connector 14">
            <a:extLst>
              <a:ext uri="{FF2B5EF4-FFF2-40B4-BE49-F238E27FC236}">
                <a16:creationId xmlns:a16="http://schemas.microsoft.com/office/drawing/2014/main" id="{996CF7D0-599B-B9E6-4284-07E555A1DD3E}"/>
              </a:ext>
              <a:ext uri="{C183D7F6-B498-43B3-948B-1728B52AA6E4}">
                <adec:decorative xmlns:adec="http://schemas.microsoft.com/office/drawing/2017/decorative" val="1"/>
              </a:ext>
            </a:extLst>
          </p:cNvPr>
          <p:cNvCxnSpPr/>
          <p:nvPr/>
        </p:nvCxnSpPr>
        <p:spPr>
          <a:xfrm>
            <a:off x="5967663" y="2315878"/>
            <a:ext cx="0" cy="3376066"/>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F26DFE4-761C-443A-FA61-0C606C40B4D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37</a:t>
            </a:fld>
            <a:endParaRPr lang="en-US"/>
          </a:p>
        </p:txBody>
      </p:sp>
      <p:sp>
        <p:nvSpPr>
          <p:cNvPr id="3" name="Footer Placeholder 4">
            <a:extLst>
              <a:ext uri="{FF2B5EF4-FFF2-40B4-BE49-F238E27FC236}">
                <a16:creationId xmlns:a16="http://schemas.microsoft.com/office/drawing/2014/main" id="{C8D8F63A-311F-BDC3-22B2-761E7F392BB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10" name="Date Placeholder 3">
            <a:extLst>
              <a:ext uri="{FF2B5EF4-FFF2-40B4-BE49-F238E27FC236}">
                <a16:creationId xmlns:a16="http://schemas.microsoft.com/office/drawing/2014/main" id="{0015FF3A-3762-5F4D-A826-67A7FEB9B116}"/>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146061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79473"/>
          </a:xfrm>
        </p:spPr>
        <p:txBody>
          <a:bodyPr anchor="ctr">
            <a:normAutofit/>
          </a:bodyPr>
          <a:lstStyle/>
          <a:p>
            <a:r>
              <a:rPr lang="en-US" sz="3000"/>
              <a:t>Medicare Advantage &amp; Medigap Trial Rights</a:t>
            </a:r>
          </a:p>
        </p:txBody>
      </p:sp>
      <p:sp>
        <p:nvSpPr>
          <p:cNvPr id="5" name="Content Placeholder 4"/>
          <p:cNvSpPr>
            <a:spLocks noGrp="1"/>
          </p:cNvSpPr>
          <p:nvPr>
            <p:ph type="body" sz="quarter" idx="4294967295"/>
          </p:nvPr>
        </p:nvSpPr>
        <p:spPr>
          <a:xfrm>
            <a:off x="1000462" y="1307055"/>
            <a:ext cx="9799320" cy="5036396"/>
          </a:xfrm>
        </p:spPr>
        <p:txBody>
          <a:bodyPr>
            <a:normAutofit/>
          </a:bodyPr>
          <a:lstStyle/>
          <a:p>
            <a:pPr marL="274320" lvl="1" indent="-274320" defTabSz="685800">
              <a:lnSpc>
                <a:spcPct val="100000"/>
              </a:lnSpc>
              <a:spcBef>
                <a:spcPts val="0"/>
              </a:spcBef>
              <a:spcAft>
                <a:spcPts val="1200"/>
              </a:spcAft>
              <a:buFont typeface="Wingdings" panose="05000000000000000000" pitchFamily="2" charset="2"/>
              <a:buChar char="§"/>
            </a:pPr>
            <a:r>
              <a:rPr lang="en-US" sz="2400">
                <a:solidFill>
                  <a:schemeClr val="accent1">
                    <a:lumMod val="75000"/>
                  </a:schemeClr>
                </a:solidFill>
              </a:rPr>
              <a:t>If you joined a Medicare Advantage Plan or Program of All-inclusive Care for the Elderly (PACE) when you were first eligible at 65, and disenroll within 12 months, you can buy any Medigap policy available in the state by any insurance company</a:t>
            </a:r>
          </a:p>
          <a:p>
            <a:pPr marL="274320" lvl="1" indent="-274320" defTabSz="685800">
              <a:lnSpc>
                <a:spcPct val="100000"/>
              </a:lnSpc>
              <a:spcBef>
                <a:spcPts val="0"/>
              </a:spcBef>
              <a:spcAft>
                <a:spcPts val="1200"/>
              </a:spcAft>
              <a:buFont typeface="Wingdings" panose="05000000000000000000" pitchFamily="2" charset="2"/>
              <a:buChar char="§"/>
            </a:pPr>
            <a:r>
              <a:rPr lang="en-US" sz="2400">
                <a:solidFill>
                  <a:schemeClr val="accent1">
                    <a:lumMod val="75000"/>
                  </a:schemeClr>
                </a:solidFill>
              </a:rPr>
              <a:t>If you dropped a Medigap policy to join a Medicare Advantage Plan for the first time, and disenroll within 12 months:</a:t>
            </a:r>
          </a:p>
          <a:p>
            <a:pPr marL="548640" lvl="2" indent="-274320" defTabSz="685800">
              <a:lnSpc>
                <a:spcPct val="100000"/>
              </a:lnSpc>
              <a:spcBef>
                <a:spcPts val="0"/>
              </a:spcBef>
              <a:spcAft>
                <a:spcPts val="1200"/>
              </a:spcAft>
            </a:pPr>
            <a:r>
              <a:rPr lang="en-US">
                <a:solidFill>
                  <a:schemeClr val="accent1">
                    <a:lumMod val="75000"/>
                  </a:schemeClr>
                </a:solidFill>
                <a:latin typeface="Arial" panose="020B0604020202020204" pitchFamily="34" charset="0"/>
                <a:cs typeface="Arial" panose="020B0604020202020204" pitchFamily="34" charset="0"/>
              </a:rPr>
              <a:t>You can buy the Medigap policy you had before, if the same insurance company you had before still sells it, or</a:t>
            </a:r>
          </a:p>
          <a:p>
            <a:pPr marL="548640" lvl="2" indent="-274320" defTabSz="685800">
              <a:lnSpc>
                <a:spcPct val="100000"/>
              </a:lnSpc>
              <a:spcBef>
                <a:spcPts val="0"/>
              </a:spcBef>
              <a:spcAft>
                <a:spcPts val="1200"/>
              </a:spcAft>
            </a:pPr>
            <a:r>
              <a:rPr lang="en-US">
                <a:solidFill>
                  <a:schemeClr val="accent1">
                    <a:lumMod val="75000"/>
                  </a:schemeClr>
                </a:solidFill>
                <a:latin typeface="Arial" panose="020B0604020202020204" pitchFamily="34" charset="0"/>
                <a:cs typeface="Arial" panose="020B0604020202020204" pitchFamily="34" charset="0"/>
              </a:rPr>
              <a:t>You can buy certain Medigap plans that are sold in your state by any insurance company</a:t>
            </a:r>
          </a:p>
        </p:txBody>
      </p:sp>
      <p:sp>
        <p:nvSpPr>
          <p:cNvPr id="14" name="Slide Number Placeholder 5">
            <a:extLst>
              <a:ext uri="{FF2B5EF4-FFF2-40B4-BE49-F238E27FC236}">
                <a16:creationId xmlns:a16="http://schemas.microsoft.com/office/drawing/2014/main" id="{9E440BF5-F4D6-48ED-954A-0A693461C8C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38</a:t>
            </a:fld>
            <a:endParaRPr lang="en-US">
              <a:solidFill>
                <a:schemeClr val="accent1">
                  <a:lumMod val="40000"/>
                  <a:lumOff val="60000"/>
                </a:schemeClr>
              </a:solidFill>
            </a:endParaRPr>
          </a:p>
        </p:txBody>
      </p:sp>
      <p:sp>
        <p:nvSpPr>
          <p:cNvPr id="13" name="Footer Placeholder 2">
            <a:extLst>
              <a:ext uri="{FF2B5EF4-FFF2-40B4-BE49-F238E27FC236}">
                <a16:creationId xmlns:a16="http://schemas.microsoft.com/office/drawing/2014/main" id="{78C80A52-A8BE-4A35-84A4-B74A128659A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rPr>
              <a:t>Medicare Advantage &amp; Other Medicare Health Plans</a:t>
            </a:r>
          </a:p>
        </p:txBody>
      </p:sp>
      <p:sp>
        <p:nvSpPr>
          <p:cNvPr id="12" name="Date Placeholder 1">
            <a:extLst>
              <a:ext uri="{FF2B5EF4-FFF2-40B4-BE49-F238E27FC236}">
                <a16:creationId xmlns:a16="http://schemas.microsoft.com/office/drawing/2014/main" id="{082BB978-F4F2-4AB1-8747-9AF85C224B1B}"/>
              </a:ex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296858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a:latin typeface="Arial Black"/>
              </a:rPr>
              <a:t>Appeals in Medicare Advantage &amp;</a:t>
            </a:r>
            <a:br>
              <a:rPr lang="en-US" sz="2800">
                <a:latin typeface="Arial Black"/>
              </a:rPr>
            </a:br>
            <a:r>
              <a:rPr lang="en-US" sz="2800">
                <a:latin typeface="Arial Black"/>
              </a:rPr>
              <a:t>Other Health Plans</a:t>
            </a:r>
          </a:p>
        </p:txBody>
      </p:sp>
      <p:sp>
        <p:nvSpPr>
          <p:cNvPr id="5" name="Content Placeholder 4">
            <a:extLst>
              <a:ext uri="{FF2B5EF4-FFF2-40B4-BE49-F238E27FC236}">
                <a16:creationId xmlns:a16="http://schemas.microsoft.com/office/drawing/2014/main" id="{0D9B0BFE-8158-C2B1-4F50-D4D31E0D04D3}"/>
              </a:ext>
            </a:extLst>
          </p:cNvPr>
          <p:cNvSpPr>
            <a:spLocks noGrp="1"/>
          </p:cNvSpPr>
          <p:nvPr>
            <p:ph sz="quarter" idx="13"/>
          </p:nvPr>
        </p:nvSpPr>
        <p:spPr>
          <a:xfrm>
            <a:off x="1323353" y="1157057"/>
            <a:ext cx="3108960" cy="4873752"/>
          </a:xfrm>
          <a:prstGeom prst="roundRect">
            <a:avLst/>
          </a:prstGeom>
          <a:ln w="38100">
            <a:solidFill>
              <a:schemeClr val="accent1"/>
            </a:solidFill>
          </a:ln>
        </p:spPr>
        <p:txBody>
          <a:bodyPr tIns="2194560" bIns="0">
            <a:noAutofit/>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529B"/>
                </a:solidFill>
                <a:effectLst/>
                <a:uLnTx/>
                <a:uFillTx/>
                <a:latin typeface="+mn-lt"/>
                <a:ea typeface="+mn-ea"/>
              </a:rPr>
              <a:t>Plan will tell you in writing how you can appeal if it:</a:t>
            </a: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1800" b="0" i="0" u="none" strike="noStrike" kern="1200" cap="none" spc="0" normalizeH="0" baseline="0" noProof="0">
                <a:ln>
                  <a:noFill/>
                </a:ln>
                <a:solidFill>
                  <a:srgbClr val="00529B"/>
                </a:solidFill>
                <a:effectLst/>
                <a:uLnTx/>
                <a:uFillTx/>
                <a:latin typeface="+mn-lt"/>
                <a:ea typeface="+mn-ea"/>
              </a:rPr>
              <a:t>Won’t pay for an item or service</a:t>
            </a:r>
            <a:endParaRPr kumimoji="0" lang="en-US" sz="1800" b="0" i="0" u="none" strike="noStrike" kern="1200" cap="none" spc="0" normalizeH="0" baseline="0" noProof="0">
              <a:ln>
                <a:noFill/>
              </a:ln>
              <a:solidFill>
                <a:prstClr val="black"/>
              </a:solidFill>
              <a:effectLst/>
              <a:uLnTx/>
              <a:uFillTx/>
              <a:latin typeface="+mn-lt"/>
              <a:ea typeface="+mn-ea"/>
              <a:cs typeface="+mn-cs"/>
            </a:endParaRP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1800" b="0" i="0" u="none" strike="noStrike" kern="1200" cap="none" spc="0" normalizeH="0" baseline="0" noProof="0">
                <a:ln>
                  <a:noFill/>
                </a:ln>
                <a:solidFill>
                  <a:srgbClr val="00529B"/>
                </a:solidFill>
                <a:effectLst/>
                <a:uLnTx/>
                <a:uFillTx/>
                <a:latin typeface="+mn-lt"/>
                <a:ea typeface="+mn-ea"/>
              </a:rPr>
              <a:t>Doesn’t allow an item or service</a:t>
            </a: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1800" b="0" i="0" u="none" strike="noStrike" kern="1200" cap="none" spc="0" normalizeH="0" baseline="0" noProof="0">
                <a:ln>
                  <a:noFill/>
                </a:ln>
                <a:solidFill>
                  <a:srgbClr val="00529B"/>
                </a:solidFill>
                <a:effectLst/>
                <a:uLnTx/>
                <a:uFillTx/>
                <a:latin typeface="+mn-lt"/>
                <a:ea typeface="+mn-ea"/>
              </a:rPr>
              <a:t>Stops or reduces course of treatment</a:t>
            </a:r>
          </a:p>
        </p:txBody>
      </p:sp>
      <p:pic>
        <p:nvPicPr>
          <p:cNvPr id="13" name="Picture 12">
            <a:extLst>
              <a:ext uri="{FF2B5EF4-FFF2-40B4-BE49-F238E27FC236}">
                <a16:creationId xmlns:a16="http://schemas.microsoft.com/office/drawing/2014/main" id="{43CD8387-D2C2-4A99-B4D0-AD61684D85D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47882" y="1501434"/>
            <a:ext cx="3071710" cy="1918300"/>
          </a:xfrm>
          <a:prstGeom prst="rect">
            <a:avLst/>
          </a:prstGeom>
          <a:ln>
            <a:noFill/>
          </a:ln>
          <a:effectLst>
            <a:softEdge rad="112500"/>
          </a:effectLst>
        </p:spPr>
      </p:pic>
      <p:sp>
        <p:nvSpPr>
          <p:cNvPr id="6" name="Content Placeholder 5">
            <a:extLst>
              <a:ext uri="{FF2B5EF4-FFF2-40B4-BE49-F238E27FC236}">
                <a16:creationId xmlns:a16="http://schemas.microsoft.com/office/drawing/2014/main" id="{12465F17-6744-1402-B9C2-D18FF23CA37D}"/>
              </a:ext>
            </a:extLst>
          </p:cNvPr>
          <p:cNvSpPr>
            <a:spLocks noGrp="1"/>
          </p:cNvSpPr>
          <p:nvPr>
            <p:ph sz="quarter" idx="14"/>
          </p:nvPr>
        </p:nvSpPr>
        <p:spPr>
          <a:xfrm>
            <a:off x="4619469" y="1157057"/>
            <a:ext cx="3108960" cy="4873752"/>
          </a:xfrm>
          <a:prstGeom prst="roundRect">
            <a:avLst/>
          </a:prstGeom>
          <a:ln w="38100">
            <a:solidFill>
              <a:schemeClr val="accent1"/>
            </a:solidFill>
          </a:ln>
        </p:spPr>
        <p:txBody>
          <a:bodyPr tIns="2194560" bIns="0"/>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17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You or your doctor can file an appeal</a:t>
            </a: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17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Call or write your plan</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17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Plan may charge a fee for a copy of your file and to mail it</a:t>
            </a:r>
          </a:p>
          <a:p>
            <a:pPr marL="0" indent="0">
              <a:buNone/>
            </a:pPr>
            <a:endParaRPr lang="en-US"/>
          </a:p>
        </p:txBody>
      </p:sp>
      <p:pic>
        <p:nvPicPr>
          <p:cNvPr id="15" name="Picture 14">
            <a:extLst>
              <a:ext uri="{FF2B5EF4-FFF2-40B4-BE49-F238E27FC236}">
                <a16:creationId xmlns:a16="http://schemas.microsoft.com/office/drawing/2014/main" id="{626625FE-8B80-432E-9451-C2430B779095}"/>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36995" y="1536648"/>
            <a:ext cx="3072384" cy="1920240"/>
          </a:xfrm>
          <a:prstGeom prst="rect">
            <a:avLst/>
          </a:prstGeom>
          <a:ln>
            <a:noFill/>
          </a:ln>
          <a:effectLst>
            <a:softEdge rad="112500"/>
          </a:effectLst>
        </p:spPr>
      </p:pic>
      <p:sp>
        <p:nvSpPr>
          <p:cNvPr id="12" name="Content Placeholder 11">
            <a:extLst>
              <a:ext uri="{FF2B5EF4-FFF2-40B4-BE49-F238E27FC236}">
                <a16:creationId xmlns:a16="http://schemas.microsoft.com/office/drawing/2014/main" id="{1615AF6D-CC43-66BE-C05E-C8E576384985}"/>
              </a:ext>
            </a:extLst>
          </p:cNvPr>
          <p:cNvSpPr>
            <a:spLocks noGrp="1"/>
          </p:cNvSpPr>
          <p:nvPr>
            <p:ph sz="quarter" idx="15"/>
          </p:nvPr>
        </p:nvSpPr>
        <p:spPr>
          <a:xfrm>
            <a:off x="7915586" y="1157057"/>
            <a:ext cx="3108960" cy="4873752"/>
          </a:xfrm>
          <a:prstGeom prst="roundRect">
            <a:avLst/>
          </a:prstGeom>
          <a:ln w="38100">
            <a:solidFill>
              <a:schemeClr val="accent1"/>
            </a:solidFill>
          </a:ln>
        </p:spPr>
        <p:txBody>
          <a:bodyPr tIns="2194560" bIns="0"/>
          <a:lstStyle/>
          <a:p>
            <a:pPr marL="236538" marR="0" lvl="0" indent="0" algn="ctr" defTabSz="685800" rtl="0" eaLnBrk="1" fontAlgn="auto" latinLnBrk="0" hangingPunct="1">
              <a:lnSpc>
                <a:spcPct val="100000"/>
              </a:lnSpc>
              <a:spcBef>
                <a:spcPts val="600"/>
              </a:spcBef>
              <a:spcAft>
                <a:spcPts val="600"/>
              </a:spcAft>
              <a:buClrTx/>
              <a:buSzTx/>
              <a:buFontTx/>
              <a:buNone/>
              <a:tabLst/>
              <a:defRPr/>
            </a:pPr>
            <a:r>
              <a:rPr kumimoji="0" lang="en-US" sz="17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Can ask for expedited (fast) decision </a:t>
            </a:r>
          </a:p>
          <a:p>
            <a:pPr marL="236538" marR="0" lvl="0" indent="0" algn="l" defTabSz="685800" rtl="0" eaLnBrk="1" fontAlgn="auto" latinLnBrk="0" hangingPunct="1">
              <a:lnSpc>
                <a:spcPct val="100000"/>
              </a:lnSpc>
              <a:spcBef>
                <a:spcPts val="0"/>
              </a:spcBef>
              <a:spcAft>
                <a:spcPts val="600"/>
              </a:spcAft>
              <a:buClrTx/>
              <a:buSzTx/>
              <a:buFontTx/>
              <a:buNone/>
              <a:tabLst/>
              <a:defRPr/>
            </a:pPr>
            <a:r>
              <a:rPr kumimoji="0" lang="en-US" sz="17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Plan decides within 24 hours for Medicare </a:t>
            </a:r>
            <a:br>
              <a:rPr kumimoji="0" lang="en-US" sz="17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7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Part B (Medical Insurance) drugs, or 72 hours for other items and services</a:t>
            </a:r>
          </a:p>
        </p:txBody>
      </p:sp>
      <p:pic>
        <p:nvPicPr>
          <p:cNvPr id="20" name="Picture 19">
            <a:extLst>
              <a:ext uri="{FF2B5EF4-FFF2-40B4-BE49-F238E27FC236}">
                <a16:creationId xmlns:a16="http://schemas.microsoft.com/office/drawing/2014/main" id="{843A4076-DB02-4331-9495-3BDDE370099B}"/>
              </a:ext>
              <a:ext uri="{C183D7F6-B498-43B3-948B-1728B52AA6E4}">
                <adec:decorative xmlns:adec="http://schemas.microsoft.com/office/drawing/2017/decorative" val="1"/>
              </a:ext>
            </a:extLst>
          </p:cNvPr>
          <p:cNvPicPr>
            <a:picLocks/>
          </p:cNvPicPr>
          <p:nvPr/>
        </p:nvPicPr>
        <p:blipFill>
          <a:blip r:embed="rId6" cstate="hqprint">
            <a:extLst>
              <a:ext uri="{28A0092B-C50C-407E-A947-70E740481C1C}">
                <a14:useLocalDpi xmlns:a14="http://schemas.microsoft.com/office/drawing/2010/main"/>
              </a:ext>
            </a:extLst>
          </a:blip>
          <a:stretch>
            <a:fillRect/>
          </a:stretch>
        </p:blipFill>
        <p:spPr>
          <a:xfrm>
            <a:off x="7936562" y="1547151"/>
            <a:ext cx="3072384" cy="1920240"/>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70230691-0B93-3B77-274C-9E35F0897CB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39</a:t>
            </a:fld>
            <a:endParaRPr lang="en-US"/>
          </a:p>
        </p:txBody>
      </p:sp>
      <p:sp>
        <p:nvSpPr>
          <p:cNvPr id="3" name="Footer Placeholder 4">
            <a:extLst>
              <a:ext uri="{FF2B5EF4-FFF2-40B4-BE49-F238E27FC236}">
                <a16:creationId xmlns:a16="http://schemas.microsoft.com/office/drawing/2014/main" id="{9F968AAF-4E96-C6B5-6789-4E5D66E7B87E}"/>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14" name="Date Placeholder 3">
            <a:extLst>
              <a:ext uri="{FF2B5EF4-FFF2-40B4-BE49-F238E27FC236}">
                <a16:creationId xmlns:a16="http://schemas.microsoft.com/office/drawing/2014/main" id="{4C1E898A-98DD-F650-828D-9803BBAF5FC2}"/>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385916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animBg="1"/>
      <p:bldP spid="12" grpId="0" uiExpan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Lesson 1</a:t>
            </a:r>
          </a:p>
        </p:txBody>
      </p:sp>
      <p:sp>
        <p:nvSpPr>
          <p:cNvPr id="5" name="Text Placeholder 4"/>
          <p:cNvSpPr>
            <a:spLocks noGrp="1"/>
          </p:cNvSpPr>
          <p:nvPr>
            <p:ph type="body" idx="1"/>
          </p:nvPr>
        </p:nvSpPr>
        <p:spPr/>
        <p:txBody>
          <a:bodyPr>
            <a:normAutofit/>
          </a:bodyPr>
          <a:lstStyle/>
          <a:p>
            <a:r>
              <a:rPr lang="en-US" sz="3600"/>
              <a:t>Medicare Advantage Plan Overview</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B214-80DD-9328-7449-975B782948B4}"/>
              </a:ext>
            </a:extLst>
          </p:cNvPr>
          <p:cNvSpPr>
            <a:spLocks noGrp="1"/>
          </p:cNvSpPr>
          <p:nvPr>
            <p:ph type="title"/>
          </p:nvPr>
        </p:nvSpPr>
        <p:spPr/>
        <p:txBody>
          <a:bodyPr/>
          <a:lstStyle/>
          <a:p>
            <a:r>
              <a:rPr lang="en-US"/>
              <a:t>Medicare Advantage (Part C) Appeals Process</a:t>
            </a:r>
          </a:p>
        </p:txBody>
      </p:sp>
      <p:graphicFrame>
        <p:nvGraphicFramePr>
          <p:cNvPr id="6" name="Appeal Process Table">
            <a:extLst>
              <a:ext uri="{FF2B5EF4-FFF2-40B4-BE49-F238E27FC236}">
                <a16:creationId xmlns:a16="http://schemas.microsoft.com/office/drawing/2014/main" id="{E68F38D8-1CCC-D553-720A-294641D91B43}"/>
              </a:ext>
            </a:extLst>
          </p:cNvPr>
          <p:cNvGraphicFramePr>
            <a:graphicFrameLocks/>
          </p:cNvGraphicFramePr>
          <p:nvPr>
            <p:extLst>
              <p:ext uri="{D42A27DB-BD31-4B8C-83A1-F6EECF244321}">
                <p14:modId xmlns:p14="http://schemas.microsoft.com/office/powerpoint/2010/main" val="485787417"/>
              </p:ext>
            </p:extLst>
          </p:nvPr>
        </p:nvGraphicFramePr>
        <p:xfrm>
          <a:off x="1600200" y="1142683"/>
          <a:ext cx="9206345" cy="4598915"/>
        </p:xfrm>
        <a:graphic>
          <a:graphicData uri="http://schemas.openxmlformats.org/drawingml/2006/table">
            <a:tbl>
              <a:tblPr firstRow="1" bandRow="1">
                <a:tableStyleId>{5940675A-B579-460E-94D1-54222C63F5DA}</a:tableStyleId>
              </a:tblPr>
              <a:tblGrid>
                <a:gridCol w="1132609">
                  <a:extLst>
                    <a:ext uri="{9D8B030D-6E8A-4147-A177-3AD203B41FA5}">
                      <a16:colId xmlns:a16="http://schemas.microsoft.com/office/drawing/2014/main" val="3579074744"/>
                    </a:ext>
                  </a:extLst>
                </a:gridCol>
                <a:gridCol w="2504209">
                  <a:extLst>
                    <a:ext uri="{9D8B030D-6E8A-4147-A177-3AD203B41FA5}">
                      <a16:colId xmlns:a16="http://schemas.microsoft.com/office/drawing/2014/main" val="116866517"/>
                    </a:ext>
                  </a:extLst>
                </a:gridCol>
                <a:gridCol w="2867891">
                  <a:extLst>
                    <a:ext uri="{9D8B030D-6E8A-4147-A177-3AD203B41FA5}">
                      <a16:colId xmlns:a16="http://schemas.microsoft.com/office/drawing/2014/main" val="2012038843"/>
                    </a:ext>
                  </a:extLst>
                </a:gridCol>
                <a:gridCol w="2701636">
                  <a:extLst>
                    <a:ext uri="{9D8B030D-6E8A-4147-A177-3AD203B41FA5}">
                      <a16:colId xmlns:a16="http://schemas.microsoft.com/office/drawing/2014/main" val="1584621245"/>
                    </a:ext>
                  </a:extLst>
                </a:gridCol>
              </a:tblGrid>
              <a:tr h="307847">
                <a:tc>
                  <a:txBody>
                    <a:bodyPr/>
                    <a:lstStyle/>
                    <a:p>
                      <a:pPr algn="l"/>
                      <a:r>
                        <a:rPr lang="en-US" sz="1200" b="1">
                          <a:solidFill>
                            <a:schemeClr val="bg1"/>
                          </a:solidFill>
                        </a:rPr>
                        <a:t>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bg1"/>
                          </a:solidFill>
                        </a:rPr>
                        <a:t>Filling Period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bg1"/>
                          </a:solidFill>
                        </a:rPr>
                        <a:t>Standard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a:solidFill>
                            <a:schemeClr val="bg1"/>
                          </a:solidFill>
                        </a:rPr>
                        <a:t>Expedited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556707">
                <a:tc>
                  <a:txBody>
                    <a:bodyPr/>
                    <a:lstStyle/>
                    <a:p>
                      <a:r>
                        <a:rPr lang="en-US" sz="1200">
                          <a:solidFill>
                            <a:schemeClr val="bg1"/>
                          </a:solidFill>
                        </a:rPr>
                        <a:t>Organization Determination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rPr>
                        <a:t>Pre-Service: 14-day time limit</a:t>
                      </a:r>
                    </a:p>
                    <a:p>
                      <a:pPr algn="ctr"/>
                      <a:r>
                        <a:rPr lang="en-US" sz="1200">
                          <a:solidFill>
                            <a:schemeClr val="bg1"/>
                          </a:solidFill>
                        </a:rPr>
                        <a:t>Payment: 60-day time limit*</a:t>
                      </a:r>
                    </a:p>
                    <a:p>
                      <a:pPr algn="ctr"/>
                      <a:r>
                        <a:rPr lang="en-US" sz="1200">
                          <a:solidFill>
                            <a:schemeClr val="bg1"/>
                          </a:solidFill>
                        </a:rPr>
                        <a:t>Part B Drug: 72-hour time limit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rPr>
                        <a:t>Pre-Service: 72-hour time limit </a:t>
                      </a:r>
                    </a:p>
                    <a:p>
                      <a:pPr algn="ctr"/>
                      <a:r>
                        <a:rPr lang="en-US" sz="1200">
                          <a:solidFill>
                            <a:schemeClr val="bg1"/>
                          </a:solidFill>
                        </a:rPr>
                        <a:t>Part B Drug: 24-hour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n-US" sz="1200">
                          <a:solidFill>
                            <a:schemeClr val="bg1"/>
                          </a:solidFill>
                        </a:rPr>
                        <a:t>1</a:t>
                      </a:r>
                      <a:r>
                        <a:rPr lang="en-US" sz="1200" baseline="30000">
                          <a:solidFill>
                            <a:schemeClr val="bg1"/>
                          </a:solidFill>
                        </a:rPr>
                        <a:t>st</a:t>
                      </a:r>
                      <a:r>
                        <a:rPr lang="en-US" sz="1200">
                          <a:solidFill>
                            <a:schemeClr val="bg1"/>
                          </a:solidFill>
                        </a:rPr>
                        <a:t> Appeal Level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rPr>
                        <a:t>65 days to file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rPr>
                        <a:t>Health Plan Reconsideration </a:t>
                      </a:r>
                    </a:p>
                    <a:p>
                      <a:pPr algn="ctr"/>
                      <a:r>
                        <a:rPr lang="en-US" sz="1200">
                          <a:solidFill>
                            <a:schemeClr val="bg1"/>
                          </a:solidFill>
                        </a:rPr>
                        <a:t>Pre-Service: 30-day time limit</a:t>
                      </a:r>
                    </a:p>
                    <a:p>
                      <a:pPr algn="ctr"/>
                      <a:r>
                        <a:rPr lang="en-US" sz="1200">
                          <a:solidFill>
                            <a:schemeClr val="bg1"/>
                          </a:solidFill>
                        </a:rPr>
                        <a:t>Payment: 60-day time limit</a:t>
                      </a:r>
                    </a:p>
                    <a:p>
                      <a:pPr algn="ctr"/>
                      <a:r>
                        <a:rPr lang="en-US" sz="1200">
                          <a:solidFill>
                            <a:schemeClr val="bg1"/>
                          </a:solidFill>
                        </a:rPr>
                        <a:t>Part B Drug: 7-day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rPr>
                        <a:t>Health Plan Reconsideration</a:t>
                      </a:r>
                    </a:p>
                    <a:p>
                      <a:pPr algn="ctr"/>
                      <a:r>
                        <a:rPr lang="en-US" sz="1200">
                          <a:solidFill>
                            <a:schemeClr val="bg1"/>
                          </a:solidFill>
                        </a:rPr>
                        <a:t>72-hour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n-US" sz="1200">
                          <a:solidFill>
                            <a:schemeClr val="bg1"/>
                          </a:solidFill>
                        </a:rPr>
                        <a:t>2</a:t>
                      </a:r>
                      <a:r>
                        <a:rPr lang="en-US" sz="1200" baseline="30000">
                          <a:solidFill>
                            <a:schemeClr val="bg1"/>
                          </a:solidFill>
                        </a:rPr>
                        <a:t>nd</a:t>
                      </a:r>
                      <a:r>
                        <a:rPr lang="en-US" sz="120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rPr>
                        <a:t>Automatic forwarding to Independent Review Entity (IRE) if plan reconsideration upholds denial</a:t>
                      </a:r>
                    </a:p>
                    <a:p>
                      <a:pPr algn="ctr"/>
                      <a:endParaRPr lang="en-US" sz="120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rPr>
                        <a:t>IRE Reconsideration</a:t>
                      </a:r>
                    </a:p>
                    <a:p>
                      <a:pPr algn="ctr"/>
                      <a:r>
                        <a:rPr lang="en-US" sz="1200">
                          <a:solidFill>
                            <a:schemeClr val="bg1"/>
                          </a:solidFill>
                        </a:rPr>
                        <a:t>Pre-Service: 30-day time limit </a:t>
                      </a:r>
                      <a:br>
                        <a:rPr lang="en-US" sz="1200">
                          <a:solidFill>
                            <a:schemeClr val="bg1"/>
                          </a:solidFill>
                        </a:rPr>
                      </a:br>
                      <a:r>
                        <a:rPr lang="en-US" sz="1200">
                          <a:solidFill>
                            <a:schemeClr val="bg1"/>
                          </a:solidFill>
                        </a:rPr>
                        <a:t>Payment: 60-day time limit</a:t>
                      </a:r>
                    </a:p>
                    <a:p>
                      <a:pPr algn="ctr"/>
                      <a:r>
                        <a:rPr lang="en-US" sz="1200">
                          <a:solidFill>
                            <a:schemeClr val="bg1"/>
                          </a:solidFill>
                        </a:rPr>
                        <a:t>Part B Drug: 7-day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mn-cs"/>
                        </a:rPr>
                        <a:t>IRE Reconsideration </a:t>
                      </a:r>
                      <a:br>
                        <a:rPr kumimoji="0" lang="en-US" sz="1200" b="0" i="0" u="none" strike="noStrike" kern="1200" cap="none" spc="0" normalizeH="0" baseline="0" noProof="0">
                          <a:ln>
                            <a:noFill/>
                          </a:ln>
                          <a:solidFill>
                            <a:schemeClr val="bg1"/>
                          </a:solidFill>
                          <a:effectLst/>
                          <a:uLnTx/>
                          <a:uFillTx/>
                          <a:latin typeface="+mn-lt"/>
                          <a:ea typeface="+mn-ea"/>
                          <a:cs typeface="+mn-cs"/>
                        </a:rPr>
                      </a:br>
                      <a:r>
                        <a:rPr kumimoji="0" lang="en-US" sz="1200" b="0" i="0" u="none" strike="noStrike" kern="1200" cap="none" spc="0" normalizeH="0" baseline="0" noProof="0">
                          <a:ln>
                            <a:noFill/>
                          </a:ln>
                          <a:solidFill>
                            <a:schemeClr val="bg1"/>
                          </a:solidFill>
                          <a:effectLst/>
                          <a:uLnTx/>
                          <a:uFillTx/>
                          <a:latin typeface="+mn-lt"/>
                          <a:ea typeface="+mn-ea"/>
                          <a:cs typeface="+mn-cs"/>
                        </a:rPr>
                        <a:t>72-hour time limit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n-US" sz="1200">
                          <a:solidFill>
                            <a:schemeClr val="bg1"/>
                          </a:solidFill>
                        </a:rPr>
                        <a:t>3</a:t>
                      </a:r>
                      <a:r>
                        <a:rPr lang="en-US" sz="1200" baseline="30000">
                          <a:solidFill>
                            <a:schemeClr val="bg1"/>
                          </a:solidFill>
                        </a:rPr>
                        <a:t>rd</a:t>
                      </a:r>
                      <a:r>
                        <a:rPr lang="en-US" sz="120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mn-lt"/>
                          <a:ea typeface="+mn-ea"/>
                          <a:cs typeface="+mn-cs"/>
                        </a:rPr>
                        <a:t>60 days to file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mn-cs"/>
                        </a:rPr>
                        <a:t>Office of Medicare Hearings and Appeals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mn-cs"/>
                        </a:rPr>
                        <a:t>Administrative Law Judge (ALJ) Hearing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mn-cs"/>
                        </a:rPr>
                        <a:t>AIC ≥ $190**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mn-cs"/>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mn-cs"/>
                        </a:rPr>
                        <a:t>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mn-cs"/>
                        </a:rPr>
                        <a:t>ALJ Hearing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mn-cs"/>
                        </a:rPr>
                        <a:t>AIC ≥ $190**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mn-cs"/>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n-US" sz="1200">
                          <a:solidFill>
                            <a:schemeClr val="bg1"/>
                          </a:solidFill>
                        </a:rPr>
                        <a:t>4</a:t>
                      </a:r>
                      <a:r>
                        <a:rPr lang="en-US" sz="1200" baseline="30000">
                          <a:solidFill>
                            <a:schemeClr val="bg1"/>
                          </a:solidFill>
                        </a:rPr>
                        <a:t>th</a:t>
                      </a:r>
                      <a:r>
                        <a:rPr lang="en-US" sz="120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mn-lt"/>
                          <a:ea typeface="+mn-ea"/>
                          <a:cs typeface="+mn-cs"/>
                        </a:rPr>
                        <a:t>60 days to file</a:t>
                      </a:r>
                    </a:p>
                    <a:p>
                      <a:pPr algn="ctr"/>
                      <a:endParaRPr lang="en-US" sz="120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bg1"/>
                          </a:solidFill>
                        </a:rPr>
                        <a:t>Medicare Appeals Council </a:t>
                      </a:r>
                    </a:p>
                    <a:p>
                      <a:pPr algn="ctr"/>
                      <a:r>
                        <a:rPr lang="en-US" sz="1200">
                          <a:solidFill>
                            <a:schemeClr val="bg1"/>
                          </a:solidFill>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mn-cs"/>
                        </a:rPr>
                        <a:t>No statutory time limit for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n-US" sz="1200">
                          <a:solidFill>
                            <a:schemeClr val="bg1"/>
                          </a:solidFill>
                        </a:rPr>
                        <a:t>Judicial Review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mn-lt"/>
                          <a:ea typeface="+mn-ea"/>
                          <a:cs typeface="+mn-cs"/>
                        </a:rPr>
                        <a:t>60 days to file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$1,900**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sp>
        <p:nvSpPr>
          <p:cNvPr id="36" name="Text Placeholder 35">
            <a:extLst>
              <a:ext uri="{FF2B5EF4-FFF2-40B4-BE49-F238E27FC236}">
                <a16:creationId xmlns:a16="http://schemas.microsoft.com/office/drawing/2014/main" id="{164EE92D-E196-9D3E-1217-8435C2D2CE6C}"/>
              </a:ext>
            </a:extLst>
          </p:cNvPr>
          <p:cNvSpPr>
            <a:spLocks noGrp="1"/>
          </p:cNvSpPr>
          <p:nvPr>
            <p:ph type="body" sz="quarter" idx="13"/>
          </p:nvPr>
        </p:nvSpPr>
        <p:spPr>
          <a:xfrm>
            <a:off x="1521388" y="5804342"/>
            <a:ext cx="10414540" cy="1094677"/>
          </a:xfrm>
        </p:spPr>
        <p:txBody>
          <a:bodyPr/>
          <a:lstStyle/>
          <a:p>
            <a:pPr marL="0" lvl="0" indent="0">
              <a:lnSpc>
                <a:spcPct val="100000"/>
              </a:lnSpc>
              <a:spcBef>
                <a:spcPts val="0"/>
              </a:spcBef>
              <a:spcAft>
                <a:spcPts val="600"/>
              </a:spcAft>
              <a:buClrTx/>
              <a:buNone/>
              <a:defRPr/>
            </a:pPr>
            <a:r>
              <a:rPr lang="en-US" sz="1100" b="1">
                <a:latin typeface="Calibri" panose="020F0502020204030204"/>
                <a:cs typeface="+mn-cs"/>
              </a:rPr>
              <a:t>NOTE</a:t>
            </a:r>
            <a:r>
              <a:rPr lang="en-US" sz="1100">
                <a:latin typeface="Calibri" panose="020F0502020204030204"/>
                <a:cs typeface="+mn-cs"/>
              </a:rPr>
              <a:t>: The time to file starts when the previous decision or determination is received.</a:t>
            </a:r>
          </a:p>
          <a:p>
            <a:pPr marL="0" lvl="0" indent="0">
              <a:lnSpc>
                <a:spcPct val="100000"/>
              </a:lnSpc>
              <a:spcBef>
                <a:spcPts val="0"/>
              </a:spcBef>
              <a:buClrTx/>
              <a:buNone/>
              <a:defRPr/>
            </a:pPr>
            <a:r>
              <a:rPr lang="en-US" sz="1000">
                <a:latin typeface="Calibri" panose="020F0502020204030204"/>
                <a:cs typeface="+mn-cs"/>
              </a:rPr>
              <a:t>* Plans must process 95% of all clean claims from out of network providers within 30 days. All other claims must be processed within 60 days.</a:t>
            </a:r>
          </a:p>
          <a:p>
            <a:pPr marL="0" lvl="0" indent="0">
              <a:lnSpc>
                <a:spcPct val="100000"/>
              </a:lnSpc>
              <a:spcBef>
                <a:spcPts val="0"/>
              </a:spcBef>
              <a:buClrTx/>
              <a:buNone/>
              <a:defRPr/>
            </a:pPr>
            <a:r>
              <a:rPr lang="en-US" sz="1000">
                <a:latin typeface="Calibri" panose="020F0502020204030204"/>
                <a:cs typeface="+mn-cs"/>
              </a:rPr>
              <a:t>**The AIC requirement for an ALJ hearing and Federal District Court is adjusted annually in accordance with the medical care component of the consumer price index. </a:t>
            </a:r>
            <a:br>
              <a:rPr lang="en-US" sz="1000">
                <a:latin typeface="Calibri" panose="020F0502020204030204"/>
                <a:cs typeface="+mn-cs"/>
              </a:rPr>
            </a:br>
            <a:r>
              <a:rPr lang="en-US" sz="1000">
                <a:latin typeface="Calibri" panose="020F0502020204030204"/>
                <a:cs typeface="+mn-cs"/>
              </a:rPr>
              <a:t>    The chart reflects the amounts for calendar year 2025.</a:t>
            </a:r>
          </a:p>
        </p:txBody>
      </p:sp>
      <p:grpSp>
        <p:nvGrpSpPr>
          <p:cNvPr id="9" name="Group 8">
            <a:extLst>
              <a:ext uri="{FF2B5EF4-FFF2-40B4-BE49-F238E27FC236}">
                <a16:creationId xmlns:a16="http://schemas.microsoft.com/office/drawing/2014/main" id="{D49F9898-DB80-5DDB-2CC5-466DC0C2397B}"/>
              </a:ext>
              <a:ext uri="{C183D7F6-B498-43B3-948B-1728B52AA6E4}">
                <adec:decorative xmlns:adec="http://schemas.microsoft.com/office/drawing/2017/decorative" val="1"/>
              </a:ext>
            </a:extLst>
          </p:cNvPr>
          <p:cNvGrpSpPr/>
          <p:nvPr/>
        </p:nvGrpSpPr>
        <p:grpSpPr>
          <a:xfrm>
            <a:off x="1203747" y="1046146"/>
            <a:ext cx="10017048" cy="4771886"/>
            <a:chOff x="1203747" y="1046146"/>
            <a:chExt cx="10017048" cy="4771886"/>
          </a:xfrm>
        </p:grpSpPr>
        <p:sp>
          <p:nvSpPr>
            <p:cNvPr id="10" name="Rectangle: Rounded Corners 9">
              <a:extLst>
                <a:ext uri="{FF2B5EF4-FFF2-40B4-BE49-F238E27FC236}">
                  <a16:creationId xmlns:a16="http://schemas.microsoft.com/office/drawing/2014/main" id="{1A4E0348-2DEC-E85D-AFF4-1C6FFD55C8AC}"/>
                </a:ext>
              </a:extLst>
            </p:cNvPr>
            <p:cNvSpPr/>
            <p:nvPr/>
          </p:nvSpPr>
          <p:spPr>
            <a:xfrm>
              <a:off x="1204102" y="1388242"/>
              <a:ext cx="1325246" cy="630936"/>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000">
                  <a:solidFill>
                    <a:schemeClr val="tx1"/>
                  </a:solidFill>
                </a:rPr>
                <a:t>Organization</a:t>
              </a:r>
              <a:br>
                <a:rPr lang="en-US" sz="1000">
                  <a:solidFill>
                    <a:schemeClr val="tx1"/>
                  </a:solidFill>
                </a:rPr>
              </a:br>
              <a:r>
                <a:rPr lang="en-US" sz="1000">
                  <a:solidFill>
                    <a:schemeClr val="tx1"/>
                  </a:solidFill>
                </a:rPr>
                <a:t>Determination</a:t>
              </a:r>
            </a:p>
          </p:txBody>
        </p:sp>
        <p:sp>
          <p:nvSpPr>
            <p:cNvPr id="11" name="Rectangle 10">
              <a:extLst>
                <a:ext uri="{FF2B5EF4-FFF2-40B4-BE49-F238E27FC236}">
                  <a16:creationId xmlns:a16="http://schemas.microsoft.com/office/drawing/2014/main" id="{FA96AE53-70F3-1A9B-9471-269F71EE8EDA}"/>
                </a:ext>
              </a:extLst>
            </p:cNvPr>
            <p:cNvSpPr/>
            <p:nvPr/>
          </p:nvSpPr>
          <p:spPr>
            <a:xfrm>
              <a:off x="4728555" y="139085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184157"/>
                  </a:solidFill>
                  <a:latin typeface="Calibri" panose="020F0502020204030204"/>
                </a:rPr>
                <a:t>Pre-Service: 14-day time limit</a:t>
              </a:r>
            </a:p>
            <a:p>
              <a:pPr algn="ctr"/>
              <a:r>
                <a:rPr lang="en-US" sz="1200">
                  <a:solidFill>
                    <a:srgbClr val="184157"/>
                  </a:solidFill>
                  <a:latin typeface="Calibri" panose="020F0502020204030204"/>
                </a:rPr>
                <a:t>Payment: 60-day time limit*</a:t>
              </a:r>
            </a:p>
            <a:p>
              <a:pPr algn="ctr"/>
              <a:r>
                <a:rPr lang="en-US" sz="1200">
                  <a:solidFill>
                    <a:srgbClr val="184157"/>
                  </a:solidFill>
                  <a:latin typeface="Calibri" panose="020F0502020204030204"/>
                </a:rPr>
                <a:t>Part B Drug: 72-hour time limit </a:t>
              </a:r>
            </a:p>
          </p:txBody>
        </p:sp>
        <p:sp>
          <p:nvSpPr>
            <p:cNvPr id="12" name="Rectangle 11">
              <a:extLst>
                <a:ext uri="{FF2B5EF4-FFF2-40B4-BE49-F238E27FC236}">
                  <a16:creationId xmlns:a16="http://schemas.microsoft.com/office/drawing/2014/main" id="{9F834BC3-843D-BAB7-576B-CB9984CEEAC3}"/>
                </a:ext>
              </a:extLst>
            </p:cNvPr>
            <p:cNvSpPr/>
            <p:nvPr/>
          </p:nvSpPr>
          <p:spPr>
            <a:xfrm>
              <a:off x="8020395" y="1390568"/>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84157"/>
                  </a:solidFill>
                  <a:effectLst/>
                  <a:uLnTx/>
                  <a:uFillTx/>
                  <a:latin typeface="Calibri" panose="020F0502020204030204"/>
                  <a:ea typeface="+mn-ea"/>
                  <a:cs typeface="+mn-cs"/>
                </a:rPr>
                <a:t>Pre-Service: 72-hour time limit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84157"/>
                  </a:solidFill>
                  <a:effectLst/>
                  <a:uLnTx/>
                  <a:uFillTx/>
                  <a:latin typeface="Calibri" panose="020F0502020204030204"/>
                  <a:ea typeface="+mn-ea"/>
                  <a:cs typeface="+mn-cs"/>
                </a:rPr>
                <a:t>Part B Drug: 24-hour time limit</a:t>
              </a:r>
            </a:p>
          </p:txBody>
        </p:sp>
        <p:sp>
          <p:nvSpPr>
            <p:cNvPr id="13" name="Rectangle: Rounded Corners 12">
              <a:extLst>
                <a:ext uri="{FF2B5EF4-FFF2-40B4-BE49-F238E27FC236}">
                  <a16:creationId xmlns:a16="http://schemas.microsoft.com/office/drawing/2014/main" id="{EB16995E-664F-1FA6-5431-72C866608C32}"/>
                </a:ext>
              </a:extLst>
            </p:cNvPr>
            <p:cNvSpPr/>
            <p:nvPr/>
          </p:nvSpPr>
          <p:spPr>
            <a:xfrm>
              <a:off x="1204103" y="2096318"/>
              <a:ext cx="1273626" cy="73152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1</a:t>
              </a:r>
              <a:r>
                <a:rPr lang="en-US" sz="1200" baseline="30000">
                  <a:solidFill>
                    <a:schemeClr val="tx1"/>
                  </a:solidFill>
                </a:rPr>
                <a:t>st</a:t>
              </a:r>
              <a:r>
                <a:rPr lang="en-US" sz="1200">
                  <a:solidFill>
                    <a:schemeClr val="tx1"/>
                  </a:solidFill>
                </a:rPr>
                <a:t> Appeal</a:t>
              </a:r>
              <a:br>
                <a:rPr lang="en-US" sz="1200">
                  <a:solidFill>
                    <a:schemeClr val="tx1"/>
                  </a:solidFill>
                </a:rPr>
              </a:br>
              <a:r>
                <a:rPr lang="en-US" sz="1200">
                  <a:solidFill>
                    <a:schemeClr val="tx1"/>
                  </a:solidFill>
                </a:rPr>
                <a:t>Level</a:t>
              </a:r>
            </a:p>
          </p:txBody>
        </p:sp>
        <p:sp>
          <p:nvSpPr>
            <p:cNvPr id="14" name="Rectangle 13">
              <a:extLst>
                <a:ext uri="{FF2B5EF4-FFF2-40B4-BE49-F238E27FC236}">
                  <a16:creationId xmlns:a16="http://schemas.microsoft.com/office/drawing/2014/main" id="{50E0FD39-908D-0D8D-F0CA-D74826A6AA42}"/>
                </a:ext>
              </a:extLst>
            </p:cNvPr>
            <p:cNvSpPr/>
            <p:nvPr/>
          </p:nvSpPr>
          <p:spPr>
            <a:xfrm>
              <a:off x="4728555" y="2096317"/>
              <a:ext cx="3200400" cy="7315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200">
                  <a:solidFill>
                    <a:srgbClr val="184157"/>
                  </a:solidFill>
                  <a:latin typeface="Calibri" panose="020F0502020204030204"/>
                </a:rPr>
                <a:t>Health Plan Reconsideration </a:t>
              </a:r>
            </a:p>
            <a:p>
              <a:pPr algn="ctr"/>
              <a:r>
                <a:rPr lang="en-US" sz="1200">
                  <a:solidFill>
                    <a:srgbClr val="184157"/>
                  </a:solidFill>
                  <a:latin typeface="Calibri" panose="020F0502020204030204"/>
                </a:rPr>
                <a:t>Pre-Service: 30-day time limit</a:t>
              </a:r>
            </a:p>
            <a:p>
              <a:pPr algn="ctr"/>
              <a:r>
                <a:rPr lang="en-US" sz="1200">
                  <a:solidFill>
                    <a:srgbClr val="184157"/>
                  </a:solidFill>
                  <a:latin typeface="Calibri" panose="020F0502020204030204"/>
                </a:rPr>
                <a:t>Payment: 60-day time limit</a:t>
              </a:r>
            </a:p>
            <a:p>
              <a:pPr algn="ctr"/>
              <a:r>
                <a:rPr lang="en-US" sz="1200">
                  <a:solidFill>
                    <a:srgbClr val="184157"/>
                  </a:solidFill>
                  <a:latin typeface="Calibri" panose="020F0502020204030204"/>
                </a:rPr>
                <a:t>Part B Drug: 7-day time limit</a:t>
              </a:r>
            </a:p>
          </p:txBody>
        </p:sp>
        <p:sp>
          <p:nvSpPr>
            <p:cNvPr id="15" name="Rectangle 14">
              <a:extLst>
                <a:ext uri="{FF2B5EF4-FFF2-40B4-BE49-F238E27FC236}">
                  <a16:creationId xmlns:a16="http://schemas.microsoft.com/office/drawing/2014/main" id="{009B6AB7-DBD7-CA18-74EA-620844199B85}"/>
                </a:ext>
              </a:extLst>
            </p:cNvPr>
            <p:cNvSpPr/>
            <p:nvPr/>
          </p:nvSpPr>
          <p:spPr>
            <a:xfrm>
              <a:off x="8020395" y="2096317"/>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lumMod val="50000"/>
                    </a:schemeClr>
                  </a:solidFill>
                </a:rPr>
                <a:t>Health Plan Reconsideration</a:t>
              </a:r>
            </a:p>
            <a:p>
              <a:pPr algn="ctr"/>
              <a:r>
                <a:rPr lang="en-US" sz="1200">
                  <a:solidFill>
                    <a:schemeClr val="accent1">
                      <a:lumMod val="50000"/>
                    </a:schemeClr>
                  </a:solidFill>
                </a:rPr>
                <a:t>72-hour time limit</a:t>
              </a:r>
            </a:p>
          </p:txBody>
        </p:sp>
        <p:sp>
          <p:nvSpPr>
            <p:cNvPr id="16" name="Rectangle: Rounded Corners 15">
              <a:extLst>
                <a:ext uri="{FF2B5EF4-FFF2-40B4-BE49-F238E27FC236}">
                  <a16:creationId xmlns:a16="http://schemas.microsoft.com/office/drawing/2014/main" id="{5E0FCA81-ADDC-8810-1D84-DB53AF171D98}"/>
                </a:ext>
              </a:extLst>
            </p:cNvPr>
            <p:cNvSpPr/>
            <p:nvPr/>
          </p:nvSpPr>
          <p:spPr>
            <a:xfrm>
              <a:off x="1204103" y="2889674"/>
              <a:ext cx="1273626" cy="822960"/>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2</a:t>
              </a:r>
              <a:r>
                <a:rPr lang="en-US" sz="1200" baseline="30000">
                  <a:solidFill>
                    <a:schemeClr val="tx1"/>
                  </a:solidFill>
                </a:rPr>
                <a:t>nd</a:t>
              </a:r>
              <a:r>
                <a:rPr lang="en-US" sz="1200">
                  <a:solidFill>
                    <a:schemeClr val="tx1"/>
                  </a:solidFill>
                </a:rPr>
                <a:t> Appeal</a:t>
              </a:r>
              <a:br>
                <a:rPr lang="en-US" sz="1200">
                  <a:solidFill>
                    <a:schemeClr val="tx1"/>
                  </a:solidFill>
                </a:rPr>
              </a:br>
              <a:r>
                <a:rPr lang="en-US" sz="1200">
                  <a:solidFill>
                    <a:schemeClr val="tx1"/>
                  </a:solidFill>
                </a:rPr>
                <a:t>Level</a:t>
              </a:r>
            </a:p>
          </p:txBody>
        </p:sp>
        <p:sp>
          <p:nvSpPr>
            <p:cNvPr id="17" name="Rectangle 16">
              <a:extLst>
                <a:ext uri="{FF2B5EF4-FFF2-40B4-BE49-F238E27FC236}">
                  <a16:creationId xmlns:a16="http://schemas.microsoft.com/office/drawing/2014/main" id="{7E4C1518-564E-E3D8-18C2-33EE9A0714AE}"/>
                </a:ext>
              </a:extLst>
            </p:cNvPr>
            <p:cNvSpPr/>
            <p:nvPr/>
          </p:nvSpPr>
          <p:spPr>
            <a:xfrm>
              <a:off x="4728555" y="2884910"/>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a:solidFill>
                    <a:srgbClr val="184157"/>
                  </a:solidFill>
                  <a:latin typeface="Calibri" panose="020F0502020204030204"/>
                </a:rPr>
                <a:t>IRE Reconsideration</a:t>
              </a:r>
            </a:p>
            <a:p>
              <a:pPr algn="ctr"/>
              <a:r>
                <a:rPr lang="en-US" sz="1200">
                  <a:solidFill>
                    <a:srgbClr val="184157"/>
                  </a:solidFill>
                  <a:latin typeface="Calibri" panose="020F0502020204030204"/>
                </a:rPr>
                <a:t>Pre-Service: 30-day time limit </a:t>
              </a:r>
              <a:br>
                <a:rPr lang="en-US" sz="1200">
                  <a:solidFill>
                    <a:srgbClr val="184157"/>
                  </a:solidFill>
                  <a:latin typeface="Calibri" panose="020F0502020204030204"/>
                </a:rPr>
              </a:br>
              <a:r>
                <a:rPr lang="en-US" sz="1200">
                  <a:solidFill>
                    <a:srgbClr val="184157"/>
                  </a:solidFill>
                  <a:latin typeface="Calibri" panose="020F0502020204030204"/>
                </a:rPr>
                <a:t>Payment: 60-day time limit</a:t>
              </a:r>
            </a:p>
            <a:p>
              <a:pPr algn="ctr"/>
              <a:r>
                <a:rPr lang="en-US" sz="1200">
                  <a:solidFill>
                    <a:srgbClr val="184157"/>
                  </a:solidFill>
                  <a:latin typeface="Calibri" panose="020F0502020204030204"/>
                </a:rPr>
                <a:t>Part B Drug: 7-day time limit</a:t>
              </a:r>
            </a:p>
          </p:txBody>
        </p:sp>
        <p:sp>
          <p:nvSpPr>
            <p:cNvPr id="18" name="Rectangle 17">
              <a:extLst>
                <a:ext uri="{FF2B5EF4-FFF2-40B4-BE49-F238E27FC236}">
                  <a16:creationId xmlns:a16="http://schemas.microsoft.com/office/drawing/2014/main" id="{AD664875-83B6-C24B-192B-62ACCC2AD3B3}"/>
                </a:ext>
              </a:extLst>
            </p:cNvPr>
            <p:cNvSpPr/>
            <p:nvPr/>
          </p:nvSpPr>
          <p:spPr>
            <a:xfrm>
              <a:off x="8020395" y="2884910"/>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84157"/>
                  </a:solidFill>
                  <a:effectLst/>
                  <a:uLnTx/>
                  <a:uFillTx/>
                  <a:latin typeface="Calibri" panose="020F0502020204030204"/>
                  <a:ea typeface="+mn-ea"/>
                  <a:cs typeface="+mn-cs"/>
                </a:rPr>
                <a:t>IRE Reconsideration </a:t>
              </a:r>
              <a:br>
                <a:rPr kumimoji="0" lang="en-US" sz="1200" i="0" u="none" strike="noStrike" kern="1200" cap="none" spc="0" normalizeH="0" baseline="0" noProof="0">
                  <a:ln>
                    <a:noFill/>
                  </a:ln>
                  <a:solidFill>
                    <a:srgbClr val="184157"/>
                  </a:solidFill>
                  <a:effectLst/>
                  <a:uLnTx/>
                  <a:uFillTx/>
                  <a:latin typeface="Calibri" panose="020F0502020204030204"/>
                  <a:ea typeface="+mn-ea"/>
                  <a:cs typeface="+mn-cs"/>
                </a:rPr>
              </a:br>
              <a:r>
                <a:rPr kumimoji="0" lang="en-US" sz="1200" i="0" u="none" strike="noStrike" kern="1200" cap="none" spc="0" normalizeH="0" baseline="0" noProof="0">
                  <a:ln>
                    <a:noFill/>
                  </a:ln>
                  <a:solidFill>
                    <a:srgbClr val="184157"/>
                  </a:solidFill>
                  <a:effectLst/>
                  <a:uLnTx/>
                  <a:uFillTx/>
                  <a:latin typeface="Calibri" panose="020F0502020204030204"/>
                  <a:ea typeface="+mn-ea"/>
                  <a:cs typeface="+mn-cs"/>
                </a:rPr>
                <a:t>72-hour time limit</a:t>
              </a:r>
            </a:p>
          </p:txBody>
        </p:sp>
        <p:sp>
          <p:nvSpPr>
            <p:cNvPr id="19" name="Rectangle: Rounded Corners 18">
              <a:extLst>
                <a:ext uri="{FF2B5EF4-FFF2-40B4-BE49-F238E27FC236}">
                  <a16:creationId xmlns:a16="http://schemas.microsoft.com/office/drawing/2014/main" id="{D6A2BCD7-1F2D-1E88-6C98-D67ED14247EA}"/>
                </a:ext>
              </a:extLst>
            </p:cNvPr>
            <p:cNvSpPr/>
            <p:nvPr/>
          </p:nvSpPr>
          <p:spPr>
            <a:xfrm>
              <a:off x="1204102" y="3776549"/>
              <a:ext cx="1273626" cy="630936"/>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3</a:t>
              </a:r>
              <a:r>
                <a:rPr lang="en-US" sz="1200" baseline="30000">
                  <a:solidFill>
                    <a:schemeClr val="tx1"/>
                  </a:solidFill>
                </a:rPr>
                <a:t>rd</a:t>
              </a:r>
              <a:r>
                <a:rPr lang="en-US" sz="1200">
                  <a:solidFill>
                    <a:schemeClr val="tx1"/>
                  </a:solidFill>
                </a:rPr>
                <a:t> Appeal</a:t>
              </a:r>
              <a:br>
                <a:rPr lang="en-US" sz="1200">
                  <a:solidFill>
                    <a:schemeClr val="tx1"/>
                  </a:solidFill>
                </a:rPr>
              </a:br>
              <a:r>
                <a:rPr lang="en-US" sz="1200">
                  <a:solidFill>
                    <a:schemeClr val="tx1"/>
                  </a:solidFill>
                </a:rPr>
                <a:t>Level</a:t>
              </a:r>
            </a:p>
          </p:txBody>
        </p:sp>
        <p:sp>
          <p:nvSpPr>
            <p:cNvPr id="20" name="Rectangle 19">
              <a:extLst>
                <a:ext uri="{FF2B5EF4-FFF2-40B4-BE49-F238E27FC236}">
                  <a16:creationId xmlns:a16="http://schemas.microsoft.com/office/drawing/2014/main" id="{F5C839EE-03B0-AF1C-4D60-E353B1FF006B}"/>
                </a:ext>
              </a:extLst>
            </p:cNvPr>
            <p:cNvSpPr/>
            <p:nvPr/>
          </p:nvSpPr>
          <p:spPr>
            <a:xfrm>
              <a:off x="4728555" y="376702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84157"/>
                  </a:solidFill>
                  <a:effectLst/>
                  <a:uLnTx/>
                  <a:uFillTx/>
                  <a:latin typeface="Calibri" panose="020F0502020204030204"/>
                  <a:ea typeface="+mn-ea"/>
                  <a:cs typeface="+mn-cs"/>
                </a:rPr>
                <a:t>Office of Medicare Hearings and Appeals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84157"/>
                  </a:solidFill>
                  <a:effectLst/>
                  <a:uLnTx/>
                  <a:uFillTx/>
                  <a:latin typeface="Calibri" panose="020F0502020204030204"/>
                  <a:ea typeface="+mn-ea"/>
                  <a:cs typeface="+mn-cs"/>
                </a:rPr>
                <a:t>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84157"/>
                  </a:solidFill>
                  <a:effectLst/>
                  <a:uLnTx/>
                  <a:uFillTx/>
                  <a:latin typeface="Calibri" panose="020F0502020204030204"/>
                  <a:ea typeface="+mn-ea"/>
                  <a:cs typeface="+mn-cs"/>
                </a:rPr>
                <a:t>AIC ≥ $190** No statutory time limit for processing</a:t>
              </a:r>
            </a:p>
          </p:txBody>
        </p:sp>
        <p:sp>
          <p:nvSpPr>
            <p:cNvPr id="21" name="Rectangle: Rounded Corners 20">
              <a:extLst>
                <a:ext uri="{FF2B5EF4-FFF2-40B4-BE49-F238E27FC236}">
                  <a16:creationId xmlns:a16="http://schemas.microsoft.com/office/drawing/2014/main" id="{D91790DB-3940-8E58-083F-C16F3EEDB7E3}"/>
                </a:ext>
              </a:extLst>
            </p:cNvPr>
            <p:cNvSpPr/>
            <p:nvPr/>
          </p:nvSpPr>
          <p:spPr>
            <a:xfrm>
              <a:off x="1204102" y="447248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4</a:t>
              </a:r>
              <a:r>
                <a:rPr lang="en-US" sz="1200" baseline="30000">
                  <a:solidFill>
                    <a:schemeClr val="tx1"/>
                  </a:solidFill>
                </a:rPr>
                <a:t>th</a:t>
              </a:r>
              <a:r>
                <a:rPr lang="en-US" sz="1200">
                  <a:solidFill>
                    <a:schemeClr val="tx1"/>
                  </a:solidFill>
                </a:rPr>
                <a:t> Appeal </a:t>
              </a:r>
              <a:br>
                <a:rPr lang="en-US" sz="1200">
                  <a:solidFill>
                    <a:schemeClr val="tx1"/>
                  </a:solidFill>
                </a:rPr>
              </a:br>
              <a:r>
                <a:rPr lang="en-US" sz="1200">
                  <a:solidFill>
                    <a:schemeClr val="tx1"/>
                  </a:solidFill>
                </a:rPr>
                <a:t>Level</a:t>
              </a:r>
            </a:p>
          </p:txBody>
        </p:sp>
        <p:sp>
          <p:nvSpPr>
            <p:cNvPr id="22" name="Rectangle 21">
              <a:extLst>
                <a:ext uri="{FF2B5EF4-FFF2-40B4-BE49-F238E27FC236}">
                  <a16:creationId xmlns:a16="http://schemas.microsoft.com/office/drawing/2014/main" id="{D98B4381-A84F-4ED8-C918-0E6E2C7A137F}"/>
                </a:ext>
              </a:extLst>
            </p:cNvPr>
            <p:cNvSpPr/>
            <p:nvPr/>
          </p:nvSpPr>
          <p:spPr>
            <a:xfrm>
              <a:off x="4728555" y="447248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84157"/>
                  </a:solidFill>
                  <a:effectLst/>
                  <a:uLnTx/>
                  <a:uFillTx/>
                  <a:latin typeface="Calibri" panose="020F0502020204030204"/>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84157"/>
                  </a:solidFill>
                  <a:effectLst/>
                  <a:uLnTx/>
                  <a:uFillTx/>
                  <a:latin typeface="Calibri" panose="020F0502020204030204"/>
                  <a:ea typeface="+mn-ea"/>
                  <a:cs typeface="+mn-cs"/>
                </a:rPr>
                <a:t>No statutory time limit for processing</a:t>
              </a:r>
            </a:p>
          </p:txBody>
        </p:sp>
        <p:sp>
          <p:nvSpPr>
            <p:cNvPr id="23" name="Rectangle: Rounded Corners 22">
              <a:extLst>
                <a:ext uri="{FF2B5EF4-FFF2-40B4-BE49-F238E27FC236}">
                  <a16:creationId xmlns:a16="http://schemas.microsoft.com/office/drawing/2014/main" id="{E5DEAC01-B417-9F4B-C424-C27E928468FB}"/>
                </a:ext>
              </a:extLst>
            </p:cNvPr>
            <p:cNvSpPr/>
            <p:nvPr/>
          </p:nvSpPr>
          <p:spPr>
            <a:xfrm>
              <a:off x="1204102" y="5173190"/>
              <a:ext cx="1273626" cy="64008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Judicial</a:t>
              </a:r>
              <a:br>
                <a:rPr lang="en-US" sz="1200">
                  <a:solidFill>
                    <a:schemeClr val="tx1"/>
                  </a:solidFill>
                </a:rPr>
              </a:br>
              <a:r>
                <a:rPr lang="en-US" sz="1200">
                  <a:solidFill>
                    <a:schemeClr val="tx1"/>
                  </a:solidFill>
                </a:rPr>
                <a:t>Review</a:t>
              </a:r>
            </a:p>
          </p:txBody>
        </p:sp>
        <p:sp>
          <p:nvSpPr>
            <p:cNvPr id="24" name="Rectangle 23">
              <a:extLst>
                <a:ext uri="{FF2B5EF4-FFF2-40B4-BE49-F238E27FC236}">
                  <a16:creationId xmlns:a16="http://schemas.microsoft.com/office/drawing/2014/main" id="{D865C922-1FEC-6E8C-A813-80C86723C7CA}"/>
                </a:ext>
              </a:extLst>
            </p:cNvPr>
            <p:cNvSpPr/>
            <p:nvPr/>
          </p:nvSpPr>
          <p:spPr>
            <a:xfrm>
              <a:off x="4728555" y="517795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84157"/>
                  </a:solidFill>
                  <a:effectLst/>
                  <a:uLnTx/>
                  <a:uFillTx/>
                  <a:latin typeface="Calibri" panose="020F0502020204030204"/>
                  <a:ea typeface="+mn-ea"/>
                  <a:cs typeface="+mn-cs"/>
                </a:rPr>
                <a:t>Federal District Court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84157"/>
                  </a:solidFill>
                  <a:effectLst/>
                  <a:uLnTx/>
                  <a:uFillTx/>
                  <a:latin typeface="Calibri" panose="020F0502020204030204"/>
                  <a:ea typeface="+mn-ea"/>
                  <a:cs typeface="+mn-cs"/>
                </a:rPr>
                <a:t>AIC ≥ $1,900**</a:t>
              </a:r>
            </a:p>
          </p:txBody>
        </p:sp>
        <p:sp>
          <p:nvSpPr>
            <p:cNvPr id="25" name="Rectangle 24">
              <a:extLst>
                <a:ext uri="{FF2B5EF4-FFF2-40B4-BE49-F238E27FC236}">
                  <a16:creationId xmlns:a16="http://schemas.microsoft.com/office/drawing/2014/main" id="{E1F262BC-7B98-C2F7-0C81-E6585CCFA780}"/>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a:solidFill>
                    <a:schemeClr val="bg1"/>
                  </a:solidFill>
                  <a:latin typeface="Calibri" panose="020F0502020204030204"/>
                </a:rPr>
                <a:t>STANDARD PROCESS</a:t>
              </a:r>
            </a:p>
          </p:txBody>
        </p:sp>
        <p:sp>
          <p:nvSpPr>
            <p:cNvPr id="26" name="Rectangle 25">
              <a:extLst>
                <a:ext uri="{FF2B5EF4-FFF2-40B4-BE49-F238E27FC236}">
                  <a16:creationId xmlns:a16="http://schemas.microsoft.com/office/drawing/2014/main" id="{2FFEA5C9-EE44-9653-E566-F1AEF3A84494}"/>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schemeClr val="bg1"/>
                  </a:solidFill>
                  <a:effectLst/>
                  <a:uLnTx/>
                  <a:uFillTx/>
                  <a:latin typeface="Calibri" panose="020F0502020204030204"/>
                  <a:ea typeface="+mn-ea"/>
                  <a:cs typeface="+mn-cs"/>
                </a:rPr>
                <a:t>EXPEDITED PROCESS</a:t>
              </a:r>
            </a:p>
          </p:txBody>
        </p:sp>
        <p:sp>
          <p:nvSpPr>
            <p:cNvPr id="27" name="Rectangle: Rounded Corners 26">
              <a:extLst>
                <a:ext uri="{FF2B5EF4-FFF2-40B4-BE49-F238E27FC236}">
                  <a16:creationId xmlns:a16="http://schemas.microsoft.com/office/drawing/2014/main" id="{1E3AD9E3-5333-8B96-0403-A50A71E67C3C}"/>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200" b="1">
                  <a:solidFill>
                    <a:schemeClr val="bg1"/>
                  </a:solidFill>
                </a:rPr>
                <a:t>LEVEL</a:t>
              </a:r>
            </a:p>
          </p:txBody>
        </p:sp>
        <p:sp>
          <p:nvSpPr>
            <p:cNvPr id="28" name="Rectangle 27">
              <a:extLst>
                <a:ext uri="{FF2B5EF4-FFF2-40B4-BE49-F238E27FC236}">
                  <a16:creationId xmlns:a16="http://schemas.microsoft.com/office/drawing/2014/main" id="{7A3B2D2A-7417-ACDC-606C-66A290D00B78}"/>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FILLING PERIOD</a:t>
              </a:r>
            </a:p>
          </p:txBody>
        </p:sp>
        <p:sp>
          <p:nvSpPr>
            <p:cNvPr id="29" name="Freeform: Shape 28">
              <a:extLst>
                <a:ext uri="{FF2B5EF4-FFF2-40B4-BE49-F238E27FC236}">
                  <a16:creationId xmlns:a16="http://schemas.microsoft.com/office/drawing/2014/main" id="{4011BEC6-F55A-F6C3-1873-654CEF19EAD8}"/>
                </a:ext>
              </a:extLst>
            </p:cNvPr>
            <p:cNvSpPr/>
            <p:nvPr/>
          </p:nvSpPr>
          <p:spPr>
            <a:xfrm>
              <a:off x="2079325" y="2093129"/>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65 days</a:t>
              </a:r>
            </a:p>
            <a:p>
              <a:pPr marL="0" marR="0" lvl="0" indent="0" algn="ctr" defTabSz="914400" rtl="0" eaLnBrk="1" fontAlgn="auto" latinLnBrk="0" hangingPunct="1">
                <a:lnSpc>
                  <a:spcPct val="100000"/>
                </a:lnSpc>
                <a:spcBef>
                  <a:spcPts val="0"/>
                </a:spcBef>
                <a:buClrTx/>
                <a:buSzTx/>
                <a:buFontTx/>
                <a:buNone/>
                <a:tabLst/>
                <a:defRPr/>
              </a:pPr>
              <a:r>
                <a:rPr lang="en-US" sz="1200">
                  <a:solidFill>
                    <a:prstClr val="white"/>
                  </a:solidFill>
                  <a:latin typeface="Calibri" panose="020F0502020204030204"/>
                </a:rPr>
                <a:t>To file</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404B2D8-0A57-4AE8-8F92-550053588E7B}"/>
                </a:ext>
              </a:extLst>
            </p:cNvPr>
            <p:cNvSpPr/>
            <p:nvPr/>
          </p:nvSpPr>
          <p:spPr>
            <a:xfrm>
              <a:off x="2079325" y="2886682"/>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Automatic forwarding to Independent Review Entity (IRE) if plan reconsideration upholds denial</a:t>
              </a:r>
            </a:p>
          </p:txBody>
        </p:sp>
        <p:sp>
          <p:nvSpPr>
            <p:cNvPr id="31" name="Freeform: Shape 30">
              <a:extLst>
                <a:ext uri="{FF2B5EF4-FFF2-40B4-BE49-F238E27FC236}">
                  <a16:creationId xmlns:a16="http://schemas.microsoft.com/office/drawing/2014/main" id="{E82DBD72-4F6E-0DE1-8DD3-E161F6CA4F6C}"/>
                </a:ext>
              </a:extLst>
            </p:cNvPr>
            <p:cNvSpPr/>
            <p:nvPr/>
          </p:nvSpPr>
          <p:spPr>
            <a:xfrm>
              <a:off x="2079325" y="3775077"/>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a:solidFill>
                    <a:prstClr val="white"/>
                  </a:solidFill>
                  <a:latin typeface="Calibri" panose="020F0502020204030204"/>
                </a:rPr>
                <a:t>To file</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AE786B4-CC5F-EC44-6C2D-8794CBC0A45E}"/>
                </a:ext>
              </a:extLst>
            </p:cNvPr>
            <p:cNvSpPr/>
            <p:nvPr/>
          </p:nvSpPr>
          <p:spPr>
            <a:xfrm>
              <a:off x="2079325" y="138452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1C2766-C058-9E63-CBFD-CB03E2C0B5F6}"/>
                </a:ext>
              </a:extLst>
            </p:cNvPr>
            <p:cNvSpPr/>
            <p:nvPr/>
          </p:nvSpPr>
          <p:spPr>
            <a:xfrm>
              <a:off x="2079325" y="447237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a:solidFill>
                    <a:prstClr val="white"/>
                  </a:solidFill>
                  <a:latin typeface="Calibri" panose="020F0502020204030204"/>
                </a:rPr>
                <a:t>To file</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B6A360C-E970-AA86-9EB6-2E468302CB4A}"/>
                </a:ext>
              </a:extLst>
            </p:cNvPr>
            <p:cNvSpPr/>
            <p:nvPr/>
          </p:nvSpPr>
          <p:spPr>
            <a:xfrm>
              <a:off x="2079325" y="5173368"/>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60 days</a:t>
              </a:r>
            </a:p>
            <a:p>
              <a:pPr marL="0" marR="0" lvl="0" indent="0" algn="ctr" defTabSz="914400" rtl="0" eaLnBrk="1" fontAlgn="auto" latinLnBrk="0" hangingPunct="1">
                <a:lnSpc>
                  <a:spcPct val="100000"/>
                </a:lnSpc>
                <a:spcBef>
                  <a:spcPts val="0"/>
                </a:spcBef>
                <a:buClrTx/>
                <a:buSzTx/>
                <a:buFontTx/>
                <a:buNone/>
                <a:tabLst/>
                <a:defRPr/>
              </a:pPr>
              <a:r>
                <a:rPr lang="en-US" sz="1200">
                  <a:solidFill>
                    <a:prstClr val="white"/>
                  </a:solidFill>
                  <a:latin typeface="Calibri" panose="020F0502020204030204"/>
                </a:rPr>
                <a:t>To file</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5DD63A44-24E3-C944-DDD7-F3143BB6D6AD}"/>
              </a:ext>
              <a:ext uri="{C183D7F6-B498-43B3-948B-1728B52AA6E4}">
                <adec:decorative xmlns:adec="http://schemas.microsoft.com/office/drawing/2017/decorative" val="1"/>
              </a:ext>
            </a:extLst>
          </p:cNvPr>
          <p:cNvPicPr>
            <a:picLocks/>
          </p:cNvPicPr>
          <p:nvPr/>
        </p:nvPicPr>
        <p:blipFill>
          <a:blip r:embed="rId4"/>
          <a:stretch>
            <a:fillRect/>
          </a:stretch>
        </p:blipFill>
        <p:spPr>
          <a:xfrm>
            <a:off x="1394896" y="5861492"/>
            <a:ext cx="164592" cy="164592"/>
          </a:xfrm>
          <a:prstGeom prst="rect">
            <a:avLst/>
          </a:prstGeom>
        </p:spPr>
      </p:pic>
      <p:cxnSp>
        <p:nvCxnSpPr>
          <p:cNvPr id="35" name="Straight Connector 34">
            <a:extLst>
              <a:ext uri="{FF2B5EF4-FFF2-40B4-BE49-F238E27FC236}">
                <a16:creationId xmlns:a16="http://schemas.microsoft.com/office/drawing/2014/main" id="{13AC724D-06E6-5F94-2903-B38211296293}"/>
              </a:ext>
              <a:ext uri="{C183D7F6-B498-43B3-948B-1728B52AA6E4}">
                <adec:decorative xmlns:adec="http://schemas.microsoft.com/office/drawing/2017/decorative" val="1"/>
              </a:ext>
            </a:extLst>
          </p:cNvPr>
          <p:cNvCxnSpPr>
            <a:cxnSpLocks/>
          </p:cNvCxnSpPr>
          <p:nvPr/>
        </p:nvCxnSpPr>
        <p:spPr>
          <a:xfrm>
            <a:off x="1299411" y="6085546"/>
            <a:ext cx="9921384"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0CCDE54-BC93-CB75-B4D5-F7F40921BED0}"/>
              </a:ext>
            </a:extLst>
          </p:cNvPr>
          <p:cNvSpPr>
            <a:spLocks noGrp="1"/>
          </p:cNvSpPr>
          <p:nvPr>
            <p:ph type="sldNum" sz="quarter" idx="12"/>
          </p:nvPr>
        </p:nvSpPr>
        <p:spPr/>
        <p:txBody>
          <a:bodyPr/>
          <a:lstStyle/>
          <a:p>
            <a:fld id="{48F63A3B-78C7-47BE-AE5E-E10140E04643}" type="slidenum">
              <a:rPr lang="en-US" smtClean="0"/>
              <a:pPr/>
              <a:t>40</a:t>
            </a:fld>
            <a:endParaRPr lang="en-US"/>
          </a:p>
        </p:txBody>
      </p:sp>
      <p:sp>
        <p:nvSpPr>
          <p:cNvPr id="3" name="Footer Placeholder 2">
            <a:extLst>
              <a:ext uri="{FF2B5EF4-FFF2-40B4-BE49-F238E27FC236}">
                <a16:creationId xmlns:a16="http://schemas.microsoft.com/office/drawing/2014/main" id="{0D19F77E-82DF-13EC-DB68-28FB3C72EEA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5" name="Date Placeholder 4">
            <a:extLst>
              <a:ext uri="{FF2B5EF4-FFF2-40B4-BE49-F238E27FC236}">
                <a16:creationId xmlns:a16="http://schemas.microsoft.com/office/drawing/2014/main" id="{5EC97468-FA3F-7141-AEE1-EDD364388192}"/>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2109573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2150" y="276514"/>
            <a:ext cx="8187700" cy="719643"/>
          </a:xfrm>
        </p:spPr>
        <p:txBody>
          <a:bodyPr>
            <a:normAutofit/>
          </a:bodyPr>
          <a:lstStyle/>
          <a:p>
            <a:pPr algn="ctr"/>
            <a:r>
              <a:rPr lang="en-US" sz="3000">
                <a:latin typeface="Arial Black"/>
              </a:rPr>
              <a:t>Check Your Knowledge: Question 4</a:t>
            </a:r>
          </a:p>
        </p:txBody>
      </p:sp>
      <p:sp>
        <p:nvSpPr>
          <p:cNvPr id="5" name="Content Placeholder 4"/>
          <p:cNvSpPr>
            <a:spLocks noGrp="1"/>
          </p:cNvSpPr>
          <p:nvPr>
            <p:ph idx="4294967295"/>
          </p:nvPr>
        </p:nvSpPr>
        <p:spPr>
          <a:xfrm>
            <a:off x="1505447" y="1714213"/>
            <a:ext cx="9702483" cy="4867273"/>
          </a:xfrm>
        </p:spPr>
        <p:txBody>
          <a:bodyPr>
            <a:normAutofit/>
          </a:bodyPr>
          <a:lstStyle/>
          <a:p>
            <a:pPr marL="0" lvl="0" indent="-347472" defTabSz="685800">
              <a:lnSpc>
                <a:spcPct val="100000"/>
              </a:lnSpc>
              <a:spcBef>
                <a:spcPts val="0"/>
              </a:spcBef>
              <a:spcAft>
                <a:spcPts val="1200"/>
              </a:spcAft>
              <a:buNone/>
            </a:pPr>
            <a:r>
              <a:rPr lang="en-US" sz="2200" b="1">
                <a:solidFill>
                  <a:srgbClr val="00529B"/>
                </a:solidFill>
              </a:rPr>
              <a:t>Which of the following are your rights in Medicare Health Plans? (select all that apply) </a:t>
            </a:r>
          </a:p>
          <a:p>
            <a:pPr marL="109728" lvl="0" indent="-457200" defTabSz="685800">
              <a:lnSpc>
                <a:spcPct val="100000"/>
              </a:lnSpc>
              <a:spcBef>
                <a:spcPts val="0"/>
              </a:spcBef>
              <a:spcAft>
                <a:spcPts val="1200"/>
              </a:spcAft>
              <a:buFont typeface="+mj-lt"/>
              <a:buAutoNum type="alphaLcPeriod"/>
            </a:pPr>
            <a:r>
              <a:rPr lang="en-US" sz="2200">
                <a:solidFill>
                  <a:srgbClr val="00529B"/>
                </a:solidFill>
              </a:rPr>
              <a:t>You have the right to choose health care providers within the plan</a:t>
            </a:r>
          </a:p>
          <a:p>
            <a:pPr marL="109728" lvl="0" indent="-457200" defTabSz="685800">
              <a:lnSpc>
                <a:spcPct val="100000"/>
              </a:lnSpc>
              <a:spcBef>
                <a:spcPts val="0"/>
              </a:spcBef>
              <a:spcAft>
                <a:spcPts val="1200"/>
              </a:spcAft>
              <a:buFont typeface="+mj-lt"/>
              <a:buAutoNum type="alphaLcPeriod"/>
            </a:pPr>
            <a:r>
              <a:rPr lang="en-US" sz="2200">
                <a:solidFill>
                  <a:srgbClr val="00529B"/>
                </a:solidFill>
              </a:rPr>
              <a:t>You have the right to file a complaint</a:t>
            </a:r>
          </a:p>
          <a:p>
            <a:pPr marL="109728" lvl="0" indent="-457200" defTabSz="685800">
              <a:lnSpc>
                <a:spcPct val="100000"/>
              </a:lnSpc>
              <a:spcBef>
                <a:spcPts val="0"/>
              </a:spcBef>
              <a:spcAft>
                <a:spcPts val="1200"/>
              </a:spcAft>
              <a:buFont typeface="+mj-lt"/>
              <a:buAutoNum type="alphaLcPeriod"/>
            </a:pPr>
            <a:r>
              <a:rPr lang="en-US" sz="2200">
                <a:solidFill>
                  <a:srgbClr val="00529B"/>
                </a:solidFill>
              </a:rPr>
              <a:t>You have the right to have your personal medical information kept private</a:t>
            </a:r>
          </a:p>
          <a:p>
            <a:pPr marL="109728" lvl="0" indent="-457200" defTabSz="685800">
              <a:lnSpc>
                <a:spcPct val="100000"/>
              </a:lnSpc>
              <a:spcBef>
                <a:spcPts val="0"/>
              </a:spcBef>
              <a:spcAft>
                <a:spcPts val="1200"/>
              </a:spcAft>
              <a:buFont typeface="+mj-lt"/>
              <a:buAutoNum type="alphaLcPeriod"/>
            </a:pPr>
            <a:r>
              <a:rPr lang="en-US" sz="2200">
                <a:solidFill>
                  <a:srgbClr val="00529B"/>
                </a:solidFill>
              </a:rPr>
              <a:t>You have the right to know how your doctors are paid</a:t>
            </a:r>
            <a:endParaRPr lang="en-US" sz="2200" b="1">
              <a:solidFill>
                <a:srgbClr val="00529B"/>
              </a:solidFill>
            </a:endParaRPr>
          </a:p>
        </p:txBody>
      </p:sp>
      <p:sp>
        <p:nvSpPr>
          <p:cNvPr id="7" name="Rounded Rectangle 6" descr="Green box highlighting All options as the correct answer"/>
          <p:cNvSpPr/>
          <p:nvPr/>
        </p:nvSpPr>
        <p:spPr>
          <a:xfrm>
            <a:off x="1359577" y="2475230"/>
            <a:ext cx="9848353" cy="212289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C876CBC8-6BE1-4ABA-AE2F-4AC0CA406A5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41</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14829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Lesson 4</a:t>
            </a:r>
          </a:p>
        </p:txBody>
      </p:sp>
      <p:sp>
        <p:nvSpPr>
          <p:cNvPr id="5" name="Text Placeholder 4"/>
          <p:cNvSpPr>
            <a:spLocks noGrp="1"/>
          </p:cNvSpPr>
          <p:nvPr>
            <p:ph type="body" idx="1"/>
          </p:nvPr>
        </p:nvSpPr>
        <p:spPr/>
        <p:txBody>
          <a:bodyPr vert="horz" lIns="91440" tIns="45720" rIns="91440" bIns="45720" rtlCol="0" anchor="t">
            <a:noAutofit/>
          </a:bodyPr>
          <a:lstStyle/>
          <a:p>
            <a:r>
              <a:rPr lang="en-US" sz="3600" dirty="0">
                <a:latin typeface="Arial Black"/>
              </a:rPr>
              <a:t>Medicare Communications </a:t>
            </a:r>
            <a:r>
              <a:rPr lang="en-US" dirty="0">
                <a:latin typeface="Arial Black"/>
              </a:rPr>
              <a:t>&amp; </a:t>
            </a:r>
            <a:r>
              <a:rPr lang="en-US" sz="3600" dirty="0">
                <a:latin typeface="Arial Black"/>
              </a:rPr>
              <a:t>Marketing Guidelines </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C1CC-7977-B097-539E-2AA688FF0E37}"/>
              </a:ext>
            </a:extLst>
          </p:cNvPr>
          <p:cNvSpPr>
            <a:spLocks noGrp="1"/>
          </p:cNvSpPr>
          <p:nvPr>
            <p:ph type="title"/>
          </p:nvPr>
        </p:nvSpPr>
        <p:spPr/>
        <p:txBody>
          <a:bodyPr anchor="ctr"/>
          <a:lstStyle/>
          <a:p>
            <a:r>
              <a:rPr lang="en-US" dirty="0"/>
              <a:t>Lesson 4 Objectives</a:t>
            </a:r>
          </a:p>
        </p:txBody>
      </p:sp>
      <p:sp>
        <p:nvSpPr>
          <p:cNvPr id="6" name="Content Placeholder 5">
            <a:extLst>
              <a:ext uri="{FF2B5EF4-FFF2-40B4-BE49-F238E27FC236}">
                <a16:creationId xmlns:a16="http://schemas.microsoft.com/office/drawing/2014/main" id="{C9ADEA09-F387-DF4D-F402-D421992CA125}"/>
              </a:ext>
              <a:ext uri="{C183D7F6-B498-43B3-948B-1728B52AA6E4}">
                <adec:decorative xmlns:adec="http://schemas.microsoft.com/office/drawing/2017/decorative" val="0"/>
              </a:ext>
            </a:extLst>
          </p:cNvPr>
          <p:cNvSpPr>
            <a:spLocks noGrp="1"/>
          </p:cNvSpPr>
          <p:nvPr>
            <p:ph sz="quarter" idx="13"/>
          </p:nvPr>
        </p:nvSpPr>
        <p:spPr/>
        <p:txBody>
          <a:bodyPr>
            <a:normAutofit/>
          </a:bodyPr>
          <a:lstStyle/>
          <a:p>
            <a:pPr marL="0" indent="0" defTabSz="685800">
              <a:lnSpc>
                <a:spcPct val="100000"/>
              </a:lnSpc>
              <a:spcBef>
                <a:spcPts val="0"/>
              </a:spcBef>
              <a:spcAft>
                <a:spcPts val="1200"/>
              </a:spcAft>
              <a:buNone/>
            </a:pPr>
            <a:r>
              <a:rPr lang="en-US" sz="2800" b="1" dirty="0">
                <a:solidFill>
                  <a:srgbClr val="00529B"/>
                </a:solidFill>
              </a:rPr>
              <a:t>At the end of this lesson, you’ll be able to:</a:t>
            </a:r>
          </a:p>
          <a:p>
            <a:pPr marL="548640" indent="-274320" defTabSz="685800">
              <a:lnSpc>
                <a:spcPct val="100000"/>
              </a:lnSpc>
              <a:spcBef>
                <a:spcPts val="0"/>
              </a:spcBef>
              <a:spcAft>
                <a:spcPts val="1200"/>
              </a:spcAft>
            </a:pPr>
            <a:r>
              <a:rPr lang="en-US" sz="2400" dirty="0">
                <a:solidFill>
                  <a:srgbClr val="00529B"/>
                </a:solidFill>
              </a:rPr>
              <a:t>Describe how to access current Medicare Communications and Marketing Guidelines for Medicare Advantage Plans</a:t>
            </a:r>
          </a:p>
          <a:p>
            <a:pPr marL="548640" indent="-274320" defTabSz="685800">
              <a:lnSpc>
                <a:spcPct val="100000"/>
              </a:lnSpc>
              <a:spcBef>
                <a:spcPts val="0"/>
              </a:spcBef>
              <a:spcAft>
                <a:spcPts val="1200"/>
              </a:spcAft>
            </a:pPr>
            <a:r>
              <a:rPr lang="en-US" sz="2400" dirty="0">
                <a:solidFill>
                  <a:srgbClr val="00529B"/>
                </a:solidFill>
              </a:rPr>
              <a:t>Explain the guidelines for using plan Star Ratings from the Centers for Medicare &amp; Medicaid Services (CMS) in plan marketing materials</a:t>
            </a:r>
          </a:p>
          <a:p>
            <a:pPr marL="548640" indent="-274320" defTabSz="685800">
              <a:lnSpc>
                <a:spcPct val="100000"/>
              </a:lnSpc>
              <a:spcBef>
                <a:spcPts val="0"/>
              </a:spcBef>
              <a:spcAft>
                <a:spcPts val="1200"/>
              </a:spcAft>
            </a:pPr>
            <a:r>
              <a:rPr lang="en-US" sz="2400" dirty="0">
                <a:solidFill>
                  <a:srgbClr val="00529B"/>
                </a:solidFill>
              </a:rPr>
              <a:t>Explain other guidelines for marketing materials and events</a:t>
            </a:r>
          </a:p>
          <a:p>
            <a:pPr marL="548640" indent="-274320" defTabSz="685800">
              <a:lnSpc>
                <a:spcPct val="100000"/>
              </a:lnSpc>
              <a:spcBef>
                <a:spcPts val="0"/>
              </a:spcBef>
              <a:spcAft>
                <a:spcPts val="1200"/>
              </a:spcAft>
            </a:pPr>
            <a:r>
              <a:rPr lang="en-US" sz="2400" dirty="0">
                <a:solidFill>
                  <a:srgbClr val="00529B"/>
                </a:solidFill>
              </a:rPr>
              <a:t>Explain the guidelines for licensure, appointment, and termination of agents and brokers</a:t>
            </a:r>
          </a:p>
          <a:p>
            <a:pPr marL="548640" indent="-274320" defTabSz="685800">
              <a:lnSpc>
                <a:spcPct val="100000"/>
              </a:lnSpc>
              <a:spcBef>
                <a:spcPts val="0"/>
              </a:spcBef>
              <a:spcAft>
                <a:spcPts val="1200"/>
              </a:spcAft>
            </a:pPr>
            <a:r>
              <a:rPr lang="en-US" sz="2400" dirty="0">
                <a:solidFill>
                  <a:srgbClr val="00529B"/>
                </a:solidFill>
              </a:rPr>
              <a:t>Explain the guidelines for marketing rewards and incentives</a:t>
            </a:r>
            <a:endParaRPr lang="en-US" sz="2800" dirty="0">
              <a:solidFill>
                <a:srgbClr val="00529B"/>
              </a:solidFill>
            </a:endParaRPr>
          </a:p>
        </p:txBody>
      </p:sp>
      <p:sp>
        <p:nvSpPr>
          <p:cNvPr id="4" name="Slide Number Placeholder 3">
            <a:extLst>
              <a:ext uri="{FF2B5EF4-FFF2-40B4-BE49-F238E27FC236}">
                <a16:creationId xmlns:a16="http://schemas.microsoft.com/office/drawing/2014/main" id="{36867EFC-6E8C-AD43-A83E-59EC395A0058}"/>
              </a:ext>
            </a:extLst>
          </p:cNvPr>
          <p:cNvSpPr>
            <a:spLocks noGrp="1"/>
          </p:cNvSpPr>
          <p:nvPr>
            <p:ph type="sldNum" sz="quarter" idx="12"/>
          </p:nvPr>
        </p:nvSpPr>
        <p:spPr/>
        <p:txBody>
          <a:bodyPr/>
          <a:lstStyle/>
          <a:p>
            <a:fld id="{0B2D781D-8844-5940-92D1-06EF0A7F581E}" type="slidenum">
              <a:rPr lang="en-US" smtClean="0"/>
              <a:pPr/>
              <a:t>43</a:t>
            </a:fld>
            <a:endParaRPr lang="en-US"/>
          </a:p>
        </p:txBody>
      </p:sp>
      <p:sp>
        <p:nvSpPr>
          <p:cNvPr id="3" name="Footer Placeholder 2">
            <a:extLst>
              <a:ext uri="{FF2B5EF4-FFF2-40B4-BE49-F238E27FC236}">
                <a16:creationId xmlns:a16="http://schemas.microsoft.com/office/drawing/2014/main" id="{CEE78445-5D84-2E42-50AF-E09A5035ED0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5" name="Date Placeholder 4">
            <a:extLst>
              <a:ext uri="{FF2B5EF4-FFF2-40B4-BE49-F238E27FC236}">
                <a16:creationId xmlns:a16="http://schemas.microsoft.com/office/drawing/2014/main" id="{3A570981-40DC-BC35-6C3A-748A3A0B1A07}"/>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2239871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a:latin typeface="Arial Black"/>
              </a:rPr>
              <a:t>Communication &amp; Marketing Materials</a:t>
            </a:r>
          </a:p>
        </p:txBody>
      </p:sp>
      <p:sp>
        <p:nvSpPr>
          <p:cNvPr id="5" name="Content Placeholder 4"/>
          <p:cNvSpPr>
            <a:spLocks noGrp="1"/>
          </p:cNvSpPr>
          <p:nvPr>
            <p:ph sz="quarter" idx="13"/>
          </p:nvPr>
        </p:nvSpPr>
        <p:spPr>
          <a:xfrm>
            <a:off x="1382538" y="1709358"/>
            <a:ext cx="9627645" cy="2906712"/>
          </a:xfrm>
        </p:spPr>
        <p:txBody>
          <a:bodyPr vert="horz" lIns="91440" tIns="45720" rIns="91440" bIns="45720" rtlCol="0" anchor="t">
            <a:normAutofit/>
          </a:bodyPr>
          <a:lstStyle/>
          <a:p>
            <a:pPr marL="0" lvl="1" indent="0" defTabSz="685800">
              <a:lnSpc>
                <a:spcPct val="100000"/>
              </a:lnSpc>
              <a:spcBef>
                <a:spcPts val="0"/>
              </a:spcBef>
              <a:spcAft>
                <a:spcPts val="1200"/>
              </a:spcAft>
              <a:buNone/>
            </a:pPr>
            <a:r>
              <a:rPr lang="en-US" sz="2800" b="1">
                <a:solidFill>
                  <a:srgbClr val="00529B"/>
                </a:solidFill>
                <a:latin typeface="Arial"/>
                <a:cs typeface="Arial"/>
              </a:rPr>
              <a:t>CMS:</a:t>
            </a:r>
          </a:p>
          <a:p>
            <a:pPr marL="548640" lvl="1" indent="-274320" defTabSz="685800">
              <a:lnSpc>
                <a:spcPct val="100000"/>
              </a:lnSpc>
              <a:spcBef>
                <a:spcPts val="0"/>
              </a:spcBef>
              <a:spcAft>
                <a:spcPts val="1200"/>
              </a:spcAft>
              <a:buFont typeface="Wingdings" panose="02070309020205020404" pitchFamily="49" charset="0"/>
              <a:buChar char="§"/>
            </a:pPr>
            <a:r>
              <a:rPr lang="en-US" sz="2400">
                <a:solidFill>
                  <a:srgbClr val="00529B"/>
                </a:solidFill>
                <a:latin typeface="Arial"/>
                <a:cs typeface="Arial"/>
              </a:rPr>
              <a:t>Reviews marketing materials</a:t>
            </a:r>
            <a:endParaRPr lang="en-US" sz="2400"/>
          </a:p>
          <a:p>
            <a:pPr marL="548640" lvl="1" indent="-274320" defTabSz="685800">
              <a:lnSpc>
                <a:spcPct val="100000"/>
              </a:lnSpc>
              <a:spcBef>
                <a:spcPts val="0"/>
              </a:spcBef>
              <a:spcAft>
                <a:spcPts val="1200"/>
              </a:spcAft>
              <a:buFont typeface="Wingdings" panose="02070309020205020404" pitchFamily="49" charset="0"/>
              <a:buChar char="§"/>
            </a:pPr>
            <a:r>
              <a:rPr lang="en-US" sz="2400">
                <a:solidFill>
                  <a:srgbClr val="00529B"/>
                </a:solidFill>
                <a:latin typeface="Arial"/>
                <a:cs typeface="Arial"/>
              </a:rPr>
              <a:t>Creates standardized and model materials</a:t>
            </a:r>
          </a:p>
          <a:p>
            <a:pPr marL="548640" lvl="1" indent="-274320" defTabSz="685800">
              <a:lnSpc>
                <a:spcPct val="100000"/>
              </a:lnSpc>
              <a:spcBef>
                <a:spcPts val="0"/>
              </a:spcBef>
              <a:spcAft>
                <a:spcPts val="1200"/>
              </a:spcAft>
              <a:buFont typeface="Wingdings" panose="02070309020205020404" pitchFamily="49" charset="0"/>
              <a:buChar char="§"/>
            </a:pPr>
            <a:r>
              <a:rPr lang="en-US" sz="2400">
                <a:solidFill>
                  <a:srgbClr val="00529B"/>
                </a:solidFill>
                <a:latin typeface="Arial"/>
                <a:cs typeface="Arial"/>
              </a:rPr>
              <a:t>Creates model communications materials, like provider and pharmacy directories</a:t>
            </a:r>
          </a:p>
        </p:txBody>
      </p:sp>
      <p:sp>
        <p:nvSpPr>
          <p:cNvPr id="7" name="Content Placeholder 6">
            <a:extLst>
              <a:ext uri="{FF2B5EF4-FFF2-40B4-BE49-F238E27FC236}">
                <a16:creationId xmlns:a16="http://schemas.microsoft.com/office/drawing/2014/main" id="{9230D64C-61C0-B70C-F418-6F37BAE23336}"/>
              </a:ext>
            </a:extLst>
          </p:cNvPr>
          <p:cNvSpPr>
            <a:spLocks noGrp="1"/>
          </p:cNvSpPr>
          <p:nvPr>
            <p:ph sz="quarter" idx="14"/>
          </p:nvPr>
        </p:nvSpPr>
        <p:spPr>
          <a:xfrm>
            <a:off x="1382537" y="5250339"/>
            <a:ext cx="9627646" cy="935037"/>
          </a:xfrm>
        </p:spPr>
        <p:txBody>
          <a:bodyPr>
            <a:normAutofit/>
          </a:bodyPr>
          <a:lstStyle/>
          <a:p>
            <a:pPr marL="0" lvl="0" indent="0">
              <a:lnSpc>
                <a:spcPct val="100000"/>
              </a:lnSpc>
              <a:spcBef>
                <a:spcPts val="0"/>
              </a:spcBef>
              <a:spcAft>
                <a:spcPts val="600"/>
              </a:spcAft>
              <a:buClrTx/>
              <a:buNone/>
            </a:pPr>
            <a:r>
              <a:rPr lang="en-US" sz="1800" b="1"/>
              <a:t>NOTE: Medicare health and drug plans </a:t>
            </a:r>
            <a:r>
              <a:rPr lang="en-US" sz="1800"/>
              <a:t>must use standardized material language and format, without modification. </a:t>
            </a:r>
          </a:p>
        </p:txBody>
      </p:sp>
      <p:pic>
        <p:nvPicPr>
          <p:cNvPr id="8" name="Picture 2">
            <a:extLst>
              <a:ext uri="{FF2B5EF4-FFF2-40B4-BE49-F238E27FC236}">
                <a16:creationId xmlns:a16="http://schemas.microsoft.com/office/drawing/2014/main" id="{ED1E1B83-1E05-4F84-A7F1-8585F23E247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138696" y="5309283"/>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E23D4616-9A0F-9A3F-A3A6-CB7F921C24E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44</a:t>
            </a:fld>
            <a:endParaRPr lang="en-US"/>
          </a:p>
        </p:txBody>
      </p:sp>
      <p:sp>
        <p:nvSpPr>
          <p:cNvPr id="3" name="Footer Placeholder 4">
            <a:extLst>
              <a:ext uri="{FF2B5EF4-FFF2-40B4-BE49-F238E27FC236}">
                <a16:creationId xmlns:a16="http://schemas.microsoft.com/office/drawing/2014/main" id="{2FB82CE4-5DEF-8985-CF08-7DC6AD7127F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9" name="Date Placeholder 3">
            <a:extLst>
              <a:ext uri="{FF2B5EF4-FFF2-40B4-BE49-F238E27FC236}">
                <a16:creationId xmlns:a16="http://schemas.microsoft.com/office/drawing/2014/main" id="{18838A0E-B6D8-216C-10C2-2BDDF238F9DB}"/>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15657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a:t>Marketing Reminders</a:t>
            </a:r>
          </a:p>
        </p:txBody>
      </p:sp>
      <p:sp>
        <p:nvSpPr>
          <p:cNvPr id="5" name="Content Placeholder 4">
            <a:extLst>
              <a:ext uri="{FF2B5EF4-FFF2-40B4-BE49-F238E27FC236}">
                <a16:creationId xmlns:a16="http://schemas.microsoft.com/office/drawing/2014/main" id="{46E6BA96-8B8D-2163-8FF4-E3ECC4A2966E}"/>
              </a:ext>
            </a:extLst>
          </p:cNvPr>
          <p:cNvSpPr>
            <a:spLocks noGrp="1"/>
          </p:cNvSpPr>
          <p:nvPr>
            <p:ph sz="quarter" idx="13"/>
          </p:nvPr>
        </p:nvSpPr>
        <p:spPr>
          <a:xfrm>
            <a:off x="1151200" y="1437686"/>
            <a:ext cx="9889600" cy="4552950"/>
          </a:xfrm>
        </p:spPr>
        <p:txBody>
          <a:bodyPr/>
          <a:lstStyle/>
          <a:p>
            <a:pPr marL="274320" lvl="0" indent="-274320" defTabSz="685800">
              <a:lnSpc>
                <a:spcPct val="100000"/>
              </a:lnSpc>
              <a:spcBef>
                <a:spcPts val="0"/>
              </a:spcBef>
              <a:spcAft>
                <a:spcPts val="1200"/>
              </a:spcAft>
              <a:buClrTx/>
            </a:pPr>
            <a:r>
              <a:rPr lang="en-US">
                <a:solidFill>
                  <a:srgbClr val="00529B"/>
                </a:solidFill>
              </a:rPr>
              <a:t>Marketing for the upcoming plan year may begin on October 1 of each year for the following contract year.</a:t>
            </a:r>
          </a:p>
          <a:p>
            <a:pPr marL="274320" lvl="0" indent="-274320" defTabSz="685800">
              <a:lnSpc>
                <a:spcPct val="100000"/>
              </a:lnSpc>
              <a:spcBef>
                <a:spcPts val="0"/>
              </a:spcBef>
              <a:spcAft>
                <a:spcPts val="1200"/>
              </a:spcAft>
              <a:buClrTx/>
            </a:pPr>
            <a:r>
              <a:rPr lang="en-US">
                <a:solidFill>
                  <a:srgbClr val="00529B"/>
                </a:solidFill>
              </a:rPr>
              <a:t>When referencing a plan’s star rating from CMS in marketing materials:</a:t>
            </a:r>
          </a:p>
          <a:p>
            <a:pPr marL="822960" lvl="1" indent="-274320" defTabSz="685800">
              <a:lnSpc>
                <a:spcPct val="100000"/>
              </a:lnSpc>
              <a:spcBef>
                <a:spcPts val="0"/>
              </a:spcBef>
              <a:spcAft>
                <a:spcPts val="1200"/>
              </a:spcAft>
            </a:pPr>
            <a:r>
              <a:rPr lang="en-US">
                <a:solidFill>
                  <a:srgbClr val="00529B"/>
                </a:solidFill>
              </a:rPr>
              <a:t>Individual measures must be marketed/communicated with the plan’s overall star rating for Medicare Advantage with drug coverage and the summary rating for Medicare Advantage Plans</a:t>
            </a:r>
          </a:p>
          <a:p>
            <a:pPr marL="822960" lvl="1" indent="-274320" defTabSz="685800">
              <a:lnSpc>
                <a:spcPct val="100000"/>
              </a:lnSpc>
              <a:spcBef>
                <a:spcPts val="0"/>
              </a:spcBef>
              <a:spcAft>
                <a:spcPts val="1200"/>
              </a:spcAft>
            </a:pPr>
            <a:r>
              <a:rPr lang="en-US">
                <a:solidFill>
                  <a:srgbClr val="00529B"/>
                </a:solidFill>
              </a:rPr>
              <a:t>Plans with a low-performing star rating status must </a:t>
            </a:r>
            <a:br>
              <a:rPr lang="en-US">
                <a:solidFill>
                  <a:srgbClr val="00529B"/>
                </a:solidFill>
              </a:rPr>
            </a:br>
            <a:r>
              <a:rPr lang="en-US">
                <a:solidFill>
                  <a:srgbClr val="00529B"/>
                </a:solidFill>
              </a:rPr>
              <a:t>include a Low Performing Icon on all materials and explain what it means</a:t>
            </a:r>
          </a:p>
        </p:txBody>
      </p:sp>
      <p:pic>
        <p:nvPicPr>
          <p:cNvPr id="6" name="Picture 5">
            <a:extLst>
              <a:ext uri="{FF2B5EF4-FFF2-40B4-BE49-F238E27FC236}">
                <a16:creationId xmlns:a16="http://schemas.microsoft.com/office/drawing/2014/main" id="{0A864260-F413-4395-8C31-EB9181FDC59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2650" y="4214145"/>
            <a:ext cx="1178779" cy="950026"/>
          </a:xfrm>
          <a:prstGeom prst="rect">
            <a:avLst/>
          </a:prstGeom>
        </p:spPr>
      </p:pic>
      <p:sp>
        <p:nvSpPr>
          <p:cNvPr id="2" name="Slide Number Placeholder 5">
            <a:extLst>
              <a:ext uri="{FF2B5EF4-FFF2-40B4-BE49-F238E27FC236}">
                <a16:creationId xmlns:a16="http://schemas.microsoft.com/office/drawing/2014/main" id="{4C7C3751-C96A-BDBD-BAAE-4D7A03D8C83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45</a:t>
            </a:fld>
            <a:endParaRPr lang="en-US"/>
          </a:p>
        </p:txBody>
      </p:sp>
      <p:sp>
        <p:nvSpPr>
          <p:cNvPr id="3" name="Footer Placeholder 4">
            <a:extLst>
              <a:ext uri="{FF2B5EF4-FFF2-40B4-BE49-F238E27FC236}">
                <a16:creationId xmlns:a16="http://schemas.microsoft.com/office/drawing/2014/main" id="{B219F20B-4C38-251E-C013-86216A43EDA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8" name="Date Placeholder 3">
            <a:extLst>
              <a:ext uri="{FF2B5EF4-FFF2-40B4-BE49-F238E27FC236}">
                <a16:creationId xmlns:a16="http://schemas.microsoft.com/office/drawing/2014/main" id="{86EFCDC3-A3C3-065F-2ACD-ADB6247E93EC}"/>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357028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dirty="0">
                <a:latin typeface="Arial Black"/>
              </a:rPr>
              <a:t>Disclosure of Plan Information</a:t>
            </a:r>
            <a:br>
              <a:rPr lang="en-US" dirty="0">
                <a:latin typeface="Arial Black"/>
              </a:rPr>
            </a:br>
            <a:r>
              <a:rPr lang="en-US" dirty="0">
                <a:latin typeface="Arial Black"/>
              </a:rPr>
              <a:t>for New &amp; Renewing Members</a:t>
            </a:r>
          </a:p>
        </p:txBody>
      </p:sp>
      <p:sp>
        <p:nvSpPr>
          <p:cNvPr id="5" name="Content Placeholder 4">
            <a:extLst>
              <a:ext uri="{FF2B5EF4-FFF2-40B4-BE49-F238E27FC236}">
                <a16:creationId xmlns:a16="http://schemas.microsoft.com/office/drawing/2014/main" id="{DFBA85CA-C6C0-C847-EBFA-75AEC182DF7D}"/>
              </a:ext>
            </a:extLst>
          </p:cNvPr>
          <p:cNvSpPr>
            <a:spLocks noGrp="1"/>
          </p:cNvSpPr>
          <p:nvPr>
            <p:ph sz="quarter" idx="13"/>
          </p:nvPr>
        </p:nvSpPr>
        <p:spPr>
          <a:xfrm>
            <a:off x="838200" y="1437686"/>
            <a:ext cx="10515600" cy="4552950"/>
          </a:xfrm>
        </p:spPr>
        <p:txBody>
          <a:bodyPr/>
          <a:lstStyle/>
          <a:p>
            <a:pPr marL="0" lvl="0" indent="0" defTabSz="685800">
              <a:lnSpc>
                <a:spcPct val="100000"/>
              </a:lnSpc>
              <a:spcBef>
                <a:spcPts val="0"/>
              </a:spcBef>
              <a:spcAft>
                <a:spcPts val="1200"/>
              </a:spcAft>
              <a:buClrTx/>
              <a:buNone/>
            </a:pPr>
            <a:r>
              <a:rPr lang="en-US" sz="2800" b="1">
                <a:solidFill>
                  <a:srgbClr val="00529B"/>
                </a:solidFill>
              </a:rPr>
              <a:t>Notification of Availability of Electronic Materials:</a:t>
            </a:r>
          </a:p>
          <a:p>
            <a:pPr marL="548640" lvl="0" indent="-274320" defTabSz="685800">
              <a:lnSpc>
                <a:spcPct val="100000"/>
              </a:lnSpc>
              <a:spcBef>
                <a:spcPts val="0"/>
              </a:spcBef>
              <a:spcAft>
                <a:spcPts val="1200"/>
              </a:spcAft>
              <a:buClrTx/>
            </a:pPr>
            <a:r>
              <a:rPr lang="en-US" sz="2400">
                <a:solidFill>
                  <a:srgbClr val="2F5597"/>
                </a:solidFill>
              </a:rPr>
              <a:t>Describes how enrollees can access certain required materials online and how to request a hard copy.</a:t>
            </a:r>
          </a:p>
          <a:p>
            <a:pPr marL="548640" lvl="0" indent="-274320" defTabSz="685800">
              <a:lnSpc>
                <a:spcPct val="100000"/>
              </a:lnSpc>
              <a:spcBef>
                <a:spcPts val="0"/>
              </a:spcBef>
              <a:spcAft>
                <a:spcPts val="1200"/>
              </a:spcAft>
              <a:buClrTx/>
            </a:pPr>
            <a:r>
              <a:rPr lang="en-US" sz="2400">
                <a:solidFill>
                  <a:srgbClr val="2F5597"/>
                </a:solidFill>
              </a:rPr>
              <a:t>Notices must be sent in time for an enrollee to access the specified materials by October 15 of each year. Materials include:</a:t>
            </a:r>
          </a:p>
          <a:p>
            <a:pPr marL="822960" lvl="5" indent="-274320" defTabSz="685800">
              <a:lnSpc>
                <a:spcPct val="100000"/>
              </a:lnSpc>
              <a:spcBef>
                <a:spcPts val="0"/>
              </a:spcBef>
              <a:spcAft>
                <a:spcPts val="1200"/>
              </a:spcAft>
              <a:buSzPct val="100000"/>
            </a:pPr>
            <a:r>
              <a:rPr lang="en-US" sz="2000">
                <a:solidFill>
                  <a:srgbClr val="2F5597"/>
                </a:solidFill>
                <a:latin typeface="Arial" panose="020B0604020202020204" pitchFamily="34" charset="0"/>
                <a:cs typeface="Arial" panose="020B0604020202020204" pitchFamily="34" charset="0"/>
              </a:rPr>
              <a:t>Evidence of Coverage (EOC)</a:t>
            </a:r>
          </a:p>
          <a:p>
            <a:pPr marL="822960" lvl="5" indent="-274320" defTabSz="685800">
              <a:lnSpc>
                <a:spcPct val="100000"/>
              </a:lnSpc>
              <a:spcBef>
                <a:spcPts val="0"/>
              </a:spcBef>
              <a:spcAft>
                <a:spcPts val="1200"/>
              </a:spcAft>
              <a:buSzPct val="100000"/>
            </a:pPr>
            <a:r>
              <a:rPr lang="en-US" sz="2000">
                <a:solidFill>
                  <a:srgbClr val="2F5597"/>
                </a:solidFill>
                <a:latin typeface="Arial" panose="020B0604020202020204" pitchFamily="34" charset="0"/>
                <a:cs typeface="Arial" panose="020B0604020202020204" pitchFamily="34" charset="0"/>
              </a:rPr>
              <a:t>Pharmacy directory (for all plans offering a Part D benefit)</a:t>
            </a:r>
          </a:p>
          <a:p>
            <a:pPr marL="822960" lvl="5" indent="-274320" defTabSz="685800">
              <a:lnSpc>
                <a:spcPct val="100000"/>
              </a:lnSpc>
              <a:spcBef>
                <a:spcPts val="0"/>
              </a:spcBef>
              <a:spcAft>
                <a:spcPts val="1200"/>
              </a:spcAft>
              <a:buSzPct val="100000"/>
            </a:pPr>
            <a:r>
              <a:rPr lang="en-US" sz="2000">
                <a:solidFill>
                  <a:srgbClr val="2F5597"/>
                </a:solidFill>
                <a:latin typeface="Arial" panose="020B0604020202020204" pitchFamily="34" charset="0"/>
                <a:cs typeface="Arial" panose="020B0604020202020204" pitchFamily="34" charset="0"/>
              </a:rPr>
              <a:t>Provider directory (for all plan types except Part D plans)</a:t>
            </a:r>
          </a:p>
          <a:p>
            <a:pPr marL="822960" lvl="5" indent="-274320" defTabSz="685800">
              <a:lnSpc>
                <a:spcPct val="100000"/>
              </a:lnSpc>
              <a:spcBef>
                <a:spcPts val="0"/>
              </a:spcBef>
              <a:spcAft>
                <a:spcPts val="1200"/>
              </a:spcAft>
              <a:buSzPct val="100000"/>
            </a:pPr>
            <a:r>
              <a:rPr lang="en-US" sz="2000">
                <a:solidFill>
                  <a:srgbClr val="2F5597"/>
                </a:solidFill>
                <a:latin typeface="Arial" panose="020B0604020202020204" pitchFamily="34" charset="0"/>
                <a:cs typeface="Arial" panose="020B0604020202020204" pitchFamily="34" charset="0"/>
              </a:rPr>
              <a:t>Formulary (for plans offering a Part D benefit)</a:t>
            </a:r>
            <a:endParaRPr lang="en-US">
              <a:latin typeface="Arial" panose="020B0604020202020204" pitchFamily="34" charset="0"/>
              <a:cs typeface="Arial" panose="020B0604020202020204" pitchFamily="34" charset="0"/>
            </a:endParaRPr>
          </a:p>
        </p:txBody>
      </p:sp>
      <p:sp>
        <p:nvSpPr>
          <p:cNvPr id="2" name="Slide Number Placeholder 5">
            <a:extLst>
              <a:ext uri="{FF2B5EF4-FFF2-40B4-BE49-F238E27FC236}">
                <a16:creationId xmlns:a16="http://schemas.microsoft.com/office/drawing/2014/main" id="{D1DBEEE9-FA55-06C5-3FC2-8FE69BF60E1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46</a:t>
            </a:fld>
            <a:endParaRPr lang="en-US"/>
          </a:p>
        </p:txBody>
      </p:sp>
      <p:sp>
        <p:nvSpPr>
          <p:cNvPr id="3" name="Footer Placeholder 4">
            <a:extLst>
              <a:ext uri="{FF2B5EF4-FFF2-40B4-BE49-F238E27FC236}">
                <a16:creationId xmlns:a16="http://schemas.microsoft.com/office/drawing/2014/main" id="{7CD58FF6-5744-A155-9490-09CA576705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8" name="Date Placeholder 3">
            <a:extLst>
              <a:ext uri="{FF2B5EF4-FFF2-40B4-BE49-F238E27FC236}">
                <a16:creationId xmlns:a16="http://schemas.microsoft.com/office/drawing/2014/main" id="{3E2773A1-65C3-9B55-9096-FA89DA754DDD}"/>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41959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a:latin typeface="Arial Black"/>
              </a:rPr>
              <a:t>Disclosure of Plan Information</a:t>
            </a:r>
            <a:br>
              <a:rPr lang="en-US">
                <a:latin typeface="Arial Black"/>
              </a:rPr>
            </a:br>
            <a:r>
              <a:rPr lang="en-US">
                <a:latin typeface="Arial Black"/>
              </a:rPr>
              <a:t>for New &amp; Renewing Members (continued)</a:t>
            </a:r>
          </a:p>
        </p:txBody>
      </p:sp>
      <p:sp>
        <p:nvSpPr>
          <p:cNvPr id="5" name="Content Placeholder 4">
            <a:extLst>
              <a:ext uri="{FF2B5EF4-FFF2-40B4-BE49-F238E27FC236}">
                <a16:creationId xmlns:a16="http://schemas.microsoft.com/office/drawing/2014/main" id="{7607CCF7-9645-31EC-D37F-5B31CB8273BE}"/>
              </a:ext>
            </a:extLst>
          </p:cNvPr>
          <p:cNvSpPr>
            <a:spLocks noGrp="1"/>
          </p:cNvSpPr>
          <p:nvPr>
            <p:ph sz="quarter" idx="13"/>
          </p:nvPr>
        </p:nvSpPr>
        <p:spPr>
          <a:xfrm>
            <a:off x="838200" y="1437686"/>
            <a:ext cx="10096500" cy="4552950"/>
          </a:xfrm>
        </p:spPr>
        <p:txBody>
          <a:bodyPr/>
          <a:lstStyle/>
          <a:p>
            <a:pPr marL="274320" lvl="2" indent="-274320" defTabSz="685800">
              <a:lnSpc>
                <a:spcPct val="100000"/>
              </a:lnSpc>
              <a:spcBef>
                <a:spcPts val="0"/>
              </a:spcBef>
              <a:spcAft>
                <a:spcPts val="1200"/>
              </a:spcAft>
              <a:buSzPct val="100000"/>
              <a:buFont typeface="Wingdings" panose="05000000000000000000" pitchFamily="2" charset="2"/>
              <a:buChar char="§"/>
            </a:pPr>
            <a:r>
              <a:rPr lang="en-US" sz="2800">
                <a:solidFill>
                  <a:srgbClr val="00529B"/>
                </a:solidFill>
                <a:latin typeface="Arial" panose="020B0604020202020204" pitchFamily="34" charset="0"/>
                <a:cs typeface="Arial" panose="020B0604020202020204" pitchFamily="34" charset="0"/>
              </a:rPr>
              <a:t>Documents for new enrollees must be provided no later than 10 calendar days from confirmation of enrollment or the last day of the month before the effective date, whichever is later.</a:t>
            </a:r>
          </a:p>
          <a:p>
            <a:pPr marL="274320" lvl="2" indent="-274320" defTabSz="685800">
              <a:lnSpc>
                <a:spcPct val="100000"/>
              </a:lnSpc>
              <a:spcBef>
                <a:spcPts val="0"/>
              </a:spcBef>
              <a:spcAft>
                <a:spcPts val="1200"/>
              </a:spcAft>
              <a:buSzPct val="100000"/>
              <a:buFont typeface="Wingdings" panose="05000000000000000000" pitchFamily="2" charset="2"/>
              <a:buChar char="§"/>
            </a:pPr>
            <a:r>
              <a:rPr lang="en-US" sz="2800">
                <a:solidFill>
                  <a:srgbClr val="00529B"/>
                </a:solidFill>
                <a:latin typeface="Arial" panose="020B0604020202020204" pitchFamily="34" charset="0"/>
                <a:cs typeface="Arial" panose="020B0604020202020204" pitchFamily="34" charset="0"/>
              </a:rPr>
              <a:t>Required materials may be delivered electronically with prior consent from the enrollee. These include:</a:t>
            </a:r>
          </a:p>
          <a:p>
            <a:pPr marL="822960" lvl="2" indent="-274320" defTabSz="685800">
              <a:lnSpc>
                <a:spcPct val="100000"/>
              </a:lnSpc>
              <a:spcBef>
                <a:spcPts val="0"/>
              </a:spcBef>
              <a:spcAft>
                <a:spcPts val="1200"/>
              </a:spcAft>
              <a:buSzPct val="100000"/>
            </a:pPr>
            <a:r>
              <a:rPr lang="en-US" sz="2400">
                <a:solidFill>
                  <a:srgbClr val="00529B"/>
                </a:solidFill>
                <a:latin typeface="Arial" panose="020B0604020202020204" pitchFamily="34" charset="0"/>
                <a:cs typeface="Arial" panose="020B0604020202020204" pitchFamily="34" charset="0"/>
              </a:rPr>
              <a:t>Annual Notice of Change (ANOC)</a:t>
            </a:r>
          </a:p>
          <a:p>
            <a:pPr marL="822960" lvl="2" indent="-274320" defTabSz="685800">
              <a:lnSpc>
                <a:spcPct val="100000"/>
              </a:lnSpc>
              <a:spcBef>
                <a:spcPts val="0"/>
              </a:spcBef>
              <a:spcAft>
                <a:spcPts val="1200"/>
              </a:spcAft>
              <a:buSzPct val="100000"/>
            </a:pPr>
            <a:r>
              <a:rPr lang="en-US" sz="2400">
                <a:solidFill>
                  <a:srgbClr val="00529B"/>
                </a:solidFill>
                <a:latin typeface="Arial" panose="020B0604020202020204" pitchFamily="34" charset="0"/>
                <a:cs typeface="Arial" panose="020B0604020202020204" pitchFamily="34" charset="0"/>
              </a:rPr>
              <a:t>ANOC and EOC Errata</a:t>
            </a:r>
          </a:p>
          <a:p>
            <a:pPr marL="822960" lvl="2" indent="-274320" defTabSz="685800">
              <a:lnSpc>
                <a:spcPct val="100000"/>
              </a:lnSpc>
              <a:spcBef>
                <a:spcPts val="0"/>
              </a:spcBef>
              <a:spcAft>
                <a:spcPts val="1200"/>
              </a:spcAft>
              <a:buSzPct val="100000"/>
            </a:pPr>
            <a:r>
              <a:rPr lang="en-US" sz="2400">
                <a:solidFill>
                  <a:srgbClr val="00529B"/>
                </a:solidFill>
                <a:latin typeface="Arial" panose="020B0604020202020204" pitchFamily="34" charset="0"/>
                <a:cs typeface="Arial" panose="020B0604020202020204" pitchFamily="34" charset="0"/>
              </a:rPr>
              <a:t>Enrollment and Disenrollment notices</a:t>
            </a:r>
            <a:endParaRPr lang="en-US">
              <a:solidFill>
                <a:srgbClr val="00529B"/>
              </a:solidFill>
            </a:endParaRPr>
          </a:p>
        </p:txBody>
      </p:sp>
      <p:sp>
        <p:nvSpPr>
          <p:cNvPr id="2" name="Slide Number Placeholder 5">
            <a:extLst>
              <a:ext uri="{FF2B5EF4-FFF2-40B4-BE49-F238E27FC236}">
                <a16:creationId xmlns:a16="http://schemas.microsoft.com/office/drawing/2014/main" id="{6B70D62E-9855-2D0F-F20A-960DA7360C7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47</a:t>
            </a:fld>
            <a:endParaRPr lang="en-US"/>
          </a:p>
        </p:txBody>
      </p:sp>
      <p:sp>
        <p:nvSpPr>
          <p:cNvPr id="3" name="Footer Placeholder 4">
            <a:extLst>
              <a:ext uri="{FF2B5EF4-FFF2-40B4-BE49-F238E27FC236}">
                <a16:creationId xmlns:a16="http://schemas.microsoft.com/office/drawing/2014/main" id="{AFF680E5-2105-74B9-17F8-87E14B2CB4F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9" name="Date Placeholder 3">
            <a:extLst>
              <a:ext uri="{FF2B5EF4-FFF2-40B4-BE49-F238E27FC236}">
                <a16:creationId xmlns:a16="http://schemas.microsoft.com/office/drawing/2014/main" id="{C0F6DB4E-55B2-0C67-44BB-A9821477DE39}"/>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36428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455E-0E9C-A8F6-84BB-CED98110B1D1}"/>
              </a:ext>
            </a:extLst>
          </p:cNvPr>
          <p:cNvSpPr>
            <a:spLocks noGrp="1"/>
          </p:cNvSpPr>
          <p:nvPr>
            <p:ph type="title"/>
          </p:nvPr>
        </p:nvSpPr>
        <p:spPr/>
        <p:txBody>
          <a:bodyPr anchor="ctr">
            <a:normAutofit/>
          </a:bodyPr>
          <a:lstStyle/>
          <a:p>
            <a:r>
              <a:rPr lang="en-US" sz="3000" dirty="0"/>
              <a:t>Nominal Gift Reminders</a:t>
            </a:r>
          </a:p>
        </p:txBody>
      </p:sp>
      <p:sp>
        <p:nvSpPr>
          <p:cNvPr id="6" name="Content Placeholder 5">
            <a:extLst>
              <a:ext uri="{FF2B5EF4-FFF2-40B4-BE49-F238E27FC236}">
                <a16:creationId xmlns:a16="http://schemas.microsoft.com/office/drawing/2014/main" id="{09642BA4-A3C0-3353-8DB7-DBFD668C5E6A}"/>
              </a:ext>
            </a:extLst>
          </p:cNvPr>
          <p:cNvSpPr>
            <a:spLocks noGrp="1"/>
          </p:cNvSpPr>
          <p:nvPr>
            <p:ph sz="quarter" idx="13"/>
          </p:nvPr>
        </p:nvSpPr>
        <p:spPr/>
        <p:txBody>
          <a:bodyPr>
            <a:noAutofit/>
          </a:bodyPr>
          <a:lstStyle/>
          <a:p>
            <a:pPr marL="0" indent="0" defTabSz="685800">
              <a:lnSpc>
                <a:spcPct val="100000"/>
              </a:lnSpc>
              <a:spcBef>
                <a:spcPts val="0"/>
              </a:spcBef>
              <a:spcAft>
                <a:spcPts val="1200"/>
              </a:spcAft>
              <a:buNone/>
            </a:pPr>
            <a:r>
              <a:rPr lang="en-US" sz="2400" b="1" dirty="0">
                <a:solidFill>
                  <a:srgbClr val="00529B"/>
                </a:solidFill>
                <a:latin typeface="Arial"/>
                <a:cs typeface="Arial"/>
              </a:rPr>
              <a:t>Plans can offer nominal gifts to potential enrollees for marketing purposes:</a:t>
            </a:r>
            <a:endParaRPr lang="en-US" sz="2400" dirty="0"/>
          </a:p>
          <a:p>
            <a:pPr marL="548640" indent="-274320" defTabSz="685800">
              <a:lnSpc>
                <a:spcPct val="100000"/>
              </a:lnSpc>
              <a:spcBef>
                <a:spcPts val="0"/>
              </a:spcBef>
              <a:spcAft>
                <a:spcPts val="1200"/>
              </a:spcAft>
            </a:pPr>
            <a:r>
              <a:rPr lang="en-US" sz="2200" dirty="0">
                <a:solidFill>
                  <a:srgbClr val="00529B"/>
                </a:solidFill>
                <a:latin typeface="Arial"/>
                <a:cs typeface="Arial"/>
              </a:rPr>
              <a:t>Per item: $15 or less</a:t>
            </a:r>
          </a:p>
          <a:p>
            <a:pPr marL="548640" indent="-274320" defTabSz="685800">
              <a:lnSpc>
                <a:spcPct val="100000"/>
              </a:lnSpc>
              <a:spcBef>
                <a:spcPts val="0"/>
              </a:spcBef>
              <a:spcAft>
                <a:spcPts val="1200"/>
              </a:spcAft>
            </a:pPr>
            <a:r>
              <a:rPr lang="en-US" sz="2200" dirty="0">
                <a:solidFill>
                  <a:srgbClr val="00529B"/>
                </a:solidFill>
                <a:latin typeface="Arial"/>
                <a:cs typeface="Arial"/>
              </a:rPr>
              <a:t>Aggregate of all gifts, per person,</a:t>
            </a:r>
            <a:br>
              <a:rPr lang="en-US" sz="2200" dirty="0">
                <a:solidFill>
                  <a:srgbClr val="00529B"/>
                </a:solidFill>
                <a:latin typeface="Arial"/>
                <a:cs typeface="Arial"/>
              </a:rPr>
            </a:br>
            <a:r>
              <a:rPr lang="en-US" sz="2200" dirty="0">
                <a:solidFill>
                  <a:srgbClr val="00529B"/>
                </a:solidFill>
                <a:latin typeface="Arial"/>
                <a:cs typeface="Arial"/>
              </a:rPr>
              <a:t>per year: $75</a:t>
            </a:r>
            <a:endParaRPr lang="en-US" sz="2200" dirty="0">
              <a:solidFill>
                <a:srgbClr val="000000"/>
              </a:solidFill>
            </a:endParaRPr>
          </a:p>
          <a:p>
            <a:pPr marL="548640" indent="-274320" defTabSz="685800">
              <a:lnSpc>
                <a:spcPct val="100000"/>
              </a:lnSpc>
              <a:spcBef>
                <a:spcPts val="0"/>
              </a:spcBef>
              <a:spcAft>
                <a:spcPts val="1200"/>
              </a:spcAft>
            </a:pPr>
            <a:r>
              <a:rPr lang="en-US" sz="2200" dirty="0">
                <a:solidFill>
                  <a:srgbClr val="00529B"/>
                </a:solidFill>
                <a:latin typeface="Arial"/>
                <a:cs typeface="Arial"/>
              </a:rPr>
              <a:t>Given without discrimination and regardless </a:t>
            </a:r>
            <a:br>
              <a:rPr lang="en-US" sz="2200" dirty="0">
                <a:solidFill>
                  <a:srgbClr val="00529B"/>
                </a:solidFill>
                <a:latin typeface="Arial"/>
                <a:cs typeface="Arial"/>
              </a:rPr>
            </a:br>
            <a:r>
              <a:rPr lang="en-US" sz="2200" dirty="0">
                <a:solidFill>
                  <a:srgbClr val="00529B"/>
                </a:solidFill>
                <a:latin typeface="Arial"/>
                <a:cs typeface="Arial"/>
              </a:rPr>
              <a:t>of whether they enroll</a:t>
            </a:r>
            <a:endParaRPr lang="en-US" sz="2200" dirty="0"/>
          </a:p>
          <a:p>
            <a:pPr marL="548640" indent="-274320" defTabSz="685800">
              <a:lnSpc>
                <a:spcPct val="100000"/>
              </a:lnSpc>
              <a:spcBef>
                <a:spcPts val="0"/>
              </a:spcBef>
              <a:spcAft>
                <a:spcPts val="1200"/>
              </a:spcAft>
            </a:pPr>
            <a:r>
              <a:rPr lang="en-US" sz="2200" dirty="0">
                <a:solidFill>
                  <a:srgbClr val="00529B"/>
                </a:solidFill>
                <a:latin typeface="Arial"/>
                <a:cs typeface="Arial"/>
              </a:rPr>
              <a:t>Can’t be given contingent on enrollment in </a:t>
            </a:r>
            <a:br>
              <a:rPr lang="en-US" sz="2200" dirty="0">
                <a:solidFill>
                  <a:srgbClr val="00529B"/>
                </a:solidFill>
                <a:latin typeface="Arial"/>
                <a:cs typeface="Arial"/>
              </a:rPr>
            </a:br>
            <a:r>
              <a:rPr lang="en-US" sz="2200" dirty="0">
                <a:solidFill>
                  <a:srgbClr val="00529B"/>
                </a:solidFill>
                <a:latin typeface="Arial"/>
                <a:cs typeface="Arial"/>
              </a:rPr>
              <a:t>the plan</a:t>
            </a:r>
          </a:p>
          <a:p>
            <a:pPr marL="548640" indent="-274320" defTabSz="685800">
              <a:lnSpc>
                <a:spcPct val="100000"/>
              </a:lnSpc>
              <a:spcBef>
                <a:spcPts val="0"/>
              </a:spcBef>
              <a:spcAft>
                <a:spcPts val="1200"/>
              </a:spcAft>
            </a:pPr>
            <a:r>
              <a:rPr lang="en-US" sz="2200" dirty="0">
                <a:solidFill>
                  <a:srgbClr val="00529B"/>
                </a:solidFill>
                <a:latin typeface="Arial"/>
                <a:cs typeface="Arial"/>
              </a:rPr>
              <a:t>May not be in the form of cash or other </a:t>
            </a:r>
            <a:br>
              <a:rPr lang="en-US" sz="2200" dirty="0">
                <a:solidFill>
                  <a:srgbClr val="00529B"/>
                </a:solidFill>
                <a:latin typeface="Arial"/>
                <a:cs typeface="Arial"/>
              </a:rPr>
            </a:br>
            <a:r>
              <a:rPr lang="en-US" sz="2200" dirty="0">
                <a:solidFill>
                  <a:srgbClr val="00529B"/>
                </a:solidFill>
                <a:latin typeface="Arial"/>
                <a:cs typeface="Arial"/>
              </a:rPr>
              <a:t>monetary rebates</a:t>
            </a:r>
          </a:p>
        </p:txBody>
      </p:sp>
      <p:pic>
        <p:nvPicPr>
          <p:cNvPr id="10" name="Picture 9">
            <a:extLst>
              <a:ext uri="{FF2B5EF4-FFF2-40B4-BE49-F238E27FC236}">
                <a16:creationId xmlns:a16="http://schemas.microsoft.com/office/drawing/2014/main" id="{25E7047A-6CB0-4C92-9972-CD86DB998CE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4315" y="2583887"/>
            <a:ext cx="4147457" cy="2764971"/>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500263FA-C821-7999-1DF9-02C98C2BAE75}"/>
              </a:ext>
            </a:extLst>
          </p:cNvPr>
          <p:cNvSpPr>
            <a:spLocks noGrp="1"/>
          </p:cNvSpPr>
          <p:nvPr>
            <p:ph type="sldNum" sz="quarter" idx="12"/>
          </p:nvPr>
        </p:nvSpPr>
        <p:spPr/>
        <p:txBody>
          <a:bodyPr/>
          <a:lstStyle/>
          <a:p>
            <a:fld id="{0B2D781D-8844-5940-92D1-06EF0A7F581E}" type="slidenum">
              <a:rPr lang="en-US" smtClean="0"/>
              <a:pPr/>
              <a:t>48</a:t>
            </a:fld>
            <a:endParaRPr lang="en-US"/>
          </a:p>
        </p:txBody>
      </p:sp>
      <p:sp>
        <p:nvSpPr>
          <p:cNvPr id="3" name="Footer Placeholder 2">
            <a:extLst>
              <a:ext uri="{FF2B5EF4-FFF2-40B4-BE49-F238E27FC236}">
                <a16:creationId xmlns:a16="http://schemas.microsoft.com/office/drawing/2014/main" id="{51F56C34-9BC8-80D7-BA28-D180E9BBAB6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5" name="Date Placeholder 4">
            <a:extLst>
              <a:ext uri="{FF2B5EF4-FFF2-40B4-BE49-F238E27FC236}">
                <a16:creationId xmlns:a16="http://schemas.microsoft.com/office/drawing/2014/main" id="{188386B4-0038-E026-1352-CCBA6615A1E2}"/>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294128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a:t>Unsolicited Enrollee Contact</a:t>
            </a:r>
          </a:p>
        </p:txBody>
      </p:sp>
      <p:sp>
        <p:nvSpPr>
          <p:cNvPr id="6" name="Content Placeholder 5">
            <a:extLst>
              <a:ext uri="{FF2B5EF4-FFF2-40B4-BE49-F238E27FC236}">
                <a16:creationId xmlns:a16="http://schemas.microsoft.com/office/drawing/2014/main" id="{5281AB7E-AE40-8A76-233E-E5E9BF328669}"/>
              </a:ext>
            </a:extLst>
          </p:cNvPr>
          <p:cNvSpPr>
            <a:spLocks noGrp="1"/>
          </p:cNvSpPr>
          <p:nvPr>
            <p:ph sz="quarter" idx="13"/>
          </p:nvPr>
        </p:nvSpPr>
        <p:spPr>
          <a:xfrm>
            <a:off x="689132" y="1409700"/>
            <a:ext cx="3419856" cy="4583476"/>
          </a:xfrm>
          <a:prstGeom prst="roundRect">
            <a:avLst/>
          </a:prstGeom>
          <a:ln w="38100">
            <a:solidFill>
              <a:srgbClr val="00B050"/>
            </a:solidFill>
          </a:ln>
        </p:spPr>
        <p:txBody>
          <a:bodyPr tIns="1645920" bIns="0"/>
          <a:lstStyle/>
          <a:p>
            <a:pPr marL="0" lvl="0" indent="0" algn="ctr" defTabSz="685800">
              <a:lnSpc>
                <a:spcPct val="100000"/>
              </a:lnSpc>
              <a:spcBef>
                <a:spcPts val="0"/>
              </a:spcBef>
              <a:spcAft>
                <a:spcPts val="1200"/>
              </a:spcAft>
              <a:buClrTx/>
              <a:buNone/>
              <a:defRPr/>
            </a:pPr>
            <a:r>
              <a:rPr lang="en-US" sz="1900" b="1"/>
              <a:t>Allowed unsolicited marketing activities include:</a:t>
            </a:r>
          </a:p>
          <a:p>
            <a:pPr marL="274320" lvl="0" indent="-274320" defTabSz="685800">
              <a:lnSpc>
                <a:spcPct val="100000"/>
              </a:lnSpc>
              <a:spcBef>
                <a:spcPts val="0"/>
              </a:spcBef>
              <a:spcAft>
                <a:spcPts val="600"/>
              </a:spcAft>
              <a:buClrTx/>
              <a:buFont typeface="Wingdings" panose="02070309020205020404" pitchFamily="49" charset="0"/>
              <a:buChar char="§"/>
              <a:defRPr/>
            </a:pPr>
            <a:r>
              <a:rPr lang="en-US" sz="1800"/>
              <a:t>Conventional mail or other print media</a:t>
            </a:r>
          </a:p>
          <a:p>
            <a:pPr marL="274320" lvl="0" indent="-274320" defTabSz="685800">
              <a:lnSpc>
                <a:spcPct val="100000"/>
              </a:lnSpc>
              <a:spcBef>
                <a:spcPts val="0"/>
              </a:spcBef>
              <a:spcAft>
                <a:spcPts val="600"/>
              </a:spcAft>
              <a:buClrTx/>
              <a:buFont typeface="Wingdings" panose="02070309020205020404" pitchFamily="49" charset="0"/>
              <a:buChar char="§"/>
              <a:defRPr/>
            </a:pPr>
            <a:r>
              <a:rPr lang="en-US" sz="1800"/>
              <a:t>Email (must have an opt-out option)</a:t>
            </a:r>
          </a:p>
        </p:txBody>
      </p:sp>
      <p:pic>
        <p:nvPicPr>
          <p:cNvPr id="15" name="Picture 14">
            <a:extLst>
              <a:ext uri="{FF2B5EF4-FFF2-40B4-BE49-F238E27FC236}">
                <a16:creationId xmlns:a16="http://schemas.microsoft.com/office/drawing/2014/main" id="{0D70138D-4080-5C34-5AF7-1F7F173A3198}"/>
              </a:ext>
              <a:ext uri="{C183D7F6-B498-43B3-948B-1728B52AA6E4}">
                <adec:decorative xmlns:adec="http://schemas.microsoft.com/office/drawing/2017/decorative" val="1"/>
              </a:ext>
            </a:extLst>
          </p:cNvPr>
          <p:cNvPicPr preferRelativeResize="0">
            <a:picLocks noChangeAspect="1"/>
          </p:cNvPicPr>
          <p:nvPr/>
        </p:nvPicPr>
        <p:blipFill rotWithShape="1">
          <a:blip r:embed="rId4"/>
          <a:srcRect l="4197" t="16846" r="49978" b="14782"/>
          <a:stretch/>
        </p:blipFill>
        <p:spPr>
          <a:xfrm>
            <a:off x="1758980" y="1567518"/>
            <a:ext cx="1280160" cy="1280160"/>
          </a:xfrm>
          <a:prstGeom prst="rect">
            <a:avLst/>
          </a:prstGeom>
        </p:spPr>
      </p:pic>
      <p:sp>
        <p:nvSpPr>
          <p:cNvPr id="7" name="Content Placeholder 6">
            <a:extLst>
              <a:ext uri="{FF2B5EF4-FFF2-40B4-BE49-F238E27FC236}">
                <a16:creationId xmlns:a16="http://schemas.microsoft.com/office/drawing/2014/main" id="{A750C810-C121-C28B-D955-0D9FDDFE49F0}"/>
              </a:ext>
            </a:extLst>
          </p:cNvPr>
          <p:cNvSpPr>
            <a:spLocks noGrp="1"/>
          </p:cNvSpPr>
          <p:nvPr>
            <p:ph sz="quarter" idx="14"/>
          </p:nvPr>
        </p:nvSpPr>
        <p:spPr>
          <a:xfrm>
            <a:off x="4415398" y="1409700"/>
            <a:ext cx="3419856" cy="4583476"/>
          </a:xfrm>
          <a:prstGeom prst="roundRect">
            <a:avLst/>
          </a:prstGeom>
          <a:ln w="38100">
            <a:solidFill>
              <a:srgbClr val="FF0000"/>
            </a:solidFill>
          </a:ln>
        </p:spPr>
        <p:txBody>
          <a:bodyPr tIns="1645920" bIns="0">
            <a:normAutofit lnSpcReduction="10000"/>
          </a:bodyPr>
          <a:lstStyle/>
          <a:p>
            <a:pPr marL="0" lvl="0" indent="0" algn="ctr" defTabSz="685800">
              <a:lnSpc>
                <a:spcPct val="110000"/>
              </a:lnSpc>
              <a:spcBef>
                <a:spcPts val="0"/>
              </a:spcBef>
              <a:spcAft>
                <a:spcPts val="2400"/>
              </a:spcAft>
              <a:buClrTx/>
              <a:buNone/>
              <a:defRPr/>
            </a:pPr>
            <a:r>
              <a:rPr lang="en-US" sz="1900" b="1"/>
              <a:t>Prohibited unsolicited marketing activities:</a:t>
            </a:r>
            <a:endParaRPr lang="en-US" sz="1300"/>
          </a:p>
          <a:p>
            <a:pPr marL="274320" lvl="0" indent="-274320" defTabSz="685800">
              <a:lnSpc>
                <a:spcPct val="100000"/>
              </a:lnSpc>
              <a:spcBef>
                <a:spcPts val="0"/>
              </a:spcBef>
              <a:spcAft>
                <a:spcPts val="600"/>
              </a:spcAft>
              <a:buClrTx/>
              <a:buFont typeface="Wingdings" panose="02070309020205020404" pitchFamily="49" charset="0"/>
              <a:buChar char="§"/>
              <a:defRPr/>
            </a:pPr>
            <a:r>
              <a:rPr lang="en-US" sz="1800"/>
              <a:t>Door-to-door solicitation</a:t>
            </a:r>
          </a:p>
          <a:p>
            <a:pPr marL="274320" lvl="0" indent="-274320" defTabSz="685800">
              <a:lnSpc>
                <a:spcPct val="100000"/>
              </a:lnSpc>
              <a:spcBef>
                <a:spcPts val="0"/>
              </a:spcBef>
              <a:spcAft>
                <a:spcPts val="600"/>
              </a:spcAft>
              <a:buClrTx/>
              <a:buFont typeface="Wingdings" panose="02070309020205020404" pitchFamily="49" charset="0"/>
              <a:buChar char="§"/>
              <a:defRPr/>
            </a:pPr>
            <a:r>
              <a:rPr lang="en-US" sz="1800"/>
              <a:t>In health care common areas</a:t>
            </a:r>
          </a:p>
          <a:p>
            <a:pPr marL="274320" lvl="0" indent="-274320" defTabSz="685800">
              <a:lnSpc>
                <a:spcPct val="100000"/>
              </a:lnSpc>
              <a:spcBef>
                <a:spcPts val="0"/>
              </a:spcBef>
              <a:spcAft>
                <a:spcPts val="600"/>
              </a:spcAft>
              <a:buClrTx/>
              <a:buFont typeface="Wingdings" panose="02070309020205020404" pitchFamily="49" charset="0"/>
              <a:buChar char="§"/>
              <a:defRPr/>
            </a:pPr>
            <a:r>
              <a:rPr lang="en-US" sz="1800"/>
              <a:t>Direct social (social media)</a:t>
            </a:r>
          </a:p>
          <a:p>
            <a:pPr marL="274320" lvl="0" indent="-274320" defTabSz="685800">
              <a:lnSpc>
                <a:spcPct val="100000"/>
              </a:lnSpc>
              <a:spcBef>
                <a:spcPts val="0"/>
              </a:spcBef>
              <a:spcAft>
                <a:spcPts val="600"/>
              </a:spcAft>
              <a:buClrTx/>
              <a:buFont typeface="Wingdings" panose="02070309020205020404" pitchFamily="49" charset="0"/>
              <a:buChar char="§"/>
              <a:defRPr/>
            </a:pPr>
            <a:r>
              <a:rPr lang="en-US" sz="1800"/>
              <a:t>Cold calls</a:t>
            </a:r>
          </a:p>
        </p:txBody>
      </p:sp>
      <p:pic>
        <p:nvPicPr>
          <p:cNvPr id="16" name="Picture 15">
            <a:extLst>
              <a:ext uri="{FF2B5EF4-FFF2-40B4-BE49-F238E27FC236}">
                <a16:creationId xmlns:a16="http://schemas.microsoft.com/office/drawing/2014/main" id="{2A3AD82C-6270-1AF7-A65B-D96D1D1ECFB2}"/>
              </a:ext>
              <a:ext uri="{C183D7F6-B498-43B3-948B-1728B52AA6E4}">
                <adec:decorative xmlns:adec="http://schemas.microsoft.com/office/drawing/2017/decorative" val="1"/>
              </a:ext>
            </a:extLst>
          </p:cNvPr>
          <p:cNvPicPr preferRelativeResize="0">
            <a:picLocks noChangeAspect="1"/>
          </p:cNvPicPr>
          <p:nvPr/>
        </p:nvPicPr>
        <p:blipFill rotWithShape="1">
          <a:blip r:embed="rId4"/>
          <a:srcRect l="51146" t="16760" r="4053" b="16159"/>
          <a:stretch/>
        </p:blipFill>
        <p:spPr>
          <a:xfrm>
            <a:off x="5485246" y="1567518"/>
            <a:ext cx="1280160" cy="1280160"/>
          </a:xfrm>
          <a:prstGeom prst="rect">
            <a:avLst/>
          </a:prstGeom>
        </p:spPr>
      </p:pic>
      <p:sp>
        <p:nvSpPr>
          <p:cNvPr id="8" name="Content Placeholder 7">
            <a:extLst>
              <a:ext uri="{FF2B5EF4-FFF2-40B4-BE49-F238E27FC236}">
                <a16:creationId xmlns:a16="http://schemas.microsoft.com/office/drawing/2014/main" id="{10CAC7FA-2A6A-4361-405C-B7F318DFE4D6}"/>
              </a:ext>
            </a:extLst>
          </p:cNvPr>
          <p:cNvSpPr>
            <a:spLocks noGrp="1"/>
          </p:cNvSpPr>
          <p:nvPr>
            <p:ph sz="quarter" idx="15"/>
          </p:nvPr>
        </p:nvSpPr>
        <p:spPr>
          <a:xfrm>
            <a:off x="8141663" y="1409700"/>
            <a:ext cx="3419856" cy="4583476"/>
          </a:xfrm>
          <a:prstGeom prst="roundRect">
            <a:avLst/>
          </a:prstGeom>
          <a:ln w="38100">
            <a:solidFill>
              <a:srgbClr val="FF0000"/>
            </a:solidFill>
          </a:ln>
        </p:spPr>
        <p:txBody>
          <a:bodyPr tIns="1645920" bIns="0"/>
          <a:lstStyle/>
          <a:p>
            <a:pPr marL="0" lvl="0" indent="0" algn="ctr">
              <a:lnSpc>
                <a:spcPct val="100000"/>
              </a:lnSpc>
              <a:spcBef>
                <a:spcPts val="0"/>
              </a:spcBef>
              <a:spcAft>
                <a:spcPts val="2400"/>
              </a:spcAft>
              <a:buClrTx/>
              <a:buNone/>
              <a:defRPr/>
            </a:pPr>
            <a:r>
              <a:rPr lang="en-US" sz="1900" b="1"/>
              <a:t>Can’t market non-health-related products, like:</a:t>
            </a:r>
          </a:p>
          <a:p>
            <a:pPr marL="274320" indent="-274320">
              <a:lnSpc>
                <a:spcPct val="100000"/>
              </a:lnSpc>
              <a:spcBef>
                <a:spcPts val="0"/>
              </a:spcBef>
              <a:spcAft>
                <a:spcPts val="1200"/>
              </a:spcAft>
              <a:buClrTx/>
              <a:defRPr/>
            </a:pPr>
            <a:r>
              <a:rPr lang="en-US" sz="1800"/>
              <a:t>Annuities</a:t>
            </a:r>
          </a:p>
          <a:p>
            <a:pPr marL="274320" indent="-274320">
              <a:lnSpc>
                <a:spcPct val="100000"/>
              </a:lnSpc>
              <a:spcBef>
                <a:spcPts val="0"/>
              </a:spcBef>
              <a:spcAft>
                <a:spcPts val="1200"/>
              </a:spcAft>
              <a:buClrTx/>
              <a:defRPr/>
            </a:pPr>
            <a:r>
              <a:rPr lang="en-US" sz="1800"/>
              <a:t>Life insurance</a:t>
            </a:r>
          </a:p>
          <a:p>
            <a:pPr marL="274320" indent="-274320">
              <a:lnSpc>
                <a:spcPct val="100000"/>
              </a:lnSpc>
              <a:spcBef>
                <a:spcPts val="0"/>
              </a:spcBef>
              <a:spcAft>
                <a:spcPts val="1200"/>
              </a:spcAft>
              <a:buClrTx/>
              <a:defRPr/>
            </a:pPr>
            <a:r>
              <a:rPr lang="en-US" sz="1800"/>
              <a:t>Other products</a:t>
            </a:r>
          </a:p>
        </p:txBody>
      </p:sp>
      <p:pic>
        <p:nvPicPr>
          <p:cNvPr id="17" name="Picture 16">
            <a:extLst>
              <a:ext uri="{FF2B5EF4-FFF2-40B4-BE49-F238E27FC236}">
                <a16:creationId xmlns:a16="http://schemas.microsoft.com/office/drawing/2014/main" id="{80F02E43-F7F7-66E5-1830-65255F3C4F61}"/>
              </a:ext>
              <a:ext uri="{C183D7F6-B498-43B3-948B-1728B52AA6E4}">
                <adec:decorative xmlns:adec="http://schemas.microsoft.com/office/drawing/2017/decorative" val="1"/>
              </a:ext>
            </a:extLst>
          </p:cNvPr>
          <p:cNvPicPr preferRelativeResize="0">
            <a:picLocks noChangeAspect="1"/>
          </p:cNvPicPr>
          <p:nvPr/>
        </p:nvPicPr>
        <p:blipFill rotWithShape="1">
          <a:blip r:embed="rId4"/>
          <a:srcRect l="51146" t="16760" r="4053" b="16159"/>
          <a:stretch/>
        </p:blipFill>
        <p:spPr>
          <a:xfrm>
            <a:off x="9215401" y="1567518"/>
            <a:ext cx="1280160" cy="1280160"/>
          </a:xfrm>
          <a:prstGeom prst="rect">
            <a:avLst/>
          </a:prstGeom>
        </p:spPr>
      </p:pic>
      <p:sp>
        <p:nvSpPr>
          <p:cNvPr id="2" name="Slide Number Placeholder 5">
            <a:extLst>
              <a:ext uri="{FF2B5EF4-FFF2-40B4-BE49-F238E27FC236}">
                <a16:creationId xmlns:a16="http://schemas.microsoft.com/office/drawing/2014/main" id="{74D23ED4-9F48-1630-61F3-5A2FAA9B7E9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49</a:t>
            </a:fld>
            <a:endParaRPr lang="en-US"/>
          </a:p>
        </p:txBody>
      </p:sp>
      <p:sp>
        <p:nvSpPr>
          <p:cNvPr id="3" name="Footer Placeholder 4">
            <a:extLst>
              <a:ext uri="{FF2B5EF4-FFF2-40B4-BE49-F238E27FC236}">
                <a16:creationId xmlns:a16="http://schemas.microsoft.com/office/drawing/2014/main" id="{EE22DEF7-806B-4112-D893-37E37F61ED6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13" name="Date Placeholder 3">
            <a:extLst>
              <a:ext uri="{FF2B5EF4-FFF2-40B4-BE49-F238E27FC236}">
                <a16:creationId xmlns:a16="http://schemas.microsoft.com/office/drawing/2014/main" id="{A7A3F47A-63FD-CB9F-AD83-A91F20A50DCE}"/>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303232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2701"/>
            <a:ext cx="12192000" cy="949200"/>
          </a:xfrm>
        </p:spPr>
        <p:txBody>
          <a:bodyPr anchor="ctr">
            <a:normAutofit/>
          </a:bodyPr>
          <a:lstStyle/>
          <a:p>
            <a:r>
              <a:rPr lang="en-US" sz="3000"/>
              <a:t>Lesson 1 Objectives</a:t>
            </a:r>
          </a:p>
        </p:txBody>
      </p:sp>
      <p:sp>
        <p:nvSpPr>
          <p:cNvPr id="13" name="Content Placeholder 12"/>
          <p:cNvSpPr>
            <a:spLocks noGrp="1"/>
          </p:cNvSpPr>
          <p:nvPr>
            <p:ph type="body" sz="quarter" idx="4294967295"/>
          </p:nvPr>
        </p:nvSpPr>
        <p:spPr>
          <a:xfrm>
            <a:off x="914400" y="1371600"/>
            <a:ext cx="10644188" cy="4167187"/>
          </a:xfrm>
        </p:spPr>
        <p:txBody>
          <a:bodyPr>
            <a:noAutofit/>
          </a:bodyPr>
          <a:lstStyle/>
          <a:p>
            <a:pPr marL="0" lvl="0" indent="0" defTabSz="685800">
              <a:lnSpc>
                <a:spcPct val="100000"/>
              </a:lnSpc>
              <a:spcBef>
                <a:spcPts val="0"/>
              </a:spcBef>
              <a:spcAft>
                <a:spcPts val="1200"/>
              </a:spcAft>
              <a:buFont typeface="Wingdings" pitchFamily="2" charset="2"/>
              <a:buNone/>
            </a:pPr>
            <a:r>
              <a:rPr lang="en-US" sz="2800" b="1">
                <a:solidFill>
                  <a:srgbClr val="00529B"/>
                </a:solidFill>
              </a:rPr>
              <a:t>At the end of this lesson, you’ll be able to:</a:t>
            </a:r>
          </a:p>
          <a:p>
            <a:pPr marL="548640" indent="-274320" defTabSz="685800">
              <a:lnSpc>
                <a:spcPct val="100000"/>
              </a:lnSpc>
              <a:spcBef>
                <a:spcPts val="0"/>
              </a:spcBef>
              <a:spcAft>
                <a:spcPts val="1200"/>
              </a:spcAft>
            </a:pPr>
            <a:r>
              <a:rPr lang="en-US" sz="2400">
                <a:solidFill>
                  <a:srgbClr val="00529B"/>
                </a:solidFill>
              </a:rPr>
              <a:t>Describe Medicare Advantage Plans and how they work</a:t>
            </a:r>
          </a:p>
          <a:p>
            <a:pPr marL="548640" indent="-274320" defTabSz="685800">
              <a:lnSpc>
                <a:spcPct val="100000"/>
              </a:lnSpc>
              <a:spcBef>
                <a:spcPts val="0"/>
              </a:spcBef>
              <a:spcAft>
                <a:spcPts val="1200"/>
              </a:spcAft>
            </a:pPr>
            <a:r>
              <a:rPr lang="en-US" sz="2400">
                <a:solidFill>
                  <a:srgbClr val="00529B"/>
                </a:solidFill>
              </a:rPr>
              <a:t>Compare and contrast types of Medicare Advantage Plans</a:t>
            </a:r>
          </a:p>
          <a:p>
            <a:pPr marL="548640" indent="-274320" defTabSz="685800">
              <a:lnSpc>
                <a:spcPct val="100000"/>
              </a:lnSpc>
              <a:spcBef>
                <a:spcPts val="0"/>
              </a:spcBef>
              <a:spcAft>
                <a:spcPts val="1200"/>
              </a:spcAft>
            </a:pPr>
            <a:r>
              <a:rPr lang="en-US" sz="2400">
                <a:solidFill>
                  <a:srgbClr val="00529B"/>
                </a:solidFill>
              </a:rPr>
              <a:t>Explain costs associated with Medicare Advantage Plans</a:t>
            </a:r>
          </a:p>
          <a:p>
            <a:pPr marL="548640" indent="-274320" defTabSz="685800">
              <a:lnSpc>
                <a:spcPct val="100000"/>
              </a:lnSpc>
              <a:spcBef>
                <a:spcPts val="0"/>
              </a:spcBef>
              <a:spcAft>
                <a:spcPts val="1200"/>
              </a:spcAft>
            </a:pPr>
            <a:r>
              <a:rPr lang="en-US" sz="2400">
                <a:solidFill>
                  <a:srgbClr val="00529B"/>
                </a:solidFill>
              </a:rPr>
              <a:t>Describe Medicare Advantage Plan eligibility requirements</a:t>
            </a:r>
          </a:p>
          <a:p>
            <a:pPr marL="548640" indent="-274320" defTabSz="685800">
              <a:lnSpc>
                <a:spcPct val="100000"/>
              </a:lnSpc>
              <a:spcBef>
                <a:spcPts val="0"/>
              </a:spcBef>
              <a:spcAft>
                <a:spcPts val="1200"/>
              </a:spcAft>
            </a:pPr>
            <a:r>
              <a:rPr lang="en-US" sz="2400">
                <a:solidFill>
                  <a:srgbClr val="00529B"/>
                </a:solidFill>
              </a:rPr>
              <a:t>Explain how and when you can join or switch Medicare Advantage Plans</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93426"/>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a:t>
            </a:fld>
            <a:endParaRPr lang="en-US"/>
          </a:p>
        </p:txBody>
      </p:sp>
      <p:sp>
        <p:nvSpPr>
          <p:cNvPr id="5" name="Footer Placeholder 4">
            <a:extLst>
              <a:ext uri="{FF2B5EF4-FFF2-40B4-BE49-F238E27FC236}">
                <a16:creationId xmlns:a16="http://schemas.microsoft.com/office/drawing/2014/main" id="{59947857-69D2-7E49-B8BA-12BDADCFB697}"/>
              </a:ext>
              <a:ext uri="{C183D7F6-B498-43B3-948B-1728B52AA6E4}">
                <adec:decorative xmlns:adec="http://schemas.microsoft.com/office/drawing/2017/decorative" val="1"/>
              </a:ext>
            </a:extLst>
          </p:cNvPr>
          <p:cNvSpPr>
            <a:spLocks noGrp="1"/>
          </p:cNvSpPr>
          <p:nvPr>
            <p:ph type="ftr" sz="quarter" idx="11"/>
          </p:nvPr>
        </p:nvSpPr>
        <p:spPr>
          <a:xfrm>
            <a:off x="4038600" y="6492571"/>
            <a:ext cx="4114800" cy="365125"/>
          </a:xfrm>
        </p:spPr>
        <p:txBody>
          <a:bodyPr/>
          <a:lstStyle/>
          <a:p>
            <a:r>
              <a:rPr lang="en-US">
                <a:latin typeface="Arial"/>
                <a:cs typeface="Arial"/>
              </a:rPr>
              <a:t>Medicare Advantage &amp; Other Medicare Health Plans</a:t>
            </a:r>
          </a:p>
        </p:txBody>
      </p:sp>
      <p:sp>
        <p:nvSpPr>
          <p:cNvPr id="4" name="Date Placeholder 3">
            <a:extLst>
              <a:ext uri="{FF2B5EF4-FFF2-40B4-BE49-F238E27FC236}">
                <a16:creationId xmlns:a16="http://schemas.microsoft.com/office/drawing/2014/main" id="{FFE0F7BA-B7CB-CC44-A510-4BEEF236974B}"/>
              </a:ext>
              <a:ext uri="{C183D7F6-B498-43B3-948B-1728B52AA6E4}">
                <adec:decorative xmlns:adec="http://schemas.microsoft.com/office/drawing/2017/decorative" val="1"/>
              </a:ext>
            </a:extLst>
          </p:cNvPr>
          <p:cNvSpPr>
            <a:spLocks noGrp="1"/>
          </p:cNvSpPr>
          <p:nvPr>
            <p:ph type="dt" sz="half" idx="10"/>
          </p:nvPr>
        </p:nvSpPr>
        <p:spPr>
          <a:xfrm>
            <a:off x="838200" y="6492571"/>
            <a:ext cx="2743200" cy="365125"/>
          </a:xfrm>
        </p:spPr>
        <p:txBody>
          <a:bodyPr/>
          <a:lstStyle/>
          <a:p>
            <a:r>
              <a:rPr lang="en-US"/>
              <a:t>March 2025</a:t>
            </a:r>
          </a:p>
        </p:txBody>
      </p:sp>
    </p:spTree>
    <p:custDataLst>
      <p:tags r:id="rId1"/>
    </p:custDataLst>
    <p:extLst>
      <p:ext uri="{BB962C8B-B14F-4D97-AF65-F5344CB8AC3E}">
        <p14:creationId xmlns:p14="http://schemas.microsoft.com/office/powerpoint/2010/main" val="710412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2800"/>
              <a:t>NEW: Personal Data Protections </a:t>
            </a:r>
            <a:br>
              <a:rPr lang="en-US" sz="2800"/>
            </a:br>
            <a:r>
              <a:rPr lang="en-US" sz="2800"/>
              <a:t>for People with Medicare</a:t>
            </a:r>
          </a:p>
        </p:txBody>
      </p:sp>
      <p:sp>
        <p:nvSpPr>
          <p:cNvPr id="18" name="Content Placeholder 4">
            <a:extLst>
              <a:ext uri="{FF2B5EF4-FFF2-40B4-BE49-F238E27FC236}">
                <a16:creationId xmlns:a16="http://schemas.microsoft.com/office/drawing/2014/main" id="{04C2F4A3-16EB-3F24-24EE-686162913125}"/>
              </a:ext>
            </a:extLst>
          </p:cNvPr>
          <p:cNvSpPr>
            <a:spLocks noGrp="1"/>
          </p:cNvSpPr>
          <p:nvPr>
            <p:ph sz="quarter" idx="13"/>
          </p:nvPr>
        </p:nvSpPr>
        <p:spPr>
          <a:xfrm>
            <a:off x="838200" y="1437686"/>
            <a:ext cx="10096500" cy="4552950"/>
          </a:xfrm>
        </p:spPr>
        <p:txBody>
          <a:bodyPr/>
          <a:lstStyle/>
          <a:p>
            <a:pPr marL="0" lvl="0" indent="0">
              <a:lnSpc>
                <a:spcPct val="100000"/>
              </a:lnSpc>
              <a:spcBef>
                <a:spcPts val="0"/>
              </a:spcBef>
              <a:spcAft>
                <a:spcPts val="1200"/>
              </a:spcAft>
              <a:buNone/>
            </a:pPr>
            <a:r>
              <a:rPr lang="en-US" sz="2400" b="1"/>
              <a:t>Requires that personal data collected by a Third-Party Marketing Organization (TPMO) for marketing or enrolling a person with Medicare into a Medicare Advantage Plan or Part D plan may only be shared with another TPMO when prior expressed written consent is given by the individual </a:t>
            </a:r>
          </a:p>
          <a:p>
            <a:pPr marL="548640" indent="-274320">
              <a:lnSpc>
                <a:spcPct val="100000"/>
              </a:lnSpc>
              <a:spcBef>
                <a:spcPts val="0"/>
              </a:spcBef>
              <a:spcAft>
                <a:spcPts val="1200"/>
              </a:spcAft>
            </a:pPr>
            <a:r>
              <a:rPr lang="en-US">
                <a:solidFill>
                  <a:srgbClr val="00529B"/>
                </a:solidFill>
              </a:rPr>
              <a:t>The TMPO must get written consent through a transparent, and prominently placed, disclosure from the individual to share the information and be contacted for marketing or enrollment purposes.</a:t>
            </a:r>
          </a:p>
          <a:p>
            <a:pPr marL="548640" indent="-274320">
              <a:lnSpc>
                <a:spcPct val="100000"/>
              </a:lnSpc>
              <a:spcBef>
                <a:spcPts val="0"/>
              </a:spcBef>
              <a:spcAft>
                <a:spcPts val="1200"/>
              </a:spcAft>
            </a:pPr>
            <a:r>
              <a:rPr lang="en-US">
                <a:solidFill>
                  <a:srgbClr val="00529B"/>
                </a:solidFill>
              </a:rPr>
              <a:t>Consent must be given separately for each TPMO that gets the data (one-to-one consent).</a:t>
            </a:r>
          </a:p>
          <a:p>
            <a:pPr marL="274320" lvl="2" indent="-274320" defTabSz="685800">
              <a:lnSpc>
                <a:spcPct val="100000"/>
              </a:lnSpc>
              <a:spcBef>
                <a:spcPts val="0"/>
              </a:spcBef>
              <a:spcAft>
                <a:spcPts val="1200"/>
              </a:spcAft>
              <a:buSzPct val="100000"/>
              <a:buFont typeface="Wingdings" panose="05000000000000000000" pitchFamily="2" charset="2"/>
              <a:buChar char="§"/>
            </a:pPr>
            <a:endParaRPr lang="en-US">
              <a:solidFill>
                <a:srgbClr val="00529B"/>
              </a:solidFill>
            </a:endParaRPr>
          </a:p>
        </p:txBody>
      </p:sp>
      <p:sp>
        <p:nvSpPr>
          <p:cNvPr id="2" name="Slide Number Placeholder 5">
            <a:extLst>
              <a:ext uri="{FF2B5EF4-FFF2-40B4-BE49-F238E27FC236}">
                <a16:creationId xmlns:a16="http://schemas.microsoft.com/office/drawing/2014/main" id="{74D23ED4-9F48-1630-61F3-5A2FAA9B7E9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50</a:t>
            </a:fld>
            <a:endParaRPr lang="en-US"/>
          </a:p>
        </p:txBody>
      </p:sp>
      <p:sp>
        <p:nvSpPr>
          <p:cNvPr id="3" name="Footer Placeholder 4">
            <a:extLst>
              <a:ext uri="{FF2B5EF4-FFF2-40B4-BE49-F238E27FC236}">
                <a16:creationId xmlns:a16="http://schemas.microsoft.com/office/drawing/2014/main" id="{EE22DEF7-806B-4112-D893-37E37F61ED6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13" name="Date Placeholder 3">
            <a:extLst>
              <a:ext uri="{FF2B5EF4-FFF2-40B4-BE49-F238E27FC236}">
                <a16:creationId xmlns:a16="http://schemas.microsoft.com/office/drawing/2014/main" id="{A7A3F47A-63FD-CB9F-AD83-A91F20A50DCE}"/>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287160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62B6-471C-DE36-BE20-177539854E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B20560-6F10-F446-5787-E8F691A22EDB}"/>
              </a:ext>
            </a:extLst>
          </p:cNvPr>
          <p:cNvSpPr>
            <a:spLocks noGrp="1"/>
          </p:cNvSpPr>
          <p:nvPr>
            <p:ph type="title"/>
          </p:nvPr>
        </p:nvSpPr>
        <p:spPr/>
        <p:txBody>
          <a:bodyPr anchor="ctr">
            <a:normAutofit/>
          </a:bodyPr>
          <a:lstStyle/>
          <a:p>
            <a:r>
              <a:rPr lang="en-US" sz="3000" dirty="0"/>
              <a:t>Scope of Appointment Reminders</a:t>
            </a:r>
          </a:p>
        </p:txBody>
      </p:sp>
      <p:sp>
        <p:nvSpPr>
          <p:cNvPr id="5" name="Content Placeholder 4">
            <a:extLst>
              <a:ext uri="{FF2B5EF4-FFF2-40B4-BE49-F238E27FC236}">
                <a16:creationId xmlns:a16="http://schemas.microsoft.com/office/drawing/2014/main" id="{F463940A-98DF-FEC7-BDD4-96AF30766A01}"/>
              </a:ext>
            </a:extLst>
          </p:cNvPr>
          <p:cNvSpPr>
            <a:spLocks noGrp="1"/>
          </p:cNvSpPr>
          <p:nvPr>
            <p:ph sz="quarter" idx="13"/>
          </p:nvPr>
        </p:nvSpPr>
        <p:spPr>
          <a:xfrm>
            <a:off x="1213743" y="1653039"/>
            <a:ext cx="2871216" cy="4206240"/>
          </a:xfrm>
          <a:prstGeom prst="roundRect">
            <a:avLst/>
          </a:prstGeom>
          <a:ln w="38100">
            <a:solidFill>
              <a:schemeClr val="accent1"/>
            </a:solidFill>
          </a:ln>
        </p:spPr>
        <p:txBody>
          <a:bodyPr lIns="0" tIns="2194560" rIns="0">
            <a:noAutofit/>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Form or recorded call must specify product type to be discussed</a:t>
            </a:r>
          </a:p>
        </p:txBody>
      </p:sp>
      <p:pic>
        <p:nvPicPr>
          <p:cNvPr id="13" name="Picture 12">
            <a:extLst>
              <a:ext uri="{FF2B5EF4-FFF2-40B4-BE49-F238E27FC236}">
                <a16:creationId xmlns:a16="http://schemas.microsoft.com/office/drawing/2014/main" id="{1F7CDFC2-57D1-B4E0-AF62-2F926CEBBB0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23163" y="1898817"/>
            <a:ext cx="2852376" cy="1894114"/>
          </a:xfrm>
          <a:prstGeom prst="rect">
            <a:avLst/>
          </a:prstGeom>
          <a:ln>
            <a:noFill/>
          </a:ln>
          <a:effectLst>
            <a:softEdge rad="112500"/>
          </a:effectLst>
        </p:spPr>
      </p:pic>
      <p:sp>
        <p:nvSpPr>
          <p:cNvPr id="8" name="Content Placeholder 7">
            <a:extLst>
              <a:ext uri="{FF2B5EF4-FFF2-40B4-BE49-F238E27FC236}">
                <a16:creationId xmlns:a16="http://schemas.microsoft.com/office/drawing/2014/main" id="{2FDDA872-2D06-D039-1D6E-DCDF488E33D5}"/>
              </a:ext>
            </a:extLst>
          </p:cNvPr>
          <p:cNvSpPr>
            <a:spLocks noGrp="1"/>
          </p:cNvSpPr>
          <p:nvPr>
            <p:ph sz="quarter" idx="14"/>
          </p:nvPr>
        </p:nvSpPr>
        <p:spPr>
          <a:xfrm>
            <a:off x="4660392" y="1653039"/>
            <a:ext cx="2871216" cy="4206240"/>
          </a:xfrm>
          <a:prstGeom prst="roundRect">
            <a:avLst/>
          </a:prstGeom>
          <a:ln w="38100">
            <a:solidFill>
              <a:schemeClr val="accent1"/>
            </a:solidFill>
          </a:ln>
        </p:spPr>
        <p:txBody>
          <a:bodyPr lIns="0" tIns="2194560" rIns="0">
            <a:noAutofit/>
          </a:bodyPr>
          <a:lstStyle/>
          <a:p>
            <a:pPr marL="0" indent="0" algn="ctr">
              <a:lnSpc>
                <a:spcPct val="100000"/>
              </a:lnSpc>
              <a:spcBef>
                <a:spcPts val="0"/>
              </a:spcBef>
              <a:spcAft>
                <a:spcPts val="600"/>
              </a:spcAft>
              <a:buNone/>
            </a:pPr>
            <a:r>
              <a:rPr lang="en-US"/>
              <a:t>Not required in advance for unscheduled in-person meetings or walk-ins from people with Medicare</a:t>
            </a:r>
          </a:p>
        </p:txBody>
      </p:sp>
      <p:pic>
        <p:nvPicPr>
          <p:cNvPr id="6" name="Picture 5">
            <a:extLst>
              <a:ext uri="{FF2B5EF4-FFF2-40B4-BE49-F238E27FC236}">
                <a16:creationId xmlns:a16="http://schemas.microsoft.com/office/drawing/2014/main" id="{A560CF25-9DFD-4F26-698A-1A1269F5A168}"/>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71445" y="1977067"/>
            <a:ext cx="2874899" cy="1916496"/>
          </a:xfrm>
          <a:prstGeom prst="rect">
            <a:avLst/>
          </a:prstGeom>
          <a:ln>
            <a:noFill/>
          </a:ln>
          <a:effectLst>
            <a:softEdge rad="112500"/>
          </a:effectLst>
        </p:spPr>
      </p:pic>
      <p:sp>
        <p:nvSpPr>
          <p:cNvPr id="11" name="Content Placeholder 10">
            <a:extLst>
              <a:ext uri="{FF2B5EF4-FFF2-40B4-BE49-F238E27FC236}">
                <a16:creationId xmlns:a16="http://schemas.microsoft.com/office/drawing/2014/main" id="{C75C9530-B780-E04D-7B80-B9CBACED717A}"/>
              </a:ext>
            </a:extLst>
          </p:cNvPr>
          <p:cNvSpPr>
            <a:spLocks noGrp="1"/>
          </p:cNvSpPr>
          <p:nvPr>
            <p:ph sz="quarter" idx="15"/>
          </p:nvPr>
        </p:nvSpPr>
        <p:spPr>
          <a:xfrm>
            <a:off x="8107041" y="1678061"/>
            <a:ext cx="2871216" cy="4206240"/>
          </a:xfrm>
          <a:prstGeom prst="roundRect">
            <a:avLst/>
          </a:prstGeom>
          <a:ln w="38100">
            <a:solidFill>
              <a:schemeClr val="accent1"/>
            </a:solidFill>
          </a:ln>
        </p:spPr>
        <p:txBody>
          <a:bodyPr lIns="0" tIns="2194560" rIns="0">
            <a:noAutofit/>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Required for most personal marketing appointments regardless of location</a:t>
            </a:r>
          </a:p>
        </p:txBody>
      </p:sp>
      <p:pic>
        <p:nvPicPr>
          <p:cNvPr id="16" name="Picture 15">
            <a:extLst>
              <a:ext uri="{FF2B5EF4-FFF2-40B4-BE49-F238E27FC236}">
                <a16:creationId xmlns:a16="http://schemas.microsoft.com/office/drawing/2014/main" id="{08F2A394-DBAE-0062-FD8C-14C98977DDC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07041" y="1898817"/>
            <a:ext cx="2841744" cy="1894115"/>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FC9135C7-9A78-D009-67B0-94957E283D4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51</a:t>
            </a:fld>
            <a:endParaRPr lang="en-US"/>
          </a:p>
        </p:txBody>
      </p:sp>
      <p:sp>
        <p:nvSpPr>
          <p:cNvPr id="3" name="Footer Placeholder 4">
            <a:extLst>
              <a:ext uri="{FF2B5EF4-FFF2-40B4-BE49-F238E27FC236}">
                <a16:creationId xmlns:a16="http://schemas.microsoft.com/office/drawing/2014/main" id="{5B162909-A576-5D5F-B14F-6E047C5602A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15" name="Date Placeholder 3">
            <a:extLst>
              <a:ext uri="{FF2B5EF4-FFF2-40B4-BE49-F238E27FC236}">
                <a16:creationId xmlns:a16="http://schemas.microsoft.com/office/drawing/2014/main" id="{DCDEF390-02A6-5C29-E6B3-50C322CBB8DC}"/>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257031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chor="ctr">
            <a:normAutofit/>
          </a:bodyPr>
          <a:lstStyle/>
          <a:p>
            <a:r>
              <a:rPr lang="en-US" sz="3000" b="0" dirty="0"/>
              <a:t>Promotional Activity Reminders</a:t>
            </a:r>
          </a:p>
        </p:txBody>
      </p:sp>
      <p:sp>
        <p:nvSpPr>
          <p:cNvPr id="3" name="Footer Placeholder 2">
            <a:extLst>
              <a:ext uri="{FF2B5EF4-FFF2-40B4-BE49-F238E27FC236}">
                <a16:creationId xmlns:a16="http://schemas.microsoft.com/office/drawing/2014/main" id="{72918626-62F5-6E7D-9105-B5EA88E6D230}"/>
              </a:ext>
            </a:extLst>
          </p:cNvPr>
          <p:cNvSpPr>
            <a:spLocks noGrp="1"/>
          </p:cNvSpPr>
          <p:nvPr>
            <p:ph type="ftr" sz="quarter" idx="11"/>
          </p:nvPr>
        </p:nvSpPr>
        <p:spPr/>
        <p:txBody>
          <a:bodyPr/>
          <a:lstStyle/>
          <a:p>
            <a:r>
              <a:rPr lang="en-US"/>
              <a:t>Medicare Advantage &amp; Other Medicare Health Plans</a:t>
            </a:r>
          </a:p>
        </p:txBody>
      </p:sp>
      <p:sp>
        <p:nvSpPr>
          <p:cNvPr id="4" name="Slide Number Placeholder 3">
            <a:extLst>
              <a:ext uri="{FF2B5EF4-FFF2-40B4-BE49-F238E27FC236}">
                <a16:creationId xmlns:a16="http://schemas.microsoft.com/office/drawing/2014/main" id="{F861D463-76DE-9283-BD3D-7A8B0784B585}"/>
              </a:ext>
            </a:extLst>
          </p:cNvPr>
          <p:cNvSpPr>
            <a:spLocks noGrp="1"/>
          </p:cNvSpPr>
          <p:nvPr>
            <p:ph type="sldNum" sz="quarter" idx="12"/>
          </p:nvPr>
        </p:nvSpPr>
        <p:spPr/>
        <p:txBody>
          <a:bodyPr/>
          <a:lstStyle/>
          <a:p>
            <a:fld id="{0B2D781D-8844-5940-92D1-06EF0A7F581E}" type="slidenum">
              <a:rPr lang="en-US" smtClean="0"/>
              <a:pPr/>
              <a:t>52</a:t>
            </a:fld>
            <a:endParaRPr lang="en-US"/>
          </a:p>
        </p:txBody>
      </p:sp>
      <p:sp>
        <p:nvSpPr>
          <p:cNvPr id="5" name="Date Placeholder 4">
            <a:extLst>
              <a:ext uri="{FF2B5EF4-FFF2-40B4-BE49-F238E27FC236}">
                <a16:creationId xmlns:a16="http://schemas.microsoft.com/office/drawing/2014/main" id="{64C5B6CA-FD4A-9519-E6B3-8C0487F0E43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
        <p:nvSpPr>
          <p:cNvPr id="2" name="Content Placeholder 1">
            <a:extLst>
              <a:ext uri="{FF2B5EF4-FFF2-40B4-BE49-F238E27FC236}">
                <a16:creationId xmlns:a16="http://schemas.microsoft.com/office/drawing/2014/main" id="{21A40748-7021-2207-92F3-E2598BB9E6E1}"/>
              </a:ext>
              <a:ext uri="{C183D7F6-B498-43B3-948B-1728B52AA6E4}">
                <adec:decorative xmlns:adec="http://schemas.microsoft.com/office/drawing/2017/decorative" val="1"/>
              </a:ext>
            </a:extLst>
          </p:cNvPr>
          <p:cNvSpPr>
            <a:spLocks noGrp="1"/>
          </p:cNvSpPr>
          <p:nvPr>
            <p:ph sz="quarter" idx="13"/>
          </p:nvPr>
        </p:nvSpPr>
        <p:spPr/>
        <p:txBody>
          <a:bodyPr/>
          <a:lstStyle/>
          <a:p>
            <a:pPr marL="274320" indent="-274320" defTabSz="685800">
              <a:lnSpc>
                <a:spcPct val="100000"/>
              </a:lnSpc>
              <a:spcBef>
                <a:spcPts val="0"/>
              </a:spcBef>
              <a:spcAft>
                <a:spcPts val="1200"/>
              </a:spcAft>
            </a:pPr>
            <a:r>
              <a:rPr lang="en-US" sz="2400" dirty="0">
                <a:solidFill>
                  <a:srgbClr val="2F5597"/>
                </a:solidFill>
              </a:rPr>
              <a:t>Prospective enrollees may not be given meals or have meals subsidized at sales/marketing events</a:t>
            </a:r>
          </a:p>
          <a:p>
            <a:pPr marL="274320" indent="-274320" defTabSz="685800">
              <a:lnSpc>
                <a:spcPct val="100000"/>
              </a:lnSpc>
              <a:spcBef>
                <a:spcPts val="0"/>
              </a:spcBef>
              <a:spcAft>
                <a:spcPts val="1200"/>
              </a:spcAft>
            </a:pPr>
            <a:r>
              <a:rPr lang="en-US" sz="2400" dirty="0">
                <a:solidFill>
                  <a:srgbClr val="2F5597"/>
                </a:solidFill>
              </a:rPr>
              <a:t>Refreshments and light snacks may be given</a:t>
            </a:r>
          </a:p>
          <a:p>
            <a:pPr marL="274320" indent="-274320" defTabSz="685800">
              <a:lnSpc>
                <a:spcPct val="100000"/>
              </a:lnSpc>
              <a:spcBef>
                <a:spcPts val="0"/>
              </a:spcBef>
              <a:spcAft>
                <a:spcPts val="1200"/>
              </a:spcAft>
            </a:pPr>
            <a:r>
              <a:rPr lang="en-US" sz="2400" dirty="0">
                <a:solidFill>
                  <a:srgbClr val="2F5597"/>
                </a:solidFill>
              </a:rPr>
              <a:t>Items given can’t be reasonably considered a meal and/or multiple items can’t be “bundled” and given as if a meal</a:t>
            </a:r>
            <a:endParaRPr lang="en-US" dirty="0"/>
          </a:p>
        </p:txBody>
      </p:sp>
    </p:spTree>
    <p:custDataLst>
      <p:tags r:id="rId1"/>
    </p:custDataLst>
    <p:extLst>
      <p:ext uri="{BB962C8B-B14F-4D97-AF65-F5344CB8AC3E}">
        <p14:creationId xmlns:p14="http://schemas.microsoft.com/office/powerpoint/2010/main" val="3574530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a:t>Educational Events</a:t>
            </a:r>
          </a:p>
        </p:txBody>
      </p:sp>
      <p:grpSp>
        <p:nvGrpSpPr>
          <p:cNvPr id="18" name="Group 17">
            <a:extLst>
              <a:ext uri="{FF2B5EF4-FFF2-40B4-BE49-F238E27FC236}">
                <a16:creationId xmlns:a16="http://schemas.microsoft.com/office/drawing/2014/main" id="{56BFE2CA-EE5C-0653-3F29-812203C8BC4E}"/>
              </a:ext>
              <a:ext uri="{C183D7F6-B498-43B3-948B-1728B52AA6E4}">
                <adec:decorative xmlns:adec="http://schemas.microsoft.com/office/drawing/2017/decorative" val="1"/>
              </a:ext>
            </a:extLst>
          </p:cNvPr>
          <p:cNvGrpSpPr/>
          <p:nvPr/>
        </p:nvGrpSpPr>
        <p:grpSpPr>
          <a:xfrm>
            <a:off x="1249878" y="1123406"/>
            <a:ext cx="2560320" cy="4937760"/>
            <a:chOff x="1249878" y="1050538"/>
            <a:chExt cx="2560320" cy="4937760"/>
          </a:xfrm>
        </p:grpSpPr>
        <p:sp>
          <p:nvSpPr>
            <p:cNvPr id="6" name="Rectangle: Rounded Corners 5">
              <a:extLst>
                <a:ext uri="{FF2B5EF4-FFF2-40B4-BE49-F238E27FC236}">
                  <a16:creationId xmlns:a16="http://schemas.microsoft.com/office/drawing/2014/main" id="{F5DED7D5-F99C-4848-91CA-A82EF68B8D27}"/>
                </a:ext>
              </a:extLst>
            </p:cNvPr>
            <p:cNvSpPr/>
            <p:nvPr/>
          </p:nvSpPr>
          <p:spPr>
            <a:xfrm>
              <a:off x="1249878" y="1050538"/>
              <a:ext cx="2560320" cy="493776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2400" b="1">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19D480E-9EE6-40CF-8EF2-940B10865F57}"/>
                </a:ext>
              </a:extLst>
            </p:cNvPr>
            <p:cNvSpPr/>
            <p:nvPr/>
          </p:nvSpPr>
          <p:spPr>
            <a:xfrm>
              <a:off x="1249878" y="1699505"/>
              <a:ext cx="2560320" cy="416285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203864"/>
                </a:solidFill>
                <a:latin typeface="Arial" panose="020B0604020202020204" pitchFamily="34" charset="0"/>
                <a:cs typeface="Arial" panose="020B0604020202020204" pitchFamily="34" charset="0"/>
              </a:endParaRPr>
            </a:p>
          </p:txBody>
        </p:sp>
      </p:grpSp>
      <p:sp>
        <p:nvSpPr>
          <p:cNvPr id="5" name="Content Placeholder 4">
            <a:extLst>
              <a:ext uri="{FF2B5EF4-FFF2-40B4-BE49-F238E27FC236}">
                <a16:creationId xmlns:a16="http://schemas.microsoft.com/office/drawing/2014/main" id="{C930DFBE-BB80-D2C5-9D61-26952B3786D3}"/>
              </a:ext>
            </a:extLst>
          </p:cNvPr>
          <p:cNvSpPr>
            <a:spLocks noGrp="1"/>
          </p:cNvSpPr>
          <p:nvPr>
            <p:ph sz="quarter" idx="13"/>
          </p:nvPr>
        </p:nvSpPr>
        <p:spPr>
          <a:xfrm>
            <a:off x="1238250" y="1234760"/>
            <a:ext cx="2560320" cy="4937760"/>
          </a:xfrm>
        </p:spPr>
        <p:txBody>
          <a:bodyPr/>
          <a:lstStyle/>
          <a:p>
            <a:pPr marL="0" lvl="0" indent="0" algn="ctr">
              <a:lnSpc>
                <a:spcPct val="100000"/>
              </a:lnSpc>
              <a:spcBef>
                <a:spcPts val="0"/>
              </a:spcBef>
              <a:spcAft>
                <a:spcPts val="2400"/>
              </a:spcAft>
              <a:buClrTx/>
              <a:buNone/>
            </a:pPr>
            <a:r>
              <a:rPr lang="en-US" sz="2200" dirty="0">
                <a:solidFill>
                  <a:schemeClr val="bg1"/>
                </a:solidFill>
              </a:rPr>
              <a:t>Before</a:t>
            </a:r>
          </a:p>
          <a:p>
            <a:pPr marL="0" lvl="0" indent="0" algn="ctr">
              <a:lnSpc>
                <a:spcPct val="100000"/>
              </a:lnSpc>
              <a:spcBef>
                <a:spcPts val="0"/>
              </a:spcBef>
              <a:buClrTx/>
              <a:buNone/>
            </a:pPr>
            <a:r>
              <a:rPr lang="en-US" sz="1800" dirty="0">
                <a:solidFill>
                  <a:srgbClr val="203864"/>
                </a:solidFill>
              </a:rPr>
              <a:t>Must be </a:t>
            </a:r>
          </a:p>
          <a:p>
            <a:pPr marL="0" lvl="0" indent="0" algn="ctr">
              <a:lnSpc>
                <a:spcPct val="100000"/>
              </a:lnSpc>
              <a:spcBef>
                <a:spcPts val="0"/>
              </a:spcBef>
              <a:buClrTx/>
              <a:buNone/>
            </a:pPr>
            <a:r>
              <a:rPr lang="en-US" sz="1800" dirty="0">
                <a:solidFill>
                  <a:srgbClr val="203864"/>
                </a:solidFill>
              </a:rPr>
              <a:t>advertised as educational.</a:t>
            </a:r>
          </a:p>
        </p:txBody>
      </p:sp>
      <p:grpSp>
        <p:nvGrpSpPr>
          <p:cNvPr id="19" name="Group 18">
            <a:extLst>
              <a:ext uri="{FF2B5EF4-FFF2-40B4-BE49-F238E27FC236}">
                <a16:creationId xmlns:a16="http://schemas.microsoft.com/office/drawing/2014/main" id="{C63FE51F-B6FD-7BC6-6A8C-E11D7026B464}"/>
              </a:ext>
              <a:ext uri="{C183D7F6-B498-43B3-948B-1728B52AA6E4}">
                <adec:decorative xmlns:adec="http://schemas.microsoft.com/office/drawing/2017/decorative" val="1"/>
              </a:ext>
            </a:extLst>
          </p:cNvPr>
          <p:cNvGrpSpPr/>
          <p:nvPr/>
        </p:nvGrpSpPr>
        <p:grpSpPr>
          <a:xfrm>
            <a:off x="4147457" y="1088516"/>
            <a:ext cx="3897086" cy="4937760"/>
            <a:chOff x="4147457" y="1088516"/>
            <a:chExt cx="3897086" cy="4937760"/>
          </a:xfrm>
        </p:grpSpPr>
        <p:sp>
          <p:nvSpPr>
            <p:cNvPr id="10" name="Rectangle: Rounded Corners 9">
              <a:extLst>
                <a:ext uri="{FF2B5EF4-FFF2-40B4-BE49-F238E27FC236}">
                  <a16:creationId xmlns:a16="http://schemas.microsoft.com/office/drawing/2014/main" id="{61D1E790-A3DE-459E-B478-A1B77D2476F9}"/>
                </a:ext>
              </a:extLst>
            </p:cNvPr>
            <p:cNvSpPr/>
            <p:nvPr/>
          </p:nvSpPr>
          <p:spPr>
            <a:xfrm>
              <a:off x="4147457" y="1088516"/>
              <a:ext cx="3897086" cy="4937760"/>
            </a:xfrm>
            <a:prstGeom prst="roundRect">
              <a:avLst>
                <a:gd name="adj" fmla="val 1352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2400" b="1">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DC83C8E4-6CD0-4B30-9458-12F41E8BA4E8}"/>
                </a:ext>
              </a:extLst>
            </p:cNvPr>
            <p:cNvSpPr/>
            <p:nvPr/>
          </p:nvSpPr>
          <p:spPr>
            <a:xfrm>
              <a:off x="4147457" y="1772373"/>
              <a:ext cx="3897086" cy="4147134"/>
            </a:xfrm>
            <a:prstGeom prst="roundRect">
              <a:avLst>
                <a:gd name="adj" fmla="val 1129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203864"/>
                </a:solidFill>
                <a:latin typeface="Arial" panose="020B0604020202020204" pitchFamily="34" charset="0"/>
                <a:cs typeface="Arial" panose="020B0604020202020204" pitchFamily="34" charset="0"/>
              </a:endParaRPr>
            </a:p>
          </p:txBody>
        </p:sp>
      </p:grpSp>
      <p:sp>
        <p:nvSpPr>
          <p:cNvPr id="8" name="Content Placeholder 7">
            <a:extLst>
              <a:ext uri="{FF2B5EF4-FFF2-40B4-BE49-F238E27FC236}">
                <a16:creationId xmlns:a16="http://schemas.microsoft.com/office/drawing/2014/main" id="{32DD528A-63C3-1FB5-A58D-BD28FB8DF00C}"/>
              </a:ext>
            </a:extLst>
          </p:cNvPr>
          <p:cNvSpPr>
            <a:spLocks noGrp="1"/>
          </p:cNvSpPr>
          <p:nvPr>
            <p:ph sz="quarter" idx="14"/>
          </p:nvPr>
        </p:nvSpPr>
        <p:spPr>
          <a:xfrm>
            <a:off x="4147457" y="1234760"/>
            <a:ext cx="3897086" cy="4937760"/>
          </a:xfrm>
        </p:spPr>
        <p:txBody>
          <a:bodyPr lIns="182880" rIns="182880"/>
          <a:lstStyle/>
          <a:p>
            <a:pPr marL="0" lvl="0" indent="0" algn="ctr">
              <a:lnSpc>
                <a:spcPct val="100000"/>
              </a:lnSpc>
              <a:spcBef>
                <a:spcPts val="0"/>
              </a:spcBef>
              <a:spcAft>
                <a:spcPts val="2400"/>
              </a:spcAft>
              <a:buClrTx/>
              <a:buNone/>
            </a:pPr>
            <a:r>
              <a:rPr lang="en-US" sz="2200" dirty="0">
                <a:solidFill>
                  <a:schemeClr val="bg1"/>
                </a:solidFill>
              </a:rPr>
              <a:t>During</a:t>
            </a:r>
          </a:p>
          <a:p>
            <a:pPr marL="0" lvl="0" indent="0" algn="ctr">
              <a:lnSpc>
                <a:spcPct val="100000"/>
              </a:lnSpc>
              <a:spcBef>
                <a:spcPts val="0"/>
              </a:spcBef>
              <a:spcAft>
                <a:spcPts val="600"/>
              </a:spcAft>
              <a:buClrTx/>
              <a:buNone/>
            </a:pPr>
            <a:r>
              <a:rPr lang="en-US" sz="1800" dirty="0">
                <a:solidFill>
                  <a:srgbClr val="203864"/>
                </a:solidFill>
              </a:rPr>
              <a:t>Plan may distribute communication materials, business cards, answer questions initiated by the person with Medicare, and make available and get contact information, like business reply cards.</a:t>
            </a:r>
            <a:br>
              <a:rPr lang="en-US" sz="1800" dirty="0">
                <a:solidFill>
                  <a:srgbClr val="203864"/>
                </a:solidFill>
              </a:rPr>
            </a:br>
            <a:endParaRPr lang="en-US" sz="1800" dirty="0">
              <a:solidFill>
                <a:srgbClr val="203864"/>
              </a:solidFill>
            </a:endParaRPr>
          </a:p>
          <a:p>
            <a:pPr marL="0" lvl="0" indent="0" algn="ctr">
              <a:lnSpc>
                <a:spcPct val="100000"/>
              </a:lnSpc>
              <a:spcBef>
                <a:spcPts val="0"/>
              </a:spcBef>
              <a:spcAft>
                <a:spcPts val="600"/>
              </a:spcAft>
              <a:buClrTx/>
              <a:buNone/>
            </a:pPr>
            <a:r>
              <a:rPr lang="en-US" sz="1800" dirty="0">
                <a:solidFill>
                  <a:srgbClr val="203864"/>
                </a:solidFill>
              </a:rPr>
              <a:t>Plan must not conduct marketing or sales activities (including Scope of Appointment forms) or distribute marketing materials or enrollment forms.</a:t>
            </a:r>
          </a:p>
        </p:txBody>
      </p:sp>
      <p:grpSp>
        <p:nvGrpSpPr>
          <p:cNvPr id="20" name="Group 19">
            <a:extLst>
              <a:ext uri="{FF2B5EF4-FFF2-40B4-BE49-F238E27FC236}">
                <a16:creationId xmlns:a16="http://schemas.microsoft.com/office/drawing/2014/main" id="{5FD4171F-0A37-EE06-C48F-4DB0AF412E3D}"/>
              </a:ext>
              <a:ext uri="{C183D7F6-B498-43B3-948B-1728B52AA6E4}">
                <adec:decorative xmlns:adec="http://schemas.microsoft.com/office/drawing/2017/decorative" val="1"/>
              </a:ext>
            </a:extLst>
          </p:cNvPr>
          <p:cNvGrpSpPr/>
          <p:nvPr/>
        </p:nvGrpSpPr>
        <p:grpSpPr>
          <a:xfrm>
            <a:off x="8381802" y="1088516"/>
            <a:ext cx="2560320" cy="4937760"/>
            <a:chOff x="8381802" y="1050536"/>
            <a:chExt cx="2560320" cy="4937760"/>
          </a:xfrm>
        </p:grpSpPr>
        <p:sp>
          <p:nvSpPr>
            <p:cNvPr id="11" name="Rectangle: Rounded Corners 10">
              <a:extLst>
                <a:ext uri="{FF2B5EF4-FFF2-40B4-BE49-F238E27FC236}">
                  <a16:creationId xmlns:a16="http://schemas.microsoft.com/office/drawing/2014/main" id="{ED0E76F0-DA84-47B1-A8F2-472D5F5E176E}"/>
                </a:ext>
              </a:extLst>
            </p:cNvPr>
            <p:cNvSpPr/>
            <p:nvPr/>
          </p:nvSpPr>
          <p:spPr>
            <a:xfrm>
              <a:off x="8381802" y="1050536"/>
              <a:ext cx="2560320" cy="493776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3200" b="1">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85FED60-A74B-4C6B-988F-DFCA0728492D}"/>
                </a:ext>
              </a:extLst>
            </p:cNvPr>
            <p:cNvSpPr/>
            <p:nvPr/>
          </p:nvSpPr>
          <p:spPr>
            <a:xfrm>
              <a:off x="8381802" y="1699505"/>
              <a:ext cx="2560320" cy="41628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203864"/>
                </a:solidFill>
                <a:latin typeface="Arial" panose="020B0604020202020204" pitchFamily="34" charset="0"/>
                <a:cs typeface="Arial" panose="020B0604020202020204" pitchFamily="34" charset="0"/>
              </a:endParaRPr>
            </a:p>
          </p:txBody>
        </p:sp>
      </p:grpSp>
      <p:sp>
        <p:nvSpPr>
          <p:cNvPr id="9" name="Content Placeholder 8">
            <a:extLst>
              <a:ext uri="{FF2B5EF4-FFF2-40B4-BE49-F238E27FC236}">
                <a16:creationId xmlns:a16="http://schemas.microsoft.com/office/drawing/2014/main" id="{5E414AB4-FA13-335B-9EEE-8CA0ED0E83D6}"/>
              </a:ext>
            </a:extLst>
          </p:cNvPr>
          <p:cNvSpPr>
            <a:spLocks noGrp="1"/>
          </p:cNvSpPr>
          <p:nvPr>
            <p:ph sz="quarter" idx="15"/>
          </p:nvPr>
        </p:nvSpPr>
        <p:spPr>
          <a:xfrm>
            <a:off x="8370174" y="1234760"/>
            <a:ext cx="2560320" cy="4937760"/>
          </a:xfrm>
        </p:spPr>
        <p:txBody>
          <a:bodyPr/>
          <a:lstStyle/>
          <a:p>
            <a:pPr marL="0" indent="0" algn="ctr">
              <a:lnSpc>
                <a:spcPct val="100000"/>
              </a:lnSpc>
              <a:spcBef>
                <a:spcPts val="0"/>
              </a:spcBef>
              <a:spcAft>
                <a:spcPts val="2400"/>
              </a:spcAft>
              <a:buNone/>
            </a:pPr>
            <a:r>
              <a:rPr lang="en-US" sz="2200">
                <a:solidFill>
                  <a:schemeClr val="bg1"/>
                </a:solidFill>
              </a:rPr>
              <a:t>After</a:t>
            </a:r>
          </a:p>
          <a:p>
            <a:pPr marL="0" indent="0" algn="ctr">
              <a:lnSpc>
                <a:spcPct val="100000"/>
              </a:lnSpc>
              <a:spcBef>
                <a:spcPts val="0"/>
              </a:spcBef>
              <a:buNone/>
            </a:pPr>
            <a:r>
              <a:rPr lang="en-US" sz="1800">
                <a:solidFill>
                  <a:srgbClr val="203864"/>
                </a:solidFill>
              </a:rPr>
              <a:t>Plan may not conduct marketing/sales events within 12 hours of an educational event, in the same general location.</a:t>
            </a:r>
          </a:p>
        </p:txBody>
      </p:sp>
      <p:sp>
        <p:nvSpPr>
          <p:cNvPr id="2" name="Slide Number Placeholder 5">
            <a:extLst>
              <a:ext uri="{FF2B5EF4-FFF2-40B4-BE49-F238E27FC236}">
                <a16:creationId xmlns:a16="http://schemas.microsoft.com/office/drawing/2014/main" id="{C4588D92-695A-4499-9FFD-7CCF6789554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53</a:t>
            </a:fld>
            <a:endParaRPr lang="en-US"/>
          </a:p>
        </p:txBody>
      </p:sp>
      <p:sp>
        <p:nvSpPr>
          <p:cNvPr id="3" name="Footer Placeholder 4">
            <a:extLst>
              <a:ext uri="{FF2B5EF4-FFF2-40B4-BE49-F238E27FC236}">
                <a16:creationId xmlns:a16="http://schemas.microsoft.com/office/drawing/2014/main" id="{61AFC289-9257-B2C0-101C-D84CE424786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17" name="Date Placeholder 3">
            <a:extLst>
              <a:ext uri="{FF2B5EF4-FFF2-40B4-BE49-F238E27FC236}">
                <a16:creationId xmlns:a16="http://schemas.microsoft.com/office/drawing/2014/main" id="{F4992662-77A2-AA63-B875-99016D3F5168}"/>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191015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uiExpan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chor="ctr">
            <a:normAutofit/>
          </a:bodyPr>
          <a:lstStyle/>
          <a:p>
            <a:r>
              <a:rPr lang="en-US" sz="3000" dirty="0"/>
              <a:t>Marketing/Sales Events</a:t>
            </a:r>
          </a:p>
        </p:txBody>
      </p:sp>
      <p:sp>
        <p:nvSpPr>
          <p:cNvPr id="3" name="Footer Placeholder 2">
            <a:extLst>
              <a:ext uri="{FF2B5EF4-FFF2-40B4-BE49-F238E27FC236}">
                <a16:creationId xmlns:a16="http://schemas.microsoft.com/office/drawing/2014/main" id="{D632DDE3-7B4C-C584-7310-DA15975A2A9E}"/>
              </a:ext>
            </a:extLst>
          </p:cNvPr>
          <p:cNvSpPr>
            <a:spLocks noGrp="1"/>
          </p:cNvSpPr>
          <p:nvPr>
            <p:ph type="ftr" sz="quarter" idx="11"/>
          </p:nvPr>
        </p:nvSpPr>
        <p:spPr/>
        <p:txBody>
          <a:bodyPr/>
          <a:lstStyle/>
          <a:p>
            <a:r>
              <a:rPr lang="en-US"/>
              <a:t>Medicare Advantage &amp; Other Medicare Health Plans</a:t>
            </a:r>
          </a:p>
        </p:txBody>
      </p:sp>
      <p:sp>
        <p:nvSpPr>
          <p:cNvPr id="4" name="Slide Number Placeholder 3">
            <a:extLst>
              <a:ext uri="{FF2B5EF4-FFF2-40B4-BE49-F238E27FC236}">
                <a16:creationId xmlns:a16="http://schemas.microsoft.com/office/drawing/2014/main" id="{28F51EC0-DE20-8A44-35AB-D4196C7F02EC}"/>
              </a:ext>
            </a:extLst>
          </p:cNvPr>
          <p:cNvSpPr>
            <a:spLocks noGrp="1"/>
          </p:cNvSpPr>
          <p:nvPr>
            <p:ph type="sldNum" sz="quarter" idx="12"/>
          </p:nvPr>
        </p:nvSpPr>
        <p:spPr/>
        <p:txBody>
          <a:bodyPr/>
          <a:lstStyle/>
          <a:p>
            <a:fld id="{0B2D781D-8844-5940-92D1-06EF0A7F581E}" type="slidenum">
              <a:rPr lang="en-US" smtClean="0"/>
              <a:pPr/>
              <a:t>54</a:t>
            </a:fld>
            <a:endParaRPr lang="en-US"/>
          </a:p>
        </p:txBody>
      </p:sp>
      <p:sp>
        <p:nvSpPr>
          <p:cNvPr id="5" name="Date Placeholder 4">
            <a:extLst>
              <a:ext uri="{FF2B5EF4-FFF2-40B4-BE49-F238E27FC236}">
                <a16:creationId xmlns:a16="http://schemas.microsoft.com/office/drawing/2014/main" id="{F84F6F23-5063-D602-596D-DEE2C7892855}"/>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
        <p:nvSpPr>
          <p:cNvPr id="2" name="Content Placeholder 1">
            <a:extLst>
              <a:ext uri="{FF2B5EF4-FFF2-40B4-BE49-F238E27FC236}">
                <a16:creationId xmlns:a16="http://schemas.microsoft.com/office/drawing/2014/main" id="{CA84C44C-CCAA-3E70-76BA-0C88C144D5F4}"/>
              </a:ext>
              <a:ext uri="{C183D7F6-B498-43B3-948B-1728B52AA6E4}">
                <adec:decorative xmlns:adec="http://schemas.microsoft.com/office/drawing/2017/decorative" val="1"/>
              </a:ext>
            </a:extLst>
          </p:cNvPr>
          <p:cNvSpPr>
            <a:spLocks noGrp="1"/>
          </p:cNvSpPr>
          <p:nvPr>
            <p:ph sz="quarter" idx="13"/>
          </p:nvPr>
        </p:nvSpPr>
        <p:spPr/>
        <p:txBody>
          <a:bodyPr/>
          <a:lstStyle/>
          <a:p>
            <a:pPr marL="274320" indent="-274320" defTabSz="685800">
              <a:lnSpc>
                <a:spcPct val="100000"/>
              </a:lnSpc>
              <a:spcBef>
                <a:spcPts val="0"/>
              </a:spcBef>
              <a:spcAft>
                <a:spcPts val="1200"/>
              </a:spcAft>
            </a:pPr>
            <a:r>
              <a:rPr lang="en-US" sz="2400" dirty="0">
                <a:solidFill>
                  <a:srgbClr val="00529B"/>
                </a:solidFill>
                <a:latin typeface="Arial"/>
                <a:cs typeface="Arial"/>
              </a:rPr>
              <a:t>Contact information can’t be required to attend an event</a:t>
            </a:r>
          </a:p>
          <a:p>
            <a:pPr marL="274320" indent="-274320" defTabSz="685800">
              <a:lnSpc>
                <a:spcPct val="100000"/>
              </a:lnSpc>
              <a:spcBef>
                <a:spcPts val="0"/>
              </a:spcBef>
              <a:spcAft>
                <a:spcPts val="1200"/>
              </a:spcAft>
            </a:pPr>
            <a:r>
              <a:rPr lang="en-US" sz="2400" dirty="0">
                <a:solidFill>
                  <a:srgbClr val="00529B"/>
                </a:solidFill>
                <a:latin typeface="Arial"/>
                <a:cs typeface="Arial"/>
              </a:rPr>
              <a:t>Sign-in sheets must be labeled as optional</a:t>
            </a:r>
          </a:p>
          <a:p>
            <a:pPr marL="274320" indent="-274320" defTabSz="685800">
              <a:lnSpc>
                <a:spcPct val="100000"/>
              </a:lnSpc>
              <a:spcBef>
                <a:spcPts val="0"/>
              </a:spcBef>
              <a:spcAft>
                <a:spcPts val="1200"/>
              </a:spcAft>
            </a:pPr>
            <a:r>
              <a:rPr lang="en-US" sz="2400" dirty="0">
                <a:solidFill>
                  <a:srgbClr val="00529B"/>
                </a:solidFill>
                <a:latin typeface="Arial"/>
                <a:cs typeface="Arial"/>
              </a:rPr>
              <a:t>Health screenings, health surveys or other activities that may be seen as, or used to target a subset of enrollees are prohibited</a:t>
            </a:r>
          </a:p>
          <a:p>
            <a:pPr marL="274320" indent="-274320" defTabSz="685800">
              <a:lnSpc>
                <a:spcPct val="100000"/>
              </a:lnSpc>
              <a:spcBef>
                <a:spcPts val="0"/>
              </a:spcBef>
              <a:spcAft>
                <a:spcPts val="1200"/>
              </a:spcAft>
            </a:pPr>
            <a:r>
              <a:rPr lang="en-US" sz="2400" dirty="0">
                <a:solidFill>
                  <a:srgbClr val="00529B"/>
                </a:solidFill>
                <a:latin typeface="Arial"/>
                <a:cs typeface="Arial"/>
              </a:rPr>
              <a:t>May use contact information provided for raffles or drawings for that purpose only</a:t>
            </a:r>
          </a:p>
        </p:txBody>
      </p:sp>
    </p:spTree>
    <p:custDataLst>
      <p:tags r:id="rId1"/>
    </p:custDataLst>
    <p:extLst>
      <p:ext uri="{BB962C8B-B14F-4D97-AF65-F5344CB8AC3E}">
        <p14:creationId xmlns:p14="http://schemas.microsoft.com/office/powerpoint/2010/main" val="3368142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E4B4E459-66F3-A2D7-F01B-63DE271132C0}"/>
              </a:ext>
            </a:extLst>
          </p:cNvPr>
          <p:cNvSpPr>
            <a:spLocks noGrp="1"/>
          </p:cNvSpPr>
          <p:nvPr>
            <p:ph type="title"/>
          </p:nvPr>
        </p:nvSpPr>
        <p:spPr/>
        <p:txBody>
          <a:bodyPr anchor="ctr">
            <a:normAutofit/>
          </a:bodyPr>
          <a:lstStyle/>
          <a:p>
            <a:r>
              <a:rPr lang="en-US" sz="3000" dirty="0">
                <a:latin typeface="Arial Black"/>
              </a:rPr>
              <a:t>Rewards &amp; Incentives</a:t>
            </a:r>
          </a:p>
        </p:txBody>
      </p:sp>
      <p:sp>
        <p:nvSpPr>
          <p:cNvPr id="2" name="Content Placeholder 1">
            <a:extLst>
              <a:ext uri="{FF2B5EF4-FFF2-40B4-BE49-F238E27FC236}">
                <a16:creationId xmlns:a16="http://schemas.microsoft.com/office/drawing/2014/main" id="{8EBEFFF9-7337-997F-9245-CF39AD1D40A0}"/>
              </a:ext>
            </a:extLst>
          </p:cNvPr>
          <p:cNvSpPr>
            <a:spLocks noGrp="1"/>
          </p:cNvSpPr>
          <p:nvPr>
            <p:ph sz="quarter" idx="13"/>
          </p:nvPr>
        </p:nvSpPr>
        <p:spPr>
          <a:xfrm>
            <a:off x="5139330" y="1181100"/>
            <a:ext cx="6214469" cy="4552950"/>
          </a:xfrm>
        </p:spPr>
        <p:txBody>
          <a:bodyPr>
            <a:normAutofit/>
          </a:bodyPr>
          <a:lstStyle/>
          <a:p>
            <a:pPr marL="274320" indent="-274320" defTabSz="685800">
              <a:lnSpc>
                <a:spcPct val="110000"/>
              </a:lnSpc>
              <a:spcBef>
                <a:spcPts val="0"/>
              </a:spcBef>
              <a:spcAft>
                <a:spcPts val="1200"/>
              </a:spcAft>
            </a:pPr>
            <a:r>
              <a:rPr lang="en-US" sz="2400" dirty="0">
                <a:solidFill>
                  <a:srgbClr val="00529B"/>
                </a:solidFill>
                <a:latin typeface="Arial"/>
                <a:cs typeface="Arial"/>
              </a:rPr>
              <a:t>Medicare Advantage Plans’ rewards and incentive programs must:</a:t>
            </a:r>
          </a:p>
          <a:p>
            <a:pPr marL="548640" lvl="1" indent="-274320" defTabSz="685800">
              <a:lnSpc>
                <a:spcPct val="110000"/>
              </a:lnSpc>
              <a:spcBef>
                <a:spcPts val="0"/>
              </a:spcBef>
              <a:spcAft>
                <a:spcPts val="1200"/>
              </a:spcAft>
              <a:buFont typeface="Arial" panose="02070309020205020404" pitchFamily="49" charset="0"/>
              <a:buChar char="•"/>
            </a:pPr>
            <a:r>
              <a:rPr lang="en-US" sz="2000" dirty="0">
                <a:solidFill>
                  <a:srgbClr val="00529B"/>
                </a:solidFill>
                <a:latin typeface="Arial"/>
                <a:cs typeface="Arial"/>
              </a:rPr>
              <a:t>Not be used in exchange for enrollment</a:t>
            </a:r>
          </a:p>
          <a:p>
            <a:pPr marL="548640" lvl="1" indent="-274320" defTabSz="685800">
              <a:lnSpc>
                <a:spcPct val="110000"/>
              </a:lnSpc>
              <a:spcBef>
                <a:spcPts val="0"/>
              </a:spcBef>
              <a:spcAft>
                <a:spcPts val="1200"/>
              </a:spcAft>
              <a:buFont typeface="Arial" panose="02070309020205020404" pitchFamily="49" charset="0"/>
              <a:buChar char="•"/>
            </a:pPr>
            <a:r>
              <a:rPr lang="en-US" sz="2000" dirty="0">
                <a:solidFill>
                  <a:srgbClr val="00529B"/>
                </a:solidFill>
                <a:latin typeface="Arial"/>
                <a:cs typeface="Arial"/>
              </a:rPr>
              <a:t>Be provided to all qualified enrollees without discrimination</a:t>
            </a:r>
          </a:p>
          <a:p>
            <a:pPr marL="274320" indent="-274320" defTabSz="685800">
              <a:lnSpc>
                <a:spcPct val="110000"/>
              </a:lnSpc>
              <a:spcBef>
                <a:spcPts val="0"/>
              </a:spcBef>
              <a:spcAft>
                <a:spcPts val="1200"/>
              </a:spcAft>
            </a:pPr>
            <a:r>
              <a:rPr lang="en-US" sz="2400" dirty="0">
                <a:solidFill>
                  <a:srgbClr val="00529B"/>
                </a:solidFill>
                <a:latin typeface="Arial"/>
                <a:cs typeface="Arial"/>
              </a:rPr>
              <a:t>Gifts of a nominal value are different from rewards and incentives</a:t>
            </a:r>
          </a:p>
          <a:p>
            <a:pPr marL="274320" indent="-274320" defTabSz="685800">
              <a:lnSpc>
                <a:spcPct val="110000"/>
              </a:lnSpc>
              <a:spcBef>
                <a:spcPts val="0"/>
              </a:spcBef>
              <a:spcAft>
                <a:spcPts val="1200"/>
              </a:spcAft>
            </a:pPr>
            <a:r>
              <a:rPr lang="en-US" sz="2400" dirty="0">
                <a:solidFill>
                  <a:srgbClr val="00529B"/>
                </a:solidFill>
                <a:latin typeface="Arial"/>
                <a:cs typeface="Arial"/>
              </a:rPr>
              <a:t>Medicare drug plans may not develop, use, or market rewards and incentive programs</a:t>
            </a:r>
          </a:p>
        </p:txBody>
      </p:sp>
      <p:pic>
        <p:nvPicPr>
          <p:cNvPr id="9" name="Picture 8">
            <a:extLst>
              <a:ext uri="{FF2B5EF4-FFF2-40B4-BE49-F238E27FC236}">
                <a16:creationId xmlns:a16="http://schemas.microsoft.com/office/drawing/2014/main" id="{117A1C2B-9217-AD09-06FC-56300FA17CF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2278" y="2255521"/>
            <a:ext cx="4311539" cy="2878182"/>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1591A9E8-4709-9080-D56C-0B1C48910849}"/>
              </a:ext>
            </a:extLst>
          </p:cNvPr>
          <p:cNvSpPr>
            <a:spLocks noGrp="1"/>
          </p:cNvSpPr>
          <p:nvPr>
            <p:ph type="sldNum" sz="quarter" idx="12"/>
          </p:nvPr>
        </p:nvSpPr>
        <p:spPr/>
        <p:txBody>
          <a:bodyPr/>
          <a:lstStyle/>
          <a:p>
            <a:fld id="{0B2D781D-8844-5940-92D1-06EF0A7F581E}" type="slidenum">
              <a:rPr lang="en-US" smtClean="0"/>
              <a:pPr/>
              <a:t>55</a:t>
            </a:fld>
            <a:endParaRPr lang="en-US"/>
          </a:p>
        </p:txBody>
      </p:sp>
      <p:sp>
        <p:nvSpPr>
          <p:cNvPr id="3" name="Footer Placeholder 2">
            <a:extLst>
              <a:ext uri="{FF2B5EF4-FFF2-40B4-BE49-F238E27FC236}">
                <a16:creationId xmlns:a16="http://schemas.microsoft.com/office/drawing/2014/main" id="{F524F54E-BA83-10EB-336A-592E94E0927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5" name="Date Placeholder 4">
            <a:extLst>
              <a:ext uri="{FF2B5EF4-FFF2-40B4-BE49-F238E27FC236}">
                <a16:creationId xmlns:a16="http://schemas.microsoft.com/office/drawing/2014/main" id="{D5707113-4392-E987-4F1D-FD60A2215F3D}"/>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157396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a:latin typeface="Arial Black"/>
              </a:rPr>
              <a:t>Licensure, Appointment, &amp; Termination</a:t>
            </a:r>
            <a:br>
              <a:rPr lang="en-US" sz="2800">
                <a:latin typeface="Arial Black"/>
              </a:rPr>
            </a:br>
            <a:r>
              <a:rPr lang="en-US" sz="2800">
                <a:latin typeface="Arial Black"/>
              </a:rPr>
              <a:t>of Agents &amp; Brokers</a:t>
            </a:r>
          </a:p>
        </p:txBody>
      </p:sp>
      <p:sp>
        <p:nvSpPr>
          <p:cNvPr id="5" name="Content Placeholder 4">
            <a:extLst>
              <a:ext uri="{FF2B5EF4-FFF2-40B4-BE49-F238E27FC236}">
                <a16:creationId xmlns:a16="http://schemas.microsoft.com/office/drawing/2014/main" id="{84040997-D3D0-F93A-9497-B546D201D58C}"/>
              </a:ext>
            </a:extLst>
          </p:cNvPr>
          <p:cNvSpPr>
            <a:spLocks noGrp="1"/>
          </p:cNvSpPr>
          <p:nvPr>
            <p:ph sz="quarter" idx="13"/>
          </p:nvPr>
        </p:nvSpPr>
        <p:spPr>
          <a:xfrm>
            <a:off x="1066800" y="1354327"/>
            <a:ext cx="9829800" cy="2103120"/>
          </a:xfrm>
          <a:prstGeom prst="roundRect">
            <a:avLst/>
          </a:prstGeom>
          <a:ln w="38100">
            <a:solidFill>
              <a:srgbClr val="4472C4"/>
            </a:solidFill>
          </a:ln>
        </p:spPr>
        <p:txBody>
          <a:bodyPr lIns="1920240" anchor="ctr">
            <a:normAutofit/>
          </a:bodyPr>
          <a:lstStyle/>
          <a:p>
            <a:pPr marL="91440" marR="0" lvl="1" indent="0" algn="l" defTabSz="6858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a:ln>
                  <a:noFill/>
                </a:ln>
                <a:solidFill>
                  <a:srgbClr val="00529B"/>
                </a:solidFill>
                <a:effectLst/>
                <a:uLnTx/>
                <a:uFillTx/>
              </a:rPr>
              <a:t>Medicare Advantage Plan and drug plan agents/brokers or other third-party marketing representatives must comply with state-licensure and appointment laws </a:t>
            </a:r>
            <a:endParaRPr kumimoji="0" lang="en-US" b="0" i="0" u="none" strike="noStrike" kern="1200" cap="none" spc="0" normalizeH="0" baseline="0" noProof="0">
              <a:ln>
                <a:noFill/>
              </a:ln>
              <a:solidFill>
                <a:prstClr val="black"/>
              </a:solidFill>
              <a:effectLst/>
              <a:uLnTx/>
              <a:uFillTx/>
            </a:endParaRPr>
          </a:p>
        </p:txBody>
      </p:sp>
      <p:pic>
        <p:nvPicPr>
          <p:cNvPr id="14" name="Graphic 13">
            <a:extLst>
              <a:ext uri="{FF2B5EF4-FFF2-40B4-BE49-F238E27FC236}">
                <a16:creationId xmlns:a16="http://schemas.microsoft.com/office/drawing/2014/main" id="{D0DC0A61-2AEC-4984-9799-C5A5F8C06C4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8794" y="1456596"/>
            <a:ext cx="1555311" cy="1732288"/>
          </a:xfrm>
          <a:prstGeom prst="rect">
            <a:avLst/>
          </a:prstGeom>
        </p:spPr>
      </p:pic>
      <p:sp>
        <p:nvSpPr>
          <p:cNvPr id="6" name="Content Placeholder 5">
            <a:extLst>
              <a:ext uri="{FF2B5EF4-FFF2-40B4-BE49-F238E27FC236}">
                <a16:creationId xmlns:a16="http://schemas.microsoft.com/office/drawing/2014/main" id="{350B9D5D-E893-00A9-B6AA-8EC358BDD695}"/>
              </a:ext>
            </a:extLst>
          </p:cNvPr>
          <p:cNvSpPr>
            <a:spLocks noGrp="1"/>
          </p:cNvSpPr>
          <p:nvPr>
            <p:ph sz="quarter" idx="14"/>
          </p:nvPr>
        </p:nvSpPr>
        <p:spPr>
          <a:xfrm>
            <a:off x="1066800" y="3762209"/>
            <a:ext cx="9829800" cy="2103120"/>
          </a:xfrm>
          <a:prstGeom prst="roundRect">
            <a:avLst/>
          </a:prstGeom>
          <a:ln w="38100">
            <a:solidFill>
              <a:srgbClr val="4472C4"/>
            </a:solidFill>
          </a:ln>
        </p:spPr>
        <p:txBody>
          <a:bodyPr lIns="1920240"/>
          <a:lstStyle/>
          <a:p>
            <a:pPr marL="91440" marR="0" lvl="1" indent="0" algn="l" defTabSz="6858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a:ln>
                  <a:noFill/>
                </a:ln>
                <a:solidFill>
                  <a:srgbClr val="00529B"/>
                </a:solidFill>
                <a:effectLst/>
                <a:uLnTx/>
                <a:uFillTx/>
              </a:rPr>
              <a:t>Plans must report:</a:t>
            </a:r>
          </a:p>
          <a:p>
            <a:pPr marL="548640" marR="0" lvl="1"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1800" b="0" i="0" u="none" strike="noStrike" kern="1200" cap="none" spc="0" normalizeH="0" baseline="0" noProof="0">
                <a:ln>
                  <a:noFill/>
                </a:ln>
                <a:solidFill>
                  <a:srgbClr val="00529B"/>
                </a:solidFill>
                <a:effectLst/>
                <a:uLnTx/>
                <a:uFillTx/>
              </a:rPr>
              <a:t>Termination of agents/brokers to the State in which they were appointed and the reasons for termination (if required)</a:t>
            </a:r>
            <a:endParaRPr kumimoji="0" lang="en-US" sz="1800" b="0" i="0" u="none" strike="noStrike" kern="1200" cap="none" spc="0" normalizeH="0" baseline="0" noProof="0">
              <a:ln>
                <a:noFill/>
              </a:ln>
              <a:solidFill>
                <a:prstClr val="black"/>
              </a:solidFill>
              <a:effectLst/>
              <a:uLnTx/>
              <a:uFillTx/>
            </a:endParaRPr>
          </a:p>
          <a:p>
            <a:pPr marL="548640" marR="0" lvl="1"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n-US" sz="1800" b="0" i="0" u="none" strike="noStrike" kern="1200" cap="none" spc="0" normalizeH="0" baseline="0" noProof="0">
                <a:ln>
                  <a:noFill/>
                </a:ln>
                <a:solidFill>
                  <a:srgbClr val="00529B"/>
                </a:solidFill>
                <a:effectLst/>
                <a:uLnTx/>
                <a:uFillTx/>
              </a:rPr>
              <a:t>All enrollments made by unlicensed or terminated “for-cause” agents/brokers to their CMS Account Manager </a:t>
            </a:r>
          </a:p>
        </p:txBody>
      </p:sp>
      <p:pic>
        <p:nvPicPr>
          <p:cNvPr id="18" name="Graphic 17">
            <a:extLst>
              <a:ext uri="{FF2B5EF4-FFF2-40B4-BE49-F238E27FC236}">
                <a16:creationId xmlns:a16="http://schemas.microsoft.com/office/drawing/2014/main" id="{7CB57FE0-291F-47CD-8F8F-1B32D220CFF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9260" y="4062009"/>
            <a:ext cx="1294378" cy="1441664"/>
          </a:xfrm>
          <a:prstGeom prst="rect">
            <a:avLst/>
          </a:prstGeom>
        </p:spPr>
      </p:pic>
      <p:sp>
        <p:nvSpPr>
          <p:cNvPr id="2" name="Slide Number Placeholder 5">
            <a:extLst>
              <a:ext uri="{FF2B5EF4-FFF2-40B4-BE49-F238E27FC236}">
                <a16:creationId xmlns:a16="http://schemas.microsoft.com/office/drawing/2014/main" id="{A4483554-F90D-F175-065B-98984C702FD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56</a:t>
            </a:fld>
            <a:endParaRPr lang="en-US"/>
          </a:p>
        </p:txBody>
      </p:sp>
      <p:sp>
        <p:nvSpPr>
          <p:cNvPr id="3" name="Footer Placeholder 4">
            <a:extLst>
              <a:ext uri="{FF2B5EF4-FFF2-40B4-BE49-F238E27FC236}">
                <a16:creationId xmlns:a16="http://schemas.microsoft.com/office/drawing/2014/main" id="{EAFA3D0C-1120-3580-5717-5177F05DD3E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12" name="Date Placeholder 3">
            <a:extLst>
              <a:ext uri="{FF2B5EF4-FFF2-40B4-BE49-F238E27FC236}">
                <a16:creationId xmlns:a16="http://schemas.microsoft.com/office/drawing/2014/main" id="{1DEA1201-89CE-F986-1B6B-BDC9ACFE4D8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253743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chor="ctr">
            <a:normAutofit/>
          </a:bodyPr>
          <a:lstStyle/>
          <a:p>
            <a:r>
              <a:rPr lang="en-US" sz="3000" dirty="0">
                <a:latin typeface="Arial Black"/>
              </a:rPr>
              <a:t>Agent/Broker Training &amp; Testing</a:t>
            </a:r>
          </a:p>
        </p:txBody>
      </p:sp>
      <p:sp>
        <p:nvSpPr>
          <p:cNvPr id="2" name="Content Placeholder 1">
            <a:extLst>
              <a:ext uri="{FF2B5EF4-FFF2-40B4-BE49-F238E27FC236}">
                <a16:creationId xmlns:a16="http://schemas.microsoft.com/office/drawing/2014/main" id="{A12449E1-6630-180A-C5C0-EE57B2B5B72E}"/>
              </a:ext>
            </a:extLst>
          </p:cNvPr>
          <p:cNvSpPr>
            <a:spLocks noGrp="1"/>
          </p:cNvSpPr>
          <p:nvPr>
            <p:ph sz="quarter" idx="13"/>
          </p:nvPr>
        </p:nvSpPr>
        <p:spPr>
          <a:xfrm>
            <a:off x="838200" y="1181100"/>
            <a:ext cx="6965831" cy="4552950"/>
          </a:xfrm>
        </p:spPr>
        <p:txBody>
          <a:bodyPr/>
          <a:lstStyle/>
          <a:p>
            <a:pPr marL="0" indent="0" defTabSz="685800">
              <a:lnSpc>
                <a:spcPct val="110000"/>
              </a:lnSpc>
              <a:spcBef>
                <a:spcPts val="0"/>
              </a:spcBef>
              <a:spcAft>
                <a:spcPts val="1200"/>
              </a:spcAft>
              <a:buNone/>
            </a:pPr>
            <a:r>
              <a:rPr lang="en-US" sz="2800" b="1" dirty="0">
                <a:solidFill>
                  <a:srgbClr val="00529B"/>
                </a:solidFill>
                <a:latin typeface="Arial"/>
                <a:cs typeface="Arial"/>
              </a:rPr>
              <a:t>All agents/brokers must:</a:t>
            </a:r>
            <a:endParaRPr lang="en-US" sz="2800" dirty="0">
              <a:solidFill>
                <a:srgbClr val="00529B"/>
              </a:solidFill>
              <a:latin typeface="Arial"/>
              <a:cs typeface="Arial"/>
            </a:endParaRPr>
          </a:p>
          <a:p>
            <a:pPr marL="548640" indent="-274320" defTabSz="685800">
              <a:lnSpc>
                <a:spcPct val="110000"/>
              </a:lnSpc>
              <a:spcBef>
                <a:spcPts val="0"/>
              </a:spcBef>
              <a:spcAft>
                <a:spcPts val="1200"/>
              </a:spcAft>
            </a:pPr>
            <a:r>
              <a:rPr lang="en-US" sz="2400" dirty="0">
                <a:solidFill>
                  <a:srgbClr val="00529B"/>
                </a:solidFill>
                <a:latin typeface="Arial"/>
                <a:cs typeface="Arial"/>
              </a:rPr>
              <a:t>Be licensed and appointed (if applicable) under State law</a:t>
            </a:r>
          </a:p>
          <a:p>
            <a:pPr marL="548640" indent="-274320" defTabSz="685800">
              <a:lnSpc>
                <a:spcPct val="110000"/>
              </a:lnSpc>
              <a:spcBef>
                <a:spcPts val="0"/>
              </a:spcBef>
              <a:spcAft>
                <a:spcPts val="1200"/>
              </a:spcAft>
            </a:pPr>
            <a:r>
              <a:rPr lang="en-US" sz="2400" dirty="0">
                <a:solidFill>
                  <a:srgbClr val="00529B"/>
                </a:solidFill>
                <a:latin typeface="Arial"/>
                <a:cs typeface="Arial"/>
              </a:rPr>
              <a:t>Be trained and tested annually</a:t>
            </a:r>
          </a:p>
          <a:p>
            <a:pPr marL="548640" lvl="1" indent="-274320" defTabSz="685800">
              <a:lnSpc>
                <a:spcPct val="110000"/>
              </a:lnSpc>
              <a:spcBef>
                <a:spcPts val="0"/>
              </a:spcBef>
              <a:spcAft>
                <a:spcPts val="1200"/>
              </a:spcAft>
              <a:buClr>
                <a:srgbClr val="00539A"/>
              </a:buClr>
              <a:buFont typeface="Wingdings" pitchFamily="2" charset="2"/>
              <a:buChar char="§"/>
            </a:pPr>
            <a:r>
              <a:rPr lang="en-US" sz="2400" dirty="0">
                <a:solidFill>
                  <a:srgbClr val="00529B"/>
                </a:solidFill>
                <a:latin typeface="Arial"/>
                <a:cs typeface="Arial"/>
              </a:rPr>
              <a:t>Pass all tests with a score of 85% or higher before marketing products</a:t>
            </a:r>
          </a:p>
          <a:p>
            <a:pPr marL="548640" lvl="1" indent="-274320" defTabSz="685800">
              <a:lnSpc>
                <a:spcPct val="110000"/>
              </a:lnSpc>
              <a:spcBef>
                <a:spcPts val="0"/>
              </a:spcBef>
              <a:spcAft>
                <a:spcPts val="1200"/>
              </a:spcAft>
              <a:buClr>
                <a:srgbClr val="00539A"/>
              </a:buClr>
              <a:buFont typeface="Wingdings" pitchFamily="2" charset="2"/>
              <a:buChar char="§"/>
            </a:pPr>
            <a:r>
              <a:rPr lang="en-US" sz="2400" dirty="0">
                <a:solidFill>
                  <a:srgbClr val="00529B"/>
                </a:solidFill>
                <a:latin typeface="Arial"/>
                <a:cs typeface="Arial"/>
              </a:rPr>
              <a:t>Secure and document a Scope of Appointment prior to meeting with potential enrollees</a:t>
            </a:r>
          </a:p>
        </p:txBody>
      </p:sp>
      <p:pic>
        <p:nvPicPr>
          <p:cNvPr id="11" name="Graphic 10">
            <a:extLst>
              <a:ext uri="{FF2B5EF4-FFF2-40B4-BE49-F238E27FC236}">
                <a16:creationId xmlns:a16="http://schemas.microsoft.com/office/drawing/2014/main" id="{4967AE15-1F2C-4297-AEE3-DBD7F91078F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0040" y="1543803"/>
            <a:ext cx="2082160" cy="2082160"/>
          </a:xfrm>
          <a:prstGeom prst="rect">
            <a:avLst/>
          </a:prstGeom>
        </p:spPr>
      </p:pic>
      <p:pic>
        <p:nvPicPr>
          <p:cNvPr id="9" name="Picture 8">
            <a:extLst>
              <a:ext uri="{FF2B5EF4-FFF2-40B4-BE49-F238E27FC236}">
                <a16:creationId xmlns:a16="http://schemas.microsoft.com/office/drawing/2014/main" id="{633F986B-1117-4DCB-849C-35DF03E4927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993196" y="3625963"/>
            <a:ext cx="2085013" cy="2078916"/>
          </a:xfrm>
          <a:prstGeom prst="rect">
            <a:avLst/>
          </a:prstGeom>
        </p:spPr>
      </p:pic>
      <p:sp>
        <p:nvSpPr>
          <p:cNvPr id="4" name="Slide Number Placeholder 3">
            <a:extLst>
              <a:ext uri="{FF2B5EF4-FFF2-40B4-BE49-F238E27FC236}">
                <a16:creationId xmlns:a16="http://schemas.microsoft.com/office/drawing/2014/main" id="{6F128DF6-C114-B58A-4204-6FF8B5DC7566}"/>
              </a:ext>
              <a:ext uri="{C183D7F6-B498-43B3-948B-1728B52AA6E4}">
                <adec:decorative xmlns:adec="http://schemas.microsoft.com/office/drawing/2017/decorative" val="0"/>
              </a:ext>
            </a:extLst>
          </p:cNvPr>
          <p:cNvSpPr>
            <a:spLocks noGrp="1"/>
          </p:cNvSpPr>
          <p:nvPr>
            <p:ph type="sldNum" sz="quarter" idx="12"/>
          </p:nvPr>
        </p:nvSpPr>
        <p:spPr/>
        <p:txBody>
          <a:bodyPr/>
          <a:lstStyle/>
          <a:p>
            <a:fld id="{0B2D781D-8844-5940-92D1-06EF0A7F581E}" type="slidenum">
              <a:rPr lang="en-US" smtClean="0"/>
              <a:pPr/>
              <a:t>57</a:t>
            </a:fld>
            <a:endParaRPr lang="en-US"/>
          </a:p>
        </p:txBody>
      </p:sp>
      <p:sp>
        <p:nvSpPr>
          <p:cNvPr id="3" name="Footer Placeholder 2">
            <a:extLst>
              <a:ext uri="{FF2B5EF4-FFF2-40B4-BE49-F238E27FC236}">
                <a16:creationId xmlns:a16="http://schemas.microsoft.com/office/drawing/2014/main" id="{3E2368DA-C262-BB43-637D-7398887E699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Advantage &amp; Other Medicare Health Plans</a:t>
            </a:r>
          </a:p>
        </p:txBody>
      </p:sp>
      <p:sp>
        <p:nvSpPr>
          <p:cNvPr id="5" name="Date Placeholder 4">
            <a:extLst>
              <a:ext uri="{FF2B5EF4-FFF2-40B4-BE49-F238E27FC236}">
                <a16:creationId xmlns:a16="http://schemas.microsoft.com/office/drawing/2014/main" id="{C4F0F414-7683-99B9-3D32-36715055021C}"/>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227528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787" y="274849"/>
            <a:ext cx="8776423" cy="719643"/>
          </a:xfrm>
        </p:spPr>
        <p:txBody>
          <a:bodyPr>
            <a:normAutofit/>
          </a:bodyPr>
          <a:lstStyle/>
          <a:p>
            <a:pPr algn="ctr"/>
            <a:r>
              <a:rPr lang="en-US" sz="3000">
                <a:latin typeface="Arial Black"/>
              </a:rPr>
              <a:t>Check Your Knowledge: Question 5</a:t>
            </a:r>
          </a:p>
        </p:txBody>
      </p:sp>
      <p:sp>
        <p:nvSpPr>
          <p:cNvPr id="8" name="Content Placeholder 7"/>
          <p:cNvSpPr>
            <a:spLocks noGrp="1"/>
          </p:cNvSpPr>
          <p:nvPr>
            <p:ph type="body" idx="4294967295"/>
          </p:nvPr>
        </p:nvSpPr>
        <p:spPr>
          <a:xfrm>
            <a:off x="1828800" y="1689101"/>
            <a:ext cx="8972502" cy="2933700"/>
          </a:xfrm>
        </p:spPr>
        <p:txBody>
          <a:bodyPr>
            <a:normAutofit/>
          </a:bodyPr>
          <a:lstStyle/>
          <a:p>
            <a:pPr marL="0" indent="0" defTabSz="685800">
              <a:lnSpc>
                <a:spcPct val="100000"/>
              </a:lnSpc>
              <a:spcBef>
                <a:spcPts val="0"/>
              </a:spcBef>
              <a:spcAft>
                <a:spcPts val="1200"/>
              </a:spcAft>
              <a:buFont typeface="Wingdings" pitchFamily="2" charset="2"/>
              <a:buNone/>
            </a:pPr>
            <a:r>
              <a:rPr lang="en-US" b="1">
                <a:solidFill>
                  <a:srgbClr val="00529B"/>
                </a:solidFill>
              </a:rPr>
              <a:t>All marketing materials used by the plan must be submitted to CMS.</a:t>
            </a:r>
          </a:p>
          <a:p>
            <a:pPr marL="514350" indent="-514350" defTabSz="685800">
              <a:lnSpc>
                <a:spcPct val="100000"/>
              </a:lnSpc>
              <a:spcBef>
                <a:spcPts val="0"/>
              </a:spcBef>
              <a:spcAft>
                <a:spcPts val="1200"/>
              </a:spcAft>
              <a:buFont typeface="Wingdings" pitchFamily="2" charset="2"/>
              <a:buAutoNum type="alphaLcPeriod"/>
            </a:pPr>
            <a:r>
              <a:rPr lang="en-US">
                <a:solidFill>
                  <a:srgbClr val="00529B"/>
                </a:solidFill>
              </a:rPr>
              <a:t>True</a:t>
            </a:r>
          </a:p>
          <a:p>
            <a:pPr marL="514350" indent="-514350" defTabSz="685800">
              <a:lnSpc>
                <a:spcPct val="100000"/>
              </a:lnSpc>
              <a:spcBef>
                <a:spcPts val="0"/>
              </a:spcBef>
              <a:spcAft>
                <a:spcPts val="1200"/>
              </a:spcAft>
              <a:buFont typeface="Wingdings" pitchFamily="2" charset="2"/>
              <a:buAutoNum type="alphaLcPeriod"/>
            </a:pPr>
            <a:r>
              <a:rPr lang="en-US">
                <a:solidFill>
                  <a:srgbClr val="00529B"/>
                </a:solidFill>
              </a:rPr>
              <a:t>False</a:t>
            </a:r>
            <a:endParaRPr lang="en-US"/>
          </a:p>
        </p:txBody>
      </p:sp>
      <p:sp>
        <p:nvSpPr>
          <p:cNvPr id="5" name="Rounded Rectangle 4" descr="Green box highlighting B as the correct answer"/>
          <p:cNvSpPr/>
          <p:nvPr/>
        </p:nvSpPr>
        <p:spPr>
          <a:xfrm>
            <a:off x="1828800" y="2577378"/>
            <a:ext cx="1752600" cy="62302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A6C63388-FB81-4D29-9998-7C62CDE2A4A9}"/>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58</a:t>
            </a:fld>
            <a:endParaRPr lang="en-US"/>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3" name="Date Placeholder 2">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9624" y="276514"/>
            <a:ext cx="8212752" cy="719643"/>
          </a:xfrm>
        </p:spPr>
        <p:txBody>
          <a:bodyPr>
            <a:normAutofit/>
          </a:bodyPr>
          <a:lstStyle/>
          <a:p>
            <a:pPr algn="ctr"/>
            <a:r>
              <a:rPr lang="en-US" sz="3000">
                <a:latin typeface="Arial Black"/>
              </a:rPr>
              <a:t>Check Your Knowledge: Question 6</a:t>
            </a:r>
          </a:p>
        </p:txBody>
      </p:sp>
      <p:sp>
        <p:nvSpPr>
          <p:cNvPr id="5" name="Content Placeholder 4"/>
          <p:cNvSpPr>
            <a:spLocks noGrp="1"/>
          </p:cNvSpPr>
          <p:nvPr>
            <p:ph idx="4294967295"/>
          </p:nvPr>
        </p:nvSpPr>
        <p:spPr>
          <a:xfrm>
            <a:off x="1828799" y="1779889"/>
            <a:ext cx="9185275" cy="5021263"/>
          </a:xfrm>
        </p:spPr>
        <p:txBody>
          <a:bodyPr/>
          <a:lstStyle/>
          <a:p>
            <a:pPr marL="0" lvl="0" indent="0" defTabSz="685800">
              <a:lnSpc>
                <a:spcPct val="100000"/>
              </a:lnSpc>
              <a:spcBef>
                <a:spcPts val="0"/>
              </a:spcBef>
              <a:spcAft>
                <a:spcPts val="1200"/>
              </a:spcAft>
              <a:buFont typeface="Wingdings" pitchFamily="2" charset="2"/>
              <a:buNone/>
            </a:pPr>
            <a:r>
              <a:rPr lang="en-US" sz="2400" b="1">
                <a:solidFill>
                  <a:srgbClr val="00529B"/>
                </a:solidFill>
              </a:rPr>
              <a:t>CMS requires Medicare Advantage Plans and agents/brokers to clearly identify, through a Scope of Appointment form or recorded call, the types of products they will discuss before marketing to a potential enrollee. </a:t>
            </a:r>
          </a:p>
          <a:p>
            <a:pPr marL="347663" lvl="0" indent="-347663" defTabSz="685800">
              <a:lnSpc>
                <a:spcPct val="100000"/>
              </a:lnSpc>
              <a:spcBef>
                <a:spcPts val="0"/>
              </a:spcBef>
              <a:spcAft>
                <a:spcPts val="1200"/>
              </a:spcAft>
              <a:buFont typeface="Wingdings" pitchFamily="2" charset="2"/>
              <a:buAutoNum type="alphaLcPeriod"/>
            </a:pPr>
            <a:r>
              <a:rPr lang="en-US" sz="2400">
                <a:solidFill>
                  <a:srgbClr val="00529B"/>
                </a:solidFill>
              </a:rPr>
              <a:t> True</a:t>
            </a:r>
          </a:p>
          <a:p>
            <a:pPr marL="347663" lvl="0" indent="-347663" defTabSz="685800">
              <a:lnSpc>
                <a:spcPct val="100000"/>
              </a:lnSpc>
              <a:spcBef>
                <a:spcPts val="0"/>
              </a:spcBef>
              <a:spcAft>
                <a:spcPts val="1200"/>
              </a:spcAft>
              <a:buFont typeface="Wingdings" pitchFamily="2" charset="2"/>
              <a:buAutoNum type="alphaLcPeriod"/>
            </a:pPr>
            <a:r>
              <a:rPr lang="en-US" sz="2400">
                <a:solidFill>
                  <a:srgbClr val="00529B"/>
                </a:solidFill>
              </a:rPr>
              <a:t> False</a:t>
            </a:r>
            <a:endParaRPr lang="en-US"/>
          </a:p>
        </p:txBody>
      </p:sp>
      <p:sp>
        <p:nvSpPr>
          <p:cNvPr id="6" name="Rounded Rectangle 5" descr="Green box highlighting A as the correct answer"/>
          <p:cNvSpPr/>
          <p:nvPr/>
        </p:nvSpPr>
        <p:spPr>
          <a:xfrm>
            <a:off x="1828799" y="3429000"/>
            <a:ext cx="1377385" cy="4701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16D2EF7C-3D82-4469-B5F3-816DD0DD5C7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59</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1213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5"/>
            <a:ext cx="12192000" cy="966476"/>
          </a:xfrm>
        </p:spPr>
        <p:txBody>
          <a:bodyPr anchor="ctr">
            <a:normAutofit/>
          </a:bodyPr>
          <a:lstStyle/>
          <a:p>
            <a:r>
              <a:rPr lang="en-US" sz="3000"/>
              <a:t>Medicare Advantage Plans (Part C)</a:t>
            </a:r>
          </a:p>
        </p:txBody>
      </p:sp>
      <p:sp>
        <p:nvSpPr>
          <p:cNvPr id="5" name="Content Placeholder 4"/>
          <p:cNvSpPr>
            <a:spLocks noGrp="1"/>
          </p:cNvSpPr>
          <p:nvPr>
            <p:ph type="body" sz="quarter" idx="4294967295"/>
          </p:nvPr>
        </p:nvSpPr>
        <p:spPr>
          <a:xfrm>
            <a:off x="914400" y="1261872"/>
            <a:ext cx="6011487" cy="5003800"/>
          </a:xfrm>
        </p:spPr>
        <p:txBody>
          <a:bodyPr>
            <a:noAutofit/>
          </a:bodyPr>
          <a:lstStyle/>
          <a:p>
            <a:pPr marL="0" lvl="0" indent="0" defTabSz="685800">
              <a:lnSpc>
                <a:spcPct val="100000"/>
              </a:lnSpc>
              <a:spcBef>
                <a:spcPts val="0"/>
              </a:spcBef>
              <a:spcAft>
                <a:spcPts val="1200"/>
              </a:spcAft>
              <a:buFont typeface="Wingdings" pitchFamily="2" charset="2"/>
              <a:buNone/>
            </a:pPr>
            <a:r>
              <a:rPr lang="en-US" sz="2200" b="1">
                <a:solidFill>
                  <a:srgbClr val="00529B"/>
                </a:solidFill>
              </a:rPr>
              <a:t>Offered by Medicare-approved private companies that must follow rules set by Medicare.</a:t>
            </a:r>
          </a:p>
          <a:p>
            <a:pPr marL="548640" indent="-274320" defTabSz="685800">
              <a:lnSpc>
                <a:spcPct val="100000"/>
              </a:lnSpc>
              <a:spcBef>
                <a:spcPts val="0"/>
              </a:spcBef>
              <a:spcAft>
                <a:spcPts val="1200"/>
              </a:spcAft>
            </a:pPr>
            <a:r>
              <a:rPr lang="en-US" sz="1800">
                <a:solidFill>
                  <a:srgbClr val="00529B"/>
                </a:solidFill>
              </a:rPr>
              <a:t>In many cases, you can only use health care providers who participate in the plan’s network.</a:t>
            </a:r>
          </a:p>
          <a:p>
            <a:pPr marL="548640" lvl="0" indent="-274320" defTabSz="685800">
              <a:lnSpc>
                <a:spcPct val="100000"/>
              </a:lnSpc>
              <a:spcBef>
                <a:spcPts val="0"/>
              </a:spcBef>
              <a:spcAft>
                <a:spcPts val="1200"/>
              </a:spcAft>
            </a:pPr>
            <a:r>
              <a:rPr lang="en-US" sz="1800">
                <a:solidFill>
                  <a:srgbClr val="00529B"/>
                </a:solidFill>
              </a:rPr>
              <a:t>For certain services or drugs, you may need to get approval (also called prior authorization) from your plan before it covers them.</a:t>
            </a:r>
          </a:p>
          <a:p>
            <a:pPr marL="548640" lvl="0" indent="-274320" defTabSz="685800">
              <a:lnSpc>
                <a:spcPct val="100000"/>
              </a:lnSpc>
              <a:spcBef>
                <a:spcPts val="0"/>
              </a:spcBef>
              <a:spcAft>
                <a:spcPts val="1200"/>
              </a:spcAft>
            </a:pPr>
            <a:r>
              <a:rPr lang="en-US" sz="1800">
                <a:solidFill>
                  <a:srgbClr val="00529B"/>
                </a:solidFill>
              </a:rPr>
              <a:t>Plans may offer some extra benefits that Original Medicare doesn’t cover— like fitness programs (gym memberships or discounts) and some vision, hearing, and dental services (like routine check ups or cleanings)</a:t>
            </a:r>
          </a:p>
        </p:txBody>
      </p:sp>
      <p:cxnSp>
        <p:nvCxnSpPr>
          <p:cNvPr id="9" name="Straight Connector 8">
            <a:extLst>
              <a:ext uri="{FF2B5EF4-FFF2-40B4-BE49-F238E27FC236}">
                <a16:creationId xmlns:a16="http://schemas.microsoft.com/office/drawing/2014/main" id="{0715967A-DBEF-04AE-B81F-5463EF066D3E}"/>
              </a:ext>
              <a:ext uri="{C183D7F6-B498-43B3-948B-1728B52AA6E4}">
                <adec:decorative xmlns:adec="http://schemas.microsoft.com/office/drawing/2017/decorative" val="1"/>
              </a:ext>
            </a:extLst>
          </p:cNvPr>
          <p:cNvCxnSpPr/>
          <p:nvPr/>
        </p:nvCxnSpPr>
        <p:spPr>
          <a:xfrm>
            <a:off x="7107936" y="1261872"/>
            <a:ext cx="0" cy="4687824"/>
          </a:xfrm>
          <a:prstGeom prst="line">
            <a:avLst/>
          </a:prstGeom>
          <a:ln w="285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Graphic showing the different parts of Medicare Advantage: Part A, Part B, most include Part D, Some Extra Benefits.">
            <a:extLst>
              <a:ext uri="{FF2B5EF4-FFF2-40B4-BE49-F238E27FC236}">
                <a16:creationId xmlns:a16="http://schemas.microsoft.com/office/drawing/2014/main" id="{A566C033-8BFA-DDA7-CE24-4FEF1DBBFEB8}"/>
              </a:ext>
            </a:extLst>
          </p:cNvPr>
          <p:cNvPicPr>
            <a:picLocks noChangeAspect="1"/>
          </p:cNvPicPr>
          <p:nvPr/>
        </p:nvPicPr>
        <p:blipFill>
          <a:blip r:embed="rId4"/>
          <a:stretch>
            <a:fillRect/>
          </a:stretch>
        </p:blipFill>
        <p:spPr>
          <a:xfrm>
            <a:off x="7289986" y="1280160"/>
            <a:ext cx="4700088" cy="4297680"/>
          </a:xfrm>
          <a:prstGeom prst="rect">
            <a:avLst/>
          </a:prstGeom>
        </p:spPr>
      </p:pic>
      <p:sp>
        <p:nvSpPr>
          <p:cNvPr id="8" name="Slide Number Placeholder 5">
            <a:extLst>
              <a:ext uri="{FF2B5EF4-FFF2-40B4-BE49-F238E27FC236}">
                <a16:creationId xmlns:a16="http://schemas.microsoft.com/office/drawing/2014/main" id="{F34BF906-1A2C-43AD-B018-9D2CF93C6F2D}"/>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a:xfrm>
            <a:off x="4038600" y="6492571"/>
            <a:ext cx="4114800" cy="365125"/>
          </a:xfrm>
        </p:spPr>
        <p:txBody>
          <a:bodyPr/>
          <a:lstStyle/>
          <a:p>
            <a:r>
              <a:rPr lang="en-US">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a:xfrm>
            <a:off x="838200" y="6492571"/>
            <a:ext cx="2743200" cy="365125"/>
          </a:xfrm>
        </p:spPr>
        <p:txBody>
          <a:bodyPr/>
          <a:lstStyle/>
          <a:p>
            <a:r>
              <a:rPr lang="en-US"/>
              <a:t>March 2025</a:t>
            </a:r>
          </a:p>
        </p:txBody>
      </p:sp>
    </p:spTree>
    <p:custDataLst>
      <p:tags r:id="rId1"/>
    </p:custDataLst>
    <p:extLst>
      <p:ext uri="{BB962C8B-B14F-4D97-AF65-F5344CB8AC3E}">
        <p14:creationId xmlns:p14="http://schemas.microsoft.com/office/powerpoint/2010/main" val="39620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78"/>
            <a:ext cx="12192000" cy="924776"/>
          </a:xfrm>
        </p:spPr>
        <p:txBody>
          <a:bodyPr anchor="ctr">
            <a:normAutofit/>
          </a:bodyPr>
          <a:lstStyle/>
          <a:p>
            <a:r>
              <a:rPr lang="en-US" sz="2800">
                <a:latin typeface="Arial Black"/>
              </a:rPr>
              <a:t>Medicare Advantage &amp; Other </a:t>
            </a:r>
            <a:br>
              <a:rPr lang="en-US" sz="2800">
                <a:latin typeface="Arial Black"/>
              </a:rPr>
            </a:br>
            <a:r>
              <a:rPr lang="en-US" sz="2800">
                <a:latin typeface="Arial Black"/>
              </a:rPr>
              <a:t>Medicare Health Plans Resource Guide</a:t>
            </a:r>
          </a:p>
        </p:txBody>
      </p:sp>
      <p:graphicFrame>
        <p:nvGraphicFramePr>
          <p:cNvPr id="5" name="Content Placeholder 6" descr="Table listing Medicare Advantage resources." title="Medicare Advantage and Other Medicare Health Plans Resource Guide"/>
          <p:cNvGraphicFramePr>
            <a:graphicFrameLocks/>
          </p:cNvGraphicFramePr>
          <p:nvPr>
            <p:extLst>
              <p:ext uri="{D42A27DB-BD31-4B8C-83A1-F6EECF244321}">
                <p14:modId xmlns:p14="http://schemas.microsoft.com/office/powerpoint/2010/main" val="3689356835"/>
              </p:ext>
            </p:extLst>
          </p:nvPr>
        </p:nvGraphicFramePr>
        <p:xfrm>
          <a:off x="1107805" y="1507364"/>
          <a:ext cx="9976390" cy="4813866"/>
        </p:xfrm>
        <a:graphic>
          <a:graphicData uri="http://schemas.openxmlformats.org/drawingml/2006/table">
            <a:tbl>
              <a:tblPr firstRow="1" bandRow="1">
                <a:tableStyleId>{5FD0F851-EC5A-4D38-B0AD-8093EC10F338}</a:tableStyleId>
              </a:tblPr>
              <a:tblGrid>
                <a:gridCol w="3968576">
                  <a:extLst>
                    <a:ext uri="{9D8B030D-6E8A-4147-A177-3AD203B41FA5}">
                      <a16:colId xmlns:a16="http://schemas.microsoft.com/office/drawing/2014/main" val="20000"/>
                    </a:ext>
                  </a:extLst>
                </a:gridCol>
                <a:gridCol w="6007814">
                  <a:extLst>
                    <a:ext uri="{9D8B030D-6E8A-4147-A177-3AD203B41FA5}">
                      <a16:colId xmlns:a16="http://schemas.microsoft.com/office/drawing/2014/main" val="20001"/>
                    </a:ext>
                  </a:extLst>
                </a:gridCol>
              </a:tblGrid>
              <a:tr h="911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0000"/>
                        </a:lnSpc>
                        <a:spcBef>
                          <a:spcPts val="600"/>
                        </a:spcBef>
                        <a:spcAft>
                          <a:spcPts val="0"/>
                        </a:spcAft>
                      </a:pPr>
                      <a:r>
                        <a:rPr lang="en-US" sz="1600" b="0">
                          <a:solidFill>
                            <a:srgbClr val="00529B"/>
                          </a:solidFill>
                          <a:effectLst/>
                          <a:latin typeface="+mn-lt"/>
                          <a:cs typeface="Arial" panose="020B0604020202020204" pitchFamily="34" charset="0"/>
                        </a:rPr>
                        <a:t>Centers for Medicare &amp; Medicaid Services (CMS)</a:t>
                      </a:r>
                      <a:endParaRPr lang="en-US" sz="1600" b="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nSpc>
                          <a:spcPct val="100000"/>
                        </a:lnSpc>
                        <a:spcBef>
                          <a:spcPts val="0"/>
                        </a:spcBef>
                        <a:spcAft>
                          <a:spcPts val="0"/>
                        </a:spcAft>
                        <a:buFont typeface="Wingdings" panose="05000000000000000000" pitchFamily="2" charset="2"/>
                        <a:buChar char="§"/>
                      </a:pPr>
                      <a:r>
                        <a:rPr lang="en-US" sz="1600" b="0" dirty="0">
                          <a:solidFill>
                            <a:srgbClr val="00529B"/>
                          </a:solidFill>
                          <a:effectLst/>
                          <a:latin typeface="+mn-lt"/>
                          <a:cs typeface="Arial" panose="020B0604020202020204" pitchFamily="34" charset="0"/>
                        </a:rPr>
                        <a:t>Call 1-800-MEDICARE (1-800-633-4227)</a:t>
                      </a:r>
                      <a:r>
                        <a:rPr lang="en-US" sz="1600" b="0" baseline="0" dirty="0">
                          <a:solidFill>
                            <a:srgbClr val="00529B"/>
                          </a:solidFill>
                          <a:effectLst/>
                          <a:latin typeface="+mn-lt"/>
                          <a:cs typeface="Arial" panose="020B0604020202020204" pitchFamily="34" charset="0"/>
                        </a:rPr>
                        <a:t> (</a:t>
                      </a:r>
                      <a:r>
                        <a:rPr lang="en-US" sz="1600" b="0" dirty="0">
                          <a:solidFill>
                            <a:srgbClr val="00529B"/>
                          </a:solidFill>
                          <a:effectLst/>
                          <a:latin typeface="+mn-lt"/>
                          <a:cs typeface="Arial" panose="020B0604020202020204" pitchFamily="34" charset="0"/>
                        </a:rPr>
                        <a:t>TTY: 1-877-486-2048)</a:t>
                      </a:r>
                    </a:p>
                    <a:p>
                      <a:pPr marL="228600" marR="0" lvl="0" indent="-228600">
                        <a:lnSpc>
                          <a:spcPct val="100000"/>
                        </a:lnSpc>
                        <a:spcBef>
                          <a:spcPts val="0"/>
                        </a:spcBef>
                        <a:spcAft>
                          <a:spcPts val="0"/>
                        </a:spcAft>
                        <a:buFont typeface="Wingdings" panose="05000000000000000000" pitchFamily="2" charset="2"/>
                        <a:buChar char="§"/>
                      </a:pPr>
                      <a:r>
                        <a:rPr lang="en-US" sz="1600" b="0" u="sng" dirty="0">
                          <a:solidFill>
                            <a:srgbClr val="00529B"/>
                          </a:solidFill>
                          <a:effectLst/>
                          <a:latin typeface="+mn-lt"/>
                          <a:cs typeface="Arial" panose="020B0604020202020204" pitchFamily="34" charset="0"/>
                          <a:hlinkClick r:id="rId4">
                            <a:extLst>
                              <a:ext uri="{A12FA001-AC4F-418D-AE19-62706E023703}">
                                <ahyp:hlinkClr xmlns:ahyp="http://schemas.microsoft.com/office/drawing/2018/hyperlinkcolor" val="tx"/>
                              </a:ext>
                            </a:extLst>
                          </a:hlinkClick>
                        </a:rPr>
                        <a:t>Medicare.gov</a:t>
                      </a:r>
                      <a:endParaRPr lang="en-US" sz="1600" b="0" u="sng" dirty="0">
                        <a:solidFill>
                          <a:srgbClr val="00529B"/>
                        </a:solidFill>
                        <a:effectLst/>
                        <a:latin typeface="+mn-lt"/>
                        <a:cs typeface="Arial" panose="020B0604020202020204" pitchFamily="34" charset="0"/>
                      </a:endParaRPr>
                    </a:p>
                    <a:p>
                      <a:pPr marL="228600" marR="0" lvl="0" indent="-228600">
                        <a:lnSpc>
                          <a:spcPct val="100000"/>
                        </a:lnSpc>
                        <a:spcBef>
                          <a:spcPts val="0"/>
                        </a:spcBef>
                        <a:spcAft>
                          <a:spcPts val="0"/>
                        </a:spcAft>
                        <a:buFont typeface="Wingdings" panose="05000000000000000000" pitchFamily="2" charset="2"/>
                        <a:buChar char="§"/>
                      </a:pPr>
                      <a:r>
                        <a:rPr lang="en-US" sz="1600" b="0" u="sng" dirty="0">
                          <a:solidFill>
                            <a:srgbClr val="00529B"/>
                          </a:solidFill>
                          <a:effectLst/>
                          <a:latin typeface="+mn-lt"/>
                          <a:cs typeface="Arial" panose="020B0604020202020204" pitchFamily="34" charset="0"/>
                          <a:hlinkClick r:id="rId5">
                            <a:extLst>
                              <a:ext uri="{A12FA001-AC4F-418D-AE19-62706E023703}">
                                <ahyp:hlinkClr xmlns:ahyp="http://schemas.microsoft.com/office/drawing/2018/hyperlinkcolor" val="tx"/>
                              </a:ext>
                            </a:extLst>
                          </a:hlinkClick>
                        </a:rPr>
                        <a:t>CMS.gov</a:t>
                      </a:r>
                      <a:endParaRPr lang="en-US" sz="1600" b="0" u="sng" dirty="0">
                        <a:solidFill>
                          <a:srgbClr val="00529B"/>
                        </a:solidFill>
                        <a:effectLst/>
                        <a:latin typeface="+mn-lt"/>
                        <a:cs typeface="Arial" panose="020B0604020202020204" pitchFamily="34" charset="0"/>
                      </a:endParaRPr>
                    </a:p>
                    <a:p>
                      <a:pPr marL="228600" marR="0" lvl="0" indent="-228600">
                        <a:lnSpc>
                          <a:spcPct val="100000"/>
                        </a:lnSpc>
                        <a:spcBef>
                          <a:spcPts val="0"/>
                        </a:spcBef>
                        <a:spcAft>
                          <a:spcPts val="0"/>
                        </a:spcAft>
                        <a:buFont typeface="Wingdings" panose="05000000000000000000" pitchFamily="2" charset="2"/>
                        <a:buChar char="§"/>
                      </a:pPr>
                      <a:r>
                        <a:rPr lang="en-US" sz="1600" b="0" dirty="0">
                          <a:solidFill>
                            <a:srgbClr val="00529B"/>
                          </a:solidFill>
                          <a:effectLst/>
                          <a:latin typeface="+mn-lt"/>
                          <a:ea typeface="Calibri"/>
                          <a:cs typeface="Arial" panose="020B0604020202020204" pitchFamily="34" charset="0"/>
                          <a:hlinkClick r:id="rId6">
                            <a:extLst>
                              <a:ext uri="{A12FA001-AC4F-418D-AE19-62706E023703}">
                                <ahyp:hlinkClr xmlns:ahyp="http://schemas.microsoft.com/office/drawing/2018/hyperlinkcolor" val="tx"/>
                              </a:ext>
                            </a:extLst>
                          </a:hlinkClick>
                        </a:rPr>
                        <a:t>CMS.gov/medicare/health-drug-plans/managed-care-marketing/models-standard-documents-educational-materials</a:t>
                      </a:r>
                      <a:r>
                        <a:rPr lang="en-US" sz="1600" b="0" dirty="0">
                          <a:solidFill>
                            <a:srgbClr val="00529B"/>
                          </a:solidFill>
                          <a:effectLst/>
                          <a:latin typeface="+mn-lt"/>
                          <a:ea typeface="Calibri"/>
                          <a:cs typeface="Arial" panose="020B0604020202020204" pitchFamily="34" charset="0"/>
                        </a:rPr>
                        <a:t> </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6410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n-US" sz="1600">
                          <a:solidFill>
                            <a:srgbClr val="00529B"/>
                          </a:solidFill>
                          <a:effectLst/>
                          <a:latin typeface="+mn-lt"/>
                          <a:cs typeface="Arial" panose="020B0604020202020204" pitchFamily="34" charset="0"/>
                        </a:rPr>
                        <a:t>Medicare Communications &amp; Marketing Guidelines </a:t>
                      </a:r>
                      <a:endParaRPr lang="en-US" sz="1600" b="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buFont typeface="Wingdings" panose="05000000000000000000" pitchFamily="2" charset="2"/>
                        <a:buChar char="§"/>
                      </a:pPr>
                      <a:r>
                        <a:rPr lang="en-US" sz="1600" b="0" i="0">
                          <a:solidFill>
                            <a:srgbClr val="00529B"/>
                          </a:solidFill>
                          <a:latin typeface="+mn-lt"/>
                          <a:cs typeface="Arial" panose="020B0604020202020204" pitchFamily="34" charset="0"/>
                          <a:hlinkClick r:id="rId7">
                            <a:extLst>
                              <a:ext uri="{A12FA001-AC4F-418D-AE19-62706E023703}">
                                <ahyp:hlinkClr xmlns:ahyp="http://schemas.microsoft.com/office/drawing/2018/hyperlinkcolor" val="tx"/>
                              </a:ext>
                            </a:extLst>
                          </a:hlinkClick>
                        </a:rPr>
                        <a:t>CMS.gov/files/document/medicare-communications-and-marketing-guidelines-3-16-2022.pdf</a:t>
                      </a:r>
                      <a:r>
                        <a:rPr lang="en-US" sz="1600" b="0" i="0">
                          <a:solidFill>
                            <a:srgbClr val="00529B"/>
                          </a:solidFill>
                          <a:latin typeface="+mn-lt"/>
                          <a:cs typeface="Arial" panose="020B0604020202020204" pitchFamily="34" charset="0"/>
                        </a:rPr>
                        <a:t> </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6005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n-US" sz="1600">
                          <a:solidFill>
                            <a:srgbClr val="00529B"/>
                          </a:solidFill>
                          <a:effectLst/>
                          <a:latin typeface="+mn-lt"/>
                          <a:cs typeface="Arial" panose="020B0604020202020204" pitchFamily="34" charset="0"/>
                        </a:rPr>
                        <a:t>Medicare Managed Care Manual</a:t>
                      </a:r>
                      <a:endParaRPr lang="en-US" sz="1600" b="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600" u="sng" kern="1200">
                          <a:solidFill>
                            <a:srgbClr val="00529B"/>
                          </a:solidFill>
                          <a:effectLst/>
                          <a:latin typeface="+mn-lt"/>
                          <a:cs typeface="Arial" panose="020B0604020202020204" pitchFamily="34" charset="0"/>
                          <a:hlinkClick r:id="rId8">
                            <a:extLst>
                              <a:ext uri="{A12FA001-AC4F-418D-AE19-62706E023703}">
                                <ahyp:hlinkClr xmlns:ahyp="http://schemas.microsoft.com/office/drawing/2018/hyperlinkcolor" val="tx"/>
                              </a:ext>
                            </a:extLst>
                          </a:hlinkClick>
                        </a:rPr>
                        <a:t>CMS.gov/Regulations-and-Guidance/Guidance/Manuals/Internet-Only-Manuals-IOMs-Items/CMS019326.html</a:t>
                      </a:r>
                      <a:endParaRPr lang="en-US" sz="1600" u="sng" kern="120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20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nSpc>
                          <a:spcPct val="100000"/>
                        </a:lnSpc>
                        <a:spcBef>
                          <a:spcPts val="600"/>
                        </a:spcBef>
                        <a:spcAft>
                          <a:spcPts val="0"/>
                        </a:spcAft>
                        <a:buFont typeface="Arial" panose="020B0604020202020204" pitchFamily="34" charset="0"/>
                        <a:buNone/>
                      </a:pPr>
                      <a:r>
                        <a:rPr lang="en-US" sz="1600">
                          <a:solidFill>
                            <a:srgbClr val="00529B"/>
                          </a:solidFill>
                          <a:effectLst/>
                          <a:latin typeface="+mn-lt"/>
                          <a:cs typeface="Arial" panose="020B0604020202020204" pitchFamily="34" charset="0"/>
                        </a:rPr>
                        <a:t>Railroad Retirement Board (RRB)</a:t>
                      </a:r>
                      <a:endParaRPr lang="en-US" sz="1600" b="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nSpc>
                          <a:spcPct val="100000"/>
                        </a:lnSpc>
                        <a:spcBef>
                          <a:spcPts val="0"/>
                        </a:spcBef>
                        <a:spcAft>
                          <a:spcPts val="0"/>
                        </a:spcAft>
                        <a:buFont typeface="Wingdings" panose="05000000000000000000" pitchFamily="2" charset="2"/>
                        <a:buChar char="§"/>
                      </a:pPr>
                      <a:r>
                        <a:rPr lang="en-US" sz="1600">
                          <a:solidFill>
                            <a:srgbClr val="00529B"/>
                          </a:solidFill>
                          <a:effectLst/>
                          <a:latin typeface="+mn-lt"/>
                          <a:cs typeface="Arial" panose="020B0604020202020204" pitchFamily="34" charset="0"/>
                        </a:rPr>
                        <a:t>Call 1-877-772-5772 (TTY: 1-312-751-4701)</a:t>
                      </a:r>
                    </a:p>
                    <a:p>
                      <a:pPr marL="228600" marR="0" indent="-228600">
                        <a:lnSpc>
                          <a:spcPct val="100000"/>
                        </a:lnSpc>
                        <a:spcBef>
                          <a:spcPts val="0"/>
                        </a:spcBef>
                        <a:spcAft>
                          <a:spcPts val="0"/>
                        </a:spcAft>
                        <a:buFont typeface="Wingdings" panose="05000000000000000000" pitchFamily="2" charset="2"/>
                        <a:buChar char="§"/>
                      </a:pPr>
                      <a:r>
                        <a:rPr lang="en-US" sz="1600">
                          <a:solidFill>
                            <a:srgbClr val="00529B"/>
                          </a:solidFill>
                          <a:latin typeface="+mn-lt"/>
                          <a:cs typeface="Arial" panose="020B0604020202020204" pitchFamily="34" charset="0"/>
                          <a:hlinkClick r:id="rId9">
                            <a:extLst>
                              <a:ext uri="{A12FA001-AC4F-418D-AE19-62706E023703}">
                                <ahyp:hlinkClr xmlns:ahyp="http://schemas.microsoft.com/office/drawing/2018/hyperlinkcolor" val="tx"/>
                              </a:ext>
                            </a:extLst>
                          </a:hlinkClick>
                        </a:rPr>
                        <a:t>RRB.gov</a:t>
                      </a:r>
                      <a:endParaRPr lang="en-US" sz="1600" b="0">
                        <a:solidFill>
                          <a:srgbClr val="00529B"/>
                        </a:solidFill>
                        <a:effectLst/>
                        <a:latin typeface="+mn-lt"/>
                        <a:ea typeface="Calibri"/>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795303466"/>
                  </a:ext>
                </a:extLst>
              </a:tr>
              <a:tr h="65314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nSpc>
                          <a:spcPct val="100000"/>
                        </a:lnSpc>
                        <a:spcBef>
                          <a:spcPts val="600"/>
                        </a:spcBef>
                        <a:spcAft>
                          <a:spcPts val="0"/>
                        </a:spcAft>
                        <a:buFont typeface="Arial" panose="020B0604020202020204" pitchFamily="34" charset="0"/>
                        <a:buNone/>
                      </a:pPr>
                      <a:r>
                        <a:rPr lang="en-US" sz="1600">
                          <a:solidFill>
                            <a:srgbClr val="00529B"/>
                          </a:solidFill>
                          <a:effectLst/>
                          <a:latin typeface="+mn-lt"/>
                          <a:cs typeface="Arial" panose="020B0604020202020204" pitchFamily="34" charset="0"/>
                        </a:rPr>
                        <a:t>Social Security</a:t>
                      </a:r>
                      <a:endParaRPr lang="en-US" sz="1600" b="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nSpc>
                          <a:spcPct val="100000"/>
                        </a:lnSpc>
                        <a:spcBef>
                          <a:spcPts val="0"/>
                        </a:spcBef>
                        <a:spcAft>
                          <a:spcPts val="0"/>
                        </a:spcAft>
                        <a:buFont typeface="Wingdings" panose="05000000000000000000" pitchFamily="2" charset="2"/>
                        <a:buChar char="§"/>
                      </a:pPr>
                      <a:r>
                        <a:rPr lang="en-US" sz="1600">
                          <a:solidFill>
                            <a:srgbClr val="00529B"/>
                          </a:solidFill>
                          <a:effectLst/>
                          <a:latin typeface="+mn-lt"/>
                          <a:cs typeface="Arial" panose="020B0604020202020204" pitchFamily="34" charset="0"/>
                        </a:rPr>
                        <a:t>Call 1‑800‑772‑1213 (TTY: 1‑800‑325‑0778)</a:t>
                      </a:r>
                    </a:p>
                    <a:p>
                      <a:pPr marL="228600" marR="0" indent="-228600">
                        <a:lnSpc>
                          <a:spcPct val="100000"/>
                        </a:lnSpc>
                        <a:spcBef>
                          <a:spcPts val="0"/>
                        </a:spcBef>
                        <a:spcAft>
                          <a:spcPts val="0"/>
                        </a:spcAft>
                        <a:buFont typeface="Wingdings" panose="05000000000000000000" pitchFamily="2" charset="2"/>
                        <a:buChar char="§"/>
                      </a:pPr>
                      <a:r>
                        <a:rPr lang="en-US" sz="1600" u="sng">
                          <a:solidFill>
                            <a:srgbClr val="00529B"/>
                          </a:solidFill>
                          <a:effectLst/>
                          <a:latin typeface="+mn-lt"/>
                          <a:cs typeface="Arial" panose="020B0604020202020204" pitchFamily="34" charset="0"/>
                          <a:hlinkClick r:id="rId10">
                            <a:extLst>
                              <a:ext uri="{A12FA001-AC4F-418D-AE19-62706E023703}">
                                <ahyp:hlinkClr xmlns:ahyp="http://schemas.microsoft.com/office/drawing/2018/hyperlinkcolor" val="tx"/>
                              </a:ext>
                            </a:extLst>
                          </a:hlinkClick>
                        </a:rPr>
                        <a:t>SSA.gov</a:t>
                      </a:r>
                      <a:r>
                        <a:rPr lang="en-US" sz="1600" u="sng">
                          <a:solidFill>
                            <a:srgbClr val="00529B"/>
                          </a:solidFill>
                          <a:effectLst/>
                          <a:latin typeface="+mn-lt"/>
                          <a:cs typeface="Arial" panose="020B0604020202020204" pitchFamily="34" charset="0"/>
                        </a:rPr>
                        <a:t> </a:t>
                      </a:r>
                      <a:endParaRPr lang="en-US" sz="1600" u="sng">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r h="8669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n-US" sz="1600">
                          <a:solidFill>
                            <a:srgbClr val="00529B"/>
                          </a:solidFill>
                          <a:effectLst/>
                          <a:latin typeface="+mn-lt"/>
                          <a:cs typeface="Arial" panose="020B0604020202020204" pitchFamily="34" charset="0"/>
                        </a:rPr>
                        <a:t>State Health Insurance Assistance Program (SHIP)</a:t>
                      </a:r>
                      <a:endParaRPr lang="en-US" sz="1600" b="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u="sng" kern="1200" dirty="0">
                          <a:solidFill>
                            <a:srgbClr val="00529B"/>
                          </a:solidFill>
                          <a:effectLst/>
                          <a:latin typeface="+mn-lt"/>
                          <a:cs typeface="Arial" panose="020B0604020202020204" pitchFamily="34" charset="0"/>
                          <a:hlinkClick r:id="rId11">
                            <a:extLst>
                              <a:ext uri="{A12FA001-AC4F-418D-AE19-62706E023703}">
                                <ahyp:hlinkClr xmlns:ahyp="http://schemas.microsoft.com/office/drawing/2018/hyperlinkcolor" val="tx"/>
                              </a:ext>
                            </a:extLst>
                          </a:hlinkClick>
                        </a:rPr>
                        <a:t>shiphelp.org</a:t>
                      </a:r>
                      <a:r>
                        <a:rPr lang="en-US" sz="1600" u="sng" kern="1200" dirty="0">
                          <a:solidFill>
                            <a:srgbClr val="00529B"/>
                          </a:solidFill>
                          <a:effectLst/>
                          <a:latin typeface="+mn-lt"/>
                          <a:cs typeface="Arial" panose="020B0604020202020204" pitchFamily="34" charset="0"/>
                        </a:rPr>
                        <a:t> </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a:solidFill>
                            <a:srgbClr val="00529B"/>
                          </a:solidFill>
                          <a:effectLst/>
                          <a:latin typeface="+mn-lt"/>
                          <a:cs typeface="Arial" panose="020B0604020202020204" pitchFamily="34" charset="0"/>
                        </a:rPr>
                        <a:t>Call</a:t>
                      </a:r>
                      <a:r>
                        <a:rPr lang="en-US" sz="1600" baseline="0" dirty="0">
                          <a:solidFill>
                            <a:srgbClr val="00529B"/>
                          </a:solidFill>
                          <a:effectLst/>
                          <a:latin typeface="+mn-lt"/>
                          <a:cs typeface="Arial" panose="020B0604020202020204" pitchFamily="34" charset="0"/>
                        </a:rPr>
                        <a:t> </a:t>
                      </a:r>
                      <a:r>
                        <a:rPr lang="en-US" sz="1600" dirty="0">
                          <a:solidFill>
                            <a:srgbClr val="00529B"/>
                          </a:solidFill>
                          <a:effectLst/>
                          <a:latin typeface="+mn-lt"/>
                          <a:cs typeface="Arial" panose="020B0604020202020204" pitchFamily="34" charset="0"/>
                        </a:rPr>
                        <a:t>1-877-839-2675</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a:solidFill>
                            <a:srgbClr val="00529B"/>
                          </a:solidFill>
                          <a:effectLst/>
                          <a:latin typeface="+mn-lt"/>
                          <a:cs typeface="Arial" panose="020B0604020202020204" pitchFamily="34" charset="0"/>
                          <a:hlinkClick r:id="rId12">
                            <a:extLst>
                              <a:ext uri="{A12FA001-AC4F-418D-AE19-62706E023703}">
                                <ahyp:hlinkClr xmlns:ahyp="http://schemas.microsoft.com/office/drawing/2018/hyperlinkcolor" val="tx"/>
                              </a:ext>
                            </a:extLst>
                          </a:hlinkClick>
                        </a:rPr>
                        <a:t>info@shiphelp.org</a:t>
                      </a:r>
                      <a:endParaRPr lang="en-US" sz="1600"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013026507"/>
                  </a:ext>
                </a:extLst>
              </a:tr>
            </a:tbl>
          </a:graphicData>
        </a:graphic>
      </p:graphicFrame>
      <p:pic>
        <p:nvPicPr>
          <p:cNvPr id="8" name="Picture 7">
            <a:extLst>
              <a:ext uri="{FF2B5EF4-FFF2-40B4-BE49-F238E27FC236}">
                <a16:creationId xmlns:a16="http://schemas.microsoft.com/office/drawing/2014/main" id="{21ACA797-30D7-4E0E-8F85-F3A4D313824F}"/>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7286297" y="5556699"/>
            <a:ext cx="1324303" cy="640080"/>
          </a:xfrm>
          <a:prstGeom prst="rect">
            <a:avLst/>
          </a:prstGeom>
        </p:spPr>
      </p:pic>
      <p:sp>
        <p:nvSpPr>
          <p:cNvPr id="7" name="Slide Number Placeholder 5">
            <a:extLst>
              <a:ext uri="{FF2B5EF4-FFF2-40B4-BE49-F238E27FC236}">
                <a16:creationId xmlns:a16="http://schemas.microsoft.com/office/drawing/2014/main" id="{083F3A9C-D099-41CF-9CBD-1B67156BA2F4}"/>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60</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800">
                <a:latin typeface="Arial Black"/>
              </a:rPr>
              <a:t>Medicare Advantage &amp; Other </a:t>
            </a:r>
            <a:br>
              <a:rPr lang="en-US" sz="2800">
                <a:latin typeface="Arial Black"/>
              </a:rPr>
            </a:br>
            <a:r>
              <a:rPr lang="en-US" sz="2800">
                <a:latin typeface="Arial Black"/>
              </a:rPr>
              <a:t>Medicare Health Plans Resource Guide (continued)</a:t>
            </a:r>
          </a:p>
        </p:txBody>
      </p:sp>
      <p:sp>
        <p:nvSpPr>
          <p:cNvPr id="9" name="Text Placeholder 8">
            <a:extLst>
              <a:ext uri="{FF2B5EF4-FFF2-40B4-BE49-F238E27FC236}">
                <a16:creationId xmlns:a16="http://schemas.microsoft.com/office/drawing/2014/main" id="{9446EB4E-8B25-6B00-845B-E5150CF8E601}"/>
              </a:ext>
            </a:extLst>
          </p:cNvPr>
          <p:cNvSpPr>
            <a:spLocks noGrp="1"/>
          </p:cNvSpPr>
          <p:nvPr>
            <p:ph type="body" sz="quarter" idx="13"/>
          </p:nvPr>
        </p:nvSpPr>
        <p:spPr>
          <a:xfrm>
            <a:off x="1089246" y="1462273"/>
            <a:ext cx="9925371" cy="949234"/>
          </a:xfrm>
        </p:spPr>
        <p:txBody>
          <a:bodyPr/>
          <a:lstStyle/>
          <a:p>
            <a:pPr marL="0" lvl="0" indent="0">
              <a:lnSpc>
                <a:spcPct val="100000"/>
              </a:lnSpc>
              <a:spcBef>
                <a:spcPts val="0"/>
              </a:spcBef>
              <a:spcAft>
                <a:spcPts val="1200"/>
              </a:spcAft>
              <a:buClrTx/>
              <a:buNone/>
            </a:pPr>
            <a:r>
              <a:rPr lang="en-US" b="1"/>
              <a:t>To review the Medicare products listed in this table and other helpful products, visit </a:t>
            </a:r>
            <a:r>
              <a:rPr lang="en-US" b="1" u="sng">
                <a:hlinkClick r:id="rId4">
                  <a:extLst>
                    <a:ext uri="{A12FA001-AC4F-418D-AE19-62706E023703}">
                      <ahyp:hlinkClr xmlns:ahyp="http://schemas.microsoft.com/office/drawing/2018/hyperlinkcolor" val="tx"/>
                    </a:ext>
                  </a:extLst>
                </a:hlinkClick>
              </a:rPr>
              <a:t>Medicare.gov/publications</a:t>
            </a:r>
            <a:r>
              <a:rPr lang="en-US" b="1"/>
              <a:t> and search by keyword or product number.</a:t>
            </a:r>
          </a:p>
        </p:txBody>
      </p:sp>
      <p:graphicFrame>
        <p:nvGraphicFramePr>
          <p:cNvPr id="5" name="Content Placeholder 6" descr="Continuation of resources table from slide 60." title="Medicare Advantage and Other Medicare Health Plans Resource Guide"/>
          <p:cNvGraphicFramePr>
            <a:graphicFrameLocks/>
          </p:cNvGraphicFramePr>
          <p:nvPr>
            <p:extLst>
              <p:ext uri="{D42A27DB-BD31-4B8C-83A1-F6EECF244321}">
                <p14:modId xmlns:p14="http://schemas.microsoft.com/office/powerpoint/2010/main" val="3362889736"/>
              </p:ext>
            </p:extLst>
          </p:nvPr>
        </p:nvGraphicFramePr>
        <p:xfrm>
          <a:off x="1177383" y="2411507"/>
          <a:ext cx="9837234" cy="2123440"/>
        </p:xfrm>
        <a:graphic>
          <a:graphicData uri="http://schemas.openxmlformats.org/drawingml/2006/table">
            <a:tbl>
              <a:tblPr firstRow="1" bandRow="1">
                <a:tableStyleId>{5FD0F851-EC5A-4D38-B0AD-8093EC10F338}</a:tableStyleId>
              </a:tblPr>
              <a:tblGrid>
                <a:gridCol w="6716949">
                  <a:extLst>
                    <a:ext uri="{9D8B030D-6E8A-4147-A177-3AD203B41FA5}">
                      <a16:colId xmlns:a16="http://schemas.microsoft.com/office/drawing/2014/main" val="20000"/>
                    </a:ext>
                  </a:extLst>
                </a:gridCol>
                <a:gridCol w="3120285">
                  <a:extLst>
                    <a:ext uri="{9D8B030D-6E8A-4147-A177-3AD203B41FA5}">
                      <a16:colId xmlns:a16="http://schemas.microsoft.com/office/drawing/2014/main" val="20001"/>
                    </a:ext>
                  </a:extLst>
                </a:gridCol>
              </a:tblGrid>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a:solidFill>
                            <a:srgbClr val="00529B"/>
                          </a:solidFill>
                          <a:effectLst/>
                          <a:latin typeface="+mn-lt"/>
                          <a:cs typeface="Arial" panose="020B0604020202020204" pitchFamily="34" charset="0"/>
                        </a:rPr>
                        <a:t>“Medicare &amp; You Handbook”</a:t>
                      </a:r>
                      <a:endParaRPr lang="en-US" sz="1800" b="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nSpc>
                          <a:spcPct val="100000"/>
                        </a:lnSpc>
                        <a:spcBef>
                          <a:spcPts val="600"/>
                        </a:spcBef>
                        <a:spcAft>
                          <a:spcPts val="0"/>
                        </a:spcAft>
                        <a:buFontTx/>
                        <a:buNone/>
                      </a:pPr>
                      <a:r>
                        <a:rPr lang="en-US" sz="1800" b="0">
                          <a:solidFill>
                            <a:srgbClr val="00529B"/>
                          </a:solidFill>
                          <a:effectLst/>
                          <a:latin typeface="+mn-lt"/>
                          <a:cs typeface="Arial" panose="020B0604020202020204" pitchFamily="34" charset="0"/>
                        </a:rPr>
                        <a:t>CMS Product No. 10050</a:t>
                      </a:r>
                      <a:endParaRPr lang="en-US" sz="1800" b="0">
                        <a:solidFill>
                          <a:srgbClr val="00529B"/>
                        </a:solidFill>
                        <a:effectLst/>
                        <a:latin typeface="+mn-lt"/>
                        <a:ea typeface="Calibri"/>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a:solidFill>
                            <a:srgbClr val="00529B"/>
                          </a:solidFill>
                          <a:effectLst/>
                          <a:latin typeface="+mn-lt"/>
                          <a:cs typeface="Arial" panose="020B0604020202020204" pitchFamily="34" charset="0"/>
                        </a:rPr>
                        <a:t>“Your Yearly Medicare Plan Review”</a:t>
                      </a:r>
                      <a:endParaRPr lang="en-US" sz="1800" b="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a:solidFill>
                            <a:srgbClr val="00529B"/>
                          </a:solidFill>
                          <a:effectLst/>
                          <a:latin typeface="+mn-lt"/>
                          <a:cs typeface="Arial" panose="020B0604020202020204" pitchFamily="34" charset="0"/>
                        </a:rPr>
                        <a:t>CMS Product No. 11220</a:t>
                      </a:r>
                      <a:endParaRPr lang="en-US" sz="1800" b="0" u="sng">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a:solidFill>
                            <a:srgbClr val="00529B"/>
                          </a:solidFill>
                          <a:effectLst/>
                          <a:latin typeface="+mn-lt"/>
                          <a:cs typeface="Arial" panose="020B0604020202020204" pitchFamily="34" charset="0"/>
                        </a:rPr>
                        <a:t>“Understanding Medicare Advantage &amp;</a:t>
                      </a:r>
                      <a:r>
                        <a:rPr lang="en-US" sz="1800" b="0" baseline="0">
                          <a:solidFill>
                            <a:srgbClr val="00529B"/>
                          </a:solidFill>
                          <a:effectLst/>
                          <a:latin typeface="+mn-lt"/>
                          <a:cs typeface="Arial" panose="020B0604020202020204" pitchFamily="34" charset="0"/>
                        </a:rPr>
                        <a:t> Medicare Drug Plan Enrollment </a:t>
                      </a:r>
                      <a:r>
                        <a:rPr lang="en-US" sz="1800" b="0">
                          <a:solidFill>
                            <a:srgbClr val="00529B"/>
                          </a:solidFill>
                          <a:effectLst/>
                          <a:latin typeface="+mn-lt"/>
                          <a:cs typeface="Arial" panose="020B0604020202020204" pitchFamily="34" charset="0"/>
                        </a:rPr>
                        <a:t>Periods”</a:t>
                      </a:r>
                      <a:endParaRPr lang="en-US" sz="1800" b="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a:solidFill>
                            <a:srgbClr val="00529B"/>
                          </a:solidFill>
                          <a:effectLst/>
                          <a:latin typeface="+mn-lt"/>
                          <a:cs typeface="Arial" panose="020B0604020202020204" pitchFamily="34" charset="0"/>
                        </a:rPr>
                        <a:t>CMS Product No. 11219</a:t>
                      </a:r>
                      <a:endParaRPr lang="en-US" sz="1800" b="0">
                        <a:solidFill>
                          <a:srgbClr val="00529B"/>
                        </a:solidFill>
                        <a:effectLst/>
                        <a:latin typeface="+mn-lt"/>
                        <a:ea typeface="Calibri"/>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a:solidFill>
                            <a:srgbClr val="00529B"/>
                          </a:solidFill>
                          <a:effectLst/>
                          <a:latin typeface="+mn-lt"/>
                          <a:cs typeface="Arial" panose="020B0604020202020204" pitchFamily="34" charset="0"/>
                        </a:rPr>
                        <a:t>“Understanding your Medicare Advantage Plan’s Provider Network”</a:t>
                      </a:r>
                      <a:endParaRPr lang="en-US" sz="1800" b="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a:solidFill>
                            <a:srgbClr val="00529B"/>
                          </a:solidFill>
                          <a:effectLst/>
                          <a:latin typeface="+mn-lt"/>
                          <a:cs typeface="Arial" panose="020B0604020202020204" pitchFamily="34" charset="0"/>
                        </a:rPr>
                        <a:t>CMS Product No. 11941</a:t>
                      </a:r>
                      <a:endParaRPr lang="en-US" sz="1800" b="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a:solidFill>
                            <a:srgbClr val="00529B"/>
                          </a:solidFill>
                          <a:effectLst/>
                          <a:latin typeface="+mn-lt"/>
                          <a:cs typeface="Arial" panose="020B0604020202020204" pitchFamily="34" charset="0"/>
                        </a:rPr>
                        <a:t>“Understanding Medicare Advantage Plans”</a:t>
                      </a:r>
                      <a:endParaRPr lang="en-US" sz="1800" b="0">
                        <a:solidFill>
                          <a:srgbClr val="00529B"/>
                        </a:solidFill>
                        <a:effectLst/>
                        <a:latin typeface="+mn-lt"/>
                        <a:ea typeface="Calibri"/>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solidFill>
                            <a:srgbClr val="00529B"/>
                          </a:solidFill>
                          <a:effectLst/>
                          <a:latin typeface="+mn-lt"/>
                          <a:cs typeface="Arial" panose="020B0604020202020204" pitchFamily="34" charset="0"/>
                        </a:rPr>
                        <a:t>CMS Product No. 12026</a:t>
                      </a:r>
                      <a:endParaRPr lang="en-US" sz="1800" b="0" dirty="0">
                        <a:solidFill>
                          <a:srgbClr val="00529B"/>
                        </a:solidFill>
                        <a:effectLst/>
                        <a:latin typeface="+mn-lt"/>
                        <a:ea typeface="Calibri" panose="020F050202020403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643198953"/>
                  </a:ext>
                </a:extLst>
              </a:tr>
            </a:tbl>
          </a:graphicData>
        </a:graphic>
      </p:graphicFrame>
      <p:sp>
        <p:nvSpPr>
          <p:cNvPr id="11" name="Text Placeholder 10">
            <a:extLst>
              <a:ext uri="{FF2B5EF4-FFF2-40B4-BE49-F238E27FC236}">
                <a16:creationId xmlns:a16="http://schemas.microsoft.com/office/drawing/2014/main" id="{6C334FA7-713A-24EF-7693-16E241389E92}"/>
              </a:ext>
            </a:extLst>
          </p:cNvPr>
          <p:cNvSpPr>
            <a:spLocks noGrp="1"/>
          </p:cNvSpPr>
          <p:nvPr>
            <p:ph type="body" sz="quarter" idx="15"/>
          </p:nvPr>
        </p:nvSpPr>
        <p:spPr>
          <a:xfrm>
            <a:off x="1177383" y="4984294"/>
            <a:ext cx="10210800" cy="822866"/>
          </a:xfrm>
        </p:spPr>
        <p:txBody>
          <a:bodyPr/>
          <a:lstStyle/>
          <a:p>
            <a:pPr marL="0" lvl="0" indent="0" defTabSz="685800">
              <a:lnSpc>
                <a:spcPct val="100000"/>
              </a:lnSpc>
              <a:spcBef>
                <a:spcPts val="0"/>
              </a:spcBef>
              <a:spcAft>
                <a:spcPts val="1200"/>
              </a:spcAft>
              <a:buClrTx/>
              <a:buNone/>
              <a:defRPr/>
            </a:pPr>
            <a:r>
              <a:rPr lang="en-US">
                <a:ea typeface="Calibri"/>
              </a:rPr>
              <a:t>To order multiple copies (partners only), visit </a:t>
            </a:r>
            <a:r>
              <a:rPr lang="en-US">
                <a:ea typeface="Calibri"/>
                <a:hlinkClick r:id="rId5">
                  <a:extLst>
                    <a:ext uri="{A12FA001-AC4F-418D-AE19-62706E023703}">
                      <ahyp:hlinkClr xmlns:ahyp="http://schemas.microsoft.com/office/drawing/2018/hyperlinkcolor" val="tx"/>
                    </a:ext>
                  </a:extLst>
                </a:hlinkClick>
              </a:rPr>
              <a:t>Productordering.cms.hhs.gov</a:t>
            </a:r>
            <a:r>
              <a:rPr lang="en-US">
                <a:ea typeface="Calibri"/>
              </a:rPr>
              <a:t>. You must register your organization.</a:t>
            </a:r>
            <a:endParaRPr lang="en-US"/>
          </a:p>
        </p:txBody>
      </p:sp>
      <p:sp>
        <p:nvSpPr>
          <p:cNvPr id="7" name="Slide Number Placeholder 5">
            <a:extLst>
              <a:ext uri="{FF2B5EF4-FFF2-40B4-BE49-F238E27FC236}">
                <a16:creationId xmlns:a16="http://schemas.microsoft.com/office/drawing/2014/main" id="{7C94EC9E-2DD9-49A5-9B20-9B82BE00A57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61</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Compare Medicare Advantage Plans: Premium	</a:t>
            </a:r>
          </a:p>
        </p:txBody>
      </p:sp>
      <p:sp>
        <p:nvSpPr>
          <p:cNvPr id="8" name="Text Placeholder 7">
            <a:extLst>
              <a:ext uri="{FF2B5EF4-FFF2-40B4-BE49-F238E27FC236}">
                <a16:creationId xmlns:a16="http://schemas.microsoft.com/office/drawing/2014/main" id="{C1A371BF-AC01-442F-F855-C03E9A7B4376}"/>
              </a:ext>
            </a:extLst>
          </p:cNvPr>
          <p:cNvSpPr>
            <a:spLocks noGrp="1"/>
          </p:cNvSpPr>
          <p:nvPr>
            <p:ph type="body" sz="quarter" idx="13"/>
          </p:nvPr>
        </p:nvSpPr>
        <p:spPr>
          <a:xfrm>
            <a:off x="0" y="1235898"/>
            <a:ext cx="12192000" cy="525463"/>
          </a:xfrm>
        </p:spPr>
        <p:txBody>
          <a:bodyPr/>
          <a:lstStyle/>
          <a:p>
            <a:pPr marL="0" lvl="0" indent="0" algn="ctr">
              <a:lnSpc>
                <a:spcPct val="100000"/>
              </a:lnSpc>
              <a:spcBef>
                <a:spcPts val="600"/>
              </a:spcBef>
              <a:buClrTx/>
              <a:buNone/>
            </a:pPr>
            <a:r>
              <a:rPr lang="en-US" sz="2400" b="1">
                <a:solidFill>
                  <a:srgbClr val="00529B"/>
                </a:solidFill>
              </a:rPr>
              <a:t>Do most plans charge a monthly premium?</a:t>
            </a:r>
            <a:endParaRPr lang="en-US" sz="2400" b="1">
              <a:solidFill>
                <a:srgbClr val="00529B"/>
              </a:solidFill>
              <a:ea typeface="Calibri" panose="020F0502020204030204" pitchFamily="34" charset="0"/>
            </a:endParaRPr>
          </a:p>
        </p:txBody>
      </p:sp>
      <p:graphicFrame>
        <p:nvGraphicFramePr>
          <p:cNvPr id="7" name="Table 6" descr="Table comparing plan premiums--HMO, PPO, PFFS, SNP, and MSA." title="Appendix A: Compare Medicare Advantage (MA) Plans—Premium "/>
          <p:cNvGraphicFramePr>
            <a:graphicFrameLocks noGrp="1"/>
          </p:cNvGraphicFramePr>
          <p:nvPr>
            <p:extLst>
              <p:ext uri="{D42A27DB-BD31-4B8C-83A1-F6EECF244321}">
                <p14:modId xmlns:p14="http://schemas.microsoft.com/office/powerpoint/2010/main" val="2534274565"/>
              </p:ext>
            </p:extLst>
          </p:nvPr>
        </p:nvGraphicFramePr>
        <p:xfrm>
          <a:off x="968017" y="2093902"/>
          <a:ext cx="10255966" cy="3733800"/>
        </p:xfrm>
        <a:graphic>
          <a:graphicData uri="http://schemas.openxmlformats.org/drawingml/2006/table">
            <a:tbl>
              <a:tblPr firstRow="1" firstCol="1" bandRow="1">
                <a:tableStyleId>{5FD0F851-EC5A-4D38-B0AD-8093EC10F338}</a:tableStyleId>
              </a:tblPr>
              <a:tblGrid>
                <a:gridCol w="2414498">
                  <a:extLst>
                    <a:ext uri="{9D8B030D-6E8A-4147-A177-3AD203B41FA5}">
                      <a16:colId xmlns:a16="http://schemas.microsoft.com/office/drawing/2014/main" val="20001"/>
                    </a:ext>
                  </a:extLst>
                </a:gridCol>
                <a:gridCol w="1960367">
                  <a:extLst>
                    <a:ext uri="{9D8B030D-6E8A-4147-A177-3AD203B41FA5}">
                      <a16:colId xmlns:a16="http://schemas.microsoft.com/office/drawing/2014/main" val="20002"/>
                    </a:ext>
                  </a:extLst>
                </a:gridCol>
                <a:gridCol w="1960367">
                  <a:extLst>
                    <a:ext uri="{9D8B030D-6E8A-4147-A177-3AD203B41FA5}">
                      <a16:colId xmlns:a16="http://schemas.microsoft.com/office/drawing/2014/main" val="20003"/>
                    </a:ext>
                  </a:extLst>
                </a:gridCol>
                <a:gridCol w="1960367">
                  <a:extLst>
                    <a:ext uri="{9D8B030D-6E8A-4147-A177-3AD203B41FA5}">
                      <a16:colId xmlns:a16="http://schemas.microsoft.com/office/drawing/2014/main" val="20004"/>
                    </a:ext>
                  </a:extLst>
                </a:gridCol>
                <a:gridCol w="1960367">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Health Maintenance Organization (HMO)</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Preferred Provider Organization (PPO)</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Private </a:t>
                      </a:r>
                      <a:br>
                        <a:rPr lang="en-US" sz="2000">
                          <a:solidFill>
                            <a:srgbClr val="00529B"/>
                          </a:solidFill>
                          <a:effectLst/>
                          <a:latin typeface="+mn-lt"/>
                          <a:cs typeface="Arial" panose="020B0604020202020204" pitchFamily="34" charset="0"/>
                        </a:rPr>
                      </a:br>
                      <a:r>
                        <a:rPr lang="en-US" sz="2000">
                          <a:solidFill>
                            <a:srgbClr val="00529B"/>
                          </a:solidFill>
                          <a:effectLst/>
                          <a:latin typeface="+mn-lt"/>
                          <a:cs typeface="Arial" panose="020B0604020202020204" pitchFamily="34" charset="0"/>
                        </a:rPr>
                        <a:t>Fee-for-Service </a:t>
                      </a:r>
                      <a:br>
                        <a:rPr lang="en-US" sz="2000">
                          <a:solidFill>
                            <a:srgbClr val="00529B"/>
                          </a:solidFill>
                          <a:effectLst/>
                          <a:latin typeface="+mn-lt"/>
                          <a:cs typeface="Arial" panose="020B0604020202020204" pitchFamily="34" charset="0"/>
                        </a:rPr>
                      </a:br>
                      <a:r>
                        <a:rPr lang="en-US" sz="2000">
                          <a:solidFill>
                            <a:srgbClr val="00529B"/>
                          </a:solidFill>
                          <a:effectLst/>
                          <a:latin typeface="+mn-lt"/>
                          <a:cs typeface="Arial" panose="020B0604020202020204" pitchFamily="34" charset="0"/>
                        </a:rPr>
                        <a:t>(PFFS)</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Special Needs Plan </a:t>
                      </a:r>
                      <a:br>
                        <a:rPr lang="en-US" sz="2000">
                          <a:solidFill>
                            <a:srgbClr val="00529B"/>
                          </a:solidFill>
                          <a:effectLst/>
                          <a:latin typeface="+mn-lt"/>
                          <a:cs typeface="Arial" panose="020B0604020202020204" pitchFamily="34" charset="0"/>
                        </a:rPr>
                      </a:br>
                      <a:r>
                        <a:rPr lang="en-US" sz="2000">
                          <a:solidFill>
                            <a:srgbClr val="00529B"/>
                          </a:solidFill>
                          <a:effectLst/>
                          <a:latin typeface="+mn-lt"/>
                          <a:cs typeface="Arial" panose="020B0604020202020204" pitchFamily="34" charset="0"/>
                        </a:rPr>
                        <a:t>(SNP)</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Medical Savings Account </a:t>
                      </a:r>
                      <a:br>
                        <a:rPr lang="en-US" sz="2000">
                          <a:solidFill>
                            <a:srgbClr val="00529B"/>
                          </a:solidFill>
                          <a:effectLst/>
                          <a:latin typeface="+mn-lt"/>
                          <a:cs typeface="Arial" panose="020B0604020202020204" pitchFamily="34" charset="0"/>
                        </a:rPr>
                      </a:br>
                      <a:r>
                        <a:rPr lang="en-US" sz="2000">
                          <a:solidFill>
                            <a:srgbClr val="00529B"/>
                          </a:solidFill>
                          <a:effectLst/>
                          <a:latin typeface="+mn-lt"/>
                          <a:cs typeface="Arial" panose="020B0604020202020204" pitchFamily="34" charset="0"/>
                        </a:rPr>
                        <a:t>(MSA)</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7524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a:solidFill>
                            <a:srgbClr val="00529B"/>
                          </a:solidFill>
                          <a:effectLst/>
                          <a:latin typeface="+mn-lt"/>
                          <a:cs typeface="Arial" panose="020B0604020202020204" pitchFamily="34" charset="0"/>
                        </a:rPr>
                        <a:t>Yes</a:t>
                      </a:r>
                    </a:p>
                    <a:p>
                      <a:pPr marL="0" marR="0" algn="l">
                        <a:lnSpc>
                          <a:spcPct val="100000"/>
                        </a:lnSpc>
                        <a:spcBef>
                          <a:spcPts val="600"/>
                        </a:spcBef>
                        <a:spcAft>
                          <a:spcPts val="0"/>
                        </a:spcAft>
                      </a:pPr>
                      <a:r>
                        <a:rPr lang="en-US" sz="2000" b="0">
                          <a:solidFill>
                            <a:srgbClr val="00529B"/>
                          </a:solidFill>
                          <a:effectLst/>
                          <a:latin typeface="+mn-lt"/>
                          <a:cs typeface="Arial" panose="020B0604020202020204" pitchFamily="34" charset="0"/>
                        </a:rPr>
                        <a:t>Many charge a premium in addition to the monthly Medicare Part B (Medical Insurance) premium.</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2000">
                          <a:solidFill>
                            <a:srgbClr val="00529B"/>
                          </a:solidFill>
                          <a:effectLst/>
                          <a:latin typeface="+mn-lt"/>
                          <a:cs typeface="Arial" panose="020B0604020202020204" pitchFamily="34" charset="0"/>
                        </a:rPr>
                        <a:t>Many charge a premium in addition to the monthly Part B premium.</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2000">
                          <a:solidFill>
                            <a:srgbClr val="00529B"/>
                          </a:solidFill>
                          <a:effectLst/>
                          <a:latin typeface="+mn-lt"/>
                          <a:cs typeface="Arial" panose="020B0604020202020204" pitchFamily="34" charset="0"/>
                        </a:rPr>
                        <a:t>Many charge a premium in addition to the monthly Part B premium.</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2000">
                          <a:solidFill>
                            <a:srgbClr val="00529B"/>
                          </a:solidFill>
                          <a:effectLst/>
                          <a:latin typeface="+mn-lt"/>
                          <a:cs typeface="Arial" panose="020B0604020202020204" pitchFamily="34" charset="0"/>
                        </a:rPr>
                        <a:t>Many charge a premium in addition to the monthly Part B premium.</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No</a:t>
                      </a:r>
                    </a:p>
                    <a:p>
                      <a:pPr marL="0" marR="0">
                        <a:lnSpc>
                          <a:spcPct val="100000"/>
                        </a:lnSpc>
                        <a:spcBef>
                          <a:spcPts val="600"/>
                        </a:spcBef>
                        <a:spcAft>
                          <a:spcPts val="0"/>
                        </a:spcAft>
                      </a:pPr>
                      <a:r>
                        <a:rPr lang="en-US" sz="2000" dirty="0">
                          <a:solidFill>
                            <a:srgbClr val="00529B"/>
                          </a:solidFill>
                          <a:effectLst/>
                          <a:latin typeface="+mn-lt"/>
                          <a:ea typeface="Calibri" panose="020F0502020204030204" pitchFamily="34" charset="0"/>
                          <a:cs typeface="Arial" panose="020B0604020202020204" pitchFamily="34" charset="0"/>
                        </a:rPr>
                        <a:t>You won’t have to pay a separate monthly premium, but you’ll continue to pay the monthly Part B premium.</a:t>
                      </a: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6" name="Slide Number Placeholder 5">
            <a:extLst>
              <a:ext uri="{FF2B5EF4-FFF2-40B4-BE49-F238E27FC236}">
                <a16:creationId xmlns:a16="http://schemas.microsoft.com/office/drawing/2014/main" id="{B44571BD-7985-4BE6-B979-B2769632A1E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62</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33018754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Compare Medicare Advantage Plans: Drugs </a:t>
            </a:r>
          </a:p>
        </p:txBody>
      </p:sp>
      <p:sp>
        <p:nvSpPr>
          <p:cNvPr id="8" name="Text Placeholder 7">
            <a:extLst>
              <a:ext uri="{FF2B5EF4-FFF2-40B4-BE49-F238E27FC236}">
                <a16:creationId xmlns:a16="http://schemas.microsoft.com/office/drawing/2014/main" id="{2F8B9D89-2B56-7B32-55DD-B74988938B89}"/>
              </a:ext>
            </a:extLst>
          </p:cNvPr>
          <p:cNvSpPr>
            <a:spLocks noGrp="1"/>
          </p:cNvSpPr>
          <p:nvPr>
            <p:ph type="body" sz="quarter" idx="13"/>
          </p:nvPr>
        </p:nvSpPr>
        <p:spPr>
          <a:xfrm>
            <a:off x="0" y="1366439"/>
            <a:ext cx="12192000" cy="525463"/>
          </a:xfrm>
        </p:spPr>
        <p:txBody>
          <a:bodyPr/>
          <a:lstStyle/>
          <a:p>
            <a:pPr marL="0" lvl="0" indent="0" algn="ctr">
              <a:lnSpc>
                <a:spcPct val="100000"/>
              </a:lnSpc>
              <a:spcBef>
                <a:spcPts val="600"/>
              </a:spcBef>
              <a:buClrTx/>
              <a:buNone/>
            </a:pPr>
            <a:r>
              <a:rPr lang="en-US" sz="2400" b="1">
                <a:solidFill>
                  <a:srgbClr val="00529B"/>
                </a:solidFill>
              </a:rPr>
              <a:t>Does the plan offer Medicare drug coverage (Part D)?</a:t>
            </a:r>
            <a:endParaRPr lang="en-US" sz="2400" b="1">
              <a:solidFill>
                <a:srgbClr val="00529B"/>
              </a:solidFill>
              <a:ea typeface="Calibri" panose="020F0502020204030204" pitchFamily="34" charset="0"/>
            </a:endParaRPr>
          </a:p>
        </p:txBody>
      </p:sp>
      <p:graphicFrame>
        <p:nvGraphicFramePr>
          <p:cNvPr id="6" name="Table 5" descr="Table comparing prescription drug coverage--HMO, PPO, PFFS, SNP, and MSA." title="Appendix A"/>
          <p:cNvGraphicFramePr>
            <a:graphicFrameLocks noGrp="1"/>
          </p:cNvGraphicFramePr>
          <p:nvPr>
            <p:extLst>
              <p:ext uri="{D42A27DB-BD31-4B8C-83A1-F6EECF244321}">
                <p14:modId xmlns:p14="http://schemas.microsoft.com/office/powerpoint/2010/main" val="1299561919"/>
              </p:ext>
            </p:extLst>
          </p:nvPr>
        </p:nvGraphicFramePr>
        <p:xfrm>
          <a:off x="614558" y="2049699"/>
          <a:ext cx="10962884" cy="3429000"/>
        </p:xfrm>
        <a:graphic>
          <a:graphicData uri="http://schemas.openxmlformats.org/drawingml/2006/table">
            <a:tbl>
              <a:tblPr firstRow="1" firstCol="1" bandRow="1">
                <a:tableStyleId>{5FD0F851-EC5A-4D38-B0AD-8093EC10F338}</a:tableStyleId>
              </a:tblPr>
              <a:tblGrid>
                <a:gridCol w="2508632">
                  <a:extLst>
                    <a:ext uri="{9D8B030D-6E8A-4147-A177-3AD203B41FA5}">
                      <a16:colId xmlns:a16="http://schemas.microsoft.com/office/drawing/2014/main" val="20001"/>
                    </a:ext>
                  </a:extLst>
                </a:gridCol>
                <a:gridCol w="2113563">
                  <a:extLst>
                    <a:ext uri="{9D8B030D-6E8A-4147-A177-3AD203B41FA5}">
                      <a16:colId xmlns:a16="http://schemas.microsoft.com/office/drawing/2014/main" val="20002"/>
                    </a:ext>
                  </a:extLst>
                </a:gridCol>
                <a:gridCol w="1961507">
                  <a:extLst>
                    <a:ext uri="{9D8B030D-6E8A-4147-A177-3AD203B41FA5}">
                      <a16:colId xmlns:a16="http://schemas.microsoft.com/office/drawing/2014/main" val="20003"/>
                    </a:ext>
                  </a:extLst>
                </a:gridCol>
                <a:gridCol w="1842906">
                  <a:extLst>
                    <a:ext uri="{9D8B030D-6E8A-4147-A177-3AD203B41FA5}">
                      <a16:colId xmlns:a16="http://schemas.microsoft.com/office/drawing/2014/main" val="20004"/>
                    </a:ext>
                  </a:extLst>
                </a:gridCol>
                <a:gridCol w="2536276">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Health Maintenance Organization </a:t>
                      </a:r>
                      <a:br>
                        <a:rPr lang="en-US" sz="2000" dirty="0">
                          <a:solidFill>
                            <a:srgbClr val="00529B"/>
                          </a:solidFill>
                          <a:effectLst/>
                          <a:latin typeface="+mn-lt"/>
                          <a:cs typeface="Arial" panose="020B0604020202020204" pitchFamily="34" charset="0"/>
                        </a:rPr>
                      </a:br>
                      <a:r>
                        <a:rPr lang="en-US" sz="2000" dirty="0">
                          <a:solidFill>
                            <a:srgbClr val="00529B"/>
                          </a:solidFill>
                          <a:effectLst/>
                          <a:latin typeface="+mn-lt"/>
                          <a:cs typeface="Arial" panose="020B0604020202020204" pitchFamily="34" charset="0"/>
                        </a:rPr>
                        <a:t>(HMO)</a:t>
                      </a: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Preferred Provider Organization (PPO)</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Private </a:t>
                      </a:r>
                      <a:br>
                        <a:rPr lang="en-US" sz="2000">
                          <a:solidFill>
                            <a:srgbClr val="00529B"/>
                          </a:solidFill>
                          <a:effectLst/>
                          <a:latin typeface="+mn-lt"/>
                          <a:cs typeface="Arial" panose="020B0604020202020204" pitchFamily="34" charset="0"/>
                        </a:rPr>
                      </a:br>
                      <a:r>
                        <a:rPr lang="en-US" sz="2000">
                          <a:solidFill>
                            <a:srgbClr val="00529B"/>
                          </a:solidFill>
                          <a:effectLst/>
                          <a:latin typeface="+mn-lt"/>
                          <a:cs typeface="Arial" panose="020B0604020202020204" pitchFamily="34" charset="0"/>
                        </a:rPr>
                        <a:t>Fee-for-Service </a:t>
                      </a:r>
                      <a:br>
                        <a:rPr lang="en-US" sz="2000">
                          <a:solidFill>
                            <a:srgbClr val="00529B"/>
                          </a:solidFill>
                          <a:effectLst/>
                          <a:latin typeface="+mn-lt"/>
                          <a:cs typeface="Arial" panose="020B0604020202020204" pitchFamily="34" charset="0"/>
                        </a:rPr>
                      </a:br>
                      <a:r>
                        <a:rPr lang="en-US" sz="2000">
                          <a:solidFill>
                            <a:srgbClr val="00529B"/>
                          </a:solidFill>
                          <a:effectLst/>
                          <a:latin typeface="+mn-lt"/>
                          <a:cs typeface="Arial" panose="020B0604020202020204" pitchFamily="34" charset="0"/>
                        </a:rPr>
                        <a:t>(PFFS)</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Special Needs Plan </a:t>
                      </a:r>
                      <a:br>
                        <a:rPr lang="en-US" sz="2000">
                          <a:solidFill>
                            <a:srgbClr val="00529B"/>
                          </a:solidFill>
                          <a:effectLst/>
                          <a:latin typeface="+mn-lt"/>
                          <a:cs typeface="Arial" panose="020B0604020202020204" pitchFamily="34" charset="0"/>
                        </a:rPr>
                      </a:br>
                      <a:r>
                        <a:rPr lang="en-US" sz="2000">
                          <a:solidFill>
                            <a:srgbClr val="00529B"/>
                          </a:solidFill>
                          <a:effectLst/>
                          <a:latin typeface="+mn-lt"/>
                          <a:cs typeface="Arial" panose="020B0604020202020204" pitchFamily="34" charset="0"/>
                        </a:rPr>
                        <a:t>(SNP)</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Medical Savings Account </a:t>
                      </a:r>
                      <a:br>
                        <a:rPr lang="en-US" sz="2000">
                          <a:solidFill>
                            <a:srgbClr val="00529B"/>
                          </a:solidFill>
                          <a:effectLst/>
                          <a:latin typeface="+mn-lt"/>
                          <a:cs typeface="Arial" panose="020B0604020202020204" pitchFamily="34" charset="0"/>
                        </a:rPr>
                      </a:br>
                      <a:r>
                        <a:rPr lang="en-US" sz="2000">
                          <a:solidFill>
                            <a:srgbClr val="00529B"/>
                          </a:solidFill>
                          <a:effectLst/>
                          <a:latin typeface="+mn-lt"/>
                          <a:cs typeface="Arial" panose="020B0604020202020204" pitchFamily="34" charset="0"/>
                        </a:rPr>
                        <a:t>(MSA)</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2616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Usually</a:t>
                      </a:r>
                    </a:p>
                    <a:p>
                      <a:pPr marL="0" marR="0">
                        <a:lnSpc>
                          <a:spcPct val="100000"/>
                        </a:lnSpc>
                        <a:spcBef>
                          <a:spcPts val="600"/>
                        </a:spcBef>
                        <a:spcAft>
                          <a:spcPts val="0"/>
                        </a:spcAft>
                      </a:pPr>
                      <a:r>
                        <a:rPr lang="en-US" sz="2000" b="0" dirty="0">
                          <a:solidFill>
                            <a:srgbClr val="00529B"/>
                          </a:solidFill>
                          <a:effectLst/>
                          <a:latin typeface="+mn-lt"/>
                          <a:cs typeface="Arial" panose="020B0604020202020204" pitchFamily="34" charset="0"/>
                        </a:rPr>
                        <a:t>If you join an HMO Plan that doesn’t offer drug coverage, you can’t get a separate Medicare drug plan.</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Usually</a:t>
                      </a:r>
                    </a:p>
                    <a:p>
                      <a:pPr marL="0" marR="0">
                        <a:lnSpc>
                          <a:spcPct val="100000"/>
                        </a:lnSpc>
                        <a:spcBef>
                          <a:spcPts val="600"/>
                        </a:spcBef>
                        <a:spcAft>
                          <a:spcPts val="0"/>
                        </a:spcAft>
                      </a:pPr>
                      <a:r>
                        <a:rPr lang="en-US" sz="2000" b="0" dirty="0">
                          <a:solidFill>
                            <a:srgbClr val="00529B"/>
                          </a:solidFill>
                          <a:effectLst/>
                          <a:latin typeface="+mn-lt"/>
                          <a:cs typeface="Arial" panose="020B0604020202020204" pitchFamily="34" charset="0"/>
                        </a:rPr>
                        <a:t>If you join a PPO Plan that doesn’t offer drug coverage, you can’t get a separate Medicare drug plan.</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Usually </a:t>
                      </a:r>
                    </a:p>
                    <a:p>
                      <a:pPr marL="0" marR="0" algn="l">
                        <a:lnSpc>
                          <a:spcPct val="100000"/>
                        </a:lnSpc>
                        <a:spcBef>
                          <a:spcPts val="600"/>
                        </a:spcBef>
                        <a:spcAft>
                          <a:spcPts val="0"/>
                        </a:spcAft>
                      </a:pPr>
                      <a:r>
                        <a:rPr lang="en-US" sz="2000" b="0" dirty="0">
                          <a:solidFill>
                            <a:srgbClr val="00529B"/>
                          </a:solidFill>
                          <a:effectLst/>
                          <a:latin typeface="+mn-lt"/>
                          <a:cs typeface="Arial" panose="020B0604020202020204" pitchFamily="34" charset="0"/>
                        </a:rPr>
                        <a:t>If you join a PFFS Plan that doesn’t offer drug coverage, you can get a Medicare drug plan.</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2000" b="0">
                          <a:solidFill>
                            <a:srgbClr val="00529B"/>
                          </a:solidFill>
                          <a:effectLst/>
                          <a:latin typeface="+mn-lt"/>
                          <a:cs typeface="Arial" panose="020B0604020202020204" pitchFamily="34" charset="0"/>
                        </a:rPr>
                        <a:t>All SNPs must provide Medicare drug coverage </a:t>
                      </a:r>
                      <a:br>
                        <a:rPr lang="en-US" sz="2000" b="0">
                          <a:solidFill>
                            <a:srgbClr val="00529B"/>
                          </a:solidFill>
                          <a:effectLst/>
                          <a:latin typeface="+mn-lt"/>
                          <a:cs typeface="Arial" panose="020B0604020202020204" pitchFamily="34" charset="0"/>
                        </a:rPr>
                      </a:br>
                      <a:r>
                        <a:rPr lang="en-US" sz="2000" b="0">
                          <a:solidFill>
                            <a:srgbClr val="00529B"/>
                          </a:solidFill>
                          <a:effectLst/>
                          <a:latin typeface="+mn-lt"/>
                          <a:cs typeface="Arial" panose="020B0604020202020204" pitchFamily="34" charset="0"/>
                        </a:rPr>
                        <a:t>(Part D).</a:t>
                      </a:r>
                      <a:endParaRPr lang="en-US" sz="2000" b="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dirty="0">
                          <a:solidFill>
                            <a:srgbClr val="00529B"/>
                          </a:solidFill>
                          <a:effectLst/>
                          <a:latin typeface="+mn-lt"/>
                          <a:cs typeface="Arial" panose="020B0604020202020204" pitchFamily="34" charset="0"/>
                        </a:rPr>
                        <a:t>No</a:t>
                      </a:r>
                    </a:p>
                    <a:p>
                      <a:pPr marL="0" marR="0" algn="l">
                        <a:lnSpc>
                          <a:spcPct val="100000"/>
                        </a:lnSpc>
                        <a:spcBef>
                          <a:spcPts val="600"/>
                        </a:spcBef>
                        <a:spcAft>
                          <a:spcPts val="0"/>
                        </a:spcAft>
                      </a:pPr>
                      <a:r>
                        <a:rPr lang="en-US" sz="2000" b="0" dirty="0">
                          <a:solidFill>
                            <a:srgbClr val="00529B"/>
                          </a:solidFill>
                          <a:effectLst/>
                          <a:latin typeface="+mn-lt"/>
                          <a:cs typeface="Arial" panose="020B0604020202020204" pitchFamily="34" charset="0"/>
                        </a:rPr>
                        <a:t>You may join a separate Medicare drug plan. </a:t>
                      </a:r>
                      <a:endParaRPr lang="en-US" sz="2000" b="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46704624-BC31-474E-8FA3-517416AE28B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63</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2087652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a:t>Compare Medicare Advantage Plans: Providers </a:t>
            </a:r>
          </a:p>
        </p:txBody>
      </p:sp>
      <p:sp>
        <p:nvSpPr>
          <p:cNvPr id="8" name="Text Placeholder 7">
            <a:extLst>
              <a:ext uri="{FF2B5EF4-FFF2-40B4-BE49-F238E27FC236}">
                <a16:creationId xmlns:a16="http://schemas.microsoft.com/office/drawing/2014/main" id="{83416969-7AA8-0729-4BB4-C81BFE9900FC}"/>
              </a:ext>
            </a:extLst>
          </p:cNvPr>
          <p:cNvSpPr>
            <a:spLocks noGrp="1"/>
          </p:cNvSpPr>
          <p:nvPr>
            <p:ph type="body" sz="quarter" idx="13"/>
          </p:nvPr>
        </p:nvSpPr>
        <p:spPr>
          <a:xfrm>
            <a:off x="0" y="1208268"/>
            <a:ext cx="12192000" cy="525463"/>
          </a:xfrm>
        </p:spPr>
        <p:txBody>
          <a:bodyPr/>
          <a:lstStyle/>
          <a:p>
            <a:pPr marL="0" lvl="0" indent="0" algn="ctr">
              <a:lnSpc>
                <a:spcPct val="100000"/>
              </a:lnSpc>
              <a:spcBef>
                <a:spcPts val="600"/>
              </a:spcBef>
              <a:buClrTx/>
              <a:buNone/>
            </a:pPr>
            <a:r>
              <a:rPr lang="en-US" sz="2400" b="1">
                <a:solidFill>
                  <a:srgbClr val="00529B"/>
                </a:solidFill>
              </a:rPr>
              <a:t>Can I use any doctor or hospital that accepts Medicare for covered services?</a:t>
            </a:r>
            <a:endParaRPr lang="en-US" sz="2400" b="1">
              <a:solidFill>
                <a:srgbClr val="00529B"/>
              </a:solidFill>
              <a:ea typeface="Calibri" panose="020F0502020204030204" pitchFamily="34" charset="0"/>
            </a:endParaRPr>
          </a:p>
        </p:txBody>
      </p:sp>
      <p:graphicFrame>
        <p:nvGraphicFramePr>
          <p:cNvPr id="6" name="Table 5" descr="Table comparing providers that may accept Medicare covered services--HMO, PPO, PFFS, SNP, and MSA." title="Appendix A"/>
          <p:cNvGraphicFramePr>
            <a:graphicFrameLocks noGrp="1"/>
          </p:cNvGraphicFramePr>
          <p:nvPr>
            <p:extLst>
              <p:ext uri="{D42A27DB-BD31-4B8C-83A1-F6EECF244321}">
                <p14:modId xmlns:p14="http://schemas.microsoft.com/office/powerpoint/2010/main" val="4217068234"/>
              </p:ext>
            </p:extLst>
          </p:nvPr>
        </p:nvGraphicFramePr>
        <p:xfrm>
          <a:off x="318784" y="1893978"/>
          <a:ext cx="11554432" cy="4278312"/>
        </p:xfrm>
        <a:graphic>
          <a:graphicData uri="http://schemas.openxmlformats.org/drawingml/2006/table">
            <a:tbl>
              <a:tblPr firstRow="1" firstCol="1" bandRow="1">
                <a:tableStyleId>{5FD0F851-EC5A-4D38-B0AD-8093EC10F338}</a:tableStyleId>
              </a:tblPr>
              <a:tblGrid>
                <a:gridCol w="2941554">
                  <a:extLst>
                    <a:ext uri="{9D8B030D-6E8A-4147-A177-3AD203B41FA5}">
                      <a16:colId xmlns:a16="http://schemas.microsoft.com/office/drawing/2014/main" val="20001"/>
                    </a:ext>
                  </a:extLst>
                </a:gridCol>
                <a:gridCol w="2009005">
                  <a:extLst>
                    <a:ext uri="{9D8B030D-6E8A-4147-A177-3AD203B41FA5}">
                      <a16:colId xmlns:a16="http://schemas.microsoft.com/office/drawing/2014/main" val="20002"/>
                    </a:ext>
                  </a:extLst>
                </a:gridCol>
                <a:gridCol w="2867212">
                  <a:extLst>
                    <a:ext uri="{9D8B030D-6E8A-4147-A177-3AD203B41FA5}">
                      <a16:colId xmlns:a16="http://schemas.microsoft.com/office/drawing/2014/main" val="20003"/>
                    </a:ext>
                  </a:extLst>
                </a:gridCol>
                <a:gridCol w="2139710">
                  <a:extLst>
                    <a:ext uri="{9D8B030D-6E8A-4147-A177-3AD203B41FA5}">
                      <a16:colId xmlns:a16="http://schemas.microsoft.com/office/drawing/2014/main" val="20004"/>
                    </a:ext>
                  </a:extLst>
                </a:gridCol>
                <a:gridCol w="1596951">
                  <a:extLst>
                    <a:ext uri="{9D8B030D-6E8A-4147-A177-3AD203B41FA5}">
                      <a16:colId xmlns:a16="http://schemas.microsoft.com/office/drawing/2014/main" val="20005"/>
                    </a:ext>
                  </a:extLst>
                </a:gridCol>
              </a:tblGrid>
              <a:tr h="7060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600">
                          <a:solidFill>
                            <a:srgbClr val="00529B"/>
                          </a:solidFill>
                          <a:effectLst/>
                          <a:latin typeface="+mn-lt"/>
                          <a:cs typeface="Arial" panose="020B0604020202020204" pitchFamily="34" charset="0"/>
                        </a:rPr>
                        <a:t>Health Maintenance Organization (HMO)</a:t>
                      </a:r>
                      <a:endParaRPr lang="en-US" sz="16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600">
                          <a:solidFill>
                            <a:srgbClr val="00529B"/>
                          </a:solidFill>
                          <a:effectLst/>
                          <a:latin typeface="+mn-lt"/>
                          <a:cs typeface="Arial" panose="020B0604020202020204" pitchFamily="34" charset="0"/>
                        </a:rPr>
                        <a:t>Preferred Provider Organization (PPO)</a:t>
                      </a:r>
                      <a:endParaRPr lang="en-US" sz="16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600">
                          <a:solidFill>
                            <a:srgbClr val="00529B"/>
                          </a:solidFill>
                          <a:effectLst/>
                          <a:latin typeface="+mn-lt"/>
                          <a:cs typeface="Arial" panose="020B0604020202020204" pitchFamily="34" charset="0"/>
                        </a:rPr>
                        <a:t>Private Fee-for-Service </a:t>
                      </a:r>
                      <a:br>
                        <a:rPr lang="en-US" sz="1600">
                          <a:solidFill>
                            <a:srgbClr val="00529B"/>
                          </a:solidFill>
                          <a:effectLst/>
                          <a:latin typeface="+mn-lt"/>
                          <a:cs typeface="Arial" panose="020B0604020202020204" pitchFamily="34" charset="0"/>
                        </a:rPr>
                      </a:br>
                      <a:r>
                        <a:rPr lang="en-US" sz="1600">
                          <a:solidFill>
                            <a:srgbClr val="00529B"/>
                          </a:solidFill>
                          <a:effectLst/>
                          <a:latin typeface="+mn-lt"/>
                          <a:cs typeface="Arial" panose="020B0604020202020204" pitchFamily="34" charset="0"/>
                        </a:rPr>
                        <a:t>(PFFS)</a:t>
                      </a:r>
                      <a:endParaRPr lang="en-US" sz="16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600">
                          <a:solidFill>
                            <a:srgbClr val="00529B"/>
                          </a:solidFill>
                          <a:effectLst/>
                          <a:latin typeface="+mn-lt"/>
                          <a:cs typeface="Arial" panose="020B0604020202020204" pitchFamily="34" charset="0"/>
                        </a:rPr>
                        <a:t>Special Needs Plan </a:t>
                      </a:r>
                      <a:br>
                        <a:rPr lang="en-US" sz="1600">
                          <a:solidFill>
                            <a:srgbClr val="00529B"/>
                          </a:solidFill>
                          <a:effectLst/>
                          <a:latin typeface="+mn-lt"/>
                          <a:cs typeface="Arial" panose="020B0604020202020204" pitchFamily="34" charset="0"/>
                        </a:rPr>
                      </a:br>
                      <a:r>
                        <a:rPr lang="en-US" sz="1600">
                          <a:solidFill>
                            <a:srgbClr val="00529B"/>
                          </a:solidFill>
                          <a:effectLst/>
                          <a:latin typeface="+mn-lt"/>
                          <a:cs typeface="Arial" panose="020B0604020202020204" pitchFamily="34" charset="0"/>
                        </a:rPr>
                        <a:t>(SNP)</a:t>
                      </a:r>
                      <a:endParaRPr lang="en-US" sz="16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1600">
                          <a:solidFill>
                            <a:srgbClr val="00529B"/>
                          </a:solidFill>
                          <a:effectLst/>
                          <a:latin typeface="+mn-lt"/>
                          <a:cs typeface="Arial" panose="020B0604020202020204" pitchFamily="34" charset="0"/>
                        </a:rPr>
                        <a:t>Medical Savings Account (MSA)</a:t>
                      </a:r>
                      <a:endParaRPr lang="en-US" sz="16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5722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600" b="0" baseline="0">
                          <a:solidFill>
                            <a:srgbClr val="00529B"/>
                          </a:solidFill>
                          <a:effectLst/>
                          <a:latin typeface="+mn-lt"/>
                          <a:cs typeface="Arial" panose="020B0604020202020204" pitchFamily="34" charset="0"/>
                        </a:rPr>
                        <a:t>Sometimes</a:t>
                      </a:r>
                    </a:p>
                    <a:p>
                      <a:pPr marL="0" marR="0" algn="l">
                        <a:lnSpc>
                          <a:spcPct val="100000"/>
                        </a:lnSpc>
                        <a:spcBef>
                          <a:spcPts val="600"/>
                        </a:spcBef>
                        <a:spcAft>
                          <a:spcPts val="0"/>
                        </a:spcAft>
                      </a:pPr>
                      <a:r>
                        <a:rPr lang="en-US" sz="1600" b="0">
                          <a:solidFill>
                            <a:srgbClr val="00529B"/>
                          </a:solidFill>
                          <a:effectLst/>
                          <a:latin typeface="+mn-lt"/>
                          <a:cs typeface="Arial" panose="020B0604020202020204" pitchFamily="34" charset="0"/>
                        </a:rPr>
                        <a:t>You generally must get your care and services from doctors, other health care providers, or hospitals in the plan’s network (except emergency or urgent care or out-of-area dialysis).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b="0">
                          <a:solidFill>
                            <a:srgbClr val="00529B"/>
                          </a:solidFill>
                          <a:effectLst/>
                          <a:latin typeface="+mn-lt"/>
                          <a:cs typeface="Arial" panose="020B0604020202020204" pitchFamily="34" charset="0"/>
                        </a:rPr>
                        <a:t>In a </a:t>
                      </a:r>
                      <a:r>
                        <a:rPr lang="en-US" sz="1600" b="0">
                          <a:solidFill>
                            <a:srgbClr val="00529B"/>
                          </a:solidFill>
                          <a:latin typeface="+mn-lt"/>
                          <a:cs typeface="Arial" panose="020B0604020202020204" pitchFamily="34" charset="0"/>
                        </a:rPr>
                        <a:t>Health Maintenance Organization Point-of-Service</a:t>
                      </a:r>
                      <a:r>
                        <a:rPr lang="en-US" sz="1600" b="0">
                          <a:solidFill>
                            <a:srgbClr val="00529B"/>
                          </a:solidFill>
                          <a:effectLst/>
                          <a:latin typeface="+mn-lt"/>
                          <a:cs typeface="Arial" panose="020B0604020202020204" pitchFamily="34" charset="0"/>
                        </a:rPr>
                        <a:t> (HMOPOS) you may be able to get some services out of network for a higher copayment or coinsurance.</a:t>
                      </a:r>
                      <a:endParaRPr lang="en-US" sz="1600" b="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600" baseline="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1600">
                          <a:solidFill>
                            <a:srgbClr val="00529B"/>
                          </a:solidFill>
                          <a:effectLst/>
                          <a:latin typeface="+mn-lt"/>
                          <a:cs typeface="Arial" panose="020B0604020202020204" pitchFamily="34" charset="0"/>
                        </a:rPr>
                        <a:t>Each plan has a network of doctors, hospitals, and other providers that you may go to. You may also go out of the plan’s provider network, but your costs may be higher. </a:t>
                      </a:r>
                      <a:endParaRPr lang="en-US" sz="16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600" baseline="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1600">
                          <a:solidFill>
                            <a:srgbClr val="00529B"/>
                          </a:solidFill>
                          <a:effectLst/>
                          <a:latin typeface="+mn-lt"/>
                          <a:cs typeface="Arial" panose="020B0604020202020204" pitchFamily="34" charset="0"/>
                        </a:rPr>
                        <a:t>You can go to any Medicare-approved doctor, other health care provider, or hospital </a:t>
                      </a:r>
                      <a:r>
                        <a:rPr lang="en-US" sz="1600" b="1">
                          <a:solidFill>
                            <a:srgbClr val="00529B"/>
                          </a:solidFill>
                          <a:effectLst/>
                          <a:latin typeface="+mn-lt"/>
                          <a:cs typeface="Arial" panose="020B0604020202020204" pitchFamily="34" charset="0"/>
                        </a:rPr>
                        <a:t>that accepts the plan’s payment terms and agrees to treat you</a:t>
                      </a:r>
                      <a:r>
                        <a:rPr lang="en-US" sz="1600">
                          <a:solidFill>
                            <a:srgbClr val="00529B"/>
                          </a:solidFill>
                          <a:effectLst/>
                          <a:latin typeface="+mn-lt"/>
                          <a:cs typeface="Arial" panose="020B0604020202020204" pitchFamily="34" charset="0"/>
                        </a:rPr>
                        <a:t>. If the plan has a network, you can use any of the network providers (if you go to an out-of-network provider that accepts the plan’s terms, you may pay more).</a:t>
                      </a:r>
                      <a:endParaRPr lang="en-US" sz="16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600" baseline="0">
                          <a:solidFill>
                            <a:srgbClr val="00529B"/>
                          </a:solidFill>
                          <a:effectLst/>
                          <a:latin typeface="+mn-lt"/>
                          <a:cs typeface="Arial" panose="020B0604020202020204" pitchFamily="34" charset="0"/>
                        </a:rPr>
                        <a:t>Sometimes</a:t>
                      </a:r>
                    </a:p>
                    <a:p>
                      <a:pPr marL="0" marR="0">
                        <a:lnSpc>
                          <a:spcPct val="100000"/>
                        </a:lnSpc>
                        <a:spcBef>
                          <a:spcPts val="600"/>
                        </a:spcBef>
                        <a:spcAft>
                          <a:spcPts val="0"/>
                        </a:spcAft>
                      </a:pPr>
                      <a:r>
                        <a:rPr lang="en-US" sz="1600">
                          <a:solidFill>
                            <a:srgbClr val="00529B"/>
                          </a:solidFill>
                          <a:effectLst/>
                          <a:latin typeface="+mn-lt"/>
                          <a:cs typeface="Arial" panose="020B0604020202020204" pitchFamily="34" charset="0"/>
                        </a:rPr>
                        <a:t>If your SNP is an HMO, you must get your care and services from doctors or hospitals in the SNP’s network (except emergency or urgent care or out-of-area dialysis).</a:t>
                      </a:r>
                      <a:r>
                        <a:rPr lang="en-US" sz="1600" baseline="0">
                          <a:solidFill>
                            <a:srgbClr val="00529B"/>
                          </a:solidFill>
                          <a:effectLst/>
                          <a:latin typeface="+mn-lt"/>
                          <a:cs typeface="Arial" panose="020B0604020202020204" pitchFamily="34" charset="0"/>
                        </a:rPr>
                        <a:t> However, if your SNP is a PPO, you can get Medicare covered services out of network.</a:t>
                      </a:r>
                      <a:endParaRPr lang="en-US" sz="16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1600" baseline="0" dirty="0">
                          <a:solidFill>
                            <a:srgbClr val="00529B"/>
                          </a:solidFill>
                          <a:effectLst/>
                          <a:latin typeface="+mn-lt"/>
                          <a:cs typeface="Arial" panose="020B0604020202020204" pitchFamily="34" charset="0"/>
                        </a:rPr>
                        <a:t>Yes</a:t>
                      </a:r>
                    </a:p>
                    <a:p>
                      <a:pPr marL="0" marR="0">
                        <a:lnSpc>
                          <a:spcPct val="100000"/>
                        </a:lnSpc>
                        <a:spcBef>
                          <a:spcPts val="600"/>
                        </a:spcBef>
                        <a:spcAft>
                          <a:spcPts val="0"/>
                        </a:spcAft>
                      </a:pPr>
                      <a:r>
                        <a:rPr lang="en-US" sz="1600" dirty="0">
                          <a:solidFill>
                            <a:srgbClr val="00529B"/>
                          </a:solidFill>
                          <a:effectLst/>
                          <a:latin typeface="+mn-lt"/>
                          <a:cs typeface="Arial" panose="020B0604020202020204" pitchFamily="34" charset="0"/>
                        </a:rPr>
                        <a:t>MSA plans</a:t>
                      </a:r>
                      <a:r>
                        <a:rPr lang="en-US" sz="1600" baseline="0" dirty="0">
                          <a:solidFill>
                            <a:srgbClr val="00529B"/>
                          </a:solidFill>
                          <a:effectLst/>
                          <a:latin typeface="+mn-lt"/>
                          <a:cs typeface="Arial" panose="020B0604020202020204" pitchFamily="34" charset="0"/>
                        </a:rPr>
                        <a:t> generally don’t have network providers. You may go to any Medicare-approved provider for services Original Medicare covers.</a:t>
                      </a:r>
                      <a:endParaRPr lang="en-US" sz="1600"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71222E34-C408-4263-9B83-4CEC10AF480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64</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16033044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a:t>Compare Medicare Advantage Plans: Referral</a:t>
            </a:r>
          </a:p>
        </p:txBody>
      </p:sp>
      <p:sp>
        <p:nvSpPr>
          <p:cNvPr id="8" name="Text Placeholder 7">
            <a:extLst>
              <a:ext uri="{FF2B5EF4-FFF2-40B4-BE49-F238E27FC236}">
                <a16:creationId xmlns:a16="http://schemas.microsoft.com/office/drawing/2014/main" id="{F0C4F24C-C0FF-1C78-E476-0C4ED91C0ED1}"/>
              </a:ext>
            </a:extLst>
          </p:cNvPr>
          <p:cNvSpPr>
            <a:spLocks noGrp="1"/>
          </p:cNvSpPr>
          <p:nvPr>
            <p:ph type="body" sz="quarter" idx="13"/>
          </p:nvPr>
        </p:nvSpPr>
        <p:spPr>
          <a:xfrm>
            <a:off x="0" y="1333694"/>
            <a:ext cx="12192000" cy="525463"/>
          </a:xfrm>
        </p:spPr>
        <p:txBody>
          <a:bodyPr/>
          <a:lstStyle/>
          <a:p>
            <a:pPr marL="0" lvl="0" indent="0" algn="ctr">
              <a:lnSpc>
                <a:spcPct val="100000"/>
              </a:lnSpc>
              <a:spcBef>
                <a:spcPts val="600"/>
              </a:spcBef>
              <a:buClrTx/>
              <a:buNone/>
            </a:pPr>
            <a:r>
              <a:rPr lang="en-US" sz="2400" b="1">
                <a:solidFill>
                  <a:srgbClr val="00529B"/>
                </a:solidFill>
              </a:rPr>
              <a:t>Do I need a referral from my doctor to see a specialist?</a:t>
            </a:r>
            <a:endParaRPr lang="en-US" sz="2400" b="1">
              <a:solidFill>
                <a:srgbClr val="00529B"/>
              </a:solidFill>
              <a:ea typeface="Calibri" panose="020F0502020204030204" pitchFamily="34" charset="0"/>
            </a:endParaRPr>
          </a:p>
        </p:txBody>
      </p:sp>
      <p:graphicFrame>
        <p:nvGraphicFramePr>
          <p:cNvPr id="6" name="Table 5" descr="Table comparing if referrals are needed--HMO, PPO, PFFS, SNP, and MSA." title="Appendix A"/>
          <p:cNvGraphicFramePr>
            <a:graphicFrameLocks noGrp="1"/>
          </p:cNvGraphicFramePr>
          <p:nvPr>
            <p:extLst>
              <p:ext uri="{D42A27DB-BD31-4B8C-83A1-F6EECF244321}">
                <p14:modId xmlns:p14="http://schemas.microsoft.com/office/powerpoint/2010/main" val="2237251008"/>
              </p:ext>
            </p:extLst>
          </p:nvPr>
        </p:nvGraphicFramePr>
        <p:xfrm>
          <a:off x="481861" y="2288745"/>
          <a:ext cx="11228277" cy="2819400"/>
        </p:xfrm>
        <a:graphic>
          <a:graphicData uri="http://schemas.openxmlformats.org/drawingml/2006/table">
            <a:tbl>
              <a:tblPr firstRow="1" firstCol="1" bandRow="1">
                <a:tableStyleId>{5FD0F851-EC5A-4D38-B0AD-8093EC10F338}</a:tableStyleId>
              </a:tblPr>
              <a:tblGrid>
                <a:gridCol w="2245656">
                  <a:extLst>
                    <a:ext uri="{9D8B030D-6E8A-4147-A177-3AD203B41FA5}">
                      <a16:colId xmlns:a16="http://schemas.microsoft.com/office/drawing/2014/main" val="20001"/>
                    </a:ext>
                  </a:extLst>
                </a:gridCol>
                <a:gridCol w="2245656">
                  <a:extLst>
                    <a:ext uri="{9D8B030D-6E8A-4147-A177-3AD203B41FA5}">
                      <a16:colId xmlns:a16="http://schemas.microsoft.com/office/drawing/2014/main" val="20002"/>
                    </a:ext>
                  </a:extLst>
                </a:gridCol>
                <a:gridCol w="2609804">
                  <a:extLst>
                    <a:ext uri="{9D8B030D-6E8A-4147-A177-3AD203B41FA5}">
                      <a16:colId xmlns:a16="http://schemas.microsoft.com/office/drawing/2014/main" val="20003"/>
                    </a:ext>
                  </a:extLst>
                </a:gridCol>
                <a:gridCol w="2119236">
                  <a:extLst>
                    <a:ext uri="{9D8B030D-6E8A-4147-A177-3AD203B41FA5}">
                      <a16:colId xmlns:a16="http://schemas.microsoft.com/office/drawing/2014/main" val="20004"/>
                    </a:ext>
                  </a:extLst>
                </a:gridCol>
                <a:gridCol w="2007925">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Health Maintenance Organization (HMO)</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Preferred Provider Organization (PPO)</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Private Fee-for-Service </a:t>
                      </a:r>
                      <a:br>
                        <a:rPr lang="en-US" sz="2000">
                          <a:solidFill>
                            <a:srgbClr val="00529B"/>
                          </a:solidFill>
                          <a:effectLst/>
                          <a:latin typeface="+mn-lt"/>
                          <a:cs typeface="Arial" panose="020B0604020202020204" pitchFamily="34" charset="0"/>
                        </a:rPr>
                      </a:br>
                      <a:r>
                        <a:rPr lang="en-US" sz="2000">
                          <a:solidFill>
                            <a:srgbClr val="00529B"/>
                          </a:solidFill>
                          <a:effectLst/>
                          <a:latin typeface="+mn-lt"/>
                          <a:cs typeface="Arial" panose="020B0604020202020204" pitchFamily="34" charset="0"/>
                        </a:rPr>
                        <a:t>(PFFS)</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Special Needs Plan </a:t>
                      </a:r>
                      <a:br>
                        <a:rPr lang="en-US" sz="2000">
                          <a:solidFill>
                            <a:srgbClr val="00529B"/>
                          </a:solidFill>
                          <a:effectLst/>
                          <a:latin typeface="+mn-lt"/>
                          <a:cs typeface="Arial" panose="020B0604020202020204" pitchFamily="34" charset="0"/>
                        </a:rPr>
                      </a:br>
                      <a:r>
                        <a:rPr lang="en-US" sz="2000">
                          <a:solidFill>
                            <a:srgbClr val="00529B"/>
                          </a:solidFill>
                          <a:effectLst/>
                          <a:latin typeface="+mn-lt"/>
                          <a:cs typeface="Arial" panose="020B0604020202020204" pitchFamily="34" charset="0"/>
                        </a:rPr>
                        <a:t>(SNP)</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Medical Savings Account </a:t>
                      </a:r>
                      <a:br>
                        <a:rPr lang="en-US" sz="2000">
                          <a:solidFill>
                            <a:srgbClr val="00529B"/>
                          </a:solidFill>
                          <a:effectLst/>
                          <a:latin typeface="+mn-lt"/>
                          <a:cs typeface="Arial" panose="020B0604020202020204" pitchFamily="34" charset="0"/>
                        </a:rPr>
                      </a:br>
                      <a:r>
                        <a:rPr lang="en-US" sz="2000">
                          <a:solidFill>
                            <a:srgbClr val="00529B"/>
                          </a:solidFill>
                          <a:effectLst/>
                          <a:latin typeface="+mn-lt"/>
                          <a:cs typeface="Arial" panose="020B0604020202020204" pitchFamily="34" charset="0"/>
                        </a:rPr>
                        <a:t>(MSA)</a:t>
                      </a: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8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b="0">
                          <a:solidFill>
                            <a:srgbClr val="00529B"/>
                          </a:solidFill>
                          <a:effectLst/>
                          <a:latin typeface="+mn-lt"/>
                          <a:cs typeface="Arial" panose="020B0604020202020204" pitchFamily="34" charset="0"/>
                        </a:rPr>
                        <a:t>Yes</a:t>
                      </a:r>
                      <a:endParaRPr lang="en-US" sz="2000" b="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No</a:t>
                      </a:r>
                      <a:endParaRPr lang="en-US" sz="2000" b="1">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No</a:t>
                      </a:r>
                    </a:p>
                    <a:p>
                      <a:pPr marL="0" marR="0">
                        <a:lnSpc>
                          <a:spcPct val="100000"/>
                        </a:lnSpc>
                        <a:spcBef>
                          <a:spcPts val="600"/>
                        </a:spcBef>
                        <a:spcAft>
                          <a:spcPts val="0"/>
                        </a:spcAft>
                      </a:pPr>
                      <a:endParaRPr lang="en-US" sz="200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a:solidFill>
                            <a:srgbClr val="00529B"/>
                          </a:solidFill>
                          <a:effectLst/>
                          <a:latin typeface="+mn-lt"/>
                          <a:cs typeface="Arial" panose="020B0604020202020204" pitchFamily="34" charset="0"/>
                        </a:rPr>
                        <a:t>Maybe</a:t>
                      </a:r>
                    </a:p>
                    <a:p>
                      <a:pPr marL="0" marR="0" algn="l">
                        <a:lnSpc>
                          <a:spcPct val="100000"/>
                        </a:lnSpc>
                        <a:spcBef>
                          <a:spcPts val="600"/>
                        </a:spcBef>
                        <a:spcAft>
                          <a:spcPts val="0"/>
                        </a:spcAft>
                      </a:pPr>
                      <a:r>
                        <a:rPr lang="en-US" sz="2000">
                          <a:solidFill>
                            <a:srgbClr val="00529B"/>
                          </a:solidFill>
                          <a:effectLst/>
                          <a:latin typeface="+mn-lt"/>
                          <a:cs typeface="Arial" panose="020B0604020202020204" pitchFamily="34" charset="0"/>
                        </a:rPr>
                        <a:t>If</a:t>
                      </a:r>
                      <a:r>
                        <a:rPr lang="en-US" sz="2000" baseline="0">
                          <a:solidFill>
                            <a:srgbClr val="00529B"/>
                          </a:solidFill>
                          <a:effectLst/>
                          <a:latin typeface="+mn-lt"/>
                          <a:cs typeface="Arial" panose="020B0604020202020204" pitchFamily="34" charset="0"/>
                        </a:rPr>
                        <a:t> the SNP is an HMO, you need a referral. If the SNP is a PPO, you don’t need a referral.</a:t>
                      </a:r>
                      <a:endParaRPr lang="en-US" sz="2000" b="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effectLst/>
                          <a:latin typeface="+mn-lt"/>
                          <a:cs typeface="Arial" panose="020B0604020202020204" pitchFamily="34" charset="0"/>
                        </a:rPr>
                        <a:t>No</a:t>
                      </a:r>
                      <a:endParaRPr lang="en-US" sz="2000" b="1" dirty="0">
                        <a:solidFill>
                          <a:srgbClr val="00529B"/>
                        </a:solidFill>
                        <a:effectLst/>
                        <a:latin typeface="+mn-lt"/>
                        <a:ea typeface="Calibri" panose="020F0502020204030204" pitchFamily="34" charset="0"/>
                        <a:cs typeface="Arial" panose="020B0604020202020204" pitchFamily="34" charset="0"/>
                      </a:endParaRP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994B130B-FFFB-4345-83E1-B934DC2018B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65</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4263201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214"/>
          </a:xfrm>
        </p:spPr>
        <p:txBody>
          <a:bodyPr anchor="ctr">
            <a:normAutofit/>
          </a:bodyPr>
          <a:lstStyle/>
          <a:p>
            <a:r>
              <a:rPr lang="en-US" sz="3000">
                <a:latin typeface="Arial Black"/>
              </a:rPr>
              <a:t>Acronyms (A–I)</a:t>
            </a:r>
            <a:endParaRPr lang="en-US" sz="3000"/>
          </a:p>
        </p:txBody>
      </p:sp>
      <p:sp>
        <p:nvSpPr>
          <p:cNvPr id="8" name="Content Placeholder 7"/>
          <p:cNvSpPr>
            <a:spLocks noGrp="1"/>
          </p:cNvSpPr>
          <p:nvPr>
            <p:ph idx="4294967295"/>
          </p:nvPr>
        </p:nvSpPr>
        <p:spPr>
          <a:xfrm>
            <a:off x="598553" y="1068141"/>
            <a:ext cx="10994894" cy="5360297"/>
          </a:xfrm>
        </p:spPr>
        <p:txBody>
          <a:bodyPr vert="horz" lIns="91440" tIns="45720" rIns="91440" bIns="45720" numCol="2" rtlCol="0" anchor="t">
            <a:noAutofit/>
          </a:bodyPr>
          <a:lstStyle/>
          <a:p>
            <a:pPr marL="0" lvl="0" indent="0" defTabSz="685800">
              <a:lnSpc>
                <a:spcPct val="100000"/>
              </a:lnSpc>
              <a:spcBef>
                <a:spcPts val="0"/>
              </a:spcBef>
              <a:spcAft>
                <a:spcPts val="1200"/>
              </a:spcAft>
              <a:buNone/>
              <a:defRPr/>
            </a:pPr>
            <a:r>
              <a:rPr lang="en-US" sz="1800" b="1" dirty="0">
                <a:solidFill>
                  <a:srgbClr val="00529B"/>
                </a:solidFill>
                <a:latin typeface="Arial"/>
                <a:cs typeface="Arial"/>
              </a:rPr>
              <a:t>AIC</a:t>
            </a:r>
            <a:r>
              <a:rPr lang="en-US" sz="1800" dirty="0">
                <a:solidFill>
                  <a:srgbClr val="00529B"/>
                </a:solidFill>
                <a:latin typeface="Arial"/>
                <a:cs typeface="Arial"/>
              </a:rPr>
              <a:t> Amount in Controversy</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ALJ</a:t>
            </a:r>
            <a:r>
              <a:rPr lang="en-US" sz="1800" dirty="0">
                <a:solidFill>
                  <a:srgbClr val="00529B"/>
                </a:solidFill>
                <a:latin typeface="Arial"/>
                <a:cs typeface="Arial"/>
              </a:rPr>
              <a:t> Administrative Law Judge </a:t>
            </a:r>
            <a:endParaRPr lang="en-US" sz="1800"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ANOC</a:t>
            </a:r>
            <a:r>
              <a:rPr lang="en-US" sz="1800" dirty="0">
                <a:solidFill>
                  <a:srgbClr val="00529B"/>
                </a:solidFill>
                <a:latin typeface="Arial"/>
                <a:cs typeface="Arial"/>
              </a:rPr>
              <a:t> Plan Annual Notice of Change</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BFCC-QIO</a:t>
            </a:r>
            <a:r>
              <a:rPr lang="en-US" sz="1800" dirty="0">
                <a:solidFill>
                  <a:srgbClr val="00529B"/>
                </a:solidFill>
                <a:latin typeface="Arial"/>
                <a:cs typeface="Arial"/>
              </a:rPr>
              <a:t> Beneficiary and Family Centered Care-Quality Improvement Organization </a:t>
            </a:r>
            <a:endParaRPr lang="en-US" sz="1800"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C-SNP</a:t>
            </a:r>
            <a:r>
              <a:rPr lang="en-US" sz="1800" dirty="0">
                <a:solidFill>
                  <a:srgbClr val="00529B"/>
                </a:solidFill>
                <a:latin typeface="Arial"/>
                <a:cs typeface="Arial"/>
              </a:rPr>
              <a:t> Chronic Condition Special Needs Plan</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CMS</a:t>
            </a:r>
            <a:r>
              <a:rPr lang="en-US" sz="1800" dirty="0">
                <a:solidFill>
                  <a:srgbClr val="00529B"/>
                </a:solidFill>
                <a:latin typeface="Arial"/>
                <a:cs typeface="Arial"/>
              </a:rPr>
              <a:t> Centers for Medicare &amp; Medicaid Services </a:t>
            </a:r>
            <a:endParaRPr lang="en-US" sz="1800"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COBRA</a:t>
            </a:r>
            <a:r>
              <a:rPr lang="en-US" sz="1800" dirty="0">
                <a:solidFill>
                  <a:srgbClr val="00529B"/>
                </a:solidFill>
                <a:latin typeface="Arial"/>
                <a:cs typeface="Arial"/>
              </a:rPr>
              <a:t> Consolidated Omnibus Budget </a:t>
            </a:r>
            <a:br>
              <a:rPr lang="en-US" sz="1800" dirty="0"/>
            </a:br>
            <a:r>
              <a:rPr lang="en-US" sz="1800" dirty="0">
                <a:solidFill>
                  <a:srgbClr val="00529B"/>
                </a:solidFill>
                <a:latin typeface="Arial"/>
                <a:cs typeface="Arial"/>
              </a:rPr>
              <a:t>Reconciliation Act</a:t>
            </a: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D-SNP</a:t>
            </a:r>
            <a:r>
              <a:rPr lang="en-US" sz="1800" dirty="0">
                <a:solidFill>
                  <a:srgbClr val="00529B"/>
                </a:solidFill>
                <a:latin typeface="Arial"/>
                <a:cs typeface="Arial"/>
              </a:rPr>
              <a:t> Dual Eligible Special Needs Plan</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EOC</a:t>
            </a:r>
            <a:r>
              <a:rPr lang="en-US" sz="1800" dirty="0">
                <a:solidFill>
                  <a:srgbClr val="00529B"/>
                </a:solidFill>
                <a:latin typeface="Arial"/>
                <a:cs typeface="Arial"/>
              </a:rPr>
              <a:t> Evidence of Coverage </a:t>
            </a:r>
            <a:endParaRPr lang="en-US" sz="1800" dirty="0">
              <a:solidFill>
                <a:srgbClr val="00529B"/>
              </a:solidFill>
            </a:endParaRPr>
          </a:p>
          <a:p>
            <a:pPr marL="0" indent="0" defTabSz="685800">
              <a:lnSpc>
                <a:spcPct val="100000"/>
              </a:lnSpc>
              <a:spcBef>
                <a:spcPts val="0"/>
              </a:spcBef>
              <a:spcAft>
                <a:spcPts val="1200"/>
              </a:spcAft>
              <a:buNone/>
              <a:defRPr/>
            </a:pPr>
            <a:r>
              <a:rPr lang="en-US" sz="1800" b="1" dirty="0">
                <a:solidFill>
                  <a:srgbClr val="00529B"/>
                </a:solidFill>
                <a:latin typeface="Arial"/>
                <a:cs typeface="Arial"/>
              </a:rPr>
              <a:t>ESRD</a:t>
            </a:r>
            <a:r>
              <a:rPr lang="en-US" sz="1800" dirty="0">
                <a:solidFill>
                  <a:srgbClr val="00529B"/>
                </a:solidFill>
                <a:latin typeface="Arial"/>
                <a:cs typeface="Arial"/>
              </a:rPr>
              <a:t> End-Stage Renal Disease </a:t>
            </a:r>
            <a:endParaRPr lang="en-US" sz="1800" dirty="0">
              <a:solidFill>
                <a:srgbClr val="00529B"/>
              </a:solidFill>
            </a:endParaRPr>
          </a:p>
          <a:p>
            <a:pPr marL="0" indent="0" defTabSz="685800">
              <a:lnSpc>
                <a:spcPct val="100000"/>
              </a:lnSpc>
              <a:spcBef>
                <a:spcPts val="0"/>
              </a:spcBef>
              <a:spcAft>
                <a:spcPts val="1200"/>
              </a:spcAft>
              <a:buNone/>
              <a:defRPr/>
            </a:pPr>
            <a:endParaRPr lang="en-US" sz="1800" b="1" dirty="0">
              <a:solidFill>
                <a:srgbClr val="00529B"/>
              </a:solidFill>
              <a:latin typeface="Arial"/>
              <a:cs typeface="Arial"/>
            </a:endParaRPr>
          </a:p>
          <a:p>
            <a:pPr marL="0" indent="0" defTabSz="685800">
              <a:lnSpc>
                <a:spcPct val="100000"/>
              </a:lnSpc>
              <a:spcBef>
                <a:spcPts val="0"/>
              </a:spcBef>
              <a:spcAft>
                <a:spcPts val="1200"/>
              </a:spcAft>
              <a:buNone/>
              <a:defRPr/>
            </a:pPr>
            <a:r>
              <a:rPr lang="en-US" sz="1800" b="1" dirty="0">
                <a:solidFill>
                  <a:srgbClr val="00529B"/>
                </a:solidFill>
                <a:latin typeface="Arial"/>
                <a:cs typeface="Arial"/>
              </a:rPr>
              <a:t>HIPAA</a:t>
            </a:r>
            <a:r>
              <a:rPr lang="en-US" sz="1800" dirty="0">
                <a:solidFill>
                  <a:srgbClr val="00529B"/>
                </a:solidFill>
                <a:latin typeface="Arial"/>
                <a:cs typeface="Arial"/>
              </a:rPr>
              <a:t> Health Insurance Portability and </a:t>
            </a:r>
            <a:br>
              <a:rPr lang="en-US" sz="1800" dirty="0"/>
            </a:br>
            <a:r>
              <a:rPr lang="en-US" sz="1800" dirty="0">
                <a:solidFill>
                  <a:srgbClr val="00529B"/>
                </a:solidFill>
                <a:latin typeface="Arial"/>
                <a:cs typeface="Arial"/>
              </a:rPr>
              <a:t>Accountability Act </a:t>
            </a:r>
            <a:endParaRPr lang="en-US" dirty="0"/>
          </a:p>
          <a:p>
            <a:pPr marL="0" indent="0" defTabSz="685800">
              <a:lnSpc>
                <a:spcPct val="100000"/>
              </a:lnSpc>
              <a:spcBef>
                <a:spcPts val="0"/>
              </a:spcBef>
              <a:spcAft>
                <a:spcPts val="1200"/>
              </a:spcAft>
              <a:buNone/>
              <a:defRPr/>
            </a:pPr>
            <a:r>
              <a:rPr lang="en-US" sz="1800" b="1" dirty="0">
                <a:solidFill>
                  <a:srgbClr val="00529B"/>
                </a:solidFill>
                <a:latin typeface="Arial"/>
                <a:cs typeface="Arial"/>
              </a:rPr>
              <a:t>HMO</a:t>
            </a:r>
            <a:r>
              <a:rPr lang="en-US" sz="1800" dirty="0">
                <a:solidFill>
                  <a:srgbClr val="00529B"/>
                </a:solidFill>
                <a:latin typeface="Arial"/>
                <a:cs typeface="Arial"/>
              </a:rPr>
              <a:t> Health Maintenance Organization </a:t>
            </a:r>
            <a:endParaRPr lang="en-US" sz="1800" b="1"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HMOPOS</a:t>
            </a:r>
            <a:r>
              <a:rPr lang="en-US" sz="1800" dirty="0">
                <a:solidFill>
                  <a:srgbClr val="00529B"/>
                </a:solidFill>
                <a:latin typeface="Arial"/>
                <a:cs typeface="Arial"/>
              </a:rPr>
              <a:t> Health Maintenance Organization Point-of-Service</a:t>
            </a: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ICEP</a:t>
            </a:r>
            <a:r>
              <a:rPr lang="en-US" sz="1800" dirty="0">
                <a:solidFill>
                  <a:srgbClr val="00529B"/>
                </a:solidFill>
                <a:latin typeface="Arial"/>
                <a:cs typeface="Arial"/>
              </a:rPr>
              <a:t> Initial Coverage Election Period</a:t>
            </a: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I-SNP</a:t>
            </a:r>
            <a:r>
              <a:rPr lang="en-US" sz="1800" dirty="0">
                <a:solidFill>
                  <a:srgbClr val="00529B"/>
                </a:solidFill>
                <a:latin typeface="Arial"/>
                <a:cs typeface="Arial"/>
              </a:rPr>
              <a:t> Institutional Special Needs Plan</a:t>
            </a: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IEP</a:t>
            </a:r>
            <a:r>
              <a:rPr lang="en-US" sz="1800" dirty="0">
                <a:solidFill>
                  <a:srgbClr val="00529B"/>
                </a:solidFill>
                <a:latin typeface="Arial"/>
                <a:cs typeface="Arial"/>
              </a:rPr>
              <a:t> Initial Enrollment Period</a:t>
            </a:r>
          </a:p>
          <a:p>
            <a:pPr marL="0" indent="0" defTabSz="685800">
              <a:lnSpc>
                <a:spcPct val="100000"/>
              </a:lnSpc>
              <a:spcBef>
                <a:spcPts val="0"/>
              </a:spcBef>
              <a:spcAft>
                <a:spcPts val="1200"/>
              </a:spcAft>
              <a:buNone/>
              <a:defRPr/>
            </a:pPr>
            <a:r>
              <a:rPr lang="en-US" sz="1800" b="1" dirty="0">
                <a:solidFill>
                  <a:srgbClr val="00529B"/>
                </a:solidFill>
                <a:latin typeface="Arial"/>
                <a:cs typeface="Arial"/>
              </a:rPr>
              <a:t>IRE</a:t>
            </a:r>
            <a:r>
              <a:rPr lang="en-US" sz="1800" dirty="0">
                <a:solidFill>
                  <a:srgbClr val="00529B"/>
                </a:solidFill>
                <a:latin typeface="Arial"/>
                <a:cs typeface="Arial"/>
              </a:rPr>
              <a:t> Independent Review Entity </a:t>
            </a:r>
            <a:endParaRPr lang="en-US" sz="1800" dirty="0">
              <a:solidFill>
                <a:srgbClr val="00529B"/>
              </a:solidFill>
            </a:endParaRPr>
          </a:p>
          <a:p>
            <a:pPr marL="0" indent="0" defTabSz="685800">
              <a:lnSpc>
                <a:spcPct val="100000"/>
              </a:lnSpc>
              <a:spcBef>
                <a:spcPts val="0"/>
              </a:spcBef>
              <a:spcAft>
                <a:spcPts val="1200"/>
              </a:spcAft>
              <a:buNone/>
              <a:defRPr/>
            </a:pPr>
            <a:r>
              <a:rPr lang="en-US" sz="1800" b="1" dirty="0">
                <a:solidFill>
                  <a:srgbClr val="00529B"/>
                </a:solidFill>
                <a:latin typeface="Arial"/>
                <a:cs typeface="Arial"/>
              </a:rPr>
              <a:t>IRMAA</a:t>
            </a:r>
            <a:r>
              <a:rPr lang="en-US" sz="1800" dirty="0">
                <a:solidFill>
                  <a:srgbClr val="00529B"/>
                </a:solidFill>
                <a:latin typeface="Arial"/>
                <a:cs typeface="Arial"/>
              </a:rPr>
              <a:t> Income-related Monthly Adjustment Amount </a:t>
            </a:r>
            <a:endParaRPr lang="en-US" sz="1800"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latin typeface="Arial"/>
                <a:cs typeface="Arial"/>
              </a:rPr>
              <a:t>IRS</a:t>
            </a:r>
            <a:r>
              <a:rPr lang="en-US" sz="1800" dirty="0">
                <a:solidFill>
                  <a:srgbClr val="00529B"/>
                </a:solidFill>
                <a:latin typeface="Arial"/>
                <a:cs typeface="Arial"/>
              </a:rPr>
              <a:t> Internal Revenue Service</a:t>
            </a:r>
            <a:endParaRPr lang="en-US" sz="1800" dirty="0">
              <a:solidFill>
                <a:srgbClr val="00529B"/>
              </a:solidFill>
            </a:endParaRPr>
          </a:p>
        </p:txBody>
      </p:sp>
      <p:sp>
        <p:nvSpPr>
          <p:cNvPr id="6" name="Slide Number Placeholder 5">
            <a:extLst>
              <a:ext uri="{FF2B5EF4-FFF2-40B4-BE49-F238E27FC236}">
                <a16:creationId xmlns:a16="http://schemas.microsoft.com/office/drawing/2014/main" id="{E7978A77-886E-4CD7-AB02-B69307CEFAAB}"/>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66</a:t>
            </a:fld>
            <a:endParaRPr lang="en-US">
              <a:solidFill>
                <a:schemeClr val="accent1">
                  <a:lumMod val="40000"/>
                  <a:lumOff val="60000"/>
                </a:schemeClr>
              </a:solidFill>
            </a:endParaRPr>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3" name="Date Placeholder 2">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50025"/>
          </a:xfrm>
        </p:spPr>
        <p:txBody>
          <a:bodyPr anchor="ctr">
            <a:normAutofit/>
          </a:bodyPr>
          <a:lstStyle/>
          <a:p>
            <a:r>
              <a:rPr lang="en-US" sz="3000">
                <a:latin typeface="Arial Black"/>
              </a:rPr>
              <a:t>Acronyms (L–Y)</a:t>
            </a:r>
          </a:p>
        </p:txBody>
      </p:sp>
      <p:sp>
        <p:nvSpPr>
          <p:cNvPr id="5" name="Content Placeholder 4"/>
          <p:cNvSpPr>
            <a:spLocks noGrp="1"/>
          </p:cNvSpPr>
          <p:nvPr>
            <p:ph idx="4294967295"/>
          </p:nvPr>
        </p:nvSpPr>
        <p:spPr>
          <a:xfrm>
            <a:off x="517357" y="1126754"/>
            <a:ext cx="10991088" cy="5358384"/>
          </a:xfrm>
        </p:spPr>
        <p:txBody>
          <a:bodyPr numCol="2">
            <a:noAutofit/>
          </a:bodyPr>
          <a:lstStyle/>
          <a:p>
            <a:pPr marL="0" lvl="0" indent="0" defTabSz="685800">
              <a:lnSpc>
                <a:spcPct val="100000"/>
              </a:lnSpc>
              <a:spcBef>
                <a:spcPts val="0"/>
              </a:spcBef>
              <a:spcAft>
                <a:spcPts val="1200"/>
              </a:spcAft>
              <a:buNone/>
              <a:defRPr/>
            </a:pPr>
            <a:r>
              <a:rPr lang="en-US" sz="1800" b="1" dirty="0">
                <a:solidFill>
                  <a:srgbClr val="00529B"/>
                </a:solidFill>
              </a:rPr>
              <a:t>LIS</a:t>
            </a:r>
            <a:r>
              <a:rPr lang="en-US" sz="1800" dirty="0">
                <a:solidFill>
                  <a:srgbClr val="00529B"/>
                </a:solidFill>
              </a:rPr>
              <a:t> Low-Income Subsidy </a:t>
            </a:r>
          </a:p>
          <a:p>
            <a:pPr marL="0" lvl="0" indent="0" defTabSz="685800">
              <a:lnSpc>
                <a:spcPct val="100000"/>
              </a:lnSpc>
              <a:spcBef>
                <a:spcPts val="0"/>
              </a:spcBef>
              <a:spcAft>
                <a:spcPts val="1200"/>
              </a:spcAft>
              <a:buNone/>
              <a:defRPr/>
            </a:pPr>
            <a:r>
              <a:rPr lang="en-US" sz="1800" b="1" dirty="0">
                <a:solidFill>
                  <a:srgbClr val="00529B"/>
                </a:solidFill>
              </a:rPr>
              <a:t>LPI</a:t>
            </a:r>
            <a:r>
              <a:rPr lang="en-US" sz="1800" dirty="0">
                <a:solidFill>
                  <a:srgbClr val="00529B"/>
                </a:solidFill>
              </a:rPr>
              <a:t> Low Performance Icon</a:t>
            </a:r>
          </a:p>
          <a:p>
            <a:pPr marL="0" lvl="0" indent="0" defTabSz="685800">
              <a:lnSpc>
                <a:spcPct val="100000"/>
              </a:lnSpc>
              <a:spcBef>
                <a:spcPts val="0"/>
              </a:spcBef>
              <a:spcAft>
                <a:spcPts val="1200"/>
              </a:spcAft>
              <a:buNone/>
              <a:defRPr/>
            </a:pPr>
            <a:r>
              <a:rPr lang="en-US" sz="1800" b="1" dirty="0">
                <a:solidFill>
                  <a:srgbClr val="00529B"/>
                </a:solidFill>
              </a:rPr>
              <a:t>MAC</a:t>
            </a:r>
            <a:r>
              <a:rPr lang="en-US" sz="1800" dirty="0">
                <a:solidFill>
                  <a:srgbClr val="00529B"/>
                </a:solidFill>
              </a:rPr>
              <a:t> Medicare Appeals Council </a:t>
            </a:r>
          </a:p>
          <a:p>
            <a:pPr marL="0" indent="0" defTabSz="685800">
              <a:lnSpc>
                <a:spcPct val="100000"/>
              </a:lnSpc>
              <a:spcBef>
                <a:spcPts val="0"/>
              </a:spcBef>
              <a:spcAft>
                <a:spcPts val="1200"/>
              </a:spcAft>
              <a:buNone/>
              <a:defRPr/>
            </a:pPr>
            <a:r>
              <a:rPr lang="en-US" sz="1800" b="1" dirty="0">
                <a:solidFill>
                  <a:srgbClr val="00529B"/>
                </a:solidFill>
              </a:rPr>
              <a:t>MAGI</a:t>
            </a:r>
            <a:r>
              <a:rPr lang="en-US" sz="1800" dirty="0">
                <a:solidFill>
                  <a:srgbClr val="00529B"/>
                </a:solidFill>
              </a:rPr>
              <a:t> Modified Adjusted Gross Income </a:t>
            </a:r>
            <a:endParaRPr lang="en-US" sz="1800" b="1" dirty="0">
              <a:solidFill>
                <a:srgbClr val="00529B"/>
              </a:solidFill>
            </a:endParaRPr>
          </a:p>
          <a:p>
            <a:pPr marL="0" indent="0" defTabSz="685800">
              <a:lnSpc>
                <a:spcPct val="100000"/>
              </a:lnSpc>
              <a:spcBef>
                <a:spcPts val="0"/>
              </a:spcBef>
              <a:spcAft>
                <a:spcPts val="1200"/>
              </a:spcAft>
              <a:buNone/>
              <a:defRPr/>
            </a:pPr>
            <a:r>
              <a:rPr lang="en-US" sz="1800" b="1" dirty="0">
                <a:solidFill>
                  <a:srgbClr val="00529B"/>
                </a:solidFill>
              </a:rPr>
              <a:t>MAO</a:t>
            </a:r>
            <a:r>
              <a:rPr lang="en-US" sz="1800" dirty="0">
                <a:solidFill>
                  <a:srgbClr val="00529B"/>
                </a:solidFill>
              </a:rPr>
              <a:t> Medicare Advantage Organization </a:t>
            </a:r>
          </a:p>
          <a:p>
            <a:pPr marL="0" indent="0" defTabSz="685800">
              <a:lnSpc>
                <a:spcPct val="100000"/>
              </a:lnSpc>
              <a:spcBef>
                <a:spcPts val="0"/>
              </a:spcBef>
              <a:spcAft>
                <a:spcPts val="1200"/>
              </a:spcAft>
              <a:buNone/>
              <a:defRPr/>
            </a:pPr>
            <a:r>
              <a:rPr lang="en-US" sz="1800" b="1" dirty="0">
                <a:solidFill>
                  <a:srgbClr val="00529B"/>
                </a:solidFill>
              </a:rPr>
              <a:t>MSA</a:t>
            </a:r>
            <a:r>
              <a:rPr lang="en-US" sz="1800" dirty="0">
                <a:solidFill>
                  <a:srgbClr val="00529B"/>
                </a:solidFill>
              </a:rPr>
              <a:t> Medical Savings Account </a:t>
            </a:r>
          </a:p>
          <a:p>
            <a:pPr marL="0" lvl="0" indent="0" defTabSz="685800">
              <a:lnSpc>
                <a:spcPct val="100000"/>
              </a:lnSpc>
              <a:spcBef>
                <a:spcPts val="0"/>
              </a:spcBef>
              <a:spcAft>
                <a:spcPts val="1200"/>
              </a:spcAft>
              <a:buNone/>
              <a:defRPr/>
            </a:pPr>
            <a:r>
              <a:rPr lang="en-US" sz="1800" b="1" dirty="0">
                <a:solidFill>
                  <a:srgbClr val="00529B"/>
                </a:solidFill>
              </a:rPr>
              <a:t>NTP </a:t>
            </a:r>
            <a:r>
              <a:rPr lang="en-US" sz="1800" dirty="0">
                <a:solidFill>
                  <a:srgbClr val="00529B"/>
                </a:solidFill>
              </a:rPr>
              <a:t>National Training Program </a:t>
            </a:r>
          </a:p>
          <a:p>
            <a:pPr marL="0" lvl="0" indent="0" defTabSz="685800">
              <a:lnSpc>
                <a:spcPct val="100000"/>
              </a:lnSpc>
              <a:spcBef>
                <a:spcPts val="0"/>
              </a:spcBef>
              <a:spcAft>
                <a:spcPts val="1200"/>
              </a:spcAft>
              <a:buNone/>
              <a:defRPr/>
            </a:pPr>
            <a:r>
              <a:rPr lang="en-US" sz="1800" b="1" dirty="0">
                <a:solidFill>
                  <a:srgbClr val="00529B"/>
                </a:solidFill>
              </a:rPr>
              <a:t>OEP</a:t>
            </a:r>
            <a:r>
              <a:rPr lang="en-US" sz="1800" dirty="0">
                <a:solidFill>
                  <a:srgbClr val="00529B"/>
                </a:solidFill>
              </a:rPr>
              <a:t> Open Enrollment Period </a:t>
            </a:r>
            <a:endParaRPr lang="en-US" sz="1800" b="1"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rPr>
              <a:t>OMHA</a:t>
            </a:r>
            <a:r>
              <a:rPr lang="en-US" sz="1800" dirty="0">
                <a:solidFill>
                  <a:srgbClr val="00529B"/>
                </a:solidFill>
              </a:rPr>
              <a:t> Office of Medicare Hearings and Appeals</a:t>
            </a:r>
          </a:p>
          <a:p>
            <a:pPr marL="0" lvl="0" indent="0" defTabSz="685800">
              <a:lnSpc>
                <a:spcPct val="100000"/>
              </a:lnSpc>
              <a:spcBef>
                <a:spcPts val="0"/>
              </a:spcBef>
              <a:spcAft>
                <a:spcPts val="1200"/>
              </a:spcAft>
              <a:buNone/>
              <a:defRPr/>
            </a:pPr>
            <a:r>
              <a:rPr lang="en-US" sz="1800" b="1" dirty="0">
                <a:solidFill>
                  <a:srgbClr val="00529B"/>
                </a:solidFill>
              </a:rPr>
              <a:t>PACE</a:t>
            </a:r>
            <a:r>
              <a:rPr lang="en-US" sz="1800" dirty="0">
                <a:solidFill>
                  <a:srgbClr val="00529B"/>
                </a:solidFill>
              </a:rPr>
              <a:t> Programs of All-inclusive Care for the Elderly </a:t>
            </a:r>
          </a:p>
          <a:p>
            <a:pPr marL="0" lvl="0" indent="0" defTabSz="685800">
              <a:lnSpc>
                <a:spcPct val="100000"/>
              </a:lnSpc>
              <a:spcBef>
                <a:spcPts val="0"/>
              </a:spcBef>
              <a:spcAft>
                <a:spcPts val="1200"/>
              </a:spcAft>
              <a:buNone/>
              <a:defRPr/>
            </a:pPr>
            <a:endParaRPr lang="en-US" sz="1800" b="1" dirty="0">
              <a:solidFill>
                <a:srgbClr val="00529B"/>
              </a:solidFill>
            </a:endParaRPr>
          </a:p>
          <a:p>
            <a:pPr marL="0" lvl="0" indent="0" defTabSz="685800">
              <a:lnSpc>
                <a:spcPct val="100000"/>
              </a:lnSpc>
              <a:spcBef>
                <a:spcPts val="0"/>
              </a:spcBef>
              <a:spcAft>
                <a:spcPts val="1200"/>
              </a:spcAft>
              <a:buNone/>
              <a:defRPr/>
            </a:pPr>
            <a:endParaRPr lang="en-US" sz="1800" b="1"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rPr>
              <a:t>PFFS</a:t>
            </a:r>
            <a:r>
              <a:rPr lang="en-US" sz="1800" dirty="0">
                <a:solidFill>
                  <a:srgbClr val="00529B"/>
                </a:solidFill>
              </a:rPr>
              <a:t> Private Fee-for-Service </a:t>
            </a:r>
          </a:p>
          <a:p>
            <a:pPr marL="0" lvl="0" indent="0" defTabSz="685800">
              <a:lnSpc>
                <a:spcPct val="100000"/>
              </a:lnSpc>
              <a:spcBef>
                <a:spcPts val="0"/>
              </a:spcBef>
              <a:spcAft>
                <a:spcPts val="1200"/>
              </a:spcAft>
              <a:buNone/>
              <a:defRPr/>
            </a:pPr>
            <a:r>
              <a:rPr lang="en-US" sz="1800" b="1" dirty="0">
                <a:solidFill>
                  <a:srgbClr val="00529B"/>
                </a:solidFill>
              </a:rPr>
              <a:t>PPO</a:t>
            </a:r>
            <a:r>
              <a:rPr lang="en-US" sz="1800" dirty="0">
                <a:solidFill>
                  <a:srgbClr val="00529B"/>
                </a:solidFill>
              </a:rPr>
              <a:t> Preferred Provider Organization </a:t>
            </a:r>
          </a:p>
          <a:p>
            <a:pPr marL="0" lvl="0" indent="0" defTabSz="685800">
              <a:lnSpc>
                <a:spcPct val="100000"/>
              </a:lnSpc>
              <a:spcBef>
                <a:spcPts val="0"/>
              </a:spcBef>
              <a:spcAft>
                <a:spcPts val="1200"/>
              </a:spcAft>
              <a:buNone/>
              <a:defRPr/>
            </a:pPr>
            <a:r>
              <a:rPr lang="en-US" sz="1800" b="1" dirty="0">
                <a:solidFill>
                  <a:srgbClr val="00529B"/>
                </a:solidFill>
              </a:rPr>
              <a:t>RRB </a:t>
            </a:r>
            <a:r>
              <a:rPr lang="en-US" sz="1800" dirty="0">
                <a:solidFill>
                  <a:srgbClr val="00529B"/>
                </a:solidFill>
              </a:rPr>
              <a:t>Railroad Retirement Board</a:t>
            </a:r>
            <a:endParaRPr lang="en-US" sz="1800" b="1" dirty="0">
              <a:solidFill>
                <a:srgbClr val="00529B"/>
              </a:solidFill>
            </a:endParaRPr>
          </a:p>
          <a:p>
            <a:pPr marL="0" lvl="0" indent="0" defTabSz="685800">
              <a:lnSpc>
                <a:spcPct val="100000"/>
              </a:lnSpc>
              <a:spcBef>
                <a:spcPts val="0"/>
              </a:spcBef>
              <a:spcAft>
                <a:spcPts val="1200"/>
              </a:spcAft>
              <a:buNone/>
              <a:defRPr/>
            </a:pPr>
            <a:r>
              <a:rPr lang="en-US" sz="1800" b="1" dirty="0">
                <a:solidFill>
                  <a:srgbClr val="00529B"/>
                </a:solidFill>
              </a:rPr>
              <a:t>SEP</a:t>
            </a:r>
            <a:r>
              <a:rPr lang="en-US" sz="1800" dirty="0">
                <a:solidFill>
                  <a:srgbClr val="00529B"/>
                </a:solidFill>
              </a:rPr>
              <a:t> Special Enrollment Period </a:t>
            </a:r>
          </a:p>
          <a:p>
            <a:pPr marL="0" lvl="0" indent="0" defTabSz="685800">
              <a:lnSpc>
                <a:spcPct val="100000"/>
              </a:lnSpc>
              <a:spcBef>
                <a:spcPts val="0"/>
              </a:spcBef>
              <a:spcAft>
                <a:spcPts val="1200"/>
              </a:spcAft>
              <a:buNone/>
              <a:defRPr/>
            </a:pPr>
            <a:r>
              <a:rPr lang="en-US" sz="1800" b="1" dirty="0">
                <a:solidFill>
                  <a:srgbClr val="00529B"/>
                </a:solidFill>
              </a:rPr>
              <a:t>SHIP</a:t>
            </a:r>
            <a:r>
              <a:rPr lang="en-US" sz="1800" dirty="0">
                <a:solidFill>
                  <a:srgbClr val="00529B"/>
                </a:solidFill>
              </a:rPr>
              <a:t> State Health Insurance Assistance Program </a:t>
            </a:r>
          </a:p>
          <a:p>
            <a:pPr marL="0" lvl="0" indent="0" defTabSz="685800">
              <a:lnSpc>
                <a:spcPct val="100000"/>
              </a:lnSpc>
              <a:spcBef>
                <a:spcPts val="0"/>
              </a:spcBef>
              <a:spcAft>
                <a:spcPts val="1200"/>
              </a:spcAft>
              <a:buNone/>
              <a:defRPr/>
            </a:pPr>
            <a:r>
              <a:rPr lang="en-US" sz="1800" b="1" dirty="0">
                <a:solidFill>
                  <a:srgbClr val="00529B"/>
                </a:solidFill>
              </a:rPr>
              <a:t>SNP</a:t>
            </a:r>
            <a:r>
              <a:rPr lang="en-US" sz="1800" dirty="0">
                <a:solidFill>
                  <a:srgbClr val="00529B"/>
                </a:solidFill>
              </a:rPr>
              <a:t> Special Needs Plan </a:t>
            </a:r>
          </a:p>
          <a:p>
            <a:pPr marL="0" indent="0" defTabSz="685800">
              <a:lnSpc>
                <a:spcPct val="100000"/>
              </a:lnSpc>
              <a:spcBef>
                <a:spcPts val="0"/>
              </a:spcBef>
              <a:spcAft>
                <a:spcPts val="1200"/>
              </a:spcAft>
              <a:buNone/>
              <a:defRPr/>
            </a:pPr>
            <a:r>
              <a:rPr lang="en-US" sz="1800" b="1" dirty="0">
                <a:solidFill>
                  <a:srgbClr val="00529B"/>
                </a:solidFill>
              </a:rPr>
              <a:t>SOA </a:t>
            </a:r>
            <a:r>
              <a:rPr lang="en-US" sz="1800" dirty="0">
                <a:solidFill>
                  <a:srgbClr val="00529B"/>
                </a:solidFill>
              </a:rPr>
              <a:t>Scope of Appointment</a:t>
            </a:r>
          </a:p>
          <a:p>
            <a:pPr marL="0" lvl="0" indent="0" defTabSz="685800">
              <a:lnSpc>
                <a:spcPct val="100000"/>
              </a:lnSpc>
              <a:spcBef>
                <a:spcPts val="0"/>
              </a:spcBef>
              <a:spcAft>
                <a:spcPts val="1200"/>
              </a:spcAft>
              <a:buNone/>
              <a:defRPr/>
            </a:pPr>
            <a:r>
              <a:rPr lang="en-US" sz="1800" b="1" dirty="0">
                <a:solidFill>
                  <a:srgbClr val="00529B"/>
                </a:solidFill>
              </a:rPr>
              <a:t>TTY</a:t>
            </a:r>
            <a:r>
              <a:rPr lang="en-US" sz="1800" dirty="0">
                <a:solidFill>
                  <a:srgbClr val="00529B"/>
                </a:solidFill>
              </a:rPr>
              <a:t> Teletypewriter</a:t>
            </a:r>
          </a:p>
          <a:p>
            <a:pPr marL="0" lvl="0" indent="0" defTabSz="685800">
              <a:lnSpc>
                <a:spcPct val="100000"/>
              </a:lnSpc>
              <a:spcBef>
                <a:spcPts val="0"/>
              </a:spcBef>
              <a:spcAft>
                <a:spcPts val="1200"/>
              </a:spcAft>
              <a:buNone/>
              <a:defRPr/>
            </a:pPr>
            <a:r>
              <a:rPr lang="en-US" sz="1800" b="1" dirty="0">
                <a:solidFill>
                  <a:srgbClr val="00529B"/>
                </a:solidFill>
              </a:rPr>
              <a:t>YPP</a:t>
            </a:r>
            <a:r>
              <a:rPr lang="en-US" sz="1800" dirty="0">
                <a:solidFill>
                  <a:srgbClr val="00529B"/>
                </a:solidFill>
              </a:rPr>
              <a:t> Your Plan Premium</a:t>
            </a:r>
          </a:p>
        </p:txBody>
      </p:sp>
      <p:sp>
        <p:nvSpPr>
          <p:cNvPr id="6" name="Slide Number Placeholder 5">
            <a:extLst>
              <a:ext uri="{FF2B5EF4-FFF2-40B4-BE49-F238E27FC236}">
                <a16:creationId xmlns:a16="http://schemas.microsoft.com/office/drawing/2014/main" id="{AB982A43-E3A3-44A5-926C-E31FD0AFE18A}"/>
              </a:ext>
            </a:extLst>
          </p:cNvPr>
          <p:cNvSpPr>
            <a:spLocks noGrp="1"/>
          </p:cNvSpPr>
          <p:nvPr>
            <p:ph type="sldNum" sz="quarter" idx="12"/>
          </p:nvPr>
        </p:nvSpPr>
        <p:spPr>
          <a:xfrm>
            <a:off x="8610600" y="6484452"/>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67</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24211892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chor="ctr">
            <a:normAutofit/>
          </a:bodyPr>
          <a:lstStyle/>
          <a:p>
            <a:r>
              <a:rPr lang="en-US" sz="3000"/>
              <a:t>Stay Connected</a:t>
            </a:r>
          </a:p>
        </p:txBody>
      </p:sp>
      <p:sp>
        <p:nvSpPr>
          <p:cNvPr id="3" name="Content Placeholder 2">
            <a:extLst>
              <a:ext uri="{FF2B5EF4-FFF2-40B4-BE49-F238E27FC236}">
                <a16:creationId xmlns:a16="http://schemas.microsoft.com/office/drawing/2014/main" id="{57032A17-69FB-90A9-F565-AB82E17F0C24}"/>
              </a:ext>
            </a:extLst>
          </p:cNvPr>
          <p:cNvSpPr>
            <a:spLocks noGrp="1"/>
          </p:cNvSpPr>
          <p:nvPr>
            <p:ph sz="quarter" idx="13"/>
          </p:nvPr>
        </p:nvSpPr>
        <p:spPr>
          <a:xfrm>
            <a:off x="1123789" y="3797600"/>
            <a:ext cx="5385357" cy="1292220"/>
          </a:xfrm>
        </p:spPr>
        <p:txBody>
          <a:bodyPr/>
          <a:lstStyle/>
          <a:p>
            <a:pPr marL="0" lvl="0" indent="0" algn="ctr">
              <a:lnSpc>
                <a:spcPct val="100000"/>
              </a:lnSpc>
              <a:spcBef>
                <a:spcPts val="0"/>
              </a:spcBef>
              <a:buClrTx/>
              <a:buNone/>
            </a:pPr>
            <a:r>
              <a:rPr lang="en-US" sz="2400"/>
              <a:t>To access available training materials, </a:t>
            </a:r>
            <a:br>
              <a:rPr lang="en-US" sz="2400"/>
            </a:br>
            <a:r>
              <a:rPr lang="en-US" sz="2400"/>
              <a:t>or subscribe to our email list, visit</a:t>
            </a:r>
          </a:p>
          <a:p>
            <a:pPr marL="0" lvl="0" indent="0" algn="ctr">
              <a:lnSpc>
                <a:spcPct val="100000"/>
              </a:lnSpc>
              <a:spcBef>
                <a:spcPts val="0"/>
              </a:spcBef>
              <a:buClrTx/>
              <a:buNone/>
            </a:pPr>
            <a:r>
              <a:rPr lang="en-US" sz="2400">
                <a:hlinkClick r:id="rId4">
                  <a:extLst>
                    <a:ext uri="{A12FA001-AC4F-418D-AE19-62706E023703}">
                      <ahyp:hlinkClr xmlns:ahyp="http://schemas.microsoft.com/office/drawing/2018/hyperlinkcolor" val="tx"/>
                    </a:ext>
                  </a:extLst>
                </a:hlinkClick>
              </a:rPr>
              <a:t>CMSnationaltrainingprogram.cms.gov</a:t>
            </a:r>
            <a:r>
              <a:rPr lang="en-US" sz="2400"/>
              <a:t>.</a:t>
            </a:r>
          </a:p>
        </p:txBody>
      </p:sp>
      <p:pic>
        <p:nvPicPr>
          <p:cNvPr id="2" name="Picture 1">
            <a:extLst>
              <a:ext uri="{FF2B5EF4-FFF2-40B4-BE49-F238E27FC236}">
                <a16:creationId xmlns:a16="http://schemas.microsoft.com/office/drawing/2014/main" id="{06A7D23C-5DFD-4BD4-87B1-44A5BD0EB35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218" y="1833369"/>
            <a:ext cx="2371550" cy="1774090"/>
          </a:xfrm>
          <a:prstGeom prst="rect">
            <a:avLst/>
          </a:prstGeom>
        </p:spPr>
      </p:pic>
      <p:sp>
        <p:nvSpPr>
          <p:cNvPr id="5" name="Content Placeholder 4">
            <a:extLst>
              <a:ext uri="{FF2B5EF4-FFF2-40B4-BE49-F238E27FC236}">
                <a16:creationId xmlns:a16="http://schemas.microsoft.com/office/drawing/2014/main" id="{5661FC6D-2D73-2DFA-14FB-8CCA5B515569}"/>
              </a:ext>
            </a:extLst>
          </p:cNvPr>
          <p:cNvSpPr>
            <a:spLocks noGrp="1"/>
          </p:cNvSpPr>
          <p:nvPr>
            <p:ph sz="quarter" idx="15"/>
          </p:nvPr>
        </p:nvSpPr>
        <p:spPr>
          <a:xfrm>
            <a:off x="6904466" y="3818417"/>
            <a:ext cx="3760795" cy="1200329"/>
          </a:xfrm>
        </p:spPr>
        <p:txBody>
          <a:bodyPr/>
          <a:lstStyle/>
          <a:p>
            <a:pPr marL="0" lvl="0" indent="0" algn="ctr">
              <a:lnSpc>
                <a:spcPct val="100000"/>
              </a:lnSpc>
              <a:spcBef>
                <a:spcPts val="0"/>
              </a:spcBef>
              <a:buClrTx/>
              <a:buNone/>
            </a:pPr>
            <a:r>
              <a:rPr lang="en-US" sz="2400"/>
              <a:t>Contact us at </a:t>
            </a:r>
            <a:r>
              <a:rPr lang="en-US" sz="2400">
                <a:hlinkClick r:id="rId6">
                  <a:extLst>
                    <a:ext uri="{A12FA001-AC4F-418D-AE19-62706E023703}">
                      <ahyp:hlinkClr xmlns:ahyp="http://schemas.microsoft.com/office/drawing/2018/hyperlinkcolor" val="tx"/>
                    </a:ext>
                  </a:extLst>
                </a:hlinkClick>
              </a:rPr>
              <a:t>training@cms.hhs.gov</a:t>
            </a:r>
            <a:r>
              <a:rPr lang="en-US" sz="2400"/>
              <a:t>.</a:t>
            </a:r>
          </a:p>
        </p:txBody>
      </p:sp>
      <p:pic>
        <p:nvPicPr>
          <p:cNvPr id="18" name="Picture 17">
            <a:extLst>
              <a:ext uri="{FF2B5EF4-FFF2-40B4-BE49-F238E27FC236}">
                <a16:creationId xmlns:a16="http://schemas.microsoft.com/office/drawing/2014/main" id="{44D5340C-68AF-4284-8F70-A17D8ADAEDBD}"/>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p:blipFill>
        <p:spPr>
          <a:xfrm>
            <a:off x="7353233" y="1636290"/>
            <a:ext cx="2863263" cy="2086529"/>
          </a:xfrm>
          <a:prstGeom prst="rect">
            <a:avLst/>
          </a:prstGeom>
        </p:spPr>
      </p:pic>
      <p:sp>
        <p:nvSpPr>
          <p:cNvPr id="9" name="Slide Number Placeholder 5">
            <a:extLst>
              <a:ext uri="{FF2B5EF4-FFF2-40B4-BE49-F238E27FC236}">
                <a16:creationId xmlns:a16="http://schemas.microsoft.com/office/drawing/2014/main" id="{D5126712-C259-49B9-8755-605D6D7393C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68</a:t>
            </a:fld>
            <a:endParaRPr lang="en-US">
              <a:solidFill>
                <a:schemeClr val="accent1">
                  <a:lumMod val="40000"/>
                  <a:lumOff val="60000"/>
                </a:schemeClr>
              </a:solidFill>
            </a:endParaRPr>
          </a:p>
        </p:txBody>
      </p:sp>
      <p:sp>
        <p:nvSpPr>
          <p:cNvPr id="8" name="Footer Placeholder 2">
            <a:extLst>
              <a:ext uri="{FF2B5EF4-FFF2-40B4-BE49-F238E27FC236}">
                <a16:creationId xmlns:a16="http://schemas.microsoft.com/office/drawing/2014/main" id="{ADBBE6D0-BC2D-42D3-B79F-0B383E196239}"/>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7" name="Date Placeholder 1">
            <a:extLst>
              <a:ext uri="{FF2B5EF4-FFF2-40B4-BE49-F238E27FC236}">
                <a16:creationId xmlns:a16="http://schemas.microsoft.com/office/drawing/2014/main" id="{BE5538A6-0C09-4D73-ABB7-D52BA12E2786}"/>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a:t>Different Types of Medicare Advantage Plans</a:t>
            </a:r>
          </a:p>
        </p:txBody>
      </p:sp>
      <p:pic>
        <p:nvPicPr>
          <p:cNvPr id="36" name="Picture 35">
            <a:extLst>
              <a:ext uri="{FF2B5EF4-FFF2-40B4-BE49-F238E27FC236}">
                <a16:creationId xmlns:a16="http://schemas.microsoft.com/office/drawing/2014/main" id="{F2A2BD0F-80CC-C6E9-B548-A5FC423411E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43461" y="1009740"/>
            <a:ext cx="5224725" cy="5060119"/>
          </a:xfrm>
          <a:prstGeom prst="rect">
            <a:avLst/>
          </a:prstGeom>
        </p:spPr>
      </p:pic>
      <p:sp>
        <p:nvSpPr>
          <p:cNvPr id="6" name="Content Placeholder 5">
            <a:extLst>
              <a:ext uri="{FF2B5EF4-FFF2-40B4-BE49-F238E27FC236}">
                <a16:creationId xmlns:a16="http://schemas.microsoft.com/office/drawing/2014/main" id="{13AA2D82-AE63-77F8-C7D4-D875E38CD320}"/>
              </a:ext>
            </a:extLst>
          </p:cNvPr>
          <p:cNvSpPr>
            <a:spLocks noGrp="1"/>
          </p:cNvSpPr>
          <p:nvPr>
            <p:ph sz="quarter" idx="13"/>
          </p:nvPr>
        </p:nvSpPr>
        <p:spPr>
          <a:xfrm>
            <a:off x="5098840" y="3122751"/>
            <a:ext cx="1833386" cy="1195126"/>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29B"/>
                </a:solidFill>
                <a:effectLst/>
                <a:uLnTx/>
                <a:uFillTx/>
                <a:latin typeface="Calibri" panose="020F0502020204030204"/>
                <a:ea typeface="+mn-ea"/>
                <a:cs typeface="+mn-cs"/>
              </a:rPr>
              <a:t>Medicare Advantage Plans</a:t>
            </a:r>
          </a:p>
        </p:txBody>
      </p:sp>
      <p:sp>
        <p:nvSpPr>
          <p:cNvPr id="9" name="Content Placeholder 8">
            <a:extLst>
              <a:ext uri="{FF2B5EF4-FFF2-40B4-BE49-F238E27FC236}">
                <a16:creationId xmlns:a16="http://schemas.microsoft.com/office/drawing/2014/main" id="{454C76BC-79A1-204B-BA69-C13CF59BCD91}"/>
              </a:ext>
            </a:extLst>
          </p:cNvPr>
          <p:cNvSpPr>
            <a:spLocks noGrp="1"/>
          </p:cNvSpPr>
          <p:nvPr>
            <p:ph sz="quarter" idx="14"/>
          </p:nvPr>
        </p:nvSpPr>
        <p:spPr>
          <a:xfrm>
            <a:off x="5368801" y="1512862"/>
            <a:ext cx="1454397" cy="980614"/>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Health Maintenance Organization (HMO) Plan</a:t>
            </a:r>
            <a:endParaRPr kumimoji="0" lang="en-IN" sz="14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0" name="Content Placeholder 9">
            <a:extLst>
              <a:ext uri="{FF2B5EF4-FFF2-40B4-BE49-F238E27FC236}">
                <a16:creationId xmlns:a16="http://schemas.microsoft.com/office/drawing/2014/main" id="{2BB8E503-9377-2EC1-1CA3-A06FA9AE4651}"/>
              </a:ext>
            </a:extLst>
          </p:cNvPr>
          <p:cNvSpPr>
            <a:spLocks noGrp="1"/>
          </p:cNvSpPr>
          <p:nvPr>
            <p:ph sz="quarter" idx="15"/>
          </p:nvPr>
        </p:nvSpPr>
        <p:spPr>
          <a:xfrm>
            <a:off x="6830121" y="2608912"/>
            <a:ext cx="1572626" cy="957943"/>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Preferred Provider Organization (PPO) Plan</a:t>
            </a:r>
            <a:endParaRPr kumimoji="0" lang="en-IN" sz="14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20" name="Content Placeholder 19">
            <a:extLst>
              <a:ext uri="{FF2B5EF4-FFF2-40B4-BE49-F238E27FC236}">
                <a16:creationId xmlns:a16="http://schemas.microsoft.com/office/drawing/2014/main" id="{0D3520DD-5745-5FA6-11EA-6D575118E515}"/>
              </a:ext>
            </a:extLst>
          </p:cNvPr>
          <p:cNvSpPr>
            <a:spLocks noGrp="1"/>
          </p:cNvSpPr>
          <p:nvPr>
            <p:ph sz="quarter" idx="16"/>
          </p:nvPr>
        </p:nvSpPr>
        <p:spPr>
          <a:xfrm>
            <a:off x="6494833" y="4664460"/>
            <a:ext cx="1121601" cy="109594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Special Needs Plan (SNP)</a:t>
            </a:r>
          </a:p>
        </p:txBody>
      </p:sp>
      <p:sp>
        <p:nvSpPr>
          <p:cNvPr id="23" name="Content Placeholder 22">
            <a:extLst>
              <a:ext uri="{FF2B5EF4-FFF2-40B4-BE49-F238E27FC236}">
                <a16:creationId xmlns:a16="http://schemas.microsoft.com/office/drawing/2014/main" id="{510BAF2A-5551-44A8-6573-772D47DBD389}"/>
              </a:ext>
            </a:extLst>
          </p:cNvPr>
          <p:cNvSpPr>
            <a:spLocks noGrp="1"/>
          </p:cNvSpPr>
          <p:nvPr>
            <p:ph sz="quarter" idx="17"/>
          </p:nvPr>
        </p:nvSpPr>
        <p:spPr>
          <a:xfrm>
            <a:off x="4317973" y="4664460"/>
            <a:ext cx="1454153" cy="114601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Private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Fee-for-Service (PFFS) Plan</a:t>
            </a:r>
          </a:p>
        </p:txBody>
      </p:sp>
      <p:sp>
        <p:nvSpPr>
          <p:cNvPr id="24" name="Content Placeholder 23">
            <a:extLst>
              <a:ext uri="{FF2B5EF4-FFF2-40B4-BE49-F238E27FC236}">
                <a16:creationId xmlns:a16="http://schemas.microsoft.com/office/drawing/2014/main" id="{B9895C0B-6E7B-6CB3-C126-1C5BE503A6EF}"/>
              </a:ext>
            </a:extLst>
          </p:cNvPr>
          <p:cNvSpPr>
            <a:spLocks noGrp="1"/>
          </p:cNvSpPr>
          <p:nvPr>
            <p:ph sz="quarter" idx="18"/>
          </p:nvPr>
        </p:nvSpPr>
        <p:spPr>
          <a:xfrm>
            <a:off x="3695086" y="2614348"/>
            <a:ext cx="1403754" cy="114601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Medical Savings Account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(MSA) Plan </a:t>
            </a:r>
            <a:endParaRPr kumimoji="0" lang="en-IN" sz="1400" b="0"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2" name="Slide Number Placeholder 5">
            <a:extLst>
              <a:ext uri="{FF2B5EF4-FFF2-40B4-BE49-F238E27FC236}">
                <a16:creationId xmlns:a16="http://schemas.microsoft.com/office/drawing/2014/main" id="{F3A5AD21-F1DE-0126-28AD-F6326450E01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a:t>
            </a:fld>
            <a:endParaRPr lang="en-US"/>
          </a:p>
        </p:txBody>
      </p:sp>
      <p:sp>
        <p:nvSpPr>
          <p:cNvPr id="3" name="Footer Placeholder 4">
            <a:extLst>
              <a:ext uri="{FF2B5EF4-FFF2-40B4-BE49-F238E27FC236}">
                <a16:creationId xmlns:a16="http://schemas.microsoft.com/office/drawing/2014/main" id="{2907B701-727F-0702-B23E-AEBD2F9972A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latin typeface="Arial"/>
                <a:cs typeface="Arial"/>
              </a:rPr>
              <a:t>Medicare Advantage &amp; Other Medicare Health Plans</a:t>
            </a:r>
          </a:p>
        </p:txBody>
      </p:sp>
      <p:sp>
        <p:nvSpPr>
          <p:cNvPr id="11" name="Date Placeholder 3">
            <a:extLst>
              <a:ext uri="{FF2B5EF4-FFF2-40B4-BE49-F238E27FC236}">
                <a16:creationId xmlns:a16="http://schemas.microsoft.com/office/drawing/2014/main" id="{DE863406-837D-899F-219A-C03B0DBD0BE7}"/>
              </a:ext>
              <a:ext uri="{C183D7F6-B498-43B3-948B-1728B52AA6E4}">
                <adec:decorative xmlns:adec="http://schemas.microsoft.com/office/drawing/2017/decorative" val="1"/>
              </a:ext>
            </a:extLst>
          </p:cNvPr>
          <p:cNvSpPr>
            <a:spLocks noGrp="1"/>
          </p:cNvSpPr>
          <p:nvPr>
            <p:ph type="dt" sz="half" idx="10"/>
          </p:nvPr>
        </p:nvSpPr>
        <p:spPr/>
        <p:txBody>
          <a:bodyPr/>
          <a:lstStyle/>
          <a:p>
            <a:r>
              <a:rPr lang="en-US"/>
              <a:t>March 2025</a:t>
            </a:r>
          </a:p>
        </p:txBody>
      </p:sp>
    </p:spTree>
    <p:custDataLst>
      <p:tags r:id="rId1"/>
    </p:custDataLst>
    <p:extLst>
      <p:ext uri="{BB962C8B-B14F-4D97-AF65-F5344CB8AC3E}">
        <p14:creationId xmlns:p14="http://schemas.microsoft.com/office/powerpoint/2010/main" val="1890436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2800"/>
              <a:t>Medicare Health Maintenance Organization </a:t>
            </a:r>
            <a:br>
              <a:rPr lang="en-US" sz="2800"/>
            </a:br>
            <a:r>
              <a:rPr lang="en-US" sz="2800"/>
              <a:t>(HMO) Plans</a:t>
            </a:r>
          </a:p>
        </p:txBody>
      </p:sp>
      <p:sp>
        <p:nvSpPr>
          <p:cNvPr id="11" name="Text Placeholder 10">
            <a:extLst>
              <a:ext uri="{FF2B5EF4-FFF2-40B4-BE49-F238E27FC236}">
                <a16:creationId xmlns:a16="http://schemas.microsoft.com/office/drawing/2014/main" id="{877ED803-6115-91E2-336D-490BD56B8D96}"/>
              </a:ext>
            </a:extLst>
          </p:cNvPr>
          <p:cNvSpPr>
            <a:spLocks noGrp="1"/>
          </p:cNvSpPr>
          <p:nvPr>
            <p:ph type="body" sz="quarter" idx="13"/>
          </p:nvPr>
        </p:nvSpPr>
        <p:spPr>
          <a:xfrm>
            <a:off x="1032207" y="1167140"/>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Can I get my health care from any doctor, other health care provider, or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 Placeholder 11">
            <a:extLst>
              <a:ext uri="{FF2B5EF4-FFF2-40B4-BE49-F238E27FC236}">
                <a16:creationId xmlns:a16="http://schemas.microsoft.com/office/drawing/2014/main" id="{2F04B142-C913-0E3B-35E3-2CEFF4B0150E}"/>
              </a:ext>
            </a:extLst>
          </p:cNvPr>
          <p:cNvSpPr>
            <a:spLocks noGrp="1"/>
          </p:cNvSpPr>
          <p:nvPr>
            <p:ph type="body" sz="quarter" idx="14"/>
          </p:nvPr>
        </p:nvSpPr>
        <p:spPr>
          <a:xfrm>
            <a:off x="6313473" y="1170432"/>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No.</a:t>
            </a:r>
          </a:p>
        </p:txBody>
      </p:sp>
      <p:sp>
        <p:nvSpPr>
          <p:cNvPr id="13" name="Text Placeholder 12">
            <a:extLst>
              <a:ext uri="{FF2B5EF4-FFF2-40B4-BE49-F238E27FC236}">
                <a16:creationId xmlns:a16="http://schemas.microsoft.com/office/drawing/2014/main" id="{E53E36EF-41B2-495E-3D01-7BA3FE15367C}"/>
              </a:ext>
            </a:extLst>
          </p:cNvPr>
          <p:cNvSpPr>
            <a:spLocks noGrp="1"/>
          </p:cNvSpPr>
          <p:nvPr>
            <p:ph type="body" sz="quarter" idx="15"/>
          </p:nvPr>
        </p:nvSpPr>
        <p:spPr>
          <a:xfrm>
            <a:off x="1032207" y="2252193"/>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Do these plans cover prescription drugs?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 Placeholder 13">
            <a:extLst>
              <a:ext uri="{FF2B5EF4-FFF2-40B4-BE49-F238E27FC236}">
                <a16:creationId xmlns:a16="http://schemas.microsoft.com/office/drawing/2014/main" id="{3A292E88-894C-4CD9-DAE7-A2662C941D5F}"/>
              </a:ext>
            </a:extLst>
          </p:cNvPr>
          <p:cNvSpPr>
            <a:spLocks noGrp="1"/>
          </p:cNvSpPr>
          <p:nvPr>
            <p:ph type="body" sz="quarter" idx="16"/>
          </p:nvPr>
        </p:nvSpPr>
        <p:spPr>
          <a:xfrm>
            <a:off x="6313473" y="2247000"/>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In most cases, yes.</a:t>
            </a:r>
            <a:endParaRPr kumimoji="0" lang="en-US"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endParaRPr>
          </a:p>
        </p:txBody>
      </p:sp>
      <p:sp>
        <p:nvSpPr>
          <p:cNvPr id="15" name="Text Placeholder 14">
            <a:extLst>
              <a:ext uri="{FF2B5EF4-FFF2-40B4-BE49-F238E27FC236}">
                <a16:creationId xmlns:a16="http://schemas.microsoft.com/office/drawing/2014/main" id="{250F46FE-9A73-A5D1-5742-5D7219BAAB0E}"/>
              </a:ext>
            </a:extLst>
          </p:cNvPr>
          <p:cNvSpPr>
            <a:spLocks noGrp="1"/>
          </p:cNvSpPr>
          <p:nvPr>
            <p:ph type="body" sz="quarter" idx="17"/>
          </p:nvPr>
        </p:nvSpPr>
        <p:spPr>
          <a:xfrm>
            <a:off x="1032207" y="3359545"/>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Do I need to choose a primary care doctor?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C4F16B91-D9DA-F554-EBCD-11180884CF13}"/>
              </a:ext>
            </a:extLst>
          </p:cNvPr>
          <p:cNvSpPr>
            <a:spLocks noGrp="1"/>
          </p:cNvSpPr>
          <p:nvPr>
            <p:ph type="body" sz="quarter" idx="18"/>
          </p:nvPr>
        </p:nvSpPr>
        <p:spPr>
          <a:xfrm>
            <a:off x="6313473" y="3325601"/>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In most cases, yes.</a:t>
            </a:r>
            <a:endParaRPr kumimoji="0" lang="en-US"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endParaRPr>
          </a:p>
        </p:txBody>
      </p:sp>
      <p:sp>
        <p:nvSpPr>
          <p:cNvPr id="17" name="Text Placeholder 16">
            <a:extLst>
              <a:ext uri="{FF2B5EF4-FFF2-40B4-BE49-F238E27FC236}">
                <a16:creationId xmlns:a16="http://schemas.microsoft.com/office/drawing/2014/main" id="{C30BAAE6-3496-8123-EFEA-1D1A995AA746}"/>
              </a:ext>
            </a:extLst>
          </p:cNvPr>
          <p:cNvSpPr>
            <a:spLocks noGrp="1"/>
          </p:cNvSpPr>
          <p:nvPr>
            <p:ph type="body" sz="quarter" idx="19"/>
          </p:nvPr>
        </p:nvSpPr>
        <p:spPr>
          <a:xfrm>
            <a:off x="1032207" y="4469019"/>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Do I have to get a referral to use a specialist?</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5741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 Placeholder 17">
            <a:extLst>
              <a:ext uri="{FF2B5EF4-FFF2-40B4-BE49-F238E27FC236}">
                <a16:creationId xmlns:a16="http://schemas.microsoft.com/office/drawing/2014/main" id="{D7ABC268-0EF8-A090-A718-24882FD0232A}"/>
              </a:ext>
            </a:extLst>
          </p:cNvPr>
          <p:cNvSpPr>
            <a:spLocks noGrp="1"/>
          </p:cNvSpPr>
          <p:nvPr>
            <p:ph type="body" sz="quarter" idx="20"/>
          </p:nvPr>
        </p:nvSpPr>
        <p:spPr>
          <a:xfrm>
            <a:off x="6313473" y="4398856"/>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In most cases, yes.</a:t>
            </a:r>
            <a:endParaRPr kumimoji="0" lang="en-US"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endParaRPr>
          </a:p>
        </p:txBody>
      </p:sp>
      <p:sp>
        <p:nvSpPr>
          <p:cNvPr id="19" name="Text Placeholder 18">
            <a:extLst>
              <a:ext uri="{FF2B5EF4-FFF2-40B4-BE49-F238E27FC236}">
                <a16:creationId xmlns:a16="http://schemas.microsoft.com/office/drawing/2014/main" id="{0863DA07-74C8-F257-B796-B78D37A92E2C}"/>
              </a:ext>
            </a:extLst>
          </p:cNvPr>
          <p:cNvSpPr>
            <a:spLocks noGrp="1"/>
          </p:cNvSpPr>
          <p:nvPr>
            <p:ph type="body" sz="quarter" idx="21"/>
          </p:nvPr>
        </p:nvSpPr>
        <p:spPr>
          <a:xfrm>
            <a:off x="1032207" y="5536009"/>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What else do I need to know about this type of plan?</a:t>
            </a:r>
          </a:p>
        </p:txBody>
      </p:sp>
      <p:grpSp>
        <p:nvGrpSpPr>
          <p:cNvPr id="45" name="Group 44">
            <a:extLst>
              <a:ext uri="{FF2B5EF4-FFF2-40B4-BE49-F238E27FC236}">
                <a16:creationId xmlns:a16="http://schemas.microsoft.com/office/drawing/2014/main" id="{164CD950-E636-42B3-896B-C96179748272}"/>
              </a:ext>
              <a:ext uri="{C183D7F6-B498-43B3-948B-1728B52AA6E4}">
                <adec:decorative xmlns:adec="http://schemas.microsoft.com/office/drawing/2017/decorative" val="1"/>
              </a:ext>
            </a:extLst>
          </p:cNvPr>
          <p:cNvGrpSpPr/>
          <p:nvPr/>
        </p:nvGrpSpPr>
        <p:grpSpPr>
          <a:xfrm>
            <a:off x="5935479" y="5649055"/>
            <a:ext cx="291978" cy="640080"/>
            <a:chOff x="5732904" y="1273307"/>
            <a:chExt cx="291978" cy="701186"/>
          </a:xfrm>
        </p:grpSpPr>
        <p:sp>
          <p:nvSpPr>
            <p:cNvPr id="46" name="Isosceles Triangle 45">
              <a:extLst>
                <a:ext uri="{FF2B5EF4-FFF2-40B4-BE49-F238E27FC236}">
                  <a16:creationId xmlns:a16="http://schemas.microsoft.com/office/drawing/2014/main" id="{D21D349C-8702-4943-910C-3080ECFD6EE0}"/>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F6BD7E0C-511E-48D5-9DBA-45A76B931307}"/>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 Placeholder 19">
            <a:extLst>
              <a:ext uri="{FF2B5EF4-FFF2-40B4-BE49-F238E27FC236}">
                <a16:creationId xmlns:a16="http://schemas.microsoft.com/office/drawing/2014/main" id="{1835653D-E64C-5070-398C-138241A253B7}"/>
              </a:ext>
            </a:extLst>
          </p:cNvPr>
          <p:cNvSpPr>
            <a:spLocks noGrp="1"/>
          </p:cNvSpPr>
          <p:nvPr>
            <p:ph type="body" sz="quarter" idx="22"/>
          </p:nvPr>
        </p:nvSpPr>
        <p:spPr>
          <a:xfrm>
            <a:off x="6313473" y="5472111"/>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Check with the plan about its provider network, the plan’s rules, and more. </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8</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171938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bg/>
                                          </p:spTgt>
                                        </p:tgtEl>
                                        <p:attrNameLst>
                                          <p:attrName>style.visibility</p:attrName>
                                        </p:attrNameLst>
                                      </p:cBhvr>
                                      <p:to>
                                        <p:strVal val="visible"/>
                                      </p:to>
                                    </p:set>
                                    <p:animEffect transition="in" filter="wipe(left)">
                                      <p:cBhvr>
                                        <p:cTn id="13" dur="500"/>
                                        <p:tgtEl>
                                          <p:spTgt spid="12">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bg/>
                                          </p:spTgt>
                                        </p:tgtEl>
                                        <p:attrNameLst>
                                          <p:attrName>style.visibility</p:attrName>
                                        </p:attrNameLst>
                                      </p:cBhvr>
                                      <p:to>
                                        <p:strVal val="visible"/>
                                      </p:to>
                                    </p:set>
                                    <p:animEffect transition="in" filter="wipe(left)">
                                      <p:cBhvr>
                                        <p:cTn id="27" dur="500"/>
                                        <p:tgtEl>
                                          <p:spTgt spid="14">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left)">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bg/>
                                          </p:spTgt>
                                        </p:tgtEl>
                                        <p:attrNameLst>
                                          <p:attrName>style.visibility</p:attrName>
                                        </p:attrNameLst>
                                      </p:cBhvr>
                                      <p:to>
                                        <p:strVal val="visible"/>
                                      </p:to>
                                    </p:set>
                                    <p:animEffect transition="in" filter="wipe(left)">
                                      <p:cBhvr>
                                        <p:cTn id="41" dur="500"/>
                                        <p:tgtEl>
                                          <p:spTgt spid="16">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
                                            <p:bg/>
                                          </p:spTgt>
                                        </p:tgtEl>
                                        <p:attrNameLst>
                                          <p:attrName>style.visibility</p:attrName>
                                        </p:attrNameLst>
                                      </p:cBhvr>
                                      <p:to>
                                        <p:strVal val="visible"/>
                                      </p:to>
                                    </p:set>
                                    <p:animEffect transition="in" filter="wipe(left)">
                                      <p:cBhvr>
                                        <p:cTn id="55" dur="500"/>
                                        <p:tgtEl>
                                          <p:spTgt spid="18">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wipe(left)">
                                      <p:cBhvr>
                                        <p:cTn id="58" dur="500"/>
                                        <p:tgtEl>
                                          <p:spTgt spid="1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bg/>
                                          </p:spTgt>
                                        </p:tgtEl>
                                        <p:attrNameLst>
                                          <p:attrName>style.visibility</p:attrName>
                                        </p:attrNameLst>
                                      </p:cBhvr>
                                      <p:to>
                                        <p:strVal val="visible"/>
                                      </p:to>
                                    </p:set>
                                    <p:animEffect transition="in" filter="wipe(left)">
                                      <p:cBhvr>
                                        <p:cTn id="69" dur="500"/>
                                        <p:tgtEl>
                                          <p:spTgt spid="20">
                                            <p:bg/>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0">
                                            <p:txEl>
                                              <p:pRg st="0" end="0"/>
                                            </p:txEl>
                                          </p:spTgt>
                                        </p:tgtEl>
                                        <p:attrNameLst>
                                          <p:attrName>style.visibility</p:attrName>
                                        </p:attrNameLst>
                                      </p:cBhvr>
                                      <p:to>
                                        <p:strVal val="visible"/>
                                      </p:to>
                                    </p:set>
                                    <p:animEffect transition="in" filter="wipe(left)">
                                      <p:cBhvr>
                                        <p:cTn id="7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2" grpId="0" build="p" animBg="1"/>
      <p:bldP spid="13" grpId="0" animBg="1"/>
      <p:bldP spid="14" grpId="0" uiExpand="1" build="p" animBg="1"/>
      <p:bldP spid="15" grpId="0" animBg="1"/>
      <p:bldP spid="16" grpId="0" uiExpand="1" build="p" animBg="1"/>
      <p:bldP spid="17" grpId="0" uiExpand="1" animBg="1"/>
      <p:bldP spid="18" grpId="0" uiExpand="1" build="p" animBg="1"/>
      <p:bldP spid="19" grpId="0" uiExpand="1" animBg="1"/>
      <p:bldP spid="20"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2800">
                <a:latin typeface="Arial Black"/>
              </a:rPr>
              <a:t>Medicare Preferred Provider Organization</a:t>
            </a:r>
            <a:br>
              <a:rPr lang="en-US" sz="2800">
                <a:latin typeface="Arial Black"/>
              </a:rPr>
            </a:br>
            <a:r>
              <a:rPr lang="en-US" sz="2800">
                <a:latin typeface="Arial Black"/>
              </a:rPr>
              <a:t>(PPO) Plans</a:t>
            </a:r>
            <a:endParaRPr lang="en-US" sz="2800"/>
          </a:p>
        </p:txBody>
      </p:sp>
      <p:sp>
        <p:nvSpPr>
          <p:cNvPr id="11" name="Text Placeholder 10">
            <a:extLst>
              <a:ext uri="{FF2B5EF4-FFF2-40B4-BE49-F238E27FC236}">
                <a16:creationId xmlns:a16="http://schemas.microsoft.com/office/drawing/2014/main" id="{8C11D88A-D2C2-BFB4-CEAD-0EDB3EB2EAD2}"/>
              </a:ext>
            </a:extLst>
          </p:cNvPr>
          <p:cNvSpPr>
            <a:spLocks noGrp="1"/>
          </p:cNvSpPr>
          <p:nvPr>
            <p:ph type="body" sz="quarter" idx="13"/>
          </p:nvPr>
        </p:nvSpPr>
        <p:spPr>
          <a:xfrm>
            <a:off x="1028110" y="1166058"/>
            <a:ext cx="4846320" cy="914400"/>
          </a:xfrm>
          <a:prstGeom prst="roundRect">
            <a:avLst/>
          </a:prstGeom>
          <a:ln w="38100">
            <a:solidFill>
              <a:srgbClr val="00529B"/>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Can I get my health care from any doctor, other health care provider, or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 Placeholder 11">
            <a:extLst>
              <a:ext uri="{FF2B5EF4-FFF2-40B4-BE49-F238E27FC236}">
                <a16:creationId xmlns:a16="http://schemas.microsoft.com/office/drawing/2014/main" id="{AE65EF50-2AFF-73B8-1C9B-4FE0B68BF523}"/>
              </a:ext>
            </a:extLst>
          </p:cNvPr>
          <p:cNvSpPr>
            <a:spLocks noGrp="1"/>
          </p:cNvSpPr>
          <p:nvPr>
            <p:ph type="body" sz="quarter" idx="14"/>
          </p:nvPr>
        </p:nvSpPr>
        <p:spPr>
          <a:xfrm>
            <a:off x="6330133" y="1166058"/>
            <a:ext cx="4846320" cy="914400"/>
          </a:xfrm>
          <a:prstGeom prst="roundRect">
            <a:avLst/>
          </a:prstGeom>
          <a:ln w="38100">
            <a:solidFill>
              <a:srgbClr val="FEBF22"/>
            </a:solidFill>
          </a:ln>
        </p:spPr>
        <p:txBody>
          <a:bodyPr anchor="ctr">
            <a:normAutofit/>
          </a:bodyPr>
          <a:lstStyle/>
          <a:p>
            <a:pPr marL="0" indent="0" algn="ctr">
              <a:buNone/>
            </a:pPr>
            <a:r>
              <a:rPr lang="en-US" sz="1800">
                <a:solidFill>
                  <a:srgbClr val="2F5597"/>
                </a:solidFill>
                <a:latin typeface="Arial"/>
                <a:cs typeface="Arial"/>
              </a:rPr>
              <a:t>Yes, usually for a higher cost.</a:t>
            </a:r>
            <a:endParaRPr lang="en-US" sz="1800">
              <a:solidFill>
                <a:srgbClr val="2F5597"/>
              </a:solidFill>
              <a:latin typeface="Arial" panose="020B0604020202020204" pitchFamily="34" charset="0"/>
              <a:cs typeface="Arial" panose="020B0604020202020204" pitchFamily="34" charset="0"/>
            </a:endParaRPr>
          </a:p>
        </p:txBody>
      </p:sp>
      <p:sp>
        <p:nvSpPr>
          <p:cNvPr id="13" name="Text Placeholder 12">
            <a:extLst>
              <a:ext uri="{FF2B5EF4-FFF2-40B4-BE49-F238E27FC236}">
                <a16:creationId xmlns:a16="http://schemas.microsoft.com/office/drawing/2014/main" id="{26AB5D81-9826-2327-DF2A-F387BF8E88B5}"/>
              </a:ext>
            </a:extLst>
          </p:cNvPr>
          <p:cNvSpPr>
            <a:spLocks noGrp="1"/>
          </p:cNvSpPr>
          <p:nvPr>
            <p:ph type="body" sz="quarter" idx="15"/>
          </p:nvPr>
        </p:nvSpPr>
        <p:spPr>
          <a:xfrm>
            <a:off x="1028110" y="2262933"/>
            <a:ext cx="4846320" cy="91440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Do these plans cover prescription drugs?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 Placeholder 13">
            <a:extLst>
              <a:ext uri="{FF2B5EF4-FFF2-40B4-BE49-F238E27FC236}">
                <a16:creationId xmlns:a16="http://schemas.microsoft.com/office/drawing/2014/main" id="{D74A9383-68FB-EB0E-058A-952D2D21D86A}"/>
              </a:ext>
            </a:extLst>
          </p:cNvPr>
          <p:cNvSpPr>
            <a:spLocks noGrp="1"/>
          </p:cNvSpPr>
          <p:nvPr>
            <p:ph type="body" sz="quarter" idx="16"/>
          </p:nvPr>
        </p:nvSpPr>
        <p:spPr>
          <a:xfrm>
            <a:off x="6330133" y="2262933"/>
            <a:ext cx="4846320" cy="914400"/>
          </a:xfrm>
          <a:prstGeom prst="roundRect">
            <a:avLst/>
          </a:prstGeom>
          <a:ln w="38100">
            <a:solidFill>
              <a:srgbClr val="FEBF22"/>
            </a:solidFill>
          </a:ln>
        </p:spPr>
        <p:txBody>
          <a:bodyPr anchor="ctr">
            <a:normAutofit/>
          </a:bodyPr>
          <a:lstStyle/>
          <a:p>
            <a:pPr marL="0" indent="0" algn="ctr">
              <a:buNone/>
            </a:pPr>
            <a:r>
              <a:rPr lang="en-US" sz="1800">
                <a:solidFill>
                  <a:srgbClr val="2F5597"/>
                </a:solidFill>
                <a:latin typeface="Arial" panose="020B0604020202020204" pitchFamily="34" charset="0"/>
                <a:cs typeface="Arial" panose="020B0604020202020204" pitchFamily="34" charset="0"/>
              </a:rPr>
              <a:t>In most cases, yes.</a:t>
            </a:r>
          </a:p>
        </p:txBody>
      </p:sp>
      <p:sp>
        <p:nvSpPr>
          <p:cNvPr id="15" name="Text Placeholder 14">
            <a:extLst>
              <a:ext uri="{FF2B5EF4-FFF2-40B4-BE49-F238E27FC236}">
                <a16:creationId xmlns:a16="http://schemas.microsoft.com/office/drawing/2014/main" id="{DED1988E-EF72-35F9-D2D4-FBE953B0A4A6}"/>
              </a:ext>
            </a:extLst>
          </p:cNvPr>
          <p:cNvSpPr>
            <a:spLocks noGrp="1"/>
          </p:cNvSpPr>
          <p:nvPr>
            <p:ph type="body" sz="quarter" idx="17"/>
          </p:nvPr>
        </p:nvSpPr>
        <p:spPr>
          <a:xfrm>
            <a:off x="1028110" y="3322671"/>
            <a:ext cx="4846320" cy="91440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Do I need to choose a primary care doctor?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15AF0F32-4E76-87F4-B35F-77503F97257F}"/>
              </a:ext>
            </a:extLst>
          </p:cNvPr>
          <p:cNvSpPr>
            <a:spLocks noGrp="1"/>
          </p:cNvSpPr>
          <p:nvPr>
            <p:ph type="body" sz="quarter" idx="18"/>
          </p:nvPr>
        </p:nvSpPr>
        <p:spPr>
          <a:xfrm>
            <a:off x="6330133" y="3322671"/>
            <a:ext cx="4846320" cy="914400"/>
          </a:xfrm>
          <a:prstGeom prst="roundRect">
            <a:avLst/>
          </a:prstGeom>
          <a:ln w="38100">
            <a:solidFill>
              <a:srgbClr val="FEBF22"/>
            </a:solidFill>
          </a:ln>
        </p:spPr>
        <p:txBody>
          <a:bodyPr anchor="ctr">
            <a:normAutofit/>
          </a:bodyPr>
          <a:lstStyle/>
          <a:p>
            <a:pPr marL="0" indent="0" algn="ctr">
              <a:buNone/>
            </a:pPr>
            <a:r>
              <a:rPr lang="en-US" sz="1800">
                <a:solidFill>
                  <a:srgbClr val="2F5597"/>
                </a:solidFill>
                <a:latin typeface="Arial" panose="020B0604020202020204" pitchFamily="34" charset="0"/>
                <a:cs typeface="Arial" panose="020B0604020202020204" pitchFamily="34" charset="0"/>
              </a:rPr>
              <a:t>No.</a:t>
            </a:r>
          </a:p>
        </p:txBody>
      </p:sp>
      <p:sp>
        <p:nvSpPr>
          <p:cNvPr id="17" name="Text Placeholder 16">
            <a:extLst>
              <a:ext uri="{FF2B5EF4-FFF2-40B4-BE49-F238E27FC236}">
                <a16:creationId xmlns:a16="http://schemas.microsoft.com/office/drawing/2014/main" id="{CE64EF73-2CD4-C899-FF5F-8C2EE7C5C092}"/>
              </a:ext>
            </a:extLst>
          </p:cNvPr>
          <p:cNvSpPr>
            <a:spLocks noGrp="1"/>
          </p:cNvSpPr>
          <p:nvPr>
            <p:ph type="body" sz="quarter" idx="19"/>
          </p:nvPr>
        </p:nvSpPr>
        <p:spPr>
          <a:xfrm>
            <a:off x="1028110" y="4417924"/>
            <a:ext cx="4846320" cy="91440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Do I have to get a referral to use a specialist?</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 Placeholder 17">
            <a:extLst>
              <a:ext uri="{FF2B5EF4-FFF2-40B4-BE49-F238E27FC236}">
                <a16:creationId xmlns:a16="http://schemas.microsoft.com/office/drawing/2014/main" id="{47FF025F-5306-91ED-DF33-C7FE3DEC18B0}"/>
              </a:ext>
            </a:extLst>
          </p:cNvPr>
          <p:cNvSpPr>
            <a:spLocks noGrp="1"/>
          </p:cNvSpPr>
          <p:nvPr>
            <p:ph type="body" sz="quarter" idx="20"/>
          </p:nvPr>
        </p:nvSpPr>
        <p:spPr>
          <a:xfrm>
            <a:off x="6330133" y="4398856"/>
            <a:ext cx="4846320" cy="914400"/>
          </a:xfrm>
          <a:prstGeom prst="roundRect">
            <a:avLst/>
          </a:prstGeom>
          <a:ln w="38100">
            <a:solidFill>
              <a:srgbClr val="FEBF22"/>
            </a:solidFill>
          </a:ln>
        </p:spPr>
        <p:txBody>
          <a:bodyPr anchor="ctr">
            <a:normAutofit/>
          </a:bodyPr>
          <a:lstStyle/>
          <a:p>
            <a:pPr marL="0" indent="0" algn="ctr">
              <a:buNone/>
            </a:pPr>
            <a:r>
              <a:rPr lang="en-US" sz="1800">
                <a:solidFill>
                  <a:srgbClr val="2F5597"/>
                </a:solidFill>
                <a:latin typeface="Arial" panose="020B0604020202020204" pitchFamily="34" charset="0"/>
                <a:cs typeface="Arial" panose="020B0604020202020204" pitchFamily="34" charset="0"/>
              </a:rPr>
              <a:t>In most cases, no.</a:t>
            </a:r>
          </a:p>
        </p:txBody>
      </p:sp>
      <p:sp>
        <p:nvSpPr>
          <p:cNvPr id="19" name="Text Placeholder 18">
            <a:extLst>
              <a:ext uri="{FF2B5EF4-FFF2-40B4-BE49-F238E27FC236}">
                <a16:creationId xmlns:a16="http://schemas.microsoft.com/office/drawing/2014/main" id="{337035B0-C03A-D876-8963-AC5B23812917}"/>
              </a:ext>
            </a:extLst>
          </p:cNvPr>
          <p:cNvSpPr>
            <a:spLocks noGrp="1"/>
          </p:cNvSpPr>
          <p:nvPr>
            <p:ph type="body" sz="quarter" idx="21"/>
          </p:nvPr>
        </p:nvSpPr>
        <p:spPr>
          <a:xfrm>
            <a:off x="1028110" y="5475454"/>
            <a:ext cx="4846320" cy="91440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2F5597"/>
                </a:solidFill>
                <a:effectLst/>
                <a:uLnTx/>
                <a:uFillTx/>
                <a:latin typeface="Arial" panose="020B0604020202020204" pitchFamily="34" charset="0"/>
                <a:ea typeface="+mn-ea"/>
                <a:cs typeface="Arial" panose="020B0604020202020204" pitchFamily="34" charset="0"/>
              </a:rPr>
              <a:t>What else do I need to know about this type of plan?</a:t>
            </a:r>
          </a:p>
        </p:txBody>
      </p:sp>
      <p:grpSp>
        <p:nvGrpSpPr>
          <p:cNvPr id="45" name="Group 44">
            <a:extLst>
              <a:ext uri="{FF2B5EF4-FFF2-40B4-BE49-F238E27FC236}">
                <a16:creationId xmlns:a16="http://schemas.microsoft.com/office/drawing/2014/main" id="{164CD950-E636-42B3-896B-C96179748272}"/>
              </a:ext>
              <a:ext uri="{C183D7F6-B498-43B3-948B-1728B52AA6E4}">
                <adec:decorative xmlns:adec="http://schemas.microsoft.com/office/drawing/2017/decorative" val="1"/>
              </a:ext>
            </a:extLst>
          </p:cNvPr>
          <p:cNvGrpSpPr/>
          <p:nvPr/>
        </p:nvGrpSpPr>
        <p:grpSpPr>
          <a:xfrm>
            <a:off x="5935479" y="5610955"/>
            <a:ext cx="291978" cy="640080"/>
            <a:chOff x="5732904" y="1273307"/>
            <a:chExt cx="291978" cy="701186"/>
          </a:xfrm>
        </p:grpSpPr>
        <p:sp>
          <p:nvSpPr>
            <p:cNvPr id="46" name="Isosceles Triangle 45">
              <a:extLst>
                <a:ext uri="{FF2B5EF4-FFF2-40B4-BE49-F238E27FC236}">
                  <a16:creationId xmlns:a16="http://schemas.microsoft.com/office/drawing/2014/main" id="{D21D349C-8702-4943-910C-3080ECFD6EE0}"/>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F6BD7E0C-511E-48D5-9DBA-45A76B931307}"/>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 Placeholder 19">
            <a:extLst>
              <a:ext uri="{FF2B5EF4-FFF2-40B4-BE49-F238E27FC236}">
                <a16:creationId xmlns:a16="http://schemas.microsoft.com/office/drawing/2014/main" id="{42E53947-21F3-E9BA-B2DB-745F39FA540F}"/>
              </a:ext>
            </a:extLst>
          </p:cNvPr>
          <p:cNvSpPr>
            <a:spLocks noGrp="1"/>
          </p:cNvSpPr>
          <p:nvPr>
            <p:ph type="body" sz="quarter" idx="22"/>
          </p:nvPr>
        </p:nvSpPr>
        <p:spPr>
          <a:xfrm>
            <a:off x="6330133" y="5472111"/>
            <a:ext cx="4846320" cy="914400"/>
          </a:xfrm>
          <a:prstGeom prst="roundRect">
            <a:avLst/>
          </a:prstGeom>
          <a:ln w="38100">
            <a:solidFill>
              <a:srgbClr val="FEBF22"/>
            </a:solidFill>
          </a:ln>
        </p:spPr>
        <p:txBody>
          <a:bodyPr anchor="ctr">
            <a:normAutofit/>
          </a:bodyPr>
          <a:lstStyle/>
          <a:p>
            <a:pPr marL="0" indent="0" algn="ctr">
              <a:buNone/>
            </a:pPr>
            <a:r>
              <a:rPr lang="en-US" sz="1800">
                <a:solidFill>
                  <a:srgbClr val="2F5597"/>
                </a:solidFill>
                <a:latin typeface="Arial" panose="020B0604020202020204" pitchFamily="34" charset="0"/>
                <a:cs typeface="Arial" panose="020B0604020202020204" pitchFamily="34" charset="0"/>
              </a:rPr>
              <a:t>Check with the plan about its provider network, the plan’s rules, and more.</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9</a:t>
            </a:fld>
            <a:endParaRPr lang="en-US">
              <a:solidFill>
                <a:schemeClr val="accent1">
                  <a:lumMod val="40000"/>
                  <a:lumOff val="60000"/>
                </a:schemeClr>
              </a:solidFil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solidFill>
                  <a:schemeClr val="accent1">
                    <a:lumMod val="40000"/>
                    <a:lumOff val="60000"/>
                  </a:schemeClr>
                </a:solidFill>
                <a:latin typeface="Arial"/>
                <a:cs typeface="Arial"/>
              </a:rPr>
              <a:t>Medicare Advantage &amp; Other Medicare Health Plans</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solidFill>
                  <a:schemeClr val="accent1">
                    <a:lumMod val="40000"/>
                    <a:lumOff val="60000"/>
                  </a:schemeClr>
                </a:solidFill>
              </a:rPr>
              <a:t>March 2025</a:t>
            </a:r>
          </a:p>
        </p:txBody>
      </p:sp>
    </p:spTree>
    <p:custDataLst>
      <p:tags r:id="rId1"/>
    </p:custDataLst>
    <p:extLst>
      <p:ext uri="{BB962C8B-B14F-4D97-AF65-F5344CB8AC3E}">
        <p14:creationId xmlns:p14="http://schemas.microsoft.com/office/powerpoint/2010/main" val="10181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bg/>
                                          </p:spTgt>
                                        </p:tgtEl>
                                        <p:attrNameLst>
                                          <p:attrName>style.visibility</p:attrName>
                                        </p:attrNameLst>
                                      </p:cBhvr>
                                      <p:to>
                                        <p:strVal val="visible"/>
                                      </p:to>
                                    </p:set>
                                    <p:animEffect transition="in" filter="wipe(left)">
                                      <p:cBhvr>
                                        <p:cTn id="13" dur="500"/>
                                        <p:tgtEl>
                                          <p:spTgt spid="12">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bg/>
                                          </p:spTgt>
                                        </p:tgtEl>
                                        <p:attrNameLst>
                                          <p:attrName>style.visibility</p:attrName>
                                        </p:attrNameLst>
                                      </p:cBhvr>
                                      <p:to>
                                        <p:strVal val="visible"/>
                                      </p:to>
                                    </p:set>
                                    <p:animEffect transition="in" filter="wipe(left)">
                                      <p:cBhvr>
                                        <p:cTn id="27" dur="500"/>
                                        <p:tgtEl>
                                          <p:spTgt spid="14">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left)">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bg/>
                                          </p:spTgt>
                                        </p:tgtEl>
                                        <p:attrNameLst>
                                          <p:attrName>style.visibility</p:attrName>
                                        </p:attrNameLst>
                                      </p:cBhvr>
                                      <p:to>
                                        <p:strVal val="visible"/>
                                      </p:to>
                                    </p:set>
                                    <p:animEffect transition="in" filter="wipe(left)">
                                      <p:cBhvr>
                                        <p:cTn id="41" dur="500"/>
                                        <p:tgtEl>
                                          <p:spTgt spid="16">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
                                            <p:bg/>
                                          </p:spTgt>
                                        </p:tgtEl>
                                        <p:attrNameLst>
                                          <p:attrName>style.visibility</p:attrName>
                                        </p:attrNameLst>
                                      </p:cBhvr>
                                      <p:to>
                                        <p:strVal val="visible"/>
                                      </p:to>
                                    </p:set>
                                    <p:animEffect transition="in" filter="wipe(left)">
                                      <p:cBhvr>
                                        <p:cTn id="55" dur="500"/>
                                        <p:tgtEl>
                                          <p:spTgt spid="18">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wipe(left)">
                                      <p:cBhvr>
                                        <p:cTn id="58" dur="500"/>
                                        <p:tgtEl>
                                          <p:spTgt spid="1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bg/>
                                          </p:spTgt>
                                        </p:tgtEl>
                                        <p:attrNameLst>
                                          <p:attrName>style.visibility</p:attrName>
                                        </p:attrNameLst>
                                      </p:cBhvr>
                                      <p:to>
                                        <p:strVal val="visible"/>
                                      </p:to>
                                    </p:set>
                                    <p:animEffect transition="in" filter="wipe(left)">
                                      <p:cBhvr>
                                        <p:cTn id="69" dur="500"/>
                                        <p:tgtEl>
                                          <p:spTgt spid="20">
                                            <p:bg/>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0">
                                            <p:txEl>
                                              <p:pRg st="0" end="0"/>
                                            </p:txEl>
                                          </p:spTgt>
                                        </p:tgtEl>
                                        <p:attrNameLst>
                                          <p:attrName>style.visibility</p:attrName>
                                        </p:attrNameLst>
                                      </p:cBhvr>
                                      <p:to>
                                        <p:strVal val="visible"/>
                                      </p:to>
                                    </p:set>
                                    <p:animEffect transition="in" filter="wipe(left)">
                                      <p:cBhvr>
                                        <p:cTn id="7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2" grpId="0" uiExpand="1" build="p" animBg="1"/>
      <p:bldP spid="13" grpId="0" uiExpand="1" animBg="1"/>
      <p:bldP spid="14" grpId="0" uiExpand="1" build="p" animBg="1"/>
      <p:bldP spid="15" grpId="0" uiExpand="1" animBg="1"/>
      <p:bldP spid="16" grpId="0" uiExpand="1" build="p" animBg="1"/>
      <p:bldP spid="17" grpId="0" uiExpand="1" animBg="1"/>
      <p:bldP spid="18" grpId="0" uiExpand="1" build="p" animBg="1"/>
      <p:bldP spid="19" grpId="0" animBg="1"/>
      <p:bldP spid="20" grpId="0" uiExpand="1"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2_THEME1" val="842FyZi0"/>
  <p:tag name="ARTICULATE_DESIGN_ID_OFFICE THEME" val="D4KR66P2"/>
  <p:tag name="ARTICULATE_SLIDE_COUNT" val="6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3597069-0FCD-45C5-88B4-F78FC96F3828}">
  <ds:schemaRefs>
    <ds:schemaRef ds:uri="http://schemas.microsoft.com/sharepoint/v3/contenttype/forms"/>
  </ds:schemaRefs>
</ds:datastoreItem>
</file>

<file path=customXml/itemProps2.xml><?xml version="1.0" encoding="utf-8"?>
<ds:datastoreItem xmlns:ds="http://schemas.openxmlformats.org/officeDocument/2006/customXml" ds:itemID="{927F58AF-3258-4B73-BADD-FB5ECCA8F0C8}">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EFD54B9-4187-46CF-AA38-5A406252A781}">
  <ds:schemaRefs>
    <ds:schemaRef ds:uri="http://purl.org/dc/elements/1.1/"/>
    <ds:schemaRef ds:uri="2f988a62-6330-4bf6-856a-0a838bb88c35"/>
    <ds:schemaRef ds:uri="http://www.w3.org/XML/1998/namespace"/>
    <ds:schemaRef ds:uri="http://schemas.microsoft.com/office/infopath/2007/PartnerControls"/>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f10d27d4-cb4b-47d3-9f3b-886ddac8491f"/>
  </ds:schemaRefs>
</ds:datastoreItem>
</file>

<file path=docProps/app.xml><?xml version="1.0" encoding="utf-8"?>
<Properties xmlns="http://schemas.openxmlformats.org/officeDocument/2006/extended-properties" xmlns:vt="http://schemas.openxmlformats.org/officeDocument/2006/docPropsVTypes">
  <Template/>
  <TotalTime>525</TotalTime>
  <Words>20658</Words>
  <Application>Microsoft Office PowerPoint</Application>
  <PresentationFormat>Widescreen</PresentationFormat>
  <Paragraphs>1448</Paragraphs>
  <Slides>68</Slides>
  <Notes>68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68</vt:i4>
      </vt:variant>
    </vt:vector>
  </HeadingPairs>
  <TitlesOfParts>
    <vt:vector size="78" baseType="lpstr">
      <vt:lpstr>ＭＳ Ｐゴシック</vt:lpstr>
      <vt:lpstr>Arial</vt:lpstr>
      <vt:lpstr>Arial Black</vt:lpstr>
      <vt:lpstr>Calibri</vt:lpstr>
      <vt:lpstr>Courier New</vt:lpstr>
      <vt:lpstr>Rubik</vt:lpstr>
      <vt:lpstr>Times New Roman</vt:lpstr>
      <vt:lpstr>Wingdings</vt:lpstr>
      <vt:lpstr>2_Theme1</vt:lpstr>
      <vt:lpstr>Office Theme</vt:lpstr>
      <vt:lpstr>Medicare Advantage &amp;  Other Medicare Health Plans</vt:lpstr>
      <vt:lpstr>Table of Contents</vt:lpstr>
      <vt:lpstr>Session Objectives</vt:lpstr>
      <vt:lpstr>Lesson 1</vt:lpstr>
      <vt:lpstr>Lesson 1 Objectives</vt:lpstr>
      <vt:lpstr>Medicare Advantage Plans (Part C)</vt:lpstr>
      <vt:lpstr>Different Types of Medicare Advantage Plans</vt:lpstr>
      <vt:lpstr>Medicare Health Maintenance Organization  (HMO) Plans</vt:lpstr>
      <vt:lpstr>Medicare Preferred Provider Organization (PPO) Plans</vt:lpstr>
      <vt:lpstr>Medicare Special Needs Plans (SNPs)</vt:lpstr>
      <vt:lpstr>Medicare Private Fee-for-Service (PFFS) Plans</vt:lpstr>
      <vt:lpstr>Medical Savings Account (MSA) Plans</vt:lpstr>
      <vt:lpstr>What Are Medicare Advantage Plan Costs?</vt:lpstr>
      <vt:lpstr>Income-Related Monthly Adjustment Amounts (IRMAA):  Medicare Drug Coverage (Part D)</vt:lpstr>
      <vt:lpstr>Income-Related Monthly Adjustment Amount (IRMAA):  Part D Premium for 2025</vt:lpstr>
      <vt:lpstr>Who Can Join a Medicare Advantage Plan</vt:lpstr>
      <vt:lpstr>How Can You Join</vt:lpstr>
      <vt:lpstr>When You Can Join or Switch a  Medicare Advantage Plan (1 of 3)</vt:lpstr>
      <vt:lpstr>When You Can Join or Switch a  Medicare Advantage Plan (2 of 3)</vt:lpstr>
      <vt:lpstr>When You Can Join or Switch a  Medicare Advantage Plan (3 of 3)</vt:lpstr>
      <vt:lpstr>How to Switch or Disenroll from a  Medicare Advantage Plan</vt:lpstr>
      <vt:lpstr>Default Enrollment</vt:lpstr>
      <vt:lpstr>Simplified Enrollment Mechanism</vt:lpstr>
      <vt:lpstr>Medicare Advantage Plan Network Changes</vt:lpstr>
      <vt:lpstr>Check Your Knowledge: Question 1 </vt:lpstr>
      <vt:lpstr>Check Your Knowledge: Question 2 </vt:lpstr>
      <vt:lpstr>Lesson 2</vt:lpstr>
      <vt:lpstr>Lesson 2 Objectives</vt:lpstr>
      <vt:lpstr>Other Medicare Health Plans</vt:lpstr>
      <vt:lpstr>Medicare Cost Plans</vt:lpstr>
      <vt:lpstr>Medicare Innovation Projects</vt:lpstr>
      <vt:lpstr>Program of All-inclusive Care for the Elderly (PACE)  Plans</vt:lpstr>
      <vt:lpstr>Check Your Knowledge: Question 3</vt:lpstr>
      <vt:lpstr>Lesson 3</vt:lpstr>
      <vt:lpstr>Lesson 3 Objectives</vt:lpstr>
      <vt:lpstr>Guaranteed Rights</vt:lpstr>
      <vt:lpstr>Rights in Medicare Health Plans</vt:lpstr>
      <vt:lpstr>Medicare Advantage &amp; Medigap Trial Rights</vt:lpstr>
      <vt:lpstr>Appeals in Medicare Advantage &amp; Other Health Plans</vt:lpstr>
      <vt:lpstr>Medicare Advantage (Part C) Appeals Process</vt:lpstr>
      <vt:lpstr>Check Your Knowledge: Question 4</vt:lpstr>
      <vt:lpstr>Lesson 4</vt:lpstr>
      <vt:lpstr>Lesson 4 Objectives</vt:lpstr>
      <vt:lpstr>Communication &amp; Marketing Materials</vt:lpstr>
      <vt:lpstr>Marketing Reminders</vt:lpstr>
      <vt:lpstr>Disclosure of Plan Information for New &amp; Renewing Members</vt:lpstr>
      <vt:lpstr>Disclosure of Plan Information for New &amp; Renewing Members (continued)</vt:lpstr>
      <vt:lpstr>Nominal Gift Reminders</vt:lpstr>
      <vt:lpstr>Unsolicited Enrollee Contact</vt:lpstr>
      <vt:lpstr>NEW: Personal Data Protections  for People with Medicare</vt:lpstr>
      <vt:lpstr>Scope of Appointment Reminders</vt:lpstr>
      <vt:lpstr>Promotional Activity Reminders</vt:lpstr>
      <vt:lpstr>Educational Events</vt:lpstr>
      <vt:lpstr>Marketing/Sales Events</vt:lpstr>
      <vt:lpstr>Rewards &amp; Incentives</vt:lpstr>
      <vt:lpstr>Licensure, Appointment, &amp; Termination of Agents &amp; Brokers</vt:lpstr>
      <vt:lpstr>Agent/Broker Training &amp; Testing</vt:lpstr>
      <vt:lpstr>Check Your Knowledge: Question 5</vt:lpstr>
      <vt:lpstr>Check Your Knowledge: Question 6</vt:lpstr>
      <vt:lpstr>Medicare Advantage &amp; Other  Medicare Health Plans Resource Guide</vt:lpstr>
      <vt:lpstr>Medicare Advantage &amp; Other  Medicare Health Plans Resource Guide (continued)</vt:lpstr>
      <vt:lpstr>Compare Medicare Advantage Plans: Premium </vt:lpstr>
      <vt:lpstr>Compare Medicare Advantage Plans: Drugs </vt:lpstr>
      <vt:lpstr>Compare Medicare Advantage Plans: Providers </vt:lpstr>
      <vt:lpstr>Compare Medicare Advantage Plans: Referral</vt:lpstr>
      <vt:lpstr>Acronyms (A–I)</vt:lpstr>
      <vt:lpstr>Acronyms (L–Y)</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Reich, Rachel (CMS/OC)</cp:lastModifiedBy>
  <cp:revision>59</cp:revision>
  <cp:lastPrinted>2025-01-13T19:29:40Z</cp:lastPrinted>
  <dcterms:created xsi:type="dcterms:W3CDTF">2019-11-14T20:32:59Z</dcterms:created>
  <dcterms:modified xsi:type="dcterms:W3CDTF">2025-03-25T17:21:29Z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46B4EF5B-34DF-4953-A2F1-CDA38EF100CA</vt:lpwstr>
  </property>
  <property fmtid="{D5CDD505-2E9C-101B-9397-08002B2CF9AE}" pid="5" name="ArticulatePath">
    <vt:lpwstr>https://synergye365.sharepoint.com/sites/CMS2018/Shared Documents/CMS PPT Redesign/PPT 5 - Medicare Advantage and Other Medicare Health Plans/2021_Medicare Advantage and Other Health Plans_DT Edits_cm</vt:lpwstr>
  </property>
</Properties>
</file>