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notesSlides/notesSlide3.xml" ContentType="application/vnd.openxmlformats-officedocument.presentationml.notesSlide+xml"/>
  <Override PartName="/ppt/tags/tag44.xml" ContentType="application/vnd.openxmlformats-officedocument.presentationml.tags+xml"/>
  <Override PartName="/ppt/notesSlides/notesSlide4.xml" ContentType="application/vnd.openxmlformats-officedocument.presentationml.notesSlide+xml"/>
  <Override PartName="/ppt/tags/tag45.xml" ContentType="application/vnd.openxmlformats-officedocument.presentationml.tags+xml"/>
  <Override PartName="/ppt/notesSlides/notesSlide5.xml" ContentType="application/vnd.openxmlformats-officedocument.presentationml.notesSlide+xml"/>
  <Override PartName="/ppt/tags/tag46.xml" ContentType="application/vnd.openxmlformats-officedocument.presentationml.tags+xml"/>
  <Override PartName="/ppt/notesSlides/notesSlide6.xml" ContentType="application/vnd.openxmlformats-officedocument.presentationml.notesSlide+xml"/>
  <Override PartName="/ppt/tags/tag47.xml" ContentType="application/vnd.openxmlformats-officedocument.presentationml.tags+xml"/>
  <Override PartName="/ppt/notesSlides/notesSlide7.xml" ContentType="application/vnd.openxmlformats-officedocument.presentationml.notesSlide+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notesSlides/notesSlide9.xml" ContentType="application/vnd.openxmlformats-officedocument.presentationml.notesSlide+xml"/>
  <Override PartName="/ppt/tags/tag50.xml" ContentType="application/vnd.openxmlformats-officedocument.presentationml.tags+xml"/>
  <Override PartName="/ppt/notesSlides/notesSlide10.xml" ContentType="application/vnd.openxmlformats-officedocument.presentationml.notesSlide+xml"/>
  <Override PartName="/ppt/tags/tag51.xml" ContentType="application/vnd.openxmlformats-officedocument.presentationml.tags+xml"/>
  <Override PartName="/ppt/notesSlides/notesSlide11.xml" ContentType="application/vnd.openxmlformats-officedocument.presentationml.notesSlide+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notesSlides/notesSlide13.xml" ContentType="application/vnd.openxmlformats-officedocument.presentationml.notesSlide+xml"/>
  <Override PartName="/ppt/tags/tag54.xml" ContentType="application/vnd.openxmlformats-officedocument.presentationml.tags+xml"/>
  <Override PartName="/ppt/notesSlides/notesSlide14.xml" ContentType="application/vnd.openxmlformats-officedocument.presentationml.notesSlide+xml"/>
  <Override PartName="/ppt/tags/tag55.xml" ContentType="application/vnd.openxmlformats-officedocument.presentationml.tags+xml"/>
  <Override PartName="/ppt/notesSlides/notesSlide15.xml" ContentType="application/vnd.openxmlformats-officedocument.presentationml.notesSlide+xml"/>
  <Override PartName="/ppt/tags/tag56.xml" ContentType="application/vnd.openxmlformats-officedocument.presentationml.tags+xml"/>
  <Override PartName="/ppt/notesSlides/notesSlide16.xml" ContentType="application/vnd.openxmlformats-officedocument.presentationml.notesSlide+xml"/>
  <Override PartName="/ppt/tags/tag57.xml" ContentType="application/vnd.openxmlformats-officedocument.presentationml.tags+xml"/>
  <Override PartName="/ppt/notesSlides/notesSlide17.xml" ContentType="application/vnd.openxmlformats-officedocument.presentationml.notesSlide+xml"/>
  <Override PartName="/ppt/tags/tag58.xml" ContentType="application/vnd.openxmlformats-officedocument.presentationml.tags+xml"/>
  <Override PartName="/ppt/notesSlides/notesSlide18.xml" ContentType="application/vnd.openxmlformats-officedocument.presentationml.notesSlide+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notesSlides/notesSlide20.xml" ContentType="application/vnd.openxmlformats-officedocument.presentationml.notesSlide+xml"/>
  <Override PartName="/ppt/tags/tag61.xml" ContentType="application/vnd.openxmlformats-officedocument.presentationml.tags+xml"/>
  <Override PartName="/ppt/notesSlides/notesSlide21.xml" ContentType="application/vnd.openxmlformats-officedocument.presentationml.notesSlide+xml"/>
  <Override PartName="/ppt/tags/tag62.xml" ContentType="application/vnd.openxmlformats-officedocument.presentationml.tags+xml"/>
  <Override PartName="/ppt/notesSlides/notesSlide22.xml" ContentType="application/vnd.openxmlformats-officedocument.presentationml.notesSlide+xml"/>
  <Override PartName="/ppt/tags/tag63.xml" ContentType="application/vnd.openxmlformats-officedocument.presentationml.tags+xml"/>
  <Override PartName="/ppt/notesSlides/notesSlide23.xml" ContentType="application/vnd.openxmlformats-officedocument.presentationml.notesSlide+xml"/>
  <Override PartName="/ppt/tags/tag64.xml" ContentType="application/vnd.openxmlformats-officedocument.presentationml.tags+xml"/>
  <Override PartName="/ppt/notesSlides/notesSlide24.xml" ContentType="application/vnd.openxmlformats-officedocument.presentationml.notesSlide+xml"/>
  <Override PartName="/ppt/tags/tag65.xml" ContentType="application/vnd.openxmlformats-officedocument.presentationml.tags+xml"/>
  <Override PartName="/ppt/notesSlides/notesSlide25.xml" ContentType="application/vnd.openxmlformats-officedocument.presentationml.notesSlide+xml"/>
  <Override PartName="/ppt/tags/tag66.xml" ContentType="application/vnd.openxmlformats-officedocument.presentationml.tags+xml"/>
  <Override PartName="/ppt/notesSlides/notesSlide26.xml" ContentType="application/vnd.openxmlformats-officedocument.presentationml.notesSlide+xml"/>
  <Override PartName="/ppt/tags/tag67.xml" ContentType="application/vnd.openxmlformats-officedocument.presentationml.tags+xml"/>
  <Override PartName="/ppt/notesSlides/notesSlide27.xml" ContentType="application/vnd.openxmlformats-officedocument.presentationml.notesSlide+xml"/>
  <Override PartName="/ppt/tags/tag68.xml" ContentType="application/vnd.openxmlformats-officedocument.presentationml.tags+xml"/>
  <Override PartName="/ppt/notesSlides/notesSlide28.xml" ContentType="application/vnd.openxmlformats-officedocument.presentationml.notesSlide+xml"/>
  <Override PartName="/ppt/tags/tag69.xml" ContentType="application/vnd.openxmlformats-officedocument.presentationml.tags+xml"/>
  <Override PartName="/ppt/notesSlides/notesSlide29.xml" ContentType="application/vnd.openxmlformats-officedocument.presentationml.notesSlide+xml"/>
  <Override PartName="/ppt/tags/tag70.xml" ContentType="application/vnd.openxmlformats-officedocument.presentationml.tags+xml"/>
  <Override PartName="/ppt/notesSlides/notesSlide30.xml" ContentType="application/vnd.openxmlformats-officedocument.presentationml.notesSlide+xml"/>
  <Override PartName="/ppt/tags/tag71.xml" ContentType="application/vnd.openxmlformats-officedocument.presentationml.tags+xml"/>
  <Override PartName="/ppt/notesSlides/notesSlide31.xml" ContentType="application/vnd.openxmlformats-officedocument.presentationml.notesSlide+xml"/>
  <Override PartName="/ppt/tags/tag72.xml" ContentType="application/vnd.openxmlformats-officedocument.presentationml.tags+xml"/>
  <Override PartName="/ppt/notesSlides/notesSlide32.xml" ContentType="application/vnd.openxmlformats-officedocument.presentationml.notesSlide+xml"/>
  <Override PartName="/ppt/tags/tag73.xml" ContentType="application/vnd.openxmlformats-officedocument.presentationml.tags+xml"/>
  <Override PartName="/ppt/notesSlides/notesSlide33.xml" ContentType="application/vnd.openxmlformats-officedocument.presentationml.notesSlide+xml"/>
  <Override PartName="/ppt/tags/tag74.xml" ContentType="application/vnd.openxmlformats-officedocument.presentationml.tags+xml"/>
  <Override PartName="/ppt/notesSlides/notesSlide34.xml" ContentType="application/vnd.openxmlformats-officedocument.presentationml.notesSlide+xml"/>
  <Override PartName="/ppt/tags/tag75.xml" ContentType="application/vnd.openxmlformats-officedocument.presentationml.tags+xml"/>
  <Override PartName="/ppt/notesSlides/notesSlide35.xml" ContentType="application/vnd.openxmlformats-officedocument.presentationml.notesSlide+xml"/>
  <Override PartName="/ppt/tags/tag76.xml" ContentType="application/vnd.openxmlformats-officedocument.presentationml.tags+xml"/>
  <Override PartName="/ppt/notesSlides/notesSlide36.xml" ContentType="application/vnd.openxmlformats-officedocument.presentationml.notesSlide+xml"/>
  <Override PartName="/ppt/tags/tag77.xml" ContentType="application/vnd.openxmlformats-officedocument.presentationml.tags+xml"/>
  <Override PartName="/ppt/notesSlides/notesSlide37.xml" ContentType="application/vnd.openxmlformats-officedocument.presentationml.notesSlide+xml"/>
  <Override PartName="/ppt/tags/tag78.xml" ContentType="application/vnd.openxmlformats-officedocument.presentationml.tags+xml"/>
  <Override PartName="/ppt/notesSlides/notesSlide38.xml" ContentType="application/vnd.openxmlformats-officedocument.presentationml.notesSlide+xml"/>
  <Override PartName="/ppt/tags/tag79.xml" ContentType="application/vnd.openxmlformats-officedocument.presentationml.tags+xml"/>
  <Override PartName="/ppt/notesSlides/notesSlide39.xml" ContentType="application/vnd.openxmlformats-officedocument.presentationml.notesSlide+xml"/>
  <Override PartName="/ppt/tags/tag80.xml" ContentType="application/vnd.openxmlformats-officedocument.presentationml.tags+xml"/>
  <Override PartName="/ppt/notesSlides/notesSlide40.xml" ContentType="application/vnd.openxmlformats-officedocument.presentationml.notesSlide+xml"/>
  <Override PartName="/ppt/tags/tag81.xml" ContentType="application/vnd.openxmlformats-officedocument.presentationml.tags+xml"/>
  <Override PartName="/ppt/notesSlides/notesSlide41.xml" ContentType="application/vnd.openxmlformats-officedocument.presentationml.notesSlide+xml"/>
  <Override PartName="/ppt/tags/tag82.xml" ContentType="application/vnd.openxmlformats-officedocument.presentationml.tags+xml"/>
  <Override PartName="/ppt/notesSlides/notesSlide42.xml" ContentType="application/vnd.openxmlformats-officedocument.presentationml.notesSlide+xml"/>
  <Override PartName="/ppt/tags/tag83.xml" ContentType="application/vnd.openxmlformats-officedocument.presentationml.tags+xml"/>
  <Override PartName="/ppt/notesSlides/notesSlide43.xml" ContentType="application/vnd.openxmlformats-officedocument.presentationml.notesSlide+xml"/>
  <Override PartName="/ppt/tags/tag84.xml" ContentType="application/vnd.openxmlformats-officedocument.presentationml.tags+xml"/>
  <Override PartName="/ppt/notesSlides/notesSlide44.xml" ContentType="application/vnd.openxmlformats-officedocument.presentationml.notesSlide+xml"/>
  <Override PartName="/ppt/tags/tag85.xml" ContentType="application/vnd.openxmlformats-officedocument.presentationml.tags+xml"/>
  <Override PartName="/ppt/notesSlides/notesSlide45.xml" ContentType="application/vnd.openxmlformats-officedocument.presentationml.notesSlide+xml"/>
  <Override PartName="/ppt/tags/tag86.xml" ContentType="application/vnd.openxmlformats-officedocument.presentationml.tags+xml"/>
  <Override PartName="/ppt/notesSlides/notesSlide46.xml" ContentType="application/vnd.openxmlformats-officedocument.presentationml.notesSlide+xml"/>
  <Override PartName="/ppt/tags/tag87.xml" ContentType="application/vnd.openxmlformats-officedocument.presentationml.tags+xml"/>
  <Override PartName="/ppt/notesSlides/notesSlide47.xml" ContentType="application/vnd.openxmlformats-officedocument.presentationml.notesSlide+xml"/>
  <Override PartName="/ppt/tags/tag88.xml" ContentType="application/vnd.openxmlformats-officedocument.presentationml.tags+xml"/>
  <Override PartName="/ppt/notesSlides/notesSlide48.xml" ContentType="application/vnd.openxmlformats-officedocument.presentationml.notesSlide+xml"/>
  <Override PartName="/ppt/tags/tag89.xml" ContentType="application/vnd.openxmlformats-officedocument.presentationml.tags+xml"/>
  <Override PartName="/ppt/notesSlides/notesSlide49.xml" ContentType="application/vnd.openxmlformats-officedocument.presentationml.notesSlide+xml"/>
  <Override PartName="/ppt/tags/tag90.xml" ContentType="application/vnd.openxmlformats-officedocument.presentationml.tags+xml"/>
  <Override PartName="/ppt/notesSlides/notesSlide50.xml" ContentType="application/vnd.openxmlformats-officedocument.presentationml.notesSlide+xml"/>
  <Override PartName="/ppt/tags/tag91.xml" ContentType="application/vnd.openxmlformats-officedocument.presentationml.tags+xml"/>
  <Override PartName="/ppt/notesSlides/notesSlide51.xml" ContentType="application/vnd.openxmlformats-officedocument.presentationml.notesSlide+xml"/>
  <Override PartName="/ppt/tags/tag92.xml" ContentType="application/vnd.openxmlformats-officedocument.presentationml.tags+xml"/>
  <Override PartName="/ppt/notesSlides/notesSlide52.xml" ContentType="application/vnd.openxmlformats-officedocument.presentationml.notesSlide+xml"/>
  <Override PartName="/ppt/tags/tag93.xml" ContentType="application/vnd.openxmlformats-officedocument.presentationml.tags+xml"/>
  <Override PartName="/ppt/notesSlides/notesSlide53.xml" ContentType="application/vnd.openxmlformats-officedocument.presentationml.notesSlide+xml"/>
  <Override PartName="/ppt/tags/tag94.xml" ContentType="application/vnd.openxmlformats-officedocument.presentationml.tags+xml"/>
  <Override PartName="/ppt/notesSlides/notesSlide54.xml" ContentType="application/vnd.openxmlformats-officedocument.presentationml.notesSlide+xml"/>
  <Override PartName="/ppt/tags/tag95.xml" ContentType="application/vnd.openxmlformats-officedocument.presentationml.tags+xml"/>
  <Override PartName="/ppt/notesSlides/notesSlide55.xml" ContentType="application/vnd.openxmlformats-officedocument.presentationml.notesSlide+xml"/>
  <Override PartName="/ppt/tags/tag96.xml" ContentType="application/vnd.openxmlformats-officedocument.presentationml.tags+xml"/>
  <Override PartName="/ppt/notesSlides/notesSlide56.xml" ContentType="application/vnd.openxmlformats-officedocument.presentationml.notesSlide+xml"/>
  <Override PartName="/ppt/tags/tag97.xml" ContentType="application/vnd.openxmlformats-officedocument.presentationml.tags+xml"/>
  <Override PartName="/ppt/notesSlides/notesSlide57.xml" ContentType="application/vnd.openxmlformats-officedocument.presentationml.notesSlide+xml"/>
  <Override PartName="/ppt/tags/tag98.xml" ContentType="application/vnd.openxmlformats-officedocument.presentationml.tags+xml"/>
  <Override PartName="/ppt/notesSlides/notesSlide58.xml" ContentType="application/vnd.openxmlformats-officedocument.presentationml.notesSlide+xml"/>
  <Override PartName="/ppt/tags/tag99.xml" ContentType="application/vnd.openxmlformats-officedocument.presentationml.tags+xml"/>
  <Override PartName="/ppt/notesSlides/notesSlide59.xml" ContentType="application/vnd.openxmlformats-officedocument.presentationml.notesSlide+xml"/>
  <Override PartName="/ppt/tags/tag100.xml" ContentType="application/vnd.openxmlformats-officedocument.presentationml.tags+xml"/>
  <Override PartName="/ppt/notesSlides/notesSlide60.xml" ContentType="application/vnd.openxmlformats-officedocument.presentationml.notesSlide+xml"/>
  <Override PartName="/ppt/tags/tag101.xml" ContentType="application/vnd.openxmlformats-officedocument.presentationml.tags+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4"/>
    <p:sldMasterId id="2147483743" r:id="rId5"/>
  </p:sldMasterIdLst>
  <p:notesMasterIdLst>
    <p:notesMasterId r:id="rId67"/>
  </p:notesMasterIdLst>
  <p:handoutMasterIdLst>
    <p:handoutMasterId r:id="rId68"/>
  </p:handoutMasterIdLst>
  <p:sldIdLst>
    <p:sldId id="359" r:id="rId6"/>
    <p:sldId id="360" r:id="rId7"/>
    <p:sldId id="378" r:id="rId8"/>
    <p:sldId id="363" r:id="rId9"/>
    <p:sldId id="564" r:id="rId10"/>
    <p:sldId id="454" r:id="rId11"/>
    <p:sldId id="392" r:id="rId12"/>
    <p:sldId id="393" r:id="rId13"/>
    <p:sldId id="394" r:id="rId14"/>
    <p:sldId id="565" r:id="rId15"/>
    <p:sldId id="439" r:id="rId16"/>
    <p:sldId id="396" r:id="rId17"/>
    <p:sldId id="397" r:id="rId18"/>
    <p:sldId id="398" r:id="rId19"/>
    <p:sldId id="587" r:id="rId20"/>
    <p:sldId id="365" r:id="rId21"/>
    <p:sldId id="566" r:id="rId22"/>
    <p:sldId id="440" r:id="rId23"/>
    <p:sldId id="387" r:id="rId24"/>
    <p:sldId id="568" r:id="rId25"/>
    <p:sldId id="569" r:id="rId26"/>
    <p:sldId id="561" r:id="rId27"/>
    <p:sldId id="570" r:id="rId28"/>
    <p:sldId id="571" r:id="rId29"/>
    <p:sldId id="562" r:id="rId30"/>
    <p:sldId id="572" r:id="rId31"/>
    <p:sldId id="590" r:id="rId32"/>
    <p:sldId id="574" r:id="rId33"/>
    <p:sldId id="589" r:id="rId34"/>
    <p:sldId id="575" r:id="rId35"/>
    <p:sldId id="576" r:id="rId36"/>
    <p:sldId id="563" r:id="rId37"/>
    <p:sldId id="409" r:id="rId38"/>
    <p:sldId id="577" r:id="rId39"/>
    <p:sldId id="414" r:id="rId40"/>
    <p:sldId id="456" r:id="rId41"/>
    <p:sldId id="367" r:id="rId42"/>
    <p:sldId id="578" r:id="rId43"/>
    <p:sldId id="579" r:id="rId44"/>
    <p:sldId id="591" r:id="rId45"/>
    <p:sldId id="592" r:id="rId46"/>
    <p:sldId id="580" r:id="rId47"/>
    <p:sldId id="581" r:id="rId48"/>
    <p:sldId id="458" r:id="rId49"/>
    <p:sldId id="369" r:id="rId50"/>
    <p:sldId id="582" r:id="rId51"/>
    <p:sldId id="389" r:id="rId52"/>
    <p:sldId id="593" r:id="rId53"/>
    <p:sldId id="594" r:id="rId54"/>
    <p:sldId id="588" r:id="rId55"/>
    <p:sldId id="421" r:id="rId56"/>
    <p:sldId id="584" r:id="rId57"/>
    <p:sldId id="585" r:id="rId58"/>
    <p:sldId id="586" r:id="rId59"/>
    <p:sldId id="459" r:id="rId60"/>
    <p:sldId id="377" r:id="rId61"/>
    <p:sldId id="426" r:id="rId62"/>
    <p:sldId id="547" r:id="rId63"/>
    <p:sldId id="376" r:id="rId64"/>
    <p:sldId id="428" r:id="rId65"/>
    <p:sldId id="362" r:id="rId66"/>
  </p:sldIdLst>
  <p:sldSz cx="12192000" cy="6858000"/>
  <p:notesSz cx="7315200" cy="96012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2F7B3B-F56C-725E-D849-8A37479818E8}" name="Erin Gordon" initials="EG" userId="acKKNh9FXdJwacMGmBgqKOEsYzKaaAa59248F7tmCqs=" providerId="None"/>
  <p188:author id="{A7B8FF8C-52C6-05FF-4F4C-D556AF981C1C}" name="Long, Leslie (CMS/OC)" initials="LL(" userId="S::leslie.long@cms.hhs.gov::59e72955-8665-433f-9419-e19f3be41420" providerId="AD"/>
  <p188:author id="{5968CC8F-252A-ACE6-9C54-CB8D4278E94E}" name="Watson, Karie (CMS/OC)" initials="WK(" userId="S::karie.watson1@cms.hhs.gov::f0bf143e-1a0a-4e66-9051-103ab54a194d" providerId="AD"/>
  <p188:author id="{4F63F798-5372-0B9A-136B-0755BD6E18AC}" name="Doria Diacogiannis" initials="DD" userId="S-1-5-21-4095628063-3556742122-3606576086-197501" providerId="AD"/>
  <p188:author id="{F7FB03AC-89A1-6971-B7F0-A2448F632C07}" name="Amy Miner" initials="AM" userId="kR8YKXNL7w5d4CwNo2l6c4XXESMczl0Ndi9C1pFHWbU=" providerId="None"/>
  <p188:author id="{F711A5BF-B78A-7A33-6F6D-0843DA624828}" name="Leslie Long" initials="LL" userId="S-1-5-21-4095628063-3556742122-3606576086-1205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arla McClure" initials="CM" lastIdx="126" clrIdx="6">
    <p:extLst>
      <p:ext uri="{19B8F6BF-5375-455C-9EA6-DF929625EA0E}">
        <p15:presenceInfo xmlns:p15="http://schemas.microsoft.com/office/powerpoint/2012/main" userId="Carla McClure" providerId="None"/>
      </p:ext>
    </p:extLst>
  </p:cmAuthor>
  <p:cmAuthor id="1" name="Doria Diacogiannis" initials="DD" lastIdx="177" clrIdx="0">
    <p:extLst>
      <p:ext uri="{19B8F6BF-5375-455C-9EA6-DF929625EA0E}">
        <p15:presenceInfo xmlns:p15="http://schemas.microsoft.com/office/powerpoint/2012/main" userId="S-1-5-21-4095628063-3556742122-3606576086-197501" providerId="AD"/>
      </p:ext>
    </p:extLst>
  </p:cmAuthor>
  <p:cmAuthor id="8" name="Carla McClure" initials="CM [2]" lastIdx="12" clrIdx="7">
    <p:extLst>
      <p:ext uri="{19B8F6BF-5375-455C-9EA6-DF929625EA0E}">
        <p15:presenceInfo xmlns:p15="http://schemas.microsoft.com/office/powerpoint/2012/main" userId="S::cmcclure@seiservices.com::fde6e194-4821-4e48-b273-ef3313c9dc98" providerId="AD"/>
      </p:ext>
    </p:extLst>
  </p:cmAuthor>
  <p:cmAuthor id="2" name="Leslie Long" initials="LL" lastIdx="174" clrIdx="1">
    <p:extLst>
      <p:ext uri="{19B8F6BF-5375-455C-9EA6-DF929625EA0E}">
        <p15:presenceInfo xmlns:p15="http://schemas.microsoft.com/office/powerpoint/2012/main" userId="S-1-5-21-4095628063-3556742122-3606576086-120535" providerId="AD"/>
      </p:ext>
    </p:extLst>
  </p:cmAuthor>
  <p:cmAuthor id="9" name="Kathleen Bethke" initials="KB" lastIdx="5" clrIdx="8">
    <p:extLst>
      <p:ext uri="{19B8F6BF-5375-455C-9EA6-DF929625EA0E}">
        <p15:presenceInfo xmlns:p15="http://schemas.microsoft.com/office/powerpoint/2012/main" userId="Kathleen Bethke" providerId="None"/>
      </p:ext>
    </p:extLst>
  </p:cmAuthor>
  <p:cmAuthor id="3" name="Amy Miner" initials="AM" lastIdx="17" clrIdx="2">
    <p:extLst>
      <p:ext uri="{19B8F6BF-5375-455C-9EA6-DF929625EA0E}">
        <p15:presenceInfo xmlns:p15="http://schemas.microsoft.com/office/powerpoint/2012/main" userId="S-1-5-21-4095628063-3556742122-3606576086-8437" providerId="AD"/>
      </p:ext>
    </p:extLst>
  </p:cmAuthor>
  <p:cmAuthor id="4" name="Erin Gordon" initials="EG" lastIdx="67" clrIdx="3">
    <p:extLst>
      <p:ext uri="{19B8F6BF-5375-455C-9EA6-DF929625EA0E}">
        <p15:presenceInfo xmlns:p15="http://schemas.microsoft.com/office/powerpoint/2012/main" userId="S-1-5-21-4095628063-3556742122-3606576086-10842" providerId="AD"/>
      </p:ext>
    </p:extLst>
  </p:cmAuthor>
  <p:cmAuthor id="5" name="Chelsea Heffernan" initials="CH" lastIdx="25" clrIdx="4">
    <p:extLst>
      <p:ext uri="{19B8F6BF-5375-455C-9EA6-DF929625EA0E}">
        <p15:presenceInfo xmlns:p15="http://schemas.microsoft.com/office/powerpoint/2012/main" userId="S::CHeffernan@seiservices.com::7050c5c2-1bd2-4717-9519-2d7b917433fa" providerId="AD"/>
      </p:ext>
    </p:extLst>
  </p:cmAuthor>
  <p:cmAuthor id="6" name="Mohamad Al-Issa" initials="MA" lastIdx="13" clrIdx="5">
    <p:extLst>
      <p:ext uri="{19B8F6BF-5375-455C-9EA6-DF929625EA0E}">
        <p15:presenceInfo xmlns:p15="http://schemas.microsoft.com/office/powerpoint/2012/main" userId="S-1-5-21-4095628063-3556742122-3606576086-2349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2F5597"/>
    <a:srgbClr val="FFD966"/>
    <a:srgbClr val="2E75B6"/>
    <a:srgbClr val="1F4EAB"/>
    <a:srgbClr val="1F4E79"/>
    <a:srgbClr val="184157"/>
    <a:srgbClr val="5FB7A1"/>
    <a:srgbClr val="E2F0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21" autoAdjust="0"/>
    <p:restoredTop sz="96173" autoAdjust="0"/>
  </p:normalViewPr>
  <p:slideViewPr>
    <p:cSldViewPr snapToGrid="0">
      <p:cViewPr>
        <p:scale>
          <a:sx n="70" d="100"/>
          <a:sy n="70" d="100"/>
        </p:scale>
        <p:origin x="1818" y="750"/>
      </p:cViewPr>
      <p:guideLst>
        <p:guide orient="horz" pos="2136"/>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27042"/>
    </p:cViewPr>
  </p:sorterViewPr>
  <p:notesViewPr>
    <p:cSldViewPr snapToGrid="0">
      <p:cViewPr>
        <p:scale>
          <a:sx n="100" d="100"/>
          <a:sy n="100" d="100"/>
        </p:scale>
        <p:origin x="3324" y="-58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592741823"/>
        <c:axId val="592743503"/>
      </c:barChart>
      <c:catAx>
        <c:axId val="59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3503"/>
        <c:crosses val="autoZero"/>
        <c:auto val="1"/>
        <c:lblAlgn val="ctr"/>
        <c:lblOffset val="100"/>
        <c:noMultiLvlLbl val="0"/>
      </c:catAx>
      <c:valAx>
        <c:axId val="592743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1" cy="481728"/>
          </a:xfrm>
          <a:prstGeom prst="rect">
            <a:avLst/>
          </a:prstGeom>
        </p:spPr>
        <p:txBody>
          <a:bodyPr vert="horz" lIns="96651" tIns="48325" rIns="96651" bIns="48325" rtlCol="0"/>
          <a:lstStyle>
            <a:lvl1pPr algn="l">
              <a:defRPr sz="12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8" y="0"/>
            <a:ext cx="3169921" cy="481728"/>
          </a:xfrm>
          <a:prstGeom prst="rect">
            <a:avLst/>
          </a:prstGeom>
        </p:spPr>
        <p:txBody>
          <a:bodyPr vert="horz" lIns="96651" tIns="48325" rIns="96651" bIns="48325" rtlCol="0"/>
          <a:lstStyle>
            <a:lvl1pPr algn="r">
              <a:defRPr sz="1200"/>
            </a:lvl1pPr>
          </a:lstStyle>
          <a:p>
            <a:fld id="{CCB6EDC4-4B3F-6948-B71B-1CB10AB2DC17}" type="datetimeFigureOut">
              <a:rPr lang="en-US" smtClean="0"/>
              <a:t>03/11/2024</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5"/>
            <a:ext cx="3169921" cy="481727"/>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8" y="9119475"/>
            <a:ext cx="3169921" cy="481727"/>
          </a:xfrm>
          <a:prstGeom prst="rect">
            <a:avLst/>
          </a:prstGeom>
        </p:spPr>
        <p:txBody>
          <a:bodyPr vert="horz" lIns="96651" tIns="48325" rIns="96651" bIns="48325" rtlCol="0" anchor="b"/>
          <a:lstStyle>
            <a:lvl1pPr algn="r">
              <a:defRPr sz="12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3757508"/>
            <a:ext cx="5852160" cy="5144347"/>
          </a:xfrm>
          <a:prstGeom prst="rect">
            <a:avLst/>
          </a:prstGeom>
        </p:spPr>
        <p:txBody>
          <a:bodyPr vert="horz" lIns="96651" tIns="48325" rIns="96651" bIns="48325"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buFont typeface="Wingdings" panose="05000000000000000000" pitchFamily="2" charset="2"/>
      <a:buNone/>
      <a:defRPr sz="1200" kern="1200">
        <a:solidFill>
          <a:schemeClr val="tx1"/>
        </a:solidFill>
        <a:latin typeface="Calibri" panose="020F0502020204030204" pitchFamily="34" charset="0"/>
        <a:ea typeface="+mn-ea"/>
        <a:cs typeface="Calibri" panose="020F0502020204030204" pitchFamily="34" charset="0"/>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qioprogram.org/locate-your-qio"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livantaqio.com/e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MemoPDBManualChapter5_093011.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cms.gov/Medicare/Prescription-Drug-Coverage/PrescriptionDrugCovContra/Downloads/Part-D-Benefits-Manual-Chapter-6.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claims-appeals/how-do-i-file-an-appeal"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medicare.gov/publications/11525-medicare-appeals.pdf" TargetMode="External"/><Relationship Id="rId4" Type="http://schemas.openxmlformats.org/officeDocument/2006/relationships/hyperlink" Target="https://www.shiptacenter.or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medicare.gov/sites/default/files/2021-08/summarynoticedme.pdf" TargetMode="External"/><Relationship Id="rId5" Type="http://schemas.openxmlformats.org/officeDocument/2006/relationships/hyperlink" Target="https://www.medicare.gov/sites/default/files/2021-08/summarynoticeb.pdf" TargetMode="External"/><Relationship Id="rId4" Type="http://schemas.openxmlformats.org/officeDocument/2006/relationships/hyperlink" Target="https://www.medicare.gov/sites/default/files/2021-08/summarynoticea.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basics/forms-publications-mailings/forms/appeal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dicare.gov/Pubs/pdf/11534-medicare-rights-and-protections.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hhs.gov/ocr/index.html" TargetMode="External"/><Relationship Id="rId5" Type="http://schemas.openxmlformats.org/officeDocument/2006/relationships/hyperlink" Target="https://www.medicare.gov/medicare-and-you" TargetMode="External"/><Relationship Id="rId4" Type="http://schemas.openxmlformats.org/officeDocument/2006/relationships/hyperlink" Target="https://www.cms.gov/"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05"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Medicare/Appeals-and-Grievances/OrgMedFFSAppeals/Downloads/Flowchart-FFS-Appeals-Process.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ovinfo.gov/content/pkg/FR-2019-05-23/pdf/2019-10521.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22"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ms.gov/Medicare/Appeals-and-Grievances/MMCAG/"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cms.gov/Medicare/Appeals-and-Grievances/MMCAG/Downloads/Managed-Care-Appeals-Flow-Chart-.pdf"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ms.gov/medicare/appeals-grievances/prescription-drug/coverage-determination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cms.gov/medicare/appeals-grievances/prescription-drug/reconsideration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index.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federalregister.gov/documents/2021/01/19/2021-00538/medicare-and-medicaid-programs-contract-year-2022-policy-and-technical-changes-to-the-medicare" TargetMode="External"/><Relationship Id="rId4" Type="http://schemas.openxmlformats.org/officeDocument/2006/relationships/hyperlink" Target="https://www.cms.gov/Medicare/Appeals-and-Grievances/MedPrescriptDrugApplGriev/Downloads/Flowchart-Medicare-Part-D.pdf"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ms.gov/medicare/appeals-grievances/prescription-drug/plan-sponsor-notices-document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ms.gov/Medicare/CMS-Forms/CMS-Forms/downloads/cms1696.pdf"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medicare.gov/claims-appeals/file-an-appeal/can-someone-file-an-appeal-for-me" TargetMode="External"/><Relationship Id="rId4" Type="http://schemas.openxmlformats.org/officeDocument/2006/relationships/hyperlink" Target="http://www.medicare.gov/"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theconsumervoice.org/get_help"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medicare.gov/what-medicare-covers/what-part-a-covers/skilled-nursing-facility-right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medicare.gov/node/40191"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medicare.gov/publications/02154-medicare-hospice-benefits.pdf" TargetMode="External"/><Relationship Id="rId5" Type="http://schemas.openxmlformats.org/officeDocument/2006/relationships/hyperlink" Target="https://www.medicare.gov/publications/10969-medicare-and-home-health-care.pdf" TargetMode="External"/><Relationship Id="rId4" Type="http://schemas.openxmlformats.org/officeDocument/2006/relationships/hyperlink" Target="https://www.cms.gov/Medicare/Quality-Initiatives-Patient-Assessment-Instruments/OASIS/Downloads/OASISStatementofPrivacyRights.zip"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cms.gov/Medicare/Billing/TherapyService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medicare.gov/notice-of-privacy-practices-for-original-medicare"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dicare.gov/notice-of-privacy-practices-for-original-medicar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mailto:OCRComplaint@hhs.gov"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ocrportal.hhs.go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mailto:OCRComplaint@hhs.gov"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ocrportal.hhs.gov/ocr/smartscreen/main.jsf"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medicare.gov/basics/your-medicare-rights/get-help-with-your-rights-protections"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hs.gov/ocr/index.html"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medicare.gov/about-us/nondiscrimination/accessibility-nondiscrimination.html" TargetMode="External"/><Relationship Id="rId4" Type="http://schemas.openxmlformats.org/officeDocument/2006/relationships/hyperlink" Target="https://www.medicare.gov/basics/your-medicare-rights/get-help-with-your-rights-protectio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notice-of-privacy-practices-for-original-medic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hs.gov/ocr/index.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medicare.gov/about-us/information-in-other-languages" TargetMode="External"/><Relationship Id="rId5" Type="http://schemas.openxmlformats.org/officeDocument/2006/relationships/hyperlink" Target="https://www.medicare.gov/publications" TargetMode="External"/><Relationship Id="rId4" Type="http://schemas.openxmlformats.org/officeDocument/2006/relationships/hyperlink" Target="https://www.medicare.gov/coverage/emergency-department-servic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9236" y="3676597"/>
            <a:ext cx="7051445" cy="5712295"/>
          </a:xfrm>
        </p:spPr>
        <p:txBody>
          <a:bodyPr/>
          <a:lstStyle/>
          <a:p>
            <a:pPr defTabSz="962811">
              <a:spcBef>
                <a:spcPts val="634"/>
              </a:spcBef>
              <a:defRPr/>
            </a:pPr>
            <a:r>
              <a:rPr lang="en-US" b="1" dirty="0">
                <a:solidFill>
                  <a:prstClr val="black"/>
                </a:solidFill>
              </a:rPr>
              <a:t>Presenter Notes</a:t>
            </a:r>
          </a:p>
          <a:p>
            <a:pPr defTabSz="962811">
              <a:spcBef>
                <a:spcPts val="634"/>
              </a:spcBef>
              <a:defRPr/>
            </a:pPr>
            <a:r>
              <a:rPr lang="en-US" dirty="0">
                <a:solidFill>
                  <a:prstClr val="black"/>
                </a:solidFill>
              </a:rPr>
              <a:t>The “Medicare Rights and Protections” training module explains the rights, protections, and appeals processes for people with:</a:t>
            </a:r>
          </a:p>
          <a:p>
            <a:pPr marL="120813" indent="-120813" defTabSz="962811">
              <a:spcBef>
                <a:spcPts val="634"/>
              </a:spcBef>
              <a:buFont typeface="Wingdings" panose="05000000000000000000" pitchFamily="2" charset="2"/>
              <a:buChar char="§"/>
              <a:defRPr/>
            </a:pPr>
            <a:r>
              <a:rPr lang="en-US" dirty="0">
                <a:solidFill>
                  <a:prstClr val="black"/>
                </a:solidFill>
              </a:rPr>
              <a:t>Original Medicare (Part A and Part B)</a:t>
            </a:r>
          </a:p>
          <a:p>
            <a:pPr marL="120813" indent="-120813" defTabSz="962811">
              <a:spcBef>
                <a:spcPts val="634"/>
              </a:spcBef>
              <a:buFont typeface="Wingdings" panose="05000000000000000000" pitchFamily="2" charset="2"/>
              <a:buChar char="§"/>
              <a:defRPr/>
            </a:pPr>
            <a:r>
              <a:rPr lang="en-US" dirty="0">
                <a:solidFill>
                  <a:prstClr val="black"/>
                </a:solidFill>
              </a:rPr>
              <a:t>Medicare Advantage Plans (Part C) and other Medicare health plans</a:t>
            </a:r>
          </a:p>
          <a:p>
            <a:pPr marL="120813" indent="-120813" defTabSz="962811">
              <a:spcBef>
                <a:spcPts val="634"/>
              </a:spcBef>
              <a:buFont typeface="Wingdings" panose="05000000000000000000" pitchFamily="2" charset="2"/>
              <a:buChar char="§"/>
              <a:defRPr/>
            </a:pPr>
            <a:r>
              <a:rPr lang="en-US" dirty="0">
                <a:solidFill>
                  <a:prstClr val="black"/>
                </a:solidFill>
              </a:rPr>
              <a:t>Medicare drug coverage (Part D)</a:t>
            </a:r>
          </a:p>
          <a:p>
            <a:pPr defTabSz="966511">
              <a:spcBef>
                <a:spcPts val="634"/>
              </a:spcBef>
              <a:defRPr/>
            </a:pPr>
            <a:r>
              <a:rPr lang="en-US" b="1" dirty="0">
                <a:solidFill>
                  <a:prstClr val="black"/>
                </a:solidFill>
              </a:rPr>
              <a:t>Disclaimer</a:t>
            </a:r>
          </a:p>
          <a:p>
            <a:pPr defTabSz="966511">
              <a:spcBef>
                <a:spcPts val="634"/>
              </a:spcBef>
              <a:defRPr/>
            </a:pPr>
            <a:r>
              <a:rPr lang="en-US" dirty="0">
                <a:solidFill>
                  <a:prstClr val="black"/>
                </a:solidFill>
              </a:rPr>
              <a:t>This training module was developed and approved by the Centers for Medicare &amp; Medicaid Services (CMS), the federal agency that administers Medicare, Medicaid, the Children’s Health Insurance Program (CHIP), and the Health Insurance Marketplace®. </a:t>
            </a:r>
          </a:p>
          <a:p>
            <a:pPr>
              <a:spcBef>
                <a:spcPts val="634"/>
              </a:spcBef>
              <a:defRPr/>
            </a:pPr>
            <a:r>
              <a:rPr lang="en-US" dirty="0">
                <a:solidFill>
                  <a:prstClr val="black"/>
                </a:solidFill>
              </a:rPr>
              <a:t>The information in this module was correct as of </a:t>
            </a:r>
            <a:r>
              <a:rPr lang="en-US" b="1" dirty="0">
                <a:solidFill>
                  <a:prstClr val="black"/>
                </a:solidFill>
              </a:rPr>
              <a:t>March 2024</a:t>
            </a:r>
            <a:r>
              <a:rPr lang="en-US" dirty="0">
                <a:solidFill>
                  <a:prstClr val="black"/>
                </a:solidFill>
              </a:rPr>
              <a:t>. To check for an updated version, visit </a:t>
            </a:r>
            <a:r>
              <a:rPr lang="en-US" dirty="0">
                <a:solidFill>
                  <a:prstClr val="black"/>
                </a:solidFill>
                <a:hlinkClick r:id="rId3"/>
              </a:rPr>
              <a:t>CMSnationaltrainingprogram.cms.gov</a:t>
            </a:r>
            <a:r>
              <a:rPr lang="en-US" dirty="0">
                <a:solidFill>
                  <a:prstClr val="black"/>
                </a:solidFill>
              </a:rPr>
              <a:t>. </a:t>
            </a:r>
            <a:r>
              <a:rPr lang="en-US" dirty="0"/>
              <a:t>The CMS National Training Program provides this information as a resource for our partners. </a:t>
            </a:r>
            <a:r>
              <a:rPr lang="en-US" dirty="0">
                <a:solidFill>
                  <a:prstClr val="black"/>
                </a:solidFill>
              </a:rPr>
              <a:t>This isn’t a legal document or intended for press purposes. The press can contact the CMS Press Office at </a:t>
            </a:r>
            <a:r>
              <a:rPr lang="en-US" dirty="0">
                <a:solidFill>
                  <a:prstClr val="black"/>
                </a:solidFill>
                <a:hlinkClick r:id="rId4"/>
              </a:rPr>
              <a:t>CMS.gov/newsroom/media-inquiries</a:t>
            </a:r>
            <a:r>
              <a:rPr lang="en-US" dirty="0">
                <a:solidFill>
                  <a:prstClr val="black"/>
                </a:solidFill>
              </a:rPr>
              <a:t>. Official Medicare Program legal guidance is contained in the relevant statutes, regulations, and rulings. </a:t>
            </a:r>
          </a:p>
          <a:p>
            <a:pPr defTabSz="966511">
              <a:spcBef>
                <a:spcPts val="634"/>
              </a:spcBef>
              <a:defRPr/>
            </a:pPr>
            <a:r>
              <a:rPr lang="en-US" dirty="0">
                <a:solidFill>
                  <a:prstClr val="black"/>
                </a:solidFill>
              </a:rPr>
              <a:t>This communication was printed, published, or produced and </a:t>
            </a:r>
            <a:r>
              <a:rPr lang="en-US" dirty="0"/>
              <a:t>disseminated at U.S. taxpayer expense.</a:t>
            </a:r>
          </a:p>
          <a:p>
            <a:pPr defTabSz="966511">
              <a:spcBef>
                <a:spcPts val="634"/>
              </a:spcBef>
              <a:defRPr/>
            </a:pPr>
            <a:r>
              <a:rPr lang="en-US" dirty="0">
                <a:latin typeface="Calibri"/>
                <a:cs typeface="Calibri"/>
              </a:rPr>
              <a:t>Health Insurance Marketplace® is a registered service mark of the U.S. Department of Health &amp; Human Services.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Bef>
                <a:spcPts val="646"/>
              </a:spcBef>
              <a:spcAft>
                <a:spcPts val="600"/>
              </a:spcAft>
              <a:defRPr/>
            </a:pPr>
            <a:r>
              <a:rPr lang="en-US" b="1" dirty="0">
                <a:solidFill>
                  <a:prstClr val="black"/>
                </a:solidFill>
                <a:latin typeface="Calibri "/>
              </a:rPr>
              <a:t>This slide has animation.</a:t>
            </a:r>
            <a:endParaRPr lang="en-US" dirty="0">
              <a:solidFill>
                <a:prstClr val="black"/>
              </a:solidFill>
              <a:latin typeface="Calibri "/>
            </a:endParaRPr>
          </a:p>
          <a:p>
            <a:pPr defTabSz="966511">
              <a:spcBef>
                <a:spcPts val="641"/>
              </a:spcBef>
              <a:spcAft>
                <a:spcPts val="600"/>
              </a:spcAft>
              <a:defRPr/>
            </a:pPr>
            <a:r>
              <a:rPr lang="en-US" b="1" dirty="0">
                <a:solidFill>
                  <a:prstClr val="black"/>
                </a:solidFill>
                <a:latin typeface="Calibri "/>
              </a:rPr>
              <a:t>Presenter Notes</a:t>
            </a:r>
          </a:p>
          <a:p>
            <a:pPr defTabSz="966511">
              <a:spcBef>
                <a:spcPts val="641"/>
              </a:spcBef>
              <a:spcAft>
                <a:spcPts val="600"/>
              </a:spcAft>
              <a:defRPr/>
            </a:pPr>
            <a:r>
              <a:rPr lang="en-US" dirty="0">
                <a:solidFill>
                  <a:prstClr val="black"/>
                </a:solidFill>
                <a:latin typeface="Calibri "/>
              </a:rPr>
              <a:t>You have the right to file complaints (also called grievances) about:</a:t>
            </a:r>
          </a:p>
          <a:p>
            <a:pPr marL="122493" lvl="1" indent="-122493" defTabSz="966511">
              <a:spcBef>
                <a:spcPts val="642"/>
              </a:spcBef>
              <a:spcAft>
                <a:spcPts val="600"/>
              </a:spcAft>
              <a:buFont typeface="Wingdings" panose="05000000000000000000" pitchFamily="2" charset="2"/>
              <a:buChar char="§"/>
              <a:defRPr/>
            </a:pPr>
            <a:r>
              <a:rPr lang="en-US" dirty="0">
                <a:solidFill>
                  <a:prstClr val="black"/>
                </a:solidFill>
                <a:latin typeface="Calibri "/>
              </a:rPr>
              <a:t>A doctor, hospital, or provider</a:t>
            </a:r>
          </a:p>
          <a:p>
            <a:pPr marL="122493" lvl="1" indent="-122493" defTabSz="966511">
              <a:spcBef>
                <a:spcPts val="642"/>
              </a:spcBef>
              <a:spcAft>
                <a:spcPts val="600"/>
              </a:spcAft>
              <a:buFont typeface="Wingdings" panose="05000000000000000000" pitchFamily="2" charset="2"/>
              <a:buChar char="§"/>
              <a:defRPr/>
            </a:pPr>
            <a:r>
              <a:rPr lang="en-US" dirty="0">
                <a:solidFill>
                  <a:prstClr val="black"/>
                </a:solidFill>
                <a:latin typeface="Calibri "/>
              </a:rPr>
              <a:t>Your health or drug plan</a:t>
            </a:r>
          </a:p>
          <a:p>
            <a:pPr marL="122493" lvl="1" indent="-122493" defTabSz="966511">
              <a:spcBef>
                <a:spcPts val="642"/>
              </a:spcBef>
              <a:spcAft>
                <a:spcPts val="600"/>
              </a:spcAft>
              <a:buFont typeface="Wingdings" panose="05000000000000000000" pitchFamily="2" charset="2"/>
              <a:buChar char="§"/>
              <a:defRPr/>
            </a:pPr>
            <a:r>
              <a:rPr lang="en-US" dirty="0">
                <a:solidFill>
                  <a:prstClr val="black"/>
                </a:solidFill>
                <a:latin typeface="Calibri "/>
              </a:rPr>
              <a:t>The quality of your care</a:t>
            </a:r>
          </a:p>
          <a:p>
            <a:pPr marL="122493" lvl="1" indent="-122493" defTabSz="966511">
              <a:spcBef>
                <a:spcPts val="642"/>
              </a:spcBef>
              <a:spcAft>
                <a:spcPts val="600"/>
              </a:spcAft>
              <a:buFont typeface="Wingdings" panose="05000000000000000000" pitchFamily="2" charset="2"/>
              <a:buChar char="§"/>
              <a:defRPr/>
            </a:pPr>
            <a:r>
              <a:rPr lang="en-US" dirty="0">
                <a:solidFill>
                  <a:prstClr val="black"/>
                </a:solidFill>
                <a:latin typeface="Calibri "/>
              </a:rPr>
              <a:t>Your dialysis or kidney transplant care</a:t>
            </a:r>
          </a:p>
          <a:p>
            <a:pPr marL="122493" lvl="1" indent="-122493" defTabSz="966511">
              <a:spcBef>
                <a:spcPts val="642"/>
              </a:spcBef>
              <a:spcAft>
                <a:spcPts val="600"/>
              </a:spcAft>
              <a:buFont typeface="Wingdings" panose="05000000000000000000" pitchFamily="2" charset="2"/>
              <a:buChar char="§"/>
              <a:defRPr/>
            </a:pPr>
            <a:r>
              <a:rPr lang="en-US" dirty="0">
                <a:solidFill>
                  <a:prstClr val="black"/>
                </a:solidFill>
                <a:latin typeface="Calibri "/>
              </a:rPr>
              <a:t>Durable medical equipment (DME)</a:t>
            </a:r>
          </a:p>
          <a:p>
            <a:pPr marL="0" lvl="1" defTabSz="966511">
              <a:spcBef>
                <a:spcPts val="642"/>
              </a:spcBef>
              <a:spcAft>
                <a:spcPts val="600"/>
              </a:spcAft>
              <a:defRPr/>
            </a:pPr>
            <a:r>
              <a:rPr lang="en-US" i="1" dirty="0">
                <a:solidFill>
                  <a:prstClr val="black"/>
                </a:solidFill>
                <a:latin typeface="Calibri "/>
              </a:rPr>
              <a:t>Continued on next slide.</a:t>
            </a:r>
          </a:p>
          <a:p>
            <a:pPr>
              <a:spcAft>
                <a:spcPts val="600"/>
              </a:spcAft>
            </a:pPr>
            <a:endParaRPr lang="en-US" dirty="0"/>
          </a:p>
        </p:txBody>
      </p:sp>
    </p:spTree>
    <p:extLst>
      <p:ext uri="{BB962C8B-B14F-4D97-AF65-F5344CB8AC3E}">
        <p14:creationId xmlns:p14="http://schemas.microsoft.com/office/powerpoint/2010/main" val="3676912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026" y="3757508"/>
            <a:ext cx="6967231" cy="5144347"/>
          </a:xfrm>
        </p:spPr>
        <p:txBody>
          <a:bodyPr/>
          <a:lstStyle/>
          <a:p>
            <a:pPr defTabSz="966511">
              <a:spcBef>
                <a:spcPts val="617"/>
              </a:spcBef>
              <a:spcAft>
                <a:spcPts val="600"/>
              </a:spcAft>
              <a:defRPr/>
            </a:pPr>
            <a:r>
              <a:rPr lang="en-US" b="1" dirty="0">
                <a:solidFill>
                  <a:prstClr val="black"/>
                </a:solidFill>
                <a:latin typeface="Calibri "/>
              </a:rPr>
              <a:t>This slide has animation.</a:t>
            </a:r>
            <a:endParaRPr lang="en-US" dirty="0">
              <a:solidFill>
                <a:prstClr val="black"/>
              </a:solidFill>
              <a:latin typeface="Calibri "/>
            </a:endParaRPr>
          </a:p>
          <a:p>
            <a:pPr marL="185692" lvl="1" indent="-185692" defTabSz="966511">
              <a:spcAft>
                <a:spcPts val="600"/>
              </a:spcAft>
              <a:defRPr/>
            </a:pPr>
            <a:r>
              <a:rPr lang="en-US" b="1" dirty="0">
                <a:solidFill>
                  <a:prstClr val="black"/>
                </a:solidFill>
                <a:latin typeface="Calibri "/>
              </a:rPr>
              <a:t>Presenter Notes</a:t>
            </a:r>
          </a:p>
          <a:p>
            <a:pPr marL="185692" lvl="1" indent="-185692" defTabSz="966511">
              <a:spcAft>
                <a:spcPts val="600"/>
              </a:spcAft>
              <a:defRPr/>
            </a:pPr>
            <a:r>
              <a:rPr lang="en-US" dirty="0">
                <a:solidFill>
                  <a:prstClr val="black"/>
                </a:solidFill>
                <a:latin typeface="Calibri "/>
              </a:rPr>
              <a:t>If you’re concerned about the quality of care you’re getting:</a:t>
            </a:r>
          </a:p>
          <a:p>
            <a:pPr marL="122177" lvl="1" indent="-122177" defTabSz="966511">
              <a:spcAft>
                <a:spcPts val="600"/>
              </a:spcAft>
              <a:buFont typeface="Wingdings" panose="05000000000000000000" pitchFamily="2" charset="2"/>
              <a:buChar char="§"/>
              <a:defRPr/>
            </a:pPr>
            <a:r>
              <a:rPr lang="en-US" b="1" dirty="0">
                <a:solidFill>
                  <a:prstClr val="black"/>
                </a:solidFill>
                <a:latin typeface="Calibri "/>
              </a:rPr>
              <a:t>In Original Medicare,</a:t>
            </a:r>
            <a:r>
              <a:rPr lang="en-US" dirty="0">
                <a:solidFill>
                  <a:prstClr val="black"/>
                </a:solidFill>
                <a:latin typeface="Calibri "/>
              </a:rPr>
              <a:t> call the Beneficiary and Family Centered Care-Quality Improvement Organization (BFCC-QIO) in your region to file a complaint (on next slide). The BFCC-QIO is a type of QIO (an organization of doctors and other health care experts under contract with Medicare) that uses doctors and other health care experts to review complaints and quality of care for people with Medicare. The BFCC-QIO makes sure there’s consistency in the case review process while considering local factors and needs, including general quality of care and medical necessity.</a:t>
            </a:r>
            <a:endParaRPr lang="en-US" dirty="0">
              <a:solidFill>
                <a:prstClr val="black"/>
              </a:solidFill>
              <a:latin typeface="Calibri "/>
              <a:cs typeface="Calibri"/>
            </a:endParaRPr>
          </a:p>
          <a:p>
            <a:pPr marL="122177" lvl="1" indent="-122177" defTabSz="966511">
              <a:spcAft>
                <a:spcPts val="600"/>
              </a:spcAft>
              <a:buFont typeface="Wingdings" panose="05000000000000000000" pitchFamily="2" charset="2"/>
              <a:buChar char="§"/>
              <a:defRPr/>
            </a:pPr>
            <a:r>
              <a:rPr lang="en-US" b="1" dirty="0">
                <a:solidFill>
                  <a:prstClr val="black"/>
                </a:solidFill>
                <a:latin typeface="Calibri "/>
              </a:rPr>
              <a:t>In a Medicare Advantage Plan or other Medicare health plan, or Medicare drug plan,</a:t>
            </a:r>
            <a:r>
              <a:rPr lang="en-US" dirty="0">
                <a:solidFill>
                  <a:prstClr val="black"/>
                </a:solidFill>
                <a:latin typeface="Calibri "/>
              </a:rPr>
              <a:t> call the BFCC-QIO, your plan, or both. The next slide displays a table of the BFCC-QIOs by region.</a:t>
            </a:r>
            <a:endParaRPr lang="en-US" dirty="0">
              <a:solidFill>
                <a:prstClr val="black"/>
              </a:solidFill>
              <a:latin typeface="Calibri "/>
              <a:cs typeface="Calibri"/>
            </a:endParaRPr>
          </a:p>
          <a:p>
            <a:pPr marL="122177" lvl="1" indent="-122177" defTabSz="966511">
              <a:spcAft>
                <a:spcPts val="600"/>
              </a:spcAft>
              <a:buFont typeface="Wingdings" panose="05000000000000000000" pitchFamily="2" charset="2"/>
              <a:buChar char="§"/>
              <a:defRPr/>
            </a:pPr>
            <a:r>
              <a:rPr lang="en-US" b="1" dirty="0">
                <a:solidFill>
                  <a:prstClr val="black"/>
                </a:solidFill>
                <a:latin typeface="Calibri "/>
              </a:rPr>
              <a:t>If you have End-Stage Renal Disease (ESRD)</a:t>
            </a:r>
            <a:r>
              <a:rPr lang="en-US" dirty="0">
                <a:solidFill>
                  <a:prstClr val="black"/>
                </a:solidFill>
                <a:latin typeface="Calibri "/>
              </a:rPr>
              <a:t> and have a complaint about your care, call the ESRD network in your state. Visit </a:t>
            </a:r>
            <a:r>
              <a:rPr lang="en-US" dirty="0">
                <a:solidFill>
                  <a:prstClr val="black"/>
                </a:solidFill>
                <a:latin typeface="Calibri "/>
                <a:hlinkClick r:id="rId3"/>
              </a:rPr>
              <a:t>Medicare.gov/basics/end-stage-renal-disease</a:t>
            </a:r>
            <a:r>
              <a:rPr lang="en-US" dirty="0">
                <a:solidFill>
                  <a:prstClr val="black"/>
                </a:solidFill>
                <a:latin typeface="Calibri "/>
              </a:rPr>
              <a:t> to see how to file a complaint about your ESRD-related care.</a:t>
            </a:r>
            <a:endParaRPr lang="en-US" dirty="0">
              <a:solidFill>
                <a:prstClr val="black"/>
              </a:solidFill>
              <a:latin typeface="Calibri "/>
              <a:cs typeface="Calibri"/>
            </a:endParaRPr>
          </a:p>
          <a:p>
            <a:pPr defTabSz="966511">
              <a:spcBef>
                <a:spcPts val="634"/>
              </a:spcBef>
              <a:spcAft>
                <a:spcPts val="600"/>
              </a:spcAft>
              <a:defRPr/>
            </a:pPr>
            <a:endParaRPr lang="en-US" dirty="0">
              <a:latin typeface="Calibri "/>
            </a:endParaRPr>
          </a:p>
        </p:txBody>
      </p:sp>
    </p:spTree>
    <p:extLst>
      <p:ext uri="{BB962C8B-B14F-4D97-AF65-F5344CB8AC3E}">
        <p14:creationId xmlns:p14="http://schemas.microsoft.com/office/powerpoint/2010/main" val="545321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2348" y="3643207"/>
            <a:ext cx="7062536" cy="5834168"/>
          </a:xfrm>
        </p:spPr>
        <p:txBody>
          <a:bodyPr/>
          <a:lstStyle/>
          <a:p>
            <a:pPr defTabSz="966511">
              <a:spcBef>
                <a:spcPts val="634"/>
              </a:spcBef>
              <a:spcAft>
                <a:spcPts val="600"/>
              </a:spcAft>
              <a:defRPr/>
            </a:pPr>
            <a:r>
              <a:rPr lang="en-US" sz="1100" b="1" dirty="0">
                <a:solidFill>
                  <a:prstClr val="black"/>
                </a:solidFill>
                <a:latin typeface="Calibri "/>
                <a:cs typeface="Arial" panose="020B0604020202020204" pitchFamily="34" charset="0"/>
              </a:rPr>
              <a:t>Presenter Notes</a:t>
            </a:r>
          </a:p>
          <a:p>
            <a:pPr marL="115970" indent="-115970" defTabSz="966511">
              <a:spcBef>
                <a:spcPts val="634"/>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There are 2 BFCC-QIOs that review quality-of-care concerns and beneficiary appeals—KEPRO and </a:t>
            </a:r>
            <a:r>
              <a:rPr lang="en-US" sz="1100" dirty="0" err="1">
                <a:solidFill>
                  <a:prstClr val="black"/>
                </a:solidFill>
                <a:latin typeface="Calibri "/>
                <a:cs typeface="Arial" panose="020B0604020202020204" pitchFamily="34" charset="0"/>
              </a:rPr>
              <a:t>Livanta</a:t>
            </a:r>
            <a:r>
              <a:rPr lang="en-US" sz="1100" dirty="0">
                <a:solidFill>
                  <a:prstClr val="black"/>
                </a:solidFill>
                <a:latin typeface="Calibri "/>
                <a:cs typeface="Arial" panose="020B0604020202020204" pitchFamily="34" charset="0"/>
              </a:rPr>
              <a:t>. </a:t>
            </a:r>
          </a:p>
          <a:p>
            <a:pPr marL="122177" indent="-122177" defTabSz="966511">
              <a:spcBef>
                <a:spcPts val="634"/>
              </a:spcBef>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There are 10 regions handled by KEPRO or </a:t>
            </a:r>
            <a:r>
              <a:rPr lang="en-US" sz="1100" dirty="0" err="1">
                <a:solidFill>
                  <a:prstClr val="black"/>
                </a:solidFill>
                <a:latin typeface="Calibri "/>
                <a:cs typeface="Arial" panose="020B0604020202020204" pitchFamily="34" charset="0"/>
              </a:rPr>
              <a:t>Livanta</a:t>
            </a:r>
            <a:r>
              <a:rPr lang="en-US" sz="1100" dirty="0">
                <a:solidFill>
                  <a:prstClr val="black"/>
                </a:solidFill>
                <a:latin typeface="Calibri "/>
                <a:cs typeface="Arial" panose="020B0604020202020204" pitchFamily="34" charset="0"/>
              </a:rPr>
              <a:t>:</a:t>
            </a:r>
          </a:p>
          <a:p>
            <a:pPr marL="244983" indent="-122493">
              <a:spcAft>
                <a:spcPts val="600"/>
              </a:spcAft>
              <a:buFont typeface="Arial" panose="020B0604020202020204" pitchFamily="34" charset="0"/>
              <a:buChar char="•"/>
              <a:defRPr/>
            </a:pPr>
            <a:r>
              <a:rPr lang="en-US" sz="1100" b="1" dirty="0">
                <a:solidFill>
                  <a:prstClr val="black"/>
                </a:solidFill>
                <a:latin typeface="Calibri "/>
                <a:cs typeface="Arial" panose="020B0604020202020204" pitchFamily="34" charset="0"/>
              </a:rPr>
              <a:t>KEPRO Area 1:</a:t>
            </a:r>
            <a:r>
              <a:rPr lang="en-US" sz="1100" dirty="0">
                <a:solidFill>
                  <a:prstClr val="black"/>
                </a:solidFill>
                <a:latin typeface="Calibri "/>
                <a:cs typeface="Arial" panose="020B0604020202020204" pitchFamily="34" charset="0"/>
              </a:rPr>
              <a:t> Connecticut, Maine, Massachusetts, New Hampshire, Rhode Island, and Vermont. Call 1-888-319-8452 (TTY: 1-855-843-4776), or visit </a:t>
            </a:r>
            <a:r>
              <a:rPr lang="en-US" sz="1100" dirty="0">
                <a:solidFill>
                  <a:prstClr val="black"/>
                </a:solidFill>
                <a:latin typeface="Calibri "/>
                <a:cs typeface="Arial" panose="020B0604020202020204" pitchFamily="34" charset="0"/>
                <a:hlinkClick r:id="rId3"/>
              </a:rPr>
              <a:t>qioprogram.org/locate-your-</a:t>
            </a:r>
            <a:r>
              <a:rPr lang="en-US" sz="1100" dirty="0" err="1">
                <a:solidFill>
                  <a:prstClr val="black"/>
                </a:solidFill>
                <a:latin typeface="Calibri "/>
                <a:cs typeface="Arial" panose="020B0604020202020204" pitchFamily="34" charset="0"/>
                <a:hlinkClick r:id="rId3"/>
              </a:rPr>
              <a:t>qio</a:t>
            </a:r>
            <a:r>
              <a:rPr lang="en-US" sz="1100" dirty="0">
                <a:solidFill>
                  <a:prstClr val="black"/>
                </a:solidFill>
                <a:latin typeface="Calibri "/>
                <a:cs typeface="Arial" panose="020B0604020202020204" pitchFamily="34" charset="0"/>
              </a:rPr>
              <a:t>.</a:t>
            </a:r>
          </a:p>
          <a:p>
            <a:pPr marL="244983" indent="-122493">
              <a:spcBef>
                <a:spcPts val="634"/>
              </a:spcBef>
              <a:spcAft>
                <a:spcPts val="600"/>
              </a:spcAft>
              <a:buFont typeface="Arial" panose="020B0604020202020204" pitchFamily="34" charset="0"/>
              <a:buChar char="•"/>
              <a:defRPr/>
            </a:pPr>
            <a:r>
              <a:rPr lang="en-US" sz="1100" b="1" dirty="0" err="1">
                <a:solidFill>
                  <a:prstClr val="black"/>
                </a:solidFill>
                <a:latin typeface="Calibri "/>
                <a:cs typeface="Arial" panose="020B0604020202020204" pitchFamily="34" charset="0"/>
              </a:rPr>
              <a:t>Livanta</a:t>
            </a:r>
            <a:r>
              <a:rPr lang="en-US" sz="1100" b="1" dirty="0">
                <a:solidFill>
                  <a:prstClr val="black"/>
                </a:solidFill>
                <a:latin typeface="Calibri "/>
                <a:cs typeface="Arial" panose="020B0604020202020204" pitchFamily="34" charset="0"/>
              </a:rPr>
              <a:t> Area 2: </a:t>
            </a:r>
            <a:r>
              <a:rPr lang="en-US" sz="1100" dirty="0">
                <a:solidFill>
                  <a:prstClr val="black"/>
                </a:solidFill>
                <a:latin typeface="Calibri "/>
                <a:cs typeface="Arial" panose="020B0604020202020204" pitchFamily="34" charset="0"/>
              </a:rPr>
              <a:t>New Jersey, New York, Puerto Rico, and the Virgin Islands. Call 1-866-815-5440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(TTY: 1-866-868-2289), or visit </a:t>
            </a:r>
            <a:r>
              <a:rPr lang="en-US" sz="1100" dirty="0">
                <a:solidFill>
                  <a:prstClr val="black"/>
                </a:solidFill>
                <a:latin typeface="Calibri "/>
                <a:cs typeface="Arial" panose="020B0604020202020204" pitchFamily="34" charset="0"/>
                <a:hlinkClick r:id="rId4"/>
              </a:rPr>
              <a:t>livantaqio.com/</a:t>
            </a:r>
            <a:r>
              <a:rPr lang="en-US" sz="1100" dirty="0" err="1">
                <a:solidFill>
                  <a:prstClr val="black"/>
                </a:solidFill>
                <a:latin typeface="Calibri "/>
                <a:cs typeface="Arial" panose="020B0604020202020204" pitchFamily="34" charset="0"/>
                <a:hlinkClick r:id="rId4"/>
              </a:rPr>
              <a:t>en</a:t>
            </a:r>
            <a:r>
              <a:rPr lang="en-US" sz="1100" dirty="0">
                <a:solidFill>
                  <a:prstClr val="black"/>
                </a:solidFill>
                <a:latin typeface="Calibri "/>
                <a:cs typeface="Arial" panose="020B0604020202020204" pitchFamily="34" charset="0"/>
              </a:rPr>
              <a:t>.</a:t>
            </a:r>
            <a:endParaRPr lang="en-US" sz="1100" b="1" dirty="0">
              <a:solidFill>
                <a:prstClr val="black"/>
              </a:solidFill>
              <a:latin typeface="Calibri "/>
              <a:cs typeface="Arial" panose="020B0604020202020204" pitchFamily="34" charset="0"/>
            </a:endParaRPr>
          </a:p>
          <a:p>
            <a:pPr marL="244983" indent="-122493">
              <a:spcBef>
                <a:spcPts val="634"/>
              </a:spcBef>
              <a:spcAft>
                <a:spcPts val="600"/>
              </a:spcAft>
              <a:buFont typeface="Arial" panose="020B0604020202020204" pitchFamily="34" charset="0"/>
              <a:buChar char="•"/>
              <a:defRPr/>
            </a:pPr>
            <a:r>
              <a:rPr lang="en-US" sz="1100" b="1" dirty="0" err="1">
                <a:solidFill>
                  <a:prstClr val="black"/>
                </a:solidFill>
                <a:latin typeface="Calibri "/>
                <a:cs typeface="Arial" panose="020B0604020202020204" pitchFamily="34" charset="0"/>
              </a:rPr>
              <a:t>Livanta</a:t>
            </a:r>
            <a:r>
              <a:rPr lang="en-US" sz="1100" b="1" dirty="0">
                <a:solidFill>
                  <a:prstClr val="black"/>
                </a:solidFill>
                <a:latin typeface="Calibri "/>
                <a:cs typeface="Arial" panose="020B0604020202020204" pitchFamily="34" charset="0"/>
              </a:rPr>
              <a:t> Area 3:</a:t>
            </a:r>
            <a:r>
              <a:rPr lang="en-US" sz="1100" dirty="0">
                <a:solidFill>
                  <a:prstClr val="black"/>
                </a:solidFill>
                <a:latin typeface="Calibri "/>
                <a:cs typeface="Arial" panose="020B0604020202020204" pitchFamily="34" charset="0"/>
              </a:rPr>
              <a:t> Delaware, District of Columbia, Maryland, Pennsylvania, Virginia, and West Virginia. Call 1-888-396-4646 (TTY: 1-888-985-2660), or visit </a:t>
            </a:r>
            <a:r>
              <a:rPr lang="en-US" sz="1100" dirty="0">
                <a:solidFill>
                  <a:prstClr val="black"/>
                </a:solidFill>
                <a:latin typeface="Calibri "/>
                <a:cs typeface="Arial" panose="020B0604020202020204" pitchFamily="34" charset="0"/>
                <a:hlinkClick r:id="rId4"/>
              </a:rPr>
              <a:t>livantaqio.com/</a:t>
            </a:r>
            <a:r>
              <a:rPr lang="en-US" sz="1100" dirty="0" err="1">
                <a:solidFill>
                  <a:prstClr val="black"/>
                </a:solidFill>
                <a:latin typeface="Calibri "/>
                <a:cs typeface="Arial" panose="020B0604020202020204" pitchFamily="34" charset="0"/>
                <a:hlinkClick r:id="rId4"/>
              </a:rPr>
              <a:t>en</a:t>
            </a:r>
            <a:r>
              <a:rPr lang="en-US" sz="1100" dirty="0">
                <a:solidFill>
                  <a:prstClr val="black"/>
                </a:solidFill>
                <a:latin typeface="Calibri "/>
                <a:cs typeface="Arial" panose="020B0604020202020204" pitchFamily="34" charset="0"/>
              </a:rPr>
              <a:t>. </a:t>
            </a:r>
          </a:p>
          <a:p>
            <a:pPr marL="244983" indent="-122493">
              <a:spcBef>
                <a:spcPts val="634"/>
              </a:spcBef>
              <a:spcAft>
                <a:spcPts val="600"/>
              </a:spcAft>
              <a:buFont typeface="Arial" panose="020B0604020202020204" pitchFamily="34" charset="0"/>
              <a:buChar char="•"/>
              <a:defRPr/>
            </a:pPr>
            <a:r>
              <a:rPr lang="en-US" sz="1100" b="1" dirty="0">
                <a:solidFill>
                  <a:prstClr val="black"/>
                </a:solidFill>
                <a:latin typeface="Calibri "/>
                <a:cs typeface="Arial" panose="020B0604020202020204" pitchFamily="34" charset="0"/>
              </a:rPr>
              <a:t>KEPRO Area 4:</a:t>
            </a:r>
            <a:r>
              <a:rPr lang="en-US" sz="1100" dirty="0">
                <a:solidFill>
                  <a:prstClr val="black"/>
                </a:solidFill>
                <a:latin typeface="Calibri "/>
                <a:cs typeface="Arial" panose="020B0604020202020204" pitchFamily="34" charset="0"/>
              </a:rPr>
              <a:t> Alabama, Florida, Georgia, Kentucky, Mississippi, North Carolina, South Carolina, and Tennessee. Call 1-888-317-0751 (TTY: 1-855-843-4776), or visit </a:t>
            </a:r>
            <a:r>
              <a:rPr lang="en-US" sz="1100" dirty="0">
                <a:solidFill>
                  <a:prstClr val="black"/>
                </a:solidFill>
                <a:latin typeface="Calibri "/>
                <a:cs typeface="Arial" panose="020B0604020202020204" pitchFamily="34" charset="0"/>
                <a:hlinkClick r:id="rId3"/>
              </a:rPr>
              <a:t>qioprogram.org/locate-your-</a:t>
            </a:r>
            <a:r>
              <a:rPr lang="en-US" sz="1100" dirty="0" err="1">
                <a:solidFill>
                  <a:prstClr val="black"/>
                </a:solidFill>
                <a:latin typeface="Calibri "/>
                <a:cs typeface="Arial" panose="020B0604020202020204" pitchFamily="34" charset="0"/>
                <a:hlinkClick r:id="rId3"/>
              </a:rPr>
              <a:t>qio</a:t>
            </a:r>
            <a:r>
              <a:rPr lang="en-US" sz="1100" dirty="0">
                <a:solidFill>
                  <a:prstClr val="black"/>
                </a:solidFill>
                <a:latin typeface="Calibri "/>
                <a:cs typeface="Arial" panose="020B0604020202020204" pitchFamily="34" charset="0"/>
              </a:rPr>
              <a:t>. </a:t>
            </a:r>
          </a:p>
          <a:p>
            <a:pPr marL="244983" indent="-122493">
              <a:spcBef>
                <a:spcPts val="634"/>
              </a:spcBef>
              <a:spcAft>
                <a:spcPts val="600"/>
              </a:spcAft>
              <a:buFont typeface="Arial" panose="020B0604020202020204" pitchFamily="34" charset="0"/>
              <a:buChar char="•"/>
              <a:defRPr/>
            </a:pPr>
            <a:r>
              <a:rPr lang="en-US" sz="1100" b="1" dirty="0" err="1">
                <a:solidFill>
                  <a:prstClr val="black"/>
                </a:solidFill>
                <a:latin typeface="Calibri "/>
                <a:cs typeface="Arial" panose="020B0604020202020204" pitchFamily="34" charset="0"/>
              </a:rPr>
              <a:t>Livanta</a:t>
            </a:r>
            <a:r>
              <a:rPr lang="en-US" sz="1100" b="1" dirty="0">
                <a:solidFill>
                  <a:prstClr val="black"/>
                </a:solidFill>
                <a:latin typeface="Calibri "/>
                <a:cs typeface="Arial" panose="020B0604020202020204" pitchFamily="34" charset="0"/>
              </a:rPr>
              <a:t> Area 5:</a:t>
            </a:r>
            <a:r>
              <a:rPr lang="en-US" sz="1100" dirty="0">
                <a:solidFill>
                  <a:prstClr val="black"/>
                </a:solidFill>
                <a:latin typeface="Calibri "/>
                <a:cs typeface="Arial" panose="020B0604020202020204" pitchFamily="34" charset="0"/>
              </a:rPr>
              <a:t> Illinois, Indiana, Michigan, Minnesota, Ohio, and Wisconsin. Call 1-888-524-9900 (TTY: 1-888-985-8775), or visit </a:t>
            </a:r>
            <a:r>
              <a:rPr lang="en-US" sz="1100" dirty="0">
                <a:solidFill>
                  <a:prstClr val="black"/>
                </a:solidFill>
                <a:latin typeface="Calibri "/>
                <a:cs typeface="Arial" panose="020B0604020202020204" pitchFamily="34" charset="0"/>
                <a:hlinkClick r:id="rId4"/>
              </a:rPr>
              <a:t>livantaqio.com/</a:t>
            </a:r>
            <a:r>
              <a:rPr lang="en-US" sz="1100" dirty="0" err="1">
                <a:solidFill>
                  <a:prstClr val="black"/>
                </a:solidFill>
                <a:latin typeface="Calibri "/>
                <a:cs typeface="Arial" panose="020B0604020202020204" pitchFamily="34" charset="0"/>
                <a:hlinkClick r:id="rId4"/>
              </a:rPr>
              <a:t>en</a:t>
            </a:r>
            <a:r>
              <a:rPr lang="en-US" sz="1100" dirty="0">
                <a:solidFill>
                  <a:prstClr val="black"/>
                </a:solidFill>
                <a:latin typeface="Calibri "/>
                <a:cs typeface="Arial" panose="020B0604020202020204" pitchFamily="34" charset="0"/>
              </a:rPr>
              <a:t>.</a:t>
            </a:r>
          </a:p>
          <a:p>
            <a:pPr marL="244983" indent="-122493">
              <a:spcBef>
                <a:spcPts val="634"/>
              </a:spcBef>
              <a:spcAft>
                <a:spcPts val="600"/>
              </a:spcAft>
              <a:buFont typeface="Arial" panose="020B0604020202020204" pitchFamily="34" charset="0"/>
              <a:buChar char="•"/>
              <a:defRPr/>
            </a:pPr>
            <a:r>
              <a:rPr lang="en-US" sz="1100" b="1" dirty="0">
                <a:solidFill>
                  <a:prstClr val="black"/>
                </a:solidFill>
                <a:latin typeface="Calibri "/>
                <a:cs typeface="Arial" panose="020B0604020202020204" pitchFamily="34" charset="0"/>
              </a:rPr>
              <a:t>KEPRO Area 6:</a:t>
            </a:r>
            <a:r>
              <a:rPr lang="en-US" sz="1100" dirty="0">
                <a:solidFill>
                  <a:prstClr val="black"/>
                </a:solidFill>
                <a:latin typeface="Calibri "/>
                <a:cs typeface="Arial" panose="020B0604020202020204" pitchFamily="34" charset="0"/>
              </a:rPr>
              <a:t> Arkansas, Louisiana, New Mexico, Oklahoma, and Texas. Call 1-888-315-0636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(TTY: 1-855-843-4776), or visit </a:t>
            </a:r>
            <a:r>
              <a:rPr lang="en-US" sz="1100" dirty="0">
                <a:solidFill>
                  <a:prstClr val="black"/>
                </a:solidFill>
                <a:latin typeface="Calibri "/>
                <a:cs typeface="Arial" panose="020B0604020202020204" pitchFamily="34" charset="0"/>
                <a:hlinkClick r:id="rId3"/>
              </a:rPr>
              <a:t>qioprogram.org/locate-your-</a:t>
            </a:r>
            <a:r>
              <a:rPr lang="en-US" sz="1100" dirty="0" err="1">
                <a:solidFill>
                  <a:prstClr val="black"/>
                </a:solidFill>
                <a:latin typeface="Calibri "/>
                <a:cs typeface="Arial" panose="020B0604020202020204" pitchFamily="34" charset="0"/>
                <a:hlinkClick r:id="rId3"/>
              </a:rPr>
              <a:t>qio</a:t>
            </a:r>
            <a:r>
              <a:rPr lang="en-US" sz="1100" dirty="0">
                <a:solidFill>
                  <a:prstClr val="black"/>
                </a:solidFill>
                <a:latin typeface="Calibri "/>
                <a:cs typeface="Arial" panose="020B0604020202020204" pitchFamily="34" charset="0"/>
              </a:rPr>
              <a:t>. </a:t>
            </a:r>
          </a:p>
          <a:p>
            <a:pPr marL="244983" indent="-122493">
              <a:spcBef>
                <a:spcPts val="634"/>
              </a:spcBef>
              <a:spcAft>
                <a:spcPts val="600"/>
              </a:spcAft>
              <a:buFont typeface="Arial" panose="020B0604020202020204" pitchFamily="34" charset="0"/>
              <a:buChar char="•"/>
              <a:defRPr/>
            </a:pPr>
            <a:r>
              <a:rPr lang="en-US" sz="1100" b="1" dirty="0" err="1">
                <a:solidFill>
                  <a:prstClr val="black"/>
                </a:solidFill>
                <a:latin typeface="Calibri "/>
                <a:cs typeface="Arial" panose="020B0604020202020204" pitchFamily="34" charset="0"/>
              </a:rPr>
              <a:t>Livanta</a:t>
            </a:r>
            <a:r>
              <a:rPr lang="en-US" sz="1100" b="1" dirty="0">
                <a:solidFill>
                  <a:prstClr val="black"/>
                </a:solidFill>
                <a:latin typeface="Calibri "/>
                <a:cs typeface="Arial" panose="020B0604020202020204" pitchFamily="34" charset="0"/>
              </a:rPr>
              <a:t> Area 7: </a:t>
            </a:r>
            <a:r>
              <a:rPr lang="en-US" sz="1100" dirty="0">
                <a:solidFill>
                  <a:prstClr val="black"/>
                </a:solidFill>
                <a:latin typeface="Calibri "/>
                <a:cs typeface="Arial" panose="020B0604020202020204" pitchFamily="34" charset="0"/>
              </a:rPr>
              <a:t>Iowa, Kansas, Missouri, and Nebraska. Call 1-888-755-5580 (TTY: 1- 888-985-9295), or visit</a:t>
            </a:r>
            <a:r>
              <a:rPr lang="en-US" sz="1100" dirty="0">
                <a:solidFill>
                  <a:prstClr val="black"/>
                </a:solidFill>
                <a:latin typeface="Calibri "/>
                <a:cs typeface="Arial" panose="020B0604020202020204" pitchFamily="34" charset="0"/>
                <a:hlinkClick r:id="rId4"/>
              </a:rPr>
              <a:t> livantaqio.com/</a:t>
            </a:r>
            <a:r>
              <a:rPr lang="en-US" sz="1100" dirty="0" err="1">
                <a:solidFill>
                  <a:prstClr val="black"/>
                </a:solidFill>
                <a:latin typeface="Calibri "/>
                <a:cs typeface="Arial" panose="020B0604020202020204" pitchFamily="34" charset="0"/>
                <a:hlinkClick r:id="rId4"/>
              </a:rPr>
              <a:t>en</a:t>
            </a:r>
            <a:r>
              <a:rPr lang="en-US" sz="1100" dirty="0">
                <a:solidFill>
                  <a:prstClr val="black"/>
                </a:solidFill>
                <a:latin typeface="Calibri "/>
                <a:cs typeface="Arial" panose="020B0604020202020204" pitchFamily="34" charset="0"/>
              </a:rPr>
              <a:t>. </a:t>
            </a:r>
            <a:endParaRPr lang="en-US" sz="1100" b="1" dirty="0">
              <a:solidFill>
                <a:prstClr val="black"/>
              </a:solidFill>
              <a:latin typeface="Calibri "/>
              <a:cs typeface="Arial" panose="020B0604020202020204" pitchFamily="34" charset="0"/>
            </a:endParaRPr>
          </a:p>
          <a:p>
            <a:pPr marL="244983" indent="-122493">
              <a:spcBef>
                <a:spcPts val="634"/>
              </a:spcBef>
              <a:spcAft>
                <a:spcPts val="600"/>
              </a:spcAft>
              <a:buFont typeface="Arial" panose="020B0604020202020204" pitchFamily="34" charset="0"/>
              <a:buChar char="•"/>
              <a:defRPr/>
            </a:pPr>
            <a:r>
              <a:rPr lang="en-US" sz="1100" b="1" dirty="0">
                <a:solidFill>
                  <a:prstClr val="black"/>
                </a:solidFill>
                <a:latin typeface="Calibri "/>
                <a:cs typeface="Arial" panose="020B0604020202020204" pitchFamily="34" charset="0"/>
              </a:rPr>
              <a:t>KEPRO Area 8: </a:t>
            </a:r>
            <a:r>
              <a:rPr lang="en-US" sz="1100" dirty="0">
                <a:solidFill>
                  <a:prstClr val="black"/>
                </a:solidFill>
                <a:latin typeface="Calibri "/>
                <a:cs typeface="Arial" panose="020B0604020202020204" pitchFamily="34" charset="0"/>
              </a:rPr>
              <a:t>Colorado, Montana, North Dakota, South Dakota, Utah, and Wyoming.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Call 1-888-317-0891 (TTY: 1-855-843-4776), or visit </a:t>
            </a:r>
            <a:r>
              <a:rPr lang="en-US" sz="1100" dirty="0">
                <a:solidFill>
                  <a:prstClr val="black"/>
                </a:solidFill>
                <a:latin typeface="Calibri "/>
                <a:cs typeface="Arial" panose="020B0604020202020204" pitchFamily="34" charset="0"/>
                <a:hlinkClick r:id="rId3"/>
              </a:rPr>
              <a:t>qioprogram.org/locate-your-</a:t>
            </a:r>
            <a:r>
              <a:rPr lang="en-US" sz="1100" dirty="0" err="1">
                <a:solidFill>
                  <a:prstClr val="black"/>
                </a:solidFill>
                <a:latin typeface="Calibri "/>
                <a:cs typeface="Arial" panose="020B0604020202020204" pitchFamily="34" charset="0"/>
                <a:hlinkClick r:id="rId3"/>
              </a:rPr>
              <a:t>qio</a:t>
            </a:r>
            <a:r>
              <a:rPr lang="en-US" sz="1100" dirty="0">
                <a:solidFill>
                  <a:prstClr val="black"/>
                </a:solidFill>
                <a:latin typeface="Calibri "/>
                <a:cs typeface="Arial" panose="020B0604020202020204" pitchFamily="34" charset="0"/>
              </a:rPr>
              <a:t>. </a:t>
            </a:r>
            <a:endParaRPr lang="en-US" sz="1100" b="1" dirty="0">
              <a:solidFill>
                <a:prstClr val="black"/>
              </a:solidFill>
              <a:latin typeface="Calibri "/>
              <a:cs typeface="Arial" panose="020B0604020202020204" pitchFamily="34" charset="0"/>
            </a:endParaRPr>
          </a:p>
          <a:p>
            <a:pPr marL="244983" indent="-122493">
              <a:spcBef>
                <a:spcPts val="634"/>
              </a:spcBef>
              <a:spcAft>
                <a:spcPts val="600"/>
              </a:spcAft>
              <a:buFont typeface="Arial" panose="020B0604020202020204" pitchFamily="34" charset="0"/>
              <a:buChar char="•"/>
              <a:defRPr/>
            </a:pPr>
            <a:r>
              <a:rPr lang="en-US" sz="1100" b="1" dirty="0" err="1">
                <a:solidFill>
                  <a:prstClr val="black"/>
                </a:solidFill>
                <a:latin typeface="Calibri "/>
                <a:cs typeface="Arial" panose="020B0604020202020204" pitchFamily="34" charset="0"/>
              </a:rPr>
              <a:t>Livanta</a:t>
            </a:r>
            <a:r>
              <a:rPr lang="en-US" sz="1100" b="1" dirty="0">
                <a:solidFill>
                  <a:prstClr val="black"/>
                </a:solidFill>
                <a:latin typeface="Calibri "/>
                <a:cs typeface="Arial" panose="020B0604020202020204" pitchFamily="34" charset="0"/>
              </a:rPr>
              <a:t> Area 9:</a:t>
            </a:r>
            <a:r>
              <a:rPr lang="en-US" sz="1100" dirty="0">
                <a:solidFill>
                  <a:prstClr val="black"/>
                </a:solidFill>
                <a:latin typeface="Calibri "/>
                <a:cs typeface="Arial" panose="020B0604020202020204" pitchFamily="34" charset="0"/>
              </a:rPr>
              <a:t> Arizona, California, Hawaii, Nevada, and the Pacific Islands. Call 1-877-588-1123 (TTY: 1-855-887-6668), or visit</a:t>
            </a:r>
            <a:r>
              <a:rPr lang="en-US" sz="1100" dirty="0">
                <a:solidFill>
                  <a:prstClr val="black"/>
                </a:solidFill>
                <a:latin typeface="Calibri "/>
                <a:cs typeface="Arial" panose="020B0604020202020204" pitchFamily="34" charset="0"/>
                <a:hlinkClick r:id="rId4"/>
              </a:rPr>
              <a:t> livantaqio.com/</a:t>
            </a:r>
            <a:r>
              <a:rPr lang="en-US" sz="1100" dirty="0" err="1">
                <a:solidFill>
                  <a:prstClr val="black"/>
                </a:solidFill>
                <a:latin typeface="Calibri "/>
                <a:cs typeface="Arial" panose="020B0604020202020204" pitchFamily="34" charset="0"/>
                <a:hlinkClick r:id="rId4"/>
              </a:rPr>
              <a:t>en</a:t>
            </a:r>
            <a:r>
              <a:rPr lang="en-US" sz="1100" dirty="0">
                <a:solidFill>
                  <a:prstClr val="black"/>
                </a:solidFill>
                <a:latin typeface="Calibri "/>
                <a:cs typeface="Arial" panose="020B0604020202020204" pitchFamily="34" charset="0"/>
              </a:rPr>
              <a:t>.</a:t>
            </a:r>
            <a:endParaRPr lang="en-US" sz="1100" b="1" dirty="0">
              <a:solidFill>
                <a:prstClr val="black"/>
              </a:solidFill>
              <a:latin typeface="Calibri "/>
              <a:cs typeface="Arial" panose="020B0604020202020204" pitchFamily="34" charset="0"/>
            </a:endParaRPr>
          </a:p>
          <a:p>
            <a:pPr marL="244983" indent="-122493">
              <a:spcBef>
                <a:spcPts val="634"/>
              </a:spcBef>
              <a:spcAft>
                <a:spcPts val="600"/>
              </a:spcAft>
              <a:buFont typeface="Arial" panose="020B0604020202020204" pitchFamily="34" charset="0"/>
              <a:buChar char="•"/>
              <a:defRPr/>
            </a:pPr>
            <a:r>
              <a:rPr lang="en-US" sz="1100" b="1" dirty="0">
                <a:solidFill>
                  <a:prstClr val="black"/>
                </a:solidFill>
                <a:latin typeface="Calibri "/>
                <a:cs typeface="Arial" panose="020B0604020202020204" pitchFamily="34" charset="0"/>
              </a:rPr>
              <a:t>KEPRO Area 10:</a:t>
            </a:r>
            <a:r>
              <a:rPr lang="en-US" sz="1100" dirty="0">
                <a:solidFill>
                  <a:prstClr val="black"/>
                </a:solidFill>
                <a:latin typeface="Calibri "/>
                <a:cs typeface="Arial" panose="020B0604020202020204" pitchFamily="34" charset="0"/>
              </a:rPr>
              <a:t> Alaska, Idaho, Oregon, and Washington State. Call 1-888-305-6759 </a:t>
            </a: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(TTY: 1-855-843-4776), or visit </a:t>
            </a:r>
            <a:r>
              <a:rPr lang="en-US" sz="1100" dirty="0">
                <a:solidFill>
                  <a:prstClr val="black"/>
                </a:solidFill>
                <a:latin typeface="Calibri "/>
                <a:cs typeface="Arial" panose="020B0604020202020204" pitchFamily="34" charset="0"/>
                <a:hlinkClick r:id="rId3"/>
              </a:rPr>
              <a:t>qioprogram.org/locate-your-</a:t>
            </a:r>
            <a:r>
              <a:rPr lang="en-US" sz="1100" dirty="0" err="1">
                <a:solidFill>
                  <a:prstClr val="black"/>
                </a:solidFill>
                <a:latin typeface="Calibri "/>
                <a:cs typeface="Arial" panose="020B0604020202020204" pitchFamily="34" charset="0"/>
                <a:hlinkClick r:id="rId3"/>
              </a:rPr>
              <a:t>qio</a:t>
            </a:r>
            <a:r>
              <a:rPr lang="en-US" sz="1100" dirty="0">
                <a:solidFill>
                  <a:prstClr val="black"/>
                </a:solidFill>
                <a:latin typeface="Calibri "/>
                <a:cs typeface="Arial" panose="020B0604020202020204" pitchFamily="34" charset="0"/>
              </a:rPr>
              <a:t>. </a:t>
            </a:r>
            <a:endParaRPr lang="en-US" sz="1100" b="1"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71043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6107" y="3757507"/>
            <a:ext cx="6969759" cy="5290240"/>
          </a:xfrm>
        </p:spPr>
        <p:txBody>
          <a:bodyPr/>
          <a:lstStyle/>
          <a:p>
            <a:pPr defTabSz="966511">
              <a:spcAft>
                <a:spcPts val="600"/>
              </a:spcAft>
              <a:defRPr/>
            </a:pPr>
            <a:r>
              <a:rPr lang="en-US" b="1" dirty="0">
                <a:solidFill>
                  <a:prstClr val="black"/>
                </a:solidFill>
                <a:latin typeface="Calibri "/>
              </a:rPr>
              <a:t>This slide has animation.</a:t>
            </a:r>
            <a:endParaRPr lang="en-US" dirty="0">
              <a:solidFill>
                <a:prstClr val="black"/>
              </a:solidFill>
              <a:latin typeface="Calibri "/>
            </a:endParaRPr>
          </a:p>
          <a:p>
            <a:pPr defTabSz="966511">
              <a:spcAft>
                <a:spcPts val="600"/>
              </a:spcAft>
              <a:defRPr/>
            </a:pPr>
            <a:r>
              <a:rPr lang="en-US" b="1" dirty="0">
                <a:solidFill>
                  <a:prstClr val="black"/>
                </a:solidFill>
                <a:latin typeface="Calibri "/>
              </a:rPr>
              <a:t>Presenter Notes</a:t>
            </a:r>
          </a:p>
          <a:p>
            <a:pPr defTabSz="966511">
              <a:spcAft>
                <a:spcPts val="600"/>
              </a:spcAft>
              <a:defRPr/>
            </a:pPr>
            <a:r>
              <a:rPr lang="en-US" dirty="0">
                <a:solidFill>
                  <a:prstClr val="black"/>
                </a:solidFill>
                <a:latin typeface="Calibri "/>
              </a:rPr>
              <a:t>If you’re in a Medicare Advantage Plan or other Medicare health plan, in addition to the rights and protections previously listed for everyone with Medicare, you also have the right to:</a:t>
            </a:r>
          </a:p>
          <a:p>
            <a:pPr marL="122493" lvl="1" indent="-122493" defTabSz="966511">
              <a:spcBef>
                <a:spcPts val="0"/>
              </a:spcBef>
              <a:spcAft>
                <a:spcPts val="600"/>
              </a:spcAft>
              <a:buFont typeface="Wingdings" panose="05000000000000000000" pitchFamily="2" charset="2"/>
              <a:buChar char="§"/>
              <a:defRPr/>
            </a:pPr>
            <a:r>
              <a:rPr lang="en-US" b="1" dirty="0">
                <a:solidFill>
                  <a:prstClr val="black"/>
                </a:solidFill>
                <a:latin typeface="Calibri "/>
              </a:rPr>
              <a:t>Choose health care providers within the plan’s network </a:t>
            </a:r>
            <a:r>
              <a:rPr lang="en-US" dirty="0">
                <a:solidFill>
                  <a:prstClr val="black"/>
                </a:solidFill>
                <a:latin typeface="Calibri "/>
              </a:rPr>
              <a:t>(if they have one), so you can get the health care you need.</a:t>
            </a:r>
          </a:p>
          <a:p>
            <a:pPr marL="122493" lvl="1" indent="-122493" defTabSz="966511">
              <a:spcBef>
                <a:spcPts val="0"/>
              </a:spcBef>
              <a:spcAft>
                <a:spcPts val="600"/>
              </a:spcAft>
              <a:buFont typeface="Wingdings" panose="05000000000000000000" pitchFamily="2" charset="2"/>
              <a:buChar char="§"/>
              <a:defRPr/>
            </a:pPr>
            <a:r>
              <a:rPr lang="en-US" b="1" dirty="0">
                <a:solidFill>
                  <a:prstClr val="black"/>
                </a:solidFill>
                <a:latin typeface="Calibri "/>
              </a:rPr>
              <a:t>Get a treatment plan from your doctor </a:t>
            </a:r>
            <a:r>
              <a:rPr lang="en-US" dirty="0">
                <a:solidFill>
                  <a:prstClr val="black"/>
                </a:solidFill>
                <a:latin typeface="Calibri "/>
              </a:rPr>
              <a:t>if you have a complex or serious medical condition. A treatment plan lets you directly visit a specialist within the plan’s network as many times as you and your doctor think you need. Women have the right to go directly to a women’s health care specialist within the plan’s network without a referral for routine and preventive health care services, like mammograms and cervical and vaginal cancer screenings.</a:t>
            </a:r>
          </a:p>
          <a:p>
            <a:pPr marL="122493" lvl="1" indent="-122493" defTabSz="966511">
              <a:spcBef>
                <a:spcPts val="0"/>
              </a:spcBef>
              <a:spcAft>
                <a:spcPts val="600"/>
              </a:spcAft>
              <a:buFont typeface="Wingdings" panose="05000000000000000000" pitchFamily="2" charset="2"/>
              <a:buChar char="§"/>
              <a:defRPr/>
            </a:pPr>
            <a:r>
              <a:rPr lang="en-US" b="1" dirty="0">
                <a:solidFill>
                  <a:prstClr val="black"/>
                </a:solidFill>
                <a:latin typeface="Calibri "/>
              </a:rPr>
              <a:t>Know how your doctors are paid. </a:t>
            </a:r>
            <a:r>
              <a:rPr lang="en-US" dirty="0">
                <a:solidFill>
                  <a:prstClr val="black"/>
                </a:solidFill>
                <a:latin typeface="Calibri "/>
              </a:rPr>
              <a:t>When you ask your plan how it pays its doctors, the plan must tell you. Medicare doesn’t allow a plan to pay doctors in a way that could interfere with you getting the care you need.</a:t>
            </a:r>
          </a:p>
          <a:p>
            <a:pPr marL="122493" lvl="2" indent="-122493" defTabSz="966511">
              <a:spcBef>
                <a:spcPts val="0"/>
              </a:spcBef>
              <a:spcAft>
                <a:spcPts val="600"/>
              </a:spcAft>
              <a:buSzTx/>
              <a:buFont typeface="Wingdings" pitchFamily="2" charset="2"/>
              <a:buChar char="§"/>
              <a:defRPr/>
            </a:pPr>
            <a:r>
              <a:rPr lang="en-US" b="1" dirty="0">
                <a:solidFill>
                  <a:prstClr val="black"/>
                </a:solidFill>
                <a:latin typeface="Calibri "/>
              </a:rPr>
              <a:t>Get a coverage decision or coverage information from your plan </a:t>
            </a:r>
            <a:r>
              <a:rPr lang="en-US" dirty="0">
                <a:solidFill>
                  <a:prstClr val="black"/>
                </a:solidFill>
                <a:latin typeface="Calibri "/>
              </a:rPr>
              <a:t>before getting services. You can call your plan before you get an item, service, or supply to find out if it’s covered. You can also call your plan with questions about home health care rights and protections and other coverage information.</a:t>
            </a:r>
          </a:p>
          <a:p>
            <a:pPr marL="122493" lvl="1" indent="-122493" defTabSz="966511">
              <a:spcBef>
                <a:spcPts val="0"/>
              </a:spcBef>
              <a:spcAft>
                <a:spcPts val="600"/>
              </a:spcAft>
              <a:buFont typeface="Wingdings" panose="05000000000000000000" pitchFamily="2" charset="2"/>
              <a:buChar char="§"/>
              <a:defRPr/>
            </a:pPr>
            <a:r>
              <a:rPr lang="en-US" b="1" dirty="0">
                <a:solidFill>
                  <a:prstClr val="black"/>
                </a:solidFill>
                <a:latin typeface="Calibri "/>
              </a:rPr>
              <a:t>Request an appeal </a:t>
            </a:r>
            <a:r>
              <a:rPr lang="en-US" dirty="0">
                <a:solidFill>
                  <a:prstClr val="black"/>
                </a:solidFill>
                <a:latin typeface="Calibri "/>
              </a:rPr>
              <a:t>to resolve differences with your plan. You have the right to ask your plan to provide or pay for an item or service you think should be covered. If your plan denies your request, you can appeal. </a:t>
            </a:r>
          </a:p>
          <a:p>
            <a:pPr marL="122493" lvl="2" indent="-122493" defTabSz="966511">
              <a:spcBef>
                <a:spcPts val="0"/>
              </a:spcBef>
              <a:spcAft>
                <a:spcPts val="600"/>
              </a:spcAft>
              <a:buSzTx/>
              <a:buFont typeface="Wingdings" pitchFamily="2" charset="2"/>
              <a:buChar char="§"/>
              <a:defRPr/>
            </a:pPr>
            <a:r>
              <a:rPr lang="en-US" b="1" dirty="0">
                <a:solidFill>
                  <a:prstClr val="black"/>
                </a:solidFill>
                <a:latin typeface="Calibri "/>
              </a:rPr>
              <a:t>File a complaint (also called a “grievance”) </a:t>
            </a:r>
            <a:r>
              <a:rPr lang="en-US" dirty="0">
                <a:solidFill>
                  <a:prstClr val="black"/>
                </a:solidFill>
                <a:latin typeface="Calibri "/>
              </a:rPr>
              <a:t>about other concerns or problems with your plan, like your plan’s hours of operation or if there aren’t enough specialists to meet your needs.</a:t>
            </a:r>
          </a:p>
          <a:p>
            <a:pPr marL="0" lvl="1" defTabSz="966511">
              <a:spcBef>
                <a:spcPts val="0"/>
              </a:spcBef>
              <a:spcAft>
                <a:spcPts val="600"/>
              </a:spcAft>
              <a:defRPr/>
            </a:pPr>
            <a:endParaRPr lang="en-US" dirty="0">
              <a:solidFill>
                <a:prstClr val="black"/>
              </a:solidFill>
              <a:latin typeface="Calibri "/>
            </a:endParaRPr>
          </a:p>
          <a:p>
            <a:pPr>
              <a:spcAft>
                <a:spcPts val="600"/>
              </a:spcAft>
            </a:pPr>
            <a:endParaRPr lang="en-US" dirty="0">
              <a:latin typeface="Calibri "/>
            </a:endParaRPr>
          </a:p>
        </p:txBody>
      </p:sp>
    </p:spTree>
    <p:extLst>
      <p:ext uri="{BB962C8B-B14F-4D97-AF65-F5344CB8AC3E}">
        <p14:creationId xmlns:p14="http://schemas.microsoft.com/office/powerpoint/2010/main" val="2317172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8"/>
            <a:ext cx="5958037" cy="5144347"/>
          </a:xfrm>
        </p:spPr>
        <p:txBody>
          <a:bodyPr/>
          <a:lstStyle/>
          <a:p>
            <a:pPr defTabSz="966511">
              <a:spcBef>
                <a:spcPts val="634"/>
              </a:spcBef>
              <a:spcAft>
                <a:spcPts val="600"/>
              </a:spcAft>
              <a:defRPr/>
            </a:pPr>
            <a:r>
              <a:rPr lang="en-US" b="1" dirty="0">
                <a:solidFill>
                  <a:prstClr val="black"/>
                </a:solidFill>
              </a:rPr>
              <a:t>This slide has animation.</a:t>
            </a:r>
            <a:endParaRPr lang="en-US" dirty="0">
              <a:solidFill>
                <a:prstClr val="black"/>
              </a:solidFill>
            </a:endParaRPr>
          </a:p>
          <a:p>
            <a:pPr defTabSz="966511">
              <a:spcBef>
                <a:spcPts val="617"/>
              </a:spcBef>
              <a:spcAft>
                <a:spcPts val="600"/>
              </a:spcAft>
              <a:defRPr/>
            </a:pPr>
            <a:r>
              <a:rPr lang="en-US" b="1" dirty="0">
                <a:solidFill>
                  <a:prstClr val="black"/>
                </a:solidFill>
              </a:rPr>
              <a:t>Presenter Notes</a:t>
            </a:r>
          </a:p>
          <a:p>
            <a:pPr defTabSz="966511">
              <a:spcBef>
                <a:spcPts val="617"/>
              </a:spcBef>
              <a:spcAft>
                <a:spcPts val="600"/>
              </a:spcAft>
              <a:defRPr/>
            </a:pPr>
            <a:r>
              <a:rPr lang="en-US" dirty="0">
                <a:solidFill>
                  <a:prstClr val="black"/>
                </a:solidFill>
              </a:rPr>
              <a:t>In addition to the rights all people with Medicare have, if you have a Medicare drug plan or a Medicare Advantage Plan with drug coverage, you have the right to:</a:t>
            </a:r>
          </a:p>
          <a:p>
            <a:pPr marL="120870" indent="-120870" defTabSz="966511">
              <a:spcBef>
                <a:spcPts val="617"/>
              </a:spcBef>
              <a:spcAft>
                <a:spcPts val="600"/>
              </a:spcAft>
              <a:buFont typeface="Wingdings" panose="05000000000000000000" pitchFamily="2" charset="2"/>
              <a:buChar char="§"/>
              <a:defRPr/>
            </a:pPr>
            <a:r>
              <a:rPr lang="en-US" dirty="0">
                <a:solidFill>
                  <a:prstClr val="black"/>
                </a:solidFill>
              </a:rPr>
              <a:t>Request a coverage determination or appeal to resolve differences with your plan. If your pharmacist, doctor, or other prescriber tells you that your plan won’t cover a drug you think should be covered, or it will cover the drug at a higher cost than you think you’re required to pay, you can request a coverage determination from your plan. If your plan denies your request, you have the right to appeal that decision.</a:t>
            </a:r>
          </a:p>
          <a:p>
            <a:pPr marL="120870" indent="-120870" defTabSz="966511">
              <a:spcBef>
                <a:spcPts val="617"/>
              </a:spcBef>
              <a:spcAft>
                <a:spcPts val="600"/>
              </a:spcAft>
              <a:buFont typeface="Wingdings" panose="05000000000000000000" pitchFamily="2" charset="2"/>
              <a:buChar char="§"/>
              <a:defRPr/>
            </a:pPr>
            <a:r>
              <a:rPr lang="en-US" dirty="0">
                <a:solidFill>
                  <a:prstClr val="black"/>
                </a:solidFill>
              </a:rPr>
              <a:t>File a complaint (also called a “grievance”) with the plan. You can file a complaint if you have concerns about the quality of care or other services you get from a Medicare provider.</a:t>
            </a:r>
          </a:p>
          <a:p>
            <a:pPr marL="120870" indent="-120870" defTabSz="966511">
              <a:spcBef>
                <a:spcPts val="617"/>
              </a:spcBef>
              <a:spcAft>
                <a:spcPts val="600"/>
              </a:spcAft>
              <a:buFont typeface="Wingdings" panose="05000000000000000000" pitchFamily="2" charset="2"/>
              <a:buChar char="§"/>
              <a:defRPr/>
            </a:pPr>
            <a:r>
              <a:rPr lang="en-US" dirty="0">
                <a:solidFill>
                  <a:prstClr val="black"/>
                </a:solidFill>
              </a:rPr>
              <a:t>Have the privacy of your health and drug information protected.</a:t>
            </a:r>
          </a:p>
          <a:p>
            <a:pPr defTabSz="966511">
              <a:spcBef>
                <a:spcPts val="617"/>
              </a:spcBef>
              <a:spcAft>
                <a:spcPts val="600"/>
              </a:spcAft>
              <a:defRPr/>
            </a:pPr>
            <a:r>
              <a:rPr lang="en-US" dirty="0">
                <a:solidFill>
                  <a:prstClr val="black"/>
                </a:solidFill>
              </a:rPr>
              <a:t>For detailed information about additional protections, go to the Medicare Prescription Drug Benefit Manual and review Chapter 5: Benefits and Beneficiary Protections (</a:t>
            </a:r>
            <a:r>
              <a:rPr lang="en-US" dirty="0">
                <a:solidFill>
                  <a:prstClr val="black"/>
                </a:solidFill>
                <a:hlinkClick r:id="rId3"/>
              </a:rPr>
              <a:t>CMS.gov/Medicare/Prescription-Drug-Coverage/</a:t>
            </a:r>
            <a:r>
              <a:rPr lang="en-US" dirty="0" err="1">
                <a:solidFill>
                  <a:prstClr val="black"/>
                </a:solidFill>
                <a:hlinkClick r:id="rId3"/>
              </a:rPr>
              <a:t>PrescriptionDrugCovContra</a:t>
            </a:r>
            <a:r>
              <a:rPr lang="en-US" dirty="0">
                <a:solidFill>
                  <a:prstClr val="black"/>
                </a:solidFill>
                <a:hlinkClick r:id="rId3"/>
              </a:rPr>
              <a:t>/Downloads/MemoPDBManualChapter5_093011.pdf</a:t>
            </a:r>
            <a:r>
              <a:rPr lang="en-US" dirty="0">
                <a:solidFill>
                  <a:prstClr val="black"/>
                </a:solidFill>
              </a:rPr>
              <a:t>) and Chapter 6: Part D Drugs and Formulary Requirements (</a:t>
            </a:r>
            <a:r>
              <a:rPr lang="en-US" dirty="0">
                <a:solidFill>
                  <a:prstClr val="black"/>
                </a:solidFill>
                <a:hlinkClick r:id="rId4"/>
              </a:rPr>
              <a:t>CMS.gov/Medicare/Prescription-Drug-Coverage/</a:t>
            </a:r>
            <a:r>
              <a:rPr lang="en-US" dirty="0" err="1">
                <a:solidFill>
                  <a:prstClr val="black"/>
                </a:solidFill>
                <a:hlinkClick r:id="rId4"/>
              </a:rPr>
              <a:t>PrescriptionDrugCovContra</a:t>
            </a:r>
            <a:r>
              <a:rPr lang="en-US" dirty="0">
                <a:solidFill>
                  <a:prstClr val="black"/>
                </a:solidFill>
                <a:hlinkClick r:id="rId4"/>
              </a:rPr>
              <a:t>/Downloads/Part-D-Benefits-Manual-Chapter-6.pdf</a:t>
            </a:r>
            <a:r>
              <a:rPr lang="en-US" dirty="0">
                <a:solidFill>
                  <a:prstClr val="black"/>
                </a:solidFill>
              </a:rPr>
              <a:t>). You can also visit </a:t>
            </a:r>
            <a:r>
              <a:rPr lang="en-US" u="sng" dirty="0">
                <a:hlinkClick r:id="rId5"/>
              </a:rPr>
              <a:t>Medicare.gov/publications</a:t>
            </a:r>
            <a:r>
              <a:rPr lang="en-US" dirty="0">
                <a:solidFill>
                  <a:prstClr val="black"/>
                </a:solidFill>
              </a:rPr>
              <a:t> to review “Your Guide to Medicare Prescription Drug Coverage” (CMS Product No. 11109) to learn more about your rights and how to appeal. </a:t>
            </a:r>
            <a:endParaRPr lang="en-US" dirty="0"/>
          </a:p>
          <a:p>
            <a:pPr>
              <a:spcAft>
                <a:spcPts val="600"/>
              </a:spcAft>
            </a:pPr>
            <a:endParaRPr lang="en-US" dirty="0"/>
          </a:p>
        </p:txBody>
      </p:sp>
    </p:spTree>
    <p:extLst>
      <p:ext uri="{BB962C8B-B14F-4D97-AF65-F5344CB8AC3E}">
        <p14:creationId xmlns:p14="http://schemas.microsoft.com/office/powerpoint/2010/main" val="4267937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indent="-180528" defTabSz="969439">
              <a:spcAft>
                <a:spcPts val="600"/>
              </a:spcAft>
              <a:defRPr/>
            </a:pPr>
            <a:r>
              <a:rPr lang="en-US" b="1" dirty="0">
                <a:solidFill>
                  <a:prstClr val="black"/>
                </a:solidFill>
                <a:latin typeface="Calibri "/>
                <a:cs typeface="Arial" panose="020B0604020202020204" pitchFamily="34" charset="0"/>
              </a:rPr>
              <a:t>Presenter Notes</a:t>
            </a:r>
          </a:p>
          <a:p>
            <a:pPr indent="-180528" defTabSz="969439">
              <a:spcAft>
                <a:spcPts val="600"/>
              </a:spcAft>
              <a:defRPr/>
            </a:pPr>
            <a:r>
              <a:rPr lang="en-US" dirty="0">
                <a:solidFill>
                  <a:prstClr val="black"/>
                </a:solidFill>
                <a:latin typeface="Calibri "/>
                <a:cs typeface="Arial" panose="020B0604020202020204" pitchFamily="34" charset="0"/>
              </a:rPr>
              <a:t>Check Your Knowledge—Question 1</a:t>
            </a:r>
          </a:p>
          <a:p>
            <a:pPr defTabSz="966511">
              <a:spcAft>
                <a:spcPts val="600"/>
              </a:spcAft>
              <a:defRPr/>
            </a:pPr>
            <a:r>
              <a:rPr lang="en-US" b="1" dirty="0">
                <a:solidFill>
                  <a:prstClr val="black"/>
                </a:solidFill>
                <a:latin typeface="Calibri "/>
                <a:cs typeface="Arial" panose="020B0604020202020204" pitchFamily="34" charset="0"/>
              </a:rPr>
              <a:t>Medicare Rights are designed to only protect people with Original Medicare.</a:t>
            </a:r>
          </a:p>
          <a:p>
            <a:pPr marL="244983" indent="-238272" defTabSz="966511">
              <a:spcAft>
                <a:spcPts val="600"/>
              </a:spcAft>
              <a:buFont typeface="+mj-lt"/>
              <a:buAutoNum type="alphaLcPeriod"/>
              <a:defRPr/>
            </a:pPr>
            <a:r>
              <a:rPr lang="en-US" dirty="0">
                <a:solidFill>
                  <a:prstClr val="black"/>
                </a:solidFill>
                <a:latin typeface="Calibri "/>
                <a:cs typeface="Arial" panose="020B0604020202020204" pitchFamily="34" charset="0"/>
              </a:rPr>
              <a:t>True</a:t>
            </a:r>
          </a:p>
          <a:p>
            <a:pPr marL="244983" indent="-238272" defTabSz="966511">
              <a:spcAft>
                <a:spcPts val="600"/>
              </a:spcAft>
              <a:buFont typeface="+mj-lt"/>
              <a:buAutoNum type="alphaLcPeriod"/>
              <a:defRPr/>
            </a:pPr>
            <a:r>
              <a:rPr lang="en-US" dirty="0">
                <a:solidFill>
                  <a:prstClr val="black"/>
                </a:solidFill>
                <a:latin typeface="Calibri "/>
                <a:cs typeface="Arial" panose="020B0604020202020204" pitchFamily="34" charset="0"/>
              </a:rPr>
              <a:t>False</a:t>
            </a:r>
          </a:p>
          <a:p>
            <a:pPr defTabSz="966511">
              <a:spcAft>
                <a:spcPts val="600"/>
              </a:spcAft>
              <a:defRPr/>
            </a:pPr>
            <a:r>
              <a:rPr lang="en-US" b="1" dirty="0">
                <a:solidFill>
                  <a:prstClr val="black"/>
                </a:solidFill>
                <a:latin typeface="Calibri "/>
                <a:cs typeface="Arial" panose="020B0604020202020204" pitchFamily="34" charset="0"/>
              </a:rPr>
              <a:t>Answer: b. False</a:t>
            </a:r>
          </a:p>
          <a:p>
            <a:pPr defTabSz="966511">
              <a:spcAft>
                <a:spcPts val="600"/>
              </a:spcAft>
              <a:defRPr/>
            </a:pPr>
            <a:r>
              <a:rPr lang="en-US" dirty="0">
                <a:solidFill>
                  <a:prstClr val="black"/>
                </a:solidFill>
                <a:latin typeface="Calibri "/>
                <a:cs typeface="Arial" panose="020B0604020202020204" pitchFamily="34" charset="0"/>
              </a:rPr>
              <a:t>Whether you have Original Medicare or Medicare Advantage, you have rights and protections that: </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Provide for your safety when you get health care</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Ensure you get the health care services the law says you can get</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Shield you against unethical practices</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Safeguard your privacy</a:t>
            </a:r>
          </a:p>
          <a:p>
            <a:pPr defTabSz="966511">
              <a:spcAft>
                <a:spcPts val="600"/>
              </a:spcAft>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08138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2" indent="0" defTabSz="966511">
              <a:spcBef>
                <a:spcPts val="634"/>
              </a:spcBef>
              <a:buSzTx/>
              <a:buNone/>
              <a:defRPr/>
            </a:pPr>
            <a:r>
              <a:rPr lang="en-US" b="1" dirty="0">
                <a:solidFill>
                  <a:prstClr val="black"/>
                </a:solidFill>
                <a:latin typeface="Calibri" panose="020F0502020204030204" pitchFamily="34" charset="0"/>
                <a:cs typeface="Calibri" panose="020F0502020204030204" pitchFamily="34" charset="0"/>
              </a:rPr>
              <a:t>Presenter Notes</a:t>
            </a:r>
          </a:p>
          <a:p>
            <a:pPr marL="0" lvl="2" indent="0" defTabSz="966511">
              <a:buSzTx/>
              <a:buNone/>
              <a:defRPr/>
            </a:pPr>
            <a:r>
              <a:rPr lang="en-US" dirty="0">
                <a:solidFill>
                  <a:prstClr val="black"/>
                </a:solidFill>
                <a:latin typeface="Calibri" panose="020F0502020204030204" pitchFamily="34" charset="0"/>
                <a:cs typeface="Calibri" panose="020F0502020204030204" pitchFamily="34" charset="0"/>
              </a:rPr>
              <a:t>Lesson 2, “Appeal Rights,” explains that you have the right to request an appeal of certain decisions about your health care payment, coverage of services, or drug coverage in Original Medicare (Medicare Part A (Hospital Insurance) and Part B (Medical Insurance)), a Medicare Advantage Plan (Part C) or other Medicare health plan, and in a Medicare drug plan (known as a PDP).</a:t>
            </a:r>
            <a:endParaRPr lang="en-US" strike="sngStrike" dirty="0">
              <a:solidFill>
                <a:srgbClr val="FF0000"/>
              </a:solidFill>
              <a:latin typeface="Calibri" panose="020F0502020204030204" pitchFamily="34" charset="0"/>
              <a:cs typeface="Calibri" panose="020F0502020204030204" pitchFamily="34" charset="0"/>
            </a:endParaRPr>
          </a:p>
          <a:p>
            <a:pPr marL="176405" lvl="1" indent="-176405" defTabSz="966511">
              <a:buFont typeface="Wingdings" panose="020B0604020202020204" pitchFamily="34" charset="0"/>
              <a:buChar char="§"/>
              <a:defRPr/>
            </a:pPr>
            <a:r>
              <a:rPr lang="en-US" b="1" dirty="0">
                <a:solidFill>
                  <a:prstClr val="black"/>
                </a:solidFill>
                <a:latin typeface="Calibri" panose="020F0502020204030204" pitchFamily="34" charset="0"/>
                <a:cs typeface="Calibri" panose="020F0502020204030204" pitchFamily="34" charset="0"/>
              </a:rPr>
              <a:t>For more information about appeals,</a:t>
            </a:r>
            <a:r>
              <a:rPr lang="en-US" dirty="0">
                <a:solidFill>
                  <a:prstClr val="black"/>
                </a:solidFill>
                <a:latin typeface="Calibri" panose="020F0502020204030204" pitchFamily="34" charset="0"/>
                <a:cs typeface="Calibri" panose="020F0502020204030204" pitchFamily="34" charset="0"/>
              </a:rPr>
              <a:t> visit </a:t>
            </a:r>
            <a:r>
              <a:rPr lang="en-US" dirty="0">
                <a:solidFill>
                  <a:prstClr val="black"/>
                </a:solidFill>
                <a:latin typeface="Calibri" panose="020F0502020204030204" pitchFamily="34" charset="0"/>
                <a:cs typeface="Calibri" panose="020F0502020204030204" pitchFamily="34" charset="0"/>
                <a:hlinkClick r:id="rId3"/>
              </a:rPr>
              <a:t>Medicare.gov/claims-appeals/how-do-i-file-an-appeal</a:t>
            </a:r>
            <a:r>
              <a:rPr lang="en-US" dirty="0">
                <a:solidFill>
                  <a:prstClr val="black"/>
                </a:solidFill>
                <a:latin typeface="Calibri" panose="020F0502020204030204" pitchFamily="34" charset="0"/>
                <a:cs typeface="Calibri" panose="020F0502020204030204" pitchFamily="34" charset="0"/>
              </a:rPr>
              <a:t>. </a:t>
            </a:r>
          </a:p>
          <a:p>
            <a:pPr marL="176405" lvl="1" indent="-176405" defTabSz="966511">
              <a:buFont typeface="Wingdings" panose="020B0604020202020204" pitchFamily="34" charset="0"/>
              <a:buChar char="§"/>
              <a:defRPr/>
            </a:pPr>
            <a:r>
              <a:rPr lang="en-US" b="1" dirty="0">
                <a:solidFill>
                  <a:prstClr val="black"/>
                </a:solidFill>
                <a:latin typeface="Calibri" panose="020F0502020204030204" pitchFamily="34" charset="0"/>
                <a:cs typeface="Calibri" panose="020F0502020204030204" pitchFamily="34" charset="0"/>
              </a:rPr>
              <a:t>For help with filing an appeal, </a:t>
            </a:r>
            <a:r>
              <a:rPr lang="en-US" dirty="0">
                <a:solidFill>
                  <a:prstClr val="black"/>
                </a:solidFill>
                <a:latin typeface="Calibri" panose="020F0502020204030204" pitchFamily="34" charset="0"/>
                <a:cs typeface="Calibri" panose="020F0502020204030204" pitchFamily="34" charset="0"/>
              </a:rPr>
              <a:t>call the State Health Insurance Assistance Program (SHIP) in your state. To get the most up-to-date SHIP phone numbers, visit </a:t>
            </a:r>
            <a:r>
              <a:rPr lang="en-US" u="sng" dirty="0">
                <a:solidFill>
                  <a:prstClr val="black"/>
                </a:solidFill>
                <a:latin typeface="Calibri" panose="020F0502020204030204" pitchFamily="34" charset="0"/>
                <a:cs typeface="Calibri" panose="020F0502020204030204" pitchFamily="34" charset="0"/>
                <a:hlinkClick r:id="rId4"/>
              </a:rPr>
              <a:t>shiphelp.org</a:t>
            </a:r>
            <a:r>
              <a:rPr lang="en-US" dirty="0">
                <a:solidFill>
                  <a:prstClr val="black"/>
                </a:solidFill>
                <a:latin typeface="Calibri" panose="020F0502020204030204" pitchFamily="34" charset="0"/>
                <a:cs typeface="Calibri" panose="020F0502020204030204" pitchFamily="34" charset="0"/>
              </a:rPr>
              <a:t>. </a:t>
            </a:r>
          </a:p>
          <a:p>
            <a:pPr marL="0" lvl="2" indent="0" defTabSz="966511">
              <a:buSzTx/>
              <a:buNone/>
              <a:defRPr/>
            </a:pPr>
            <a:r>
              <a:rPr lang="en-US" dirty="0">
                <a:solidFill>
                  <a:prstClr val="black"/>
                </a:solidFill>
                <a:latin typeface="Calibri" panose="020F0502020204030204" pitchFamily="34" charset="0"/>
                <a:cs typeface="Calibri" panose="020F0502020204030204" pitchFamily="34" charset="0"/>
              </a:rPr>
              <a:t>If you have a Medicare Advantage Plan, other Medicare health plan, or a Medicare drug plan, read your plan materials.</a:t>
            </a:r>
          </a:p>
          <a:p>
            <a:pPr marL="0" lvl="2" indent="0" defTabSz="966511">
              <a:buSzTx/>
              <a:buNone/>
              <a:defRPr/>
            </a:pPr>
            <a:endParaRPr lang="en-US" dirty="0">
              <a:solidFill>
                <a:prstClr val="black"/>
              </a:solidFill>
              <a:latin typeface="Calibri" panose="020F0502020204030204" pitchFamily="34" charset="0"/>
              <a:cs typeface="Calibri" panose="020F0502020204030204" pitchFamily="34" charset="0"/>
            </a:endParaRPr>
          </a:p>
          <a:p>
            <a:pPr marL="0" marR="0" lvl="2" indent="0" algn="l" defTabSz="966511"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dirty="0">
                <a:solidFill>
                  <a:prstClr val="black"/>
                </a:solidFill>
                <a:latin typeface="Calibri" panose="020F0502020204030204" pitchFamily="34" charset="0"/>
                <a:cs typeface="Calibri" panose="020F0502020204030204" pitchFamily="34" charset="0"/>
              </a:rPr>
              <a:t>Medicare Appeals, CMS Product No. 11525: </a:t>
            </a:r>
            <a:r>
              <a:rPr lang="en-US"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Medicare.gov/publications/11525-medicare-appeals.pdf</a:t>
            </a:r>
            <a:endParaRPr lang="en-US" kern="100" dirty="0">
              <a:effectLst/>
              <a:latin typeface="Calibri" panose="020F0502020204030204" pitchFamily="34" charset="0"/>
              <a:ea typeface="Calibri" panose="020F0502020204030204" pitchFamily="34" charset="0"/>
              <a:cs typeface="Calibri" panose="020F0502020204030204" pitchFamily="34" charset="0"/>
            </a:endParaRPr>
          </a:p>
          <a:p>
            <a:pPr marL="0" lvl="2" indent="0" defTabSz="966511">
              <a:buSzTx/>
              <a:buNone/>
              <a:defRPr/>
            </a:pPr>
            <a:endParaRPr 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3983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Aft>
                <a:spcPts val="600"/>
              </a:spcAft>
            </a:pPr>
            <a:r>
              <a:rPr lang="en-US" b="1" dirty="0">
                <a:cs typeface="Calibri"/>
              </a:rPr>
              <a:t>Presenter Notes</a:t>
            </a:r>
          </a:p>
          <a:p>
            <a:pPr marL="115643" indent="-115643">
              <a:spcAft>
                <a:spcPts val="600"/>
              </a:spcAft>
            </a:pPr>
            <a:r>
              <a:rPr lang="en-US" b="0" dirty="0">
                <a:cs typeface="Calibri"/>
              </a:rPr>
              <a:t>At the end of this lesson, you’ll be able to:</a:t>
            </a:r>
          </a:p>
          <a:p>
            <a:pPr marL="178757" indent="-178757">
              <a:spcAft>
                <a:spcPts val="600"/>
              </a:spcAft>
              <a:buFont typeface="Wingdings" panose="05000000000000000000" pitchFamily="2" charset="2"/>
              <a:buChar char="§"/>
            </a:pPr>
            <a:r>
              <a:rPr lang="en-US" b="0" dirty="0">
                <a:cs typeface="Calibri"/>
              </a:rPr>
              <a:t>Describe what decisions you have the right to appeal, no matter how you get your Medicare</a:t>
            </a:r>
          </a:p>
          <a:p>
            <a:pPr marL="178757" indent="-178757">
              <a:spcAft>
                <a:spcPts val="600"/>
              </a:spcAft>
              <a:buFont typeface="Wingdings" panose="05000000000000000000" pitchFamily="2" charset="2"/>
              <a:buChar char="§"/>
            </a:pPr>
            <a:r>
              <a:rPr lang="en-US" b="0" dirty="0">
                <a:cs typeface="Calibri"/>
              </a:rPr>
              <a:t>Describe how to appeal coverage or payment decisions and where to get help filing an appeal</a:t>
            </a:r>
          </a:p>
          <a:p>
            <a:pPr marL="178757" indent="-178757">
              <a:spcAft>
                <a:spcPts val="600"/>
              </a:spcAft>
              <a:buFont typeface="Wingdings" panose="05000000000000000000" pitchFamily="2" charset="2"/>
              <a:buChar char="§"/>
            </a:pPr>
            <a:r>
              <a:rPr lang="en-US" b="0" dirty="0">
                <a:cs typeface="Calibri"/>
              </a:rPr>
              <a:t>Explain the </a:t>
            </a:r>
            <a:r>
              <a:rPr lang="en-US" b="1" dirty="0">
                <a:cs typeface="Calibri"/>
              </a:rPr>
              <a:t>standard</a:t>
            </a:r>
            <a:r>
              <a:rPr lang="en-US" b="0" dirty="0">
                <a:cs typeface="Calibri"/>
              </a:rPr>
              <a:t> appeals process steps and timeline for Original Medicare, Medicare Advantage Plans, and Medicare drug coverage</a:t>
            </a:r>
          </a:p>
          <a:p>
            <a:pPr marL="178757" indent="-178757">
              <a:spcAft>
                <a:spcPts val="600"/>
              </a:spcAft>
              <a:buFont typeface="Wingdings" panose="05000000000000000000" pitchFamily="2" charset="2"/>
              <a:buChar char="§"/>
            </a:pPr>
            <a:r>
              <a:rPr lang="en-US" b="0" dirty="0">
                <a:cs typeface="Calibri"/>
              </a:rPr>
              <a:t>Explain the </a:t>
            </a:r>
            <a:r>
              <a:rPr lang="en-US" b="1" dirty="0">
                <a:cs typeface="Calibri"/>
              </a:rPr>
              <a:t>expedited</a:t>
            </a:r>
            <a:r>
              <a:rPr lang="en-US" b="0" dirty="0">
                <a:cs typeface="Calibri"/>
              </a:rPr>
              <a:t> appeals process steps and timeline for Original Medicare, Medicare Advantage Plans, and drug coverage</a:t>
            </a:r>
          </a:p>
          <a:p>
            <a:pPr>
              <a:spcAft>
                <a:spcPts val="600"/>
              </a:spcAft>
            </a:pPr>
            <a:endParaRPr lang="en-US" dirty="0"/>
          </a:p>
        </p:txBody>
      </p:sp>
    </p:spTree>
    <p:extLst>
      <p:ext uri="{BB962C8B-B14F-4D97-AF65-F5344CB8AC3E}">
        <p14:creationId xmlns:p14="http://schemas.microsoft.com/office/powerpoint/2010/main" val="872138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1030" y="3757508"/>
            <a:ext cx="7021242" cy="5634142"/>
          </a:xfrm>
        </p:spPr>
        <p:txBody>
          <a:bodyPr/>
          <a:lstStyle/>
          <a:p>
            <a:pPr defTabSz="966511">
              <a:spcBef>
                <a:spcPts val="617"/>
              </a:spcBef>
              <a:spcAft>
                <a:spcPts val="600"/>
              </a:spcAft>
              <a:defRPr/>
            </a:pPr>
            <a:r>
              <a:rPr lang="en-US" sz="1100" b="1" dirty="0">
                <a:solidFill>
                  <a:prstClr val="black"/>
                </a:solidFill>
                <a:latin typeface="Calibri "/>
              </a:rPr>
              <a:t>This slide has animation.</a:t>
            </a:r>
            <a:endParaRPr lang="en-US" sz="1100" dirty="0">
              <a:solidFill>
                <a:prstClr val="black"/>
              </a:solidFill>
              <a:latin typeface="Calibri "/>
            </a:endParaRPr>
          </a:p>
          <a:p>
            <a:pPr defTabSz="966511">
              <a:spcBef>
                <a:spcPts val="617"/>
              </a:spcBef>
              <a:spcAft>
                <a:spcPts val="600"/>
              </a:spcAft>
              <a:defRPr/>
            </a:pPr>
            <a:r>
              <a:rPr lang="en-US" sz="1100" b="1" dirty="0">
                <a:solidFill>
                  <a:prstClr val="black"/>
                </a:solidFill>
                <a:latin typeface="Calibri "/>
                <a:cs typeface="Arial" panose="020B0604020202020204" pitchFamily="34" charset="0"/>
              </a:rPr>
              <a:t>Presenter Notes</a:t>
            </a:r>
          </a:p>
          <a:p>
            <a:pPr defTabSz="966511">
              <a:spcBef>
                <a:spcPts val="617"/>
              </a:spcBef>
              <a:spcAft>
                <a:spcPts val="600"/>
              </a:spcAft>
              <a:defRPr/>
            </a:pPr>
            <a:r>
              <a:rPr lang="en-US" sz="1100" dirty="0">
                <a:solidFill>
                  <a:prstClr val="black"/>
                </a:solidFill>
                <a:latin typeface="Calibri "/>
                <a:cs typeface="Arial" panose="020B0604020202020204" pitchFamily="34" charset="0"/>
              </a:rPr>
              <a:t>If you have Original Medicare, you get a “Medicare Summary Notice” (MSN) in the mail every 3 months for all your items and services that providers and suppliers billed to Medicare. You can sign up to get this Notice electronically every month. Visit </a:t>
            </a:r>
            <a:r>
              <a:rPr lang="en-US" sz="1100" dirty="0">
                <a:solidFill>
                  <a:prstClr val="black"/>
                </a:solidFill>
                <a:latin typeface="Calibri "/>
                <a:cs typeface="Arial" panose="020B0604020202020204" pitchFamily="34" charset="0"/>
                <a:hlinkClick r:id="rId3"/>
              </a:rPr>
              <a:t>Medicare.gov/account/login</a:t>
            </a:r>
            <a:r>
              <a:rPr lang="en-US" sz="1100" dirty="0">
                <a:solidFill>
                  <a:prstClr val="black"/>
                </a:solidFill>
                <a:latin typeface="Calibri "/>
                <a:cs typeface="Arial" panose="020B0604020202020204" pitchFamily="34" charset="0"/>
              </a:rPr>
              <a:t> to log into (or create) your secure Medicare account to get electronic MSNs (</a:t>
            </a:r>
            <a:r>
              <a:rPr lang="en-US" sz="1100" dirty="0" err="1">
                <a:solidFill>
                  <a:prstClr val="black"/>
                </a:solidFill>
                <a:latin typeface="Calibri "/>
                <a:cs typeface="Arial" panose="020B0604020202020204" pitchFamily="34" charset="0"/>
              </a:rPr>
              <a:t>eMSNs</a:t>
            </a:r>
            <a:r>
              <a:rPr lang="en-US" sz="1100" dirty="0">
                <a:solidFill>
                  <a:prstClr val="black"/>
                </a:solidFill>
                <a:latin typeface="Calibri "/>
                <a:cs typeface="Arial" panose="020B0604020202020204" pitchFamily="34" charset="0"/>
              </a:rPr>
              <a:t>) every month instead of by mail. </a:t>
            </a:r>
          </a:p>
          <a:p>
            <a:pPr defTabSz="966511">
              <a:spcBef>
                <a:spcPts val="617"/>
              </a:spcBef>
              <a:spcAft>
                <a:spcPts val="600"/>
              </a:spcAft>
              <a:defRPr/>
            </a:pPr>
            <a:r>
              <a:rPr lang="en-US" sz="1100" b="1" dirty="0">
                <a:solidFill>
                  <a:prstClr val="black"/>
                </a:solidFill>
                <a:latin typeface="Calibri "/>
                <a:cs typeface="Arial" panose="020B0604020202020204" pitchFamily="34" charset="0"/>
              </a:rPr>
              <a:t>Your MSN shows:</a:t>
            </a:r>
            <a:endParaRPr lang="en-US" sz="1100" dirty="0">
              <a:latin typeface="Calibri "/>
              <a:cs typeface="Arial" panose="020B0604020202020204" pitchFamily="34" charset="0"/>
            </a:endParaRP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All your items and services that providers and suppliers billed to Medicare during the 3-month period</a:t>
            </a: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What Medicare paid</a:t>
            </a: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What you may owe the provider or supplier</a:t>
            </a: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If Medicare has approved, or fully or partially denied, your medical claim (this is the initial determination, and it’s made by the Medicare Administrative Contractor (MAC), which processes Medicare claims) </a:t>
            </a: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Your appeal rights, and who to contact if you need help filing an appeal</a:t>
            </a: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How and where to file your appeal</a:t>
            </a:r>
          </a:p>
          <a:p>
            <a:pPr marL="122177" lvl="1" indent="-122177"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How much time you have to file an appeal</a:t>
            </a:r>
            <a:endParaRPr lang="en-US" sz="1100" b="1" dirty="0">
              <a:solidFill>
                <a:prstClr val="black"/>
              </a:solidFill>
              <a:latin typeface="Calibri "/>
              <a:cs typeface="Arial" panose="020B0604020202020204" pitchFamily="34" charset="0"/>
            </a:endParaRPr>
          </a:p>
          <a:p>
            <a:pPr marL="0" lvl="1" defTabSz="966511">
              <a:spcAft>
                <a:spcPts val="600"/>
              </a:spcAft>
              <a:defRPr/>
            </a:pPr>
            <a:r>
              <a:rPr lang="en-US" sz="1100" b="1" dirty="0">
                <a:solidFill>
                  <a:prstClr val="black"/>
                </a:solidFill>
                <a:latin typeface="Calibri "/>
                <a:cs typeface="Arial" panose="020B0604020202020204" pitchFamily="34" charset="0"/>
              </a:rPr>
              <a:t>Sample MSNs:</a:t>
            </a:r>
          </a:p>
          <a:p>
            <a:pPr marL="115970" lvl="1" indent="-115970"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Part A Medicare Summary Notice: </a:t>
            </a:r>
            <a:r>
              <a:rPr lang="en-US" sz="1100" dirty="0">
                <a:solidFill>
                  <a:prstClr val="black"/>
                </a:solidFill>
                <a:latin typeface="Calibri "/>
                <a:cs typeface="Arial" panose="020B0604020202020204" pitchFamily="34" charset="0"/>
                <a:hlinkClick r:id="rId4"/>
              </a:rPr>
              <a:t>Medicare.gov/sites/default/files/2021-08/summarynoticea.pdf</a:t>
            </a:r>
            <a:r>
              <a:rPr lang="en-US" sz="1100" dirty="0">
                <a:solidFill>
                  <a:prstClr val="black"/>
                </a:solidFill>
                <a:latin typeface="Calibri "/>
                <a:cs typeface="Arial" panose="020B0604020202020204" pitchFamily="34" charset="0"/>
              </a:rPr>
              <a:t> </a:t>
            </a:r>
          </a:p>
          <a:p>
            <a:pPr marL="115970" lvl="1" indent="-115970"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Part B Medicare Summary Notice: </a:t>
            </a:r>
            <a:r>
              <a:rPr lang="en-US" sz="1100" dirty="0">
                <a:solidFill>
                  <a:prstClr val="black"/>
                </a:solidFill>
                <a:latin typeface="Calibri "/>
                <a:cs typeface="Arial" panose="020B0604020202020204" pitchFamily="34" charset="0"/>
                <a:hlinkClick r:id="rId5"/>
              </a:rPr>
              <a:t>Medicare.gov/sites/default/files/2021-08/summarynoticeb.pdf</a:t>
            </a:r>
            <a:r>
              <a:rPr lang="en-US" sz="1100" dirty="0">
                <a:solidFill>
                  <a:prstClr val="black"/>
                </a:solidFill>
                <a:latin typeface="Calibri "/>
                <a:cs typeface="Arial" panose="020B0604020202020204" pitchFamily="34" charset="0"/>
              </a:rPr>
              <a:t> </a:t>
            </a:r>
          </a:p>
          <a:p>
            <a:pPr marL="115970" lvl="1" indent="-115970"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DME Medicare Summary Notice: </a:t>
            </a:r>
            <a:r>
              <a:rPr lang="en-US" sz="1100" dirty="0">
                <a:solidFill>
                  <a:prstClr val="black"/>
                </a:solidFill>
                <a:latin typeface="Calibri "/>
                <a:cs typeface="Arial" panose="020B0604020202020204" pitchFamily="34" charset="0"/>
                <a:hlinkClick r:id="rId6"/>
              </a:rPr>
              <a:t>Medicare.gov/sites/default/files/2021-08/summarynoticedme.pdf</a:t>
            </a:r>
            <a:r>
              <a:rPr lang="en-US" sz="1100" dirty="0">
                <a:solidFill>
                  <a:prstClr val="black"/>
                </a:solidFill>
                <a:latin typeface="Calibri "/>
                <a:cs typeface="Arial" panose="020B0604020202020204" pitchFamily="34" charset="0"/>
              </a:rPr>
              <a:t> </a:t>
            </a:r>
          </a:p>
        </p:txBody>
      </p:sp>
    </p:spTree>
    <p:extLst>
      <p:ext uri="{BB962C8B-B14F-4D97-AF65-F5344CB8AC3E}">
        <p14:creationId xmlns:p14="http://schemas.microsoft.com/office/powerpoint/2010/main" val="3035664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42810" y="3757508"/>
            <a:ext cx="6191417" cy="5144347"/>
          </a:xfrm>
        </p:spPr>
        <p:txBody>
          <a:bodyPr/>
          <a:lstStyle/>
          <a:p>
            <a:pPr defTabSz="966511">
              <a:spcBef>
                <a:spcPts val="617"/>
              </a:spcBef>
              <a:spcAft>
                <a:spcPts val="600"/>
              </a:spcAft>
              <a:defRPr/>
            </a:pPr>
            <a:r>
              <a:rPr lang="en-US" b="1" dirty="0">
                <a:solidFill>
                  <a:prstClr val="black"/>
                </a:solidFill>
              </a:rPr>
              <a:t>This slide has animation.</a:t>
            </a:r>
          </a:p>
          <a:p>
            <a:pPr marL="0" lvl="1" defTabSz="966511">
              <a:spcAft>
                <a:spcPts val="600"/>
              </a:spcAft>
              <a:defRPr/>
            </a:pPr>
            <a:r>
              <a:rPr lang="en-US" b="1" dirty="0">
                <a:solidFill>
                  <a:prstClr val="black"/>
                </a:solidFill>
                <a:latin typeface="Calibri" panose="020F0502020204030204" pitchFamily="34" charset="0"/>
                <a:cs typeface="Calibri" panose="020F0502020204030204" pitchFamily="34" charset="0"/>
              </a:rPr>
              <a:t>Presenter Notes</a:t>
            </a:r>
          </a:p>
          <a:p>
            <a:pPr marL="0" lvl="1" defTabSz="966511">
              <a:spcAft>
                <a:spcPts val="600"/>
              </a:spcAft>
              <a:defRPr/>
            </a:pPr>
            <a:r>
              <a:rPr lang="en-US" dirty="0">
                <a:solidFill>
                  <a:prstClr val="black"/>
                </a:solidFill>
                <a:latin typeface="Calibri" panose="020F0502020204030204" pitchFamily="34" charset="0"/>
                <a:cs typeface="Calibri" panose="020F0502020204030204" pitchFamily="34" charset="0"/>
              </a:rPr>
              <a:t>An appeal is the action you can take if you disagree with a coverage or payment decision by Medicare. You have the right to request an appeal of any health coverage or payment decisions. You have the right to a fair, timely, and efficient appeals process. </a:t>
            </a:r>
          </a:p>
          <a:p>
            <a:pPr marL="0" lvl="1" defTabSz="966511">
              <a:spcAft>
                <a:spcPts val="600"/>
              </a:spcAft>
              <a:defRPr/>
            </a:pPr>
            <a:r>
              <a:rPr lang="en-US" b="1" dirty="0">
                <a:solidFill>
                  <a:prstClr val="black"/>
                </a:solidFill>
                <a:latin typeface="Calibri" panose="020F0502020204030204" pitchFamily="34" charset="0"/>
                <a:cs typeface="Calibri" panose="020F0502020204030204" pitchFamily="34" charset="0"/>
              </a:rPr>
              <a:t>You can file an appeal if:</a:t>
            </a:r>
          </a:p>
          <a:p>
            <a:pPr marL="122493" indent="-122493" defTabSz="966511">
              <a:spcBef>
                <a:spcPts val="617"/>
              </a:spcBef>
              <a:spcAft>
                <a:spcPts val="600"/>
              </a:spcAft>
              <a:buFont typeface="Wingdings" panose="05000000000000000000" pitchFamily="2" charset="2"/>
              <a:buChar char="§"/>
              <a:defRPr/>
            </a:pPr>
            <a:r>
              <a:rPr lang="en-US" dirty="0">
                <a:solidFill>
                  <a:prstClr val="black"/>
                </a:solidFill>
              </a:rPr>
              <a:t>A service or item you got isn’t covered, and you think it should’ve been</a:t>
            </a:r>
          </a:p>
          <a:p>
            <a:pPr marL="122493" indent="-122493" defTabSz="966511">
              <a:spcBef>
                <a:spcPts val="617"/>
              </a:spcBef>
              <a:spcAft>
                <a:spcPts val="600"/>
              </a:spcAft>
              <a:buFont typeface="Wingdings" panose="05000000000000000000" pitchFamily="2" charset="2"/>
              <a:buChar char="§"/>
              <a:defRPr/>
            </a:pPr>
            <a:r>
              <a:rPr lang="en-US" dirty="0">
                <a:solidFill>
                  <a:prstClr val="black"/>
                </a:solidFill>
              </a:rPr>
              <a:t>Payment for a service or item is denied, and you think Medicare should’ve paid for it</a:t>
            </a:r>
          </a:p>
          <a:p>
            <a:pPr marL="122493" indent="-122493" defTabSz="966511">
              <a:spcBef>
                <a:spcPts val="617"/>
              </a:spcBef>
              <a:spcAft>
                <a:spcPts val="600"/>
              </a:spcAft>
              <a:buFont typeface="Wingdings" panose="05000000000000000000" pitchFamily="2" charset="2"/>
              <a:buChar char="§"/>
              <a:defRPr/>
            </a:pPr>
            <a:r>
              <a:rPr lang="en-US" dirty="0">
                <a:solidFill>
                  <a:prstClr val="black"/>
                </a:solidFill>
              </a:rPr>
              <a:t>You disagree with a Medicare coverage or payment decision </a:t>
            </a:r>
          </a:p>
          <a:p>
            <a:pPr defTabSz="966511">
              <a:spcBef>
                <a:spcPts val="617"/>
              </a:spcBef>
              <a:spcAft>
                <a:spcPts val="600"/>
              </a:spcAft>
              <a:defRPr/>
            </a:pPr>
            <a:r>
              <a:rPr lang="en-US" dirty="0">
                <a:solidFill>
                  <a:prstClr val="black"/>
                </a:solidFill>
                <a:latin typeface="Calibri "/>
              </a:rPr>
              <a:t>If you decide to appeal a decision, ask your doctor, health care provider, or supplier for any information that may help your case. Be sure to keep a copy of everything you send to Medicare as part of your appeal.</a:t>
            </a:r>
          </a:p>
          <a:p>
            <a:pPr defTabSz="966511">
              <a:spcBef>
                <a:spcPts val="617"/>
              </a:spcBef>
              <a:spcAft>
                <a:spcPts val="600"/>
              </a:spcAft>
              <a:defRPr/>
            </a:pPr>
            <a:r>
              <a:rPr lang="en-US" dirty="0">
                <a:solidFill>
                  <a:prstClr val="black"/>
                </a:solidFill>
                <a:latin typeface="Calibri "/>
              </a:rPr>
              <a:t>You may have the right to an expedited (fast) appeal in certain situations.</a:t>
            </a:r>
          </a:p>
          <a:p>
            <a:pPr defTabSz="966511">
              <a:spcBef>
                <a:spcPts val="617"/>
              </a:spcBef>
              <a:spcAft>
                <a:spcPts val="600"/>
              </a:spcAft>
              <a:defRPr/>
            </a:pPr>
            <a:r>
              <a:rPr lang="en-US" dirty="0">
                <a:solidFill>
                  <a:prstClr val="black"/>
                </a:solidFill>
                <a:latin typeface="Calibri "/>
              </a:rPr>
              <a:t>Go to the next slide for more information on expedited (fast) appeals.</a:t>
            </a:r>
          </a:p>
          <a:p>
            <a:pPr defTabSz="966511">
              <a:spcBef>
                <a:spcPts val="617"/>
              </a:spcBef>
              <a:spcAft>
                <a:spcPts val="600"/>
              </a:spcAft>
              <a:defRPr/>
            </a:pPr>
            <a:r>
              <a:rPr lang="en-US" dirty="0">
                <a:solidFill>
                  <a:prstClr val="black"/>
                </a:solidFill>
              </a:rPr>
              <a:t>Visit </a:t>
            </a:r>
            <a:r>
              <a:rPr lang="en-US" u="sng" kern="100" dirty="0">
                <a:solidFill>
                  <a:srgbClr val="0563C1"/>
                </a:solidFill>
                <a:ea typeface="Calibri" panose="020F0502020204030204" pitchFamily="34" charset="0"/>
                <a:hlinkClick r:id="rId3"/>
              </a:rPr>
              <a:t>Medicare.gov/basics/forms-publications-mailings/forms/appeals</a:t>
            </a:r>
            <a:r>
              <a:rPr lang="en-US" kern="100" dirty="0">
                <a:solidFill>
                  <a:srgbClr val="0563C1"/>
                </a:solidFill>
                <a:ea typeface="Calibri" panose="020F0502020204030204" pitchFamily="34" charset="0"/>
              </a:rPr>
              <a:t> </a:t>
            </a:r>
            <a:r>
              <a:rPr lang="en-US" dirty="0">
                <a:solidFill>
                  <a:prstClr val="black"/>
                </a:solidFill>
              </a:rPr>
              <a:t>for appeals forms. </a:t>
            </a:r>
          </a:p>
          <a:p>
            <a:pPr defTabSz="966511">
              <a:spcBef>
                <a:spcPts val="617"/>
              </a:spcBef>
              <a:spcAft>
                <a:spcPts val="600"/>
              </a:spcAft>
              <a:defRPr/>
            </a:pPr>
            <a:endParaRPr lang="en-US" dirty="0">
              <a:solidFill>
                <a:prstClr val="black"/>
              </a:solidFill>
              <a:latin typeface="Calibri "/>
            </a:endParaRPr>
          </a:p>
          <a:p>
            <a:pPr defTabSz="966511">
              <a:spcBef>
                <a:spcPts val="617"/>
              </a:spcBef>
              <a:spcAft>
                <a:spcPts val="600"/>
              </a:spcAft>
              <a:defRPr/>
            </a:pPr>
            <a:endParaRPr lang="en-US" dirty="0">
              <a:solidFill>
                <a:prstClr val="black"/>
              </a:solidFill>
              <a:latin typeface="Calibri "/>
            </a:endParaRPr>
          </a:p>
        </p:txBody>
      </p:sp>
    </p:spTree>
    <p:extLst>
      <p:ext uri="{BB962C8B-B14F-4D97-AF65-F5344CB8AC3E}">
        <p14:creationId xmlns:p14="http://schemas.microsoft.com/office/powerpoint/2010/main" val="3213298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rPr>
              <a:t>Presenter Notes</a:t>
            </a:r>
          </a:p>
          <a:p>
            <a:pPr defTabSz="966511">
              <a:spcAft>
                <a:spcPts val="600"/>
              </a:spcAft>
              <a:defRPr/>
            </a:pPr>
            <a:r>
              <a:rPr lang="en-US" dirty="0">
                <a:solidFill>
                  <a:prstClr val="black"/>
                </a:solidFill>
              </a:rPr>
              <a:t>These materials are for information givers/trainers who are familiar with the Medicare Program, and who use the information for their presentations.</a:t>
            </a:r>
          </a:p>
          <a:p>
            <a:pPr defTabSz="966511">
              <a:spcAft>
                <a:spcPts val="600"/>
              </a:spcAft>
              <a:defRPr/>
            </a:pPr>
            <a:r>
              <a:rPr lang="en-US" dirty="0">
                <a:solidFill>
                  <a:prstClr val="black"/>
                </a:solidFill>
              </a:rPr>
              <a:t>This module includes 61 slides with speaker’s notes, a Beneficiary and Family Centered Care-Quality Improvement Organizations (BFCC-QIO) directory, web links, and 6 check-your-knowledge questions. </a:t>
            </a:r>
          </a:p>
          <a:p>
            <a:pPr defTabSz="966511">
              <a:spcAft>
                <a:spcPts val="600"/>
              </a:spcAft>
              <a:defRPr/>
            </a:pPr>
            <a:r>
              <a:rPr lang="en-US" dirty="0">
                <a:solidFill>
                  <a:prstClr val="black"/>
                </a:solidFill>
              </a:rPr>
              <a:t>It takes about 50 minutes to present. You may need to add more time for additional activities you want to include.</a:t>
            </a:r>
          </a:p>
          <a:p>
            <a:pPr defTabSz="966511">
              <a:spcAft>
                <a:spcPts val="600"/>
              </a:spcAft>
              <a:defRPr/>
            </a:pPr>
            <a:r>
              <a:rPr lang="en-US" b="1" dirty="0">
                <a:solidFill>
                  <a:prstClr val="black"/>
                </a:solidFill>
              </a:rPr>
              <a:t>References</a:t>
            </a:r>
          </a:p>
          <a:p>
            <a:pPr marL="122493" marR="0" lvl="0" indent="-122493" algn="l" defTabSz="966511" rtl="0" eaLnBrk="1" fontAlgn="auto" latinLnBrk="0" hangingPunct="1">
              <a:spcAft>
                <a:spcPts val="600"/>
              </a:spcAft>
              <a:buClrTx/>
              <a:buSzTx/>
              <a:buFont typeface="Wingdings" panose="05000000000000000000" pitchFamily="2" charset="2"/>
              <a:buChar char="§"/>
              <a:tabLst/>
              <a:defRPr/>
            </a:pPr>
            <a:r>
              <a:rPr lang="en-US" dirty="0">
                <a:solidFill>
                  <a:prstClr val="black"/>
                </a:solidFill>
              </a:rPr>
              <a:t>Medicare Rights &amp; Protections, </a:t>
            </a:r>
            <a:r>
              <a:rPr lang="en-US" dirty="0"/>
              <a:t>CMS Product No. 11534: </a:t>
            </a:r>
            <a:r>
              <a:rPr lang="en-US" u="sng" kern="100" dirty="0">
                <a:solidFill>
                  <a:srgbClr val="0563C1"/>
                </a:solidFill>
                <a:effectLst/>
                <a:ea typeface="Calibri" panose="020F0502020204030204" pitchFamily="34" charset="0"/>
                <a:hlinkClick r:id="rId3"/>
              </a:rPr>
              <a:t>Medicare.gov/Pubs/pdf/11534-medicare-rights-and-protections.pdf</a:t>
            </a:r>
            <a:endParaRPr lang="en-US" dirty="0">
              <a:solidFill>
                <a:prstClr val="black"/>
              </a:solidFill>
            </a:endParaRPr>
          </a:p>
          <a:p>
            <a:pPr marL="122493" indent="-122493" defTabSz="966511">
              <a:spcAft>
                <a:spcPts val="600"/>
              </a:spcAft>
              <a:buFont typeface="Wingdings" panose="05000000000000000000" pitchFamily="2" charset="2"/>
              <a:buChar char="§"/>
              <a:defRPr/>
            </a:pPr>
            <a:r>
              <a:rPr lang="en-US" dirty="0">
                <a:solidFill>
                  <a:prstClr val="black"/>
                </a:solidFill>
              </a:rPr>
              <a:t>Centers for Medicare &amp; Medicaid Services: </a:t>
            </a:r>
            <a:r>
              <a:rPr lang="en-US" u="sng" dirty="0">
                <a:solidFill>
                  <a:prstClr val="black"/>
                </a:solidFill>
                <a:hlinkClick r:id="rId4"/>
              </a:rPr>
              <a:t>CMS.gov</a:t>
            </a:r>
            <a:endParaRPr lang="en-US" u="sng" dirty="0">
              <a:solidFill>
                <a:prstClr val="black"/>
              </a:solidFill>
            </a:endParaRPr>
          </a:p>
          <a:p>
            <a:pPr marL="122493" indent="-122493" defTabSz="966511">
              <a:spcAft>
                <a:spcPts val="600"/>
              </a:spcAft>
              <a:buFont typeface="Wingdings" panose="05000000000000000000" pitchFamily="2" charset="2"/>
              <a:buChar char="§"/>
              <a:defRPr/>
            </a:pPr>
            <a:r>
              <a:rPr lang="en-US" dirty="0">
                <a:solidFill>
                  <a:prstClr val="black"/>
                </a:solidFill>
              </a:rPr>
              <a:t>“Medicare &amp; You” handbook:</a:t>
            </a:r>
            <a:r>
              <a:rPr lang="en-US" dirty="0">
                <a:ea typeface="Calibri" panose="020F0502020204030204" pitchFamily="34" charset="0"/>
              </a:rPr>
              <a:t> </a:t>
            </a:r>
            <a:r>
              <a:rPr lang="en-US" u="sng" dirty="0">
                <a:solidFill>
                  <a:srgbClr val="0563C1"/>
                </a:solidFill>
                <a:ea typeface="Calibri" panose="020F0502020204030204" pitchFamily="34" charset="0"/>
                <a:hlinkClick r:id="rId5"/>
              </a:rPr>
              <a:t>Medicare.gov/medicare-and-you</a:t>
            </a:r>
            <a:r>
              <a:rPr lang="en-US" u="sng" dirty="0">
                <a:solidFill>
                  <a:srgbClr val="0563C1"/>
                </a:solidFill>
                <a:ea typeface="Calibri" panose="020F0502020204030204" pitchFamily="34" charset="0"/>
              </a:rPr>
              <a:t> </a:t>
            </a:r>
          </a:p>
          <a:p>
            <a:pPr marL="122493" indent="-122493" defTabSz="966511">
              <a:spcAft>
                <a:spcPts val="600"/>
              </a:spcAft>
              <a:buFont typeface="Wingdings" panose="05000000000000000000" pitchFamily="2" charset="2"/>
              <a:buChar char="§"/>
              <a:defRPr/>
            </a:pPr>
            <a:r>
              <a:rPr lang="en-US" dirty="0">
                <a:solidFill>
                  <a:prstClr val="black"/>
                </a:solidFill>
              </a:rPr>
              <a:t>U.S. Department of Health &amp; Human Services, Office for Civil Rights: </a:t>
            </a:r>
            <a:r>
              <a:rPr lang="en-US" u="sng" dirty="0">
                <a:solidFill>
                  <a:prstClr val="black"/>
                </a:solidFill>
                <a:hlinkClick r:id="rId6"/>
              </a:rPr>
              <a:t>HHS.gov/</a:t>
            </a:r>
            <a:r>
              <a:rPr lang="en-US" u="sng" dirty="0" err="1">
                <a:solidFill>
                  <a:prstClr val="black"/>
                </a:solidFill>
                <a:hlinkClick r:id="rId6"/>
              </a:rPr>
              <a:t>ocr</a:t>
            </a:r>
            <a:r>
              <a:rPr lang="en-US" u="sng" dirty="0">
                <a:solidFill>
                  <a:prstClr val="black"/>
                </a:solidFill>
                <a:hlinkClick r:id="rId6"/>
              </a:rPr>
              <a:t>/index.html</a:t>
            </a: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Aft>
                <a:spcPts val="600"/>
              </a:spcAft>
              <a:defRPr/>
            </a:pPr>
            <a:r>
              <a:rPr lang="en-US" b="1" dirty="0">
                <a:solidFill>
                  <a:prstClr val="black"/>
                </a:solidFill>
                <a:latin typeface="Calibri "/>
                <a:cs typeface="Arial" panose="020B0604020202020204" pitchFamily="34" charset="0"/>
              </a:rPr>
              <a:t>Presenter Notes</a:t>
            </a:r>
          </a:p>
          <a:p>
            <a:pPr defTabSz="966511">
              <a:spcAft>
                <a:spcPts val="600"/>
              </a:spcAft>
              <a:defRPr/>
            </a:pPr>
            <a:r>
              <a:rPr lang="en-US" dirty="0">
                <a:solidFill>
                  <a:prstClr val="black"/>
                </a:solidFill>
                <a:latin typeface="Calibri "/>
                <a:cs typeface="Arial" panose="020B0604020202020204" pitchFamily="34" charset="0"/>
              </a:rPr>
              <a:t>You have the right to an expedited (fast) appeal if you think you’re being discharged too soon from your Medicare-covered inpatient hospital stay. Within 2 days of your hospital inpatient admission, you’ll get a notice called an “Important Message from Medicare about Your Rights” (sometimes called the “Important Message from Medicare” or an “IM”). This notice gives you the Beneficiary and Family Centered Care-Quality Improvement Organization’s (BFCC-QIO) contact information and explains your appeal rights.</a:t>
            </a:r>
          </a:p>
          <a:p>
            <a:pPr defTabSz="966511">
              <a:spcAft>
                <a:spcPts val="600"/>
              </a:spcAft>
              <a:defRPr/>
            </a:pPr>
            <a:r>
              <a:rPr lang="en-US" dirty="0">
                <a:solidFill>
                  <a:prstClr val="black"/>
                </a:solidFill>
                <a:latin typeface="Calibri "/>
                <a:cs typeface="Arial" panose="020B0604020202020204" pitchFamily="34" charset="0"/>
              </a:rPr>
              <a:t>You may have the right to a fast appeal if you think your Medicare-covered skilled nursing facility (SNF), home health agency (HHA), comprehensive outpatient rehabilitation facility (CORF), or hospice services are ending too soon. While you’re getting SNF, HHA, CORF, or hospice services, you should get a “Notice of Medicare Non-Coverage” (NOMNC) at least 2 days before covered services end. This notice explains:</a:t>
            </a:r>
          </a:p>
          <a:p>
            <a:pPr marL="120870" indent="-12087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When your covered services will end</a:t>
            </a:r>
          </a:p>
          <a:p>
            <a:pPr marL="120870" indent="-12087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That you may have to pay for services you get after the coverage end date on your notice </a:t>
            </a:r>
          </a:p>
          <a:p>
            <a:pPr marL="120870" indent="-12087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Your right to get a detailed notice about why your covered services are ending </a:t>
            </a:r>
          </a:p>
          <a:p>
            <a:pPr marL="120870" indent="-12087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How to request a fast appeal, and how to contact the BFCC-QIO to request a fast appeal</a:t>
            </a:r>
          </a:p>
          <a:p>
            <a:pPr defTabSz="966511">
              <a:spcAft>
                <a:spcPts val="600"/>
              </a:spcAft>
              <a:defRPr/>
            </a:pPr>
            <a:r>
              <a:rPr lang="en-US" dirty="0">
                <a:solidFill>
                  <a:prstClr val="black"/>
                </a:solidFill>
                <a:latin typeface="Calibri "/>
                <a:cs typeface="Arial" panose="020B0604020202020204" pitchFamily="34" charset="0"/>
              </a:rPr>
              <a:t>You may ask your doctor or health care provider for any information that may help your case if you decide to file a fast appeal. </a:t>
            </a:r>
          </a:p>
          <a:p>
            <a:pPr defTabSz="966511">
              <a:spcAft>
                <a:spcPts val="600"/>
              </a:spcAft>
              <a:defRPr/>
            </a:pPr>
            <a:r>
              <a:rPr lang="en-US" i="1" dirty="0">
                <a:latin typeface="Calibri "/>
                <a:ea typeface="Calibri" panose="020F0502020204030204" pitchFamily="34" charset="0"/>
                <a:cs typeface="Arial" panose="020B0604020202020204" pitchFamily="34" charset="0"/>
              </a:rPr>
              <a:t>Continued on next slide.</a:t>
            </a:r>
            <a:endParaRPr lang="en-US" dirty="0">
              <a:latin typeface="Calibri "/>
              <a:ea typeface="Calibri" panose="020F0502020204030204" pitchFamily="34" charset="0"/>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3632879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511">
              <a:defRPr/>
            </a:pPr>
            <a:r>
              <a:rPr lang="en-US" b="1" dirty="0">
                <a:solidFill>
                  <a:prstClr val="black"/>
                </a:solidFill>
                <a:latin typeface="Calibri "/>
                <a:cs typeface="Arial" panose="020B0604020202020204" pitchFamily="34" charset="0"/>
              </a:rPr>
              <a:t>Presenter Notes</a:t>
            </a:r>
          </a:p>
          <a:p>
            <a:pPr marL="0" lvl="1" defTabSz="966511">
              <a:defRPr/>
            </a:pPr>
            <a:r>
              <a:rPr lang="en-US" dirty="0">
                <a:solidFill>
                  <a:prstClr val="black"/>
                </a:solidFill>
                <a:latin typeface="Calibri "/>
                <a:cs typeface="Arial" panose="020B0604020202020204" pitchFamily="34" charset="0"/>
              </a:rPr>
              <a:t>You must call your regional BFCC-QIO to request a fast appeal no later than the end of the day you’re scheduled to be discharged from a Medicare-covered inpatient hospital, and no later than noon of the day before the termination date listed on your “Notice of Medicare Non-Coverage” (NOMNC) for Medicare-covered SNF, HHA, CORF, or hospice services. </a:t>
            </a:r>
          </a:p>
          <a:p>
            <a:pPr marL="0" lvl="1" defTabSz="966511">
              <a:defRPr/>
            </a:pPr>
            <a:r>
              <a:rPr lang="en-US" dirty="0">
                <a:solidFill>
                  <a:prstClr val="black"/>
                </a:solidFill>
                <a:latin typeface="Calibri "/>
                <a:cs typeface="Arial" panose="020B0604020202020204" pitchFamily="34" charset="0"/>
              </a:rPr>
              <a:t>To see all BFCC-QIO regions and contact information, refer to the BFCC‐QIO Service Areas slide in Lesson 1.</a:t>
            </a:r>
          </a:p>
          <a:p>
            <a:pPr>
              <a:spcBef>
                <a:spcPts val="617"/>
              </a:spcBef>
              <a:defRPr/>
            </a:pPr>
            <a:r>
              <a:rPr lang="en-US" dirty="0">
                <a:solidFill>
                  <a:prstClr val="black"/>
                </a:solidFill>
                <a:latin typeface="Calibri "/>
                <a:cs typeface="Arial" panose="020B0604020202020204" pitchFamily="34" charset="0"/>
              </a:rPr>
              <a:t>If you miss the deadline for a fast appeal of your Medicare-covered inpatient hospital stay, you can still ask the BFCC-QIO to review your case, but different rules and time frames apply, and you might be responsible for the cost of the hospital stay past the original day the hospital tries to discharge you. If you miss the deadline for requesting a fast appeal of your SNF, HHA, CORF, or hospice services, you can still ask the BFCC-QIO to review your case, but different rules and time frames apply.</a:t>
            </a:r>
          </a:p>
          <a:p>
            <a:pPr>
              <a:spcBef>
                <a:spcPts val="617"/>
              </a:spcBef>
              <a:defRPr/>
            </a:pPr>
            <a:r>
              <a:rPr lang="en-US" dirty="0">
                <a:solidFill>
                  <a:prstClr val="black"/>
                </a:solidFill>
                <a:latin typeface="Calibri "/>
                <a:cs typeface="Arial" panose="020B0604020202020204" pitchFamily="34" charset="0"/>
              </a:rPr>
              <a:t>Visit </a:t>
            </a:r>
            <a:r>
              <a:rPr lang="en-US" u="sng" dirty="0">
                <a:hlinkClick r:id="rId3"/>
              </a:rPr>
              <a:t>Medicare.gov/publications</a:t>
            </a:r>
            <a:r>
              <a:rPr lang="en-US" dirty="0">
                <a:solidFill>
                  <a:prstClr val="black"/>
                </a:solidFill>
                <a:latin typeface="Calibri "/>
                <a:cs typeface="Arial" panose="020B0604020202020204" pitchFamily="34" charset="0"/>
              </a:rPr>
              <a:t> to read the “Medicare Appeals” publication (CMS Product No. 11525) to learn more.</a:t>
            </a:r>
          </a:p>
          <a:p>
            <a:pPr>
              <a:spcBef>
                <a:spcPts val="617"/>
              </a:spcBef>
              <a:defRPr/>
            </a:pPr>
            <a:r>
              <a:rPr lang="en-US" dirty="0">
                <a:solidFill>
                  <a:prstClr val="black"/>
                </a:solidFill>
                <a:latin typeface="Calibri "/>
                <a:cs typeface="Arial" panose="020B0604020202020204" pitchFamily="34" charset="0"/>
              </a:rPr>
              <a:t>42 CFR Part 405. Subpart I- Determinations, Redeterminations, Reconsideration, and Appeals under Original Medicare: </a:t>
            </a:r>
            <a:r>
              <a:rPr lang="en-US" dirty="0" err="1">
                <a:hlinkClick r:id="rId4"/>
              </a:rPr>
              <a:t>eCFR</a:t>
            </a:r>
            <a:r>
              <a:rPr lang="en-US" dirty="0">
                <a:hlinkClick r:id="rId4"/>
              </a:rPr>
              <a:t> :: 42 CFR Part 405 -- Federal Health Insurance for the Aged and Disabled</a:t>
            </a:r>
            <a:endParaRPr lang="en-US" dirty="0">
              <a:solidFill>
                <a:prstClr val="black"/>
              </a:solidFill>
              <a:latin typeface="Calibri "/>
              <a:cs typeface="Arial" panose="020B0604020202020204" pitchFamily="34" charset="0"/>
            </a:endParaRPr>
          </a:p>
          <a:p>
            <a:endParaRPr lang="en-US" dirty="0"/>
          </a:p>
        </p:txBody>
      </p:sp>
    </p:spTree>
    <p:extLst>
      <p:ext uri="{BB962C8B-B14F-4D97-AF65-F5344CB8AC3E}">
        <p14:creationId xmlns:p14="http://schemas.microsoft.com/office/powerpoint/2010/main" val="659298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38096" y="129339"/>
            <a:ext cx="7039007" cy="9324762"/>
          </a:xfrm>
        </p:spPr>
        <p:txBody>
          <a:bodyPr/>
          <a:lstStyle/>
          <a:p>
            <a:pPr defTabSz="966511">
              <a:spcBef>
                <a:spcPts val="617"/>
              </a:spcBef>
              <a:defRPr/>
            </a:pPr>
            <a:r>
              <a:rPr lang="en-US" sz="1100" b="1" dirty="0">
                <a:solidFill>
                  <a:prstClr val="black"/>
                </a:solidFill>
                <a:latin typeface="Calibri "/>
              </a:rPr>
              <a:t>This slide has animation.</a:t>
            </a:r>
            <a:endParaRPr lang="en-US" sz="1100" dirty="0">
              <a:solidFill>
                <a:prstClr val="black"/>
              </a:solidFill>
              <a:latin typeface="Calibri "/>
            </a:endParaRPr>
          </a:p>
          <a:p>
            <a:pPr marL="0" marR="0" lvl="0" indent="0" algn="l" defTabSz="914400" rtl="0" eaLnBrk="1" fontAlgn="auto" latinLnBrk="0" hangingPunct="1">
              <a:lnSpc>
                <a:spcPct val="100000"/>
              </a:lnSpc>
              <a:spcBef>
                <a:spcPts val="617"/>
              </a:spcBef>
              <a:spcAft>
                <a:spcPts val="0"/>
              </a:spcAft>
              <a:buClrTx/>
              <a:buSzTx/>
              <a:buFont typeface="Wingdings" panose="05000000000000000000" pitchFamily="2" charset="2"/>
              <a:buNone/>
              <a:tabLst/>
              <a:defRPr/>
            </a:pPr>
            <a:r>
              <a:rPr lang="en-US" sz="1100" b="1" dirty="0">
                <a:solidFill>
                  <a:srgbClr val="FF0000"/>
                </a:solidFill>
              </a:rPr>
              <a:t>Note for editors: There’s a table hidden behind this graphic. Make sure to update the table if you update the pyramid graphic.</a:t>
            </a:r>
          </a:p>
          <a:p>
            <a:pPr>
              <a:spcBef>
                <a:spcPts val="617"/>
              </a:spcBef>
            </a:pPr>
            <a:r>
              <a:rPr lang="en-US" sz="1100" b="1" dirty="0">
                <a:latin typeface="Calibri "/>
                <a:cs typeface="Arial" panose="020B0604020202020204" pitchFamily="34" charset="0"/>
              </a:rPr>
              <a:t>Presenter Notes</a:t>
            </a:r>
          </a:p>
          <a:p>
            <a:pPr>
              <a:spcBef>
                <a:spcPts val="617"/>
              </a:spcBef>
            </a:pPr>
            <a:r>
              <a:rPr lang="en-US" sz="1100" dirty="0">
                <a:latin typeface="Calibri "/>
                <a:cs typeface="Arial" panose="020B0604020202020204" pitchFamily="34" charset="0"/>
              </a:rPr>
              <a:t>The appeals process has 5 levels. If you disagree with the decision made at any level of the process, you can generally go to the next level. At each level, you’ll get a decision letter with instructions on how to move to the next level of appeal. Filing timeframes at each level are based on the date you get the previous decision or notice, and the date of receipt is presumed to be 5 days after the date on the decision letter or notice. If there’s a delay in receipt, you must indicate the date you got the decision letter or notice in your appeal request.</a:t>
            </a:r>
            <a:endParaRPr lang="en-US" sz="1100" b="1" dirty="0">
              <a:solidFill>
                <a:prstClr val="black"/>
              </a:solidFill>
              <a:latin typeface="Calibri "/>
              <a:cs typeface="Arial" panose="020B0604020202020204" pitchFamily="34" charset="0"/>
            </a:endParaRPr>
          </a:p>
          <a:p>
            <a:pPr marL="122493" indent="-122493">
              <a:spcBef>
                <a:spcPts val="617"/>
              </a:spcBef>
              <a:buFont typeface="Wingdings" panose="05000000000000000000" pitchFamily="2" charset="2"/>
              <a:buChar char="§"/>
            </a:pPr>
            <a:r>
              <a:rPr lang="en-US" sz="1100" b="1" dirty="0">
                <a:solidFill>
                  <a:prstClr val="black"/>
                </a:solidFill>
                <a:latin typeface="Calibri "/>
                <a:cs typeface="Arial" panose="020B0604020202020204" pitchFamily="34" charset="0"/>
              </a:rPr>
              <a:t>Level 1: Redetermination by the Medicare Administrative Contractor (MAC) </a:t>
            </a:r>
            <a:r>
              <a:rPr lang="en-US" sz="1100" dirty="0">
                <a:solidFill>
                  <a:prstClr val="black"/>
                </a:solidFill>
                <a:latin typeface="Calibri "/>
                <a:cs typeface="Arial" panose="020B0604020202020204" pitchFamily="34" charset="0"/>
              </a:rPr>
              <a:t>(by people at the MAC who weren’t involved with the first decision).</a:t>
            </a:r>
            <a:r>
              <a:rPr lang="en-US" sz="1100" b="1" dirty="0">
                <a:solidFill>
                  <a:prstClr val="black"/>
                </a:solidFill>
                <a:latin typeface="Calibri "/>
                <a:cs typeface="Arial" panose="020B0604020202020204" pitchFamily="34" charset="0"/>
              </a:rPr>
              <a:t> </a:t>
            </a:r>
          </a:p>
          <a:p>
            <a:pPr marL="244983" indent="-122493">
              <a:spcBef>
                <a:spcPts val="617"/>
              </a:spcBef>
              <a:buFont typeface="Arial" panose="020B0604020202020204" pitchFamily="34" charset="0"/>
              <a:buChar char="•"/>
            </a:pPr>
            <a:r>
              <a:rPr lang="en-US" sz="1100" dirty="0">
                <a:latin typeface="Calibri "/>
                <a:cs typeface="Arial" panose="020B0604020202020204" pitchFamily="34" charset="0"/>
              </a:rPr>
              <a:t>If you disagree with the initial determination on the MSN, you can request a redetermination (a second review). You have 120 days after you get the MSN to request a redetermination. The timeframe for issuing a decision is generally within 60 days of the MAC’s receipt of the request. If the appeal decision is favorable, you’ll get an MSN that shows approved coverage and payment and what you owe to the provider. </a:t>
            </a:r>
          </a:p>
          <a:p>
            <a:pPr marL="244983" indent="-122493">
              <a:spcBef>
                <a:spcPts val="617"/>
              </a:spcBef>
              <a:buFont typeface="Arial" panose="020B0604020202020204" pitchFamily="34" charset="0"/>
              <a:buChar char="•"/>
            </a:pPr>
            <a:r>
              <a:rPr lang="en-US" sz="1100" dirty="0">
                <a:solidFill>
                  <a:prstClr val="black"/>
                </a:solidFill>
                <a:latin typeface="Calibri "/>
                <a:cs typeface="Arial" panose="020B0604020202020204" pitchFamily="34" charset="0"/>
              </a:rPr>
              <a:t>If you disagree with the redetermination decision made by the MAC in level 1, you have 180 days after you get the “Medicare Redetermination Notice” (MRN) to request a reconsideration by a Qualified Independent Contractor (QIC), which is level 2. Details are on the MRN. </a:t>
            </a:r>
          </a:p>
          <a:p>
            <a:pPr marL="122493" lvl="1" indent="-122493" defTabSz="966511">
              <a:buFont typeface="Wingdings" panose="05000000000000000000" pitchFamily="2" charset="2"/>
              <a:buChar char="§"/>
            </a:pPr>
            <a:r>
              <a:rPr lang="en-US" sz="1100" b="1" dirty="0">
                <a:solidFill>
                  <a:prstClr val="black"/>
                </a:solidFill>
                <a:latin typeface="Calibri "/>
                <a:cs typeface="Arial" panose="020B0604020202020204" pitchFamily="34" charset="0"/>
              </a:rPr>
              <a:t>Level 2: Reconsideration by a QIC </a:t>
            </a:r>
            <a:r>
              <a:rPr lang="en-US" sz="1100" dirty="0">
                <a:solidFill>
                  <a:prstClr val="black"/>
                </a:solidFill>
                <a:latin typeface="Calibri "/>
                <a:cs typeface="Arial" panose="020B0604020202020204" pitchFamily="34" charset="0"/>
              </a:rPr>
              <a:t>(an independent contractor that didn’t take part in the prior decision).</a:t>
            </a:r>
            <a:r>
              <a:rPr lang="en-US" sz="1100" b="1" dirty="0">
                <a:solidFill>
                  <a:prstClr val="black"/>
                </a:solidFill>
                <a:latin typeface="Calibri "/>
                <a:cs typeface="Arial" panose="020B0604020202020204" pitchFamily="34" charset="0"/>
              </a:rPr>
              <a:t> </a:t>
            </a:r>
          </a:p>
          <a:p>
            <a:pPr marL="244983" lvl="1" indent="-122493" defTabSz="966511">
              <a:buFont typeface="Arial" panose="020B0604020202020204" pitchFamily="34" charset="0"/>
              <a:buChar char="•"/>
            </a:pPr>
            <a:r>
              <a:rPr lang="en-US" sz="1100" dirty="0">
                <a:solidFill>
                  <a:prstClr val="black"/>
                </a:solidFill>
                <a:latin typeface="Calibri "/>
                <a:cs typeface="Arial" panose="020B0604020202020204" pitchFamily="34" charset="0"/>
              </a:rPr>
              <a:t>The QIC will review your request for a reconsideration and will make a decision. The timeframe for issuing a decision is generally within 60 days of the QIC’s receipt of the request.</a:t>
            </a:r>
          </a:p>
          <a:p>
            <a:pPr marL="244983" lvl="1" indent="-122493" defTabSz="966511">
              <a:buFont typeface="Arial" panose="020B0604020202020204" pitchFamily="34" charset="0"/>
              <a:buChar char="•"/>
            </a:pPr>
            <a:r>
              <a:rPr lang="en-US" sz="1100" dirty="0">
                <a:solidFill>
                  <a:prstClr val="black"/>
                </a:solidFill>
                <a:latin typeface="Calibri "/>
                <a:cs typeface="Arial" panose="020B0604020202020204" pitchFamily="34" charset="0"/>
              </a:rPr>
              <a:t>If you disagree with the reconsideration decision in level 2, you have 60 days after you get the decision to request an appeal at the Office of Medicare Hearings and Appeals (OMHA), which is level 3. Be sure to review all the requirements for filing a level 3 appeal which are included in the QIC’s reconsideration decision.</a:t>
            </a:r>
          </a:p>
          <a:p>
            <a:pPr marL="117603" lvl="1" indent="-117603" defTabSz="940826">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3</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Decision by OMHA. </a:t>
            </a:r>
          </a:p>
          <a:p>
            <a:pPr marL="238473" lvl="1" indent="-119237" defTabSz="940826">
              <a:buFont typeface="Arial" panose="020B0604020202020204" pitchFamily="34" charset="0"/>
              <a:buChar char="•"/>
              <a:defRPr/>
            </a:pPr>
            <a:r>
              <a:rPr lang="en-US" sz="1100" dirty="0">
                <a:latin typeface="Calibri "/>
                <a:cs typeface="Arial" panose="020B0604020202020204" pitchFamily="34" charset="0"/>
              </a:rPr>
              <a:t>A hearing before an ALJ allows you to present your appeal to a new person who will independently review the facts of your appeal and listen to your testimony before making a new and impartial decision. </a:t>
            </a:r>
            <a:endParaRPr lang="en-US" sz="1100" dirty="0">
              <a:solidFill>
                <a:prstClr val="black"/>
              </a:solidFill>
              <a:latin typeface="Calibri "/>
              <a:cs typeface="Arial" panose="020B0604020202020204" pitchFamily="34" charset="0"/>
            </a:endParaRPr>
          </a:p>
          <a:p>
            <a:pPr marL="238473" lvl="1" indent="-119237" defTabSz="940826">
              <a:buFont typeface="Arial" panose="020B0604020202020204" pitchFamily="34" charset="0"/>
              <a:buChar char="•"/>
              <a:defRPr/>
            </a:pPr>
            <a:r>
              <a:rPr lang="en-US" sz="1100" dirty="0">
                <a:solidFill>
                  <a:prstClr val="black"/>
                </a:solidFill>
                <a:latin typeface="Calibri "/>
                <a:cs typeface="Arial" panose="020B0604020202020204" pitchFamily="34" charset="0"/>
              </a:rPr>
              <a:t>To get a hearing or to ask for an on-the-record review by OMHA (no hearing is held—a judge looks only at the case file and any new evidence sent to OMHA), the amount of your case must meet a minimum dollar amount which is updated yearly. The required amount for 2024 is $180. The timeframe for issuing a decision is generally 60 days from OMHA’s receipt of the request.</a:t>
            </a:r>
          </a:p>
          <a:p>
            <a:pPr marL="238473" lvl="1" indent="-119237" defTabSz="940826">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OMHA’s decision in level 3, you have 60 days after you get OMHA’s decision to request a review by the Medicare Appeals Council (Appeals Council), which is level 4. </a:t>
            </a:r>
          </a:p>
          <a:p>
            <a:pPr marL="117603" lvl="1" indent="-117603" defTabSz="940826">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4</a:t>
            </a:r>
            <a:r>
              <a:rPr lang="en-US" sz="1100" dirty="0">
                <a:solidFill>
                  <a:prstClr val="black"/>
                </a:solidFill>
                <a:latin typeface="Calibri "/>
                <a:cs typeface="Arial" panose="020B0604020202020204" pitchFamily="34" charset="0"/>
              </a:rPr>
              <a:t>:</a:t>
            </a:r>
            <a:r>
              <a:rPr lang="en-US" sz="1100" b="1" dirty="0">
                <a:solidFill>
                  <a:prstClr val="black"/>
                </a:solidFill>
                <a:latin typeface="Calibri "/>
                <a:cs typeface="Arial" panose="020B0604020202020204" pitchFamily="34" charset="0"/>
              </a:rPr>
              <a:t> Review by the Appeals Council. </a:t>
            </a:r>
          </a:p>
          <a:p>
            <a:pPr marL="238473" lvl="1" indent="-119237" defTabSz="940826">
              <a:buFont typeface="Arial" panose="020B0604020202020204" pitchFamily="34" charset="0"/>
              <a:buChar char="•"/>
              <a:defRPr/>
            </a:pPr>
            <a:r>
              <a:rPr lang="en-US" sz="1100" dirty="0">
                <a:solidFill>
                  <a:prstClr val="black"/>
                </a:solidFill>
                <a:latin typeface="Calibri "/>
                <a:cs typeface="Arial" panose="020B0604020202020204" pitchFamily="34" charset="0"/>
              </a:rPr>
              <a:t>You can request that the Appeals Council review your case regardless of the dollar amount of your case. The timeframe for issuing a decision is generally 60 days from the Council’s receipt of the request.</a:t>
            </a:r>
          </a:p>
          <a:p>
            <a:pPr marL="238473" lvl="1" indent="-119237" defTabSz="940826">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the Appeals Council’s decision in level 4, you have 60 days after you get the Appeals Council’s decision to request judicial review by a federal district court, which is level 5.</a:t>
            </a:r>
          </a:p>
          <a:p>
            <a:pPr marL="117603" lvl="1" indent="-117603" defTabSz="940826">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5</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Judicial review by a Federal District Court. </a:t>
            </a:r>
            <a:r>
              <a:rPr lang="en-US" sz="1100" dirty="0">
                <a:solidFill>
                  <a:prstClr val="black"/>
                </a:solidFill>
                <a:latin typeface="Calibri "/>
                <a:cs typeface="Arial" panose="020B0604020202020204" pitchFamily="34" charset="0"/>
              </a:rPr>
              <a:t>To get a review, the amount of your case must meet a minimum dollar amount, which is updated yearly. The minimum dollar amount for 2024 is $1,840. Instructions on how to file a civil action in federal court are included in the Council’s decision letter.</a:t>
            </a:r>
          </a:p>
          <a:p>
            <a:pPr marL="0" lvl="1" defTabSz="940826">
              <a:defRPr/>
            </a:pPr>
            <a:r>
              <a:rPr lang="en-US" sz="1100" b="1" dirty="0">
                <a:solidFill>
                  <a:prstClr val="black"/>
                </a:solidFill>
                <a:latin typeface="Calibri "/>
                <a:cs typeface="Arial" panose="020B0604020202020204" pitchFamily="34" charset="0"/>
              </a:rPr>
              <a:t>NOTE: </a:t>
            </a:r>
            <a:r>
              <a:rPr lang="en-US" sz="1100" dirty="0">
                <a:solidFill>
                  <a:prstClr val="black"/>
                </a:solidFill>
                <a:latin typeface="Calibri "/>
                <a:cs typeface="Arial" panose="020B0604020202020204" pitchFamily="34" charset="0"/>
              </a:rPr>
              <a:t>At levels 2, 3, and 4, if a decision isn’t issued within the designated timeframe, you have the right to skip to the next level of appeal if you want, or you can wait for the decision to be issued.</a:t>
            </a:r>
          </a:p>
          <a:p>
            <a:pPr marL="0" lvl="1" defTabSz="940826">
              <a:defRPr/>
            </a:pPr>
            <a:r>
              <a:rPr lang="en-US" sz="1100" b="0" dirty="0">
                <a:solidFill>
                  <a:prstClr val="black"/>
                </a:solidFill>
                <a:latin typeface="Calibri "/>
                <a:cs typeface="Arial" panose="020B0604020202020204" pitchFamily="34" charset="0"/>
              </a:rPr>
              <a:t>For a full-size copy of the Original Medicare (Part A and Part B) Appeals process flow chart, visit </a:t>
            </a:r>
            <a:r>
              <a:rPr lang="en-US" sz="1100" b="0" dirty="0">
                <a:solidFill>
                  <a:prstClr val="black"/>
                </a:solidFill>
                <a:latin typeface="Calibri "/>
                <a:cs typeface="Arial" panose="020B0604020202020204" pitchFamily="34" charset="0"/>
                <a:hlinkClick r:id="rId3"/>
              </a:rPr>
              <a:t>CMS.gov/Medicare/Appeals-and-Grievances/OrgMedFFSAppeals/Downloads/Flowchart-FFS-Appeals-Process.pdf</a:t>
            </a:r>
            <a:r>
              <a:rPr lang="en-US" sz="1100" b="0" dirty="0">
                <a:solidFill>
                  <a:prstClr val="black"/>
                </a:solidFill>
                <a:latin typeface="Calibri "/>
                <a:cs typeface="Arial" panose="020B0604020202020204" pitchFamily="34" charset="0"/>
              </a:rPr>
              <a:t>. </a:t>
            </a:r>
          </a:p>
        </p:txBody>
      </p:sp>
    </p:spTree>
    <p:extLst>
      <p:ext uri="{BB962C8B-B14F-4D97-AF65-F5344CB8AC3E}">
        <p14:creationId xmlns:p14="http://schemas.microsoft.com/office/powerpoint/2010/main" val="125507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8284" y="3757508"/>
            <a:ext cx="7086600" cy="5651187"/>
          </a:xfrm>
        </p:spPr>
        <p:txBody>
          <a:bodyPr/>
          <a:lstStyle/>
          <a:p>
            <a:pPr defTabSz="966511">
              <a:spcAft>
                <a:spcPts val="600"/>
              </a:spcAft>
              <a:defRPr/>
            </a:pPr>
            <a:r>
              <a:rPr lang="en-US" sz="1100" b="1" dirty="0">
                <a:solidFill>
                  <a:prstClr val="black"/>
                </a:solidFill>
                <a:latin typeface="Calibri "/>
              </a:rPr>
              <a:t>This slide has animation.</a:t>
            </a:r>
            <a:endParaRPr lang="en-US" sz="1100" dirty="0">
              <a:solidFill>
                <a:prstClr val="black"/>
              </a:solidFill>
              <a:latin typeface="Calibri "/>
            </a:endParaRPr>
          </a:p>
          <a:p>
            <a:pPr>
              <a:spcAft>
                <a:spcPts val="600"/>
              </a:spcAft>
              <a:defRPr/>
            </a:pPr>
            <a:r>
              <a:rPr lang="en-US" sz="1100" b="1" dirty="0">
                <a:latin typeface="Calibri "/>
              </a:rPr>
              <a:t>Presenter Notes</a:t>
            </a:r>
          </a:p>
          <a:p>
            <a:pPr>
              <a:spcAft>
                <a:spcPts val="600"/>
              </a:spcAft>
              <a:defRPr/>
            </a:pPr>
            <a:r>
              <a:rPr lang="en-US" sz="1100" dirty="0">
                <a:latin typeface="Calibri "/>
              </a:rPr>
              <a:t>If you have a Medicare Advantage Plan or other Medicare health plan, you have the right to request an appeal to resolve differences with your plan. You have the right to ask your plan to provide or pay for items or services you think it should cover, provide, or continue. The decision by the plan is called an “organization determination.”</a:t>
            </a:r>
          </a:p>
          <a:p>
            <a:pPr>
              <a:spcAft>
                <a:spcPts val="600"/>
              </a:spcAft>
              <a:defRPr/>
            </a:pPr>
            <a:r>
              <a:rPr lang="en-US" sz="1100" dirty="0">
                <a:solidFill>
                  <a:prstClr val="black"/>
                </a:solidFill>
                <a:latin typeface="Calibri "/>
              </a:rPr>
              <a:t>You may want to call or write your plan and ask for a copy of your case file. To get the phone number or address of your plan, review your “Evidence of Coverage (EOC)” (information from your plan that explains your rights) or the notice you get that explained why you couldn’t get the services you requested. </a:t>
            </a:r>
          </a:p>
          <a:p>
            <a:pPr defTabSz="966511">
              <a:spcAft>
                <a:spcPts val="600"/>
              </a:spcAft>
              <a:defRPr/>
            </a:pPr>
            <a:r>
              <a:rPr lang="en-US" sz="1100" dirty="0">
                <a:solidFill>
                  <a:prstClr val="black"/>
                </a:solidFill>
                <a:latin typeface="Calibri "/>
              </a:rPr>
              <a:t>The plan may charge you a fee for copying this information and mailing it to you. Your plan should be able to give you an estimate of how much it will cost based on the number of pages in the file, plus normal mail delivery.</a:t>
            </a:r>
          </a:p>
          <a:p>
            <a:pPr defTabSz="966511">
              <a:spcAft>
                <a:spcPts val="600"/>
              </a:spcAft>
              <a:defRPr/>
            </a:pPr>
            <a:r>
              <a:rPr lang="en-US" sz="1100" dirty="0">
                <a:solidFill>
                  <a:prstClr val="black"/>
                </a:solidFill>
                <a:latin typeface="Calibri "/>
              </a:rPr>
              <a:t>The timeframe for a plan to complete standard service coverage decisions for an item or services is 14 days and </a:t>
            </a:r>
            <a:r>
              <a:rPr lang="en-US" sz="1100" b="1" dirty="0">
                <a:solidFill>
                  <a:prstClr val="black"/>
                </a:solidFill>
                <a:latin typeface="Calibri "/>
              </a:rPr>
              <a:t>may be extended by up to 14 additional days</a:t>
            </a:r>
            <a:r>
              <a:rPr lang="en-US" sz="1100" dirty="0">
                <a:solidFill>
                  <a:prstClr val="black"/>
                </a:solidFill>
                <a:latin typeface="Calibri "/>
              </a:rPr>
              <a:t>. The time frame may be extended if, for example, your plan needs more information from a non-contract provider to make a decision about the case, and the extension is in your best interest. If your request is for a Part B drug, the plan must notify you of its decision within 72 hours and this timeframe can’t be extended.</a:t>
            </a:r>
          </a:p>
          <a:p>
            <a:pPr defTabSz="966511">
              <a:spcAft>
                <a:spcPts val="600"/>
              </a:spcAft>
              <a:defRPr/>
            </a:pPr>
            <a:r>
              <a:rPr lang="en-US" sz="1100" dirty="0">
                <a:solidFill>
                  <a:prstClr val="black"/>
                </a:solidFill>
                <a:latin typeface="Calibri "/>
              </a:rPr>
              <a:t>If you think your health could be seriously harmed by waiting the standard 14 days for a coverage decision (or 72 hours for a Part B drug), ask your plan for a fast decision. You have the right to an expedited coverage decision or appeal when applying the standard time frame could seriously jeopardize your life, health, or your ability to regain maximum function. The plan must notify you of its decision on a request for an item or service within 72 hours (within 24 hours for a request for a Part B drug). The 72 hours on a request for an item or service could be extended based on the need for additional supporting documentation. The timeframe can’t be extended if your request is for a Part B drug.</a:t>
            </a:r>
          </a:p>
          <a:p>
            <a:pPr defTabSz="966511">
              <a:spcAft>
                <a:spcPts val="600"/>
              </a:spcAft>
              <a:defRPr/>
            </a:pPr>
            <a:r>
              <a:rPr lang="en-US" sz="1100" dirty="0">
                <a:latin typeface="Calibri "/>
              </a:rPr>
              <a:t>If the plan extends the timeframe for an item or service, it must tell you in writing of the reasons for the extension, and let you know that you have the right to file an expedited grievance if you disagree with the plan’s decision to extend the timeframe.</a:t>
            </a:r>
          </a:p>
          <a:p>
            <a:pPr defTabSz="966511">
              <a:spcAft>
                <a:spcPts val="600"/>
              </a:spcAft>
              <a:defRPr/>
            </a:pPr>
            <a:r>
              <a:rPr lang="en-US" sz="1100" b="1" dirty="0">
                <a:solidFill>
                  <a:prstClr val="black"/>
                </a:solidFill>
                <a:latin typeface="Calibri "/>
              </a:rPr>
              <a:t>Resource regarding Part B drugs</a:t>
            </a:r>
            <a:r>
              <a:rPr lang="en-US" sz="1100" dirty="0">
                <a:solidFill>
                  <a:prstClr val="black"/>
                </a:solidFill>
                <a:latin typeface="Calibri "/>
              </a:rPr>
              <a:t>: Medicare Advantage and Part D Drug Pricing Final Rule (CMS-4180-F) (</a:t>
            </a:r>
            <a:r>
              <a:rPr lang="en-US" sz="1100" dirty="0">
                <a:solidFill>
                  <a:prstClr val="black"/>
                </a:solidFill>
                <a:latin typeface="Calibri "/>
                <a:hlinkClick r:id="rId3"/>
              </a:rPr>
              <a:t>govinfo.gov/content/pkg/FR-2019-05-23/pdf/2019-10521.pdf</a:t>
            </a:r>
            <a:r>
              <a:rPr lang="en-US" sz="1100" dirty="0">
                <a:solidFill>
                  <a:prstClr val="black"/>
                </a:solidFill>
                <a:latin typeface="Calibri "/>
              </a:rPr>
              <a:t>). </a:t>
            </a:r>
          </a:p>
          <a:p>
            <a:pPr defTabSz="966511">
              <a:spcAft>
                <a:spcPts val="600"/>
              </a:spcAft>
              <a:defRPr/>
            </a:pPr>
            <a:r>
              <a:rPr lang="en-US" sz="1100" dirty="0">
                <a:solidFill>
                  <a:prstClr val="black"/>
                </a:solidFill>
                <a:latin typeface="Calibri "/>
              </a:rPr>
              <a:t>42 CFR Part 422, Subpart M-Grievances, Organization Determination and Appeals, Section 422.560: </a:t>
            </a:r>
            <a:r>
              <a:rPr lang="en-US" sz="1100" dirty="0" err="1">
                <a:latin typeface="Calibri "/>
                <a:hlinkClick r:id="rId4"/>
              </a:rPr>
              <a:t>eCFR</a:t>
            </a:r>
            <a:r>
              <a:rPr lang="en-US" sz="1100" dirty="0">
                <a:latin typeface="Calibri "/>
                <a:hlinkClick r:id="rId4"/>
              </a:rPr>
              <a:t> :: 42 CFR Part 422 -- Medicare Advantage Program</a:t>
            </a:r>
            <a:endParaRPr lang="en-US" sz="1100" dirty="0">
              <a:solidFill>
                <a:prstClr val="black"/>
              </a:solidFill>
              <a:latin typeface="Calibri "/>
            </a:endParaRPr>
          </a:p>
          <a:p>
            <a:pPr>
              <a:spcAft>
                <a:spcPts val="600"/>
              </a:spcAft>
            </a:pPr>
            <a:endParaRPr lang="en-US" sz="1100" dirty="0">
              <a:latin typeface="Calibri "/>
            </a:endParaRPr>
          </a:p>
        </p:txBody>
      </p:sp>
    </p:spTree>
    <p:extLst>
      <p:ext uri="{BB962C8B-B14F-4D97-AF65-F5344CB8AC3E}">
        <p14:creationId xmlns:p14="http://schemas.microsoft.com/office/powerpoint/2010/main" val="4041805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4774" y="3757508"/>
            <a:ext cx="7077075" cy="5615092"/>
          </a:xfrm>
        </p:spPr>
        <p:txBody>
          <a:bodyPr/>
          <a:lstStyle/>
          <a:p>
            <a:pPr defTabSz="966511">
              <a:spcAft>
                <a:spcPts val="600"/>
              </a:spcAft>
              <a:defRPr/>
            </a:pPr>
            <a:r>
              <a:rPr lang="en-US" sz="1100" b="1" dirty="0">
                <a:solidFill>
                  <a:prstClr val="black"/>
                </a:solidFill>
                <a:latin typeface="Calibri "/>
              </a:rPr>
              <a:t>This slide has animation.</a:t>
            </a:r>
            <a:endParaRPr lang="en-US" sz="1100" b="1" dirty="0">
              <a:solidFill>
                <a:prstClr val="black"/>
              </a:solidFill>
              <a:latin typeface="Calibri "/>
              <a:cs typeface="Arial" panose="020B0604020202020204" pitchFamily="34" charset="0"/>
            </a:endParaRPr>
          </a:p>
          <a:p>
            <a:pPr defTabSz="966511">
              <a:spcAft>
                <a:spcPts val="600"/>
              </a:spcAft>
              <a:defRPr/>
            </a:pPr>
            <a:r>
              <a:rPr lang="en-US" sz="1100" b="1" dirty="0">
                <a:solidFill>
                  <a:prstClr val="black"/>
                </a:solidFill>
                <a:latin typeface="Calibri "/>
                <a:cs typeface="Arial" panose="020B0604020202020204" pitchFamily="34" charset="0"/>
              </a:rPr>
              <a:t>Presenter Notes</a:t>
            </a:r>
          </a:p>
          <a:p>
            <a:pPr marL="114300" indent="-114300"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You have the right to an expedited (fast) appeal if you think you’re being discharged too soon from your </a:t>
            </a:r>
            <a:r>
              <a:rPr lang="en-US" sz="1100" b="1" dirty="0">
                <a:solidFill>
                  <a:prstClr val="black"/>
                </a:solidFill>
                <a:latin typeface="Calibri "/>
                <a:cs typeface="Arial" panose="020B0604020202020204" pitchFamily="34" charset="0"/>
              </a:rPr>
              <a:t>Medicare-covered inpatient hospital stay</a:t>
            </a:r>
            <a:r>
              <a:rPr lang="en-US" sz="1100" dirty="0">
                <a:solidFill>
                  <a:prstClr val="black"/>
                </a:solidFill>
                <a:latin typeface="Calibri "/>
                <a:cs typeface="Arial" panose="020B0604020202020204" pitchFamily="34" charset="0"/>
              </a:rPr>
              <a:t>. Within 2 days of your hospital inpatient admission, you should get a notice called “An Important Message from Medicare about Your Rights” (sometimes called the “Important Message from Medicare” or the “IM”) with BFCC-QIO contact information and an explanation of your rights (which is reviewed in more detail in Lesson 3). The notice also explains the circumstances under which you will or won’t have to pay for charges for continuing to stay in the hospital and information on your right to get a detailed notice about why your covered services are ending.  </a:t>
            </a:r>
          </a:p>
          <a:p>
            <a:pPr marL="114300" lvl="1" defTabSz="966511">
              <a:spcAft>
                <a:spcPts val="600"/>
              </a:spcAft>
              <a:defRPr/>
            </a:pPr>
            <a:r>
              <a:rPr lang="en-US" sz="1100" dirty="0">
                <a:solidFill>
                  <a:prstClr val="black"/>
                </a:solidFill>
                <a:latin typeface="Calibri "/>
                <a:cs typeface="Arial" panose="020B0604020202020204" pitchFamily="34" charset="0"/>
              </a:rPr>
              <a:t>Ask the BFCC-QIO for an expedited appeal no later than the day you’re scheduled to be discharged from the hospital. Follow the instructions on this notice to do this.</a:t>
            </a:r>
          </a:p>
          <a:p>
            <a:pPr marL="114300" indent="-114300" defTabSz="966511">
              <a:spcAft>
                <a:spcPts val="600"/>
              </a:spcAft>
              <a:buFont typeface="Wingdings" panose="05000000000000000000" pitchFamily="2" charset="2"/>
              <a:buChar char="§"/>
              <a:defRPr/>
            </a:pPr>
            <a:r>
              <a:rPr lang="en-US" sz="1100" dirty="0">
                <a:solidFill>
                  <a:prstClr val="black"/>
                </a:solidFill>
                <a:latin typeface="Calibri "/>
                <a:cs typeface="Arial" panose="020B0604020202020204" pitchFamily="34" charset="0"/>
              </a:rPr>
              <a:t>You have the right to an expedited appeal if you think your </a:t>
            </a:r>
            <a:r>
              <a:rPr lang="en-US" sz="1100" b="1" dirty="0">
                <a:solidFill>
                  <a:prstClr val="black"/>
                </a:solidFill>
                <a:latin typeface="Calibri "/>
                <a:cs typeface="Arial" panose="020B0604020202020204" pitchFamily="34" charset="0"/>
              </a:rPr>
              <a:t>Medicare-covered SNF, HHA, CORF, or hospice services</a:t>
            </a:r>
            <a:r>
              <a:rPr lang="en-US" sz="1100" dirty="0">
                <a:solidFill>
                  <a:prstClr val="black"/>
                </a:solidFill>
                <a:latin typeface="Calibri "/>
                <a:cs typeface="Arial" panose="020B0604020202020204" pitchFamily="34" charset="0"/>
              </a:rPr>
              <a:t> are ending too soon. Your provider or plan must deliver a “NOMNC” at least 2 days before covered services end. This notice explains the date your covered services will end, that you may have to pay for services you got after the coverage end date on your notice, information on your right to get a detailed notice about why your covered services are ending, your right to a fast appeal, and how to contact the BFCC-QIO. </a:t>
            </a:r>
            <a:br>
              <a:rPr lang="en-US" sz="1100" dirty="0">
                <a:solidFill>
                  <a:prstClr val="black"/>
                </a:solidFill>
                <a:latin typeface="Calibri "/>
                <a:cs typeface="Arial" panose="020B0604020202020204" pitchFamily="34" charset="0"/>
              </a:rPr>
            </a:br>
            <a:br>
              <a:rPr lang="en-US" sz="1100" dirty="0">
                <a:solidFill>
                  <a:prstClr val="black"/>
                </a:solidFill>
                <a:latin typeface="Calibri "/>
                <a:cs typeface="Arial" panose="020B0604020202020204" pitchFamily="34" charset="0"/>
              </a:rPr>
            </a:br>
            <a:r>
              <a:rPr lang="en-US" sz="1100" dirty="0">
                <a:solidFill>
                  <a:prstClr val="black"/>
                </a:solidFill>
                <a:latin typeface="Calibri "/>
                <a:cs typeface="Arial" panose="020B0604020202020204" pitchFamily="34" charset="0"/>
              </a:rPr>
              <a:t>You may ask your doctor, other health care provider, or supplier for any information that may help your case. You must ask the BFCC-QIO for an expedited appeal no later than 12 p.m. of the day before the termination date listed on your NOMNC. Review your notice for instructions. </a:t>
            </a:r>
            <a:br>
              <a:rPr lang="en-US" sz="1100" dirty="0">
                <a:solidFill>
                  <a:prstClr val="black"/>
                </a:solidFill>
                <a:latin typeface="Calibri "/>
                <a:cs typeface="Arial" panose="020B0604020202020204" pitchFamily="34" charset="0"/>
              </a:rPr>
            </a:br>
            <a:br>
              <a:rPr lang="en-US" sz="1100" dirty="0">
                <a:solidFill>
                  <a:prstClr val="black"/>
                </a:solidFill>
                <a:latin typeface="Calibri "/>
                <a:cs typeface="Arial" panose="020B0604020202020204" pitchFamily="34" charset="0"/>
              </a:rPr>
            </a:br>
            <a:r>
              <a:rPr lang="en-US" sz="1100" dirty="0">
                <a:latin typeface="Calibri "/>
                <a:cs typeface="Arial" panose="020B0604020202020204" pitchFamily="34" charset="0"/>
              </a:rPr>
              <a:t>To get the BFCC-QIO phone number in your area, refer to the </a:t>
            </a:r>
            <a:r>
              <a:rPr lang="en-US" sz="1100" dirty="0">
                <a:solidFill>
                  <a:prstClr val="black"/>
                </a:solidFill>
                <a:latin typeface="Calibri "/>
                <a:cs typeface="Arial" panose="020B0604020202020204" pitchFamily="34" charset="0"/>
              </a:rPr>
              <a:t>Beneficiary &amp; Family Centered Care-Quality Improvement Organizations (BFCC-QIO) Service Areas slide in Lesson 1.</a:t>
            </a:r>
            <a:r>
              <a:rPr lang="en-US" sz="1100" dirty="0">
                <a:latin typeface="Calibri "/>
                <a:cs typeface="Arial" panose="020B0604020202020204" pitchFamily="34" charset="0"/>
              </a:rPr>
              <a:t> </a:t>
            </a:r>
            <a:br>
              <a:rPr lang="en-US" sz="1100" dirty="0">
                <a:latin typeface="Calibri "/>
                <a:cs typeface="Arial" panose="020B0604020202020204" pitchFamily="34" charset="0"/>
              </a:rPr>
            </a:br>
            <a:br>
              <a:rPr lang="en-US" sz="1100" dirty="0">
                <a:latin typeface="Calibri "/>
                <a:cs typeface="Arial" panose="020B0604020202020204" pitchFamily="34" charset="0"/>
              </a:rPr>
            </a:br>
            <a:r>
              <a:rPr lang="en-US" sz="1100" dirty="0">
                <a:solidFill>
                  <a:prstClr val="black"/>
                </a:solidFill>
                <a:latin typeface="Calibri "/>
                <a:cs typeface="Arial" panose="020B0604020202020204" pitchFamily="34" charset="0"/>
              </a:rPr>
              <a:t>If you miss the deadline for requesting a fast appeal of your Medicare-covered inpatient hospital stay, or your SNF, HHA, or CORF services, you can still ask your plan for an appeal, but different rules apply. </a:t>
            </a:r>
          </a:p>
          <a:p>
            <a:pPr>
              <a:spcAft>
                <a:spcPts val="600"/>
              </a:spcAft>
            </a:pPr>
            <a:endParaRPr lang="en-US" sz="1100" dirty="0"/>
          </a:p>
        </p:txBody>
      </p:sp>
    </p:spTree>
    <p:extLst>
      <p:ext uri="{BB962C8B-B14F-4D97-AF65-F5344CB8AC3E}">
        <p14:creationId xmlns:p14="http://schemas.microsoft.com/office/powerpoint/2010/main" val="555559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9237" y="86363"/>
            <a:ext cx="7026572" cy="9228503"/>
          </a:xfrm>
        </p:spPr>
        <p:txBody>
          <a:bodyPr/>
          <a:lstStyle/>
          <a:p>
            <a:pPr marL="0" marR="0" lvl="0" indent="0" algn="l" defTabSz="914400" rtl="0" eaLnBrk="1" fontAlgn="auto" latinLnBrk="0" hangingPunct="1">
              <a:lnSpc>
                <a:spcPct val="100000"/>
              </a:lnSpc>
              <a:spcBef>
                <a:spcPts val="617"/>
              </a:spcBef>
              <a:spcAft>
                <a:spcPts val="0"/>
              </a:spcAft>
              <a:buClrTx/>
              <a:buSzTx/>
              <a:buFont typeface="Wingdings" panose="05000000000000000000" pitchFamily="2" charset="2"/>
              <a:buNone/>
              <a:tabLst/>
              <a:defRPr/>
            </a:pPr>
            <a:r>
              <a:rPr lang="en-US" sz="1100" b="1" dirty="0">
                <a:solidFill>
                  <a:srgbClr val="FF0000"/>
                </a:solidFill>
              </a:rPr>
              <a:t>Note for editors: There’s a table hidden behind this graphic. Make sure to update the table if you update the pyramid graphic.</a:t>
            </a:r>
          </a:p>
          <a:p>
            <a:pPr>
              <a:spcBef>
                <a:spcPts val="617"/>
              </a:spcBef>
              <a:defRPr/>
            </a:pPr>
            <a:r>
              <a:rPr lang="en-US" sz="1100" b="1" dirty="0">
                <a:solidFill>
                  <a:prstClr val="black"/>
                </a:solidFill>
                <a:latin typeface="Calibri "/>
                <a:cs typeface="Arial" panose="020B0604020202020204" pitchFamily="34" charset="0"/>
              </a:rPr>
              <a:t>Presenter Notes</a:t>
            </a:r>
          </a:p>
          <a:p>
            <a:pPr>
              <a:spcBef>
                <a:spcPts val="617"/>
              </a:spcBef>
              <a:defRPr/>
            </a:pPr>
            <a:r>
              <a:rPr lang="en-US" sz="1100" dirty="0">
                <a:solidFill>
                  <a:prstClr val="black"/>
                </a:solidFill>
                <a:latin typeface="Calibri "/>
                <a:cs typeface="Arial" panose="020B0604020202020204" pitchFamily="34" charset="0"/>
              </a:rPr>
              <a:t>This chart shows the appeals process for people with a Medicare Advantage Plan or another Medicare health plan. The timeframes differ depending on whether you’re requesting a standard appeal, or if you qualify for an expedited appeal. </a:t>
            </a:r>
          </a:p>
          <a:p>
            <a:pPr>
              <a:spcBef>
                <a:spcPts val="617"/>
              </a:spcBef>
              <a:defRPr/>
            </a:pPr>
            <a:r>
              <a:rPr lang="en-US" sz="1100" dirty="0">
                <a:solidFill>
                  <a:prstClr val="black"/>
                </a:solidFill>
                <a:latin typeface="Calibri "/>
                <a:cs typeface="Arial" panose="020B0604020202020204" pitchFamily="34" charset="0"/>
              </a:rPr>
              <a:t>If you ask your plan to provide or pay for an item or service and your request is denied, you can appeal the plan’s initial decision (the “organization determination”). You’ll get a notice explaining why your plan denied your request and instructions on how to appeal your plan’s decision. </a:t>
            </a:r>
          </a:p>
          <a:p>
            <a:pPr>
              <a:spcBef>
                <a:spcPts val="617"/>
              </a:spcBef>
              <a:defRPr/>
            </a:pPr>
            <a:r>
              <a:rPr lang="en-US" sz="1100" b="1" dirty="0">
                <a:solidFill>
                  <a:prstClr val="black"/>
                </a:solidFill>
                <a:latin typeface="Calibri "/>
                <a:cs typeface="Arial" panose="020B0604020202020204" pitchFamily="34" charset="0"/>
              </a:rPr>
              <a:t>There are 5 levels of appeal. If you disagree with the decision made at any level of the process, you can go to the next level if you meet the requirements. </a:t>
            </a:r>
          </a:p>
          <a:p>
            <a:pPr>
              <a:spcBef>
                <a:spcPts val="617"/>
              </a:spcBef>
              <a:defRPr/>
            </a:pPr>
            <a:r>
              <a:rPr lang="en-US" sz="1100" dirty="0">
                <a:latin typeface="Calibri "/>
                <a:cs typeface="Arial" panose="020B0604020202020204" pitchFamily="34" charset="0"/>
              </a:rPr>
              <a:t>First, your plan will make an organization determination. Pre-service timeframes could possibly be extended 14 additional days. After each level, you’ll get instructions on how to proceed to the next level of appeal. </a:t>
            </a:r>
          </a:p>
          <a:p>
            <a:pPr>
              <a:spcBef>
                <a:spcPts val="617"/>
              </a:spcBef>
              <a:defRPr/>
            </a:pPr>
            <a:r>
              <a:rPr lang="en-US" sz="1100" dirty="0">
                <a:latin typeface="Calibri "/>
                <a:cs typeface="Arial" panose="020B0604020202020204" pitchFamily="34" charset="0"/>
              </a:rPr>
              <a:t>The 5 levels of appeal are:</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1</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Reconsideration from your plan</a:t>
            </a:r>
          </a:p>
          <a:p>
            <a:pPr marL="244983" lvl="2" indent="-122493" defTabSz="966511">
              <a:buSzPct val="100000"/>
              <a:buFont typeface="Arial" panose="020B0604020202020204" pitchFamily="34" charset="0"/>
              <a:buChar char="•"/>
              <a:defRPr/>
            </a:pPr>
            <a:r>
              <a:rPr lang="en-US" sz="1100" dirty="0">
                <a:solidFill>
                  <a:prstClr val="black"/>
                </a:solidFill>
                <a:latin typeface="Calibri "/>
                <a:cs typeface="Arial" panose="020B0604020202020204" pitchFamily="34" charset="0"/>
              </a:rPr>
              <a:t>You must request the reconsideration within 60 days of the date of the notice of the organization determination. </a:t>
            </a:r>
          </a:p>
          <a:p>
            <a:pPr marL="244983" lvl="2" indent="-122493" defTabSz="966511">
              <a:buSzPct val="100000"/>
              <a:buFont typeface="Arial" panose="020B0604020202020204" pitchFamily="34" charset="0"/>
              <a:buChar char="•"/>
              <a:defRPr/>
            </a:pPr>
            <a:r>
              <a:rPr lang="en-US" sz="1100" dirty="0">
                <a:solidFill>
                  <a:prstClr val="black"/>
                </a:solidFill>
                <a:latin typeface="Calibri "/>
                <a:cs typeface="Arial" panose="020B0604020202020204" pitchFamily="34" charset="0"/>
              </a:rPr>
              <a:t>If your plan agrees with you and changes its original decision, you’ll get a notice about the change. If your plan decides against you (fully or partially) or doesn’t meet the response deadline, your appeal is automatically sent to an Independent Review Entity (IRE), which is level 2. </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2</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Review by an IRE</a:t>
            </a:r>
          </a:p>
          <a:p>
            <a:pPr marL="244983" lvl="2" indent="-122493" defTabSz="966511">
              <a:buSzPct val="100000"/>
              <a:buFont typeface="Arial" panose="020B0604020202020204" pitchFamily="34" charset="0"/>
              <a:buChar char="•"/>
              <a:defRPr/>
            </a:pPr>
            <a:r>
              <a:rPr lang="en-US" sz="1100" dirty="0">
                <a:solidFill>
                  <a:prstClr val="black"/>
                </a:solidFill>
                <a:latin typeface="Calibri "/>
                <a:cs typeface="Arial" panose="020B0604020202020204" pitchFamily="34" charset="0"/>
              </a:rPr>
              <a:t>The IRE will independently review your plan’s decision and decide if they made the correct decision. </a:t>
            </a:r>
          </a:p>
          <a:p>
            <a:pPr marL="244983" lvl="2" indent="-122493" defTabSz="966511">
              <a:buSzPct val="100000"/>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the IRE’s decision in level 2, you have 60 days after you get the IRE’s decision to request a hearing decision by OMHA, which is level 3. When filing appeals at levels 3, 4, and 5, the date of receipt is presumed to be 5 days after the date on the decision letter or notice. If there’s a delay in receipt, be sure to indicate the date you got the decision letter or notice in your appeal request.</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3</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Decision by OMHA. </a:t>
            </a:r>
          </a:p>
          <a:p>
            <a:pPr marL="244983" lvl="1" indent="-122493" defTabSz="966511">
              <a:buFont typeface="Arial" panose="020B0604020202020204" pitchFamily="34" charset="0"/>
              <a:buChar char="•"/>
              <a:defRPr/>
            </a:pPr>
            <a:r>
              <a:rPr lang="en-US" sz="1100" dirty="0">
                <a:latin typeface="Calibri "/>
                <a:cs typeface="Arial" panose="020B0604020202020204" pitchFamily="34" charset="0"/>
              </a:rPr>
              <a:t>A hearing before an ALJ allows you to present your appeal to a new person who will independently review the facts of your appeal and listen to your testimony before making a new and impartial decision. </a:t>
            </a:r>
            <a:endParaRPr lang="en-US" sz="1100" dirty="0">
              <a:solidFill>
                <a:prstClr val="black"/>
              </a:solidFill>
              <a:latin typeface="Calibri "/>
              <a:cs typeface="Arial" panose="020B0604020202020204" pitchFamily="34" charset="0"/>
            </a:endParaRPr>
          </a:p>
          <a:p>
            <a:pPr marL="244983" lvl="1" indent="-122493" defTabSz="966511">
              <a:buFont typeface="Arial" panose="020B0604020202020204" pitchFamily="34" charset="0"/>
              <a:buChar char="•"/>
              <a:defRPr/>
            </a:pPr>
            <a:r>
              <a:rPr lang="en-US" sz="1100" dirty="0">
                <a:solidFill>
                  <a:prstClr val="black"/>
                </a:solidFill>
                <a:latin typeface="Calibri "/>
                <a:cs typeface="Arial" panose="020B0604020202020204" pitchFamily="34" charset="0"/>
              </a:rPr>
              <a:t>To get a hearing or to ask for an on-the-record review by OMHA (no hearing is held—a judge looks only at the case file and any new evidence sent to OMHA), the amount of your case must meet a minimum dollar amount which is updated yearly. The required amount for 2024 is $180. </a:t>
            </a:r>
          </a:p>
          <a:p>
            <a:pPr marL="244983" lvl="1" indent="-122493" defTabSz="966511">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OMHA’s decision in level 3, you have 60 days after you get OMHA’s decision to request a review by the Medicare Appeals Council (Appeals Council), which is level 4. </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4</a:t>
            </a:r>
            <a:r>
              <a:rPr lang="en-US" sz="1100" dirty="0">
                <a:solidFill>
                  <a:prstClr val="black"/>
                </a:solidFill>
                <a:latin typeface="Calibri "/>
                <a:cs typeface="Arial" panose="020B0604020202020204" pitchFamily="34" charset="0"/>
              </a:rPr>
              <a:t>:</a:t>
            </a:r>
            <a:r>
              <a:rPr lang="en-US" sz="1100" b="1" dirty="0">
                <a:solidFill>
                  <a:prstClr val="black"/>
                </a:solidFill>
                <a:latin typeface="Calibri "/>
                <a:cs typeface="Arial" panose="020B0604020202020204" pitchFamily="34" charset="0"/>
              </a:rPr>
              <a:t> Review by the Appeals Council. </a:t>
            </a:r>
          </a:p>
          <a:p>
            <a:pPr marL="244983" lvl="1" indent="-122493" defTabSz="966511">
              <a:buFont typeface="Arial" panose="020B0604020202020204" pitchFamily="34" charset="0"/>
              <a:buChar char="•"/>
              <a:defRPr/>
            </a:pPr>
            <a:r>
              <a:rPr lang="en-US" sz="1100" dirty="0">
                <a:solidFill>
                  <a:prstClr val="black"/>
                </a:solidFill>
                <a:latin typeface="Calibri "/>
                <a:cs typeface="Arial" panose="020B0604020202020204" pitchFamily="34" charset="0"/>
              </a:rPr>
              <a:t>You can request that the Appeals Council review your case regardless of the dollar amount of your case. </a:t>
            </a:r>
          </a:p>
          <a:p>
            <a:pPr marL="244983" lvl="1" indent="-122493" defTabSz="966511">
              <a:buFont typeface="Arial" panose="020B0604020202020204" pitchFamily="34" charset="0"/>
              <a:buChar char="•"/>
              <a:defRPr/>
            </a:pPr>
            <a:r>
              <a:rPr lang="en-US" sz="1100" dirty="0">
                <a:solidFill>
                  <a:prstClr val="black"/>
                </a:solidFill>
                <a:latin typeface="Calibri "/>
                <a:cs typeface="Arial" panose="020B0604020202020204" pitchFamily="34" charset="0"/>
              </a:rPr>
              <a:t>If you disagree with the Appeals Council’s decision in level 4, you have 60 days after you get the Appeals Council’s decision to request Judicial Review by a Federal District Court, which is level 5.</a:t>
            </a:r>
          </a:p>
          <a:p>
            <a:pPr marL="120813" lvl="1" indent="-120813" defTabSz="966511">
              <a:buFont typeface="Wingdings" panose="05000000000000000000" pitchFamily="2" charset="2"/>
              <a:buChar char="§"/>
              <a:defRPr/>
            </a:pPr>
            <a:r>
              <a:rPr lang="en-US" sz="1100" b="1" dirty="0">
                <a:solidFill>
                  <a:prstClr val="black"/>
                </a:solidFill>
                <a:latin typeface="Calibri "/>
                <a:cs typeface="Arial" panose="020B0604020202020204" pitchFamily="34" charset="0"/>
              </a:rPr>
              <a:t>Level 5</a:t>
            </a:r>
            <a:r>
              <a:rPr lang="en-US" sz="1100" dirty="0">
                <a:solidFill>
                  <a:prstClr val="black"/>
                </a:solidFill>
                <a:latin typeface="Calibri "/>
                <a:cs typeface="Arial" panose="020B0604020202020204" pitchFamily="34" charset="0"/>
              </a:rPr>
              <a:t>: </a:t>
            </a:r>
            <a:r>
              <a:rPr lang="en-US" sz="1100" b="1" dirty="0">
                <a:solidFill>
                  <a:prstClr val="black"/>
                </a:solidFill>
                <a:latin typeface="Calibri "/>
                <a:cs typeface="Arial" panose="020B0604020202020204" pitchFamily="34" charset="0"/>
              </a:rPr>
              <a:t>Judicial review by a Federal District Court. </a:t>
            </a:r>
            <a:r>
              <a:rPr lang="en-US" sz="1100" dirty="0">
                <a:solidFill>
                  <a:prstClr val="black"/>
                </a:solidFill>
                <a:latin typeface="Calibri "/>
                <a:cs typeface="Arial" panose="020B0604020202020204" pitchFamily="34" charset="0"/>
              </a:rPr>
              <a:t>To get a review, the amount of your case must meet a minimum dollar amount, which is updated yearly. The minimum dollar amount for 2024 is $1,840.</a:t>
            </a:r>
            <a:endParaRPr lang="en-US" sz="1100" b="1" dirty="0">
              <a:solidFill>
                <a:prstClr val="black"/>
              </a:solidFill>
              <a:latin typeface="Calibri "/>
              <a:cs typeface="Arial" panose="020B0604020202020204" pitchFamily="34" charset="0"/>
            </a:endParaRPr>
          </a:p>
          <a:p>
            <a:pPr defTabSz="966411">
              <a:spcBef>
                <a:spcPts val="617"/>
              </a:spcBef>
              <a:defRPr/>
            </a:pPr>
            <a:r>
              <a:rPr lang="en-US" sz="1100" dirty="0">
                <a:solidFill>
                  <a:prstClr val="black"/>
                </a:solidFill>
                <a:latin typeface="Calibri "/>
                <a:cs typeface="Arial" panose="020B0604020202020204" pitchFamily="34" charset="0"/>
              </a:rPr>
              <a:t>For more information, visit </a:t>
            </a:r>
            <a:r>
              <a:rPr lang="en-US" sz="1100" u="sng" dirty="0">
                <a:solidFill>
                  <a:prstClr val="black"/>
                </a:solidFill>
                <a:latin typeface="Calibri "/>
                <a:cs typeface="Arial" panose="020B0604020202020204" pitchFamily="34" charset="0"/>
                <a:hlinkClick r:id="rId3"/>
              </a:rPr>
              <a:t>CMS.gov/Medicare/Appeals-and-Grievances/MMCAG</a:t>
            </a:r>
            <a:r>
              <a:rPr lang="en-US" sz="1100" dirty="0">
                <a:solidFill>
                  <a:prstClr val="black"/>
                </a:solidFill>
                <a:latin typeface="Calibri "/>
                <a:cs typeface="Arial" panose="020B0604020202020204" pitchFamily="34" charset="0"/>
              </a:rPr>
              <a:t>. </a:t>
            </a:r>
            <a:r>
              <a:rPr lang="en-US" sz="1100" dirty="0">
                <a:latin typeface="Calibri "/>
                <a:cs typeface="Arial" panose="020B0604020202020204" pitchFamily="34" charset="0"/>
              </a:rPr>
              <a:t>For a full-size copy of the Medicare Advantage (Part C) appeals process flowchart, visit </a:t>
            </a:r>
            <a:r>
              <a:rPr lang="en-US" sz="1100" dirty="0">
                <a:latin typeface="Calibri "/>
                <a:cs typeface="Arial" panose="020B0604020202020204" pitchFamily="34" charset="0"/>
                <a:hlinkClick r:id="rId4"/>
              </a:rPr>
              <a:t>CMS.gov/Medicare/Appeals-and-Grievances/MMCAG/Downloads/Managed-Care-Appeals-Flow-Chart-.pdf</a:t>
            </a:r>
            <a:r>
              <a:rPr lang="en-US" sz="1100" dirty="0">
                <a:latin typeface="Calibri "/>
                <a:cs typeface="Arial" panose="020B0604020202020204" pitchFamily="34" charset="0"/>
              </a:rPr>
              <a:t>.   </a:t>
            </a:r>
          </a:p>
          <a:p>
            <a:pPr defTabSz="966411">
              <a:spcBef>
                <a:spcPts val="617"/>
              </a:spcBef>
              <a:defRPr/>
            </a:pPr>
            <a:endParaRPr lang="en-US" sz="1100" dirty="0">
              <a:latin typeface="Calibri "/>
              <a:cs typeface="Arial" panose="020B0604020202020204" pitchFamily="34" charset="0"/>
            </a:endParaRPr>
          </a:p>
        </p:txBody>
      </p:sp>
    </p:spTree>
    <p:extLst>
      <p:ext uri="{BB962C8B-B14F-4D97-AF65-F5344CB8AC3E}">
        <p14:creationId xmlns:p14="http://schemas.microsoft.com/office/powerpoint/2010/main" val="3165227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4378" y="3757508"/>
            <a:ext cx="7050505" cy="5290239"/>
          </a:xfrm>
        </p:spPr>
        <p:txBody>
          <a:bodyPr/>
          <a:lstStyle/>
          <a:p>
            <a:pPr marL="0" indent="0" defTabSz="966529">
              <a:spcBef>
                <a:spcPts val="634"/>
              </a:spcBef>
              <a:spcAft>
                <a:spcPts val="600"/>
              </a:spcAft>
              <a:buNone/>
              <a:defRPr/>
            </a:pPr>
            <a:r>
              <a:rPr lang="en-US" b="1" dirty="0">
                <a:solidFill>
                  <a:prstClr val="black"/>
                </a:solidFill>
              </a:rPr>
              <a:t>This slide has animation. </a:t>
            </a:r>
          </a:p>
          <a:p>
            <a:pPr marL="0" indent="0" defTabSz="966529">
              <a:spcBef>
                <a:spcPts val="634"/>
              </a:spcBef>
              <a:spcAft>
                <a:spcPts val="600"/>
              </a:spcAft>
              <a:buNone/>
              <a:defRPr/>
            </a:pPr>
            <a:r>
              <a:rPr lang="en-US" b="1" i="0" u="none" strike="noStrike" dirty="0">
                <a:solidFill>
                  <a:srgbClr val="000000"/>
                </a:solidFill>
                <a:effectLst/>
              </a:rPr>
              <a:t>Presenter Notes</a:t>
            </a:r>
            <a:r>
              <a:rPr lang="en-US" b="0" i="0" dirty="0">
                <a:solidFill>
                  <a:srgbClr val="444444"/>
                </a:solidFill>
                <a:effectLst/>
              </a:rPr>
              <a:t>​</a:t>
            </a:r>
            <a:endParaRPr lang="en-US" dirty="0">
              <a:solidFill>
                <a:prstClr val="black"/>
              </a:solidFill>
            </a:endParaRPr>
          </a:p>
          <a:p>
            <a:pPr marL="0" indent="0" defTabSz="966529">
              <a:spcAft>
                <a:spcPts val="600"/>
              </a:spcAft>
              <a:buNone/>
              <a:defRPr/>
            </a:pPr>
            <a:r>
              <a:rPr lang="en-US" b="1" dirty="0">
                <a:solidFill>
                  <a:prstClr val="black"/>
                </a:solidFill>
              </a:rPr>
              <a:t>A coverage determination is the first decision made by your Medicare plan </a:t>
            </a:r>
            <a:r>
              <a:rPr lang="en-US" dirty="0">
                <a:solidFill>
                  <a:prstClr val="black"/>
                </a:solidFill>
              </a:rPr>
              <a:t>(not the pharmacy) about a prescription drug you request. This includes whether a certain drug is covered, whether you have met all the requirements for getting a requested drug, how much you must pay for it, and whether to make an exception to a plan rule when you request it. You, your prescriber, or your appointed representative must contact your plan to ask for a coverage determination. You don’t need a coverage determination to get the drug, but the determination will let you know if your plan will help pay for the drug before you start taking it. If you get the drug without confirmation from your plan, you may need to pay out-of-pocket for it. </a:t>
            </a:r>
          </a:p>
          <a:p>
            <a:pPr defTabSz="966529">
              <a:spcAft>
                <a:spcPts val="600"/>
              </a:spcAft>
              <a:defRPr/>
            </a:pPr>
            <a:r>
              <a:rPr lang="en-US" b="1" dirty="0">
                <a:solidFill>
                  <a:prstClr val="black"/>
                </a:solidFill>
              </a:rPr>
              <a:t>You, your prescriber, or your appointed representative can ask for a coverage determination</a:t>
            </a:r>
            <a:r>
              <a:rPr lang="en-US" dirty="0">
                <a:solidFill>
                  <a:prstClr val="black"/>
                </a:solidFill>
              </a:rPr>
              <a:t> by calling your plan or writing them. You can write a letter or use the “Model Coverage Determination Request” form found at </a:t>
            </a:r>
            <a:r>
              <a:rPr lang="en-US" u="sng" kern="100" dirty="0">
                <a:solidFill>
                  <a:srgbClr val="0563C1"/>
                </a:solidFill>
                <a:effectLst/>
                <a:ea typeface="Calibri" panose="020F0502020204030204" pitchFamily="34" charset="0"/>
                <a:hlinkClick r:id="rId3"/>
              </a:rPr>
              <a:t>CMS.gov/</a:t>
            </a:r>
            <a:r>
              <a:rPr lang="en-US" u="sng" kern="100" dirty="0" err="1">
                <a:solidFill>
                  <a:srgbClr val="0563C1"/>
                </a:solidFill>
                <a:effectLst/>
                <a:ea typeface="Calibri" panose="020F0502020204030204" pitchFamily="34" charset="0"/>
                <a:hlinkClick r:id="rId3"/>
              </a:rPr>
              <a:t>medicare</a:t>
            </a:r>
            <a:r>
              <a:rPr lang="en-US" u="sng" kern="100" dirty="0">
                <a:solidFill>
                  <a:srgbClr val="0563C1"/>
                </a:solidFill>
                <a:effectLst/>
                <a:ea typeface="Calibri" panose="020F0502020204030204" pitchFamily="34" charset="0"/>
                <a:hlinkClick r:id="rId3"/>
              </a:rPr>
              <a:t>/appeals-grievances/prescription-drug/coverage-determinations</a:t>
            </a:r>
            <a:r>
              <a:rPr lang="en-US" u="sng" kern="100" dirty="0">
                <a:solidFill>
                  <a:srgbClr val="0563C1"/>
                </a:solidFill>
                <a:effectLst/>
                <a:ea typeface="Calibri" panose="020F0502020204030204" pitchFamily="34" charset="0"/>
              </a:rPr>
              <a:t>.</a:t>
            </a:r>
            <a:endParaRPr lang="en-US" dirty="0">
              <a:solidFill>
                <a:prstClr val="black"/>
              </a:solidFill>
            </a:endParaRPr>
          </a:p>
          <a:p>
            <a:pPr defTabSz="966529">
              <a:spcAft>
                <a:spcPts val="600"/>
              </a:spcAft>
              <a:defRPr/>
            </a:pPr>
            <a:r>
              <a:rPr lang="en-US" b="1" dirty="0">
                <a:solidFill>
                  <a:prstClr val="black"/>
                </a:solidFill>
              </a:rPr>
              <a:t>There are 2 types of coverage determinations:</a:t>
            </a:r>
            <a:r>
              <a:rPr lang="en-US" dirty="0">
                <a:solidFill>
                  <a:prstClr val="black"/>
                </a:solidFill>
              </a:rPr>
              <a:t> standard determinations and expedited determinations. Your request will be expedited (faster) if the plan determines, or if your doctor tells the plan, that your life or health may be seriously jeopardized by waiting for a standard request. </a:t>
            </a:r>
          </a:p>
          <a:p>
            <a:pPr defTabSz="966529">
              <a:spcAft>
                <a:spcPts val="600"/>
              </a:spcAft>
              <a:defRPr/>
            </a:pPr>
            <a:r>
              <a:rPr lang="en-US" b="1" dirty="0">
                <a:solidFill>
                  <a:prstClr val="black"/>
                </a:solidFill>
              </a:rPr>
              <a:t>A plan must give you its coverage determination decision as quickly as your health condition requires. </a:t>
            </a:r>
            <a:r>
              <a:rPr lang="en-US" dirty="0">
                <a:solidFill>
                  <a:prstClr val="black"/>
                </a:solidFill>
              </a:rPr>
              <a:t>After getting your request, the plan must give you its decision no later than 72 hours for a standard determination, or 24 hours for an expedited determination. If your coverage determination request involves an exception (see next slide), the time clock starts when the plan gets your doctor’s supporting statement.</a:t>
            </a:r>
          </a:p>
          <a:p>
            <a:pPr defTabSz="966529">
              <a:spcAft>
                <a:spcPts val="600"/>
              </a:spcAft>
              <a:defRPr/>
            </a:pPr>
            <a:r>
              <a:rPr lang="en-US" b="1" dirty="0">
                <a:solidFill>
                  <a:prstClr val="black"/>
                </a:solidFill>
              </a:rPr>
              <a:t>If a plan fails to meet these time frames, i</a:t>
            </a:r>
            <a:r>
              <a:rPr lang="en-US" dirty="0">
                <a:solidFill>
                  <a:prstClr val="black"/>
                </a:solidFill>
              </a:rPr>
              <a:t>t must automatically forward the request and case file to the IRE for review, and the request will skip over the first level of appeal (redetermination by the plan). The plan will also send you a letter telling you your case has been forwarded to the IRE for review. The IRE is C2C Innovative Solutions Inc®. You can find contact information for the IRE at </a:t>
            </a:r>
            <a:r>
              <a:rPr lang="en-US" u="sng" dirty="0">
                <a:solidFill>
                  <a:srgbClr val="0563C1"/>
                </a:solidFill>
                <a:effectLst/>
                <a:ea typeface="Calibri" panose="020F0502020204030204" pitchFamily="34" charset="0"/>
                <a:hlinkClick r:id="rId4"/>
              </a:rPr>
              <a:t>CMS.gov/</a:t>
            </a:r>
            <a:r>
              <a:rPr lang="en-US" u="sng" dirty="0" err="1">
                <a:solidFill>
                  <a:srgbClr val="0563C1"/>
                </a:solidFill>
                <a:effectLst/>
                <a:ea typeface="Calibri" panose="020F0502020204030204" pitchFamily="34" charset="0"/>
                <a:hlinkClick r:id="rId4"/>
              </a:rPr>
              <a:t>medicare</a:t>
            </a:r>
            <a:r>
              <a:rPr lang="en-US" u="sng" dirty="0">
                <a:solidFill>
                  <a:srgbClr val="0563C1"/>
                </a:solidFill>
                <a:effectLst/>
                <a:ea typeface="Calibri" panose="020F0502020204030204" pitchFamily="34" charset="0"/>
                <a:hlinkClick r:id="rId4"/>
              </a:rPr>
              <a:t>/appeals-grievances/prescription-drug/reconsiderations</a:t>
            </a:r>
            <a:r>
              <a:rPr lang="en-US" u="sng" dirty="0">
                <a:solidFill>
                  <a:srgbClr val="0563C1"/>
                </a:solidFill>
                <a:effectLst/>
                <a:ea typeface="Calibri" panose="020F0502020204030204" pitchFamily="34" charset="0"/>
              </a:rPr>
              <a:t>.</a:t>
            </a:r>
            <a:endParaRPr lang="en-US" dirty="0">
              <a:solidFill>
                <a:prstClr val="black"/>
              </a:solidFill>
            </a:endParaRPr>
          </a:p>
          <a:p>
            <a:pPr marL="0" indent="0">
              <a:spcAft>
                <a:spcPts val="600"/>
              </a:spcAft>
              <a:buNone/>
            </a:pPr>
            <a:endParaRPr lang="en-US" dirty="0"/>
          </a:p>
          <a:p>
            <a:pPr marL="0" indent="0">
              <a:spcAft>
                <a:spcPts val="600"/>
              </a:spcAft>
              <a:buNone/>
            </a:pPr>
            <a:endParaRPr lang="en-US" dirty="0"/>
          </a:p>
          <a:p>
            <a:endParaRPr lang="en-US" dirty="0"/>
          </a:p>
        </p:txBody>
      </p:sp>
    </p:spTree>
    <p:extLst>
      <p:ext uri="{BB962C8B-B14F-4D97-AF65-F5344CB8AC3E}">
        <p14:creationId xmlns:p14="http://schemas.microsoft.com/office/powerpoint/2010/main" val="1284914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529">
              <a:spcBef>
                <a:spcPts val="0"/>
              </a:spcBef>
              <a:spcAft>
                <a:spcPts val="600"/>
              </a:spcAft>
              <a:defRPr/>
            </a:pPr>
            <a:r>
              <a:rPr lang="en-US" b="1" dirty="0">
                <a:solidFill>
                  <a:prstClr val="black"/>
                </a:solidFill>
                <a:latin typeface="Calibri" panose="020F0502020204030204" pitchFamily="34" charset="0"/>
                <a:cs typeface="Calibri" panose="020F0502020204030204" pitchFamily="34" charset="0"/>
              </a:rPr>
              <a:t>This slide has animation.</a:t>
            </a:r>
            <a:endParaRPr lang="en-US" dirty="0">
              <a:solidFill>
                <a:prstClr val="black"/>
              </a:solidFill>
              <a:latin typeface="Calibri" panose="020F0502020204030204" pitchFamily="34" charset="0"/>
              <a:cs typeface="Calibri" panose="020F0502020204030204" pitchFamily="34" charset="0"/>
            </a:endParaRPr>
          </a:p>
          <a:p>
            <a:pPr marL="0" marR="0" lvl="1" indent="0" algn="l" defTabSz="966529" rtl="0" eaLnBrk="1" fontAlgn="auto" latinLnBrk="0" hangingPunct="1">
              <a:spcBef>
                <a:spcPts val="0"/>
              </a:spcBef>
              <a:spcAft>
                <a:spcPts val="600"/>
              </a:spcAft>
              <a:buClrTx/>
              <a:buSzTx/>
              <a:buFont typeface="Arial" panose="020B0604020202020204" pitchFamily="34" charset="0"/>
              <a:buNone/>
              <a:tabLst/>
              <a:defRPr/>
            </a:pPr>
            <a:r>
              <a:rPr lang="en-US" b="1" i="0" u="none" strike="noStrike" dirty="0">
                <a:solidFill>
                  <a:srgbClr val="000000"/>
                </a:solidFill>
                <a:effectLst/>
                <a:latin typeface="Calibri" panose="020F0502020204030204" pitchFamily="34" charset="0"/>
                <a:cs typeface="Calibri" panose="020F0502020204030204" pitchFamily="34" charset="0"/>
              </a:rPr>
              <a:t>Presenter Notes</a:t>
            </a:r>
            <a:r>
              <a:rPr lang="en-US" b="0" i="0" dirty="0">
                <a:solidFill>
                  <a:srgbClr val="444444"/>
                </a:solidFill>
                <a:effectLst/>
                <a:latin typeface="Calibri" panose="020F0502020204030204" pitchFamily="34" charset="0"/>
                <a:cs typeface="Calibri" panose="020F0502020204030204" pitchFamily="34" charset="0"/>
              </a:rPr>
              <a:t>​</a:t>
            </a:r>
            <a:endParaRPr lang="en-US" dirty="0">
              <a:solidFill>
                <a:prstClr val="black"/>
              </a:solidFill>
              <a:latin typeface="Calibri" panose="020F0502020204030204" pitchFamily="34" charset="0"/>
              <a:cs typeface="Calibri" panose="020F0502020204030204" pitchFamily="34" charset="0"/>
            </a:endParaRPr>
          </a:p>
          <a:p>
            <a:pPr marL="0" lvl="1" defTabSz="966529">
              <a:spcBef>
                <a:spcPts val="0"/>
              </a:spcBef>
              <a:spcAft>
                <a:spcPts val="600"/>
              </a:spcAft>
              <a:defRPr/>
            </a:pPr>
            <a:r>
              <a:rPr lang="en-US" b="1" dirty="0">
                <a:solidFill>
                  <a:prstClr val="black"/>
                </a:solidFill>
                <a:latin typeface="Calibri" panose="020F0502020204030204" pitchFamily="34" charset="0"/>
                <a:cs typeface="Calibri" panose="020F0502020204030204" pitchFamily="34" charset="0"/>
              </a:rPr>
              <a:t>An exception is a type of coverage determination. There are 2 types of exceptions:</a:t>
            </a:r>
            <a:r>
              <a:rPr lang="en-US" dirty="0">
                <a:solidFill>
                  <a:prstClr val="black"/>
                </a:solidFill>
                <a:latin typeface="Calibri" panose="020F0502020204030204" pitchFamily="34" charset="0"/>
                <a:cs typeface="Calibri" panose="020F0502020204030204" pitchFamily="34" charset="0"/>
              </a:rPr>
              <a:t> tier exceptions (like getting a tier 4 drug at the tier 3 cost) and formulary exceptions (either coverage for a drug that’s not on the plan’s formulary, or relaxed access requirements). </a:t>
            </a:r>
          </a:p>
          <a:p>
            <a:pPr marL="114300" indent="-114300" defTabSz="966529">
              <a:spcAft>
                <a:spcPts val="600"/>
              </a:spcAft>
              <a:buFont typeface="Wingdings" panose="05000000000000000000" pitchFamily="2" charset="2"/>
              <a:buChar char="§"/>
              <a:defRPr/>
            </a:pPr>
            <a:r>
              <a:rPr lang="en-US" b="1" dirty="0">
                <a:solidFill>
                  <a:prstClr val="black"/>
                </a:solidFill>
              </a:rPr>
              <a:t>If you want to make an exception request, </a:t>
            </a:r>
            <a:r>
              <a:rPr lang="en-US" dirty="0">
                <a:solidFill>
                  <a:prstClr val="black"/>
                </a:solidFill>
              </a:rPr>
              <a:t>you’ll need a supporting statement from the prescriber. In general, the statement must point out the medical reason for the exception request. Prescribers may give the statement verbally (they may later need to provide the statement in writing) or in writing to the plan. </a:t>
            </a:r>
          </a:p>
          <a:p>
            <a:pPr marL="118745" indent="-118745" defTabSz="966529">
              <a:spcAft>
                <a:spcPts val="600"/>
              </a:spcAft>
              <a:buFont typeface="Wingdings" panose="05000000000000000000" pitchFamily="2" charset="2"/>
              <a:buChar char="§"/>
              <a:defRPr/>
            </a:pPr>
            <a:r>
              <a:rPr lang="en-US" b="1" dirty="0">
                <a:solidFill>
                  <a:prstClr val="black"/>
                </a:solidFill>
              </a:rPr>
              <a:t>If your exception request is approved,</a:t>
            </a:r>
            <a:r>
              <a:rPr lang="en-US" dirty="0">
                <a:solidFill>
                  <a:prstClr val="black"/>
                </a:solidFill>
              </a:rPr>
              <a:t> the exception is valid for refills for the remainder of the plan year, as long as you remain enrolled in that plan, your doctor continues to prescribe the drug, and the drug remains safe for treating your condition. For more information about tiering exceptions and approvals, visit </a:t>
            </a:r>
            <a:r>
              <a:rPr lang="en-US" dirty="0">
                <a:solidFill>
                  <a:prstClr val="black"/>
                </a:solidFill>
                <a:hlinkClick r:id="rId3"/>
              </a:rPr>
              <a:t>CMS.gov/Medicare/Appeals-and-Grievances/</a:t>
            </a:r>
            <a:r>
              <a:rPr lang="en-US" dirty="0" err="1">
                <a:solidFill>
                  <a:prstClr val="black"/>
                </a:solidFill>
                <a:hlinkClick r:id="rId3"/>
              </a:rPr>
              <a:t>MedPrescriptDrugApplGriev</a:t>
            </a:r>
            <a:r>
              <a:rPr lang="en-US" dirty="0">
                <a:solidFill>
                  <a:prstClr val="black"/>
                </a:solidFill>
                <a:hlinkClick r:id="rId3"/>
              </a:rPr>
              <a:t>/index.html</a:t>
            </a:r>
            <a:r>
              <a:rPr lang="en-US" dirty="0">
                <a:solidFill>
                  <a:prstClr val="black"/>
                </a:solidFill>
              </a:rPr>
              <a:t>.</a:t>
            </a:r>
          </a:p>
          <a:p>
            <a:pPr marL="118745" indent="-118745" defTabSz="966529">
              <a:spcAft>
                <a:spcPts val="600"/>
              </a:spcAft>
              <a:buFont typeface="Wingdings" panose="05000000000000000000" pitchFamily="2" charset="2"/>
              <a:buChar char="§"/>
              <a:defRPr/>
            </a:pPr>
            <a:r>
              <a:rPr lang="en-US" b="1" dirty="0">
                <a:solidFill>
                  <a:prstClr val="black"/>
                </a:solidFill>
              </a:rPr>
              <a:t>A plan may choose to extend exception coverage into a new plan year.</a:t>
            </a:r>
            <a:r>
              <a:rPr lang="en-US" dirty="0">
                <a:solidFill>
                  <a:prstClr val="black"/>
                </a:solidFill>
              </a:rPr>
              <a:t> If it doesn’t, it must say so in writing either at the time the exception is approved, or at least 60 days before the plan year ends. If your plan doesn’t extend your exception coverage, you should think about switching to a drug on the plan’s formulary, asking for another exception, or changing during Medicare’s Open Enrollment Period (OEP) (October 15–December 7 each year) to a plan whose formulary covers that drug.</a:t>
            </a:r>
          </a:p>
          <a:p>
            <a:pPr marL="0" indent="0" defTabSz="966529">
              <a:spcAft>
                <a:spcPts val="600"/>
              </a:spcAft>
              <a:buNone/>
              <a:defRPr/>
            </a:pPr>
            <a:endParaRPr lang="en-US" dirty="0">
              <a:solidFill>
                <a:prstClr val="black"/>
              </a:solidFill>
            </a:endParaRPr>
          </a:p>
          <a:p>
            <a:pPr marL="0" indent="0">
              <a:spcAft>
                <a:spcPts val="600"/>
              </a:spcAft>
              <a:buNone/>
            </a:pPr>
            <a:endParaRPr lang="en-US" dirty="0"/>
          </a:p>
          <a:p>
            <a:endParaRPr lang="en-US" dirty="0"/>
          </a:p>
        </p:txBody>
      </p:sp>
    </p:spTree>
    <p:extLst>
      <p:ext uri="{BB962C8B-B14F-4D97-AF65-F5344CB8AC3E}">
        <p14:creationId xmlns:p14="http://schemas.microsoft.com/office/powerpoint/2010/main" val="2967859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solidFill>
                  <a:prstClr val="black"/>
                </a:solidFill>
              </a:rPr>
              <a:t>This slide has animation.</a:t>
            </a:r>
            <a:endParaRPr lang="en-US" b="1" dirty="0"/>
          </a:p>
          <a:p>
            <a:pPr marL="0" indent="0">
              <a:spcAft>
                <a:spcPts val="600"/>
              </a:spcAft>
              <a:buNone/>
            </a:pPr>
            <a:r>
              <a:rPr lang="en-US" b="1" dirty="0"/>
              <a:t>Presenter Notes</a:t>
            </a:r>
          </a:p>
          <a:p>
            <a:pPr marL="0" indent="0">
              <a:spcAft>
                <a:spcPts val="600"/>
              </a:spcAft>
              <a:buNone/>
            </a:pPr>
            <a:r>
              <a:rPr lang="en-US" dirty="0"/>
              <a:t>Tiering Exceptions</a:t>
            </a:r>
          </a:p>
          <a:p>
            <a:pPr marL="0" indent="0">
              <a:spcAft>
                <a:spcPts val="600"/>
              </a:spcAft>
              <a:buNone/>
            </a:pPr>
            <a:r>
              <a:rPr lang="en-US" dirty="0"/>
              <a:t>If a plan sponsor uses a tiered cost-sharing structure to manage its drug benefits, it must establish and maintain reasonable and complete exceptions procedures that permit you</a:t>
            </a:r>
            <a:r>
              <a:rPr lang="en-US" dirty="0">
                <a:solidFill>
                  <a:srgbClr val="FF0000"/>
                </a:solidFill>
              </a:rPr>
              <a:t> </a:t>
            </a:r>
            <a:r>
              <a:rPr lang="en-US" dirty="0"/>
              <a:t>to obtain a non-preferred drug in a higher cost-sharing tier at the more favorable cost-sharing terms applicable to alternative drugs in a lower cost-sharing tier.</a:t>
            </a:r>
          </a:p>
          <a:p>
            <a:pPr marL="0" indent="0">
              <a:spcAft>
                <a:spcPts val="600"/>
              </a:spcAft>
              <a:buNone/>
            </a:pPr>
            <a:r>
              <a:rPr lang="en-US" dirty="0"/>
              <a:t>Plans are permitted to limit the availability of applicable cost-sharing tiers containing the same type of alternative drug(s) for treating your</a:t>
            </a:r>
            <a:r>
              <a:rPr lang="en-US" dirty="0">
                <a:solidFill>
                  <a:srgbClr val="FF0000"/>
                </a:solidFill>
              </a:rPr>
              <a:t> </a:t>
            </a:r>
            <a:r>
              <a:rPr lang="en-US" dirty="0"/>
              <a:t>condition. </a:t>
            </a:r>
          </a:p>
          <a:p>
            <a:pPr>
              <a:spcAft>
                <a:spcPts val="600"/>
              </a:spcAft>
            </a:pPr>
            <a:r>
              <a:rPr lang="en-US" i="1" dirty="0">
                <a:solidFill>
                  <a:prstClr val="black"/>
                </a:solidFill>
                <a:latin typeface="Calibri "/>
              </a:rPr>
              <a:t>Continued on next slide.</a:t>
            </a:r>
          </a:p>
          <a:p>
            <a:pPr marL="0" indent="0">
              <a:spcAft>
                <a:spcPts val="600"/>
              </a:spcAft>
              <a:buNone/>
            </a:pPr>
            <a:endParaRPr lang="en-US" dirty="0"/>
          </a:p>
          <a:p>
            <a:pPr marL="0" indent="0">
              <a:spcAft>
                <a:spcPts val="600"/>
              </a:spcAft>
              <a:buNone/>
            </a:pPr>
            <a:endParaRPr lang="en-US" dirty="0"/>
          </a:p>
        </p:txBody>
      </p:sp>
    </p:spTree>
    <p:extLst>
      <p:ext uri="{BB962C8B-B14F-4D97-AF65-F5344CB8AC3E}">
        <p14:creationId xmlns:p14="http://schemas.microsoft.com/office/powerpoint/2010/main" val="3847929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Specifically, the following limitations may be applied by the plan: </a:t>
            </a:r>
          </a:p>
          <a:p>
            <a:pPr marL="171450" indent="-171450">
              <a:spcAft>
                <a:spcPts val="600"/>
              </a:spcAft>
              <a:buFont typeface="Wingdings" panose="05000000000000000000" pitchFamily="2" charset="2"/>
              <a:buChar char="§"/>
            </a:pPr>
            <a:r>
              <a:rPr lang="en-US" dirty="0"/>
              <a:t>Brand name drugs are eligible for tiering exceptions to the lowest applicable cost sharing associated with brand name alternatives </a:t>
            </a:r>
          </a:p>
          <a:p>
            <a:pPr marL="171450" indent="-171450">
              <a:spcAft>
                <a:spcPts val="600"/>
              </a:spcAft>
              <a:buFont typeface="Wingdings" panose="05000000000000000000" pitchFamily="2" charset="2"/>
              <a:buChar char="§"/>
            </a:pPr>
            <a:r>
              <a:rPr lang="en-US" dirty="0"/>
              <a:t>Biological products are eligible for tiering exceptions to the lowest applicable cost sharing associated with biological alternatives </a:t>
            </a:r>
          </a:p>
          <a:p>
            <a:pPr marL="171450" indent="-171450">
              <a:spcAft>
                <a:spcPts val="600"/>
              </a:spcAft>
              <a:buFont typeface="Wingdings" panose="05000000000000000000" pitchFamily="2" charset="2"/>
              <a:buChar char="§"/>
            </a:pPr>
            <a:r>
              <a:rPr lang="en-US" dirty="0"/>
              <a:t>Non-preferred generic drugs are eligible for tiering exceptions to the lowest applicable cost sharing associated with alternatives that are either brand or generic drugs </a:t>
            </a:r>
          </a:p>
          <a:p>
            <a:pPr marL="0" indent="0">
              <a:spcAft>
                <a:spcPts val="600"/>
              </a:spcAft>
              <a:buNone/>
            </a:pPr>
            <a:r>
              <a:rPr lang="en-US" dirty="0"/>
              <a:t>Plans aren’t required to offer tiering exceptions for brand name drugs or biological products at the cost-sharing level of alternative drugs, where the alternatives include only generic or authorized generic drugs. If a plan maintains one or 2 specialty tiers, as defined in 42 CFR § 423.104, the plan may design its exception process so that Part D drugs on the specialty tier(s) are not eligible for tiering exception(s) to non-specialty tiers. However, plans with 2 specialty tiers must permit tiering exception requests for drugs on the higher cost-sharing specialty tier to the lower cost-sharing specialty tier. </a:t>
            </a:r>
          </a:p>
          <a:p>
            <a:endParaRPr lang="en-US" dirty="0"/>
          </a:p>
        </p:txBody>
      </p:sp>
    </p:spTree>
    <p:extLst>
      <p:ext uri="{BB962C8B-B14F-4D97-AF65-F5344CB8AC3E}">
        <p14:creationId xmlns:p14="http://schemas.microsoft.com/office/powerpoint/2010/main" val="60215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34"/>
              </a:spcBef>
              <a:defRPr/>
            </a:pPr>
            <a:r>
              <a:rPr lang="en-US" b="1" dirty="0">
                <a:solidFill>
                  <a:prstClr val="black"/>
                </a:solidFill>
                <a:latin typeface="Calibri "/>
                <a:cs typeface="Arial" panose="020B0604020202020204" pitchFamily="34" charset="0"/>
              </a:rPr>
              <a:t>Presenter Notes</a:t>
            </a:r>
          </a:p>
          <a:p>
            <a:pPr defTabSz="966511">
              <a:spcBef>
                <a:spcPts val="634"/>
              </a:spcBef>
              <a:defRPr/>
            </a:pPr>
            <a:r>
              <a:rPr lang="en-US" dirty="0">
                <a:solidFill>
                  <a:prstClr val="black"/>
                </a:solidFill>
                <a:latin typeface="Calibri "/>
                <a:cs typeface="Arial" panose="020B0604020202020204" pitchFamily="34" charset="0"/>
              </a:rPr>
              <a:t>This session should help you:</a:t>
            </a:r>
          </a:p>
          <a:p>
            <a:pPr marL="122493" indent="-122493" defTabSz="966511">
              <a:spcBef>
                <a:spcPts val="634"/>
              </a:spcBef>
              <a:buFont typeface="Wingdings" pitchFamily="2" charset="2"/>
              <a:buChar char="§"/>
              <a:defRPr/>
            </a:pPr>
            <a:r>
              <a:rPr lang="en-US" dirty="0">
                <a:solidFill>
                  <a:prstClr val="black"/>
                </a:solidFill>
                <a:latin typeface="Calibri "/>
                <a:cs typeface="Arial" panose="020B0604020202020204" pitchFamily="34" charset="0"/>
              </a:rPr>
              <a:t>Explain Medicare rights and protections</a:t>
            </a:r>
          </a:p>
          <a:p>
            <a:pPr marL="122493" indent="-122493" defTabSz="966511">
              <a:spcBef>
                <a:spcPts val="634"/>
              </a:spcBef>
              <a:buFont typeface="Wingdings" pitchFamily="2" charset="2"/>
              <a:buChar char="§"/>
              <a:defRPr/>
            </a:pPr>
            <a:r>
              <a:rPr lang="en-US" dirty="0">
                <a:solidFill>
                  <a:prstClr val="black"/>
                </a:solidFill>
                <a:latin typeface="Calibri "/>
                <a:cs typeface="Arial" panose="020B0604020202020204" pitchFamily="34" charset="0"/>
              </a:rPr>
              <a:t>Recognize rights in certain health care settings</a:t>
            </a:r>
          </a:p>
          <a:p>
            <a:pPr marL="122493" indent="-122493" defTabSz="966511">
              <a:spcBef>
                <a:spcPts val="634"/>
              </a:spcBef>
              <a:buFont typeface="Wingdings" pitchFamily="2" charset="2"/>
              <a:buChar char="§"/>
              <a:defRPr/>
            </a:pPr>
            <a:r>
              <a:rPr lang="en-US" dirty="0">
                <a:solidFill>
                  <a:prstClr val="black"/>
                </a:solidFill>
                <a:latin typeface="Calibri "/>
                <a:cs typeface="Arial" panose="020B0604020202020204" pitchFamily="34" charset="0"/>
              </a:rPr>
              <a:t>Summarize Medicare privacy practices</a:t>
            </a:r>
          </a:p>
          <a:p>
            <a:pPr marL="122493" indent="-122493" defTabSz="966511">
              <a:spcBef>
                <a:spcPts val="634"/>
              </a:spcBef>
              <a:buFont typeface="Wingdings" pitchFamily="2" charset="2"/>
              <a:buChar char="§"/>
              <a:defRPr/>
            </a:pPr>
            <a:r>
              <a:rPr lang="en-US" dirty="0">
                <a:solidFill>
                  <a:prstClr val="black"/>
                </a:solidFill>
                <a:latin typeface="Calibri "/>
                <a:cs typeface="Arial" panose="020B0604020202020204" pitchFamily="34" charset="0"/>
              </a:rPr>
              <a:t>Locate additional information and resources</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Bef>
                <a:spcPts val="617"/>
              </a:spcBef>
              <a:defRPr/>
            </a:pPr>
            <a:r>
              <a:rPr lang="en-US" b="1" dirty="0">
                <a:solidFill>
                  <a:prstClr val="black"/>
                </a:solidFill>
                <a:latin typeface="Calibri "/>
                <a:cs typeface="Arial" panose="020B0604020202020204" pitchFamily="34" charset="0"/>
              </a:rPr>
              <a:t>Presenter Notes</a:t>
            </a:r>
          </a:p>
          <a:p>
            <a:pPr marL="176405" indent="-176405"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A plan must grant a formulary “exception” (which is a type of coverage determination) when it determines that none of the formulary drug alternatives for treatment of the same condition would be as effective as the non-formulary drug and/or the formulary drug alternative would have an adverse effect. </a:t>
            </a:r>
          </a:p>
          <a:p>
            <a:pPr marL="176405" indent="-176405"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A plan must grant an exception to a coverage rule when it determines the drug has been, or is likely to be, ineffective in treating the condition, or has caused, or is likely to cause, harm.</a:t>
            </a:r>
            <a:endParaRPr lang="en-US" b="1" dirty="0">
              <a:solidFill>
                <a:prstClr val="black"/>
              </a:solidFill>
              <a:latin typeface="Calibri "/>
              <a:cs typeface="Arial" panose="020B0604020202020204" pitchFamily="34" charset="0"/>
            </a:endParaRPr>
          </a:p>
          <a:p>
            <a:pPr>
              <a:spcBef>
                <a:spcPts val="617"/>
              </a:spcBef>
              <a:defRPr/>
            </a:pPr>
            <a:r>
              <a:rPr lang="en-US" b="1" dirty="0">
                <a:solidFill>
                  <a:prstClr val="black"/>
                </a:solidFill>
                <a:latin typeface="Calibri "/>
                <a:cs typeface="Arial" panose="020B0604020202020204" pitchFamily="34" charset="0"/>
              </a:rPr>
              <a:t>NOTE</a:t>
            </a:r>
            <a:r>
              <a:rPr lang="en-US" dirty="0">
                <a:solidFill>
                  <a:prstClr val="black"/>
                </a:solidFill>
                <a:latin typeface="Calibri "/>
                <a:cs typeface="Arial" panose="020B0604020202020204" pitchFamily="34" charset="0"/>
              </a:rPr>
              <a:t>: If you request an exception, your doctor or other prescriber will need to give a supporting statement to your plan explaining why you need the drug you’re requesting. </a:t>
            </a:r>
            <a:r>
              <a:rPr lang="en-US" dirty="0">
                <a:latin typeface="Calibri "/>
                <a:cs typeface="Arial" panose="020B0604020202020204" pitchFamily="34" charset="0"/>
              </a:rPr>
              <a:t>Check with your plan to find out if the supporting statement is required to be made in writing. The plan’s decision-making time period begins once your plan gets the supporting statement. </a:t>
            </a:r>
          </a:p>
          <a:p>
            <a:endParaRPr lang="en-US" dirty="0"/>
          </a:p>
        </p:txBody>
      </p:sp>
    </p:spTree>
    <p:extLst>
      <p:ext uri="{BB962C8B-B14F-4D97-AF65-F5344CB8AC3E}">
        <p14:creationId xmlns:p14="http://schemas.microsoft.com/office/powerpoint/2010/main" val="3988459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Aft>
                <a:spcPts val="600"/>
              </a:spcAft>
              <a:defRPr/>
            </a:pPr>
            <a:r>
              <a:rPr lang="en-US" b="1" dirty="0">
                <a:solidFill>
                  <a:prstClr val="black"/>
                </a:solidFill>
                <a:latin typeface="Calibri "/>
                <a:cs typeface="Arial" panose="020B0604020202020204" pitchFamily="34" charset="0"/>
              </a:rPr>
              <a:t>Presenter Notes</a:t>
            </a:r>
          </a:p>
          <a:p>
            <a:pPr defTabSz="966511">
              <a:spcAft>
                <a:spcPts val="600"/>
              </a:spcAft>
              <a:defRPr/>
            </a:pPr>
            <a:r>
              <a:rPr lang="en-US" dirty="0">
                <a:solidFill>
                  <a:prstClr val="black"/>
                </a:solidFill>
                <a:latin typeface="Calibri "/>
                <a:cs typeface="Arial" panose="020B0604020202020204" pitchFamily="34" charset="0"/>
              </a:rPr>
              <a:t>If you disagree with your Medicare drug plan’s coverage determination, exception decision, or coverage limitation under the plan’s drug management program, you have the right to request a redetermination. Your plan’s written decision will explain how to request a redetermination. Read this decision carefully and call your plan if you have questions. </a:t>
            </a:r>
          </a:p>
          <a:p>
            <a:pPr marL="176405" indent="-176405"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 must request the redetermination within 60 days from the date of the coverage determination. If you miss the deadline, you must provide a reason for filing late.</a:t>
            </a:r>
          </a:p>
          <a:p>
            <a:pPr marL="176405" indent="-176405">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 your representative, your doctor, or other prescriber can request a standard or expedited (fast) redetermination. You can’t request a fast redetermination if it’s an appeal about payment for a drug you already got. Standard requests must be made in writing, unless your plan allows you to file a standard request orally, like by phone. You’ll get a fast decision if your plan determines, or your doctor or other prescriber tells your plan, that waiting for a standard decision may seriously jeopardize your life, health, or ability to regain maximum function. </a:t>
            </a:r>
            <a:endParaRPr lang="en-US" i="1" dirty="0">
              <a:solidFill>
                <a:prstClr val="black"/>
              </a:solidFill>
              <a:latin typeface="Calibri "/>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253265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108284"/>
            <a:ext cx="7315200" cy="9369539"/>
          </a:xfrm>
        </p:spPr>
        <p:txBody>
          <a:bodyPr/>
          <a:lstStyle/>
          <a:p>
            <a:pPr defTabSz="966511">
              <a:spcBef>
                <a:spcPts val="617"/>
              </a:spcBef>
              <a:defRPr/>
            </a:pPr>
            <a:r>
              <a:rPr lang="en-US" sz="1100" b="1" dirty="0">
                <a:solidFill>
                  <a:prstClr val="black"/>
                </a:solidFill>
              </a:rPr>
              <a:t>This slide has animation. </a:t>
            </a:r>
          </a:p>
          <a:p>
            <a:pPr>
              <a:spcBef>
                <a:spcPts val="641"/>
              </a:spcBef>
              <a:defRPr/>
            </a:pPr>
            <a:r>
              <a:rPr lang="en-US" sz="1100" b="1" dirty="0">
                <a:solidFill>
                  <a:srgbClr val="FF0000"/>
                </a:solidFill>
              </a:rPr>
              <a:t>Note for editors: There’s a table hidden behind this graphic. Make sure to update the table if you update the pyramid graphic.</a:t>
            </a:r>
          </a:p>
          <a:p>
            <a:pPr>
              <a:spcBef>
                <a:spcPts val="641"/>
              </a:spcBef>
              <a:defRPr/>
            </a:pPr>
            <a:r>
              <a:rPr lang="en-US" sz="1100" b="1" dirty="0">
                <a:solidFill>
                  <a:prstClr val="black"/>
                </a:solidFill>
              </a:rPr>
              <a:t>Presenter Notes</a:t>
            </a:r>
          </a:p>
          <a:p>
            <a:pPr>
              <a:spcBef>
                <a:spcPts val="641"/>
              </a:spcBef>
              <a:defRPr/>
            </a:pPr>
            <a:r>
              <a:rPr lang="en-US" sz="1100" dirty="0">
                <a:solidFill>
                  <a:prstClr val="black"/>
                </a:solidFill>
              </a:rPr>
              <a:t>If you disagree with your plan’s decision, you have the right to appeal. </a:t>
            </a:r>
          </a:p>
          <a:p>
            <a:pPr>
              <a:spcBef>
                <a:spcPts val="641"/>
              </a:spcBef>
              <a:defRPr/>
            </a:pPr>
            <a:r>
              <a:rPr lang="en-US" sz="1100" dirty="0">
                <a:solidFill>
                  <a:prstClr val="black"/>
                </a:solidFill>
              </a:rPr>
              <a:t>There are 5 levels of appeal:</a:t>
            </a:r>
          </a:p>
          <a:p>
            <a:pPr marL="122493" lvl="1" indent="-115780"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1</a:t>
            </a:r>
            <a:r>
              <a:rPr lang="en-US" sz="1100" dirty="0">
                <a:solidFill>
                  <a:prstClr val="black"/>
                </a:solidFill>
                <a:latin typeface="Calibri" panose="020F0502020204030204" pitchFamily="34" charset="0"/>
                <a:cs typeface="Calibri" panose="020F0502020204030204" pitchFamily="34" charset="0"/>
              </a:rPr>
              <a:t>: </a:t>
            </a:r>
            <a:r>
              <a:rPr lang="en-US" sz="1100" b="1" dirty="0">
                <a:solidFill>
                  <a:prstClr val="black"/>
                </a:solidFill>
                <a:latin typeface="Calibri" panose="020F0502020204030204" pitchFamily="34" charset="0"/>
                <a:cs typeface="Calibri" panose="020F0502020204030204" pitchFamily="34" charset="0"/>
              </a:rPr>
              <a:t>Redetermination from your plan </a:t>
            </a: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your plan’s initial denial (coverage determination) or a coverage limitation under the plan’s drug management program, you can request a redetermination. You must request the redetermination within 60 days from the date of the coverage determination. </a:t>
            </a:r>
            <a:r>
              <a:rPr lang="en-US" sz="1100" dirty="0">
                <a:latin typeface="Calibri" panose="020F0502020204030204" pitchFamily="34" charset="0"/>
                <a:cs typeface="Calibri" panose="020F0502020204030204" pitchFamily="34" charset="0"/>
              </a:rPr>
              <a:t>If you miss the deadline, you must provide a reason for filing late.</a:t>
            </a:r>
            <a:endParaRPr lang="en-US" sz="1100" dirty="0">
              <a:solidFill>
                <a:prstClr val="black"/>
              </a:solidFill>
              <a:latin typeface="Calibri" panose="020F0502020204030204" pitchFamily="34" charset="0"/>
              <a:cs typeface="Calibri" panose="020F0502020204030204" pitchFamily="34" charset="0"/>
            </a:endParaRP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plan’s redetermination decision in level 1, you can request a reconsideration by an IRE, which is level 2, within 60 days from the date of the redetermination decision. If you miss the deadline, you must provide a reason for late filing.</a:t>
            </a: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appeal a limitation imposed under your plan’s drug management program and your plan continues to deny any part of your request related to limitations on your access to medications, your plan will automatically send your case to an independent reviewer outside of the plan. </a:t>
            </a:r>
          </a:p>
          <a:p>
            <a:pPr marL="122493" lvl="1" indent="-115780"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2</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Reconsideration by an IRE </a:t>
            </a:r>
          </a:p>
          <a:p>
            <a:pPr marL="244983" lvl="2" indent="-122493" defTabSz="966511">
              <a:spcBef>
                <a:spcPts val="646"/>
              </a:spcBef>
              <a:buSzTx/>
              <a:buFont typeface="Arial" panose="020B0604020202020204" pitchFamily="34" charset="0"/>
              <a:buChar char="•"/>
              <a:defRPr/>
            </a:pPr>
            <a:r>
              <a:rPr lang="en-US" sz="1100" dirty="0">
                <a:latin typeface="Calibri" panose="020F0502020204030204" pitchFamily="34" charset="0"/>
                <a:cs typeface="Calibri" panose="020F0502020204030204" pitchFamily="34" charset="0"/>
              </a:rPr>
              <a:t>To request a reconsideration by an IRE, follow the directions in the plan’s “Redetermination Notice.” If your plan issues an unfavorable redetermination, it should also send you a “Request for Reconsideration” form that you can use to ask for a reconsideration. If you don’t get this form, call your plan and ask for a copy.</a:t>
            </a:r>
            <a:endParaRPr lang="en-US" sz="1100" dirty="0">
              <a:solidFill>
                <a:prstClr val="black"/>
              </a:solidFill>
              <a:latin typeface="Calibri" panose="020F0502020204030204" pitchFamily="34" charset="0"/>
              <a:cs typeface="Calibri" panose="020F0502020204030204" pitchFamily="34" charset="0"/>
            </a:endParaRP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IRE’s decision in level 2, you generally have 60 days after you get the IRE’s decision to request a decision by the OMHA, which is level 3. When filing appeals at levels 3, 4, and 5, the date of receipt is presumed to be 5 days after the date on the decision letter or notice. If there’s a delay in receipt, be sure to indicate the date you got the decision letter or notice in your appeal request.</a:t>
            </a:r>
          </a:p>
          <a:p>
            <a:pPr marL="120813" lvl="1" indent="-120813"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3</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Decision by OMHA </a:t>
            </a:r>
          </a:p>
          <a:p>
            <a:pPr marL="244983" lvl="2" indent="-122493" defTabSz="966511">
              <a:spcBef>
                <a:spcPts val="646"/>
              </a:spcBef>
              <a:buSzPct val="100000"/>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To get a hearing or to ask for an on-the-record review by OMHA (no hearing is held—a judge looks only at the case file and any new evidence sent to OMHA), the amount of your case must meet a minimum dollar amount which is updated yearly. The required amount for 2024 is $180. </a:t>
            </a:r>
          </a:p>
          <a:p>
            <a:pPr marL="244983" lvl="2" indent="-122493" defTabSz="966511">
              <a:spcBef>
                <a:spcPts val="646"/>
              </a:spcBef>
              <a:buSzPct val="100000"/>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OMHA’s decision in level 3, you have 60 days after you get OMHA’s decision to request a review by the Medicare Appeals Council, which is level 4.</a:t>
            </a:r>
          </a:p>
          <a:p>
            <a:pPr marL="120813" lvl="1" indent="-120813"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4</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Review by the Medicare Appeals Council </a:t>
            </a:r>
          </a:p>
          <a:p>
            <a:pPr marL="244983" lvl="1" indent="-122493" defTabSz="966511">
              <a:spcBef>
                <a:spcPts val="646"/>
              </a:spcBef>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You can request that the Appeals Council review your case, regardless of the dollar amount of your case. </a:t>
            </a:r>
          </a:p>
          <a:p>
            <a:pPr marL="244983" lvl="1" indent="-122493" defTabSz="966511">
              <a:spcBef>
                <a:spcPts val="646"/>
              </a:spcBef>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Appeals Council’s decision in level 4, you have 60 days after you get the Appeals Council’s decision to request Judicial Review by a Federal District Court, which is level 5.</a:t>
            </a:r>
            <a:endParaRPr lang="en-US" sz="1100" strike="sngStrike" dirty="0">
              <a:solidFill>
                <a:prstClr val="black"/>
              </a:solidFill>
              <a:latin typeface="Calibri" panose="020F0502020204030204" pitchFamily="34" charset="0"/>
              <a:cs typeface="Calibri" panose="020F0502020204030204" pitchFamily="34" charset="0"/>
            </a:endParaRPr>
          </a:p>
          <a:p>
            <a:pPr marL="120813" lvl="1" indent="-120813"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5</a:t>
            </a:r>
            <a:r>
              <a:rPr lang="en-US" sz="1100" dirty="0">
                <a:solidFill>
                  <a:prstClr val="black"/>
                </a:solidFill>
                <a:latin typeface="Calibri" panose="020F0502020204030204" pitchFamily="34" charset="0"/>
                <a:cs typeface="Calibri" panose="020F0502020204030204" pitchFamily="34" charset="0"/>
              </a:rPr>
              <a:t>: </a:t>
            </a:r>
            <a:r>
              <a:rPr lang="en-US" sz="1100" b="1" dirty="0">
                <a:solidFill>
                  <a:prstClr val="black"/>
                </a:solidFill>
                <a:latin typeface="Calibri" panose="020F0502020204030204" pitchFamily="34" charset="0"/>
                <a:cs typeface="Calibri" panose="020F0502020204030204" pitchFamily="34" charset="0"/>
              </a:rPr>
              <a:t>Judicial review by a Federal District Court </a:t>
            </a:r>
            <a:r>
              <a:rPr lang="en-US" sz="1100" dirty="0">
                <a:solidFill>
                  <a:prstClr val="black"/>
                </a:solidFill>
                <a:latin typeface="Calibri" panose="020F0502020204030204" pitchFamily="34" charset="0"/>
                <a:cs typeface="Calibri" panose="020F0502020204030204" pitchFamily="34" charset="0"/>
              </a:rPr>
              <a:t>To get a review, the amount of your case must meet a minimum dollar amount. The minimum dollar amount for 2024 is $1,840. You can combine claims to meet this dollar amount.</a:t>
            </a:r>
          </a:p>
          <a:p>
            <a:pPr>
              <a:spcBef>
                <a:spcPts val="641"/>
              </a:spcBef>
              <a:defRPr/>
            </a:pPr>
            <a:r>
              <a:rPr lang="en-US" sz="1100" b="1" dirty="0">
                <a:solidFill>
                  <a:prstClr val="black"/>
                </a:solidFill>
              </a:rPr>
              <a:t>Important</a:t>
            </a:r>
            <a:r>
              <a:rPr lang="en-US" sz="1100" dirty="0">
                <a:solidFill>
                  <a:prstClr val="black"/>
                </a:solidFill>
              </a:rPr>
              <a:t>: The Part D late enrollment penalty reconsideration process is unrelated to the appeals process flowchart—the appeals flowchart relates to drug benefit appeals. There’s only one level of independent review for late enrollment penalty disputes. For more information, contact your plan or your SHIP at </a:t>
            </a:r>
            <a:r>
              <a:rPr lang="en-US" sz="1100" dirty="0">
                <a:solidFill>
                  <a:prstClr val="black"/>
                </a:solidFill>
                <a:hlinkClick r:id="rId3"/>
              </a:rPr>
              <a:t>shiphelp.org</a:t>
            </a:r>
            <a:r>
              <a:rPr lang="en-US" sz="1100" dirty="0">
                <a:solidFill>
                  <a:prstClr val="black"/>
                </a:solidFill>
              </a:rPr>
              <a:t>. </a:t>
            </a:r>
          </a:p>
          <a:p>
            <a:pPr>
              <a:spcBef>
                <a:spcPts val="641"/>
              </a:spcBef>
              <a:defRPr/>
            </a:pPr>
            <a:r>
              <a:rPr lang="en-US" sz="1100" b="1" dirty="0">
                <a:solidFill>
                  <a:prstClr val="black"/>
                </a:solidFill>
              </a:rPr>
              <a:t>NOTE</a:t>
            </a:r>
            <a:r>
              <a:rPr lang="en-US" sz="1100" dirty="0">
                <a:solidFill>
                  <a:prstClr val="black"/>
                </a:solidFill>
              </a:rPr>
              <a:t>:</a:t>
            </a:r>
            <a:r>
              <a:rPr lang="en-US" sz="1100" b="1" dirty="0">
                <a:solidFill>
                  <a:prstClr val="black"/>
                </a:solidFill>
              </a:rPr>
              <a:t> </a:t>
            </a:r>
            <a:r>
              <a:rPr lang="en-US" sz="1100" dirty="0">
                <a:solidFill>
                  <a:prstClr val="black"/>
                </a:solidFill>
              </a:rPr>
              <a:t>For a full-size copy of the Part D (Drug) appeals process flowchart, visit </a:t>
            </a:r>
            <a:r>
              <a:rPr lang="en-US" sz="1100" dirty="0">
                <a:solidFill>
                  <a:prstClr val="black"/>
                </a:solidFill>
                <a:hlinkClick r:id="rId4"/>
              </a:rPr>
              <a:t>CMS.gov/Medicare/Appeals-and-Grievances/MedPrescriptDrugApplGriev/Downloads/Flowchart-Medicare-Part-D.pdf</a:t>
            </a:r>
            <a:r>
              <a:rPr lang="en-US" sz="1100" dirty="0">
                <a:solidFill>
                  <a:prstClr val="black"/>
                </a:solidFill>
              </a:rPr>
              <a:t>.  </a:t>
            </a:r>
            <a:endParaRPr lang="en-US" sz="1100" dirty="0"/>
          </a:p>
          <a:p>
            <a:pPr>
              <a:spcBef>
                <a:spcPts val="641"/>
              </a:spcBef>
              <a:defRPr/>
            </a:pPr>
            <a:r>
              <a:rPr lang="en-US" sz="1100" b="1" dirty="0">
                <a:solidFill>
                  <a:prstClr val="black"/>
                </a:solidFill>
              </a:rPr>
              <a:t>Source </a:t>
            </a:r>
            <a:r>
              <a:rPr lang="en-US" sz="1100" dirty="0">
                <a:solidFill>
                  <a:prstClr val="black"/>
                </a:solidFill>
              </a:rPr>
              <a:t>(for 3</a:t>
            </a:r>
            <a:r>
              <a:rPr lang="en-US" sz="1100" baseline="30000" dirty="0">
                <a:solidFill>
                  <a:prstClr val="black"/>
                </a:solidFill>
              </a:rPr>
              <a:t>rd</a:t>
            </a:r>
            <a:r>
              <a:rPr lang="en-US" sz="1100" dirty="0">
                <a:solidFill>
                  <a:prstClr val="black"/>
                </a:solidFill>
              </a:rPr>
              <a:t> sub-bullet in level 1): Medicare Advantage and Part D Final Rule (CMS-4190-F2): (</a:t>
            </a:r>
            <a:r>
              <a:rPr lang="en-US" sz="1100" dirty="0">
                <a:solidFill>
                  <a:prstClr val="black"/>
                </a:solidFill>
                <a:hlinkClick r:id="rId5"/>
              </a:rPr>
              <a:t>Federalregister.gov/documents/2021/01/19/2021-00538/medicare-and-medicaid-programs-contract-year-2022-policy-and-technical-changes-to-the-medicare</a:t>
            </a:r>
            <a:r>
              <a:rPr lang="en-US" sz="1100" dirty="0">
                <a:solidFill>
                  <a:prstClr val="black"/>
                </a:solidFill>
              </a:rPr>
              <a:t>)</a:t>
            </a:r>
          </a:p>
        </p:txBody>
      </p:sp>
    </p:spTree>
    <p:extLst>
      <p:ext uri="{BB962C8B-B14F-4D97-AF65-F5344CB8AC3E}">
        <p14:creationId xmlns:p14="http://schemas.microsoft.com/office/powerpoint/2010/main" val="616033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24901" y="3757507"/>
            <a:ext cx="6734316" cy="5394400"/>
          </a:xfrm>
        </p:spPr>
        <p:txBody>
          <a:bodyPr/>
          <a:lstStyle/>
          <a:p>
            <a:pPr defTabSz="966511">
              <a:spcAft>
                <a:spcPts val="600"/>
              </a:spcAft>
              <a:defRPr/>
            </a:pPr>
            <a:r>
              <a:rPr lang="en-US" b="1" dirty="0">
                <a:solidFill>
                  <a:prstClr val="black"/>
                </a:solidFill>
              </a:rPr>
              <a:t>Presenter Notes</a:t>
            </a:r>
          </a:p>
          <a:p>
            <a:pPr defTabSz="966511">
              <a:spcAft>
                <a:spcPts val="600"/>
              </a:spcAft>
              <a:defRPr/>
            </a:pPr>
            <a:r>
              <a:rPr lang="en-US" dirty="0">
                <a:solidFill>
                  <a:prstClr val="black"/>
                </a:solidFill>
              </a:rPr>
              <a:t>Plans must ensure that their network pharmacies provide a written copy of the standardized CMS “Medicare Prescription Drug Coverage and Your Rights” pharmacy notice (Form CMS-10147) to you whenever your Part D plan won’t cover a drug and the issue isn’t resolved at the pharmacy counter. This notice explains your right to contact your plan to ask for a coverage determination, including an exception.</a:t>
            </a:r>
          </a:p>
          <a:p>
            <a:pPr marL="176405" indent="-176405" defTabSz="966511">
              <a:spcAft>
                <a:spcPts val="600"/>
              </a:spcAft>
              <a:buFont typeface="Wingdings" panose="05000000000000000000" pitchFamily="2" charset="2"/>
              <a:buChar char="§"/>
              <a:defRPr/>
            </a:pPr>
            <a:r>
              <a:rPr lang="en-US" dirty="0">
                <a:solidFill>
                  <a:prstClr val="black"/>
                </a:solidFill>
              </a:rPr>
              <a:t>Plans are required to provide written notices for every coverage determination or appeal decision. </a:t>
            </a:r>
          </a:p>
          <a:p>
            <a:pPr marL="176405" indent="-176405" defTabSz="966511">
              <a:spcAft>
                <a:spcPts val="600"/>
              </a:spcAft>
              <a:buFont typeface="Wingdings" panose="05000000000000000000" pitchFamily="2" charset="2"/>
              <a:buChar char="§"/>
              <a:defRPr/>
            </a:pPr>
            <a:r>
              <a:rPr lang="en-US" dirty="0">
                <a:solidFill>
                  <a:prstClr val="black"/>
                </a:solidFill>
              </a:rPr>
              <a:t>In addition, Part D plans are required to send the approved standardized denial notice (“Notice of Denial of Medicare Prescription Drug Coverage,” Form CMS-10146). If a decision is adverse (unfavorable), the notice will explain the reason for the decision, include information on the next appeal level, and provide specific instructions about how to file an appeal.</a:t>
            </a:r>
          </a:p>
          <a:p>
            <a:pPr defTabSz="966511">
              <a:spcAft>
                <a:spcPts val="600"/>
              </a:spcAft>
              <a:defRPr/>
            </a:pPr>
            <a:r>
              <a:rPr lang="en-US" b="1" dirty="0"/>
              <a:t>NOTE:</a:t>
            </a:r>
            <a:r>
              <a:rPr lang="en-US" dirty="0"/>
              <a:t> For more information about the “Medicare Prescription Drug Coverage and Your Rights” (CMS-10147) standardized pharmacy notice and the “Notice of Denial of Medicare Prescription Drug Coverage” (Form CMS-10146), visit </a:t>
            </a:r>
            <a:r>
              <a:rPr lang="en-US" dirty="0">
                <a:hlinkClick r:id="rId3"/>
              </a:rPr>
              <a:t>CMS.gov/medicare/appeals-grievances/prescription-drug/plan-sponsor-notices-documents</a:t>
            </a:r>
            <a:r>
              <a:rPr lang="en-US" dirty="0"/>
              <a:t>.</a:t>
            </a:r>
          </a:p>
          <a:p>
            <a:pPr defTabSz="966511">
              <a:spcAft>
                <a:spcPts val="600"/>
              </a:spcAft>
              <a:defRPr/>
            </a:pPr>
            <a:endParaRPr lang="en-US" dirty="0">
              <a:solidFill>
                <a:prstClr val="black"/>
              </a:solidFill>
            </a:endParaRPr>
          </a:p>
        </p:txBody>
      </p:sp>
    </p:spTree>
    <p:extLst>
      <p:ext uri="{BB962C8B-B14F-4D97-AF65-F5344CB8AC3E}">
        <p14:creationId xmlns:p14="http://schemas.microsoft.com/office/powerpoint/2010/main" val="2750161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9074" y="3757508"/>
            <a:ext cx="6617368" cy="5502379"/>
          </a:xfrm>
        </p:spPr>
        <p:txBody>
          <a:bodyPr/>
          <a:lstStyle/>
          <a:p>
            <a:pPr>
              <a:spcBef>
                <a:spcPts val="600"/>
              </a:spcBef>
            </a:pPr>
            <a:r>
              <a:rPr lang="en-US" b="1" dirty="0"/>
              <a:t>Presenter Notes</a:t>
            </a:r>
          </a:p>
          <a:p>
            <a:pPr>
              <a:spcBef>
                <a:spcPts val="600"/>
              </a:spcBef>
            </a:pPr>
            <a:r>
              <a:rPr lang="en-US" dirty="0"/>
              <a:t>If you want to choose a representative to help you with a coverage determination or appeal, you and the person you want to help you must fill out the “Appointment of Representative” form (Form CMS-1696). You can get a copy of the form at </a:t>
            </a:r>
            <a:r>
              <a:rPr lang="en-US" dirty="0">
                <a:hlinkClick r:id="rId3"/>
              </a:rPr>
              <a:t>CMS.gov/Medicare/CMS-Forms/CMS-Forms/downloads/cms1696.pdf</a:t>
            </a:r>
            <a:r>
              <a:rPr lang="en-US" dirty="0"/>
              <a:t>. </a:t>
            </a:r>
          </a:p>
          <a:p>
            <a:pPr>
              <a:spcBef>
                <a:spcPts val="600"/>
              </a:spcBef>
            </a:pPr>
            <a:r>
              <a:rPr lang="en-US" dirty="0"/>
              <a:t>You can also appoint a representative with a letter signed and dated by you and the person helping you, but the letter must have all the information that’s required on the Appointment of Representative form. You must send the form or letter in with your coverage determination or appeal request.</a:t>
            </a:r>
          </a:p>
          <a:p>
            <a:pPr>
              <a:spcBef>
                <a:spcPts val="600"/>
              </a:spcBef>
            </a:pPr>
            <a:r>
              <a:rPr lang="en-US" dirty="0"/>
              <a:t>The written request with your appeal must include: </a:t>
            </a:r>
          </a:p>
          <a:p>
            <a:pPr marL="111125" indent="-111125">
              <a:spcBef>
                <a:spcPts val="600"/>
              </a:spcBef>
              <a:buFont typeface="Arial" panose="020B0604020202020204" pitchFamily="34" charset="0"/>
              <a:buChar char="•"/>
            </a:pPr>
            <a:r>
              <a:rPr lang="en-US" dirty="0"/>
              <a:t>Your name, address phone number, and Medicare Number</a:t>
            </a:r>
          </a:p>
          <a:p>
            <a:pPr marL="111125" indent="-111125">
              <a:spcBef>
                <a:spcPts val="600"/>
              </a:spcBef>
              <a:buFont typeface="Arial" panose="020B0604020202020204" pitchFamily="34" charset="0"/>
              <a:buChar char="•"/>
            </a:pPr>
            <a:r>
              <a:rPr lang="en-US" dirty="0"/>
              <a:t>A statement appointing someone as your representative</a:t>
            </a:r>
          </a:p>
          <a:p>
            <a:pPr marL="111125" indent="-111125">
              <a:spcBef>
                <a:spcPts val="600"/>
              </a:spcBef>
              <a:buFont typeface="Arial" panose="020B0604020202020204" pitchFamily="34" charset="0"/>
              <a:buChar char="•"/>
            </a:pPr>
            <a:r>
              <a:rPr lang="en-US" dirty="0"/>
              <a:t>The name, address, and phone number of your representative</a:t>
            </a:r>
          </a:p>
          <a:p>
            <a:pPr marL="111125" indent="-111125">
              <a:spcBef>
                <a:spcPts val="600"/>
              </a:spcBef>
              <a:buFont typeface="Arial" panose="020B0604020202020204" pitchFamily="34" charset="0"/>
              <a:buChar char="•"/>
            </a:pPr>
            <a:r>
              <a:rPr lang="en-US" dirty="0"/>
              <a:t>The professional status of your representative (like doctor) or their relationship to you</a:t>
            </a:r>
          </a:p>
          <a:p>
            <a:pPr marL="111125" indent="-111125">
              <a:spcBef>
                <a:spcPts val="600"/>
              </a:spcBef>
              <a:buFont typeface="Arial" panose="020B0604020202020204" pitchFamily="34" charset="0"/>
              <a:buChar char="•"/>
            </a:pPr>
            <a:r>
              <a:rPr lang="en-US" dirty="0"/>
              <a:t>A statement authorizing the release of your personal and identifiable health information to your representative</a:t>
            </a:r>
          </a:p>
          <a:p>
            <a:pPr marL="111125" indent="-111125">
              <a:spcBef>
                <a:spcPts val="600"/>
              </a:spcBef>
              <a:buFont typeface="Arial" panose="020B0604020202020204" pitchFamily="34" charset="0"/>
              <a:buChar char="•"/>
            </a:pPr>
            <a:r>
              <a:rPr lang="en-US" dirty="0"/>
              <a:t>A statement explaining why you’re being represented and to what extent</a:t>
            </a:r>
          </a:p>
          <a:p>
            <a:endParaRPr lang="en-US" dirty="0"/>
          </a:p>
          <a:p>
            <a:r>
              <a:rPr lang="en-US" dirty="0"/>
              <a:t>Send the representative form or written request with your appeal to the Medicare Administrative Contractor (MAC) (the company that handles claims for Medicare), or your Medicare health plan. If you have questions about appointing a representative, call 1-800-MEDICARE (1-800-633-4227) (TTY: 1-877-486-2048).</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You can now appoint a representative in your Medicare account on </a:t>
            </a:r>
            <a:r>
              <a:rPr lang="en-US" dirty="0">
                <a:hlinkClick r:id="rId4"/>
              </a:rPr>
              <a:t>Medicare.gov</a:t>
            </a:r>
            <a:r>
              <a:rPr lang="en-US" dirty="0"/>
              <a:t>. </a:t>
            </a:r>
          </a:p>
          <a:p>
            <a:endParaRPr lang="en-US" dirty="0"/>
          </a:p>
          <a:p>
            <a:pPr>
              <a:spcBef>
                <a:spcPts val="600"/>
              </a:spcBef>
            </a:pPr>
            <a:r>
              <a:rPr lang="en-US" b="1" dirty="0"/>
              <a:t>Source: </a:t>
            </a:r>
            <a:r>
              <a:rPr lang="en-US" dirty="0">
                <a:hlinkClick r:id="rId5"/>
              </a:rPr>
              <a:t>Medicare.gov/claims-appeals/file-an-appeal/can-someone-file-an-appeal-for-me</a:t>
            </a:r>
            <a:r>
              <a:rPr lang="en-US" dirty="0"/>
              <a:t> </a:t>
            </a:r>
          </a:p>
          <a:p>
            <a:endParaRPr lang="en-US" dirty="0"/>
          </a:p>
        </p:txBody>
      </p:sp>
    </p:spTree>
    <p:extLst>
      <p:ext uri="{BB962C8B-B14F-4D97-AF65-F5344CB8AC3E}">
        <p14:creationId xmlns:p14="http://schemas.microsoft.com/office/powerpoint/2010/main" val="2332170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indent="-180528" defTabSz="969439">
              <a:spcAft>
                <a:spcPts val="600"/>
              </a:spcAft>
              <a:defRPr/>
            </a:pPr>
            <a:r>
              <a:rPr lang="en-US" b="1" dirty="0">
                <a:solidFill>
                  <a:prstClr val="black"/>
                </a:solidFill>
                <a:latin typeface="Calibri "/>
                <a:cs typeface="Arial" panose="020B0604020202020204" pitchFamily="34" charset="0"/>
              </a:rPr>
              <a:t>Presenter Notes</a:t>
            </a:r>
          </a:p>
          <a:p>
            <a:pPr indent="-180528" defTabSz="969439">
              <a:spcAft>
                <a:spcPts val="600"/>
              </a:spcAft>
              <a:defRPr/>
            </a:pPr>
            <a:r>
              <a:rPr lang="en-US" dirty="0">
                <a:solidFill>
                  <a:prstClr val="black"/>
                </a:solidFill>
                <a:latin typeface="Calibri "/>
                <a:cs typeface="Arial" panose="020B0604020202020204" pitchFamily="34" charset="0"/>
              </a:rPr>
              <a:t>Check Your Knowledge—Question 2</a:t>
            </a:r>
          </a:p>
          <a:p>
            <a:pPr defTabSz="966511">
              <a:spcAft>
                <a:spcPts val="600"/>
              </a:spcAft>
              <a:defRPr/>
            </a:pPr>
            <a:r>
              <a:rPr lang="en-US" b="1" dirty="0">
                <a:solidFill>
                  <a:prstClr val="black"/>
                </a:solidFill>
                <a:latin typeface="Calibri "/>
                <a:cs typeface="Arial" panose="020B0604020202020204" pitchFamily="34" charset="0"/>
              </a:rPr>
              <a:t>Your Medicare Summary Notice (MSN) includes details on how to file an appeal.</a:t>
            </a:r>
          </a:p>
          <a:p>
            <a:pPr marL="244983" indent="-238272" defTabSz="966511">
              <a:spcAft>
                <a:spcPts val="600"/>
              </a:spcAft>
              <a:buFont typeface="+mj-lt"/>
              <a:buAutoNum type="alphaLcPeriod"/>
              <a:defRPr/>
            </a:pPr>
            <a:r>
              <a:rPr lang="en-US" dirty="0">
                <a:solidFill>
                  <a:prstClr val="black"/>
                </a:solidFill>
                <a:latin typeface="Calibri "/>
                <a:cs typeface="Arial" panose="020B0604020202020204" pitchFamily="34" charset="0"/>
              </a:rPr>
              <a:t>True</a:t>
            </a:r>
          </a:p>
          <a:p>
            <a:pPr marL="244983" indent="-238272" defTabSz="966511">
              <a:spcAft>
                <a:spcPts val="600"/>
              </a:spcAft>
              <a:buFont typeface="+mj-lt"/>
              <a:buAutoNum type="alphaLcPeriod"/>
              <a:defRPr/>
            </a:pPr>
            <a:r>
              <a:rPr lang="en-US" dirty="0">
                <a:solidFill>
                  <a:prstClr val="black"/>
                </a:solidFill>
                <a:latin typeface="Calibri "/>
                <a:cs typeface="Arial" panose="020B0604020202020204" pitchFamily="34" charset="0"/>
              </a:rPr>
              <a:t>False</a:t>
            </a:r>
          </a:p>
          <a:p>
            <a:pPr defTabSz="966511">
              <a:spcAft>
                <a:spcPts val="600"/>
              </a:spcAft>
              <a:defRPr/>
            </a:pPr>
            <a:r>
              <a:rPr lang="en-US" b="1" dirty="0">
                <a:solidFill>
                  <a:prstClr val="black"/>
                </a:solidFill>
                <a:latin typeface="Calibri "/>
                <a:cs typeface="Arial" panose="020B0604020202020204" pitchFamily="34" charset="0"/>
              </a:rPr>
              <a:t>Answer: a. True</a:t>
            </a:r>
          </a:p>
          <a:p>
            <a:pPr defTabSz="966511">
              <a:spcAft>
                <a:spcPts val="600"/>
              </a:spcAft>
              <a:defRPr/>
            </a:pPr>
            <a:r>
              <a:rPr lang="en-US" dirty="0">
                <a:solidFill>
                  <a:prstClr val="black"/>
                </a:solidFill>
                <a:latin typeface="Calibri "/>
                <a:cs typeface="Arial" panose="020B0604020202020204" pitchFamily="34" charset="0"/>
              </a:rPr>
              <a:t>The MSN shows you how to file an appeal and details of all items and services that have been billed to Medicare, including:</a:t>
            </a:r>
          </a:p>
          <a:p>
            <a:pPr marL="114300" indent="-11430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What Medicare paid</a:t>
            </a:r>
          </a:p>
          <a:p>
            <a:pPr marL="114300" indent="-11430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What you may owe the provider or supplier</a:t>
            </a:r>
          </a:p>
          <a:p>
            <a:pPr marL="114300" indent="-11430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If Medicare has fully or partially denied your medical claim, and why it didn’t pay (this is the initial determination that’s made by the Medicare Administrative Contractor (MAC), which processes Medicare claims)</a:t>
            </a:r>
          </a:p>
          <a:p>
            <a:pPr marL="114300" indent="-11430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Your appeal rights, and who to contact if you need help filing an appeal</a:t>
            </a:r>
          </a:p>
          <a:p>
            <a:pPr marL="114300" indent="-11430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How and where to file your appeal</a:t>
            </a:r>
          </a:p>
          <a:p>
            <a:pPr marL="114300" indent="-11430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How much time you have to file an appeal</a:t>
            </a:r>
          </a:p>
          <a:p>
            <a:pPr defTabSz="966511">
              <a:spcAft>
                <a:spcPts val="600"/>
              </a:spcAft>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1304811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37322" y="3757508"/>
            <a:ext cx="6392848" cy="5378541"/>
          </a:xfrm>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indent="-180528" defTabSz="969439">
              <a:spcBef>
                <a:spcPts val="617"/>
              </a:spcBef>
              <a:defRPr/>
            </a:pPr>
            <a:r>
              <a:rPr lang="en-US" b="1" dirty="0">
                <a:solidFill>
                  <a:prstClr val="black"/>
                </a:solidFill>
                <a:latin typeface="Calibri "/>
                <a:cs typeface="Arial" panose="020B0604020202020204" pitchFamily="34" charset="0"/>
              </a:rPr>
              <a:t>Presenter Notes</a:t>
            </a:r>
          </a:p>
          <a:p>
            <a:pPr marL="192563" indent="-192563" defTabSz="969439">
              <a:spcBef>
                <a:spcPts val="617"/>
              </a:spcBef>
              <a:defRPr/>
            </a:pPr>
            <a:r>
              <a:rPr lang="en-US" dirty="0">
                <a:solidFill>
                  <a:prstClr val="black"/>
                </a:solidFill>
                <a:latin typeface="Calibri "/>
                <a:cs typeface="Arial" panose="020B0604020202020204" pitchFamily="34" charset="0"/>
              </a:rPr>
              <a:t>Check Your Knowledge—Question 3</a:t>
            </a:r>
          </a:p>
          <a:p>
            <a:pPr defTabSz="969439">
              <a:spcBef>
                <a:spcPts val="617"/>
              </a:spcBef>
              <a:defRPr/>
            </a:pPr>
            <a:r>
              <a:rPr lang="en-US" b="1" dirty="0">
                <a:solidFill>
                  <a:prstClr val="black"/>
                </a:solidFill>
                <a:latin typeface="Calibri "/>
                <a:cs typeface="Arial" panose="020B0604020202020204" pitchFamily="34" charset="0"/>
              </a:rPr>
              <a:t>If you disagree with the decision made by the Office of Medicare Hearings and Appeal (OMHA), what’s the next step in the appeals process for all plan types? </a:t>
            </a:r>
            <a:endParaRPr lang="en-US" dirty="0">
              <a:solidFill>
                <a:prstClr val="black"/>
              </a:solidFill>
              <a:latin typeface="Calibri "/>
              <a:cs typeface="Arial" panose="020B0604020202020204" pitchFamily="34" charset="0"/>
            </a:endParaRPr>
          </a:p>
          <a:p>
            <a:pPr marL="192563" indent="-192563" defTabSz="969439">
              <a:spcBef>
                <a:spcPts val="617"/>
              </a:spcBef>
              <a:defRPr/>
            </a:pPr>
            <a:r>
              <a:rPr lang="en-US" dirty="0">
                <a:solidFill>
                  <a:prstClr val="black"/>
                </a:solidFill>
                <a:latin typeface="Calibri "/>
                <a:cs typeface="Arial" panose="020B0604020202020204" pitchFamily="34" charset="0"/>
              </a:rPr>
              <a:t>a.	Redetermination by the Medicare Administrative Contractor (MAC) </a:t>
            </a:r>
          </a:p>
          <a:p>
            <a:pPr marL="192563" indent="-192563" defTabSz="969439">
              <a:spcBef>
                <a:spcPts val="617"/>
              </a:spcBef>
              <a:defRPr/>
            </a:pPr>
            <a:r>
              <a:rPr lang="en-US" dirty="0">
                <a:solidFill>
                  <a:prstClr val="black"/>
                </a:solidFill>
                <a:latin typeface="Calibri "/>
                <a:cs typeface="Arial" panose="020B0604020202020204" pitchFamily="34" charset="0"/>
              </a:rPr>
              <a:t>b.	Reconsideration by a Qualified Independent Contractor (QIC) </a:t>
            </a:r>
          </a:p>
          <a:p>
            <a:pPr marL="192563" indent="-192563" defTabSz="969439">
              <a:spcBef>
                <a:spcPts val="617"/>
              </a:spcBef>
              <a:defRPr/>
            </a:pPr>
            <a:r>
              <a:rPr lang="en-US" dirty="0">
                <a:solidFill>
                  <a:prstClr val="black"/>
                </a:solidFill>
                <a:latin typeface="Calibri "/>
                <a:cs typeface="Arial" panose="020B0604020202020204" pitchFamily="34" charset="0"/>
              </a:rPr>
              <a:t>c.	Review by the Medicare Appeals Council</a:t>
            </a:r>
          </a:p>
          <a:p>
            <a:pPr marL="192563" indent="-192563" defTabSz="969439">
              <a:spcBef>
                <a:spcPts val="617"/>
              </a:spcBef>
              <a:defRPr/>
            </a:pPr>
            <a:r>
              <a:rPr lang="en-US" dirty="0">
                <a:solidFill>
                  <a:prstClr val="black"/>
                </a:solidFill>
                <a:latin typeface="Calibri "/>
                <a:cs typeface="Arial" panose="020B0604020202020204" pitchFamily="34" charset="0"/>
              </a:rPr>
              <a:t>d.	Judicial review by a Federal District Court</a:t>
            </a:r>
          </a:p>
          <a:p>
            <a:pPr marL="192563" indent="-192563" defTabSz="969439">
              <a:spcBef>
                <a:spcPts val="617"/>
              </a:spcBef>
              <a:defRPr/>
            </a:pPr>
            <a:r>
              <a:rPr lang="en-US" b="1" dirty="0">
                <a:solidFill>
                  <a:prstClr val="black"/>
                </a:solidFill>
                <a:latin typeface="Calibri "/>
                <a:cs typeface="Arial" panose="020B0604020202020204" pitchFamily="34" charset="0"/>
              </a:rPr>
              <a:t>Answer: c. </a:t>
            </a:r>
          </a:p>
          <a:p>
            <a:pPr defTabSz="969439">
              <a:spcBef>
                <a:spcPts val="617"/>
              </a:spcBef>
              <a:defRPr/>
            </a:pPr>
            <a:r>
              <a:rPr lang="en-US" dirty="0">
                <a:solidFill>
                  <a:prstClr val="black"/>
                </a:solidFill>
                <a:latin typeface="Calibri "/>
                <a:cs typeface="Arial" panose="020B0604020202020204" pitchFamily="34" charset="0"/>
              </a:rPr>
              <a:t>If you disagree with OMHA’s decision, the Medicare Appeals Council would review your case next (Level 4).  </a:t>
            </a:r>
          </a:p>
          <a:p>
            <a:pPr defTabSz="969439">
              <a:spcBef>
                <a:spcPts val="617"/>
              </a:spcBef>
              <a:defRPr/>
            </a:pPr>
            <a:r>
              <a:rPr lang="en-US" dirty="0">
                <a:solidFill>
                  <a:prstClr val="black"/>
                </a:solidFill>
                <a:latin typeface="Calibri "/>
                <a:cs typeface="Arial" panose="020B0604020202020204" pitchFamily="34" charset="0"/>
              </a:rPr>
              <a:t>If you disagree with the decision made at any level of the process, you can generally go to the next level. At each level, you’ll get a decision letter with instructions on how to move to the next level of appeal.</a:t>
            </a:r>
          </a:p>
          <a:p>
            <a:pPr marL="171450" indent="-171450" defTabSz="969439">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You can request that the Appeals Council review your case regardless of the dollar amount of your case. The timeframe for issuing a decision is 60 days from the date of receipt.</a:t>
            </a:r>
          </a:p>
          <a:p>
            <a:pPr marL="171450" indent="-171450" defTabSz="969439">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If you disagree with the Appeals Council’s decision in level 4, you have 60 days after you get the Appeals Council’s decision to request Judicial Review by a Federal District Court, which is level 5.</a:t>
            </a:r>
          </a:p>
          <a:p>
            <a:pPr marL="171450" indent="-171450" defTabSz="969439">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If the Appeals Council denies a request for a review submitted by you or a party to the appeal, and if your case meets the minimum dollar amount, you or the party may request a Judicial Review of OMHA’s decision.</a:t>
            </a:r>
          </a:p>
          <a:p>
            <a:pPr marL="192563" indent="-192563" defTabSz="969439">
              <a:spcBef>
                <a:spcPts val="617"/>
              </a:spcBef>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1200396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cs typeface="Arial" panose="020B0604020202020204" pitchFamily="34" charset="0"/>
              </a:rPr>
              <a:t>Presenter Notes</a:t>
            </a:r>
          </a:p>
          <a:p>
            <a:pPr defTabSz="966511">
              <a:spcAft>
                <a:spcPts val="600"/>
              </a:spcAft>
              <a:defRPr/>
            </a:pPr>
            <a:r>
              <a:rPr lang="en-US" dirty="0">
                <a:solidFill>
                  <a:prstClr val="black"/>
                </a:solidFill>
                <a:latin typeface="Calibri "/>
                <a:cs typeface="Arial" panose="020B0604020202020204" pitchFamily="34" charset="0"/>
              </a:rPr>
              <a:t>Lesson 3, “Your Rights in Certain Settings,” explains your guaranteed rights when you’re admitted to a hospital or skilled nursing facility (SNF), or you’re getting care from a non-institutional provider, like home health care, hospice care, or from a Comprehensive Outpatient Rehabilitation Facility (CORF). </a:t>
            </a:r>
          </a:p>
          <a:p>
            <a:pPr defTabSz="966511">
              <a:spcAft>
                <a:spcPts val="600"/>
              </a:spcAft>
              <a:defRPr/>
            </a:pPr>
            <a:r>
              <a:rPr lang="en-US" dirty="0">
                <a:solidFill>
                  <a:prstClr val="black"/>
                </a:solidFill>
                <a:latin typeface="Calibri "/>
                <a:cs typeface="Arial" panose="020B0604020202020204" pitchFamily="34" charset="0"/>
              </a:rPr>
              <a:t>Many of these rights and protections are the same whether you’re in Original Medicare (Medicare Part A (Hospital Insurance) and Medicare Part B (Medical Insurance)), a Medicare Advantage Plan (Part C), or another Medicare health plan. </a:t>
            </a:r>
          </a:p>
        </p:txBody>
      </p:sp>
    </p:spTree>
    <p:extLst>
      <p:ext uri="{BB962C8B-B14F-4D97-AF65-F5344CB8AC3E}">
        <p14:creationId xmlns:p14="http://schemas.microsoft.com/office/powerpoint/2010/main" val="4084720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Bef>
                <a:spcPts val="617"/>
              </a:spcBef>
            </a:pPr>
            <a:r>
              <a:rPr lang="en-US" b="1" dirty="0">
                <a:cs typeface="Calibri"/>
              </a:rPr>
              <a:t>Presenter Notes</a:t>
            </a:r>
          </a:p>
          <a:p>
            <a:pPr marL="115643" indent="-115643">
              <a:spcBef>
                <a:spcPts val="617"/>
              </a:spcBef>
            </a:pPr>
            <a:r>
              <a:rPr lang="en-US" b="0" dirty="0">
                <a:cs typeface="Calibri"/>
              </a:rPr>
              <a:t>At the end of this lesson, you’ll be able to:</a:t>
            </a:r>
          </a:p>
          <a:p>
            <a:pPr marL="178757" indent="-178757">
              <a:spcBef>
                <a:spcPts val="617"/>
              </a:spcBef>
              <a:buFont typeface="Wingdings" panose="05000000000000000000" pitchFamily="2" charset="2"/>
              <a:buChar char="§"/>
            </a:pPr>
            <a:r>
              <a:rPr lang="en-US" b="0" dirty="0">
                <a:cs typeface="Calibri"/>
              </a:rPr>
              <a:t>Describe what’s in “An Important Message from Medicare About Your Rights”</a:t>
            </a:r>
          </a:p>
          <a:p>
            <a:pPr marL="178757" indent="-178757">
              <a:spcBef>
                <a:spcPts val="617"/>
              </a:spcBef>
              <a:buFont typeface="Wingdings" panose="05000000000000000000" pitchFamily="2" charset="2"/>
              <a:buChar char="§"/>
            </a:pPr>
            <a:r>
              <a:rPr lang="en-US" b="0" dirty="0">
                <a:cs typeface="Calibri"/>
              </a:rPr>
              <a:t>Describe what’s in the “Medicare Outpatient Observation Notice” (MOON)</a:t>
            </a:r>
          </a:p>
          <a:p>
            <a:pPr marL="178757" indent="-178757">
              <a:spcBef>
                <a:spcPts val="617"/>
              </a:spcBef>
              <a:buFont typeface="Wingdings" panose="05000000000000000000" pitchFamily="2" charset="2"/>
              <a:buChar char="§"/>
            </a:pPr>
            <a:r>
              <a:rPr lang="en-US" b="0" dirty="0">
                <a:cs typeface="Calibri"/>
              </a:rPr>
              <a:t>Explain your rights when you’re admitted to a hospital or SNF</a:t>
            </a:r>
          </a:p>
          <a:p>
            <a:pPr marL="178757" indent="-178757">
              <a:spcBef>
                <a:spcPts val="617"/>
              </a:spcBef>
              <a:buFont typeface="Wingdings" panose="05000000000000000000" pitchFamily="2" charset="2"/>
              <a:buChar char="§"/>
            </a:pPr>
            <a:r>
              <a:rPr lang="en-US" b="0" dirty="0">
                <a:cs typeface="Calibri"/>
              </a:rPr>
              <a:t>Explain your rights in home health care and hospice care settings</a:t>
            </a:r>
          </a:p>
          <a:p>
            <a:pPr marL="178757" indent="-178757">
              <a:spcBef>
                <a:spcPts val="617"/>
              </a:spcBef>
              <a:buFont typeface="Wingdings" panose="05000000000000000000" pitchFamily="2" charset="2"/>
              <a:buChar char="§"/>
            </a:pPr>
            <a:r>
              <a:rPr lang="en-US" b="0" dirty="0">
                <a:cs typeface="Calibri"/>
              </a:rPr>
              <a:t>Explain your rights in a CORF</a:t>
            </a:r>
          </a:p>
          <a:p>
            <a:endParaRPr lang="en-US" dirty="0"/>
          </a:p>
        </p:txBody>
      </p:sp>
    </p:spTree>
    <p:extLst>
      <p:ext uri="{BB962C8B-B14F-4D97-AF65-F5344CB8AC3E}">
        <p14:creationId xmlns:p14="http://schemas.microsoft.com/office/powerpoint/2010/main" val="3645333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rPr>
              <a:t>This slide has animation.</a:t>
            </a:r>
          </a:p>
          <a:p>
            <a:pPr defTabSz="966511">
              <a:spcAft>
                <a:spcPts val="600"/>
              </a:spcAft>
              <a:defRPr/>
            </a:pPr>
            <a:r>
              <a:rPr lang="en-US" b="1" dirty="0">
                <a:solidFill>
                  <a:prstClr val="black"/>
                </a:solidFill>
              </a:rPr>
              <a:t>Presenter Notes</a:t>
            </a:r>
          </a:p>
          <a:p>
            <a:pPr defTabSz="966511">
              <a:spcAft>
                <a:spcPts val="600"/>
              </a:spcAft>
              <a:defRPr/>
            </a:pPr>
            <a:r>
              <a:rPr lang="en-US" dirty="0">
                <a:solidFill>
                  <a:prstClr val="black"/>
                </a:solidFill>
              </a:rPr>
              <a:t>All people with Medicare, including those in a Medicare Advantage Plan (Part C) or other Medicare health plans, have the right to get all of the medically necessary Medicare-covered hospital care they need to diagnose and treat their illness or injury, including any follow-up care they need after leaving the hospital.</a:t>
            </a:r>
          </a:p>
          <a:p>
            <a:pPr marL="176405" indent="-176405">
              <a:spcAft>
                <a:spcPts val="600"/>
              </a:spcAft>
              <a:buFont typeface="Wingdings" panose="05000000000000000000" pitchFamily="2" charset="2"/>
              <a:buChar char="§"/>
              <a:defRPr/>
            </a:pPr>
            <a:r>
              <a:rPr lang="en-US" dirty="0">
                <a:solidFill>
                  <a:prstClr val="black"/>
                </a:solidFill>
              </a:rPr>
              <a:t>You’ll get the “An Important Message from Medicare About Your Rights” notice within 2 days of inpatient hospital admission and not more than 2 days before the day of discharge. </a:t>
            </a:r>
            <a:r>
              <a:rPr lang="en-US" i="1" dirty="0">
                <a:solidFill>
                  <a:prstClr val="black"/>
                </a:solidFill>
              </a:rPr>
              <a:t>This is discussed in more detail on the next slide.</a:t>
            </a:r>
          </a:p>
          <a:p>
            <a:pPr marL="176405" indent="-176405">
              <a:spcAft>
                <a:spcPts val="600"/>
              </a:spcAft>
              <a:buFont typeface="Wingdings" panose="05000000000000000000" pitchFamily="2" charset="2"/>
              <a:buChar char="§"/>
              <a:defRPr/>
            </a:pPr>
            <a:r>
              <a:rPr lang="en-US" dirty="0">
                <a:solidFill>
                  <a:prstClr val="black"/>
                </a:solidFill>
              </a:rPr>
              <a:t>You’ll get the “Medicare Outpatient Observation Notice” (MOON) if you get observation services as an outpatient in a hospital or critical access hospital for more than 24 hours. The Moon notice will tell you why you’re an outpatient getting observation services, instead of an inpatient. It will also let you know how this may affect what you pay while in the hospital, and for care you get after leaving the hospital.</a:t>
            </a:r>
          </a:p>
          <a:p>
            <a:pPr>
              <a:spcAft>
                <a:spcPts val="600"/>
              </a:spcAft>
            </a:pPr>
            <a:endParaRPr lang="en-US" dirty="0"/>
          </a:p>
        </p:txBody>
      </p:sp>
    </p:spTree>
    <p:extLst>
      <p:ext uri="{BB962C8B-B14F-4D97-AF65-F5344CB8AC3E}">
        <p14:creationId xmlns:p14="http://schemas.microsoft.com/office/powerpoint/2010/main" val="61175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2680" y="3757508"/>
            <a:ext cx="6484287" cy="5144347"/>
          </a:xfrm>
        </p:spPr>
        <p:txBody>
          <a:bodyPr/>
          <a:lstStyle/>
          <a:p>
            <a:pPr marL="0" lvl="1" defTabSz="966511">
              <a:defRPr/>
            </a:pPr>
            <a:r>
              <a:rPr lang="en-US" b="1" dirty="0">
                <a:solidFill>
                  <a:prstClr val="black"/>
                </a:solidFill>
                <a:latin typeface="Calibri "/>
                <a:cs typeface="Arial" panose="020B0604020202020204" pitchFamily="34" charset="0"/>
              </a:rPr>
              <a:t>Presenter Notes</a:t>
            </a:r>
          </a:p>
          <a:p>
            <a:pPr marL="0" lvl="1" defTabSz="966511">
              <a:defRPr/>
            </a:pPr>
            <a:r>
              <a:rPr lang="en-US" dirty="0">
                <a:solidFill>
                  <a:prstClr val="black"/>
                </a:solidFill>
                <a:latin typeface="Calibri "/>
                <a:cs typeface="Arial" panose="020B0604020202020204" pitchFamily="34" charset="0"/>
              </a:rPr>
              <a:t>Lesson 1, “Medicare Rights,” explains that no matter how you get Medicare, you have certain rights and protections. We’ll provide information on rights for everyone with Medicare, including people with Original Medicare (Medicare Part A (Hospital Insurance) and Medicare Part B (Medical Insurance)), Medicare Advantage (Part C) or other Medicare health plans, and Medicare drug coverage (Part D).</a:t>
            </a:r>
          </a:p>
          <a:p>
            <a:pPr marL="0" marR="0" lvl="1" indent="0" algn="l" defTabSz="966511"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200" dirty="0">
                <a:solidFill>
                  <a:prstClr val="black"/>
                </a:solidFill>
                <a:latin typeface="Calibri "/>
              </a:rPr>
              <a:t>For more details, visit </a:t>
            </a:r>
            <a:r>
              <a:rPr lang="en-US" sz="1200" u="sng" dirty="0">
                <a:solidFill>
                  <a:srgbClr val="0563C1"/>
                </a:solidFill>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Medicare.gov/publications</a:t>
            </a:r>
            <a:r>
              <a:rPr lang="en-US" sz="1200" dirty="0">
                <a:solidFill>
                  <a:prstClr val="black"/>
                </a:solidFill>
                <a:latin typeface="Calibri "/>
              </a:rPr>
              <a:t> to review “Medicare Rights &amp; Protections” (CMS Product No. 11534). You can also read your plan’s membership materials or call your plan for more information about your rights.</a:t>
            </a:r>
          </a:p>
          <a:p>
            <a:pPr marL="0" lvl="1" defTabSz="966511">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marL="4776" indent="-4776" defTabSz="966511" eaLnBrk="0" hangingPunct="0">
              <a:spcAft>
                <a:spcPts val="600"/>
              </a:spcAft>
              <a:defRPr/>
            </a:pPr>
            <a:r>
              <a:rPr lang="en-US" b="1" dirty="0">
                <a:solidFill>
                  <a:prstClr val="black"/>
                </a:solidFill>
                <a:latin typeface="Calibri "/>
                <a:cs typeface="Arial" panose="020B0604020202020204" pitchFamily="34" charset="0"/>
              </a:rPr>
              <a:t>Presenter Notes</a:t>
            </a:r>
          </a:p>
          <a:p>
            <a:pPr marL="4573" indent="-4573" defTabSz="966511" eaLnBrk="0" hangingPunct="0">
              <a:spcAft>
                <a:spcPts val="600"/>
              </a:spcAft>
              <a:defRPr/>
            </a:pPr>
            <a:r>
              <a:rPr lang="en-US" dirty="0">
                <a:solidFill>
                  <a:prstClr val="black"/>
                </a:solidFill>
                <a:latin typeface="Calibri "/>
                <a:cs typeface="Arial" panose="020B0604020202020204" pitchFamily="34" charset="0"/>
              </a:rPr>
              <a:t>The notice called </a:t>
            </a:r>
            <a:r>
              <a:rPr lang="en-US" b="1" dirty="0">
                <a:solidFill>
                  <a:prstClr val="black"/>
                </a:solidFill>
                <a:latin typeface="Calibri "/>
                <a:cs typeface="Arial" panose="020B0604020202020204" pitchFamily="34" charset="0"/>
              </a:rPr>
              <a:t>“An Important Message from Medicare About Your Rights” </a:t>
            </a:r>
            <a:r>
              <a:rPr lang="en-US" dirty="0">
                <a:solidFill>
                  <a:prstClr val="black"/>
                </a:solidFill>
                <a:latin typeface="Calibri "/>
                <a:cs typeface="Arial" panose="020B0604020202020204" pitchFamily="34" charset="0"/>
              </a:rPr>
              <a:t>is a notice you get after being admitted to the hospital. You must sign this notice and get a copy. This notice explains:</a:t>
            </a:r>
          </a:p>
          <a:p>
            <a:pPr marL="122493" indent="-122493">
              <a:spcAft>
                <a:spcPts val="600"/>
              </a:spcAft>
              <a:buFont typeface="Wingdings" panose="05000000000000000000" pitchFamily="2" charset="2"/>
              <a:buChar char="§"/>
              <a:defRPr/>
            </a:pPr>
            <a:r>
              <a:rPr lang="en-US" dirty="0">
                <a:latin typeface="Calibri "/>
                <a:cs typeface="Arial" panose="020B0604020202020204" pitchFamily="34" charset="0"/>
              </a:rPr>
              <a:t>Your right to get all medically necessary hospital services </a:t>
            </a:r>
          </a:p>
          <a:p>
            <a:pPr marL="122493" indent="-122493">
              <a:spcAft>
                <a:spcPts val="600"/>
              </a:spcAft>
              <a:buFont typeface="Wingdings" panose="05000000000000000000" pitchFamily="2" charset="2"/>
              <a:buChar char="§"/>
              <a:defRPr/>
            </a:pPr>
            <a:r>
              <a:rPr lang="en-US" dirty="0">
                <a:latin typeface="Calibri "/>
                <a:cs typeface="Arial" panose="020B0604020202020204" pitchFamily="34" charset="0"/>
              </a:rPr>
              <a:t>Your right to be involved in any decisions that the hospital, your doctor, or anyone else makes about your hospital services, and who will pay for them </a:t>
            </a:r>
          </a:p>
          <a:p>
            <a:pPr marL="122493" indent="-122493">
              <a:spcAft>
                <a:spcPts val="600"/>
              </a:spcAft>
              <a:buFont typeface="Wingdings" panose="05000000000000000000" pitchFamily="2" charset="2"/>
              <a:buChar char="§"/>
              <a:defRPr/>
            </a:pPr>
            <a:r>
              <a:rPr lang="en-US" dirty="0">
                <a:latin typeface="Calibri "/>
                <a:cs typeface="Arial" panose="020B0604020202020204" pitchFamily="34" charset="0"/>
              </a:rPr>
              <a:t>Your right to get services you need after you leave the hospital </a:t>
            </a:r>
          </a:p>
          <a:p>
            <a:pPr marL="122493" indent="-122493">
              <a:spcAft>
                <a:spcPts val="600"/>
              </a:spcAft>
              <a:buFont typeface="Wingdings" panose="05000000000000000000" pitchFamily="2" charset="2"/>
              <a:buChar char="§"/>
              <a:defRPr/>
            </a:pPr>
            <a:r>
              <a:rPr lang="en-US" dirty="0">
                <a:latin typeface="Calibri "/>
                <a:cs typeface="Arial" panose="020B0604020202020204" pitchFamily="34" charset="0"/>
              </a:rPr>
              <a:t>Your right to appeal a discharge decision and the steps for appealing the decision </a:t>
            </a:r>
          </a:p>
          <a:p>
            <a:pPr marL="122493" indent="-122493">
              <a:spcAft>
                <a:spcPts val="600"/>
              </a:spcAft>
              <a:buFont typeface="Wingdings" panose="05000000000000000000" pitchFamily="2" charset="2"/>
              <a:buChar char="§"/>
              <a:defRPr/>
            </a:pPr>
            <a:r>
              <a:rPr lang="en-US" dirty="0">
                <a:latin typeface="Calibri "/>
                <a:cs typeface="Arial" panose="020B0604020202020204" pitchFamily="34" charset="0"/>
              </a:rPr>
              <a:t>The circumstances under which you will or won’t have to pay for charges for continuing to stay in the hospital </a:t>
            </a:r>
          </a:p>
          <a:p>
            <a:pPr marL="122493" indent="-122493">
              <a:spcAft>
                <a:spcPts val="600"/>
              </a:spcAft>
              <a:buFont typeface="Wingdings" panose="05000000000000000000" pitchFamily="2" charset="2"/>
              <a:buChar char="§"/>
              <a:defRPr/>
            </a:pPr>
            <a:r>
              <a:rPr lang="en-US" dirty="0">
                <a:latin typeface="Calibri "/>
                <a:cs typeface="Arial" panose="020B0604020202020204" pitchFamily="34" charset="0"/>
              </a:rPr>
              <a:t>Information on your right to get a detailed notice about why your covered services are ending</a:t>
            </a:r>
          </a:p>
        </p:txBody>
      </p:sp>
    </p:spTree>
    <p:extLst>
      <p:ext uri="{BB962C8B-B14F-4D97-AF65-F5344CB8AC3E}">
        <p14:creationId xmlns:p14="http://schemas.microsoft.com/office/powerpoint/2010/main" val="2866041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992" y="3757507"/>
            <a:ext cx="7069062" cy="5550323"/>
          </a:xfrm>
        </p:spPr>
        <p:txBody>
          <a:bodyPr/>
          <a:lstStyle/>
          <a:p>
            <a:pPr defTabSz="966511">
              <a:spcBef>
                <a:spcPts val="617"/>
              </a:spcBef>
              <a:defRPr/>
            </a:pPr>
            <a:r>
              <a:rPr lang="en-US" sz="1100" b="1" dirty="0">
                <a:solidFill>
                  <a:prstClr val="black"/>
                </a:solidFill>
                <a:latin typeface="Calibri "/>
              </a:rPr>
              <a:t>This slide has animation.</a:t>
            </a:r>
            <a:endParaRPr lang="en-US" sz="1100" dirty="0">
              <a:solidFill>
                <a:prstClr val="black"/>
              </a:solidFill>
              <a:latin typeface="Calibri "/>
            </a:endParaRPr>
          </a:p>
          <a:p>
            <a:pPr defTabSz="966511">
              <a:spcBef>
                <a:spcPts val="617"/>
              </a:spcBef>
              <a:defRPr/>
            </a:pPr>
            <a:r>
              <a:rPr lang="en-US" sz="1100" b="1" dirty="0">
                <a:solidFill>
                  <a:prstClr val="black"/>
                </a:solidFill>
                <a:latin typeface="Calibri "/>
              </a:rPr>
              <a:t>Presenter Notes</a:t>
            </a:r>
          </a:p>
          <a:p>
            <a:pPr defTabSz="966511">
              <a:spcBef>
                <a:spcPts val="617"/>
              </a:spcBef>
              <a:defRPr/>
            </a:pPr>
            <a:r>
              <a:rPr lang="en-US" sz="1100" dirty="0">
                <a:solidFill>
                  <a:prstClr val="black"/>
                </a:solidFill>
                <a:latin typeface="Calibri "/>
              </a:rPr>
              <a:t>As a resident of a SNF, you have certain specified rights and protections under the law. The SNF must provide you with a written description of your legal rights. </a:t>
            </a:r>
          </a:p>
          <a:p>
            <a:pPr defTabSz="966511">
              <a:spcBef>
                <a:spcPts val="617"/>
              </a:spcBef>
              <a:defRPr/>
            </a:pPr>
            <a:r>
              <a:rPr lang="en-US" sz="1100" b="1" dirty="0">
                <a:solidFill>
                  <a:prstClr val="black"/>
                </a:solidFill>
                <a:latin typeface="Calibri "/>
              </a:rPr>
              <a:t>At a minimum, federal law specifies that a SNF’s resident’s rights include:</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Freedom from discrimination</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Be treated with dignity and respect</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Freedom from abuse and neglect</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Freedom from restraints</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Get information on services and fees</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Manage your own money </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Get privacy, personal property, and spousal living arrangements</a:t>
            </a:r>
          </a:p>
          <a:p>
            <a:pPr marL="122493" indent="-122493" defTabSz="966511">
              <a:spcBef>
                <a:spcPts val="617"/>
              </a:spcBef>
              <a:buFont typeface="Wingdings" panose="05000000000000000000" pitchFamily="2" charset="2"/>
              <a:buChar char="§"/>
              <a:defRPr/>
            </a:pPr>
            <a:r>
              <a:rPr lang="en-US" sz="1100" dirty="0">
                <a:solidFill>
                  <a:sysClr val="windowText" lastClr="000000"/>
                </a:solidFill>
                <a:latin typeface="Calibri "/>
              </a:rPr>
              <a:t>Get information about your medical condition, medications, and visit your own doctor</a:t>
            </a:r>
            <a:endParaRPr lang="en-US" sz="1100" dirty="0">
              <a:solidFill>
                <a:prstClr val="black"/>
              </a:solidFill>
              <a:latin typeface="Calibri "/>
            </a:endParaRPr>
          </a:p>
          <a:p>
            <a:pPr marL="122493" indent="-122493" defTabSz="984821">
              <a:spcBef>
                <a:spcPts val="617"/>
              </a:spcBef>
              <a:buFont typeface="Wingdings" panose="05000000000000000000" pitchFamily="2" charset="2"/>
              <a:buChar char="§"/>
              <a:defRPr/>
            </a:pPr>
            <a:r>
              <a:rPr lang="en-US" sz="1100" dirty="0">
                <a:solidFill>
                  <a:prstClr val="black"/>
                </a:solidFill>
                <a:latin typeface="Calibri "/>
              </a:rPr>
              <a:t>Spend private time with visitors</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Get medically related social services</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Make a complaint to the staff of the SNF, or any other person, without fear of punishment</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Be protected against unfair transfer or discharge</a:t>
            </a:r>
          </a:p>
          <a:p>
            <a:pPr marL="122493" indent="-122493" defTabSz="966511">
              <a:spcBef>
                <a:spcPts val="617"/>
              </a:spcBef>
              <a:buFont typeface="Wingdings" panose="05000000000000000000" pitchFamily="2" charset="2"/>
              <a:buChar char="§"/>
              <a:defRPr/>
            </a:pPr>
            <a:r>
              <a:rPr lang="en-US" sz="1100" dirty="0">
                <a:solidFill>
                  <a:prstClr val="black"/>
                </a:solidFill>
                <a:latin typeface="Calibri "/>
              </a:rPr>
              <a:t>Have family members and legal guardians meet with other families of other residents and participate in resident/family groups</a:t>
            </a:r>
          </a:p>
          <a:p>
            <a:pPr>
              <a:spcBef>
                <a:spcPts val="617"/>
              </a:spcBef>
              <a:defRPr/>
            </a:pPr>
            <a:r>
              <a:rPr lang="en-US" sz="1100" dirty="0">
                <a:solidFill>
                  <a:prstClr val="black"/>
                </a:solidFill>
                <a:latin typeface="Calibri "/>
              </a:rPr>
              <a:t>Residents of SNFs who need help in resolving complaints or information about their rights may contact the Office of the State Long-Term Care Ombudsman. For contact information, visit </a:t>
            </a:r>
            <a:r>
              <a:rPr lang="en-US" u="sng" dirty="0">
                <a:latin typeface="Calibri "/>
                <a:hlinkClick r:id="rId3"/>
              </a:rPr>
              <a:t>theconsumervoice.org/</a:t>
            </a:r>
            <a:r>
              <a:rPr lang="en-US" u="sng" dirty="0" err="1">
                <a:latin typeface="Calibri "/>
                <a:hlinkClick r:id="rId3"/>
              </a:rPr>
              <a:t>get_help</a:t>
            </a:r>
            <a:r>
              <a:rPr lang="en-US" sz="1100" dirty="0">
                <a:solidFill>
                  <a:prstClr val="black"/>
                </a:solidFill>
                <a:latin typeface="Calibri "/>
              </a:rPr>
              <a:t>.</a:t>
            </a:r>
          </a:p>
          <a:p>
            <a:pPr defTabSz="966511">
              <a:spcBef>
                <a:spcPts val="617"/>
              </a:spcBef>
              <a:defRPr/>
            </a:pPr>
            <a:r>
              <a:rPr lang="en-US" sz="1100" dirty="0">
                <a:solidFill>
                  <a:prstClr val="black"/>
                </a:solidFill>
                <a:latin typeface="Calibri "/>
              </a:rPr>
              <a:t>More information is available at </a:t>
            </a:r>
            <a:r>
              <a:rPr lang="en-US" sz="1100" dirty="0">
                <a:solidFill>
                  <a:prstClr val="black"/>
                </a:solidFill>
                <a:latin typeface="Calibri "/>
                <a:hlinkClick r:id="rId4"/>
              </a:rPr>
              <a:t>Medicare.gov/what-medicare-covers/what-part-a-covers/skilled-nursing-facility-rights</a:t>
            </a:r>
            <a:r>
              <a:rPr lang="en-US" sz="1100" dirty="0">
                <a:solidFill>
                  <a:prstClr val="black"/>
                </a:solidFill>
                <a:latin typeface="Calibri "/>
              </a:rPr>
              <a:t>.</a:t>
            </a:r>
          </a:p>
        </p:txBody>
      </p:sp>
    </p:spTree>
    <p:extLst>
      <p:ext uri="{BB962C8B-B14F-4D97-AF65-F5344CB8AC3E}">
        <p14:creationId xmlns:p14="http://schemas.microsoft.com/office/powerpoint/2010/main" val="532568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5750" y="3757508"/>
            <a:ext cx="6743700" cy="5300767"/>
          </a:xfrm>
        </p:spPr>
        <p:txBody>
          <a:bodyPr/>
          <a:lstStyle/>
          <a:p>
            <a:pPr defTabSz="966511">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Aft>
                <a:spcPts val="600"/>
              </a:spcAft>
              <a:defRPr/>
            </a:pPr>
            <a:r>
              <a:rPr lang="en-US" b="1" dirty="0">
                <a:solidFill>
                  <a:prstClr val="black"/>
                </a:solidFill>
                <a:latin typeface="Calibri "/>
                <a:cs typeface="Arial" panose="020B0604020202020204" pitchFamily="34" charset="0"/>
              </a:rPr>
              <a:t>Presenter Notes</a:t>
            </a:r>
          </a:p>
          <a:p>
            <a:pPr defTabSz="966511">
              <a:spcAft>
                <a:spcPts val="600"/>
              </a:spcAft>
              <a:defRPr/>
            </a:pPr>
            <a:r>
              <a:rPr lang="en-US" dirty="0">
                <a:solidFill>
                  <a:prstClr val="black"/>
                </a:solidFill>
                <a:latin typeface="Calibri "/>
                <a:cs typeface="Arial" panose="020B0604020202020204" pitchFamily="34" charset="0"/>
              </a:rPr>
              <a:t>All people with Medicare have certain guaranteed rights and protections regardless of the care setting. </a:t>
            </a:r>
          </a:p>
          <a:p>
            <a:pPr defTabSz="966511">
              <a:spcAft>
                <a:spcPts val="600"/>
              </a:spcAft>
              <a:defRPr/>
            </a:pPr>
            <a:r>
              <a:rPr lang="en-US" b="1" dirty="0">
                <a:solidFill>
                  <a:prstClr val="black"/>
                </a:solidFill>
                <a:latin typeface="Calibri "/>
                <a:cs typeface="Arial" panose="020B0604020202020204" pitchFamily="34" charset="0"/>
              </a:rPr>
              <a:t>In home health care and hospice care settings, you also have the following rights:</a:t>
            </a:r>
          </a:p>
          <a:p>
            <a:pPr marL="122493" indent="-122493"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Appeals</a:t>
            </a:r>
          </a:p>
          <a:p>
            <a:pPr marL="122493" indent="-122493"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Home health care and hospice care providers must give you a written copy of your rights and obligations before care begins, including your right to:</a:t>
            </a:r>
          </a:p>
          <a:p>
            <a:pPr marL="244983" lvl="1" indent="-122493" defTabSz="966511">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Choose your agency (for members of managed care plans, choices will depend on which agencies your plan works with)</a:t>
            </a:r>
          </a:p>
          <a:p>
            <a:pPr marL="244983" lvl="1" indent="-122493" defTabSz="966511">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Have your property treated with respect</a:t>
            </a:r>
          </a:p>
          <a:p>
            <a:pPr marL="244983" lvl="1" indent="-122493" defTabSz="966511">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Participate in and get a copy of your plan of care</a:t>
            </a:r>
          </a:p>
          <a:p>
            <a:pPr marL="244983" lvl="1" indent="-122493" defTabSz="966511">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Have your family or guardian act for you if you’re unable</a:t>
            </a:r>
          </a:p>
          <a:p>
            <a:pPr marL="244983" lvl="1" indent="-122493" defTabSz="966511">
              <a:spcBef>
                <a:spcPts val="0"/>
              </a:spcBef>
              <a:spcAft>
                <a:spcPts val="600"/>
              </a:spcAft>
              <a:buFont typeface="Arial" panose="020B0604020202020204" pitchFamily="34" charset="0"/>
              <a:buChar char="•"/>
              <a:defRPr/>
            </a:pPr>
            <a:r>
              <a:rPr lang="en-US" dirty="0">
                <a:solidFill>
                  <a:prstClr val="black"/>
                </a:solidFill>
                <a:latin typeface="Calibri "/>
                <a:cs typeface="Arial" panose="020B0604020202020204" pitchFamily="34" charset="0"/>
              </a:rPr>
              <a:t>Get a copy of the “Home Health Agency Outcome and Assessment Information Set (OASIS) Statement of Patient Privacy Rights” (</a:t>
            </a:r>
            <a:r>
              <a:rPr lang="en-US" kern="0" dirty="0">
                <a:solidFill>
                  <a:prstClr val="black"/>
                </a:solidFill>
                <a:latin typeface="Calibri "/>
                <a:cs typeface="Arial" panose="020B0604020202020204" pitchFamily="34" charset="0"/>
                <a:hlinkClick r:id="rId3"/>
              </a:rPr>
              <a:t>Medicare.gov/node/40191</a:t>
            </a:r>
            <a:r>
              <a:rPr lang="en-US" kern="0" dirty="0">
                <a:solidFill>
                  <a:prstClr val="black"/>
                </a:solidFill>
                <a:latin typeface="Calibri "/>
                <a:cs typeface="Arial" panose="020B0604020202020204" pitchFamily="34" charset="0"/>
              </a:rPr>
              <a:t>),</a:t>
            </a:r>
            <a:r>
              <a:rPr lang="en-US" dirty="0">
                <a:solidFill>
                  <a:prstClr val="black"/>
                </a:solidFill>
                <a:latin typeface="Calibri "/>
                <a:cs typeface="Arial" panose="020B0604020202020204" pitchFamily="34" charset="0"/>
              </a:rPr>
              <a:t> a written copy of your rights as a home health patient, when getting in-home health care</a:t>
            </a:r>
          </a:p>
          <a:p>
            <a:pPr defTabSz="984874">
              <a:spcAft>
                <a:spcPts val="600"/>
              </a:spcAft>
              <a:defRPr/>
            </a:pPr>
            <a:r>
              <a:rPr lang="en-US" dirty="0">
                <a:solidFill>
                  <a:prstClr val="black"/>
                </a:solidFill>
                <a:latin typeface="Calibri "/>
                <a:cs typeface="Arial" panose="020B0604020202020204" pitchFamily="34" charset="0"/>
              </a:rPr>
              <a:t>For more home health patient rights information, visit </a:t>
            </a:r>
            <a:r>
              <a:rPr lang="en-US" dirty="0">
                <a:solidFill>
                  <a:prstClr val="black"/>
                </a:solidFill>
                <a:latin typeface="Calibri "/>
                <a:cs typeface="Arial" panose="020B0604020202020204" pitchFamily="34" charset="0"/>
                <a:hlinkClick r:id="rId4"/>
              </a:rPr>
              <a:t>CMS.gov/Medicare/Quality-Initiatives-Patient-Assessment-Instruments/OASIS/Downloads/OASISStatementofPrivacyRights.zip</a:t>
            </a:r>
            <a:r>
              <a:rPr lang="en-US" dirty="0">
                <a:solidFill>
                  <a:prstClr val="black"/>
                </a:solidFill>
                <a:latin typeface="Calibri "/>
                <a:cs typeface="Arial" panose="020B0604020202020204" pitchFamily="34" charset="0"/>
              </a:rPr>
              <a:t>. </a:t>
            </a:r>
          </a:p>
          <a:p>
            <a:pPr defTabSz="984874">
              <a:spcAft>
                <a:spcPts val="600"/>
              </a:spcAft>
              <a:defRPr/>
            </a:pPr>
            <a:r>
              <a:rPr lang="en-US" b="1" dirty="0">
                <a:solidFill>
                  <a:prstClr val="black"/>
                </a:solidFill>
                <a:latin typeface="Calibri "/>
                <a:cs typeface="Arial" panose="020B0604020202020204" pitchFamily="34" charset="0"/>
              </a:rPr>
              <a:t>Source: </a:t>
            </a:r>
          </a:p>
          <a:p>
            <a:pPr marL="114300" indent="-114300" defTabSz="984874">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hlinkClick r:id="rId5"/>
              </a:rPr>
              <a:t>Medicare.gov/publications/10969-medicare-and-home-health-care.pdf</a:t>
            </a:r>
            <a:r>
              <a:rPr lang="en-US" dirty="0">
                <a:solidFill>
                  <a:prstClr val="black"/>
                </a:solidFill>
                <a:latin typeface="Calibri "/>
                <a:cs typeface="Arial" panose="020B0604020202020204" pitchFamily="34" charset="0"/>
              </a:rPr>
              <a:t> </a:t>
            </a:r>
          </a:p>
          <a:p>
            <a:pPr marL="114300" indent="-114300" defTabSz="984874">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hlinkClick r:id="rId6"/>
              </a:rPr>
              <a:t>Medicare.gov/publications/02154-medicare-hospice-benefits.pdf</a:t>
            </a:r>
            <a:r>
              <a:rPr lang="en-US" dirty="0">
                <a:solidFill>
                  <a:prstClr val="black"/>
                </a:solidFill>
                <a:latin typeface="Calibri "/>
                <a:cs typeface="Arial" panose="020B0604020202020204" pitchFamily="34" charset="0"/>
              </a:rPr>
              <a:t> </a:t>
            </a:r>
          </a:p>
          <a:p>
            <a:pPr>
              <a:spcAft>
                <a:spcPts val="600"/>
              </a:spcAft>
            </a:pPr>
            <a:endParaRPr lang="en-US" dirty="0"/>
          </a:p>
        </p:txBody>
      </p:sp>
    </p:spTree>
    <p:extLst>
      <p:ext uri="{BB962C8B-B14F-4D97-AF65-F5344CB8AC3E}">
        <p14:creationId xmlns:p14="http://schemas.microsoft.com/office/powerpoint/2010/main" val="20884477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7042" y="3757508"/>
            <a:ext cx="6509083" cy="5502379"/>
          </a:xfrm>
        </p:spPr>
        <p:txBody>
          <a:bodyPr/>
          <a:lstStyle/>
          <a:p>
            <a:pPr defTabSz="966511">
              <a:spcBef>
                <a:spcPts val="617"/>
              </a:spcBef>
              <a:spcAft>
                <a:spcPts val="600"/>
              </a:spcAft>
              <a:defRPr/>
            </a:pPr>
            <a:r>
              <a:rPr lang="en-US" b="1" dirty="0">
                <a:solidFill>
                  <a:prstClr val="black"/>
                </a:solidFill>
                <a:latin typeface="Calibri "/>
              </a:rPr>
              <a:t>This slide has animation.</a:t>
            </a:r>
          </a:p>
          <a:p>
            <a:pPr defTabSz="966511">
              <a:spcBef>
                <a:spcPts val="617"/>
              </a:spcBef>
              <a:spcAft>
                <a:spcPts val="600"/>
              </a:spcAft>
              <a:defRPr/>
            </a:pPr>
            <a:r>
              <a:rPr lang="en-US" b="1" dirty="0">
                <a:solidFill>
                  <a:prstClr val="black"/>
                </a:solidFill>
                <a:latin typeface="Calibri "/>
              </a:rPr>
              <a:t>Presenter Notes</a:t>
            </a:r>
          </a:p>
          <a:p>
            <a:pPr defTabSz="966511">
              <a:spcBef>
                <a:spcPts val="617"/>
              </a:spcBef>
              <a:spcAft>
                <a:spcPts val="600"/>
              </a:spcAft>
              <a:defRPr/>
            </a:pPr>
            <a:r>
              <a:rPr lang="en-US" dirty="0">
                <a:solidFill>
                  <a:prstClr val="black"/>
                </a:solidFill>
                <a:latin typeface="Calibri "/>
              </a:rPr>
              <a:t>A Comprehensive Outpatient Rehabilitation Facility (CORF) is a</a:t>
            </a:r>
            <a:r>
              <a:rPr lang="en-US" b="1" dirty="0">
                <a:solidFill>
                  <a:prstClr val="black"/>
                </a:solidFill>
                <a:latin typeface="Calibri "/>
              </a:rPr>
              <a:t> </a:t>
            </a:r>
            <a:r>
              <a:rPr lang="en-US" dirty="0">
                <a:solidFill>
                  <a:prstClr val="black"/>
                </a:solidFill>
                <a:latin typeface="Calibri "/>
              </a:rPr>
              <a:t>facility that provides a variety of services on an outpatient basis, including physicians’ services, physical therapy, social or psychological services, and rehabilitation.</a:t>
            </a:r>
          </a:p>
          <a:p>
            <a:pPr defTabSz="966511">
              <a:spcBef>
                <a:spcPts val="617"/>
              </a:spcBef>
              <a:spcAft>
                <a:spcPts val="600"/>
              </a:spcAft>
              <a:defRPr/>
            </a:pPr>
            <a:r>
              <a:rPr lang="en-US" b="1" dirty="0">
                <a:solidFill>
                  <a:prstClr val="black"/>
                </a:solidFill>
                <a:latin typeface="Calibri "/>
              </a:rPr>
              <a:t>In a CORF setting:</a:t>
            </a:r>
          </a:p>
          <a:p>
            <a:pPr marL="122493" lvl="1" indent="-120813" defTabSz="966511">
              <a:spcAft>
                <a:spcPts val="600"/>
              </a:spcAft>
              <a:buFont typeface="Wingdings" panose="05000000000000000000" pitchFamily="2" charset="2"/>
              <a:buChar char="§"/>
              <a:defRPr/>
            </a:pPr>
            <a:r>
              <a:rPr lang="en-US" dirty="0">
                <a:solidFill>
                  <a:prstClr val="black"/>
                </a:solidFill>
                <a:latin typeface="Calibri "/>
              </a:rPr>
              <a:t>Your provider must explain your rehabilitation treatment for physical therapy, occupational therapy, speech-language pathology, and/or respiratory therapy services.</a:t>
            </a:r>
          </a:p>
          <a:p>
            <a:pPr marL="122493" lvl="1" indent="-120813" defTabSz="966511">
              <a:spcAft>
                <a:spcPts val="600"/>
              </a:spcAft>
              <a:buFont typeface="Wingdings" panose="05000000000000000000" pitchFamily="2" charset="2"/>
              <a:buChar char="§"/>
              <a:defRPr/>
            </a:pPr>
            <a:r>
              <a:rPr lang="en-US" dirty="0">
                <a:solidFill>
                  <a:prstClr val="black"/>
                </a:solidFill>
                <a:latin typeface="Calibri "/>
              </a:rPr>
              <a:t>Your provider may offer other non-therapy CORF services, for example nursing services, social, and psychological services, that must relate to the rehabilitation treatment plan (physical therapy, occupational therapy, speech-language therapy, and/or respiratory therapy) and be necessary for the attainment of that treatment plan’s rehabilitation goals.</a:t>
            </a:r>
          </a:p>
          <a:p>
            <a:pPr marL="122493" lvl="1" indent="-120813" defTabSz="966511">
              <a:spcAft>
                <a:spcPts val="600"/>
              </a:spcAft>
              <a:buFont typeface="Wingdings" panose="05000000000000000000" pitchFamily="2" charset="2"/>
              <a:buChar char="§"/>
              <a:defRPr/>
            </a:pPr>
            <a:r>
              <a:rPr lang="en-US" dirty="0">
                <a:solidFill>
                  <a:prstClr val="black"/>
                </a:solidFill>
                <a:latin typeface="Calibri "/>
              </a:rPr>
              <a:t>Although your provider must add information to your therapy claims and document medical necessity in your medical records if your therapy services reach certain annual threshold amounts in one calendar year, Medicare no longer limits how much it pays for your medically necessary:</a:t>
            </a:r>
          </a:p>
          <a:p>
            <a:pPr marL="349250" lvl="2" indent="-120650" defTabSz="966511">
              <a:spcAft>
                <a:spcPts val="600"/>
              </a:spcAft>
              <a:buFont typeface="Wingdings" panose="05000000000000000000" pitchFamily="2" charset="2"/>
              <a:buChar char="§"/>
              <a:defRPr/>
            </a:pPr>
            <a:r>
              <a:rPr lang="en-US" dirty="0">
                <a:solidFill>
                  <a:prstClr val="black"/>
                </a:solidFill>
                <a:latin typeface="Calibri "/>
              </a:rPr>
              <a:t>Physical therapy and speech-language pathology services combined</a:t>
            </a:r>
          </a:p>
          <a:p>
            <a:pPr marL="349250" lvl="2" indent="-120650" defTabSz="966511">
              <a:spcAft>
                <a:spcPts val="600"/>
              </a:spcAft>
              <a:buFont typeface="Wingdings" panose="05000000000000000000" pitchFamily="2" charset="2"/>
              <a:buChar char="§"/>
              <a:defRPr/>
            </a:pPr>
            <a:r>
              <a:rPr lang="en-US" dirty="0">
                <a:solidFill>
                  <a:prstClr val="black"/>
                </a:solidFill>
                <a:latin typeface="Calibri "/>
              </a:rPr>
              <a:t>Occupational therapy services</a:t>
            </a:r>
          </a:p>
          <a:p>
            <a:pPr marL="0" lvl="1" defTabSz="966511">
              <a:spcAft>
                <a:spcPts val="600"/>
              </a:spcAft>
              <a:defRPr/>
            </a:pPr>
            <a:r>
              <a:rPr lang="en-US" dirty="0">
                <a:solidFill>
                  <a:prstClr val="black"/>
                </a:solidFill>
                <a:latin typeface="Calibri "/>
              </a:rPr>
              <a:t>For more information about therapy services, review publications “Your Medicare Benefits” (CMS Product No. 10116) and “Medicare Coverage of Therapy Services” (CMS Product No. 10988) by visiting </a:t>
            </a:r>
            <a:r>
              <a:rPr lang="en-US" dirty="0">
                <a:solidFill>
                  <a:prstClr val="black"/>
                </a:solidFill>
                <a:latin typeface="Calibri "/>
                <a:hlinkClick r:id="rId3"/>
              </a:rPr>
              <a:t>Medicare.gov/publications</a:t>
            </a:r>
            <a:r>
              <a:rPr lang="en-US" dirty="0">
                <a:solidFill>
                  <a:prstClr val="black"/>
                </a:solidFill>
                <a:latin typeface="Calibri "/>
              </a:rPr>
              <a:t>. </a:t>
            </a:r>
            <a:endParaRPr lang="en-US" b="1" dirty="0">
              <a:solidFill>
                <a:prstClr val="black"/>
              </a:solidFill>
              <a:latin typeface="Calibri "/>
            </a:endParaRPr>
          </a:p>
          <a:p>
            <a:pPr marL="0" lvl="1" defTabSz="966511">
              <a:spcAft>
                <a:spcPts val="600"/>
              </a:spcAft>
              <a:defRPr/>
            </a:pPr>
            <a:r>
              <a:rPr lang="en-US" b="1" dirty="0">
                <a:solidFill>
                  <a:prstClr val="black"/>
                </a:solidFill>
                <a:latin typeface="Calibri "/>
              </a:rPr>
              <a:t>Source</a:t>
            </a:r>
            <a:r>
              <a:rPr lang="en-US" dirty="0">
                <a:solidFill>
                  <a:prstClr val="black"/>
                </a:solidFill>
                <a:latin typeface="Calibri "/>
              </a:rPr>
              <a:t>: </a:t>
            </a:r>
            <a:r>
              <a:rPr lang="en-US" dirty="0">
                <a:solidFill>
                  <a:prstClr val="black"/>
                </a:solidFill>
                <a:latin typeface="Calibri "/>
                <a:hlinkClick r:id="rId4"/>
              </a:rPr>
              <a:t>CMS.gov/Medicare/Billing/</a:t>
            </a:r>
            <a:r>
              <a:rPr lang="en-US" dirty="0" err="1">
                <a:solidFill>
                  <a:prstClr val="black"/>
                </a:solidFill>
                <a:latin typeface="Calibri "/>
                <a:hlinkClick r:id="rId4"/>
              </a:rPr>
              <a:t>TherapyServices</a:t>
            </a:r>
            <a:r>
              <a:rPr lang="en-US" dirty="0">
                <a:solidFill>
                  <a:prstClr val="black"/>
                </a:solidFill>
                <a:latin typeface="Calibri "/>
              </a:rPr>
              <a:t> </a:t>
            </a:r>
          </a:p>
          <a:p>
            <a:pPr>
              <a:spcAft>
                <a:spcPts val="600"/>
              </a:spcAft>
            </a:pPr>
            <a:endParaRPr lang="en-US" dirty="0"/>
          </a:p>
        </p:txBody>
      </p:sp>
    </p:spTree>
    <p:extLst>
      <p:ext uri="{BB962C8B-B14F-4D97-AF65-F5344CB8AC3E}">
        <p14:creationId xmlns:p14="http://schemas.microsoft.com/office/powerpoint/2010/main" val="3202776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8"/>
            <a:ext cx="5852160" cy="5648885"/>
          </a:xfrm>
        </p:spPr>
        <p:txBody>
          <a:bodyPr/>
          <a:lstStyle/>
          <a:p>
            <a:pPr marL="180528" indent="-180528" defTabSz="954116">
              <a:spcAft>
                <a:spcPts val="600"/>
              </a:spcAft>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marL="180528" indent="-180528" defTabSz="954116">
              <a:spcAft>
                <a:spcPts val="600"/>
              </a:spcAft>
              <a:defRPr/>
            </a:pPr>
            <a:r>
              <a:rPr lang="en-US" b="1" dirty="0">
                <a:solidFill>
                  <a:prstClr val="black"/>
                </a:solidFill>
                <a:latin typeface="Calibri "/>
                <a:cs typeface="Arial" panose="020B0604020202020204" pitchFamily="34" charset="0"/>
              </a:rPr>
              <a:t>Presenter Notes</a:t>
            </a:r>
          </a:p>
          <a:p>
            <a:pPr marL="180528" indent="-180528" defTabSz="954116">
              <a:spcAft>
                <a:spcPts val="600"/>
              </a:spcAft>
              <a:defRPr/>
            </a:pPr>
            <a:r>
              <a:rPr lang="en-US" dirty="0">
                <a:solidFill>
                  <a:prstClr val="black"/>
                </a:solidFill>
                <a:latin typeface="Calibri "/>
                <a:cs typeface="Arial" panose="020B0604020202020204" pitchFamily="34" charset="0"/>
              </a:rPr>
              <a:t>Check Your Knowledge—Question 4</a:t>
            </a:r>
          </a:p>
          <a:p>
            <a:pPr defTabSz="966511">
              <a:spcAft>
                <a:spcPts val="600"/>
              </a:spcAft>
              <a:defRPr/>
            </a:pPr>
            <a:r>
              <a:rPr lang="en-US" b="1" dirty="0">
                <a:solidFill>
                  <a:prstClr val="black"/>
                </a:solidFill>
                <a:latin typeface="Calibri "/>
                <a:cs typeface="Arial" panose="020B0604020202020204" pitchFamily="34" charset="0"/>
              </a:rPr>
              <a:t>What does the “An Important Message from Medicare About Your Rights” notice explain? </a:t>
            </a:r>
          </a:p>
          <a:p>
            <a:pPr marL="228600" indent="-228600" defTabSz="966511">
              <a:spcAft>
                <a:spcPts val="600"/>
              </a:spcAft>
              <a:buFont typeface="+mj-lt"/>
              <a:buAutoNum type="alphaLcPeriod"/>
              <a:defRPr/>
            </a:pPr>
            <a:r>
              <a:rPr lang="en-US" dirty="0">
                <a:solidFill>
                  <a:prstClr val="black"/>
                </a:solidFill>
                <a:latin typeface="Calibri "/>
                <a:cs typeface="Arial" panose="020B0604020202020204" pitchFamily="34" charset="0"/>
              </a:rPr>
              <a:t>Your right to get all medically necessary hospital services </a:t>
            </a:r>
          </a:p>
          <a:p>
            <a:pPr marL="228600" indent="-228600" defTabSz="966511">
              <a:spcAft>
                <a:spcPts val="600"/>
              </a:spcAft>
              <a:buFont typeface="+mj-lt"/>
              <a:buAutoNum type="alphaLcPeriod"/>
              <a:defRPr/>
            </a:pPr>
            <a:r>
              <a:rPr lang="en-US" dirty="0">
                <a:solidFill>
                  <a:prstClr val="black"/>
                </a:solidFill>
                <a:latin typeface="Calibri "/>
                <a:cs typeface="Arial" panose="020B0604020202020204" pitchFamily="34" charset="0"/>
              </a:rPr>
              <a:t>Your right to get services you need after you leave the hospital </a:t>
            </a:r>
          </a:p>
          <a:p>
            <a:pPr marL="228600" indent="-228600" defTabSz="966511">
              <a:spcAft>
                <a:spcPts val="600"/>
              </a:spcAft>
              <a:buFont typeface="+mj-lt"/>
              <a:buAutoNum type="alphaLcPeriod"/>
              <a:defRPr/>
            </a:pPr>
            <a:r>
              <a:rPr lang="en-US" dirty="0">
                <a:solidFill>
                  <a:prstClr val="black"/>
                </a:solidFill>
                <a:latin typeface="Calibri "/>
                <a:cs typeface="Arial" panose="020B0604020202020204" pitchFamily="34" charset="0"/>
              </a:rPr>
              <a:t>Your right to appeal a discharge decision and the steps for appealing the decision </a:t>
            </a:r>
          </a:p>
          <a:p>
            <a:pPr marL="228600" indent="-228600" defTabSz="966511">
              <a:spcAft>
                <a:spcPts val="600"/>
              </a:spcAft>
              <a:buFont typeface="+mj-lt"/>
              <a:buAutoNum type="alphaLcPeriod"/>
              <a:defRPr/>
            </a:pPr>
            <a:r>
              <a:rPr lang="en-US" dirty="0">
                <a:solidFill>
                  <a:prstClr val="black"/>
                </a:solidFill>
                <a:latin typeface="Calibri "/>
                <a:cs typeface="Arial" panose="020B0604020202020204" pitchFamily="34" charset="0"/>
              </a:rPr>
              <a:t>The circumstances under which you will or won’t have to pay for charges for continuing to stay in the hospital </a:t>
            </a:r>
          </a:p>
          <a:p>
            <a:pPr defTabSz="966511">
              <a:spcAft>
                <a:spcPts val="600"/>
              </a:spcAft>
              <a:defRPr/>
            </a:pPr>
            <a:r>
              <a:rPr lang="en-US" b="1" dirty="0">
                <a:solidFill>
                  <a:prstClr val="black"/>
                </a:solidFill>
                <a:latin typeface="Calibri "/>
                <a:cs typeface="Arial" panose="020B0604020202020204" pitchFamily="34" charset="0"/>
              </a:rPr>
              <a:t>Answer: a, b, c, and d</a:t>
            </a:r>
          </a:p>
          <a:p>
            <a:pPr defTabSz="966511">
              <a:spcAft>
                <a:spcPts val="600"/>
              </a:spcAft>
              <a:defRPr/>
            </a:pPr>
            <a:r>
              <a:rPr lang="en-US" dirty="0">
                <a:solidFill>
                  <a:prstClr val="black"/>
                </a:solidFill>
                <a:latin typeface="Calibri "/>
                <a:cs typeface="Arial" panose="020B0604020202020204" pitchFamily="34" charset="0"/>
              </a:rPr>
              <a:t>The notice called “An Important Message from Medicare About Your Rights” is a notice you get after being admitted to the hospital. You must sign this notice and get a copy. This notice explains:</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Your right to get all medically necessary hospital services </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Your right to be involved in any decisions that the hospital, your doctor, or anyone else makes about your hospital services, and who will pay for them </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Your right to get services you need after you leave the hospital </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Your right to appeal a discharge decision and the steps for appealing the decision </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The circumstances under which you will or won’t have to pay for charges for continuing to stay in the hospital </a:t>
            </a:r>
          </a:p>
          <a:p>
            <a:pPr marL="171450" indent="-171450" defTabSz="966511">
              <a:spcAft>
                <a:spcPts val="600"/>
              </a:spcAft>
              <a:buFont typeface="Wingdings" panose="05000000000000000000" pitchFamily="2" charset="2"/>
              <a:buChar char="§"/>
              <a:defRPr/>
            </a:pPr>
            <a:r>
              <a:rPr lang="en-US" dirty="0">
                <a:solidFill>
                  <a:prstClr val="black"/>
                </a:solidFill>
                <a:latin typeface="Calibri "/>
                <a:cs typeface="Arial" panose="020B0604020202020204" pitchFamily="34" charset="0"/>
              </a:rPr>
              <a:t>Information on your right to get a detailed notice about why your covered services are ending</a:t>
            </a:r>
          </a:p>
          <a:p>
            <a:pPr defTabSz="966511">
              <a:spcAft>
                <a:spcPts val="600"/>
              </a:spcAft>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800868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rPr>
              <a:t>Presenter Notes</a:t>
            </a:r>
          </a:p>
          <a:p>
            <a:pPr defTabSz="966511">
              <a:spcBef>
                <a:spcPts val="617"/>
              </a:spcBef>
              <a:defRPr/>
            </a:pPr>
            <a:r>
              <a:rPr lang="en-US" dirty="0">
                <a:solidFill>
                  <a:prstClr val="black"/>
                </a:solidFill>
              </a:rPr>
              <a:t>Lesson 4, “Medicare Privacy Practices,” explains Medicare’s privacy practices, notices, required and permitted disclosures, and rights.</a:t>
            </a:r>
          </a:p>
        </p:txBody>
      </p:sp>
    </p:spTree>
    <p:extLst>
      <p:ext uri="{BB962C8B-B14F-4D97-AF65-F5344CB8AC3E}">
        <p14:creationId xmlns:p14="http://schemas.microsoft.com/office/powerpoint/2010/main" val="2169459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Aft>
                <a:spcPts val="600"/>
              </a:spcAft>
            </a:pPr>
            <a:r>
              <a:rPr lang="en-US" b="1" dirty="0">
                <a:cs typeface="Calibri"/>
              </a:rPr>
              <a:t>Presenter Notes</a:t>
            </a:r>
          </a:p>
          <a:p>
            <a:pPr marL="115643" indent="-115643">
              <a:spcAft>
                <a:spcPts val="600"/>
              </a:spcAft>
            </a:pPr>
            <a:r>
              <a:rPr lang="en-US" b="0" dirty="0">
                <a:cs typeface="Calibri"/>
              </a:rPr>
              <a:t>At the end of this lesson, you’ll be able to:</a:t>
            </a:r>
          </a:p>
          <a:p>
            <a:pPr marL="178757" indent="-178757">
              <a:spcAft>
                <a:spcPts val="600"/>
              </a:spcAft>
              <a:buFont typeface="Wingdings" panose="05000000000000000000" pitchFamily="2" charset="2"/>
              <a:buChar char="§"/>
            </a:pPr>
            <a:r>
              <a:rPr lang="en-US" b="0" dirty="0">
                <a:cs typeface="Calibri"/>
              </a:rPr>
              <a:t>Describe ways Medicare is required to protect your personal medical information</a:t>
            </a:r>
          </a:p>
          <a:p>
            <a:pPr marL="178757" indent="-178757">
              <a:spcAft>
                <a:spcPts val="600"/>
              </a:spcAft>
              <a:buFont typeface="Wingdings" panose="05000000000000000000" pitchFamily="2" charset="2"/>
              <a:buChar char="§"/>
            </a:pPr>
            <a:r>
              <a:rPr lang="en-US" b="0" dirty="0">
                <a:cs typeface="Calibri"/>
              </a:rPr>
              <a:t>Identify required Medicare notices and disclosures about your personal medical information</a:t>
            </a:r>
          </a:p>
          <a:p>
            <a:pPr marL="178757" indent="-178757">
              <a:spcAft>
                <a:spcPts val="600"/>
              </a:spcAft>
              <a:buFont typeface="Wingdings" panose="05000000000000000000" pitchFamily="2" charset="2"/>
              <a:buChar char="§"/>
            </a:pPr>
            <a:r>
              <a:rPr lang="en-US" b="0" dirty="0">
                <a:cs typeface="Calibri"/>
              </a:rPr>
              <a:t>Explain what to do if you believe Medicare has violated your privacy rights</a:t>
            </a:r>
          </a:p>
          <a:p>
            <a:pPr>
              <a:spcAft>
                <a:spcPts val="600"/>
              </a:spcAft>
            </a:pPr>
            <a:endParaRPr lang="en-US" dirty="0"/>
          </a:p>
        </p:txBody>
      </p:sp>
    </p:spTree>
    <p:extLst>
      <p:ext uri="{BB962C8B-B14F-4D97-AF65-F5344CB8AC3E}">
        <p14:creationId xmlns:p14="http://schemas.microsoft.com/office/powerpoint/2010/main" val="9983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solidFill>
                  <a:prstClr val="black"/>
                </a:solidFill>
                <a:latin typeface="Calibri "/>
              </a:rPr>
              <a:t>This slide has animation.</a:t>
            </a:r>
            <a:endParaRPr lang="en-US" b="1" dirty="0">
              <a:solidFill>
                <a:prstClr val="black"/>
              </a:solidFill>
              <a:latin typeface="Calibri "/>
              <a:cs typeface="Arial" panose="020B0604020202020204" pitchFamily="34" charset="0"/>
            </a:endParaRPr>
          </a:p>
          <a:p>
            <a:pPr defTabSz="966511">
              <a:spcBef>
                <a:spcPts val="617"/>
              </a:spcBef>
              <a:defRPr/>
            </a:pPr>
            <a:r>
              <a:rPr lang="en-US" b="1" dirty="0">
                <a:solidFill>
                  <a:prstClr val="black"/>
                </a:solidFill>
                <a:latin typeface="Calibri "/>
                <a:cs typeface="Arial" panose="020B0604020202020204" pitchFamily="34" charset="0"/>
              </a:rPr>
              <a:t>Presenter Notes</a:t>
            </a:r>
          </a:p>
          <a:p>
            <a:pPr defTabSz="966511">
              <a:spcBef>
                <a:spcPts val="617"/>
              </a:spcBef>
              <a:defRPr/>
            </a:pPr>
            <a:r>
              <a:rPr lang="en-US" dirty="0">
                <a:solidFill>
                  <a:prstClr val="black"/>
                </a:solidFill>
                <a:latin typeface="Calibri "/>
                <a:cs typeface="Arial" panose="020B0604020202020204" pitchFamily="34" charset="0"/>
              </a:rPr>
              <a:t>Medicare is required to protect your personal medical information. The </a:t>
            </a:r>
            <a:r>
              <a:rPr lang="en-US" b="1" dirty="0">
                <a:solidFill>
                  <a:prstClr val="black"/>
                </a:solidFill>
                <a:latin typeface="Calibri "/>
                <a:cs typeface="Arial" panose="020B0604020202020204" pitchFamily="34" charset="0"/>
              </a:rPr>
              <a:t>“Notice of Privacy Practices for Original Medicare”</a:t>
            </a:r>
            <a:r>
              <a:rPr lang="en-US" b="1" i="1"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rPr>
              <a:t>describes how Medicare uses and gives out your personal medical information and tells you your individual rights. </a:t>
            </a:r>
            <a:r>
              <a:rPr lang="en-US" dirty="0">
                <a:solidFill>
                  <a:srgbClr val="231F20"/>
                </a:solidFill>
                <a:latin typeface="Calibri "/>
                <a:cs typeface="Arial" panose="020B0604020202020204" pitchFamily="34" charset="0"/>
              </a:rPr>
              <a:t>If you have a Medicare Advantage </a:t>
            </a:r>
            <a:r>
              <a:rPr lang="en-US" dirty="0">
                <a:solidFill>
                  <a:srgbClr val="000000"/>
                </a:solidFill>
                <a:latin typeface="Calibri "/>
                <a:cs typeface="Arial" panose="020B0604020202020204" pitchFamily="34" charset="0"/>
              </a:rPr>
              <a:t>Plan (Part C) or other Medicare health plan, </a:t>
            </a:r>
            <a:r>
              <a:rPr lang="en-US" dirty="0">
                <a:solidFill>
                  <a:srgbClr val="231F20"/>
                </a:solidFill>
                <a:latin typeface="Calibri "/>
                <a:cs typeface="Arial" panose="020B0604020202020204" pitchFamily="34" charset="0"/>
              </a:rPr>
              <a:t>or a Medicare drug plan (known as a PDP), your plan materials describe your privacy rights.</a:t>
            </a:r>
            <a:endParaRPr lang="en-US" dirty="0">
              <a:solidFill>
                <a:srgbClr val="000000"/>
              </a:solidFill>
              <a:latin typeface="Calibri "/>
              <a:cs typeface="Arial" panose="020B0604020202020204" pitchFamily="34" charset="0"/>
            </a:endParaRPr>
          </a:p>
          <a:p>
            <a:pPr marL="176405" lvl="1" indent="-176405"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The </a:t>
            </a:r>
            <a:r>
              <a:rPr lang="en-US" b="0" dirty="0">
                <a:solidFill>
                  <a:prstClr val="black"/>
                </a:solidFill>
                <a:latin typeface="Calibri "/>
                <a:cs typeface="Arial" panose="020B0604020202020204" pitchFamily="34" charset="0"/>
              </a:rPr>
              <a:t>“Notice of Privacy Practices for Original Medicare” </a:t>
            </a:r>
            <a:r>
              <a:rPr lang="en-US" dirty="0">
                <a:solidFill>
                  <a:prstClr val="black"/>
                </a:solidFill>
                <a:latin typeface="Calibri "/>
                <a:cs typeface="Arial" panose="020B0604020202020204" pitchFamily="34" charset="0"/>
              </a:rPr>
              <a:t>is published annually in the “Medicare &amp; You” handbook (CMS Product No. 10050) at </a:t>
            </a:r>
            <a:r>
              <a:rPr lang="en-US" u="sng" dirty="0">
                <a:solidFill>
                  <a:prstClr val="black"/>
                </a:solidFill>
                <a:latin typeface="Calibri "/>
                <a:cs typeface="Arial" panose="020B0604020202020204" pitchFamily="34" charset="0"/>
                <a:hlinkClick r:id="rId3"/>
              </a:rPr>
              <a:t>Medicare.gov/publications</a:t>
            </a:r>
            <a:r>
              <a:rPr lang="en-US" dirty="0">
                <a:solidFill>
                  <a:prstClr val="black"/>
                </a:solidFill>
                <a:latin typeface="Calibri "/>
                <a:cs typeface="Arial" panose="020B0604020202020204" pitchFamily="34" charset="0"/>
              </a:rPr>
              <a:t>. You get this publication each fall, either in the mail or, if you’re signed up for the </a:t>
            </a:r>
            <a:r>
              <a:rPr lang="en-US" dirty="0" err="1">
                <a:solidFill>
                  <a:prstClr val="black"/>
                </a:solidFill>
                <a:latin typeface="Calibri "/>
                <a:cs typeface="Arial" panose="020B0604020202020204" pitchFamily="34" charset="0"/>
              </a:rPr>
              <a:t>eHandbook</a:t>
            </a:r>
            <a:r>
              <a:rPr lang="en-US" dirty="0">
                <a:solidFill>
                  <a:prstClr val="black"/>
                </a:solidFill>
                <a:latin typeface="Calibri "/>
                <a:cs typeface="Arial" panose="020B0604020202020204" pitchFamily="34" charset="0"/>
              </a:rPr>
              <a:t>, you get an email with a link to the online version. </a:t>
            </a:r>
          </a:p>
          <a:p>
            <a:pPr marL="176405" indent="-176405" defTabSz="966511">
              <a:spcBef>
                <a:spcPts val="617"/>
              </a:spcBef>
              <a:buFont typeface="Wingdings" panose="05000000000000000000" pitchFamily="2" charset="2"/>
              <a:buChar char="§"/>
              <a:defRPr/>
            </a:pPr>
            <a:r>
              <a:rPr lang="en-US" dirty="0">
                <a:solidFill>
                  <a:prstClr val="black"/>
                </a:solidFill>
                <a:latin typeface="Calibri "/>
                <a:cs typeface="Arial" panose="020B0604020202020204" pitchFamily="34" charset="0"/>
              </a:rPr>
              <a:t>To learn more about the “Notice of Privacy Practices for Original Medicare” for Original Medicare, visit </a:t>
            </a:r>
            <a:r>
              <a:rPr lang="en-US" u="sng" dirty="0">
                <a:solidFill>
                  <a:prstClr val="black"/>
                </a:solidFill>
                <a:latin typeface="Calibri "/>
                <a:cs typeface="Arial" panose="020B0604020202020204" pitchFamily="34" charset="0"/>
                <a:hlinkClick r:id="rId4"/>
              </a:rPr>
              <a:t>Medicare.gov/notice-of-privacy-practices-for-original-</a:t>
            </a:r>
            <a:r>
              <a:rPr lang="en-US" u="sng" dirty="0" err="1">
                <a:solidFill>
                  <a:prstClr val="black"/>
                </a:solidFill>
                <a:latin typeface="Calibri "/>
                <a:cs typeface="Arial" panose="020B0604020202020204" pitchFamily="34" charset="0"/>
                <a:hlinkClick r:id="rId4"/>
              </a:rPr>
              <a:t>medicare</a:t>
            </a:r>
            <a:r>
              <a:rPr lang="en-US" dirty="0">
                <a:solidFill>
                  <a:prstClr val="black"/>
                </a:solidFill>
                <a:latin typeface="Calibri "/>
                <a:cs typeface="Arial" panose="020B0604020202020204" pitchFamily="34" charset="0"/>
              </a:rPr>
              <a:t>.</a:t>
            </a:r>
          </a:p>
          <a:p>
            <a:pPr marL="176405" lvl="1" indent="-176405" defTabSz="966511">
              <a:buFont typeface="Wingdings" panose="05000000000000000000" pitchFamily="2" charset="2"/>
              <a:buChar char="§"/>
              <a:defRPr/>
            </a:pPr>
            <a:r>
              <a:rPr lang="en-US" dirty="0">
                <a:solidFill>
                  <a:prstClr val="black"/>
                </a:solidFill>
                <a:latin typeface="Calibri "/>
                <a:cs typeface="Arial" panose="020B0604020202020204" pitchFamily="34" charset="0"/>
              </a:rPr>
              <a:t>For more information, call 1-800-MEDICARE (1-800-633-4227) (TTY: 1-877-486-2048).</a:t>
            </a:r>
          </a:p>
        </p:txBody>
      </p:sp>
    </p:spTree>
    <p:extLst>
      <p:ext uri="{BB962C8B-B14F-4D97-AF65-F5344CB8AC3E}">
        <p14:creationId xmlns:p14="http://schemas.microsoft.com/office/powerpoint/2010/main" val="3727677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7683" y="3757508"/>
            <a:ext cx="7000144" cy="5423701"/>
          </a:xfrm>
        </p:spPr>
        <p:txBody>
          <a:bodyPr/>
          <a:lstStyle/>
          <a:p>
            <a:pPr defTabSz="966511">
              <a:spcBef>
                <a:spcPts val="617"/>
              </a:spcBef>
              <a:spcAft>
                <a:spcPts val="600"/>
              </a:spcAft>
              <a:defRPr/>
            </a:pPr>
            <a:r>
              <a:rPr lang="en-US" b="1" dirty="0">
                <a:solidFill>
                  <a:prstClr val="black"/>
                </a:solidFill>
                <a:latin typeface="Calibri "/>
              </a:rPr>
              <a:t>This slide has animation.</a:t>
            </a:r>
          </a:p>
          <a:p>
            <a:pPr defTabSz="966511">
              <a:spcBef>
                <a:spcPts val="617"/>
              </a:spcBef>
              <a:spcAft>
                <a:spcPts val="600"/>
              </a:spcAft>
              <a:defRPr/>
            </a:pPr>
            <a:r>
              <a:rPr lang="en-US" b="1" dirty="0">
                <a:solidFill>
                  <a:prstClr val="black"/>
                </a:solidFill>
                <a:latin typeface="Calibri "/>
              </a:rPr>
              <a:t>Presenter Notes</a:t>
            </a:r>
          </a:p>
          <a:p>
            <a:pPr defTabSz="966511">
              <a:spcBef>
                <a:spcPts val="617"/>
              </a:spcBef>
              <a:spcAft>
                <a:spcPts val="600"/>
              </a:spcAft>
              <a:defRPr/>
            </a:pPr>
            <a:r>
              <a:rPr lang="en-US" b="1" dirty="0">
                <a:solidFill>
                  <a:prstClr val="black"/>
                </a:solidFill>
                <a:latin typeface="Calibri "/>
              </a:rPr>
              <a:t>You have the following privacy rights:</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Review and get a copy of any of the information Medicare has about you.</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Change your information if you think it’s wrong or incomplete, and Medicare agrees. If Medicare disagrees, you may have a statement of your disagreement added to your information.</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Get a list of people of who get your information from Medicare.</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Ask Medicare to communicate with you in a different manner or at a different place (like, by sending materials to a PO box instead of your home address).</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Ask Medicare to limit how your information is used and given out to pay your claims and run the Medicare Program. </a:t>
            </a:r>
            <a:r>
              <a:rPr lang="en-US" b="1" dirty="0">
                <a:solidFill>
                  <a:prstClr val="black"/>
                </a:solidFill>
                <a:latin typeface="Calibri "/>
              </a:rPr>
              <a:t>NOTE</a:t>
            </a:r>
            <a:r>
              <a:rPr lang="en-US" dirty="0">
                <a:solidFill>
                  <a:prstClr val="black"/>
                </a:solidFill>
                <a:latin typeface="Calibri "/>
              </a:rPr>
              <a:t>: Medicare may not be able to agree to your request.</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Get a letter that tells you about the likely risk to the privacy of your information (“breach notification”).</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Get a separate paper copy of the “Notice of Privacy Practices.”</a:t>
            </a:r>
          </a:p>
          <a:p>
            <a:pPr marL="122493" lvl="1" indent="-122493" defTabSz="966511">
              <a:spcAft>
                <a:spcPts val="600"/>
              </a:spcAft>
              <a:buFont typeface="Wingdings" panose="05000000000000000000" pitchFamily="2" charset="2"/>
              <a:buChar char="§"/>
              <a:defRPr/>
            </a:pPr>
            <a:r>
              <a:rPr lang="en-US" dirty="0">
                <a:solidFill>
                  <a:prstClr val="black"/>
                </a:solidFill>
                <a:latin typeface="Calibri "/>
              </a:rPr>
              <a:t>Speak to a Customer Service Representative about Medicare’s privacy notice.</a:t>
            </a:r>
          </a:p>
          <a:p>
            <a:pPr marL="0" lvl="1" defTabSz="966511">
              <a:spcAft>
                <a:spcPts val="600"/>
              </a:spcAft>
              <a:defRPr/>
            </a:pPr>
            <a:r>
              <a:rPr lang="en-US" dirty="0">
                <a:solidFill>
                  <a:prstClr val="black"/>
                </a:solidFill>
                <a:latin typeface="Calibri "/>
              </a:rPr>
              <a:t>If you want information about the privacy rules, call 1-800-MEDICARE (1-800-633-4227) (TTY: 1-877-486-2048).</a:t>
            </a:r>
            <a:endParaRPr lang="en-US" b="1" dirty="0">
              <a:solidFill>
                <a:prstClr val="black"/>
              </a:solidFill>
              <a:latin typeface="Calibri "/>
            </a:endParaRPr>
          </a:p>
          <a:p>
            <a:pPr marL="0" lvl="1" defTabSz="966511">
              <a:spcAft>
                <a:spcPts val="600"/>
              </a:spcAft>
              <a:defRPr/>
            </a:pPr>
            <a:r>
              <a:rPr lang="en-US" b="1" dirty="0">
                <a:solidFill>
                  <a:prstClr val="black"/>
                </a:solidFill>
                <a:latin typeface="Calibri "/>
              </a:rPr>
              <a:t>Source: </a:t>
            </a:r>
            <a:r>
              <a:rPr lang="en-US" dirty="0">
                <a:solidFill>
                  <a:prstClr val="black"/>
                </a:solidFill>
                <a:latin typeface="Calibri "/>
                <a:hlinkClick r:id="rId3"/>
              </a:rPr>
              <a:t>Medicare.gov/notice-of-privacy-practices-for-original-medicare</a:t>
            </a:r>
            <a:r>
              <a:rPr lang="en-US" dirty="0">
                <a:solidFill>
                  <a:prstClr val="black"/>
                </a:solidFill>
                <a:latin typeface="Calibri "/>
              </a:rPr>
              <a:t> </a:t>
            </a:r>
          </a:p>
        </p:txBody>
      </p:sp>
    </p:spTree>
    <p:extLst>
      <p:ext uri="{BB962C8B-B14F-4D97-AF65-F5344CB8AC3E}">
        <p14:creationId xmlns:p14="http://schemas.microsoft.com/office/powerpoint/2010/main" val="3995232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rPr>
              <a:t>This slide has animation.</a:t>
            </a:r>
          </a:p>
          <a:p>
            <a:pPr defTabSz="966511">
              <a:spcAft>
                <a:spcPts val="600"/>
              </a:spcAft>
              <a:defRPr/>
            </a:pPr>
            <a:r>
              <a:rPr lang="en-US" b="1" dirty="0">
                <a:solidFill>
                  <a:prstClr val="black"/>
                </a:solidFill>
              </a:rPr>
              <a:t>Presenter Notes</a:t>
            </a:r>
          </a:p>
          <a:p>
            <a:pPr defTabSz="966511">
              <a:spcAft>
                <a:spcPts val="600"/>
              </a:spcAft>
              <a:defRPr/>
            </a:pPr>
            <a:r>
              <a:rPr lang="en-US" dirty="0">
                <a:solidFill>
                  <a:prstClr val="black"/>
                </a:solidFill>
              </a:rPr>
              <a:t>Government programs that pay for health care—like Medicare, Medicaid, and the military and veterans health care programs—are covered by the </a:t>
            </a:r>
            <a:r>
              <a:rPr lang="en-US" b="1" dirty="0">
                <a:solidFill>
                  <a:prstClr val="black"/>
                </a:solidFill>
              </a:rPr>
              <a:t>Health Insurance Portability and Accountability Act (HIPAA</a:t>
            </a:r>
            <a:r>
              <a:rPr lang="en-US" dirty="0">
                <a:solidFill>
                  <a:prstClr val="black"/>
                </a:solidFill>
              </a:rPr>
              <a:t>) privacy and security rules.</a:t>
            </a:r>
          </a:p>
          <a:p>
            <a:pPr defTabSz="966511">
              <a:spcAft>
                <a:spcPts val="600"/>
              </a:spcAft>
              <a:defRPr/>
            </a:pPr>
            <a:r>
              <a:rPr lang="en-US" b="1" dirty="0">
                <a:solidFill>
                  <a:prstClr val="black"/>
                </a:solidFill>
              </a:rPr>
              <a:t>If you believe Medicare has violated your privacy rights, you may file a complaint by mail, email, or electronically via the Office of Civil Rights (OCR) Complaint Portal.</a:t>
            </a:r>
          </a:p>
          <a:p>
            <a:pPr marL="122493" indent="-122493" defTabSz="966511">
              <a:spcAft>
                <a:spcPts val="600"/>
              </a:spcAft>
              <a:buFont typeface="Wingdings" panose="05000000000000000000" pitchFamily="2" charset="2"/>
              <a:buChar char="§"/>
              <a:defRPr/>
            </a:pPr>
            <a:r>
              <a:rPr lang="en-US" dirty="0">
                <a:solidFill>
                  <a:prstClr val="black"/>
                </a:solidFill>
              </a:rPr>
              <a:t>Centralized Case Management Operations</a:t>
            </a:r>
            <a:br>
              <a:rPr lang="en-US" dirty="0">
                <a:solidFill>
                  <a:prstClr val="black"/>
                </a:solidFill>
              </a:rPr>
            </a:br>
            <a:r>
              <a:rPr lang="en-US" dirty="0">
                <a:solidFill>
                  <a:prstClr val="black"/>
                </a:solidFill>
              </a:rPr>
              <a:t>U.S. Department of Health &amp; Human Services</a:t>
            </a:r>
            <a:br>
              <a:rPr lang="en-US" dirty="0">
                <a:solidFill>
                  <a:prstClr val="black"/>
                </a:solidFill>
              </a:rPr>
            </a:br>
            <a:r>
              <a:rPr lang="en-US" dirty="0">
                <a:solidFill>
                  <a:prstClr val="black"/>
                </a:solidFill>
              </a:rPr>
              <a:t>200 Independence Avenue, S.W.</a:t>
            </a:r>
            <a:br>
              <a:rPr lang="en-US" dirty="0">
                <a:solidFill>
                  <a:prstClr val="black"/>
                </a:solidFill>
              </a:rPr>
            </a:br>
            <a:r>
              <a:rPr lang="en-US" dirty="0">
                <a:solidFill>
                  <a:prstClr val="black"/>
                </a:solidFill>
              </a:rPr>
              <a:t>Room 509F HHH Bldg.</a:t>
            </a:r>
            <a:br>
              <a:rPr lang="en-US" dirty="0">
                <a:solidFill>
                  <a:prstClr val="black"/>
                </a:solidFill>
              </a:rPr>
            </a:br>
            <a:r>
              <a:rPr lang="en-US" dirty="0">
                <a:solidFill>
                  <a:prstClr val="black"/>
                </a:solidFill>
              </a:rPr>
              <a:t>Washington, D.C. 20201</a:t>
            </a:r>
          </a:p>
          <a:p>
            <a:pPr marL="122493" indent="-122493" defTabSz="966511">
              <a:spcAft>
                <a:spcPts val="600"/>
              </a:spcAft>
              <a:buFont typeface="Wingdings" panose="05000000000000000000" pitchFamily="2" charset="2"/>
              <a:buChar char="§"/>
              <a:defRPr/>
            </a:pPr>
            <a:r>
              <a:rPr lang="en-US" u="sng" dirty="0">
                <a:solidFill>
                  <a:prstClr val="black"/>
                </a:solidFill>
                <a:hlinkClick r:id="rId3"/>
              </a:rPr>
              <a:t>OCRComplaint@hhs.gov </a:t>
            </a:r>
            <a:endParaRPr lang="en-US" u="sng" dirty="0">
              <a:solidFill>
                <a:prstClr val="black"/>
              </a:solidFill>
            </a:endParaRPr>
          </a:p>
          <a:p>
            <a:pPr marL="122493" indent="-122493" defTabSz="966511">
              <a:spcAft>
                <a:spcPts val="600"/>
              </a:spcAft>
              <a:buFont typeface="Wingdings" panose="05000000000000000000" pitchFamily="2" charset="2"/>
              <a:buChar char="§"/>
              <a:defRPr/>
            </a:pPr>
            <a:r>
              <a:rPr lang="en-US" dirty="0">
                <a:solidFill>
                  <a:prstClr val="black"/>
                </a:solidFill>
                <a:hlinkClick r:id="rId4"/>
              </a:rPr>
              <a:t>ocrportal.HHS.gov</a:t>
            </a:r>
            <a:endParaRPr lang="en-US" dirty="0">
              <a:solidFill>
                <a:prstClr val="black"/>
              </a:solidFill>
            </a:endParaRPr>
          </a:p>
          <a:p>
            <a:pPr defTabSz="966511">
              <a:spcAft>
                <a:spcPts val="600"/>
              </a:spcAft>
              <a:defRPr/>
            </a:pPr>
            <a:r>
              <a:rPr lang="en-US" dirty="0">
                <a:solidFill>
                  <a:prstClr val="black"/>
                </a:solidFill>
              </a:rPr>
              <a:t>Filing a complaint won’t affect your Medicare benefits.</a:t>
            </a:r>
          </a:p>
          <a:p>
            <a:pPr>
              <a:spcAft>
                <a:spcPts val="600"/>
              </a:spcAft>
            </a:pPr>
            <a:endParaRPr lang="en-US" dirty="0"/>
          </a:p>
        </p:txBody>
      </p:sp>
    </p:spTree>
    <p:extLst>
      <p:ext uri="{BB962C8B-B14F-4D97-AF65-F5344CB8AC3E}">
        <p14:creationId xmlns:p14="http://schemas.microsoft.com/office/powerpoint/2010/main" val="1660546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Aft>
                <a:spcPts val="600"/>
              </a:spcAft>
            </a:pPr>
            <a:r>
              <a:rPr lang="en-US" b="1" dirty="0">
                <a:cs typeface="Calibri"/>
              </a:rPr>
              <a:t>Presenter Notes</a:t>
            </a:r>
          </a:p>
          <a:p>
            <a:pPr marL="115643" indent="-115643">
              <a:spcAft>
                <a:spcPts val="600"/>
              </a:spcAft>
            </a:pPr>
            <a:r>
              <a:rPr lang="en-US" b="0" dirty="0">
                <a:cs typeface="Calibri"/>
              </a:rPr>
              <a:t>At the end of this lesson, you’ll be able to:</a:t>
            </a:r>
          </a:p>
          <a:p>
            <a:pPr marL="178757" indent="-178757">
              <a:spcAft>
                <a:spcPts val="600"/>
              </a:spcAft>
              <a:buFont typeface="Wingdings" panose="05000000000000000000" pitchFamily="2" charset="2"/>
              <a:buChar char="§"/>
            </a:pPr>
            <a:r>
              <a:rPr lang="en-US" b="0" dirty="0">
                <a:cs typeface="Calibri"/>
              </a:rPr>
              <a:t>Identify who has Medicare rights and protections</a:t>
            </a:r>
          </a:p>
          <a:p>
            <a:pPr marL="178757" indent="-178757">
              <a:spcAft>
                <a:spcPts val="600"/>
              </a:spcAft>
              <a:buFont typeface="Wingdings" panose="05000000000000000000" pitchFamily="2" charset="2"/>
              <a:buChar char="§"/>
            </a:pPr>
            <a:r>
              <a:rPr lang="en-US" b="0" dirty="0">
                <a:cs typeface="Calibri"/>
              </a:rPr>
              <a:t>Explain Medicare rights</a:t>
            </a:r>
          </a:p>
          <a:p>
            <a:pPr marL="178757" indent="-178757">
              <a:spcAft>
                <a:spcPts val="600"/>
              </a:spcAft>
              <a:buFont typeface="Wingdings" panose="05000000000000000000" pitchFamily="2" charset="2"/>
              <a:buChar char="§"/>
            </a:pPr>
            <a:r>
              <a:rPr lang="en-US" b="0" dirty="0">
                <a:cs typeface="Calibri"/>
              </a:rPr>
              <a:t>Explain additional rights if you have a Medicare Advantage Plan (Part C) or another Medicare health plan </a:t>
            </a:r>
          </a:p>
          <a:p>
            <a:pPr marL="178757" indent="-178757">
              <a:spcAft>
                <a:spcPts val="600"/>
              </a:spcAft>
              <a:buFont typeface="Wingdings" panose="05000000000000000000" pitchFamily="2" charset="2"/>
              <a:buChar char="§"/>
            </a:pPr>
            <a:r>
              <a:rPr lang="en-US" b="0" dirty="0">
                <a:cs typeface="Calibri"/>
              </a:rPr>
              <a:t>Identify additional rights for people with Medicare drug coverage</a:t>
            </a:r>
          </a:p>
          <a:p>
            <a:pPr>
              <a:spcAft>
                <a:spcPts val="600"/>
              </a:spcAft>
            </a:pPr>
            <a:endParaRPr lang="en-US" dirty="0"/>
          </a:p>
        </p:txBody>
      </p:sp>
    </p:spTree>
    <p:extLst>
      <p:ext uri="{BB962C8B-B14F-4D97-AF65-F5344CB8AC3E}">
        <p14:creationId xmlns:p14="http://schemas.microsoft.com/office/powerpoint/2010/main" val="6012178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rPr>
              <a:t>This slide has animation.</a:t>
            </a:r>
          </a:p>
          <a:p>
            <a:pPr indent="-180528" defTabSz="969439">
              <a:spcAft>
                <a:spcPts val="600"/>
              </a:spcAft>
              <a:defRPr/>
            </a:pPr>
            <a:r>
              <a:rPr lang="en-US" b="1" dirty="0">
                <a:solidFill>
                  <a:prstClr val="black"/>
                </a:solidFill>
              </a:rPr>
              <a:t>Presenter Notes</a:t>
            </a:r>
          </a:p>
          <a:p>
            <a:pPr indent="-180528" defTabSz="969439">
              <a:spcAft>
                <a:spcPts val="600"/>
              </a:spcAft>
              <a:defRPr/>
            </a:pPr>
            <a:r>
              <a:rPr lang="en-US" dirty="0">
                <a:solidFill>
                  <a:prstClr val="black"/>
                </a:solidFill>
              </a:rPr>
              <a:t>Check Your Knowledge—Question 5</a:t>
            </a:r>
          </a:p>
          <a:p>
            <a:pPr indent="-180528" defTabSz="969439">
              <a:spcAft>
                <a:spcPts val="600"/>
              </a:spcAft>
              <a:defRPr/>
            </a:pPr>
            <a:r>
              <a:rPr lang="en-US" b="1" dirty="0">
                <a:solidFill>
                  <a:prstClr val="black"/>
                </a:solidFill>
              </a:rPr>
              <a:t>You may file a complaint in writing by email or mail, or via the Office of Civil Rights (OCR) Complaint Portal.  </a:t>
            </a:r>
          </a:p>
          <a:p>
            <a:pPr indent="-180528" defTabSz="969439">
              <a:spcAft>
                <a:spcPts val="600"/>
              </a:spcAft>
              <a:buFont typeface="Wingdings" panose="05000000000000000000" pitchFamily="2" charset="2"/>
              <a:buChar char="§"/>
              <a:defRPr/>
            </a:pPr>
            <a:r>
              <a:rPr lang="en-US" dirty="0">
                <a:solidFill>
                  <a:prstClr val="black"/>
                </a:solidFill>
              </a:rPr>
              <a:t>True</a:t>
            </a:r>
          </a:p>
          <a:p>
            <a:pPr indent="-180528" defTabSz="969439">
              <a:spcAft>
                <a:spcPts val="600"/>
              </a:spcAft>
              <a:buFont typeface="Wingdings" panose="05000000000000000000" pitchFamily="2" charset="2"/>
              <a:buChar char="§"/>
              <a:defRPr/>
            </a:pPr>
            <a:r>
              <a:rPr lang="en-US" dirty="0">
                <a:solidFill>
                  <a:prstClr val="black"/>
                </a:solidFill>
              </a:rPr>
              <a:t>False</a:t>
            </a:r>
          </a:p>
          <a:p>
            <a:pPr indent="-180528" defTabSz="969439">
              <a:spcAft>
                <a:spcPts val="600"/>
              </a:spcAft>
              <a:defRPr/>
            </a:pPr>
            <a:r>
              <a:rPr lang="en-US" b="1" dirty="0">
                <a:solidFill>
                  <a:prstClr val="black"/>
                </a:solidFill>
              </a:rPr>
              <a:t>Answer: a. True</a:t>
            </a:r>
          </a:p>
          <a:p>
            <a:pPr indent="-180528" defTabSz="969439">
              <a:spcAft>
                <a:spcPts val="600"/>
              </a:spcAft>
              <a:defRPr/>
            </a:pPr>
            <a:r>
              <a:rPr lang="en-US" dirty="0">
                <a:solidFill>
                  <a:prstClr val="black"/>
                </a:solidFill>
              </a:rPr>
              <a:t>If you believe Medicare has violated your privacy rights, you may file a complaint by mail, fax, email, or electronically via the Office of Civil Rights (OCR) Complaint Portal.</a:t>
            </a:r>
          </a:p>
          <a:p>
            <a:pPr marL="114300" indent="-114300" defTabSz="969439">
              <a:spcAft>
                <a:spcPts val="600"/>
              </a:spcAft>
              <a:buFont typeface="Wingdings" panose="05000000000000000000" pitchFamily="2" charset="2"/>
              <a:buChar char="§"/>
              <a:defRPr/>
            </a:pPr>
            <a:r>
              <a:rPr lang="en-US" dirty="0">
                <a:solidFill>
                  <a:prstClr val="black"/>
                </a:solidFill>
              </a:rPr>
              <a:t>Centralized Case Management Operations</a:t>
            </a:r>
            <a:br>
              <a:rPr lang="en-US" dirty="0">
                <a:solidFill>
                  <a:prstClr val="black"/>
                </a:solidFill>
              </a:rPr>
            </a:br>
            <a:r>
              <a:rPr lang="en-US" dirty="0">
                <a:solidFill>
                  <a:prstClr val="black"/>
                </a:solidFill>
              </a:rPr>
              <a:t>U.S. Department of Health &amp; Human Services</a:t>
            </a:r>
            <a:br>
              <a:rPr lang="en-US" dirty="0">
                <a:solidFill>
                  <a:prstClr val="black"/>
                </a:solidFill>
              </a:rPr>
            </a:br>
            <a:r>
              <a:rPr lang="en-US" dirty="0">
                <a:solidFill>
                  <a:prstClr val="black"/>
                </a:solidFill>
              </a:rPr>
              <a:t>200 Independence Avenue, S.W.</a:t>
            </a:r>
            <a:br>
              <a:rPr lang="en-US" dirty="0">
                <a:solidFill>
                  <a:prstClr val="black"/>
                </a:solidFill>
              </a:rPr>
            </a:br>
            <a:r>
              <a:rPr lang="en-US" dirty="0">
                <a:solidFill>
                  <a:prstClr val="black"/>
                </a:solidFill>
              </a:rPr>
              <a:t>Room 509F HHH Bldg.</a:t>
            </a:r>
            <a:br>
              <a:rPr lang="en-US" dirty="0">
                <a:solidFill>
                  <a:prstClr val="black"/>
                </a:solidFill>
              </a:rPr>
            </a:br>
            <a:r>
              <a:rPr lang="en-US" dirty="0">
                <a:solidFill>
                  <a:prstClr val="black"/>
                </a:solidFill>
              </a:rPr>
              <a:t>Washington, D.C. 20201</a:t>
            </a:r>
          </a:p>
          <a:p>
            <a:pPr marL="114300" marR="0" lvl="0" indent="-114300">
              <a:lnSpc>
                <a:spcPct val="107000"/>
              </a:lnSpc>
              <a:spcBef>
                <a:spcPts val="600"/>
              </a:spcBef>
              <a:spcAft>
                <a:spcPts val="0"/>
              </a:spcAft>
              <a:buClr>
                <a:schemeClr val="tx1"/>
              </a:buClr>
              <a:buFont typeface="Wingdings" panose="05000000000000000000" pitchFamily="2" charset="2"/>
              <a:buChar char=""/>
            </a:pPr>
            <a:r>
              <a:rPr lang="en-US" u="sng" kern="100" dirty="0">
                <a:solidFill>
                  <a:srgbClr val="0563C1"/>
                </a:solidFill>
                <a:effectLst/>
                <a:ea typeface="Calibri" panose="020F0502020204030204" pitchFamily="34" charset="0"/>
                <a:hlinkClick r:id="rId3"/>
              </a:rPr>
              <a:t>OCRComplaint@hhs.gov</a:t>
            </a:r>
            <a:r>
              <a:rPr lang="en-US" kern="100" dirty="0">
                <a:effectLst/>
                <a:ea typeface="Calibri" panose="020F0502020204030204" pitchFamily="34" charset="0"/>
              </a:rPr>
              <a:t>  </a:t>
            </a:r>
          </a:p>
          <a:p>
            <a:pPr marL="114300" marR="0" lvl="0" indent="-114300">
              <a:lnSpc>
                <a:spcPct val="107000"/>
              </a:lnSpc>
              <a:spcBef>
                <a:spcPts val="600"/>
              </a:spcBef>
              <a:spcAft>
                <a:spcPts val="0"/>
              </a:spcAft>
              <a:buClr>
                <a:schemeClr val="tx1"/>
              </a:buClr>
              <a:buFont typeface="Wingdings" panose="05000000000000000000" pitchFamily="2" charset="2"/>
              <a:buChar char=""/>
            </a:pPr>
            <a:r>
              <a:rPr lang="en-US" u="sng" kern="100" dirty="0">
                <a:solidFill>
                  <a:srgbClr val="0563C1"/>
                </a:solidFill>
                <a:effectLst/>
                <a:ea typeface="Calibri" panose="020F0502020204030204" pitchFamily="34" charset="0"/>
                <a:hlinkClick r:id="rId4"/>
              </a:rPr>
              <a:t>ocrportal.HHS.gov</a:t>
            </a:r>
            <a:endParaRPr lang="en-US" kern="100" dirty="0">
              <a:effectLst/>
              <a:ea typeface="Calibri" panose="020F0502020204030204" pitchFamily="34" charset="0"/>
            </a:endParaRPr>
          </a:p>
          <a:p>
            <a:pPr marL="114300" marR="0" lvl="0" indent="-114300">
              <a:lnSpc>
                <a:spcPct val="107000"/>
              </a:lnSpc>
              <a:spcBef>
                <a:spcPts val="600"/>
              </a:spcBef>
              <a:spcAft>
                <a:spcPts val="0"/>
              </a:spcAft>
              <a:buFont typeface="Wingdings" panose="05000000000000000000" pitchFamily="2" charset="2"/>
              <a:buChar char=""/>
            </a:pPr>
            <a:r>
              <a:rPr lang="en-US" kern="100" dirty="0">
                <a:effectLst/>
                <a:ea typeface="Calibri" panose="020F0502020204030204" pitchFamily="34" charset="0"/>
              </a:rPr>
              <a:t>Filing a complaint won’t affect your Medicare benefits.</a:t>
            </a:r>
          </a:p>
          <a:p>
            <a:pPr marL="114300" indent="-114300" defTabSz="969439">
              <a:spcAft>
                <a:spcPts val="600"/>
              </a:spcAft>
              <a:buFont typeface="Wingdings" panose="05000000000000000000" pitchFamily="2" charset="2"/>
              <a:buChar char="§"/>
              <a:defRPr/>
            </a:pPr>
            <a:endParaRPr lang="en-US" dirty="0">
              <a:solidFill>
                <a:prstClr val="black"/>
              </a:solidFill>
            </a:endParaRPr>
          </a:p>
          <a:p>
            <a:pPr indent="-180528" defTabSz="969439">
              <a:spcAft>
                <a:spcPts val="600"/>
              </a:spcAft>
              <a:defRPr/>
            </a:pPr>
            <a:endParaRPr lang="en-US" dirty="0">
              <a:solidFill>
                <a:prstClr val="black"/>
              </a:solidFill>
            </a:endParaRPr>
          </a:p>
        </p:txBody>
      </p:sp>
    </p:spTree>
    <p:extLst>
      <p:ext uri="{BB962C8B-B14F-4D97-AF65-F5344CB8AC3E}">
        <p14:creationId xmlns:p14="http://schemas.microsoft.com/office/powerpoint/2010/main" val="543412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41"/>
              </a:spcBef>
              <a:defRPr/>
            </a:pPr>
            <a:r>
              <a:rPr lang="en-US" b="1" dirty="0">
                <a:solidFill>
                  <a:prstClr val="black"/>
                </a:solidFill>
                <a:latin typeface="Calibri "/>
                <a:cs typeface="Arial" panose="020B0604020202020204" pitchFamily="34" charset="0"/>
              </a:rPr>
              <a:t>Presenter Notes</a:t>
            </a:r>
          </a:p>
          <a:p>
            <a:pPr defTabSz="966511">
              <a:spcBef>
                <a:spcPts val="641"/>
              </a:spcBef>
              <a:defRPr/>
            </a:pPr>
            <a:r>
              <a:rPr lang="en-US" dirty="0">
                <a:solidFill>
                  <a:prstClr val="black"/>
                </a:solidFill>
                <a:latin typeface="Calibri "/>
                <a:cs typeface="Arial" panose="020B0604020202020204" pitchFamily="34" charset="0"/>
              </a:rPr>
              <a:t>Lesson 5, “Additional Protections,” explains:</a:t>
            </a:r>
          </a:p>
          <a:p>
            <a:pPr marL="122493" indent="-120813" defTabSz="966511">
              <a:spcBef>
                <a:spcPts val="642"/>
              </a:spcBef>
              <a:buFont typeface="Wingdings" pitchFamily="2" charset="2"/>
              <a:buChar char="§"/>
              <a:defRPr/>
            </a:pPr>
            <a:r>
              <a:rPr lang="en-US" dirty="0">
                <a:solidFill>
                  <a:prstClr val="black"/>
                </a:solidFill>
                <a:latin typeface="Calibri "/>
                <a:cs typeface="Arial" panose="020B0604020202020204" pitchFamily="34" charset="0"/>
              </a:rPr>
              <a:t>Advance directives</a:t>
            </a:r>
          </a:p>
          <a:p>
            <a:pPr marL="122493" indent="-120813" defTabSz="966511">
              <a:spcBef>
                <a:spcPts val="642"/>
              </a:spcBef>
              <a:buFont typeface="Wingdings" pitchFamily="2" charset="2"/>
              <a:buChar char="§"/>
              <a:defRPr/>
            </a:pPr>
            <a:r>
              <a:rPr lang="en-US" dirty="0">
                <a:solidFill>
                  <a:prstClr val="black"/>
                </a:solidFill>
                <a:latin typeface="Calibri "/>
                <a:cs typeface="Arial" panose="020B0604020202020204" pitchFamily="34" charset="0"/>
              </a:rPr>
              <a:t>The Medicare Beneficiary Ombudsman</a:t>
            </a:r>
          </a:p>
          <a:p>
            <a:pPr defTabSz="966511">
              <a:spcBef>
                <a:spcPts val="604"/>
              </a:spcBef>
              <a:defRPr/>
            </a:pPr>
            <a:endParaRPr lang="en-US" dirty="0">
              <a:solidFill>
                <a:prstClr val="black"/>
              </a:solidFill>
              <a:latin typeface="Calibri "/>
              <a:cs typeface="Arial" panose="020B0604020202020204" pitchFamily="34" charset="0"/>
            </a:endParaRPr>
          </a:p>
          <a:p>
            <a:pPr defTabSz="966511">
              <a:spcBef>
                <a:spcPts val="634"/>
              </a:spcBef>
              <a:defRPr/>
            </a:pPr>
            <a:endParaRPr lang="en-US" b="1" dirty="0">
              <a:solidFill>
                <a:srgbClr val="0563C1"/>
              </a:solidFill>
              <a:latin typeface="Calibri "/>
              <a:ea typeface="Calibri" panose="020F0502020204030204" pitchFamily="34" charset="0"/>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16117418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643" indent="-115643">
              <a:spcBef>
                <a:spcPts val="617"/>
              </a:spcBef>
            </a:pPr>
            <a:r>
              <a:rPr lang="en-US" b="1" dirty="0">
                <a:cs typeface="Calibri"/>
              </a:rPr>
              <a:t>Presenter Notes</a:t>
            </a:r>
          </a:p>
          <a:p>
            <a:pPr marL="115643" indent="-115643">
              <a:spcBef>
                <a:spcPts val="617"/>
              </a:spcBef>
            </a:pPr>
            <a:r>
              <a:rPr lang="en-US" b="0" dirty="0">
                <a:cs typeface="Calibri"/>
              </a:rPr>
              <a:t>At the end of this lesson, you’ll be able to:</a:t>
            </a:r>
          </a:p>
          <a:p>
            <a:pPr marL="178757" indent="-178757">
              <a:spcBef>
                <a:spcPts val="617"/>
              </a:spcBef>
              <a:buFont typeface="Wingdings" panose="05000000000000000000" pitchFamily="2" charset="2"/>
              <a:buChar char="§"/>
            </a:pPr>
            <a:r>
              <a:rPr lang="en-US" b="0" dirty="0">
                <a:cs typeface="Calibri"/>
              </a:rPr>
              <a:t>Explain common types of advance directives and their purpose</a:t>
            </a:r>
          </a:p>
          <a:p>
            <a:pPr marL="178757" indent="-178757">
              <a:spcBef>
                <a:spcPts val="617"/>
              </a:spcBef>
              <a:buFont typeface="Wingdings" panose="05000000000000000000" pitchFamily="2" charset="2"/>
              <a:buChar char="§"/>
            </a:pPr>
            <a:r>
              <a:rPr lang="en-US" b="0" dirty="0">
                <a:cs typeface="Calibri"/>
              </a:rPr>
              <a:t>Explain what a Medicare Beneficiary Ombudsman does</a:t>
            </a:r>
          </a:p>
          <a:p>
            <a:endParaRPr lang="en-US" dirty="0"/>
          </a:p>
        </p:txBody>
      </p:sp>
    </p:spTree>
    <p:extLst>
      <p:ext uri="{BB962C8B-B14F-4D97-AF65-F5344CB8AC3E}">
        <p14:creationId xmlns:p14="http://schemas.microsoft.com/office/powerpoint/2010/main" val="7853455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rPr>
              <a:t>This slide has animation.</a:t>
            </a:r>
          </a:p>
          <a:p>
            <a:pPr defTabSz="966511">
              <a:spcAft>
                <a:spcPts val="600"/>
              </a:spcAft>
              <a:defRPr/>
            </a:pPr>
            <a:r>
              <a:rPr lang="en-US" b="1" dirty="0">
                <a:solidFill>
                  <a:prstClr val="black"/>
                </a:solidFill>
              </a:rPr>
              <a:t>Presenter Notes</a:t>
            </a:r>
          </a:p>
          <a:p>
            <a:pPr defTabSz="966511">
              <a:spcAft>
                <a:spcPts val="600"/>
              </a:spcAft>
              <a:defRPr/>
            </a:pPr>
            <a:r>
              <a:rPr lang="en-US" b="0" dirty="0">
                <a:solidFill>
                  <a:prstClr val="black"/>
                </a:solidFill>
              </a:rPr>
              <a:t>Advance directives </a:t>
            </a:r>
            <a:r>
              <a:rPr lang="en-US" dirty="0">
                <a:solidFill>
                  <a:prstClr val="black"/>
                </a:solidFill>
              </a:rPr>
              <a:t>are legal documents that allow you to put in writing what kind of health care you would want if you’re too ill to speak for yourself. </a:t>
            </a:r>
          </a:p>
          <a:p>
            <a:pPr defTabSz="966511">
              <a:spcAft>
                <a:spcPts val="600"/>
              </a:spcAft>
              <a:defRPr/>
            </a:pPr>
            <a:r>
              <a:rPr lang="en-US" b="1" dirty="0">
                <a:solidFill>
                  <a:prstClr val="black"/>
                </a:solidFill>
              </a:rPr>
              <a:t>Advance directives most often include a health care proxy (durable power of attorney) and a living will. </a:t>
            </a:r>
            <a:r>
              <a:rPr lang="en-US" dirty="0">
                <a:solidFill>
                  <a:prstClr val="black"/>
                </a:solidFill>
              </a:rPr>
              <a:t>Talking with your family, friends, and health care providers about your wishes is important, but these legal documents ensure that your wishes are followed. It’s better to think about these important decisions before you’re ill or a crisis occurs. </a:t>
            </a:r>
          </a:p>
          <a:p>
            <a:pPr marL="176405" indent="-176405" defTabSz="966511">
              <a:spcAft>
                <a:spcPts val="600"/>
              </a:spcAft>
              <a:buFont typeface="Wingdings" panose="05000000000000000000" pitchFamily="2" charset="2"/>
              <a:buChar char="§"/>
              <a:defRPr/>
            </a:pPr>
            <a:r>
              <a:rPr lang="en-US" dirty="0">
                <a:solidFill>
                  <a:prstClr val="black"/>
                </a:solidFill>
              </a:rPr>
              <a:t>A </a:t>
            </a:r>
            <a:r>
              <a:rPr lang="en-US" b="1" dirty="0">
                <a:solidFill>
                  <a:prstClr val="black"/>
                </a:solidFill>
              </a:rPr>
              <a:t>health care proxy </a:t>
            </a:r>
            <a:r>
              <a:rPr lang="en-US" b="0" dirty="0">
                <a:solidFill>
                  <a:prstClr val="black"/>
                </a:solidFill>
              </a:rPr>
              <a:t>(sometimes called a durable power of attorney for health care) </a:t>
            </a:r>
            <a:r>
              <a:rPr lang="en-US" dirty="0">
                <a:solidFill>
                  <a:prstClr val="black"/>
                </a:solidFill>
              </a:rPr>
              <a:t>is used to name the person you wish to make health care decisions for you if you aren’t able to make them yourself. Having a health care proxy is important because if you suddenly aren’t able to make your own health care decisions, someone you trust will be able to make these decisions for you.</a:t>
            </a:r>
          </a:p>
          <a:p>
            <a:pPr marL="176405" indent="-176405" defTabSz="966511">
              <a:spcAft>
                <a:spcPts val="600"/>
              </a:spcAft>
              <a:buFont typeface="Wingdings" panose="05000000000000000000" pitchFamily="2" charset="2"/>
              <a:buChar char="§"/>
              <a:defRPr/>
            </a:pPr>
            <a:r>
              <a:rPr lang="en-US" b="1" dirty="0">
                <a:solidFill>
                  <a:prstClr val="black"/>
                </a:solidFill>
              </a:rPr>
              <a:t>A living will </a:t>
            </a:r>
            <a:r>
              <a:rPr lang="en-US" dirty="0">
                <a:solidFill>
                  <a:prstClr val="black"/>
                </a:solidFill>
              </a:rPr>
              <a:t>is another way to make sure your voice is heard. It states which medical treatment(s) you’ll accept or refuse if your life is threatened. For example, dialysis for kidney failure, a breathing machine if you can’t breathe on your own, cardiopulmonary resuscitation if your heart and breathing stop, or tube feeding if you can no longer eat. </a:t>
            </a:r>
          </a:p>
          <a:p>
            <a:pPr>
              <a:spcAft>
                <a:spcPts val="600"/>
              </a:spcAft>
            </a:pPr>
            <a:endParaRPr lang="en-US" dirty="0"/>
          </a:p>
        </p:txBody>
      </p:sp>
    </p:spTree>
    <p:extLst>
      <p:ext uri="{BB962C8B-B14F-4D97-AF65-F5344CB8AC3E}">
        <p14:creationId xmlns:p14="http://schemas.microsoft.com/office/powerpoint/2010/main" val="32139939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2505" y="3757508"/>
            <a:ext cx="6990348" cy="5502379"/>
          </a:xfrm>
        </p:spPr>
        <p:txBody>
          <a:bodyPr/>
          <a:lstStyle/>
          <a:p>
            <a:pPr defTabSz="966511">
              <a:spcAft>
                <a:spcPts val="600"/>
              </a:spcAft>
              <a:defRPr/>
            </a:pPr>
            <a:r>
              <a:rPr lang="en-US" b="1" dirty="0">
                <a:solidFill>
                  <a:prstClr val="black"/>
                </a:solidFill>
              </a:rPr>
              <a:t>This slide has animation.</a:t>
            </a:r>
          </a:p>
          <a:p>
            <a:pPr defTabSz="966511">
              <a:spcAft>
                <a:spcPts val="600"/>
              </a:spcAft>
              <a:defRPr/>
            </a:pPr>
            <a:r>
              <a:rPr lang="en-US" b="1" dirty="0">
                <a:solidFill>
                  <a:prstClr val="black"/>
                </a:solidFill>
              </a:rPr>
              <a:t>Presenter Notes</a:t>
            </a:r>
          </a:p>
          <a:p>
            <a:pPr defTabSz="966511">
              <a:spcAft>
                <a:spcPts val="600"/>
              </a:spcAft>
              <a:defRPr/>
            </a:pPr>
            <a:r>
              <a:rPr lang="en-US" dirty="0">
                <a:solidFill>
                  <a:prstClr val="black"/>
                </a:solidFill>
              </a:rPr>
              <a:t>An ombudsman is a person who reviews complaints and helps resolve them. </a:t>
            </a:r>
          </a:p>
          <a:p>
            <a:pPr marL="114300" indent="-114300" defTabSz="966511">
              <a:spcAft>
                <a:spcPts val="600"/>
              </a:spcAft>
              <a:buFont typeface="Wingdings" panose="05000000000000000000" pitchFamily="2" charset="2"/>
              <a:buChar char="§"/>
              <a:defRPr/>
            </a:pPr>
            <a:r>
              <a:rPr lang="en-US" dirty="0">
                <a:solidFill>
                  <a:prstClr val="black"/>
                </a:solidFill>
              </a:rPr>
              <a:t>The </a:t>
            </a:r>
            <a:r>
              <a:rPr lang="en-US" b="1" dirty="0">
                <a:solidFill>
                  <a:prstClr val="black"/>
                </a:solidFill>
              </a:rPr>
              <a:t>Medicare Beneficiary Ombudsman </a:t>
            </a:r>
            <a:r>
              <a:rPr lang="en-US" dirty="0"/>
              <a:t>helps you with complaints, grievances, and information requests about Medicare.</a:t>
            </a:r>
            <a:r>
              <a:rPr lang="en-US" dirty="0">
                <a:solidFill>
                  <a:prstClr val="black"/>
                </a:solidFill>
              </a:rPr>
              <a:t> The Medicare Beneficiary Ombudsman helps you and your representatives with questions and complaints, and they make sure information is available to help you:</a:t>
            </a:r>
          </a:p>
          <a:p>
            <a:pPr marL="342900" indent="-114300" defTabSz="966511">
              <a:spcAft>
                <a:spcPts val="600"/>
              </a:spcAft>
              <a:buFont typeface="Arial" panose="020B0604020202020204" pitchFamily="34" charset="0"/>
              <a:buChar char="•"/>
              <a:defRPr/>
            </a:pPr>
            <a:r>
              <a:rPr lang="en-US" dirty="0">
                <a:solidFill>
                  <a:prstClr val="black"/>
                </a:solidFill>
              </a:rPr>
              <a:t>Make health care decisions that are right for you</a:t>
            </a:r>
          </a:p>
          <a:p>
            <a:pPr marL="342900" indent="-114300" defTabSz="966511">
              <a:spcAft>
                <a:spcPts val="600"/>
              </a:spcAft>
              <a:buFont typeface="Arial" panose="020B0604020202020204" pitchFamily="34" charset="0"/>
              <a:buChar char="•"/>
              <a:defRPr/>
            </a:pPr>
            <a:r>
              <a:rPr lang="en-US" dirty="0">
                <a:solidFill>
                  <a:prstClr val="black"/>
                </a:solidFill>
              </a:rPr>
              <a:t>Understand your Medicare rights and protections</a:t>
            </a:r>
          </a:p>
          <a:p>
            <a:pPr marL="114300" indent="-114300" defTabSz="966511">
              <a:spcAft>
                <a:spcPts val="600"/>
              </a:spcAft>
              <a:buFont typeface="Wingdings" panose="05000000000000000000" pitchFamily="2" charset="2"/>
              <a:buChar char="§"/>
              <a:defRPr/>
            </a:pPr>
            <a:r>
              <a:rPr lang="en-US" b="1" dirty="0">
                <a:solidFill>
                  <a:prstClr val="black"/>
                </a:solidFill>
              </a:rPr>
              <a:t>The Competitive Acquisition Ombudsman </a:t>
            </a:r>
            <a:r>
              <a:rPr lang="en-US" dirty="0">
                <a:solidFill>
                  <a:prstClr val="black"/>
                </a:solidFill>
              </a:rPr>
              <a:t>responds to individual and supplier questions, issues, and complaints, and helps to resolve your complaints about certain durable medical equipment (DME), prosthetics, orthotics, and supplies (DMEPOS). Whenever you have a complaint about equipment or supplies covered by the CBP, you should first contact your supplier so they can address the issue. </a:t>
            </a:r>
          </a:p>
          <a:p>
            <a:pPr marL="114300" defTabSz="966511">
              <a:spcAft>
                <a:spcPts val="600"/>
              </a:spcAft>
              <a:defRPr/>
            </a:pPr>
            <a:r>
              <a:rPr lang="en-US" b="1" dirty="0">
                <a:solidFill>
                  <a:prstClr val="black"/>
                </a:solidFill>
              </a:rPr>
              <a:t>IMPORTANT:</a:t>
            </a:r>
            <a:r>
              <a:rPr lang="en-US" dirty="0">
                <a:solidFill>
                  <a:prstClr val="black"/>
                </a:solidFill>
              </a:rPr>
              <a:t> All DMEPOS Competitive Bidding Program (CBP) Round 2021 contracts for off-the-shelf (OTS) back and knee braces expired on December 31, 2023. </a:t>
            </a:r>
            <a:r>
              <a:rPr lang="en-US" b="1" dirty="0">
                <a:solidFill>
                  <a:prstClr val="black"/>
                </a:solidFill>
              </a:rPr>
              <a:t>As of January 1, 2024</a:t>
            </a:r>
            <a:r>
              <a:rPr lang="en-US" dirty="0">
                <a:solidFill>
                  <a:prstClr val="black"/>
                </a:solidFill>
              </a:rPr>
              <a:t>, there is a temporary gap period for the DMEPOS CPB. CMS plans to conduct bidding for the next round of the DMEPOS CBP after going through notice and comment rulemaking to further strengthen the DMEPOS CBP.</a:t>
            </a:r>
            <a:br>
              <a:rPr lang="en-US" dirty="0">
                <a:solidFill>
                  <a:prstClr val="black"/>
                </a:solidFill>
              </a:rPr>
            </a:br>
            <a:endParaRPr lang="en-US" dirty="0">
              <a:solidFill>
                <a:prstClr val="black"/>
              </a:solidFill>
            </a:endParaRPr>
          </a:p>
          <a:p>
            <a:pPr defTabSz="966511">
              <a:spcAft>
                <a:spcPts val="600"/>
              </a:spcAft>
              <a:defRPr/>
            </a:pPr>
            <a:r>
              <a:rPr lang="en-US" dirty="0">
                <a:solidFill>
                  <a:prstClr val="black"/>
                </a:solidFill>
              </a:rPr>
              <a:t>The Ombudsman reviews the concerns raised by people with Medicare through </a:t>
            </a:r>
            <a:br>
              <a:rPr lang="en-US" dirty="0">
                <a:solidFill>
                  <a:prstClr val="black"/>
                </a:solidFill>
              </a:rPr>
            </a:br>
            <a:r>
              <a:rPr lang="en-US" dirty="0">
                <a:solidFill>
                  <a:prstClr val="black"/>
                </a:solidFill>
              </a:rPr>
              <a:t>1-800-MEDICARE (1-800-633-4227) (TTY: 1-877-486-2048), and through State Health Insurance Assistance Programs (SHIPs). To find the number for your local SHIP, visit </a:t>
            </a:r>
            <a:r>
              <a:rPr lang="en-US" dirty="0">
                <a:solidFill>
                  <a:prstClr val="black"/>
                </a:solidFill>
                <a:hlinkClick r:id="rId3"/>
              </a:rPr>
              <a:t>shiphelp.org</a:t>
            </a:r>
            <a:r>
              <a:rPr lang="en-US" dirty="0">
                <a:solidFill>
                  <a:prstClr val="black"/>
                </a:solidFill>
              </a:rPr>
              <a:t>.</a:t>
            </a:r>
          </a:p>
          <a:p>
            <a:pPr defTabSz="966511">
              <a:spcAft>
                <a:spcPts val="600"/>
              </a:spcAft>
              <a:defRPr/>
            </a:pPr>
            <a:r>
              <a:rPr lang="en-US" dirty="0">
                <a:solidFill>
                  <a:prstClr val="black"/>
                </a:solidFill>
              </a:rPr>
              <a:t>Visit </a:t>
            </a:r>
            <a:r>
              <a:rPr lang="en-US" dirty="0">
                <a:solidFill>
                  <a:prstClr val="black"/>
                </a:solidFill>
                <a:hlinkClick r:id="rId4"/>
              </a:rPr>
              <a:t>Medicare.gov/basics/your-</a:t>
            </a:r>
            <a:r>
              <a:rPr lang="en-US" dirty="0" err="1">
                <a:solidFill>
                  <a:prstClr val="black"/>
                </a:solidFill>
                <a:hlinkClick r:id="rId4"/>
              </a:rPr>
              <a:t>medicare</a:t>
            </a:r>
            <a:r>
              <a:rPr lang="en-US" dirty="0">
                <a:solidFill>
                  <a:prstClr val="black"/>
                </a:solidFill>
                <a:hlinkClick r:id="rId4"/>
              </a:rPr>
              <a:t>-rights/get-help-with-your-rights-protections</a:t>
            </a:r>
            <a:r>
              <a:rPr lang="en-US" dirty="0">
                <a:solidFill>
                  <a:prstClr val="black"/>
                </a:solidFill>
              </a:rPr>
              <a:t> for information on inquiries and complaints, activities of the Ombudsman, and what people with Medicare need to know.</a:t>
            </a:r>
          </a:p>
          <a:p>
            <a:pPr defTabSz="966511">
              <a:spcAft>
                <a:spcPts val="600"/>
              </a:spcAft>
              <a:defRPr/>
            </a:pPr>
            <a:r>
              <a:rPr lang="en-US" dirty="0">
                <a:solidFill>
                  <a:prstClr val="black"/>
                </a:solidFill>
              </a:rPr>
              <a:t>The Ombudsman reports yearly to Congress.</a:t>
            </a:r>
          </a:p>
          <a:p>
            <a:pPr>
              <a:spcAft>
                <a:spcPts val="600"/>
              </a:spcAft>
            </a:pPr>
            <a:endParaRPr lang="en-US" dirty="0"/>
          </a:p>
        </p:txBody>
      </p:sp>
    </p:spTree>
    <p:extLst>
      <p:ext uri="{BB962C8B-B14F-4D97-AF65-F5344CB8AC3E}">
        <p14:creationId xmlns:p14="http://schemas.microsoft.com/office/powerpoint/2010/main" val="15301262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rPr>
              <a:t>This slide has animation.</a:t>
            </a:r>
            <a:endParaRPr lang="en-US" b="1" dirty="0">
              <a:solidFill>
                <a:prstClr val="black"/>
              </a:solidFill>
              <a:cs typeface="Calibri" panose="020F0502020204030204" pitchFamily="34" charset="0"/>
            </a:endParaRPr>
          </a:p>
          <a:p>
            <a:pPr marL="180528" indent="-180528" defTabSz="966511">
              <a:spcAft>
                <a:spcPts val="600"/>
              </a:spcAft>
              <a:defRPr/>
            </a:pPr>
            <a:r>
              <a:rPr lang="en-US" b="1" dirty="0">
                <a:solidFill>
                  <a:prstClr val="black"/>
                </a:solidFill>
                <a:cs typeface="Calibri" panose="020F0502020204030204" pitchFamily="34" charset="0"/>
              </a:rPr>
              <a:t>Presenter Notes</a:t>
            </a:r>
          </a:p>
          <a:p>
            <a:pPr marL="180528" indent="-180528" defTabSz="966511">
              <a:spcAft>
                <a:spcPts val="600"/>
              </a:spcAft>
              <a:defRPr/>
            </a:pPr>
            <a:r>
              <a:rPr lang="en-US" dirty="0">
                <a:solidFill>
                  <a:prstClr val="black"/>
                </a:solidFill>
                <a:cs typeface="Calibri" panose="020F0502020204030204" pitchFamily="34" charset="0"/>
              </a:rPr>
              <a:t>Check Your Knowledge—Question 6</a:t>
            </a:r>
          </a:p>
          <a:p>
            <a:pPr defTabSz="966511">
              <a:spcAft>
                <a:spcPts val="600"/>
              </a:spcAft>
              <a:defRPr/>
            </a:pPr>
            <a:r>
              <a:rPr lang="en-US" b="1" dirty="0">
                <a:solidFill>
                  <a:prstClr val="black"/>
                </a:solidFill>
              </a:rPr>
              <a:t>Advance directives are legal documents that allow you to put in writing what kind of health care you would want if you’re too ill to speak for yourself. </a:t>
            </a:r>
            <a:endParaRPr lang="en-US" b="1" dirty="0">
              <a:solidFill>
                <a:prstClr val="black"/>
              </a:solidFill>
              <a:cs typeface="Calibri" panose="020F0502020204030204" pitchFamily="34" charset="0"/>
            </a:endParaRPr>
          </a:p>
          <a:p>
            <a:pPr marL="244983" indent="-238272" defTabSz="966511">
              <a:spcAft>
                <a:spcPts val="600"/>
              </a:spcAft>
              <a:buFont typeface="+mj-lt"/>
              <a:buAutoNum type="alphaLcPeriod"/>
              <a:defRPr/>
            </a:pPr>
            <a:r>
              <a:rPr lang="en-US" dirty="0">
                <a:solidFill>
                  <a:prstClr val="black"/>
                </a:solidFill>
                <a:cs typeface="Calibri" panose="020F0502020204030204" pitchFamily="34" charset="0"/>
              </a:rPr>
              <a:t>True</a:t>
            </a:r>
          </a:p>
          <a:p>
            <a:pPr marL="244983" indent="-238272" defTabSz="966511">
              <a:spcAft>
                <a:spcPts val="600"/>
              </a:spcAft>
              <a:buFont typeface="+mj-lt"/>
              <a:buAutoNum type="alphaLcPeriod"/>
              <a:defRPr/>
            </a:pPr>
            <a:r>
              <a:rPr lang="en-US" dirty="0">
                <a:solidFill>
                  <a:prstClr val="black"/>
                </a:solidFill>
                <a:cs typeface="Calibri" panose="020F0502020204030204" pitchFamily="34" charset="0"/>
              </a:rPr>
              <a:t>False</a:t>
            </a:r>
          </a:p>
          <a:p>
            <a:pPr defTabSz="966511">
              <a:spcAft>
                <a:spcPts val="600"/>
              </a:spcAft>
              <a:defRPr/>
            </a:pPr>
            <a:r>
              <a:rPr lang="en-US" b="1" dirty="0">
                <a:solidFill>
                  <a:prstClr val="black"/>
                </a:solidFill>
              </a:rPr>
              <a:t>Answer: a. True </a:t>
            </a:r>
          </a:p>
          <a:p>
            <a:pPr defTabSz="966511">
              <a:spcAft>
                <a:spcPts val="600"/>
              </a:spcAft>
              <a:defRPr/>
            </a:pPr>
            <a:r>
              <a:rPr lang="en-US" dirty="0">
                <a:solidFill>
                  <a:prstClr val="black"/>
                </a:solidFill>
              </a:rPr>
              <a:t>Advance directives most often include a health care proxy (durable power of attorney) and a living will. Talking with your family, friends, and health care providers about your wishes is important, but these legal documents ensure that your wishes are followed. It’s better to think about these important decisions before you’re ill or a crisis occurs. </a:t>
            </a:r>
          </a:p>
          <a:p>
            <a:pPr marL="171450" indent="-171450" defTabSz="966511">
              <a:spcAft>
                <a:spcPts val="600"/>
              </a:spcAft>
              <a:buFont typeface="Wingdings" panose="05000000000000000000" pitchFamily="2" charset="2"/>
              <a:buChar char="§"/>
              <a:defRPr/>
            </a:pPr>
            <a:r>
              <a:rPr lang="en-US" dirty="0">
                <a:solidFill>
                  <a:prstClr val="black"/>
                </a:solidFill>
              </a:rPr>
              <a:t>A health care proxy (sometimes called a durable power of attorney for health care) is used to name the person you wish to make health care decisions for you if you aren’t able to make them yourself. Having a health care proxy is important because if you suddenly aren’t able to make your own health care decisions, someone you trust will be able to make these decisions for you.</a:t>
            </a:r>
          </a:p>
          <a:p>
            <a:pPr marL="171450" indent="-171450" defTabSz="966511">
              <a:spcAft>
                <a:spcPts val="600"/>
              </a:spcAft>
              <a:buFont typeface="Wingdings" panose="05000000000000000000" pitchFamily="2" charset="2"/>
              <a:buChar char="§"/>
              <a:defRPr/>
            </a:pPr>
            <a:r>
              <a:rPr lang="en-US" dirty="0">
                <a:solidFill>
                  <a:prstClr val="black"/>
                </a:solidFill>
              </a:rPr>
              <a:t>A living will is another way to make sure your voice is heard. It states which medical treatment(s) you’ll accept or refuse if your life is threatened. For example, dialysis for kidney failure, a breathing machine if you can’t breathe on your own, cardiopulmonary resuscitation if your heart and breathing stop, or tube feeding if you can no longer eat.</a:t>
            </a:r>
          </a:p>
          <a:p>
            <a:pPr defTabSz="966511">
              <a:spcAft>
                <a:spcPts val="600"/>
              </a:spcAft>
              <a:defRPr/>
            </a:pPr>
            <a:endParaRPr lang="en-US" dirty="0">
              <a:solidFill>
                <a:prstClr val="black"/>
              </a:solidFill>
            </a:endParaRPr>
          </a:p>
        </p:txBody>
      </p:sp>
    </p:spTree>
    <p:extLst>
      <p:ext uri="{BB962C8B-B14F-4D97-AF65-F5344CB8AC3E}">
        <p14:creationId xmlns:p14="http://schemas.microsoft.com/office/powerpoint/2010/main" val="2711203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spcBef>
                <a:spcPts val="617"/>
              </a:spcBef>
            </a:pPr>
            <a:r>
              <a:rPr lang="en-US" b="1" dirty="0">
                <a:latin typeface="Calibri "/>
                <a:cs typeface="Arial" panose="020B0604020202020204" pitchFamily="34" charset="0"/>
              </a:rPr>
              <a:t>Presenter Notes</a:t>
            </a:r>
          </a:p>
          <a:p>
            <a:pPr defTabSz="966511">
              <a:spcBef>
                <a:spcPts val="617"/>
              </a:spcBef>
              <a:defRPr/>
            </a:pPr>
            <a:r>
              <a:rPr lang="en-US" dirty="0">
                <a:latin typeface="Calibri "/>
                <a:ea typeface="Calibri" panose="020F0502020204030204" pitchFamily="34" charset="0"/>
                <a:cs typeface="Arial" panose="020B0604020202020204" pitchFamily="34" charset="0"/>
              </a:rPr>
              <a:t>This slide (and the two that follow) provides information about additional resources and products. You may want to highlight those that are most relevant to your audience.</a:t>
            </a:r>
          </a:p>
          <a:p>
            <a:pPr defTabSz="966511">
              <a:spcBef>
                <a:spcPts val="617"/>
              </a:spcBef>
              <a:defRPr/>
            </a:pPr>
            <a:r>
              <a:rPr lang="en-US" i="1" dirty="0">
                <a:latin typeface="Calibri "/>
                <a:ea typeface="Calibri" panose="020F0502020204030204" pitchFamily="34" charset="0"/>
                <a:cs typeface="Arial" panose="020B0604020202020204" pitchFamily="34" charset="0"/>
              </a:rPr>
              <a:t>Continued on next slide.</a:t>
            </a:r>
            <a:endParaRPr lang="en-US" dirty="0">
              <a:latin typeface="Calibri "/>
              <a:ea typeface="Calibri" panose="020F0502020204030204" pitchFamily="34" charset="0"/>
              <a:cs typeface="Arial" panose="020B0604020202020204" pitchFamily="34" charset="0"/>
            </a:endParaRPr>
          </a:p>
          <a:p>
            <a:pPr defTabSz="966511">
              <a:spcBef>
                <a:spcPts val="604"/>
              </a:spcBef>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35112737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spcAft>
                <a:spcPts val="600"/>
              </a:spcAft>
            </a:pPr>
            <a:r>
              <a:rPr lang="en-US" b="1" dirty="0"/>
              <a:t>Presenter Notes </a:t>
            </a:r>
            <a:endParaRPr lang="en-US" b="0" dirty="0"/>
          </a:p>
          <a:p>
            <a:pPr defTabSz="966511">
              <a:spcAft>
                <a:spcPts val="600"/>
              </a:spcAft>
              <a:defRPr/>
            </a:pPr>
            <a:r>
              <a:rPr lang="en-US" i="1" dirty="0">
                <a:ea typeface="Calibri" panose="020F0502020204030204" pitchFamily="34" charset="0"/>
              </a:rPr>
              <a:t>Go to next slide for selected Medicare products.</a:t>
            </a:r>
            <a:endParaRPr lang="en-US" dirty="0">
              <a:ea typeface="Calibri" panose="020F0502020204030204" pitchFamily="34" charset="0"/>
            </a:endParaRPr>
          </a:p>
          <a:p>
            <a:pPr>
              <a:spcAft>
                <a:spcPts val="600"/>
              </a:spcAft>
            </a:pPr>
            <a:endParaRPr lang="en-US" b="1" dirty="0"/>
          </a:p>
          <a:p>
            <a:pPr>
              <a:spcAft>
                <a:spcPts val="600"/>
              </a:spcAft>
            </a:pPr>
            <a:endParaRPr lang="en-US" b="1" dirty="0"/>
          </a:p>
        </p:txBody>
      </p:sp>
    </p:spTree>
    <p:extLst>
      <p:ext uri="{BB962C8B-B14F-4D97-AF65-F5344CB8AC3E}">
        <p14:creationId xmlns:p14="http://schemas.microsoft.com/office/powerpoint/2010/main" val="15084704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1" dirty="0"/>
          </a:p>
          <a:p>
            <a:pPr marL="365799" lvl="1" indent="-122493" defTabSz="966511">
              <a:spcBef>
                <a:spcPts val="634"/>
              </a:spcBef>
              <a:buFont typeface="Wingdings" pitchFamily="2" charset="2"/>
              <a:buChar char="§"/>
              <a:defRPr/>
            </a:pPr>
            <a:endParaRPr lang="en-US" b="0" dirty="0"/>
          </a:p>
        </p:txBody>
      </p:sp>
    </p:spTree>
    <p:extLst>
      <p:ext uri="{BB962C8B-B14F-4D97-AF65-F5344CB8AC3E}">
        <p14:creationId xmlns:p14="http://schemas.microsoft.com/office/powerpoint/2010/main" val="37929005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0" dirty="0"/>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b="0" dirty="0"/>
          </a:p>
        </p:txBody>
      </p:sp>
    </p:spTree>
    <p:extLst>
      <p:ext uri="{BB962C8B-B14F-4D97-AF65-F5344CB8AC3E}">
        <p14:creationId xmlns:p14="http://schemas.microsoft.com/office/powerpoint/2010/main" val="160691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Aft>
                <a:spcPts val="600"/>
              </a:spcAft>
              <a:defRPr/>
            </a:pPr>
            <a:r>
              <a:rPr lang="en-US" b="1" dirty="0">
                <a:solidFill>
                  <a:prstClr val="black"/>
                </a:solidFill>
                <a:latin typeface="Calibri "/>
              </a:rPr>
              <a:t>This slide has animation.</a:t>
            </a:r>
            <a:endParaRPr lang="en-US" dirty="0">
              <a:solidFill>
                <a:prstClr val="black"/>
              </a:solidFill>
              <a:latin typeface="Calibri "/>
            </a:endParaRPr>
          </a:p>
          <a:p>
            <a:pPr defTabSz="966511">
              <a:spcAft>
                <a:spcPts val="600"/>
              </a:spcAft>
              <a:defRPr/>
            </a:pPr>
            <a:r>
              <a:rPr lang="en-US" b="1" dirty="0">
                <a:solidFill>
                  <a:prstClr val="black"/>
                </a:solidFill>
                <a:latin typeface="Calibri "/>
              </a:rPr>
              <a:t>Presenter Notes</a:t>
            </a:r>
          </a:p>
          <a:p>
            <a:pPr defTabSz="966511">
              <a:spcAft>
                <a:spcPts val="600"/>
              </a:spcAft>
              <a:defRPr/>
            </a:pPr>
            <a:r>
              <a:rPr lang="en-US" dirty="0">
                <a:solidFill>
                  <a:prstClr val="black"/>
                </a:solidFill>
                <a:latin typeface="Calibri "/>
              </a:rPr>
              <a:t>No matter how you get Medicare, you have rights and protections that: </a:t>
            </a:r>
          </a:p>
          <a:p>
            <a:pPr marL="114300" indent="-114300" defTabSz="966511">
              <a:spcAft>
                <a:spcPts val="600"/>
              </a:spcAft>
              <a:buFont typeface="Wingdings" panose="05000000000000000000" pitchFamily="2" charset="2"/>
              <a:buChar char="§"/>
              <a:defRPr/>
            </a:pPr>
            <a:r>
              <a:rPr lang="en-US" dirty="0">
                <a:solidFill>
                  <a:prstClr val="black"/>
                </a:solidFill>
                <a:latin typeface="Calibri "/>
              </a:rPr>
              <a:t>Provide for your safety when you get health care.</a:t>
            </a:r>
          </a:p>
          <a:p>
            <a:pPr marL="114300" indent="-114300" defTabSz="966511">
              <a:spcAft>
                <a:spcPts val="600"/>
              </a:spcAft>
              <a:buFont typeface="Wingdings" panose="05000000000000000000" pitchFamily="2" charset="2"/>
              <a:buChar char="§"/>
              <a:defRPr/>
            </a:pPr>
            <a:r>
              <a:rPr lang="en-US" dirty="0">
                <a:solidFill>
                  <a:prstClr val="black"/>
                </a:solidFill>
                <a:latin typeface="Calibri "/>
              </a:rPr>
              <a:t>Ensure you get the health care services the law says you can get.</a:t>
            </a:r>
          </a:p>
          <a:p>
            <a:pPr marL="114300" indent="-114300" defTabSz="966511">
              <a:spcAft>
                <a:spcPts val="600"/>
              </a:spcAft>
              <a:buFont typeface="Wingdings" panose="05000000000000000000" pitchFamily="2" charset="2"/>
              <a:buChar char="§"/>
              <a:defRPr/>
            </a:pPr>
            <a:r>
              <a:rPr lang="en-US" dirty="0">
                <a:solidFill>
                  <a:prstClr val="black"/>
                </a:solidFill>
                <a:latin typeface="Calibri "/>
              </a:rPr>
              <a:t>Shield you against unethical practices.</a:t>
            </a:r>
          </a:p>
          <a:p>
            <a:pPr marL="114300" indent="-114300" defTabSz="966511">
              <a:spcAft>
                <a:spcPts val="600"/>
              </a:spcAft>
              <a:buFont typeface="Wingdings" panose="05000000000000000000" pitchFamily="2" charset="2"/>
              <a:buChar char="§"/>
              <a:defRPr/>
            </a:pPr>
            <a:r>
              <a:rPr lang="en-US" dirty="0">
                <a:solidFill>
                  <a:prstClr val="black"/>
                </a:solidFill>
                <a:latin typeface="Calibri "/>
              </a:rPr>
              <a:t>Safeguard your privacy.</a:t>
            </a:r>
          </a:p>
          <a:p>
            <a:pPr defTabSz="966511">
              <a:spcAft>
                <a:spcPts val="600"/>
              </a:spcAft>
              <a:defRPr/>
            </a:pPr>
            <a:endParaRPr lang="en-US" dirty="0">
              <a:solidFill>
                <a:prstClr val="black"/>
              </a:solidFill>
              <a:latin typeface="Calibri "/>
            </a:endParaRPr>
          </a:p>
        </p:txBody>
      </p:sp>
    </p:spTree>
    <p:extLst>
      <p:ext uri="{BB962C8B-B14F-4D97-AF65-F5344CB8AC3E}">
        <p14:creationId xmlns:p14="http://schemas.microsoft.com/office/powerpoint/2010/main" val="3603613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365799" lvl="1" indent="-122493" defTabSz="966511">
              <a:spcBef>
                <a:spcPts val="634"/>
              </a:spcBef>
              <a:buFont typeface="Wingdings" pitchFamily="2" charset="2"/>
              <a:buChar char="§"/>
              <a:defRPr/>
            </a:pPr>
            <a:endParaRPr lang="en-US" b="0" dirty="0"/>
          </a:p>
        </p:txBody>
      </p:sp>
    </p:spTree>
    <p:extLst>
      <p:ext uri="{BB962C8B-B14F-4D97-AF65-F5344CB8AC3E}">
        <p14:creationId xmlns:p14="http://schemas.microsoft.com/office/powerpoint/2010/main" val="593125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a:t>Presenter Notes</a:t>
            </a:r>
          </a:p>
          <a:p>
            <a:pPr defTabSz="966511">
              <a:spcBef>
                <a:spcPts val="617"/>
              </a:spcBef>
              <a:defRPr/>
            </a:pPr>
            <a:r>
              <a:rPr lang="en-US" dirty="0"/>
              <a:t>Stay connected. Visit </a:t>
            </a:r>
            <a:r>
              <a:rPr lang="en-US" dirty="0">
                <a:hlinkClick r:id="rId3"/>
              </a:rPr>
              <a:t>CMSnationaltrainingprogram.cms.gov</a:t>
            </a:r>
            <a:r>
              <a:rPr lang="en-US" baseline="0" dirty="0"/>
              <a:t> to find NTP training materials and to subscribe to our email list. </a:t>
            </a:r>
            <a:r>
              <a:rPr lang="en-US" dirty="0"/>
              <a:t>Contact us at </a:t>
            </a:r>
            <a:r>
              <a:rPr lang="en-US" dirty="0">
                <a:hlinkClick r:id="rId4"/>
              </a:rPr>
              <a:t>training@cms.hhs.gov</a:t>
            </a:r>
            <a:r>
              <a:rPr lang="en-US" dirty="0"/>
              <a:t>. </a:t>
            </a:r>
          </a:p>
          <a:p>
            <a:pPr>
              <a:spcBef>
                <a:spcPts val="617"/>
              </a:spcBef>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7218" y="3757508"/>
            <a:ext cx="7039526" cy="5501839"/>
          </a:xfrm>
        </p:spPr>
        <p:txBody>
          <a:bodyPr/>
          <a:lstStyle/>
          <a:p>
            <a:pPr defTabSz="966511">
              <a:spcAft>
                <a:spcPts val="600"/>
              </a:spcAft>
              <a:defRPr/>
            </a:pPr>
            <a:r>
              <a:rPr lang="en-US" sz="1100" b="1" dirty="0">
                <a:solidFill>
                  <a:prstClr val="black"/>
                </a:solidFill>
                <a:latin typeface="Calibri "/>
              </a:rPr>
              <a:t>This slide has animation.</a:t>
            </a:r>
          </a:p>
          <a:p>
            <a:pPr defTabSz="966511">
              <a:spcAft>
                <a:spcPts val="600"/>
              </a:spcAft>
              <a:defRPr/>
            </a:pPr>
            <a:r>
              <a:rPr lang="en-US" sz="1100" b="1" dirty="0">
                <a:solidFill>
                  <a:prstClr val="black"/>
                </a:solidFill>
                <a:latin typeface="Calibri "/>
              </a:rPr>
              <a:t>Presenter Notes</a:t>
            </a:r>
          </a:p>
          <a:p>
            <a:pPr defTabSz="966511">
              <a:spcAft>
                <a:spcPts val="600"/>
              </a:spcAft>
              <a:defRPr/>
            </a:pPr>
            <a:r>
              <a:rPr lang="en-US" sz="1100" dirty="0">
                <a:solidFill>
                  <a:prstClr val="black"/>
                </a:solidFill>
                <a:latin typeface="Calibri "/>
              </a:rPr>
              <a:t>Everyone with Medicare has the right to be:</a:t>
            </a:r>
          </a:p>
          <a:p>
            <a:pPr marL="120813" lvl="1" indent="-120813" defTabSz="966511">
              <a:spcBef>
                <a:spcPts val="0"/>
              </a:spcBef>
              <a:spcAft>
                <a:spcPts val="600"/>
              </a:spcAft>
              <a:buFont typeface="Wingdings" panose="05000000000000000000" pitchFamily="2" charset="2"/>
              <a:buChar char="§"/>
              <a:defRPr/>
            </a:pPr>
            <a:r>
              <a:rPr lang="en-US" sz="1100" dirty="0">
                <a:solidFill>
                  <a:prstClr val="black"/>
                </a:solidFill>
                <a:latin typeface="Calibri "/>
              </a:rPr>
              <a:t>Treated with </a:t>
            </a:r>
            <a:r>
              <a:rPr lang="en-US" sz="1100" dirty="0">
                <a:latin typeface="Calibri "/>
              </a:rPr>
              <a:t>courtesy,</a:t>
            </a:r>
            <a:r>
              <a:rPr lang="en-US" sz="1100" dirty="0">
                <a:solidFill>
                  <a:srgbClr val="FF0000"/>
                </a:solidFill>
                <a:latin typeface="Calibri "/>
              </a:rPr>
              <a:t> </a:t>
            </a:r>
            <a:r>
              <a:rPr lang="en-US" sz="1100" dirty="0">
                <a:solidFill>
                  <a:prstClr val="black"/>
                </a:solidFill>
                <a:latin typeface="Calibri "/>
              </a:rPr>
              <a:t>dignity and respect at all times</a:t>
            </a:r>
          </a:p>
          <a:p>
            <a:pPr marL="120813" lvl="1" indent="-120813" defTabSz="957646">
              <a:spcBef>
                <a:spcPts val="0"/>
              </a:spcBef>
              <a:spcAft>
                <a:spcPts val="600"/>
              </a:spcAft>
              <a:buFont typeface="Wingdings" panose="05000000000000000000" pitchFamily="2" charset="2"/>
              <a:buChar char="§"/>
              <a:defRPr/>
            </a:pPr>
            <a:r>
              <a:rPr lang="en-US" sz="1100" dirty="0">
                <a:solidFill>
                  <a:prstClr val="black"/>
                </a:solidFill>
                <a:latin typeface="Calibri "/>
              </a:rPr>
              <a:t>Protected from discrimination</a:t>
            </a:r>
          </a:p>
          <a:p>
            <a:pPr marL="120813" lvl="1" indent="-120813" defTabSz="957646">
              <a:spcBef>
                <a:spcPts val="0"/>
              </a:spcBef>
              <a:spcAft>
                <a:spcPts val="600"/>
              </a:spcAft>
              <a:buFont typeface="Wingdings" panose="05000000000000000000" pitchFamily="2" charset="2"/>
              <a:buChar char="§"/>
              <a:defRPr/>
            </a:pPr>
            <a:r>
              <a:rPr lang="en-US" sz="1100" dirty="0">
                <a:solidFill>
                  <a:prstClr val="black"/>
                </a:solidFill>
                <a:latin typeface="Calibri "/>
              </a:rPr>
              <a:t>Given Medicare information in an accessible format</a:t>
            </a:r>
          </a:p>
          <a:p>
            <a:pPr defTabSz="957646">
              <a:spcAft>
                <a:spcPts val="600"/>
              </a:spcAft>
              <a:defRPr/>
            </a:pPr>
            <a:r>
              <a:rPr lang="en-US" sz="1100" dirty="0">
                <a:solidFill>
                  <a:prstClr val="black"/>
                </a:solidFill>
                <a:latin typeface="Calibri "/>
              </a:rPr>
              <a:t>If you think you haven’t been treated fairly for any of these reasons, call the U.S. Department of Health &amp; Human Services (HHS), Office for Civil Rights (OCR), at 1-800-368-1019 (TTY: 1-800-537-7697). For more information, visit </a:t>
            </a:r>
            <a:r>
              <a:rPr lang="en-US" sz="1100" dirty="0">
                <a:solidFill>
                  <a:prstClr val="black"/>
                </a:solidFill>
                <a:latin typeface="Calibri "/>
                <a:hlinkClick r:id="rId3"/>
              </a:rPr>
              <a:t>HHS.gov/ocr</a:t>
            </a:r>
            <a:r>
              <a:rPr lang="en-US" sz="1100" dirty="0">
                <a:solidFill>
                  <a:prstClr val="black"/>
                </a:solidFill>
                <a:latin typeface="Calibri "/>
              </a:rPr>
              <a:t>. </a:t>
            </a:r>
          </a:p>
          <a:p>
            <a:pPr defTabSz="957646">
              <a:spcAft>
                <a:spcPts val="600"/>
              </a:spcAft>
              <a:defRPr/>
            </a:pPr>
            <a:r>
              <a:rPr lang="en-US" sz="1100" dirty="0">
                <a:solidFill>
                  <a:prstClr val="black"/>
                </a:solidFill>
                <a:latin typeface="Calibri "/>
              </a:rPr>
              <a:t>You can also call 1-800-MEDICARE (1-800-633-4227) (TTY: 1-877-486-2048), with a question or complaint. If you’ve already called but still need help, ask the 1-800-MEDICARE representative to send your question or complaint to the Medicare Beneficiary Ombudsman. The Medicare Beneficiary Ombudsman helps you and your representatives with questions and complaints and makes sure Medicare information is available to you. You can also provide feedback to the Ombudsman to help improve your experiences with Medicare. Visit </a:t>
            </a:r>
            <a:r>
              <a:rPr lang="en-US" sz="1100" dirty="0">
                <a:solidFill>
                  <a:prstClr val="black"/>
                </a:solidFill>
                <a:latin typeface="Calibri "/>
                <a:hlinkClick r:id="rId4"/>
              </a:rPr>
              <a:t>Medicare.gov/basics/your-medicare-rights/get-help-with-your-rights-protections</a:t>
            </a:r>
            <a:r>
              <a:rPr lang="en-US" sz="1100" dirty="0">
                <a:solidFill>
                  <a:prstClr val="black"/>
                </a:solidFill>
                <a:latin typeface="Calibri "/>
              </a:rPr>
              <a:t> to learn more. </a:t>
            </a:r>
          </a:p>
          <a:p>
            <a:pPr marL="0" lvl="1" defTabSz="957646">
              <a:spcBef>
                <a:spcPts val="0"/>
              </a:spcBef>
              <a:spcAft>
                <a:spcPts val="600"/>
              </a:spcAft>
              <a:defRPr/>
            </a:pPr>
            <a:r>
              <a:rPr lang="en-US" sz="1100" dirty="0">
                <a:solidFill>
                  <a:prstClr val="black"/>
                </a:solidFill>
                <a:latin typeface="Calibri "/>
              </a:rPr>
              <a:t>Medicare provides free auxiliary aids and services including information in accessible formats like braille, large print, data and audio files, relay services and TTY communications. Visit </a:t>
            </a:r>
            <a:r>
              <a:rPr lang="en-US" sz="1100" dirty="0">
                <a:solidFill>
                  <a:prstClr val="black"/>
                </a:solidFill>
                <a:latin typeface="Calibri "/>
                <a:hlinkClick r:id="rId5"/>
              </a:rPr>
              <a:t>Medicare.gov/about-us/nondiscrimination/accessibility-nondiscrimination</a:t>
            </a:r>
            <a:r>
              <a:rPr lang="en-US" sz="1100" dirty="0">
                <a:solidFill>
                  <a:prstClr val="black"/>
                </a:solidFill>
                <a:latin typeface="Calibri "/>
              </a:rPr>
              <a:t> to view “Medicare’s Accessibility &amp; Nondiscrimination Notice.” </a:t>
            </a:r>
          </a:p>
          <a:p>
            <a:pPr marL="0" lvl="1" defTabSz="957646">
              <a:spcBef>
                <a:spcPts val="0"/>
              </a:spcBef>
              <a:spcAft>
                <a:spcPts val="600"/>
              </a:spcAft>
              <a:defRPr/>
            </a:pPr>
            <a:r>
              <a:rPr lang="en-US" sz="1100" dirty="0">
                <a:solidFill>
                  <a:prstClr val="black"/>
                </a:solidFill>
                <a:latin typeface="Calibri "/>
              </a:rPr>
              <a:t>CMS doesn’t exclude, deny benefits to, or otherwise discriminate against any person on the basis of race, color, national origin, disability, sex, or age in admission to, participation in, or receipt of the services and benefits under any of its programs and activities, whether carried out by CMS directly or through a contractor or any other entity with which CMS arranges to carry out its programs and activities. These protections are generally limited to complaints of discrimination filed against providers of health care and social services who get federal financial assistance.</a:t>
            </a:r>
          </a:p>
        </p:txBody>
      </p:sp>
    </p:spTree>
    <p:extLst>
      <p:ext uri="{BB962C8B-B14F-4D97-AF65-F5344CB8AC3E}">
        <p14:creationId xmlns:p14="http://schemas.microsoft.com/office/powerpoint/2010/main" val="60706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7682" y="3757508"/>
            <a:ext cx="7049372" cy="5579977"/>
          </a:xfrm>
        </p:spPr>
        <p:txBody>
          <a:bodyPr/>
          <a:lstStyle/>
          <a:p>
            <a:pPr defTabSz="966511">
              <a:spcAft>
                <a:spcPts val="600"/>
              </a:spcAft>
              <a:defRPr/>
            </a:pPr>
            <a:r>
              <a:rPr lang="en-US" b="1" dirty="0">
                <a:solidFill>
                  <a:prstClr val="black"/>
                </a:solidFill>
                <a:latin typeface="Calibri "/>
              </a:rPr>
              <a:t>This slide has animation.</a:t>
            </a:r>
            <a:endParaRPr lang="en-US" dirty="0">
              <a:solidFill>
                <a:prstClr val="black"/>
              </a:solidFill>
              <a:latin typeface="Calibri "/>
            </a:endParaRPr>
          </a:p>
          <a:p>
            <a:pPr defTabSz="966511">
              <a:spcAft>
                <a:spcPts val="600"/>
              </a:spcAft>
              <a:defRPr/>
            </a:pPr>
            <a:r>
              <a:rPr lang="en-US" b="1" dirty="0">
                <a:solidFill>
                  <a:prstClr val="black"/>
                </a:solidFill>
                <a:latin typeface="Calibri "/>
              </a:rPr>
              <a:t>Presenter Notes</a:t>
            </a:r>
          </a:p>
          <a:p>
            <a:pPr defTabSz="966511">
              <a:spcAft>
                <a:spcPts val="600"/>
              </a:spcAft>
              <a:defRPr/>
            </a:pPr>
            <a:r>
              <a:rPr lang="en-US" dirty="0">
                <a:solidFill>
                  <a:prstClr val="black"/>
                </a:solidFill>
                <a:latin typeface="Calibri "/>
              </a:rPr>
              <a:t>You have the right to:</a:t>
            </a:r>
            <a:endParaRPr lang="en-US" dirty="0">
              <a:solidFill>
                <a:prstClr val="black"/>
              </a:solidFill>
              <a:latin typeface="Calibri "/>
              <a:cs typeface="Calibri"/>
            </a:endParaRPr>
          </a:p>
          <a:p>
            <a:pPr marL="122493" lvl="1" indent="-119136" defTabSz="966511">
              <a:spcBef>
                <a:spcPts val="0"/>
              </a:spcBef>
              <a:spcAft>
                <a:spcPts val="600"/>
              </a:spcAft>
              <a:buFont typeface="Wingdings" panose="05000000000000000000" pitchFamily="2" charset="2"/>
              <a:buChar char="§"/>
              <a:defRPr/>
            </a:pPr>
            <a:r>
              <a:rPr lang="en-US" b="1" dirty="0">
                <a:solidFill>
                  <a:prstClr val="black"/>
                </a:solidFill>
                <a:latin typeface="Calibri "/>
              </a:rPr>
              <a:t>Have your personal and health information kept private</a:t>
            </a:r>
          </a:p>
          <a:p>
            <a:pPr marL="244983" lvl="2" indent="-122493" defTabSz="966511">
              <a:spcBef>
                <a:spcPts val="0"/>
              </a:spcBef>
              <a:spcAft>
                <a:spcPts val="600"/>
              </a:spcAft>
              <a:buSzTx/>
              <a:buFont typeface="Arial" panose="020B0604020202020204" pitchFamily="34" charset="0"/>
              <a:buChar char="•"/>
              <a:defRPr/>
            </a:pPr>
            <a:r>
              <a:rPr lang="en-US" dirty="0">
                <a:solidFill>
                  <a:prstClr val="black"/>
                </a:solidFill>
                <a:latin typeface="Calibri "/>
              </a:rPr>
              <a:t>Learn more about your privacy rights </a:t>
            </a:r>
          </a:p>
          <a:p>
            <a:pPr marL="360764" lvl="3" indent="-115780" defTabSz="966511">
              <a:spcBef>
                <a:spcPts val="0"/>
              </a:spcBef>
              <a:spcAft>
                <a:spcPts val="600"/>
              </a:spcAft>
              <a:buSzPct val="50000"/>
              <a:buFont typeface="Wingdings" panose="05000000000000000000" pitchFamily="2" charset="2"/>
              <a:buChar char="q"/>
              <a:defRPr/>
            </a:pPr>
            <a:r>
              <a:rPr lang="en-US" dirty="0">
                <a:solidFill>
                  <a:prstClr val="black"/>
                </a:solidFill>
                <a:latin typeface="Calibri "/>
              </a:rPr>
              <a:t>If you have Original Medicare, review the “Notice of Privacy Practices for Original Medicare” at </a:t>
            </a:r>
            <a:r>
              <a:rPr lang="en-US" dirty="0">
                <a:solidFill>
                  <a:prstClr val="black"/>
                </a:solidFill>
                <a:latin typeface="Calibri "/>
                <a:hlinkClick r:id="rId3"/>
              </a:rPr>
              <a:t>Medicare.gov/notice-of-privacy-practices-for-original-medicare</a:t>
            </a:r>
            <a:endParaRPr lang="en-US" dirty="0">
              <a:solidFill>
                <a:prstClr val="black"/>
              </a:solidFill>
              <a:latin typeface="Calibri "/>
            </a:endParaRPr>
          </a:p>
          <a:p>
            <a:pPr marL="360764" lvl="3" indent="-115780" defTabSz="966511">
              <a:spcBef>
                <a:spcPts val="0"/>
              </a:spcBef>
              <a:spcAft>
                <a:spcPts val="600"/>
              </a:spcAft>
              <a:buSzPct val="50000"/>
              <a:buFont typeface="Wingdings" panose="05000000000000000000" pitchFamily="2" charset="2"/>
              <a:buChar char="q"/>
              <a:defRPr/>
            </a:pPr>
            <a:r>
              <a:rPr lang="en-US" dirty="0">
                <a:solidFill>
                  <a:prstClr val="black"/>
                </a:solidFill>
                <a:latin typeface="Calibri "/>
              </a:rPr>
              <a:t>If you have a Medicare Advantage Plan, read your plan materials or contact your plan</a:t>
            </a:r>
          </a:p>
          <a:p>
            <a:pPr marL="122493" lvl="1" indent="-119136" defTabSz="966511">
              <a:spcBef>
                <a:spcPts val="0"/>
              </a:spcBef>
              <a:spcAft>
                <a:spcPts val="600"/>
              </a:spcAft>
              <a:buFont typeface="Wingdings" panose="05000000000000000000" pitchFamily="2" charset="2"/>
              <a:buChar char="§"/>
              <a:defRPr/>
            </a:pPr>
            <a:r>
              <a:rPr lang="en-US" b="1" dirty="0">
                <a:solidFill>
                  <a:prstClr val="black"/>
                </a:solidFill>
                <a:latin typeface="Calibri "/>
              </a:rPr>
              <a:t>Get information in a way that you understand from:</a:t>
            </a:r>
          </a:p>
          <a:p>
            <a:pPr marL="244983" lvl="2" indent="-122493" defTabSz="966511">
              <a:spcBef>
                <a:spcPts val="0"/>
              </a:spcBef>
              <a:spcAft>
                <a:spcPts val="600"/>
              </a:spcAft>
              <a:buSzTx/>
              <a:buFont typeface="Arial" panose="020B0604020202020204" pitchFamily="34" charset="0"/>
              <a:buChar char="•"/>
              <a:defRPr/>
            </a:pPr>
            <a:r>
              <a:rPr lang="en-US" dirty="0">
                <a:solidFill>
                  <a:prstClr val="black"/>
                </a:solidFill>
                <a:latin typeface="Calibri "/>
              </a:rPr>
              <a:t>Medicare</a:t>
            </a:r>
          </a:p>
          <a:p>
            <a:pPr marL="244983" lvl="2" indent="-122493" defTabSz="966511">
              <a:spcBef>
                <a:spcPts val="0"/>
              </a:spcBef>
              <a:spcAft>
                <a:spcPts val="600"/>
              </a:spcAft>
              <a:buSzTx/>
              <a:buFont typeface="Arial" panose="020B0604020202020204" pitchFamily="34" charset="0"/>
              <a:buChar char="•"/>
              <a:defRPr/>
            </a:pPr>
            <a:r>
              <a:rPr lang="en-US" dirty="0">
                <a:solidFill>
                  <a:prstClr val="black"/>
                </a:solidFill>
                <a:latin typeface="Calibri "/>
              </a:rPr>
              <a:t>Health care providers</a:t>
            </a:r>
          </a:p>
          <a:p>
            <a:pPr marL="244983" lvl="2" indent="-122493" defTabSz="966511">
              <a:spcBef>
                <a:spcPts val="0"/>
              </a:spcBef>
              <a:spcAft>
                <a:spcPts val="600"/>
              </a:spcAft>
              <a:buSzTx/>
              <a:buFont typeface="Arial" panose="020B0604020202020204" pitchFamily="34" charset="0"/>
              <a:buChar char="•"/>
              <a:defRPr/>
            </a:pPr>
            <a:r>
              <a:rPr lang="en-US" dirty="0">
                <a:solidFill>
                  <a:prstClr val="black"/>
                </a:solidFill>
                <a:latin typeface="Calibri "/>
              </a:rPr>
              <a:t>Medicare contractors</a:t>
            </a:r>
          </a:p>
          <a:p>
            <a:pPr marL="122493" lvl="1" indent="-119136" defTabSz="966511">
              <a:spcBef>
                <a:spcPts val="0"/>
              </a:spcBef>
              <a:spcAft>
                <a:spcPts val="600"/>
              </a:spcAft>
              <a:buFont typeface="Wingdings" panose="05000000000000000000" pitchFamily="2" charset="2"/>
              <a:buChar char="§"/>
              <a:defRPr/>
            </a:pPr>
            <a:r>
              <a:rPr lang="en-US" b="1" dirty="0">
                <a:solidFill>
                  <a:prstClr val="black"/>
                </a:solidFill>
                <a:latin typeface="Calibri "/>
              </a:rPr>
              <a:t>Get clear and simple information about:</a:t>
            </a:r>
          </a:p>
          <a:p>
            <a:pPr marL="244983" lvl="2" indent="-122493" defTabSz="966511">
              <a:spcBef>
                <a:spcPts val="0"/>
              </a:spcBef>
              <a:spcAft>
                <a:spcPts val="600"/>
              </a:spcAft>
              <a:buSzTx/>
              <a:buFont typeface="Arial" panose="020B0604020202020204" pitchFamily="34" charset="0"/>
              <a:buChar char="•"/>
              <a:defRPr/>
            </a:pPr>
            <a:r>
              <a:rPr lang="en-US" dirty="0">
                <a:solidFill>
                  <a:prstClr val="black"/>
                </a:solidFill>
                <a:latin typeface="Calibri "/>
              </a:rPr>
              <a:t>What Medicare covers</a:t>
            </a:r>
          </a:p>
          <a:p>
            <a:pPr marL="244983" lvl="2" indent="-122493" defTabSz="966511">
              <a:spcBef>
                <a:spcPts val="0"/>
              </a:spcBef>
              <a:spcAft>
                <a:spcPts val="600"/>
              </a:spcAft>
              <a:buSzTx/>
              <a:buFont typeface="Arial" panose="020B0604020202020204" pitchFamily="34" charset="0"/>
              <a:buChar char="•"/>
              <a:defRPr/>
            </a:pPr>
            <a:r>
              <a:rPr lang="en-US" dirty="0">
                <a:solidFill>
                  <a:prstClr val="black"/>
                </a:solidFill>
                <a:latin typeface="Calibri "/>
              </a:rPr>
              <a:t>What Medicare pays</a:t>
            </a:r>
          </a:p>
          <a:p>
            <a:pPr marL="244983" lvl="2" indent="-122493" defTabSz="966511">
              <a:spcBef>
                <a:spcPts val="0"/>
              </a:spcBef>
              <a:spcAft>
                <a:spcPts val="600"/>
              </a:spcAft>
              <a:buSzTx/>
              <a:buFont typeface="Arial" panose="020B0604020202020204" pitchFamily="34" charset="0"/>
              <a:buChar char="•"/>
              <a:defRPr/>
            </a:pPr>
            <a:r>
              <a:rPr lang="en-US" dirty="0">
                <a:solidFill>
                  <a:prstClr val="black"/>
                </a:solidFill>
                <a:latin typeface="Calibri "/>
              </a:rPr>
              <a:t>How much you have to pay</a:t>
            </a:r>
          </a:p>
          <a:p>
            <a:pPr marL="244983" lvl="2" indent="-122493" defTabSz="966511">
              <a:spcBef>
                <a:spcPts val="0"/>
              </a:spcBef>
              <a:spcAft>
                <a:spcPts val="600"/>
              </a:spcAft>
              <a:buSzTx/>
              <a:buFont typeface="Arial" panose="020B0604020202020204" pitchFamily="34" charset="0"/>
              <a:buChar char="•"/>
              <a:defRPr/>
            </a:pPr>
            <a:r>
              <a:rPr lang="en-US" dirty="0">
                <a:solidFill>
                  <a:prstClr val="black"/>
                </a:solidFill>
                <a:latin typeface="Calibri "/>
              </a:rPr>
              <a:t>What to do if you want to file a complaint or appeal</a:t>
            </a:r>
          </a:p>
        </p:txBody>
      </p:sp>
    </p:spTree>
    <p:extLst>
      <p:ext uri="{BB962C8B-B14F-4D97-AF65-F5344CB8AC3E}">
        <p14:creationId xmlns:p14="http://schemas.microsoft.com/office/powerpoint/2010/main" val="375265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992" y="3673284"/>
            <a:ext cx="7039526" cy="5687281"/>
          </a:xfrm>
        </p:spPr>
        <p:txBody>
          <a:bodyPr/>
          <a:lstStyle/>
          <a:p>
            <a:pPr defTabSz="966511">
              <a:spcBef>
                <a:spcPts val="617"/>
              </a:spcBef>
              <a:spcAft>
                <a:spcPts val="600"/>
              </a:spcAft>
              <a:defRPr/>
            </a:pPr>
            <a:r>
              <a:rPr lang="en-US" sz="1050" b="1" dirty="0">
                <a:solidFill>
                  <a:prstClr val="black"/>
                </a:solidFill>
              </a:rPr>
              <a:t>This slide has animation.</a:t>
            </a:r>
            <a:endParaRPr lang="en-US" sz="1050" dirty="0">
              <a:solidFill>
                <a:prstClr val="black"/>
              </a:solidFill>
            </a:endParaRPr>
          </a:p>
          <a:p>
            <a:pPr defTabSz="966511">
              <a:spcBef>
                <a:spcPts val="617"/>
              </a:spcBef>
              <a:spcAft>
                <a:spcPts val="600"/>
              </a:spcAft>
              <a:defRPr/>
            </a:pPr>
            <a:r>
              <a:rPr lang="en-US" sz="1050" b="1" dirty="0">
                <a:solidFill>
                  <a:prstClr val="black"/>
                </a:solidFill>
              </a:rPr>
              <a:t>Presenter Notes</a:t>
            </a:r>
          </a:p>
          <a:p>
            <a:pPr defTabSz="966511">
              <a:spcBef>
                <a:spcPts val="617"/>
              </a:spcBef>
              <a:spcAft>
                <a:spcPts val="600"/>
              </a:spcAft>
              <a:defRPr/>
            </a:pPr>
            <a:r>
              <a:rPr lang="en-US" sz="1050" dirty="0">
                <a:solidFill>
                  <a:prstClr val="black"/>
                </a:solidFill>
              </a:rPr>
              <a:t>You have the right to:</a:t>
            </a:r>
          </a:p>
          <a:p>
            <a:pPr marL="122493" lvl="1" indent="-122493" defTabSz="966511">
              <a:spcAft>
                <a:spcPts val="600"/>
              </a:spcAft>
              <a:buFont typeface="Wingdings" panose="05000000000000000000" pitchFamily="2" charset="2"/>
              <a:buChar char="§"/>
              <a:defRPr/>
            </a:pPr>
            <a:r>
              <a:rPr lang="en-US" sz="1050" b="1" dirty="0">
                <a:solidFill>
                  <a:prstClr val="black"/>
                </a:solidFill>
                <a:latin typeface="Calibri" panose="020F0502020204030204" pitchFamily="34" charset="0"/>
                <a:cs typeface="Calibri" panose="020F0502020204030204" pitchFamily="34" charset="0"/>
              </a:rPr>
              <a:t>Have access to doctors, specialists, and hospitals for medically necessary services.</a:t>
            </a:r>
          </a:p>
          <a:p>
            <a:pPr marL="122493" lvl="1" indent="-122493" defTabSz="966511">
              <a:spcAft>
                <a:spcPts val="600"/>
              </a:spcAft>
              <a:buFont typeface="Wingdings" panose="05000000000000000000" pitchFamily="2" charset="2"/>
              <a:buChar char="§"/>
              <a:defRPr/>
            </a:pPr>
            <a:r>
              <a:rPr lang="en-US" sz="1050" b="1" dirty="0">
                <a:solidFill>
                  <a:prstClr val="black"/>
                </a:solidFill>
                <a:latin typeface="Calibri" panose="020F0502020204030204" pitchFamily="34" charset="0"/>
                <a:cs typeface="Calibri" panose="020F0502020204030204" pitchFamily="34" charset="0"/>
              </a:rPr>
              <a:t>Learn about your treatment choices in clear language that you can understand and participate in treatment decisions. </a:t>
            </a:r>
            <a:r>
              <a:rPr lang="en-US" sz="1050" dirty="0">
                <a:solidFill>
                  <a:prstClr val="black"/>
                </a:solidFill>
                <a:latin typeface="Calibri" panose="020F0502020204030204" pitchFamily="34" charset="0"/>
                <a:cs typeface="Calibri" panose="020F0502020204030204" pitchFamily="34" charset="0"/>
              </a:rPr>
              <a:t>You have the right to participate fully in all your health care decisions. If you can’t fully participate in your treatment decisions, you can ask a family member, friend, or anyone you trust to help you make a decision about what treatment is right for you.</a:t>
            </a:r>
          </a:p>
          <a:p>
            <a:pPr marL="122493" indent="-122493" defTabSz="966511">
              <a:spcBef>
                <a:spcPts val="617"/>
              </a:spcBef>
              <a:spcAft>
                <a:spcPts val="600"/>
              </a:spcAft>
              <a:buFont typeface="Wingdings" panose="05000000000000000000" pitchFamily="2" charset="2"/>
              <a:buChar char="§"/>
              <a:defRPr/>
            </a:pPr>
            <a:r>
              <a:rPr lang="en-US" sz="1050" b="1" dirty="0">
                <a:solidFill>
                  <a:prstClr val="black"/>
                </a:solidFill>
              </a:rPr>
              <a:t>Get Medicare information and health care services in a language you understand. </a:t>
            </a:r>
            <a:r>
              <a:rPr lang="en-US" sz="1050" dirty="0">
                <a:solidFill>
                  <a:prstClr val="black"/>
                </a:solidFill>
              </a:rPr>
              <a:t>For more information about getting health care services in languages other than English, visit </a:t>
            </a:r>
            <a:r>
              <a:rPr lang="en-US" sz="1050" dirty="0">
                <a:solidFill>
                  <a:prstClr val="black"/>
                </a:solidFill>
                <a:hlinkClick r:id="rId3"/>
              </a:rPr>
              <a:t>HHS.gov/</a:t>
            </a:r>
            <a:r>
              <a:rPr lang="en-US" sz="1050" dirty="0" err="1">
                <a:solidFill>
                  <a:prstClr val="black"/>
                </a:solidFill>
                <a:hlinkClick r:id="rId3"/>
              </a:rPr>
              <a:t>ocr</a:t>
            </a:r>
            <a:r>
              <a:rPr lang="en-US" sz="1050" dirty="0">
                <a:solidFill>
                  <a:prstClr val="black"/>
                </a:solidFill>
              </a:rPr>
              <a:t>. To talk to an interpreter, call 1-800-MEDICARE </a:t>
            </a:r>
            <a:br>
              <a:rPr lang="en-US" sz="1050" dirty="0">
                <a:solidFill>
                  <a:prstClr val="black"/>
                </a:solidFill>
              </a:rPr>
            </a:br>
            <a:r>
              <a:rPr lang="en-US" sz="1050" dirty="0">
                <a:solidFill>
                  <a:prstClr val="black"/>
                </a:solidFill>
              </a:rPr>
              <a:t>(1-800-633-4227) (TTY: 1-877-486-2048).</a:t>
            </a:r>
          </a:p>
          <a:p>
            <a:pPr marL="122493" indent="-122493" defTabSz="966511">
              <a:spcBef>
                <a:spcPts val="617"/>
              </a:spcBef>
              <a:spcAft>
                <a:spcPts val="600"/>
              </a:spcAft>
              <a:buFont typeface="Wingdings" panose="05000000000000000000" pitchFamily="2" charset="2"/>
              <a:buChar char="§"/>
              <a:defRPr/>
            </a:pPr>
            <a:r>
              <a:rPr lang="en-US" sz="1050" b="1" dirty="0">
                <a:solidFill>
                  <a:prstClr val="black"/>
                </a:solidFill>
              </a:rPr>
              <a:t>Get Medicare-covered services in an emergency, when and where you need it.</a:t>
            </a:r>
          </a:p>
          <a:p>
            <a:pPr marL="244983" lvl="2" indent="-122493" defTabSz="966511">
              <a:spcAft>
                <a:spcPts val="600"/>
              </a:spcAft>
              <a:buSzTx/>
              <a:buFont typeface="Arial" panose="020B0604020202020204" pitchFamily="34" charset="0"/>
              <a:buChar char="•"/>
              <a:defRPr/>
            </a:pPr>
            <a:r>
              <a:rPr lang="en-US" sz="1050" dirty="0">
                <a:solidFill>
                  <a:prstClr val="black"/>
                </a:solidFill>
                <a:latin typeface="Calibri" panose="020F0502020204030204" pitchFamily="34" charset="0"/>
                <a:cs typeface="Calibri" panose="020F0502020204030204" pitchFamily="34" charset="0"/>
              </a:rPr>
              <a:t>If your health is in danger because you have a bad injury, sudden illness, or an illness quickly getting worse, call 911. You can get emergency care anywhere in the U.S., the District of Columbia, Puerto Rico, the U.S. Virgin Islands, Guam, American Samoa, and the Northern Mariana Islands. </a:t>
            </a:r>
          </a:p>
          <a:p>
            <a:pPr marL="244983" lvl="2" indent="-122493" defTabSz="966511">
              <a:spcAft>
                <a:spcPts val="600"/>
              </a:spcAft>
              <a:buSzTx/>
              <a:buFont typeface="Arial" panose="020B0604020202020204" pitchFamily="34" charset="0"/>
              <a:buChar char="•"/>
              <a:defRPr/>
            </a:pPr>
            <a:r>
              <a:rPr lang="en-US" sz="1050" dirty="0">
                <a:solidFill>
                  <a:prstClr val="black"/>
                </a:solidFill>
                <a:latin typeface="Calibri" panose="020F0502020204030204" pitchFamily="34" charset="0"/>
                <a:cs typeface="Calibri" panose="020F0502020204030204" pitchFamily="34" charset="0"/>
              </a:rPr>
              <a:t>Medicare Advantage Plans, other Medicare health plans, and Medicare drug plans (known as PDPs) may require prior authorization to get services. However, this doesn’t apply in an emergency situation. These plans will cover emergency services without prior authorization. You shouldn’t delay getting care in an emergency situation.</a:t>
            </a:r>
          </a:p>
          <a:p>
            <a:pPr marL="0" marR="0" lvl="0" indent="0" algn="l" defTabSz="914400" rtl="0" eaLnBrk="1" fontAlgn="auto" latinLnBrk="0" hangingPunct="1">
              <a:lnSpc>
                <a:spcPct val="100000"/>
              </a:lnSpc>
              <a:spcBef>
                <a:spcPts val="617"/>
              </a:spcBef>
              <a:spcAft>
                <a:spcPts val="600"/>
              </a:spcAft>
              <a:buClrTx/>
              <a:buSzTx/>
              <a:buFont typeface="Wingdings" panose="05000000000000000000" pitchFamily="2" charset="2"/>
              <a:buNone/>
              <a:tabLst/>
              <a:defRPr/>
            </a:pPr>
            <a:r>
              <a:rPr lang="en-US" sz="1050" dirty="0">
                <a:solidFill>
                  <a:prstClr val="black"/>
                </a:solidFill>
              </a:rPr>
              <a:t>To learn about Medicare coverage of emergency care in Original Medicare, visit </a:t>
            </a:r>
            <a:r>
              <a:rPr lang="en-US" sz="1050" u="sng" kern="100" dirty="0">
                <a:solidFill>
                  <a:srgbClr val="0563C1"/>
                </a:solidFill>
                <a:effectLst/>
                <a:ea typeface="Calibri" panose="020F0502020204030204" pitchFamily="34" charset="0"/>
                <a:hlinkClick r:id="rId4"/>
              </a:rPr>
              <a:t>Medicare.gov/coverage/emergency-department-services</a:t>
            </a:r>
            <a:r>
              <a:rPr lang="en-US" sz="1050" u="none" kern="100" dirty="0">
                <a:solidFill>
                  <a:srgbClr val="0563C1"/>
                </a:solidFill>
                <a:effectLst/>
                <a:ea typeface="Calibri" panose="020F0502020204030204" pitchFamily="34" charset="0"/>
              </a:rPr>
              <a:t> </a:t>
            </a:r>
            <a:r>
              <a:rPr lang="en-US" sz="1050" dirty="0">
                <a:solidFill>
                  <a:prstClr val="black"/>
                </a:solidFill>
              </a:rPr>
              <a:t>or call 1-800-MEDICARE (TTY: 1-877-486-2048). In a Medicare Advantage Plan, other Medicare health plan, or Medicare drug plan, review your plan materials, check your plan’s website, or contact your plan. </a:t>
            </a:r>
          </a:p>
          <a:p>
            <a:pPr>
              <a:spcBef>
                <a:spcPts val="617"/>
              </a:spcBef>
              <a:spcAft>
                <a:spcPts val="600"/>
              </a:spcAft>
              <a:defRPr/>
            </a:pPr>
            <a:r>
              <a:rPr lang="en-US" sz="1050" dirty="0">
                <a:solidFill>
                  <a:prstClr val="black"/>
                </a:solidFill>
              </a:rPr>
              <a:t>Visit </a:t>
            </a:r>
            <a:r>
              <a:rPr lang="en-US" sz="1050" dirty="0">
                <a:solidFill>
                  <a:prstClr val="black"/>
                </a:solidFill>
                <a:hlinkClick r:id="rId5"/>
              </a:rPr>
              <a:t>Medicare.gov/publications</a:t>
            </a:r>
            <a:r>
              <a:rPr lang="en-US" sz="1050" dirty="0">
                <a:solidFill>
                  <a:prstClr val="black"/>
                </a:solidFill>
              </a:rPr>
              <a:t> to read “Medicare Coverage Outside the United States” (CMS Product No. 11037).</a:t>
            </a:r>
          </a:p>
          <a:p>
            <a:pPr defTabSz="940826">
              <a:spcBef>
                <a:spcPts val="617"/>
              </a:spcBef>
              <a:spcAft>
                <a:spcPts val="600"/>
              </a:spcAft>
              <a:defRPr/>
            </a:pPr>
            <a:r>
              <a:rPr lang="en-US" sz="1050" dirty="0">
                <a:solidFill>
                  <a:prstClr val="black"/>
                </a:solidFill>
              </a:rPr>
              <a:t>For more information in languages other than English, visit </a:t>
            </a:r>
            <a:r>
              <a:rPr lang="en-US" sz="1050" dirty="0">
                <a:solidFill>
                  <a:prstClr val="black"/>
                </a:solidFill>
                <a:hlinkClick r:id="rId6"/>
              </a:rPr>
              <a:t>Medicare.gov/about-us/information-in-other-languages</a:t>
            </a:r>
            <a:r>
              <a:rPr lang="en-US" sz="1050" dirty="0">
                <a:solidFill>
                  <a:prstClr val="black"/>
                </a:solidFill>
              </a:rPr>
              <a:t> or call 1-800-MEDICARE (1-800-633-4227) (TTY: 1-877-486-2048).</a:t>
            </a:r>
          </a:p>
        </p:txBody>
      </p:sp>
    </p:spTree>
    <p:extLst>
      <p:ext uri="{BB962C8B-B14F-4D97-AF65-F5344CB8AC3E}">
        <p14:creationId xmlns:p14="http://schemas.microsoft.com/office/powerpoint/2010/main" val="21539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34926"/>
            <a:ext cx="12192000" cy="864233"/>
          </a:xfrm>
          <a:prstGeom prst="rect">
            <a:avLst/>
          </a:prstGeom>
        </p:spPr>
        <p:txBody>
          <a:bodyPr>
            <a:normAutofit/>
          </a:bodyPr>
          <a:lstStyle>
            <a:lvl1pPr>
              <a:defRPr sz="3000"/>
            </a:lvl1pPr>
          </a:lstStyle>
          <a:p>
            <a:r>
              <a:rPr lang="en-US" dirty="0"/>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10" name="Date Placeholder 9">
            <a:extLst>
              <a:ext uri="{FF2B5EF4-FFF2-40B4-BE49-F238E27FC236}">
                <a16:creationId xmlns:a16="http://schemas.microsoft.com/office/drawing/2014/main" id="{C2C647E6-9057-6CC1-55A0-61186D7BFBBD}"/>
              </a:ext>
            </a:extLst>
          </p:cNvPr>
          <p:cNvSpPr>
            <a:spLocks noGrp="1"/>
          </p:cNvSpPr>
          <p:nvPr>
            <p:ph type="dt" sz="half" idx="14"/>
          </p:nvPr>
        </p:nvSpPr>
        <p:spPr/>
        <p:txBody>
          <a:bodyPr/>
          <a:lstStyle/>
          <a:p>
            <a:pPr>
              <a:defRPr/>
            </a:pPr>
            <a:r>
              <a:rPr lang="en-US"/>
              <a:t>March 2024</a:t>
            </a:r>
            <a:endParaRPr lang="en-US" dirty="0"/>
          </a:p>
        </p:txBody>
      </p:sp>
      <p:sp>
        <p:nvSpPr>
          <p:cNvPr id="11" name="Footer Placeholder 10">
            <a:extLst>
              <a:ext uri="{FF2B5EF4-FFF2-40B4-BE49-F238E27FC236}">
                <a16:creationId xmlns:a16="http://schemas.microsoft.com/office/drawing/2014/main" id="{A6FCA329-F52D-7DB2-210F-8DA24D7EB117}"/>
              </a:ext>
            </a:extLst>
          </p:cNvPr>
          <p:cNvSpPr>
            <a:spLocks noGrp="1"/>
          </p:cNvSpPr>
          <p:nvPr>
            <p:ph type="ftr" sz="quarter" idx="15"/>
          </p:nvPr>
        </p:nvSpPr>
        <p:spPr/>
        <p:txBody>
          <a:bodyPr/>
          <a:lstStyle/>
          <a:p>
            <a:pPr>
              <a:defRPr/>
            </a:pPr>
            <a:r>
              <a:rPr lang="en-US"/>
              <a:t>Medicare Rights &amp; Protections</a:t>
            </a:r>
          </a:p>
        </p:txBody>
      </p:sp>
      <p:sp>
        <p:nvSpPr>
          <p:cNvPr id="12" name="Slide Number Placeholder 11">
            <a:extLst>
              <a:ext uri="{FF2B5EF4-FFF2-40B4-BE49-F238E27FC236}">
                <a16:creationId xmlns:a16="http://schemas.microsoft.com/office/drawing/2014/main" id="{5D51445A-928A-6019-7774-C3AA67976858}"/>
              </a:ext>
            </a:extLst>
          </p:cNvPr>
          <p:cNvSpPr>
            <a:spLocks noGrp="1"/>
          </p:cNvSpPr>
          <p:nvPr>
            <p:ph type="sldNum" sz="quarter" idx="16"/>
          </p:nvPr>
        </p:nvSpPr>
        <p:spPr/>
        <p:txBody>
          <a:bodyPr/>
          <a:lstStyle/>
          <a:p>
            <a:pPr>
              <a:defRPr/>
            </a:pPr>
            <a:fld id="{0B2D781D-8844-5940-92D1-06EF0A7F581E}" type="slidenum">
              <a:rPr lang="en-US" smtClean="0"/>
              <a:pPr>
                <a:defRPr/>
              </a:pPr>
              <a:t>‹#›</a:t>
            </a:fld>
            <a:endParaRPr lang="en-US"/>
          </a:p>
        </p:txBody>
      </p:sp>
    </p:spTree>
    <p:extLst>
      <p:ext uri="{BB962C8B-B14F-4D97-AF65-F5344CB8AC3E}">
        <p14:creationId xmlns:p14="http://schemas.microsoft.com/office/powerpoint/2010/main" val="267711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
        <p:nvSpPr>
          <p:cNvPr id="4" name="Content Placeholder 3">
            <a:extLst>
              <a:ext uri="{FF2B5EF4-FFF2-40B4-BE49-F238E27FC236}">
                <a16:creationId xmlns:a16="http://schemas.microsoft.com/office/drawing/2014/main" id="{B00236FE-51EB-882A-649D-3372B27CDCF8}"/>
              </a:ext>
            </a:extLst>
          </p:cNvPr>
          <p:cNvSpPr>
            <a:spLocks noGrp="1"/>
          </p:cNvSpPr>
          <p:nvPr>
            <p:ph sz="quarter" idx="13"/>
          </p:nvPr>
        </p:nvSpPr>
        <p:spPr>
          <a:xfrm>
            <a:off x="838200" y="1244600"/>
            <a:ext cx="10191750" cy="417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07565DF9-F3CA-7FB1-11F0-7CB3701FB290}"/>
              </a:ext>
            </a:extLst>
          </p:cNvPr>
          <p:cNvSpPr>
            <a:spLocks noGrp="1"/>
          </p:cNvSpPr>
          <p:nvPr>
            <p:ph sz="quarter" idx="14"/>
          </p:nvPr>
        </p:nvSpPr>
        <p:spPr>
          <a:xfrm>
            <a:off x="838200" y="5613400"/>
            <a:ext cx="4978400" cy="523875"/>
          </a:xfrm>
        </p:spPr>
        <p:txBody>
          <a:bodyPr/>
          <a:lstStyle/>
          <a:p>
            <a:pPr lvl="0"/>
            <a:r>
              <a:rPr lang="en-US" dirty="0"/>
              <a:t>Click to edit Master text styles</a:t>
            </a:r>
          </a:p>
        </p:txBody>
      </p:sp>
      <p:sp>
        <p:nvSpPr>
          <p:cNvPr id="8" name="Content Placeholder 6">
            <a:extLst>
              <a:ext uri="{FF2B5EF4-FFF2-40B4-BE49-F238E27FC236}">
                <a16:creationId xmlns:a16="http://schemas.microsoft.com/office/drawing/2014/main" id="{2E8809A3-2915-1114-EC4B-95AAFE0B2576}"/>
              </a:ext>
            </a:extLst>
          </p:cNvPr>
          <p:cNvSpPr>
            <a:spLocks noGrp="1"/>
          </p:cNvSpPr>
          <p:nvPr>
            <p:ph sz="quarter" idx="15"/>
          </p:nvPr>
        </p:nvSpPr>
        <p:spPr>
          <a:xfrm>
            <a:off x="6051550" y="5613400"/>
            <a:ext cx="4978400" cy="52387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1946510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5" name="Footer Placeholder 2">
            <a:extLst>
              <a:ext uri="{FF2B5EF4-FFF2-40B4-BE49-F238E27FC236}">
                <a16:creationId xmlns:a16="http://schemas.microsoft.com/office/drawing/2014/main" id="{2DF35C17-206A-4570-9BF1-BAE9F40F69BC}"/>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228452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8" name="Footer Placeholder 2">
            <a:extLst>
              <a:ext uri="{FF2B5EF4-FFF2-40B4-BE49-F238E27FC236}">
                <a16:creationId xmlns:a16="http://schemas.microsoft.com/office/drawing/2014/main" id="{39A38625-1948-41DB-8BD3-9B7154AAB269}"/>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337194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8" name="Footer Placeholder 2">
            <a:extLst>
              <a:ext uri="{FF2B5EF4-FFF2-40B4-BE49-F238E27FC236}">
                <a16:creationId xmlns:a16="http://schemas.microsoft.com/office/drawing/2014/main" id="{396C1464-4D36-4438-A716-D3F35C1AF65E}"/>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2290991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7" name="Footer Placeholder 2">
            <a:extLst>
              <a:ext uri="{FF2B5EF4-FFF2-40B4-BE49-F238E27FC236}">
                <a16:creationId xmlns:a16="http://schemas.microsoft.com/office/drawing/2014/main" id="{E350B8FA-9220-4533-A909-731CC950EE8B}"/>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2895525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1267521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March 2024</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13788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lvl1pPr>
              <a:defRPr sz="3000">
                <a:latin typeface="Arial Black" panose="020B0A04020102020204" pitchFamily="34" charset="0"/>
              </a:defRPr>
            </a:lvl1pPr>
          </a:lstStyle>
          <a:p>
            <a:r>
              <a:rPr lang="en-US" dirty="0"/>
              <a:t>Click to edit Master title style</a:t>
            </a:r>
          </a:p>
        </p:txBody>
      </p:sp>
      <p:graphicFrame>
        <p:nvGraphicFramePr>
          <p:cNvPr id="2" name="Chart 1">
            <a:extLst>
              <a:ext uri="{FF2B5EF4-FFF2-40B4-BE49-F238E27FC236}">
                <a16:creationId xmlns:a16="http://schemas.microsoft.com/office/drawing/2014/main" id="{F38C9CAA-3A13-0C40-8BAC-7E48F3C916E0}"/>
              </a:ext>
            </a:extLst>
          </p:cNvPr>
          <p:cNvGraphicFramePr/>
          <p:nvPr userDrawn="1">
            <p:extLst>
              <p:ext uri="{D42A27DB-BD31-4B8C-83A1-F6EECF244321}">
                <p14:modId xmlns:p14="http://schemas.microsoft.com/office/powerpoint/2010/main" val="377469806"/>
              </p:ext>
            </p:extLst>
          </p:nvPr>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5">
            <a:extLst>
              <a:ext uri="{FF2B5EF4-FFF2-40B4-BE49-F238E27FC236}">
                <a16:creationId xmlns:a16="http://schemas.microsoft.com/office/drawing/2014/main" id="{95C456D6-1769-4116-B3D5-8AD580DEFF02}"/>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Date Placeholder 1">
            <a:extLst>
              <a:ext uri="{FF2B5EF4-FFF2-40B4-BE49-F238E27FC236}">
                <a16:creationId xmlns:a16="http://schemas.microsoft.com/office/drawing/2014/main" id="{6A9F6C31-C81E-4C18-BD14-1B68D8294387}"/>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March 2024</a:t>
            </a:r>
          </a:p>
        </p:txBody>
      </p:sp>
      <p:sp>
        <p:nvSpPr>
          <p:cNvPr id="10" name="Footer Placeholder 2">
            <a:extLst>
              <a:ext uri="{FF2B5EF4-FFF2-40B4-BE49-F238E27FC236}">
                <a16:creationId xmlns:a16="http://schemas.microsoft.com/office/drawing/2014/main" id="{0483CD5F-681D-429D-BE60-6BFAA2D65091}"/>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107474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000">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hasCustomPrompt="1"/>
          </p:nvPr>
        </p:nvSpPr>
        <p:spPr>
          <a:xfrm>
            <a:off x="1119116" y="1180618"/>
            <a:ext cx="10050454" cy="4757195"/>
          </a:xfrm>
        </p:spPr>
        <p:txBody>
          <a:bodyPr/>
          <a:lstStyle>
            <a:lvl1pPr>
              <a:defRPr>
                <a:latin typeface="Arial" panose="020B0604020202020204" pitchFamily="34" charset="0"/>
                <a:cs typeface="Arial" panose="020B0604020202020204" pitchFamily="34" charset="0"/>
              </a:defRPr>
            </a:lvl1pPr>
            <a:lvl2pPr marL="457200" indent="-227013">
              <a:defRPr>
                <a:latin typeface="Arial" panose="020B0604020202020204" pitchFamily="34" charset="0"/>
                <a:cs typeface="Arial" panose="020B0604020202020204" pitchFamily="34" charset="0"/>
              </a:defRPr>
            </a:lvl2pPr>
            <a:lvl3pPr marL="685800" indent="-228600">
              <a:buSzPct val="50000"/>
              <a:buFont typeface="Wingdings" panose="05000000000000000000" pitchFamily="2" charset="2"/>
              <a:buChar char="q"/>
              <a:defRPr>
                <a:latin typeface="Arial" panose="020B0604020202020204" pitchFamily="34" charset="0"/>
                <a:cs typeface="Arial" panose="020B0604020202020204" pitchFamily="34" charset="0"/>
              </a:defRPr>
            </a:lvl3pPr>
            <a:lvl4pPr marL="914400" indent="-231775">
              <a:buFont typeface="Calibri" panose="020F0502020204030204" pitchFamily="34" charset="0"/>
              <a:buChar char="–"/>
              <a:defRPr>
                <a:latin typeface="Arial" panose="020B0604020202020204" pitchFamily="34" charset="0"/>
                <a:cs typeface="Arial" panose="020B0604020202020204" pitchFamily="34" charset="0"/>
              </a:defRPr>
            </a:lvl4pPr>
            <a:lvl5pPr marL="1143000" indent="-228600">
              <a:buFont typeface="Courier New" panose="02070309020205020404" pitchFamily="49" charset="0"/>
              <a:buChar char="o"/>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851B154F-1DFE-4953-A300-464698FADEAA}"/>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9" name="Footer Placeholder 2">
            <a:extLst>
              <a:ext uri="{FF2B5EF4-FFF2-40B4-BE49-F238E27FC236}">
                <a16:creationId xmlns:a16="http://schemas.microsoft.com/office/drawing/2014/main" id="{A68A7674-856B-4546-B567-F88A52581C9B}"/>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
        <p:nvSpPr>
          <p:cNvPr id="8" name="Date Placeholder 1">
            <a:extLst>
              <a:ext uri="{FF2B5EF4-FFF2-40B4-BE49-F238E27FC236}">
                <a16:creationId xmlns:a16="http://schemas.microsoft.com/office/drawing/2014/main" id="{5DE42CB4-32EF-4543-B14A-4CF42558AA39}"/>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March 2024</a:t>
            </a:r>
          </a:p>
        </p:txBody>
      </p:sp>
    </p:spTree>
    <p:custDataLst>
      <p:tags r:id="rId1"/>
    </p:custDataLst>
    <p:extLst>
      <p:ext uri="{BB962C8B-B14F-4D97-AF65-F5344CB8AC3E}">
        <p14:creationId xmlns:p14="http://schemas.microsoft.com/office/powerpoint/2010/main" val="915282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5202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March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Rights &amp; Protections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Tree>
    <p:extLst>
      <p:ext uri="{BB962C8B-B14F-4D97-AF65-F5344CB8AC3E}">
        <p14:creationId xmlns:p14="http://schemas.microsoft.com/office/powerpoint/2010/main" val="293381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75410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7265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02969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781893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6070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3791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43068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6718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36039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984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endParaRPr lang="en-US" dirty="0">
              <a:solidFill>
                <a:prstClr val="black"/>
              </a:solidFill>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March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Rights &amp; Protections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9" name="TextBox 8">
            <a:extLst>
              <a:ext uri="{FF2B5EF4-FFF2-40B4-BE49-F238E27FC236}">
                <a16:creationId xmlns:a16="http://schemas.microsoft.com/office/drawing/2014/main" id="{F65A2BB7-2D2D-4673-9910-4FEF0257EA86}"/>
              </a:ext>
            </a:extLst>
          </p:cNvPr>
          <p:cNvSpPr txBox="1"/>
          <p:nvPr userDrawn="1"/>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C3DDC8-62F3-404A-AB04-5581BB6D9FF7}"/>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7BE038CE-B2A0-43F8-8BC9-788628CF9BB5}"/>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500220A3-C683-4DA5-8A14-8622016CB822}"/>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A682FF32-39A3-4E16-AD4B-4A4A8FA1D1D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447B0F6-F0BB-4ED0-B26A-55C08A4B51C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9DE2D780-F992-446E-999C-CA503918FC1B}"/>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FB2C1336-09E4-4A49-8DAA-5C890857167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FF7EC589-4CA0-426E-9F26-549A7D4D19E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D9873F33-6BE0-47A2-ACC9-FC5274ABAAB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98525454-76AC-417C-8D97-A3EFB7502AB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A2AFE7CF-B648-4881-8D03-0604D3ADF59A}"/>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4F903FAC-346C-4500-88FD-B1345FDFBA68}"/>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1521E144-C307-4902-AD1C-259BD6BA116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9875D4F1-7FDF-490F-8CEC-1846C75F2AA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6DFAAD20-2084-4838-B14C-65F9044953C7}"/>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A26954A-5A70-4A39-AF3A-6EE32CDF4BD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userDrawn="1"/>
        </p:nvSpPr>
        <p:spPr>
          <a:xfrm>
            <a:off x="11030970"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userDrawn="1"/>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3922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61534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08149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95008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90542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4281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18912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92446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6764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15294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89742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34927"/>
            <a:ext cx="12192000" cy="894713"/>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10377668" cy="26422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8" name="Footer Placeholder 2">
            <a:extLst>
              <a:ext uri="{FF2B5EF4-FFF2-40B4-BE49-F238E27FC236}">
                <a16:creationId xmlns:a16="http://schemas.microsoft.com/office/drawing/2014/main" id="{447ED09F-A030-4FDD-9EC7-00AEF8E28393}"/>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endParaRPr lang="en-US" dirty="0"/>
          </a:p>
        </p:txBody>
      </p:sp>
      <p:sp>
        <p:nvSpPr>
          <p:cNvPr id="6" name="Text Placeholder 5">
            <a:extLst>
              <a:ext uri="{FF2B5EF4-FFF2-40B4-BE49-F238E27FC236}">
                <a16:creationId xmlns:a16="http://schemas.microsoft.com/office/drawing/2014/main" id="{80C9E3A7-4BB8-08D1-1141-9E9FBF961D5D}"/>
              </a:ext>
            </a:extLst>
          </p:cNvPr>
          <p:cNvSpPr>
            <a:spLocks noGrp="1"/>
          </p:cNvSpPr>
          <p:nvPr>
            <p:ph type="body" sz="quarter" idx="13"/>
          </p:nvPr>
        </p:nvSpPr>
        <p:spPr>
          <a:xfrm>
            <a:off x="8321675" y="1019175"/>
            <a:ext cx="3657600" cy="682625"/>
          </a:xfrm>
        </p:spPr>
        <p:txBody>
          <a:bodyPr>
            <a:noAutofit/>
          </a:bodyPr>
          <a:lstStyle>
            <a:lvl1pPr marL="0" indent="0">
              <a:buNone/>
              <a:defRPr sz="2000"/>
            </a:lvl1pPr>
            <a:lvl2pPr>
              <a:defRPr sz="2000"/>
            </a:lvl2pPr>
            <a:lvl3pPr>
              <a:defRPr sz="1800"/>
            </a:lvl3pPr>
            <a:lvl4pPr>
              <a:defRPr sz="1600"/>
            </a:lvl4pPr>
            <a:lvl5pPr>
              <a:defRPr sz="1600"/>
            </a:lvl5pPr>
          </a:lstStyle>
          <a:p>
            <a:pPr lvl="0"/>
            <a:r>
              <a:rPr lang="en-US" dirty="0"/>
              <a:t>Click to edit Master text styles</a:t>
            </a:r>
          </a:p>
        </p:txBody>
      </p:sp>
      <p:sp>
        <p:nvSpPr>
          <p:cNvPr id="11" name="Text Placeholder 10">
            <a:extLst>
              <a:ext uri="{FF2B5EF4-FFF2-40B4-BE49-F238E27FC236}">
                <a16:creationId xmlns:a16="http://schemas.microsoft.com/office/drawing/2014/main" id="{63B5F0A0-B728-B5F8-5AA5-A9EA74A425F3}"/>
              </a:ext>
            </a:extLst>
          </p:cNvPr>
          <p:cNvSpPr>
            <a:spLocks noGrp="1"/>
          </p:cNvSpPr>
          <p:nvPr>
            <p:ph type="body" sz="quarter" idx="14"/>
          </p:nvPr>
        </p:nvSpPr>
        <p:spPr>
          <a:xfrm>
            <a:off x="1076325" y="5022850"/>
            <a:ext cx="9988550" cy="815975"/>
          </a:xfrm>
        </p:spPr>
        <p:txBody>
          <a:bodyPr>
            <a:normAutofit/>
          </a:bodyPr>
          <a:lstStyle>
            <a:lvl1pPr marL="0" indent="0">
              <a:buNone/>
              <a:defRPr sz="2000"/>
            </a:lvl1pPr>
            <a:lvl2pPr marL="548640" indent="0">
              <a:buNone/>
              <a:defRPr/>
            </a:lvl2pPr>
          </a:lstStyle>
          <a:p>
            <a:pPr lvl="0"/>
            <a:r>
              <a:rPr lang="en-US" dirty="0"/>
              <a:t>Click to edit Master text styles</a:t>
            </a:r>
          </a:p>
        </p:txBody>
      </p:sp>
    </p:spTree>
    <p:custDataLst>
      <p:tags r:id="rId1"/>
    </p:custDataLst>
    <p:extLst>
      <p:ext uri="{BB962C8B-B14F-4D97-AF65-F5344CB8AC3E}">
        <p14:creationId xmlns:p14="http://schemas.microsoft.com/office/powerpoint/2010/main" val="33860503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6160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55155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59174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6498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068964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05259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1740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6367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34927"/>
            <a:ext cx="12192000" cy="940433"/>
          </a:xfrm>
          <a:prstGeom prst="rect">
            <a:avLst/>
          </a:prstGeom>
        </p:spPr>
        <p:txBody>
          <a:bodyPr>
            <a:normAutofit/>
          </a:bodyPr>
          <a:lstStyle>
            <a:lvl1pPr>
              <a:defRPr sz="3000"/>
            </a:lvl1p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86239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9261"/>
            <a:ext cx="12192000" cy="966099"/>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custDataLst>
      <p:tags r:id="rId1"/>
    </p:custDataLst>
    <p:extLst>
      <p:ext uri="{BB962C8B-B14F-4D97-AF65-F5344CB8AC3E}">
        <p14:creationId xmlns:p14="http://schemas.microsoft.com/office/powerpoint/2010/main" val="429449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9261"/>
            <a:ext cx="12192000" cy="966099"/>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
        <p:nvSpPr>
          <p:cNvPr id="4" name="Content Placeholder 3">
            <a:extLst>
              <a:ext uri="{FF2B5EF4-FFF2-40B4-BE49-F238E27FC236}">
                <a16:creationId xmlns:a16="http://schemas.microsoft.com/office/drawing/2014/main" id="{0488D46A-C6AF-ED5C-399C-F44E3F6D3F13}"/>
              </a:ext>
            </a:extLst>
          </p:cNvPr>
          <p:cNvSpPr>
            <a:spLocks noGrp="1"/>
          </p:cNvSpPr>
          <p:nvPr>
            <p:ph sz="quarter" idx="13"/>
          </p:nvPr>
        </p:nvSpPr>
        <p:spPr>
          <a:xfrm>
            <a:off x="2468563" y="1127125"/>
            <a:ext cx="7407275" cy="488950"/>
          </a:xfrm>
        </p:spPr>
        <p:txBody>
          <a:bodyPr/>
          <a:lstStyle/>
          <a:p>
            <a:pPr lvl="0"/>
            <a:r>
              <a:rPr lang="en-US" dirty="0"/>
              <a:t>Click to edit Master text styles</a:t>
            </a:r>
          </a:p>
        </p:txBody>
      </p:sp>
      <p:sp>
        <p:nvSpPr>
          <p:cNvPr id="7" name="Text Placeholder 6">
            <a:extLst>
              <a:ext uri="{FF2B5EF4-FFF2-40B4-BE49-F238E27FC236}">
                <a16:creationId xmlns:a16="http://schemas.microsoft.com/office/drawing/2014/main" id="{4A1E444D-8DA7-D547-7398-190C3E17B0EF}"/>
              </a:ext>
            </a:extLst>
          </p:cNvPr>
          <p:cNvSpPr>
            <a:spLocks noGrp="1"/>
          </p:cNvSpPr>
          <p:nvPr>
            <p:ph type="body" sz="quarter" idx="14"/>
          </p:nvPr>
        </p:nvSpPr>
        <p:spPr>
          <a:xfrm>
            <a:off x="960120" y="3952875"/>
            <a:ext cx="1833563" cy="1778000"/>
          </a:xfrm>
        </p:spPr>
        <p:txBody>
          <a:bodyPr>
            <a:normAutofit/>
          </a:bodyPr>
          <a:lstStyle>
            <a:lvl1pPr>
              <a:defRPr sz="1800"/>
            </a:lvl1pPr>
          </a:lstStyle>
          <a:p>
            <a:pPr lvl="0"/>
            <a:r>
              <a:rPr lang="en-US" dirty="0"/>
              <a:t>Click to edit Master text</a:t>
            </a:r>
          </a:p>
        </p:txBody>
      </p:sp>
      <p:sp>
        <p:nvSpPr>
          <p:cNvPr id="8" name="Text Placeholder 6">
            <a:extLst>
              <a:ext uri="{FF2B5EF4-FFF2-40B4-BE49-F238E27FC236}">
                <a16:creationId xmlns:a16="http://schemas.microsoft.com/office/drawing/2014/main" id="{88DDA869-127C-0106-2F75-45E9B162E76D}"/>
              </a:ext>
            </a:extLst>
          </p:cNvPr>
          <p:cNvSpPr>
            <a:spLocks noGrp="1"/>
          </p:cNvSpPr>
          <p:nvPr>
            <p:ph type="body" sz="quarter" idx="15"/>
          </p:nvPr>
        </p:nvSpPr>
        <p:spPr>
          <a:xfrm>
            <a:off x="3225800" y="3952875"/>
            <a:ext cx="1833563" cy="1778000"/>
          </a:xfrm>
        </p:spPr>
        <p:txBody>
          <a:bodyPr>
            <a:normAutofit/>
          </a:bodyPr>
          <a:lstStyle>
            <a:lvl1pPr>
              <a:defRPr sz="1800"/>
            </a:lvl1pPr>
          </a:lstStyle>
          <a:p>
            <a:pPr lvl="0"/>
            <a:r>
              <a:rPr lang="en-US" dirty="0"/>
              <a:t>Click to edit Master text</a:t>
            </a:r>
          </a:p>
        </p:txBody>
      </p:sp>
      <p:sp>
        <p:nvSpPr>
          <p:cNvPr id="9" name="Text Placeholder 6">
            <a:extLst>
              <a:ext uri="{FF2B5EF4-FFF2-40B4-BE49-F238E27FC236}">
                <a16:creationId xmlns:a16="http://schemas.microsoft.com/office/drawing/2014/main" id="{06D87230-20BE-CB8F-0953-93AF73BA3B53}"/>
              </a:ext>
            </a:extLst>
          </p:cNvPr>
          <p:cNvSpPr>
            <a:spLocks noGrp="1"/>
          </p:cNvSpPr>
          <p:nvPr>
            <p:ph type="body" sz="quarter" idx="16"/>
          </p:nvPr>
        </p:nvSpPr>
        <p:spPr>
          <a:xfrm>
            <a:off x="5491480" y="3952875"/>
            <a:ext cx="1833563" cy="1778000"/>
          </a:xfrm>
        </p:spPr>
        <p:txBody>
          <a:bodyPr>
            <a:normAutofit/>
          </a:bodyPr>
          <a:lstStyle>
            <a:lvl1pPr>
              <a:defRPr sz="1800"/>
            </a:lvl1pPr>
          </a:lstStyle>
          <a:p>
            <a:pPr lvl="0"/>
            <a:r>
              <a:rPr lang="en-US" dirty="0"/>
              <a:t>Click to edit Master text</a:t>
            </a:r>
          </a:p>
        </p:txBody>
      </p:sp>
      <p:sp>
        <p:nvSpPr>
          <p:cNvPr id="12" name="Text Placeholder 6">
            <a:extLst>
              <a:ext uri="{FF2B5EF4-FFF2-40B4-BE49-F238E27FC236}">
                <a16:creationId xmlns:a16="http://schemas.microsoft.com/office/drawing/2014/main" id="{99B5B1BD-A04B-2919-D3B1-281797B20B36}"/>
              </a:ext>
            </a:extLst>
          </p:cNvPr>
          <p:cNvSpPr>
            <a:spLocks noGrp="1"/>
          </p:cNvSpPr>
          <p:nvPr>
            <p:ph type="body" sz="quarter" idx="17"/>
          </p:nvPr>
        </p:nvSpPr>
        <p:spPr>
          <a:xfrm>
            <a:off x="7889240" y="3952875"/>
            <a:ext cx="1833563" cy="1778000"/>
          </a:xfrm>
        </p:spPr>
        <p:txBody>
          <a:bodyPr>
            <a:normAutofit/>
          </a:bodyPr>
          <a:lstStyle>
            <a:lvl1pPr>
              <a:defRPr sz="1800"/>
            </a:lvl1pPr>
          </a:lstStyle>
          <a:p>
            <a:pPr lvl="0"/>
            <a:r>
              <a:rPr lang="en-US" dirty="0"/>
              <a:t>Click to edit Master text</a:t>
            </a:r>
          </a:p>
        </p:txBody>
      </p:sp>
    </p:spTree>
    <p:custDataLst>
      <p:tags r:id="rId1"/>
    </p:custDataLst>
    <p:extLst>
      <p:ext uri="{BB962C8B-B14F-4D97-AF65-F5344CB8AC3E}">
        <p14:creationId xmlns:p14="http://schemas.microsoft.com/office/powerpoint/2010/main" val="41048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custDataLst>
      <p:tags r:id="rId1"/>
    </p:custDataLst>
    <p:extLst>
      <p:ext uri="{BB962C8B-B14F-4D97-AF65-F5344CB8AC3E}">
        <p14:creationId xmlns:p14="http://schemas.microsoft.com/office/powerpoint/2010/main" val="365829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
        <p:nvSpPr>
          <p:cNvPr id="4" name="Text Placeholder 3">
            <a:extLst>
              <a:ext uri="{FF2B5EF4-FFF2-40B4-BE49-F238E27FC236}">
                <a16:creationId xmlns:a16="http://schemas.microsoft.com/office/drawing/2014/main" id="{6BA59771-7BC4-3CF0-205B-52D2F3732B4E}"/>
              </a:ext>
            </a:extLst>
          </p:cNvPr>
          <p:cNvSpPr>
            <a:spLocks noGrp="1"/>
          </p:cNvSpPr>
          <p:nvPr>
            <p:ph type="body" sz="quarter" idx="13"/>
          </p:nvPr>
        </p:nvSpPr>
        <p:spPr>
          <a:xfrm>
            <a:off x="1727518" y="1443354"/>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3">
            <a:extLst>
              <a:ext uri="{FF2B5EF4-FFF2-40B4-BE49-F238E27FC236}">
                <a16:creationId xmlns:a16="http://schemas.microsoft.com/office/drawing/2014/main" id="{77F0D4B6-33B3-E28C-6DA7-07944F2660F9}"/>
              </a:ext>
            </a:extLst>
          </p:cNvPr>
          <p:cNvSpPr>
            <a:spLocks noGrp="1"/>
          </p:cNvSpPr>
          <p:nvPr>
            <p:ph type="body" sz="quarter" idx="14"/>
          </p:nvPr>
        </p:nvSpPr>
        <p:spPr>
          <a:xfrm>
            <a:off x="1727518" y="3769361"/>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Text Placeholder 3">
            <a:extLst>
              <a:ext uri="{FF2B5EF4-FFF2-40B4-BE49-F238E27FC236}">
                <a16:creationId xmlns:a16="http://schemas.microsoft.com/office/drawing/2014/main" id="{A4BA618E-7454-B13E-1DD7-519B715F1FBB}"/>
              </a:ext>
            </a:extLst>
          </p:cNvPr>
          <p:cNvSpPr>
            <a:spLocks noGrp="1"/>
          </p:cNvSpPr>
          <p:nvPr>
            <p:ph type="body" sz="quarter" idx="15"/>
          </p:nvPr>
        </p:nvSpPr>
        <p:spPr>
          <a:xfrm>
            <a:off x="7335838" y="1443353"/>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3">
            <a:extLst>
              <a:ext uri="{FF2B5EF4-FFF2-40B4-BE49-F238E27FC236}">
                <a16:creationId xmlns:a16="http://schemas.microsoft.com/office/drawing/2014/main" id="{566841DF-684B-85FF-15C2-D07AE9C1929D}"/>
              </a:ext>
            </a:extLst>
          </p:cNvPr>
          <p:cNvSpPr>
            <a:spLocks noGrp="1"/>
          </p:cNvSpPr>
          <p:nvPr>
            <p:ph type="body" sz="quarter" idx="16"/>
          </p:nvPr>
        </p:nvSpPr>
        <p:spPr>
          <a:xfrm>
            <a:off x="7335838" y="3769361"/>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834792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4.jpe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tags" Target="../tags/tag1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a:t>March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a:t>Medicare Rights &amp; Protections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34927"/>
            <a:ext cx="12192000" cy="909953"/>
          </a:xfrm>
          <a:prstGeom prst="rect">
            <a:avLst/>
          </a:prstGeom>
        </p:spPr>
        <p:txBody>
          <a:bodyPr vert="horz" lIns="91440" tIns="45720" rIns="91440" bIns="45720" rtlCol="0" anchor="ctr">
            <a:normAutofit/>
          </a:bodyPr>
          <a:lstStyle/>
          <a:p>
            <a:r>
              <a:rPr lang="en-US" dirty="0"/>
              <a:t>Click to add Head</a:t>
            </a:r>
          </a:p>
        </p:txBody>
      </p:sp>
    </p:spTree>
    <p:custDataLst>
      <p:tags r:id="rId20"/>
    </p:custDataLst>
    <p:extLst>
      <p:ext uri="{BB962C8B-B14F-4D97-AF65-F5344CB8AC3E}">
        <p14:creationId xmlns:p14="http://schemas.microsoft.com/office/powerpoint/2010/main" val="3003369814"/>
      </p:ext>
    </p:extLst>
  </p:cSld>
  <p:clrMap bg1="lt1" tx1="dk1" bg2="lt2" tx2="dk2" accent1="accent1" accent2="accent2" accent3="accent3" accent4="accent4" accent5="accent5" accent6="accent6" hlink="hlink" folHlink="folHlink"/>
  <p:sldLayoutIdLst>
    <p:sldLayoutId id="2147483702" r:id="rId1"/>
    <p:sldLayoutId id="2147483708" r:id="rId2"/>
    <p:sldLayoutId id="2147483721" r:id="rId3"/>
    <p:sldLayoutId id="2147483709" r:id="rId4"/>
    <p:sldLayoutId id="2147483710" r:id="rId5"/>
    <p:sldLayoutId id="2147483711" r:id="rId6"/>
    <p:sldLayoutId id="2147483723" r:id="rId7"/>
    <p:sldLayoutId id="2147483720" r:id="rId8"/>
    <p:sldLayoutId id="2147483724" r:id="rId9"/>
    <p:sldLayoutId id="2147483722" r:id="rId10"/>
    <p:sldLayoutId id="2147483712" r:id="rId11"/>
    <p:sldLayoutId id="2147483713" r:id="rId12"/>
    <p:sldLayoutId id="2147483714" r:id="rId13"/>
    <p:sldLayoutId id="2147483715" r:id="rId14"/>
    <p:sldLayoutId id="2147483716" r:id="rId15"/>
    <p:sldLayoutId id="2147483718" r:id="rId16"/>
    <p:sldLayoutId id="2147483670" r:id="rId17"/>
    <p:sldLayoutId id="2147483686" r:id="rId18"/>
  </p:sldLayoutIdLst>
  <p:hf hdr="0"/>
  <p:txStyles>
    <p:titleStyle>
      <a:lvl1pPr algn="ctr" defTabSz="914400" rtl="0" eaLnBrk="1" latinLnBrk="0" hangingPunct="1">
        <a:lnSpc>
          <a:spcPct val="90000"/>
        </a:lnSpc>
        <a:spcBef>
          <a:spcPct val="0"/>
        </a:spcBef>
        <a:buNone/>
        <a:defRPr sz="2800" b="0"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chemeClr val="accent1">
              <a:lumMod val="75000"/>
            </a:schemeClr>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accent1">
              <a:lumMod val="75000"/>
            </a:schemeClr>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mn-lt"/>
          <a:ea typeface="+mn-ea"/>
          <a:cs typeface="+mn-cs"/>
        </a:defRPr>
      </a:lvl3pPr>
      <a:lvl4pPr marL="164592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Rights &amp; Protections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177141702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4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5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51.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5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53.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xml"/><Relationship Id="rId1" Type="http://schemas.openxmlformats.org/officeDocument/2006/relationships/tags" Target="../tags/tag5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5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5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59.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6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61.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6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63.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6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65.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7.svg"/><Relationship Id="rId2" Type="http://schemas.openxmlformats.org/officeDocument/2006/relationships/slideLayout" Target="../slideLayouts/slideLayout4.xml"/><Relationship Id="rId1" Type="http://schemas.openxmlformats.org/officeDocument/2006/relationships/tags" Target="../tags/tag66.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67.xml"/><Relationship Id="rId5" Type="http://schemas.openxmlformats.org/officeDocument/2006/relationships/image" Target="../media/image59.sv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6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69.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70.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71.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7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7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xml"/><Relationship Id="rId1" Type="http://schemas.openxmlformats.org/officeDocument/2006/relationships/tags" Target="../tags/tag74.xml"/><Relationship Id="rId4" Type="http://schemas.openxmlformats.org/officeDocument/2006/relationships/hyperlink" Target="http://www.medicare.gov/"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2.xml"/><Relationship Id="rId1" Type="http://schemas.openxmlformats.org/officeDocument/2006/relationships/tags" Target="../tags/tag7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tags" Target="../tags/tag7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7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44.xml"/></Relationships>
</file>

<file path=ppt/slides/_rels/slide4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40.xml"/><Relationship Id="rId7"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tags" Target="../tags/tag80.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xml"/><Relationship Id="rId1" Type="http://schemas.openxmlformats.org/officeDocument/2006/relationships/tags" Target="../tags/tag8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82.xml"/><Relationship Id="rId5" Type="http://schemas.openxmlformats.org/officeDocument/2006/relationships/image" Target="../media/image60.png"/><Relationship Id="rId4" Type="http://schemas.openxmlformats.org/officeDocument/2006/relationships/hyperlink" Target="https://www.cms.gov/Medicare/Quality-Initiatives-Patient-Assessment-Instruments/OASIS/Downloads/OASISStatementofPrivacyRights.zip"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8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3.xml"/><Relationship Id="rId1" Type="http://schemas.openxmlformats.org/officeDocument/2006/relationships/tags" Target="../tags/tag8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8.xml"/><Relationship Id="rId1" Type="http://schemas.openxmlformats.org/officeDocument/2006/relationships/tags" Target="../tags/tag8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tags" Target="../tags/tag87.xml"/><Relationship Id="rId6" Type="http://schemas.openxmlformats.org/officeDocument/2006/relationships/image" Target="../media/image71.png"/><Relationship Id="rId5" Type="http://schemas.openxmlformats.org/officeDocument/2006/relationships/image" Target="../media/image64.png"/><Relationship Id="rId4" Type="http://schemas.openxmlformats.org/officeDocument/2006/relationships/hyperlink" Target="http://www.medicare.gov/"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xml"/><Relationship Id="rId1" Type="http://schemas.openxmlformats.org/officeDocument/2006/relationships/tags" Target="../tags/tag88.xml"/></Relationships>
</file>

<file path=ppt/slides/_rels/slide49.xml.rels><?xml version="1.0" encoding="UTF-8" standalone="yes"?>
<Relationships xmlns="http://schemas.openxmlformats.org/package/2006/relationships"><Relationship Id="rId8" Type="http://schemas.openxmlformats.org/officeDocument/2006/relationships/hyperlink" Target="https://ocrportal.hhs.gov/" TargetMode="External"/><Relationship Id="rId3" Type="http://schemas.openxmlformats.org/officeDocument/2006/relationships/notesSlide" Target="../notesSlides/notesSlide49.xml"/><Relationship Id="rId7" Type="http://schemas.openxmlformats.org/officeDocument/2006/relationships/image" Target="../media/image73.jpg"/><Relationship Id="rId2" Type="http://schemas.openxmlformats.org/officeDocument/2006/relationships/slideLayout" Target="../slideLayouts/slideLayout7.xml"/><Relationship Id="rId1" Type="http://schemas.openxmlformats.org/officeDocument/2006/relationships/tags" Target="../tags/tag89.xml"/><Relationship Id="rId6" Type="http://schemas.microsoft.com/office/2007/relationships/hdphoto" Target="../media/hdphoto1.wdp"/><Relationship Id="rId5" Type="http://schemas.openxmlformats.org/officeDocument/2006/relationships/image" Target="../media/image72.png"/><Relationship Id="rId4" Type="http://schemas.openxmlformats.org/officeDocument/2006/relationships/hyperlink" Target="mailto:OCRComplaint@hhs.gov" TargetMode="External"/><Relationship Id="rId9"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4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3.xml"/><Relationship Id="rId1" Type="http://schemas.openxmlformats.org/officeDocument/2006/relationships/tags" Target="../tags/tag9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8.xml"/><Relationship Id="rId1" Type="http://schemas.openxmlformats.org/officeDocument/2006/relationships/tags" Target="../tags/tag9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xml"/><Relationship Id="rId1" Type="http://schemas.openxmlformats.org/officeDocument/2006/relationships/tags" Target="../tags/tag93.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8.xml"/><Relationship Id="rId1" Type="http://schemas.openxmlformats.org/officeDocument/2006/relationships/tags" Target="../tags/tag9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56.xml.rels><?xml version="1.0" encoding="UTF-8" standalone="yes"?>
<Relationships xmlns="http://schemas.openxmlformats.org/package/2006/relationships"><Relationship Id="rId8" Type="http://schemas.openxmlformats.org/officeDocument/2006/relationships/hyperlink" Target="http://www.hhs.gov/ocr/index.html" TargetMode="External"/><Relationship Id="rId3" Type="http://schemas.openxmlformats.org/officeDocument/2006/relationships/notesSlide" Target="../notesSlides/notesSlide56.xml"/><Relationship Id="rId7" Type="http://schemas.openxmlformats.org/officeDocument/2006/relationships/hyperlink" Target="https://www.ssa.gov/" TargetMode="External"/><Relationship Id="rId2" Type="http://schemas.openxmlformats.org/officeDocument/2006/relationships/slideLayout" Target="../slideLayouts/slideLayout6.xml"/><Relationship Id="rId1" Type="http://schemas.openxmlformats.org/officeDocument/2006/relationships/tags" Target="../tags/tag96.xml"/><Relationship Id="rId6" Type="http://schemas.openxmlformats.org/officeDocument/2006/relationships/hyperlink" Target="https://www.medicare.gov/claims-appeals" TargetMode="External"/><Relationship Id="rId5" Type="http://schemas.openxmlformats.org/officeDocument/2006/relationships/hyperlink" Target="http://www.medicare.gov/" TargetMode="External"/><Relationship Id="rId4" Type="http://schemas.openxmlformats.org/officeDocument/2006/relationships/hyperlink" Target="http://www.cms.gov/" TargetMode="External"/><Relationship Id="rId9" Type="http://schemas.openxmlformats.org/officeDocument/2006/relationships/hyperlink" Target="https://www.esrdncc.org/en/ESRD-network-map/"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keproqio.com/" TargetMode="External"/><Relationship Id="rId3" Type="http://schemas.openxmlformats.org/officeDocument/2006/relationships/notesSlide" Target="../notesSlides/notesSlide57.xml"/><Relationship Id="rId7" Type="http://schemas.openxmlformats.org/officeDocument/2006/relationships/hyperlink" Target="https://www.livantaqio.com/en" TargetMode="External"/><Relationship Id="rId2" Type="http://schemas.openxmlformats.org/officeDocument/2006/relationships/slideLayout" Target="../slideLayouts/slideLayout6.xml"/><Relationship Id="rId1" Type="http://schemas.openxmlformats.org/officeDocument/2006/relationships/tags" Target="../tags/tag97.xml"/><Relationship Id="rId6" Type="http://schemas.openxmlformats.org/officeDocument/2006/relationships/hyperlink" Target="https://www.shiphelp.org/" TargetMode="External"/><Relationship Id="rId11" Type="http://schemas.openxmlformats.org/officeDocument/2006/relationships/image" Target="../media/image76.png"/><Relationship Id="rId5" Type="http://schemas.openxmlformats.org/officeDocument/2006/relationships/hyperlink" Target="https://www.medicare.gov/what-medicare-covers/what-part-a-covers/skilled-nursing-facility-rights" TargetMode="External"/><Relationship Id="rId10" Type="http://schemas.openxmlformats.org/officeDocument/2006/relationships/hyperlink" Target="https://www.cms.gov/medicare/appeals-grievances/prescription-drug/reconsiderations" TargetMode="External"/><Relationship Id="rId4" Type="http://schemas.openxmlformats.org/officeDocument/2006/relationships/hyperlink" Target="https://www.medicare.gov/basics/your-medicare-rights/get-help-with-your-rights-protections" TargetMode="External"/><Relationship Id="rId9" Type="http://schemas.openxmlformats.org/officeDocument/2006/relationships/hyperlink" Target="https://www.medicare.gov/claims-appeals/file-an-appeal/medicare-health-plan-appeals-level-2-independent-review-entity-ire"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98.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6.xml"/><Relationship Id="rId1" Type="http://schemas.openxmlformats.org/officeDocument/2006/relationships/tags" Target="../tags/tag9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46.xml"/><Relationship Id="rId4" Type="http://schemas.openxmlformats.org/officeDocument/2006/relationships/image" Target="../media/image34.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6.xml"/><Relationship Id="rId1" Type="http://schemas.openxmlformats.org/officeDocument/2006/relationships/tags" Target="../tags/tag100.xml"/></Relationships>
</file>

<file path=ppt/slides/_rels/slide6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1.xml"/><Relationship Id="rId7" Type="http://schemas.openxmlformats.org/officeDocument/2006/relationships/image" Target="../media/image72.png"/><Relationship Id="rId2" Type="http://schemas.openxmlformats.org/officeDocument/2006/relationships/slideLayout" Target="../slideLayouts/slideLayout16.xml"/><Relationship Id="rId1" Type="http://schemas.openxmlformats.org/officeDocument/2006/relationships/tags" Target="../tags/tag101.xml"/><Relationship Id="rId6" Type="http://schemas.openxmlformats.org/officeDocument/2006/relationships/hyperlink" Target="mailto:training@cms.hhs.gov" TargetMode="External"/><Relationship Id="rId5" Type="http://schemas.openxmlformats.org/officeDocument/2006/relationships/image" Target="../media/image77.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47.xml"/><Relationship Id="rId4" Type="http://schemas.openxmlformats.org/officeDocument/2006/relationships/hyperlink" Target="https://www.hhs.gov/civil-rights/filing-a-complaint/complaint-process/index.html"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Medicare Rights &amp; Protections</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9273EC-AFFE-A918-4813-D9868F7FA97B}"/>
              </a:ext>
            </a:extLst>
          </p:cNvPr>
          <p:cNvSpPr>
            <a:spLocks noGrp="1"/>
          </p:cNvSpPr>
          <p:nvPr>
            <p:ph type="title"/>
          </p:nvPr>
        </p:nvSpPr>
        <p:spPr/>
        <p:txBody>
          <a:bodyPr/>
          <a:lstStyle/>
          <a:p>
            <a:r>
              <a:rPr lang="en-US" dirty="0"/>
              <a:t>Rights for Everyone with Medicare: Grievances </a:t>
            </a:r>
          </a:p>
        </p:txBody>
      </p:sp>
      <p:sp>
        <p:nvSpPr>
          <p:cNvPr id="2" name="Content Placeholder 1">
            <a:extLst>
              <a:ext uri="{FF2B5EF4-FFF2-40B4-BE49-F238E27FC236}">
                <a16:creationId xmlns:a16="http://schemas.microsoft.com/office/drawing/2014/main" id="{7E7850D3-E52D-403B-323B-263117E6E4E5}"/>
              </a:ext>
            </a:extLst>
          </p:cNvPr>
          <p:cNvSpPr>
            <a:spLocks noGrp="1"/>
          </p:cNvSpPr>
          <p:nvPr>
            <p:ph sz="half" idx="1"/>
          </p:nvPr>
        </p:nvSpPr>
        <p:spPr>
          <a:xfrm>
            <a:off x="1119116" y="1569493"/>
            <a:ext cx="10440538" cy="4368320"/>
          </a:xfrm>
        </p:spPr>
        <p:txBody>
          <a:bodyPr/>
          <a:lstStyle/>
          <a:p>
            <a:pPr marL="0" indent="0" defTabSz="685800">
              <a:buNone/>
            </a:pPr>
            <a:r>
              <a:rPr lang="en-US" sz="2800" b="1" dirty="0">
                <a:solidFill>
                  <a:srgbClr val="00529B"/>
                </a:solidFill>
              </a:rPr>
              <a:t>You have the right to file complaints (also called grievances) about:</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rPr>
              <a:t>A doctor, hospital, or provider</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rPr>
              <a:t>Your health or drug plan</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rPr>
              <a:t>The quality of your care</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rPr>
              <a:t>Your dialysis or kidney transplant care</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rPr>
              <a:t>Durable medical equipment (DME)</a:t>
            </a:r>
            <a:endParaRPr lang="en-US" sz="2800" dirty="0">
              <a:solidFill>
                <a:srgbClr val="00529B"/>
              </a:solidFill>
            </a:endParaRPr>
          </a:p>
        </p:txBody>
      </p:sp>
      <p:sp>
        <p:nvSpPr>
          <p:cNvPr id="4" name="Slide Number Placeholder 3">
            <a:extLst>
              <a:ext uri="{FF2B5EF4-FFF2-40B4-BE49-F238E27FC236}">
                <a16:creationId xmlns:a16="http://schemas.microsoft.com/office/drawing/2014/main" id="{34A5CC26-5156-40A9-1CB4-15B15E3D93C4}"/>
              </a:ext>
            </a:extLst>
          </p:cNvPr>
          <p:cNvSpPr>
            <a:spLocks noGrp="1"/>
          </p:cNvSpPr>
          <p:nvPr>
            <p:ph type="sldNum" sz="quarter" idx="12"/>
          </p:nvPr>
        </p:nvSpPr>
        <p:spPr/>
        <p:txBody>
          <a:bodyPr/>
          <a:lstStyle/>
          <a:p>
            <a:pPr>
              <a:defRPr/>
            </a:pPr>
            <a:fld id="{11E79EF6-0C0E-43E6-8FB3-918BC522CC5A}" type="slidenum">
              <a:rPr lang="en-US" smtClean="0"/>
              <a:pPr>
                <a:defRPr/>
              </a:pPr>
              <a:t>10</a:t>
            </a:fld>
            <a:endParaRPr lang="en-US"/>
          </a:p>
        </p:txBody>
      </p:sp>
      <p:sp>
        <p:nvSpPr>
          <p:cNvPr id="6" name="Footer Placeholder 5">
            <a:extLst>
              <a:ext uri="{FF2B5EF4-FFF2-40B4-BE49-F238E27FC236}">
                <a16:creationId xmlns:a16="http://schemas.microsoft.com/office/drawing/2014/main" id="{586103DA-BD1E-B9E1-0DA9-FFDD03F863E8}"/>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7A13BFEB-B6F5-F3F6-650E-2B564BFDD99B}"/>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939576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Rights for Everyone with Medicare: Grievances </a:t>
            </a:r>
            <a:br>
              <a:rPr lang="en-US" sz="2800" dirty="0"/>
            </a:br>
            <a:r>
              <a:rPr lang="en-US" sz="2800" dirty="0"/>
              <a:t>(continued) </a:t>
            </a:r>
          </a:p>
        </p:txBody>
      </p:sp>
      <p:sp>
        <p:nvSpPr>
          <p:cNvPr id="2" name="Content Placeholder 1">
            <a:extLst>
              <a:ext uri="{FF2B5EF4-FFF2-40B4-BE49-F238E27FC236}">
                <a16:creationId xmlns:a16="http://schemas.microsoft.com/office/drawing/2014/main" id="{DBC95CF3-6707-211D-3DFE-2EB3DD998321}"/>
              </a:ext>
            </a:extLst>
          </p:cNvPr>
          <p:cNvSpPr>
            <a:spLocks noGrp="1"/>
          </p:cNvSpPr>
          <p:nvPr>
            <p:ph sz="half" idx="1"/>
          </p:nvPr>
        </p:nvSpPr>
        <p:spPr>
          <a:xfrm>
            <a:off x="5232906" y="1272017"/>
            <a:ext cx="6755387" cy="4757195"/>
          </a:xfrm>
        </p:spPr>
        <p:txBody>
          <a:bodyPr>
            <a:normAutofit/>
          </a:bodyPr>
          <a:lstStyle/>
          <a:p>
            <a:pPr marL="0" defTabSz="685800">
              <a:buNone/>
            </a:pPr>
            <a:r>
              <a:rPr lang="en-US" sz="2800" b="1" dirty="0">
                <a:solidFill>
                  <a:srgbClr val="00529B"/>
                </a:solidFill>
              </a:rPr>
              <a:t>If you’re concerned about the quality of care you’re getting:</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In Original Medicare, call the Beneficiary and Family Centered Care-Quality Improvement Organization (BFCC-QIO) in your region</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In a Medicare Advantage Plan or other Medicare health plan, or a Medicare drug plan, call the BFCC-QIO, your plan, or both</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If you have End-Stage Renal Disease (ESRD), call the ESRD network in your state</a:t>
            </a:r>
            <a:endParaRPr lang="en-US" dirty="0"/>
          </a:p>
        </p:txBody>
      </p:sp>
      <p:pic>
        <p:nvPicPr>
          <p:cNvPr id="3" name="Picture 2">
            <a:extLst>
              <a:ext uri="{FF2B5EF4-FFF2-40B4-BE49-F238E27FC236}">
                <a16:creationId xmlns:a16="http://schemas.microsoft.com/office/drawing/2014/main" id="{38E88910-2EED-4B51-86AD-C0042737E05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5013" y="1757474"/>
            <a:ext cx="4786588" cy="3192444"/>
          </a:xfrm>
          <a:prstGeom prst="rect">
            <a:avLst/>
          </a:prstGeom>
          <a:ln>
            <a:noFill/>
          </a:ln>
          <a:effectLst>
            <a:softEdge rad="127000"/>
          </a:effectLst>
        </p:spPr>
      </p:pic>
      <p:sp>
        <p:nvSpPr>
          <p:cNvPr id="8" name="Slide Number Placeholder 5">
            <a:extLst>
              <a:ext uri="{FF2B5EF4-FFF2-40B4-BE49-F238E27FC236}">
                <a16:creationId xmlns:a16="http://schemas.microsoft.com/office/drawing/2014/main" id="{66B6BB14-6CA9-4554-AD7F-F0A59FA0627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11</a:t>
            </a:fld>
            <a:endParaRPr lang="en-US"/>
          </a:p>
        </p:txBody>
      </p:sp>
      <p:sp>
        <p:nvSpPr>
          <p:cNvPr id="10" name="Footer Placeholder 2">
            <a:extLst>
              <a:ext uri="{FF2B5EF4-FFF2-40B4-BE49-F238E27FC236}">
                <a16:creationId xmlns:a16="http://schemas.microsoft.com/office/drawing/2014/main" id="{6E074374-3969-4E87-A13D-608E1BD87EBD}"/>
              </a:ext>
            </a:extLst>
          </p:cNvPr>
          <p:cNvSpPr>
            <a:spLocks noGrp="1"/>
          </p:cNvSpPr>
          <p:nvPr>
            <p:ph type="ftr" sz="quarter" idx="11"/>
          </p:nvPr>
        </p:nvSpPr>
        <p:spPr/>
        <p:txBody>
          <a:bodyPr/>
          <a:lstStyle/>
          <a:p>
            <a:r>
              <a:rPr lang="en-US" dirty="0"/>
              <a:t>Medicare Rights &amp; Protections</a:t>
            </a:r>
            <a:endParaRPr lang="en-US" sz="1200" dirty="0"/>
          </a:p>
        </p:txBody>
      </p:sp>
      <p:sp>
        <p:nvSpPr>
          <p:cNvPr id="9" name="Date Placeholder 1">
            <a:extLst>
              <a:ext uri="{FF2B5EF4-FFF2-40B4-BE49-F238E27FC236}">
                <a16:creationId xmlns:a16="http://schemas.microsoft.com/office/drawing/2014/main" id="{92D6DB99-821A-4651-A86C-329939838A5E}"/>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p>
        </p:txBody>
      </p:sp>
    </p:spTree>
    <p:custDataLst>
      <p:tags r:id="rId1"/>
    </p:custDataLst>
    <p:extLst>
      <p:ext uri="{BB962C8B-B14F-4D97-AF65-F5344CB8AC3E}">
        <p14:creationId xmlns:p14="http://schemas.microsoft.com/office/powerpoint/2010/main" val="1955437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 y="-16938"/>
            <a:ext cx="12192000" cy="965721"/>
          </a:xfrm>
        </p:spPr>
        <p:txBody>
          <a:bodyPr>
            <a:noAutofit/>
          </a:bodyPr>
          <a:lstStyle/>
          <a:p>
            <a:pPr>
              <a:lnSpc>
                <a:spcPct val="100000"/>
              </a:lnSpc>
            </a:pPr>
            <a:r>
              <a:rPr lang="en-US" dirty="0"/>
              <a:t>Beneficiary &amp; Family Centered Care-Quality Improvement Organizations (BFCC-QIO) Service Areas</a:t>
            </a:r>
          </a:p>
        </p:txBody>
      </p:sp>
      <p:graphicFrame>
        <p:nvGraphicFramePr>
          <p:cNvPr id="6" name="Table 5" descr="Chart displaying the 10 BFCC-QIO (KEPRO and Livanta) regions." title="QIO Regions"/>
          <p:cNvGraphicFramePr>
            <a:graphicFrameLocks noGrp="1"/>
          </p:cNvGraphicFramePr>
          <p:nvPr>
            <p:extLst>
              <p:ext uri="{D42A27DB-BD31-4B8C-83A1-F6EECF244321}">
                <p14:modId xmlns:p14="http://schemas.microsoft.com/office/powerpoint/2010/main" val="286395716"/>
              </p:ext>
            </p:extLst>
          </p:nvPr>
        </p:nvGraphicFramePr>
        <p:xfrm>
          <a:off x="666974" y="1023939"/>
          <a:ext cx="10686826" cy="5029200"/>
        </p:xfrm>
        <a:graphic>
          <a:graphicData uri="http://schemas.openxmlformats.org/drawingml/2006/table">
            <a:tbl>
              <a:tblPr firstRow="1" bandRow="1">
                <a:tableStyleId>{BDBED569-4797-4DF1-A0F4-6AAB3CD982D8}</a:tableStyleId>
              </a:tblPr>
              <a:tblGrid>
                <a:gridCol w="5343413">
                  <a:extLst>
                    <a:ext uri="{9D8B030D-6E8A-4147-A177-3AD203B41FA5}">
                      <a16:colId xmlns:a16="http://schemas.microsoft.com/office/drawing/2014/main" val="3201487210"/>
                    </a:ext>
                  </a:extLst>
                </a:gridCol>
                <a:gridCol w="5343413">
                  <a:extLst>
                    <a:ext uri="{9D8B030D-6E8A-4147-A177-3AD203B41FA5}">
                      <a16:colId xmlns:a16="http://schemas.microsoft.com/office/drawing/2014/main" val="249623661"/>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Bef>
                          <a:spcPts val="600"/>
                        </a:spcBef>
                      </a:pPr>
                      <a:r>
                        <a:rPr lang="en-US" sz="2400" dirty="0">
                          <a:solidFill>
                            <a:srgbClr val="00529B"/>
                          </a:solidFill>
                          <a:latin typeface="Arial" panose="020B0604020202020204" pitchFamily="34" charset="0"/>
                          <a:cs typeface="Arial" panose="020B0604020202020204" pitchFamily="34" charset="0"/>
                        </a:rPr>
                        <a:t>QIO</a:t>
                      </a:r>
                    </a:p>
                  </a:txBody>
                  <a:tcPr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Bef>
                          <a:spcPts val="600"/>
                        </a:spcBef>
                      </a:pPr>
                      <a:r>
                        <a:rPr lang="en-US" sz="2400">
                          <a:solidFill>
                            <a:srgbClr val="00529B"/>
                          </a:solidFill>
                          <a:latin typeface="Arial" panose="020B0604020202020204" pitchFamily="34" charset="0"/>
                          <a:cs typeface="Arial" panose="020B0604020202020204" pitchFamily="34" charset="0"/>
                        </a:rPr>
                        <a:t>Region</a:t>
                      </a:r>
                    </a:p>
                  </a:txBody>
                  <a:tcPr anchor="ctr"/>
                </a:tc>
                <a:extLst>
                  <a:ext uri="{0D108BD9-81ED-4DB2-BD59-A6C34878D82A}">
                    <a16:rowId xmlns:a16="http://schemas.microsoft.com/office/drawing/2014/main" val="388031015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u="none" strike="noStrike" kern="1200" baseline="0">
                          <a:solidFill>
                            <a:srgbClr val="00529B"/>
                          </a:solidFill>
                          <a:latin typeface="Arial" panose="020B0604020202020204" pitchFamily="34" charset="0"/>
                          <a:cs typeface="Arial" panose="020B0604020202020204" pitchFamily="34" charset="0"/>
                        </a:rPr>
                        <a:t>Area 1</a:t>
                      </a:r>
                      <a:r>
                        <a:rPr lang="en-US" sz="2400" b="0" u="none" strike="noStrike" kern="1200" baseline="0">
                          <a:solidFill>
                            <a:srgbClr val="00529B"/>
                          </a:solidFill>
                          <a:latin typeface="Arial" panose="020B0604020202020204" pitchFamily="34" charset="0"/>
                          <a:cs typeface="Arial" panose="020B0604020202020204" pitchFamily="34" charset="0"/>
                        </a:rPr>
                        <a:t>: KEPRO</a:t>
                      </a:r>
                      <a:endParaRPr lang="it-IT"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it-IT" sz="2400" b="0" u="none" strike="noStrike" kern="1200" baseline="0">
                          <a:solidFill>
                            <a:srgbClr val="00529B"/>
                          </a:solidFill>
                          <a:latin typeface="Arial" panose="020B0604020202020204" pitchFamily="34" charset="0"/>
                          <a:cs typeface="Arial" panose="020B0604020202020204" pitchFamily="34" charset="0"/>
                        </a:rPr>
                        <a:t>CT, ME, MA, NH, RI, VT </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6681110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u="none" strike="noStrike" kern="1200" baseline="0" dirty="0">
                          <a:solidFill>
                            <a:srgbClr val="00529B"/>
                          </a:solidFill>
                          <a:latin typeface="Arial" panose="020B0604020202020204" pitchFamily="34" charset="0"/>
                          <a:cs typeface="Arial" panose="020B0604020202020204" pitchFamily="34" charset="0"/>
                        </a:rPr>
                        <a:t>Area 2</a:t>
                      </a:r>
                      <a:r>
                        <a:rPr lang="en-US" sz="2400" b="0" u="none" strike="noStrike" kern="1200" baseline="0" dirty="0">
                          <a:solidFill>
                            <a:srgbClr val="00529B"/>
                          </a:solidFill>
                          <a:latin typeface="Arial" panose="020B0604020202020204" pitchFamily="34" charset="0"/>
                          <a:cs typeface="Arial" panose="020B0604020202020204" pitchFamily="34" charset="0"/>
                        </a:rPr>
                        <a:t>: </a:t>
                      </a:r>
                      <a:r>
                        <a:rPr lang="en-US" sz="2400" b="0" u="none" strike="noStrike" kern="1200" baseline="0" dirty="0" err="1">
                          <a:solidFill>
                            <a:srgbClr val="00529B"/>
                          </a:solidFill>
                          <a:latin typeface="Arial" panose="020B0604020202020204" pitchFamily="34" charset="0"/>
                          <a:cs typeface="Arial" panose="020B0604020202020204" pitchFamily="34" charset="0"/>
                        </a:rPr>
                        <a:t>Livanta</a:t>
                      </a:r>
                      <a:r>
                        <a:rPr lang="en-US" sz="2400" b="0" u="none" strike="noStrike" kern="1200" baseline="0" dirty="0">
                          <a:solidFill>
                            <a:srgbClr val="00529B"/>
                          </a:solidFill>
                          <a:latin typeface="Arial" panose="020B0604020202020204" pitchFamily="34" charset="0"/>
                          <a:cs typeface="Arial" panose="020B0604020202020204" pitchFamily="34" charset="0"/>
                        </a:rPr>
                        <a:t> BFCC-QIO Program</a:t>
                      </a:r>
                      <a:endParaRPr lang="en-US" sz="2400" b="0" i="0" u="none" strike="noStrike" kern="1200" baseline="0" dirty="0">
                        <a:solidFill>
                          <a:srgbClr val="00529B"/>
                        </a:solidFill>
                        <a:latin typeface="Arial" panose="020B0604020202020204" pitchFamily="34" charset="0"/>
                        <a:ea typeface="+mn-ea"/>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400" b="0" u="none" strike="noStrike" kern="1200" baseline="0">
                          <a:solidFill>
                            <a:srgbClr val="00529B"/>
                          </a:solidFill>
                          <a:latin typeface="Arial" panose="020B0604020202020204" pitchFamily="34" charset="0"/>
                          <a:cs typeface="Arial" panose="020B0604020202020204" pitchFamily="34" charset="0"/>
                        </a:rPr>
                        <a:t>NJ, NY, PR, VI </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85365361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dirty="0">
                          <a:solidFill>
                            <a:srgbClr val="00529B"/>
                          </a:solidFill>
                          <a:latin typeface="Arial" panose="020B0604020202020204" pitchFamily="34" charset="0"/>
                          <a:cs typeface="Arial" panose="020B0604020202020204" pitchFamily="34" charset="0"/>
                        </a:rPr>
                        <a:t>Area 3</a:t>
                      </a:r>
                      <a:r>
                        <a:rPr lang="en-US" sz="2400" b="0" dirty="0">
                          <a:solidFill>
                            <a:srgbClr val="00529B"/>
                          </a:solidFill>
                          <a:latin typeface="Arial" panose="020B0604020202020204" pitchFamily="34" charset="0"/>
                          <a:cs typeface="Arial" panose="020B0604020202020204" pitchFamily="34" charset="0"/>
                        </a:rPr>
                        <a:t>: </a:t>
                      </a:r>
                      <a:r>
                        <a:rPr lang="en-US" sz="2400" dirty="0" err="1">
                          <a:solidFill>
                            <a:srgbClr val="00529B"/>
                          </a:solidFill>
                          <a:latin typeface="Arial" panose="020B0604020202020204" pitchFamily="34" charset="0"/>
                          <a:cs typeface="Arial" panose="020B0604020202020204" pitchFamily="34" charset="0"/>
                        </a:rPr>
                        <a:t>Livanta</a:t>
                      </a:r>
                      <a:r>
                        <a:rPr lang="en-US" sz="2400" dirty="0">
                          <a:solidFill>
                            <a:srgbClr val="00529B"/>
                          </a:solidFill>
                          <a:latin typeface="Arial" panose="020B0604020202020204" pitchFamily="34" charset="0"/>
                          <a:cs typeface="Arial" panose="020B0604020202020204" pitchFamily="34" charset="0"/>
                        </a:rPr>
                        <a:t> BFCC-QIO Program</a:t>
                      </a:r>
                      <a:endParaRPr lang="en-US" sz="24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0">
                          <a:solidFill>
                            <a:srgbClr val="00529B"/>
                          </a:solidFill>
                          <a:latin typeface="Arial" panose="020B0604020202020204" pitchFamily="34" charset="0"/>
                          <a:cs typeface="Arial" panose="020B0604020202020204" pitchFamily="34" charset="0"/>
                        </a:rPr>
                        <a:t>DE, DC, MD, PA, VA, WV</a:t>
                      </a:r>
                      <a:endParaRPr lang="en-US" sz="240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67656011"/>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4</a:t>
                      </a:r>
                      <a:r>
                        <a:rPr lang="en-US" sz="2400" b="0">
                          <a:solidFill>
                            <a:srgbClr val="00529B"/>
                          </a:solidFill>
                          <a:latin typeface="Arial" panose="020B0604020202020204" pitchFamily="34" charset="0"/>
                          <a:cs typeface="Arial" panose="020B0604020202020204" pitchFamily="34" charset="0"/>
                        </a:rPr>
                        <a:t>: </a:t>
                      </a:r>
                      <a:r>
                        <a:rPr lang="en-US" sz="2400">
                          <a:solidFill>
                            <a:srgbClr val="00529B"/>
                          </a:solidFill>
                          <a:latin typeface="Arial" panose="020B0604020202020204" pitchFamily="34" charset="0"/>
                          <a:cs typeface="Arial" panose="020B0604020202020204" pitchFamily="34" charset="0"/>
                        </a:rPr>
                        <a:t>KEPRO</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0">
                          <a:solidFill>
                            <a:srgbClr val="00529B"/>
                          </a:solidFill>
                          <a:latin typeface="Arial" panose="020B0604020202020204" pitchFamily="34" charset="0"/>
                          <a:cs typeface="Arial" panose="020B0604020202020204" pitchFamily="34" charset="0"/>
                        </a:rPr>
                        <a:t>AL, FL, GA, KY, MS, NC, SC, TN</a:t>
                      </a:r>
                      <a:endParaRPr lang="en-US" sz="240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72438310"/>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it-IT" sz="2400" b="1" dirty="0">
                          <a:solidFill>
                            <a:srgbClr val="00529B"/>
                          </a:solidFill>
                          <a:latin typeface="Arial" panose="020B0604020202020204" pitchFamily="34" charset="0"/>
                          <a:cs typeface="Arial" panose="020B0604020202020204" pitchFamily="34" charset="0"/>
                        </a:rPr>
                        <a:t>Area 5</a:t>
                      </a:r>
                      <a:r>
                        <a:rPr lang="it-IT" sz="2400" b="0" dirty="0">
                          <a:solidFill>
                            <a:srgbClr val="00529B"/>
                          </a:solidFill>
                          <a:latin typeface="Arial" panose="020B0604020202020204" pitchFamily="34" charset="0"/>
                          <a:cs typeface="Arial" panose="020B0604020202020204" pitchFamily="34" charset="0"/>
                        </a:rPr>
                        <a:t>: </a:t>
                      </a:r>
                      <a:r>
                        <a:rPr lang="en-US" sz="2400" dirty="0" err="1">
                          <a:solidFill>
                            <a:srgbClr val="00529B"/>
                          </a:solidFill>
                          <a:latin typeface="Arial" panose="020B0604020202020204" pitchFamily="34" charset="0"/>
                          <a:cs typeface="Arial" panose="020B0604020202020204" pitchFamily="34" charset="0"/>
                        </a:rPr>
                        <a:t>Livanta</a:t>
                      </a:r>
                      <a:r>
                        <a:rPr lang="en-US" sz="2400" dirty="0">
                          <a:solidFill>
                            <a:srgbClr val="00529B"/>
                          </a:solidFill>
                          <a:latin typeface="Arial" panose="020B0604020202020204" pitchFamily="34" charset="0"/>
                          <a:cs typeface="Arial" panose="020B0604020202020204" pitchFamily="34" charset="0"/>
                        </a:rPr>
                        <a:t> BFCC-QIO Program</a:t>
                      </a:r>
                      <a:endParaRPr lang="en-US" sz="24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it-IT" sz="2400" b="0" dirty="0">
                          <a:solidFill>
                            <a:srgbClr val="00529B"/>
                          </a:solidFill>
                          <a:latin typeface="Arial" panose="020B0604020202020204" pitchFamily="34" charset="0"/>
                          <a:cs typeface="Arial" panose="020B0604020202020204" pitchFamily="34" charset="0"/>
                        </a:rPr>
                        <a:t>IL, IN, MI, MN, OH, WI</a:t>
                      </a:r>
                      <a:endParaRPr lang="en-US" sz="240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0092386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6</a:t>
                      </a:r>
                      <a:r>
                        <a:rPr lang="en-US" sz="2400" b="0">
                          <a:solidFill>
                            <a:srgbClr val="00529B"/>
                          </a:solidFill>
                          <a:latin typeface="Arial" panose="020B0604020202020204" pitchFamily="34" charset="0"/>
                          <a:cs typeface="Arial" panose="020B0604020202020204" pitchFamily="34" charset="0"/>
                        </a:rPr>
                        <a:t>: </a:t>
                      </a:r>
                      <a:r>
                        <a:rPr lang="en-US" sz="2400">
                          <a:solidFill>
                            <a:srgbClr val="00529B"/>
                          </a:solidFill>
                          <a:latin typeface="Arial" panose="020B0604020202020204" pitchFamily="34" charset="0"/>
                          <a:cs typeface="Arial" panose="020B0604020202020204" pitchFamily="34" charset="0"/>
                        </a:rPr>
                        <a:t>KEPRO</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0">
                          <a:solidFill>
                            <a:srgbClr val="00529B"/>
                          </a:solidFill>
                          <a:latin typeface="Arial" panose="020B0604020202020204" pitchFamily="34" charset="0"/>
                          <a:cs typeface="Arial" panose="020B0604020202020204" pitchFamily="34" charset="0"/>
                        </a:rPr>
                        <a:t>AR, LA, NM, OK, TX</a:t>
                      </a:r>
                      <a:endParaRPr lang="en-US" sz="240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024501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pt-BR" sz="2400" b="1">
                          <a:solidFill>
                            <a:srgbClr val="00529B"/>
                          </a:solidFill>
                          <a:latin typeface="Arial" panose="020B0604020202020204" pitchFamily="34" charset="0"/>
                          <a:cs typeface="Arial" panose="020B0604020202020204" pitchFamily="34" charset="0"/>
                        </a:rPr>
                        <a:t>Area 7</a:t>
                      </a:r>
                      <a:r>
                        <a:rPr lang="pt-BR" sz="2400" b="0">
                          <a:solidFill>
                            <a:srgbClr val="00529B"/>
                          </a:solidFill>
                          <a:latin typeface="Arial" panose="020B0604020202020204" pitchFamily="34" charset="0"/>
                          <a:cs typeface="Arial" panose="020B0604020202020204" pitchFamily="34" charset="0"/>
                        </a:rPr>
                        <a:t>: </a:t>
                      </a:r>
                      <a:r>
                        <a:rPr lang="en-US" sz="2400" b="0" u="none" strike="noStrike" kern="1200" baseline="0">
                          <a:solidFill>
                            <a:srgbClr val="00529B"/>
                          </a:solidFill>
                          <a:latin typeface="Arial" panose="020B0604020202020204" pitchFamily="34" charset="0"/>
                          <a:cs typeface="Arial" panose="020B0604020202020204" pitchFamily="34" charset="0"/>
                        </a:rPr>
                        <a:t>Livanta BFCC-QIO Program</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pt-BR" sz="2400" b="0">
                          <a:solidFill>
                            <a:srgbClr val="00529B"/>
                          </a:solidFill>
                          <a:latin typeface="Arial" panose="020B0604020202020204" pitchFamily="34" charset="0"/>
                          <a:cs typeface="Arial" panose="020B0604020202020204" pitchFamily="34" charset="0"/>
                        </a:rPr>
                        <a:t>IA, KS, MO, NE</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6088064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a:t>
                      </a:r>
                      <a:r>
                        <a:rPr lang="pl-PL" sz="2400" b="1">
                          <a:solidFill>
                            <a:srgbClr val="00529B"/>
                          </a:solidFill>
                          <a:latin typeface="Arial" panose="020B0604020202020204" pitchFamily="34" charset="0"/>
                          <a:cs typeface="Arial" panose="020B0604020202020204" pitchFamily="34" charset="0"/>
                        </a:rPr>
                        <a:t>8</a:t>
                      </a:r>
                      <a:r>
                        <a:rPr lang="en-US" sz="2400" b="0">
                          <a:solidFill>
                            <a:srgbClr val="00529B"/>
                          </a:solidFill>
                          <a:latin typeface="Arial" panose="020B0604020202020204" pitchFamily="34" charset="0"/>
                          <a:cs typeface="Arial" panose="020B0604020202020204" pitchFamily="34" charset="0"/>
                        </a:rPr>
                        <a:t>: </a:t>
                      </a:r>
                      <a:r>
                        <a:rPr lang="en-US" sz="2400" b="0" u="none" strike="noStrike" kern="1200" baseline="0">
                          <a:solidFill>
                            <a:srgbClr val="00529B"/>
                          </a:solidFill>
                          <a:latin typeface="Arial" panose="020B0604020202020204" pitchFamily="34" charset="0"/>
                          <a:cs typeface="Arial" panose="020B0604020202020204" pitchFamily="34" charset="0"/>
                        </a:rPr>
                        <a:t>KEPRO</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pl-PL" sz="2400" b="0">
                          <a:solidFill>
                            <a:srgbClr val="00529B"/>
                          </a:solidFill>
                          <a:latin typeface="Arial" panose="020B0604020202020204" pitchFamily="34" charset="0"/>
                          <a:cs typeface="Arial" panose="020B0604020202020204" pitchFamily="34" charset="0"/>
                        </a:rPr>
                        <a:t>CO, MT, ND, SD, UT, WY</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741964313"/>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9</a:t>
                      </a:r>
                      <a:r>
                        <a:rPr lang="en-US" sz="2400" b="0">
                          <a:solidFill>
                            <a:srgbClr val="00529B"/>
                          </a:solidFill>
                          <a:latin typeface="Arial" panose="020B0604020202020204" pitchFamily="34" charset="0"/>
                          <a:cs typeface="Arial" panose="020B0604020202020204" pitchFamily="34" charset="0"/>
                        </a:rPr>
                        <a:t>: </a:t>
                      </a:r>
                      <a:r>
                        <a:rPr lang="en-US" sz="2400" b="0" u="none" strike="noStrike" kern="1200" baseline="0">
                          <a:solidFill>
                            <a:srgbClr val="00529B"/>
                          </a:solidFill>
                          <a:latin typeface="Arial" panose="020B0604020202020204" pitchFamily="34" charset="0"/>
                          <a:cs typeface="Arial" panose="020B0604020202020204" pitchFamily="34" charset="0"/>
                        </a:rPr>
                        <a:t>Livanta BFCC-QIO Program</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2400" b="0">
                          <a:solidFill>
                            <a:srgbClr val="00529B"/>
                          </a:solidFill>
                          <a:latin typeface="Arial" panose="020B0604020202020204" pitchFamily="34" charset="0"/>
                          <a:cs typeface="Arial" panose="020B0604020202020204" pitchFamily="34" charset="0"/>
                        </a:rPr>
                        <a:t>AZ, CA, HI, NV, Pacific Islands</a:t>
                      </a:r>
                      <a:endParaRPr lang="en-US" sz="2400" b="0" i="0" u="none" strike="noStrike" kern="1200" baseline="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62375122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b="1">
                          <a:solidFill>
                            <a:srgbClr val="00529B"/>
                          </a:solidFill>
                          <a:latin typeface="Arial" panose="020B0604020202020204" pitchFamily="34" charset="0"/>
                          <a:cs typeface="Arial" panose="020B0604020202020204" pitchFamily="34" charset="0"/>
                        </a:rPr>
                        <a:t>Area 10</a:t>
                      </a:r>
                      <a:r>
                        <a:rPr lang="en-US" sz="2400" b="0">
                          <a:solidFill>
                            <a:srgbClr val="00529B"/>
                          </a:solidFill>
                          <a:latin typeface="Arial" panose="020B0604020202020204" pitchFamily="34" charset="0"/>
                          <a:cs typeface="Arial" panose="020B0604020202020204" pitchFamily="34" charset="0"/>
                        </a:rPr>
                        <a:t>: </a:t>
                      </a:r>
                      <a:r>
                        <a:rPr lang="en-US" sz="2400" b="0" u="none" strike="noStrike" kern="1200" baseline="0">
                          <a:solidFill>
                            <a:srgbClr val="00529B"/>
                          </a:solidFill>
                          <a:latin typeface="Arial" panose="020B0604020202020204" pitchFamily="34" charset="0"/>
                          <a:cs typeface="Arial" panose="020B0604020202020204" pitchFamily="34" charset="0"/>
                        </a:rPr>
                        <a:t>KEPRO</a:t>
                      </a:r>
                      <a:endParaRPr lang="en-US" sz="24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2400" b="0" dirty="0">
                          <a:solidFill>
                            <a:srgbClr val="00529B"/>
                          </a:solidFill>
                          <a:latin typeface="Arial" panose="020B0604020202020204" pitchFamily="34" charset="0"/>
                          <a:cs typeface="Arial" panose="020B0604020202020204" pitchFamily="34" charset="0"/>
                        </a:rPr>
                        <a:t>AK, ID, OR, WA</a:t>
                      </a:r>
                      <a:endParaRPr lang="en-US" sz="2400" b="0" i="0" u="none" strike="noStrike" kern="1200" baseline="0" dirty="0">
                        <a:solidFill>
                          <a:srgbClr val="00529B"/>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901986592"/>
                  </a:ext>
                </a:extLst>
              </a:tr>
            </a:tbl>
          </a:graphicData>
        </a:graphic>
      </p:graphicFrame>
      <p:sp>
        <p:nvSpPr>
          <p:cNvPr id="8" name="Slide Number Placeholder 5">
            <a:extLst>
              <a:ext uri="{FF2B5EF4-FFF2-40B4-BE49-F238E27FC236}">
                <a16:creationId xmlns:a16="http://schemas.microsoft.com/office/drawing/2014/main" id="{7E40469D-8831-41B9-A70E-E9896FD16F4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n-US">
                <a:latin typeface="Arial"/>
                <a:cs typeface="Arial"/>
              </a:rPr>
              <a:t>Medicare Rights &amp; Protections</a:t>
            </a:r>
          </a:p>
        </p:txBody>
      </p:sp>
      <p:sp>
        <p:nvSpPr>
          <p:cNvPr id="2" name="Date Placeholder 1"/>
          <p:cNvSpPr>
            <a:spLocks noGrp="1"/>
          </p:cNvSpPr>
          <p:nvPr>
            <p:ph type="dt" sz="half" idx="10"/>
          </p:nvPr>
        </p:nvSpPr>
        <p:spPr>
          <a:xfrm>
            <a:off x="838200" y="6492240"/>
            <a:ext cx="2743200" cy="365125"/>
          </a:xfrm>
        </p:spPr>
        <p:txBody>
          <a:bodyPr/>
          <a:lstStyle/>
          <a:p>
            <a:r>
              <a:rPr lang="en-US"/>
              <a:t>March 2024</a:t>
            </a:r>
          </a:p>
        </p:txBody>
      </p:sp>
    </p:spTree>
    <p:custDataLst>
      <p:tags r:id="rId1"/>
    </p:custDataLst>
    <p:extLst>
      <p:ext uri="{BB962C8B-B14F-4D97-AF65-F5344CB8AC3E}">
        <p14:creationId xmlns:p14="http://schemas.microsoft.com/office/powerpoint/2010/main" val="416392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Your Rights in a Medicare Advantage Plan or </a:t>
            </a:r>
            <a:br>
              <a:rPr lang="en-US" sz="2800" dirty="0"/>
            </a:br>
            <a:r>
              <a:rPr lang="en-US" sz="2800" dirty="0"/>
              <a:t>Other Medicare Health Plan</a:t>
            </a:r>
          </a:p>
        </p:txBody>
      </p:sp>
      <p:sp>
        <p:nvSpPr>
          <p:cNvPr id="2" name="Content Placeholder 1">
            <a:extLst>
              <a:ext uri="{FF2B5EF4-FFF2-40B4-BE49-F238E27FC236}">
                <a16:creationId xmlns:a16="http://schemas.microsoft.com/office/drawing/2014/main" id="{156BBE67-1514-BBEF-8566-D67168186838}"/>
              </a:ext>
            </a:extLst>
          </p:cNvPr>
          <p:cNvSpPr>
            <a:spLocks noGrp="1"/>
          </p:cNvSpPr>
          <p:nvPr>
            <p:ph sz="half" idx="1"/>
          </p:nvPr>
        </p:nvSpPr>
        <p:spPr>
          <a:xfrm>
            <a:off x="4314398" y="1312485"/>
            <a:ext cx="7678003" cy="4964543"/>
          </a:xfrm>
        </p:spPr>
        <p:txBody>
          <a:bodyPr/>
          <a:lstStyle/>
          <a:p>
            <a:pPr marL="0" indent="0">
              <a:buNone/>
            </a:pPr>
            <a:r>
              <a:rPr lang="en-US" sz="2800" b="1" dirty="0">
                <a:solidFill>
                  <a:srgbClr val="00529B"/>
                </a:solidFill>
              </a:rPr>
              <a:t>You have the right to:</a:t>
            </a:r>
          </a:p>
          <a:p>
            <a:pPr marL="548640" defTabSz="685800"/>
            <a:r>
              <a:rPr lang="en-US" sz="2400" dirty="0">
                <a:solidFill>
                  <a:srgbClr val="00529B"/>
                </a:solidFill>
              </a:rPr>
              <a:t>Choose health care providers within the plan’s network</a:t>
            </a:r>
          </a:p>
          <a:p>
            <a:pPr marL="548640" defTabSz="685800"/>
            <a:r>
              <a:rPr lang="en-US" sz="2400" dirty="0">
                <a:solidFill>
                  <a:srgbClr val="00529B"/>
                </a:solidFill>
              </a:rPr>
              <a:t>Get a treatment plan from your doctor</a:t>
            </a:r>
          </a:p>
          <a:p>
            <a:pPr marL="548640" defTabSz="685800"/>
            <a:r>
              <a:rPr lang="en-US" sz="2400" dirty="0">
                <a:solidFill>
                  <a:srgbClr val="00529B"/>
                </a:solidFill>
              </a:rPr>
              <a:t>Know how your doctors are paid</a:t>
            </a:r>
          </a:p>
          <a:p>
            <a:pPr marL="548640" defTabSz="685800"/>
            <a:r>
              <a:rPr lang="en-US" sz="2400" dirty="0">
                <a:solidFill>
                  <a:srgbClr val="00529B"/>
                </a:solidFill>
              </a:rPr>
              <a:t>Get a coverage decision/information from your plan </a:t>
            </a:r>
          </a:p>
          <a:p>
            <a:pPr marL="548640" defTabSz="685800"/>
            <a:r>
              <a:rPr lang="en-US" sz="2400" dirty="0">
                <a:solidFill>
                  <a:srgbClr val="00529B"/>
                </a:solidFill>
              </a:rPr>
              <a:t>Request an appeal</a:t>
            </a:r>
          </a:p>
          <a:p>
            <a:pPr marL="548640" defTabSz="685800"/>
            <a:r>
              <a:rPr lang="en-US" sz="2400" dirty="0">
                <a:solidFill>
                  <a:srgbClr val="00529B"/>
                </a:solidFill>
              </a:rPr>
              <a:t>File a complaint</a:t>
            </a:r>
            <a:endParaRPr lang="en-US" dirty="0"/>
          </a:p>
        </p:txBody>
      </p:sp>
      <p:pic>
        <p:nvPicPr>
          <p:cNvPr id="3" name="Picture 2">
            <a:extLst>
              <a:ext uri="{FF2B5EF4-FFF2-40B4-BE49-F238E27FC236}">
                <a16:creationId xmlns:a16="http://schemas.microsoft.com/office/drawing/2014/main" id="{DD098C1C-04B1-4E6C-88AA-4DAF967285C9}"/>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57135" y="1299102"/>
            <a:ext cx="3437321" cy="2166797"/>
          </a:xfrm>
          <a:prstGeom prst="rect">
            <a:avLst/>
          </a:prstGeom>
          <a:ln>
            <a:noFill/>
          </a:ln>
          <a:effectLst>
            <a:softEdge rad="127000"/>
          </a:effectLst>
        </p:spPr>
      </p:pic>
      <p:pic>
        <p:nvPicPr>
          <p:cNvPr id="6" name="Picture 5">
            <a:extLst>
              <a:ext uri="{FF2B5EF4-FFF2-40B4-BE49-F238E27FC236}">
                <a16:creationId xmlns:a16="http://schemas.microsoft.com/office/drawing/2014/main" id="{F68AECD9-28ED-4512-88FE-AAF47C0F1327}"/>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756312" y="3533258"/>
            <a:ext cx="3438144" cy="2167128"/>
          </a:xfrm>
          <a:prstGeom prst="rect">
            <a:avLst/>
          </a:prstGeom>
          <a:ln>
            <a:noFill/>
          </a:ln>
          <a:effectLst>
            <a:softEdge rad="127000"/>
          </a:effectLst>
        </p:spPr>
      </p:pic>
      <p:sp>
        <p:nvSpPr>
          <p:cNvPr id="11" name="Slide Number Placeholder 5">
            <a:extLst>
              <a:ext uri="{FF2B5EF4-FFF2-40B4-BE49-F238E27FC236}">
                <a16:creationId xmlns:a16="http://schemas.microsoft.com/office/drawing/2014/main" id="{2A688F7B-D0EF-4CF3-BD43-2556750DAAB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13</a:t>
            </a:fld>
            <a:endParaRPr lang="en-US"/>
          </a:p>
        </p:txBody>
      </p:sp>
      <p:sp>
        <p:nvSpPr>
          <p:cNvPr id="16" name="Footer Placeholder 2">
            <a:extLst>
              <a:ext uri="{FF2B5EF4-FFF2-40B4-BE49-F238E27FC236}">
                <a16:creationId xmlns:a16="http://schemas.microsoft.com/office/drawing/2014/main" id="{28C61790-54F8-4365-BC54-987B6F97C6AD}"/>
              </a:ext>
            </a:extLst>
          </p:cNvPr>
          <p:cNvSpPr>
            <a:spLocks noGrp="1"/>
          </p:cNvSpPr>
          <p:nvPr>
            <p:ph type="ftr" sz="quarter" idx="11"/>
          </p:nvPr>
        </p:nvSpPr>
        <p:spPr/>
        <p:txBody>
          <a:bodyPr/>
          <a:lstStyle/>
          <a:p>
            <a:r>
              <a:rPr lang="en-US"/>
              <a:t>Medicare Rights &amp; Protections</a:t>
            </a:r>
            <a:endParaRPr lang="en-US" sz="1200"/>
          </a:p>
        </p:txBody>
      </p:sp>
      <p:sp>
        <p:nvSpPr>
          <p:cNvPr id="13" name="Date Placeholder 1">
            <a:extLst>
              <a:ext uri="{FF2B5EF4-FFF2-40B4-BE49-F238E27FC236}">
                <a16:creationId xmlns:a16="http://schemas.microsoft.com/office/drawing/2014/main" id="{14C6812E-8242-44CB-8DA5-1845FBD366C5}"/>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p>
        </p:txBody>
      </p:sp>
    </p:spTree>
    <p:custDataLst>
      <p:tags r:id="rId1"/>
    </p:custDataLst>
    <p:extLst>
      <p:ext uri="{BB962C8B-B14F-4D97-AF65-F5344CB8AC3E}">
        <p14:creationId xmlns:p14="http://schemas.microsoft.com/office/powerpoint/2010/main" val="3831055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Your Rights with Medicare Drug Coverage</a:t>
            </a:r>
          </a:p>
        </p:txBody>
      </p:sp>
      <p:sp>
        <p:nvSpPr>
          <p:cNvPr id="5" name="Content Placeholder 4"/>
          <p:cNvSpPr>
            <a:spLocks noGrp="1"/>
          </p:cNvSpPr>
          <p:nvPr>
            <p:ph sz="quarter" idx="13"/>
          </p:nvPr>
        </p:nvSpPr>
        <p:spPr/>
        <p:txBody>
          <a:bodyPr>
            <a:normAutofit lnSpcReduction="10000"/>
          </a:bodyPr>
          <a:lstStyle/>
          <a:p>
            <a:pPr marL="0" lvl="0" indent="0" algn="ctr" defTabSz="685800">
              <a:lnSpc>
                <a:spcPct val="100000"/>
              </a:lnSpc>
              <a:spcBef>
                <a:spcPts val="600"/>
              </a:spcBef>
              <a:buNone/>
            </a:pPr>
            <a:r>
              <a:rPr lang="en-US" sz="2800" b="1" dirty="0">
                <a:solidFill>
                  <a:srgbClr val="00529B"/>
                </a:solidFill>
              </a:rPr>
              <a:t>You have the right to:</a:t>
            </a:r>
          </a:p>
        </p:txBody>
      </p:sp>
      <p:sp>
        <p:nvSpPr>
          <p:cNvPr id="2" name="Text Placeholder 1">
            <a:extLst>
              <a:ext uri="{FF2B5EF4-FFF2-40B4-BE49-F238E27FC236}">
                <a16:creationId xmlns:a16="http://schemas.microsoft.com/office/drawing/2014/main" id="{6903FAC9-BF3E-C409-58DC-E5683806975B}"/>
              </a:ext>
            </a:extLst>
          </p:cNvPr>
          <p:cNvSpPr>
            <a:spLocks noGrp="1"/>
          </p:cNvSpPr>
          <p:nvPr>
            <p:ph type="body" sz="quarter" idx="14"/>
          </p:nvPr>
        </p:nvSpPr>
        <p:spPr>
          <a:xfrm>
            <a:off x="634498" y="4342011"/>
            <a:ext cx="3461159" cy="1305525"/>
          </a:xfrm>
        </p:spPr>
        <p:txBody>
          <a:bodyPr>
            <a:noAutofit/>
          </a:bodyPr>
          <a:lstStyle/>
          <a:p>
            <a:pPr marL="0" indent="0" algn="ctr">
              <a:buNone/>
            </a:pPr>
            <a:r>
              <a:rPr lang="en-US" sz="2400" dirty="0">
                <a:solidFill>
                  <a:srgbClr val="00529B"/>
                </a:solidFill>
              </a:rPr>
              <a:t>Request a coverage determination or appeal </a:t>
            </a:r>
            <a:br>
              <a:rPr lang="en-US" sz="2400" dirty="0">
                <a:solidFill>
                  <a:srgbClr val="00529B"/>
                </a:solidFill>
              </a:rPr>
            </a:br>
            <a:r>
              <a:rPr lang="en-US" sz="2400" dirty="0">
                <a:solidFill>
                  <a:srgbClr val="00529B"/>
                </a:solidFill>
              </a:rPr>
              <a:t>to resolve differences </a:t>
            </a:r>
            <a:br>
              <a:rPr lang="en-US" sz="2400" dirty="0">
                <a:solidFill>
                  <a:srgbClr val="00529B"/>
                </a:solidFill>
              </a:rPr>
            </a:br>
            <a:r>
              <a:rPr lang="en-US" sz="2400" dirty="0">
                <a:solidFill>
                  <a:srgbClr val="00529B"/>
                </a:solidFill>
              </a:rPr>
              <a:t>with your plan</a:t>
            </a:r>
          </a:p>
          <a:p>
            <a:pPr marL="0" indent="0" algn="ctr">
              <a:buNone/>
            </a:pPr>
            <a:endParaRPr lang="en-US" sz="2400" dirty="0"/>
          </a:p>
        </p:txBody>
      </p:sp>
      <p:sp>
        <p:nvSpPr>
          <p:cNvPr id="41" name="Rectangle: Rounded Corners 40">
            <a:extLst>
              <a:ext uri="{FF2B5EF4-FFF2-40B4-BE49-F238E27FC236}">
                <a16:creationId xmlns:a16="http://schemas.microsoft.com/office/drawing/2014/main" id="{E57285D3-1EB0-4339-92E4-A26CB3F83395}"/>
              </a:ext>
              <a:ext uri="{C183D7F6-B498-43B3-948B-1728B52AA6E4}">
                <adec:decorative xmlns:adec="http://schemas.microsoft.com/office/drawing/2017/decorative" val="1"/>
              </a:ext>
            </a:extLst>
          </p:cNvPr>
          <p:cNvSpPr/>
          <p:nvPr/>
        </p:nvSpPr>
        <p:spPr>
          <a:xfrm>
            <a:off x="647719" y="1851902"/>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FA88FCD-A426-40BC-A99B-17A9E556394F}"/>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157" y="2248410"/>
            <a:ext cx="3291840" cy="2103120"/>
          </a:xfrm>
          <a:prstGeom prst="rect">
            <a:avLst/>
          </a:prstGeom>
          <a:ln>
            <a:noFill/>
          </a:ln>
          <a:effectLst>
            <a:softEdge rad="127000"/>
          </a:effectLst>
        </p:spPr>
      </p:pic>
      <p:sp>
        <p:nvSpPr>
          <p:cNvPr id="8" name="Text Placeholder 7">
            <a:extLst>
              <a:ext uri="{FF2B5EF4-FFF2-40B4-BE49-F238E27FC236}">
                <a16:creationId xmlns:a16="http://schemas.microsoft.com/office/drawing/2014/main" id="{EB082BF5-5F7A-C508-F582-1B486973B731}"/>
              </a:ext>
            </a:extLst>
          </p:cNvPr>
          <p:cNvSpPr>
            <a:spLocks noGrp="1"/>
          </p:cNvSpPr>
          <p:nvPr>
            <p:ph type="body" sz="quarter" idx="16"/>
          </p:nvPr>
        </p:nvSpPr>
        <p:spPr>
          <a:xfrm>
            <a:off x="4322442" y="4342011"/>
            <a:ext cx="3429389" cy="1532621"/>
          </a:xfrm>
        </p:spPr>
        <p:txBody>
          <a:bodyPr>
            <a:normAutofit/>
          </a:bodyPr>
          <a:lstStyle/>
          <a:p>
            <a:pPr marL="0" indent="0" algn="ctr">
              <a:buNone/>
            </a:pPr>
            <a:r>
              <a:rPr lang="en-US" sz="2400" dirty="0">
                <a:solidFill>
                  <a:srgbClr val="00529B"/>
                </a:solidFill>
              </a:rPr>
              <a:t>File a complaint (“grievance”) </a:t>
            </a:r>
            <a:br>
              <a:rPr lang="en-US" sz="2400" dirty="0">
                <a:solidFill>
                  <a:srgbClr val="00529B"/>
                </a:solidFill>
              </a:rPr>
            </a:br>
            <a:r>
              <a:rPr lang="en-US" sz="2400" dirty="0">
                <a:solidFill>
                  <a:srgbClr val="00529B"/>
                </a:solidFill>
              </a:rPr>
              <a:t>with the plan</a:t>
            </a:r>
          </a:p>
        </p:txBody>
      </p:sp>
      <p:sp>
        <p:nvSpPr>
          <p:cNvPr id="27" name="Rectangle: Rounded Corners 26">
            <a:extLst>
              <a:ext uri="{FF2B5EF4-FFF2-40B4-BE49-F238E27FC236}">
                <a16:creationId xmlns:a16="http://schemas.microsoft.com/office/drawing/2014/main" id="{10478497-02DA-4A95-828B-8CCAE4F87696}"/>
              </a:ext>
              <a:ext uri="{C183D7F6-B498-43B3-948B-1728B52AA6E4}">
                <adec:decorative xmlns:adec="http://schemas.microsoft.com/office/drawing/2017/decorative" val="1"/>
              </a:ext>
            </a:extLst>
          </p:cNvPr>
          <p:cNvSpPr/>
          <p:nvPr/>
        </p:nvSpPr>
        <p:spPr>
          <a:xfrm>
            <a:off x="4322442" y="1851902"/>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2AD6BF-AF94-4C58-8D07-70284CC969A9}"/>
              </a:ext>
              <a:ext uri="{C183D7F6-B498-43B3-948B-1728B52AA6E4}">
                <adec:decorative xmlns:adec="http://schemas.microsoft.com/office/drawing/2017/decorative" val="1"/>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4322652" y="2248410"/>
            <a:ext cx="3229176" cy="2103120"/>
          </a:xfrm>
          <a:prstGeom prst="rect">
            <a:avLst/>
          </a:prstGeom>
          <a:ln>
            <a:noFill/>
          </a:ln>
          <a:effectLst>
            <a:softEdge rad="127000"/>
          </a:effectLst>
        </p:spPr>
      </p:pic>
      <p:sp>
        <p:nvSpPr>
          <p:cNvPr id="10" name="Text Placeholder 9">
            <a:extLst>
              <a:ext uri="{FF2B5EF4-FFF2-40B4-BE49-F238E27FC236}">
                <a16:creationId xmlns:a16="http://schemas.microsoft.com/office/drawing/2014/main" id="{58D5F535-F69C-B9C0-1D73-F345B592995C}"/>
              </a:ext>
            </a:extLst>
          </p:cNvPr>
          <p:cNvSpPr>
            <a:spLocks noGrp="1"/>
          </p:cNvSpPr>
          <p:nvPr>
            <p:ph type="body" sz="quarter" idx="17"/>
          </p:nvPr>
        </p:nvSpPr>
        <p:spPr>
          <a:xfrm>
            <a:off x="8014101" y="4342011"/>
            <a:ext cx="3429389" cy="1421792"/>
          </a:xfrm>
        </p:spPr>
        <p:txBody>
          <a:bodyPr>
            <a:normAutofit/>
          </a:bodyPr>
          <a:lstStyle/>
          <a:p>
            <a:pPr marL="0" indent="0" algn="ctr">
              <a:buNone/>
            </a:pPr>
            <a:r>
              <a:rPr lang="en-US" sz="2400" dirty="0">
                <a:solidFill>
                  <a:srgbClr val="00529B"/>
                </a:solidFill>
              </a:rPr>
              <a:t>Have the privacy of your health and drug information protected</a:t>
            </a:r>
          </a:p>
        </p:txBody>
      </p:sp>
      <p:sp>
        <p:nvSpPr>
          <p:cNvPr id="34" name="Rectangle: Rounded Corners 33">
            <a:extLst>
              <a:ext uri="{FF2B5EF4-FFF2-40B4-BE49-F238E27FC236}">
                <a16:creationId xmlns:a16="http://schemas.microsoft.com/office/drawing/2014/main" id="{73F1AE50-17EB-400E-84FC-3DCA8265716E}"/>
              </a:ext>
              <a:ext uri="{C183D7F6-B498-43B3-948B-1728B52AA6E4}">
                <adec:decorative xmlns:adec="http://schemas.microsoft.com/office/drawing/2017/decorative" val="1"/>
              </a:ext>
            </a:extLst>
          </p:cNvPr>
          <p:cNvSpPr/>
          <p:nvPr/>
        </p:nvSpPr>
        <p:spPr>
          <a:xfrm>
            <a:off x="7968770" y="1798774"/>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1AD8779-C7CB-481B-ACCD-0C49397AC8A5}"/>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934525" y="2248410"/>
            <a:ext cx="3291839" cy="2103120"/>
          </a:xfrm>
          <a:prstGeom prst="rect">
            <a:avLst/>
          </a:prstGeom>
          <a:ln>
            <a:noFill/>
          </a:ln>
          <a:effectLst>
            <a:softEdge rad="127000"/>
          </a:effectLst>
        </p:spPr>
      </p:pic>
      <p:sp>
        <p:nvSpPr>
          <p:cNvPr id="43" name="Slide Number Placeholder 5">
            <a:extLst>
              <a:ext uri="{FF2B5EF4-FFF2-40B4-BE49-F238E27FC236}">
                <a16:creationId xmlns:a16="http://schemas.microsoft.com/office/drawing/2014/main" id="{EDADE0D5-DC35-4889-A546-33D163271A1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14</a:t>
            </a:fld>
            <a:endParaRPr lang="en-US"/>
          </a:p>
        </p:txBody>
      </p:sp>
      <p:sp>
        <p:nvSpPr>
          <p:cNvPr id="17" name="Footer Placeholder 2">
            <a:extLst>
              <a:ext uri="{FF2B5EF4-FFF2-40B4-BE49-F238E27FC236}">
                <a16:creationId xmlns:a16="http://schemas.microsoft.com/office/drawing/2014/main" id="{157A5652-F982-4C77-B84B-020D83C0EF54}"/>
              </a:ext>
            </a:extLst>
          </p:cNvPr>
          <p:cNvSpPr>
            <a:spLocks noGrp="1"/>
          </p:cNvSpPr>
          <p:nvPr>
            <p:ph type="ftr" sz="quarter" idx="11"/>
          </p:nvPr>
        </p:nvSpPr>
        <p:spPr/>
        <p:txBody>
          <a:bodyPr/>
          <a:lstStyle/>
          <a:p>
            <a:r>
              <a:rPr lang="en-US"/>
              <a:t>Medicare Rights &amp; Protections</a:t>
            </a:r>
            <a:endParaRPr lang="en-US" sz="1200"/>
          </a:p>
        </p:txBody>
      </p:sp>
      <p:sp>
        <p:nvSpPr>
          <p:cNvPr id="16" name="Date Placeholder 1">
            <a:extLst>
              <a:ext uri="{FF2B5EF4-FFF2-40B4-BE49-F238E27FC236}">
                <a16:creationId xmlns:a16="http://schemas.microsoft.com/office/drawing/2014/main" id="{E9D23461-BCCE-4228-9AD2-9546038FF360}"/>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p>
        </p:txBody>
      </p:sp>
    </p:spTree>
    <p:custDataLst>
      <p:tags r:id="rId1"/>
    </p:custDataLst>
    <p:extLst>
      <p:ext uri="{BB962C8B-B14F-4D97-AF65-F5344CB8AC3E}">
        <p14:creationId xmlns:p14="http://schemas.microsoft.com/office/powerpoint/2010/main" val="536003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n-US" dirty="0"/>
              <a:t>Check Your Knowledge: Question 1</a:t>
            </a:r>
          </a:p>
        </p:txBody>
      </p:sp>
      <p:sp>
        <p:nvSpPr>
          <p:cNvPr id="9" name="Content Placeholder 8"/>
          <p:cNvSpPr>
            <a:spLocks noGrp="1"/>
          </p:cNvSpPr>
          <p:nvPr>
            <p:ph type="body" sz="quarter" idx="13"/>
          </p:nvPr>
        </p:nvSpPr>
        <p:spPr>
          <a:xfrm>
            <a:off x="1188720" y="1771912"/>
            <a:ext cx="10424160" cy="3810569"/>
          </a:xfrm>
        </p:spPr>
        <p:txBody>
          <a:bodyPr/>
          <a:lstStyle/>
          <a:p>
            <a:pPr marL="0" lvl="0" indent="0" defTabSz="685800">
              <a:lnSpc>
                <a:spcPct val="100000"/>
              </a:lnSpc>
              <a:spcBef>
                <a:spcPts val="0"/>
              </a:spcBef>
              <a:spcAft>
                <a:spcPts val="1200"/>
              </a:spcAft>
              <a:buNone/>
            </a:pPr>
            <a:r>
              <a:rPr lang="en-US" sz="2400" b="1" dirty="0">
                <a:solidFill>
                  <a:srgbClr val="00529B"/>
                </a:solidFill>
              </a:rPr>
              <a:t>Medicare Rights are designed to only protect people with Original Medicare.</a:t>
            </a: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True</a:t>
            </a: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False</a:t>
            </a:r>
            <a:endParaRPr lang="en-US" dirty="0">
              <a:solidFill>
                <a:srgbClr val="00529B"/>
              </a:solidFill>
            </a:endParaRPr>
          </a:p>
        </p:txBody>
      </p:sp>
      <p:sp>
        <p:nvSpPr>
          <p:cNvPr id="6" name="Rounded Rectangle 5" descr="Green box highlighting the correct answer as: &#10;B. Flase"/>
          <p:cNvSpPr/>
          <p:nvPr/>
        </p:nvSpPr>
        <p:spPr>
          <a:xfrm>
            <a:off x="1166687" y="3139898"/>
            <a:ext cx="1752783"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15</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n-US" b="0" i="0" u="none" strike="noStrike" kern="1200" cap="none" spc="0" normalizeH="0" baseline="0" noProof="0" dirty="0">
                <a:ln>
                  <a:noFill/>
                </a:ln>
                <a:effectLst/>
                <a:uLnTx/>
                <a:uFillTx/>
                <a:latin typeface="Arial"/>
                <a:cs typeface="Arial"/>
              </a:rPr>
              <a:t>Medicare Rights </a:t>
            </a:r>
            <a:r>
              <a:rPr lang="en-US" dirty="0">
                <a:latin typeface="Arial"/>
                <a:cs typeface="Arial"/>
              </a:rPr>
              <a:t>&amp; </a:t>
            </a:r>
            <a:r>
              <a:rPr kumimoji="0" lang="en-US" b="0" i="0" u="none" strike="noStrike" kern="1200" cap="none" spc="0" normalizeH="0" baseline="0" noProof="0" dirty="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March 2024</a:t>
            </a:r>
          </a:p>
        </p:txBody>
      </p:sp>
    </p:spTree>
    <p:custDataLst>
      <p:tags r:id="rId1"/>
    </p:custDataLst>
    <p:extLst>
      <p:ext uri="{BB962C8B-B14F-4D97-AF65-F5344CB8AC3E}">
        <p14:creationId xmlns:p14="http://schemas.microsoft.com/office/powerpoint/2010/main" val="49786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C6BFB-ABE6-308F-F3C1-B948B1838BF2}"/>
              </a:ext>
            </a:extLst>
          </p:cNvPr>
          <p:cNvSpPr>
            <a:spLocks noGrp="1"/>
          </p:cNvSpPr>
          <p:nvPr>
            <p:ph type="title"/>
          </p:nvPr>
        </p:nvSpPr>
        <p:spPr>
          <a:xfrm>
            <a:off x="4273479" y="2412482"/>
            <a:ext cx="7918521" cy="1807982"/>
          </a:xfrm>
        </p:spPr>
        <p:txBody>
          <a:bodyPr/>
          <a:lstStyle/>
          <a:p>
            <a:pPr>
              <a:lnSpc>
                <a:spcPct val="100000"/>
              </a:lnSpc>
              <a:spcAft>
                <a:spcPts val="1200"/>
              </a:spcAft>
            </a:pPr>
            <a:r>
              <a:rPr lang="en-US" dirty="0"/>
              <a:t>Lesson 2</a:t>
            </a:r>
            <a:br>
              <a:rPr lang="en-US" dirty="0"/>
            </a:br>
            <a:r>
              <a:rPr lang="en-US" dirty="0"/>
              <a:t>Appeal Rights</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4F160D-16A2-409C-8495-8924FA820090}"/>
              </a:ext>
            </a:extLst>
          </p:cNvPr>
          <p:cNvSpPr>
            <a:spLocks noGrp="1"/>
          </p:cNvSpPr>
          <p:nvPr>
            <p:ph type="title"/>
          </p:nvPr>
        </p:nvSpPr>
        <p:spPr/>
        <p:txBody>
          <a:bodyPr/>
          <a:lstStyle/>
          <a:p>
            <a:r>
              <a:rPr lang="en-US" dirty="0"/>
              <a:t>Lesson 2 Objectives </a:t>
            </a:r>
          </a:p>
        </p:txBody>
      </p:sp>
      <p:sp>
        <p:nvSpPr>
          <p:cNvPr id="2" name="Content Placeholder 1">
            <a:extLst>
              <a:ext uri="{FF2B5EF4-FFF2-40B4-BE49-F238E27FC236}">
                <a16:creationId xmlns:a16="http://schemas.microsoft.com/office/drawing/2014/main" id="{A9FA18B9-DAFD-B716-9929-EA0B9B814BEA}"/>
              </a:ext>
            </a:extLst>
          </p:cNvPr>
          <p:cNvSpPr>
            <a:spLocks noGrp="1"/>
          </p:cNvSpPr>
          <p:nvPr>
            <p:ph sz="half" idx="1"/>
          </p:nvPr>
        </p:nvSpPr>
        <p:spPr>
          <a:xfrm>
            <a:off x="1119116" y="1303450"/>
            <a:ext cx="10050454" cy="4757195"/>
          </a:xfrm>
        </p:spPr>
        <p:txBody>
          <a:bodyPr>
            <a:normAutofit fontScale="92500" lnSpcReduction="10000"/>
          </a:bodyPr>
          <a:lstStyle/>
          <a:p>
            <a:pPr marL="0" indent="0">
              <a:lnSpc>
                <a:spcPct val="110000"/>
              </a:lnSpc>
              <a:buNone/>
            </a:pPr>
            <a:r>
              <a:rPr lang="en-US" sz="3000" b="1" dirty="0">
                <a:solidFill>
                  <a:srgbClr val="00529B"/>
                </a:solidFill>
                <a:latin typeface="Arial"/>
                <a:cs typeface="Arial"/>
              </a:rPr>
              <a:t>At the end of this lesson, you’ll be able to: </a:t>
            </a:r>
            <a:endParaRPr lang="en-US" sz="3000" dirty="0">
              <a:latin typeface="Arial"/>
              <a:cs typeface="Arial"/>
            </a:endParaRPr>
          </a:p>
          <a:p>
            <a:pPr marL="547688" indent="-273050">
              <a:lnSpc>
                <a:spcPct val="110000"/>
              </a:lnSpc>
            </a:pPr>
            <a:r>
              <a:rPr lang="en-US" dirty="0">
                <a:solidFill>
                  <a:srgbClr val="00529B"/>
                </a:solidFill>
                <a:latin typeface="Arial"/>
                <a:cs typeface="Arial"/>
              </a:rPr>
              <a:t>Describe what decisions you have the right to appeal, no matter how you get your Medicare</a:t>
            </a:r>
          </a:p>
          <a:p>
            <a:pPr marL="548640">
              <a:lnSpc>
                <a:spcPct val="110000"/>
              </a:lnSpc>
            </a:pPr>
            <a:r>
              <a:rPr lang="en-US" dirty="0">
                <a:solidFill>
                  <a:srgbClr val="00529B"/>
                </a:solidFill>
                <a:latin typeface="Arial"/>
                <a:cs typeface="Arial"/>
              </a:rPr>
              <a:t>Describe how to appeal coverage or payment decisions and where to get help filing an appeal</a:t>
            </a:r>
          </a:p>
          <a:p>
            <a:pPr marL="548640">
              <a:lnSpc>
                <a:spcPct val="110000"/>
              </a:lnSpc>
            </a:pPr>
            <a:r>
              <a:rPr lang="en-US" dirty="0">
                <a:solidFill>
                  <a:srgbClr val="00529B"/>
                </a:solidFill>
                <a:latin typeface="Arial"/>
                <a:cs typeface="Arial"/>
              </a:rPr>
              <a:t>Explain the </a:t>
            </a:r>
            <a:r>
              <a:rPr lang="en-US" b="1" dirty="0">
                <a:solidFill>
                  <a:srgbClr val="00529B"/>
                </a:solidFill>
                <a:latin typeface="Arial"/>
                <a:cs typeface="Arial"/>
              </a:rPr>
              <a:t>standard </a:t>
            </a:r>
            <a:r>
              <a:rPr lang="en-US" dirty="0">
                <a:solidFill>
                  <a:srgbClr val="00529B"/>
                </a:solidFill>
                <a:latin typeface="Arial"/>
                <a:cs typeface="Arial"/>
              </a:rPr>
              <a:t>appeals process steps and timeline for Original Medicare, Medicare Advantage Plans, and Medicare drug coverage</a:t>
            </a:r>
          </a:p>
          <a:p>
            <a:pPr marL="548640">
              <a:lnSpc>
                <a:spcPct val="110000"/>
              </a:lnSpc>
            </a:pPr>
            <a:r>
              <a:rPr lang="en-US" dirty="0">
                <a:solidFill>
                  <a:srgbClr val="00529B"/>
                </a:solidFill>
                <a:latin typeface="Arial"/>
                <a:cs typeface="Arial"/>
              </a:rPr>
              <a:t>Explain the </a:t>
            </a:r>
            <a:r>
              <a:rPr lang="en-US" b="1" dirty="0">
                <a:solidFill>
                  <a:srgbClr val="00529B"/>
                </a:solidFill>
                <a:latin typeface="Arial"/>
                <a:cs typeface="Arial"/>
              </a:rPr>
              <a:t>expedited</a:t>
            </a:r>
            <a:r>
              <a:rPr lang="en-US" dirty="0">
                <a:solidFill>
                  <a:srgbClr val="00529B"/>
                </a:solidFill>
                <a:latin typeface="Arial"/>
                <a:cs typeface="Arial"/>
              </a:rPr>
              <a:t> appeals process steps and timeline for Original Medicare, Medicare Advantage Plans, and </a:t>
            </a:r>
            <a:r>
              <a:rPr lang="en-US" dirty="0">
                <a:solidFill>
                  <a:srgbClr val="2F5597"/>
                </a:solidFill>
                <a:latin typeface="Arial"/>
                <a:cs typeface="Arial"/>
              </a:rPr>
              <a:t>Medicare </a:t>
            </a:r>
            <a:r>
              <a:rPr lang="en-US" dirty="0">
                <a:solidFill>
                  <a:srgbClr val="00529B"/>
                </a:solidFill>
                <a:latin typeface="Arial"/>
                <a:cs typeface="Arial"/>
              </a:rPr>
              <a:t>drug coverage</a:t>
            </a:r>
          </a:p>
        </p:txBody>
      </p:sp>
      <p:sp>
        <p:nvSpPr>
          <p:cNvPr id="4" name="Slide Number Placeholder 3">
            <a:extLst>
              <a:ext uri="{FF2B5EF4-FFF2-40B4-BE49-F238E27FC236}">
                <a16:creationId xmlns:a16="http://schemas.microsoft.com/office/drawing/2014/main" id="{2FABBABC-A7D3-45C6-3A5C-29F78813B45F}"/>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a:p>
        </p:txBody>
      </p:sp>
      <p:sp>
        <p:nvSpPr>
          <p:cNvPr id="6" name="Footer Placeholder 5">
            <a:extLst>
              <a:ext uri="{FF2B5EF4-FFF2-40B4-BE49-F238E27FC236}">
                <a16:creationId xmlns:a16="http://schemas.microsoft.com/office/drawing/2014/main" id="{9B9067A5-ACCC-E9B3-E03C-FFC1BCB4BA70}"/>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2C486A54-41A5-4B59-2868-16188A74182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061923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F87490-1DE1-498A-A2AD-5FB0154C87D0}"/>
              </a:ext>
            </a:extLst>
          </p:cNvPr>
          <p:cNvSpPr>
            <a:spLocks noGrp="1"/>
          </p:cNvSpPr>
          <p:nvPr>
            <p:ph type="title"/>
          </p:nvPr>
        </p:nvSpPr>
        <p:spPr>
          <a:xfrm>
            <a:off x="0" y="0"/>
            <a:ext cx="12192000" cy="988272"/>
          </a:xfrm>
        </p:spPr>
        <p:txBody>
          <a:bodyPr>
            <a:normAutofit/>
          </a:bodyPr>
          <a:lstStyle/>
          <a:p>
            <a:r>
              <a:rPr lang="en-US" sz="2800" dirty="0"/>
              <a:t>Medicare Summary Notice (MSN)</a:t>
            </a:r>
          </a:p>
        </p:txBody>
      </p:sp>
      <p:pic>
        <p:nvPicPr>
          <p:cNvPr id="19" name="Content Placeholder 18" descr="Two images: one is the inpatient claims for Part A Hospital Insurance form; and, the other is a form detailing how to hand denied claims or file an appeal.">
            <a:extLst>
              <a:ext uri="{FF2B5EF4-FFF2-40B4-BE49-F238E27FC236}">
                <a16:creationId xmlns:a16="http://schemas.microsoft.com/office/drawing/2014/main" id="{08398A86-6A34-41BE-A039-2F11E0C4ECC7}"/>
              </a:ext>
            </a:extLst>
          </p:cNvPr>
          <p:cNvPicPr>
            <a:picLocks noGrp="1" noChangeAspect="1"/>
          </p:cNvPicPr>
          <p:nvPr>
            <p:ph idx="4294967295"/>
          </p:nvPr>
        </p:nvPicPr>
        <p:blipFill>
          <a:blip r:embed="rId4"/>
          <a:stretch>
            <a:fillRect/>
          </a:stretch>
        </p:blipFill>
        <p:spPr>
          <a:xfrm>
            <a:off x="1494463" y="988272"/>
            <a:ext cx="9024938" cy="5495925"/>
          </a:xfrm>
          <a:prstGeom prst="rect">
            <a:avLst/>
          </a:prstGeom>
        </p:spPr>
      </p:pic>
      <p:sp>
        <p:nvSpPr>
          <p:cNvPr id="20" name="Rectangle 19" descr="Green box highlighting the Amount Medicare paid section of page 3 of 4 of a sample claim">
            <a:extLst>
              <a:ext uri="{FF2B5EF4-FFF2-40B4-BE49-F238E27FC236}">
                <a16:creationId xmlns:a16="http://schemas.microsoft.com/office/drawing/2014/main" id="{94FFB2D6-3DB1-4C33-9615-52C4BE0429B2}"/>
              </a:ext>
              <a:ext uri="{C183D7F6-B498-43B3-948B-1728B52AA6E4}">
                <adec:decorative xmlns:adec="http://schemas.microsoft.com/office/drawing/2017/decorative" val="0"/>
              </a:ext>
            </a:extLst>
          </p:cNvPr>
          <p:cNvSpPr/>
          <p:nvPr/>
        </p:nvSpPr>
        <p:spPr>
          <a:xfrm>
            <a:off x="4343400" y="3366770"/>
            <a:ext cx="39756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descr="Green box highlighting the Maximum you may be billed section of page 3 of 4 of a sample claim">
            <a:extLst>
              <a:ext uri="{FF2B5EF4-FFF2-40B4-BE49-F238E27FC236}">
                <a16:creationId xmlns:a16="http://schemas.microsoft.com/office/drawing/2014/main" id="{E8D683BE-F24E-43BA-9F64-C45DC49277B4}"/>
              </a:ext>
              <a:ext uri="{C183D7F6-B498-43B3-948B-1728B52AA6E4}">
                <adec:decorative xmlns:adec="http://schemas.microsoft.com/office/drawing/2017/decorative" val="0"/>
              </a:ext>
            </a:extLst>
          </p:cNvPr>
          <p:cNvSpPr/>
          <p:nvPr/>
        </p:nvSpPr>
        <p:spPr>
          <a:xfrm>
            <a:off x="4754215" y="3370085"/>
            <a:ext cx="50358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descr="Green box highlighting the claim approved section of page 3 of 4 of a sample claim">
            <a:extLst>
              <a:ext uri="{FF2B5EF4-FFF2-40B4-BE49-F238E27FC236}">
                <a16:creationId xmlns:a16="http://schemas.microsoft.com/office/drawing/2014/main" id="{566C49AE-8652-4C7C-BA35-7C1295472923}"/>
              </a:ext>
              <a:ext uri="{C183D7F6-B498-43B3-948B-1728B52AA6E4}">
                <adec:decorative xmlns:adec="http://schemas.microsoft.com/office/drawing/2017/decorative" val="0"/>
              </a:ext>
            </a:extLst>
          </p:cNvPr>
          <p:cNvSpPr/>
          <p:nvPr/>
        </p:nvSpPr>
        <p:spPr>
          <a:xfrm>
            <a:off x="3422977" y="3373398"/>
            <a:ext cx="50358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descr="Green box highlighting the File and Appeal in Writing  section of page 4 of 4 of a sample claim">
            <a:extLst>
              <a:ext uri="{FF2B5EF4-FFF2-40B4-BE49-F238E27FC236}">
                <a16:creationId xmlns:a16="http://schemas.microsoft.com/office/drawing/2014/main" id="{A6D1A202-9188-4DBA-8C82-4C0ED2DD8950}"/>
              </a:ext>
              <a:ext uri="{C183D7F6-B498-43B3-948B-1728B52AA6E4}">
                <adec:decorative xmlns:adec="http://schemas.microsoft.com/office/drawing/2017/decorative" val="0"/>
              </a:ext>
            </a:extLst>
          </p:cNvPr>
          <p:cNvSpPr/>
          <p:nvPr/>
        </p:nvSpPr>
        <p:spPr>
          <a:xfrm>
            <a:off x="8394764" y="1680117"/>
            <a:ext cx="1802784" cy="416149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descr="Green box highlighting the section date by wish an appeal should be filled on page 4 of 4 of a sample claim">
            <a:extLst>
              <a:ext uri="{FF2B5EF4-FFF2-40B4-BE49-F238E27FC236}">
                <a16:creationId xmlns:a16="http://schemas.microsoft.com/office/drawing/2014/main" id="{948A28BC-A352-406D-9D75-9007FC3FE57C}"/>
              </a:ext>
              <a:ext uri="{C183D7F6-B498-43B3-948B-1728B52AA6E4}">
                <adec:decorative xmlns:adec="http://schemas.microsoft.com/office/drawing/2017/decorative" val="0"/>
              </a:ext>
            </a:extLst>
          </p:cNvPr>
          <p:cNvSpPr/>
          <p:nvPr/>
        </p:nvSpPr>
        <p:spPr>
          <a:xfrm>
            <a:off x="6430617" y="3058657"/>
            <a:ext cx="1834823" cy="111981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8CB33FA4-7AD8-4CDB-AE77-0DB237ED7D01}"/>
              </a:ext>
            </a:extLst>
          </p:cNvPr>
          <p:cNvSpPr>
            <a:spLocks noGrp="1"/>
          </p:cNvSpPr>
          <p:nvPr>
            <p:ph type="sldNum" sz="quarter" idx="12"/>
          </p:nvPr>
        </p:nvSpPr>
        <p:spPr>
          <a:xfrm>
            <a:off x="8610600" y="648208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18</a:t>
            </a:fld>
            <a:endParaRPr lang="en-US"/>
          </a:p>
        </p:txBody>
      </p:sp>
      <p:sp>
        <p:nvSpPr>
          <p:cNvPr id="14" name="Footer Placeholder 2">
            <a:extLst>
              <a:ext uri="{FF2B5EF4-FFF2-40B4-BE49-F238E27FC236}">
                <a16:creationId xmlns:a16="http://schemas.microsoft.com/office/drawing/2014/main" id="{AEB0340B-9535-4153-A564-0DF133550FD8}"/>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13" name="Date Placeholder 1">
            <a:extLst>
              <a:ext uri="{FF2B5EF4-FFF2-40B4-BE49-F238E27FC236}">
                <a16:creationId xmlns:a16="http://schemas.microsoft.com/office/drawing/2014/main" id="{8719968E-23E8-4E8A-9F44-02F524790F53}"/>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March 2024</a:t>
            </a:r>
          </a:p>
        </p:txBody>
      </p:sp>
    </p:spTree>
    <p:custDataLst>
      <p:tags r:id="rId1"/>
    </p:custDataLst>
    <p:extLst>
      <p:ext uri="{BB962C8B-B14F-4D97-AF65-F5344CB8AC3E}">
        <p14:creationId xmlns:p14="http://schemas.microsoft.com/office/powerpoint/2010/main" val="394571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n-US" dirty="0"/>
              <a:t>Appeal Rights in Original Medicare</a:t>
            </a:r>
          </a:p>
        </p:txBody>
      </p:sp>
      <p:sp>
        <p:nvSpPr>
          <p:cNvPr id="3" name="Content Placeholder 2">
            <a:extLst>
              <a:ext uri="{FF2B5EF4-FFF2-40B4-BE49-F238E27FC236}">
                <a16:creationId xmlns:a16="http://schemas.microsoft.com/office/drawing/2014/main" id="{9544D2B0-7718-3D74-6468-4C523855CB45}"/>
              </a:ext>
            </a:extLst>
          </p:cNvPr>
          <p:cNvSpPr>
            <a:spLocks noGrp="1"/>
          </p:cNvSpPr>
          <p:nvPr>
            <p:ph sz="half" idx="1"/>
          </p:nvPr>
        </p:nvSpPr>
        <p:spPr>
          <a:xfrm>
            <a:off x="847841" y="1272017"/>
            <a:ext cx="6857207" cy="4757195"/>
          </a:xfrm>
        </p:spPr>
        <p:txBody>
          <a:bodyPr/>
          <a:lstStyle/>
          <a:p>
            <a:r>
              <a:rPr lang="en-US" dirty="0">
                <a:solidFill>
                  <a:srgbClr val="00529B"/>
                </a:solidFill>
                <a:latin typeface="Arial"/>
                <a:cs typeface="Arial"/>
              </a:rPr>
              <a:t>An appeal is the action you can take if you disagree with a coverage or payment decision by Medicare or your Medicare plan </a:t>
            </a:r>
          </a:p>
          <a:p>
            <a:r>
              <a:rPr lang="en-US" dirty="0">
                <a:solidFill>
                  <a:srgbClr val="00529B"/>
                </a:solidFill>
              </a:rPr>
              <a:t>You can file an appeal if:</a:t>
            </a:r>
          </a:p>
          <a:p>
            <a:pPr marL="617220" lvl="1" indent="-342900" defTabSz="685800">
              <a:spcAft>
                <a:spcPts val="1200"/>
              </a:spcAft>
              <a:buClr>
                <a:srgbClr val="3965B5"/>
              </a:buClr>
            </a:pPr>
            <a:r>
              <a:rPr lang="en-US" dirty="0">
                <a:solidFill>
                  <a:srgbClr val="00529B"/>
                </a:solidFill>
              </a:rPr>
              <a:t>A service or item you got isn’t covered, and you think it should’ve been</a:t>
            </a:r>
          </a:p>
          <a:p>
            <a:pPr marL="617220" lvl="1" indent="-342900" defTabSz="685800">
              <a:spcAft>
                <a:spcPts val="1200"/>
              </a:spcAft>
              <a:buClr>
                <a:srgbClr val="3965B5"/>
              </a:buClr>
            </a:pPr>
            <a:r>
              <a:rPr lang="en-US" dirty="0">
                <a:solidFill>
                  <a:srgbClr val="00529B"/>
                </a:solidFill>
              </a:rPr>
              <a:t>Payment for a service or item is denied, and you think Medicare should’ve paid for it</a:t>
            </a:r>
          </a:p>
          <a:p>
            <a:pPr marL="617220" lvl="1" indent="-342900" defTabSz="685800">
              <a:spcAft>
                <a:spcPts val="1200"/>
              </a:spcAft>
              <a:buClr>
                <a:srgbClr val="3965B5"/>
              </a:buClr>
            </a:pPr>
            <a:r>
              <a:rPr lang="en-US" dirty="0">
                <a:solidFill>
                  <a:srgbClr val="00529B"/>
                </a:solidFill>
              </a:rPr>
              <a:t>You disagree with a Medicare coverage or payment decision</a:t>
            </a:r>
          </a:p>
          <a:p>
            <a:pPr marL="0" indent="0">
              <a:buNone/>
            </a:pPr>
            <a:endParaRPr lang="en-US" dirty="0"/>
          </a:p>
        </p:txBody>
      </p:sp>
      <p:pic>
        <p:nvPicPr>
          <p:cNvPr id="4" name="Picture 3" descr="clipboard with the Medicare Redetermination Request From - 1st level of appeal on it.">
            <a:extLst>
              <a:ext uri="{FF2B5EF4-FFF2-40B4-BE49-F238E27FC236}">
                <a16:creationId xmlns:a16="http://schemas.microsoft.com/office/drawing/2014/main" id="{753DB65D-5256-494F-86E5-63F496119ADD}"/>
              </a:ext>
            </a:extLst>
          </p:cNvPr>
          <p:cNvPicPr>
            <a:picLocks noChangeAspect="1"/>
          </p:cNvPicPr>
          <p:nvPr/>
        </p:nvPicPr>
        <p:blipFill>
          <a:blip r:embed="rId4"/>
          <a:stretch>
            <a:fillRect/>
          </a:stretch>
        </p:blipFill>
        <p:spPr>
          <a:xfrm>
            <a:off x="7976323" y="1236921"/>
            <a:ext cx="3377477" cy="4730906"/>
          </a:xfrm>
          <a:prstGeom prst="rect">
            <a:avLst/>
          </a:prstGeom>
        </p:spPr>
      </p:pic>
      <p:sp>
        <p:nvSpPr>
          <p:cNvPr id="11" name="Slide Number Placeholder 5">
            <a:extLst>
              <a:ext uri="{FF2B5EF4-FFF2-40B4-BE49-F238E27FC236}">
                <a16:creationId xmlns:a16="http://schemas.microsoft.com/office/drawing/2014/main" id="{B87BACB3-EC3A-425B-81C1-AD5384F3F70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19</a:t>
            </a:fld>
            <a:endParaRPr lang="en-US"/>
          </a:p>
        </p:txBody>
      </p:sp>
      <p:sp>
        <p:nvSpPr>
          <p:cNvPr id="14" name="Footer Placeholder 2">
            <a:extLst>
              <a:ext uri="{FF2B5EF4-FFF2-40B4-BE49-F238E27FC236}">
                <a16:creationId xmlns:a16="http://schemas.microsoft.com/office/drawing/2014/main" id="{77F000FF-1D66-4366-9DB5-A096B021E542}"/>
              </a:ext>
            </a:extLst>
          </p:cNvPr>
          <p:cNvSpPr>
            <a:spLocks noGrp="1"/>
          </p:cNvSpPr>
          <p:nvPr>
            <p:ph type="ftr" sz="quarter" idx="11"/>
          </p:nvPr>
        </p:nvSpPr>
        <p:spPr/>
        <p:txBody>
          <a:bodyPr/>
          <a:lstStyle/>
          <a:p>
            <a:r>
              <a:rPr lang="en-US" dirty="0"/>
              <a:t>Medicare Rights &amp; Protections</a:t>
            </a:r>
            <a:endParaRPr lang="en-US" sz="1200" dirty="0"/>
          </a:p>
        </p:txBody>
      </p:sp>
      <p:sp>
        <p:nvSpPr>
          <p:cNvPr id="13" name="Date Placeholder 1">
            <a:extLst>
              <a:ext uri="{FF2B5EF4-FFF2-40B4-BE49-F238E27FC236}">
                <a16:creationId xmlns:a16="http://schemas.microsoft.com/office/drawing/2014/main" id="{207B0D0C-AF51-423B-B60C-B18C2F562113}"/>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Table of Contents</a:t>
            </a:r>
          </a:p>
        </p:txBody>
      </p:sp>
      <p:sp>
        <p:nvSpPr>
          <p:cNvPr id="8" name="Content Placeholder 2">
            <a:extLst>
              <a:ext uri="{FF2B5EF4-FFF2-40B4-BE49-F238E27FC236}">
                <a16:creationId xmlns:a16="http://schemas.microsoft.com/office/drawing/2014/main" id="{3ECA3263-2CF0-4C96-92DF-5E25FAD27BAA}"/>
              </a:ext>
            </a:extLst>
          </p:cNvPr>
          <p:cNvSpPr txBox="1">
            <a:spLocks/>
          </p:cNvSpPr>
          <p:nvPr/>
        </p:nvSpPr>
        <p:spPr>
          <a:xfrm>
            <a:off x="1570266" y="1733532"/>
            <a:ext cx="8884899" cy="4606034"/>
          </a:xfrm>
          <a:prstGeom prst="rect">
            <a:avLst/>
          </a:prstGeom>
        </p:spPr>
        <p:txBody>
          <a:bodyPr vert="horz" lIns="91440" tIns="45720" rIns="91440" bIns="45720" rtlCol="0">
            <a:no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spcBef>
                <a:spcPts val="0"/>
              </a:spcBef>
              <a:spcAft>
                <a:spcPts val="1200"/>
              </a:spcAft>
              <a:buNone/>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1: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Medicare Rights</a:t>
            </a:r>
            <a:r>
              <a:rPr lang="en-US" sz="2200" dirty="0">
                <a:solidFill>
                  <a:srgbClr val="00529B"/>
                </a:solidFill>
                <a:latin typeface="Arial" panose="020B0604020202020204" pitchFamily="34" charset="0"/>
                <a:cs typeface="Arial" panose="020B0604020202020204" pitchFamily="34" charset="0"/>
              </a:rPr>
              <a:t>.......................................................4–15</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lvl="0" indent="0">
              <a:spcBef>
                <a:spcPts val="0"/>
              </a:spcBef>
              <a:spcAft>
                <a:spcPts val="1200"/>
              </a:spcAft>
              <a:buNone/>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2: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Appeal Rights</a:t>
            </a:r>
            <a:r>
              <a:rPr lang="en-US" sz="2200" dirty="0">
                <a:solidFill>
                  <a:srgbClr val="00529B"/>
                </a:solidFill>
                <a:latin typeface="Arial" panose="020B0604020202020204" pitchFamily="34" charset="0"/>
                <a:cs typeface="Arial" panose="020B0604020202020204" pitchFamily="34" charset="0"/>
              </a:rPr>
              <a:t>………………………………..………..16–36</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lvl="0" indent="0">
              <a:spcBef>
                <a:spcPts val="0"/>
              </a:spcBef>
              <a:spcAft>
                <a:spcPts val="1200"/>
              </a:spcAft>
              <a:buNone/>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3: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Your Rights in Certain Settings</a:t>
            </a:r>
            <a:r>
              <a:rPr lang="en-US" sz="2200" dirty="0">
                <a:solidFill>
                  <a:srgbClr val="00529B"/>
                </a:solidFill>
                <a:latin typeface="Arial" panose="020B0604020202020204" pitchFamily="34" charset="0"/>
                <a:cs typeface="Arial" panose="020B0604020202020204" pitchFamily="34" charset="0"/>
              </a:rPr>
              <a:t>................................37–44</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lvl="0" indent="0">
              <a:spcBef>
                <a:spcPts val="0"/>
              </a:spcBef>
              <a:spcAft>
                <a:spcPts val="1200"/>
              </a:spcAft>
              <a:buNone/>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4: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Medicare Privacy Practices</a:t>
            </a:r>
            <a:r>
              <a:rPr lang="en-US" sz="2200" dirty="0">
                <a:solidFill>
                  <a:srgbClr val="00529B"/>
                </a:solidFill>
                <a:latin typeface="Arial" panose="020B0604020202020204" pitchFamily="34" charset="0"/>
                <a:cs typeface="Arial" panose="020B0604020202020204" pitchFamily="34" charset="0"/>
              </a:rPr>
              <a:t>......................................45–50</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lvl="0" indent="0">
              <a:spcBef>
                <a:spcPts val="0"/>
              </a:spcBef>
              <a:spcAft>
                <a:spcPts val="1200"/>
              </a:spcAft>
              <a:buNone/>
              <a:tabLst>
                <a:tab pos="1371600" algn="l"/>
              </a:tabLst>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Lesson 5: </a:t>
            </a: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Additional Protections</a:t>
            </a:r>
            <a:r>
              <a:rPr lang="en-US" sz="2200" dirty="0">
                <a:solidFill>
                  <a:srgbClr val="00529B"/>
                </a:solidFill>
                <a:latin typeface="Arial" panose="020B0604020202020204" pitchFamily="34" charset="0"/>
                <a:cs typeface="Arial" panose="020B0604020202020204" pitchFamily="34" charset="0"/>
              </a:rPr>
              <a:t>..............................................51–55</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tab pos="1371600" algn="l"/>
              </a:tabLst>
              <a:defRPr/>
            </a:pPr>
            <a:r>
              <a:rPr lang="en-US" sz="2200" b="1" dirty="0">
                <a:solidFill>
                  <a:srgbClr val="00529B"/>
                </a:solidFill>
                <a:latin typeface="Arial" panose="020B0604020202020204" pitchFamily="34" charset="0"/>
                <a:cs typeface="Arial" panose="020B0604020202020204" pitchFamily="34" charset="0"/>
              </a:rPr>
              <a:t>Appendices:</a:t>
            </a:r>
          </a:p>
          <a:p>
            <a:pPr marL="548640" lvl="0" indent="0">
              <a:spcBef>
                <a:spcPts val="0"/>
              </a:spcBef>
              <a:spcAft>
                <a:spcPts val="1200"/>
              </a:spcAft>
              <a:buNone/>
              <a:tabLst>
                <a:tab pos="1371600" algn="l"/>
              </a:tabLst>
              <a:defRPr/>
            </a:pPr>
            <a:r>
              <a:rPr lang="en-US" sz="2200" dirty="0">
                <a:solidFill>
                  <a:srgbClr val="00529B"/>
                </a:solidFill>
                <a:latin typeface="Arial" panose="020B0604020202020204" pitchFamily="34" charset="0"/>
                <a:cs typeface="Arial" panose="020B0604020202020204" pitchFamily="34" charset="0"/>
              </a:rPr>
              <a:t>Medicare Resources</a:t>
            </a:r>
            <a:r>
              <a:rPr lang="en-US" sz="2200" spc="-150" dirty="0">
                <a:solidFill>
                  <a:srgbClr val="00529B"/>
                </a:solidFill>
                <a:latin typeface="Arial" panose="020B0604020202020204" pitchFamily="34" charset="0"/>
                <a:cs typeface="Arial" panose="020B0604020202020204" pitchFamily="34" charset="0"/>
              </a:rPr>
              <a:t>……………………………………………..</a:t>
            </a:r>
            <a:r>
              <a:rPr lang="en-US" sz="2200" dirty="0">
                <a:solidFill>
                  <a:srgbClr val="00529B"/>
                </a:solidFill>
                <a:latin typeface="Arial" panose="020B0604020202020204" pitchFamily="34" charset="0"/>
                <a:cs typeface="Arial" panose="020B0604020202020204" pitchFamily="34" charset="0"/>
              </a:rPr>
              <a:t>56–57</a:t>
            </a:r>
          </a:p>
          <a:p>
            <a:pPr marL="54864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tab pos="1371600" algn="l"/>
              </a:tabLst>
              <a:defRPr/>
            </a:pPr>
            <a:r>
              <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Medicare Products…………………………………………….58</a:t>
            </a:r>
          </a:p>
          <a:p>
            <a:pPr marL="548640" lvl="0" indent="0">
              <a:spcBef>
                <a:spcPts val="0"/>
              </a:spcBef>
              <a:spcAft>
                <a:spcPts val="1200"/>
              </a:spcAft>
              <a:buNone/>
              <a:tabLst>
                <a:tab pos="1371600" algn="l"/>
              </a:tabLst>
              <a:defRPr/>
            </a:pPr>
            <a:r>
              <a:rPr lang="en-US" sz="2200" dirty="0">
                <a:solidFill>
                  <a:srgbClr val="00529B"/>
                </a:solidFill>
                <a:latin typeface="Arial" panose="020B0604020202020204" pitchFamily="34" charset="0"/>
                <a:cs typeface="Arial" panose="020B0604020202020204" pitchFamily="34" charset="0"/>
              </a:rPr>
              <a:t>Acronyms</a:t>
            </a:r>
            <a:r>
              <a:rPr lang="en-US" sz="2200" spc="-150" dirty="0">
                <a:solidFill>
                  <a:srgbClr val="00529B"/>
                </a:solidFill>
                <a:latin typeface="Arial" panose="020B0604020202020204" pitchFamily="34" charset="0"/>
                <a:cs typeface="Arial" panose="020B0604020202020204" pitchFamily="34" charset="0"/>
              </a:rPr>
              <a:t>……………………………………………….…………</a:t>
            </a:r>
            <a:r>
              <a:rPr lang="en-US" sz="2200" dirty="0">
                <a:solidFill>
                  <a:srgbClr val="00529B"/>
                </a:solidFill>
                <a:latin typeface="Arial" panose="020B0604020202020204" pitchFamily="34" charset="0"/>
                <a:cs typeface="Arial" panose="020B0604020202020204" pitchFamily="34" charset="0"/>
              </a:rPr>
              <a:t>.59–60</a:t>
            </a:r>
            <a:endParaRPr kumimoji="0" lang="en-US" sz="22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741330D2-212F-43AD-9527-271EB5F2B08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a:t>
            </a:fld>
            <a:endParaRPr lang="en-US"/>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p:txBody>
          <a:bodyPr/>
          <a:lstStyle/>
          <a:p>
            <a:r>
              <a:rPr lang="en-US" dirty="0">
                <a:latin typeface="Arial"/>
                <a:cs typeface="Arial"/>
              </a:rPr>
              <a:t>Medicare Rights &amp; Protections</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8181E1-B8E4-3CDF-96DA-BFA700D71C15}"/>
              </a:ext>
            </a:extLst>
          </p:cNvPr>
          <p:cNvSpPr>
            <a:spLocks noGrp="1"/>
          </p:cNvSpPr>
          <p:nvPr>
            <p:ph type="title"/>
          </p:nvPr>
        </p:nvSpPr>
        <p:spPr/>
        <p:txBody>
          <a:bodyPr/>
          <a:lstStyle/>
          <a:p>
            <a:r>
              <a:rPr lang="en-US" dirty="0"/>
              <a:t>Expedited (Fast) Appeals in Original Medicare</a:t>
            </a:r>
          </a:p>
        </p:txBody>
      </p:sp>
      <p:sp>
        <p:nvSpPr>
          <p:cNvPr id="7" name="Content Placeholder 6">
            <a:extLst>
              <a:ext uri="{FF2B5EF4-FFF2-40B4-BE49-F238E27FC236}">
                <a16:creationId xmlns:a16="http://schemas.microsoft.com/office/drawing/2014/main" id="{3842A927-0E2F-D88F-6ABB-0B549F766C6B}"/>
              </a:ext>
            </a:extLst>
          </p:cNvPr>
          <p:cNvSpPr>
            <a:spLocks noGrp="1"/>
          </p:cNvSpPr>
          <p:nvPr>
            <p:ph sz="half" idx="2"/>
          </p:nvPr>
        </p:nvSpPr>
        <p:spPr>
          <a:xfrm>
            <a:off x="838200" y="1455792"/>
            <a:ext cx="9484027" cy="4712995"/>
          </a:xfrm>
        </p:spPr>
        <p:txBody>
          <a:bodyPr>
            <a:normAutofit/>
          </a:bodyPr>
          <a:lstStyle/>
          <a:p>
            <a:pPr marL="0" indent="0" defTabSz="685800">
              <a:buNone/>
            </a:pPr>
            <a:r>
              <a:rPr lang="en-US" sz="2800" b="1" dirty="0">
                <a:solidFill>
                  <a:srgbClr val="00529B"/>
                </a:solidFill>
              </a:rPr>
              <a:t>You have the right to an expedited appeal if you think:</a:t>
            </a:r>
          </a:p>
          <a:p>
            <a:pPr marL="548640" lvl="1" defTabSz="685800">
              <a:spcAft>
                <a:spcPts val="1200"/>
              </a:spcAft>
              <a:buClr>
                <a:srgbClr val="3965B5"/>
              </a:buClr>
              <a:buFont typeface="Wingdings" panose="05000000000000000000" pitchFamily="2" charset="2"/>
              <a:buChar char="§"/>
            </a:pPr>
            <a:r>
              <a:rPr lang="en-US" sz="2400" dirty="0">
                <a:solidFill>
                  <a:srgbClr val="00529B"/>
                </a:solidFill>
              </a:rPr>
              <a:t>You’re being discharged too soon from your </a:t>
            </a:r>
            <a:br>
              <a:rPr lang="en-US" sz="2400" dirty="0">
                <a:solidFill>
                  <a:srgbClr val="00529B"/>
                </a:solidFill>
              </a:rPr>
            </a:br>
            <a:r>
              <a:rPr lang="en-US" sz="2400" dirty="0">
                <a:solidFill>
                  <a:srgbClr val="00529B"/>
                </a:solidFill>
              </a:rPr>
              <a:t>Medicare-covered inpatient hospital stay </a:t>
            </a:r>
          </a:p>
          <a:p>
            <a:pPr marL="548640" lvl="1" defTabSz="685800">
              <a:spcAft>
                <a:spcPts val="1200"/>
              </a:spcAft>
              <a:buClr>
                <a:srgbClr val="3965B5"/>
              </a:buClr>
              <a:buFont typeface="Wingdings" panose="05000000000000000000" pitchFamily="2" charset="2"/>
              <a:buChar char="§"/>
            </a:pPr>
            <a:r>
              <a:rPr lang="en-US" sz="2400" dirty="0">
                <a:solidFill>
                  <a:srgbClr val="00529B"/>
                </a:solidFill>
              </a:rPr>
              <a:t>Your Medicare-covered services from the </a:t>
            </a:r>
            <a:br>
              <a:rPr lang="en-US" sz="2400" dirty="0">
                <a:solidFill>
                  <a:srgbClr val="00529B"/>
                </a:solidFill>
              </a:rPr>
            </a:br>
            <a:r>
              <a:rPr lang="en-US" sz="2400" dirty="0">
                <a:solidFill>
                  <a:srgbClr val="00529B"/>
                </a:solidFill>
              </a:rPr>
              <a:t>following are ending too soon</a:t>
            </a:r>
          </a:p>
          <a:p>
            <a:pPr marL="822960" lvl="4" indent="-274320" defTabSz="977900">
              <a:lnSpc>
                <a:spcPct val="100000"/>
              </a:lnSpc>
              <a:spcBef>
                <a:spcPts val="0"/>
              </a:spcBef>
              <a:spcAft>
                <a:spcPts val="1200"/>
              </a:spcAft>
              <a:buClr>
                <a:srgbClr val="3965B5"/>
              </a:buClr>
              <a:buSzPct val="100000"/>
            </a:pPr>
            <a:r>
              <a:rPr lang="en-US" sz="2000" dirty="0">
                <a:solidFill>
                  <a:srgbClr val="00529B"/>
                </a:solidFill>
                <a:latin typeface="Arial" panose="020B0604020202020204" pitchFamily="34" charset="0"/>
                <a:cs typeface="Arial" panose="020B0604020202020204" pitchFamily="34" charset="0"/>
              </a:rPr>
              <a:t>Skilled nursing facility (SNF)</a:t>
            </a:r>
          </a:p>
          <a:p>
            <a:pPr marL="822960" lvl="4" indent="-274320" defTabSz="977900">
              <a:lnSpc>
                <a:spcPct val="100000"/>
              </a:lnSpc>
              <a:spcBef>
                <a:spcPts val="0"/>
              </a:spcBef>
              <a:spcAft>
                <a:spcPts val="1200"/>
              </a:spcAft>
              <a:buClr>
                <a:srgbClr val="3965B5"/>
              </a:buClr>
              <a:buSzPct val="100000"/>
            </a:pPr>
            <a:r>
              <a:rPr lang="en-US" sz="2000" dirty="0">
                <a:solidFill>
                  <a:srgbClr val="00529B"/>
                </a:solidFill>
                <a:latin typeface="Arial" panose="020B0604020202020204" pitchFamily="34" charset="0"/>
                <a:cs typeface="Arial" panose="020B0604020202020204" pitchFamily="34" charset="0"/>
              </a:rPr>
              <a:t>Home health agency (HHA)</a:t>
            </a:r>
          </a:p>
          <a:p>
            <a:pPr marL="822960" lvl="4" indent="-274320" defTabSz="977900">
              <a:lnSpc>
                <a:spcPct val="100000"/>
              </a:lnSpc>
              <a:spcBef>
                <a:spcPts val="0"/>
              </a:spcBef>
              <a:spcAft>
                <a:spcPts val="1200"/>
              </a:spcAft>
              <a:buClr>
                <a:srgbClr val="3965B5"/>
              </a:buClr>
              <a:buSzPct val="100000"/>
            </a:pPr>
            <a:r>
              <a:rPr lang="en-US" sz="2000" dirty="0">
                <a:solidFill>
                  <a:srgbClr val="00529B"/>
                </a:solidFill>
                <a:latin typeface="Arial" panose="020B0604020202020204" pitchFamily="34" charset="0"/>
                <a:cs typeface="Arial" panose="020B0604020202020204" pitchFamily="34" charset="0"/>
              </a:rPr>
              <a:t>Comprehensive outpatient rehabilitation </a:t>
            </a:r>
            <a:br>
              <a:rPr lang="en-US" sz="2000" dirty="0">
                <a:solidFill>
                  <a:srgbClr val="00529B"/>
                </a:solidFill>
                <a:latin typeface="Arial" panose="020B0604020202020204" pitchFamily="34" charset="0"/>
                <a:cs typeface="Arial" panose="020B0604020202020204" pitchFamily="34" charset="0"/>
              </a:rPr>
            </a:br>
            <a:r>
              <a:rPr lang="en-US" sz="2000" dirty="0">
                <a:solidFill>
                  <a:srgbClr val="00529B"/>
                </a:solidFill>
                <a:latin typeface="Arial" panose="020B0604020202020204" pitchFamily="34" charset="0"/>
                <a:cs typeface="Arial" panose="020B0604020202020204" pitchFamily="34" charset="0"/>
              </a:rPr>
              <a:t>facility (CORF)</a:t>
            </a:r>
          </a:p>
          <a:p>
            <a:pPr marL="822960" lvl="4" indent="-274320" defTabSz="977900">
              <a:lnSpc>
                <a:spcPct val="100000"/>
              </a:lnSpc>
              <a:spcBef>
                <a:spcPts val="0"/>
              </a:spcBef>
              <a:spcAft>
                <a:spcPts val="1200"/>
              </a:spcAft>
              <a:buClr>
                <a:srgbClr val="3965B5"/>
              </a:buClr>
              <a:buSzPct val="100000"/>
            </a:pPr>
            <a:r>
              <a:rPr lang="en-US" sz="2000" dirty="0">
                <a:solidFill>
                  <a:srgbClr val="00529B"/>
                </a:solidFill>
                <a:latin typeface="Arial" panose="020B0604020202020204" pitchFamily="34" charset="0"/>
                <a:cs typeface="Arial" panose="020B0604020202020204" pitchFamily="34" charset="0"/>
              </a:rPr>
              <a:t>Hospice</a:t>
            </a:r>
            <a:endParaRPr lang="en-US" dirty="0"/>
          </a:p>
        </p:txBody>
      </p:sp>
      <p:sp>
        <p:nvSpPr>
          <p:cNvPr id="12" name="Content Placeholder 11">
            <a:extLst>
              <a:ext uri="{FF2B5EF4-FFF2-40B4-BE49-F238E27FC236}">
                <a16:creationId xmlns:a16="http://schemas.microsoft.com/office/drawing/2014/main" id="{7D81660E-8027-3DCF-2FB9-CD83F986F5A1}"/>
              </a:ext>
            </a:extLst>
          </p:cNvPr>
          <p:cNvSpPr>
            <a:spLocks noGrp="1"/>
          </p:cNvSpPr>
          <p:nvPr>
            <p:ph sz="quarter" idx="4"/>
          </p:nvPr>
        </p:nvSpPr>
        <p:spPr>
          <a:xfrm>
            <a:off x="7684730" y="2138010"/>
            <a:ext cx="3968143" cy="3064669"/>
          </a:xfrm>
          <a:prstGeom prst="roundRect">
            <a:avLst/>
          </a:prstGeom>
          <a:solidFill>
            <a:srgbClr val="00529B"/>
          </a:solidFill>
        </p:spPr>
        <p:txBody>
          <a:bodyPr>
            <a:noAutofit/>
          </a:bodyPr>
          <a:lstStyle/>
          <a:p>
            <a:pPr marL="0" lvl="0" indent="0">
              <a:spcAft>
                <a:spcPts val="600"/>
              </a:spcAft>
              <a:buClrTx/>
              <a:buNone/>
              <a:defRPr/>
            </a:pPr>
            <a:r>
              <a:rPr lang="en-US" sz="2000" b="1" kern="0" dirty="0">
                <a:solidFill>
                  <a:schemeClr val="bg1"/>
                </a:solidFill>
                <a:latin typeface="+mn-lt"/>
              </a:rPr>
              <a:t>Get important notices:</a:t>
            </a:r>
          </a:p>
          <a:p>
            <a:pPr marL="347472" indent="-347472">
              <a:spcAft>
                <a:spcPts val="600"/>
              </a:spcAft>
              <a:buClr>
                <a:schemeClr val="bg1"/>
              </a:buClr>
              <a:buFont typeface="Wingdings" panose="05000000000000000000" pitchFamily="2" charset="2"/>
              <a:buChar char="Ø"/>
              <a:defRPr/>
            </a:pPr>
            <a:r>
              <a:rPr lang="en-US" sz="1800" b="1" dirty="0">
                <a:solidFill>
                  <a:schemeClr val="bg1"/>
                </a:solidFill>
                <a:latin typeface="+mn-lt"/>
              </a:rPr>
              <a:t>“An Important Message from Medicare about Your Rights” </a:t>
            </a:r>
            <a:r>
              <a:rPr lang="en-US" sz="1800" dirty="0">
                <a:solidFill>
                  <a:schemeClr val="bg1"/>
                </a:solidFill>
                <a:latin typeface="+mn-lt"/>
              </a:rPr>
              <a:t>within 2 days of your hospital inpatient admission</a:t>
            </a:r>
          </a:p>
          <a:p>
            <a:pPr marL="347472" indent="-347472">
              <a:spcAft>
                <a:spcPts val="600"/>
              </a:spcAft>
              <a:buClr>
                <a:schemeClr val="bg1"/>
              </a:buClr>
              <a:buFont typeface="Wingdings" panose="05000000000000000000" pitchFamily="2" charset="2"/>
              <a:buChar char="Ø"/>
              <a:defRPr/>
            </a:pPr>
            <a:r>
              <a:rPr lang="en-US" sz="1800" b="1" dirty="0">
                <a:solidFill>
                  <a:schemeClr val="bg1"/>
                </a:solidFill>
                <a:latin typeface="+mn-lt"/>
              </a:rPr>
              <a:t>“Notice of Medicare Non-Coverage” (NOMNC) </a:t>
            </a:r>
            <a:r>
              <a:rPr lang="en-US" sz="1800" dirty="0">
                <a:solidFill>
                  <a:schemeClr val="bg1"/>
                </a:solidFill>
                <a:latin typeface="+mn-lt"/>
              </a:rPr>
              <a:t>at least 2 days before your covered services end</a:t>
            </a:r>
          </a:p>
        </p:txBody>
      </p:sp>
      <p:sp>
        <p:nvSpPr>
          <p:cNvPr id="4" name="Slide Number Placeholder 3">
            <a:extLst>
              <a:ext uri="{FF2B5EF4-FFF2-40B4-BE49-F238E27FC236}">
                <a16:creationId xmlns:a16="http://schemas.microsoft.com/office/drawing/2014/main" id="{F9510238-8AB4-B9A9-5ECF-553F4EBBFE77}"/>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a:p>
        </p:txBody>
      </p:sp>
      <p:sp>
        <p:nvSpPr>
          <p:cNvPr id="6" name="Footer Placeholder 5">
            <a:extLst>
              <a:ext uri="{FF2B5EF4-FFF2-40B4-BE49-F238E27FC236}">
                <a16:creationId xmlns:a16="http://schemas.microsoft.com/office/drawing/2014/main" id="{7972CF7B-D993-2F53-0D39-2B321042BB8F}"/>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2F4D604E-F4EA-324D-EBF1-2009876DE76D}"/>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309151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DF9768-1FEC-49B2-7D77-A6EEF3B9C13D}"/>
              </a:ext>
            </a:extLst>
          </p:cNvPr>
          <p:cNvSpPr>
            <a:spLocks noGrp="1"/>
          </p:cNvSpPr>
          <p:nvPr>
            <p:ph type="title"/>
          </p:nvPr>
        </p:nvSpPr>
        <p:spPr/>
        <p:txBody>
          <a:bodyPr>
            <a:normAutofit/>
          </a:bodyPr>
          <a:lstStyle/>
          <a:p>
            <a:r>
              <a:rPr lang="en-US" sz="2800" dirty="0"/>
              <a:t>Expedited (Fast) Appeals in Original Medicare </a:t>
            </a:r>
            <a:br>
              <a:rPr lang="en-US" sz="2800" dirty="0"/>
            </a:br>
            <a:r>
              <a:rPr lang="en-US" sz="2800" dirty="0"/>
              <a:t>(continued)</a:t>
            </a:r>
            <a:endParaRPr lang="en-US" sz="2400" dirty="0"/>
          </a:p>
        </p:txBody>
      </p:sp>
      <p:sp>
        <p:nvSpPr>
          <p:cNvPr id="2" name="Content Placeholder 1">
            <a:extLst>
              <a:ext uri="{FF2B5EF4-FFF2-40B4-BE49-F238E27FC236}">
                <a16:creationId xmlns:a16="http://schemas.microsoft.com/office/drawing/2014/main" id="{750BB071-B8E7-0C07-C8C2-639161312BF1}"/>
              </a:ext>
            </a:extLst>
          </p:cNvPr>
          <p:cNvSpPr>
            <a:spLocks noGrp="1"/>
          </p:cNvSpPr>
          <p:nvPr>
            <p:ph sz="half" idx="1"/>
          </p:nvPr>
        </p:nvSpPr>
        <p:spPr>
          <a:xfrm>
            <a:off x="1648373" y="1268663"/>
            <a:ext cx="9051472" cy="1345779"/>
          </a:xfrm>
        </p:spPr>
        <p:txBody>
          <a:bodyPr>
            <a:normAutofit/>
          </a:bodyPr>
          <a:lstStyle/>
          <a:p>
            <a:pPr marL="0" indent="0">
              <a:buNone/>
            </a:pPr>
            <a:r>
              <a:rPr lang="en-US" sz="2800" dirty="0">
                <a:solidFill>
                  <a:srgbClr val="00529B"/>
                </a:solidFill>
              </a:rPr>
              <a:t>Call the Beneficiary and Family Centered Care-Quality Improvement Organization (BFCC-QIO) in your region</a:t>
            </a:r>
            <a:endParaRPr lang="en-US" sz="2800" dirty="0"/>
          </a:p>
        </p:txBody>
      </p:sp>
      <p:pic>
        <p:nvPicPr>
          <p:cNvPr id="8" name="Picture 7">
            <a:extLst>
              <a:ext uri="{FF2B5EF4-FFF2-40B4-BE49-F238E27FC236}">
                <a16:creationId xmlns:a16="http://schemas.microsoft.com/office/drawing/2014/main" id="{1E070715-B77D-7B4F-3930-E7EE7C2AC3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09800" y="2457165"/>
            <a:ext cx="3444539" cy="3383573"/>
          </a:xfrm>
          <a:prstGeom prst="rect">
            <a:avLst/>
          </a:prstGeom>
        </p:spPr>
      </p:pic>
      <p:pic>
        <p:nvPicPr>
          <p:cNvPr id="9" name="Picture 8">
            <a:extLst>
              <a:ext uri="{FF2B5EF4-FFF2-40B4-BE49-F238E27FC236}">
                <a16:creationId xmlns:a16="http://schemas.microsoft.com/office/drawing/2014/main" id="{4F4897B1-D7EA-E143-8FFE-2FAE973EABD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18507" y="2459863"/>
            <a:ext cx="3450635" cy="3383573"/>
          </a:xfrm>
          <a:prstGeom prst="rect">
            <a:avLst/>
          </a:prstGeom>
        </p:spPr>
      </p:pic>
      <p:sp>
        <p:nvSpPr>
          <p:cNvPr id="4" name="Slide Number Placeholder 3">
            <a:extLst>
              <a:ext uri="{FF2B5EF4-FFF2-40B4-BE49-F238E27FC236}">
                <a16:creationId xmlns:a16="http://schemas.microsoft.com/office/drawing/2014/main" id="{926A12C7-F17C-179F-AB1B-B9AF5FE01452}"/>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a:p>
        </p:txBody>
      </p:sp>
      <p:sp>
        <p:nvSpPr>
          <p:cNvPr id="6" name="Footer Placeholder 5">
            <a:extLst>
              <a:ext uri="{FF2B5EF4-FFF2-40B4-BE49-F238E27FC236}">
                <a16:creationId xmlns:a16="http://schemas.microsoft.com/office/drawing/2014/main" id="{BC0546D4-5ABC-479E-E0C0-FEF6D302454D}"/>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8D887AAF-4FAD-8AF7-4747-863BEB6A0FFC}"/>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036886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Original Medicare Appeals Process: </a:t>
            </a:r>
            <a:br>
              <a:rPr lang="en-US" sz="2800" dirty="0"/>
            </a:br>
            <a:r>
              <a:rPr lang="en-US" sz="2800" dirty="0"/>
              <a:t>Part A &amp; Part B (Fee-for-Service)</a:t>
            </a:r>
          </a:p>
        </p:txBody>
      </p:sp>
      <p:graphicFrame>
        <p:nvGraphicFramePr>
          <p:cNvPr id="33" name="Appeal Process Table">
            <a:extLst>
              <a:ext uri="{FF2B5EF4-FFF2-40B4-BE49-F238E27FC236}">
                <a16:creationId xmlns:a16="http://schemas.microsoft.com/office/drawing/2014/main" id="{4ADA96C1-302E-37FC-B899-345707C44089}"/>
              </a:ext>
            </a:extLst>
          </p:cNvPr>
          <p:cNvGraphicFramePr>
            <a:graphicFrameLocks noGrp="1"/>
          </p:cNvGraphicFramePr>
          <p:nvPr>
            <p:ph sz="quarter" idx="13"/>
            <p:extLst>
              <p:ext uri="{D42A27DB-BD31-4B8C-83A1-F6EECF244321}">
                <p14:modId xmlns:p14="http://schemas.microsoft.com/office/powerpoint/2010/main" val="3263180548"/>
              </p:ext>
            </p:extLst>
          </p:nvPr>
        </p:nvGraphicFramePr>
        <p:xfrm>
          <a:off x="1220765" y="1379423"/>
          <a:ext cx="10000031" cy="3845560"/>
        </p:xfrm>
        <a:graphic>
          <a:graphicData uri="http://schemas.openxmlformats.org/drawingml/2006/table">
            <a:tbl>
              <a:tblPr firstRow="1">
                <a:tableStyleId>{5C22544A-7EE6-4342-B048-85BDC9FD1C3A}</a:tableStyleId>
              </a:tblPr>
              <a:tblGrid>
                <a:gridCol w="2088250">
                  <a:extLst>
                    <a:ext uri="{9D8B030D-6E8A-4147-A177-3AD203B41FA5}">
                      <a16:colId xmlns:a16="http://schemas.microsoft.com/office/drawing/2014/main" val="1494663281"/>
                    </a:ext>
                  </a:extLst>
                </a:gridCol>
                <a:gridCol w="2472514">
                  <a:extLst>
                    <a:ext uri="{9D8B030D-6E8A-4147-A177-3AD203B41FA5}">
                      <a16:colId xmlns:a16="http://schemas.microsoft.com/office/drawing/2014/main" val="2469202158"/>
                    </a:ext>
                  </a:extLst>
                </a:gridCol>
                <a:gridCol w="2939259">
                  <a:extLst>
                    <a:ext uri="{9D8B030D-6E8A-4147-A177-3AD203B41FA5}">
                      <a16:colId xmlns:a16="http://schemas.microsoft.com/office/drawing/2014/main" val="3501509735"/>
                    </a:ext>
                  </a:extLst>
                </a:gridCol>
                <a:gridCol w="2500008">
                  <a:extLst>
                    <a:ext uri="{9D8B030D-6E8A-4147-A177-3AD203B41FA5}">
                      <a16:colId xmlns:a16="http://schemas.microsoft.com/office/drawing/2014/main" val="174706771"/>
                    </a:ext>
                  </a:extLst>
                </a:gridCol>
              </a:tblGrid>
              <a:tr h="370840">
                <a:tc>
                  <a:txBody>
                    <a:bodyPr/>
                    <a:lstStyle/>
                    <a:p>
                      <a:pPr algn="l"/>
                      <a:r>
                        <a:rPr lang="en-US" sz="1200" dirty="0">
                          <a:solidFill>
                            <a:schemeClr val="bg1"/>
                          </a:solidFill>
                        </a:rPr>
                        <a:t>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bg1"/>
                          </a:solidFill>
                        </a:rPr>
                        <a:t>FILLING PERIOD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bg1"/>
                          </a:solidFill>
                        </a:rPr>
                        <a:t>STANDARD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bg1"/>
                          </a:solidFill>
                        </a:rPr>
                        <a:t>EXPEDITED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38016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Initial Determination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Medicare Administrative Contractor (MAC)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(Some Part A only) Notice of Discharge or Service Termination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32478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1</a:t>
                      </a:r>
                      <a:r>
                        <a:rPr lang="en-US" sz="1200" baseline="30000" dirty="0">
                          <a:solidFill>
                            <a:schemeClr val="bg1"/>
                          </a:solidFill>
                        </a:rPr>
                        <a:t>st</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Standard: </a:t>
                      </a:r>
                      <a:r>
                        <a:rPr lang="en-US" sz="1200" dirty="0">
                          <a:solidFill>
                            <a:schemeClr val="bg1"/>
                          </a:solidFill>
                        </a:rPr>
                        <a:t>120 days to file</a:t>
                      </a:r>
                      <a:br>
                        <a:rPr lang="en-US" sz="1200" dirty="0">
                          <a:solidFill>
                            <a:schemeClr val="bg1"/>
                          </a:solidFill>
                        </a:rPr>
                      </a:br>
                      <a:r>
                        <a:rPr lang="en-US" sz="1200" b="1" dirty="0">
                          <a:solidFill>
                            <a:schemeClr val="bg1"/>
                          </a:solidFill>
                        </a:rPr>
                        <a:t>Expedited: </a:t>
                      </a:r>
                      <a:r>
                        <a:rPr lang="en-US" sz="1200" dirty="0">
                          <a:solidFill>
                            <a:schemeClr val="bg1"/>
                          </a:solidFill>
                        </a:rPr>
                        <a:t>Noon next Calendar day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MAC Redetermination</a:t>
                      </a:r>
                      <a:br>
                        <a:rPr kumimoji="0" lang="en-US" sz="1200" b="0" i="0" u="none" strike="noStrike" kern="1200" cap="none" spc="0" normalizeH="0" baseline="0" noProof="0" dirty="0">
                          <a:ln>
                            <a:noFill/>
                          </a:ln>
                          <a:solidFill>
                            <a:schemeClr val="bg1"/>
                          </a:solidFill>
                          <a:effectLst/>
                          <a:uLnTx/>
                          <a:uFillTx/>
                          <a:latin typeface="+mn-lt"/>
                          <a:ea typeface="+mn-ea"/>
                          <a:cs typeface="+mn-cs"/>
                        </a:rPr>
                      </a:br>
                      <a:r>
                        <a:rPr kumimoji="0" lang="en-US" sz="1200" b="0" i="0" u="none" strike="noStrike" kern="1200" cap="none" spc="0" normalizeH="0" baseline="0" noProof="0" dirty="0">
                          <a:ln>
                            <a:noFill/>
                          </a:ln>
                          <a:solidFill>
                            <a:schemeClr val="bg1"/>
                          </a:solidFill>
                          <a:effectLst/>
                          <a:uLnTx/>
                          <a:uFillTx/>
                          <a:latin typeface="+mn-lt"/>
                          <a:ea typeface="+mn-ea"/>
                          <a:cs typeface="+mn-cs"/>
                        </a:rPr>
                        <a:t> 60-day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Quality Improvement Organization (QIO) Redetermination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72-hour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61659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2</a:t>
                      </a:r>
                      <a:r>
                        <a:rPr lang="en-US" sz="1200" baseline="30000" dirty="0">
                          <a:solidFill>
                            <a:schemeClr val="bg1"/>
                          </a:solidFill>
                        </a:rPr>
                        <a:t>nd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Standard: </a:t>
                      </a:r>
                      <a:r>
                        <a:rPr lang="en-US" sz="1200" dirty="0">
                          <a:solidFill>
                            <a:schemeClr val="bg1"/>
                          </a:solidFill>
                        </a:rPr>
                        <a:t>180 days to file</a:t>
                      </a:r>
                      <a:br>
                        <a:rPr lang="en-US" sz="1200" dirty="0">
                          <a:solidFill>
                            <a:schemeClr val="bg1"/>
                          </a:solidFill>
                        </a:rPr>
                      </a:br>
                      <a:r>
                        <a:rPr lang="en-US" sz="1200" b="1" dirty="0">
                          <a:solidFill>
                            <a:schemeClr val="bg1"/>
                          </a:solidFill>
                        </a:rPr>
                        <a:t>Expedited: </a:t>
                      </a:r>
                      <a:r>
                        <a:rPr lang="en-US" sz="1200" dirty="0">
                          <a:solidFill>
                            <a:schemeClr val="bg1"/>
                          </a:solidFill>
                        </a:rPr>
                        <a:t>Noon next Calendar day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Qualified Independent Contractor (QIC) Reconsideration 60-day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QIC Reconsideration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72-hour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36900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3</a:t>
                      </a:r>
                      <a:r>
                        <a:rPr lang="en-US" sz="1200" baseline="30000" dirty="0">
                          <a:solidFill>
                            <a:schemeClr val="bg1"/>
                          </a:solidFill>
                        </a:rPr>
                        <a:t>rd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bg1"/>
                          </a:solidFill>
                        </a:rPr>
                        <a:t>60 days to file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Office of Medicare Hearings and Appeals (OMHA) Administrative Law Judge (ALJ) Hearing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Amount in Controversy (AIC) ≥ $180*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Office of Medicare Hearings and Appeals (OMHA) Administrative Law Judge (ALJ) Hearing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Amount in Controversy (AIC) ≥ $180*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40154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4</a:t>
                      </a:r>
                      <a:r>
                        <a:rPr lang="en-US" sz="1200" baseline="30000" dirty="0">
                          <a:solidFill>
                            <a:schemeClr val="bg1"/>
                          </a:solidFill>
                        </a:rPr>
                        <a:t>th</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60 days to file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Medicare Appeals Council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90-day time limit </a:t>
                      </a: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Medicare Appeals Council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7912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Judicial Review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60 days to file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8576829"/>
                  </a:ext>
                </a:extLst>
              </a:tr>
            </a:tbl>
          </a:graphicData>
        </a:graphic>
      </p:graphicFrame>
      <p:grpSp>
        <p:nvGrpSpPr>
          <p:cNvPr id="54" name="Group 53">
            <a:extLst>
              <a:ext uri="{FF2B5EF4-FFF2-40B4-BE49-F238E27FC236}">
                <a16:creationId xmlns:a16="http://schemas.microsoft.com/office/drawing/2014/main" id="{E6683144-BD53-397A-441A-A6A19E33964B}"/>
              </a:ext>
              <a:ext uri="{C183D7F6-B498-43B3-948B-1728B52AA6E4}">
                <adec:decorative xmlns:adec="http://schemas.microsoft.com/office/drawing/2017/decorative" val="1"/>
              </a:ext>
            </a:extLst>
          </p:cNvPr>
          <p:cNvGrpSpPr/>
          <p:nvPr/>
        </p:nvGrpSpPr>
        <p:grpSpPr>
          <a:xfrm>
            <a:off x="1203747" y="1046146"/>
            <a:ext cx="10017048" cy="4512111"/>
            <a:chOff x="1203747" y="1046146"/>
            <a:chExt cx="10017048" cy="4512111"/>
          </a:xfrm>
        </p:grpSpPr>
        <p:sp>
          <p:nvSpPr>
            <p:cNvPr id="10" name="Rectangle: Rounded Corners 9">
              <a:extLst>
                <a:ext uri="{FF2B5EF4-FFF2-40B4-BE49-F238E27FC236}">
                  <a16:creationId xmlns:a16="http://schemas.microsoft.com/office/drawing/2014/main" id="{1B881EBE-A6F4-438D-0D6D-80234382E37A}"/>
                </a:ext>
              </a:extLst>
            </p:cNvPr>
            <p:cNvSpPr/>
            <p:nvPr/>
          </p:nvSpPr>
          <p:spPr>
            <a:xfrm>
              <a:off x="1204102" y="1388242"/>
              <a:ext cx="1325246" cy="630936"/>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100" dirty="0">
                  <a:solidFill>
                    <a:schemeClr val="tx1"/>
                  </a:solidFill>
                </a:rPr>
                <a:t>Initial</a:t>
              </a:r>
              <a:br>
                <a:rPr lang="en-US" sz="1100" dirty="0">
                  <a:solidFill>
                    <a:schemeClr val="tx1"/>
                  </a:solidFill>
                </a:rPr>
              </a:br>
              <a:r>
                <a:rPr lang="en-US" sz="1100" dirty="0">
                  <a:solidFill>
                    <a:schemeClr val="tx1"/>
                  </a:solidFill>
                </a:rPr>
                <a:t>Determination</a:t>
              </a:r>
            </a:p>
          </p:txBody>
        </p:sp>
        <p:sp>
          <p:nvSpPr>
            <p:cNvPr id="11" name="Rectangle 10">
              <a:extLst>
                <a:ext uri="{FF2B5EF4-FFF2-40B4-BE49-F238E27FC236}">
                  <a16:creationId xmlns:a16="http://schemas.microsoft.com/office/drawing/2014/main" id="{F607DA83-235C-CDC5-4081-B834BF4F14E1}"/>
                </a:ext>
              </a:extLst>
            </p:cNvPr>
            <p:cNvSpPr/>
            <p:nvPr/>
          </p:nvSpPr>
          <p:spPr>
            <a:xfrm>
              <a:off x="4728555" y="139085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84157"/>
                  </a:solidFill>
                  <a:latin typeface="Calibri" panose="020F0502020204030204"/>
                </a:rPr>
                <a:t>(Part A and Part B only)</a:t>
              </a:r>
            </a:p>
            <a:p>
              <a:pPr algn="ctr"/>
              <a:r>
                <a:rPr lang="en-US" sz="1200" dirty="0">
                  <a:solidFill>
                    <a:srgbClr val="184157"/>
                  </a:solidFill>
                  <a:latin typeface="Calibri" panose="020F0502020204030204"/>
                </a:rPr>
                <a:t>Medicare Administrative Contractor (MAC)</a:t>
              </a:r>
            </a:p>
          </p:txBody>
        </p:sp>
        <p:sp>
          <p:nvSpPr>
            <p:cNvPr id="12" name="Rectangle 11">
              <a:extLst>
                <a:ext uri="{FF2B5EF4-FFF2-40B4-BE49-F238E27FC236}">
                  <a16:creationId xmlns:a16="http://schemas.microsoft.com/office/drawing/2014/main" id="{193EB2DC-4A6E-2F71-98F7-C2C09C941BE8}"/>
                </a:ext>
              </a:extLst>
            </p:cNvPr>
            <p:cNvSpPr/>
            <p:nvPr/>
          </p:nvSpPr>
          <p:spPr>
            <a:xfrm>
              <a:off x="8020395" y="1390568"/>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(Some Part A only) </a:t>
              </a:r>
              <a:b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b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Notice of Discharge or Service Termination</a:t>
              </a:r>
            </a:p>
          </p:txBody>
        </p:sp>
        <p:sp>
          <p:nvSpPr>
            <p:cNvPr id="13" name="Rectangle: Rounded Corners 12">
              <a:extLst>
                <a:ext uri="{FF2B5EF4-FFF2-40B4-BE49-F238E27FC236}">
                  <a16:creationId xmlns:a16="http://schemas.microsoft.com/office/drawing/2014/main" id="{E9146D31-E72E-35D5-5F5B-98F6A2654EC4}"/>
                </a:ext>
              </a:extLst>
            </p:cNvPr>
            <p:cNvSpPr/>
            <p:nvPr/>
          </p:nvSpPr>
          <p:spPr>
            <a:xfrm>
              <a:off x="1204103" y="2096318"/>
              <a:ext cx="1273626" cy="630936"/>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1</a:t>
              </a:r>
              <a:r>
                <a:rPr lang="en-US" sz="1200" baseline="30000" dirty="0">
                  <a:solidFill>
                    <a:schemeClr val="tx1"/>
                  </a:solidFill>
                </a:rPr>
                <a:t>st</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4" name="Rectangle 13">
              <a:extLst>
                <a:ext uri="{FF2B5EF4-FFF2-40B4-BE49-F238E27FC236}">
                  <a16:creationId xmlns:a16="http://schemas.microsoft.com/office/drawing/2014/main" id="{00B868FC-56C7-79AA-A41F-E240BE526C8D}"/>
                </a:ext>
              </a:extLst>
            </p:cNvPr>
            <p:cNvSpPr/>
            <p:nvPr/>
          </p:nvSpPr>
          <p:spPr>
            <a:xfrm>
              <a:off x="4728555" y="2096317"/>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200" dirty="0">
                  <a:solidFill>
                    <a:srgbClr val="184157"/>
                  </a:solidFill>
                  <a:latin typeface="Calibri" panose="020F0502020204030204"/>
                </a:rPr>
                <a:t>MAC Redetermination</a:t>
              </a:r>
              <a:br>
                <a:rPr lang="en-US" sz="1200" dirty="0">
                  <a:solidFill>
                    <a:srgbClr val="184157"/>
                  </a:solidFill>
                  <a:latin typeface="Calibri" panose="020F0502020204030204"/>
                </a:rPr>
              </a:br>
              <a:r>
                <a:rPr lang="en-US" sz="1200" dirty="0">
                  <a:solidFill>
                    <a:srgbClr val="184157"/>
                  </a:solidFill>
                  <a:latin typeface="Calibri" panose="020F0502020204030204"/>
                </a:rPr>
                <a:t> 60-day time limit</a:t>
              </a:r>
            </a:p>
          </p:txBody>
        </p:sp>
        <p:sp>
          <p:nvSpPr>
            <p:cNvPr id="15" name="Rectangle 14">
              <a:extLst>
                <a:ext uri="{FF2B5EF4-FFF2-40B4-BE49-F238E27FC236}">
                  <a16:creationId xmlns:a16="http://schemas.microsoft.com/office/drawing/2014/main" id="{72FA318C-F4E5-8A2C-AC2C-0671C30E040A}"/>
                </a:ext>
              </a:extLst>
            </p:cNvPr>
            <p:cNvSpPr/>
            <p:nvPr/>
          </p:nvSpPr>
          <p:spPr>
            <a:xfrm>
              <a:off x="8020395" y="2096317"/>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Quality Improvement Organization (QIO) Redetermination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16" name="Rectangle: Rounded Corners 15">
              <a:extLst>
                <a:ext uri="{FF2B5EF4-FFF2-40B4-BE49-F238E27FC236}">
                  <a16:creationId xmlns:a16="http://schemas.microsoft.com/office/drawing/2014/main" id="{96322EF5-48DD-4BAB-0DF1-52CE93AF3FDA}"/>
                </a:ext>
              </a:extLst>
            </p:cNvPr>
            <p:cNvSpPr/>
            <p:nvPr/>
          </p:nvSpPr>
          <p:spPr>
            <a:xfrm>
              <a:off x="1204103" y="2806546"/>
              <a:ext cx="1273626" cy="630936"/>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2</a:t>
              </a:r>
              <a:r>
                <a:rPr lang="en-US" sz="1200" baseline="30000" dirty="0">
                  <a:solidFill>
                    <a:schemeClr val="tx1"/>
                  </a:solidFill>
                </a:rPr>
                <a:t>nd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7" name="Rectangle 16">
              <a:extLst>
                <a:ext uri="{FF2B5EF4-FFF2-40B4-BE49-F238E27FC236}">
                  <a16:creationId xmlns:a16="http://schemas.microsoft.com/office/drawing/2014/main" id="{E94CC65F-C358-764B-7A46-2A4F6D7FD2AA}"/>
                </a:ext>
              </a:extLst>
            </p:cNvPr>
            <p:cNvSpPr/>
            <p:nvPr/>
          </p:nvSpPr>
          <p:spPr>
            <a:xfrm>
              <a:off x="4728555" y="280178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rgbClr val="184157"/>
                  </a:solidFill>
                  <a:latin typeface="Calibri" panose="020F0502020204030204"/>
                </a:rPr>
                <a:t>Qualified Independent Contractor (QIC) Reconsideration 60-day time limit</a:t>
              </a:r>
            </a:p>
          </p:txBody>
        </p:sp>
        <p:sp>
          <p:nvSpPr>
            <p:cNvPr id="18" name="Rectangle 17">
              <a:extLst>
                <a:ext uri="{FF2B5EF4-FFF2-40B4-BE49-F238E27FC236}">
                  <a16:creationId xmlns:a16="http://schemas.microsoft.com/office/drawing/2014/main" id="{3F84EB92-D3C5-6719-59D0-248632EF8F75}"/>
                </a:ext>
              </a:extLst>
            </p:cNvPr>
            <p:cNvSpPr/>
            <p:nvPr/>
          </p:nvSpPr>
          <p:spPr>
            <a:xfrm>
              <a:off x="8020395" y="2801782"/>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QIC Reconsideration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19" name="Rectangle: Rounded Corners 18">
              <a:extLst>
                <a:ext uri="{FF2B5EF4-FFF2-40B4-BE49-F238E27FC236}">
                  <a16:creationId xmlns:a16="http://schemas.microsoft.com/office/drawing/2014/main" id="{A45AA2C8-E159-2360-E584-A683BC572658}"/>
                </a:ext>
              </a:extLst>
            </p:cNvPr>
            <p:cNvSpPr/>
            <p:nvPr/>
          </p:nvSpPr>
          <p:spPr>
            <a:xfrm>
              <a:off x="1204102" y="3516774"/>
              <a:ext cx="1273626" cy="630936"/>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3</a:t>
              </a:r>
              <a:r>
                <a:rPr lang="en-US" sz="1200" baseline="30000" dirty="0">
                  <a:solidFill>
                    <a:schemeClr val="tx1"/>
                  </a:solidFill>
                </a:rPr>
                <a:t>rd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20" name="Rectangle 19">
              <a:extLst>
                <a:ext uri="{FF2B5EF4-FFF2-40B4-BE49-F238E27FC236}">
                  <a16:creationId xmlns:a16="http://schemas.microsoft.com/office/drawing/2014/main" id="{8A18F7B1-222D-8789-7921-3A5631AFD10A}"/>
                </a:ext>
              </a:extLst>
            </p:cNvPr>
            <p:cNvSpPr/>
            <p:nvPr/>
          </p:nvSpPr>
          <p:spPr>
            <a:xfrm>
              <a:off x="4728555" y="350724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Office of Medicare Hearings and Appeals (OMHA) 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Amount in Controversy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90-day time limit</a:t>
              </a:r>
            </a:p>
          </p:txBody>
        </p:sp>
        <p:sp>
          <p:nvSpPr>
            <p:cNvPr id="21" name="Rectangle: Rounded Corners 20">
              <a:extLst>
                <a:ext uri="{FF2B5EF4-FFF2-40B4-BE49-F238E27FC236}">
                  <a16:creationId xmlns:a16="http://schemas.microsoft.com/office/drawing/2014/main" id="{02B31870-FEF9-736C-1FEB-3583D2D0CBE5}"/>
                </a:ext>
              </a:extLst>
            </p:cNvPr>
            <p:cNvSpPr/>
            <p:nvPr/>
          </p:nvSpPr>
          <p:spPr>
            <a:xfrm>
              <a:off x="1204102" y="4212713"/>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4</a:t>
              </a:r>
              <a:r>
                <a:rPr lang="en-US" sz="1200" baseline="30000" dirty="0">
                  <a:solidFill>
                    <a:schemeClr val="tx1"/>
                  </a:solidFill>
                </a:rPr>
                <a:t>th</a:t>
              </a:r>
              <a:r>
                <a:rPr lang="en-US" sz="1200" dirty="0">
                  <a:solidFill>
                    <a:schemeClr val="tx1"/>
                  </a:solidFill>
                </a:rPr>
                <a:t> Appeal </a:t>
              </a:r>
              <a:br>
                <a:rPr lang="en-US" sz="1200" dirty="0">
                  <a:solidFill>
                    <a:schemeClr val="tx1"/>
                  </a:solidFill>
                </a:rPr>
              </a:br>
              <a:r>
                <a:rPr lang="en-US" sz="1200" dirty="0">
                  <a:solidFill>
                    <a:schemeClr val="tx1"/>
                  </a:solidFill>
                </a:rPr>
                <a:t>Level</a:t>
              </a:r>
            </a:p>
          </p:txBody>
        </p:sp>
        <p:sp>
          <p:nvSpPr>
            <p:cNvPr id="22" name="Rectangle 21">
              <a:extLst>
                <a:ext uri="{FF2B5EF4-FFF2-40B4-BE49-F238E27FC236}">
                  <a16:creationId xmlns:a16="http://schemas.microsoft.com/office/drawing/2014/main" id="{100F8C7C-E948-8BFF-0C31-DB710BC55F18}"/>
                </a:ext>
              </a:extLst>
            </p:cNvPr>
            <p:cNvSpPr/>
            <p:nvPr/>
          </p:nvSpPr>
          <p:spPr>
            <a:xfrm>
              <a:off x="4728555" y="421271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90-day time limit</a:t>
              </a:r>
            </a:p>
          </p:txBody>
        </p:sp>
        <p:sp>
          <p:nvSpPr>
            <p:cNvPr id="23" name="Rectangle: Rounded Corners 22">
              <a:extLst>
                <a:ext uri="{FF2B5EF4-FFF2-40B4-BE49-F238E27FC236}">
                  <a16:creationId xmlns:a16="http://schemas.microsoft.com/office/drawing/2014/main" id="{3264C97E-C21E-DCD1-265E-33EAE542D765}"/>
                </a:ext>
              </a:extLst>
            </p:cNvPr>
            <p:cNvSpPr/>
            <p:nvPr/>
          </p:nvSpPr>
          <p:spPr>
            <a:xfrm>
              <a:off x="1204102" y="4913415"/>
              <a:ext cx="1273626" cy="64008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Judicial</a:t>
              </a:r>
              <a:br>
                <a:rPr lang="en-US" sz="1200" dirty="0">
                  <a:solidFill>
                    <a:schemeClr val="tx1"/>
                  </a:solidFill>
                </a:rPr>
              </a:br>
              <a:r>
                <a:rPr lang="en-US" sz="1200" dirty="0">
                  <a:solidFill>
                    <a:schemeClr val="tx1"/>
                  </a:solidFill>
                </a:rPr>
                <a:t>Review</a:t>
              </a:r>
            </a:p>
          </p:txBody>
        </p:sp>
        <p:sp>
          <p:nvSpPr>
            <p:cNvPr id="24" name="Rectangle 23">
              <a:extLst>
                <a:ext uri="{FF2B5EF4-FFF2-40B4-BE49-F238E27FC236}">
                  <a16:creationId xmlns:a16="http://schemas.microsoft.com/office/drawing/2014/main" id="{2584301F-EF24-CDBE-EB77-A49520CFEBA9}"/>
                </a:ext>
              </a:extLst>
            </p:cNvPr>
            <p:cNvSpPr/>
            <p:nvPr/>
          </p:nvSpPr>
          <p:spPr>
            <a:xfrm>
              <a:off x="4728555" y="491817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AIC ≥ $1,840*</a:t>
              </a:r>
            </a:p>
          </p:txBody>
        </p:sp>
        <p:sp>
          <p:nvSpPr>
            <p:cNvPr id="31" name="Rectangle 30">
              <a:extLst>
                <a:ext uri="{FF2B5EF4-FFF2-40B4-BE49-F238E27FC236}">
                  <a16:creationId xmlns:a16="http://schemas.microsoft.com/office/drawing/2014/main" id="{69582CEB-E7CD-411D-4E34-3EAE2FF3C27F}"/>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latin typeface="Calibri" panose="020F0502020204030204"/>
                </a:rPr>
                <a:t>STANDARD PROCESS</a:t>
              </a:r>
            </a:p>
          </p:txBody>
        </p:sp>
        <p:sp>
          <p:nvSpPr>
            <p:cNvPr id="32" name="Rectangle 31">
              <a:extLst>
                <a:ext uri="{FF2B5EF4-FFF2-40B4-BE49-F238E27FC236}">
                  <a16:creationId xmlns:a16="http://schemas.microsoft.com/office/drawing/2014/main" id="{80BAEDD1-FBE6-2A52-B0AD-22569B257562}"/>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Calibri" panose="020F0502020204030204"/>
                  <a:ea typeface="+mn-ea"/>
                  <a:cs typeface="+mn-cs"/>
                </a:rPr>
                <a:t>EXPEDITED PROCESS</a:t>
              </a:r>
            </a:p>
          </p:txBody>
        </p:sp>
        <p:sp>
          <p:nvSpPr>
            <p:cNvPr id="35" name="Rectangle: Rounded Corners 34">
              <a:extLst>
                <a:ext uri="{FF2B5EF4-FFF2-40B4-BE49-F238E27FC236}">
                  <a16:creationId xmlns:a16="http://schemas.microsoft.com/office/drawing/2014/main" id="{D2AD854B-0EF1-4AE2-3DE9-D4B7612F3674}"/>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200" b="1" dirty="0">
                  <a:solidFill>
                    <a:schemeClr val="bg1"/>
                  </a:solidFill>
                </a:rPr>
                <a:t>LEVEL</a:t>
              </a:r>
            </a:p>
          </p:txBody>
        </p:sp>
        <p:sp>
          <p:nvSpPr>
            <p:cNvPr id="36" name="Rectangle 35">
              <a:extLst>
                <a:ext uri="{FF2B5EF4-FFF2-40B4-BE49-F238E27FC236}">
                  <a16:creationId xmlns:a16="http://schemas.microsoft.com/office/drawing/2014/main" id="{484EF8F1-5292-7A9C-1264-AC0630286881}"/>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FILING PERIOD</a:t>
              </a:r>
            </a:p>
          </p:txBody>
        </p:sp>
        <p:sp>
          <p:nvSpPr>
            <p:cNvPr id="38" name="Freeform: Shape 37">
              <a:extLst>
                <a:ext uri="{FF2B5EF4-FFF2-40B4-BE49-F238E27FC236}">
                  <a16:creationId xmlns:a16="http://schemas.microsoft.com/office/drawing/2014/main" id="{8602173E-15FA-E1A3-F66C-3C70AF011F5C}"/>
                </a:ext>
              </a:extLst>
            </p:cNvPr>
            <p:cNvSpPr/>
            <p:nvPr/>
          </p:nvSpPr>
          <p:spPr>
            <a:xfrm>
              <a:off x="2079325" y="2093129"/>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STANDARD: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120 days to file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EXPEDITED: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Noon next Calendar day</a:t>
              </a:r>
            </a:p>
          </p:txBody>
        </p:sp>
        <p:sp>
          <p:nvSpPr>
            <p:cNvPr id="39" name="Freeform: Shape 38">
              <a:extLst>
                <a:ext uri="{FF2B5EF4-FFF2-40B4-BE49-F238E27FC236}">
                  <a16:creationId xmlns:a16="http://schemas.microsoft.com/office/drawing/2014/main" id="{2995C983-295D-6059-6185-20152F50B5FE}"/>
                </a:ext>
              </a:extLst>
            </p:cNvPr>
            <p:cNvSpPr/>
            <p:nvPr/>
          </p:nvSpPr>
          <p:spPr>
            <a:xfrm>
              <a:off x="2079325" y="280355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STANDARD: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180 days to file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EXPEDITED: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Noon next Calendar day</a:t>
              </a:r>
            </a:p>
          </p:txBody>
        </p:sp>
        <p:sp>
          <p:nvSpPr>
            <p:cNvPr id="40" name="Freeform: Shape 39">
              <a:extLst>
                <a:ext uri="{FF2B5EF4-FFF2-40B4-BE49-F238E27FC236}">
                  <a16:creationId xmlns:a16="http://schemas.microsoft.com/office/drawing/2014/main" id="{7C19A8AB-B74D-5B2B-6B69-99B1CAAB921D}"/>
                </a:ext>
              </a:extLst>
            </p:cNvPr>
            <p:cNvSpPr/>
            <p:nvPr/>
          </p:nvSpPr>
          <p:spPr>
            <a:xfrm>
              <a:off x="2079325" y="351530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B021D41A-065B-6912-D1EA-26C4D94061F1}"/>
                </a:ext>
              </a:extLst>
            </p:cNvPr>
            <p:cNvSpPr/>
            <p:nvPr/>
          </p:nvSpPr>
          <p:spPr>
            <a:xfrm>
              <a:off x="2079325" y="138452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C9226E3F-4C6B-D4AA-6EA8-839F83F7D032}"/>
                </a:ext>
              </a:extLst>
            </p:cNvPr>
            <p:cNvSpPr/>
            <p:nvPr/>
          </p:nvSpPr>
          <p:spPr>
            <a:xfrm>
              <a:off x="2079325" y="4212599"/>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49136DAA-FC7B-9F5F-C8C4-0021DB8222CF}"/>
                </a:ext>
              </a:extLst>
            </p:cNvPr>
            <p:cNvSpPr/>
            <p:nvPr/>
          </p:nvSpPr>
          <p:spPr>
            <a:xfrm>
              <a:off x="2079325" y="4913593"/>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Content Placeholder 7">
            <a:extLst>
              <a:ext uri="{FF2B5EF4-FFF2-40B4-BE49-F238E27FC236}">
                <a16:creationId xmlns:a16="http://schemas.microsoft.com/office/drawing/2014/main" id="{A865E03E-AD99-7ED9-0AEE-5490C6F6AD16}"/>
              </a:ext>
            </a:extLst>
          </p:cNvPr>
          <p:cNvSpPr>
            <a:spLocks noGrp="1"/>
          </p:cNvSpPr>
          <p:nvPr>
            <p:ph sz="quarter" idx="15"/>
          </p:nvPr>
        </p:nvSpPr>
        <p:spPr>
          <a:xfrm>
            <a:off x="1541720" y="5644285"/>
            <a:ext cx="10387311" cy="365125"/>
          </a:xfrm>
        </p:spPr>
        <p:txBody>
          <a:bodyP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00529B"/>
                </a:solidFill>
                <a:effectLst/>
                <a:uLnTx/>
                <a:uFillTx/>
                <a:latin typeface="Calibri" panose="020F0502020204030204"/>
                <a:ea typeface="+mn-ea"/>
                <a:cs typeface="+mn-cs"/>
              </a:rPr>
              <a:t>NOTE</a:t>
            </a:r>
            <a:r>
              <a:rPr kumimoji="0" lang="en-US" sz="1400" b="0" i="0" u="none" strike="noStrike" kern="1200" cap="none" spc="0" normalizeH="0" baseline="0" noProof="0" dirty="0">
                <a:ln>
                  <a:noFill/>
                </a:ln>
                <a:solidFill>
                  <a:srgbClr val="00529B"/>
                </a:solidFill>
                <a:effectLst/>
                <a:uLnTx/>
                <a:uFillTx/>
                <a:latin typeface="Calibri" panose="020F0502020204030204"/>
                <a:ea typeface="+mn-ea"/>
                <a:cs typeface="+mn-cs"/>
              </a:rPr>
              <a:t>: The time to file starts when the previous decision or determination is received.</a:t>
            </a:r>
          </a:p>
          <a:p>
            <a:pPr marL="0" indent="0">
              <a:buNone/>
            </a:pPr>
            <a:endParaRPr lang="en-US" dirty="0"/>
          </a:p>
        </p:txBody>
      </p:sp>
      <p:sp>
        <p:nvSpPr>
          <p:cNvPr id="7" name="Content Placeholder 6">
            <a:extLst>
              <a:ext uri="{FF2B5EF4-FFF2-40B4-BE49-F238E27FC236}">
                <a16:creationId xmlns:a16="http://schemas.microsoft.com/office/drawing/2014/main" id="{2DD5A66F-73BB-4599-E82D-C6B89F4C6E92}"/>
              </a:ext>
            </a:extLst>
          </p:cNvPr>
          <p:cNvSpPr>
            <a:spLocks noGrp="1"/>
          </p:cNvSpPr>
          <p:nvPr>
            <p:ph sz="quarter" idx="14"/>
          </p:nvPr>
        </p:nvSpPr>
        <p:spPr>
          <a:xfrm>
            <a:off x="1412483" y="5995149"/>
            <a:ext cx="9808312" cy="52387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29B"/>
                </a:solidFill>
                <a:effectLst/>
                <a:uLnTx/>
                <a:uFillTx/>
                <a:latin typeface="Calibri" panose="020F0502020204030204"/>
                <a:ea typeface="+mn-ea"/>
                <a:cs typeface="+mn-cs"/>
              </a:rPr>
              <a:t>*The AIC requirement for an ALJ hearing and Federal District Court is adjusted annually in accordance with the medical care component of the consumer price index. The chart reflects the amounts for calendar year 2024.</a:t>
            </a:r>
          </a:p>
        </p:txBody>
      </p:sp>
      <p:pic>
        <p:nvPicPr>
          <p:cNvPr id="50" name="Picture 49">
            <a:extLst>
              <a:ext uri="{FF2B5EF4-FFF2-40B4-BE49-F238E27FC236}">
                <a16:creationId xmlns:a16="http://schemas.microsoft.com/office/drawing/2014/main" id="{27769056-03F8-20B5-8A5A-C215001C25DF}"/>
              </a:ext>
              <a:ext uri="{C183D7F6-B498-43B3-948B-1728B52AA6E4}">
                <adec:decorative xmlns:adec="http://schemas.microsoft.com/office/drawing/2017/decorative" val="1"/>
              </a:ext>
            </a:extLst>
          </p:cNvPr>
          <p:cNvPicPr>
            <a:picLocks/>
          </p:cNvPicPr>
          <p:nvPr/>
        </p:nvPicPr>
        <p:blipFill>
          <a:blip r:embed="rId4"/>
          <a:stretch>
            <a:fillRect/>
          </a:stretch>
        </p:blipFill>
        <p:spPr>
          <a:xfrm>
            <a:off x="1394936" y="5706946"/>
            <a:ext cx="182880" cy="182880"/>
          </a:xfrm>
          <a:prstGeom prst="rect">
            <a:avLst/>
          </a:prstGeom>
        </p:spPr>
      </p:pic>
      <p:cxnSp>
        <p:nvCxnSpPr>
          <p:cNvPr id="52" name="Straight Connector 51">
            <a:extLst>
              <a:ext uri="{FF2B5EF4-FFF2-40B4-BE49-F238E27FC236}">
                <a16:creationId xmlns:a16="http://schemas.microsoft.com/office/drawing/2014/main" id="{42BD2F54-ED09-7E0C-3537-CCA6D4EFA133}"/>
              </a:ext>
              <a:ext uri="{C183D7F6-B498-43B3-948B-1728B52AA6E4}">
                <adec:decorative xmlns:adec="http://schemas.microsoft.com/office/drawing/2017/decorative" val="1"/>
              </a:ext>
            </a:extLst>
          </p:cNvPr>
          <p:cNvCxnSpPr>
            <a:cxnSpLocks/>
          </p:cNvCxnSpPr>
          <p:nvPr/>
        </p:nvCxnSpPr>
        <p:spPr>
          <a:xfrm>
            <a:off x="1299411" y="5995149"/>
            <a:ext cx="9921384"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7" name="Slide Number Placeholder 5">
            <a:extLst>
              <a:ext uri="{FF2B5EF4-FFF2-40B4-BE49-F238E27FC236}">
                <a16:creationId xmlns:a16="http://schemas.microsoft.com/office/drawing/2014/main" id="{72562B55-E4DB-4797-A7B1-3F1465DE2098}"/>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22</a:t>
            </a:fld>
            <a:endParaRPr lang="en-US"/>
          </a:p>
        </p:txBody>
      </p:sp>
      <p:sp>
        <p:nvSpPr>
          <p:cNvPr id="6" name="Footer Placeholder 5">
            <a:extLst>
              <a:ext uri="{FF2B5EF4-FFF2-40B4-BE49-F238E27FC236}">
                <a16:creationId xmlns:a16="http://schemas.microsoft.com/office/drawing/2014/main" id="{83BF7A30-0C14-4251-9C53-D3DE6B2CA305}"/>
              </a:ext>
            </a:extLst>
          </p:cNvPr>
          <p:cNvSpPr>
            <a:spLocks noGrp="1"/>
          </p:cNvSpPr>
          <p:nvPr>
            <p:ph type="ftr" sz="quarter" idx="11"/>
          </p:nvPr>
        </p:nvSpPr>
        <p:spPr/>
        <p:txBody>
          <a:bodyPr/>
          <a:lstStyle/>
          <a:p>
            <a:r>
              <a:rPr lang="en-US"/>
              <a:t>Medicare Rights &amp; Protections</a:t>
            </a:r>
          </a:p>
        </p:txBody>
      </p:sp>
      <p:sp>
        <p:nvSpPr>
          <p:cNvPr id="3" name="Date Placeholder 2">
            <a:extLst>
              <a:ext uri="{FF2B5EF4-FFF2-40B4-BE49-F238E27FC236}">
                <a16:creationId xmlns:a16="http://schemas.microsoft.com/office/drawing/2014/main" id="{88095959-DD05-40B0-9528-25D283D7A8B6}"/>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p>
        </p:txBody>
      </p:sp>
    </p:spTree>
    <p:custDataLst>
      <p:tags r:id="rId1"/>
    </p:custDataLst>
    <p:extLst>
      <p:ext uri="{BB962C8B-B14F-4D97-AF65-F5344CB8AC3E}">
        <p14:creationId xmlns:p14="http://schemas.microsoft.com/office/powerpoint/2010/main" val="2030295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51C10-B799-B48E-80C6-D3FD0D1F893B}"/>
              </a:ext>
            </a:extLst>
          </p:cNvPr>
          <p:cNvSpPr>
            <a:spLocks noGrp="1"/>
          </p:cNvSpPr>
          <p:nvPr>
            <p:ph type="title"/>
          </p:nvPr>
        </p:nvSpPr>
        <p:spPr/>
        <p:txBody>
          <a:bodyPr>
            <a:normAutofit/>
          </a:bodyPr>
          <a:lstStyle/>
          <a:p>
            <a:r>
              <a:rPr lang="en-US" sz="2800" dirty="0"/>
              <a:t>Appeal Rights in a Medicare Advantage Plan or </a:t>
            </a:r>
            <a:br>
              <a:rPr lang="en-US" sz="2800" dirty="0"/>
            </a:br>
            <a:r>
              <a:rPr lang="en-US" sz="2800" dirty="0"/>
              <a:t>Other Health Plan</a:t>
            </a:r>
            <a:endParaRPr lang="en-US" sz="2400" dirty="0"/>
          </a:p>
        </p:txBody>
      </p:sp>
      <p:sp>
        <p:nvSpPr>
          <p:cNvPr id="2" name="Content Placeholder 1">
            <a:extLst>
              <a:ext uri="{FF2B5EF4-FFF2-40B4-BE49-F238E27FC236}">
                <a16:creationId xmlns:a16="http://schemas.microsoft.com/office/drawing/2014/main" id="{09A473B8-7446-7EA0-2112-C0F205A5CCC1}"/>
              </a:ext>
            </a:extLst>
          </p:cNvPr>
          <p:cNvSpPr>
            <a:spLocks noGrp="1"/>
          </p:cNvSpPr>
          <p:nvPr>
            <p:ph sz="half" idx="1"/>
          </p:nvPr>
        </p:nvSpPr>
        <p:spPr>
          <a:xfrm>
            <a:off x="551356" y="1864986"/>
            <a:ext cx="6312348" cy="4757195"/>
          </a:xfrm>
        </p:spPr>
        <p:txBody>
          <a:bodyPr/>
          <a:lstStyle/>
          <a:p>
            <a:pPr marL="0" indent="0" defTabSz="685800">
              <a:buNone/>
            </a:pPr>
            <a:r>
              <a:rPr lang="en-US" sz="2800" b="1" dirty="0">
                <a:solidFill>
                  <a:srgbClr val="00529B"/>
                </a:solidFill>
              </a:rPr>
              <a:t>You have the right to:</a:t>
            </a:r>
          </a:p>
          <a:p>
            <a:pPr marL="548640" lvl="1" defTabSz="685800">
              <a:spcAft>
                <a:spcPts val="1200"/>
              </a:spcAft>
              <a:buClr>
                <a:srgbClr val="3965B5"/>
              </a:buClr>
              <a:buFont typeface="Wingdings" panose="05000000000000000000" pitchFamily="2" charset="2"/>
              <a:buChar char="§"/>
            </a:pPr>
            <a:r>
              <a:rPr lang="en-US" sz="2400" dirty="0">
                <a:solidFill>
                  <a:srgbClr val="00529B"/>
                </a:solidFill>
              </a:rPr>
              <a:t>Request an appeal to resolve differences with your plan</a:t>
            </a:r>
          </a:p>
          <a:p>
            <a:pPr marL="548640" lvl="1" defTabSz="685800">
              <a:spcAft>
                <a:spcPts val="1200"/>
              </a:spcAft>
              <a:buClr>
                <a:srgbClr val="3965B5"/>
              </a:buClr>
              <a:buFont typeface="Wingdings" panose="05000000000000000000" pitchFamily="2" charset="2"/>
              <a:buChar char="§"/>
            </a:pPr>
            <a:r>
              <a:rPr lang="en-US" sz="2400" dirty="0">
                <a:solidFill>
                  <a:srgbClr val="00529B"/>
                </a:solidFill>
              </a:rPr>
              <a:t>Access your case file</a:t>
            </a:r>
          </a:p>
          <a:p>
            <a:pPr marL="822960" lvl="2" indent="-342900" defTabSz="685800">
              <a:spcAft>
                <a:spcPts val="1200"/>
              </a:spcAft>
              <a:buClr>
                <a:srgbClr val="3965B5"/>
              </a:buClr>
              <a:buSzPct val="100000"/>
              <a:buFont typeface="Arial" panose="020B0604020202020204" pitchFamily="34" charset="0"/>
              <a:buChar char="•"/>
            </a:pPr>
            <a:r>
              <a:rPr lang="en-US" dirty="0">
                <a:solidFill>
                  <a:srgbClr val="00529B"/>
                </a:solidFill>
              </a:rPr>
              <a:t>Call or write your plan</a:t>
            </a:r>
          </a:p>
          <a:p>
            <a:pPr marL="822960" lvl="2" indent="-342900" defTabSz="685800">
              <a:spcAft>
                <a:spcPts val="1200"/>
              </a:spcAft>
              <a:buClr>
                <a:srgbClr val="3965B5"/>
              </a:buClr>
              <a:buSzPct val="100000"/>
              <a:buFont typeface="Arial" panose="020B0604020202020204" pitchFamily="34" charset="0"/>
              <a:buChar char="•"/>
            </a:pPr>
            <a:r>
              <a:rPr lang="en-US" dirty="0">
                <a:solidFill>
                  <a:srgbClr val="00529B"/>
                </a:solidFill>
              </a:rPr>
              <a:t>Present evidence to support your case</a:t>
            </a:r>
          </a:p>
          <a:p>
            <a:pPr marL="822960" lvl="2" indent="-342900" defTabSz="685800">
              <a:spcAft>
                <a:spcPts val="1200"/>
              </a:spcAft>
              <a:buClr>
                <a:srgbClr val="3965B5"/>
              </a:buClr>
              <a:buSzPct val="100000"/>
              <a:buFont typeface="Arial" panose="020B0604020202020204" pitchFamily="34" charset="0"/>
              <a:buChar char="•"/>
            </a:pPr>
            <a:r>
              <a:rPr lang="en-US" dirty="0">
                <a:solidFill>
                  <a:srgbClr val="00529B"/>
                </a:solidFill>
              </a:rPr>
              <a:t>Ask for an expedited (fast) appeal from your plan</a:t>
            </a:r>
            <a:endParaRPr lang="en-US" dirty="0"/>
          </a:p>
        </p:txBody>
      </p:sp>
      <p:pic>
        <p:nvPicPr>
          <p:cNvPr id="7" name="Picture 6">
            <a:extLst>
              <a:ext uri="{FF2B5EF4-FFF2-40B4-BE49-F238E27FC236}">
                <a16:creationId xmlns:a16="http://schemas.microsoft.com/office/drawing/2014/main" id="{F6FC8316-75DA-0D76-A0B0-142BCC62F54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20348" y="2083138"/>
            <a:ext cx="4971569" cy="3318786"/>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3A7FBBFF-7E13-4485-8510-6D2C80983442}"/>
              </a:ext>
            </a:extLst>
          </p:cNvPr>
          <p:cNvSpPr>
            <a:spLocks noGrp="1"/>
          </p:cNvSpPr>
          <p:nvPr>
            <p:ph type="sldNum" sz="quarter" idx="12"/>
          </p:nvPr>
        </p:nvSpPr>
        <p:spPr/>
        <p:txBody>
          <a:bodyPr/>
          <a:lstStyle/>
          <a:p>
            <a:pPr>
              <a:defRPr/>
            </a:pPr>
            <a:fld id="{11E79EF6-0C0E-43E6-8FB3-918BC522CC5A}" type="slidenum">
              <a:rPr lang="en-US" smtClean="0"/>
              <a:pPr>
                <a:defRPr/>
              </a:pPr>
              <a:t>23</a:t>
            </a:fld>
            <a:endParaRPr lang="en-US"/>
          </a:p>
        </p:txBody>
      </p:sp>
      <p:sp>
        <p:nvSpPr>
          <p:cNvPr id="6" name="Footer Placeholder 5">
            <a:extLst>
              <a:ext uri="{FF2B5EF4-FFF2-40B4-BE49-F238E27FC236}">
                <a16:creationId xmlns:a16="http://schemas.microsoft.com/office/drawing/2014/main" id="{71E3225D-595B-CA02-B363-798FB41DEB52}"/>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25163C3C-05C1-833F-039A-995A5608F129}"/>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553263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n-US" sz="2800" dirty="0"/>
              <a:t>Expedited (Fast) Appeals Process in Medicare Advantage or Other Medicare Health Plan </a:t>
            </a:r>
            <a:endParaRPr lang="en-US" sz="2400" dirty="0"/>
          </a:p>
        </p:txBody>
      </p:sp>
      <p:sp>
        <p:nvSpPr>
          <p:cNvPr id="10" name="Content Placeholder 9">
            <a:extLst>
              <a:ext uri="{FF2B5EF4-FFF2-40B4-BE49-F238E27FC236}">
                <a16:creationId xmlns:a16="http://schemas.microsoft.com/office/drawing/2014/main" id="{060B9BB8-E3BA-1201-B916-72AD8A91F4AA}"/>
              </a:ext>
            </a:extLst>
          </p:cNvPr>
          <p:cNvSpPr>
            <a:spLocks noGrp="1"/>
          </p:cNvSpPr>
          <p:nvPr>
            <p:ph sz="half" idx="2"/>
          </p:nvPr>
        </p:nvSpPr>
        <p:spPr>
          <a:xfrm>
            <a:off x="838200" y="1736760"/>
            <a:ext cx="6638365" cy="3684588"/>
          </a:xfrm>
        </p:spPr>
        <p:txBody>
          <a:bodyPr>
            <a:normAutofit fontScale="92500" lnSpcReduction="10000"/>
          </a:bodyPr>
          <a:lstStyle/>
          <a:p>
            <a:pPr marL="0" indent="0" defTabSz="685800">
              <a:buNone/>
            </a:pPr>
            <a:r>
              <a:rPr lang="en-US" sz="3200" b="1" dirty="0">
                <a:solidFill>
                  <a:srgbClr val="00529B"/>
                </a:solidFill>
              </a:rPr>
              <a:t>You have the right to an expedited appeal if you think:</a:t>
            </a:r>
          </a:p>
          <a:p>
            <a:pPr marL="548640" defTabSz="685800"/>
            <a:r>
              <a:rPr lang="en-US" sz="2800" dirty="0">
                <a:solidFill>
                  <a:srgbClr val="00529B"/>
                </a:solidFill>
              </a:rPr>
              <a:t>You’re being discharged too soon from your Medicare-covered inpatient hospital stay</a:t>
            </a:r>
          </a:p>
          <a:p>
            <a:pPr marL="548640" defTabSz="685800"/>
            <a:r>
              <a:rPr lang="en-US" sz="2800" dirty="0">
                <a:solidFill>
                  <a:srgbClr val="00529B"/>
                </a:solidFill>
              </a:rPr>
              <a:t>Your Medicare-covered SNF, HHA, CORF, or hospice services are ending too soon</a:t>
            </a:r>
            <a:endParaRPr lang="en-US" dirty="0"/>
          </a:p>
        </p:txBody>
      </p:sp>
      <p:sp>
        <p:nvSpPr>
          <p:cNvPr id="12" name="Content Placeholder 11">
            <a:extLst>
              <a:ext uri="{FF2B5EF4-FFF2-40B4-BE49-F238E27FC236}">
                <a16:creationId xmlns:a16="http://schemas.microsoft.com/office/drawing/2014/main" id="{D030C4FE-F42F-5289-C878-80A3F1FFE274}"/>
              </a:ext>
            </a:extLst>
          </p:cNvPr>
          <p:cNvSpPr>
            <a:spLocks noGrp="1"/>
          </p:cNvSpPr>
          <p:nvPr>
            <p:ph sz="quarter" idx="4"/>
          </p:nvPr>
        </p:nvSpPr>
        <p:spPr>
          <a:xfrm>
            <a:off x="7566330" y="1961590"/>
            <a:ext cx="3787470" cy="3234928"/>
          </a:xfrm>
          <a:prstGeom prst="roundRect">
            <a:avLst/>
          </a:prstGeom>
          <a:solidFill>
            <a:srgbClr val="00529B"/>
          </a:solidFill>
        </p:spPr>
        <p:txBody>
          <a:bodyPr>
            <a:noAutofit/>
          </a:bodyPr>
          <a:lstStyle/>
          <a:p>
            <a:pPr marL="0" lvl="0" indent="0">
              <a:spcBef>
                <a:spcPts val="600"/>
              </a:spcBef>
              <a:buClrTx/>
              <a:buNone/>
              <a:defRPr/>
            </a:pPr>
            <a:r>
              <a:rPr lang="en-US" sz="2000" b="1" kern="0" dirty="0">
                <a:solidFill>
                  <a:prstClr val="white"/>
                </a:solidFill>
                <a:latin typeface="Calibri" panose="020F0502020204030204"/>
              </a:rPr>
              <a:t>Get important notices:</a:t>
            </a:r>
          </a:p>
          <a:p>
            <a:pPr marL="347472" lvl="0" indent="-347472">
              <a:buClr>
                <a:prstClr val="white"/>
              </a:buClr>
              <a:buFont typeface="Wingdings" panose="05000000000000000000" pitchFamily="2" charset="2"/>
              <a:buChar char="Ø"/>
              <a:defRPr/>
            </a:pPr>
            <a:r>
              <a:rPr lang="en-US" sz="1800" b="1" dirty="0">
                <a:solidFill>
                  <a:prstClr val="white"/>
                </a:solidFill>
                <a:latin typeface="Calibri" panose="020F0502020204030204"/>
              </a:rPr>
              <a:t>“An Important Message from Medicare about Your Rights” </a:t>
            </a:r>
            <a:r>
              <a:rPr lang="en-US" sz="1800" dirty="0">
                <a:solidFill>
                  <a:prstClr val="white"/>
                </a:solidFill>
                <a:latin typeface="Calibri" panose="020F0502020204030204"/>
              </a:rPr>
              <a:t>within 2 days of your hospital inpatient admission</a:t>
            </a:r>
          </a:p>
          <a:p>
            <a:pPr marL="347472" lvl="0" indent="-347472">
              <a:buClr>
                <a:prstClr val="white"/>
              </a:buClr>
              <a:buFont typeface="Wingdings" panose="05000000000000000000" pitchFamily="2" charset="2"/>
              <a:buChar char="Ø"/>
              <a:defRPr/>
            </a:pPr>
            <a:r>
              <a:rPr lang="en-US" sz="1800" b="1" dirty="0">
                <a:solidFill>
                  <a:prstClr val="white"/>
                </a:solidFill>
                <a:latin typeface="Calibri" panose="020F0502020204030204"/>
              </a:rPr>
              <a:t>“Notice of Medicare Non-Coverage” (NOMNC) </a:t>
            </a:r>
            <a:r>
              <a:rPr lang="en-US" sz="1800" dirty="0">
                <a:solidFill>
                  <a:prstClr val="white"/>
                </a:solidFill>
                <a:latin typeface="Calibri" panose="020F0502020204030204"/>
              </a:rPr>
              <a:t>at least 2 days before your covered </a:t>
            </a:r>
            <a:br>
              <a:rPr lang="en-US" sz="1800" dirty="0">
                <a:solidFill>
                  <a:prstClr val="white"/>
                </a:solidFill>
                <a:latin typeface="Calibri" panose="020F0502020204030204"/>
              </a:rPr>
            </a:br>
            <a:r>
              <a:rPr lang="en-US" sz="1800" dirty="0">
                <a:solidFill>
                  <a:prstClr val="white"/>
                </a:solidFill>
                <a:latin typeface="Calibri" panose="020F0502020204030204"/>
              </a:rPr>
              <a:t>services end</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24</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258619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Medicare Advantage (Part C) Appeals Process</a:t>
            </a:r>
          </a:p>
        </p:txBody>
      </p:sp>
      <p:graphicFrame>
        <p:nvGraphicFramePr>
          <p:cNvPr id="9" name="Appeal Process Table">
            <a:extLst>
              <a:ext uri="{FF2B5EF4-FFF2-40B4-BE49-F238E27FC236}">
                <a16:creationId xmlns:a16="http://schemas.microsoft.com/office/drawing/2014/main" id="{610C2F76-7984-0E4F-1030-938F1E4914B4}"/>
              </a:ext>
            </a:extLst>
          </p:cNvPr>
          <p:cNvGraphicFramePr>
            <a:graphicFrameLocks noGrp="1"/>
          </p:cNvGraphicFramePr>
          <p:nvPr>
            <p:ph sz="quarter" idx="13"/>
            <p:extLst>
              <p:ext uri="{D42A27DB-BD31-4B8C-83A1-F6EECF244321}">
                <p14:modId xmlns:p14="http://schemas.microsoft.com/office/powerpoint/2010/main" val="3429619809"/>
              </p:ext>
            </p:extLst>
          </p:nvPr>
        </p:nvGraphicFramePr>
        <p:xfrm>
          <a:off x="1600200" y="1142683"/>
          <a:ext cx="9206345" cy="4598915"/>
        </p:xfrm>
        <a:graphic>
          <a:graphicData uri="http://schemas.openxmlformats.org/drawingml/2006/table">
            <a:tbl>
              <a:tblPr firstRow="1" bandRow="1">
                <a:tableStyleId>{5940675A-B579-460E-94D1-54222C63F5DA}</a:tableStyleId>
              </a:tblPr>
              <a:tblGrid>
                <a:gridCol w="1132609">
                  <a:extLst>
                    <a:ext uri="{9D8B030D-6E8A-4147-A177-3AD203B41FA5}">
                      <a16:colId xmlns:a16="http://schemas.microsoft.com/office/drawing/2014/main" val="3579074744"/>
                    </a:ext>
                  </a:extLst>
                </a:gridCol>
                <a:gridCol w="2504209">
                  <a:extLst>
                    <a:ext uri="{9D8B030D-6E8A-4147-A177-3AD203B41FA5}">
                      <a16:colId xmlns:a16="http://schemas.microsoft.com/office/drawing/2014/main" val="116866517"/>
                    </a:ext>
                  </a:extLst>
                </a:gridCol>
                <a:gridCol w="2867891">
                  <a:extLst>
                    <a:ext uri="{9D8B030D-6E8A-4147-A177-3AD203B41FA5}">
                      <a16:colId xmlns:a16="http://schemas.microsoft.com/office/drawing/2014/main" val="2012038843"/>
                    </a:ext>
                  </a:extLst>
                </a:gridCol>
                <a:gridCol w="2701636">
                  <a:extLst>
                    <a:ext uri="{9D8B030D-6E8A-4147-A177-3AD203B41FA5}">
                      <a16:colId xmlns:a16="http://schemas.microsoft.com/office/drawing/2014/main" val="1584621245"/>
                    </a:ext>
                  </a:extLst>
                </a:gridCol>
              </a:tblGrid>
              <a:tr h="307847">
                <a:tc>
                  <a:txBody>
                    <a:bodyPr/>
                    <a:lstStyle/>
                    <a:p>
                      <a:pPr algn="l"/>
                      <a:r>
                        <a:rPr lang="en-US" sz="1200" b="1" dirty="0">
                          <a:solidFill>
                            <a:schemeClr val="bg1"/>
                          </a:solidFill>
                        </a:rPr>
                        <a:t>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Filling Period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Standard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Expedited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556707">
                <a:tc>
                  <a:txBody>
                    <a:bodyPr/>
                    <a:lstStyle/>
                    <a:p>
                      <a:r>
                        <a:rPr lang="en-US" sz="1200" dirty="0">
                          <a:solidFill>
                            <a:schemeClr val="bg1"/>
                          </a:solidFill>
                        </a:rPr>
                        <a:t>Organization Determination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Pre-Service: 14-day time limit</a:t>
                      </a:r>
                    </a:p>
                    <a:p>
                      <a:pPr algn="ctr"/>
                      <a:r>
                        <a:rPr lang="en-US" sz="1200" dirty="0">
                          <a:solidFill>
                            <a:schemeClr val="bg1"/>
                          </a:solidFill>
                        </a:rPr>
                        <a:t>Payment: 60-day time limit</a:t>
                      </a:r>
                    </a:p>
                    <a:p>
                      <a:pPr algn="ctr"/>
                      <a:r>
                        <a:rPr lang="en-US" sz="1200" dirty="0">
                          <a:solidFill>
                            <a:schemeClr val="bg1"/>
                          </a:solidFill>
                        </a:rPr>
                        <a:t>Part B Drug: 72-hour time limit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Pre-Service: 72-hour time limit </a:t>
                      </a:r>
                    </a:p>
                    <a:p>
                      <a:pPr algn="ctr"/>
                      <a:r>
                        <a:rPr lang="en-US" sz="1200" dirty="0">
                          <a:solidFill>
                            <a:schemeClr val="bg1"/>
                          </a:solidFill>
                        </a:rPr>
                        <a:t>Part B Drug: 24-hour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Appeal Level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60 days to file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Health Plan Reconsideration </a:t>
                      </a:r>
                    </a:p>
                    <a:p>
                      <a:pPr algn="ctr"/>
                      <a:r>
                        <a:rPr lang="en-US" sz="1200" dirty="0">
                          <a:solidFill>
                            <a:schemeClr val="bg1"/>
                          </a:solidFill>
                        </a:rPr>
                        <a:t>Pre-Service: 30-day time limit</a:t>
                      </a:r>
                    </a:p>
                    <a:p>
                      <a:pPr algn="ctr"/>
                      <a:r>
                        <a:rPr lang="en-US" sz="1200" dirty="0">
                          <a:solidFill>
                            <a:schemeClr val="bg1"/>
                          </a:solidFill>
                        </a:rPr>
                        <a:t>Payment: 60-day time limit</a:t>
                      </a:r>
                    </a:p>
                    <a:p>
                      <a:pPr algn="ctr"/>
                      <a:r>
                        <a:rPr lang="en-US" sz="1200" dirty="0">
                          <a:solidFill>
                            <a:schemeClr val="bg1"/>
                          </a:solidFill>
                        </a:rPr>
                        <a:t>Part B Drug: 7-day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Health Plan Reconsideration</a:t>
                      </a:r>
                    </a:p>
                    <a:p>
                      <a:pPr algn="ctr"/>
                      <a:r>
                        <a:rPr lang="en-US" sz="1200" dirty="0">
                          <a:solidFill>
                            <a:schemeClr val="bg1"/>
                          </a:solidFill>
                        </a:rPr>
                        <a:t>72-hour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n-US" sz="1200" dirty="0">
                          <a:solidFill>
                            <a:schemeClr val="bg1"/>
                          </a:solidFill>
                        </a:rPr>
                        <a:t>2</a:t>
                      </a:r>
                      <a:r>
                        <a:rPr lang="en-US" sz="1200" baseline="30000" dirty="0">
                          <a:solidFill>
                            <a:schemeClr val="bg1"/>
                          </a:solidFill>
                        </a:rPr>
                        <a:t>nd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Automatic forwarding to Independent Review Entity (IRE) if plan reconsideration upholds denial</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IRE Reconsideration</a:t>
                      </a:r>
                    </a:p>
                    <a:p>
                      <a:pPr algn="ctr"/>
                      <a:r>
                        <a:rPr lang="en-US" sz="1200" dirty="0">
                          <a:solidFill>
                            <a:schemeClr val="bg1"/>
                          </a:solidFill>
                        </a:rPr>
                        <a:t>Pre-Service: 30-day time limit </a:t>
                      </a:r>
                      <a:br>
                        <a:rPr lang="en-US" sz="1200" dirty="0">
                          <a:solidFill>
                            <a:schemeClr val="bg1"/>
                          </a:solidFill>
                        </a:rPr>
                      </a:br>
                      <a:r>
                        <a:rPr lang="en-US" sz="1200" dirty="0">
                          <a:solidFill>
                            <a:schemeClr val="bg1"/>
                          </a:solidFill>
                        </a:rPr>
                        <a:t>Payment: 60-day time limit</a:t>
                      </a:r>
                    </a:p>
                    <a:p>
                      <a:pPr algn="ctr"/>
                      <a:r>
                        <a:rPr lang="en-US" sz="1200" dirty="0">
                          <a:solidFill>
                            <a:schemeClr val="bg1"/>
                          </a:solidFill>
                        </a:rPr>
                        <a:t>Part B Drug: 7-day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IRE Reconsideration </a:t>
                      </a:r>
                      <a:br>
                        <a:rPr kumimoji="0" lang="en-US" sz="1200" b="0" i="0" u="none" strike="noStrike" kern="1200" cap="none" spc="0" normalizeH="0" baseline="0" noProof="0" dirty="0">
                          <a:ln>
                            <a:noFill/>
                          </a:ln>
                          <a:solidFill>
                            <a:schemeClr val="bg1"/>
                          </a:solidFill>
                          <a:effectLst/>
                          <a:uLnTx/>
                          <a:uFillTx/>
                          <a:latin typeface="+mn-lt"/>
                          <a:ea typeface="+mn-ea"/>
                          <a:cs typeface="+mn-cs"/>
                        </a:rPr>
                      </a:br>
                      <a:r>
                        <a:rPr kumimoji="0" lang="en-US" sz="1200" b="0" i="0" u="none" strike="noStrike" kern="1200" cap="none" spc="0" normalizeH="0" baseline="0" noProof="0" dirty="0">
                          <a:ln>
                            <a:noFill/>
                          </a:ln>
                          <a:solidFill>
                            <a:schemeClr val="bg1"/>
                          </a:solidFill>
                          <a:effectLst/>
                          <a:uLnTx/>
                          <a:uFillTx/>
                          <a:latin typeface="+mn-lt"/>
                          <a:ea typeface="+mn-ea"/>
                          <a:cs typeface="+mn-cs"/>
                        </a:rPr>
                        <a:t>72-hour time limit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n-US" sz="1200" dirty="0">
                          <a:solidFill>
                            <a:schemeClr val="bg1"/>
                          </a:solidFill>
                        </a:rPr>
                        <a:t>3</a:t>
                      </a:r>
                      <a:r>
                        <a:rPr lang="en-US" sz="1200" baseline="30000" dirty="0">
                          <a:solidFill>
                            <a:schemeClr val="bg1"/>
                          </a:solidFill>
                        </a:rPr>
                        <a:t>rd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60 days to file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Office of Medicare Hearings and Appeals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Administrative Law Judge (ALJ) Hearing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ALJ Hearing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n-US" sz="1200" dirty="0">
                          <a:solidFill>
                            <a:schemeClr val="bg1"/>
                          </a:solidFill>
                        </a:rPr>
                        <a:t>4</a:t>
                      </a:r>
                      <a:r>
                        <a:rPr lang="en-US" sz="1200" baseline="30000" dirty="0">
                          <a:solidFill>
                            <a:schemeClr val="bg1"/>
                          </a:solidFill>
                        </a:rPr>
                        <a:t>th</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60 days to file</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Medicare Appeals Council </a:t>
                      </a:r>
                    </a:p>
                    <a:p>
                      <a:pPr algn="ctr"/>
                      <a:r>
                        <a:rPr lang="en-US" sz="1200" dirty="0">
                          <a:solidFill>
                            <a:schemeClr val="bg1"/>
                          </a:solidFill>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n-US" sz="1200" dirty="0">
                          <a:solidFill>
                            <a:schemeClr val="bg1"/>
                          </a:solidFill>
                        </a:rPr>
                        <a:t>Judicial Review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mn-cs"/>
                        </a:rPr>
                        <a:t>60 days to file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sp>
        <p:nvSpPr>
          <p:cNvPr id="5" name="Content Placeholder 4">
            <a:extLst>
              <a:ext uri="{FF2B5EF4-FFF2-40B4-BE49-F238E27FC236}">
                <a16:creationId xmlns:a16="http://schemas.microsoft.com/office/drawing/2014/main" id="{7D522D93-6E99-2A16-5160-A92CD6AAC1D5}"/>
              </a:ext>
            </a:extLst>
          </p:cNvPr>
          <p:cNvSpPr>
            <a:spLocks noGrp="1"/>
          </p:cNvSpPr>
          <p:nvPr>
            <p:ph sz="quarter" idx="14"/>
          </p:nvPr>
        </p:nvSpPr>
        <p:spPr>
          <a:xfrm>
            <a:off x="1524826" y="5828678"/>
            <a:ext cx="10414540" cy="523875"/>
          </a:xfrm>
        </p:spPr>
        <p:txBody>
          <a:bodyPr>
            <a:noAutofit/>
          </a:bodyPr>
          <a:lstStyle/>
          <a:p>
            <a:pPr marL="0" marR="0" lvl="0" indent="0" algn="l" defTabSz="914400" rtl="0" eaLnBrk="1" fontAlgn="auto" latinLnBrk="0" hangingPunct="1">
              <a:lnSpc>
                <a:spcPct val="100000"/>
              </a:lnSpc>
              <a:spcAft>
                <a:spcPts val="600"/>
              </a:spcAft>
              <a:buClrTx/>
              <a:buSzTx/>
              <a:buFontTx/>
              <a:buNone/>
              <a:tabLst/>
              <a:defRPr/>
            </a:pPr>
            <a:r>
              <a:rPr kumimoji="0" lang="en-US" sz="1100" b="1" i="0" u="none" strike="noStrike" kern="1200" cap="none" spc="0" normalizeH="0" baseline="0" noProof="0" dirty="0">
                <a:ln>
                  <a:noFill/>
                </a:ln>
                <a:solidFill>
                  <a:srgbClr val="00529B"/>
                </a:solidFill>
                <a:effectLst/>
                <a:uLnTx/>
                <a:uFillTx/>
                <a:latin typeface="Calibri" panose="020F0502020204030204"/>
                <a:ea typeface="+mn-ea"/>
                <a:cs typeface="+mn-cs"/>
              </a:rPr>
              <a:t>NOTE</a:t>
            </a:r>
            <a:r>
              <a:rPr kumimoji="0" lang="en-US" sz="1100" b="0" i="0" u="none" strike="noStrike" kern="1200" cap="none" spc="0" normalizeH="0" baseline="0" noProof="0" dirty="0">
                <a:ln>
                  <a:noFill/>
                </a:ln>
                <a:solidFill>
                  <a:srgbClr val="00529B"/>
                </a:solidFill>
                <a:effectLst/>
                <a:uLnTx/>
                <a:uFillTx/>
                <a:latin typeface="Calibri" panose="020F0502020204030204"/>
                <a:ea typeface="+mn-ea"/>
                <a:cs typeface="+mn-cs"/>
              </a:rPr>
              <a:t>: The time to file starts when the previous decision or determination is received.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29B"/>
                </a:solidFill>
                <a:effectLst/>
                <a:uLnTx/>
                <a:uFillTx/>
                <a:latin typeface="Calibri" panose="020F0502020204030204"/>
                <a:ea typeface="+mn-ea"/>
                <a:cs typeface="+mn-cs"/>
              </a:rPr>
              <a:t>* Plans must process 95% of all clean claims from out of network providers within 30 days. All other claims must be processed within 60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529B"/>
                </a:solidFill>
                <a:effectLst/>
                <a:uLnTx/>
                <a:uFillTx/>
                <a:latin typeface="Calibri" panose="020F0502020204030204"/>
                <a:ea typeface="+mn-ea"/>
                <a:cs typeface="+mn-cs"/>
              </a:rPr>
              <a:t>**The AIC requirement for an ALJ hearing and Federal District Court is adjusted annually in accordance with the medical care component of the consumer price index. </a:t>
            </a:r>
            <a:br>
              <a:rPr kumimoji="0" lang="en-US" sz="1000" b="0" i="0" u="none" strike="noStrike" kern="1200" cap="none" spc="0" normalizeH="0" baseline="0" noProof="0" dirty="0">
                <a:ln>
                  <a:noFill/>
                </a:ln>
                <a:solidFill>
                  <a:srgbClr val="00529B"/>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srgbClr val="00529B"/>
                </a:solidFill>
                <a:effectLst/>
                <a:uLnTx/>
                <a:uFillTx/>
                <a:latin typeface="Calibri" panose="020F0502020204030204"/>
                <a:ea typeface="+mn-ea"/>
                <a:cs typeface="+mn-cs"/>
              </a:rPr>
              <a:t>    The chart reflects the amounts for calendar year 2024.</a:t>
            </a:r>
          </a:p>
          <a:p>
            <a:pPr marL="0" indent="0">
              <a:buNone/>
            </a:pPr>
            <a:endParaRPr lang="en-US" sz="2400" dirty="0"/>
          </a:p>
        </p:txBody>
      </p:sp>
      <p:pic>
        <p:nvPicPr>
          <p:cNvPr id="98" name="Picture 97">
            <a:extLst>
              <a:ext uri="{FF2B5EF4-FFF2-40B4-BE49-F238E27FC236}">
                <a16:creationId xmlns:a16="http://schemas.microsoft.com/office/drawing/2014/main" id="{07362B1A-E214-498D-B37E-3B3B55853503}"/>
              </a:ext>
              <a:ext uri="{C183D7F6-B498-43B3-948B-1728B52AA6E4}">
                <adec:decorative xmlns:adec="http://schemas.microsoft.com/office/drawing/2017/decorative" val="1"/>
              </a:ext>
            </a:extLst>
          </p:cNvPr>
          <p:cNvPicPr>
            <a:picLocks/>
          </p:cNvPicPr>
          <p:nvPr/>
        </p:nvPicPr>
        <p:blipFill>
          <a:blip r:embed="rId4"/>
          <a:stretch>
            <a:fillRect/>
          </a:stretch>
        </p:blipFill>
        <p:spPr>
          <a:xfrm>
            <a:off x="1394896" y="5861492"/>
            <a:ext cx="164592" cy="164592"/>
          </a:xfrm>
          <a:prstGeom prst="rect">
            <a:avLst/>
          </a:prstGeom>
        </p:spPr>
      </p:pic>
      <p:grpSp>
        <p:nvGrpSpPr>
          <p:cNvPr id="35" name="Group 34">
            <a:extLst>
              <a:ext uri="{FF2B5EF4-FFF2-40B4-BE49-F238E27FC236}">
                <a16:creationId xmlns:a16="http://schemas.microsoft.com/office/drawing/2014/main" id="{DDC67312-D2A4-1387-11F3-2B24D3C428B8}"/>
              </a:ext>
              <a:ext uri="{C183D7F6-B498-43B3-948B-1728B52AA6E4}">
                <adec:decorative xmlns:adec="http://schemas.microsoft.com/office/drawing/2017/decorative" val="1"/>
              </a:ext>
            </a:extLst>
          </p:cNvPr>
          <p:cNvGrpSpPr/>
          <p:nvPr/>
        </p:nvGrpSpPr>
        <p:grpSpPr>
          <a:xfrm>
            <a:off x="1203747" y="1046146"/>
            <a:ext cx="10017048" cy="4771886"/>
            <a:chOff x="1203747" y="1046146"/>
            <a:chExt cx="10017048" cy="4771886"/>
          </a:xfrm>
        </p:grpSpPr>
        <p:sp>
          <p:nvSpPr>
            <p:cNvPr id="3" name="Rectangle: Rounded Corners 2">
              <a:extLst>
                <a:ext uri="{FF2B5EF4-FFF2-40B4-BE49-F238E27FC236}">
                  <a16:creationId xmlns:a16="http://schemas.microsoft.com/office/drawing/2014/main" id="{C2743795-2A8E-C3AA-9AAC-B666DCAC80C0}"/>
                </a:ext>
              </a:extLst>
            </p:cNvPr>
            <p:cNvSpPr/>
            <p:nvPr/>
          </p:nvSpPr>
          <p:spPr>
            <a:xfrm>
              <a:off x="1204102" y="1388242"/>
              <a:ext cx="1325246" cy="630936"/>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000" dirty="0">
                  <a:solidFill>
                    <a:schemeClr val="tx1"/>
                  </a:solidFill>
                </a:rPr>
                <a:t>Organization</a:t>
              </a:r>
              <a:br>
                <a:rPr lang="en-US" sz="1000" dirty="0">
                  <a:solidFill>
                    <a:schemeClr val="tx1"/>
                  </a:solidFill>
                </a:rPr>
              </a:br>
              <a:r>
                <a:rPr lang="en-US" sz="1000" dirty="0">
                  <a:solidFill>
                    <a:schemeClr val="tx1"/>
                  </a:solidFill>
                </a:rPr>
                <a:t>Determination</a:t>
              </a:r>
            </a:p>
          </p:txBody>
        </p:sp>
        <p:sp>
          <p:nvSpPr>
            <p:cNvPr id="10" name="Rectangle 9">
              <a:extLst>
                <a:ext uri="{FF2B5EF4-FFF2-40B4-BE49-F238E27FC236}">
                  <a16:creationId xmlns:a16="http://schemas.microsoft.com/office/drawing/2014/main" id="{E30BD6B1-541C-FE06-8597-542BA220063C}"/>
                </a:ext>
              </a:extLst>
            </p:cNvPr>
            <p:cNvSpPr/>
            <p:nvPr/>
          </p:nvSpPr>
          <p:spPr>
            <a:xfrm>
              <a:off x="4728555" y="139085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84157"/>
                  </a:solidFill>
                  <a:latin typeface="Calibri" panose="020F0502020204030204"/>
                </a:rPr>
                <a:t>Pre-Service: 14-day time limit</a:t>
              </a:r>
            </a:p>
            <a:p>
              <a:pPr algn="ctr"/>
              <a:r>
                <a:rPr lang="en-US" sz="1200" dirty="0">
                  <a:solidFill>
                    <a:srgbClr val="184157"/>
                  </a:solidFill>
                  <a:latin typeface="Calibri" panose="020F0502020204030204"/>
                </a:rPr>
                <a:t>Payment: 60-days time limit</a:t>
              </a:r>
            </a:p>
            <a:p>
              <a:pPr algn="ctr"/>
              <a:r>
                <a:rPr lang="en-US" sz="1200" dirty="0">
                  <a:solidFill>
                    <a:srgbClr val="184157"/>
                  </a:solidFill>
                  <a:latin typeface="Calibri" panose="020F0502020204030204"/>
                </a:rPr>
                <a:t>Part B Drug: 72-hour time limit </a:t>
              </a:r>
            </a:p>
          </p:txBody>
        </p:sp>
        <p:sp>
          <p:nvSpPr>
            <p:cNvPr id="11" name="Rectangle 10">
              <a:extLst>
                <a:ext uri="{FF2B5EF4-FFF2-40B4-BE49-F238E27FC236}">
                  <a16:creationId xmlns:a16="http://schemas.microsoft.com/office/drawing/2014/main" id="{7AC8D4F2-EA5D-FAF5-BA7A-679708C71BDE}"/>
                </a:ext>
              </a:extLst>
            </p:cNvPr>
            <p:cNvSpPr/>
            <p:nvPr/>
          </p:nvSpPr>
          <p:spPr>
            <a:xfrm>
              <a:off x="8020395" y="1390568"/>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Pre-Service: 72-hour time limit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Part B Drug: 24-hour time limit</a:t>
              </a:r>
            </a:p>
          </p:txBody>
        </p:sp>
        <p:sp>
          <p:nvSpPr>
            <p:cNvPr id="12" name="Rectangle: Rounded Corners 11">
              <a:extLst>
                <a:ext uri="{FF2B5EF4-FFF2-40B4-BE49-F238E27FC236}">
                  <a16:creationId xmlns:a16="http://schemas.microsoft.com/office/drawing/2014/main" id="{0B9A2896-07E8-B391-50C5-2B6304104154}"/>
                </a:ext>
              </a:extLst>
            </p:cNvPr>
            <p:cNvSpPr/>
            <p:nvPr/>
          </p:nvSpPr>
          <p:spPr>
            <a:xfrm>
              <a:off x="1204103" y="2096318"/>
              <a:ext cx="1273626" cy="73152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1</a:t>
              </a:r>
              <a:r>
                <a:rPr lang="en-US" sz="1200" baseline="30000" dirty="0">
                  <a:solidFill>
                    <a:schemeClr val="tx1"/>
                  </a:solidFill>
                </a:rPr>
                <a:t>st</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3" name="Rectangle 12">
              <a:extLst>
                <a:ext uri="{FF2B5EF4-FFF2-40B4-BE49-F238E27FC236}">
                  <a16:creationId xmlns:a16="http://schemas.microsoft.com/office/drawing/2014/main" id="{A5A346CA-0DEC-9F6C-EA6C-79A705403A5F}"/>
                </a:ext>
              </a:extLst>
            </p:cNvPr>
            <p:cNvSpPr/>
            <p:nvPr/>
          </p:nvSpPr>
          <p:spPr>
            <a:xfrm>
              <a:off x="4728555" y="2096317"/>
              <a:ext cx="3200400" cy="7315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200" dirty="0">
                  <a:solidFill>
                    <a:srgbClr val="184157"/>
                  </a:solidFill>
                  <a:latin typeface="Calibri" panose="020F0502020204030204"/>
                </a:rPr>
                <a:t>Health Plan Reconsideration </a:t>
              </a:r>
            </a:p>
            <a:p>
              <a:pPr algn="ctr"/>
              <a:r>
                <a:rPr lang="en-US" sz="1200" dirty="0">
                  <a:solidFill>
                    <a:srgbClr val="184157"/>
                  </a:solidFill>
                  <a:latin typeface="Calibri" panose="020F0502020204030204"/>
                </a:rPr>
                <a:t>Pre-Service: 30-day time limit</a:t>
              </a:r>
            </a:p>
            <a:p>
              <a:pPr algn="ctr"/>
              <a:r>
                <a:rPr lang="en-US" sz="1200" dirty="0">
                  <a:solidFill>
                    <a:srgbClr val="184157"/>
                  </a:solidFill>
                  <a:latin typeface="Calibri" panose="020F0502020204030204"/>
                </a:rPr>
                <a:t>Payment: 60-day time limit</a:t>
              </a:r>
            </a:p>
            <a:p>
              <a:pPr algn="ctr"/>
              <a:r>
                <a:rPr lang="en-US" sz="1200" dirty="0">
                  <a:solidFill>
                    <a:srgbClr val="184157"/>
                  </a:solidFill>
                  <a:latin typeface="Calibri" panose="020F0502020204030204"/>
                </a:rPr>
                <a:t>Part B Drug: 7-day time limit</a:t>
              </a:r>
            </a:p>
          </p:txBody>
        </p:sp>
        <p:sp>
          <p:nvSpPr>
            <p:cNvPr id="14" name="Rectangle 13">
              <a:extLst>
                <a:ext uri="{FF2B5EF4-FFF2-40B4-BE49-F238E27FC236}">
                  <a16:creationId xmlns:a16="http://schemas.microsoft.com/office/drawing/2014/main" id="{2E1ED2DB-3498-2B9C-29FF-CF8295A6D79C}"/>
                </a:ext>
              </a:extLst>
            </p:cNvPr>
            <p:cNvSpPr/>
            <p:nvPr/>
          </p:nvSpPr>
          <p:spPr>
            <a:xfrm>
              <a:off x="8020395" y="2096317"/>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lumMod val="50000"/>
                    </a:schemeClr>
                  </a:solidFill>
                </a:rPr>
                <a:t>Health Plan Reconsideration</a:t>
              </a:r>
            </a:p>
            <a:p>
              <a:pPr algn="ctr"/>
              <a:r>
                <a:rPr lang="en-US" sz="1200" dirty="0">
                  <a:solidFill>
                    <a:schemeClr val="accent1">
                      <a:lumMod val="50000"/>
                    </a:schemeClr>
                  </a:solidFill>
                </a:rPr>
                <a:t>72-hour time limit</a:t>
              </a:r>
            </a:p>
          </p:txBody>
        </p:sp>
        <p:sp>
          <p:nvSpPr>
            <p:cNvPr id="15" name="Rectangle: Rounded Corners 14">
              <a:extLst>
                <a:ext uri="{FF2B5EF4-FFF2-40B4-BE49-F238E27FC236}">
                  <a16:creationId xmlns:a16="http://schemas.microsoft.com/office/drawing/2014/main" id="{17C65E2C-6BF6-2A28-BF15-FE1EB9E00612}"/>
                </a:ext>
              </a:extLst>
            </p:cNvPr>
            <p:cNvSpPr/>
            <p:nvPr/>
          </p:nvSpPr>
          <p:spPr>
            <a:xfrm>
              <a:off x="1204103" y="2889674"/>
              <a:ext cx="1273626" cy="822960"/>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2</a:t>
              </a:r>
              <a:r>
                <a:rPr lang="en-US" sz="1200" baseline="30000" dirty="0">
                  <a:solidFill>
                    <a:schemeClr val="tx1"/>
                  </a:solidFill>
                </a:rPr>
                <a:t>nd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6" name="Rectangle 15">
              <a:extLst>
                <a:ext uri="{FF2B5EF4-FFF2-40B4-BE49-F238E27FC236}">
                  <a16:creationId xmlns:a16="http://schemas.microsoft.com/office/drawing/2014/main" id="{D5D3FF13-7BDA-EFEA-17DB-7D00D8BAEE7E}"/>
                </a:ext>
              </a:extLst>
            </p:cNvPr>
            <p:cNvSpPr/>
            <p:nvPr/>
          </p:nvSpPr>
          <p:spPr>
            <a:xfrm>
              <a:off x="4728555" y="2884910"/>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rgbClr val="184157"/>
                  </a:solidFill>
                  <a:latin typeface="Calibri" panose="020F0502020204030204"/>
                </a:rPr>
                <a:t>IRE Reconsideration</a:t>
              </a:r>
            </a:p>
            <a:p>
              <a:pPr algn="ctr"/>
              <a:r>
                <a:rPr lang="en-US" sz="1200" dirty="0">
                  <a:solidFill>
                    <a:srgbClr val="184157"/>
                  </a:solidFill>
                  <a:latin typeface="Calibri" panose="020F0502020204030204"/>
                </a:rPr>
                <a:t>Pre-Service: 30-day time limit </a:t>
              </a:r>
              <a:br>
                <a:rPr lang="en-US" sz="1200" dirty="0">
                  <a:solidFill>
                    <a:srgbClr val="184157"/>
                  </a:solidFill>
                  <a:latin typeface="Calibri" panose="020F0502020204030204"/>
                </a:rPr>
              </a:br>
              <a:r>
                <a:rPr lang="en-US" sz="1200" dirty="0">
                  <a:solidFill>
                    <a:srgbClr val="184157"/>
                  </a:solidFill>
                  <a:latin typeface="Calibri" panose="020F0502020204030204"/>
                </a:rPr>
                <a:t>Payment: 60-day time limit</a:t>
              </a:r>
            </a:p>
            <a:p>
              <a:pPr algn="ctr"/>
              <a:r>
                <a:rPr lang="en-US" sz="1200" dirty="0">
                  <a:solidFill>
                    <a:srgbClr val="184157"/>
                  </a:solidFill>
                  <a:latin typeface="Calibri" panose="020F0502020204030204"/>
                </a:rPr>
                <a:t>Part B Drug: 7-day time limit</a:t>
              </a:r>
            </a:p>
          </p:txBody>
        </p:sp>
        <p:sp>
          <p:nvSpPr>
            <p:cNvPr id="17" name="Rectangle 16">
              <a:extLst>
                <a:ext uri="{FF2B5EF4-FFF2-40B4-BE49-F238E27FC236}">
                  <a16:creationId xmlns:a16="http://schemas.microsoft.com/office/drawing/2014/main" id="{59D0E1B3-D36D-5329-ACD9-C71E1E193D6E}"/>
                </a:ext>
              </a:extLst>
            </p:cNvPr>
            <p:cNvSpPr/>
            <p:nvPr/>
          </p:nvSpPr>
          <p:spPr>
            <a:xfrm>
              <a:off x="8020395" y="2884910"/>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IRE Reconsideration </a:t>
              </a:r>
              <a:b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b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18" name="Rectangle: Rounded Corners 17">
              <a:extLst>
                <a:ext uri="{FF2B5EF4-FFF2-40B4-BE49-F238E27FC236}">
                  <a16:creationId xmlns:a16="http://schemas.microsoft.com/office/drawing/2014/main" id="{529ABA8A-FA5A-4367-882F-B6CAF3A70F8D}"/>
                </a:ext>
              </a:extLst>
            </p:cNvPr>
            <p:cNvSpPr/>
            <p:nvPr/>
          </p:nvSpPr>
          <p:spPr>
            <a:xfrm>
              <a:off x="1204102" y="3776549"/>
              <a:ext cx="1273626" cy="630936"/>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3</a:t>
              </a:r>
              <a:r>
                <a:rPr lang="en-US" sz="1200" baseline="30000" dirty="0">
                  <a:solidFill>
                    <a:schemeClr val="tx1"/>
                  </a:solidFill>
                </a:rPr>
                <a:t>rd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9" name="Rectangle 18">
              <a:extLst>
                <a:ext uri="{FF2B5EF4-FFF2-40B4-BE49-F238E27FC236}">
                  <a16:creationId xmlns:a16="http://schemas.microsoft.com/office/drawing/2014/main" id="{C35E810A-0284-8188-45AC-9B6481C5B37F}"/>
                </a:ext>
              </a:extLst>
            </p:cNvPr>
            <p:cNvSpPr/>
            <p:nvPr/>
          </p:nvSpPr>
          <p:spPr>
            <a:xfrm>
              <a:off x="4728555" y="376702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Office of Medicare Hearings and Appeals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AIC ≥ $180** No statutory time limit for processing</a:t>
              </a:r>
            </a:p>
          </p:txBody>
        </p:sp>
        <p:sp>
          <p:nvSpPr>
            <p:cNvPr id="20" name="Rectangle: Rounded Corners 19">
              <a:extLst>
                <a:ext uri="{FF2B5EF4-FFF2-40B4-BE49-F238E27FC236}">
                  <a16:creationId xmlns:a16="http://schemas.microsoft.com/office/drawing/2014/main" id="{9DFF8D05-0C87-EAE1-E516-EA506469E1B9}"/>
                </a:ext>
              </a:extLst>
            </p:cNvPr>
            <p:cNvSpPr/>
            <p:nvPr/>
          </p:nvSpPr>
          <p:spPr>
            <a:xfrm>
              <a:off x="1204102" y="447248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4</a:t>
              </a:r>
              <a:r>
                <a:rPr lang="en-US" sz="1200" baseline="30000" dirty="0">
                  <a:solidFill>
                    <a:schemeClr val="tx1"/>
                  </a:solidFill>
                </a:rPr>
                <a:t>th</a:t>
              </a:r>
              <a:r>
                <a:rPr lang="en-US" sz="1200" dirty="0">
                  <a:solidFill>
                    <a:schemeClr val="tx1"/>
                  </a:solidFill>
                </a:rPr>
                <a:t> Appeal </a:t>
              </a:r>
              <a:br>
                <a:rPr lang="en-US" sz="1200" dirty="0">
                  <a:solidFill>
                    <a:schemeClr val="tx1"/>
                  </a:solidFill>
                </a:rPr>
              </a:br>
              <a:r>
                <a:rPr lang="en-US" sz="1200" dirty="0">
                  <a:solidFill>
                    <a:schemeClr val="tx1"/>
                  </a:solidFill>
                </a:rPr>
                <a:t>Level</a:t>
              </a:r>
            </a:p>
          </p:txBody>
        </p:sp>
        <p:sp>
          <p:nvSpPr>
            <p:cNvPr id="21" name="Rectangle 20">
              <a:extLst>
                <a:ext uri="{FF2B5EF4-FFF2-40B4-BE49-F238E27FC236}">
                  <a16:creationId xmlns:a16="http://schemas.microsoft.com/office/drawing/2014/main" id="{2B1960AA-A6A5-09E8-A9A0-6965BF1F52CC}"/>
                </a:ext>
              </a:extLst>
            </p:cNvPr>
            <p:cNvSpPr/>
            <p:nvPr/>
          </p:nvSpPr>
          <p:spPr>
            <a:xfrm>
              <a:off x="4728555" y="447248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No statutory time limit for processing</a:t>
              </a:r>
            </a:p>
          </p:txBody>
        </p:sp>
        <p:sp>
          <p:nvSpPr>
            <p:cNvPr id="22" name="Rectangle: Rounded Corners 21">
              <a:extLst>
                <a:ext uri="{FF2B5EF4-FFF2-40B4-BE49-F238E27FC236}">
                  <a16:creationId xmlns:a16="http://schemas.microsoft.com/office/drawing/2014/main" id="{8C2EE51E-F7BD-1637-BA1D-724521D74E72}"/>
                </a:ext>
              </a:extLst>
            </p:cNvPr>
            <p:cNvSpPr/>
            <p:nvPr/>
          </p:nvSpPr>
          <p:spPr>
            <a:xfrm>
              <a:off x="1204102" y="5173190"/>
              <a:ext cx="1273626" cy="64008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Judicial</a:t>
              </a:r>
              <a:br>
                <a:rPr lang="en-US" sz="1200" dirty="0">
                  <a:solidFill>
                    <a:schemeClr val="tx1"/>
                  </a:solidFill>
                </a:rPr>
              </a:br>
              <a:r>
                <a:rPr lang="en-US" sz="1200" dirty="0">
                  <a:solidFill>
                    <a:schemeClr val="tx1"/>
                  </a:solidFill>
                </a:rPr>
                <a:t>Review</a:t>
              </a:r>
            </a:p>
          </p:txBody>
        </p:sp>
        <p:sp>
          <p:nvSpPr>
            <p:cNvPr id="23" name="Rectangle 22">
              <a:extLst>
                <a:ext uri="{FF2B5EF4-FFF2-40B4-BE49-F238E27FC236}">
                  <a16:creationId xmlns:a16="http://schemas.microsoft.com/office/drawing/2014/main" id="{4F4C0236-F87F-1E87-EFA7-83853519A554}"/>
                </a:ext>
              </a:extLst>
            </p:cNvPr>
            <p:cNvSpPr/>
            <p:nvPr/>
          </p:nvSpPr>
          <p:spPr>
            <a:xfrm>
              <a:off x="4728555" y="517795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AIC ≥ $1,840**</a:t>
              </a:r>
            </a:p>
          </p:txBody>
        </p:sp>
        <p:sp>
          <p:nvSpPr>
            <p:cNvPr id="24" name="Rectangle 23">
              <a:extLst>
                <a:ext uri="{FF2B5EF4-FFF2-40B4-BE49-F238E27FC236}">
                  <a16:creationId xmlns:a16="http://schemas.microsoft.com/office/drawing/2014/main" id="{F9C6086E-9DD9-8398-A5EF-C1CC9F2DF847}"/>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latin typeface="Calibri" panose="020F0502020204030204"/>
                </a:rPr>
                <a:t>STANDARD PROCESS*</a:t>
              </a:r>
            </a:p>
          </p:txBody>
        </p:sp>
        <p:sp>
          <p:nvSpPr>
            <p:cNvPr id="25" name="Rectangle 24">
              <a:extLst>
                <a:ext uri="{FF2B5EF4-FFF2-40B4-BE49-F238E27FC236}">
                  <a16:creationId xmlns:a16="http://schemas.microsoft.com/office/drawing/2014/main" id="{1ABD62F0-4D86-E101-5CEC-DAD49DC5F49C}"/>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Calibri" panose="020F0502020204030204"/>
                  <a:ea typeface="+mn-ea"/>
                  <a:cs typeface="+mn-cs"/>
                </a:rPr>
                <a:t>EXPEDITED PROCESS</a:t>
              </a:r>
            </a:p>
          </p:txBody>
        </p:sp>
        <p:sp>
          <p:nvSpPr>
            <p:cNvPr id="26" name="Rectangle: Rounded Corners 25">
              <a:extLst>
                <a:ext uri="{FF2B5EF4-FFF2-40B4-BE49-F238E27FC236}">
                  <a16:creationId xmlns:a16="http://schemas.microsoft.com/office/drawing/2014/main" id="{B412BE71-683B-88F8-B62A-EE7FB5F62465}"/>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200" b="1" dirty="0">
                  <a:solidFill>
                    <a:schemeClr val="bg1"/>
                  </a:solidFill>
                </a:rPr>
                <a:t>LEVEL</a:t>
              </a:r>
            </a:p>
          </p:txBody>
        </p:sp>
        <p:sp>
          <p:nvSpPr>
            <p:cNvPr id="27" name="Rectangle 26">
              <a:extLst>
                <a:ext uri="{FF2B5EF4-FFF2-40B4-BE49-F238E27FC236}">
                  <a16:creationId xmlns:a16="http://schemas.microsoft.com/office/drawing/2014/main" id="{0F2B304D-A41E-B7DC-E566-AD5ECCFEDE0E}"/>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FILING PERIOD</a:t>
              </a:r>
            </a:p>
          </p:txBody>
        </p:sp>
        <p:sp>
          <p:nvSpPr>
            <p:cNvPr id="28" name="Freeform: Shape 27">
              <a:extLst>
                <a:ext uri="{FF2B5EF4-FFF2-40B4-BE49-F238E27FC236}">
                  <a16:creationId xmlns:a16="http://schemas.microsoft.com/office/drawing/2014/main" id="{CD20B7F2-4972-887B-C69B-E4E820631979}"/>
                </a:ext>
              </a:extLst>
            </p:cNvPr>
            <p:cNvSpPr/>
            <p:nvPr/>
          </p:nvSpPr>
          <p:spPr>
            <a:xfrm>
              <a:off x="2079325" y="2093129"/>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07CAE04-E659-7A71-109F-64212333C13A}"/>
                </a:ext>
              </a:extLst>
            </p:cNvPr>
            <p:cNvSpPr/>
            <p:nvPr/>
          </p:nvSpPr>
          <p:spPr>
            <a:xfrm>
              <a:off x="2079325" y="2886682"/>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Automatic forwarding to Independent Review Entity (IRE) if plan reconsideration upholds denial</a:t>
              </a:r>
            </a:p>
          </p:txBody>
        </p:sp>
        <p:sp>
          <p:nvSpPr>
            <p:cNvPr id="30" name="Freeform: Shape 29">
              <a:extLst>
                <a:ext uri="{FF2B5EF4-FFF2-40B4-BE49-F238E27FC236}">
                  <a16:creationId xmlns:a16="http://schemas.microsoft.com/office/drawing/2014/main" id="{5751AAE5-E4A1-1A9C-1435-9D1D00F1F593}"/>
                </a:ext>
              </a:extLst>
            </p:cNvPr>
            <p:cNvSpPr/>
            <p:nvPr/>
          </p:nvSpPr>
          <p:spPr>
            <a:xfrm>
              <a:off x="2079325" y="3775077"/>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E9C7F54-664A-6E90-5ADD-EB53ACBC3D29}"/>
                </a:ext>
              </a:extLst>
            </p:cNvPr>
            <p:cNvSpPr/>
            <p:nvPr/>
          </p:nvSpPr>
          <p:spPr>
            <a:xfrm>
              <a:off x="2079325" y="138452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8622CF7-A160-B93B-9FE9-18734F321FCD}"/>
                </a:ext>
              </a:extLst>
            </p:cNvPr>
            <p:cNvSpPr/>
            <p:nvPr/>
          </p:nvSpPr>
          <p:spPr>
            <a:xfrm>
              <a:off x="2079325" y="447237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98ED240C-342F-0E8C-834C-A207E377249F}"/>
                </a:ext>
              </a:extLst>
            </p:cNvPr>
            <p:cNvSpPr/>
            <p:nvPr/>
          </p:nvSpPr>
          <p:spPr>
            <a:xfrm>
              <a:off x="2079325" y="5173368"/>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dirty="0">
                  <a:solidFill>
                    <a:prstClr val="white"/>
                  </a:solidFill>
                  <a:latin typeface="Calibri" panose="020F0502020204030204"/>
                </a:rPr>
                <a:t>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4" name="Straight Connector 33">
            <a:extLst>
              <a:ext uri="{FF2B5EF4-FFF2-40B4-BE49-F238E27FC236}">
                <a16:creationId xmlns:a16="http://schemas.microsoft.com/office/drawing/2014/main" id="{D9C28AD7-9E78-2E24-E811-A9BB0B1AF487}"/>
              </a:ext>
              <a:ext uri="{C183D7F6-B498-43B3-948B-1728B52AA6E4}">
                <adec:decorative xmlns:adec="http://schemas.microsoft.com/office/drawing/2017/decorative" val="1"/>
              </a:ext>
            </a:extLst>
          </p:cNvPr>
          <p:cNvCxnSpPr>
            <a:cxnSpLocks/>
          </p:cNvCxnSpPr>
          <p:nvPr/>
        </p:nvCxnSpPr>
        <p:spPr>
          <a:xfrm>
            <a:off x="1299411" y="6085546"/>
            <a:ext cx="9921384"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B8F54FF2-F4F4-4ADA-9DA2-E3D9DFE1C9A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25</a:t>
            </a:fld>
            <a:endParaRPr lang="en-US"/>
          </a:p>
        </p:txBody>
      </p:sp>
      <p:sp>
        <p:nvSpPr>
          <p:cNvPr id="7" name="Footer Placeholder 6">
            <a:extLst>
              <a:ext uri="{FF2B5EF4-FFF2-40B4-BE49-F238E27FC236}">
                <a16:creationId xmlns:a16="http://schemas.microsoft.com/office/drawing/2014/main" id="{C5EAB4B7-FB58-4D60-AA00-3F0FBF7B88AA}"/>
              </a:ext>
            </a:extLst>
          </p:cNvPr>
          <p:cNvSpPr>
            <a:spLocks noGrp="1"/>
          </p:cNvSpPr>
          <p:nvPr>
            <p:ph type="ftr" sz="quarter" idx="11"/>
          </p:nvPr>
        </p:nvSpPr>
        <p:spPr/>
        <p:txBody>
          <a:bodyPr/>
          <a:lstStyle/>
          <a:p>
            <a:r>
              <a:rPr lang="en-US" dirty="0"/>
              <a:t>Medicare Rights &amp; Protections</a:t>
            </a:r>
            <a:endParaRPr lang="en-US" sz="1200" dirty="0"/>
          </a:p>
        </p:txBody>
      </p:sp>
      <p:sp>
        <p:nvSpPr>
          <p:cNvPr id="6" name="Date Placeholder 5">
            <a:extLst>
              <a:ext uri="{FF2B5EF4-FFF2-40B4-BE49-F238E27FC236}">
                <a16:creationId xmlns:a16="http://schemas.microsoft.com/office/drawing/2014/main" id="{F7385FB2-9682-43A2-BB7B-BFFBB121981D}"/>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72620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n-US" sz="2800" dirty="0"/>
              <a:t>Appeal Rights with Medicare Drug Coverage: </a:t>
            </a:r>
            <a:br>
              <a:rPr lang="en-US" sz="2800" dirty="0"/>
            </a:br>
            <a:r>
              <a:rPr lang="en-US" sz="2800" dirty="0"/>
              <a:t>Coverage Determination Request</a:t>
            </a:r>
          </a:p>
        </p:txBody>
      </p:sp>
      <p:sp>
        <p:nvSpPr>
          <p:cNvPr id="16" name="Content Placeholder 15">
            <a:extLst>
              <a:ext uri="{FF2B5EF4-FFF2-40B4-BE49-F238E27FC236}">
                <a16:creationId xmlns:a16="http://schemas.microsoft.com/office/drawing/2014/main" id="{3A7A0FD0-A3D5-E02F-AFA6-E9C758AC87A5}"/>
              </a:ext>
            </a:extLst>
          </p:cNvPr>
          <p:cNvSpPr>
            <a:spLocks noGrp="1"/>
          </p:cNvSpPr>
          <p:nvPr>
            <p:ph sz="half" idx="1"/>
          </p:nvPr>
        </p:nvSpPr>
        <p:spPr>
          <a:xfrm>
            <a:off x="479384" y="2275893"/>
            <a:ext cx="11037426" cy="2642203"/>
          </a:xfrm>
        </p:spPr>
        <p:txBody>
          <a:bodyPr>
            <a:normAutofit/>
          </a:bodyPr>
          <a:lstStyle/>
          <a:p>
            <a:pPr marL="0" indent="0">
              <a:buFont typeface="Wingdings" pitchFamily="2" charset="2"/>
              <a:buNone/>
            </a:pPr>
            <a:r>
              <a:rPr lang="en-US" b="1" dirty="0">
                <a:solidFill>
                  <a:srgbClr val="00529B"/>
                </a:solidFill>
              </a:rPr>
              <a:t>1</a:t>
            </a:r>
            <a:r>
              <a:rPr lang="en-US" b="1" baseline="30000" dirty="0">
                <a:solidFill>
                  <a:srgbClr val="00529B"/>
                </a:solidFill>
              </a:rPr>
              <a:t>st</a:t>
            </a:r>
            <a:r>
              <a:rPr lang="en-US" b="1" dirty="0">
                <a:solidFill>
                  <a:srgbClr val="00529B"/>
                </a:solidFill>
              </a:rPr>
              <a:t> decision your plan makes about your drug benefits, including:</a:t>
            </a:r>
          </a:p>
          <a:p>
            <a:pPr marL="548640" lvl="1">
              <a:spcAft>
                <a:spcPts val="1200"/>
              </a:spcAft>
              <a:buFont typeface="Wingdings" panose="05000000000000000000" pitchFamily="2" charset="2"/>
              <a:buChar char="§"/>
            </a:pPr>
            <a:r>
              <a:rPr lang="en-US" dirty="0">
                <a:solidFill>
                  <a:srgbClr val="00529B"/>
                </a:solidFill>
              </a:rPr>
              <a:t>Whether a particular </a:t>
            </a:r>
            <a:r>
              <a:rPr lang="en-US" b="1" dirty="0">
                <a:solidFill>
                  <a:srgbClr val="00529B"/>
                </a:solidFill>
              </a:rPr>
              <a:t>drug</a:t>
            </a:r>
            <a:r>
              <a:rPr lang="en-US" dirty="0">
                <a:solidFill>
                  <a:srgbClr val="00529B"/>
                </a:solidFill>
              </a:rPr>
              <a:t> is covered</a:t>
            </a:r>
          </a:p>
          <a:p>
            <a:pPr marL="548640" lvl="1">
              <a:spcAft>
                <a:spcPts val="1200"/>
              </a:spcAft>
              <a:buFont typeface="Wingdings" panose="05000000000000000000" pitchFamily="2" charset="2"/>
              <a:buChar char="§"/>
            </a:pPr>
            <a:r>
              <a:rPr lang="en-US" dirty="0">
                <a:solidFill>
                  <a:srgbClr val="00529B"/>
                </a:solidFill>
              </a:rPr>
              <a:t>Whether you’ve met all the </a:t>
            </a:r>
            <a:r>
              <a:rPr lang="en-US" b="1" dirty="0">
                <a:solidFill>
                  <a:srgbClr val="00529B"/>
                </a:solidFill>
              </a:rPr>
              <a:t>requirements</a:t>
            </a:r>
            <a:r>
              <a:rPr lang="en-US" dirty="0">
                <a:solidFill>
                  <a:srgbClr val="00529B"/>
                </a:solidFill>
              </a:rPr>
              <a:t> for getting a requested drug</a:t>
            </a:r>
          </a:p>
          <a:p>
            <a:pPr marL="548640" lvl="1">
              <a:spcAft>
                <a:spcPts val="1200"/>
              </a:spcAft>
              <a:buFont typeface="Wingdings" panose="05000000000000000000" pitchFamily="2" charset="2"/>
              <a:buChar char="§"/>
            </a:pPr>
            <a:r>
              <a:rPr lang="en-US" dirty="0">
                <a:solidFill>
                  <a:srgbClr val="00529B"/>
                </a:solidFill>
              </a:rPr>
              <a:t>How much you have to </a:t>
            </a:r>
            <a:r>
              <a:rPr lang="en-US" b="1" dirty="0">
                <a:solidFill>
                  <a:srgbClr val="00529B"/>
                </a:solidFill>
              </a:rPr>
              <a:t>pay</a:t>
            </a:r>
            <a:r>
              <a:rPr lang="en-US" dirty="0">
                <a:solidFill>
                  <a:srgbClr val="00529B"/>
                </a:solidFill>
              </a:rPr>
              <a:t> for the drug</a:t>
            </a:r>
          </a:p>
          <a:p>
            <a:pPr marL="548640" lvl="1">
              <a:spcAft>
                <a:spcPts val="1200"/>
              </a:spcAft>
              <a:buFont typeface="Wingdings" panose="05000000000000000000" pitchFamily="2" charset="2"/>
              <a:buChar char="§"/>
            </a:pPr>
            <a:r>
              <a:rPr lang="en-US" dirty="0">
                <a:solidFill>
                  <a:srgbClr val="00529B"/>
                </a:solidFill>
              </a:rPr>
              <a:t>Whether to make an </a:t>
            </a:r>
            <a:r>
              <a:rPr lang="en-US" b="1" dirty="0">
                <a:solidFill>
                  <a:srgbClr val="00529B"/>
                </a:solidFill>
              </a:rPr>
              <a:t>exception</a:t>
            </a:r>
            <a:r>
              <a:rPr lang="en-US" dirty="0">
                <a:solidFill>
                  <a:srgbClr val="00529B"/>
                </a:solidFill>
              </a:rPr>
              <a:t> to a plan rule when you request it</a:t>
            </a:r>
          </a:p>
        </p:txBody>
      </p:sp>
      <p:sp>
        <p:nvSpPr>
          <p:cNvPr id="17" name="Text Placeholder 16">
            <a:extLst>
              <a:ext uri="{FF2B5EF4-FFF2-40B4-BE49-F238E27FC236}">
                <a16:creationId xmlns:a16="http://schemas.microsoft.com/office/drawing/2014/main" id="{E689FEE1-0F32-3008-DC5E-386706F689CD}"/>
              </a:ext>
            </a:extLst>
          </p:cNvPr>
          <p:cNvSpPr>
            <a:spLocks noGrp="1"/>
          </p:cNvSpPr>
          <p:nvPr>
            <p:ph type="body" sz="quarter" idx="13"/>
          </p:nvPr>
        </p:nvSpPr>
        <p:spPr>
          <a:xfrm flipH="1">
            <a:off x="5785953" y="1216421"/>
            <a:ext cx="6406047" cy="842077"/>
          </a:xfrm>
          <a:prstGeom prst="homePlate">
            <a:avLst/>
          </a:prstGeom>
          <a:solidFill>
            <a:srgbClr val="FFD966"/>
          </a:solidFill>
        </p:spPr>
        <p:txBody>
          <a:bodyPr lIns="1554480" tIns="91440"/>
          <a:lstStyle/>
          <a:p>
            <a:r>
              <a:rPr lang="en-US" sz="2000" dirty="0">
                <a:solidFill>
                  <a:srgbClr val="00529B"/>
                </a:solidFill>
                <a:latin typeface="Arial" panose="020B0604020202020204" pitchFamily="34" charset="0"/>
                <a:cs typeface="Arial" panose="020B0604020202020204" pitchFamily="34" charset="0"/>
              </a:rPr>
              <a:t>You, your prescriber, or your appointed representative can request it. </a:t>
            </a:r>
            <a:endParaRPr lang="en-US" dirty="0"/>
          </a:p>
        </p:txBody>
      </p:sp>
      <p:pic>
        <p:nvPicPr>
          <p:cNvPr id="9" name="Graphic 8">
            <a:extLst>
              <a:ext uri="{FF2B5EF4-FFF2-40B4-BE49-F238E27FC236}">
                <a16:creationId xmlns:a16="http://schemas.microsoft.com/office/drawing/2014/main" id="{78535266-1F8B-1C29-5830-89BC39567D1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44575" y="1102195"/>
            <a:ext cx="1015306" cy="1015306"/>
          </a:xfrm>
          <a:prstGeom prst="rect">
            <a:avLst/>
          </a:prstGeom>
        </p:spPr>
      </p:pic>
      <p:sp>
        <p:nvSpPr>
          <p:cNvPr id="18" name="Text Placeholder 17">
            <a:extLst>
              <a:ext uri="{FF2B5EF4-FFF2-40B4-BE49-F238E27FC236}">
                <a16:creationId xmlns:a16="http://schemas.microsoft.com/office/drawing/2014/main" id="{CF3DD34C-4F55-C957-0089-A71C1A3D550F}"/>
              </a:ext>
            </a:extLst>
          </p:cNvPr>
          <p:cNvSpPr>
            <a:spLocks noGrp="1"/>
          </p:cNvSpPr>
          <p:nvPr>
            <p:ph type="body" sz="quarter" idx="14"/>
          </p:nvPr>
        </p:nvSpPr>
        <p:spPr>
          <a:xfrm>
            <a:off x="1235608" y="5248425"/>
            <a:ext cx="10515601" cy="548865"/>
          </a:xfrm>
          <a:solidFill>
            <a:srgbClr val="2E75B6"/>
          </a:solidFill>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 frames for decisions: 72 hours (standard) or 24 hours (expedited)</a:t>
            </a:r>
          </a:p>
        </p:txBody>
      </p:sp>
      <p:pic>
        <p:nvPicPr>
          <p:cNvPr id="12" name="Graphic 11">
            <a:extLst>
              <a:ext uri="{FF2B5EF4-FFF2-40B4-BE49-F238E27FC236}">
                <a16:creationId xmlns:a16="http://schemas.microsoft.com/office/drawing/2014/main" id="{E2EDB2E2-C051-323B-D461-578650AB3E9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0302" y="5015205"/>
            <a:ext cx="1015306" cy="1015306"/>
          </a:xfrm>
          <a:prstGeom prst="rect">
            <a:avLst/>
          </a:prstGeom>
        </p:spPr>
      </p:pic>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26</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358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par>
                                <p:cTn id="19" presetID="2" presetClass="entr" presetSubtype="2" fill="hold" grpId="0" nodeType="withEffect">
                                  <p:stCondLst>
                                    <p:cond delay="0"/>
                                  </p:stCondLst>
                                  <p:childTnLst>
                                    <p:set>
                                      <p:cBhvr>
                                        <p:cTn id="20" dur="1" fill="hold">
                                          <p:stCondLst>
                                            <p:cond delay="0"/>
                                          </p:stCondLst>
                                        </p:cTn>
                                        <p:tgtEl>
                                          <p:spTgt spid="17">
                                            <p:bg/>
                                          </p:spTgt>
                                        </p:tgtEl>
                                        <p:attrNameLst>
                                          <p:attrName>style.visibility</p:attrName>
                                        </p:attrNameLst>
                                      </p:cBhvr>
                                      <p:to>
                                        <p:strVal val="visible"/>
                                      </p:to>
                                    </p:set>
                                    <p:anim calcmode="lin" valueType="num">
                                      <p:cBhvr additive="base">
                                        <p:cTn id="21" dur="500" fill="hold"/>
                                        <p:tgtEl>
                                          <p:spTgt spid="17">
                                            <p:bg/>
                                          </p:spTgt>
                                        </p:tgtEl>
                                        <p:attrNameLst>
                                          <p:attrName>ppt_x</p:attrName>
                                        </p:attrNameLst>
                                      </p:cBhvr>
                                      <p:tavLst>
                                        <p:tav tm="0">
                                          <p:val>
                                            <p:strVal val="1+#ppt_w/2"/>
                                          </p:val>
                                        </p:tav>
                                        <p:tav tm="100000">
                                          <p:val>
                                            <p:strVal val="#ppt_x"/>
                                          </p:val>
                                        </p:tav>
                                      </p:tavLst>
                                    </p:anim>
                                    <p:anim calcmode="lin" valueType="num">
                                      <p:cBhvr additive="base">
                                        <p:cTn id="22" dur="500" fill="hold"/>
                                        <p:tgtEl>
                                          <p:spTgt spid="17">
                                            <p:bg/>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8">
                                            <p:bg/>
                                          </p:spTgt>
                                        </p:tgtEl>
                                        <p:attrNameLst>
                                          <p:attrName>style.visibility</p:attrName>
                                        </p:attrNameLst>
                                      </p:cBhvr>
                                      <p:to>
                                        <p:strVal val="visible"/>
                                      </p:to>
                                    </p:set>
                                    <p:animEffect transition="in" filter="wipe(left)">
                                      <p:cBhvr>
                                        <p:cTn id="38" dur="500"/>
                                        <p:tgtEl>
                                          <p:spTgt spid="18">
                                            <p:bg/>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wipe(left)">
                                      <p:cBhvr>
                                        <p:cTn id="4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18"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n-US" dirty="0"/>
              <a:t>Exception Requests</a:t>
            </a:r>
          </a:p>
        </p:txBody>
      </p:sp>
      <p:sp>
        <p:nvSpPr>
          <p:cNvPr id="2" name="Content Placeholder 1">
            <a:extLst>
              <a:ext uri="{FF2B5EF4-FFF2-40B4-BE49-F238E27FC236}">
                <a16:creationId xmlns:a16="http://schemas.microsoft.com/office/drawing/2014/main" id="{23FBC330-FB5C-64D0-F1A9-D942E4E19FA5}"/>
              </a:ext>
            </a:extLst>
          </p:cNvPr>
          <p:cNvSpPr>
            <a:spLocks noGrp="1"/>
          </p:cNvSpPr>
          <p:nvPr>
            <p:ph sz="half" idx="1"/>
          </p:nvPr>
        </p:nvSpPr>
        <p:spPr>
          <a:xfrm>
            <a:off x="907166" y="2479993"/>
            <a:ext cx="10377668" cy="2642203"/>
          </a:xfrm>
        </p:spPr>
        <p:txBody>
          <a:bodyPr>
            <a:normAutofit/>
          </a:bodyPr>
          <a:lstStyle/>
          <a:p>
            <a:pPr marL="0" indent="0" defTabSz="685800">
              <a:buFont typeface="Wingdings" pitchFamily="2" charset="2"/>
              <a:buNone/>
            </a:pPr>
            <a:r>
              <a:rPr lang="en-US" sz="2800" b="1" dirty="0">
                <a:solidFill>
                  <a:srgbClr val="00529B"/>
                </a:solidFill>
              </a:rPr>
              <a:t>An exception is a type of coverage determination, and there are 2 types:</a:t>
            </a:r>
          </a:p>
          <a:p>
            <a:pPr marL="548640" defTabSz="685800"/>
            <a:r>
              <a:rPr lang="en-US" sz="2400" b="1" dirty="0">
                <a:solidFill>
                  <a:srgbClr val="00529B"/>
                </a:solidFill>
              </a:rPr>
              <a:t>Tier exceptions </a:t>
            </a:r>
            <a:r>
              <a:rPr lang="en-US" sz="2400" dirty="0">
                <a:solidFill>
                  <a:srgbClr val="00529B"/>
                </a:solidFill>
              </a:rPr>
              <a:t>(like getting a tier 4 drug at tier 3 cost)</a:t>
            </a:r>
          </a:p>
          <a:p>
            <a:pPr marL="548640" defTabSz="685800"/>
            <a:r>
              <a:rPr lang="en-US" sz="2400" b="1" dirty="0">
                <a:solidFill>
                  <a:srgbClr val="00529B"/>
                </a:solidFill>
              </a:rPr>
              <a:t>Formulary exceptions</a:t>
            </a:r>
            <a:r>
              <a:rPr lang="en-US" sz="2400" dirty="0">
                <a:solidFill>
                  <a:srgbClr val="00529B"/>
                </a:solidFill>
              </a:rPr>
              <a:t> (either coverage for a drug that’s not on the plan’s formulary, or relaxed access requirements)</a:t>
            </a:r>
          </a:p>
        </p:txBody>
      </p:sp>
      <p:sp>
        <p:nvSpPr>
          <p:cNvPr id="12" name="Text Placeholder 11">
            <a:extLst>
              <a:ext uri="{FF2B5EF4-FFF2-40B4-BE49-F238E27FC236}">
                <a16:creationId xmlns:a16="http://schemas.microsoft.com/office/drawing/2014/main" id="{6C9E437E-F2C0-BD4D-3C24-BEE350A086FD}"/>
              </a:ext>
            </a:extLst>
          </p:cNvPr>
          <p:cNvSpPr>
            <a:spLocks noGrp="1"/>
          </p:cNvSpPr>
          <p:nvPr>
            <p:ph type="body" sz="quarter" idx="13"/>
          </p:nvPr>
        </p:nvSpPr>
        <p:spPr>
          <a:xfrm flipH="1">
            <a:off x="6339016" y="1267934"/>
            <a:ext cx="5852984" cy="822962"/>
          </a:xfrm>
          <a:prstGeom prst="homePlate">
            <a:avLst/>
          </a:prstGeom>
          <a:solidFill>
            <a:srgbClr val="FFD966"/>
          </a:solidFill>
        </p:spPr>
        <p:txBody>
          <a:bodyPr lIns="1554480" tIns="91440"/>
          <a:lstStyle/>
          <a:p>
            <a:r>
              <a:rPr lang="en-US" sz="2000" dirty="0">
                <a:solidFill>
                  <a:srgbClr val="00529B"/>
                </a:solidFill>
                <a:latin typeface="Arial" panose="020B0604020202020204" pitchFamily="34" charset="0"/>
                <a:cs typeface="Arial" panose="020B0604020202020204" pitchFamily="34" charset="0"/>
              </a:rPr>
              <a:t>You’ll need a supporting statement from the prescriber. </a:t>
            </a:r>
          </a:p>
        </p:txBody>
      </p:sp>
      <p:pic>
        <p:nvPicPr>
          <p:cNvPr id="10" name="Picture 12">
            <a:extLst>
              <a:ext uri="{FF2B5EF4-FFF2-40B4-BE49-F238E27FC236}">
                <a16:creationId xmlns:a16="http://schemas.microsoft.com/office/drawing/2014/main" id="{ED91BCA2-DAEC-25EB-057C-E05F3392CEA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959190" y="1144241"/>
            <a:ext cx="1011547" cy="969238"/>
          </a:xfrm>
          <a:prstGeom prst="rect">
            <a:avLst/>
          </a:prstGeom>
        </p:spPr>
      </p:pic>
      <p:sp>
        <p:nvSpPr>
          <p:cNvPr id="13" name="Text Placeholder 12">
            <a:extLst>
              <a:ext uri="{FF2B5EF4-FFF2-40B4-BE49-F238E27FC236}">
                <a16:creationId xmlns:a16="http://schemas.microsoft.com/office/drawing/2014/main" id="{539496E7-C6DE-A790-CA70-C4FE3FAD2604}"/>
              </a:ext>
            </a:extLst>
          </p:cNvPr>
          <p:cNvSpPr>
            <a:spLocks noGrp="1"/>
          </p:cNvSpPr>
          <p:nvPr>
            <p:ph type="body" sz="quarter" idx="14"/>
          </p:nvPr>
        </p:nvSpPr>
        <p:spPr>
          <a:xfrm>
            <a:off x="1032759" y="5283472"/>
            <a:ext cx="9988550" cy="521244"/>
          </a:xfrm>
          <a:solidFill>
            <a:srgbClr val="2E75B6"/>
          </a:solidFill>
        </p:spPr>
        <p:txBody>
          <a:bodyPr>
            <a:normAutofit/>
          </a:bodyPr>
          <a:lstStyle/>
          <a:p>
            <a:pPr algn="ctr"/>
            <a:r>
              <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An exception may be valid for the rest of the year.</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12601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left)">
                                      <p:cBhvr>
                                        <p:cTn id="13" dur="500"/>
                                        <p:tgtEl>
                                          <p:spTgt spid="13">
                                            <p:txEl>
                                              <p:pRg st="0" end="0"/>
                                            </p:txEl>
                                          </p:spTgt>
                                        </p:tgtEl>
                                      </p:cBhvr>
                                    </p:animEffec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2">
                                            <p:bg/>
                                          </p:spTgt>
                                        </p:tgtEl>
                                        <p:attrNameLst>
                                          <p:attrName>style.visibility</p:attrName>
                                        </p:attrNameLst>
                                      </p:cBhvr>
                                      <p:to>
                                        <p:strVal val="visible"/>
                                      </p:to>
                                    </p:set>
                                    <p:anim calcmode="lin" valueType="num">
                                      <p:cBhvr additive="base">
                                        <p:cTn id="17" dur="500" fill="hold"/>
                                        <p:tgtEl>
                                          <p:spTgt spid="12">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2">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additive="base">
                                        <p:cTn id="2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2">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bg/>
                                          </p:spTgt>
                                        </p:tgtEl>
                                        <p:attrNameLst>
                                          <p:attrName>style.visibility</p:attrName>
                                        </p:attrNameLst>
                                      </p:cBhvr>
                                      <p:to>
                                        <p:strVal val="visible"/>
                                      </p:to>
                                    </p:set>
                                    <p:animEffect transition="in" filter="wipe(left)">
                                      <p:cBhvr>
                                        <p:cTn id="31" dur="500"/>
                                        <p:tgtEl>
                                          <p:spTgt spid="1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Tiering Exceptions</a:t>
            </a:r>
          </a:p>
        </p:txBody>
      </p:sp>
      <p:sp>
        <p:nvSpPr>
          <p:cNvPr id="2" name="Content Placeholder 1">
            <a:extLst>
              <a:ext uri="{FF2B5EF4-FFF2-40B4-BE49-F238E27FC236}">
                <a16:creationId xmlns:a16="http://schemas.microsoft.com/office/drawing/2014/main" id="{399D6025-CB9F-81D8-D735-031C7B42785B}"/>
              </a:ext>
            </a:extLst>
          </p:cNvPr>
          <p:cNvSpPr>
            <a:spLocks noGrp="1"/>
          </p:cNvSpPr>
          <p:nvPr>
            <p:ph sz="half" idx="1"/>
          </p:nvPr>
        </p:nvSpPr>
        <p:spPr>
          <a:xfrm>
            <a:off x="1305702" y="1599155"/>
            <a:ext cx="10217703" cy="4757195"/>
          </a:xfrm>
        </p:spPr>
        <p:txBody>
          <a:bodyPr>
            <a:normAutofit/>
          </a:bodyPr>
          <a:lstStyle/>
          <a:p>
            <a:r>
              <a:rPr lang="en-US" sz="2800" dirty="0">
                <a:solidFill>
                  <a:srgbClr val="00529B"/>
                </a:solidFill>
              </a:rPr>
              <a:t>Plans that use a tiered cost-sharing structure to manage its drug benefits must establish and maintain tiering exceptions </a:t>
            </a:r>
          </a:p>
          <a:p>
            <a:r>
              <a:rPr lang="en-US" sz="2800" dirty="0">
                <a:solidFill>
                  <a:srgbClr val="00529B"/>
                </a:solidFill>
              </a:rPr>
              <a:t>You</a:t>
            </a:r>
            <a:r>
              <a:rPr lang="en-US" sz="2800" dirty="0">
                <a:solidFill>
                  <a:srgbClr val="FF0000"/>
                </a:solidFill>
              </a:rPr>
              <a:t> </a:t>
            </a:r>
            <a:r>
              <a:rPr lang="en-US" sz="2800" dirty="0">
                <a:solidFill>
                  <a:srgbClr val="00529B"/>
                </a:solidFill>
              </a:rPr>
              <a:t>can obtain a non-preferred drug in a higher cost-sharing tier at the more favorable cost-sharing in a lower cost-sharing tier</a:t>
            </a:r>
          </a:p>
          <a:p>
            <a:r>
              <a:rPr lang="en-US" sz="2800" dirty="0">
                <a:solidFill>
                  <a:srgbClr val="00529B"/>
                </a:solidFill>
              </a:rPr>
              <a:t>Plans can limit the availability of tiering exceptions to applicable cost-sharing tiers containing the same type of alternative drug(s) for treating your condition </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06501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88DFE-2DBB-21EA-71E7-79E98A847733}"/>
              </a:ext>
            </a:extLst>
          </p:cNvPr>
          <p:cNvSpPr>
            <a:spLocks noGrp="1"/>
          </p:cNvSpPr>
          <p:nvPr>
            <p:ph type="title"/>
          </p:nvPr>
        </p:nvSpPr>
        <p:spPr/>
        <p:txBody>
          <a:bodyPr/>
          <a:lstStyle/>
          <a:p>
            <a:r>
              <a:rPr lang="en-US" dirty="0"/>
              <a:t>Tiering Exceptions (continued)</a:t>
            </a:r>
          </a:p>
        </p:txBody>
      </p:sp>
      <p:sp>
        <p:nvSpPr>
          <p:cNvPr id="2" name="Content Placeholder 1">
            <a:extLst>
              <a:ext uri="{FF2B5EF4-FFF2-40B4-BE49-F238E27FC236}">
                <a16:creationId xmlns:a16="http://schemas.microsoft.com/office/drawing/2014/main" id="{EFC99C08-7D35-4D23-2896-4F5F15045196}"/>
              </a:ext>
            </a:extLst>
          </p:cNvPr>
          <p:cNvSpPr>
            <a:spLocks noGrp="1"/>
          </p:cNvSpPr>
          <p:nvPr>
            <p:ph sz="half" idx="1"/>
          </p:nvPr>
        </p:nvSpPr>
        <p:spPr>
          <a:xfrm>
            <a:off x="1143000" y="1714500"/>
            <a:ext cx="10026570" cy="3620619"/>
          </a:xfrm>
        </p:spPr>
        <p:txBody>
          <a:bodyPr>
            <a:normAutofit/>
          </a:bodyPr>
          <a:lstStyle/>
          <a:p>
            <a:pPr marL="0" indent="0">
              <a:buNone/>
            </a:pPr>
            <a:r>
              <a:rPr lang="en-US" b="1" dirty="0">
                <a:solidFill>
                  <a:srgbClr val="00529B"/>
                </a:solidFill>
              </a:rPr>
              <a:t>The following limitations may be applied by the plan: </a:t>
            </a:r>
          </a:p>
          <a:p>
            <a:pPr marL="548640"/>
            <a:r>
              <a:rPr lang="en-US" sz="2200" dirty="0">
                <a:solidFill>
                  <a:srgbClr val="00529B"/>
                </a:solidFill>
              </a:rPr>
              <a:t>Brand name drugs are eligible for tiering exceptions to the lowest applicable cost sharing associated with brand name alternatives </a:t>
            </a:r>
          </a:p>
          <a:p>
            <a:pPr marL="548640"/>
            <a:r>
              <a:rPr lang="en-US" sz="2200" dirty="0">
                <a:solidFill>
                  <a:srgbClr val="00529B"/>
                </a:solidFill>
              </a:rPr>
              <a:t>Biological products are eligible for tiering exceptions to the lowest applicable cost sharing associated with biological alternatives </a:t>
            </a:r>
          </a:p>
          <a:p>
            <a:pPr marL="548640"/>
            <a:r>
              <a:rPr lang="en-US" sz="2200" dirty="0">
                <a:solidFill>
                  <a:srgbClr val="00529B"/>
                </a:solidFill>
              </a:rPr>
              <a:t>Non-preferred generic drugs are eligible for tiering exceptions to the lowest applicable cost sharing associated with alternatives that are either brand or generic drugs </a:t>
            </a:r>
          </a:p>
        </p:txBody>
      </p:sp>
      <p:sp>
        <p:nvSpPr>
          <p:cNvPr id="7" name="Rectangle 6">
            <a:extLst>
              <a:ext uri="{FF2B5EF4-FFF2-40B4-BE49-F238E27FC236}">
                <a16:creationId xmlns:a16="http://schemas.microsoft.com/office/drawing/2014/main" id="{F08CB51F-861F-AD2B-8303-38C6FC8F838C}"/>
              </a:ext>
            </a:extLst>
          </p:cNvPr>
          <p:cNvSpPr/>
          <p:nvPr/>
        </p:nvSpPr>
        <p:spPr>
          <a:xfrm>
            <a:off x="640080" y="5335119"/>
            <a:ext cx="10705763" cy="867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00529B"/>
                </a:solidFill>
                <a:latin typeface="Arial" panose="020B0604020202020204" pitchFamily="34" charset="0"/>
                <a:cs typeface="Arial" panose="020B0604020202020204" pitchFamily="34" charset="0"/>
              </a:rPr>
              <a:t>NOTE</a:t>
            </a:r>
            <a:r>
              <a:rPr lang="en-US" sz="1600" dirty="0">
                <a:solidFill>
                  <a:srgbClr val="00529B"/>
                </a:solidFill>
                <a:latin typeface="Arial" panose="020B0604020202020204" pitchFamily="34" charset="0"/>
                <a:cs typeface="Arial" panose="020B0604020202020204" pitchFamily="34" charset="0"/>
              </a:rPr>
              <a:t>: Plans aren’t required to offer tiering exceptions for brand name drugs or biological products at the cost-sharing level of alternative drugs, where the alternatives include only generic or authorized generic drugs.  </a:t>
            </a:r>
          </a:p>
        </p:txBody>
      </p:sp>
      <p:pic>
        <p:nvPicPr>
          <p:cNvPr id="8" name="Picture 7">
            <a:extLst>
              <a:ext uri="{FF2B5EF4-FFF2-40B4-BE49-F238E27FC236}">
                <a16:creationId xmlns:a16="http://schemas.microsoft.com/office/drawing/2014/main" id="{E669BD06-AE8E-DC11-A746-504459C3E8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0044" y="5551896"/>
            <a:ext cx="182896" cy="182896"/>
          </a:xfrm>
          <a:prstGeom prst="rect">
            <a:avLst/>
          </a:prstGeom>
        </p:spPr>
      </p:pic>
      <p:sp>
        <p:nvSpPr>
          <p:cNvPr id="4" name="Slide Number Placeholder 3">
            <a:extLst>
              <a:ext uri="{FF2B5EF4-FFF2-40B4-BE49-F238E27FC236}">
                <a16:creationId xmlns:a16="http://schemas.microsoft.com/office/drawing/2014/main" id="{4068663A-D350-B077-60EE-9EB8E47469EF}"/>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a:p>
        </p:txBody>
      </p:sp>
      <p:sp>
        <p:nvSpPr>
          <p:cNvPr id="6" name="Footer Placeholder 5">
            <a:extLst>
              <a:ext uri="{FF2B5EF4-FFF2-40B4-BE49-F238E27FC236}">
                <a16:creationId xmlns:a16="http://schemas.microsoft.com/office/drawing/2014/main" id="{C567CF98-21FC-2EB7-0C50-CA71E9772B73}"/>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E88B9A9E-F34B-4E09-2B3C-3F28570B1886}"/>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67367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n-US" dirty="0"/>
              <a:t>Session Objectives</a:t>
            </a:r>
          </a:p>
        </p:txBody>
      </p:sp>
      <p:sp>
        <p:nvSpPr>
          <p:cNvPr id="3" name="Content Placeholder 2">
            <a:extLst>
              <a:ext uri="{FF2B5EF4-FFF2-40B4-BE49-F238E27FC236}">
                <a16:creationId xmlns:a16="http://schemas.microsoft.com/office/drawing/2014/main" id="{EDB4988A-1982-20EA-BF64-A9B12F931C54}"/>
              </a:ext>
            </a:extLst>
          </p:cNvPr>
          <p:cNvSpPr>
            <a:spLocks noGrp="1"/>
          </p:cNvSpPr>
          <p:nvPr>
            <p:ph sz="half" idx="1"/>
          </p:nvPr>
        </p:nvSpPr>
        <p:spPr>
          <a:xfrm>
            <a:off x="1444286" y="1741007"/>
            <a:ext cx="9303428" cy="4757195"/>
          </a:xfrm>
        </p:spPr>
        <p:txBody>
          <a:bodyPr>
            <a:normAutofit/>
          </a:bodyPr>
          <a:lstStyle/>
          <a:p>
            <a:pPr marL="0" indent="0" defTabSz="685800">
              <a:buNone/>
            </a:pPr>
            <a:r>
              <a:rPr lang="en-US" sz="2800" b="1" dirty="0">
                <a:solidFill>
                  <a:srgbClr val="00529B"/>
                </a:solidFill>
              </a:rPr>
              <a:t>This session will help you:</a:t>
            </a:r>
          </a:p>
          <a:p>
            <a:pPr marL="548640" defTabSz="685800"/>
            <a:r>
              <a:rPr lang="en-US" sz="2400" dirty="0">
                <a:solidFill>
                  <a:srgbClr val="00529B"/>
                </a:solidFill>
              </a:rPr>
              <a:t>Explain Medicare rights and protections</a:t>
            </a:r>
          </a:p>
          <a:p>
            <a:pPr marL="548640" defTabSz="685800"/>
            <a:r>
              <a:rPr lang="en-US" sz="2400" dirty="0">
                <a:solidFill>
                  <a:srgbClr val="00529B"/>
                </a:solidFill>
              </a:rPr>
              <a:t>Recognize rights in certain health care settings </a:t>
            </a:r>
          </a:p>
          <a:p>
            <a:pPr marL="548640" defTabSz="685800"/>
            <a:r>
              <a:rPr lang="en-US" sz="2400" dirty="0">
                <a:solidFill>
                  <a:srgbClr val="00529B"/>
                </a:solidFill>
              </a:rPr>
              <a:t>Summarize Medicare privacy practices</a:t>
            </a:r>
          </a:p>
          <a:p>
            <a:pPr marL="548640" defTabSz="685800"/>
            <a:r>
              <a:rPr lang="en-US" sz="2400" dirty="0">
                <a:solidFill>
                  <a:srgbClr val="00529B"/>
                </a:solidFill>
              </a:rPr>
              <a:t>Locate additional information and resources</a:t>
            </a:r>
          </a:p>
        </p:txBody>
      </p:sp>
      <p:sp>
        <p:nvSpPr>
          <p:cNvPr id="8" name="Slide Number Placeholder 5">
            <a:extLst>
              <a:ext uri="{FF2B5EF4-FFF2-40B4-BE49-F238E27FC236}">
                <a16:creationId xmlns:a16="http://schemas.microsoft.com/office/drawing/2014/main" id="{AA5AC30F-67D3-44D3-9D3A-86FE3989BAB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a:t>
            </a:fld>
            <a:endParaRPr lang="en-US"/>
          </a:p>
        </p:txBody>
      </p:sp>
      <p:sp>
        <p:nvSpPr>
          <p:cNvPr id="9" name="Footer Placeholder 2">
            <a:extLst>
              <a:ext uri="{FF2B5EF4-FFF2-40B4-BE49-F238E27FC236}">
                <a16:creationId xmlns:a16="http://schemas.microsoft.com/office/drawing/2014/main" id="{50BCE592-E83C-4BCC-A27B-277C5F8CDA94}"/>
              </a:ext>
            </a:extLst>
          </p:cNvPr>
          <p:cNvSpPr>
            <a:spLocks noGrp="1"/>
          </p:cNvSpPr>
          <p:nvPr>
            <p:ph type="ftr" sz="quarter" idx="11"/>
          </p:nvPr>
        </p:nvSpPr>
        <p:spPr/>
        <p:txBody>
          <a:bodyPr/>
          <a:lstStyle/>
          <a:p>
            <a:r>
              <a:rPr lang="en-US" dirty="0"/>
              <a:t>Medicare Rights &amp; Protections</a:t>
            </a:r>
            <a:endParaRPr lang="en-US" sz="1200" dirty="0"/>
          </a:p>
        </p:txBody>
      </p:sp>
      <p:sp>
        <p:nvSpPr>
          <p:cNvPr id="7" name="Date Placeholder 1">
            <a:extLst>
              <a:ext uri="{FF2B5EF4-FFF2-40B4-BE49-F238E27FC236}">
                <a16:creationId xmlns:a16="http://schemas.microsoft.com/office/drawing/2014/main" id="{6C2D2293-E488-4D16-9397-4C81C42221CF}"/>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Formulary Exceptions</a:t>
            </a:r>
          </a:p>
        </p:txBody>
      </p:sp>
      <p:sp>
        <p:nvSpPr>
          <p:cNvPr id="2" name="Content Placeholder 1">
            <a:extLst>
              <a:ext uri="{FF2B5EF4-FFF2-40B4-BE49-F238E27FC236}">
                <a16:creationId xmlns:a16="http://schemas.microsoft.com/office/drawing/2014/main" id="{7216679A-F746-01C7-8BD0-0BE9519056B7}"/>
              </a:ext>
            </a:extLst>
          </p:cNvPr>
          <p:cNvSpPr>
            <a:spLocks noGrp="1"/>
          </p:cNvSpPr>
          <p:nvPr>
            <p:ph sz="half" idx="1"/>
          </p:nvPr>
        </p:nvSpPr>
        <p:spPr>
          <a:xfrm>
            <a:off x="858847" y="1686816"/>
            <a:ext cx="10377668" cy="3343477"/>
          </a:xfrm>
        </p:spPr>
        <p:txBody>
          <a:bodyPr>
            <a:normAutofit/>
          </a:bodyPr>
          <a:lstStyle/>
          <a:p>
            <a:pPr defTabSz="685800"/>
            <a:r>
              <a:rPr lang="en-US" sz="2800" dirty="0">
                <a:solidFill>
                  <a:srgbClr val="00529B"/>
                </a:solidFill>
              </a:rPr>
              <a:t>Plan must grant a formulary “exception” if:</a:t>
            </a:r>
          </a:p>
          <a:p>
            <a:pPr marL="548640" lvl="1" defTabSz="685800">
              <a:spcAft>
                <a:spcPts val="1200"/>
              </a:spcAft>
            </a:pPr>
            <a:r>
              <a:rPr lang="en-US" sz="2400" dirty="0">
                <a:solidFill>
                  <a:srgbClr val="00529B"/>
                </a:solidFill>
              </a:rPr>
              <a:t>All formulary alternatives aren’t as effective and/or</a:t>
            </a:r>
          </a:p>
          <a:p>
            <a:pPr marL="548640" lvl="1" defTabSz="685800">
              <a:spcAft>
                <a:spcPts val="1200"/>
              </a:spcAft>
            </a:pPr>
            <a:r>
              <a:rPr lang="en-US" sz="2400" dirty="0">
                <a:solidFill>
                  <a:srgbClr val="00529B"/>
                </a:solidFill>
              </a:rPr>
              <a:t>The alternative drug would have adverse effects</a:t>
            </a:r>
          </a:p>
          <a:p>
            <a:pPr defTabSz="685800"/>
            <a:r>
              <a:rPr lang="en-US" sz="2800" dirty="0">
                <a:solidFill>
                  <a:srgbClr val="00529B"/>
                </a:solidFill>
              </a:rPr>
              <a:t>Plan must grant an exception to a coverage rule if the drug:</a:t>
            </a:r>
          </a:p>
          <a:p>
            <a:pPr marL="548640" lvl="1" defTabSz="685800">
              <a:spcAft>
                <a:spcPts val="1200"/>
              </a:spcAft>
            </a:pPr>
            <a:r>
              <a:rPr lang="en-US" sz="2400" dirty="0">
                <a:solidFill>
                  <a:srgbClr val="00529B"/>
                </a:solidFill>
              </a:rPr>
              <a:t>Has been, or is likely to be, ineffective in treating your condition or </a:t>
            </a:r>
          </a:p>
          <a:p>
            <a:pPr marL="548640" lvl="1" defTabSz="685800">
              <a:spcAft>
                <a:spcPts val="1200"/>
              </a:spcAft>
            </a:pPr>
            <a:r>
              <a:rPr lang="en-US" sz="2400" dirty="0">
                <a:solidFill>
                  <a:srgbClr val="00529B"/>
                </a:solidFill>
              </a:rPr>
              <a:t>Has caused, or is likely to cause, harm</a:t>
            </a:r>
          </a:p>
          <a:p>
            <a:pPr marL="0" indent="0">
              <a:buNone/>
            </a:pPr>
            <a:endParaRPr lang="en-US" dirty="0"/>
          </a:p>
        </p:txBody>
      </p:sp>
      <p:sp>
        <p:nvSpPr>
          <p:cNvPr id="11" name="Text Placeholder 10">
            <a:extLst>
              <a:ext uri="{FF2B5EF4-FFF2-40B4-BE49-F238E27FC236}">
                <a16:creationId xmlns:a16="http://schemas.microsoft.com/office/drawing/2014/main" id="{BFC07B69-D785-F93D-39CC-47FC1F4D8A6C}"/>
              </a:ext>
            </a:extLst>
          </p:cNvPr>
          <p:cNvSpPr>
            <a:spLocks noGrp="1"/>
          </p:cNvSpPr>
          <p:nvPr>
            <p:ph type="body" sz="quarter" idx="14"/>
          </p:nvPr>
        </p:nvSpPr>
        <p:spPr>
          <a:xfrm>
            <a:off x="838200" y="5336133"/>
            <a:ext cx="9988550" cy="815975"/>
          </a:xfrm>
        </p:spPr>
        <p:txBody>
          <a:bodyPr/>
          <a:lstStyle/>
          <a:p>
            <a:pPr lvl="0">
              <a:spcAft>
                <a:spcPts val="0"/>
              </a:spcAft>
              <a:buClrTx/>
            </a:pPr>
            <a:r>
              <a:rPr lang="en-US" sz="1800" b="1" dirty="0">
                <a:solidFill>
                  <a:srgbClr val="00529B"/>
                </a:solidFill>
              </a:rPr>
              <a:t>NOTE</a:t>
            </a:r>
            <a:r>
              <a:rPr lang="en-US" sz="1800" dirty="0">
                <a:solidFill>
                  <a:srgbClr val="00529B"/>
                </a:solidFill>
              </a:rPr>
              <a:t>: If you request an exception, your doctor or other prescriber will need to give a supporting statement to your plan explaining why you need the drug you’re requesting. </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a:p>
        </p:txBody>
      </p:sp>
      <p:pic>
        <p:nvPicPr>
          <p:cNvPr id="9" name="Picture 8">
            <a:extLst>
              <a:ext uri="{FF2B5EF4-FFF2-40B4-BE49-F238E27FC236}">
                <a16:creationId xmlns:a16="http://schemas.microsoft.com/office/drawing/2014/main" id="{B1C1F0E1-09F2-5623-98BE-4000B68955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8984" y="5336133"/>
            <a:ext cx="339863" cy="339863"/>
          </a:xfrm>
          <a:prstGeom prst="rect">
            <a:avLst/>
          </a:prstGeom>
        </p:spPr>
      </p:pic>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45124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Requesting Part D Appeals</a:t>
            </a:r>
          </a:p>
        </p:txBody>
      </p:sp>
      <p:sp>
        <p:nvSpPr>
          <p:cNvPr id="2" name="Text Placeholder 1">
            <a:extLst>
              <a:ext uri="{FF2B5EF4-FFF2-40B4-BE49-F238E27FC236}">
                <a16:creationId xmlns:a16="http://schemas.microsoft.com/office/drawing/2014/main" id="{FABE9F79-8728-3ADB-EC59-7C403D2300FC}"/>
              </a:ext>
            </a:extLst>
          </p:cNvPr>
          <p:cNvSpPr>
            <a:spLocks noGrp="1"/>
          </p:cNvSpPr>
          <p:nvPr>
            <p:ph type="body" idx="1"/>
          </p:nvPr>
        </p:nvSpPr>
        <p:spPr>
          <a:xfrm>
            <a:off x="537519" y="1029369"/>
            <a:ext cx="11269361" cy="1132649"/>
          </a:xfrm>
        </p:spPr>
        <p:txBody>
          <a:bodyPr anchor="ctr">
            <a:normAutofit/>
          </a:bodyPr>
          <a:lstStyle/>
          <a:p>
            <a:r>
              <a:rPr lang="en-US" sz="2800" dirty="0">
                <a:solidFill>
                  <a:srgbClr val="00529B"/>
                </a:solidFill>
              </a:rPr>
              <a:t>If your coverage determination, exception, or coverage limitation is denied, you can request a redetermination.</a:t>
            </a:r>
          </a:p>
        </p:txBody>
      </p:sp>
      <p:sp>
        <p:nvSpPr>
          <p:cNvPr id="12" name="Content Placeholder 11">
            <a:extLst>
              <a:ext uri="{FF2B5EF4-FFF2-40B4-BE49-F238E27FC236}">
                <a16:creationId xmlns:a16="http://schemas.microsoft.com/office/drawing/2014/main" id="{7525C9D9-47B4-EB5C-D6EC-019F31CE86C4}"/>
              </a:ext>
            </a:extLst>
          </p:cNvPr>
          <p:cNvSpPr>
            <a:spLocks noGrp="1"/>
          </p:cNvSpPr>
          <p:nvPr>
            <p:ph sz="half" idx="2"/>
          </p:nvPr>
        </p:nvSpPr>
        <p:spPr>
          <a:xfrm>
            <a:off x="1530518" y="4938384"/>
            <a:ext cx="3670428" cy="1287964"/>
          </a:xfrm>
        </p:spPr>
        <p:txBody>
          <a:bodyPr>
            <a:normAutofit/>
          </a:bodyPr>
          <a:lstStyle/>
          <a:p>
            <a:pPr marL="0" indent="0" algn="ctr">
              <a:buNone/>
            </a:pPr>
            <a:r>
              <a:rPr lang="en-US" sz="2400" dirty="0">
                <a:solidFill>
                  <a:srgbClr val="00529B"/>
                </a:solidFill>
              </a:rPr>
              <a:t>Plans must accept verbal expedited (fast) requests.</a:t>
            </a:r>
          </a:p>
        </p:txBody>
      </p:sp>
      <p:pic>
        <p:nvPicPr>
          <p:cNvPr id="9" name="Picture 8">
            <a:extLst>
              <a:ext uri="{FF2B5EF4-FFF2-40B4-BE49-F238E27FC236}">
                <a16:creationId xmlns:a16="http://schemas.microsoft.com/office/drawing/2014/main" id="{EC5F4364-170A-D341-64EF-DC4225597094}"/>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17347" y="2233613"/>
            <a:ext cx="3997891" cy="2668086"/>
          </a:xfrm>
          <a:prstGeom prst="rect">
            <a:avLst/>
          </a:prstGeom>
          <a:ln>
            <a:noFill/>
          </a:ln>
          <a:effectLst>
            <a:softEdge rad="112500"/>
          </a:effectLst>
        </p:spPr>
      </p:pic>
      <p:sp>
        <p:nvSpPr>
          <p:cNvPr id="14" name="Content Placeholder 13">
            <a:extLst>
              <a:ext uri="{FF2B5EF4-FFF2-40B4-BE49-F238E27FC236}">
                <a16:creationId xmlns:a16="http://schemas.microsoft.com/office/drawing/2014/main" id="{8287B315-01F5-2954-98BA-A04D4D9D8612}"/>
              </a:ext>
            </a:extLst>
          </p:cNvPr>
          <p:cNvSpPr>
            <a:spLocks noGrp="1"/>
          </p:cNvSpPr>
          <p:nvPr>
            <p:ph sz="quarter" idx="4"/>
          </p:nvPr>
        </p:nvSpPr>
        <p:spPr>
          <a:xfrm>
            <a:off x="6172200" y="4901699"/>
            <a:ext cx="4545959" cy="1287964"/>
          </a:xfrm>
        </p:spPr>
        <p:txBody>
          <a:bodyPr>
            <a:normAutofit/>
          </a:bodyPr>
          <a:lstStyle/>
          <a:p>
            <a:pPr marL="0" indent="0" algn="ctr">
              <a:buNone/>
            </a:pPr>
            <a:r>
              <a:rPr lang="en-US" sz="2400" dirty="0">
                <a:solidFill>
                  <a:srgbClr val="00529B"/>
                </a:solidFill>
              </a:rPr>
              <a:t>Must make the request within 60 days from the date of the coverage decision.</a:t>
            </a:r>
          </a:p>
        </p:txBody>
      </p:sp>
      <p:pic>
        <p:nvPicPr>
          <p:cNvPr id="11" name="Picture 10">
            <a:extLst>
              <a:ext uri="{FF2B5EF4-FFF2-40B4-BE49-F238E27FC236}">
                <a16:creationId xmlns:a16="http://schemas.microsoft.com/office/drawing/2014/main" id="{E22379BC-4515-14A0-A4FA-5378FCAC3712}"/>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40968" y="2198703"/>
            <a:ext cx="4125890" cy="2739681"/>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5571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Medicare Part D (Drug) Appeals Process</a:t>
            </a:r>
          </a:p>
        </p:txBody>
      </p:sp>
      <p:graphicFrame>
        <p:nvGraphicFramePr>
          <p:cNvPr id="10" name="Appeal Process Table">
            <a:extLst>
              <a:ext uri="{FF2B5EF4-FFF2-40B4-BE49-F238E27FC236}">
                <a16:creationId xmlns:a16="http://schemas.microsoft.com/office/drawing/2014/main" id="{D9D6829D-8535-9AE8-DF89-F98A76B6D2A5}"/>
              </a:ext>
            </a:extLst>
          </p:cNvPr>
          <p:cNvGraphicFramePr>
            <a:graphicFrameLocks noGrp="1"/>
          </p:cNvGraphicFramePr>
          <p:nvPr>
            <p:ph sz="quarter" idx="13"/>
            <p:extLst>
              <p:ext uri="{D42A27DB-BD31-4B8C-83A1-F6EECF244321}">
                <p14:modId xmlns:p14="http://schemas.microsoft.com/office/powerpoint/2010/main" val="1697193024"/>
              </p:ext>
            </p:extLst>
          </p:nvPr>
        </p:nvGraphicFramePr>
        <p:xfrm>
          <a:off x="1735900" y="1037551"/>
          <a:ext cx="9033334" cy="4083705"/>
        </p:xfrm>
        <a:graphic>
          <a:graphicData uri="http://schemas.openxmlformats.org/drawingml/2006/table">
            <a:tbl>
              <a:tblPr firstRow="1" bandRow="1">
                <a:tableStyleId>{5940675A-B579-460E-94D1-54222C63F5DA}</a:tableStyleId>
              </a:tblPr>
              <a:tblGrid>
                <a:gridCol w="1962901">
                  <a:extLst>
                    <a:ext uri="{9D8B030D-6E8A-4147-A177-3AD203B41FA5}">
                      <a16:colId xmlns:a16="http://schemas.microsoft.com/office/drawing/2014/main" val="3579074744"/>
                    </a:ext>
                  </a:extLst>
                </a:gridCol>
                <a:gridCol w="1074879">
                  <a:extLst>
                    <a:ext uri="{9D8B030D-6E8A-4147-A177-3AD203B41FA5}">
                      <a16:colId xmlns:a16="http://schemas.microsoft.com/office/drawing/2014/main" val="3293115127"/>
                    </a:ext>
                  </a:extLst>
                </a:gridCol>
                <a:gridCol w="3946034">
                  <a:extLst>
                    <a:ext uri="{9D8B030D-6E8A-4147-A177-3AD203B41FA5}">
                      <a16:colId xmlns:a16="http://schemas.microsoft.com/office/drawing/2014/main" val="2012038843"/>
                    </a:ext>
                  </a:extLst>
                </a:gridCol>
                <a:gridCol w="2049520">
                  <a:extLst>
                    <a:ext uri="{9D8B030D-6E8A-4147-A177-3AD203B41FA5}">
                      <a16:colId xmlns:a16="http://schemas.microsoft.com/office/drawing/2014/main" val="1584621245"/>
                    </a:ext>
                  </a:extLst>
                </a:gridCol>
              </a:tblGrid>
              <a:tr h="307847">
                <a:tc>
                  <a:txBody>
                    <a:bodyPr/>
                    <a:lstStyle/>
                    <a:p>
                      <a:pPr algn="l"/>
                      <a:r>
                        <a:rPr lang="en-US" sz="1200" b="1" dirty="0">
                          <a:solidFill>
                            <a:schemeClr val="bg1"/>
                          </a:solidFill>
                        </a:rPr>
                        <a:t>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bg1"/>
                          </a:solidFill>
                        </a:rPr>
                        <a:t>Filling Period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Standard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Expedited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490630">
                <a:tc>
                  <a:txBody>
                    <a:bodyPr/>
                    <a:lstStyle/>
                    <a:p>
                      <a:r>
                        <a:rPr lang="en-US" sz="1200" dirty="0">
                          <a:solidFill>
                            <a:schemeClr val="bg1"/>
                          </a:solidFill>
                        </a:rPr>
                        <a:t>Coverage  Determination*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72-hour time limit**</a:t>
                      </a:r>
                    </a:p>
                    <a:p>
                      <a:pPr algn="ctr"/>
                      <a:r>
                        <a:rPr lang="en-US" sz="1200" dirty="0">
                          <a:solidFill>
                            <a:schemeClr val="bg1"/>
                          </a:solidFill>
                        </a:rPr>
                        <a:t>14-day time limit (payment)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24-hour time limit** </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Appeal Level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Medicare drug plan(PDP)/Medicare Advantage Plan with drug coverage (MA-PD) </a:t>
                      </a:r>
                    </a:p>
                    <a:p>
                      <a:pPr algn="ctr"/>
                      <a:r>
                        <a:rPr lang="en-US" sz="1200" dirty="0">
                          <a:solidFill>
                            <a:schemeClr val="bg1"/>
                          </a:solidFill>
                        </a:rPr>
                        <a:t>7-day time limit (benefits)</a:t>
                      </a:r>
                    </a:p>
                    <a:p>
                      <a:pPr algn="ctr"/>
                      <a:r>
                        <a:rPr lang="en-US" sz="1200" dirty="0">
                          <a:solidFill>
                            <a:schemeClr val="bg1"/>
                          </a:solidFill>
                        </a:rPr>
                        <a:t>14-day limit (payment)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PDP/MA-PD </a:t>
                      </a:r>
                    </a:p>
                    <a:p>
                      <a:pPr algn="ctr"/>
                      <a:r>
                        <a:rPr lang="en-US" sz="1200" dirty="0">
                          <a:solidFill>
                            <a:schemeClr val="bg1"/>
                          </a:solidFill>
                        </a:rPr>
                        <a:t>72-hour time limit</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n-US" sz="1200" dirty="0">
                          <a:solidFill>
                            <a:schemeClr val="bg1"/>
                          </a:solidFill>
                        </a:rPr>
                        <a:t>2</a:t>
                      </a:r>
                      <a:r>
                        <a:rPr lang="en-US" sz="1200" baseline="30000" dirty="0">
                          <a:solidFill>
                            <a:schemeClr val="bg1"/>
                          </a:solidFill>
                        </a:rPr>
                        <a:t>nd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Part D Independent Review Entity (IRE)</a:t>
                      </a:r>
                    </a:p>
                    <a:p>
                      <a:pPr algn="ctr"/>
                      <a:r>
                        <a:rPr lang="en-US" sz="1200" dirty="0">
                          <a:solidFill>
                            <a:schemeClr val="bg1"/>
                          </a:solidFill>
                        </a:rPr>
                        <a:t>7-day time limit (benefits)</a:t>
                      </a:r>
                    </a:p>
                    <a:p>
                      <a:pPr algn="ctr"/>
                      <a:r>
                        <a:rPr lang="en-US" sz="1200" dirty="0">
                          <a:solidFill>
                            <a:schemeClr val="bg1"/>
                          </a:solidFill>
                        </a:rPr>
                        <a:t>14-day time limit (payment)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Part D 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72-hour time limit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n-US" sz="1200" dirty="0">
                          <a:solidFill>
                            <a:schemeClr val="bg1"/>
                          </a:solidFill>
                        </a:rPr>
                        <a:t>3</a:t>
                      </a:r>
                      <a:r>
                        <a:rPr lang="en-US" sz="1200" baseline="30000" dirty="0">
                          <a:solidFill>
                            <a:schemeClr val="bg1"/>
                          </a:solidFill>
                        </a:rPr>
                        <a:t>rd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Office of Medicare Hearings and Appeals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Amount in Controversy (AIC) ≥ $180**** </a:t>
                      </a:r>
                      <a:br>
                        <a:rPr kumimoji="0" lang="en-US" sz="1200" b="0" i="0" u="none" strike="noStrike" kern="1200" cap="none" spc="0" normalizeH="0" baseline="0" noProof="0" dirty="0">
                          <a:ln>
                            <a:noFill/>
                          </a:ln>
                          <a:solidFill>
                            <a:schemeClr val="bg1"/>
                          </a:solidFill>
                          <a:effectLst/>
                          <a:uLnTx/>
                          <a:uFillTx/>
                          <a:latin typeface="+mn-lt"/>
                          <a:ea typeface="+mn-ea"/>
                          <a:cs typeface="+mn-cs"/>
                        </a:rPr>
                      </a:br>
                      <a:r>
                        <a:rPr kumimoji="0" lang="en-US" sz="1200" b="0" i="0" u="none" strike="noStrike" kern="1200" cap="none" spc="0" normalizeH="0" baseline="0" noProof="0" dirty="0">
                          <a:ln>
                            <a:noFill/>
                          </a:ln>
                          <a:solidFill>
                            <a:schemeClr val="bg1"/>
                          </a:solidFill>
                          <a:effectLst/>
                          <a:uLnTx/>
                          <a:uFillTx/>
                          <a:latin typeface="+mn-lt"/>
                          <a:ea typeface="+mn-ea"/>
                          <a:cs typeface="+mn-cs"/>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OMHA  ALJ Hearing</a:t>
                      </a:r>
                      <a:br>
                        <a:rPr kumimoji="0" lang="en-US" sz="1200" b="0" i="0" u="none" strike="noStrike" kern="1200" cap="none" spc="0" normalizeH="0" baseline="0" noProof="0" dirty="0">
                          <a:ln>
                            <a:noFill/>
                          </a:ln>
                          <a:solidFill>
                            <a:schemeClr val="bg1"/>
                          </a:solidFill>
                          <a:effectLst/>
                          <a:uLnTx/>
                          <a:uFillTx/>
                          <a:latin typeface="+mn-lt"/>
                          <a:ea typeface="+mn-ea"/>
                          <a:cs typeface="+mn-cs"/>
                        </a:rPr>
                      </a:br>
                      <a:r>
                        <a:rPr kumimoji="0" lang="en-US" sz="1200" b="0" i="0" u="none" strike="noStrike" kern="1200" cap="none" spc="0" normalizeH="0" baseline="0" noProof="0" dirty="0">
                          <a:ln>
                            <a:noFill/>
                          </a:ln>
                          <a:solidFill>
                            <a:schemeClr val="bg1"/>
                          </a:solidFill>
                          <a:effectLst/>
                          <a:uLnTx/>
                          <a:uFillTx/>
                          <a:latin typeface="+mn-lt"/>
                          <a:ea typeface="+mn-ea"/>
                          <a:cs typeface="+mn-cs"/>
                        </a:rPr>
                        <a:t>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10-day time limit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n-US" sz="1200" dirty="0">
                          <a:solidFill>
                            <a:schemeClr val="bg1"/>
                          </a:solidFill>
                        </a:rPr>
                        <a:t>4</a:t>
                      </a:r>
                      <a:r>
                        <a:rPr lang="en-US" sz="1200" baseline="30000" dirty="0">
                          <a:solidFill>
                            <a:schemeClr val="bg1"/>
                          </a:solidFill>
                        </a:rPr>
                        <a:t>th</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Medicare Appeals Council</a:t>
                      </a:r>
                    </a:p>
                    <a:p>
                      <a:pPr algn="ctr"/>
                      <a:r>
                        <a:rPr lang="en-US" sz="1200" dirty="0">
                          <a:solidFill>
                            <a:schemeClr val="bg1"/>
                          </a:solidFill>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Medicare Appeals Council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10-day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n-US" sz="1200" dirty="0">
                          <a:solidFill>
                            <a:schemeClr val="bg1"/>
                          </a:solidFill>
                        </a:rPr>
                        <a:t>Judicial Review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sp>
        <p:nvSpPr>
          <p:cNvPr id="8" name="Content Placeholder 7">
            <a:extLst>
              <a:ext uri="{FF2B5EF4-FFF2-40B4-BE49-F238E27FC236}">
                <a16:creationId xmlns:a16="http://schemas.microsoft.com/office/drawing/2014/main" id="{0794CA08-22C7-EF8A-F3CA-6117A6ACC285}"/>
              </a:ext>
            </a:extLst>
          </p:cNvPr>
          <p:cNvSpPr>
            <a:spLocks noGrp="1"/>
          </p:cNvSpPr>
          <p:nvPr>
            <p:ph sz="quarter" idx="14"/>
          </p:nvPr>
        </p:nvSpPr>
        <p:spPr>
          <a:xfrm>
            <a:off x="267329" y="5572455"/>
            <a:ext cx="5927844" cy="1131773"/>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mn-cs"/>
              </a:rPr>
              <a:t>*A request for a coverage determination includes a request for a tiering exception or a formulary exception. A request for a coverage determination may be filed by the enrollee, by the enrollee’s appointed representative, or by the enrollee’s physician or other prescriber.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**The adjudication timeframes generally begin when the request is received by the plan sponsor. However, if the request involves an exception request, the adjudication timeframe begins when the plan sponsor receives the physician’s supporting statement.</a:t>
            </a:r>
          </a:p>
        </p:txBody>
      </p:sp>
      <p:sp>
        <p:nvSpPr>
          <p:cNvPr id="9" name="Content Placeholder 8">
            <a:extLst>
              <a:ext uri="{FF2B5EF4-FFF2-40B4-BE49-F238E27FC236}">
                <a16:creationId xmlns:a16="http://schemas.microsoft.com/office/drawing/2014/main" id="{25859830-9F8B-9D54-6D84-0D21E5ED16E3}"/>
              </a:ext>
            </a:extLst>
          </p:cNvPr>
          <p:cNvSpPr>
            <a:spLocks noGrp="1"/>
          </p:cNvSpPr>
          <p:nvPr>
            <p:ph sz="quarter" idx="15"/>
          </p:nvPr>
        </p:nvSpPr>
        <p:spPr>
          <a:xfrm>
            <a:off x="6252567" y="5586103"/>
            <a:ext cx="5672103" cy="101566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mn-cs"/>
              </a:rPr>
              <a:t>*** If, on redetermination, a plan sponsor upholds an at-risk determination made per 42 CFR § 423.153(f), the plan sponsor must auto-forward the case to the Part D 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mn-cs"/>
              </a:rPr>
              <a:t>****The AIC requirement for an ALJ hearing and Federal District Court is adjusted annually in accordance with the medical care component of the consumer price index. The chart reflects the amounts for calendar year 2024.</a:t>
            </a:r>
          </a:p>
        </p:txBody>
      </p:sp>
      <p:cxnSp>
        <p:nvCxnSpPr>
          <p:cNvPr id="54" name="Straight Connector 53">
            <a:extLst>
              <a:ext uri="{FF2B5EF4-FFF2-40B4-BE49-F238E27FC236}">
                <a16:creationId xmlns:a16="http://schemas.microsoft.com/office/drawing/2014/main" id="{88492F3F-BC41-46D1-AAE6-AC031F9137CA}"/>
              </a:ext>
              <a:ext uri="{C183D7F6-B498-43B3-948B-1728B52AA6E4}">
                <adec:decorative xmlns:adec="http://schemas.microsoft.com/office/drawing/2017/decorative" val="1"/>
              </a:ext>
            </a:extLst>
          </p:cNvPr>
          <p:cNvCxnSpPr>
            <a:cxnSpLocks/>
          </p:cNvCxnSpPr>
          <p:nvPr/>
        </p:nvCxnSpPr>
        <p:spPr>
          <a:xfrm>
            <a:off x="6175484" y="5681991"/>
            <a:ext cx="0" cy="890279"/>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2CD2C31-B05F-0A6A-3C79-5EB9B17E5B73}"/>
              </a:ext>
              <a:ext uri="{C183D7F6-B498-43B3-948B-1728B52AA6E4}">
                <adec:decorative xmlns:adec="http://schemas.microsoft.com/office/drawing/2017/decorative" val="1"/>
              </a:ext>
            </a:extLst>
          </p:cNvPr>
          <p:cNvCxnSpPr/>
          <p:nvPr/>
        </p:nvCxnSpPr>
        <p:spPr>
          <a:xfrm>
            <a:off x="127433" y="5604560"/>
            <a:ext cx="11887586"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A67CBFB-1A73-CF5D-2DAB-EA310BDEF519}"/>
              </a:ext>
              <a:ext uri="{C183D7F6-B498-43B3-948B-1728B52AA6E4}">
                <adec:decorative xmlns:adec="http://schemas.microsoft.com/office/drawing/2017/decorative" val="1"/>
              </a:ext>
            </a:extLst>
          </p:cNvPr>
          <p:cNvGrpSpPr/>
          <p:nvPr/>
        </p:nvGrpSpPr>
        <p:grpSpPr>
          <a:xfrm>
            <a:off x="1203747" y="1046146"/>
            <a:ext cx="10017048" cy="4472626"/>
            <a:chOff x="1203747" y="1046146"/>
            <a:chExt cx="10017048" cy="4472626"/>
          </a:xfrm>
        </p:grpSpPr>
        <p:sp>
          <p:nvSpPr>
            <p:cNvPr id="11" name="Rectangle: Rounded Corners 10">
              <a:extLst>
                <a:ext uri="{FF2B5EF4-FFF2-40B4-BE49-F238E27FC236}">
                  <a16:creationId xmlns:a16="http://schemas.microsoft.com/office/drawing/2014/main" id="{C07FA076-E7F1-0F9F-486C-FD9D75E49D01}"/>
                </a:ext>
              </a:extLst>
            </p:cNvPr>
            <p:cNvSpPr/>
            <p:nvPr/>
          </p:nvSpPr>
          <p:spPr>
            <a:xfrm>
              <a:off x="1204102" y="1377851"/>
              <a:ext cx="1325246" cy="457200"/>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r>
                <a:rPr lang="en-US" sz="1100" dirty="0">
                  <a:solidFill>
                    <a:schemeClr val="tx1"/>
                  </a:solidFill>
                </a:rPr>
                <a:t>Coverage</a:t>
              </a:r>
              <a:br>
                <a:rPr lang="en-US" sz="1100" dirty="0">
                  <a:solidFill>
                    <a:schemeClr val="tx1"/>
                  </a:solidFill>
                </a:rPr>
              </a:br>
              <a:r>
                <a:rPr lang="en-US" sz="1100" dirty="0">
                  <a:solidFill>
                    <a:schemeClr val="tx1"/>
                  </a:solidFill>
                </a:rPr>
                <a:t>Determination*</a:t>
              </a:r>
            </a:p>
          </p:txBody>
        </p:sp>
        <p:sp>
          <p:nvSpPr>
            <p:cNvPr id="12" name="Rectangle 11">
              <a:extLst>
                <a:ext uri="{FF2B5EF4-FFF2-40B4-BE49-F238E27FC236}">
                  <a16:creationId xmlns:a16="http://schemas.microsoft.com/office/drawing/2014/main" id="{BF8A97F3-8011-FB32-1673-53B55641FBCA}"/>
                </a:ext>
              </a:extLst>
            </p:cNvPr>
            <p:cNvSpPr/>
            <p:nvPr/>
          </p:nvSpPr>
          <p:spPr>
            <a:xfrm>
              <a:off x="4728555" y="1390852"/>
              <a:ext cx="3200400" cy="457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84157"/>
                  </a:solidFill>
                  <a:latin typeface="Calibri" panose="020F0502020204030204"/>
                </a:rPr>
                <a:t>72-hour time limit**</a:t>
              </a:r>
            </a:p>
            <a:p>
              <a:pPr algn="ctr"/>
              <a:r>
                <a:rPr lang="en-US" sz="1200" dirty="0">
                  <a:solidFill>
                    <a:srgbClr val="184157"/>
                  </a:solidFill>
                  <a:latin typeface="Calibri" panose="020F0502020204030204"/>
                </a:rPr>
                <a:t>14-day time limit (payment)</a:t>
              </a:r>
            </a:p>
          </p:txBody>
        </p:sp>
        <p:sp>
          <p:nvSpPr>
            <p:cNvPr id="13" name="Rectangle 12">
              <a:extLst>
                <a:ext uri="{FF2B5EF4-FFF2-40B4-BE49-F238E27FC236}">
                  <a16:creationId xmlns:a16="http://schemas.microsoft.com/office/drawing/2014/main" id="{D570BA7F-4D73-1ED5-A4C8-5C47C1B6DDA6}"/>
                </a:ext>
              </a:extLst>
            </p:cNvPr>
            <p:cNvSpPr/>
            <p:nvPr/>
          </p:nvSpPr>
          <p:spPr>
            <a:xfrm>
              <a:off x="8020395" y="1390568"/>
              <a:ext cx="3200400" cy="457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24-hour time limit** </a:t>
              </a:r>
            </a:p>
          </p:txBody>
        </p:sp>
        <p:sp>
          <p:nvSpPr>
            <p:cNvPr id="14" name="Rectangle: Rounded Corners 13">
              <a:extLst>
                <a:ext uri="{FF2B5EF4-FFF2-40B4-BE49-F238E27FC236}">
                  <a16:creationId xmlns:a16="http://schemas.microsoft.com/office/drawing/2014/main" id="{E7DC6A4C-8208-4773-A734-906173A300DF}"/>
                </a:ext>
              </a:extLst>
            </p:cNvPr>
            <p:cNvSpPr/>
            <p:nvPr/>
          </p:nvSpPr>
          <p:spPr>
            <a:xfrm>
              <a:off x="1204103" y="1898889"/>
              <a:ext cx="1273626" cy="82296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1</a:t>
              </a:r>
              <a:r>
                <a:rPr lang="en-US" sz="1200" baseline="30000" dirty="0">
                  <a:solidFill>
                    <a:schemeClr val="tx1"/>
                  </a:solidFill>
                </a:rPr>
                <a:t>st</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5" name="Rectangle 14">
              <a:extLst>
                <a:ext uri="{FF2B5EF4-FFF2-40B4-BE49-F238E27FC236}">
                  <a16:creationId xmlns:a16="http://schemas.microsoft.com/office/drawing/2014/main" id="{D67A9BDA-A094-328E-35CC-D33BADB5A5E4}"/>
                </a:ext>
              </a:extLst>
            </p:cNvPr>
            <p:cNvSpPr/>
            <p:nvPr/>
          </p:nvSpPr>
          <p:spPr>
            <a:xfrm>
              <a:off x="4728555" y="1898888"/>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200" dirty="0">
                  <a:solidFill>
                    <a:srgbClr val="184157"/>
                  </a:solidFill>
                  <a:latin typeface="Calibri" panose="020F0502020204030204"/>
                </a:rPr>
                <a:t>Medicare drug plan(PDP)/Medicare Advantage </a:t>
              </a:r>
              <a:br>
                <a:rPr lang="en-US" sz="1200" dirty="0">
                  <a:solidFill>
                    <a:srgbClr val="184157"/>
                  </a:solidFill>
                  <a:latin typeface="Calibri" panose="020F0502020204030204"/>
                </a:rPr>
              </a:br>
              <a:r>
                <a:rPr lang="en-US" sz="1200" dirty="0">
                  <a:solidFill>
                    <a:srgbClr val="184157"/>
                  </a:solidFill>
                  <a:latin typeface="Calibri" panose="020F0502020204030204"/>
                </a:rPr>
                <a:t>Plan with drug coverage (MA-PD)</a:t>
              </a:r>
            </a:p>
            <a:p>
              <a:pPr algn="ctr"/>
              <a:r>
                <a:rPr lang="en-US" sz="1200" dirty="0">
                  <a:solidFill>
                    <a:srgbClr val="184157"/>
                  </a:solidFill>
                  <a:latin typeface="Calibri" panose="020F0502020204030204"/>
                </a:rPr>
                <a:t>7-day time limit (benefits)</a:t>
              </a:r>
            </a:p>
            <a:p>
              <a:pPr algn="ctr"/>
              <a:r>
                <a:rPr lang="en-US" sz="1200" dirty="0">
                  <a:solidFill>
                    <a:srgbClr val="184157"/>
                  </a:solidFill>
                  <a:latin typeface="Calibri" panose="020F0502020204030204"/>
                </a:rPr>
                <a:t>14-day time limit (payment)</a:t>
              </a:r>
            </a:p>
          </p:txBody>
        </p:sp>
        <p:sp>
          <p:nvSpPr>
            <p:cNvPr id="16" name="Rectangle 15">
              <a:extLst>
                <a:ext uri="{FF2B5EF4-FFF2-40B4-BE49-F238E27FC236}">
                  <a16:creationId xmlns:a16="http://schemas.microsoft.com/office/drawing/2014/main" id="{6E671353-841E-A8DD-2B7E-D2F17FF08D99}"/>
                </a:ext>
              </a:extLst>
            </p:cNvPr>
            <p:cNvSpPr/>
            <p:nvPr/>
          </p:nvSpPr>
          <p:spPr>
            <a:xfrm>
              <a:off x="8020395" y="1898888"/>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PDP/MA-PD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17" name="Rectangle: Rounded Corners 16">
              <a:extLst>
                <a:ext uri="{FF2B5EF4-FFF2-40B4-BE49-F238E27FC236}">
                  <a16:creationId xmlns:a16="http://schemas.microsoft.com/office/drawing/2014/main" id="{B31FAC88-02FA-D7F5-299A-9A57E671B965}"/>
                </a:ext>
              </a:extLst>
            </p:cNvPr>
            <p:cNvSpPr/>
            <p:nvPr/>
          </p:nvSpPr>
          <p:spPr>
            <a:xfrm>
              <a:off x="1204103" y="2785764"/>
              <a:ext cx="1273626" cy="630936"/>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2</a:t>
              </a:r>
              <a:r>
                <a:rPr lang="en-US" sz="1200" baseline="30000" dirty="0">
                  <a:solidFill>
                    <a:schemeClr val="tx1"/>
                  </a:solidFill>
                </a:rPr>
                <a:t>nd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8" name="Rectangle 17">
              <a:extLst>
                <a:ext uri="{FF2B5EF4-FFF2-40B4-BE49-F238E27FC236}">
                  <a16:creationId xmlns:a16="http://schemas.microsoft.com/office/drawing/2014/main" id="{030DC21D-2757-BDF1-D95F-E01EE3FC7DE8}"/>
                </a:ext>
              </a:extLst>
            </p:cNvPr>
            <p:cNvSpPr/>
            <p:nvPr/>
          </p:nvSpPr>
          <p:spPr>
            <a:xfrm>
              <a:off x="4728555" y="2781000"/>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rgbClr val="184157"/>
                  </a:solidFill>
                  <a:latin typeface="Calibri" panose="020F0502020204030204"/>
                </a:rPr>
                <a:t>Part D Independent Review Entity (IRE)</a:t>
              </a:r>
            </a:p>
            <a:p>
              <a:pPr algn="ctr"/>
              <a:r>
                <a:rPr lang="en-US" sz="1200" dirty="0">
                  <a:solidFill>
                    <a:srgbClr val="184157"/>
                  </a:solidFill>
                  <a:latin typeface="Calibri" panose="020F0502020204030204"/>
                </a:rPr>
                <a:t>7-day time limit (benefits)</a:t>
              </a:r>
            </a:p>
            <a:p>
              <a:pPr algn="ctr"/>
              <a:r>
                <a:rPr lang="en-US" sz="1200" dirty="0">
                  <a:solidFill>
                    <a:srgbClr val="184157"/>
                  </a:solidFill>
                  <a:latin typeface="Calibri" panose="020F0502020204030204"/>
                </a:rPr>
                <a:t>14-day time limit (payments)</a:t>
              </a:r>
            </a:p>
          </p:txBody>
        </p:sp>
        <p:sp>
          <p:nvSpPr>
            <p:cNvPr id="19" name="Rectangle 18">
              <a:extLst>
                <a:ext uri="{FF2B5EF4-FFF2-40B4-BE49-F238E27FC236}">
                  <a16:creationId xmlns:a16="http://schemas.microsoft.com/office/drawing/2014/main" id="{00453134-25A3-1BC8-89F5-EE14319396EF}"/>
                </a:ext>
              </a:extLst>
            </p:cNvPr>
            <p:cNvSpPr/>
            <p:nvPr/>
          </p:nvSpPr>
          <p:spPr>
            <a:xfrm>
              <a:off x="8020395" y="2781000"/>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Part D 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20" name="Rectangle: Rounded Corners 19">
              <a:extLst>
                <a:ext uri="{FF2B5EF4-FFF2-40B4-BE49-F238E27FC236}">
                  <a16:creationId xmlns:a16="http://schemas.microsoft.com/office/drawing/2014/main" id="{574CABB4-478A-0344-2D56-011F759D46D2}"/>
                </a:ext>
              </a:extLst>
            </p:cNvPr>
            <p:cNvSpPr/>
            <p:nvPr/>
          </p:nvSpPr>
          <p:spPr>
            <a:xfrm>
              <a:off x="1204102" y="3475210"/>
              <a:ext cx="1273626" cy="731520"/>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3</a:t>
              </a:r>
              <a:r>
                <a:rPr lang="en-US" sz="1200" baseline="30000" dirty="0">
                  <a:solidFill>
                    <a:schemeClr val="tx1"/>
                  </a:solidFill>
                </a:rPr>
                <a:t>rd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21" name="Rectangle 20">
              <a:extLst>
                <a:ext uri="{FF2B5EF4-FFF2-40B4-BE49-F238E27FC236}">
                  <a16:creationId xmlns:a16="http://schemas.microsoft.com/office/drawing/2014/main" id="{428BBD45-5DB0-CBB7-8070-D0D325B44975}"/>
                </a:ext>
              </a:extLst>
            </p:cNvPr>
            <p:cNvSpPr/>
            <p:nvPr/>
          </p:nvSpPr>
          <p:spPr>
            <a:xfrm>
              <a:off x="4728555" y="3465683"/>
              <a:ext cx="3200400" cy="7315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Office of Medicare Hearings and Appeals (OMHA) 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Amount in Controversy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90-day time limit</a:t>
              </a:r>
            </a:p>
          </p:txBody>
        </p:sp>
        <p:sp>
          <p:nvSpPr>
            <p:cNvPr id="22" name="Rectangle: Rounded Corners 21">
              <a:extLst>
                <a:ext uri="{FF2B5EF4-FFF2-40B4-BE49-F238E27FC236}">
                  <a16:creationId xmlns:a16="http://schemas.microsoft.com/office/drawing/2014/main" id="{BA13D475-3A58-25B4-A1A0-BDC41C0BA00C}"/>
                </a:ext>
              </a:extLst>
            </p:cNvPr>
            <p:cNvSpPr/>
            <p:nvPr/>
          </p:nvSpPr>
          <p:spPr>
            <a:xfrm>
              <a:off x="1204102" y="426466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4</a:t>
              </a:r>
              <a:r>
                <a:rPr lang="en-US" sz="1200" baseline="30000" dirty="0">
                  <a:solidFill>
                    <a:schemeClr val="tx1"/>
                  </a:solidFill>
                </a:rPr>
                <a:t>th</a:t>
              </a:r>
              <a:r>
                <a:rPr lang="en-US" sz="1200" dirty="0">
                  <a:solidFill>
                    <a:schemeClr val="tx1"/>
                  </a:solidFill>
                </a:rPr>
                <a:t> Appeal </a:t>
              </a:r>
              <a:br>
                <a:rPr lang="en-US" sz="1200" dirty="0">
                  <a:solidFill>
                    <a:schemeClr val="tx1"/>
                  </a:solidFill>
                </a:rPr>
              </a:br>
              <a:r>
                <a:rPr lang="en-US" sz="1200" dirty="0">
                  <a:solidFill>
                    <a:schemeClr val="tx1"/>
                  </a:solidFill>
                </a:rPr>
                <a:t>Level</a:t>
              </a:r>
            </a:p>
          </p:txBody>
        </p:sp>
        <p:sp>
          <p:nvSpPr>
            <p:cNvPr id="23" name="Rectangle 22">
              <a:extLst>
                <a:ext uri="{FF2B5EF4-FFF2-40B4-BE49-F238E27FC236}">
                  <a16:creationId xmlns:a16="http://schemas.microsoft.com/office/drawing/2014/main" id="{41024FD4-9051-31CC-BA2A-4E6C073BC345}"/>
                </a:ext>
              </a:extLst>
            </p:cNvPr>
            <p:cNvSpPr/>
            <p:nvPr/>
          </p:nvSpPr>
          <p:spPr>
            <a:xfrm>
              <a:off x="4728555" y="4264667"/>
              <a:ext cx="320040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90-day time limit</a:t>
              </a:r>
            </a:p>
          </p:txBody>
        </p:sp>
        <p:sp>
          <p:nvSpPr>
            <p:cNvPr id="24" name="Rectangle: Rounded Corners 23">
              <a:extLst>
                <a:ext uri="{FF2B5EF4-FFF2-40B4-BE49-F238E27FC236}">
                  <a16:creationId xmlns:a16="http://schemas.microsoft.com/office/drawing/2014/main" id="{01745319-8952-A4FA-92D6-9161278F673A}"/>
                </a:ext>
              </a:extLst>
            </p:cNvPr>
            <p:cNvSpPr/>
            <p:nvPr/>
          </p:nvSpPr>
          <p:spPr>
            <a:xfrm>
              <a:off x="1204102" y="4965370"/>
              <a:ext cx="1273626" cy="54864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Judicial </a:t>
              </a:r>
            </a:p>
            <a:p>
              <a:r>
                <a:rPr lang="en-US" sz="1200" dirty="0">
                  <a:solidFill>
                    <a:schemeClr val="tx1"/>
                  </a:solidFill>
                </a:rPr>
                <a:t>Review</a:t>
              </a:r>
            </a:p>
          </p:txBody>
        </p:sp>
        <p:sp>
          <p:nvSpPr>
            <p:cNvPr id="25" name="Rectangle 24">
              <a:extLst>
                <a:ext uri="{FF2B5EF4-FFF2-40B4-BE49-F238E27FC236}">
                  <a16:creationId xmlns:a16="http://schemas.microsoft.com/office/drawing/2014/main" id="{4065FCFB-F5F4-92FE-402E-D8315864C78D}"/>
                </a:ext>
              </a:extLst>
            </p:cNvPr>
            <p:cNvSpPr/>
            <p:nvPr/>
          </p:nvSpPr>
          <p:spPr>
            <a:xfrm>
              <a:off x="4728555" y="4970132"/>
              <a:ext cx="6492240" cy="54864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Federal District Court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AIC ≥ $1,840****</a:t>
              </a:r>
            </a:p>
          </p:txBody>
        </p:sp>
        <p:sp>
          <p:nvSpPr>
            <p:cNvPr id="26" name="Rectangle 25">
              <a:extLst>
                <a:ext uri="{FF2B5EF4-FFF2-40B4-BE49-F238E27FC236}">
                  <a16:creationId xmlns:a16="http://schemas.microsoft.com/office/drawing/2014/main" id="{0943C636-AE41-F64E-5147-675AA280B3F9}"/>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latin typeface="Calibri" panose="020F0502020204030204"/>
                </a:rPr>
                <a:t>STANDARD PROCESS</a:t>
              </a:r>
            </a:p>
          </p:txBody>
        </p:sp>
        <p:sp>
          <p:nvSpPr>
            <p:cNvPr id="27" name="Rectangle 26">
              <a:extLst>
                <a:ext uri="{FF2B5EF4-FFF2-40B4-BE49-F238E27FC236}">
                  <a16:creationId xmlns:a16="http://schemas.microsoft.com/office/drawing/2014/main" id="{DD3EDD19-C968-9786-3402-DFA900222ED0}"/>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Calibri" panose="020F0502020204030204"/>
                  <a:ea typeface="+mn-ea"/>
                  <a:cs typeface="+mn-cs"/>
                </a:rPr>
                <a:t>EXPEDITED PROCESS</a:t>
              </a:r>
            </a:p>
          </p:txBody>
        </p:sp>
        <p:sp>
          <p:nvSpPr>
            <p:cNvPr id="28" name="Rectangle: Rounded Corners 27">
              <a:extLst>
                <a:ext uri="{FF2B5EF4-FFF2-40B4-BE49-F238E27FC236}">
                  <a16:creationId xmlns:a16="http://schemas.microsoft.com/office/drawing/2014/main" id="{670FFF23-CAFE-AC26-FA29-3332C69A8A6F}"/>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200" b="1" dirty="0">
                  <a:solidFill>
                    <a:schemeClr val="bg1"/>
                  </a:solidFill>
                </a:rPr>
                <a:t>LEVEL</a:t>
              </a:r>
            </a:p>
          </p:txBody>
        </p:sp>
        <p:sp>
          <p:nvSpPr>
            <p:cNvPr id="29" name="Rectangle 28">
              <a:extLst>
                <a:ext uri="{FF2B5EF4-FFF2-40B4-BE49-F238E27FC236}">
                  <a16:creationId xmlns:a16="http://schemas.microsoft.com/office/drawing/2014/main" id="{7AAF6A0C-AD24-C3DB-6EF8-BE8CFB6676D5}"/>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FILING PERIOD</a:t>
              </a:r>
            </a:p>
          </p:txBody>
        </p:sp>
        <p:sp>
          <p:nvSpPr>
            <p:cNvPr id="30" name="Freeform: Shape 29">
              <a:extLst>
                <a:ext uri="{FF2B5EF4-FFF2-40B4-BE49-F238E27FC236}">
                  <a16:creationId xmlns:a16="http://schemas.microsoft.com/office/drawing/2014/main" id="{013C83FC-B82A-34D4-67AB-7B969F0FBE4A}"/>
                </a:ext>
              </a:extLst>
            </p:cNvPr>
            <p:cNvSpPr/>
            <p:nvPr/>
          </p:nvSpPr>
          <p:spPr>
            <a:xfrm>
              <a:off x="2079325" y="1895699"/>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4CA09B68-6442-202D-8836-768785FA8A20}"/>
                </a:ext>
              </a:extLst>
            </p:cNvPr>
            <p:cNvSpPr/>
            <p:nvPr/>
          </p:nvSpPr>
          <p:spPr>
            <a:xfrm>
              <a:off x="2079325" y="278277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 ***</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6E0161-8F47-6B0D-BFDC-607C7B641418}"/>
                </a:ext>
              </a:extLst>
            </p:cNvPr>
            <p:cNvSpPr/>
            <p:nvPr/>
          </p:nvSpPr>
          <p:spPr>
            <a:xfrm>
              <a:off x="2079325" y="3473737"/>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0C3B6DF-A32B-FD3C-9441-B65C78FDC621}"/>
                </a:ext>
              </a:extLst>
            </p:cNvPr>
            <p:cNvSpPr/>
            <p:nvPr/>
          </p:nvSpPr>
          <p:spPr>
            <a:xfrm>
              <a:off x="2079325" y="1384522"/>
              <a:ext cx="2577900" cy="45720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35FF7E6-72CD-2769-1B46-F41142419FC0}"/>
                </a:ext>
              </a:extLst>
            </p:cNvPr>
            <p:cNvSpPr/>
            <p:nvPr/>
          </p:nvSpPr>
          <p:spPr>
            <a:xfrm>
              <a:off x="2079325" y="426455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AA61F2E-AAFC-6B01-2CB2-8D7FBC5AEA00}"/>
                </a:ext>
              </a:extLst>
            </p:cNvPr>
            <p:cNvSpPr/>
            <p:nvPr/>
          </p:nvSpPr>
          <p:spPr>
            <a:xfrm>
              <a:off x="2079325" y="4965548"/>
              <a:ext cx="2577900" cy="54864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7176890-DCCB-BF29-E63D-6C30DA765EE8}"/>
                </a:ext>
              </a:extLst>
            </p:cNvPr>
            <p:cNvSpPr/>
            <p:nvPr/>
          </p:nvSpPr>
          <p:spPr>
            <a:xfrm>
              <a:off x="8020395" y="3465683"/>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OMHA ALJ Hearing</a:t>
              </a:r>
              <a:b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b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10-day time limit</a:t>
              </a:r>
            </a:p>
          </p:txBody>
        </p:sp>
        <p:sp>
          <p:nvSpPr>
            <p:cNvPr id="37" name="Rectangle 36">
              <a:extLst>
                <a:ext uri="{FF2B5EF4-FFF2-40B4-BE49-F238E27FC236}">
                  <a16:creationId xmlns:a16="http://schemas.microsoft.com/office/drawing/2014/main" id="{D1FAFB6D-F750-18F0-AD38-931745176C6D}"/>
                </a:ext>
              </a:extLst>
            </p:cNvPr>
            <p:cNvSpPr/>
            <p:nvPr/>
          </p:nvSpPr>
          <p:spPr>
            <a:xfrm>
              <a:off x="8020395" y="4263469"/>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Medicare Appeals Council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10-day time limit</a:t>
              </a:r>
            </a:p>
          </p:txBody>
        </p:sp>
      </p:grpSp>
      <p:sp>
        <p:nvSpPr>
          <p:cNvPr id="5" name="Slide Number Placeholder 4">
            <a:extLst>
              <a:ext uri="{FF2B5EF4-FFF2-40B4-BE49-F238E27FC236}">
                <a16:creationId xmlns:a16="http://schemas.microsoft.com/office/drawing/2014/main" id="{E19663EE-8036-4288-8D06-892693D382C7}"/>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dirty="0"/>
          </a:p>
        </p:txBody>
      </p:sp>
      <p:sp>
        <p:nvSpPr>
          <p:cNvPr id="3" name="Footer Placeholder 2">
            <a:extLst>
              <a:ext uri="{FF2B5EF4-FFF2-40B4-BE49-F238E27FC236}">
                <a16:creationId xmlns:a16="http://schemas.microsoft.com/office/drawing/2014/main" id="{06696B8D-1758-436D-ACAA-E326800167A7}"/>
              </a:ext>
            </a:extLst>
          </p:cNvPr>
          <p:cNvSpPr>
            <a:spLocks noGrp="1"/>
          </p:cNvSpPr>
          <p:nvPr>
            <p:ph type="ftr" sz="quarter" idx="11"/>
          </p:nvPr>
        </p:nvSpPr>
        <p:spPr/>
        <p:txBody>
          <a:bodyPr/>
          <a:lstStyle/>
          <a:p>
            <a:r>
              <a:rPr lang="en-US"/>
              <a:t>Medicare Rights &amp; Protections</a:t>
            </a:r>
          </a:p>
        </p:txBody>
      </p:sp>
      <p:sp>
        <p:nvSpPr>
          <p:cNvPr id="2" name="Date Placeholder 1">
            <a:extLst>
              <a:ext uri="{FF2B5EF4-FFF2-40B4-BE49-F238E27FC236}">
                <a16:creationId xmlns:a16="http://schemas.microsoft.com/office/drawing/2014/main" id="{3CA1201A-8589-49FD-A384-90ADDFCC30A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276563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Required Part D Notices</a:t>
            </a:r>
          </a:p>
        </p:txBody>
      </p:sp>
      <p:pic>
        <p:nvPicPr>
          <p:cNvPr id="8" name="Picture 7" descr="Image of Notice of Denial of Medicare Prescription Drug Coverage page 1">
            <a:extLst>
              <a:ext uri="{FF2B5EF4-FFF2-40B4-BE49-F238E27FC236}">
                <a16:creationId xmlns:a16="http://schemas.microsoft.com/office/drawing/2014/main" id="{CA405E51-2503-4B8A-ADC7-ED799799F30F}"/>
              </a:ext>
            </a:extLst>
          </p:cNvPr>
          <p:cNvPicPr>
            <a:picLocks noChangeAspect="1"/>
          </p:cNvPicPr>
          <p:nvPr/>
        </p:nvPicPr>
        <p:blipFill>
          <a:blip r:embed="rId4"/>
          <a:stretch>
            <a:fillRect/>
          </a:stretch>
        </p:blipFill>
        <p:spPr>
          <a:xfrm>
            <a:off x="1260454" y="1122684"/>
            <a:ext cx="3749264" cy="5103343"/>
          </a:xfrm>
          <a:prstGeom prst="rect">
            <a:avLst/>
          </a:prstGeom>
          <a:ln w="28575">
            <a:solidFill>
              <a:srgbClr val="FEC736"/>
            </a:solidFill>
          </a:ln>
        </p:spPr>
      </p:pic>
      <p:pic>
        <p:nvPicPr>
          <p:cNvPr id="10" name="Picture 9" descr="Image of Notice of Denial of Medicare Prescription Drug Coverage page 2">
            <a:extLst>
              <a:ext uri="{FF2B5EF4-FFF2-40B4-BE49-F238E27FC236}">
                <a16:creationId xmlns:a16="http://schemas.microsoft.com/office/drawing/2014/main" id="{6075A332-71ED-4AFD-BCC8-5860D3869A72}"/>
              </a:ext>
            </a:extLst>
          </p:cNvPr>
          <p:cNvPicPr>
            <a:picLocks noChangeAspect="1"/>
          </p:cNvPicPr>
          <p:nvPr/>
        </p:nvPicPr>
        <p:blipFill>
          <a:blip r:embed="rId5"/>
          <a:stretch>
            <a:fillRect/>
          </a:stretch>
        </p:blipFill>
        <p:spPr>
          <a:xfrm>
            <a:off x="6270172" y="1122684"/>
            <a:ext cx="3526971" cy="4448535"/>
          </a:xfrm>
          <a:prstGeom prst="rect">
            <a:avLst/>
          </a:prstGeom>
          <a:ln w="28575">
            <a:solidFill>
              <a:srgbClr val="FEC736"/>
            </a:solidFill>
          </a:ln>
        </p:spPr>
      </p:pic>
      <p:pic>
        <p:nvPicPr>
          <p:cNvPr id="12" name="Picture 11" descr="Image of Notice of Denial of Medicare Prescription Drug Coverage page 3">
            <a:extLst>
              <a:ext uri="{FF2B5EF4-FFF2-40B4-BE49-F238E27FC236}">
                <a16:creationId xmlns:a16="http://schemas.microsoft.com/office/drawing/2014/main" id="{1C7939C7-1DBD-40F6-9DF7-C96C54A4D2FE}"/>
              </a:ext>
            </a:extLst>
          </p:cNvPr>
          <p:cNvPicPr>
            <a:picLocks noChangeAspect="1"/>
          </p:cNvPicPr>
          <p:nvPr/>
        </p:nvPicPr>
        <p:blipFill>
          <a:blip r:embed="rId6"/>
          <a:stretch>
            <a:fillRect/>
          </a:stretch>
        </p:blipFill>
        <p:spPr>
          <a:xfrm>
            <a:off x="7826828" y="1558247"/>
            <a:ext cx="3526972" cy="4621344"/>
          </a:xfrm>
          <a:prstGeom prst="rect">
            <a:avLst/>
          </a:prstGeom>
          <a:ln w="28575">
            <a:solidFill>
              <a:srgbClr val="FEC736"/>
            </a:solidFill>
          </a:ln>
        </p:spPr>
      </p:pic>
      <p:sp>
        <p:nvSpPr>
          <p:cNvPr id="6" name="Slide Number Placeholder 5">
            <a:extLst>
              <a:ext uri="{FF2B5EF4-FFF2-40B4-BE49-F238E27FC236}">
                <a16:creationId xmlns:a16="http://schemas.microsoft.com/office/drawing/2014/main" id="{5643C4B1-E7AB-4D58-9E34-ED225270E9C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33</a:t>
            </a:fld>
            <a:endParaRPr lang="en-US" dirty="0"/>
          </a:p>
        </p:txBody>
      </p:sp>
      <p:sp>
        <p:nvSpPr>
          <p:cNvPr id="11" name="Footer Placeholder 2">
            <a:extLst>
              <a:ext uri="{FF2B5EF4-FFF2-40B4-BE49-F238E27FC236}">
                <a16:creationId xmlns:a16="http://schemas.microsoft.com/office/drawing/2014/main" id="{F46F3035-B032-4DB0-A69F-581BBBDE7850}"/>
              </a:ext>
            </a:extLst>
          </p:cNvPr>
          <p:cNvSpPr>
            <a:spLocks noGrp="1"/>
          </p:cNvSpPr>
          <p:nvPr>
            <p:ph type="ftr" sz="quarter" idx="11"/>
          </p:nvPr>
        </p:nvSpPr>
        <p:spPr>
          <a:xfrm>
            <a:off x="4038600" y="6492240"/>
            <a:ext cx="4114800" cy="365125"/>
          </a:xfrm>
        </p:spPr>
        <p:txBody>
          <a:bodyPr/>
          <a:lstStyle/>
          <a:p>
            <a:r>
              <a:rPr lang="en-US" dirty="0"/>
              <a:t>Medicare Rights &amp; Protections</a:t>
            </a:r>
            <a:endParaRPr lang="en-US" sz="1200" dirty="0"/>
          </a:p>
        </p:txBody>
      </p:sp>
      <p:sp>
        <p:nvSpPr>
          <p:cNvPr id="9" name="Date Placeholder 1">
            <a:extLst>
              <a:ext uri="{FF2B5EF4-FFF2-40B4-BE49-F238E27FC236}">
                <a16:creationId xmlns:a16="http://schemas.microsoft.com/office/drawing/2014/main" id="{E9503869-552F-48DE-A7DB-155D288EEA79}"/>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March 2024</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90276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How to Appoint a Representative</a:t>
            </a:r>
          </a:p>
        </p:txBody>
      </p:sp>
      <p:sp>
        <p:nvSpPr>
          <p:cNvPr id="2" name="Content Placeholder 1">
            <a:extLst>
              <a:ext uri="{FF2B5EF4-FFF2-40B4-BE49-F238E27FC236}">
                <a16:creationId xmlns:a16="http://schemas.microsoft.com/office/drawing/2014/main" id="{0EC9FCC9-117A-C15F-BABF-02B22CA1D0E5}"/>
              </a:ext>
            </a:extLst>
          </p:cNvPr>
          <p:cNvSpPr>
            <a:spLocks noGrp="1"/>
          </p:cNvSpPr>
          <p:nvPr>
            <p:ph sz="half" idx="1"/>
          </p:nvPr>
        </p:nvSpPr>
        <p:spPr>
          <a:xfrm>
            <a:off x="1283981" y="1415396"/>
            <a:ext cx="10069819" cy="4757195"/>
          </a:xfrm>
        </p:spPr>
        <p:txBody>
          <a:bodyPr/>
          <a:lstStyle/>
          <a:p>
            <a:pPr marL="0" indent="0">
              <a:spcAft>
                <a:spcPts val="600"/>
              </a:spcAft>
              <a:buNone/>
            </a:pPr>
            <a:r>
              <a:rPr lang="en-US" sz="2800" b="1" dirty="0">
                <a:solidFill>
                  <a:srgbClr val="2F5597"/>
                </a:solidFill>
              </a:rPr>
              <a:t>There are 3 ways to appoint a representative:</a:t>
            </a:r>
          </a:p>
          <a:p>
            <a:pPr marL="548640">
              <a:spcAft>
                <a:spcPts val="600"/>
              </a:spcAft>
            </a:pPr>
            <a:r>
              <a:rPr lang="en-US" sz="2400" dirty="0">
                <a:solidFill>
                  <a:srgbClr val="2F5597"/>
                </a:solidFill>
              </a:rPr>
              <a:t>Fill out an “Appointment of Representative” form</a:t>
            </a:r>
          </a:p>
          <a:p>
            <a:pPr marL="548640">
              <a:spcAft>
                <a:spcPts val="600"/>
              </a:spcAft>
            </a:pPr>
            <a:r>
              <a:rPr lang="en-US" sz="2400" dirty="0">
                <a:solidFill>
                  <a:srgbClr val="2F5597"/>
                </a:solidFill>
              </a:rPr>
              <a:t>Submit a written request with your appeal that includes:</a:t>
            </a:r>
          </a:p>
          <a:p>
            <a:pPr marL="1097280" lvl="1"/>
            <a:r>
              <a:rPr lang="en-US" sz="1800" dirty="0">
                <a:solidFill>
                  <a:srgbClr val="2F5597"/>
                </a:solidFill>
              </a:rPr>
              <a:t>Your name, address phone number, and Medicare number</a:t>
            </a:r>
          </a:p>
          <a:p>
            <a:pPr marL="1097280" lvl="1"/>
            <a:r>
              <a:rPr lang="en-US" sz="1800" dirty="0">
                <a:solidFill>
                  <a:srgbClr val="2F5597"/>
                </a:solidFill>
              </a:rPr>
              <a:t>A statement appointing someone as your representative</a:t>
            </a:r>
          </a:p>
          <a:p>
            <a:pPr marL="1097280" lvl="1"/>
            <a:r>
              <a:rPr lang="en-US" sz="1800" dirty="0">
                <a:solidFill>
                  <a:srgbClr val="2F5597"/>
                </a:solidFill>
              </a:rPr>
              <a:t>The name, address, and phone number of your representative</a:t>
            </a:r>
          </a:p>
          <a:p>
            <a:pPr marL="1097280" lvl="1"/>
            <a:r>
              <a:rPr lang="en-US" sz="1800" dirty="0">
                <a:solidFill>
                  <a:srgbClr val="2F5597"/>
                </a:solidFill>
              </a:rPr>
              <a:t>The professional status of your representative (like doctor) or their relationship to you</a:t>
            </a:r>
          </a:p>
          <a:p>
            <a:pPr marL="1097280" lvl="1"/>
            <a:r>
              <a:rPr lang="en-US" sz="1800" dirty="0">
                <a:solidFill>
                  <a:srgbClr val="2F5597"/>
                </a:solidFill>
              </a:rPr>
              <a:t>A statement authorizing the release of your personal and identifiable health information to your representative</a:t>
            </a:r>
          </a:p>
          <a:p>
            <a:pPr marL="1097280" lvl="1"/>
            <a:r>
              <a:rPr lang="en-US" sz="1800" dirty="0">
                <a:solidFill>
                  <a:srgbClr val="2F5597"/>
                </a:solidFill>
              </a:rPr>
              <a:t>A statement explaining why you’re being represented and to what extent</a:t>
            </a:r>
          </a:p>
          <a:p>
            <a:pPr>
              <a:spcAft>
                <a:spcPts val="600"/>
              </a:spcAft>
            </a:pPr>
            <a:r>
              <a:rPr lang="en-US" sz="2400" dirty="0">
                <a:solidFill>
                  <a:srgbClr val="2F5597"/>
                </a:solidFill>
              </a:rPr>
              <a:t>Submit a request in your Medicare account on </a:t>
            </a:r>
            <a:r>
              <a:rPr lang="en-US" sz="2400" dirty="0">
                <a:solidFill>
                  <a:srgbClr val="2F5597"/>
                </a:solidFill>
                <a:hlinkClick r:id="rId4">
                  <a:extLst>
                    <a:ext uri="{A12FA001-AC4F-418D-AE19-62706E023703}">
                      <ahyp:hlinkClr xmlns:ahyp="http://schemas.microsoft.com/office/drawing/2018/hyperlinkcolor" val="tx"/>
                    </a:ext>
                  </a:extLst>
                </a:hlinkClick>
              </a:rPr>
              <a:t>Medicare.gov</a:t>
            </a:r>
            <a:r>
              <a:rPr lang="en-US" sz="2400" dirty="0">
                <a:solidFill>
                  <a:srgbClr val="2F5597"/>
                </a:solidFill>
              </a:rPr>
              <a:t> </a:t>
            </a:r>
            <a:endParaRPr lang="en-US" dirty="0">
              <a:solidFill>
                <a:srgbClr val="2F5597"/>
              </a:solidFill>
            </a:endParaRP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34</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295284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n-US" dirty="0"/>
              <a:t>Check Your Knowledge: Question 2</a:t>
            </a:r>
          </a:p>
        </p:txBody>
      </p:sp>
      <p:sp>
        <p:nvSpPr>
          <p:cNvPr id="9" name="Content Placeholder 8"/>
          <p:cNvSpPr>
            <a:spLocks noGrp="1"/>
          </p:cNvSpPr>
          <p:nvPr>
            <p:ph type="body" sz="quarter" idx="13"/>
          </p:nvPr>
        </p:nvSpPr>
        <p:spPr>
          <a:xfrm>
            <a:off x="1188720" y="1771912"/>
            <a:ext cx="10424160" cy="3810569"/>
          </a:xfrm>
        </p:spPr>
        <p:txBody>
          <a:bodyPr/>
          <a:lstStyle/>
          <a:p>
            <a:pPr lvl="0" defTabSz="685800">
              <a:lnSpc>
                <a:spcPct val="100000"/>
              </a:lnSpc>
              <a:spcBef>
                <a:spcPts val="0"/>
              </a:spcBef>
              <a:spcAft>
                <a:spcPts val="1200"/>
              </a:spcAft>
            </a:pPr>
            <a:r>
              <a:rPr lang="en-US" sz="2400" b="1" dirty="0">
                <a:solidFill>
                  <a:srgbClr val="00529B"/>
                </a:solidFill>
              </a:rPr>
              <a:t>Your Medicare Summary Notice (MSN) includes details on how to file an appeal. </a:t>
            </a:r>
            <a:endParaRPr lang="en-US" sz="2400" dirty="0">
              <a:solidFill>
                <a:srgbClr val="00529B"/>
              </a:solidFill>
            </a:endParaRP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True</a:t>
            </a: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False</a:t>
            </a:r>
            <a:endParaRPr lang="en-US" dirty="0">
              <a:solidFill>
                <a:srgbClr val="00529B"/>
              </a:solidFill>
            </a:endParaRPr>
          </a:p>
        </p:txBody>
      </p:sp>
      <p:sp>
        <p:nvSpPr>
          <p:cNvPr id="6" name="Rounded Rectangle 5" descr="Green box highlighting the correct answer as: &#10;A. True"/>
          <p:cNvSpPr/>
          <p:nvPr/>
        </p:nvSpPr>
        <p:spPr>
          <a:xfrm>
            <a:off x="1188722" y="2708292"/>
            <a:ext cx="1660496" cy="392718"/>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35</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n-US" b="0" i="0" u="none" strike="noStrike" kern="1200" cap="none" spc="0" normalizeH="0" baseline="0" noProof="0" dirty="0">
                <a:ln>
                  <a:noFill/>
                </a:ln>
                <a:effectLst/>
                <a:uLnTx/>
                <a:uFillTx/>
                <a:latin typeface="Arial"/>
                <a:cs typeface="Arial"/>
              </a:rPr>
              <a:t>Medicare Rights </a:t>
            </a:r>
            <a:r>
              <a:rPr lang="en-US" dirty="0">
                <a:latin typeface="Arial"/>
                <a:cs typeface="Arial"/>
              </a:rPr>
              <a:t>&amp; </a:t>
            </a:r>
            <a:r>
              <a:rPr kumimoji="0" lang="en-US" b="0" i="0" u="none" strike="noStrike" kern="1200" cap="none" spc="0" normalizeH="0" baseline="0" noProof="0" dirty="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March 2024</a:t>
            </a:r>
          </a:p>
        </p:txBody>
      </p:sp>
    </p:spTree>
    <p:custDataLst>
      <p:tags r:id="rId1"/>
    </p:custDataLst>
    <p:extLst>
      <p:ext uri="{BB962C8B-B14F-4D97-AF65-F5344CB8AC3E}">
        <p14:creationId xmlns:p14="http://schemas.microsoft.com/office/powerpoint/2010/main" val="128168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103" y="279664"/>
            <a:ext cx="9470574" cy="719643"/>
          </a:xfrm>
        </p:spPr>
        <p:txBody>
          <a:bodyPr>
            <a:normAutofit/>
          </a:bodyPr>
          <a:lstStyle/>
          <a:p>
            <a:pPr algn="ctr"/>
            <a:r>
              <a:rPr lang="en-US" dirty="0"/>
              <a:t>Check Your Knowledge: Question 3</a:t>
            </a:r>
          </a:p>
        </p:txBody>
      </p:sp>
      <p:sp>
        <p:nvSpPr>
          <p:cNvPr id="9" name="Content Placeholder 8"/>
          <p:cNvSpPr>
            <a:spLocks noGrp="1"/>
          </p:cNvSpPr>
          <p:nvPr>
            <p:ph type="body" sz="quarter" idx="13"/>
          </p:nvPr>
        </p:nvSpPr>
        <p:spPr>
          <a:xfrm>
            <a:off x="977901" y="1652530"/>
            <a:ext cx="10634979" cy="3955056"/>
          </a:xfrm>
        </p:spPr>
        <p:txBody>
          <a:bodyPr>
            <a:normAutofit/>
          </a:bodyPr>
          <a:lstStyle/>
          <a:p>
            <a:pPr marL="0" lvl="0" indent="0" defTabSz="685800">
              <a:lnSpc>
                <a:spcPct val="100000"/>
              </a:lnSpc>
              <a:spcBef>
                <a:spcPts val="0"/>
              </a:spcBef>
              <a:buNone/>
            </a:pPr>
            <a:r>
              <a:rPr lang="en-US" sz="2200" b="1" dirty="0">
                <a:solidFill>
                  <a:srgbClr val="00529B"/>
                </a:solidFill>
              </a:rPr>
              <a:t>If you disagree with the decision made by the Office of Medicare Hearings and Appeals (OMHA), what’s the next step in the appeals process for all plan types? </a:t>
            </a:r>
          </a:p>
          <a:p>
            <a:pPr marL="457200" lvl="0" indent="-457200" defTabSz="685800">
              <a:lnSpc>
                <a:spcPct val="100000"/>
              </a:lnSpc>
              <a:spcBef>
                <a:spcPts val="0"/>
              </a:spcBef>
              <a:buFont typeface="+mj-lt"/>
              <a:buAutoNum type="alphaLcPeriod"/>
            </a:pPr>
            <a:r>
              <a:rPr lang="en-US" sz="2200" dirty="0">
                <a:solidFill>
                  <a:srgbClr val="00529B"/>
                </a:solidFill>
              </a:rPr>
              <a:t>Redetermination by the Medicare Administrative Contractor (MAC) </a:t>
            </a:r>
          </a:p>
          <a:p>
            <a:pPr marL="457200" lvl="0" indent="-457200" defTabSz="685800">
              <a:lnSpc>
                <a:spcPct val="100000"/>
              </a:lnSpc>
              <a:spcBef>
                <a:spcPts val="0"/>
              </a:spcBef>
              <a:buFont typeface="+mj-lt"/>
              <a:buAutoNum type="alphaLcPeriod"/>
            </a:pPr>
            <a:r>
              <a:rPr lang="en-US" sz="2200" dirty="0">
                <a:solidFill>
                  <a:srgbClr val="00529B"/>
                </a:solidFill>
              </a:rPr>
              <a:t>Reconsideration by a Qualified Independent Contractor (QIC) </a:t>
            </a:r>
          </a:p>
          <a:p>
            <a:pPr marL="457200" lvl="0" indent="-457200" defTabSz="685800">
              <a:lnSpc>
                <a:spcPct val="100000"/>
              </a:lnSpc>
              <a:spcBef>
                <a:spcPts val="0"/>
              </a:spcBef>
              <a:buFont typeface="+mj-lt"/>
              <a:buAutoNum type="alphaLcPeriod"/>
            </a:pPr>
            <a:r>
              <a:rPr lang="en-US" sz="2200" dirty="0">
                <a:solidFill>
                  <a:srgbClr val="00529B"/>
                </a:solidFill>
              </a:rPr>
              <a:t>Review by the Medicare Appeals Council</a:t>
            </a:r>
          </a:p>
          <a:p>
            <a:pPr marL="457200" lvl="0" indent="-457200" defTabSz="685800">
              <a:lnSpc>
                <a:spcPct val="100000"/>
              </a:lnSpc>
              <a:spcBef>
                <a:spcPts val="0"/>
              </a:spcBef>
              <a:buFont typeface="+mj-lt"/>
              <a:buAutoNum type="alphaLcPeriod"/>
            </a:pPr>
            <a:r>
              <a:rPr lang="en-US" sz="2200" dirty="0">
                <a:solidFill>
                  <a:srgbClr val="00529B"/>
                </a:solidFill>
              </a:rPr>
              <a:t>Judicial review by a Federal District Court</a:t>
            </a:r>
          </a:p>
        </p:txBody>
      </p:sp>
      <p:sp>
        <p:nvSpPr>
          <p:cNvPr id="6" name="Rounded Rectangle 5" descr="Green box highlighting the correct answer as: &#10;C. Review by the Medicare Appeals Council&#10;"/>
          <p:cNvSpPr/>
          <p:nvPr/>
        </p:nvSpPr>
        <p:spPr>
          <a:xfrm>
            <a:off x="977901" y="3727817"/>
            <a:ext cx="5825764"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36</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n-US" b="0" i="0" u="none" strike="noStrike" kern="1200" cap="none" spc="0" normalizeH="0" baseline="0" noProof="0">
                <a:ln>
                  <a:noFill/>
                </a:ln>
                <a:effectLst/>
                <a:uLnTx/>
                <a:uFillTx/>
                <a:latin typeface="Arial"/>
                <a:cs typeface="Arial"/>
              </a:rPr>
              <a:t>Medicare Rights </a:t>
            </a:r>
            <a:r>
              <a:rPr lang="en-US">
                <a:latin typeface="Arial"/>
                <a:cs typeface="Arial"/>
              </a:rPr>
              <a:t>&amp; </a:t>
            </a:r>
            <a:r>
              <a:rPr kumimoji="0" lang="en-US" b="0" i="0" u="none" strike="noStrike" kern="1200" cap="none" spc="0" normalizeH="0" baseline="0" noProof="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March 2024</a:t>
            </a:r>
          </a:p>
        </p:txBody>
      </p:sp>
    </p:spTree>
    <p:custDataLst>
      <p:tags r:id="rId1"/>
    </p:custDataLst>
    <p:extLst>
      <p:ext uri="{BB962C8B-B14F-4D97-AF65-F5344CB8AC3E}">
        <p14:creationId xmlns:p14="http://schemas.microsoft.com/office/powerpoint/2010/main" val="248051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7521" y="2050867"/>
            <a:ext cx="5982789" cy="688930"/>
          </a:xfrm>
        </p:spPr>
        <p:txBody>
          <a:bodyPr>
            <a:normAutofit/>
          </a:bodyPr>
          <a:lstStyle/>
          <a:p>
            <a:r>
              <a:rPr lang="en-US" dirty="0"/>
              <a:t>Lesson 3</a:t>
            </a:r>
          </a:p>
        </p:txBody>
      </p:sp>
      <p:sp>
        <p:nvSpPr>
          <p:cNvPr id="5" name="Text Placeholder 4"/>
          <p:cNvSpPr>
            <a:spLocks noGrp="1"/>
          </p:cNvSpPr>
          <p:nvPr>
            <p:ph type="body" idx="1"/>
          </p:nvPr>
        </p:nvSpPr>
        <p:spPr>
          <a:xfrm>
            <a:off x="4287521" y="2739797"/>
            <a:ext cx="7302138" cy="2756265"/>
          </a:xfrm>
        </p:spPr>
        <p:txBody>
          <a:bodyPr>
            <a:normAutofit/>
          </a:bodyPr>
          <a:lstStyle/>
          <a:p>
            <a:pPr>
              <a:lnSpc>
                <a:spcPct val="100000"/>
              </a:lnSpc>
              <a:spcBef>
                <a:spcPts val="600"/>
              </a:spcBef>
            </a:pPr>
            <a:r>
              <a:rPr lang="en-US" dirty="0"/>
              <a:t>Your Rights in Certain Settings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sz="3000" dirty="0"/>
              <a:t>Lesson 3 Objectives </a:t>
            </a:r>
            <a:endParaRPr lang="en-US" dirty="0"/>
          </a:p>
        </p:txBody>
      </p:sp>
      <p:sp>
        <p:nvSpPr>
          <p:cNvPr id="2" name="Content Placeholder 1">
            <a:extLst>
              <a:ext uri="{FF2B5EF4-FFF2-40B4-BE49-F238E27FC236}">
                <a16:creationId xmlns:a16="http://schemas.microsoft.com/office/drawing/2014/main" id="{332C5955-06ED-7827-132F-266396D52F3F}"/>
              </a:ext>
            </a:extLst>
          </p:cNvPr>
          <p:cNvSpPr>
            <a:spLocks noGrp="1"/>
          </p:cNvSpPr>
          <p:nvPr>
            <p:ph sz="half" idx="1"/>
          </p:nvPr>
        </p:nvSpPr>
        <p:spPr>
          <a:xfrm>
            <a:off x="846844" y="1599155"/>
            <a:ext cx="10506956" cy="4757195"/>
          </a:xfrm>
        </p:spPr>
        <p:txBody>
          <a:bodyPr>
            <a:normAutofit/>
          </a:bodyPr>
          <a:lstStyle/>
          <a:p>
            <a:pPr marL="0" indent="0">
              <a:buNone/>
            </a:pPr>
            <a:r>
              <a:rPr lang="en-US" b="1" dirty="0">
                <a:solidFill>
                  <a:srgbClr val="00529B"/>
                </a:solidFill>
                <a:latin typeface="Arial"/>
                <a:cs typeface="Arial"/>
              </a:rPr>
              <a:t>At the end of this lesson, you’ll be able to: </a:t>
            </a:r>
            <a:endParaRPr lang="en-US" dirty="0">
              <a:solidFill>
                <a:srgbClr val="00529B"/>
              </a:solidFill>
              <a:latin typeface="Arial"/>
              <a:cs typeface="Arial"/>
            </a:endParaRPr>
          </a:p>
          <a:p>
            <a:pPr marL="548640"/>
            <a:r>
              <a:rPr lang="en-US" sz="2200" dirty="0">
                <a:solidFill>
                  <a:srgbClr val="00529B"/>
                </a:solidFill>
                <a:latin typeface="Arial"/>
                <a:cs typeface="Arial"/>
              </a:rPr>
              <a:t>Describe what’s in “An Important Message from Medicare About Your Rights”</a:t>
            </a:r>
          </a:p>
          <a:p>
            <a:pPr marL="548640"/>
            <a:r>
              <a:rPr lang="en-US" sz="2200" dirty="0">
                <a:solidFill>
                  <a:srgbClr val="00529B"/>
                </a:solidFill>
                <a:latin typeface="Arial"/>
                <a:cs typeface="Arial"/>
              </a:rPr>
              <a:t>Describe what’s in the “Medicare Outpatient Observation Notice” (MOON)</a:t>
            </a:r>
          </a:p>
          <a:p>
            <a:pPr marL="548640"/>
            <a:r>
              <a:rPr lang="en-US" sz="2200" dirty="0">
                <a:solidFill>
                  <a:srgbClr val="00529B"/>
                </a:solidFill>
                <a:latin typeface="Arial"/>
                <a:cs typeface="Arial"/>
              </a:rPr>
              <a:t>Explain your rights when you’re admitted to a hospital or skilled nursing facility (SNF)</a:t>
            </a:r>
          </a:p>
          <a:p>
            <a:pPr marL="548640"/>
            <a:r>
              <a:rPr lang="en-US" sz="2200" dirty="0">
                <a:solidFill>
                  <a:srgbClr val="00529B"/>
                </a:solidFill>
                <a:latin typeface="Arial"/>
                <a:cs typeface="Arial"/>
              </a:rPr>
              <a:t>Explain your rights in home health care and hospice care settings</a:t>
            </a:r>
          </a:p>
          <a:p>
            <a:pPr marL="548640"/>
            <a:r>
              <a:rPr lang="en-US" sz="2200" dirty="0">
                <a:solidFill>
                  <a:srgbClr val="00529B"/>
                </a:solidFill>
                <a:latin typeface="Arial"/>
                <a:cs typeface="Arial"/>
              </a:rPr>
              <a:t>Explain your rights in a Comprehensive Outpatient Rehabilitation Facility (CORF)</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38</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739117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Right to Hospital Care</a:t>
            </a:r>
          </a:p>
        </p:txBody>
      </p:sp>
      <p:sp>
        <p:nvSpPr>
          <p:cNvPr id="2" name="Text Placeholder 1">
            <a:extLst>
              <a:ext uri="{FF2B5EF4-FFF2-40B4-BE49-F238E27FC236}">
                <a16:creationId xmlns:a16="http://schemas.microsoft.com/office/drawing/2014/main" id="{10B1E691-8146-24B4-90B8-81B59540E73D}"/>
              </a:ext>
            </a:extLst>
          </p:cNvPr>
          <p:cNvSpPr>
            <a:spLocks noGrp="1"/>
          </p:cNvSpPr>
          <p:nvPr>
            <p:ph type="body" idx="1"/>
          </p:nvPr>
        </p:nvSpPr>
        <p:spPr>
          <a:xfrm>
            <a:off x="1178952" y="1957888"/>
            <a:ext cx="5967805" cy="2662237"/>
          </a:xfrm>
        </p:spPr>
        <p:txBody>
          <a:bodyPr>
            <a:normAutofit fontScale="92500"/>
          </a:bodyPr>
          <a:lstStyle/>
          <a:p>
            <a:pPr lvl="0" defTabSz="685800">
              <a:spcAft>
                <a:spcPts val="0"/>
              </a:spcAft>
              <a:buClrTx/>
            </a:pPr>
            <a:r>
              <a:rPr lang="en-US" sz="2800" dirty="0">
                <a:solidFill>
                  <a:srgbClr val="00529B"/>
                </a:solidFill>
              </a:rPr>
              <a:t>Right to medically necessary Medicare-covered hospital care to:</a:t>
            </a:r>
          </a:p>
          <a:p>
            <a:pPr marL="548640" lvl="0" indent="-274320" defTabSz="685800">
              <a:spcBef>
                <a:spcPts val="1200"/>
              </a:spcBef>
              <a:spcAft>
                <a:spcPts val="0"/>
              </a:spcAft>
              <a:buClrTx/>
              <a:buFont typeface="Wingdings" panose="05000000000000000000" pitchFamily="2" charset="2"/>
              <a:buChar char="§"/>
            </a:pPr>
            <a:r>
              <a:rPr lang="en-US" b="0" dirty="0">
                <a:solidFill>
                  <a:srgbClr val="00529B"/>
                </a:solidFill>
              </a:rPr>
              <a:t>Diagnose an illness</a:t>
            </a:r>
          </a:p>
          <a:p>
            <a:pPr marL="548640" lvl="0" indent="-274320" defTabSz="685800">
              <a:spcBef>
                <a:spcPts val="1200"/>
              </a:spcBef>
              <a:spcAft>
                <a:spcPts val="0"/>
              </a:spcAft>
              <a:buClrTx/>
              <a:buFont typeface="Wingdings" panose="05000000000000000000" pitchFamily="2" charset="2"/>
              <a:buChar char="§"/>
            </a:pPr>
            <a:r>
              <a:rPr lang="en-US" b="0" dirty="0">
                <a:solidFill>
                  <a:srgbClr val="00529B"/>
                </a:solidFill>
              </a:rPr>
              <a:t>Treat an illness or injury</a:t>
            </a:r>
          </a:p>
          <a:p>
            <a:pPr marL="548640" lvl="0" indent="-274320" defTabSz="685800">
              <a:spcBef>
                <a:spcPts val="1200"/>
              </a:spcBef>
              <a:spcAft>
                <a:spcPts val="0"/>
              </a:spcAft>
              <a:buClrTx/>
              <a:buFont typeface="Wingdings" panose="05000000000000000000" pitchFamily="2" charset="2"/>
              <a:buChar char="§"/>
            </a:pPr>
            <a:r>
              <a:rPr lang="en-US" b="0" dirty="0">
                <a:solidFill>
                  <a:srgbClr val="00529B"/>
                </a:solidFill>
              </a:rPr>
              <a:t>Get follow-up care</a:t>
            </a:r>
          </a:p>
        </p:txBody>
      </p:sp>
      <p:sp>
        <p:nvSpPr>
          <p:cNvPr id="11" name="Text Placeholder 10">
            <a:extLst>
              <a:ext uri="{FF2B5EF4-FFF2-40B4-BE49-F238E27FC236}">
                <a16:creationId xmlns:a16="http://schemas.microsoft.com/office/drawing/2014/main" id="{17198193-69DC-CFE6-928A-CF08F899CDA8}"/>
              </a:ext>
            </a:extLst>
          </p:cNvPr>
          <p:cNvSpPr>
            <a:spLocks noGrp="1"/>
          </p:cNvSpPr>
          <p:nvPr>
            <p:ph type="body" sz="quarter" idx="3"/>
          </p:nvPr>
        </p:nvSpPr>
        <p:spPr>
          <a:xfrm>
            <a:off x="7543800" y="1611008"/>
            <a:ext cx="3616692" cy="4258394"/>
          </a:xfrm>
          <a:prstGeom prst="roundRect">
            <a:avLst/>
          </a:prstGeom>
          <a:solidFill>
            <a:srgbClr val="00529B"/>
          </a:solidFill>
        </p:spPr>
        <p:txBody>
          <a:bodyPr rIns="0">
            <a:normAutofit fontScale="92500"/>
          </a:bodyPr>
          <a:lstStyle/>
          <a:p>
            <a:pPr lvl="0">
              <a:spcBef>
                <a:spcPts val="600"/>
              </a:spcBef>
              <a:buClrTx/>
              <a:defRPr/>
            </a:pPr>
            <a:r>
              <a:rPr lang="en-US" sz="2200" kern="0" dirty="0">
                <a:solidFill>
                  <a:prstClr val="white"/>
                </a:solidFill>
                <a:latin typeface="Calibri" panose="020F0502020204030204" pitchFamily="34" charset="0"/>
                <a:cs typeface="Calibri" panose="020F0502020204030204" pitchFamily="34" charset="0"/>
              </a:rPr>
              <a:t>Get important notices:</a:t>
            </a:r>
          </a:p>
          <a:p>
            <a:pPr marL="285750" lvl="0" indent="-285750">
              <a:buClrTx/>
              <a:buFont typeface="Wingdings" panose="05000000000000000000" pitchFamily="2" charset="2"/>
              <a:buChar char="Ø"/>
            </a:pPr>
            <a:r>
              <a:rPr lang="en-US" sz="1900" dirty="0">
                <a:solidFill>
                  <a:prstClr val="white"/>
                </a:solidFill>
                <a:latin typeface="Calibri" panose="020F0502020204030204" pitchFamily="34" charset="0"/>
                <a:cs typeface="Calibri" panose="020F0502020204030204" pitchFamily="34" charset="0"/>
              </a:rPr>
              <a:t>“An Important Message from Medicare about Your Rights” </a:t>
            </a:r>
            <a:r>
              <a:rPr lang="en-US" sz="1900" b="0" dirty="0">
                <a:solidFill>
                  <a:prstClr val="white"/>
                </a:solidFill>
                <a:latin typeface="Calibri" panose="020F0502020204030204" pitchFamily="34" charset="0"/>
                <a:cs typeface="Calibri" panose="020F0502020204030204" pitchFamily="34" charset="0"/>
              </a:rPr>
              <a:t>within 2 days of your hospital inpatient admission and no more than 2 days before discharge</a:t>
            </a:r>
          </a:p>
          <a:p>
            <a:pPr marL="347472" lvl="0" indent="-347472">
              <a:buClr>
                <a:prstClr val="white"/>
              </a:buClr>
              <a:buFont typeface="Wingdings" panose="05000000000000000000" pitchFamily="2" charset="2"/>
              <a:buChar char="Ø"/>
              <a:defRPr/>
            </a:pPr>
            <a:r>
              <a:rPr lang="en-US" sz="1900" dirty="0">
                <a:solidFill>
                  <a:prstClr val="white"/>
                </a:solidFill>
                <a:latin typeface="Calibri" panose="020F0502020204030204" pitchFamily="34" charset="0"/>
                <a:cs typeface="Calibri" panose="020F0502020204030204" pitchFamily="34" charset="0"/>
              </a:rPr>
              <a:t>“Medicare Outpatient Observation Notice” (MOON) </a:t>
            </a:r>
            <a:r>
              <a:rPr lang="en-US" sz="1900" b="0" dirty="0">
                <a:solidFill>
                  <a:prstClr val="white"/>
                </a:solidFill>
                <a:latin typeface="Calibri" panose="020F0502020204030204" pitchFamily="34" charset="0"/>
                <a:cs typeface="Calibri" panose="020F0502020204030204" pitchFamily="34" charset="0"/>
              </a:rPr>
              <a:t>if you get observation services as an outpatient for more than 24 hours</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95747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AB4FA-8AC9-E66A-64CE-DDA65E3B6E8A}"/>
              </a:ext>
            </a:extLst>
          </p:cNvPr>
          <p:cNvSpPr>
            <a:spLocks noGrp="1"/>
          </p:cNvSpPr>
          <p:nvPr>
            <p:ph type="title"/>
          </p:nvPr>
        </p:nvSpPr>
        <p:spPr>
          <a:xfrm>
            <a:off x="4204818" y="2395469"/>
            <a:ext cx="7987182" cy="2067062"/>
          </a:xfrm>
        </p:spPr>
        <p:txBody>
          <a:bodyPr>
            <a:normAutofit/>
          </a:bodyPr>
          <a:lstStyle/>
          <a:p>
            <a:pPr>
              <a:lnSpc>
                <a:spcPct val="100000"/>
              </a:lnSpc>
              <a:spcBef>
                <a:spcPts val="1200"/>
              </a:spcBef>
              <a:spcAft>
                <a:spcPts val="600"/>
              </a:spcAft>
            </a:pPr>
            <a:r>
              <a:rPr lang="en-US" dirty="0"/>
              <a:t>Lesson 1</a:t>
            </a:r>
            <a:br>
              <a:rPr lang="en-US" dirty="0"/>
            </a:br>
            <a:r>
              <a:rPr lang="en-US" dirty="0"/>
              <a:t>Medicare Rights</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latin typeface="Arial Black"/>
              </a:rPr>
              <a:t>“An Important Message from Medicare </a:t>
            </a:r>
            <a:br>
              <a:rPr lang="en-US" sz="2800" dirty="0">
                <a:latin typeface="Arial Black"/>
              </a:rPr>
            </a:br>
            <a:r>
              <a:rPr lang="en-US" sz="2800" dirty="0">
                <a:latin typeface="Arial Black"/>
              </a:rPr>
              <a:t>About Your Rights”</a:t>
            </a:r>
          </a:p>
        </p:txBody>
      </p:sp>
      <p:sp>
        <p:nvSpPr>
          <p:cNvPr id="11" name="Content Placeholder 10">
            <a:extLst>
              <a:ext uri="{FF2B5EF4-FFF2-40B4-BE49-F238E27FC236}">
                <a16:creationId xmlns:a16="http://schemas.microsoft.com/office/drawing/2014/main" id="{22C8EB62-DE5A-98DD-927D-0B362B6D9879}"/>
              </a:ext>
            </a:extLst>
          </p:cNvPr>
          <p:cNvSpPr>
            <a:spLocks noGrp="1"/>
          </p:cNvSpPr>
          <p:nvPr>
            <p:ph sz="quarter" idx="13"/>
          </p:nvPr>
        </p:nvSpPr>
        <p:spPr>
          <a:xfrm>
            <a:off x="0" y="1038580"/>
            <a:ext cx="12192000" cy="587652"/>
          </a:xfrm>
        </p:spPr>
        <p:txBody>
          <a:bodyPr>
            <a:normAutofit/>
          </a:bodyPr>
          <a:lstStyle/>
          <a:p>
            <a:pPr marL="0" marR="0" lvl="0" indent="0" algn="ctr" defTabSz="685800" rtl="0" eaLnBrk="1" fontAlgn="auto" latinLnBrk="0" hangingPunct="1">
              <a:lnSpc>
                <a:spcPct val="120000"/>
              </a:lnSpc>
              <a:spcBef>
                <a:spcPts val="600"/>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srgbClr val="00529B"/>
                </a:solidFill>
                <a:effectLst/>
                <a:uLnTx/>
                <a:uFillTx/>
              </a:rPr>
              <a:t>This notice explains:</a:t>
            </a:r>
          </a:p>
        </p:txBody>
      </p:sp>
      <p:sp>
        <p:nvSpPr>
          <p:cNvPr id="5" name="Content Placeholder 4"/>
          <p:cNvSpPr>
            <a:spLocks noGrp="1"/>
          </p:cNvSpPr>
          <p:nvPr>
            <p:ph type="body" sz="quarter" idx="14"/>
          </p:nvPr>
        </p:nvSpPr>
        <p:spPr>
          <a:xfrm>
            <a:off x="356837" y="3550238"/>
            <a:ext cx="2716730" cy="1778000"/>
          </a:xfrm>
        </p:spPr>
        <p:txBody>
          <a:bodyPr>
            <a:noAutofit/>
          </a:bodyPr>
          <a:lstStyle/>
          <a:p>
            <a:pPr marL="228600" lvl="1" defTabSz="977900">
              <a:lnSpc>
                <a:spcPct val="100000"/>
              </a:lnSpc>
              <a:spcBef>
                <a:spcPts val="0"/>
              </a:spcBef>
              <a:spcAft>
                <a:spcPts val="1200"/>
              </a:spcAft>
              <a:buSzPct val="100000"/>
              <a:buFont typeface="Wingdings" panose="05000000000000000000" pitchFamily="2" charset="2"/>
              <a:buChar char="§"/>
            </a:pPr>
            <a:r>
              <a:rPr lang="en-US" sz="1800" dirty="0">
                <a:solidFill>
                  <a:srgbClr val="00529B"/>
                </a:solidFill>
              </a:rPr>
              <a:t>Your right to get all medically necessary hospital services</a:t>
            </a:r>
          </a:p>
          <a:p>
            <a:pPr marL="228600" lvl="1" defTabSz="977900">
              <a:lnSpc>
                <a:spcPct val="100000"/>
              </a:lnSpc>
              <a:spcBef>
                <a:spcPts val="0"/>
              </a:spcBef>
              <a:spcAft>
                <a:spcPts val="1200"/>
              </a:spcAft>
              <a:buSzPct val="100000"/>
              <a:buFont typeface="Wingdings" panose="05000000000000000000" pitchFamily="2" charset="2"/>
              <a:buChar char="§"/>
            </a:pPr>
            <a:r>
              <a:rPr lang="en-US" sz="1800" dirty="0">
                <a:solidFill>
                  <a:srgbClr val="00529B"/>
                </a:solidFill>
              </a:rPr>
              <a:t>Your right to be involved in any decisions</a:t>
            </a:r>
          </a:p>
        </p:txBody>
      </p:sp>
      <p:pic>
        <p:nvPicPr>
          <p:cNvPr id="7" name="Picture 6">
            <a:extLst>
              <a:ext uri="{FF2B5EF4-FFF2-40B4-BE49-F238E27FC236}">
                <a16:creationId xmlns:a16="http://schemas.microsoft.com/office/drawing/2014/main" id="{6B4CF3E4-A63E-4D97-9C99-4689DF4787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191" y="1428961"/>
            <a:ext cx="2284022" cy="1828800"/>
          </a:xfrm>
          <a:prstGeom prst="rect">
            <a:avLst/>
          </a:prstGeom>
        </p:spPr>
      </p:pic>
      <p:sp>
        <p:nvSpPr>
          <p:cNvPr id="12" name="Text Placeholder 11">
            <a:extLst>
              <a:ext uri="{FF2B5EF4-FFF2-40B4-BE49-F238E27FC236}">
                <a16:creationId xmlns:a16="http://schemas.microsoft.com/office/drawing/2014/main" id="{3DBF2A52-BADC-B688-4FCD-0ED8BD0A498B}"/>
              </a:ext>
            </a:extLst>
          </p:cNvPr>
          <p:cNvSpPr>
            <a:spLocks noGrp="1"/>
          </p:cNvSpPr>
          <p:nvPr>
            <p:ph type="body" sz="quarter" idx="15"/>
          </p:nvPr>
        </p:nvSpPr>
        <p:spPr>
          <a:xfrm>
            <a:off x="3604990" y="3550238"/>
            <a:ext cx="2743200" cy="2730621"/>
          </a:xfrm>
        </p:spPr>
        <p:txBody>
          <a:bodyPr/>
          <a:lstStyle/>
          <a:p>
            <a:pPr marL="228600" lvl="1" indent="-228600" defTabSz="977900">
              <a:spcAft>
                <a:spcPts val="1200"/>
              </a:spcAft>
              <a:buSzPct val="100000"/>
              <a:buFont typeface="Wingdings" panose="05000000000000000000" pitchFamily="2" charset="2"/>
              <a:buChar char="§"/>
            </a:pPr>
            <a:r>
              <a:rPr lang="en-US" sz="1800" dirty="0">
                <a:solidFill>
                  <a:srgbClr val="00529B"/>
                </a:solidFill>
                <a:latin typeface="Arial" panose="020B0604020202020204" pitchFamily="34" charset="0"/>
                <a:cs typeface="Arial" panose="020B0604020202020204" pitchFamily="34" charset="0"/>
              </a:rPr>
              <a:t>Your right to get services you need after you leave the hospital </a:t>
            </a:r>
          </a:p>
          <a:p>
            <a:pPr marL="228600" lvl="1" indent="-228600" defTabSz="977900">
              <a:spcAft>
                <a:spcPts val="1200"/>
              </a:spcAft>
              <a:buSzPct val="100000"/>
              <a:buFont typeface="Wingdings" panose="05000000000000000000" pitchFamily="2" charset="2"/>
              <a:buChar char="§"/>
            </a:pPr>
            <a:r>
              <a:rPr lang="en-US" sz="1800" dirty="0">
                <a:solidFill>
                  <a:srgbClr val="00529B"/>
                </a:solidFill>
                <a:latin typeface="Arial" panose="020B0604020202020204" pitchFamily="34" charset="0"/>
                <a:cs typeface="Arial" panose="020B0604020202020204" pitchFamily="34" charset="0"/>
              </a:rPr>
              <a:t>Your right to appeal a discharge decision and the steps for appealing the decision </a:t>
            </a:r>
          </a:p>
        </p:txBody>
      </p:sp>
      <p:pic>
        <p:nvPicPr>
          <p:cNvPr id="9" name="Graphic 8">
            <a:extLst>
              <a:ext uri="{FF2B5EF4-FFF2-40B4-BE49-F238E27FC236}">
                <a16:creationId xmlns:a16="http://schemas.microsoft.com/office/drawing/2014/main" id="{2B897CFE-0416-465E-89F5-7D1C8A2EC27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6850" y="1795520"/>
            <a:ext cx="2287551" cy="1673438"/>
          </a:xfrm>
          <a:prstGeom prst="rect">
            <a:avLst/>
          </a:prstGeom>
        </p:spPr>
      </p:pic>
      <p:sp>
        <p:nvSpPr>
          <p:cNvPr id="13" name="Text Placeholder 12">
            <a:extLst>
              <a:ext uri="{FF2B5EF4-FFF2-40B4-BE49-F238E27FC236}">
                <a16:creationId xmlns:a16="http://schemas.microsoft.com/office/drawing/2014/main" id="{507BAC14-6CEA-0F94-4CF6-F0CE4DE28542}"/>
              </a:ext>
            </a:extLst>
          </p:cNvPr>
          <p:cNvSpPr>
            <a:spLocks noGrp="1"/>
          </p:cNvSpPr>
          <p:nvPr>
            <p:ph type="body" sz="quarter" idx="16"/>
          </p:nvPr>
        </p:nvSpPr>
        <p:spPr>
          <a:xfrm>
            <a:off x="6701128" y="3550238"/>
            <a:ext cx="2518297" cy="2252688"/>
          </a:xfrm>
        </p:spPr>
        <p:txBody>
          <a:bodyPr>
            <a:normAutofit/>
          </a:bodyPr>
          <a:lstStyle/>
          <a:p>
            <a:r>
              <a:rPr lang="en-US" dirty="0">
                <a:solidFill>
                  <a:srgbClr val="00529B"/>
                </a:solidFill>
                <a:latin typeface="Arial" panose="020B0604020202020204" pitchFamily="34" charset="0"/>
                <a:cs typeface="Arial" panose="020B0604020202020204" pitchFamily="34" charset="0"/>
              </a:rPr>
              <a:t>The circumstances under which you will or won’t have to pay for charges for continuing to stay in the hospital </a:t>
            </a:r>
          </a:p>
        </p:txBody>
      </p:sp>
      <p:pic>
        <p:nvPicPr>
          <p:cNvPr id="10" name="Picture 9">
            <a:extLst>
              <a:ext uri="{FF2B5EF4-FFF2-40B4-BE49-F238E27FC236}">
                <a16:creationId xmlns:a16="http://schemas.microsoft.com/office/drawing/2014/main" id="{ABBAA06C-CAD9-4A55-8820-FEF2C3191E9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293831" y="1694457"/>
            <a:ext cx="1539942" cy="1567941"/>
          </a:xfrm>
          <a:prstGeom prst="rect">
            <a:avLst/>
          </a:prstGeom>
        </p:spPr>
      </p:pic>
      <p:sp>
        <p:nvSpPr>
          <p:cNvPr id="14" name="Text Placeholder 13">
            <a:extLst>
              <a:ext uri="{FF2B5EF4-FFF2-40B4-BE49-F238E27FC236}">
                <a16:creationId xmlns:a16="http://schemas.microsoft.com/office/drawing/2014/main" id="{485AA7A8-4C1D-AC95-E4AB-40715ED807E4}"/>
              </a:ext>
            </a:extLst>
          </p:cNvPr>
          <p:cNvSpPr>
            <a:spLocks noGrp="1"/>
          </p:cNvSpPr>
          <p:nvPr>
            <p:ph type="body" sz="quarter" idx="17"/>
          </p:nvPr>
        </p:nvSpPr>
        <p:spPr>
          <a:xfrm>
            <a:off x="9497060" y="3550238"/>
            <a:ext cx="2338103" cy="2132368"/>
          </a:xfrm>
        </p:spPr>
        <p:txBody>
          <a:bodyPr>
            <a:normAutofit/>
          </a:bodyPr>
          <a:lstStyle/>
          <a:p>
            <a:r>
              <a:rPr lang="en-US" dirty="0">
                <a:solidFill>
                  <a:srgbClr val="00529B"/>
                </a:solidFill>
                <a:latin typeface="Arial" panose="020B0604020202020204" pitchFamily="34" charset="0"/>
                <a:cs typeface="Arial" panose="020B0604020202020204" pitchFamily="34" charset="0"/>
              </a:rPr>
              <a:t>Information on your right to get a detailed notice about why your covered services are ending</a:t>
            </a:r>
          </a:p>
        </p:txBody>
      </p:sp>
      <p:pic>
        <p:nvPicPr>
          <p:cNvPr id="16" name="Picture 15">
            <a:extLst>
              <a:ext uri="{FF2B5EF4-FFF2-40B4-BE49-F238E27FC236}">
                <a16:creationId xmlns:a16="http://schemas.microsoft.com/office/drawing/2014/main" id="{382B4975-301C-22D5-CF41-01EA8359B84A}"/>
              </a:ext>
              <a:ext uri="{C183D7F6-B498-43B3-948B-1728B52AA6E4}">
                <adec:decorative xmlns:adec="http://schemas.microsoft.com/office/drawing/2017/decorative" val="1"/>
              </a:ext>
            </a:extLst>
          </p:cNvPr>
          <p:cNvPicPr>
            <a:picLocks noChangeAspect="1"/>
          </p:cNvPicPr>
          <p:nvPr/>
        </p:nvPicPr>
        <p:blipFill rotWithShape="1">
          <a:blip r:embed="rId8"/>
          <a:srcRect l="439" t="12230" r="4253" b="23643"/>
          <a:stretch/>
        </p:blipFill>
        <p:spPr>
          <a:xfrm>
            <a:off x="9723120" y="1798320"/>
            <a:ext cx="1737360" cy="1645920"/>
          </a:xfrm>
          <a:prstGeom prst="rect">
            <a:avLst/>
          </a:prstGeom>
        </p:spPr>
      </p:pic>
      <p:sp>
        <p:nvSpPr>
          <p:cNvPr id="6" name="Slide Number Placeholder 5">
            <a:extLst>
              <a:ext uri="{FF2B5EF4-FFF2-40B4-BE49-F238E27FC236}">
                <a16:creationId xmlns:a16="http://schemas.microsoft.com/office/drawing/2014/main" id="{B90B9EC6-34E7-42E8-B0D3-ADFF6741BB0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40</a:t>
            </a:fld>
            <a:endParaRPr lang="en-US"/>
          </a:p>
        </p:txBody>
      </p:sp>
      <p:sp>
        <p:nvSpPr>
          <p:cNvPr id="3" name="Footer Placeholder 2"/>
          <p:cNvSpPr>
            <a:spLocks noGrp="1"/>
          </p:cNvSpPr>
          <p:nvPr>
            <p:ph type="ftr" sz="quarter" idx="11"/>
          </p:nvPr>
        </p:nvSpPr>
        <p:spPr/>
        <p:txBody>
          <a:bodyPr/>
          <a:lstStyle/>
          <a:p>
            <a:r>
              <a:rPr lang="en-US">
                <a:latin typeface="Arial"/>
                <a:cs typeface="Arial"/>
              </a:rPr>
              <a:t>Medicare Rights &amp; Protections</a:t>
            </a:r>
          </a:p>
        </p:txBody>
      </p:sp>
      <p:sp>
        <p:nvSpPr>
          <p:cNvPr id="2" name="Date Placeholder 1"/>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69791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build="p"/>
      <p:bldP spid="13" grpId="0" build="p"/>
      <p:bldP spid="1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Rights in a Skilled Nursing Facility (SNF)</a:t>
            </a:r>
          </a:p>
        </p:txBody>
      </p:sp>
      <p:sp>
        <p:nvSpPr>
          <p:cNvPr id="5" name="Text Placeholder 4">
            <a:extLst>
              <a:ext uri="{FF2B5EF4-FFF2-40B4-BE49-F238E27FC236}">
                <a16:creationId xmlns:a16="http://schemas.microsoft.com/office/drawing/2014/main" id="{550CA7B1-A1A7-CAB0-FA3A-45FBC0E08016}"/>
              </a:ext>
            </a:extLst>
          </p:cNvPr>
          <p:cNvSpPr>
            <a:spLocks noGrp="1"/>
          </p:cNvSpPr>
          <p:nvPr>
            <p:ph type="body" sz="quarter" idx="13"/>
          </p:nvPr>
        </p:nvSpPr>
        <p:spPr>
          <a:xfrm>
            <a:off x="1569493" y="1214653"/>
            <a:ext cx="4406740" cy="1762328"/>
          </a:xfrm>
        </p:spPr>
        <p:txBody>
          <a:bodyPr/>
          <a:lstStyle/>
          <a:p>
            <a:pPr marL="0" marR="0" lvl="1" indent="0" algn="l" defTabSz="914400" rtl="0" eaLnBrk="1" fontAlgn="auto" latinLnBrk="0" hangingPunct="1">
              <a:lnSpc>
                <a:spcPct val="100000"/>
              </a:lnSpc>
              <a:spcAft>
                <a:spcPts val="0"/>
              </a:spcAft>
              <a:buClrTx/>
              <a:buSzTx/>
              <a:buNone/>
              <a:tabLst/>
              <a:defRPr/>
            </a:pPr>
            <a:r>
              <a:rPr lang="en-US" sz="2400"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Freedom from:</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Discrimination</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Abuse and neglect</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Restraints</a:t>
            </a:r>
            <a:endParaRPr lang="en-US" dirty="0"/>
          </a:p>
        </p:txBody>
      </p:sp>
      <p:sp>
        <p:nvSpPr>
          <p:cNvPr id="6" name="Text Placeholder 5">
            <a:extLst>
              <a:ext uri="{FF2B5EF4-FFF2-40B4-BE49-F238E27FC236}">
                <a16:creationId xmlns:a16="http://schemas.microsoft.com/office/drawing/2014/main" id="{D5395016-CF60-DEB2-6A4E-FB3E23EC5065}"/>
              </a:ext>
            </a:extLst>
          </p:cNvPr>
          <p:cNvSpPr>
            <a:spLocks noGrp="1"/>
          </p:cNvSpPr>
          <p:nvPr>
            <p:ph type="body" sz="quarter" idx="14"/>
          </p:nvPr>
        </p:nvSpPr>
        <p:spPr>
          <a:xfrm>
            <a:off x="1569493" y="3003726"/>
            <a:ext cx="4406753" cy="3352621"/>
          </a:xfrm>
        </p:spPr>
        <p:txBody>
          <a:bodyPr/>
          <a:lstStyle/>
          <a:p>
            <a:pPr marL="0" lvl="1" indent="0">
              <a:spcAft>
                <a:spcPts val="1200"/>
              </a:spcAft>
              <a:buNone/>
              <a:defRPr/>
            </a:pPr>
            <a:r>
              <a:rPr lang="en-US" sz="2400" b="1" dirty="0">
                <a:solidFill>
                  <a:srgbClr val="00529B"/>
                </a:solidFill>
                <a:latin typeface="Arial" panose="020B0604020202020204" pitchFamily="34" charset="0"/>
                <a:cs typeface="Arial" panose="020B0604020202020204" pitchFamily="34" charset="0"/>
              </a:rPr>
              <a:t>Get:</a:t>
            </a:r>
          </a:p>
          <a:p>
            <a:pPr marL="548640" lvl="2" indent="-274320">
              <a:spcAft>
                <a:spcPts val="1200"/>
              </a:spcAft>
              <a:buSzPct val="100000"/>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Information on services and fees</a:t>
            </a:r>
          </a:p>
          <a:p>
            <a:pPr marL="548640" lvl="2" indent="-274320">
              <a:spcAft>
                <a:spcPts val="1200"/>
              </a:spcAft>
              <a:buSzPct val="100000"/>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Information about your medical condition and medications</a:t>
            </a:r>
          </a:p>
          <a:p>
            <a:pPr marL="548640" lvl="2" indent="-274320">
              <a:spcAft>
                <a:spcPts val="1200"/>
              </a:spcAft>
              <a:buSzPct val="100000"/>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Medically related social services</a:t>
            </a:r>
          </a:p>
          <a:p>
            <a:pPr marL="548640" lvl="2" indent="-274320">
              <a:spcAft>
                <a:spcPts val="1200"/>
              </a:spcAft>
              <a:buSzPct val="100000"/>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Privacy, personal property, and spousal living arrangements</a:t>
            </a:r>
            <a:endParaRPr lang="en-US" dirty="0"/>
          </a:p>
        </p:txBody>
      </p:sp>
      <p:sp>
        <p:nvSpPr>
          <p:cNvPr id="7" name="Text Placeholder 6">
            <a:extLst>
              <a:ext uri="{FF2B5EF4-FFF2-40B4-BE49-F238E27FC236}">
                <a16:creationId xmlns:a16="http://schemas.microsoft.com/office/drawing/2014/main" id="{A15C33E4-9259-2D41-9723-782AB879A636}"/>
              </a:ext>
            </a:extLst>
          </p:cNvPr>
          <p:cNvSpPr>
            <a:spLocks noGrp="1"/>
          </p:cNvSpPr>
          <p:nvPr>
            <p:ph type="body" sz="quarter" idx="15"/>
          </p:nvPr>
        </p:nvSpPr>
        <p:spPr>
          <a:xfrm>
            <a:off x="6215735" y="1214653"/>
            <a:ext cx="4992896" cy="1762328"/>
          </a:xfrm>
        </p:spPr>
        <p:txBody>
          <a:bodyPr/>
          <a:lstStyle/>
          <a:p>
            <a:pPr marL="0" marR="0" lvl="1" indent="0" algn="l" defTabSz="914400" rtl="0" eaLnBrk="1" fontAlgn="auto" latinLnBrk="0" hangingPunct="1">
              <a:lnSpc>
                <a:spcPct val="100000"/>
              </a:lnSpc>
              <a:spcAft>
                <a:spcPts val="0"/>
              </a:spcAft>
              <a:buClrTx/>
              <a:buSzTx/>
              <a:buNone/>
              <a:tabLst/>
              <a:defRPr/>
            </a:pPr>
            <a:r>
              <a:rPr lang="en-US" sz="2400"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Be:</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Treated with dignity and respect</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Protected against unfair transfer or discharge</a:t>
            </a:r>
            <a:endParaRPr lang="en-US" dirty="0"/>
          </a:p>
        </p:txBody>
      </p:sp>
      <p:sp>
        <p:nvSpPr>
          <p:cNvPr id="8" name="Text Placeholder 7">
            <a:extLst>
              <a:ext uri="{FF2B5EF4-FFF2-40B4-BE49-F238E27FC236}">
                <a16:creationId xmlns:a16="http://schemas.microsoft.com/office/drawing/2014/main" id="{B483976E-2285-4CF3-8A49-859395FE5C3B}"/>
              </a:ext>
            </a:extLst>
          </p:cNvPr>
          <p:cNvSpPr>
            <a:spLocks noGrp="1"/>
          </p:cNvSpPr>
          <p:nvPr>
            <p:ph type="body" sz="quarter" idx="16"/>
          </p:nvPr>
        </p:nvSpPr>
        <p:spPr>
          <a:xfrm>
            <a:off x="6215738" y="2990353"/>
            <a:ext cx="4992896" cy="3365994"/>
          </a:xfrm>
        </p:spPr>
        <p:txBody>
          <a:bodyPr/>
          <a:lstStyle/>
          <a:p>
            <a:pPr marL="0" marR="0" lvl="1" indent="0" algn="l" defTabSz="914400" rtl="0" eaLnBrk="1" fontAlgn="auto" latinLnBrk="0" hangingPunct="1">
              <a:lnSpc>
                <a:spcPct val="100000"/>
              </a:lnSpc>
              <a:spcAft>
                <a:spcPts val="1200"/>
              </a:spcAft>
              <a:buClrTx/>
              <a:buSzTx/>
              <a:buNone/>
              <a:tabLst/>
              <a:defRPr/>
            </a:pPr>
            <a:r>
              <a:rPr lang="en-US" sz="2400"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Have the right to:</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Visit your own doctor</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Manage your own money</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Make a complaint</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Spend private time with visitors at </a:t>
            </a:r>
            <a:b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b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any reasonable hour</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20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Have family members and legal guardians participate</a:t>
            </a:r>
            <a:endParaRPr lang="en-US" dirty="0"/>
          </a:p>
        </p:txBody>
      </p:sp>
      <p:sp>
        <p:nvSpPr>
          <p:cNvPr id="17" name="Rectangle: Rounded Corners 16">
            <a:extLst>
              <a:ext uri="{FF2B5EF4-FFF2-40B4-BE49-F238E27FC236}">
                <a16:creationId xmlns:a16="http://schemas.microsoft.com/office/drawing/2014/main" id="{F2A28DA1-45B3-4CDB-9BE3-69B423B947F4}"/>
              </a:ext>
              <a:ext uri="{C183D7F6-B498-43B3-948B-1728B52AA6E4}">
                <adec:decorative xmlns:adec="http://schemas.microsoft.com/office/drawing/2017/decorative" val="1"/>
              </a:ext>
            </a:extLst>
          </p:cNvPr>
          <p:cNvSpPr/>
          <p:nvPr/>
        </p:nvSpPr>
        <p:spPr>
          <a:xfrm>
            <a:off x="1219204" y="1028678"/>
            <a:ext cx="9989457" cy="5327672"/>
          </a:xfrm>
          <a:prstGeom prst="roundRect">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A770C138-C082-49AD-B812-EFF8B1E69F8E}"/>
              </a:ext>
              <a:ext uri="{C183D7F6-B498-43B3-948B-1728B52AA6E4}">
                <adec:decorative xmlns:adec="http://schemas.microsoft.com/office/drawing/2017/decorative" val="1"/>
              </a:ext>
            </a:extLst>
          </p:cNvPr>
          <p:cNvCxnSpPr>
            <a:cxnSpLocks/>
          </p:cNvCxnSpPr>
          <p:nvPr/>
        </p:nvCxnSpPr>
        <p:spPr>
          <a:xfrm>
            <a:off x="5976263" y="1028678"/>
            <a:ext cx="0" cy="5327672"/>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EB51D1-6ACB-4447-80C3-10F3E4D52C2D}"/>
              </a:ext>
              <a:ext uri="{C183D7F6-B498-43B3-948B-1728B52AA6E4}">
                <adec:decorative xmlns:adec="http://schemas.microsoft.com/office/drawing/2017/decorative" val="1"/>
              </a:ext>
            </a:extLst>
          </p:cNvPr>
          <p:cNvCxnSpPr>
            <a:cxnSpLocks/>
          </p:cNvCxnSpPr>
          <p:nvPr/>
        </p:nvCxnSpPr>
        <p:spPr>
          <a:xfrm>
            <a:off x="1219204" y="2990353"/>
            <a:ext cx="9989457" cy="0"/>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1A628D3F-1AE5-400D-9BE6-169D232DEC2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41</a:t>
            </a:fld>
            <a:endParaRPr lang="en-US"/>
          </a:p>
        </p:txBody>
      </p:sp>
      <p:sp>
        <p:nvSpPr>
          <p:cNvPr id="3" name="Footer Placeholder 2"/>
          <p:cNvSpPr>
            <a:spLocks noGrp="1"/>
          </p:cNvSpPr>
          <p:nvPr>
            <p:ph type="ftr" sz="quarter" idx="11"/>
          </p:nvPr>
        </p:nvSpPr>
        <p:spPr/>
        <p:txBody>
          <a:bodyPr/>
          <a:lstStyle/>
          <a:p>
            <a:r>
              <a:rPr lang="en-US">
                <a:latin typeface="Arial"/>
                <a:cs typeface="Arial"/>
              </a:rPr>
              <a:t>Medicare Rights &amp; Protections</a:t>
            </a:r>
          </a:p>
        </p:txBody>
      </p:sp>
      <p:sp>
        <p:nvSpPr>
          <p:cNvPr id="2" name="Date Placeholder 1"/>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48349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8">
                                            <p:txEl>
                                              <p:pRg st="2" end="2"/>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8">
                                            <p:txEl>
                                              <p:pRg st="4" end="4"/>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Rights in Home Health &amp; Hospice Care</a:t>
            </a:r>
          </a:p>
        </p:txBody>
      </p:sp>
      <p:sp>
        <p:nvSpPr>
          <p:cNvPr id="2" name="Content Placeholder 1">
            <a:extLst>
              <a:ext uri="{FF2B5EF4-FFF2-40B4-BE49-F238E27FC236}">
                <a16:creationId xmlns:a16="http://schemas.microsoft.com/office/drawing/2014/main" id="{1704623D-E3A9-218F-A45D-DC3047F6D2AC}"/>
              </a:ext>
            </a:extLst>
          </p:cNvPr>
          <p:cNvSpPr>
            <a:spLocks noGrp="1"/>
          </p:cNvSpPr>
          <p:nvPr>
            <p:ph sz="quarter" idx="13"/>
          </p:nvPr>
        </p:nvSpPr>
        <p:spPr>
          <a:xfrm>
            <a:off x="742664" y="1209013"/>
            <a:ext cx="10515599" cy="3376636"/>
          </a:xfrm>
        </p:spPr>
        <p:txBody>
          <a:bodyPr>
            <a:noAutofit/>
          </a:bodyPr>
          <a:lstStyle/>
          <a:p>
            <a:pPr marL="0" indent="0" defTabSz="685800">
              <a:buNone/>
            </a:pPr>
            <a:r>
              <a:rPr lang="en-US" sz="2800" b="1" dirty="0">
                <a:solidFill>
                  <a:srgbClr val="00529B"/>
                </a:solidFill>
              </a:rPr>
              <a:t>You’ll get a written copy of your rights and obligations before care begins, including your right to:</a:t>
            </a:r>
          </a:p>
          <a:p>
            <a:pPr marL="548640" defTabSz="685800"/>
            <a:r>
              <a:rPr lang="en-US" sz="2400" dirty="0">
                <a:solidFill>
                  <a:srgbClr val="00529B"/>
                </a:solidFill>
              </a:rPr>
              <a:t>Appeals</a:t>
            </a:r>
          </a:p>
          <a:p>
            <a:pPr marL="548640" defTabSz="685800"/>
            <a:r>
              <a:rPr lang="en-US" sz="2400" dirty="0">
                <a:solidFill>
                  <a:srgbClr val="00529B"/>
                </a:solidFill>
              </a:rPr>
              <a:t>Choose your agency</a:t>
            </a:r>
          </a:p>
          <a:p>
            <a:pPr marL="548640" defTabSz="685800"/>
            <a:r>
              <a:rPr lang="en-US" sz="2400" dirty="0">
                <a:solidFill>
                  <a:srgbClr val="00529B"/>
                </a:solidFill>
              </a:rPr>
              <a:t>Have your property treated with respect</a:t>
            </a:r>
          </a:p>
          <a:p>
            <a:pPr marL="548640" defTabSz="685800"/>
            <a:r>
              <a:rPr lang="en-US" sz="2400" dirty="0">
                <a:solidFill>
                  <a:srgbClr val="00529B"/>
                </a:solidFill>
              </a:rPr>
              <a:t>Participate in and get a copy of your plan of care</a:t>
            </a:r>
          </a:p>
          <a:p>
            <a:pPr marL="548640" defTabSz="685800"/>
            <a:r>
              <a:rPr lang="en-US" sz="2400" dirty="0">
                <a:solidFill>
                  <a:srgbClr val="00529B"/>
                </a:solidFill>
              </a:rPr>
              <a:t>Have your family or guardian act for you if you’re unable</a:t>
            </a:r>
          </a:p>
        </p:txBody>
      </p:sp>
      <p:sp>
        <p:nvSpPr>
          <p:cNvPr id="10" name="Text Placeholder 9">
            <a:extLst>
              <a:ext uri="{FF2B5EF4-FFF2-40B4-BE49-F238E27FC236}">
                <a16:creationId xmlns:a16="http://schemas.microsoft.com/office/drawing/2014/main" id="{025968C4-1B96-8F10-F10A-0A29E010F079}"/>
              </a:ext>
            </a:extLst>
          </p:cNvPr>
          <p:cNvSpPr>
            <a:spLocks noGrp="1"/>
          </p:cNvSpPr>
          <p:nvPr>
            <p:ph type="body" sz="quarter" idx="14"/>
          </p:nvPr>
        </p:nvSpPr>
        <p:spPr>
          <a:xfrm>
            <a:off x="693413" y="4989960"/>
            <a:ext cx="10805174" cy="1288016"/>
          </a:xfrm>
        </p:spPr>
        <p:txBody>
          <a:bodyPr>
            <a:normAutofit/>
          </a:bodyPr>
          <a:lstStyle/>
          <a:p>
            <a:pPr marL="0" indent="0">
              <a:buNone/>
            </a:pPr>
            <a:r>
              <a:rPr lang="en-US" sz="1600" b="1" kern="0" dirty="0">
                <a:solidFill>
                  <a:srgbClr val="00529B"/>
                </a:solidFill>
              </a:rPr>
              <a:t>NOTE</a:t>
            </a:r>
            <a:r>
              <a:rPr lang="en-US" sz="1600" kern="0" dirty="0">
                <a:solidFill>
                  <a:srgbClr val="00529B"/>
                </a:solidFill>
              </a:rPr>
              <a:t>: The home health agency must give you a written copy of your rights. For more information on your privacy rights as a home health patient, read the Home Health Agency Outcome and Assessment Information Set (OASIS) Statement of Patient Privacy Rights </a:t>
            </a:r>
            <a:r>
              <a:rPr lang="en-US" sz="1600" kern="0" dirty="0">
                <a:solidFill>
                  <a:srgbClr val="00529B"/>
                </a:solidFill>
                <a:hlinkClick r:id="rId4">
                  <a:extLst>
                    <a:ext uri="{A12FA001-AC4F-418D-AE19-62706E023703}">
                      <ahyp:hlinkClr xmlns:ahyp="http://schemas.microsoft.com/office/drawing/2018/hyperlinkcolor" val="tx"/>
                    </a:ext>
                  </a:extLst>
                </a:hlinkClick>
              </a:rPr>
              <a:t>CMS.gov/Medicare/Quality-Initiatives-Patient-Assessment-Instruments/OASIS/Downloads/OASISStatementofPrivacyRights.zip</a:t>
            </a:r>
            <a:r>
              <a:rPr lang="en-US" sz="1600" kern="0" dirty="0">
                <a:solidFill>
                  <a:srgbClr val="00529B"/>
                </a:solidFill>
              </a:rPr>
              <a:t>.</a:t>
            </a:r>
          </a:p>
        </p:txBody>
      </p:sp>
      <p:pic>
        <p:nvPicPr>
          <p:cNvPr id="9" name="Picture 8">
            <a:extLst>
              <a:ext uri="{FF2B5EF4-FFF2-40B4-BE49-F238E27FC236}">
                <a16:creationId xmlns:a16="http://schemas.microsoft.com/office/drawing/2014/main" id="{71D9C6D2-E857-CF77-0657-164B6C292D9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7199" y="4989960"/>
            <a:ext cx="271051" cy="271051"/>
          </a:xfrm>
          <a:prstGeom prst="rect">
            <a:avLst/>
          </a:prstGeom>
        </p:spPr>
      </p:pic>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27117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n-US" sz="2800" dirty="0"/>
              <a:t>Rights in Other Settings: </a:t>
            </a:r>
            <a:br>
              <a:rPr lang="en-US" sz="2800" dirty="0"/>
            </a:br>
            <a:r>
              <a:rPr lang="en-US" sz="2800" dirty="0"/>
              <a:t>Comprehensive Outpatient Rehabilitation Facility (CORF)</a:t>
            </a:r>
            <a:endParaRPr lang="en-US" sz="2400" dirty="0"/>
          </a:p>
        </p:txBody>
      </p:sp>
      <p:sp>
        <p:nvSpPr>
          <p:cNvPr id="2" name="Content Placeholder 1">
            <a:extLst>
              <a:ext uri="{FF2B5EF4-FFF2-40B4-BE49-F238E27FC236}">
                <a16:creationId xmlns:a16="http://schemas.microsoft.com/office/drawing/2014/main" id="{854FF942-7CEA-F84B-2886-D5D61E34698A}"/>
              </a:ext>
            </a:extLst>
          </p:cNvPr>
          <p:cNvSpPr>
            <a:spLocks noGrp="1"/>
          </p:cNvSpPr>
          <p:nvPr>
            <p:ph sz="half" idx="1"/>
          </p:nvPr>
        </p:nvSpPr>
        <p:spPr>
          <a:xfrm>
            <a:off x="1060924" y="1599155"/>
            <a:ext cx="10498730" cy="4757195"/>
          </a:xfrm>
        </p:spPr>
        <p:txBody>
          <a:bodyPr/>
          <a:lstStyle/>
          <a:p>
            <a:pPr marL="0" indent="0" defTabSz="685800">
              <a:buNone/>
            </a:pPr>
            <a:r>
              <a:rPr lang="en-US" sz="2800" b="1" dirty="0">
                <a:solidFill>
                  <a:srgbClr val="00529B"/>
                </a:solidFill>
              </a:rPr>
              <a:t>In a CORF setting:</a:t>
            </a:r>
          </a:p>
          <a:p>
            <a:pPr marL="548640" defTabSz="685800"/>
            <a:r>
              <a:rPr lang="en-US" sz="2400" dirty="0">
                <a:solidFill>
                  <a:srgbClr val="00529B"/>
                </a:solidFill>
              </a:rPr>
              <a:t>Your provider must explain your rehabilitation treatment plan</a:t>
            </a:r>
          </a:p>
          <a:p>
            <a:pPr marL="548640" defTabSz="685800"/>
            <a:r>
              <a:rPr lang="en-US" sz="2400" dirty="0">
                <a:solidFill>
                  <a:srgbClr val="00529B"/>
                </a:solidFill>
              </a:rPr>
              <a:t>If your provider offers non-therapy CORF services, the services must relate to the rehabilitation treatment plan</a:t>
            </a:r>
          </a:p>
          <a:p>
            <a:pPr marL="548640" defTabSz="685800"/>
            <a:r>
              <a:rPr lang="en-US" sz="2400" dirty="0">
                <a:solidFill>
                  <a:srgbClr val="00529B"/>
                </a:solidFill>
              </a:rPr>
              <a:t>Medicare no longer limits how much it pays in one calendar year for your medically necessary:</a:t>
            </a:r>
          </a:p>
          <a:p>
            <a:pPr marL="1097280" lvl="1" defTabSz="685800">
              <a:spcAft>
                <a:spcPts val="1200"/>
              </a:spcAft>
            </a:pPr>
            <a:r>
              <a:rPr lang="en-US" sz="2000" dirty="0">
                <a:solidFill>
                  <a:srgbClr val="00529B"/>
                </a:solidFill>
              </a:rPr>
              <a:t>Physical therapy and speech-language pathology services combined</a:t>
            </a:r>
          </a:p>
          <a:p>
            <a:pPr marL="1097280" lvl="1" defTabSz="685800">
              <a:spcAft>
                <a:spcPts val="1200"/>
              </a:spcAft>
            </a:pPr>
            <a:r>
              <a:rPr lang="en-US" sz="2000" dirty="0">
                <a:solidFill>
                  <a:srgbClr val="00529B"/>
                </a:solidFill>
              </a:rPr>
              <a:t>Occupational therapy services</a:t>
            </a:r>
            <a:endParaRPr lang="en-US" dirty="0"/>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89775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438" y="254714"/>
            <a:ext cx="10061124" cy="719643"/>
          </a:xfrm>
        </p:spPr>
        <p:txBody>
          <a:bodyPr>
            <a:normAutofit/>
          </a:bodyPr>
          <a:lstStyle/>
          <a:p>
            <a:pPr algn="ctr"/>
            <a:r>
              <a:rPr lang="en-US" dirty="0"/>
              <a:t>Check Your Knowledge: Question 4</a:t>
            </a:r>
          </a:p>
        </p:txBody>
      </p:sp>
      <p:sp>
        <p:nvSpPr>
          <p:cNvPr id="9" name="Content Placeholder 8"/>
          <p:cNvSpPr>
            <a:spLocks noGrp="1"/>
          </p:cNvSpPr>
          <p:nvPr>
            <p:ph type="body" sz="quarter" idx="13"/>
          </p:nvPr>
        </p:nvSpPr>
        <p:spPr>
          <a:xfrm>
            <a:off x="718704" y="1658179"/>
            <a:ext cx="10754591" cy="3100858"/>
          </a:xfrm>
        </p:spPr>
        <p:txBody>
          <a:bodyPr>
            <a:normAutofit/>
          </a:bodyPr>
          <a:lstStyle/>
          <a:p>
            <a:pPr marL="0" lvl="0" indent="0" defTabSz="685800">
              <a:lnSpc>
                <a:spcPct val="100000"/>
              </a:lnSpc>
              <a:spcBef>
                <a:spcPts val="0"/>
              </a:spcBef>
              <a:buNone/>
            </a:pPr>
            <a:r>
              <a:rPr lang="en-US" sz="2200" b="1" dirty="0">
                <a:solidFill>
                  <a:srgbClr val="00529B"/>
                </a:solidFill>
              </a:rPr>
              <a:t>What does the “An Important Message from Medicare About Your Rights” notice explain? (Select all that apply)</a:t>
            </a:r>
          </a:p>
          <a:p>
            <a:pPr marL="457200" lvl="0" indent="-457200" defTabSz="685800">
              <a:lnSpc>
                <a:spcPct val="100000"/>
              </a:lnSpc>
              <a:spcBef>
                <a:spcPts val="0"/>
              </a:spcBef>
              <a:buFont typeface="+mj-lt"/>
              <a:buAutoNum type="alphaLcPeriod"/>
            </a:pPr>
            <a:r>
              <a:rPr lang="en-US" sz="2200" dirty="0">
                <a:solidFill>
                  <a:srgbClr val="00529B"/>
                </a:solidFill>
              </a:rPr>
              <a:t>Your right to get all medically necessary hospital services </a:t>
            </a:r>
          </a:p>
          <a:p>
            <a:pPr marL="457200" lvl="0" indent="-457200" defTabSz="685800">
              <a:lnSpc>
                <a:spcPct val="100000"/>
              </a:lnSpc>
              <a:spcBef>
                <a:spcPts val="0"/>
              </a:spcBef>
              <a:buFont typeface="+mj-lt"/>
              <a:buAutoNum type="alphaLcPeriod"/>
            </a:pPr>
            <a:r>
              <a:rPr lang="en-US" sz="2200" dirty="0">
                <a:solidFill>
                  <a:srgbClr val="00529B"/>
                </a:solidFill>
              </a:rPr>
              <a:t>Your right to get services you need after you leave the hospital </a:t>
            </a:r>
          </a:p>
          <a:p>
            <a:pPr marL="457200" lvl="0" indent="-457200" defTabSz="685800">
              <a:lnSpc>
                <a:spcPct val="100000"/>
              </a:lnSpc>
              <a:spcBef>
                <a:spcPts val="0"/>
              </a:spcBef>
              <a:buFont typeface="+mj-lt"/>
              <a:buAutoNum type="alphaLcPeriod"/>
            </a:pPr>
            <a:r>
              <a:rPr lang="en-US" sz="2200" dirty="0">
                <a:solidFill>
                  <a:srgbClr val="00529B"/>
                </a:solidFill>
              </a:rPr>
              <a:t>Your right to appeal a discharge decision and the steps for appealing the decision </a:t>
            </a:r>
          </a:p>
          <a:p>
            <a:pPr marL="457200" lvl="0" indent="-457200" defTabSz="685800">
              <a:lnSpc>
                <a:spcPct val="100000"/>
              </a:lnSpc>
              <a:spcBef>
                <a:spcPts val="0"/>
              </a:spcBef>
              <a:buFont typeface="+mj-lt"/>
              <a:buAutoNum type="alphaLcPeriod"/>
            </a:pPr>
            <a:r>
              <a:rPr lang="en-US" sz="2200" dirty="0">
                <a:solidFill>
                  <a:srgbClr val="00529B"/>
                </a:solidFill>
              </a:rPr>
              <a:t>The circumstances under which you will or won’t have to pay for charges for continuing to stay in the hospital</a:t>
            </a:r>
          </a:p>
        </p:txBody>
      </p:sp>
      <p:sp>
        <p:nvSpPr>
          <p:cNvPr id="5" name="Rounded Rectangle 5" descr="Green box highlighting the correct answer as: A,B,C and D">
            <a:extLst>
              <a:ext uri="{FF2B5EF4-FFF2-40B4-BE49-F238E27FC236}">
                <a16:creationId xmlns:a16="http://schemas.microsoft.com/office/drawing/2014/main" id="{BA0D4C80-7B04-01DB-A7BA-E2BF5C41E500}"/>
              </a:ext>
            </a:extLst>
          </p:cNvPr>
          <p:cNvSpPr/>
          <p:nvPr/>
        </p:nvSpPr>
        <p:spPr>
          <a:xfrm>
            <a:off x="608274" y="2464314"/>
            <a:ext cx="7879234" cy="44301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 name="Rounded Rectangle 5">
            <a:extLst>
              <a:ext uri="{FF2B5EF4-FFF2-40B4-BE49-F238E27FC236}">
                <a16:creationId xmlns:a16="http://schemas.microsoft.com/office/drawing/2014/main" id="{7FB80BA3-FC80-39B5-1B64-1E06938229E8}"/>
              </a:ext>
              <a:ext uri="{C183D7F6-B498-43B3-948B-1728B52AA6E4}">
                <adec:decorative xmlns:adec="http://schemas.microsoft.com/office/drawing/2017/decorative" val="1"/>
              </a:ext>
            </a:extLst>
          </p:cNvPr>
          <p:cNvSpPr/>
          <p:nvPr/>
        </p:nvSpPr>
        <p:spPr>
          <a:xfrm>
            <a:off x="608273" y="2997713"/>
            <a:ext cx="8477111" cy="44301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Rounded Rectangle 5">
            <a:extLst>
              <a:ext uri="{FF2B5EF4-FFF2-40B4-BE49-F238E27FC236}">
                <a16:creationId xmlns:a16="http://schemas.microsoft.com/office/drawing/2014/main" id="{434EAE03-62C5-9B0C-582E-6AF371373160}"/>
              </a:ext>
              <a:ext uri="{C183D7F6-B498-43B3-948B-1728B52AA6E4}">
                <adec:decorative xmlns:adec="http://schemas.microsoft.com/office/drawing/2017/decorative" val="1"/>
              </a:ext>
            </a:extLst>
          </p:cNvPr>
          <p:cNvSpPr/>
          <p:nvPr/>
        </p:nvSpPr>
        <p:spPr>
          <a:xfrm>
            <a:off x="608273" y="3440723"/>
            <a:ext cx="10865022" cy="44301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 name="Rounded Rectangle 5">
            <a:extLst>
              <a:ext uri="{FF2B5EF4-FFF2-40B4-BE49-F238E27FC236}">
                <a16:creationId xmlns:a16="http://schemas.microsoft.com/office/drawing/2014/main" id="{86027482-F82B-3045-78F8-F6AFA74D8E81}"/>
              </a:ext>
              <a:ext uri="{C183D7F6-B498-43B3-948B-1728B52AA6E4}">
                <adec:decorative xmlns:adec="http://schemas.microsoft.com/office/drawing/2017/decorative" val="1"/>
              </a:ext>
            </a:extLst>
          </p:cNvPr>
          <p:cNvSpPr/>
          <p:nvPr/>
        </p:nvSpPr>
        <p:spPr>
          <a:xfrm>
            <a:off x="595223" y="3952864"/>
            <a:ext cx="10190007" cy="85136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8300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44</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n-US" b="0" i="0" u="none" strike="noStrike" kern="1200" cap="none" spc="0" normalizeH="0" baseline="0" noProof="0">
                <a:ln>
                  <a:noFill/>
                </a:ln>
                <a:effectLst/>
                <a:uLnTx/>
                <a:uFillTx/>
                <a:latin typeface="Arial"/>
                <a:cs typeface="Arial"/>
              </a:rPr>
              <a:t>Medicare Rights </a:t>
            </a:r>
            <a:r>
              <a:rPr lang="en-US">
                <a:latin typeface="Arial"/>
                <a:cs typeface="Arial"/>
              </a:rPr>
              <a:t>&amp; </a:t>
            </a:r>
            <a:r>
              <a:rPr kumimoji="0" lang="en-US" b="0" i="0" u="none" strike="noStrike" kern="1200" cap="none" spc="0" normalizeH="0" baseline="0" noProof="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March 2024</a:t>
            </a:r>
          </a:p>
        </p:txBody>
      </p:sp>
    </p:spTree>
    <p:custDataLst>
      <p:tags r:id="rId1"/>
    </p:custDataLst>
    <p:extLst>
      <p:ext uri="{BB962C8B-B14F-4D97-AF65-F5344CB8AC3E}">
        <p14:creationId xmlns:p14="http://schemas.microsoft.com/office/powerpoint/2010/main" val="11119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F076-50E4-65C0-8271-92EBA581A860}"/>
              </a:ext>
            </a:extLst>
          </p:cNvPr>
          <p:cNvSpPr>
            <a:spLocks noGrp="1"/>
          </p:cNvSpPr>
          <p:nvPr>
            <p:ph type="title"/>
          </p:nvPr>
        </p:nvSpPr>
        <p:spPr>
          <a:xfrm>
            <a:off x="4257041" y="2364480"/>
            <a:ext cx="7934959" cy="3089407"/>
          </a:xfrm>
        </p:spPr>
        <p:txBody>
          <a:bodyPr>
            <a:normAutofit/>
          </a:bodyPr>
          <a:lstStyle/>
          <a:p>
            <a:pPr>
              <a:lnSpc>
                <a:spcPct val="100000"/>
              </a:lnSpc>
              <a:spcBef>
                <a:spcPts val="600"/>
              </a:spcBef>
              <a:spcAft>
                <a:spcPts val="1800"/>
              </a:spcAft>
            </a:pPr>
            <a:r>
              <a:rPr lang="en-US" dirty="0"/>
              <a:t>Lesson 4</a:t>
            </a:r>
            <a:br>
              <a:rPr lang="en-US" dirty="0"/>
            </a:br>
            <a:r>
              <a:rPr lang="en-US" dirty="0"/>
              <a:t>Medicare Privacy Practices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Lesson 4 Objectives </a:t>
            </a:r>
          </a:p>
        </p:txBody>
      </p:sp>
      <p:sp>
        <p:nvSpPr>
          <p:cNvPr id="2" name="Content Placeholder 1">
            <a:extLst>
              <a:ext uri="{FF2B5EF4-FFF2-40B4-BE49-F238E27FC236}">
                <a16:creationId xmlns:a16="http://schemas.microsoft.com/office/drawing/2014/main" id="{7FDF74E9-B76B-73C8-2A47-314D9485EBB9}"/>
              </a:ext>
            </a:extLst>
          </p:cNvPr>
          <p:cNvSpPr>
            <a:spLocks noGrp="1"/>
          </p:cNvSpPr>
          <p:nvPr>
            <p:ph sz="half" idx="1"/>
          </p:nvPr>
        </p:nvSpPr>
        <p:spPr>
          <a:xfrm>
            <a:off x="838200" y="1599155"/>
            <a:ext cx="10446239" cy="4757195"/>
          </a:xfrm>
        </p:spPr>
        <p:txBody>
          <a:bodyPr>
            <a:normAutofit/>
          </a:bodyPr>
          <a:lstStyle/>
          <a:p>
            <a:pPr marL="0" indent="0">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a:r>
              <a:rPr lang="en-US" sz="2400" dirty="0">
                <a:solidFill>
                  <a:srgbClr val="00529B"/>
                </a:solidFill>
                <a:latin typeface="Arial"/>
                <a:cs typeface="Arial"/>
              </a:rPr>
              <a:t>Describe ways Medicare is required to protect your personal medical information</a:t>
            </a:r>
          </a:p>
          <a:p>
            <a:pPr marL="548640"/>
            <a:r>
              <a:rPr lang="en-US" sz="2400" dirty="0">
                <a:solidFill>
                  <a:srgbClr val="00529B"/>
                </a:solidFill>
                <a:latin typeface="Arial"/>
                <a:cs typeface="Arial"/>
              </a:rPr>
              <a:t>Identify required Medicare notices and disclosures about your personal medical information</a:t>
            </a:r>
          </a:p>
          <a:p>
            <a:pPr marL="548640"/>
            <a:r>
              <a:rPr lang="en-US" sz="2400" dirty="0">
                <a:solidFill>
                  <a:srgbClr val="00529B"/>
                </a:solidFill>
                <a:latin typeface="Arial"/>
                <a:cs typeface="Arial"/>
              </a:rPr>
              <a:t>Explain what to do if you believe Medicare has violated your privacy rights</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46</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68620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dirty="0"/>
              <a:t>“Notice of Privacy Practices”</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4294967295"/>
          </p:nvPr>
        </p:nvSpPr>
        <p:spPr>
          <a:xfrm>
            <a:off x="301131" y="1367396"/>
            <a:ext cx="6317383" cy="4756150"/>
          </a:xfrm>
        </p:spPr>
        <p:txBody>
          <a:bodyPr>
            <a:noAutofit/>
          </a:bodyPr>
          <a:lstStyle/>
          <a:p>
            <a:pPr lvl="0" indent="-274320" defTabSz="685800">
              <a:lnSpc>
                <a:spcPct val="100000"/>
              </a:lnSpc>
              <a:spcBef>
                <a:spcPts val="0"/>
              </a:spcBef>
              <a:spcAft>
                <a:spcPts val="1200"/>
              </a:spcAft>
            </a:pPr>
            <a:r>
              <a:rPr lang="en-US" dirty="0">
                <a:solidFill>
                  <a:srgbClr val="00529B"/>
                </a:solidFill>
              </a:rPr>
              <a:t>Describes how Medicare uses and gives out your personal medical information</a:t>
            </a:r>
          </a:p>
          <a:p>
            <a:pPr lvl="0" indent="-274320" defTabSz="685800">
              <a:lnSpc>
                <a:spcPct val="100000"/>
              </a:lnSpc>
              <a:spcBef>
                <a:spcPts val="0"/>
              </a:spcBef>
              <a:spcAft>
                <a:spcPts val="1200"/>
              </a:spcAft>
            </a:pPr>
            <a:r>
              <a:rPr lang="en-US" dirty="0">
                <a:solidFill>
                  <a:srgbClr val="00529B"/>
                </a:solidFill>
              </a:rPr>
              <a:t>Describes your rights and how you can exercise them</a:t>
            </a:r>
          </a:p>
          <a:p>
            <a:pPr lvl="0" indent="-274320" defTabSz="685800">
              <a:lnSpc>
                <a:spcPct val="100000"/>
              </a:lnSpc>
              <a:spcBef>
                <a:spcPts val="0"/>
              </a:spcBef>
              <a:spcAft>
                <a:spcPts val="1200"/>
              </a:spcAft>
            </a:pPr>
            <a:r>
              <a:rPr lang="en-US" dirty="0">
                <a:solidFill>
                  <a:srgbClr val="00529B"/>
                </a:solidFill>
              </a:rPr>
              <a:t>Published annually in the “Medicare &amp; You” handbook and on </a:t>
            </a:r>
            <a:r>
              <a:rPr lang="en-US" u="sng" dirty="0">
                <a:solidFill>
                  <a:srgbClr val="00529B"/>
                </a:solidFill>
                <a:hlinkClick r:id="rId4">
                  <a:extLst>
                    <a:ext uri="{A12FA001-AC4F-418D-AE19-62706E023703}">
                      <ahyp:hlinkClr xmlns:ahyp="http://schemas.microsoft.com/office/drawing/2018/hyperlinkcolor" val="tx"/>
                    </a:ext>
                  </a:extLst>
                </a:hlinkClick>
              </a:rPr>
              <a:t>Medicare.gov</a:t>
            </a:r>
            <a:endParaRPr lang="en-US" u="sng" dirty="0">
              <a:solidFill>
                <a:srgbClr val="00529B"/>
              </a:solidFill>
            </a:endParaRPr>
          </a:p>
          <a:p>
            <a:pPr lvl="0" indent="-274320" defTabSz="685800">
              <a:lnSpc>
                <a:spcPct val="100000"/>
              </a:lnSpc>
              <a:spcBef>
                <a:spcPts val="0"/>
              </a:spcBef>
              <a:spcAft>
                <a:spcPts val="1200"/>
              </a:spcAft>
            </a:pPr>
            <a:r>
              <a:rPr lang="en-US" dirty="0">
                <a:solidFill>
                  <a:srgbClr val="00529B"/>
                </a:solidFill>
              </a:rPr>
              <a:t>For more information, call</a:t>
            </a:r>
            <a:br>
              <a:rPr lang="en-US" dirty="0">
                <a:solidFill>
                  <a:srgbClr val="00529B"/>
                </a:solidFill>
              </a:rPr>
            </a:br>
            <a:r>
              <a:rPr lang="en-US" dirty="0">
                <a:solidFill>
                  <a:srgbClr val="00529B"/>
                </a:solidFill>
              </a:rPr>
              <a:t>1-800-MEDICARE (1-800-633-4227) </a:t>
            </a:r>
            <a:br>
              <a:rPr lang="en-US" dirty="0">
                <a:solidFill>
                  <a:srgbClr val="00529B"/>
                </a:solidFill>
              </a:rPr>
            </a:br>
            <a:r>
              <a:rPr lang="en-US" dirty="0">
                <a:solidFill>
                  <a:srgbClr val="00529B"/>
                </a:solidFill>
              </a:rPr>
              <a:t>(TTY: 1-877-486-2048)</a:t>
            </a:r>
          </a:p>
        </p:txBody>
      </p:sp>
      <p:pic>
        <p:nvPicPr>
          <p:cNvPr id="6" name="Picture 5" descr="Screenshot of the Notice of Denial of Medicare Part D Prescription Drug Coverage">
            <a:extLst>
              <a:ext uri="{FF2B5EF4-FFF2-40B4-BE49-F238E27FC236}">
                <a16:creationId xmlns:a16="http://schemas.microsoft.com/office/drawing/2014/main" id="{FAC03A64-A99E-4D34-B171-D3593546AA4D}"/>
              </a:ext>
            </a:extLst>
          </p:cNvPr>
          <p:cNvPicPr>
            <a:picLocks noChangeAspect="1"/>
          </p:cNvPicPr>
          <p:nvPr/>
        </p:nvPicPr>
        <p:blipFill>
          <a:blip r:embed="rId5"/>
          <a:stretch>
            <a:fillRect/>
          </a:stretch>
        </p:blipFill>
        <p:spPr>
          <a:xfrm>
            <a:off x="8153401" y="1768967"/>
            <a:ext cx="3737468" cy="4714033"/>
          </a:xfrm>
          <a:prstGeom prst="rect">
            <a:avLst/>
          </a:prstGeom>
          <a:ln w="28575">
            <a:solidFill>
              <a:srgbClr val="FEC736"/>
            </a:solidFill>
          </a:ln>
        </p:spPr>
      </p:pic>
      <p:pic>
        <p:nvPicPr>
          <p:cNvPr id="9" name="Picture 8" descr="Screenshot from the Medicare.gov website of the Notice of Privacy Practices for Original Medicare">
            <a:extLst>
              <a:ext uri="{FF2B5EF4-FFF2-40B4-BE49-F238E27FC236}">
                <a16:creationId xmlns:a16="http://schemas.microsoft.com/office/drawing/2014/main" id="{DA0FBD9E-AA9A-4999-94EA-07AD5E96C1AE}"/>
              </a:ext>
            </a:extLst>
          </p:cNvPr>
          <p:cNvPicPr>
            <a:picLocks noChangeAspect="1"/>
          </p:cNvPicPr>
          <p:nvPr/>
        </p:nvPicPr>
        <p:blipFill>
          <a:blip r:embed="rId6"/>
          <a:stretch>
            <a:fillRect/>
          </a:stretch>
        </p:blipFill>
        <p:spPr>
          <a:xfrm>
            <a:off x="6618515" y="1228725"/>
            <a:ext cx="3922270" cy="4714033"/>
          </a:xfrm>
          <a:prstGeom prst="rect">
            <a:avLst/>
          </a:prstGeom>
          <a:ln w="28575">
            <a:solidFill>
              <a:srgbClr val="FEC736"/>
            </a:solidFill>
          </a:ln>
        </p:spPr>
      </p:pic>
      <p:sp>
        <p:nvSpPr>
          <p:cNvPr id="18" name="Slide Number Placeholder 5">
            <a:extLst>
              <a:ext uri="{FF2B5EF4-FFF2-40B4-BE49-F238E27FC236}">
                <a16:creationId xmlns:a16="http://schemas.microsoft.com/office/drawing/2014/main" id="{3EA47C21-4EF7-4EE9-9F6B-85D79B10971C}"/>
              </a:ext>
            </a:extLst>
          </p:cNvPr>
          <p:cNvSpPr>
            <a:spLocks noGrp="1"/>
          </p:cNvSpPr>
          <p:nvPr>
            <p:ph type="sldNum" sz="quarter" idx="12"/>
          </p:nvPr>
        </p:nvSpPr>
        <p:spPr>
          <a:xfrm>
            <a:off x="8610600" y="648300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47</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a:xfrm>
            <a:off x="4038600" y="6483000"/>
            <a:ext cx="4114800" cy="365125"/>
          </a:xfrm>
        </p:spPr>
        <p:txBody>
          <a:bodyPr/>
          <a:lstStyle/>
          <a:p>
            <a:r>
              <a:rPr lang="en-US">
                <a:latin typeface="Arial"/>
                <a:cs typeface="Arial"/>
              </a:rPr>
              <a:t>Medicare Rights &amp; Protections</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a:xfrm>
            <a:off x="838200" y="6483000"/>
            <a:ext cx="2743200" cy="365125"/>
          </a:xfrm>
        </p:spPr>
        <p:txBody>
          <a:bodyPr/>
          <a:lstStyle/>
          <a:p>
            <a:r>
              <a:rPr lang="en-US"/>
              <a:t>March 2024</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Personal Medical Information Privacy Rights</a:t>
            </a:r>
          </a:p>
        </p:txBody>
      </p:sp>
      <p:sp>
        <p:nvSpPr>
          <p:cNvPr id="5" name="Content Placeholder 4"/>
          <p:cNvSpPr>
            <a:spLocks noGrp="1"/>
          </p:cNvSpPr>
          <p:nvPr>
            <p:ph type="body" sz="quarter" idx="13"/>
          </p:nvPr>
        </p:nvSpPr>
        <p:spPr>
          <a:xfrm>
            <a:off x="1357085" y="1930362"/>
            <a:ext cx="4726102" cy="4123471"/>
          </a:xfrm>
        </p:spPr>
        <p:txBody>
          <a:bodyPr>
            <a:noAutofit/>
          </a:bodyPr>
          <a:lstStyle/>
          <a:p>
            <a:pPr marL="0" indent="0" defTabSz="685800">
              <a:spcAft>
                <a:spcPts val="600"/>
              </a:spcAft>
              <a:buClr>
                <a:srgbClr val="00529B"/>
              </a:buClr>
              <a:buNone/>
            </a:pPr>
            <a:r>
              <a:rPr lang="en-US" sz="2400" b="1" dirty="0">
                <a:solidFill>
                  <a:srgbClr val="00529B"/>
                </a:solidFill>
              </a:rPr>
              <a:t>Get:</a:t>
            </a:r>
            <a:endParaRPr lang="en-US" dirty="0"/>
          </a:p>
          <a:p>
            <a:pPr marL="548640" lvl="1" defTabSz="685800">
              <a:buFont typeface="Wingdings" panose="05000000000000000000" pitchFamily="2" charset="2"/>
              <a:buChar char="§"/>
            </a:pPr>
            <a:r>
              <a:rPr lang="en-US" dirty="0">
                <a:solidFill>
                  <a:srgbClr val="00529B"/>
                </a:solidFill>
              </a:rPr>
              <a:t>A copy of the information Medicare has about you</a:t>
            </a:r>
          </a:p>
          <a:p>
            <a:pPr marL="548640" lvl="1" defTabSz="685800">
              <a:buFont typeface="Wingdings" panose="020B0604020202020204" pitchFamily="34" charset="0"/>
              <a:buChar char="§"/>
            </a:pPr>
            <a:r>
              <a:rPr lang="en-US" dirty="0">
                <a:solidFill>
                  <a:srgbClr val="00529B"/>
                </a:solidFill>
              </a:rPr>
              <a:t>A list of people who get your information from Medicare</a:t>
            </a:r>
          </a:p>
          <a:p>
            <a:pPr marL="548640" lvl="1" defTabSz="685800">
              <a:buFont typeface="Wingdings" panose="020B0604020202020204" pitchFamily="34" charset="0"/>
              <a:buChar char="§"/>
            </a:pPr>
            <a:r>
              <a:rPr lang="en-US" dirty="0">
                <a:solidFill>
                  <a:srgbClr val="00529B"/>
                </a:solidFill>
              </a:rPr>
              <a:t>A letter (“breach notification”) that tells you about the likely risk to the privacy of your information</a:t>
            </a:r>
          </a:p>
          <a:p>
            <a:pPr marL="548640" lvl="1" defTabSz="685800">
              <a:buFont typeface="Wingdings" panose="020B0604020202020204" pitchFamily="34" charset="0"/>
              <a:buChar char="§"/>
            </a:pPr>
            <a:r>
              <a:rPr lang="en-US" dirty="0">
                <a:solidFill>
                  <a:srgbClr val="00529B"/>
                </a:solidFill>
              </a:rPr>
              <a:t>A separate paper copy of the “Notice of Privacy Practices”</a:t>
            </a:r>
          </a:p>
        </p:txBody>
      </p:sp>
      <p:sp>
        <p:nvSpPr>
          <p:cNvPr id="12" name="Text Placeholder 11">
            <a:extLst>
              <a:ext uri="{FF2B5EF4-FFF2-40B4-BE49-F238E27FC236}">
                <a16:creationId xmlns:a16="http://schemas.microsoft.com/office/drawing/2014/main" id="{0055AF16-3629-5C7C-4070-5A0D2B182A9F}"/>
              </a:ext>
            </a:extLst>
          </p:cNvPr>
          <p:cNvSpPr>
            <a:spLocks noGrp="1"/>
          </p:cNvSpPr>
          <p:nvPr>
            <p:ph type="body" sz="quarter" idx="15"/>
          </p:nvPr>
        </p:nvSpPr>
        <p:spPr>
          <a:xfrm>
            <a:off x="6121403" y="1579474"/>
            <a:ext cx="5239656" cy="1987129"/>
          </a:xfrm>
        </p:spPr>
        <p:txBody>
          <a:bodyPr/>
          <a:lstStyle/>
          <a:p>
            <a:pPr marL="0" indent="0" defTabSz="685800">
              <a:lnSpc>
                <a:spcPct val="100000"/>
              </a:lnSpc>
              <a:spcAft>
                <a:spcPts val="600"/>
              </a:spcAft>
              <a:buNone/>
            </a:pPr>
            <a:r>
              <a:rPr lang="en-US" sz="2400" b="1" dirty="0">
                <a:solidFill>
                  <a:srgbClr val="00529B"/>
                </a:solidFill>
              </a:rPr>
              <a:t>Ask Medicare to:</a:t>
            </a:r>
          </a:p>
          <a:p>
            <a:pPr marL="548640" lvl="1" indent="-274320" defTabSz="685800">
              <a:lnSpc>
                <a:spcPct val="100000"/>
              </a:lnSpc>
              <a:buFont typeface="Wingdings" panose="05000000000000000000" pitchFamily="2" charset="2"/>
              <a:buChar char="§"/>
            </a:pPr>
            <a:r>
              <a:rPr lang="en-US" sz="2000" dirty="0">
                <a:solidFill>
                  <a:srgbClr val="00529B"/>
                </a:solidFill>
              </a:rPr>
              <a:t>Communicate with you in a different manner or at a different place</a:t>
            </a:r>
          </a:p>
          <a:p>
            <a:pPr marL="548640" lvl="1" indent="-274320" defTabSz="685800">
              <a:lnSpc>
                <a:spcPct val="100000"/>
              </a:lnSpc>
              <a:buFont typeface="Wingdings" panose="05000000000000000000" pitchFamily="2" charset="2"/>
              <a:buChar char="§"/>
            </a:pPr>
            <a:r>
              <a:rPr lang="en-US" sz="2000" dirty="0">
                <a:solidFill>
                  <a:srgbClr val="00529B"/>
                </a:solidFill>
              </a:rPr>
              <a:t>Limit how your information is used and given out to pay your claims </a:t>
            </a:r>
          </a:p>
          <a:p>
            <a:endParaRPr lang="en-US" dirty="0"/>
          </a:p>
        </p:txBody>
      </p:sp>
      <p:sp>
        <p:nvSpPr>
          <p:cNvPr id="14" name="Text Placeholder 13">
            <a:extLst>
              <a:ext uri="{FF2B5EF4-FFF2-40B4-BE49-F238E27FC236}">
                <a16:creationId xmlns:a16="http://schemas.microsoft.com/office/drawing/2014/main" id="{9790B8A9-0F35-1703-55CB-F6BBD8D5D4B4}"/>
              </a:ext>
            </a:extLst>
          </p:cNvPr>
          <p:cNvSpPr>
            <a:spLocks noGrp="1"/>
          </p:cNvSpPr>
          <p:nvPr>
            <p:ph type="body" sz="quarter" idx="16"/>
          </p:nvPr>
        </p:nvSpPr>
        <p:spPr>
          <a:xfrm>
            <a:off x="6128660" y="3769361"/>
            <a:ext cx="5232398" cy="2298357"/>
          </a:xfrm>
        </p:spPr>
        <p:txBody>
          <a:bodyPr/>
          <a:lstStyle/>
          <a:p>
            <a:pPr marL="0" indent="0" defTabSz="685800">
              <a:lnSpc>
                <a:spcPct val="100000"/>
              </a:lnSpc>
              <a:spcBef>
                <a:spcPts val="0"/>
              </a:spcBef>
              <a:spcAft>
                <a:spcPts val="600"/>
              </a:spcAft>
              <a:buNone/>
            </a:pPr>
            <a:r>
              <a:rPr lang="en-US" sz="2400" b="1" dirty="0">
                <a:solidFill>
                  <a:srgbClr val="00529B"/>
                </a:solidFill>
              </a:rPr>
              <a:t>And:</a:t>
            </a:r>
          </a:p>
          <a:p>
            <a:pPr marL="548640" lvl="1" indent="-274320" defTabSz="685800">
              <a:lnSpc>
                <a:spcPct val="100000"/>
              </a:lnSpc>
              <a:spcBef>
                <a:spcPts val="0"/>
              </a:spcBef>
              <a:spcAft>
                <a:spcPts val="600"/>
              </a:spcAft>
              <a:buFont typeface="Wingdings" panose="05000000000000000000" pitchFamily="2" charset="2"/>
              <a:buChar char="§"/>
            </a:pPr>
            <a:r>
              <a:rPr lang="en-US" sz="2000" dirty="0">
                <a:solidFill>
                  <a:srgbClr val="00529B"/>
                </a:solidFill>
              </a:rPr>
              <a:t>Change your information if you think it’s wrong or incomplete</a:t>
            </a:r>
          </a:p>
          <a:p>
            <a:pPr marL="548640" lvl="1" indent="-274320" defTabSz="685800">
              <a:lnSpc>
                <a:spcPct val="100000"/>
              </a:lnSpc>
              <a:spcBef>
                <a:spcPts val="0"/>
              </a:spcBef>
              <a:spcAft>
                <a:spcPts val="600"/>
              </a:spcAft>
              <a:buFont typeface="Wingdings" panose="05000000000000000000" pitchFamily="2" charset="2"/>
              <a:buChar char="§"/>
            </a:pPr>
            <a:r>
              <a:rPr lang="en-US" sz="2000" dirty="0">
                <a:solidFill>
                  <a:srgbClr val="00529B"/>
                </a:solidFill>
              </a:rPr>
              <a:t>Speak to a Customer Service Representative about Medicare’s privacy notice</a:t>
            </a:r>
          </a:p>
          <a:p>
            <a:pPr marL="0" indent="0">
              <a:buNone/>
            </a:pPr>
            <a:endParaRPr lang="en-US" dirty="0"/>
          </a:p>
        </p:txBody>
      </p:sp>
      <p:sp>
        <p:nvSpPr>
          <p:cNvPr id="6" name="Rectangle: Rounded Corners 5">
            <a:extLst>
              <a:ext uri="{FF2B5EF4-FFF2-40B4-BE49-F238E27FC236}">
                <a16:creationId xmlns:a16="http://schemas.microsoft.com/office/drawing/2014/main" id="{A5F3AC9C-E9CD-4D1A-992F-C5741303382A}"/>
              </a:ext>
              <a:ext uri="{C183D7F6-B498-43B3-948B-1728B52AA6E4}">
                <adec:decorative xmlns:adec="http://schemas.microsoft.com/office/drawing/2017/decorative" val="1"/>
              </a:ext>
            </a:extLst>
          </p:cNvPr>
          <p:cNvSpPr/>
          <p:nvPr/>
        </p:nvSpPr>
        <p:spPr>
          <a:xfrm>
            <a:off x="1364343" y="1379486"/>
            <a:ext cx="9989457" cy="4674347"/>
          </a:xfrm>
          <a:prstGeom prst="roundRect">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3A050D8-93F8-4B67-BE92-96E3F57EC5B1}"/>
              </a:ext>
              <a:ext uri="{C183D7F6-B498-43B3-948B-1728B52AA6E4}">
                <adec:decorative xmlns:adec="http://schemas.microsoft.com/office/drawing/2017/decorative" val="1"/>
              </a:ext>
            </a:extLst>
          </p:cNvPr>
          <p:cNvCxnSpPr>
            <a:cxnSpLocks/>
          </p:cNvCxnSpPr>
          <p:nvPr/>
        </p:nvCxnSpPr>
        <p:spPr>
          <a:xfrm flipH="1">
            <a:off x="6121402" y="1393371"/>
            <a:ext cx="7258" cy="4660463"/>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2911B8-F437-46E9-9ED5-45241B3467BC}"/>
              </a:ext>
              <a:ext uri="{C183D7F6-B498-43B3-948B-1728B52AA6E4}">
                <adec:decorative xmlns:adec="http://schemas.microsoft.com/office/drawing/2017/decorative" val="1"/>
              </a:ext>
            </a:extLst>
          </p:cNvPr>
          <p:cNvCxnSpPr>
            <a:cxnSpLocks/>
          </p:cNvCxnSpPr>
          <p:nvPr/>
        </p:nvCxnSpPr>
        <p:spPr>
          <a:xfrm flipV="1">
            <a:off x="6128660" y="3580488"/>
            <a:ext cx="5232398" cy="29028"/>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AFCC0A2E-86E7-4494-89CB-E5CB89DBDE0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48</a:t>
            </a:fld>
            <a:endParaRPr lang="en-US"/>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p:txBody>
          <a:bodyPr/>
          <a:lstStyle/>
          <a:p>
            <a:r>
              <a:rPr lang="en-US">
                <a:latin typeface="Arial"/>
                <a:cs typeface="Arial"/>
              </a:rPr>
              <a:t>Medicare Rights &amp; Protections</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42271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build="p"/>
      <p:bldP spid="14" grpId="0" build="p"/>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If Privacy Rights Are Violated</a:t>
            </a:r>
          </a:p>
        </p:txBody>
      </p:sp>
      <p:sp>
        <p:nvSpPr>
          <p:cNvPr id="2" name="Content Placeholder 1">
            <a:extLst>
              <a:ext uri="{FF2B5EF4-FFF2-40B4-BE49-F238E27FC236}">
                <a16:creationId xmlns:a16="http://schemas.microsoft.com/office/drawing/2014/main" id="{73831D23-C793-187A-8D25-BBE7B273DB1D}"/>
              </a:ext>
            </a:extLst>
          </p:cNvPr>
          <p:cNvSpPr>
            <a:spLocks noGrp="1"/>
          </p:cNvSpPr>
          <p:nvPr>
            <p:ph sz="quarter" idx="13"/>
          </p:nvPr>
        </p:nvSpPr>
        <p:spPr>
          <a:xfrm>
            <a:off x="1219889" y="1127125"/>
            <a:ext cx="10133911" cy="2204388"/>
          </a:xfrm>
        </p:spPr>
        <p:txBody>
          <a:bodyPr>
            <a:noAutofit/>
          </a:bodyPr>
          <a:lstStyle/>
          <a:p>
            <a:pPr marL="548640" defTabSz="685800"/>
            <a:r>
              <a:rPr lang="en-US" sz="2200" dirty="0">
                <a:solidFill>
                  <a:srgbClr val="00529B"/>
                </a:solidFill>
              </a:rPr>
              <a:t>Medicare, Medicaid, and the military and veterans health care programs are covered by the Health Insurance Portability and Accountability Act (HIPAA) </a:t>
            </a:r>
          </a:p>
          <a:p>
            <a:pPr marL="548640" defTabSz="685800"/>
            <a:r>
              <a:rPr lang="en-US" sz="2200" dirty="0">
                <a:solidFill>
                  <a:srgbClr val="00529B"/>
                </a:solidFill>
              </a:rPr>
              <a:t>You may file a complaint in writing by email or mail, or via the Office of Civil Rights (OCR) Complaint Portal</a:t>
            </a:r>
          </a:p>
          <a:p>
            <a:pPr marL="548640" defTabSz="685800"/>
            <a:r>
              <a:rPr lang="en-US" sz="2200" dirty="0">
                <a:solidFill>
                  <a:srgbClr val="00529B"/>
                </a:solidFill>
              </a:rPr>
              <a:t>Filing a complaint won’t affect your Medicare benefits</a:t>
            </a:r>
          </a:p>
        </p:txBody>
      </p:sp>
      <p:sp>
        <p:nvSpPr>
          <p:cNvPr id="14" name="Text Placeholder 13">
            <a:extLst>
              <a:ext uri="{FF2B5EF4-FFF2-40B4-BE49-F238E27FC236}">
                <a16:creationId xmlns:a16="http://schemas.microsoft.com/office/drawing/2014/main" id="{CFD8CB09-15AD-8977-123D-1873EF1D63D3}"/>
              </a:ext>
            </a:extLst>
          </p:cNvPr>
          <p:cNvSpPr>
            <a:spLocks noGrp="1"/>
          </p:cNvSpPr>
          <p:nvPr>
            <p:ph type="body" sz="quarter" idx="14"/>
          </p:nvPr>
        </p:nvSpPr>
        <p:spPr>
          <a:xfrm>
            <a:off x="1219889" y="5468458"/>
            <a:ext cx="2871929" cy="524833"/>
          </a:xfrm>
        </p:spPr>
        <p:txBody>
          <a:bodyPr/>
          <a:lstStyle/>
          <a:p>
            <a:pPr marL="0" indent="0">
              <a:buNone/>
            </a:pPr>
            <a:r>
              <a:rPr lang="en-US" u="sng" dirty="0">
                <a:solidFill>
                  <a:srgbClr val="00529B"/>
                </a:solidFill>
                <a:hlinkClick r:id="rId4">
                  <a:extLst>
                    <a:ext uri="{A12FA001-AC4F-418D-AE19-62706E023703}">
                      <ahyp:hlinkClr xmlns:ahyp="http://schemas.microsoft.com/office/drawing/2018/hyperlinkcolor" val="tx"/>
                    </a:ext>
                  </a:extLst>
                </a:hlinkClick>
              </a:rPr>
              <a:t>OCRComplaint@hhs.gov</a:t>
            </a:r>
            <a:endParaRPr lang="en-US" dirty="0"/>
          </a:p>
        </p:txBody>
      </p:sp>
      <p:pic>
        <p:nvPicPr>
          <p:cNvPr id="8" name="Picture 7">
            <a:extLst>
              <a:ext uri="{FF2B5EF4-FFF2-40B4-BE49-F238E27FC236}">
                <a16:creationId xmlns:a16="http://schemas.microsoft.com/office/drawing/2014/main" id="{D43832D6-704A-AE3C-9A4A-ED49AE60617F}"/>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1208" t="14088" r="11783" b="15388"/>
          <a:stretch/>
        </p:blipFill>
        <p:spPr>
          <a:xfrm>
            <a:off x="1528548" y="3663707"/>
            <a:ext cx="1981217" cy="1814399"/>
          </a:xfrm>
          <a:prstGeom prst="rect">
            <a:avLst/>
          </a:prstGeom>
        </p:spPr>
      </p:pic>
      <p:sp>
        <p:nvSpPr>
          <p:cNvPr id="15" name="Text Placeholder 14">
            <a:extLst>
              <a:ext uri="{FF2B5EF4-FFF2-40B4-BE49-F238E27FC236}">
                <a16:creationId xmlns:a16="http://schemas.microsoft.com/office/drawing/2014/main" id="{66C4F53F-2969-7E78-E799-839033CB994E}"/>
              </a:ext>
            </a:extLst>
          </p:cNvPr>
          <p:cNvSpPr>
            <a:spLocks noGrp="1"/>
          </p:cNvSpPr>
          <p:nvPr>
            <p:ph type="body" sz="quarter" idx="15"/>
          </p:nvPr>
        </p:nvSpPr>
        <p:spPr>
          <a:xfrm>
            <a:off x="4413645" y="4960212"/>
            <a:ext cx="3817340" cy="1778000"/>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Centralized Case Management Operations</a:t>
            </a:r>
            <a:b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U.S. Department of Health &amp; Human Services</a:t>
            </a:r>
            <a:b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200 Independence Avenue, S.W.</a:t>
            </a:r>
            <a:b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Room 509F HHH Bldg.</a:t>
            </a:r>
            <a:b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Washington, D.C. 20201</a:t>
            </a:r>
            <a:endParaRPr lang="en-US" dirty="0"/>
          </a:p>
        </p:txBody>
      </p:sp>
      <p:pic>
        <p:nvPicPr>
          <p:cNvPr id="10" name="Picture 9">
            <a:extLst>
              <a:ext uri="{FF2B5EF4-FFF2-40B4-BE49-F238E27FC236}">
                <a16:creationId xmlns:a16="http://schemas.microsoft.com/office/drawing/2014/main" id="{191F3923-B7B0-3F53-0379-BEAA2482F0F8}"/>
              </a:ext>
              <a:ext uri="{C183D7F6-B498-43B3-948B-1728B52AA6E4}">
                <adec:decorative xmlns:adec="http://schemas.microsoft.com/office/drawing/2017/decorative" val="1"/>
              </a:ext>
            </a:extLst>
          </p:cNvPr>
          <p:cNvPicPr>
            <a:picLocks noChangeAspect="1"/>
          </p:cNvPicPr>
          <p:nvPr/>
        </p:nvPicPr>
        <p:blipFill rotWithShape="1">
          <a:blip r:embed="rId7"/>
          <a:srcRect l="6894" t="52530" r="51499" b="8273"/>
          <a:stretch/>
        </p:blipFill>
        <p:spPr>
          <a:xfrm>
            <a:off x="5404017" y="3377177"/>
            <a:ext cx="1698290" cy="1599933"/>
          </a:xfrm>
          <a:prstGeom prst="rect">
            <a:avLst/>
          </a:prstGeom>
        </p:spPr>
      </p:pic>
      <p:sp>
        <p:nvSpPr>
          <p:cNvPr id="16" name="Text Placeholder 15">
            <a:extLst>
              <a:ext uri="{FF2B5EF4-FFF2-40B4-BE49-F238E27FC236}">
                <a16:creationId xmlns:a16="http://schemas.microsoft.com/office/drawing/2014/main" id="{B3A591BB-73C9-B52F-FD05-CB0DD61E18B9}"/>
              </a:ext>
            </a:extLst>
          </p:cNvPr>
          <p:cNvSpPr>
            <a:spLocks noGrp="1"/>
          </p:cNvSpPr>
          <p:nvPr>
            <p:ph type="body" sz="quarter" idx="16"/>
          </p:nvPr>
        </p:nvSpPr>
        <p:spPr>
          <a:xfrm>
            <a:off x="8874638" y="5478106"/>
            <a:ext cx="2357242" cy="513136"/>
          </a:xfrm>
        </p:spPr>
        <p:txBody>
          <a:bodyPr/>
          <a:lstStyle/>
          <a:p>
            <a:pPr marL="0" indent="0">
              <a:buNone/>
            </a:pPr>
            <a:r>
              <a:rPr lang="en-US" sz="1800" dirty="0">
                <a:solidFill>
                  <a:srgbClr val="00529B"/>
                </a:solidFill>
                <a:hlinkClick r:id="rId8">
                  <a:extLst>
                    <a:ext uri="{A12FA001-AC4F-418D-AE19-62706E023703}">
                      <ahyp:hlinkClr xmlns:ahyp="http://schemas.microsoft.com/office/drawing/2018/hyperlinkcolor" val="tx"/>
                    </a:ext>
                  </a:extLst>
                </a:hlinkClick>
              </a:rPr>
              <a:t>ocrportal.HHS.gov</a:t>
            </a:r>
            <a:endParaRPr lang="en-US" sz="1800" u="sng" dirty="0">
              <a:solidFill>
                <a:srgbClr val="00529B"/>
              </a:solidFill>
            </a:endParaRPr>
          </a:p>
        </p:txBody>
      </p:sp>
      <p:pic>
        <p:nvPicPr>
          <p:cNvPr id="12" name="Picture 11">
            <a:extLst>
              <a:ext uri="{FF2B5EF4-FFF2-40B4-BE49-F238E27FC236}">
                <a16:creationId xmlns:a16="http://schemas.microsoft.com/office/drawing/2014/main" id="{CBAD7F64-CBA6-3F6C-807A-08E490A633E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996558" y="3896185"/>
            <a:ext cx="1937390" cy="1446550"/>
          </a:xfrm>
          <a:prstGeom prst="rect">
            <a:avLst/>
          </a:prstGeom>
        </p:spPr>
      </p:pic>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49</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62309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25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25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par>
                          <p:cTn id="15" fill="hold">
                            <p:stCondLst>
                              <p:cond delay="25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250"/>
                                  </p:stCondLst>
                                  <p:childTnLst>
                                    <p:set>
                                      <p:cBhvr>
                                        <p:cTn id="19" dur="1" fill="hold">
                                          <p:stCondLst>
                                            <p:cond delay="0"/>
                                          </p:stCondLst>
                                        </p:cTn>
                                        <p:tgtEl>
                                          <p:spTgt spid="15">
                                            <p:txEl>
                                              <p:pRg st="0" end="0"/>
                                            </p:txEl>
                                          </p:spTgt>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25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833B2-F80C-635C-6BEC-63D888C7F9F7}"/>
              </a:ext>
            </a:extLst>
          </p:cNvPr>
          <p:cNvSpPr>
            <a:spLocks noGrp="1"/>
          </p:cNvSpPr>
          <p:nvPr>
            <p:ph type="title"/>
          </p:nvPr>
        </p:nvSpPr>
        <p:spPr/>
        <p:txBody>
          <a:bodyPr/>
          <a:lstStyle/>
          <a:p>
            <a:r>
              <a:rPr lang="en-US" dirty="0"/>
              <a:t>Lesson 1 Objectives</a:t>
            </a:r>
          </a:p>
        </p:txBody>
      </p:sp>
      <p:sp>
        <p:nvSpPr>
          <p:cNvPr id="2" name="Content Placeholder 1">
            <a:extLst>
              <a:ext uri="{FF2B5EF4-FFF2-40B4-BE49-F238E27FC236}">
                <a16:creationId xmlns:a16="http://schemas.microsoft.com/office/drawing/2014/main" id="{4C9B1BC0-86E9-0897-908A-C95A2C294B44}"/>
              </a:ext>
            </a:extLst>
          </p:cNvPr>
          <p:cNvSpPr>
            <a:spLocks noGrp="1"/>
          </p:cNvSpPr>
          <p:nvPr>
            <p:ph sz="half" idx="1"/>
          </p:nvPr>
        </p:nvSpPr>
        <p:spPr>
          <a:xfrm>
            <a:off x="1119116" y="1542197"/>
            <a:ext cx="10050454" cy="4395616"/>
          </a:xfrm>
        </p:spPr>
        <p:txBody>
          <a:bodyPr>
            <a:normAutofit/>
          </a:bodyPr>
          <a:lstStyle/>
          <a:p>
            <a:pPr marL="0" indent="0">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a:r>
              <a:rPr lang="en-US" sz="2400" dirty="0">
                <a:solidFill>
                  <a:srgbClr val="00529B"/>
                </a:solidFill>
                <a:latin typeface="Arial"/>
                <a:cs typeface="Arial"/>
              </a:rPr>
              <a:t>Identify who has Medicare rights and protections</a:t>
            </a:r>
          </a:p>
          <a:p>
            <a:pPr marL="548640"/>
            <a:r>
              <a:rPr lang="en-US" sz="2400" dirty="0">
                <a:solidFill>
                  <a:srgbClr val="00529B"/>
                </a:solidFill>
                <a:latin typeface="Arial"/>
                <a:cs typeface="Arial"/>
              </a:rPr>
              <a:t>Explain Medicare rights </a:t>
            </a:r>
          </a:p>
          <a:p>
            <a:pPr marL="548640"/>
            <a:r>
              <a:rPr lang="en-US" sz="2400" dirty="0">
                <a:solidFill>
                  <a:srgbClr val="00529B"/>
                </a:solidFill>
                <a:latin typeface="Arial"/>
                <a:cs typeface="Arial"/>
              </a:rPr>
              <a:t>Explain additional rights if you have a Medicare Advantage Plan </a:t>
            </a:r>
            <a:br>
              <a:rPr lang="en-US" sz="2400" dirty="0">
                <a:solidFill>
                  <a:srgbClr val="00529B"/>
                </a:solidFill>
                <a:latin typeface="Arial"/>
                <a:cs typeface="Arial"/>
              </a:rPr>
            </a:br>
            <a:r>
              <a:rPr lang="en-US" sz="2400" dirty="0">
                <a:solidFill>
                  <a:srgbClr val="00529B"/>
                </a:solidFill>
                <a:latin typeface="Arial"/>
                <a:cs typeface="Arial"/>
              </a:rPr>
              <a:t>(Part C) or another Medicare health plan </a:t>
            </a:r>
          </a:p>
          <a:p>
            <a:pPr marL="548640"/>
            <a:r>
              <a:rPr lang="en-US" sz="2400" dirty="0">
                <a:solidFill>
                  <a:srgbClr val="00529B"/>
                </a:solidFill>
                <a:latin typeface="Arial"/>
                <a:cs typeface="Arial"/>
              </a:rPr>
              <a:t>Identify additional rights for people with Medicare drug coverage</a:t>
            </a:r>
          </a:p>
          <a:p>
            <a:pPr marL="0" indent="0">
              <a:buNone/>
            </a:pPr>
            <a:endParaRPr lang="en-US" sz="2400" dirty="0"/>
          </a:p>
        </p:txBody>
      </p:sp>
      <p:sp>
        <p:nvSpPr>
          <p:cNvPr id="4" name="Slide Number Placeholder 3">
            <a:extLst>
              <a:ext uri="{FF2B5EF4-FFF2-40B4-BE49-F238E27FC236}">
                <a16:creationId xmlns:a16="http://schemas.microsoft.com/office/drawing/2014/main" id="{066DCD90-B55B-2CC2-F655-EF05A5297365}"/>
              </a:ext>
            </a:extLst>
          </p:cNvPr>
          <p:cNvSpPr>
            <a:spLocks noGrp="1"/>
          </p:cNvSpPr>
          <p:nvPr>
            <p:ph type="sldNum" sz="quarter" idx="12"/>
          </p:nvPr>
        </p:nvSpPr>
        <p:spPr/>
        <p:txBody>
          <a:bodyPr/>
          <a:lstStyle/>
          <a:p>
            <a:pPr>
              <a:defRPr/>
            </a:pPr>
            <a:fld id="{11E79EF6-0C0E-43E6-8FB3-918BC522CC5A}" type="slidenum">
              <a:rPr lang="en-US" smtClean="0"/>
              <a:pPr>
                <a:defRPr/>
              </a:pPr>
              <a:t>5</a:t>
            </a:fld>
            <a:endParaRPr lang="en-US"/>
          </a:p>
        </p:txBody>
      </p:sp>
      <p:sp>
        <p:nvSpPr>
          <p:cNvPr id="6" name="Footer Placeholder 5">
            <a:extLst>
              <a:ext uri="{FF2B5EF4-FFF2-40B4-BE49-F238E27FC236}">
                <a16:creationId xmlns:a16="http://schemas.microsoft.com/office/drawing/2014/main" id="{7EFDC86A-7F3F-0425-7289-A86ED2377AF3}"/>
              </a:ext>
            </a:extLst>
          </p:cNvPr>
          <p:cNvSpPr>
            <a:spLocks noGrp="1"/>
          </p:cNvSpPr>
          <p:nvPr>
            <p:ph type="ftr" sz="quarter" idx="11"/>
          </p:nvPr>
        </p:nvSpPr>
        <p:spPr/>
        <p:txBody>
          <a:bodyPr/>
          <a:lstStyle/>
          <a:p>
            <a:r>
              <a:rPr lang="en-US" dirty="0"/>
              <a:t>Medicare Rights &amp; Protections</a:t>
            </a:r>
          </a:p>
        </p:txBody>
      </p:sp>
      <p:sp>
        <p:nvSpPr>
          <p:cNvPr id="5" name="Date Placeholder 4">
            <a:extLst>
              <a:ext uri="{FF2B5EF4-FFF2-40B4-BE49-F238E27FC236}">
                <a16:creationId xmlns:a16="http://schemas.microsoft.com/office/drawing/2014/main" id="{C64AA063-9ADE-E518-690E-4C2A2AC53077}"/>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996894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n-US" dirty="0"/>
              <a:t>Check Your Knowledge: Question 5</a:t>
            </a:r>
          </a:p>
        </p:txBody>
      </p:sp>
      <p:sp>
        <p:nvSpPr>
          <p:cNvPr id="9" name="Content Placeholder 8"/>
          <p:cNvSpPr>
            <a:spLocks noGrp="1"/>
          </p:cNvSpPr>
          <p:nvPr>
            <p:ph type="body" sz="quarter" idx="13"/>
          </p:nvPr>
        </p:nvSpPr>
        <p:spPr>
          <a:xfrm>
            <a:off x="1188720" y="1771912"/>
            <a:ext cx="10424160" cy="3810569"/>
          </a:xfrm>
        </p:spPr>
        <p:txBody>
          <a:bodyPr/>
          <a:lstStyle/>
          <a:p>
            <a:pPr lvl="0" defTabSz="685800">
              <a:lnSpc>
                <a:spcPct val="100000"/>
              </a:lnSpc>
              <a:spcBef>
                <a:spcPts val="0"/>
              </a:spcBef>
              <a:spcAft>
                <a:spcPts val="1200"/>
              </a:spcAft>
            </a:pPr>
            <a:r>
              <a:rPr lang="en-US" sz="2400" b="1" dirty="0">
                <a:solidFill>
                  <a:srgbClr val="00529B"/>
                </a:solidFill>
              </a:rPr>
              <a:t>You may file a complaint in writing by email or mail, or via the Office of Civil Rights (OCR) Complaint Portal. </a:t>
            </a:r>
            <a:endParaRPr lang="en-US" sz="2400" dirty="0">
              <a:solidFill>
                <a:srgbClr val="00529B"/>
              </a:solidFill>
            </a:endParaRP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True</a:t>
            </a:r>
          </a:p>
          <a:p>
            <a:pPr marL="457200" lvl="0" indent="-457200" defTabSz="685800">
              <a:lnSpc>
                <a:spcPct val="100000"/>
              </a:lnSpc>
              <a:spcBef>
                <a:spcPts val="0"/>
              </a:spcBef>
              <a:spcAft>
                <a:spcPts val="1200"/>
              </a:spcAft>
              <a:buFont typeface="+mj-lt"/>
              <a:buAutoNum type="alphaLcPeriod"/>
            </a:pPr>
            <a:r>
              <a:rPr lang="en-US" sz="2400" dirty="0">
                <a:solidFill>
                  <a:srgbClr val="00529B"/>
                </a:solidFill>
              </a:rPr>
              <a:t>False</a:t>
            </a:r>
            <a:endParaRPr lang="en-US" dirty="0">
              <a:solidFill>
                <a:srgbClr val="00529B"/>
              </a:solidFill>
            </a:endParaRPr>
          </a:p>
        </p:txBody>
      </p:sp>
      <p:sp>
        <p:nvSpPr>
          <p:cNvPr id="6" name="Rounded Rectangle 5" descr="Green box highlighting the correct answer as: &#10;A. True"/>
          <p:cNvSpPr/>
          <p:nvPr/>
        </p:nvSpPr>
        <p:spPr>
          <a:xfrm>
            <a:off x="1188720" y="2704289"/>
            <a:ext cx="1741767" cy="439046"/>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50</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n-US" b="0" i="0" u="none" strike="noStrike" kern="1200" cap="none" spc="0" normalizeH="0" baseline="0" noProof="0" dirty="0">
                <a:ln>
                  <a:noFill/>
                </a:ln>
                <a:effectLst/>
                <a:uLnTx/>
                <a:uFillTx/>
                <a:latin typeface="Arial"/>
                <a:cs typeface="Arial"/>
              </a:rPr>
              <a:t>Medicare Rights </a:t>
            </a:r>
            <a:r>
              <a:rPr lang="en-US" dirty="0">
                <a:latin typeface="Arial"/>
                <a:cs typeface="Arial"/>
              </a:rPr>
              <a:t>&amp; </a:t>
            </a:r>
            <a:r>
              <a:rPr kumimoji="0" lang="en-US" b="0" i="0" u="none" strike="noStrike" kern="1200" cap="none" spc="0" normalizeH="0" baseline="0" noProof="0" dirty="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March 2024</a:t>
            </a:r>
          </a:p>
        </p:txBody>
      </p:sp>
    </p:spTree>
    <p:custDataLst>
      <p:tags r:id="rId1"/>
    </p:custDataLst>
    <p:extLst>
      <p:ext uri="{BB962C8B-B14F-4D97-AF65-F5344CB8AC3E}">
        <p14:creationId xmlns:p14="http://schemas.microsoft.com/office/powerpoint/2010/main" val="258045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8D9C-2E68-DA7E-3986-DF89B4B92529}"/>
              </a:ext>
            </a:extLst>
          </p:cNvPr>
          <p:cNvSpPr>
            <a:spLocks noGrp="1"/>
          </p:cNvSpPr>
          <p:nvPr>
            <p:ph type="title"/>
          </p:nvPr>
        </p:nvSpPr>
        <p:spPr>
          <a:xfrm>
            <a:off x="4444166" y="2317745"/>
            <a:ext cx="6809049" cy="2222510"/>
          </a:xfrm>
        </p:spPr>
        <p:txBody>
          <a:bodyPr>
            <a:normAutofit/>
          </a:bodyPr>
          <a:lstStyle/>
          <a:p>
            <a:pPr>
              <a:lnSpc>
                <a:spcPct val="100000"/>
              </a:lnSpc>
              <a:spcBef>
                <a:spcPts val="600"/>
              </a:spcBef>
              <a:spcAft>
                <a:spcPts val="1200"/>
              </a:spcAft>
            </a:pPr>
            <a:r>
              <a:rPr lang="en-US" dirty="0"/>
              <a:t>Lesson 5</a:t>
            </a:r>
            <a:br>
              <a:rPr lang="en-US" dirty="0"/>
            </a:br>
            <a:r>
              <a:rPr lang="en-US" dirty="0"/>
              <a:t>Additional Protections</a:t>
            </a:r>
          </a:p>
        </p:txBody>
      </p:sp>
    </p:spTree>
    <p:custDataLst>
      <p:tags r:id="rId1"/>
    </p:custDataLst>
    <p:extLst>
      <p:ext uri="{BB962C8B-B14F-4D97-AF65-F5344CB8AC3E}">
        <p14:creationId xmlns:p14="http://schemas.microsoft.com/office/powerpoint/2010/main" val="1658572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Lesson 5 Objectives </a:t>
            </a:r>
          </a:p>
        </p:txBody>
      </p:sp>
      <p:sp>
        <p:nvSpPr>
          <p:cNvPr id="2" name="Content Placeholder 1">
            <a:extLst>
              <a:ext uri="{FF2B5EF4-FFF2-40B4-BE49-F238E27FC236}">
                <a16:creationId xmlns:a16="http://schemas.microsoft.com/office/drawing/2014/main" id="{9FEBE669-658C-3009-7778-1A57C88EC29C}"/>
              </a:ext>
            </a:extLst>
          </p:cNvPr>
          <p:cNvSpPr>
            <a:spLocks noGrp="1"/>
          </p:cNvSpPr>
          <p:nvPr>
            <p:ph sz="half" idx="1"/>
          </p:nvPr>
        </p:nvSpPr>
        <p:spPr>
          <a:xfrm>
            <a:off x="1444286" y="1599155"/>
            <a:ext cx="9303428" cy="2618003"/>
          </a:xfrm>
        </p:spPr>
        <p:txBody>
          <a:bodyPr>
            <a:normAutofit/>
          </a:bodyPr>
          <a:lstStyle/>
          <a:p>
            <a:pPr marL="0" indent="0">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a:r>
              <a:rPr lang="en-US" sz="2400" dirty="0">
                <a:solidFill>
                  <a:srgbClr val="00529B"/>
                </a:solidFill>
                <a:latin typeface="Arial"/>
                <a:cs typeface="Arial"/>
              </a:rPr>
              <a:t>Explain common types of advance directives and their purpose</a:t>
            </a:r>
          </a:p>
          <a:p>
            <a:pPr marL="548640"/>
            <a:r>
              <a:rPr lang="en-US" sz="2400" dirty="0">
                <a:solidFill>
                  <a:srgbClr val="00529B"/>
                </a:solidFill>
                <a:latin typeface="Arial"/>
                <a:cs typeface="Arial"/>
              </a:rPr>
              <a:t>Explain what a Medicare Beneficiary Ombudsman does</a:t>
            </a:r>
            <a:endParaRPr lang="en-US" sz="2400" dirty="0"/>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52</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217602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Advance Directives</a:t>
            </a:r>
          </a:p>
        </p:txBody>
      </p:sp>
      <p:sp>
        <p:nvSpPr>
          <p:cNvPr id="2" name="Content Placeholder 1">
            <a:extLst>
              <a:ext uri="{FF2B5EF4-FFF2-40B4-BE49-F238E27FC236}">
                <a16:creationId xmlns:a16="http://schemas.microsoft.com/office/drawing/2014/main" id="{6F715E00-9590-00FA-0BE8-2C482BABBFAA}"/>
              </a:ext>
            </a:extLst>
          </p:cNvPr>
          <p:cNvSpPr>
            <a:spLocks noGrp="1"/>
          </p:cNvSpPr>
          <p:nvPr>
            <p:ph sz="half" idx="1"/>
          </p:nvPr>
        </p:nvSpPr>
        <p:spPr>
          <a:xfrm>
            <a:off x="983124" y="1599155"/>
            <a:ext cx="5574039" cy="4757195"/>
          </a:xfrm>
        </p:spPr>
        <p:txBody>
          <a:bodyPr>
            <a:normAutofit/>
          </a:bodyPr>
          <a:lstStyle/>
          <a:p>
            <a:pPr marL="0" indent="0" defTabSz="685800">
              <a:spcBef>
                <a:spcPts val="600"/>
              </a:spcBef>
              <a:spcAft>
                <a:spcPts val="600"/>
              </a:spcAft>
              <a:buNone/>
            </a:pPr>
            <a:r>
              <a:rPr lang="en-US" sz="2800" b="1" dirty="0">
                <a:solidFill>
                  <a:srgbClr val="00529B"/>
                </a:solidFill>
              </a:rPr>
              <a:t>Definition</a:t>
            </a:r>
          </a:p>
          <a:p>
            <a:pPr marL="0" indent="0" defTabSz="685800">
              <a:spcAft>
                <a:spcPts val="600"/>
              </a:spcAft>
              <a:buNone/>
            </a:pPr>
            <a:r>
              <a:rPr lang="en-US" sz="2400" dirty="0">
                <a:solidFill>
                  <a:srgbClr val="00529B"/>
                </a:solidFill>
              </a:rPr>
              <a:t>A legal document stating how you want medical decisions to be made if you can’t make them for yourself</a:t>
            </a:r>
          </a:p>
          <a:p>
            <a:pPr marL="0" indent="0" defTabSz="685800">
              <a:spcBef>
                <a:spcPts val="600"/>
              </a:spcBef>
              <a:buNone/>
            </a:pPr>
            <a:r>
              <a:rPr lang="en-US" sz="2800" b="1" dirty="0">
                <a:solidFill>
                  <a:srgbClr val="00529B"/>
                </a:solidFill>
              </a:rPr>
              <a:t>Types</a:t>
            </a:r>
          </a:p>
          <a:p>
            <a:pPr marL="548640"/>
            <a:r>
              <a:rPr lang="en-US" sz="2400" dirty="0">
                <a:solidFill>
                  <a:srgbClr val="00529B"/>
                </a:solidFill>
              </a:rPr>
              <a:t>Health care proxy (durable power of attorney)</a:t>
            </a:r>
          </a:p>
          <a:p>
            <a:pPr marL="548640"/>
            <a:r>
              <a:rPr lang="en-US" sz="2400" dirty="0">
                <a:solidFill>
                  <a:srgbClr val="00529B"/>
                </a:solidFill>
              </a:rPr>
              <a:t>Living will</a:t>
            </a:r>
            <a:endParaRPr lang="en-US" sz="2400" dirty="0"/>
          </a:p>
        </p:txBody>
      </p:sp>
      <p:pic>
        <p:nvPicPr>
          <p:cNvPr id="7" name="Picture 6">
            <a:extLst>
              <a:ext uri="{FF2B5EF4-FFF2-40B4-BE49-F238E27FC236}">
                <a16:creationId xmlns:a16="http://schemas.microsoft.com/office/drawing/2014/main" id="{E9020C92-F2BE-D75D-6A16-B5F2C6DB390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57163" y="2178552"/>
            <a:ext cx="5219643" cy="3178529"/>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53</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93611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n-US" dirty="0"/>
              <a:t>Who Helps to Review and Resolve Complaints?</a:t>
            </a:r>
          </a:p>
        </p:txBody>
      </p:sp>
      <p:sp>
        <p:nvSpPr>
          <p:cNvPr id="2" name="Content Placeholder 1">
            <a:extLst>
              <a:ext uri="{FF2B5EF4-FFF2-40B4-BE49-F238E27FC236}">
                <a16:creationId xmlns:a16="http://schemas.microsoft.com/office/drawing/2014/main" id="{0C103CB0-2B76-DD3F-1A79-F7BE4914FCA0}"/>
              </a:ext>
            </a:extLst>
          </p:cNvPr>
          <p:cNvSpPr>
            <a:spLocks noGrp="1"/>
          </p:cNvSpPr>
          <p:nvPr>
            <p:ph sz="half" idx="1"/>
          </p:nvPr>
        </p:nvSpPr>
        <p:spPr>
          <a:xfrm>
            <a:off x="838199" y="1407623"/>
            <a:ext cx="10189191" cy="4757195"/>
          </a:xfrm>
        </p:spPr>
        <p:txBody>
          <a:bodyPr>
            <a:normAutofit fontScale="92500" lnSpcReduction="10000"/>
          </a:bodyPr>
          <a:lstStyle/>
          <a:p>
            <a:pPr>
              <a:lnSpc>
                <a:spcPct val="110000"/>
              </a:lnSpc>
            </a:pPr>
            <a:r>
              <a:rPr lang="en-US" sz="2800" dirty="0"/>
              <a:t>Medicare Beneficiary Ombudsman makes sure information is available to help you:</a:t>
            </a:r>
          </a:p>
          <a:p>
            <a:pPr lvl="1">
              <a:lnSpc>
                <a:spcPct val="110000"/>
              </a:lnSpc>
              <a:spcAft>
                <a:spcPts val="1200"/>
              </a:spcAft>
            </a:pPr>
            <a:r>
              <a:rPr lang="en-US" sz="2400" dirty="0"/>
              <a:t>Make health care decisions that are right for you</a:t>
            </a:r>
          </a:p>
          <a:p>
            <a:pPr lvl="1">
              <a:lnSpc>
                <a:spcPct val="110000"/>
              </a:lnSpc>
              <a:spcAft>
                <a:spcPts val="1200"/>
              </a:spcAft>
            </a:pPr>
            <a:r>
              <a:rPr lang="en-US" sz="2400" dirty="0"/>
              <a:t>Understand your Medicare rights and protections</a:t>
            </a:r>
          </a:p>
          <a:p>
            <a:pPr>
              <a:lnSpc>
                <a:spcPct val="110000"/>
              </a:lnSpc>
            </a:pPr>
            <a:r>
              <a:rPr lang="en-US" sz="2800" dirty="0"/>
              <a:t>Competitive Acquisition Ombudsman helps resolve your Medicare complaints about certain:</a:t>
            </a:r>
          </a:p>
          <a:p>
            <a:pPr lvl="1">
              <a:lnSpc>
                <a:spcPct val="110000"/>
              </a:lnSpc>
              <a:spcAft>
                <a:spcPts val="1200"/>
              </a:spcAft>
            </a:pPr>
            <a:r>
              <a:rPr lang="en-US" sz="2400" dirty="0"/>
              <a:t>Durable medical equipment (DME)</a:t>
            </a:r>
          </a:p>
          <a:p>
            <a:pPr lvl="1">
              <a:lnSpc>
                <a:spcPct val="110000"/>
              </a:lnSpc>
              <a:spcAft>
                <a:spcPts val="1200"/>
              </a:spcAft>
            </a:pPr>
            <a:r>
              <a:rPr lang="en-US" sz="2400" dirty="0"/>
              <a:t>Prosthetics</a:t>
            </a:r>
          </a:p>
          <a:p>
            <a:pPr lvl="1">
              <a:lnSpc>
                <a:spcPct val="110000"/>
              </a:lnSpc>
              <a:spcAft>
                <a:spcPts val="1200"/>
              </a:spcAft>
            </a:pPr>
            <a:r>
              <a:rPr lang="en-US" sz="2400" dirty="0"/>
              <a:t>Orthotics</a:t>
            </a:r>
          </a:p>
          <a:p>
            <a:pPr lvl="1">
              <a:lnSpc>
                <a:spcPct val="110000"/>
              </a:lnSpc>
              <a:spcAft>
                <a:spcPts val="1200"/>
              </a:spcAft>
            </a:pPr>
            <a:r>
              <a:rPr lang="en-US" sz="2400" dirty="0"/>
              <a:t>Supplies</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p:txBody>
          <a:bodyPr/>
          <a:lstStyle/>
          <a:p>
            <a:pPr>
              <a:defRPr/>
            </a:pPr>
            <a:fld id="{11E79EF6-0C0E-43E6-8FB3-918BC522CC5A}" type="slidenum">
              <a:rPr lang="en-US" smtClean="0"/>
              <a:pPr>
                <a:defRPr/>
              </a:pPr>
              <a:t>54</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p:txBody>
          <a:bodyPr/>
          <a:lstStyle/>
          <a:p>
            <a:r>
              <a:rPr lang="en-US"/>
              <a:t>Medicare Rights &amp; Protections</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1562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338" y="254714"/>
            <a:ext cx="9375324" cy="719643"/>
          </a:xfrm>
        </p:spPr>
        <p:txBody>
          <a:bodyPr>
            <a:normAutofit/>
          </a:bodyPr>
          <a:lstStyle/>
          <a:p>
            <a:pPr algn="ctr"/>
            <a:r>
              <a:rPr lang="en-US" dirty="0"/>
              <a:t>Check Your Knowledge: Question 6</a:t>
            </a:r>
          </a:p>
        </p:txBody>
      </p:sp>
      <p:sp>
        <p:nvSpPr>
          <p:cNvPr id="9" name="Content Placeholder 8"/>
          <p:cNvSpPr>
            <a:spLocks noGrp="1"/>
          </p:cNvSpPr>
          <p:nvPr>
            <p:ph type="body" sz="quarter" idx="13"/>
          </p:nvPr>
        </p:nvSpPr>
        <p:spPr>
          <a:xfrm>
            <a:off x="977900" y="1771912"/>
            <a:ext cx="10634980" cy="3810569"/>
          </a:xfrm>
        </p:spPr>
        <p:txBody>
          <a:bodyPr/>
          <a:lstStyle/>
          <a:p>
            <a:pPr marL="0" lvl="0" indent="0" defTabSz="685800">
              <a:lnSpc>
                <a:spcPct val="100000"/>
              </a:lnSpc>
              <a:spcBef>
                <a:spcPts val="0"/>
              </a:spcBef>
              <a:buNone/>
            </a:pPr>
            <a:r>
              <a:rPr lang="en-US" sz="2400" b="1" dirty="0">
                <a:solidFill>
                  <a:srgbClr val="00529B"/>
                </a:solidFill>
              </a:rPr>
              <a:t>Advance directives are legal documents that allow you to put in writing what kind of health care you would want if you’re too ill to speak for yourself. </a:t>
            </a:r>
            <a:endParaRPr lang="en-US" sz="2400" dirty="0">
              <a:solidFill>
                <a:srgbClr val="00529B"/>
              </a:solidFill>
            </a:endParaRPr>
          </a:p>
          <a:p>
            <a:pPr marL="457200" lvl="0" indent="-457200" defTabSz="685800">
              <a:lnSpc>
                <a:spcPct val="100000"/>
              </a:lnSpc>
              <a:spcBef>
                <a:spcPts val="0"/>
              </a:spcBef>
              <a:buFont typeface="+mj-lt"/>
              <a:buAutoNum type="alphaLcPeriod"/>
            </a:pPr>
            <a:r>
              <a:rPr lang="en-US" sz="2400" dirty="0">
                <a:solidFill>
                  <a:srgbClr val="00529B"/>
                </a:solidFill>
              </a:rPr>
              <a:t>True</a:t>
            </a:r>
          </a:p>
          <a:p>
            <a:pPr marL="457200" lvl="0" indent="-457200" defTabSz="685800">
              <a:lnSpc>
                <a:spcPct val="100000"/>
              </a:lnSpc>
              <a:spcBef>
                <a:spcPts val="0"/>
              </a:spcBef>
              <a:buFont typeface="+mj-lt"/>
              <a:buAutoNum type="alphaLcPeriod"/>
            </a:pPr>
            <a:r>
              <a:rPr lang="en-US" sz="2400" dirty="0">
                <a:solidFill>
                  <a:srgbClr val="00529B"/>
                </a:solidFill>
              </a:rPr>
              <a:t>False</a:t>
            </a:r>
            <a:endParaRPr lang="en-US" dirty="0">
              <a:solidFill>
                <a:srgbClr val="00529B"/>
              </a:solidFill>
            </a:endParaRPr>
          </a:p>
        </p:txBody>
      </p:sp>
      <p:sp>
        <p:nvSpPr>
          <p:cNvPr id="6" name="Rounded Rectangle 5" descr="Green box highlighting the correct answer as: &#10;A. True"/>
          <p:cNvSpPr/>
          <p:nvPr/>
        </p:nvSpPr>
        <p:spPr>
          <a:xfrm>
            <a:off x="977901" y="3054483"/>
            <a:ext cx="1424832" cy="42407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55</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n-US" b="0" i="0" u="none" strike="noStrike" kern="1200" cap="none" spc="0" normalizeH="0" baseline="0" noProof="0">
                <a:ln>
                  <a:noFill/>
                </a:ln>
                <a:effectLst/>
                <a:uLnTx/>
                <a:uFillTx/>
                <a:latin typeface="Arial"/>
                <a:cs typeface="Arial"/>
              </a:rPr>
              <a:t>Medicare Rights </a:t>
            </a:r>
            <a:r>
              <a:rPr lang="en-US">
                <a:latin typeface="Arial"/>
                <a:cs typeface="Arial"/>
              </a:rPr>
              <a:t>&amp; </a:t>
            </a:r>
            <a:r>
              <a:rPr kumimoji="0" lang="en-US" b="0" i="0" u="none" strike="noStrike" kern="1200" cap="none" spc="0" normalizeH="0" baseline="0" noProof="0">
                <a:ln>
                  <a:noFill/>
                </a:ln>
                <a:effectLst/>
                <a:uLnTx/>
                <a:uFillTx/>
                <a:latin typeface="Arial"/>
                <a:cs typeface="Arial"/>
              </a:rPr>
              <a:t>Protections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March 2024</a:t>
            </a:r>
          </a:p>
        </p:txBody>
      </p:sp>
    </p:spTree>
    <p:custDataLst>
      <p:tags r:id="rId1"/>
    </p:custDataLst>
    <p:extLst>
      <p:ext uri="{BB962C8B-B14F-4D97-AF65-F5344CB8AC3E}">
        <p14:creationId xmlns:p14="http://schemas.microsoft.com/office/powerpoint/2010/main" val="26365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Medicare Resources</a:t>
            </a:r>
          </a:p>
        </p:txBody>
      </p:sp>
      <p:graphicFrame>
        <p:nvGraphicFramePr>
          <p:cNvPr id="5" name="Table 4" descr="Table listing Medicare resources related to Medicare rights and protections." title="Medicare Resources"/>
          <p:cNvGraphicFramePr>
            <a:graphicFrameLocks noGrp="1"/>
          </p:cNvGraphicFramePr>
          <p:nvPr>
            <p:extLst>
              <p:ext uri="{D42A27DB-BD31-4B8C-83A1-F6EECF244321}">
                <p14:modId xmlns:p14="http://schemas.microsoft.com/office/powerpoint/2010/main" val="2896305044"/>
              </p:ext>
            </p:extLst>
          </p:nvPr>
        </p:nvGraphicFramePr>
        <p:xfrm>
          <a:off x="1177383" y="1739901"/>
          <a:ext cx="9837234" cy="3764280"/>
        </p:xfrm>
        <a:graphic>
          <a:graphicData uri="http://schemas.openxmlformats.org/drawingml/2006/table">
            <a:tbl>
              <a:tblPr firstRow="1" bandRow="1">
                <a:tableStyleId>{5FD0F851-EC5A-4D38-B0AD-8093EC10F338}</a:tableStyleId>
              </a:tblPr>
              <a:tblGrid>
                <a:gridCol w="3179464">
                  <a:extLst>
                    <a:ext uri="{9D8B030D-6E8A-4147-A177-3AD203B41FA5}">
                      <a16:colId xmlns:a16="http://schemas.microsoft.com/office/drawing/2014/main" val="20000"/>
                    </a:ext>
                  </a:extLst>
                </a:gridCol>
                <a:gridCol w="6657770">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rPr>
                        <a:t>Centers for Medicare &amp; </a:t>
                      </a:r>
                      <a:br>
                        <a:rPr kumimoji="0" lang="en-US" sz="1800" b="1" u="none" strike="noStrike" kern="1200" cap="none" spc="0" normalizeH="0" baseline="0" noProof="0" dirty="0">
                          <a:ln>
                            <a:noFill/>
                          </a:ln>
                          <a:solidFill>
                            <a:srgbClr val="00529B"/>
                          </a:solidFill>
                          <a:effectLst/>
                          <a:uLnTx/>
                          <a:uFillTx/>
                        </a:rPr>
                      </a:br>
                      <a:r>
                        <a:rPr kumimoji="0" lang="en-US" sz="1800" b="1" u="none" strike="noStrike" kern="1200" cap="none" spc="0" normalizeH="0" baseline="0" noProof="0" dirty="0">
                          <a:ln>
                            <a:noFill/>
                          </a:ln>
                          <a:solidFill>
                            <a:srgbClr val="00529B"/>
                          </a:solidFill>
                          <a:effectLst/>
                          <a:uLnTx/>
                          <a:uFillTx/>
                        </a:rPr>
                        <a:t>Medicaid Services (CMS)</a:t>
                      </a:r>
                    </a:p>
                    <a:p>
                      <a:pPr>
                        <a:spcBef>
                          <a:spcPts val="600"/>
                        </a:spcBef>
                      </a:pP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1-800-MEDICARE (1-800-633-4227) (TTY: 1-877-486-2048)</a:t>
                      </a:r>
                      <a:endParaRPr lang="en-US" sz="1800" b="0" dirty="0">
                        <a:solidFill>
                          <a:srgbClr val="00529B"/>
                        </a:solidFill>
                      </a:endParaRP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CMS.gov</a:t>
                      </a:r>
                      <a:endParaRPr kumimoji="0" lang="en-US" sz="1800" b="0" u="sng" strike="noStrike" kern="1200" cap="none" spc="0" normalizeH="0" baseline="0" noProof="0" dirty="0">
                        <a:ln>
                          <a:noFill/>
                        </a:ln>
                        <a:solidFill>
                          <a:srgbClr val="00529B"/>
                        </a:solidFill>
                        <a:effectLst/>
                        <a:uLnTx/>
                        <a:uFillTx/>
                      </a:endParaRP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Medicare.gov</a:t>
                      </a:r>
                      <a:endParaRPr kumimoji="0" lang="en-US" sz="1800" b="0" u="sng" strike="noStrike" kern="1200" cap="none" spc="0" normalizeH="0" baseline="0" noProof="0" dirty="0">
                        <a:ln>
                          <a:noFill/>
                        </a:ln>
                        <a:solidFill>
                          <a:srgbClr val="00529B"/>
                        </a:solidFill>
                        <a:effectLst/>
                        <a:uLnTx/>
                        <a:uFillTx/>
                      </a:endParaRP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kern="1200" dirty="0">
                          <a:solidFill>
                            <a:schemeClr val="tx1"/>
                          </a:solidFill>
                          <a:effectLst/>
                          <a:latin typeface="Calibri" panose="020F0502020204030204"/>
                          <a:ea typeface="+mn-ea"/>
                          <a:cs typeface="+mn-cs"/>
                          <a:hlinkClick r:id="rId6"/>
                        </a:rPr>
                        <a:t>Medicare.gov/claims-appeals</a:t>
                      </a:r>
                      <a:endParaRPr lang="en-US" sz="1800" b="0" kern="1200" dirty="0">
                        <a:solidFill>
                          <a:schemeClr val="tx1"/>
                        </a:solidFill>
                        <a:effectLst/>
                        <a:latin typeface="Calibri" panose="020F0502020204030204"/>
                        <a:ea typeface="+mn-ea"/>
                        <a:cs typeface="+mn-cs"/>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0"/>
                  </a:ext>
                </a:extLst>
              </a:tr>
              <a:tr h="5808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rPr>
                        <a:t>Social Security</a:t>
                      </a:r>
                    </a:p>
                    <a:p>
                      <a:pPr>
                        <a:spcBef>
                          <a:spcPts val="600"/>
                        </a:spcBef>
                      </a:pP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rtl="0" eaLnBrk="1" fontAlgn="auto" latinLnBrk="0" hangingPunct="1">
                        <a:lnSpc>
                          <a:spcPct val="100000"/>
                        </a:lnSpc>
                        <a:spcBef>
                          <a:spcPts val="600"/>
                        </a:spcBef>
                        <a:spcAft>
                          <a:spcPts val="0"/>
                        </a:spcAft>
                        <a:buClrTx/>
                        <a:buSzTx/>
                        <a:buFont typeface="Wingdings" panose="05000000000000000000" pitchFamily="2" charset="2"/>
                        <a:buChar char="§"/>
                      </a:pPr>
                      <a:r>
                        <a:rPr kumimoji="0" lang="en-US" sz="1800" u="none" strike="noStrike" kern="1200" cap="none" spc="0" normalizeH="0" baseline="0" noProof="0" dirty="0">
                          <a:ln>
                            <a:noFill/>
                          </a:ln>
                          <a:solidFill>
                            <a:srgbClr val="00529B"/>
                          </a:solidFill>
                          <a:effectLst/>
                          <a:uLnTx/>
                          <a:uFillTx/>
                        </a:rPr>
                        <a:t>1‑800‑772‑1213 (TTY: </a:t>
                      </a:r>
                      <a:r>
                        <a:rPr lang="en-US" sz="1800" u="none" strike="noStrike" kern="1200" cap="none" spc="0" normalizeH="0" baseline="0" noProof="0" dirty="0">
                          <a:ln>
                            <a:noFill/>
                          </a:ln>
                          <a:solidFill>
                            <a:srgbClr val="00529B"/>
                          </a:solidFill>
                          <a:effectLst/>
                          <a:uLnTx/>
                          <a:uFillTx/>
                        </a:rPr>
                        <a:t>1‑800‑325‑0778)</a:t>
                      </a:r>
                      <a:endParaRPr lang="en-US" sz="1800" u="sng" strike="noStrike" kern="1200" cap="none" spc="0" normalizeH="0" baseline="0" noProof="0" dirty="0">
                        <a:ln>
                          <a:noFill/>
                        </a:ln>
                        <a:solidFill>
                          <a:srgbClr val="00529B"/>
                        </a:solidFill>
                        <a:effectLst/>
                        <a:uLnTx/>
                        <a:uFillTx/>
                      </a:endParaRPr>
                    </a:p>
                    <a:p>
                      <a:pPr marL="228600" marR="0" lvl="0" indent="-228600" algn="l" defTabSz="685800">
                        <a:lnSpc>
                          <a:spcPct val="100000"/>
                        </a:lnSpc>
                        <a:spcBef>
                          <a:spcPts val="600"/>
                        </a:spcBef>
                        <a:spcAft>
                          <a:spcPts val="0"/>
                        </a:spcAft>
                        <a:buClrTx/>
                        <a:buSzTx/>
                        <a:buFont typeface="Wingdings" panose="05000000000000000000" pitchFamily="2" charset="2"/>
                        <a:buChar char="§"/>
                        <a:tabLst/>
                        <a:defRPr/>
                      </a:pPr>
                      <a:r>
                        <a:rPr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SSA.gov</a:t>
                      </a:r>
                      <a:r>
                        <a:rPr lang="en-US" sz="1800" u="sng" strike="noStrike" kern="1200" cap="none" spc="0" normalizeH="0" baseline="0" noProof="0" dirty="0">
                          <a:ln>
                            <a:noFill/>
                          </a:ln>
                          <a:solidFill>
                            <a:srgbClr val="00529B"/>
                          </a:solidFill>
                          <a:effectLst/>
                          <a:uLnTx/>
                          <a:uFillTx/>
                        </a:rPr>
                        <a:t> </a:t>
                      </a:r>
                      <a:endParaRPr kumimoji="0" lang="en-US" sz="1800" b="0" i="0" u="sng" strike="noStrike" kern="1200" cap="none" spc="0" normalizeH="0" baseline="0" noProof="0" dirty="0">
                        <a:ln>
                          <a:noFill/>
                        </a:ln>
                        <a:solidFill>
                          <a:srgbClr val="00529B"/>
                        </a:solidFill>
                        <a:effectLst/>
                        <a:uLnTx/>
                        <a:uFillTx/>
                        <a:latin typeface="+mn-lt"/>
                        <a:ea typeface="Calibri" panose="020F0502020204030204" pitchFamily="34" charset="0"/>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1" dirty="0">
                          <a:solidFill>
                            <a:srgbClr val="00529B"/>
                          </a:solidFill>
                          <a:effectLst/>
                        </a:rPr>
                        <a:t>U.S.</a:t>
                      </a:r>
                      <a:r>
                        <a:rPr lang="en-US" sz="1800" b="1" baseline="0" dirty="0">
                          <a:solidFill>
                            <a:srgbClr val="00529B"/>
                          </a:solidFill>
                          <a:effectLst/>
                        </a:rPr>
                        <a:t> Department of Health &amp; Human Services, Office for Civil Rights</a:t>
                      </a: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aseline="0" dirty="0">
                          <a:solidFill>
                            <a:srgbClr val="00529B"/>
                          </a:solidFill>
                          <a:effectLst/>
                        </a:rPr>
                        <a:t>1-800-368-1019 (TTY: 1-800-537-7697) </a:t>
                      </a:r>
                    </a:p>
                    <a:p>
                      <a:pPr marL="228600" marR="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rgbClr val="00529B"/>
                          </a:solidFill>
                          <a:effectLst/>
                          <a:hlinkClick r:id="rId8">
                            <a:extLst>
                              <a:ext uri="{A12FA001-AC4F-418D-AE19-62706E023703}">
                                <ahyp:hlinkClr xmlns:ahyp="http://schemas.microsoft.com/office/drawing/2018/hyperlinkcolor" val="tx"/>
                              </a:ext>
                            </a:extLst>
                          </a:hlinkClick>
                        </a:rPr>
                        <a:t>HHS.gov/</a:t>
                      </a:r>
                      <a:r>
                        <a:rPr lang="en-US" sz="1800" u="sng" kern="1200" dirty="0" err="1">
                          <a:solidFill>
                            <a:srgbClr val="00529B"/>
                          </a:solidFill>
                          <a:effectLst/>
                          <a:hlinkClick r:id="rId8">
                            <a:extLst>
                              <a:ext uri="{A12FA001-AC4F-418D-AE19-62706E023703}">
                                <ahyp:hlinkClr xmlns:ahyp="http://schemas.microsoft.com/office/drawing/2018/hyperlinkcolor" val="tx"/>
                              </a:ext>
                            </a:extLst>
                          </a:hlinkClick>
                        </a:rPr>
                        <a:t>ocr</a:t>
                      </a:r>
                      <a:endParaRPr lang="en-US" sz="1800" b="0" kern="1200" dirty="0">
                        <a:solidFill>
                          <a:srgbClr val="00529B"/>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1" dirty="0">
                          <a:solidFill>
                            <a:srgbClr val="00529B"/>
                          </a:solidFill>
                        </a:rPr>
                        <a:t>End-Stage</a:t>
                      </a:r>
                      <a:r>
                        <a:rPr lang="en-US" sz="1800" b="1" baseline="0" dirty="0">
                          <a:solidFill>
                            <a:srgbClr val="00529B"/>
                          </a:solidFill>
                        </a:rPr>
                        <a:t> Renal Disease (ESRD) Networks</a:t>
                      </a: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chemeClr val="tx1"/>
                          </a:solidFill>
                          <a:effectLst/>
                          <a:latin typeface="+mn-lt"/>
                          <a:ea typeface="+mn-ea"/>
                          <a:cs typeface="+mn-cs"/>
                          <a:hlinkClick r:id="rId9"/>
                        </a:rPr>
                        <a:t>esrdncc.org/</a:t>
                      </a:r>
                      <a:r>
                        <a:rPr lang="en-US" sz="1800" u="sng" kern="1200" dirty="0" err="1">
                          <a:solidFill>
                            <a:schemeClr val="tx1"/>
                          </a:solidFill>
                          <a:effectLst/>
                          <a:latin typeface="+mn-lt"/>
                          <a:ea typeface="+mn-ea"/>
                          <a:cs typeface="+mn-cs"/>
                          <a:hlinkClick r:id="rId9"/>
                        </a:rPr>
                        <a:t>en</a:t>
                      </a:r>
                      <a:r>
                        <a:rPr lang="en-US" sz="1800" u="sng" kern="1200" dirty="0">
                          <a:solidFill>
                            <a:schemeClr val="tx1"/>
                          </a:solidFill>
                          <a:effectLst/>
                          <a:latin typeface="+mn-lt"/>
                          <a:ea typeface="+mn-ea"/>
                          <a:cs typeface="+mn-cs"/>
                          <a:hlinkClick r:id="rId9"/>
                        </a:rPr>
                        <a:t>/ESRD-network-map</a:t>
                      </a:r>
                      <a:endParaRPr lang="en-US" sz="18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800" b="0" dirty="0">
                        <a:solidFill>
                          <a:srgbClr val="00529B"/>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556399293"/>
                  </a:ext>
                </a:extLst>
              </a:tr>
            </a:tbl>
          </a:graphicData>
        </a:graphic>
      </p:graphicFrame>
      <p:sp>
        <p:nvSpPr>
          <p:cNvPr id="6" name="Slide Number Placeholder 5">
            <a:extLst>
              <a:ext uri="{FF2B5EF4-FFF2-40B4-BE49-F238E27FC236}">
                <a16:creationId xmlns:a16="http://schemas.microsoft.com/office/drawing/2014/main" id="{FD5139B0-EC0B-4BE7-A551-72FC5DA1562C}"/>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56</a:t>
            </a:fld>
            <a:endParaRPr lang="en-US"/>
          </a:p>
        </p:txBody>
      </p:sp>
      <p:sp>
        <p:nvSpPr>
          <p:cNvPr id="8" name="Footer Placeholder 2">
            <a:extLst>
              <a:ext uri="{FF2B5EF4-FFF2-40B4-BE49-F238E27FC236}">
                <a16:creationId xmlns:a16="http://schemas.microsoft.com/office/drawing/2014/main" id="{F0AAF551-623F-4CB5-BDF4-56622249B1DE}"/>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7" name="Date Placeholder 1">
            <a:extLst>
              <a:ext uri="{FF2B5EF4-FFF2-40B4-BE49-F238E27FC236}">
                <a16:creationId xmlns:a16="http://schemas.microsoft.com/office/drawing/2014/main" id="{C614A303-92F8-4099-8BC1-C5DC41048F87}"/>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March 2024</a:t>
            </a:r>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Medicare Resources (continued)</a:t>
            </a:r>
          </a:p>
        </p:txBody>
      </p:sp>
      <p:graphicFrame>
        <p:nvGraphicFramePr>
          <p:cNvPr id="5" name="Table 4" descr="A continuation of the table listing Medicare resources related to Medicare rights and protections." title="Medicare Resources (continued)"/>
          <p:cNvGraphicFramePr>
            <a:graphicFrameLocks noGrp="1"/>
          </p:cNvGraphicFramePr>
          <p:nvPr>
            <p:extLst>
              <p:ext uri="{D42A27DB-BD31-4B8C-83A1-F6EECF244321}">
                <p14:modId xmlns:p14="http://schemas.microsoft.com/office/powerpoint/2010/main" val="552152933"/>
              </p:ext>
            </p:extLst>
          </p:nvPr>
        </p:nvGraphicFramePr>
        <p:xfrm>
          <a:off x="838200" y="1401060"/>
          <a:ext cx="10298373" cy="4526280"/>
        </p:xfrm>
        <a:graphic>
          <a:graphicData uri="http://schemas.openxmlformats.org/drawingml/2006/table">
            <a:tbl>
              <a:tblPr firstRow="1" bandRow="1">
                <a:tableStyleId>{5FD0F851-EC5A-4D38-B0AD-8093EC10F338}</a:tableStyleId>
              </a:tblPr>
              <a:tblGrid>
                <a:gridCol w="4381835">
                  <a:extLst>
                    <a:ext uri="{9D8B030D-6E8A-4147-A177-3AD203B41FA5}">
                      <a16:colId xmlns:a16="http://schemas.microsoft.com/office/drawing/2014/main" val="20000"/>
                    </a:ext>
                  </a:extLst>
                </a:gridCol>
                <a:gridCol w="5916538">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u="none" kern="1200" dirty="0">
                          <a:solidFill>
                            <a:srgbClr val="2F5597"/>
                          </a:solidFill>
                          <a:effectLst/>
                        </a:rPr>
                        <a:t>Medicare Beneficiary Ombudsman</a:t>
                      </a:r>
                    </a:p>
                    <a:p>
                      <a:pPr>
                        <a:spcBef>
                          <a:spcPts val="600"/>
                        </a:spcBef>
                      </a:pPr>
                      <a:endParaRPr lang="en-US" sz="1800" b="0" dirty="0">
                        <a:solidFill>
                          <a:srgbClr val="2F5597"/>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2F5597"/>
                          </a:solidFill>
                          <a:hlinkClick r:id="rId4">
                            <a:extLst>
                              <a:ext uri="{A12FA001-AC4F-418D-AE19-62706E023703}">
                                <ahyp:hlinkClr xmlns:ahyp="http://schemas.microsoft.com/office/drawing/2018/hyperlinkcolor" val="tx"/>
                              </a:ext>
                            </a:extLst>
                          </a:hlinkClick>
                        </a:rPr>
                        <a:t>Medicare.gov/basics/your-medicare-rights/get-help-with-your-rights-protections</a:t>
                      </a:r>
                      <a:r>
                        <a:rPr lang="en-US" sz="1800" b="0" dirty="0">
                          <a:solidFill>
                            <a:srgbClr val="2F5597"/>
                          </a:solidFill>
                        </a:rPr>
                        <a:t> </a:t>
                      </a:r>
                      <a:endParaRPr lang="en-US" sz="1800" b="0" dirty="0">
                        <a:solidFill>
                          <a:srgbClr val="2F5597"/>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lnB w="12700" cap="flat" cmpd="sng" algn="ctr">
                      <a:solidFill>
                        <a:srgbClr val="8FAADC"/>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2F5597"/>
                          </a:solidFill>
                        </a:rPr>
                        <a:t>Skilled Nursing Facility Rights</a:t>
                      </a:r>
                      <a:endParaRPr lang="en-US" sz="1800" b="1" dirty="0">
                        <a:solidFill>
                          <a:srgbClr val="2F5597"/>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dirty="0">
                          <a:solidFill>
                            <a:srgbClr val="2F5597"/>
                          </a:solidFill>
                          <a:hlinkClick r:id="rId5">
                            <a:extLst>
                              <a:ext uri="{A12FA001-AC4F-418D-AE19-62706E023703}">
                                <ahyp:hlinkClr xmlns:ahyp="http://schemas.microsoft.com/office/drawing/2018/hyperlinkcolor" val="tx"/>
                              </a:ext>
                            </a:extLst>
                          </a:hlinkClick>
                        </a:rPr>
                        <a:t>Medicare.gov/what-medicare-covers/what-part-a-covers/skilled-nursing-facility-rights</a:t>
                      </a:r>
                      <a:r>
                        <a:rPr lang="en-US" sz="1800" dirty="0">
                          <a:solidFill>
                            <a:srgbClr val="2F5597"/>
                          </a:solidFill>
                        </a:rPr>
                        <a:t> </a:t>
                      </a:r>
                      <a:endParaRPr lang="en-US" sz="1800" b="0" dirty="0">
                        <a:solidFill>
                          <a:srgbClr val="2F5597"/>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lnT w="12700" cap="flat" cmpd="sng" algn="ctr">
                      <a:solidFill>
                        <a:srgbClr val="8FAADC"/>
                      </a:solidFill>
                      <a:prstDash val="solid"/>
                      <a:round/>
                      <a:headEnd type="none" w="med" len="med"/>
                      <a:tailEnd type="none" w="med" len="med"/>
                    </a:lnT>
                  </a:tcPr>
                </a:tc>
                <a:extLst>
                  <a:ext uri="{0D108BD9-81ED-4DB2-BD59-A6C34878D82A}">
                    <a16:rowId xmlns:a16="http://schemas.microsoft.com/office/drawing/2014/main" val="186230162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2F5597"/>
                          </a:solidFill>
                          <a:effectLst/>
                        </a:rPr>
                        <a:t>State Health Insurance Assistance Programs (SHIP)</a:t>
                      </a:r>
                    </a:p>
                    <a:p>
                      <a:pPr marL="0" marR="0" lvl="0" indent="0" algn="l" defTabSz="685800" rtl="0" eaLnBrk="1" fontAlgn="auto" latinLnBrk="0" hangingPunct="1">
                        <a:lnSpc>
                          <a:spcPct val="100000"/>
                        </a:lnSpc>
                        <a:spcBef>
                          <a:spcPts val="600"/>
                        </a:spcBef>
                        <a:spcAft>
                          <a:spcPts val="0"/>
                        </a:spcAft>
                        <a:buClrTx/>
                        <a:buSzTx/>
                        <a:buFontTx/>
                        <a:buNone/>
                        <a:tabLst/>
                        <a:defRPr/>
                      </a:pPr>
                      <a:endParaRPr lang="en-US" sz="1800" b="1" dirty="0">
                        <a:solidFill>
                          <a:srgbClr val="2F5597"/>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rgbClr val="2F5597"/>
                          </a:solidFill>
                          <a:effectLst/>
                          <a:hlinkClick r:id="rId6">
                            <a:extLst>
                              <a:ext uri="{A12FA001-AC4F-418D-AE19-62706E023703}">
                                <ahyp:hlinkClr xmlns:ahyp="http://schemas.microsoft.com/office/drawing/2018/hyperlinkcolor" val="tx"/>
                              </a:ext>
                            </a:extLst>
                          </a:hlinkClick>
                        </a:rPr>
                        <a:t>shiphelp.org</a:t>
                      </a:r>
                      <a:r>
                        <a:rPr lang="en-US" sz="1800" kern="1200" dirty="0">
                          <a:solidFill>
                            <a:srgbClr val="2F5597"/>
                          </a:solidFill>
                          <a:effectLst/>
                        </a:rPr>
                        <a:t> </a:t>
                      </a:r>
                      <a:endParaRPr lang="en-US" sz="1800" kern="1200" dirty="0">
                        <a:solidFill>
                          <a:srgbClr val="2F5597"/>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600"/>
                        </a:spcBef>
                      </a:pPr>
                      <a:r>
                        <a:rPr kumimoji="0" lang="en-US" sz="1800" u="none" strike="noStrike" kern="1200" cap="none" spc="0" normalizeH="0" baseline="0" noProof="0" dirty="0">
                          <a:ln>
                            <a:noFill/>
                          </a:ln>
                          <a:solidFill>
                            <a:srgbClr val="2F5597"/>
                          </a:solidFill>
                          <a:effectLst/>
                          <a:uLnTx/>
                          <a:uFillTx/>
                        </a:rPr>
                        <a:t>Beneficiary and Family Centered Care-Quality Improvement Organizations </a:t>
                      </a:r>
                      <a:br>
                        <a:rPr kumimoji="0" lang="en-US" sz="1800" u="none" strike="noStrike" kern="1200" cap="none" spc="0" normalizeH="0" baseline="0" noProof="0" dirty="0">
                          <a:ln>
                            <a:noFill/>
                          </a:ln>
                          <a:solidFill>
                            <a:srgbClr val="2F5597"/>
                          </a:solidFill>
                          <a:effectLst/>
                          <a:uLnTx/>
                          <a:uFillTx/>
                        </a:rPr>
                      </a:br>
                      <a:r>
                        <a:rPr kumimoji="0" lang="en-US" sz="1800" u="none" strike="noStrike" kern="1200" cap="none" spc="0" normalizeH="0" baseline="0" noProof="0" dirty="0">
                          <a:ln>
                            <a:noFill/>
                          </a:ln>
                          <a:solidFill>
                            <a:srgbClr val="2F5597"/>
                          </a:solidFill>
                          <a:effectLst/>
                          <a:uLnTx/>
                          <a:uFillTx/>
                        </a:rPr>
                        <a:t>(BFCC-QIO)</a:t>
                      </a:r>
                      <a:endParaRPr lang="en-US" sz="1800" b="1" dirty="0">
                        <a:solidFill>
                          <a:srgbClr val="2F5597"/>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solidFill>
                            <a:srgbClr val="2F5597"/>
                          </a:solidFill>
                          <a:hlinkClick r:id="rId7">
                            <a:extLst>
                              <a:ext uri="{A12FA001-AC4F-418D-AE19-62706E023703}">
                                <ahyp:hlinkClr xmlns:ahyp="http://schemas.microsoft.com/office/drawing/2018/hyperlinkcolor" val="tx"/>
                              </a:ext>
                            </a:extLst>
                          </a:hlinkClick>
                        </a:rPr>
                        <a:t>livantaqio.com/</a:t>
                      </a:r>
                      <a:r>
                        <a:rPr lang="en-US" dirty="0" err="1">
                          <a:solidFill>
                            <a:srgbClr val="2F5597"/>
                          </a:solidFill>
                          <a:hlinkClick r:id="rId7">
                            <a:extLst>
                              <a:ext uri="{A12FA001-AC4F-418D-AE19-62706E023703}">
                                <ahyp:hlinkClr xmlns:ahyp="http://schemas.microsoft.com/office/drawing/2018/hyperlinkcolor" val="tx"/>
                              </a:ext>
                            </a:extLst>
                          </a:hlinkClick>
                        </a:rPr>
                        <a:t>en</a:t>
                      </a:r>
                      <a:endParaRPr lang="en-US" sz="1800" u="sng" kern="1200" dirty="0">
                        <a:solidFill>
                          <a:srgbClr val="2F5597"/>
                        </a:solidFill>
                        <a:effectLst/>
                      </a:endParaRP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noProof="0" dirty="0">
                          <a:solidFill>
                            <a:srgbClr val="2F5597"/>
                          </a:solidFill>
                          <a:effectLst/>
                          <a:hlinkClick r:id="rId8">
                            <a:extLst>
                              <a:ext uri="{A12FA001-AC4F-418D-AE19-62706E023703}">
                                <ahyp:hlinkClr xmlns:ahyp="http://schemas.microsoft.com/office/drawing/2018/hyperlinkcolor" val="tx"/>
                              </a:ext>
                            </a:extLst>
                          </a:hlinkClick>
                        </a:rPr>
                        <a:t>keproqio.com</a:t>
                      </a:r>
                      <a:r>
                        <a:rPr lang="en-US" sz="1800" u="sng" kern="1200" noProof="0" dirty="0">
                          <a:solidFill>
                            <a:srgbClr val="2F5597"/>
                          </a:solidFill>
                          <a:effectLst/>
                        </a:rPr>
                        <a:t> </a:t>
                      </a:r>
                      <a:endParaRPr lang="en-US" sz="1800" b="0" u="sng" kern="1200" noProof="0" dirty="0">
                        <a:solidFill>
                          <a:srgbClr val="2F5597"/>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2F5597"/>
                          </a:solidFill>
                          <a:effectLst/>
                        </a:rPr>
                        <a:t>Independent Review Entity (IRE) </a:t>
                      </a:r>
                      <a:br>
                        <a:rPr lang="en-US" sz="1800" dirty="0">
                          <a:solidFill>
                            <a:srgbClr val="2F5597"/>
                          </a:solidFill>
                          <a:effectLst/>
                        </a:rPr>
                      </a:br>
                      <a:r>
                        <a:rPr lang="en-US" sz="1800" dirty="0">
                          <a:solidFill>
                            <a:srgbClr val="2F5597"/>
                          </a:solidFill>
                          <a:effectLst/>
                        </a:rPr>
                        <a:t>(Medicare Advantage &amp; Part D claims only)</a:t>
                      </a:r>
                    </a:p>
                    <a:p>
                      <a:pPr>
                        <a:spcBef>
                          <a:spcPts val="600"/>
                        </a:spcBef>
                      </a:pPr>
                      <a:endParaRPr lang="en-US" sz="1800" b="1" dirty="0">
                        <a:solidFill>
                          <a:srgbClr val="2F5597"/>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600"/>
                        </a:spcBef>
                        <a:buFont typeface="Wingdings" panose="05000000000000000000" pitchFamily="2" charset="2"/>
                        <a:buChar char="§"/>
                      </a:pPr>
                      <a:r>
                        <a:rPr lang="en-US" sz="1800" dirty="0">
                          <a:solidFill>
                            <a:srgbClr val="2F5597"/>
                          </a:solidFill>
                          <a:hlinkClick r:id="rId9">
                            <a:extLst>
                              <a:ext uri="{A12FA001-AC4F-418D-AE19-62706E023703}">
                                <ahyp:hlinkClr xmlns:ahyp="http://schemas.microsoft.com/office/drawing/2018/hyperlinkcolor" val="tx"/>
                              </a:ext>
                            </a:extLst>
                          </a:hlinkClick>
                        </a:rPr>
                        <a:t>Medicare.gov/claims-appeals/file-an-appeal/medicare-health-plan-appeals-level-2-independent-review-entity-ire</a:t>
                      </a:r>
                      <a:endParaRPr lang="en-US" sz="1800" u="none" kern="1200" dirty="0">
                        <a:solidFill>
                          <a:srgbClr val="2F5597"/>
                        </a:solidFill>
                        <a:effectLst/>
                        <a:latin typeface="Calibri" panose="020F0502020204030204"/>
                        <a:ea typeface="+mn-ea"/>
                        <a:cs typeface="+mn-cs"/>
                      </a:endParaRPr>
                    </a:p>
                    <a:p>
                      <a:pPr marL="228600" indent="-228600">
                        <a:spcBef>
                          <a:spcPts val="600"/>
                        </a:spcBef>
                        <a:buFont typeface="Wingdings" panose="05000000000000000000" pitchFamily="2" charset="2"/>
                        <a:buChar char="§"/>
                      </a:pPr>
                      <a:r>
                        <a:rPr lang="en-US" sz="1800" u="sng" kern="1200" dirty="0">
                          <a:solidFill>
                            <a:srgbClr val="2F5597"/>
                          </a:solidFill>
                          <a:effectLst/>
                          <a:latin typeface="Calibri" panose="020F0502020204030204"/>
                          <a:ea typeface="+mn-ea"/>
                          <a:cs typeface="+mn-cs"/>
                          <a:hlinkClick r:id="rId10">
                            <a:extLst>
                              <a:ext uri="{A12FA001-AC4F-418D-AE19-62706E023703}">
                                <ahyp:hlinkClr xmlns:ahyp="http://schemas.microsoft.com/office/drawing/2018/hyperlinkcolor" val="tx"/>
                              </a:ext>
                            </a:extLst>
                          </a:hlinkClick>
                        </a:rPr>
                        <a:t>CMS.gov/</a:t>
                      </a:r>
                      <a:r>
                        <a:rPr lang="en-US" sz="1800" u="sng" kern="1200" dirty="0" err="1">
                          <a:solidFill>
                            <a:srgbClr val="2F5597"/>
                          </a:solidFill>
                          <a:effectLst/>
                          <a:latin typeface="Calibri" panose="020F0502020204030204"/>
                          <a:ea typeface="+mn-ea"/>
                          <a:cs typeface="+mn-cs"/>
                          <a:hlinkClick r:id="rId10">
                            <a:extLst>
                              <a:ext uri="{A12FA001-AC4F-418D-AE19-62706E023703}">
                                <ahyp:hlinkClr xmlns:ahyp="http://schemas.microsoft.com/office/drawing/2018/hyperlinkcolor" val="tx"/>
                              </a:ext>
                            </a:extLst>
                          </a:hlinkClick>
                        </a:rPr>
                        <a:t>medicare</a:t>
                      </a:r>
                      <a:r>
                        <a:rPr lang="en-US" sz="1800" u="sng" kern="1200" dirty="0">
                          <a:solidFill>
                            <a:srgbClr val="2F5597"/>
                          </a:solidFill>
                          <a:effectLst/>
                          <a:latin typeface="Calibri" panose="020F0502020204030204"/>
                          <a:ea typeface="+mn-ea"/>
                          <a:cs typeface="+mn-cs"/>
                          <a:hlinkClick r:id="rId10">
                            <a:extLst>
                              <a:ext uri="{A12FA001-AC4F-418D-AE19-62706E023703}">
                                <ahyp:hlinkClr xmlns:ahyp="http://schemas.microsoft.com/office/drawing/2018/hyperlinkcolor" val="tx"/>
                              </a:ext>
                            </a:extLst>
                          </a:hlinkClick>
                        </a:rPr>
                        <a:t>/appeals-grievances/prescription-drug/reconsiderations</a:t>
                      </a:r>
                      <a:endParaRPr lang="en-US" sz="1800" kern="1200" dirty="0">
                        <a:solidFill>
                          <a:srgbClr val="2F5597"/>
                        </a:solidFill>
                        <a:effectLst/>
                        <a:latin typeface="Calibri" panose="020F0502020204030204"/>
                        <a:ea typeface="+mn-ea"/>
                        <a:cs typeface="+mn-cs"/>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59267DB6-61F6-4E9A-80B7-0B2EAFAB7835}"/>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877755" y="2932680"/>
            <a:ext cx="1513492" cy="731520"/>
          </a:xfrm>
          <a:prstGeom prst="rect">
            <a:avLst/>
          </a:prstGeom>
        </p:spPr>
      </p:pic>
      <p:sp>
        <p:nvSpPr>
          <p:cNvPr id="7" name="Slide Number Placeholder 5">
            <a:extLst>
              <a:ext uri="{FF2B5EF4-FFF2-40B4-BE49-F238E27FC236}">
                <a16:creationId xmlns:a16="http://schemas.microsoft.com/office/drawing/2014/main" id="{4CDFF06A-4F35-47C1-B73C-9DDB2B5DF64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57</a:t>
            </a:fld>
            <a:endParaRPr lang="en-US"/>
          </a:p>
        </p:txBody>
      </p:sp>
      <p:sp>
        <p:nvSpPr>
          <p:cNvPr id="9" name="Footer Placeholder 2">
            <a:extLst>
              <a:ext uri="{FF2B5EF4-FFF2-40B4-BE49-F238E27FC236}">
                <a16:creationId xmlns:a16="http://schemas.microsoft.com/office/drawing/2014/main" id="{7E62760D-C454-4B96-8611-8E778D8539AA}"/>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8" name="Date Placeholder 1">
            <a:extLst>
              <a:ext uri="{FF2B5EF4-FFF2-40B4-BE49-F238E27FC236}">
                <a16:creationId xmlns:a16="http://schemas.microsoft.com/office/drawing/2014/main" id="{CF934812-F7C9-48F4-A744-445ECDA85A09}"/>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March 2024</a:t>
            </a:r>
          </a:p>
        </p:txBody>
      </p:sp>
    </p:spTree>
    <p:custDataLst>
      <p:tags r:id="rId1"/>
    </p:custDataLst>
    <p:extLst>
      <p:ext uri="{BB962C8B-B14F-4D97-AF65-F5344CB8AC3E}">
        <p14:creationId xmlns:p14="http://schemas.microsoft.com/office/powerpoint/2010/main" val="3721353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Products</a:t>
            </a:r>
          </a:p>
        </p:txBody>
      </p:sp>
      <p:sp>
        <p:nvSpPr>
          <p:cNvPr id="3" name="TextBox 2">
            <a:extLst>
              <a:ext uri="{FF2B5EF4-FFF2-40B4-BE49-F238E27FC236}">
                <a16:creationId xmlns:a16="http://schemas.microsoft.com/office/drawing/2014/main" id="{6020CFAB-FAA9-4E6B-8DBE-515E5CF59029}"/>
              </a:ext>
            </a:extLst>
          </p:cNvPr>
          <p:cNvSpPr txBox="1"/>
          <p:nvPr/>
        </p:nvSpPr>
        <p:spPr>
          <a:xfrm>
            <a:off x="1089247" y="1334103"/>
            <a:ext cx="10379311" cy="1077218"/>
          </a:xfrm>
          <a:prstGeom prst="rect">
            <a:avLst/>
          </a:prstGeom>
          <a:noFill/>
        </p:spPr>
        <p:txBody>
          <a:bodyPr wrap="square" rtlCol="0">
            <a:spAutoFit/>
          </a:bodyPr>
          <a:lstStyle/>
          <a:p>
            <a:pPr>
              <a:spcAft>
                <a:spcPts val="1200"/>
              </a:spcAft>
            </a:pPr>
            <a:r>
              <a:rPr lang="en-US" b="1" dirty="0">
                <a:solidFill>
                  <a:srgbClr val="00529B"/>
                </a:solidFill>
                <a:latin typeface="Arial" panose="020B0604020202020204" pitchFamily="34" charset="0"/>
                <a:cs typeface="Arial" panose="020B0604020202020204" pitchFamily="34" charset="0"/>
              </a:rPr>
              <a:t>To review the Medicare products listed in this table and other helpful products, visit </a:t>
            </a:r>
            <a:r>
              <a:rPr lang="en-US" b="1" u="sng"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n-US" b="1" dirty="0">
                <a:solidFill>
                  <a:srgbClr val="00529B"/>
                </a:solidFill>
                <a:latin typeface="Arial" panose="020B0604020202020204" pitchFamily="34" charset="0"/>
                <a:cs typeface="Arial" panose="020B0604020202020204" pitchFamily="34" charset="0"/>
              </a:rPr>
              <a:t> and search by keyword or product number.</a:t>
            </a:r>
          </a:p>
          <a:p>
            <a:pPr>
              <a:spcAft>
                <a:spcPts val="1200"/>
              </a:spcAft>
            </a:pPr>
            <a:endParaRPr lang="en-US" dirty="0"/>
          </a:p>
        </p:txBody>
      </p:sp>
      <p:graphicFrame>
        <p:nvGraphicFramePr>
          <p:cNvPr id="8" name="Table 7" descr="Table listing Medicare products related to Medicare rights and protections." title="Medicare Products"/>
          <p:cNvGraphicFramePr>
            <a:graphicFrameLocks noGrp="1"/>
          </p:cNvGraphicFramePr>
          <p:nvPr>
            <p:extLst>
              <p:ext uri="{D42A27DB-BD31-4B8C-83A1-F6EECF244321}">
                <p14:modId xmlns:p14="http://schemas.microsoft.com/office/powerpoint/2010/main" val="2496049964"/>
              </p:ext>
            </p:extLst>
          </p:nvPr>
        </p:nvGraphicFramePr>
        <p:xfrm>
          <a:off x="1177383" y="2074802"/>
          <a:ext cx="9837234" cy="329184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5486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“Medicare &amp; You” </a:t>
                      </a:r>
                      <a:r>
                        <a:rPr lang="en-US" sz="1800" b="1" u="none" strike="noStrike" kern="1200" cap="none" spc="0" normalizeH="0" baseline="0" noProof="0" dirty="0">
                          <a:ln>
                            <a:noFill/>
                          </a:ln>
                          <a:solidFill>
                            <a:srgbClr val="00529B"/>
                          </a:solidFill>
                          <a:effectLst/>
                          <a:uLnTx/>
                          <a:uFillTx/>
                          <a:latin typeface="+mn-lt"/>
                        </a:rPr>
                        <a:t>handbook</a:t>
                      </a:r>
                      <a:endParaRPr kumimoji="0" lang="en-US" sz="1800" b="1" u="none" strike="noStrike" kern="1200" cap="none" spc="0" normalizeH="0" baseline="0" noProof="0" dirty="0">
                        <a:ln>
                          <a:noFill/>
                        </a:ln>
                        <a:solidFill>
                          <a:srgbClr val="00529B"/>
                        </a:solidFill>
                        <a:effectLst/>
                        <a:uLnTx/>
                        <a:uFillTx/>
                        <a:latin typeface="+mn-lt"/>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kumimoji="0" lang="en-US" sz="1800" b="0" u="none" strike="noStrike" kern="1200" cap="none" spc="0" normalizeH="0" baseline="0" noProof="0" dirty="0">
                          <a:ln>
                            <a:noFill/>
                          </a:ln>
                          <a:solidFill>
                            <a:srgbClr val="00529B"/>
                          </a:solidFill>
                          <a:effectLst/>
                          <a:uLnTx/>
                          <a:uFillTx/>
                          <a:latin typeface="+mn-lt"/>
                        </a:rPr>
                        <a:t>CMS Product No. 10050</a:t>
                      </a:r>
                      <a:endParaRPr lang="en-US" sz="1800" b="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“Medicare Rights &amp; Protections”</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800" u="none" strike="noStrike" kern="1200" cap="none" spc="0" normalizeH="0" baseline="0" noProof="0" dirty="0">
                          <a:ln>
                            <a:noFill/>
                          </a:ln>
                          <a:solidFill>
                            <a:srgbClr val="00529B"/>
                          </a:solidFill>
                          <a:effectLst/>
                          <a:uLnTx/>
                          <a:uFillTx/>
                          <a:latin typeface="+mn-lt"/>
                        </a:rPr>
                        <a:t>CMS Product No. 11534</a:t>
                      </a:r>
                      <a:endParaRPr lang="en-US" sz="180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“Medicare Appeals”</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n-US" sz="1800" u="none" strike="noStrike" kern="1200" cap="none" spc="0" normalizeH="0" baseline="0" noProof="0" dirty="0">
                          <a:ln>
                            <a:noFill/>
                          </a:ln>
                          <a:solidFill>
                            <a:srgbClr val="00529B"/>
                          </a:solidFill>
                          <a:effectLst/>
                          <a:uLnTx/>
                          <a:uFillTx/>
                          <a:latin typeface="+mn-lt"/>
                        </a:rPr>
                        <a:t>CMS Product No. 11525</a:t>
                      </a:r>
                      <a:endParaRPr lang="en-US" sz="180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48640">
                <a:tc>
                  <a:txBody>
                    <a:bodyPr/>
                    <a:lstStyle/>
                    <a:p>
                      <a:pPr marL="0" indent="0">
                        <a:buFont typeface="+mj-lt"/>
                        <a:buNone/>
                      </a:pPr>
                      <a:r>
                        <a:rPr lang="en-US" sz="1800" b="1" kern="1200" dirty="0">
                          <a:solidFill>
                            <a:srgbClr val="00529B"/>
                          </a:solidFill>
                          <a:effectLst/>
                          <a:latin typeface="+mn-lt"/>
                        </a:rPr>
                        <a:t>“Medicare Coverage Outside the United States”</a:t>
                      </a:r>
                      <a:endParaRPr lang="en-US" sz="1800" b="1" dirty="0">
                        <a:solidFill>
                          <a:srgbClr val="00529B"/>
                        </a:solidFill>
                        <a:latin typeface="+mn-lt"/>
                        <a:cs typeface="Arial" panose="020B0604020202020204" pitchFamily="34" charset="0"/>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n-US" sz="1800" kern="1200" dirty="0">
                          <a:solidFill>
                            <a:srgbClr val="00529B"/>
                          </a:solidFill>
                          <a:effectLst/>
                          <a:latin typeface="+mn-lt"/>
                        </a:rPr>
                        <a:t>CMS Product No. 11037</a:t>
                      </a:r>
                      <a:endParaRPr lang="en-US" sz="180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2442212289"/>
                  </a:ext>
                </a:extLst>
              </a:tr>
              <a:tr h="548640">
                <a:tc>
                  <a:txBody>
                    <a:bodyPr/>
                    <a:lstStyle/>
                    <a:p>
                      <a:pPr marL="0" indent="0">
                        <a:buFont typeface="+mj-lt"/>
                        <a:buNone/>
                      </a:pPr>
                      <a:r>
                        <a:rPr lang="en-US" sz="1800" b="1" dirty="0">
                          <a:solidFill>
                            <a:srgbClr val="00529B"/>
                          </a:solidFill>
                          <a:latin typeface="+mn-lt"/>
                          <a:cs typeface="Arial" panose="020B0604020202020204" pitchFamily="34" charset="0"/>
                        </a:rPr>
                        <a:t>“Medicare Coverage of Therapy Services”</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n-US" sz="1800" dirty="0">
                          <a:solidFill>
                            <a:srgbClr val="00529B"/>
                          </a:solidFill>
                          <a:latin typeface="+mn-lt"/>
                          <a:cs typeface="Arial" panose="020B0604020202020204" pitchFamily="34" charset="0"/>
                        </a:rPr>
                        <a:t>CMS Product No. 10988</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3580419918"/>
                  </a:ext>
                </a:extLst>
              </a:tr>
              <a:tr h="548640">
                <a:tc>
                  <a:txBody>
                    <a:bodyPr/>
                    <a:lstStyle/>
                    <a:p>
                      <a:pPr marL="0" indent="0">
                        <a:buFont typeface="+mj-lt"/>
                        <a:buNone/>
                      </a:pPr>
                      <a:r>
                        <a:rPr lang="en-US" sz="1800" b="1" dirty="0">
                          <a:solidFill>
                            <a:srgbClr val="00529B"/>
                          </a:solidFill>
                          <a:latin typeface="+mn-lt"/>
                          <a:cs typeface="Arial" panose="020B0604020202020204" pitchFamily="34" charset="0"/>
                        </a:rPr>
                        <a:t>“Your Medicare Benefits”</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n-US" sz="1800" dirty="0">
                          <a:solidFill>
                            <a:srgbClr val="00529B"/>
                          </a:solidFill>
                          <a:latin typeface="+mn-lt"/>
                          <a:cs typeface="Arial" panose="020B0604020202020204" pitchFamily="34" charset="0"/>
                        </a:rPr>
                        <a:t>CMS Product No. 10116</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2237528053"/>
                  </a:ext>
                </a:extLst>
              </a:tr>
            </a:tbl>
          </a:graphicData>
        </a:graphic>
      </p:graphicFrame>
      <p:sp>
        <p:nvSpPr>
          <p:cNvPr id="9" name="Content Placeholder 9"/>
          <p:cNvSpPr txBox="1">
            <a:spLocks/>
          </p:cNvSpPr>
          <p:nvPr/>
        </p:nvSpPr>
        <p:spPr>
          <a:xfrm>
            <a:off x="1089247" y="5467864"/>
            <a:ext cx="9925370" cy="76668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To order multiple copies (partners only), visit </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You must register your organization.</a:t>
            </a:r>
            <a:endParaRPr kumimoji="0" lang="en-US" sz="1800" b="0" i="0" u="none" strike="noStrike" kern="1200" cap="none" spc="0" normalizeH="0" baseline="0" noProof="0" dirty="0">
              <a:ln>
                <a:noFill/>
              </a:ln>
              <a:solidFill>
                <a:sysClr val="windowText" lastClr="000000">
                  <a:tint val="75000"/>
                </a:sysClr>
              </a:solidFill>
              <a:effectLst/>
              <a:uLnTx/>
              <a:uFillTx/>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40AD01E7-CA29-4D3C-AECB-4C3249A8F30C}"/>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58</a:t>
            </a:fld>
            <a:endParaRPr lang="en-US"/>
          </a:p>
        </p:txBody>
      </p:sp>
      <p:sp>
        <p:nvSpPr>
          <p:cNvPr id="11" name="Footer Placeholder 2">
            <a:extLst>
              <a:ext uri="{FF2B5EF4-FFF2-40B4-BE49-F238E27FC236}">
                <a16:creationId xmlns:a16="http://schemas.microsoft.com/office/drawing/2014/main" id="{278507D5-5F93-425C-9126-E2AC962465A6}"/>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10" name="Date Placeholder 1">
            <a:extLst>
              <a:ext uri="{FF2B5EF4-FFF2-40B4-BE49-F238E27FC236}">
                <a16:creationId xmlns:a16="http://schemas.microsoft.com/office/drawing/2014/main" id="{42C35C49-41D2-4FA4-B19A-7B86930B9807}"/>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March 2024</a:t>
            </a:r>
          </a:p>
        </p:txBody>
      </p:sp>
    </p:spTree>
    <p:custDataLst>
      <p:tags r:id="rId1"/>
    </p:custDataLst>
    <p:extLst>
      <p:ext uri="{BB962C8B-B14F-4D97-AF65-F5344CB8AC3E}">
        <p14:creationId xmlns:p14="http://schemas.microsoft.com/office/powerpoint/2010/main" val="3889965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05"/>
            <a:ext cx="12192000" cy="889082"/>
          </a:xfrm>
        </p:spPr>
        <p:txBody>
          <a:bodyPr>
            <a:normAutofit/>
          </a:bodyPr>
          <a:lstStyle/>
          <a:p>
            <a:r>
              <a:rPr lang="en-US" sz="3000" dirty="0"/>
              <a:t>Acronyms</a:t>
            </a:r>
          </a:p>
        </p:txBody>
      </p:sp>
      <p:sp>
        <p:nvSpPr>
          <p:cNvPr id="8" name="Content Placeholder 7"/>
          <p:cNvSpPr>
            <a:spLocks noGrp="1"/>
          </p:cNvSpPr>
          <p:nvPr>
            <p:ph idx="1"/>
          </p:nvPr>
        </p:nvSpPr>
        <p:spPr>
          <a:xfrm>
            <a:off x="838200" y="1143000"/>
            <a:ext cx="10708037" cy="5349240"/>
          </a:xfrm>
        </p:spPr>
        <p:txBody>
          <a:bodyPr vert="horz" lIns="91440" tIns="45720" rIns="91440" bIns="45720" numCol="2" rtlCol="0" anchor="t">
            <a:normAutofit/>
          </a:bodyPr>
          <a:lstStyle/>
          <a:p>
            <a:pPr marL="0" indent="0" defTabSz="685800">
              <a:buNone/>
            </a:pPr>
            <a:r>
              <a:rPr lang="en-US" sz="2000" b="1" dirty="0">
                <a:solidFill>
                  <a:srgbClr val="00529B"/>
                </a:solidFill>
                <a:latin typeface="Arial"/>
                <a:cs typeface="Arial"/>
              </a:rPr>
              <a:t>ALJ</a:t>
            </a:r>
            <a:r>
              <a:rPr lang="en-US" sz="2000" dirty="0">
                <a:solidFill>
                  <a:srgbClr val="00529B"/>
                </a:solidFill>
                <a:latin typeface="Arial"/>
                <a:cs typeface="Arial"/>
              </a:rPr>
              <a:t> Administrative Law Judge </a:t>
            </a:r>
            <a:endParaRPr lang="en-US" sz="2000" dirty="0"/>
          </a:p>
          <a:p>
            <a:pPr marL="0" indent="0" defTabSz="685800">
              <a:buNone/>
            </a:pPr>
            <a:r>
              <a:rPr lang="en-US" sz="2000" b="1" dirty="0">
                <a:solidFill>
                  <a:srgbClr val="00529B"/>
                </a:solidFill>
                <a:latin typeface="Arial"/>
                <a:cs typeface="Arial"/>
              </a:rPr>
              <a:t>BFCC-QIO</a:t>
            </a:r>
            <a:r>
              <a:rPr lang="en-US" sz="2000" dirty="0">
                <a:solidFill>
                  <a:srgbClr val="00529B"/>
                </a:solidFill>
                <a:latin typeface="Arial"/>
                <a:cs typeface="Arial"/>
              </a:rPr>
              <a:t> Beneficiary and Family </a:t>
            </a:r>
            <a:br>
              <a:rPr lang="en-US" sz="2000" dirty="0"/>
            </a:br>
            <a:r>
              <a:rPr lang="en-US" sz="2000" dirty="0">
                <a:solidFill>
                  <a:srgbClr val="00529B"/>
                </a:solidFill>
                <a:latin typeface="Arial"/>
                <a:cs typeface="Arial"/>
              </a:rPr>
              <a:t>Centered Care-Quality Improvement Organization </a:t>
            </a:r>
            <a:endParaRPr lang="en-US" sz="2000" dirty="0">
              <a:solidFill>
                <a:srgbClr val="00529B"/>
              </a:solidFill>
            </a:endParaRPr>
          </a:p>
          <a:p>
            <a:pPr marL="0" indent="0" defTabSz="685800">
              <a:buNone/>
            </a:pPr>
            <a:r>
              <a:rPr lang="en-US" sz="2000" b="1" dirty="0">
                <a:solidFill>
                  <a:srgbClr val="00529B"/>
                </a:solidFill>
                <a:latin typeface="Arial"/>
                <a:cs typeface="Arial"/>
              </a:rPr>
              <a:t>CHIP</a:t>
            </a:r>
            <a:r>
              <a:rPr lang="en-US" sz="2000" dirty="0">
                <a:solidFill>
                  <a:srgbClr val="00529B"/>
                </a:solidFill>
                <a:latin typeface="Arial"/>
                <a:cs typeface="Arial"/>
              </a:rPr>
              <a:t> Children’s Health Insurance Program </a:t>
            </a:r>
            <a:endParaRPr lang="en-US" sz="2000" dirty="0">
              <a:solidFill>
                <a:srgbClr val="00529B"/>
              </a:solidFill>
            </a:endParaRPr>
          </a:p>
          <a:p>
            <a:pPr marL="0" lvl="0" indent="0" defTabSz="685800">
              <a:buNone/>
            </a:pPr>
            <a:r>
              <a:rPr lang="en-US" sz="2000" b="1" dirty="0">
                <a:solidFill>
                  <a:srgbClr val="00529B"/>
                </a:solidFill>
                <a:latin typeface="Arial"/>
                <a:cs typeface="Arial"/>
              </a:rPr>
              <a:t>CMS</a:t>
            </a:r>
            <a:r>
              <a:rPr lang="en-US" sz="2000" dirty="0">
                <a:solidFill>
                  <a:srgbClr val="00529B"/>
                </a:solidFill>
                <a:latin typeface="Arial"/>
                <a:cs typeface="Arial"/>
              </a:rPr>
              <a:t> Centers for Medicare &amp; Medicaid Services</a:t>
            </a:r>
          </a:p>
          <a:p>
            <a:pPr marL="0" indent="0" defTabSz="685800">
              <a:buNone/>
            </a:pPr>
            <a:r>
              <a:rPr lang="en-US" sz="2000" b="1" dirty="0">
                <a:solidFill>
                  <a:srgbClr val="00529B"/>
                </a:solidFill>
                <a:latin typeface="Arial"/>
                <a:cs typeface="Arial"/>
              </a:rPr>
              <a:t>CORF</a:t>
            </a:r>
            <a:r>
              <a:rPr lang="en-US" sz="2000" dirty="0">
                <a:solidFill>
                  <a:srgbClr val="00529B"/>
                </a:solidFill>
                <a:latin typeface="Arial"/>
                <a:cs typeface="Arial"/>
              </a:rPr>
              <a:t> Comprehensive Outpatient Rehabilitation Facility </a:t>
            </a:r>
          </a:p>
          <a:p>
            <a:pPr marL="0" indent="0" defTabSz="685800">
              <a:buNone/>
            </a:pPr>
            <a:r>
              <a:rPr lang="en-US" sz="2000" b="1" dirty="0">
                <a:solidFill>
                  <a:srgbClr val="00529B"/>
                </a:solidFill>
                <a:latin typeface="Arial"/>
                <a:cs typeface="Arial"/>
              </a:rPr>
              <a:t>DME</a:t>
            </a:r>
            <a:r>
              <a:rPr lang="en-US" sz="2000" dirty="0">
                <a:solidFill>
                  <a:srgbClr val="00529B"/>
                </a:solidFill>
                <a:latin typeface="Arial"/>
                <a:cs typeface="Arial"/>
              </a:rPr>
              <a:t> Durable Medical Equipment</a:t>
            </a:r>
            <a:endParaRPr lang="en-US" sz="2000" dirty="0">
              <a:solidFill>
                <a:srgbClr val="00529B"/>
              </a:solidFill>
            </a:endParaRPr>
          </a:p>
          <a:p>
            <a:pPr marL="0" lvl="0" indent="0" defTabSz="685800">
              <a:buNone/>
            </a:pPr>
            <a:r>
              <a:rPr lang="en-US" sz="2000" b="1" dirty="0">
                <a:solidFill>
                  <a:srgbClr val="00529B"/>
                </a:solidFill>
                <a:latin typeface="Arial"/>
                <a:cs typeface="Arial"/>
              </a:rPr>
              <a:t>ESRD</a:t>
            </a:r>
            <a:r>
              <a:rPr lang="en-US" sz="2000" dirty="0">
                <a:solidFill>
                  <a:srgbClr val="00529B"/>
                </a:solidFill>
                <a:latin typeface="Arial"/>
                <a:cs typeface="Arial"/>
              </a:rPr>
              <a:t> End-Stage Renal Disease</a:t>
            </a:r>
          </a:p>
          <a:p>
            <a:pPr marL="0" lvl="0" indent="0" defTabSz="685800">
              <a:buNone/>
            </a:pPr>
            <a:r>
              <a:rPr lang="en-US" sz="2000" b="1" dirty="0">
                <a:solidFill>
                  <a:srgbClr val="00529B"/>
                </a:solidFill>
                <a:latin typeface="Arial"/>
                <a:cs typeface="Arial"/>
              </a:rPr>
              <a:t>HHA</a:t>
            </a:r>
            <a:r>
              <a:rPr lang="en-US" sz="2000" dirty="0">
                <a:solidFill>
                  <a:srgbClr val="00529B"/>
                </a:solidFill>
                <a:latin typeface="Arial"/>
                <a:cs typeface="Arial"/>
              </a:rPr>
              <a:t> Home Health Agency</a:t>
            </a:r>
          </a:p>
          <a:p>
            <a:pPr marL="0" lvl="0" indent="0" defTabSz="685800">
              <a:buNone/>
            </a:pPr>
            <a:endParaRPr lang="en-US" sz="2000" b="1" dirty="0">
              <a:solidFill>
                <a:srgbClr val="00529B"/>
              </a:solidFill>
              <a:latin typeface="Arial"/>
              <a:cs typeface="Arial"/>
            </a:endParaRPr>
          </a:p>
          <a:p>
            <a:pPr marL="0" indent="0" defTabSz="685800">
              <a:buNone/>
            </a:pPr>
            <a:r>
              <a:rPr lang="en-US" sz="2000" b="1" dirty="0">
                <a:solidFill>
                  <a:srgbClr val="00529B"/>
                </a:solidFill>
                <a:latin typeface="Arial"/>
                <a:cs typeface="Arial"/>
              </a:rPr>
              <a:t>HHS</a:t>
            </a:r>
            <a:r>
              <a:rPr lang="en-US" sz="2000" dirty="0">
                <a:solidFill>
                  <a:srgbClr val="00529B"/>
                </a:solidFill>
                <a:latin typeface="Arial"/>
                <a:cs typeface="Arial"/>
              </a:rPr>
              <a:t> Health &amp; Human Services</a:t>
            </a:r>
          </a:p>
          <a:p>
            <a:pPr marL="0" lvl="0" indent="0" defTabSz="685800">
              <a:buNone/>
            </a:pPr>
            <a:r>
              <a:rPr lang="en-US" sz="2000" b="1" dirty="0">
                <a:solidFill>
                  <a:srgbClr val="00529B"/>
                </a:solidFill>
                <a:latin typeface="Arial"/>
                <a:cs typeface="Arial"/>
              </a:rPr>
              <a:t>HIPAA</a:t>
            </a:r>
            <a:r>
              <a:rPr lang="en-US" sz="2000" dirty="0">
                <a:solidFill>
                  <a:srgbClr val="00529B"/>
                </a:solidFill>
                <a:latin typeface="Arial"/>
                <a:cs typeface="Arial"/>
              </a:rPr>
              <a:t> Health Insurance Portability and Accountability Act</a:t>
            </a:r>
          </a:p>
          <a:p>
            <a:pPr marL="0" indent="0" defTabSz="685800">
              <a:buNone/>
            </a:pPr>
            <a:r>
              <a:rPr lang="en-US" sz="2000" b="1" dirty="0">
                <a:solidFill>
                  <a:srgbClr val="00529B"/>
                </a:solidFill>
                <a:latin typeface="Arial"/>
                <a:cs typeface="Arial"/>
              </a:rPr>
              <a:t>IRE</a:t>
            </a:r>
            <a:r>
              <a:rPr lang="en-US" sz="2000" dirty="0">
                <a:solidFill>
                  <a:srgbClr val="00529B"/>
                </a:solidFill>
                <a:latin typeface="Arial"/>
                <a:cs typeface="Arial"/>
              </a:rPr>
              <a:t> Independent Review Entity </a:t>
            </a:r>
            <a:endParaRPr lang="en-US" sz="2000" dirty="0">
              <a:solidFill>
                <a:srgbClr val="00529B"/>
              </a:solidFill>
            </a:endParaRPr>
          </a:p>
          <a:p>
            <a:pPr marL="0" lvl="0" indent="0" defTabSz="685800">
              <a:buNone/>
            </a:pPr>
            <a:r>
              <a:rPr lang="en-US" sz="2000" b="1" dirty="0">
                <a:solidFill>
                  <a:srgbClr val="00529B"/>
                </a:solidFill>
                <a:latin typeface="Arial"/>
                <a:cs typeface="Arial"/>
              </a:rPr>
              <a:t>MA-PD</a:t>
            </a:r>
            <a:r>
              <a:rPr lang="en-US" sz="2000" dirty="0">
                <a:solidFill>
                  <a:srgbClr val="00529B"/>
                </a:solidFill>
                <a:latin typeface="Arial"/>
                <a:cs typeface="Arial"/>
              </a:rPr>
              <a:t> Medicare Advantage Plan with Drug Coverage</a:t>
            </a:r>
            <a:endParaRPr lang="en-US" sz="2000" b="1" dirty="0">
              <a:solidFill>
                <a:srgbClr val="00529B"/>
              </a:solidFill>
              <a:latin typeface="Arial"/>
              <a:cs typeface="Arial"/>
            </a:endParaRPr>
          </a:p>
          <a:p>
            <a:pPr marL="0" lvl="0" indent="0" defTabSz="685800">
              <a:buNone/>
            </a:pPr>
            <a:r>
              <a:rPr lang="en-US" sz="2000" b="1" dirty="0">
                <a:solidFill>
                  <a:srgbClr val="00529B"/>
                </a:solidFill>
                <a:latin typeface="Arial"/>
                <a:cs typeface="Arial"/>
              </a:rPr>
              <a:t>MAC</a:t>
            </a:r>
            <a:r>
              <a:rPr lang="en-US" sz="2000" dirty="0">
                <a:solidFill>
                  <a:srgbClr val="00529B"/>
                </a:solidFill>
                <a:latin typeface="Arial"/>
                <a:cs typeface="Arial"/>
              </a:rPr>
              <a:t> Medicare Administrative Contractor</a:t>
            </a:r>
          </a:p>
          <a:p>
            <a:pPr marL="0" lvl="0" indent="0" defTabSz="685800">
              <a:buNone/>
            </a:pPr>
            <a:r>
              <a:rPr lang="en-US" sz="2000" b="1" dirty="0">
                <a:solidFill>
                  <a:srgbClr val="00529B"/>
                </a:solidFill>
                <a:latin typeface="Arial"/>
                <a:cs typeface="Arial"/>
              </a:rPr>
              <a:t>MOON</a:t>
            </a:r>
            <a:r>
              <a:rPr lang="en-US" sz="2000" dirty="0">
                <a:solidFill>
                  <a:srgbClr val="00529B"/>
                </a:solidFill>
                <a:latin typeface="Arial"/>
                <a:cs typeface="Arial"/>
              </a:rPr>
              <a:t> Medicare Outpatient </a:t>
            </a:r>
            <a:br>
              <a:rPr lang="en-US" sz="2000" dirty="0"/>
            </a:br>
            <a:r>
              <a:rPr lang="en-US" sz="2000" dirty="0">
                <a:solidFill>
                  <a:srgbClr val="00529B"/>
                </a:solidFill>
                <a:latin typeface="Arial"/>
                <a:cs typeface="Arial"/>
              </a:rPr>
              <a:t>Observation Notice</a:t>
            </a:r>
          </a:p>
          <a:p>
            <a:pPr marL="0" indent="0" defTabSz="685800">
              <a:buNone/>
            </a:pPr>
            <a:r>
              <a:rPr lang="en-US" sz="2000" b="1" dirty="0">
                <a:solidFill>
                  <a:srgbClr val="00529B"/>
                </a:solidFill>
                <a:latin typeface="Arial"/>
                <a:cs typeface="Arial"/>
              </a:rPr>
              <a:t>MRN </a:t>
            </a:r>
            <a:r>
              <a:rPr lang="en-US" sz="2000" dirty="0">
                <a:solidFill>
                  <a:srgbClr val="00529B"/>
                </a:solidFill>
                <a:latin typeface="Arial"/>
                <a:cs typeface="Arial"/>
              </a:rPr>
              <a:t>Medicare Redetermination </a:t>
            </a:r>
            <a:br>
              <a:rPr lang="en-US" sz="2000" dirty="0"/>
            </a:br>
            <a:r>
              <a:rPr lang="en-US" sz="2000" dirty="0">
                <a:solidFill>
                  <a:srgbClr val="00529B"/>
                </a:solidFill>
                <a:latin typeface="Arial"/>
                <a:cs typeface="Arial"/>
              </a:rPr>
              <a:t>Notice</a:t>
            </a:r>
            <a:endParaRPr lang="en-US" sz="2000" b="1" dirty="0">
              <a:solidFill>
                <a:srgbClr val="00529B"/>
              </a:solidFill>
              <a:latin typeface="Arial"/>
              <a:cs typeface="Arial"/>
            </a:endParaRPr>
          </a:p>
          <a:p>
            <a:pPr marL="0" indent="0" defTabSz="685800">
              <a:lnSpc>
                <a:spcPct val="100000"/>
              </a:lnSpc>
              <a:buNone/>
            </a:pPr>
            <a:r>
              <a:rPr lang="en-US" sz="2000" b="1" dirty="0">
                <a:solidFill>
                  <a:srgbClr val="00529B"/>
                </a:solidFill>
                <a:latin typeface="Arial"/>
                <a:cs typeface="Arial"/>
              </a:rPr>
              <a:t>MSN</a:t>
            </a:r>
            <a:r>
              <a:rPr lang="en-US" sz="2000" dirty="0">
                <a:solidFill>
                  <a:srgbClr val="00529B"/>
                </a:solidFill>
                <a:latin typeface="Arial"/>
                <a:cs typeface="Arial"/>
              </a:rPr>
              <a:t> Medicare Summary Notice </a:t>
            </a:r>
            <a:endParaRPr lang="en-US" sz="2000" dirty="0">
              <a:solidFill>
                <a:srgbClr val="00529B"/>
              </a:solidFill>
            </a:endParaRPr>
          </a:p>
        </p:txBody>
      </p:sp>
      <p:sp>
        <p:nvSpPr>
          <p:cNvPr id="6" name="Slide Number Placeholder 5">
            <a:extLst>
              <a:ext uri="{FF2B5EF4-FFF2-40B4-BE49-F238E27FC236}">
                <a16:creationId xmlns:a16="http://schemas.microsoft.com/office/drawing/2014/main" id="{CE487D76-65C8-4F5A-AC11-07ABEB0FAEB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59</a:t>
            </a:fld>
            <a:endParaRPr lang="en-US" dirty="0"/>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a:xfrm>
            <a:off x="4038600" y="6492240"/>
            <a:ext cx="4114800" cy="365125"/>
          </a:xfrm>
        </p:spPr>
        <p:txBody>
          <a:bodyPr/>
          <a:lstStyle/>
          <a:p>
            <a:r>
              <a:rPr lang="en-US">
                <a:latin typeface="Arial"/>
                <a:cs typeface="Arial"/>
              </a:rPr>
              <a:t>Medicare Rights &amp; Protections</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a:xfrm>
            <a:off x="838200" y="6492240"/>
            <a:ext cx="2743200" cy="365125"/>
          </a:xfrm>
        </p:spPr>
        <p:txBody>
          <a:bodyPr/>
          <a:lstStyle/>
          <a:p>
            <a:r>
              <a:rPr lang="en-US"/>
              <a:t>March 2024</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dirty="0"/>
              <a:t>Your Medicare Rights</a:t>
            </a:r>
          </a:p>
        </p:txBody>
      </p:sp>
      <p:sp>
        <p:nvSpPr>
          <p:cNvPr id="2" name="Content Placeholder 1">
            <a:extLst>
              <a:ext uri="{FF2B5EF4-FFF2-40B4-BE49-F238E27FC236}">
                <a16:creationId xmlns:a16="http://schemas.microsoft.com/office/drawing/2014/main" id="{6621D3FF-1E2B-DC89-AF04-DEE28FCB507E}"/>
              </a:ext>
            </a:extLst>
          </p:cNvPr>
          <p:cNvSpPr>
            <a:spLocks noGrp="1"/>
          </p:cNvSpPr>
          <p:nvPr>
            <p:ph sz="half" idx="1"/>
          </p:nvPr>
        </p:nvSpPr>
        <p:spPr>
          <a:xfrm>
            <a:off x="1050876" y="1272017"/>
            <a:ext cx="6823881" cy="3901867"/>
          </a:xfrm>
        </p:spPr>
        <p:txBody>
          <a:bodyPr/>
          <a:lstStyle/>
          <a:p>
            <a:pPr defTabSz="685800"/>
            <a:r>
              <a:rPr lang="en-US" sz="2800" b="1" dirty="0">
                <a:solidFill>
                  <a:srgbClr val="00529B"/>
                </a:solidFill>
              </a:rPr>
              <a:t>You have rights and protections that:</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Provide for your safety when you get </a:t>
            </a:r>
            <a:br>
              <a:rPr lang="en-US" sz="2400" dirty="0">
                <a:solidFill>
                  <a:srgbClr val="00529B"/>
                </a:solidFill>
              </a:rPr>
            </a:br>
            <a:r>
              <a:rPr lang="en-US" sz="2400" dirty="0">
                <a:solidFill>
                  <a:srgbClr val="00529B"/>
                </a:solidFill>
              </a:rPr>
              <a:t>health care.</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Ensure you get the health care </a:t>
            </a:r>
            <a:br>
              <a:rPr lang="en-US" sz="2400" dirty="0">
                <a:solidFill>
                  <a:srgbClr val="00529B"/>
                </a:solidFill>
              </a:rPr>
            </a:br>
            <a:r>
              <a:rPr lang="en-US" sz="2400" dirty="0">
                <a:solidFill>
                  <a:srgbClr val="00529B"/>
                </a:solidFill>
              </a:rPr>
              <a:t>services the law says you can get.</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Shield you against unethical practices.</a:t>
            </a:r>
          </a:p>
          <a:p>
            <a:pPr marL="548640" lvl="1" indent="-274320" defTabSz="685800">
              <a:spcAft>
                <a:spcPts val="1200"/>
              </a:spcAft>
              <a:buClr>
                <a:srgbClr val="3965B5"/>
              </a:buClr>
              <a:buFont typeface="Wingdings" panose="05000000000000000000" pitchFamily="2" charset="2"/>
              <a:buChar char="§"/>
            </a:pPr>
            <a:r>
              <a:rPr lang="en-US" sz="2400" dirty="0">
                <a:solidFill>
                  <a:srgbClr val="00529B"/>
                </a:solidFill>
              </a:rPr>
              <a:t>Safeguard your privacy.</a:t>
            </a:r>
          </a:p>
          <a:p>
            <a:pPr marL="0" indent="0">
              <a:buNone/>
            </a:pPr>
            <a:endParaRPr lang="en-US" dirty="0"/>
          </a:p>
        </p:txBody>
      </p:sp>
      <p:pic>
        <p:nvPicPr>
          <p:cNvPr id="3" name="Picture 2">
            <a:extLst>
              <a:ext uri="{FF2B5EF4-FFF2-40B4-BE49-F238E27FC236}">
                <a16:creationId xmlns:a16="http://schemas.microsoft.com/office/drawing/2014/main" id="{F92BABBA-0D71-4615-94D0-5FEC4501F76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90808" y="1887946"/>
            <a:ext cx="4824069" cy="3285938"/>
          </a:xfrm>
          <a:prstGeom prst="rect">
            <a:avLst/>
          </a:prstGeom>
          <a:ln>
            <a:noFill/>
          </a:ln>
          <a:effectLst>
            <a:softEdge rad="127000"/>
          </a:effectLst>
        </p:spPr>
      </p:pic>
      <p:sp>
        <p:nvSpPr>
          <p:cNvPr id="8" name="Slide Number Placeholder 5">
            <a:extLst>
              <a:ext uri="{FF2B5EF4-FFF2-40B4-BE49-F238E27FC236}">
                <a16:creationId xmlns:a16="http://schemas.microsoft.com/office/drawing/2014/main" id="{501D000D-D1FD-4B86-9634-CF6C7E44E4D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a:t>
            </a:fld>
            <a:endParaRPr lang="en-US"/>
          </a:p>
        </p:txBody>
      </p:sp>
      <p:sp>
        <p:nvSpPr>
          <p:cNvPr id="14" name="Footer Placeholder 2">
            <a:extLst>
              <a:ext uri="{FF2B5EF4-FFF2-40B4-BE49-F238E27FC236}">
                <a16:creationId xmlns:a16="http://schemas.microsoft.com/office/drawing/2014/main" id="{925808AA-F95D-4839-9682-AE4E01EED724}"/>
              </a:ext>
            </a:extLst>
          </p:cNvPr>
          <p:cNvSpPr>
            <a:spLocks noGrp="1"/>
          </p:cNvSpPr>
          <p:nvPr>
            <p:ph type="ftr" sz="quarter" idx="11"/>
          </p:nvPr>
        </p:nvSpPr>
        <p:spPr/>
        <p:txBody>
          <a:bodyPr/>
          <a:lstStyle/>
          <a:p>
            <a:r>
              <a:rPr lang="en-US" dirty="0"/>
              <a:t>Medicare Rights &amp; Protections</a:t>
            </a:r>
            <a:endParaRPr lang="en-US" sz="1200" dirty="0"/>
          </a:p>
        </p:txBody>
      </p:sp>
      <p:sp>
        <p:nvSpPr>
          <p:cNvPr id="13" name="Date Placeholder 1">
            <a:extLst>
              <a:ext uri="{FF2B5EF4-FFF2-40B4-BE49-F238E27FC236}">
                <a16:creationId xmlns:a16="http://schemas.microsoft.com/office/drawing/2014/main" id="{BE2DD075-B0DE-409E-955F-3F1F8F5C7E3D}"/>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76027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429"/>
            <a:ext cx="12192000" cy="910470"/>
          </a:xfrm>
        </p:spPr>
        <p:txBody>
          <a:bodyPr>
            <a:normAutofit/>
          </a:bodyPr>
          <a:lstStyle/>
          <a:p>
            <a:r>
              <a:rPr lang="en-US" sz="3000" dirty="0"/>
              <a:t>Acronyms (continued)</a:t>
            </a:r>
          </a:p>
        </p:txBody>
      </p:sp>
      <p:sp>
        <p:nvSpPr>
          <p:cNvPr id="5" name="Content Placeholder 4"/>
          <p:cNvSpPr>
            <a:spLocks noGrp="1"/>
          </p:cNvSpPr>
          <p:nvPr>
            <p:ph idx="1"/>
          </p:nvPr>
        </p:nvSpPr>
        <p:spPr>
          <a:xfrm>
            <a:off x="838200" y="1371600"/>
            <a:ext cx="10515599" cy="4651829"/>
          </a:xfrm>
        </p:spPr>
        <p:txBody>
          <a:bodyPr vert="horz" lIns="91440" tIns="45720" rIns="91440" bIns="45720" numCol="2" rtlCol="0" anchor="t">
            <a:normAutofit/>
          </a:bodyPr>
          <a:lstStyle/>
          <a:p>
            <a:pPr marL="0" indent="0" defTabSz="685800">
              <a:lnSpc>
                <a:spcPct val="100000"/>
              </a:lnSpc>
              <a:buNone/>
            </a:pPr>
            <a:r>
              <a:rPr lang="en-US" sz="2000" b="1" dirty="0">
                <a:solidFill>
                  <a:srgbClr val="00529B"/>
                </a:solidFill>
                <a:latin typeface="Arial"/>
                <a:cs typeface="Arial"/>
              </a:rPr>
              <a:t>NTP</a:t>
            </a:r>
            <a:r>
              <a:rPr lang="en-US" sz="2000" dirty="0">
                <a:solidFill>
                  <a:srgbClr val="00529B"/>
                </a:solidFill>
                <a:latin typeface="Arial"/>
                <a:cs typeface="Arial"/>
              </a:rPr>
              <a:t> National Training Program </a:t>
            </a:r>
            <a:endParaRPr lang="en-US" sz="2000" dirty="0">
              <a:solidFill>
                <a:srgbClr val="00529B"/>
              </a:solidFill>
            </a:endParaRPr>
          </a:p>
          <a:p>
            <a:pPr marL="0" indent="0" defTabSz="685800">
              <a:lnSpc>
                <a:spcPct val="100000"/>
              </a:lnSpc>
              <a:buNone/>
            </a:pPr>
            <a:r>
              <a:rPr lang="en-US" sz="2000" b="1" dirty="0">
                <a:solidFill>
                  <a:srgbClr val="00529B"/>
                </a:solidFill>
                <a:latin typeface="Arial"/>
                <a:cs typeface="Arial"/>
              </a:rPr>
              <a:t>OASIS</a:t>
            </a:r>
            <a:r>
              <a:rPr lang="en-US" sz="2000" dirty="0">
                <a:solidFill>
                  <a:srgbClr val="00529B"/>
                </a:solidFill>
                <a:latin typeface="Arial"/>
                <a:cs typeface="Arial"/>
              </a:rPr>
              <a:t> Outcome and Assessment </a:t>
            </a:r>
            <a:br>
              <a:rPr lang="en-US" sz="2000" dirty="0"/>
            </a:br>
            <a:r>
              <a:rPr lang="en-US" sz="2000" dirty="0">
                <a:solidFill>
                  <a:srgbClr val="00529B"/>
                </a:solidFill>
                <a:latin typeface="Arial"/>
                <a:cs typeface="Arial"/>
              </a:rPr>
              <a:t>Information Set </a:t>
            </a:r>
            <a:endParaRPr lang="en-US" sz="2000" dirty="0">
              <a:solidFill>
                <a:srgbClr val="00529B"/>
              </a:solidFill>
            </a:endParaRPr>
          </a:p>
          <a:p>
            <a:pPr marL="0" indent="0" defTabSz="685800">
              <a:lnSpc>
                <a:spcPct val="100000"/>
              </a:lnSpc>
              <a:buNone/>
            </a:pPr>
            <a:r>
              <a:rPr lang="en-US" sz="2000" b="1" dirty="0">
                <a:solidFill>
                  <a:srgbClr val="00529B"/>
                </a:solidFill>
                <a:latin typeface="Arial"/>
                <a:cs typeface="Arial"/>
              </a:rPr>
              <a:t>OCR</a:t>
            </a:r>
            <a:r>
              <a:rPr lang="en-US" sz="2000" dirty="0">
                <a:solidFill>
                  <a:srgbClr val="00529B"/>
                </a:solidFill>
                <a:latin typeface="Arial"/>
                <a:cs typeface="Arial"/>
              </a:rPr>
              <a:t> Office for Civil Rights </a:t>
            </a:r>
            <a:endParaRPr lang="en-US" sz="2000" dirty="0">
              <a:solidFill>
                <a:srgbClr val="00529B"/>
              </a:solidFill>
            </a:endParaRPr>
          </a:p>
          <a:p>
            <a:pPr marL="0" indent="0" defTabSz="685800">
              <a:lnSpc>
                <a:spcPct val="100000"/>
              </a:lnSpc>
              <a:buNone/>
            </a:pPr>
            <a:r>
              <a:rPr lang="en-US" sz="2000" b="1" dirty="0">
                <a:solidFill>
                  <a:srgbClr val="00529B"/>
                </a:solidFill>
                <a:latin typeface="Arial"/>
                <a:cs typeface="Arial"/>
              </a:rPr>
              <a:t>OMHA</a:t>
            </a:r>
            <a:r>
              <a:rPr lang="en-US" sz="2000" dirty="0">
                <a:solidFill>
                  <a:srgbClr val="00529B"/>
                </a:solidFill>
                <a:latin typeface="Arial"/>
                <a:cs typeface="Arial"/>
              </a:rPr>
              <a:t> Office of Medicare Hearings and Appeals </a:t>
            </a:r>
            <a:endParaRPr lang="en-US" sz="2000" dirty="0">
              <a:solidFill>
                <a:srgbClr val="00529B"/>
              </a:solidFill>
            </a:endParaRPr>
          </a:p>
          <a:p>
            <a:pPr marL="0" lvl="0" indent="0" defTabSz="685800">
              <a:lnSpc>
                <a:spcPct val="100000"/>
              </a:lnSpc>
              <a:buNone/>
            </a:pPr>
            <a:r>
              <a:rPr lang="en-US" sz="2000" b="1" dirty="0">
                <a:solidFill>
                  <a:srgbClr val="00529B"/>
                </a:solidFill>
                <a:latin typeface="Arial"/>
                <a:cs typeface="Arial"/>
              </a:rPr>
              <a:t>PDP </a:t>
            </a:r>
            <a:r>
              <a:rPr lang="en-US" sz="2000" dirty="0">
                <a:solidFill>
                  <a:srgbClr val="00529B"/>
                </a:solidFill>
                <a:latin typeface="Arial"/>
                <a:cs typeface="Arial"/>
              </a:rPr>
              <a:t>Prescription Drug Plan</a:t>
            </a:r>
            <a:endParaRPr lang="en-US" sz="2000" b="1" dirty="0">
              <a:solidFill>
                <a:srgbClr val="00529B"/>
              </a:solidFill>
              <a:latin typeface="Arial"/>
              <a:cs typeface="Arial"/>
            </a:endParaRPr>
          </a:p>
          <a:p>
            <a:pPr marL="0" indent="0" defTabSz="685800">
              <a:lnSpc>
                <a:spcPct val="100000"/>
              </a:lnSpc>
              <a:buNone/>
            </a:pPr>
            <a:r>
              <a:rPr lang="en-US" sz="2000" b="1" dirty="0">
                <a:solidFill>
                  <a:srgbClr val="00529B"/>
                </a:solidFill>
                <a:latin typeface="Arial"/>
                <a:cs typeface="Arial"/>
              </a:rPr>
              <a:t>PHI</a:t>
            </a:r>
            <a:r>
              <a:rPr lang="en-US" sz="2000" dirty="0">
                <a:solidFill>
                  <a:srgbClr val="00529B"/>
                </a:solidFill>
                <a:latin typeface="Arial"/>
                <a:cs typeface="Arial"/>
              </a:rPr>
              <a:t> Personal Health Information </a:t>
            </a:r>
            <a:endParaRPr lang="en-US" sz="2000" dirty="0">
              <a:solidFill>
                <a:srgbClr val="00529B"/>
              </a:solidFill>
            </a:endParaRPr>
          </a:p>
          <a:p>
            <a:pPr marL="0" lvl="0" indent="0" defTabSz="685800">
              <a:lnSpc>
                <a:spcPct val="100000"/>
              </a:lnSpc>
              <a:buNone/>
            </a:pPr>
            <a:r>
              <a:rPr lang="en-US" sz="2000" b="1" dirty="0">
                <a:solidFill>
                  <a:srgbClr val="00529B"/>
                </a:solidFill>
                <a:latin typeface="Arial"/>
                <a:cs typeface="Arial"/>
              </a:rPr>
              <a:t>QIC</a:t>
            </a:r>
            <a:r>
              <a:rPr lang="en-US" sz="2000" dirty="0">
                <a:solidFill>
                  <a:srgbClr val="00529B"/>
                </a:solidFill>
                <a:latin typeface="Arial"/>
                <a:cs typeface="Arial"/>
              </a:rPr>
              <a:t> Qualified Independent Contractor</a:t>
            </a:r>
          </a:p>
          <a:p>
            <a:pPr marL="0" lvl="0" indent="0" defTabSz="685800">
              <a:lnSpc>
                <a:spcPct val="100000"/>
              </a:lnSpc>
              <a:buNone/>
            </a:pPr>
            <a:r>
              <a:rPr lang="en-US" sz="2000" b="1" dirty="0">
                <a:solidFill>
                  <a:srgbClr val="00529B"/>
                </a:solidFill>
                <a:latin typeface="Arial"/>
                <a:cs typeface="Arial"/>
              </a:rPr>
              <a:t>SHIP</a:t>
            </a:r>
            <a:r>
              <a:rPr lang="en-US" sz="2000" dirty="0">
                <a:solidFill>
                  <a:srgbClr val="00529B"/>
                </a:solidFill>
                <a:latin typeface="Arial"/>
                <a:cs typeface="Arial"/>
              </a:rPr>
              <a:t> State Health Insurance Assistance Programs</a:t>
            </a:r>
          </a:p>
          <a:p>
            <a:pPr marL="0" indent="0" defTabSz="685800">
              <a:lnSpc>
                <a:spcPct val="100000"/>
              </a:lnSpc>
              <a:buNone/>
            </a:pPr>
            <a:r>
              <a:rPr lang="en-US" sz="2000" b="1" dirty="0">
                <a:solidFill>
                  <a:srgbClr val="00529B"/>
                </a:solidFill>
                <a:latin typeface="Arial"/>
                <a:cs typeface="Arial"/>
              </a:rPr>
              <a:t>SNF</a:t>
            </a:r>
            <a:r>
              <a:rPr lang="en-US" sz="2000" dirty="0">
                <a:solidFill>
                  <a:srgbClr val="00529B"/>
                </a:solidFill>
                <a:latin typeface="Arial"/>
                <a:cs typeface="Arial"/>
              </a:rPr>
              <a:t> Skilled Nursing Facility </a:t>
            </a:r>
          </a:p>
          <a:p>
            <a:pPr marL="0" indent="0" defTabSz="685800">
              <a:lnSpc>
                <a:spcPct val="100000"/>
              </a:lnSpc>
              <a:buNone/>
            </a:pPr>
            <a:r>
              <a:rPr lang="en-US" sz="2000" b="1" dirty="0">
                <a:solidFill>
                  <a:srgbClr val="00529B"/>
                </a:solidFill>
                <a:latin typeface="Arial"/>
                <a:cs typeface="Arial"/>
              </a:rPr>
              <a:t>TTY</a:t>
            </a:r>
            <a:r>
              <a:rPr lang="en-US" sz="2000" dirty="0">
                <a:solidFill>
                  <a:srgbClr val="00529B"/>
                </a:solidFill>
                <a:latin typeface="Arial"/>
                <a:cs typeface="Arial"/>
              </a:rPr>
              <a:t> Teletypewriter </a:t>
            </a:r>
            <a:endParaRPr lang="en-US" sz="2000" dirty="0">
              <a:solidFill>
                <a:srgbClr val="00529B"/>
              </a:solidFill>
            </a:endParaRPr>
          </a:p>
        </p:txBody>
      </p:sp>
      <p:sp>
        <p:nvSpPr>
          <p:cNvPr id="6" name="Slide Number Placeholder 5">
            <a:extLst>
              <a:ext uri="{FF2B5EF4-FFF2-40B4-BE49-F238E27FC236}">
                <a16:creationId xmlns:a16="http://schemas.microsoft.com/office/drawing/2014/main" id="{E12B2A40-5286-4D30-BA82-EA7C87AE6CA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60</a:t>
            </a:fld>
            <a:endParaRPr lang="en-US" dirty="0"/>
          </a:p>
        </p:txBody>
      </p:sp>
      <p:sp>
        <p:nvSpPr>
          <p:cNvPr id="8" name="Footer Placeholder 2">
            <a:extLst>
              <a:ext uri="{FF2B5EF4-FFF2-40B4-BE49-F238E27FC236}">
                <a16:creationId xmlns:a16="http://schemas.microsoft.com/office/drawing/2014/main" id="{8B119552-1609-456A-ABF8-FED1F910D7BC}"/>
              </a:ext>
            </a:extLst>
          </p:cNvPr>
          <p:cNvSpPr>
            <a:spLocks noGrp="1"/>
          </p:cNvSpPr>
          <p:nvPr>
            <p:ph type="ftr" sz="quarter" idx="11"/>
          </p:nvPr>
        </p:nvSpPr>
        <p:spPr>
          <a:xfrm>
            <a:off x="4038600" y="6492240"/>
            <a:ext cx="4114800" cy="365125"/>
          </a:xfrm>
        </p:spPr>
        <p:txBody>
          <a:bodyPr/>
          <a:lstStyle/>
          <a:p>
            <a:r>
              <a:rPr lang="en-US"/>
              <a:t>Medicare Rights &amp; Protections</a:t>
            </a:r>
            <a:endParaRPr lang="en-US" sz="1200"/>
          </a:p>
        </p:txBody>
      </p:sp>
      <p:sp>
        <p:nvSpPr>
          <p:cNvPr id="7" name="Date Placeholder 1">
            <a:extLst>
              <a:ext uri="{FF2B5EF4-FFF2-40B4-BE49-F238E27FC236}">
                <a16:creationId xmlns:a16="http://schemas.microsoft.com/office/drawing/2014/main" id="{18340E57-A88B-4918-9DD1-0E001832D940}"/>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March 2024</a:t>
            </a:r>
          </a:p>
        </p:txBody>
      </p:sp>
    </p:spTree>
    <p:custDataLst>
      <p:tags r:id="rId1"/>
    </p:custDataLst>
    <p:extLst>
      <p:ext uri="{BB962C8B-B14F-4D97-AF65-F5344CB8AC3E}">
        <p14:creationId xmlns:p14="http://schemas.microsoft.com/office/powerpoint/2010/main" val="1515518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a:xfrm>
            <a:off x="0" y="0"/>
            <a:ext cx="12192000" cy="929888"/>
          </a:xfrm>
        </p:spPr>
        <p:txBody>
          <a:bodyPr anchor="ctr">
            <a:normAutofit/>
          </a:bodyPr>
          <a:lstStyle/>
          <a:p>
            <a:r>
              <a:rPr lang="en-US" sz="3000" b="0" dirty="0"/>
              <a:t>Stay Connected</a:t>
            </a:r>
          </a:p>
        </p:txBody>
      </p:sp>
      <p:sp>
        <p:nvSpPr>
          <p:cNvPr id="18" name="Content Placeholder 4">
            <a:extLst>
              <a:ext uri="{FF2B5EF4-FFF2-40B4-BE49-F238E27FC236}">
                <a16:creationId xmlns:a16="http://schemas.microsoft.com/office/drawing/2014/main" id="{8A971A7A-E1D2-4C7C-B63E-CCAB3ACEBF74}"/>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To find available training materials, </a:t>
            </a:r>
            <a:b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or subscribe to our email list, visit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B6D62F7E-69FA-4A2E-A6FA-32D8E28D0E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6393" y="1833369"/>
            <a:ext cx="2371550" cy="1774090"/>
          </a:xfrm>
          <a:prstGeom prst="rect">
            <a:avLst/>
          </a:prstGeom>
        </p:spPr>
      </p:pic>
      <p:sp>
        <p:nvSpPr>
          <p:cNvPr id="16" name="TextBox 15">
            <a:extLst>
              <a:ext uri="{FF2B5EF4-FFF2-40B4-BE49-F238E27FC236}">
                <a16:creationId xmlns:a16="http://schemas.microsoft.com/office/drawing/2014/main" id="{C5D08FAD-9C7C-49E1-8040-DF878D902F10}"/>
              </a:ext>
            </a:extLst>
          </p:cNvPr>
          <p:cNvSpPr txBox="1"/>
          <p:nvPr/>
        </p:nvSpPr>
        <p:spPr>
          <a:xfrm>
            <a:off x="7135805" y="3722819"/>
            <a:ext cx="3298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Contact us at </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54BE1C2F-6D3F-4E47-912F-82003E19E233}"/>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1296" b="14991"/>
          <a:stretch/>
        </p:blipFill>
        <p:spPr>
          <a:xfrm>
            <a:off x="7353233" y="1612214"/>
            <a:ext cx="2863263" cy="2110605"/>
          </a:xfrm>
          <a:prstGeom prst="rect">
            <a:avLst/>
          </a:prstGeom>
        </p:spPr>
      </p:pic>
      <p:sp>
        <p:nvSpPr>
          <p:cNvPr id="7" name="Slide Number Placeholder 5">
            <a:extLst>
              <a:ext uri="{FF2B5EF4-FFF2-40B4-BE49-F238E27FC236}">
                <a16:creationId xmlns:a16="http://schemas.microsoft.com/office/drawing/2014/main" id="{562EF8E9-E8CC-4B73-B324-D6D71BC1436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61</a:t>
            </a:fld>
            <a:endParaRPr lang="en-US"/>
          </a:p>
        </p:txBody>
      </p:sp>
      <p:sp>
        <p:nvSpPr>
          <p:cNvPr id="9" name="Footer Placeholder 2">
            <a:extLst>
              <a:ext uri="{FF2B5EF4-FFF2-40B4-BE49-F238E27FC236}">
                <a16:creationId xmlns:a16="http://schemas.microsoft.com/office/drawing/2014/main" id="{CDDFCA7F-324B-41DC-AF6A-7A0D4D5C129B}"/>
              </a:ext>
            </a:extLst>
          </p:cNvPr>
          <p:cNvSpPr>
            <a:spLocks noGrp="1"/>
          </p:cNvSpPr>
          <p:nvPr>
            <p:ph type="ftr" sz="quarter" idx="11"/>
          </p:nvPr>
        </p:nvSpPr>
        <p:spPr>
          <a:xfrm>
            <a:off x="4038600" y="6457948"/>
            <a:ext cx="4114800" cy="365125"/>
          </a:xfrm>
        </p:spPr>
        <p:txBody>
          <a:bodyPr/>
          <a:lstStyle/>
          <a:p>
            <a:r>
              <a:rPr lang="en-US" dirty="0"/>
              <a:t>Medicare Rights &amp; Protections</a:t>
            </a:r>
            <a:endParaRPr lang="en-US" sz="1200" dirty="0"/>
          </a:p>
        </p:txBody>
      </p:sp>
      <p:sp>
        <p:nvSpPr>
          <p:cNvPr id="8" name="Date Placeholder 1">
            <a:extLst>
              <a:ext uri="{FF2B5EF4-FFF2-40B4-BE49-F238E27FC236}">
                <a16:creationId xmlns:a16="http://schemas.microsoft.com/office/drawing/2014/main" id="{6FAE84EF-355B-476C-A279-8BC2F875CFDD}"/>
              </a:ext>
            </a:extLst>
          </p:cNvPr>
          <p:cNvSpPr>
            <a:spLocks noGrp="1"/>
          </p:cNvSpPr>
          <p:nvPr>
            <p:ph type="dt" sz="half" idx="10"/>
          </p:nvPr>
        </p:nvSpPr>
        <p:spPr>
          <a:xfrm>
            <a:off x="838200" y="6492240"/>
            <a:ext cx="2743200" cy="365125"/>
          </a:xfrm>
        </p:spPr>
        <p:txBody>
          <a:bodyPr/>
          <a:lstStyle/>
          <a:p>
            <a:r>
              <a:rPr lang="en-US" sz="1200">
                <a:latin typeface="Arial" panose="020B0604020202020204" pitchFamily="34" charset="0"/>
                <a:cs typeface="Arial" panose="020B0604020202020204" pitchFamily="34" charset="0"/>
              </a:rPr>
              <a:t>March 2024</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latin typeface="Arial Black"/>
              </a:rPr>
              <a:t>Rights for Everyone with Medicare:</a:t>
            </a:r>
            <a:br>
              <a:rPr lang="en-US" sz="2800" dirty="0"/>
            </a:br>
            <a:r>
              <a:rPr lang="en-US" sz="2800" dirty="0">
                <a:latin typeface="Arial Black"/>
              </a:rPr>
              <a:t>Protection from Unfair Treatment &amp; Discrimination</a:t>
            </a:r>
          </a:p>
        </p:txBody>
      </p:sp>
      <p:sp>
        <p:nvSpPr>
          <p:cNvPr id="3" name="Content Placeholder 2">
            <a:extLst>
              <a:ext uri="{FF2B5EF4-FFF2-40B4-BE49-F238E27FC236}">
                <a16:creationId xmlns:a16="http://schemas.microsoft.com/office/drawing/2014/main" id="{F57D093B-7398-F511-BA4C-7E2152C15186}"/>
              </a:ext>
            </a:extLst>
          </p:cNvPr>
          <p:cNvSpPr>
            <a:spLocks noGrp="1"/>
          </p:cNvSpPr>
          <p:nvPr>
            <p:ph sz="half" idx="2"/>
          </p:nvPr>
        </p:nvSpPr>
        <p:spPr>
          <a:xfrm>
            <a:off x="838200" y="2024427"/>
            <a:ext cx="5157787" cy="3163027"/>
          </a:xfrm>
        </p:spPr>
        <p:txBody>
          <a:bodyPr>
            <a:noAutofit/>
          </a:bodyPr>
          <a:lstStyle/>
          <a:p>
            <a:pPr marL="0" indent="0" defTabSz="685800">
              <a:buNone/>
            </a:pPr>
            <a:r>
              <a:rPr lang="en-US" sz="2800" b="1" dirty="0">
                <a:solidFill>
                  <a:srgbClr val="00529B"/>
                </a:solidFill>
              </a:rPr>
              <a:t>You have the right to be:</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Treated with dignity and respect </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Protected from discrimination </a:t>
            </a:r>
          </a:p>
          <a:p>
            <a:pPr marL="548640" lvl="2" defTabSz="685800">
              <a:spcAft>
                <a:spcPts val="1200"/>
              </a:spcAft>
              <a:buClr>
                <a:srgbClr val="3965B5"/>
              </a:buClr>
              <a:buSzPct val="100000"/>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Given Medicare information in an accessible format</a:t>
            </a:r>
          </a:p>
        </p:txBody>
      </p:sp>
      <p:sp>
        <p:nvSpPr>
          <p:cNvPr id="6" name="Content Placeholder 5">
            <a:extLst>
              <a:ext uri="{FF2B5EF4-FFF2-40B4-BE49-F238E27FC236}">
                <a16:creationId xmlns:a16="http://schemas.microsoft.com/office/drawing/2014/main" id="{41D068BC-E1BB-00FA-817D-0815E296EFB7}"/>
              </a:ext>
            </a:extLst>
          </p:cNvPr>
          <p:cNvSpPr>
            <a:spLocks noGrp="1"/>
          </p:cNvSpPr>
          <p:nvPr>
            <p:ph sz="quarter" idx="4"/>
          </p:nvPr>
        </p:nvSpPr>
        <p:spPr>
          <a:xfrm>
            <a:off x="6417860" y="1874360"/>
            <a:ext cx="4705066" cy="3684588"/>
          </a:xfrm>
          <a:prstGeom prst="roundRect">
            <a:avLst/>
          </a:prstGeom>
          <a:solidFill>
            <a:srgbClr val="00529B"/>
          </a:solidFill>
        </p:spPr>
        <p:txBody>
          <a:bodyPr tIns="274320">
            <a:normAutofit fontScale="92500" lnSpcReduction="10000"/>
          </a:bodyPr>
          <a:lstStyle/>
          <a:p>
            <a:pPr marL="0" lvl="0" indent="0">
              <a:spcBef>
                <a:spcPts val="600"/>
              </a:spcBef>
              <a:buClrTx/>
              <a:buNone/>
              <a:defRPr/>
            </a:pPr>
            <a:r>
              <a:rPr lang="en-US" sz="2400" b="1" kern="0" dirty="0">
                <a:solidFill>
                  <a:schemeClr val="bg1"/>
                </a:solidFill>
                <a:latin typeface="+mn-lt"/>
              </a:rPr>
              <a:t>Who to contact if you think you haven’t been treated fairly:</a:t>
            </a:r>
          </a:p>
          <a:p>
            <a:pPr lvl="0">
              <a:spcBef>
                <a:spcPts val="600"/>
              </a:spcBef>
              <a:buClrTx/>
              <a:buFont typeface="Wingdings" panose="05000000000000000000" pitchFamily="2" charset="2"/>
              <a:buChar char="Ø"/>
              <a:defRPr/>
            </a:pPr>
            <a:r>
              <a:rPr lang="en-US" sz="2000" b="1" kern="0" dirty="0">
                <a:solidFill>
                  <a:schemeClr val="bg1"/>
                </a:solidFill>
                <a:latin typeface="+mn-lt"/>
              </a:rPr>
              <a:t>Office for Civil Rights (OCR) </a:t>
            </a:r>
            <a:br>
              <a:rPr lang="en-US" sz="2000" b="1" kern="0" dirty="0">
                <a:solidFill>
                  <a:schemeClr val="bg1"/>
                </a:solidFill>
                <a:latin typeface="+mn-lt"/>
              </a:rPr>
            </a:br>
            <a:r>
              <a:rPr lang="en-US" sz="2000" kern="0" dirty="0">
                <a:solidFill>
                  <a:schemeClr val="bg1"/>
                </a:solidFill>
                <a:latin typeface="+mn-lt"/>
              </a:rPr>
              <a:t>1-800-368-1019 (TTY: 1-800-537-7697) </a:t>
            </a:r>
            <a:r>
              <a:rPr lang="en-US" sz="2000" dirty="0">
                <a:solidFill>
                  <a:schemeClr val="bg1"/>
                </a:solidFill>
                <a:latin typeface="+mn-lt"/>
                <a:hlinkClick r:id="rId4">
                  <a:extLst>
                    <a:ext uri="{A12FA001-AC4F-418D-AE19-62706E023703}">
                      <ahyp:hlinkClr xmlns:ahyp="http://schemas.microsoft.com/office/drawing/2018/hyperlinkcolor" val="tx"/>
                    </a:ext>
                  </a:extLst>
                </a:hlinkClick>
              </a:rPr>
              <a:t>HHS.gov/</a:t>
            </a:r>
            <a:r>
              <a:rPr lang="en-US" sz="2000" dirty="0" err="1">
                <a:solidFill>
                  <a:schemeClr val="bg1"/>
                </a:solidFill>
                <a:latin typeface="+mn-lt"/>
                <a:hlinkClick r:id="rId4">
                  <a:extLst>
                    <a:ext uri="{A12FA001-AC4F-418D-AE19-62706E023703}">
                      <ahyp:hlinkClr xmlns:ahyp="http://schemas.microsoft.com/office/drawing/2018/hyperlinkcolor" val="tx"/>
                    </a:ext>
                  </a:extLst>
                </a:hlinkClick>
              </a:rPr>
              <a:t>ocr</a:t>
            </a:r>
            <a:r>
              <a:rPr lang="en-US" sz="2000" dirty="0">
                <a:solidFill>
                  <a:schemeClr val="bg1"/>
                </a:solidFill>
                <a:latin typeface="+mn-lt"/>
                <a:hlinkClick r:id="rId4">
                  <a:extLst>
                    <a:ext uri="{A12FA001-AC4F-418D-AE19-62706E023703}">
                      <ahyp:hlinkClr xmlns:ahyp="http://schemas.microsoft.com/office/drawing/2018/hyperlinkcolor" val="tx"/>
                    </a:ext>
                  </a:extLst>
                </a:hlinkClick>
              </a:rPr>
              <a:t>/</a:t>
            </a:r>
            <a:r>
              <a:rPr lang="en-US" sz="2000" dirty="0" err="1">
                <a:solidFill>
                  <a:schemeClr val="bg1"/>
                </a:solidFill>
                <a:latin typeface="+mn-lt"/>
                <a:hlinkClick r:id="rId4">
                  <a:extLst>
                    <a:ext uri="{A12FA001-AC4F-418D-AE19-62706E023703}">
                      <ahyp:hlinkClr xmlns:ahyp="http://schemas.microsoft.com/office/drawing/2018/hyperlinkcolor" val="tx"/>
                    </a:ext>
                  </a:extLst>
                </a:hlinkClick>
              </a:rPr>
              <a:t>civilrights</a:t>
            </a:r>
            <a:r>
              <a:rPr lang="en-US" sz="2000" dirty="0">
                <a:solidFill>
                  <a:schemeClr val="bg1"/>
                </a:solidFill>
                <a:latin typeface="+mn-lt"/>
                <a:hlinkClick r:id="rId4">
                  <a:extLst>
                    <a:ext uri="{A12FA001-AC4F-418D-AE19-62706E023703}">
                      <ahyp:hlinkClr xmlns:ahyp="http://schemas.microsoft.com/office/drawing/2018/hyperlinkcolor" val="tx"/>
                    </a:ext>
                  </a:extLst>
                </a:hlinkClick>
              </a:rPr>
              <a:t>/complaints</a:t>
            </a:r>
            <a:endParaRPr lang="en-US" sz="2000" dirty="0">
              <a:solidFill>
                <a:schemeClr val="bg1"/>
              </a:solidFill>
              <a:latin typeface="+mn-lt"/>
            </a:endParaRPr>
          </a:p>
          <a:p>
            <a:pPr lvl="0">
              <a:lnSpc>
                <a:spcPct val="120000"/>
              </a:lnSpc>
              <a:spcBef>
                <a:spcPts val="600"/>
              </a:spcBef>
              <a:buClrTx/>
              <a:buFont typeface="Wingdings" panose="05000000000000000000" pitchFamily="2" charset="2"/>
              <a:buChar char="Ø"/>
              <a:defRPr/>
            </a:pPr>
            <a:r>
              <a:rPr lang="en-US" sz="2000" b="1" kern="0" dirty="0">
                <a:solidFill>
                  <a:schemeClr val="bg1"/>
                </a:solidFill>
                <a:latin typeface="+mn-lt"/>
              </a:rPr>
              <a:t>Medicare Beneficiary Ombudsman</a:t>
            </a:r>
            <a:br>
              <a:rPr lang="en-US" sz="2000" b="1" kern="0" dirty="0">
                <a:latin typeface="+mn-lt"/>
              </a:rPr>
            </a:br>
            <a:r>
              <a:rPr lang="en-US" sz="2000" kern="0" dirty="0">
                <a:solidFill>
                  <a:schemeClr val="bg1"/>
                </a:solidFill>
                <a:latin typeface="+mn-lt"/>
              </a:rPr>
              <a:t>1-800-MEDICARE </a:t>
            </a:r>
            <a:r>
              <a:rPr lang="en-US" sz="2000" dirty="0">
                <a:solidFill>
                  <a:schemeClr val="bg1"/>
                </a:solidFill>
                <a:latin typeface="+mn-lt"/>
              </a:rPr>
              <a:t>(1-800-633-4227) (TTY: 1-877-486-2048)</a:t>
            </a:r>
          </a:p>
        </p:txBody>
      </p:sp>
      <p:sp>
        <p:nvSpPr>
          <p:cNvPr id="11" name="Slide Number Placeholder 5">
            <a:extLst>
              <a:ext uri="{FF2B5EF4-FFF2-40B4-BE49-F238E27FC236}">
                <a16:creationId xmlns:a16="http://schemas.microsoft.com/office/drawing/2014/main" id="{90975AB6-59C2-423E-851C-5B4FBFD50F6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a:t>
            </a:fld>
            <a:endParaRPr lang="en-US"/>
          </a:p>
        </p:txBody>
      </p:sp>
      <p:sp>
        <p:nvSpPr>
          <p:cNvPr id="20" name="Footer Placeholder 2">
            <a:extLst>
              <a:ext uri="{FF2B5EF4-FFF2-40B4-BE49-F238E27FC236}">
                <a16:creationId xmlns:a16="http://schemas.microsoft.com/office/drawing/2014/main" id="{40CED1D2-6DE8-4109-96D9-9EBAA724F471}"/>
              </a:ext>
            </a:extLst>
          </p:cNvPr>
          <p:cNvSpPr>
            <a:spLocks noGrp="1"/>
          </p:cNvSpPr>
          <p:nvPr>
            <p:ph type="ftr" sz="quarter" idx="11"/>
          </p:nvPr>
        </p:nvSpPr>
        <p:spPr/>
        <p:txBody>
          <a:bodyPr/>
          <a:lstStyle/>
          <a:p>
            <a:r>
              <a:rPr lang="en-US"/>
              <a:t>Medicare Rights &amp; Protections</a:t>
            </a:r>
            <a:endParaRPr lang="en-US" sz="1200"/>
          </a:p>
        </p:txBody>
      </p:sp>
      <p:sp>
        <p:nvSpPr>
          <p:cNvPr id="19" name="Date Placeholder 1">
            <a:extLst>
              <a:ext uri="{FF2B5EF4-FFF2-40B4-BE49-F238E27FC236}">
                <a16:creationId xmlns:a16="http://schemas.microsoft.com/office/drawing/2014/main" id="{09516411-319A-40E5-B6BE-57C77178207E}"/>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p>
        </p:txBody>
      </p:sp>
    </p:spTree>
    <p:custDataLst>
      <p:tags r:id="rId1"/>
    </p:custDataLst>
    <p:extLst>
      <p:ext uri="{BB962C8B-B14F-4D97-AF65-F5344CB8AC3E}">
        <p14:creationId xmlns:p14="http://schemas.microsoft.com/office/powerpoint/2010/main" val="3452696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Rights for Everyone with Medicare:</a:t>
            </a:r>
            <a:br>
              <a:rPr lang="en-US" sz="2800" dirty="0"/>
            </a:br>
            <a:r>
              <a:rPr lang="en-US" sz="2800" dirty="0"/>
              <a:t>Information</a:t>
            </a:r>
          </a:p>
        </p:txBody>
      </p:sp>
      <p:sp>
        <p:nvSpPr>
          <p:cNvPr id="5" name="Content Placeholder 4"/>
          <p:cNvSpPr>
            <a:spLocks noGrp="1"/>
          </p:cNvSpPr>
          <p:nvPr>
            <p:ph sz="quarter" idx="13"/>
          </p:nvPr>
        </p:nvSpPr>
        <p:spPr/>
        <p:txBody>
          <a:bodyPr>
            <a:normAutofit fontScale="92500" lnSpcReduction="20000"/>
          </a:bodyPr>
          <a:lstStyle/>
          <a:p>
            <a:pPr marL="0" lvl="0" indent="0" algn="ctr" defTabSz="685800">
              <a:lnSpc>
                <a:spcPct val="120000"/>
              </a:lnSpc>
              <a:spcBef>
                <a:spcPts val="600"/>
              </a:spcBef>
              <a:buNone/>
            </a:pPr>
            <a:r>
              <a:rPr lang="en-US" sz="2800" b="1" dirty="0">
                <a:solidFill>
                  <a:srgbClr val="00529B"/>
                </a:solidFill>
              </a:rPr>
              <a:t>You have the right to:</a:t>
            </a:r>
          </a:p>
        </p:txBody>
      </p:sp>
      <p:sp>
        <p:nvSpPr>
          <p:cNvPr id="2" name="Text Placeholder 1">
            <a:extLst>
              <a:ext uri="{FF2B5EF4-FFF2-40B4-BE49-F238E27FC236}">
                <a16:creationId xmlns:a16="http://schemas.microsoft.com/office/drawing/2014/main" id="{FE5D8644-9E1B-92C3-BA96-C5DAB8A4143C}"/>
              </a:ext>
            </a:extLst>
          </p:cNvPr>
          <p:cNvSpPr>
            <a:spLocks noGrp="1"/>
          </p:cNvSpPr>
          <p:nvPr>
            <p:ph type="body" sz="quarter" idx="14"/>
          </p:nvPr>
        </p:nvSpPr>
        <p:spPr>
          <a:xfrm>
            <a:off x="1386252" y="4302479"/>
            <a:ext cx="2883396" cy="1291111"/>
          </a:xfrm>
        </p:spPr>
        <p:txBody>
          <a:bodyPr>
            <a:normAutofit/>
          </a:bodyPr>
          <a:lstStyle/>
          <a:p>
            <a:pPr marL="0" indent="0" algn="ctr">
              <a:buNone/>
            </a:pPr>
            <a:r>
              <a:rPr lang="en-US" sz="2000" dirty="0">
                <a:solidFill>
                  <a:srgbClr val="00529B"/>
                </a:solidFill>
              </a:rPr>
              <a:t>Have personal and health information </a:t>
            </a:r>
            <a:br>
              <a:rPr lang="en-US" sz="2000" dirty="0">
                <a:solidFill>
                  <a:srgbClr val="00529B"/>
                </a:solidFill>
              </a:rPr>
            </a:br>
            <a:r>
              <a:rPr lang="en-US" sz="2000" dirty="0">
                <a:solidFill>
                  <a:srgbClr val="00529B"/>
                </a:solidFill>
              </a:rPr>
              <a:t>kept private</a:t>
            </a:r>
          </a:p>
        </p:txBody>
      </p:sp>
      <p:sp>
        <p:nvSpPr>
          <p:cNvPr id="23" name="Rectangle: Rounded Corners 22">
            <a:extLst>
              <a:ext uri="{FF2B5EF4-FFF2-40B4-BE49-F238E27FC236}">
                <a16:creationId xmlns:a16="http://schemas.microsoft.com/office/drawing/2014/main" id="{7A5C53AC-1AA0-4DE3-AF99-C0775707F44C}"/>
              </a:ext>
              <a:ext uri="{C183D7F6-B498-43B3-948B-1728B52AA6E4}">
                <adec:decorative xmlns:adec="http://schemas.microsoft.com/office/drawing/2017/decorative" val="1"/>
              </a:ext>
            </a:extLst>
          </p:cNvPr>
          <p:cNvSpPr/>
          <p:nvPr/>
        </p:nvSpPr>
        <p:spPr>
          <a:xfrm>
            <a:off x="1369811"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DF441E-24C4-44CE-BD17-6387217976C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44767" y="2178808"/>
            <a:ext cx="2944593" cy="2103120"/>
          </a:xfrm>
          <a:prstGeom prst="rect">
            <a:avLst/>
          </a:prstGeom>
          <a:ln>
            <a:noFill/>
          </a:ln>
          <a:effectLst>
            <a:softEdge rad="127000"/>
          </a:effectLst>
        </p:spPr>
      </p:pic>
      <p:sp>
        <p:nvSpPr>
          <p:cNvPr id="8" name="Text Placeholder 7">
            <a:extLst>
              <a:ext uri="{FF2B5EF4-FFF2-40B4-BE49-F238E27FC236}">
                <a16:creationId xmlns:a16="http://schemas.microsoft.com/office/drawing/2014/main" id="{0F3090DE-DBC9-E18A-3218-0B16300CE441}"/>
              </a:ext>
            </a:extLst>
          </p:cNvPr>
          <p:cNvSpPr>
            <a:spLocks noGrp="1"/>
          </p:cNvSpPr>
          <p:nvPr>
            <p:ph type="body" sz="quarter" idx="16"/>
          </p:nvPr>
        </p:nvSpPr>
        <p:spPr>
          <a:xfrm>
            <a:off x="4711047" y="4302479"/>
            <a:ext cx="2847171" cy="799579"/>
          </a:xfrm>
        </p:spPr>
        <p:txBody>
          <a:bodyPr/>
          <a:lstStyle/>
          <a:p>
            <a:pPr marL="0" lvl="0" indent="0" algn="ctr" defTabSz="685800">
              <a:spcAft>
                <a:spcPts val="600"/>
              </a:spcAft>
              <a:buClrTx/>
              <a:buNone/>
            </a:pPr>
            <a:r>
              <a:rPr lang="en-US" sz="2000" dirty="0">
                <a:solidFill>
                  <a:srgbClr val="00529B"/>
                </a:solidFill>
              </a:rPr>
              <a:t>Get information in a way you understand</a:t>
            </a:r>
          </a:p>
        </p:txBody>
      </p:sp>
      <p:sp>
        <p:nvSpPr>
          <p:cNvPr id="15" name="Rectangle: Rounded Corners 14">
            <a:extLst>
              <a:ext uri="{FF2B5EF4-FFF2-40B4-BE49-F238E27FC236}">
                <a16:creationId xmlns:a16="http://schemas.microsoft.com/office/drawing/2014/main" id="{4861CF99-CA60-4369-9445-7E83B0A2B807}"/>
              </a:ext>
              <a:ext uri="{C183D7F6-B498-43B3-948B-1728B52AA6E4}">
                <adec:decorative xmlns:adec="http://schemas.microsoft.com/office/drawing/2017/decorative" val="1"/>
              </a:ext>
            </a:extLst>
          </p:cNvPr>
          <p:cNvSpPr/>
          <p:nvPr/>
        </p:nvSpPr>
        <p:spPr>
          <a:xfrm>
            <a:off x="4711048"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8D27DD9-CAED-4ACE-A85B-319825FE9F0D}"/>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98791" y="2183765"/>
            <a:ext cx="2944368" cy="2103120"/>
          </a:xfrm>
          <a:prstGeom prst="rect">
            <a:avLst/>
          </a:prstGeom>
          <a:ln>
            <a:noFill/>
          </a:ln>
          <a:effectLst>
            <a:softEdge rad="127000"/>
          </a:effectLst>
        </p:spPr>
      </p:pic>
      <p:sp>
        <p:nvSpPr>
          <p:cNvPr id="9" name="Text Placeholder 8">
            <a:extLst>
              <a:ext uri="{FF2B5EF4-FFF2-40B4-BE49-F238E27FC236}">
                <a16:creationId xmlns:a16="http://schemas.microsoft.com/office/drawing/2014/main" id="{25955BD4-AC3A-5153-9FC5-ED59F15A2185}"/>
              </a:ext>
            </a:extLst>
          </p:cNvPr>
          <p:cNvSpPr>
            <a:spLocks noGrp="1"/>
          </p:cNvSpPr>
          <p:nvPr>
            <p:ph type="body" sz="quarter" idx="17"/>
          </p:nvPr>
        </p:nvSpPr>
        <p:spPr>
          <a:xfrm>
            <a:off x="8149496" y="4302479"/>
            <a:ext cx="2874899" cy="1453060"/>
          </a:xfrm>
        </p:spPr>
        <p:txBody>
          <a:bodyPr>
            <a:noAutofit/>
          </a:bodyPr>
          <a:lstStyle/>
          <a:p>
            <a:pPr marL="0" indent="0" algn="ctr">
              <a:buNone/>
            </a:pPr>
            <a:r>
              <a:rPr lang="en-US" sz="2000" dirty="0">
                <a:solidFill>
                  <a:srgbClr val="00529B"/>
                </a:solidFill>
              </a:rPr>
              <a:t>Get clear and simple information about Medicare to help you make health care decisions</a:t>
            </a:r>
          </a:p>
        </p:txBody>
      </p:sp>
      <p:sp>
        <p:nvSpPr>
          <p:cNvPr id="19" name="Rectangle: Rounded Corners 18">
            <a:extLst>
              <a:ext uri="{FF2B5EF4-FFF2-40B4-BE49-F238E27FC236}">
                <a16:creationId xmlns:a16="http://schemas.microsoft.com/office/drawing/2014/main" id="{2F0A6379-6A7B-4EAC-9D46-BA0406E3D8E9}"/>
              </a:ext>
              <a:ext uri="{C183D7F6-B498-43B3-948B-1728B52AA6E4}">
                <adec:decorative xmlns:adec="http://schemas.microsoft.com/office/drawing/2017/decorative" val="1"/>
              </a:ext>
            </a:extLst>
          </p:cNvPr>
          <p:cNvSpPr/>
          <p:nvPr/>
        </p:nvSpPr>
        <p:spPr>
          <a:xfrm>
            <a:off x="8149496"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F556215-099F-45F9-B109-91599EEDE5C1}"/>
              </a:ext>
              <a:ext uri="{C183D7F6-B498-43B3-948B-1728B52AA6E4}">
                <adec:decorative xmlns:adec="http://schemas.microsoft.com/office/drawing/2017/decorative" val="1"/>
              </a:ext>
            </a:extLst>
          </p:cNvPr>
          <p:cNvPicPr>
            <a:picLocks/>
          </p:cNvPicPr>
          <p:nvPr/>
        </p:nvPicPr>
        <p:blipFill>
          <a:blip r:embed="rId6" cstate="hqprint">
            <a:extLst>
              <a:ext uri="{28A0092B-C50C-407E-A947-70E740481C1C}">
                <a14:useLocalDpi xmlns:a14="http://schemas.microsoft.com/office/drawing/2010/main"/>
              </a:ext>
            </a:extLst>
          </a:blip>
          <a:stretch>
            <a:fillRect/>
          </a:stretch>
        </p:blipFill>
        <p:spPr>
          <a:xfrm>
            <a:off x="8124558" y="2183765"/>
            <a:ext cx="2944368" cy="2103120"/>
          </a:xfrm>
          <a:prstGeom prst="rect">
            <a:avLst/>
          </a:prstGeom>
          <a:ln>
            <a:noFill/>
          </a:ln>
          <a:effectLst>
            <a:softEdge rad="127000"/>
          </a:effectLst>
        </p:spPr>
      </p:pic>
      <p:sp>
        <p:nvSpPr>
          <p:cNvPr id="16" name="Slide Number Placeholder 5">
            <a:extLst>
              <a:ext uri="{FF2B5EF4-FFF2-40B4-BE49-F238E27FC236}">
                <a16:creationId xmlns:a16="http://schemas.microsoft.com/office/drawing/2014/main" id="{B2A7B396-CAC8-4A40-9BDA-8CEB84069E3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a:t>
            </a:fld>
            <a:endParaRPr lang="en-US"/>
          </a:p>
        </p:txBody>
      </p:sp>
      <p:sp>
        <p:nvSpPr>
          <p:cNvPr id="20" name="Footer Placeholder 2">
            <a:extLst>
              <a:ext uri="{FF2B5EF4-FFF2-40B4-BE49-F238E27FC236}">
                <a16:creationId xmlns:a16="http://schemas.microsoft.com/office/drawing/2014/main" id="{8152EA35-E638-4454-91CF-94F14E878B7B}"/>
              </a:ext>
            </a:extLst>
          </p:cNvPr>
          <p:cNvSpPr>
            <a:spLocks noGrp="1"/>
          </p:cNvSpPr>
          <p:nvPr>
            <p:ph type="ftr" sz="quarter" idx="11"/>
          </p:nvPr>
        </p:nvSpPr>
        <p:spPr/>
        <p:txBody>
          <a:bodyPr/>
          <a:lstStyle/>
          <a:p>
            <a:r>
              <a:rPr lang="en-US" dirty="0"/>
              <a:t>Medicare Rights &amp; Protections</a:t>
            </a:r>
            <a:endParaRPr lang="en-US" sz="1200" dirty="0"/>
          </a:p>
        </p:txBody>
      </p:sp>
      <p:sp>
        <p:nvSpPr>
          <p:cNvPr id="17" name="Date Placeholder 1">
            <a:extLst>
              <a:ext uri="{FF2B5EF4-FFF2-40B4-BE49-F238E27FC236}">
                <a16:creationId xmlns:a16="http://schemas.microsoft.com/office/drawing/2014/main" id="{F0181AC7-682B-4598-B322-096900DCD688}"/>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48672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Rights for Everyone with Medicare:</a:t>
            </a:r>
            <a:br>
              <a:rPr lang="en-US" sz="2800" dirty="0"/>
            </a:br>
            <a:r>
              <a:rPr lang="en-US" sz="2800" dirty="0"/>
              <a:t>Access to Care</a:t>
            </a:r>
          </a:p>
        </p:txBody>
      </p:sp>
      <p:sp>
        <p:nvSpPr>
          <p:cNvPr id="5" name="Content Placeholder 4"/>
          <p:cNvSpPr>
            <a:spLocks noGrp="1"/>
          </p:cNvSpPr>
          <p:nvPr>
            <p:ph sz="quarter" idx="13"/>
          </p:nvPr>
        </p:nvSpPr>
        <p:spPr/>
        <p:txBody>
          <a:bodyPr>
            <a:normAutofit fontScale="92500" lnSpcReduction="10000"/>
          </a:bodyPr>
          <a:lstStyle/>
          <a:p>
            <a:pPr marL="0" lvl="0" indent="0" algn="ctr" defTabSz="685800">
              <a:lnSpc>
                <a:spcPct val="110000"/>
              </a:lnSpc>
              <a:spcBef>
                <a:spcPts val="600"/>
              </a:spcBef>
              <a:buNone/>
            </a:pPr>
            <a:r>
              <a:rPr lang="en-US" sz="2800" b="1" dirty="0">
                <a:solidFill>
                  <a:srgbClr val="00529B"/>
                </a:solidFill>
              </a:rPr>
              <a:t>You have the right to:</a:t>
            </a:r>
          </a:p>
        </p:txBody>
      </p:sp>
      <p:sp>
        <p:nvSpPr>
          <p:cNvPr id="2" name="Text Placeholder 1">
            <a:extLst>
              <a:ext uri="{FF2B5EF4-FFF2-40B4-BE49-F238E27FC236}">
                <a16:creationId xmlns:a16="http://schemas.microsoft.com/office/drawing/2014/main" id="{4ED1AED4-8A49-E08C-0027-0B5F40665B14}"/>
              </a:ext>
            </a:extLst>
          </p:cNvPr>
          <p:cNvSpPr>
            <a:spLocks noGrp="1"/>
          </p:cNvSpPr>
          <p:nvPr>
            <p:ph type="body" sz="quarter" idx="14"/>
          </p:nvPr>
        </p:nvSpPr>
        <p:spPr>
          <a:xfrm>
            <a:off x="199204" y="4310341"/>
            <a:ext cx="2857791" cy="1391927"/>
          </a:xfrm>
        </p:spPr>
        <p:txBody>
          <a:bodyPr/>
          <a:lstStyle/>
          <a:p>
            <a:pPr marL="0" indent="0" algn="ctr">
              <a:buNone/>
            </a:pPr>
            <a:r>
              <a:rPr lang="en-US" dirty="0">
                <a:solidFill>
                  <a:srgbClr val="00529B"/>
                </a:solidFill>
              </a:rPr>
              <a:t>Have access to doctors, specialists, and hospitals for medically necessary services</a:t>
            </a:r>
          </a:p>
        </p:txBody>
      </p:sp>
      <p:sp>
        <p:nvSpPr>
          <p:cNvPr id="31" name="Rectangle: Rounded Corners 30">
            <a:extLst>
              <a:ext uri="{FF2B5EF4-FFF2-40B4-BE49-F238E27FC236}">
                <a16:creationId xmlns:a16="http://schemas.microsoft.com/office/drawing/2014/main" id="{5C05BF3D-6890-4C3E-A485-CFBAA0040D08}"/>
              </a:ext>
              <a:ext uri="{C183D7F6-B498-43B3-948B-1728B52AA6E4}">
                <adec:decorative xmlns:adec="http://schemas.microsoft.com/office/drawing/2017/decorative" val="1"/>
              </a:ext>
            </a:extLst>
          </p:cNvPr>
          <p:cNvSpPr/>
          <p:nvPr/>
        </p:nvSpPr>
        <p:spPr>
          <a:xfrm>
            <a:off x="199204"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0647D68-A8A4-45B6-8371-008142E99EC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5675" y="2222976"/>
            <a:ext cx="2941956" cy="1961304"/>
          </a:xfrm>
          <a:prstGeom prst="rect">
            <a:avLst/>
          </a:prstGeom>
          <a:ln>
            <a:noFill/>
          </a:ln>
          <a:effectLst>
            <a:softEdge rad="127000"/>
          </a:effectLst>
        </p:spPr>
      </p:pic>
      <p:sp>
        <p:nvSpPr>
          <p:cNvPr id="6" name="Text Placeholder 5">
            <a:extLst>
              <a:ext uri="{FF2B5EF4-FFF2-40B4-BE49-F238E27FC236}">
                <a16:creationId xmlns:a16="http://schemas.microsoft.com/office/drawing/2014/main" id="{8C9EC74D-252E-8272-CD29-7690A29F8D52}"/>
              </a:ext>
            </a:extLst>
          </p:cNvPr>
          <p:cNvSpPr>
            <a:spLocks noGrp="1"/>
          </p:cNvSpPr>
          <p:nvPr>
            <p:ph type="body" sz="quarter" idx="15"/>
          </p:nvPr>
        </p:nvSpPr>
        <p:spPr>
          <a:xfrm>
            <a:off x="3225800" y="4310341"/>
            <a:ext cx="2818190" cy="1391928"/>
          </a:xfrm>
        </p:spPr>
        <p:txBody>
          <a:bodyPr/>
          <a:lstStyle/>
          <a:p>
            <a:pPr marL="0" indent="0" algn="ctr">
              <a:buNone/>
            </a:pPr>
            <a:r>
              <a:rPr lang="en-US" dirty="0">
                <a:solidFill>
                  <a:srgbClr val="00529B"/>
                </a:solidFill>
              </a:rPr>
              <a:t>Learn about your treatment choices in clear language, and participate in treatment decisions</a:t>
            </a:r>
          </a:p>
        </p:txBody>
      </p:sp>
      <p:sp>
        <p:nvSpPr>
          <p:cNvPr id="35" name="Rectangle: Rounded Corners 34">
            <a:extLst>
              <a:ext uri="{FF2B5EF4-FFF2-40B4-BE49-F238E27FC236}">
                <a16:creationId xmlns:a16="http://schemas.microsoft.com/office/drawing/2014/main" id="{6790815F-4B79-4A31-9A9D-AD8BAED3D960}"/>
              </a:ext>
              <a:ext uri="{C183D7F6-B498-43B3-948B-1728B52AA6E4}">
                <adec:decorative xmlns:adec="http://schemas.microsoft.com/office/drawing/2017/decorative" val="1"/>
              </a:ext>
            </a:extLst>
          </p:cNvPr>
          <p:cNvSpPr/>
          <p:nvPr/>
        </p:nvSpPr>
        <p:spPr>
          <a:xfrm>
            <a:off x="3192221"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3467157-F1A6-47FC-AB10-D1775471D0A4}"/>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3180580" y="2222977"/>
            <a:ext cx="2944368" cy="1965960"/>
          </a:xfrm>
          <a:prstGeom prst="rect">
            <a:avLst/>
          </a:prstGeom>
          <a:ln>
            <a:noFill/>
          </a:ln>
          <a:effectLst>
            <a:softEdge rad="127000"/>
          </a:effectLst>
        </p:spPr>
      </p:pic>
      <p:sp>
        <p:nvSpPr>
          <p:cNvPr id="8" name="Text Placeholder 7">
            <a:extLst>
              <a:ext uri="{FF2B5EF4-FFF2-40B4-BE49-F238E27FC236}">
                <a16:creationId xmlns:a16="http://schemas.microsoft.com/office/drawing/2014/main" id="{2A22927D-0043-C172-023F-38A525CFBC7B}"/>
              </a:ext>
            </a:extLst>
          </p:cNvPr>
          <p:cNvSpPr>
            <a:spLocks noGrp="1"/>
          </p:cNvSpPr>
          <p:nvPr>
            <p:ph type="body" sz="quarter" idx="16"/>
          </p:nvPr>
        </p:nvSpPr>
        <p:spPr>
          <a:xfrm>
            <a:off x="6184416" y="4310341"/>
            <a:ext cx="2894708" cy="1492652"/>
          </a:xfrm>
        </p:spPr>
        <p:txBody>
          <a:bodyPr/>
          <a:lstStyle/>
          <a:p>
            <a:pPr marL="0" indent="0" algn="ctr">
              <a:buNone/>
            </a:pPr>
            <a:r>
              <a:rPr lang="en-US" dirty="0">
                <a:solidFill>
                  <a:srgbClr val="00529B"/>
                </a:solidFill>
              </a:rPr>
              <a:t>Get Medicare information and health care services in a language you understand</a:t>
            </a:r>
          </a:p>
        </p:txBody>
      </p:sp>
      <p:sp>
        <p:nvSpPr>
          <p:cNvPr id="42" name="Rectangle: Rounded Corners 41">
            <a:extLst>
              <a:ext uri="{FF2B5EF4-FFF2-40B4-BE49-F238E27FC236}">
                <a16:creationId xmlns:a16="http://schemas.microsoft.com/office/drawing/2014/main" id="{4FBA075D-A9CD-4CA3-8011-12D73501463A}"/>
              </a:ext>
              <a:ext uri="{C183D7F6-B498-43B3-948B-1728B52AA6E4}">
                <adec:decorative xmlns:adec="http://schemas.microsoft.com/office/drawing/2017/decorative" val="1"/>
              </a:ext>
            </a:extLst>
          </p:cNvPr>
          <p:cNvSpPr/>
          <p:nvPr/>
        </p:nvSpPr>
        <p:spPr>
          <a:xfrm>
            <a:off x="6185900"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4F48AAB-3975-4B52-AFC9-0D6ED64E8A03}"/>
              </a:ext>
              <a:ext uri="{C183D7F6-B498-43B3-948B-1728B52AA6E4}">
                <adec:decorative xmlns:adec="http://schemas.microsoft.com/office/drawing/2017/decorative" val="1"/>
              </a:ext>
            </a:extLst>
          </p:cNvPr>
          <p:cNvPicPr>
            <a:picLocks/>
          </p:cNvPicPr>
          <p:nvPr/>
        </p:nvPicPr>
        <p:blipFill rotWithShape="1">
          <a:blip r:embed="rId6" cstate="hqprint">
            <a:extLst>
              <a:ext uri="{28A0092B-C50C-407E-A947-70E740481C1C}">
                <a14:useLocalDpi xmlns:a14="http://schemas.microsoft.com/office/drawing/2010/main"/>
              </a:ext>
            </a:extLst>
          </a:blip>
          <a:srcRect/>
          <a:stretch/>
        </p:blipFill>
        <p:spPr>
          <a:xfrm>
            <a:off x="6167575" y="2222976"/>
            <a:ext cx="2944368" cy="1965960"/>
          </a:xfrm>
          <a:prstGeom prst="rect">
            <a:avLst/>
          </a:prstGeom>
          <a:ln>
            <a:noFill/>
          </a:ln>
          <a:effectLst>
            <a:softEdge rad="127000"/>
          </a:effectLst>
        </p:spPr>
      </p:pic>
      <p:sp>
        <p:nvSpPr>
          <p:cNvPr id="10" name="Text Placeholder 9">
            <a:extLst>
              <a:ext uri="{FF2B5EF4-FFF2-40B4-BE49-F238E27FC236}">
                <a16:creationId xmlns:a16="http://schemas.microsoft.com/office/drawing/2014/main" id="{74476819-E5BB-FC52-6E28-03A7782C2D8A}"/>
              </a:ext>
            </a:extLst>
          </p:cNvPr>
          <p:cNvSpPr>
            <a:spLocks noGrp="1"/>
          </p:cNvSpPr>
          <p:nvPr>
            <p:ph type="body" sz="quarter" idx="17"/>
          </p:nvPr>
        </p:nvSpPr>
        <p:spPr>
          <a:xfrm>
            <a:off x="9209740" y="4310341"/>
            <a:ext cx="2849543" cy="1492652"/>
          </a:xfrm>
        </p:spPr>
        <p:txBody>
          <a:bodyPr/>
          <a:lstStyle/>
          <a:p>
            <a:pPr marL="0" indent="0" algn="ctr">
              <a:buNone/>
            </a:pPr>
            <a:r>
              <a:rPr lang="en-US" dirty="0">
                <a:solidFill>
                  <a:srgbClr val="00529B"/>
                </a:solidFill>
              </a:rPr>
              <a:t>Get Medicare-covered services in an emergency, when and where you need it</a:t>
            </a:r>
          </a:p>
        </p:txBody>
      </p:sp>
      <p:sp>
        <p:nvSpPr>
          <p:cNvPr id="39" name="Rectangle: Rounded Corners 38">
            <a:extLst>
              <a:ext uri="{FF2B5EF4-FFF2-40B4-BE49-F238E27FC236}">
                <a16:creationId xmlns:a16="http://schemas.microsoft.com/office/drawing/2014/main" id="{19C570CB-BE10-45D7-8BF5-1786E288EFD7}"/>
              </a:ext>
              <a:ext uri="{C183D7F6-B498-43B3-948B-1728B52AA6E4}">
                <adec:decorative xmlns:adec="http://schemas.microsoft.com/office/drawing/2017/decorative" val="1"/>
              </a:ext>
            </a:extLst>
          </p:cNvPr>
          <p:cNvSpPr/>
          <p:nvPr/>
        </p:nvSpPr>
        <p:spPr>
          <a:xfrm>
            <a:off x="9184384"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E8D3A16-ABC4-4AF0-9AA6-6CDCA8A4D33F}"/>
              </a:ext>
              <a:ext uri="{C183D7F6-B498-43B3-948B-1728B52AA6E4}">
                <adec:decorative xmlns:adec="http://schemas.microsoft.com/office/drawing/2017/decorative" val="1"/>
              </a:ext>
            </a:extLst>
          </p:cNvPr>
          <p:cNvPicPr>
            <a:picLocks/>
          </p:cNvPicPr>
          <p:nvPr/>
        </p:nvPicPr>
        <p:blipFill rotWithShape="1">
          <a:blip r:embed="rId7" cstate="hqprint">
            <a:extLst>
              <a:ext uri="{28A0092B-C50C-407E-A947-70E740481C1C}">
                <a14:useLocalDpi xmlns:a14="http://schemas.microsoft.com/office/drawing/2010/main"/>
              </a:ext>
            </a:extLst>
          </a:blip>
          <a:srcRect/>
          <a:stretch/>
        </p:blipFill>
        <p:spPr>
          <a:xfrm>
            <a:off x="9155181" y="2222976"/>
            <a:ext cx="2944368" cy="1965960"/>
          </a:xfrm>
          <a:prstGeom prst="rect">
            <a:avLst/>
          </a:prstGeom>
          <a:ln>
            <a:noFill/>
          </a:ln>
          <a:effectLst>
            <a:softEdge rad="127000"/>
          </a:effectLst>
        </p:spPr>
      </p:pic>
      <p:sp>
        <p:nvSpPr>
          <p:cNvPr id="19" name="Slide Number Placeholder 5">
            <a:extLst>
              <a:ext uri="{FF2B5EF4-FFF2-40B4-BE49-F238E27FC236}">
                <a16:creationId xmlns:a16="http://schemas.microsoft.com/office/drawing/2014/main" id="{C60B22E0-EA77-4127-87AF-18F9A7DC463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a:t>
            </a:fld>
            <a:endParaRPr lang="en-US"/>
          </a:p>
        </p:txBody>
      </p:sp>
      <p:sp>
        <p:nvSpPr>
          <p:cNvPr id="24" name="Footer Placeholder 2">
            <a:extLst>
              <a:ext uri="{FF2B5EF4-FFF2-40B4-BE49-F238E27FC236}">
                <a16:creationId xmlns:a16="http://schemas.microsoft.com/office/drawing/2014/main" id="{44D86AC7-681F-4F67-A739-DC7A0BA3FD64}"/>
              </a:ext>
            </a:extLst>
          </p:cNvPr>
          <p:cNvSpPr>
            <a:spLocks noGrp="1"/>
          </p:cNvSpPr>
          <p:nvPr>
            <p:ph type="ftr" sz="quarter" idx="11"/>
          </p:nvPr>
        </p:nvSpPr>
        <p:spPr/>
        <p:txBody>
          <a:bodyPr/>
          <a:lstStyle/>
          <a:p>
            <a:r>
              <a:rPr lang="en-US"/>
              <a:t>Medicare Rights &amp; Protections</a:t>
            </a:r>
            <a:endParaRPr lang="en-US" sz="1200"/>
          </a:p>
        </p:txBody>
      </p:sp>
      <p:sp>
        <p:nvSpPr>
          <p:cNvPr id="23" name="Date Placeholder 1">
            <a:extLst>
              <a:ext uri="{FF2B5EF4-FFF2-40B4-BE49-F238E27FC236}">
                <a16:creationId xmlns:a16="http://schemas.microsoft.com/office/drawing/2014/main" id="{E80E7303-8C90-4E47-A3D6-C817AE8A206A}"/>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2024</a:t>
            </a:r>
          </a:p>
        </p:txBody>
      </p:sp>
    </p:spTree>
    <p:custDataLst>
      <p:tags r:id="rId1"/>
    </p:custDataLst>
    <p:extLst>
      <p:ext uri="{BB962C8B-B14F-4D97-AF65-F5344CB8AC3E}">
        <p14:creationId xmlns:p14="http://schemas.microsoft.com/office/powerpoint/2010/main" val="20372446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1_OFFICE THEME" val="5GH4p41e"/>
  <p:tag name="ARTICULATE_DESIGN_ID_OFFICE THEME" val="9mAb75pB"/>
  <p:tag name="ARTICULATE_PROJECT_OPEN" val="0"/>
  <p:tag name="ARTICULATE_SLIDE_COUNT" val="6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985279-383C-4EE7-9189-85565AB76521}">
  <ds:schemaRefs>
    <ds:schemaRef ds:uri="http://purl.org/dc/dcmitype/"/>
    <ds:schemaRef ds:uri="http://purl.org/dc/terms/"/>
    <ds:schemaRef ds:uri="2f988a62-6330-4bf6-856a-0a838bb88c35"/>
    <ds:schemaRef ds:uri="http://schemas.openxmlformats.org/package/2006/metadata/core-properties"/>
    <ds:schemaRef ds:uri="http://schemas.microsoft.com/office/infopath/2007/PartnerControls"/>
    <ds:schemaRef ds:uri="http://www.w3.org/XML/1998/namespace"/>
    <ds:schemaRef ds:uri="f10d27d4-cb4b-47d3-9f3b-886ddac8491f"/>
    <ds:schemaRef ds:uri="http://purl.org/dc/elements/1.1/"/>
    <ds:schemaRef ds:uri="http://schemas.microsoft.com/office/2006/documentManagement/types"/>
    <ds:schemaRef ds:uri="http://schemas.microsoft.com/office/2006/metadata/properties"/>
  </ds:schemaRefs>
</ds:datastoreItem>
</file>

<file path=customXml/itemProps2.xml><?xml version="1.0" encoding="utf-8"?>
<ds:datastoreItem xmlns:ds="http://schemas.openxmlformats.org/officeDocument/2006/customXml" ds:itemID="{1BD34493-DCDF-4823-A916-17488D6E17CC}">
  <ds:schemaRefs>
    <ds:schemaRef ds:uri="http://schemas.microsoft.com/sharepoint/v3/contenttype/forms"/>
  </ds:schemaRefs>
</ds:datastoreItem>
</file>

<file path=customXml/itemProps3.xml><?xml version="1.0" encoding="utf-8"?>
<ds:datastoreItem xmlns:ds="http://schemas.openxmlformats.org/officeDocument/2006/customXml" ds:itemID="{B480B1BE-EB37-4C6A-A8C6-B3CD58F7557D}">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56016</TotalTime>
  <Words>17893</Words>
  <Application>Microsoft Office PowerPoint</Application>
  <PresentationFormat>Widescreen</PresentationFormat>
  <Paragraphs>1351</Paragraphs>
  <Slides>61</Slides>
  <Notes>61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61</vt:i4>
      </vt:variant>
    </vt:vector>
  </HeadingPairs>
  <TitlesOfParts>
    <vt:vector size="69" baseType="lpstr">
      <vt:lpstr>Arial</vt:lpstr>
      <vt:lpstr>Arial Black</vt:lpstr>
      <vt:lpstr>Calibri</vt:lpstr>
      <vt:lpstr>Calibri </vt:lpstr>
      <vt:lpstr>Courier New</vt:lpstr>
      <vt:lpstr>Wingdings</vt:lpstr>
      <vt:lpstr>1_Office Theme</vt:lpstr>
      <vt:lpstr>Office Theme</vt:lpstr>
      <vt:lpstr>Medicare Rights &amp; Protections</vt:lpstr>
      <vt:lpstr>Table of Contents</vt:lpstr>
      <vt:lpstr>Session Objectives</vt:lpstr>
      <vt:lpstr>Lesson 1 Medicare Rights</vt:lpstr>
      <vt:lpstr>Lesson 1 Objectives</vt:lpstr>
      <vt:lpstr>Your Medicare Rights</vt:lpstr>
      <vt:lpstr>Rights for Everyone with Medicare: Protection from Unfair Treatment &amp; Discrimination</vt:lpstr>
      <vt:lpstr>Rights for Everyone with Medicare: Information</vt:lpstr>
      <vt:lpstr>Rights for Everyone with Medicare: Access to Care</vt:lpstr>
      <vt:lpstr>Rights for Everyone with Medicare: Grievances </vt:lpstr>
      <vt:lpstr>Rights for Everyone with Medicare: Grievances  (continued) </vt:lpstr>
      <vt:lpstr>Beneficiary &amp; Family Centered Care-Quality Improvement Organizations (BFCC-QIO) Service Areas</vt:lpstr>
      <vt:lpstr>Your Rights in a Medicare Advantage Plan or  Other Medicare Health Plan</vt:lpstr>
      <vt:lpstr>Your Rights with Medicare Drug Coverage</vt:lpstr>
      <vt:lpstr>Check Your Knowledge: Question 1</vt:lpstr>
      <vt:lpstr>Lesson 2 Appeal Rights</vt:lpstr>
      <vt:lpstr>Lesson 2 Objectives </vt:lpstr>
      <vt:lpstr>Medicare Summary Notice (MSN)</vt:lpstr>
      <vt:lpstr>Appeal Rights in Original Medicare</vt:lpstr>
      <vt:lpstr>Expedited (Fast) Appeals in Original Medicare</vt:lpstr>
      <vt:lpstr>Expedited (Fast) Appeals in Original Medicare  (continued)</vt:lpstr>
      <vt:lpstr>Original Medicare Appeals Process:  Part A &amp; Part B (Fee-for-Service)</vt:lpstr>
      <vt:lpstr>Appeal Rights in a Medicare Advantage Plan or  Other Health Plan</vt:lpstr>
      <vt:lpstr>Expedited (Fast) Appeals Process in Medicare Advantage or Other Medicare Health Plan </vt:lpstr>
      <vt:lpstr>Medicare Advantage (Part C) Appeals Process</vt:lpstr>
      <vt:lpstr>Appeal Rights with Medicare Drug Coverage:  Coverage Determination Request</vt:lpstr>
      <vt:lpstr>Exception Requests</vt:lpstr>
      <vt:lpstr>Tiering Exceptions</vt:lpstr>
      <vt:lpstr>Tiering Exceptions (continued)</vt:lpstr>
      <vt:lpstr>Formulary Exceptions</vt:lpstr>
      <vt:lpstr>Requesting Part D Appeals</vt:lpstr>
      <vt:lpstr>Medicare Part D (Drug) Appeals Process</vt:lpstr>
      <vt:lpstr>Required Part D Notices</vt:lpstr>
      <vt:lpstr>How to Appoint a Representative</vt:lpstr>
      <vt:lpstr>Check Your Knowledge: Question 2</vt:lpstr>
      <vt:lpstr>Check Your Knowledge: Question 3</vt:lpstr>
      <vt:lpstr>Lesson 3</vt:lpstr>
      <vt:lpstr>Lesson 3 Objectives </vt:lpstr>
      <vt:lpstr>Right to Hospital Care</vt:lpstr>
      <vt:lpstr>“An Important Message from Medicare  About Your Rights”</vt:lpstr>
      <vt:lpstr>Rights in a Skilled Nursing Facility (SNF)</vt:lpstr>
      <vt:lpstr>Rights in Home Health &amp; Hospice Care</vt:lpstr>
      <vt:lpstr>Rights in Other Settings:  Comprehensive Outpatient Rehabilitation Facility (CORF)</vt:lpstr>
      <vt:lpstr>Check Your Knowledge: Question 4</vt:lpstr>
      <vt:lpstr>Lesson 4 Medicare Privacy Practices</vt:lpstr>
      <vt:lpstr>Lesson 4 Objectives </vt:lpstr>
      <vt:lpstr>“Notice of Privacy Practices”</vt:lpstr>
      <vt:lpstr>Personal Medical Information Privacy Rights</vt:lpstr>
      <vt:lpstr>If Privacy Rights Are Violated</vt:lpstr>
      <vt:lpstr>Check Your Knowledge: Question 5</vt:lpstr>
      <vt:lpstr>Lesson 5 Additional Protections</vt:lpstr>
      <vt:lpstr>Lesson 5 Objectives </vt:lpstr>
      <vt:lpstr>Advance Directives</vt:lpstr>
      <vt:lpstr>Who Helps to Review and Resolve Complaints?</vt:lpstr>
      <vt:lpstr>Check Your Knowledge: Question 6</vt:lpstr>
      <vt:lpstr>Medicare Resources</vt:lpstr>
      <vt:lpstr>Medicare Resources (continued)</vt:lpstr>
      <vt:lpstr>Medicare Products</vt:lpstr>
      <vt:lpstr>Acronyms</vt:lpstr>
      <vt:lpstr>Acronyms (continued)</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Al-Issa, Mohamad (CMS/OC)</cp:lastModifiedBy>
  <cp:revision>757</cp:revision>
  <cp:lastPrinted>2022-10-19T15:33:41Z</cp:lastPrinted>
  <dcterms:created xsi:type="dcterms:W3CDTF">2019-11-14T20:32:59Z</dcterms:created>
  <dcterms:modified xsi:type="dcterms:W3CDTF">2024-03-11T17:48:21Z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1235ED30-1DF5-42DA-B4EF-1C261C553900</vt:lpwstr>
  </property>
  <property fmtid="{D5CDD505-2E9C-101B-9397-08002B2CF9AE}" pid="4" name="ArticulatePath">
    <vt:lpwstr>2021_Medicare Rights and Protections_Refresh_FinalDraft_LL Comments</vt:lpwstr>
  </property>
</Properties>
</file>